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79" r:id="rId5"/>
    <p:sldId id="280" r:id="rId6"/>
    <p:sldId id="258" r:id="rId7"/>
    <p:sldId id="278" r:id="rId8"/>
    <p:sldId id="260" r:id="rId9"/>
    <p:sldId id="267" r:id="rId10"/>
    <p:sldId id="259" r:id="rId11"/>
    <p:sldId id="262" r:id="rId12"/>
    <p:sldId id="261" r:id="rId13"/>
    <p:sldId id="264" r:id="rId14"/>
    <p:sldId id="263" r:id="rId15"/>
    <p:sldId id="268" r:id="rId16"/>
    <p:sldId id="265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448734"/>
            <a:ext cx="8915399" cy="956734"/>
          </a:xfrm>
        </p:spPr>
        <p:txBody>
          <a:bodyPr/>
          <a:lstStyle/>
          <a:p>
            <a:r>
              <a:rPr lang="en-US" dirty="0"/>
              <a:t>Service Wars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Or: How we got to how we are!</a:t>
            </a:r>
          </a:p>
        </p:txBody>
      </p:sp>
    </p:spTree>
    <p:extLst>
      <p:ext uri="{BB962C8B-B14F-4D97-AF65-F5344CB8AC3E}">
        <p14:creationId xmlns:p14="http://schemas.microsoft.com/office/powerpoint/2010/main" val="3672171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1267" y="228600"/>
            <a:ext cx="9076266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Superpower Dilemma:</a:t>
            </a:r>
          </a:p>
          <a:p>
            <a:endParaRPr lang="en-US" sz="2800" dirty="0"/>
          </a:p>
          <a:p>
            <a:r>
              <a:rPr lang="en-US" sz="2800" dirty="0"/>
              <a:t>Big Mission, limited funds. Where to be strong? Where to put our emphasis?</a:t>
            </a:r>
          </a:p>
          <a:p>
            <a:endParaRPr lang="en-US" sz="2800" dirty="0"/>
          </a:p>
          <a:p>
            <a:r>
              <a:rPr lang="en-US" sz="2800" dirty="0"/>
              <a:t>The Arguments:</a:t>
            </a:r>
          </a:p>
          <a:p>
            <a:endParaRPr lang="en-US" sz="2800" dirty="0"/>
          </a:p>
          <a:p>
            <a:r>
              <a:rPr lang="en-US" sz="2800" dirty="0"/>
              <a:t>Air Force: New, Strike capability, atomic weapons</a:t>
            </a:r>
          </a:p>
          <a:p>
            <a:endParaRPr lang="en-US" sz="2800" dirty="0"/>
          </a:p>
          <a:p>
            <a:r>
              <a:rPr lang="en-US" sz="2800" dirty="0"/>
              <a:t>Army: Traditional force, combat proven</a:t>
            </a:r>
          </a:p>
          <a:p>
            <a:endParaRPr lang="en-US" sz="2800" dirty="0"/>
          </a:p>
          <a:p>
            <a:r>
              <a:rPr lang="en-US" sz="2800" dirty="0"/>
              <a:t>Navy: New(</a:t>
            </a:r>
            <a:r>
              <a:rPr lang="en-US" sz="2800" dirty="0" err="1"/>
              <a:t>ish</a:t>
            </a:r>
            <a:r>
              <a:rPr lang="en-US" sz="2800" dirty="0"/>
              <a:t>), strike capability, flexible, atomic weapons (?).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1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5800" y="876300"/>
            <a:ext cx="986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Round 1: Why do we have Marines?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074" y="1803400"/>
            <a:ext cx="3387725" cy="4025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0" y="2019300"/>
            <a:ext cx="41846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85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700" y="787400"/>
            <a:ext cx="843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 2: 1949, “Revolt of the Admirals”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651000"/>
            <a:ext cx="3657600" cy="290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51000"/>
            <a:ext cx="3540760" cy="269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60" y="3797300"/>
            <a:ext cx="3929380" cy="266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6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9500" y="558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 3: The RIF (1953-1961)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2" y="1485900"/>
            <a:ext cx="2751138" cy="351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162" y="851187"/>
            <a:ext cx="3038475" cy="316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39" y="1630782"/>
            <a:ext cx="3535283" cy="3373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4087" y="5632174"/>
            <a:ext cx="9523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Army: Police</a:t>
            </a:r>
          </a:p>
          <a:p>
            <a:r>
              <a:rPr lang="en-US" dirty="0"/>
              <a:t>Navy: Transport</a:t>
            </a:r>
          </a:p>
          <a:p>
            <a:r>
              <a:rPr lang="en-US" dirty="0"/>
              <a:t>Air Force: Warfighting</a:t>
            </a:r>
          </a:p>
        </p:txBody>
      </p:sp>
    </p:spTree>
    <p:extLst>
      <p:ext uri="{BB962C8B-B14F-4D97-AF65-F5344CB8AC3E}">
        <p14:creationId xmlns:p14="http://schemas.microsoft.com/office/powerpoint/2010/main" val="2944199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03" y="914991"/>
            <a:ext cx="3282950" cy="443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44" y="1745217"/>
            <a:ext cx="4067175" cy="443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120900"/>
            <a:ext cx="317500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6300" y="787400"/>
            <a:ext cx="513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Enter Hollywood</a:t>
            </a:r>
          </a:p>
        </p:txBody>
      </p:sp>
    </p:spTree>
    <p:extLst>
      <p:ext uri="{BB962C8B-B14F-4D97-AF65-F5344CB8AC3E}">
        <p14:creationId xmlns:p14="http://schemas.microsoft.com/office/powerpoint/2010/main" val="441846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254" y="834886"/>
            <a:ext cx="4860442" cy="56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09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4400" y="774700"/>
            <a:ext cx="904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Response: The Services go Atomic.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24" y="1854347"/>
            <a:ext cx="3810000" cy="2298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056" y="1854347"/>
            <a:ext cx="4332315" cy="2298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432" y="4153047"/>
            <a:ext cx="4505103" cy="25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1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52" y="1696278"/>
            <a:ext cx="4492488" cy="35383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558" y="1696278"/>
            <a:ext cx="4316068" cy="3233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5148" y="477078"/>
            <a:ext cx="7368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Army?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0678" y="5950226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(Good luck)</a:t>
            </a:r>
          </a:p>
        </p:txBody>
      </p:sp>
    </p:spTree>
    <p:extLst>
      <p:ext uri="{BB962C8B-B14F-4D97-AF65-F5344CB8AC3E}">
        <p14:creationId xmlns:p14="http://schemas.microsoft.com/office/powerpoint/2010/main" val="1153937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527" y="1055825"/>
            <a:ext cx="3865907" cy="2866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022" y="1055825"/>
            <a:ext cx="3687003" cy="2866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2527" y="265043"/>
            <a:ext cx="5469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Game Changers: 1960s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217" y="4190205"/>
            <a:ext cx="3946871" cy="2471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729" y="4335461"/>
            <a:ext cx="2105025" cy="2181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8425" y="4190205"/>
            <a:ext cx="2507046" cy="25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8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09" y="850193"/>
            <a:ext cx="3975652" cy="24787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174" y="424227"/>
            <a:ext cx="3962400" cy="2904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547" y="3754937"/>
            <a:ext cx="3977983" cy="2539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6609" y="278296"/>
            <a:ext cx="551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1970s-1980(s)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7067" y="3803614"/>
            <a:ext cx="2441507" cy="28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1351"/>
          </a:xfrm>
        </p:spPr>
        <p:txBody>
          <a:bodyPr/>
          <a:lstStyle/>
          <a:p>
            <a:r>
              <a:rPr lang="en-US" dirty="0"/>
              <a:t>Who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68746"/>
            <a:ext cx="8915400" cy="3777622"/>
          </a:xfrm>
        </p:spPr>
        <p:txBody>
          <a:bodyPr/>
          <a:lstStyle/>
          <a:p>
            <a:r>
              <a:rPr lang="en-US" dirty="0"/>
              <a:t>Very small professional military</a:t>
            </a:r>
          </a:p>
          <a:p>
            <a:r>
              <a:rPr lang="en-US" dirty="0"/>
              <a:t>Constitutional limitations</a:t>
            </a:r>
          </a:p>
          <a:p>
            <a:r>
              <a:rPr lang="en-US" dirty="0"/>
              <a:t>Washington’s admonition</a:t>
            </a:r>
          </a:p>
          <a:p>
            <a:r>
              <a:rPr lang="en-US" dirty="0"/>
              <a:t>But….1917….and….Victory?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3657557"/>
            <a:ext cx="3476774" cy="2482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943" y="3657557"/>
            <a:ext cx="3763814" cy="2518534"/>
          </a:xfrm>
          <a:prstGeom prst="rect">
            <a:avLst/>
          </a:prstGeom>
        </p:spPr>
      </p:pic>
      <p:pic>
        <p:nvPicPr>
          <p:cNvPr id="1026" name="Picture 2" descr="American Revolutionary War Artillery: Spiking Cannon so the Enemy Was  Unable to Use – Revolutionary War Journal">
            <a:extLst>
              <a:ext uri="{FF2B5EF4-FFF2-40B4-BE49-F238E27FC236}">
                <a16:creationId xmlns:a16="http://schemas.microsoft.com/office/drawing/2014/main" id="{428DD161-0E13-E8ED-7CB7-73370956E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943" y="735854"/>
            <a:ext cx="2950189" cy="24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183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574" y="675861"/>
            <a:ext cx="781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Well Does it Work?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20" y="1584462"/>
            <a:ext cx="5497375" cy="3159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295" y="2557670"/>
            <a:ext cx="5382039" cy="36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8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993913"/>
            <a:ext cx="8030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Answer: Goldwater-Nichols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040834"/>
            <a:ext cx="5315253" cy="40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24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339" y="1166190"/>
            <a:ext cx="8189844" cy="48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7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340" y="1550506"/>
            <a:ext cx="6175514" cy="408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38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677" y="861391"/>
            <a:ext cx="6288157" cy="49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7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4261" y="1524000"/>
            <a:ext cx="7275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9098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9733" y="1032933"/>
            <a:ext cx="951653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Setting: 1939</a:t>
            </a:r>
          </a:p>
          <a:p>
            <a:endParaRPr lang="en-US" dirty="0"/>
          </a:p>
          <a:p>
            <a:r>
              <a:rPr lang="en-US" sz="2400" dirty="0"/>
              <a:t>Army: Frontier force, very small. Limited budget. Infantry/Cavalry focus (189K)</a:t>
            </a:r>
          </a:p>
          <a:p>
            <a:endParaRPr lang="en-US" sz="2400" dirty="0"/>
          </a:p>
          <a:p>
            <a:r>
              <a:rPr lang="en-US" sz="2400" dirty="0"/>
              <a:t>Navy: Battleship focus, favored by administration, but expensive. 4 Carriers (125K)</a:t>
            </a:r>
          </a:p>
          <a:p>
            <a:endParaRPr lang="en-US" sz="2400" dirty="0"/>
          </a:p>
          <a:p>
            <a:r>
              <a:rPr lang="en-US" sz="2400" dirty="0"/>
              <a:t>Marines: Overseas/contingency (19K)</a:t>
            </a:r>
          </a:p>
          <a:p>
            <a:endParaRPr lang="en-US" sz="2400" dirty="0"/>
          </a:p>
          <a:p>
            <a:r>
              <a:rPr lang="en-US" sz="2400" dirty="0"/>
              <a:t>Air power: Under control of the army; mission unclear</a:t>
            </a:r>
          </a:p>
          <a:p>
            <a:endParaRPr lang="en-US" sz="2400" dirty="0"/>
          </a:p>
          <a:p>
            <a:r>
              <a:rPr lang="en-US" sz="2400" dirty="0"/>
              <a:t>Coordination?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899" y="0"/>
            <a:ext cx="2211751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6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FF2E1E0-80B8-44F1-9E63-87A5A7380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F3D482-762B-4F81-847D-65C2948A1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6406481" cy="526019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utdoor, water, smoke, spring&#10;&#10;Description automatically generated">
            <a:extLst>
              <a:ext uri="{FF2B5EF4-FFF2-40B4-BE49-F238E27FC236}">
                <a16:creationId xmlns:a16="http://schemas.microsoft.com/office/drawing/2014/main" id="{7AFA76E2-54E0-4464-BA7F-28CA75BCB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61" r="7389" b="2"/>
          <a:stretch/>
        </p:blipFill>
        <p:spPr>
          <a:xfrm>
            <a:off x="965200" y="997309"/>
            <a:ext cx="5762486" cy="45869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694982-5260-4884-A31D-9A537AEC6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2923" y="643467"/>
            <a:ext cx="4335610" cy="526019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44AC22B-6DED-48F6-9ED1-C1BFE55745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29" r="9876" b="-4"/>
          <a:stretch/>
        </p:blipFill>
        <p:spPr>
          <a:xfrm>
            <a:off x="7534656" y="997309"/>
            <a:ext cx="3692144" cy="4586994"/>
          </a:xfrm>
          <a:prstGeom prst="rect">
            <a:avLst/>
          </a:prstGeom>
        </p:spPr>
      </p:pic>
      <p:sp>
        <p:nvSpPr>
          <p:cNvPr id="17" name="Freeform 11">
            <a:extLst>
              <a:ext uri="{FF2B5EF4-FFF2-40B4-BE49-F238E27FC236}">
                <a16:creationId xmlns:a16="http://schemas.microsoft.com/office/drawing/2014/main" id="{7EE7015A-7414-44F5-8525-D559FA844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7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7CC5204-9CAF-5E32-3AD6-513BAE980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pic>
        <p:nvPicPr>
          <p:cNvPr id="5" name="Picture 4" descr="A person wearing a hat and glasses&#10;&#10;Description automatically generated with low confidence">
            <a:extLst>
              <a:ext uri="{FF2B5EF4-FFF2-40B4-BE49-F238E27FC236}">
                <a16:creationId xmlns:a16="http://schemas.microsoft.com/office/drawing/2014/main" id="{CDA855D9-DF28-3D8A-079D-B0151F3DE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78" y="4528429"/>
            <a:ext cx="2466975" cy="1847850"/>
          </a:xfrm>
          <a:prstGeom prst="rect">
            <a:avLst/>
          </a:prstGeom>
        </p:spPr>
      </p:pic>
      <p:pic>
        <p:nvPicPr>
          <p:cNvPr id="7" name="Picture 6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18EBC396-E3E8-4DF1-DA99-1898D571D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4681" y="206105"/>
            <a:ext cx="18573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1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0533" y="931333"/>
            <a:ext cx="69807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Size of the Effort—And After</a:t>
            </a:r>
          </a:p>
          <a:p>
            <a:endParaRPr lang="en-US" sz="2400" dirty="0"/>
          </a:p>
          <a:p>
            <a:r>
              <a:rPr lang="en-US" sz="2400" dirty="0"/>
              <a:t>Post WW2: 1945/1947</a:t>
            </a:r>
          </a:p>
          <a:p>
            <a:endParaRPr lang="en-US" sz="2400" dirty="0"/>
          </a:p>
          <a:p>
            <a:r>
              <a:rPr lang="en-US" sz="2400" dirty="0"/>
              <a:t>Army: 8 million/990K</a:t>
            </a:r>
          </a:p>
          <a:p>
            <a:endParaRPr lang="en-US" sz="2400" dirty="0"/>
          </a:p>
          <a:p>
            <a:r>
              <a:rPr lang="en-US" sz="2400" dirty="0"/>
              <a:t>Navy: 3 million/484K</a:t>
            </a:r>
          </a:p>
          <a:p>
            <a:endParaRPr lang="en-US" sz="2400" dirty="0"/>
          </a:p>
          <a:p>
            <a:r>
              <a:rPr lang="en-US" sz="2400" dirty="0"/>
              <a:t>Air Corps: (soon to be AF)/306K</a:t>
            </a:r>
          </a:p>
          <a:p>
            <a:endParaRPr lang="en-US" sz="2400" dirty="0"/>
          </a:p>
          <a:p>
            <a:r>
              <a:rPr lang="en-US" sz="2400" dirty="0"/>
              <a:t>Marines: 474K/92K</a:t>
            </a:r>
          </a:p>
          <a:p>
            <a:endParaRPr lang="en-US" sz="2400" dirty="0"/>
          </a:p>
          <a:p>
            <a:r>
              <a:rPr lang="en-US" sz="2400" dirty="0"/>
              <a:t>We’re a “Superpower” but….Who gets the funding?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0" y="561974"/>
            <a:ext cx="3532187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3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9331"/>
            <a:ext cx="4368800" cy="2700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137319"/>
            <a:ext cx="4286250" cy="3202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440238"/>
            <a:ext cx="3365500" cy="2417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31200" y="3699669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won!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7800" y="3911600"/>
            <a:ext cx="288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won!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4500" y="6083300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won!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355600"/>
            <a:ext cx="5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did we do?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47" y="4492863"/>
            <a:ext cx="3069653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2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687" y="3657600"/>
            <a:ext cx="36957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1644650"/>
            <a:ext cx="3505200" cy="3536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5100" y="304800"/>
            <a:ext cx="756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Game Changers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" y="1765300"/>
            <a:ext cx="3208020" cy="361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2199" y="304801"/>
            <a:ext cx="3235187" cy="27829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2783" y="5923722"/>
            <a:ext cx="5870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Demobilize??</a:t>
            </a:r>
          </a:p>
        </p:txBody>
      </p:sp>
    </p:spTree>
    <p:extLst>
      <p:ext uri="{BB962C8B-B14F-4D97-AF65-F5344CB8AC3E}">
        <p14:creationId xmlns:p14="http://schemas.microsoft.com/office/powerpoint/2010/main" val="133511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1322" y="662609"/>
            <a:ext cx="657307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r>
              <a:rPr lang="en-US" sz="3200" dirty="0"/>
              <a:t>National Security Act 1947</a:t>
            </a:r>
          </a:p>
          <a:p>
            <a:endParaRPr lang="en-US" sz="3200" dirty="0"/>
          </a:p>
          <a:p>
            <a:r>
              <a:rPr lang="en-US" sz="3200" dirty="0"/>
              <a:t>--Forms JCS</a:t>
            </a:r>
          </a:p>
          <a:p>
            <a:r>
              <a:rPr lang="en-US" sz="3200" dirty="0"/>
              <a:t>--Forms DOD</a:t>
            </a:r>
          </a:p>
          <a:p>
            <a:r>
              <a:rPr lang="en-US" sz="3200" dirty="0"/>
              <a:t>--Increase </a:t>
            </a:r>
            <a:r>
              <a:rPr lang="en-US" sz="3200" dirty="0" err="1"/>
              <a:t>Civ</a:t>
            </a:r>
            <a:r>
              <a:rPr lang="en-US" sz="3200" dirty="0"/>
              <a:t> Control</a:t>
            </a:r>
          </a:p>
          <a:p>
            <a:endParaRPr lang="en-US" sz="3200" dirty="0"/>
          </a:p>
          <a:p>
            <a:r>
              <a:rPr lang="en-US" sz="3200" dirty="0"/>
              <a:t>But: </a:t>
            </a:r>
          </a:p>
          <a:p>
            <a:r>
              <a:rPr lang="en-US" sz="3200" dirty="0"/>
              <a:t>    Cuts14 billion in one year</a:t>
            </a:r>
          </a:p>
          <a:p>
            <a:endParaRPr lang="en-US" sz="3200" dirty="0"/>
          </a:p>
          <a:p>
            <a:r>
              <a:rPr lang="en-US" sz="3200" dirty="0"/>
              <a:t>Instead of massive manpower: technology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399" y="1807484"/>
            <a:ext cx="3445565" cy="251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8604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3A07869D882648A96431C1019F6CCF" ma:contentTypeVersion="18" ma:contentTypeDescription="Create a new document." ma:contentTypeScope="" ma:versionID="33d8357bc8b7326fd7160f80196ae126">
  <xsd:schema xmlns:xsd="http://www.w3.org/2001/XMLSchema" xmlns:xs="http://www.w3.org/2001/XMLSchema" xmlns:p="http://schemas.microsoft.com/office/2006/metadata/properties" xmlns:ns2="de724392-4127-4023-8022-f34e3e4712d3" xmlns:ns3="f3734251-b688-48a9-9868-3bcfaa349d34" targetNamespace="http://schemas.microsoft.com/office/2006/metadata/properties" ma:root="true" ma:fieldsID="b7021cea53763869a0b31f21de9375e8" ns2:_="" ns3:_="">
    <xsd:import namespace="de724392-4127-4023-8022-f34e3e4712d3"/>
    <xsd:import namespace="f3734251-b688-48a9-9868-3bcfaa349d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24392-4127-4023-8022-f34e3e4712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634031f-5af4-462f-909d-b01dcfe103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34251-b688-48a9-9868-3bcfaa349d3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b1d13ab-b3d9-4dc2-81fa-676027a22dbf}" ma:internalName="TaxCatchAll" ma:showField="CatchAllData" ma:web="f3734251-b688-48a9-9868-3bcfaa349d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5578A1-C4E5-43C6-B0D7-C8B1926DAA73}"/>
</file>

<file path=customXml/itemProps2.xml><?xml version="1.0" encoding="utf-8"?>
<ds:datastoreItem xmlns:ds="http://schemas.openxmlformats.org/officeDocument/2006/customXml" ds:itemID="{9ABEBBF9-522F-4F50-90BD-6642FA26BB78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830</TotalTime>
  <Words>317</Words>
  <Application>Microsoft Office PowerPoint</Application>
  <PresentationFormat>Widescreen</PresentationFormat>
  <Paragraphs>77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Wisp</vt:lpstr>
      <vt:lpstr>Service Wars</vt:lpstr>
      <vt:lpstr>Who are we?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Defense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Watts, Robert (CIV US NDU/NWC)</dc:creator>
  <cp:lastModifiedBy>Watts, Robert B CIV US NWC/FAC</cp:lastModifiedBy>
  <cp:revision>27</cp:revision>
  <dcterms:created xsi:type="dcterms:W3CDTF">2016-12-12T17:19:14Z</dcterms:created>
  <dcterms:modified xsi:type="dcterms:W3CDTF">2023-10-11T15:06:05Z</dcterms:modified>
</cp:coreProperties>
</file>