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9.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 id="2147483662" r:id="rId6"/>
    <p:sldMasterId id="2147483668" r:id="rId7"/>
    <p:sldMasterId id="2147483674" r:id="rId8"/>
    <p:sldMasterId id="2147483680" r:id="rId9"/>
    <p:sldMasterId id="2147483686" r:id="rId10"/>
    <p:sldMasterId id="2147483693" r:id="rId11"/>
    <p:sldMasterId id="2147483699" r:id="rId12"/>
    <p:sldMasterId id="2147483715" r:id="rId13"/>
  </p:sldMasterIdLst>
  <p:notesMasterIdLst>
    <p:notesMasterId r:id="rId58"/>
  </p:notesMasterIdLst>
  <p:handoutMasterIdLst>
    <p:handoutMasterId r:id="rId59"/>
  </p:handoutMasterIdLst>
  <p:sldIdLst>
    <p:sldId id="1413" r:id="rId14"/>
    <p:sldId id="267" r:id="rId15"/>
    <p:sldId id="2147479218" r:id="rId16"/>
    <p:sldId id="2147479220" r:id="rId17"/>
    <p:sldId id="3039" r:id="rId18"/>
    <p:sldId id="297" r:id="rId19"/>
    <p:sldId id="259" r:id="rId20"/>
    <p:sldId id="2147479222" r:id="rId21"/>
    <p:sldId id="2147479223" r:id="rId22"/>
    <p:sldId id="321" r:id="rId23"/>
    <p:sldId id="322" r:id="rId24"/>
    <p:sldId id="323" r:id="rId25"/>
    <p:sldId id="270" r:id="rId26"/>
    <p:sldId id="2147479228" r:id="rId27"/>
    <p:sldId id="2147479224" r:id="rId28"/>
    <p:sldId id="2147479226" r:id="rId29"/>
    <p:sldId id="2147479225" r:id="rId30"/>
    <p:sldId id="2147479227" r:id="rId31"/>
    <p:sldId id="3053" r:id="rId32"/>
    <p:sldId id="305" r:id="rId33"/>
    <p:sldId id="280" r:id="rId34"/>
    <p:sldId id="314" r:id="rId35"/>
    <p:sldId id="1416" r:id="rId36"/>
    <p:sldId id="338" r:id="rId37"/>
    <p:sldId id="434" r:id="rId38"/>
    <p:sldId id="332" r:id="rId39"/>
    <p:sldId id="3048" r:id="rId40"/>
    <p:sldId id="1417" r:id="rId41"/>
    <p:sldId id="341" r:id="rId42"/>
    <p:sldId id="329" r:id="rId43"/>
    <p:sldId id="290" r:id="rId44"/>
    <p:sldId id="296" r:id="rId45"/>
    <p:sldId id="291" r:id="rId46"/>
    <p:sldId id="294" r:id="rId47"/>
    <p:sldId id="2147479219" r:id="rId48"/>
    <p:sldId id="2147479221" r:id="rId49"/>
    <p:sldId id="1414" r:id="rId50"/>
    <p:sldId id="370" r:id="rId51"/>
    <p:sldId id="1412" r:id="rId52"/>
    <p:sldId id="307" r:id="rId53"/>
    <p:sldId id="308" r:id="rId54"/>
    <p:sldId id="269" r:id="rId55"/>
    <p:sldId id="2147479216" r:id="rId56"/>
    <p:sldId id="2147479217" r:id="rId5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000066"/>
    <a:srgbClr val="E3EAF1"/>
    <a:srgbClr val="D8E0E8"/>
    <a:srgbClr val="C9DAE9"/>
    <a:srgbClr val="C8DDEA"/>
    <a:srgbClr val="D8E6F0"/>
    <a:srgbClr val="CBDEEB"/>
    <a:srgbClr val="AECC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A6DCA8-E299-4053-A029-0E1D1EECCB4E}" v="7" dt="2024-05-08T14:25:51.281"/>
  </p1510:revLst>
</p1510:revInfo>
</file>

<file path=ppt/tableStyles.xml><?xml version="1.0" encoding="utf-8"?>
<a:tblStyleLst xmlns:a="http://schemas.openxmlformats.org/drawingml/2006/main" def="{5C22544A-7EE6-4342-B048-85BDC9FD1C3A}">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5967" autoAdjust="0"/>
  </p:normalViewPr>
  <p:slideViewPr>
    <p:cSldViewPr>
      <p:cViewPr varScale="1">
        <p:scale>
          <a:sx n="81" d="100"/>
          <a:sy n="81" d="100"/>
        </p:scale>
        <p:origin x="844" y="5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71" d="100"/>
          <a:sy n="71" d="100"/>
        </p:scale>
        <p:origin x="216"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handoutMaster" Target="handoutMasters/handout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320747578078773"/>
          <c:y val="5.2009533716101661E-2"/>
          <c:w val="0.63057658966221675"/>
          <c:h val="0.94799046628389838"/>
        </c:manualLayout>
      </c:layout>
      <c:doughnutChart>
        <c:varyColors val="1"/>
        <c:ser>
          <c:idx val="0"/>
          <c:order val="0"/>
          <c:tx>
            <c:strRef>
              <c:f>Sheet1!$B$1</c:f>
              <c:strCache>
                <c:ptCount val="1"/>
                <c:pt idx="0">
                  <c:v>Beneficiaries</c:v>
                </c:pt>
              </c:strCache>
            </c:strRef>
          </c:tx>
          <c:explosion val="1"/>
          <c:dPt>
            <c:idx val="0"/>
            <c:bubble3D val="0"/>
            <c:spPr>
              <a:solidFill>
                <a:schemeClr val="accent2">
                  <a:shade val="50000"/>
                </a:schemeClr>
              </a:solidFill>
              <a:ln w="19050">
                <a:solidFill>
                  <a:schemeClr val="lt1"/>
                </a:solidFill>
              </a:ln>
              <a:effectLst/>
            </c:spPr>
            <c:extLst>
              <c:ext xmlns:c16="http://schemas.microsoft.com/office/drawing/2014/chart" uri="{C3380CC4-5D6E-409C-BE32-E72D297353CC}">
                <c16:uniqueId val="{00000001-0A75-4B93-B78E-A924074F9868}"/>
              </c:ext>
            </c:extLst>
          </c:dPt>
          <c:dPt>
            <c:idx val="1"/>
            <c:bubble3D val="0"/>
            <c:spPr>
              <a:solidFill>
                <a:schemeClr val="accent2">
                  <a:shade val="70000"/>
                </a:schemeClr>
              </a:solidFill>
              <a:ln w="19050">
                <a:solidFill>
                  <a:schemeClr val="lt1"/>
                </a:solidFill>
              </a:ln>
              <a:effectLst/>
            </c:spPr>
            <c:extLst>
              <c:ext xmlns:c16="http://schemas.microsoft.com/office/drawing/2014/chart" uri="{C3380CC4-5D6E-409C-BE32-E72D297353CC}">
                <c16:uniqueId val="{00000003-0A75-4B93-B78E-A924074F9868}"/>
              </c:ext>
            </c:extLst>
          </c:dPt>
          <c:dPt>
            <c:idx val="2"/>
            <c:bubble3D val="0"/>
            <c:spPr>
              <a:solidFill>
                <a:schemeClr val="accent2">
                  <a:shade val="90000"/>
                </a:schemeClr>
              </a:solidFill>
              <a:ln w="19050">
                <a:solidFill>
                  <a:schemeClr val="lt1"/>
                </a:solidFill>
              </a:ln>
              <a:effectLst/>
            </c:spPr>
            <c:extLst>
              <c:ext xmlns:c16="http://schemas.microsoft.com/office/drawing/2014/chart" uri="{C3380CC4-5D6E-409C-BE32-E72D297353CC}">
                <c16:uniqueId val="{00000005-0A75-4B93-B78E-A924074F9868}"/>
              </c:ext>
            </c:extLst>
          </c:dPt>
          <c:dPt>
            <c:idx val="3"/>
            <c:bubble3D val="0"/>
            <c:spPr>
              <a:solidFill>
                <a:schemeClr val="accent2">
                  <a:tint val="30000"/>
                </a:schemeClr>
              </a:solidFill>
              <a:ln w="19050">
                <a:solidFill>
                  <a:schemeClr val="lt1"/>
                </a:solidFill>
              </a:ln>
              <a:effectLst/>
            </c:spPr>
            <c:extLst>
              <c:ext xmlns:c16="http://schemas.microsoft.com/office/drawing/2014/chart" uri="{C3380CC4-5D6E-409C-BE32-E72D297353CC}">
                <c16:uniqueId val="{00000007-0A75-4B93-B78E-A924074F9868}"/>
              </c:ext>
            </c:extLst>
          </c:dPt>
          <c:dPt>
            <c:idx val="4"/>
            <c:bubble3D val="0"/>
            <c:spPr>
              <a:solidFill>
                <a:schemeClr val="accent2">
                  <a:tint val="70000"/>
                </a:schemeClr>
              </a:solidFill>
              <a:ln w="19050">
                <a:solidFill>
                  <a:schemeClr val="lt1"/>
                </a:solidFill>
              </a:ln>
              <a:effectLst/>
            </c:spPr>
            <c:extLst>
              <c:ext xmlns:c16="http://schemas.microsoft.com/office/drawing/2014/chart" uri="{C3380CC4-5D6E-409C-BE32-E72D297353CC}">
                <c16:uniqueId val="{00000009-0A75-4B93-B78E-A924074F9868}"/>
              </c:ext>
            </c:extLst>
          </c:dPt>
          <c:dPt>
            <c:idx val="5"/>
            <c:bubble3D val="0"/>
            <c:spPr>
              <a:solidFill>
                <a:schemeClr val="accent2">
                  <a:tint val="60000"/>
                </a:schemeClr>
              </a:solidFill>
              <a:ln w="19050">
                <a:solidFill>
                  <a:schemeClr val="lt1"/>
                </a:solidFill>
              </a:ln>
              <a:effectLst/>
            </c:spPr>
            <c:extLst>
              <c:ext xmlns:c16="http://schemas.microsoft.com/office/drawing/2014/chart" uri="{C3380CC4-5D6E-409C-BE32-E72D297353CC}">
                <c16:uniqueId val="{0000000B-0A75-4B93-B78E-A924074F9868}"/>
              </c:ext>
            </c:extLst>
          </c:dPt>
          <c:dLbls>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r>
                      <a:rPr lang="en-US" sz="800" dirty="0"/>
                      <a:t>22%</a:t>
                    </a:r>
                    <a:endParaRPr lang="en-US" dirty="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0A75-4B93-B78E-A924074F9868}"/>
                </c:ext>
              </c:extLst>
            </c:dLbl>
            <c:dLbl>
              <c:idx val="1"/>
              <c:layout>
                <c:manualLayout>
                  <c:x val="2.0154133338895205E-2"/>
                  <c:y val="-9.0729644947037461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fld id="{570A13E9-F0B6-4E72-ABDC-D9887475E7E3}" type="PERCENTAGE">
                      <a:rPr lang="en-US" sz="800"/>
                      <a:pPr>
                        <a:defRPr sz="900">
                          <a:solidFill>
                            <a:schemeClr val="bg1"/>
                          </a:solidFill>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13837711568343222"/>
                      <c:h val="0.14068667338685192"/>
                    </c:manualLayout>
                  </c15:layout>
                  <c15:dlblFieldTable/>
                  <c15:showDataLabelsRange val="0"/>
                </c:ext>
                <c:ext xmlns:c16="http://schemas.microsoft.com/office/drawing/2014/chart" uri="{C3380CC4-5D6E-409C-BE32-E72D297353CC}">
                  <c16:uniqueId val="{00000003-0A75-4B93-B78E-A924074F9868}"/>
                </c:ext>
              </c:extLst>
            </c:dLbl>
            <c:dLbl>
              <c:idx val="2"/>
              <c:layout>
                <c:manualLayout>
                  <c:x val="5.2976817428122E-3"/>
                  <c:y val="2.7218893484111238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fld id="{A5F944CD-6464-48FC-957D-45205E7CB810}" type="PERCENTAGE">
                      <a:rPr lang="en-US" sz="700">
                        <a:solidFill>
                          <a:schemeClr val="bg1"/>
                        </a:solidFill>
                      </a:rPr>
                      <a:pPr>
                        <a:defRPr sz="900">
                          <a:solidFill>
                            <a:schemeClr val="bg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A75-4B93-B78E-A924074F9868}"/>
                </c:ext>
              </c:extLst>
            </c:dLbl>
            <c:dLbl>
              <c:idx val="3"/>
              <c:layout>
                <c:manualLayout>
                  <c:x val="-9.7123043311205275E-17"/>
                  <c:y val="0"/>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r>
                      <a:rPr lang="en-US" sz="800" baseline="0" dirty="0">
                        <a:solidFill>
                          <a:schemeClr val="tx1"/>
                        </a:solidFill>
                      </a:rPr>
                      <a:t>46%</a:t>
                    </a:r>
                    <a:endParaRPr lang="en-US" dirty="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0A75-4B93-B78E-A924074F9868}"/>
                </c:ext>
              </c:extLst>
            </c:dLbl>
            <c:dLbl>
              <c:idx val="4"/>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lumMod val="50000"/>
                        </a:schemeClr>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9-0A75-4B93-B78E-A924074F986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TRICARE Select</c:v>
                </c:pt>
                <c:pt idx="1">
                  <c:v>Direct Care only</c:v>
                </c:pt>
                <c:pt idx="2">
                  <c:v>Medicare Eligible</c:v>
                </c:pt>
                <c:pt idx="3">
                  <c:v>TRICARE Prime</c:v>
                </c:pt>
              </c:strCache>
            </c:strRef>
          </c:cat>
          <c:val>
            <c:numRef>
              <c:f>Sheet1!$B$2:$B$5</c:f>
              <c:numCache>
                <c:formatCode>General</c:formatCode>
                <c:ptCount val="4"/>
                <c:pt idx="0">
                  <c:v>2.09</c:v>
                </c:pt>
                <c:pt idx="1">
                  <c:v>0.433</c:v>
                </c:pt>
                <c:pt idx="2">
                  <c:v>2.5</c:v>
                </c:pt>
                <c:pt idx="3" formatCode="0.00">
                  <c:v>4.38</c:v>
                </c:pt>
              </c:numCache>
            </c:numRef>
          </c:val>
          <c:extLst>
            <c:ext xmlns:c16="http://schemas.microsoft.com/office/drawing/2014/chart" uri="{C3380CC4-5D6E-409C-BE32-E72D297353CC}">
              <c16:uniqueId val="{0000000C-0A75-4B93-B78E-A924074F9868}"/>
            </c:ext>
          </c:extLst>
        </c:ser>
        <c:dLbls>
          <c:showLegendKey val="0"/>
          <c:showVal val="0"/>
          <c:showCatName val="0"/>
          <c:showSerName val="0"/>
          <c:showPercent val="0"/>
          <c:showBubbleSize val="0"/>
          <c:showLeaderLines val="0"/>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8F377-1D4D-4E55-BA23-B4C88B08AE04}" type="datetimeFigureOut">
              <a:rPr lang="en-US" smtClean="0"/>
              <a:t>5/13/2024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5D02E8-D589-462B-8871-E4027AEEAA39}" type="slidenum">
              <a:rPr lang="en-US" smtClean="0"/>
              <a:t>‹#›</a:t>
            </a:fld>
            <a:endParaRPr lang="en-US"/>
          </a:p>
        </p:txBody>
      </p:sp>
    </p:spTree>
    <p:extLst>
      <p:ext uri="{BB962C8B-B14F-4D97-AF65-F5344CB8AC3E}">
        <p14:creationId xmlns:p14="http://schemas.microsoft.com/office/powerpoint/2010/main" val="84948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1C232C-A669-41A2-B224-8DB9E51725EC}" type="datetimeFigureOut">
              <a:rPr lang="en-US" smtClean="0"/>
              <a:t>5/13/2024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C72B32-1A00-43DB-BBB8-B81738A4878E}" type="slidenum">
              <a:rPr lang="en-US" smtClean="0"/>
              <a:t>‹#›</a:t>
            </a:fld>
            <a:endParaRPr lang="en-US"/>
          </a:p>
        </p:txBody>
      </p:sp>
    </p:spTree>
    <p:extLst>
      <p:ext uri="{BB962C8B-B14F-4D97-AF65-F5344CB8AC3E}">
        <p14:creationId xmlns:p14="http://schemas.microsoft.com/office/powerpoint/2010/main" val="346293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5152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307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0485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C72B32-1A00-43DB-BBB8-B81738A4878E}" type="slidenum">
              <a:rPr lang="en-US" smtClean="0"/>
              <a:t>15</a:t>
            </a:fld>
            <a:endParaRPr lang="en-US"/>
          </a:p>
        </p:txBody>
      </p:sp>
    </p:spTree>
    <p:extLst>
      <p:ext uri="{BB962C8B-B14F-4D97-AF65-F5344CB8AC3E}">
        <p14:creationId xmlns:p14="http://schemas.microsoft.com/office/powerpoint/2010/main" val="4267409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C72B32-1A00-43DB-BBB8-B81738A4878E}" type="slidenum">
              <a:rPr lang="en-US" smtClean="0"/>
              <a:t>16</a:t>
            </a:fld>
            <a:endParaRPr lang="en-US"/>
          </a:p>
        </p:txBody>
      </p:sp>
    </p:spTree>
    <p:extLst>
      <p:ext uri="{BB962C8B-B14F-4D97-AF65-F5344CB8AC3E}">
        <p14:creationId xmlns:p14="http://schemas.microsoft.com/office/powerpoint/2010/main" val="423970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TRS – ADFM level of cost sharing payable by both RC sponsor and covered family members/qualified survivors</a:t>
            </a:r>
          </a:p>
          <a:p>
            <a:pPr defTabSz="933237">
              <a:defRPr/>
            </a:pPr>
            <a:r>
              <a:rPr lang="en-US" dirty="0"/>
              <a:t>TRR – retiree level of cost sharing payable by both RC sponsor and covered family members/qualified survivors</a:t>
            </a:r>
          </a:p>
          <a:p>
            <a:pPr defTabSz="933237">
              <a:defRPr/>
            </a:pPr>
            <a:r>
              <a:rPr lang="en-US" dirty="0"/>
              <a:t>TYA – level of cost sharing depends status of sponsor, ADSM or retired</a:t>
            </a:r>
          </a:p>
          <a:p>
            <a:endParaRPr lang="en-US" dirty="0"/>
          </a:p>
        </p:txBody>
      </p:sp>
      <p:sp>
        <p:nvSpPr>
          <p:cNvPr id="4" name="Slide Number Placeholder 3"/>
          <p:cNvSpPr>
            <a:spLocks noGrp="1"/>
          </p:cNvSpPr>
          <p:nvPr>
            <p:ph type="sldNum" sz="quarter" idx="10"/>
          </p:nvPr>
        </p:nvSpPr>
        <p:spPr/>
        <p:txBody>
          <a:bodyPr/>
          <a:lstStyle/>
          <a:p>
            <a:pPr defTabSz="933237">
              <a:defRPr/>
            </a:pPr>
            <a:fld id="{47C72B32-1A00-43DB-BBB8-B81738A4878E}" type="slidenum">
              <a:rPr lang="en-US">
                <a:solidFill>
                  <a:prstClr val="black"/>
                </a:solidFill>
                <a:latin typeface="Calibri"/>
              </a:rPr>
              <a:pPr defTabSz="933237">
                <a:defRPr/>
              </a:pPr>
              <a:t>17</a:t>
            </a:fld>
            <a:endParaRPr lang="en-US">
              <a:solidFill>
                <a:prstClr val="black"/>
              </a:solidFill>
              <a:latin typeface="Calibri"/>
            </a:endParaRPr>
          </a:p>
        </p:txBody>
      </p:sp>
    </p:spTree>
    <p:extLst>
      <p:ext uri="{BB962C8B-B14F-4D97-AF65-F5344CB8AC3E}">
        <p14:creationId xmlns:p14="http://schemas.microsoft.com/office/powerpoint/2010/main" val="3486545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237">
              <a:defRPr/>
            </a:pPr>
            <a:fld id="{47C72B32-1A00-43DB-BBB8-B81738A4878E}" type="slidenum">
              <a:rPr lang="en-US">
                <a:solidFill>
                  <a:prstClr val="black"/>
                </a:solidFill>
                <a:latin typeface="Calibri"/>
              </a:rPr>
              <a:pPr defTabSz="933237">
                <a:defRPr/>
              </a:pPr>
              <a:t>18</a:t>
            </a:fld>
            <a:endParaRPr lang="en-US">
              <a:solidFill>
                <a:prstClr val="black"/>
              </a:solidFill>
              <a:latin typeface="Calibri"/>
            </a:endParaRPr>
          </a:p>
        </p:txBody>
      </p:sp>
    </p:spTree>
    <p:extLst>
      <p:ext uri="{BB962C8B-B14F-4D97-AF65-F5344CB8AC3E}">
        <p14:creationId xmlns:p14="http://schemas.microsoft.com/office/powerpoint/2010/main" val="3392200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4018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4998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C72B32-1A00-43DB-BBB8-B81738A4878E}" type="slidenum">
              <a:rPr lang="en-US" smtClean="0"/>
              <a:t>22</a:t>
            </a:fld>
            <a:endParaRPr lang="en-US"/>
          </a:p>
        </p:txBody>
      </p:sp>
    </p:spTree>
    <p:extLst>
      <p:ext uri="{BB962C8B-B14F-4D97-AF65-F5344CB8AC3E}">
        <p14:creationId xmlns:p14="http://schemas.microsoft.com/office/powerpoint/2010/main" val="2169243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470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5281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4858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9413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2475" indent="-287338">
              <a:spcBef>
                <a:spcPct val="30000"/>
              </a:spcBef>
              <a:defRPr sz="1200">
                <a:solidFill>
                  <a:schemeClr val="tx1"/>
                </a:solidFill>
                <a:latin typeface="Calibri" panose="020F0502020204030204" pitchFamily="34" charset="0"/>
                <a:ea typeface="MS PGothic" panose="020B0600070205080204" pitchFamily="34" charset="-128"/>
              </a:defRPr>
            </a:lvl2pPr>
            <a:lvl3pPr marL="1158875" indent="-230188">
              <a:spcBef>
                <a:spcPct val="30000"/>
              </a:spcBef>
              <a:defRPr sz="1200">
                <a:solidFill>
                  <a:schemeClr val="tx1"/>
                </a:solidFill>
                <a:latin typeface="Calibri" panose="020F0502020204030204" pitchFamily="34" charset="0"/>
                <a:ea typeface="MS PGothic" panose="020B0600070205080204" pitchFamily="34" charset="-128"/>
              </a:defRPr>
            </a:lvl3pPr>
            <a:lvl4pPr marL="1624013" indent="-230188">
              <a:spcBef>
                <a:spcPct val="30000"/>
              </a:spcBef>
              <a:defRPr sz="1200">
                <a:solidFill>
                  <a:schemeClr val="tx1"/>
                </a:solidFill>
                <a:latin typeface="Calibri" panose="020F0502020204030204" pitchFamily="34" charset="0"/>
                <a:ea typeface="MS PGothic" panose="020B0600070205080204" pitchFamily="34" charset="-128"/>
              </a:defRPr>
            </a:lvl4pPr>
            <a:lvl5pPr marL="2089150" indent="-230188">
              <a:spcBef>
                <a:spcPct val="30000"/>
              </a:spcBef>
              <a:defRPr sz="1200">
                <a:solidFill>
                  <a:schemeClr val="tx1"/>
                </a:solidFill>
                <a:latin typeface="Calibri" panose="020F0502020204030204" pitchFamily="34" charset="0"/>
                <a:ea typeface="MS PGothic" panose="020B0600070205080204" pitchFamily="34" charset="-128"/>
              </a:defRPr>
            </a:lvl5pPr>
            <a:lvl6pPr marL="2546350" indent="-23018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03550" indent="-23018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60750" indent="-23018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17950" indent="-23018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F7D339-D569-4654-8D80-4A5428662A8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829292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653" indent="-285636">
              <a:defRPr>
                <a:solidFill>
                  <a:schemeClr val="tx1"/>
                </a:solidFill>
                <a:latin typeface="Franklin Gothic Book" panose="020B0503020102020204" pitchFamily="34" charset="0"/>
              </a:defRPr>
            </a:lvl2pPr>
            <a:lvl3pPr marL="1142543" indent="-228509">
              <a:defRPr>
                <a:solidFill>
                  <a:schemeClr val="tx1"/>
                </a:solidFill>
                <a:latin typeface="Franklin Gothic Book" panose="020B0503020102020204" pitchFamily="34" charset="0"/>
              </a:defRPr>
            </a:lvl3pPr>
            <a:lvl4pPr marL="1599560" indent="-228509">
              <a:defRPr>
                <a:solidFill>
                  <a:schemeClr val="tx1"/>
                </a:solidFill>
                <a:latin typeface="Franklin Gothic Book" panose="020B0503020102020204" pitchFamily="34" charset="0"/>
              </a:defRPr>
            </a:lvl4pPr>
            <a:lvl5pPr marL="2056577" indent="-228509">
              <a:defRPr>
                <a:solidFill>
                  <a:schemeClr val="tx1"/>
                </a:solidFill>
                <a:latin typeface="Franklin Gothic Book" panose="020B0503020102020204" pitchFamily="34" charset="0"/>
              </a:defRPr>
            </a:lvl5pPr>
            <a:lvl6pPr marL="2513594" indent="-228509" eaLnBrk="0" fontAlgn="base" hangingPunct="0">
              <a:spcBef>
                <a:spcPct val="0"/>
              </a:spcBef>
              <a:spcAft>
                <a:spcPct val="0"/>
              </a:spcAft>
              <a:defRPr>
                <a:solidFill>
                  <a:schemeClr val="tx1"/>
                </a:solidFill>
                <a:latin typeface="Franklin Gothic Book" panose="020B0503020102020204" pitchFamily="34" charset="0"/>
              </a:defRPr>
            </a:lvl6pPr>
            <a:lvl7pPr marL="2970611" indent="-228509" eaLnBrk="0" fontAlgn="base" hangingPunct="0">
              <a:spcBef>
                <a:spcPct val="0"/>
              </a:spcBef>
              <a:spcAft>
                <a:spcPct val="0"/>
              </a:spcAft>
              <a:defRPr>
                <a:solidFill>
                  <a:schemeClr val="tx1"/>
                </a:solidFill>
                <a:latin typeface="Franklin Gothic Book" panose="020B0503020102020204" pitchFamily="34" charset="0"/>
              </a:defRPr>
            </a:lvl7pPr>
            <a:lvl8pPr marL="3427628" indent="-228509" eaLnBrk="0" fontAlgn="base" hangingPunct="0">
              <a:spcBef>
                <a:spcPct val="0"/>
              </a:spcBef>
              <a:spcAft>
                <a:spcPct val="0"/>
              </a:spcAft>
              <a:defRPr>
                <a:solidFill>
                  <a:schemeClr val="tx1"/>
                </a:solidFill>
                <a:latin typeface="Franklin Gothic Book" panose="020B0503020102020204" pitchFamily="34" charset="0"/>
              </a:defRPr>
            </a:lvl8pPr>
            <a:lvl9pPr marL="3884646" indent="-228509"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8165E546-BACD-4E52-B83B-36EC8185F95D}" type="slidenum">
              <a:rPr lang="en-US" altLang="en-US" smtClean="0">
                <a:latin typeface="Calibri" panose="020F0502020204030204" pitchFamily="34" charset="0"/>
                <a:ea typeface="MS PGothic" panose="020B0600070205080204" pitchFamily="34" charset="-128"/>
              </a:rPr>
              <a:pPr fontAlgn="base">
                <a:spcBef>
                  <a:spcPct val="0"/>
                </a:spcBef>
                <a:spcAft>
                  <a:spcPct val="0"/>
                </a:spcAft>
              </a:pPr>
              <a:t>30</a:t>
            </a:fld>
            <a:endParaRPr lang="en-US" altLang="en-US">
              <a:latin typeface="Calibri" panose="020F0502020204030204" pitchFamily="34" charset="0"/>
              <a:ea typeface="MS PGothic" panose="020B0600070205080204" pitchFamily="34" charset="-128"/>
            </a:endParaRPr>
          </a:p>
        </p:txBody>
      </p:sp>
      <p:sp>
        <p:nvSpPr>
          <p:cNvPr id="16388" name="Notes Placeholder 1"/>
          <p:cNvSpPr>
            <a:spLocks noGrp="1"/>
          </p:cNvSpPr>
          <p:nvPr/>
        </p:nvSpPr>
        <p:spPr bwMode="auto">
          <a:xfrm>
            <a:off x="701358" y="4419680"/>
            <a:ext cx="5617209" cy="418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6" tIns="46662" rIns="93326" bIns="46662"/>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16389" name="Notes Placeholder 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381" indent="-171381">
              <a:buFont typeface="Wingdings" panose="05000000000000000000" pitchFamily="2" charset="2"/>
              <a:buChar char="q"/>
            </a:pPr>
            <a:r>
              <a:rPr lang="en-US" altLang="en-US" dirty="0"/>
              <a:t>Explain</a:t>
            </a:r>
            <a:r>
              <a:rPr lang="en-US" altLang="en-US" baseline="0" dirty="0"/>
              <a:t> remote dental no longer part of TOP contract.  </a:t>
            </a:r>
            <a:endParaRPr lang="en-US" altLang="en-US" dirty="0"/>
          </a:p>
          <a:p>
            <a:pPr marL="171381" indent="-171381">
              <a:buFont typeface="Wingdings" panose="05000000000000000000" pitchFamily="2" charset="2"/>
              <a:buChar char="q"/>
            </a:pPr>
            <a:r>
              <a:rPr lang="en-US" altLang="en-US" dirty="0"/>
              <a:t>Most significant changes: under TOP 21 are improved clinical quality, beneficiary experience of care, and medical document collection</a:t>
            </a:r>
          </a:p>
          <a:p>
            <a:pPr marL="171381" indent="-171381" defTabSz="914034" eaLnBrk="1" fontAlgn="auto" hangingPunct="1">
              <a:spcBef>
                <a:spcPts val="0"/>
              </a:spcBef>
              <a:spcAft>
                <a:spcPts val="0"/>
              </a:spcAft>
              <a:buFont typeface="Wingdings" panose="05000000000000000000" pitchFamily="2" charset="2"/>
              <a:buChar char="q"/>
              <a:defRPr/>
            </a:pPr>
            <a:r>
              <a:rPr lang="en-US" altLang="en-US" dirty="0"/>
              <a:t>59 TOP Prime Locations; 275 TOP Prime Remote Locations (3 new sites in progress)</a:t>
            </a:r>
          </a:p>
          <a:p>
            <a:pPr marL="171381" indent="-171381">
              <a:buFont typeface="Wingdings" panose="05000000000000000000" pitchFamily="2" charset="2"/>
              <a:buChar char="q"/>
            </a:pPr>
            <a:endParaRPr lang="en-US" altLang="en-US" dirty="0"/>
          </a:p>
          <a:p>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F205C-A13D-2345-8F13-39D5B9B675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0234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0645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Different health and dental plans are available under the TRICARE Program to meet the needs of each uniform member and their dependent(s).</a:t>
            </a:r>
          </a:p>
          <a:p>
            <a:pPr marL="171450" indent="-171450">
              <a:buFont typeface="Arial" panose="020B0604020202020204" pitchFamily="34" charset="0"/>
              <a:buChar char="•"/>
            </a:pPr>
            <a:r>
              <a:rPr lang="en-US" dirty="0"/>
              <a:t>The TRICARE team is ready to assist the family on finding the appropriate plan and getting the needed care.</a:t>
            </a:r>
          </a:p>
          <a:p>
            <a:pPr marL="171450" indent="-171450">
              <a:buFont typeface="Arial" panose="020B0604020202020204" pitchFamily="34" charset="0"/>
              <a:buChar char="•"/>
            </a:pPr>
            <a:r>
              <a:rPr lang="en-US" dirty="0"/>
              <a:t>When a question or issue arises, please reach out to us by way of the information in the subsequent/back-up slides.</a:t>
            </a:r>
          </a:p>
          <a:p>
            <a:pPr marL="171450" indent="-171450">
              <a:buFont typeface="Arial" panose="020B0604020202020204" pitchFamily="34" charset="0"/>
              <a:buChar char="•"/>
            </a:pPr>
            <a:r>
              <a:rPr lang="en-US" dirty="0"/>
              <a:t>TRICARE is here to support you and your family.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1637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0414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C72B32-1A00-43DB-BBB8-B81738A4878E}" type="slidenum">
              <a:rPr lang="en-US" smtClean="0"/>
              <a:t>43</a:t>
            </a:fld>
            <a:endParaRPr lang="en-US"/>
          </a:p>
        </p:txBody>
      </p:sp>
    </p:spTree>
    <p:extLst>
      <p:ext uri="{BB962C8B-B14F-4D97-AF65-F5344CB8AC3E}">
        <p14:creationId xmlns:p14="http://schemas.microsoft.com/office/powerpoint/2010/main" val="3875322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237">
              <a:defRPr/>
            </a:pPr>
            <a:fld id="{82EF205C-A13D-2345-8F13-39D5B9B6751B}" type="slidenum">
              <a:rPr lang="en-US">
                <a:solidFill>
                  <a:prstClr val="black"/>
                </a:solidFill>
                <a:latin typeface="Calibri"/>
              </a:rPr>
              <a:pPr defTabSz="933237">
                <a:defRPr/>
              </a:pPr>
              <a:t>4</a:t>
            </a:fld>
            <a:endParaRPr lang="en-US">
              <a:solidFill>
                <a:prstClr val="black"/>
              </a:solidFill>
              <a:latin typeface="Calibri"/>
            </a:endParaRPr>
          </a:p>
        </p:txBody>
      </p:sp>
    </p:spTree>
    <p:extLst>
      <p:ext uri="{BB962C8B-B14F-4D97-AF65-F5344CB8AC3E}">
        <p14:creationId xmlns:p14="http://schemas.microsoft.com/office/powerpoint/2010/main" val="3935607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3256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7628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D5784C-0A2D-40F5-8001-4AB6EAEC2FF9}" type="slidenum">
              <a:rPr lang="en-US" smtClean="0"/>
              <a:t>7</a:t>
            </a:fld>
            <a:endParaRPr lang="en-US" dirty="0"/>
          </a:p>
        </p:txBody>
      </p:sp>
    </p:spTree>
    <p:extLst>
      <p:ext uri="{BB962C8B-B14F-4D97-AF65-F5344CB8AC3E}">
        <p14:creationId xmlns:p14="http://schemas.microsoft.com/office/powerpoint/2010/main" val="3179001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medically or psychologically necessary?</a:t>
            </a:r>
            <a:endParaRPr lang="en-US" dirty="0"/>
          </a:p>
          <a:p>
            <a:pPr marL="408291" lvl="1" algn="just"/>
            <a:r>
              <a:rPr lang="en-US" sz="2000" dirty="0"/>
              <a:t>The frequency, extent, and types of medical services or supplies which represent </a:t>
            </a:r>
            <a:r>
              <a:rPr lang="en-US" sz="2000" b="1" dirty="0"/>
              <a:t>appropriate</a:t>
            </a:r>
            <a:r>
              <a:rPr lang="en-US" sz="2000" dirty="0"/>
              <a:t> medical care and that are generally accepted by </a:t>
            </a:r>
            <a:r>
              <a:rPr lang="en-US" sz="2000" b="1" dirty="0"/>
              <a:t>qualified professionals</a:t>
            </a:r>
            <a:r>
              <a:rPr lang="en-US" sz="2000" dirty="0"/>
              <a:t> to </a:t>
            </a:r>
            <a:r>
              <a:rPr lang="en-US" sz="2000" b="1" dirty="0"/>
              <a:t>be reasonable and adequate </a:t>
            </a:r>
            <a:r>
              <a:rPr lang="en-US" sz="2000" dirty="0"/>
              <a:t>for the diagnosis and treatment of illness, injury, pregnancy, and mental disorders or that are reasonable and adequate for well-baby care.</a:t>
            </a:r>
            <a:endParaRPr lang="en-US" dirty="0"/>
          </a:p>
          <a:p>
            <a:r>
              <a:rPr lang="en-US" i="1" dirty="0"/>
              <a:t>Appropriate medical care. </a:t>
            </a:r>
            <a:r>
              <a:rPr lang="en-US" dirty="0"/>
              <a:t>(i)  Services performed in connection with the diagnosis or treatment of disease or injury, pregnancy, mental disorder, or well-baby care which are in keeping with the generally accepted norms for medical practice in the United States;</a:t>
            </a:r>
          </a:p>
          <a:p>
            <a:r>
              <a:rPr lang="en-US" dirty="0"/>
              <a:t>(ii)  The authorized individual professional provider rendering the medical care is qualified to perform such medical services by reason of his or her training and education and is licensed or certified by the state where the service is rendered or appropriate national organization or otherwise meets CHAMPUS standards; and</a:t>
            </a:r>
          </a:p>
          <a:p>
            <a:r>
              <a:rPr lang="en-US" dirty="0"/>
              <a:t>(iii)  The services are furnished economically. For purposes of this part, “economically” means that the services are furnished in the least expensive level of care or medical environment adequate to provide the required medical care regardless of whether or not that level of care is covered by CHAMPUS.</a:t>
            </a:r>
          </a:p>
          <a:p>
            <a:endParaRPr lang="en-US" sz="1000" dirty="0"/>
          </a:p>
          <a:p>
            <a:pPr>
              <a:spcBef>
                <a:spcPts val="612"/>
              </a:spcBef>
            </a:pPr>
            <a:r>
              <a:rPr lang="en-US" b="1" dirty="0"/>
              <a:t>Proven Safe and Effective: </a:t>
            </a:r>
            <a:r>
              <a:rPr lang="en-US" b="0" i="0" u="none" strike="noStrike" dirty="0">
                <a:solidFill>
                  <a:srgbClr val="000000"/>
                </a:solidFill>
                <a:effectLst/>
                <a:latin typeface="PT Sans" panose="020B0503020203020204" pitchFamily="34" charset="0"/>
              </a:rPr>
              <a:t>Reliable evidence shows that any medical treatment or procedure has been the subject of well-controlled studies of clinically meaningful endpoints, which have determined its maximum tolerated dose, its toxicity, its safety, and its efficacy as compared with standard means of treatment or diagnosis. (See the definition of </a:t>
            </a:r>
            <a:r>
              <a:rPr lang="en-US" b="0" i="1" u="none" strike="noStrike" dirty="0">
                <a:solidFill>
                  <a:srgbClr val="000000"/>
                </a:solidFill>
                <a:effectLst/>
                <a:latin typeface="PT Sans" panose="020B0503020203020204" pitchFamily="34" charset="0"/>
              </a:rPr>
              <a:t>reliable evidence</a:t>
            </a:r>
            <a:r>
              <a:rPr lang="en-US" b="0" i="0" u="none" strike="noStrike" dirty="0">
                <a:solidFill>
                  <a:srgbClr val="000000"/>
                </a:solidFill>
                <a:effectLst/>
                <a:latin typeface="PT Sans" panose="020B0503020203020204" pitchFamily="34" charset="0"/>
              </a:rPr>
              <a:t> in 32 CFR 199.2 of this part for the procedures used in determining if a medical treatment or procedure is unproven.)</a:t>
            </a:r>
          </a:p>
          <a:p>
            <a:pPr algn="l"/>
            <a:r>
              <a:rPr lang="en-US" b="0" i="0" u="none" strike="noStrike" dirty="0">
                <a:solidFill>
                  <a:srgbClr val="000000"/>
                </a:solidFill>
                <a:effectLst/>
                <a:latin typeface="PT Sans" panose="020B0503020203020204" pitchFamily="34" charset="0"/>
              </a:rPr>
              <a:t> If reliable evidence shows that the consensus among experts regarding the medical treatment or procedure is that further studies or clinical trials are necessary to determine its maximum tolerated doses, its toxicity, its safety, or its effectiveness as compared with the standard means of treatment or diagnosis (see the definition of reliable evidence in 32 CFR 199.2 for the procedures used in determining if a medical treatment or procedure is unproven).</a:t>
            </a:r>
          </a:p>
          <a:p>
            <a:pPr algn="l"/>
            <a:endParaRPr lang="en-US" b="0" i="0" u="none" strike="noStrike" dirty="0">
              <a:solidFill>
                <a:srgbClr val="000000"/>
              </a:solidFill>
              <a:effectLst/>
              <a:latin typeface="PT Sans" panose="020B0503020203020204" pitchFamily="34" charset="0"/>
            </a:endParaRPr>
          </a:p>
          <a:p>
            <a:pPr algn="l"/>
            <a:r>
              <a:rPr lang="en-US" b="1" i="0" u="none" strike="noStrike" dirty="0">
                <a:solidFill>
                  <a:srgbClr val="000000"/>
                </a:solidFill>
                <a:effectLst/>
                <a:latin typeface="PT Sans" panose="020B0503020203020204" pitchFamily="34" charset="0"/>
              </a:rPr>
              <a:t>“Demonstration and studies:” </a:t>
            </a:r>
            <a:r>
              <a:rPr lang="en-US" b="0" i="0" u="none" strike="noStrike" dirty="0">
                <a:solidFill>
                  <a:srgbClr val="000000"/>
                </a:solidFill>
                <a:effectLst/>
                <a:latin typeface="PT Sans" panose="020B0503020203020204" pitchFamily="34" charset="0"/>
              </a:rPr>
              <a:t>may include: “(A) Alternative methods of payment for health and medical care services; (B) Cost-sharing by eligible beneficiaries; (C) Methods of encouraging efficient and economical delivery of health and medical care services; (D) Innovative approaches to delivery and financing of health and medical care services; (E) Alternative approaches to reimbursement for the administrative charges of health care plans; (F) Prepayment for medical care services provided to maintain the health of a defined population” (10 USC 1092). </a:t>
            </a:r>
          </a:p>
          <a:p>
            <a:endParaRPr lang="en-US" b="1" dirty="0"/>
          </a:p>
        </p:txBody>
      </p:sp>
      <p:sp>
        <p:nvSpPr>
          <p:cNvPr id="4" name="Slide Number Placeholder 3"/>
          <p:cNvSpPr>
            <a:spLocks noGrp="1"/>
          </p:cNvSpPr>
          <p:nvPr>
            <p:ph type="sldNum" sz="quarter" idx="5"/>
          </p:nvPr>
        </p:nvSpPr>
        <p:spPr/>
        <p:txBody>
          <a:bodyPr/>
          <a:lstStyle/>
          <a:p>
            <a:pPr defTabSz="933237">
              <a:defRPr/>
            </a:pPr>
            <a:fld id="{47C72B32-1A00-43DB-BBB8-B81738A4878E}" type="slidenum">
              <a:rPr lang="en-US">
                <a:solidFill>
                  <a:prstClr val="black"/>
                </a:solidFill>
                <a:latin typeface="Calibri"/>
              </a:rPr>
              <a:pPr defTabSz="933237">
                <a:defRPr/>
              </a:pPr>
              <a:t>8</a:t>
            </a:fld>
            <a:endParaRPr lang="en-US" dirty="0">
              <a:solidFill>
                <a:prstClr val="black"/>
              </a:solidFill>
              <a:latin typeface="Calibri"/>
            </a:endParaRPr>
          </a:p>
        </p:txBody>
      </p:sp>
    </p:spTree>
    <p:extLst>
      <p:ext uri="{BB962C8B-B14F-4D97-AF65-F5344CB8AC3E}">
        <p14:creationId xmlns:p14="http://schemas.microsoft.com/office/powerpoint/2010/main" val="3228631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3237">
              <a:defRPr/>
            </a:pPr>
            <a:fld id="{47C72B32-1A00-43DB-BBB8-B81738A4878E}" type="slidenum">
              <a:rPr lang="en-US">
                <a:solidFill>
                  <a:prstClr val="black"/>
                </a:solidFill>
                <a:latin typeface="Calibri"/>
              </a:rPr>
              <a:pPr defTabSz="933237">
                <a:defRPr/>
              </a:pPr>
              <a:t>9</a:t>
            </a:fld>
            <a:endParaRPr lang="en-US" dirty="0">
              <a:solidFill>
                <a:prstClr val="black"/>
              </a:solidFill>
              <a:latin typeface="Calibri"/>
            </a:endParaRPr>
          </a:p>
        </p:txBody>
      </p:sp>
    </p:spTree>
    <p:extLst>
      <p:ext uri="{BB962C8B-B14F-4D97-AF65-F5344CB8AC3E}">
        <p14:creationId xmlns:p14="http://schemas.microsoft.com/office/powerpoint/2010/main" val="3360157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48940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0099" y="2536031"/>
            <a:ext cx="7543800" cy="1102519"/>
          </a:xfrm>
        </p:spPr>
        <p:txBody>
          <a:bodyPr>
            <a:normAutofit/>
          </a:bodyPr>
          <a:lstStyle>
            <a:lvl1pPr>
              <a:defRPr sz="3200" b="1" baseline="0">
                <a:solidFill>
                  <a:srgbClr val="092068"/>
                </a:solidFill>
                <a:latin typeface="Franklin Gothic Medium" panose="020B0603020102020204" pitchFamily="34" charset="0"/>
              </a:defRPr>
            </a:lvl1pPr>
          </a:lstStyle>
          <a:p>
            <a:r>
              <a:rPr lang="en-US" dirty="0"/>
              <a:t>Title, Franklin Gothic Medium, 32pt</a:t>
            </a:r>
          </a:p>
        </p:txBody>
      </p:sp>
      <p:sp>
        <p:nvSpPr>
          <p:cNvPr id="3" name="Subtitle 2"/>
          <p:cNvSpPr>
            <a:spLocks noGrp="1"/>
          </p:cNvSpPr>
          <p:nvPr>
            <p:ph type="subTitle" idx="1" hasCustomPrompt="1"/>
          </p:nvPr>
        </p:nvSpPr>
        <p:spPr>
          <a:xfrm>
            <a:off x="1371599" y="3638550"/>
            <a:ext cx="6400800" cy="914400"/>
          </a:xfrm>
        </p:spPr>
        <p:txBody>
          <a:bodyPr>
            <a:normAutofit/>
          </a:bodyPr>
          <a:lstStyle>
            <a:lvl1pPr marL="0" indent="0" algn="ctr">
              <a:buNone/>
              <a:defRPr sz="2400" b="1" baseline="0">
                <a:solidFill>
                  <a:srgbClr val="454545"/>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br>
              <a:rPr lang="en-US" dirty="0"/>
            </a:br>
            <a:r>
              <a:rPr lang="en-US" dirty="0"/>
              <a:t>Month DD, YYYY</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9265" y="325437"/>
            <a:ext cx="1845469" cy="1845469"/>
          </a:xfrm>
          <a:prstGeom prst="rect">
            <a:avLst/>
          </a:prstGeom>
        </p:spPr>
      </p:pic>
    </p:spTree>
    <p:extLst>
      <p:ext uri="{BB962C8B-B14F-4D97-AF65-F5344CB8AC3E}">
        <p14:creationId xmlns:p14="http://schemas.microsoft.com/office/powerpoint/2010/main" val="811531318"/>
      </p:ext>
    </p:extLst>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4594859"/>
            <a:ext cx="9144000" cy="548640"/>
          </a:xfrm>
          <a:custGeom>
            <a:avLst/>
            <a:gdLst/>
            <a:ahLst/>
            <a:cxnLst/>
            <a:rect l="l" t="t" r="r" b="b"/>
            <a:pathLst>
              <a:path w="9144000" h="548639">
                <a:moveTo>
                  <a:pt x="0" y="548639"/>
                </a:moveTo>
                <a:lnTo>
                  <a:pt x="9144000" y="548639"/>
                </a:lnTo>
                <a:lnTo>
                  <a:pt x="9144000" y="0"/>
                </a:lnTo>
                <a:lnTo>
                  <a:pt x="0" y="0"/>
                </a:lnTo>
                <a:lnTo>
                  <a:pt x="0" y="548639"/>
                </a:lnTo>
                <a:close/>
              </a:path>
            </a:pathLst>
          </a:custGeom>
          <a:solidFill>
            <a:srgbClr val="572830"/>
          </a:solidFill>
        </p:spPr>
        <p:txBody>
          <a:bodyPr wrap="square" lIns="0" tIns="0" rIns="0" bIns="0" rtlCol="0"/>
          <a:lstStyle/>
          <a:p>
            <a:endParaRPr dirty="0"/>
          </a:p>
        </p:txBody>
      </p:sp>
      <p:sp>
        <p:nvSpPr>
          <p:cNvPr id="17" name="bk object 17"/>
          <p:cNvSpPr/>
          <p:nvPr/>
        </p:nvSpPr>
        <p:spPr>
          <a:xfrm>
            <a:off x="3649217" y="325386"/>
            <a:ext cx="1845551" cy="1845551"/>
          </a:xfrm>
          <a:prstGeom prst="rect">
            <a:avLst/>
          </a:prstGeom>
          <a:blipFill>
            <a:blip r:embed="rId2" cstate="print"/>
            <a:stretch>
              <a:fillRect/>
            </a:stretch>
          </a:blipFill>
        </p:spPr>
        <p:txBody>
          <a:bodyPr wrap="square" lIns="0" tIns="0" rIns="0" bIns="0" rtlCol="0"/>
          <a:lstStyle/>
          <a:p>
            <a:endParaRPr dirty="0"/>
          </a:p>
        </p:txBody>
      </p:sp>
      <p:sp>
        <p:nvSpPr>
          <p:cNvPr id="2" name="Holder 2"/>
          <p:cNvSpPr>
            <a:spLocks noGrp="1"/>
          </p:cNvSpPr>
          <p:nvPr>
            <p:ph type="ftr" sz="quarter" idx="5"/>
          </p:nvPr>
        </p:nvSpPr>
        <p:spPr/>
        <p:txBody>
          <a:bodyPr lIns="0" tIns="0" rIns="0" bIns="0"/>
          <a:lstStyle>
            <a:lvl1pPr>
              <a:defRPr sz="1600" b="0" i="1">
                <a:solidFill>
                  <a:schemeClr val="bg1"/>
                </a:solidFill>
                <a:latin typeface="Garamond"/>
                <a:cs typeface="Garamond"/>
              </a:defRPr>
            </a:lvl1pPr>
          </a:lstStyle>
          <a:p>
            <a:pPr marL="12700">
              <a:lnSpc>
                <a:spcPts val="1800"/>
              </a:lnSpc>
            </a:pPr>
            <a:r>
              <a:rPr spc="-5" dirty="0"/>
              <a:t>Medically Ready </a:t>
            </a:r>
            <a:r>
              <a:rPr spc="-15" dirty="0"/>
              <a:t>Force… </a:t>
            </a:r>
            <a:r>
              <a:rPr spc="-5" dirty="0"/>
              <a:t>Ready Medical</a:t>
            </a:r>
            <a:r>
              <a:rPr spc="-10" dirty="0"/>
              <a:t> </a:t>
            </a:r>
            <a:r>
              <a:rPr spc="-20" dirty="0"/>
              <a:t>Force</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909330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0099" y="2536031"/>
            <a:ext cx="7543800" cy="1102519"/>
          </a:xfrm>
        </p:spPr>
        <p:txBody>
          <a:bodyPr>
            <a:normAutofit/>
          </a:bodyPr>
          <a:lstStyle>
            <a:lvl1pPr>
              <a:defRPr sz="3200" b="1" baseline="0">
                <a:solidFill>
                  <a:srgbClr val="092068"/>
                </a:solidFill>
                <a:latin typeface="Franklin Gothic Medium" panose="020B0603020102020204" pitchFamily="34" charset="0"/>
              </a:defRPr>
            </a:lvl1pPr>
          </a:lstStyle>
          <a:p>
            <a:r>
              <a:rPr lang="en-US" dirty="0"/>
              <a:t>Title, Franklin Gothic Medium, 32pt</a:t>
            </a:r>
          </a:p>
        </p:txBody>
      </p:sp>
      <p:sp>
        <p:nvSpPr>
          <p:cNvPr id="3" name="Subtitle 2"/>
          <p:cNvSpPr>
            <a:spLocks noGrp="1"/>
          </p:cNvSpPr>
          <p:nvPr>
            <p:ph type="subTitle" idx="1" hasCustomPrompt="1"/>
          </p:nvPr>
        </p:nvSpPr>
        <p:spPr>
          <a:xfrm>
            <a:off x="1371599" y="3638550"/>
            <a:ext cx="6400800" cy="914400"/>
          </a:xfrm>
        </p:spPr>
        <p:txBody>
          <a:bodyPr>
            <a:normAutofit/>
          </a:bodyPr>
          <a:lstStyle>
            <a:lvl1pPr marL="0" indent="0" algn="ctr">
              <a:buNone/>
              <a:defRPr sz="2400" b="1" baseline="0">
                <a:solidFill>
                  <a:srgbClr val="454545"/>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br>
              <a:rPr lang="en-US" dirty="0"/>
            </a:br>
            <a:r>
              <a:rPr lang="en-US" dirty="0"/>
              <a:t>Month DD, YYYY</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9265" y="557961"/>
            <a:ext cx="1845469" cy="1845469"/>
          </a:xfrm>
          <a:prstGeom prst="rect">
            <a:avLst/>
          </a:prstGeom>
        </p:spPr>
      </p:pic>
    </p:spTree>
    <p:extLst>
      <p:ext uri="{BB962C8B-B14F-4D97-AF65-F5344CB8AC3E}">
        <p14:creationId xmlns:p14="http://schemas.microsoft.com/office/powerpoint/2010/main" val="1601455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baseline="0">
                <a:solidFill>
                  <a:srgbClr val="092068"/>
                </a:solidFill>
              </a:defRPr>
            </a:lvl1pPr>
          </a:lstStyle>
          <a:p>
            <a:r>
              <a:rPr lang="en-US" dirty="0"/>
              <a:t>Different title per slide, Franklin Gothic Medium 28pt</a:t>
            </a:r>
          </a:p>
        </p:txBody>
      </p:sp>
      <p:sp>
        <p:nvSpPr>
          <p:cNvPr id="3" name="Content Placeholder 2"/>
          <p:cNvSpPr>
            <a:spLocks noGrp="1"/>
          </p:cNvSpPr>
          <p:nvPr>
            <p:ph idx="1" hasCustomPrompt="1"/>
          </p:nvPr>
        </p:nvSpPr>
        <p:spPr>
          <a:xfrm>
            <a:off x="457200" y="1123950"/>
            <a:ext cx="8229600" cy="3276599"/>
          </a:xfrm>
        </p:spPr>
        <p:txBody>
          <a:bodyPr/>
          <a:lstStyle>
            <a:lvl1pPr marL="342900" indent="-342900">
              <a:buClr>
                <a:srgbClr val="582831"/>
              </a:buClr>
              <a:buSzPct val="125000"/>
              <a:buFont typeface="Arial" panose="020B0604020202020204" pitchFamily="34" charset="0"/>
              <a:buChar char="•"/>
              <a:defRPr sz="2200">
                <a:solidFill>
                  <a:srgbClr val="454545"/>
                </a:solidFill>
                <a:latin typeface="Franklin Gothic Book" panose="020B0503020102020204" pitchFamily="34" charset="0"/>
              </a:defRPr>
            </a:lvl1pPr>
            <a:lvl2pPr marL="742950" indent="-285750">
              <a:buClr>
                <a:srgbClr val="092068"/>
              </a:buClr>
              <a:buFont typeface="Wingdings" panose="05000000000000000000" pitchFamily="2" charset="2"/>
              <a:buChar char="§"/>
              <a:defRPr sz="2000">
                <a:solidFill>
                  <a:srgbClr val="454545"/>
                </a:solidFill>
                <a:latin typeface="Franklin Gothic Book" panose="020B0503020102020204" pitchFamily="34" charset="0"/>
              </a:defRPr>
            </a:lvl2pPr>
            <a:lvl3pPr marL="1143000" indent="-228600">
              <a:buClr>
                <a:srgbClr val="6C82A7"/>
              </a:buClr>
              <a:buFont typeface="Wingdings" panose="05000000000000000000" pitchFamily="2" charset="2"/>
              <a:buChar char="ü"/>
              <a:defRPr sz="1800">
                <a:solidFill>
                  <a:srgbClr val="454545"/>
                </a:solidFill>
                <a:latin typeface="Franklin Gothic Book" panose="020B0503020102020204" pitchFamily="34" charset="0"/>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4" name="TextBox 3"/>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17" name="Group 16"/>
          <p:cNvGrpSpPr/>
          <p:nvPr userDrawn="1"/>
        </p:nvGrpSpPr>
        <p:grpSpPr>
          <a:xfrm>
            <a:off x="457200" y="895350"/>
            <a:ext cx="8229600" cy="0"/>
            <a:chOff x="457200" y="990600"/>
            <a:chExt cx="8229600" cy="0"/>
          </a:xfrm>
        </p:grpSpPr>
        <p:cxnSp>
          <p:nvCxnSpPr>
            <p:cNvPr id="18" name="Straight Connector 17"/>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2">
            <a:extLst>
              <a:ext uri="{FF2B5EF4-FFF2-40B4-BE49-F238E27FC236}">
                <a16:creationId xmlns:a16="http://schemas.microsoft.com/office/drawing/2014/main" id="{E47E20F9-DD06-C8A5-666F-B176FFD573A9}"/>
              </a:ext>
            </a:extLst>
          </p:cNvPr>
          <p:cNvSpPr txBox="1">
            <a:spLocks/>
          </p:cNvSpPr>
          <p:nvPr userDrawn="1"/>
        </p:nvSpPr>
        <p:spPr>
          <a:xfrm>
            <a:off x="8301255" y="57150"/>
            <a:ext cx="7710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D22F896-40B5-4ADD-8801-0D06FADFA095}" type="slidenum">
              <a:rPr lang="en-US" sz="1200" smtClean="0"/>
              <a:pPr algn="r"/>
              <a:t>‹#›</a:t>
            </a:fld>
            <a:endParaRPr lang="en-US" sz="1200" dirty="0"/>
          </a:p>
        </p:txBody>
      </p:sp>
      <p:sp>
        <p:nvSpPr>
          <p:cNvPr id="6" name="TextBox 5">
            <a:extLst>
              <a:ext uri="{FF2B5EF4-FFF2-40B4-BE49-F238E27FC236}">
                <a16:creationId xmlns:a16="http://schemas.microsoft.com/office/drawing/2014/main" id="{7E4CCBA2-518D-6E47-2F44-EFB4EFD09BCF}"/>
              </a:ext>
            </a:extLst>
          </p:cNvPr>
          <p:cNvSpPr txBox="1"/>
          <p:nvPr userDrawn="1"/>
        </p:nvSpPr>
        <p:spPr>
          <a:xfrm>
            <a:off x="3855296" y="-190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3059011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a:solidFill>
                  <a:srgbClr val="051C48"/>
                </a:solidFill>
              </a:defRPr>
            </a:lvl1pPr>
          </a:lstStyle>
          <a:p>
            <a:r>
              <a:rPr lang="en-US" dirty="0"/>
              <a:t>Different title per slide, Franklin Gothic Medium 28pt</a:t>
            </a:r>
          </a:p>
        </p:txBody>
      </p:sp>
      <p:sp>
        <p:nvSpPr>
          <p:cNvPr id="3" name="Content Placeholder 2"/>
          <p:cNvSpPr>
            <a:spLocks noGrp="1"/>
          </p:cNvSpPr>
          <p:nvPr>
            <p:ph sz="half" idx="1"/>
          </p:nvPr>
        </p:nvSpPr>
        <p:spPr>
          <a:xfrm>
            <a:off x="457200" y="1123950"/>
            <a:ext cx="4038600" cy="3276600"/>
          </a:xfrm>
        </p:spPr>
        <p:txBody>
          <a:bodyPr/>
          <a:lstStyle>
            <a:lvl1pPr marL="342900" indent="-342900">
              <a:buClr>
                <a:srgbClr val="582831"/>
              </a:buClr>
              <a:buFont typeface="Arial" panose="020B0604020202020204" pitchFamily="34" charset="0"/>
              <a:buChar char="•"/>
              <a:defRPr sz="2200">
                <a:solidFill>
                  <a:srgbClr val="454545"/>
                </a:solidFill>
              </a:defRPr>
            </a:lvl1pPr>
            <a:lvl2pPr marL="742950" indent="-285750">
              <a:buClr>
                <a:srgbClr val="092068"/>
              </a:buClr>
              <a:buFont typeface="Wingdings" panose="05000000000000000000" pitchFamily="2" charset="2"/>
              <a:buChar char="§"/>
              <a:defRPr sz="2000">
                <a:solidFill>
                  <a:srgbClr val="454545"/>
                </a:solidFill>
              </a:defRPr>
            </a:lvl2pPr>
            <a:lvl3pPr marL="1143000" indent="-228600">
              <a:buFont typeface="Wingdings" panose="05000000000000000000" pitchFamily="2" charset="2"/>
              <a:buChar char="ü"/>
              <a:defRPr sz="1800">
                <a:solidFill>
                  <a:srgbClr val="454545"/>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342900" indent="-342900" algn="l" defTabSz="914400" rtl="0" eaLnBrk="1" latinLnBrk="0" hangingPunct="1">
              <a:spcBef>
                <a:spcPct val="20000"/>
              </a:spcBef>
              <a:buClr>
                <a:srgbClr val="582831"/>
              </a:buClr>
              <a:buFont typeface="Arial" panose="020B0604020202020204" pitchFamily="34" charset="0"/>
              <a:buChar char="•"/>
              <a:defRPr lang="en-US" sz="2200" kern="1200" dirty="0" smtClean="0">
                <a:solidFill>
                  <a:srgbClr val="454545"/>
                </a:solidFill>
                <a:latin typeface="+mn-lt"/>
                <a:ea typeface="+mn-ea"/>
                <a:cs typeface="+mn-cs"/>
              </a:defRPr>
            </a:lvl1pPr>
            <a:lvl2pPr marL="800100" indent="-342900" algn="l" defTabSz="914400" rtl="0" eaLnBrk="1" latinLnBrk="0" hangingPunct="1">
              <a:spcBef>
                <a:spcPct val="20000"/>
              </a:spcBef>
              <a:buClr>
                <a:srgbClr val="092068"/>
              </a:buClr>
              <a:buFont typeface="Wingdings" panose="05000000000000000000" pitchFamily="2" charset="2"/>
              <a:buChar char="§"/>
              <a:defRPr lang="en-US" sz="2000" kern="1200" dirty="0" smtClean="0">
                <a:solidFill>
                  <a:srgbClr val="454545"/>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ü"/>
              <a:defRPr lang="en-US" sz="1800" kern="1200" dirty="0" smtClean="0">
                <a:solidFill>
                  <a:srgbClr val="454545"/>
                </a:solidFill>
                <a:latin typeface="+mn-lt"/>
                <a:ea typeface="+mn-ea"/>
                <a:cs typeface="+mn-cs"/>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9" name="Group 8">
            <a:extLst>
              <a:ext uri="{FF2B5EF4-FFF2-40B4-BE49-F238E27FC236}">
                <a16:creationId xmlns:a16="http://schemas.microsoft.com/office/drawing/2014/main" id="{384C336D-EBA9-50C7-E897-D392F41EFD44}"/>
              </a:ext>
            </a:extLst>
          </p:cNvPr>
          <p:cNvGrpSpPr/>
          <p:nvPr userDrawn="1"/>
        </p:nvGrpSpPr>
        <p:grpSpPr>
          <a:xfrm>
            <a:off x="457200" y="895350"/>
            <a:ext cx="8229600" cy="0"/>
            <a:chOff x="457200" y="990600"/>
            <a:chExt cx="8229600" cy="0"/>
          </a:xfrm>
        </p:grpSpPr>
        <p:cxnSp>
          <p:nvCxnSpPr>
            <p:cNvPr id="10" name="Straight Connector 9">
              <a:extLst>
                <a:ext uri="{FF2B5EF4-FFF2-40B4-BE49-F238E27FC236}">
                  <a16:creationId xmlns:a16="http://schemas.microsoft.com/office/drawing/2014/main" id="{DE9CE6FF-DF0A-CEE0-BDE0-85E9336E64B7}"/>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51B197-3011-6887-B892-453275EA855C}"/>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B96308-DA40-CA6B-F6F2-39B24DDA44B0}"/>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0616D76-979B-236A-893E-52F517D23981}"/>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F36A6E-9282-43E8-1E10-C70BF5D11794}"/>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90408D-0DB0-8CBD-1D05-4E9108AC34C2}"/>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EF054D-3DC5-455C-1D58-7592446D714F}"/>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05A261-6E2E-FA53-104C-277D1DEC9657}"/>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32949F-A91A-38DA-C57A-0D9E557E0FAA}"/>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245027EB-CF3A-A284-983F-AFB10C561230}"/>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5" name="Slide Number Placeholder 2">
            <a:extLst>
              <a:ext uri="{FF2B5EF4-FFF2-40B4-BE49-F238E27FC236}">
                <a16:creationId xmlns:a16="http://schemas.microsoft.com/office/drawing/2014/main" id="{9C819D44-4DAB-99F9-B072-0543496C886D}"/>
              </a:ext>
            </a:extLst>
          </p:cNvPr>
          <p:cNvSpPr txBox="1">
            <a:spLocks/>
          </p:cNvSpPr>
          <p:nvPr userDrawn="1"/>
        </p:nvSpPr>
        <p:spPr>
          <a:xfrm>
            <a:off x="8301255" y="57150"/>
            <a:ext cx="7710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D22F896-40B5-4ADD-8801-0D06FADFA095}" type="slidenum">
              <a:rPr lang="en-US" sz="1200" smtClean="0"/>
              <a:pPr algn="r"/>
              <a:t>‹#›</a:t>
            </a:fld>
            <a:endParaRPr lang="en-US" sz="1200" dirty="0"/>
          </a:p>
        </p:txBody>
      </p:sp>
    </p:spTree>
    <p:extLst>
      <p:ext uri="{BB962C8B-B14F-4D97-AF65-F5344CB8AC3E}">
        <p14:creationId xmlns:p14="http://schemas.microsoft.com/office/powerpoint/2010/main" val="1398564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051C48"/>
                </a:solidFill>
              </a:defRPr>
            </a:lvl1pPr>
          </a:lstStyle>
          <a:p>
            <a:r>
              <a:rPr lang="en-US" dirty="0"/>
              <a:t>Different title per slide, Franklin Gothic Medium 28pt</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5" name="Group 4">
            <a:extLst>
              <a:ext uri="{FF2B5EF4-FFF2-40B4-BE49-F238E27FC236}">
                <a16:creationId xmlns:a16="http://schemas.microsoft.com/office/drawing/2014/main" id="{392E368C-8BD9-3948-F45D-B1C1D0483385}"/>
              </a:ext>
            </a:extLst>
          </p:cNvPr>
          <p:cNvGrpSpPr/>
          <p:nvPr userDrawn="1"/>
        </p:nvGrpSpPr>
        <p:grpSpPr>
          <a:xfrm>
            <a:off x="457200" y="895350"/>
            <a:ext cx="8229600" cy="0"/>
            <a:chOff x="457200" y="990600"/>
            <a:chExt cx="8229600" cy="0"/>
          </a:xfrm>
        </p:grpSpPr>
        <p:cxnSp>
          <p:nvCxnSpPr>
            <p:cNvPr id="6" name="Straight Connector 5">
              <a:extLst>
                <a:ext uri="{FF2B5EF4-FFF2-40B4-BE49-F238E27FC236}">
                  <a16:creationId xmlns:a16="http://schemas.microsoft.com/office/drawing/2014/main" id="{BAFCBDB1-8BB2-6D28-E6A9-4B9672FDDABD}"/>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C4928B-B517-CF6A-2422-17F90192DD3B}"/>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EA539B0-DEA3-0B97-25F6-57161B439896}"/>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42816FD-BAB7-8637-A19E-1D4DA94C335B}"/>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B48E0C-5E90-4E7C-DFEB-A2CC914D3011}"/>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D181B70-BDEE-E605-DB24-6EB7838902D2}"/>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1F4197C-3D57-B14D-00D8-DFEE5C1BC7A9}"/>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AEA9F5-B328-E31B-5BFF-C12388D8F88B}"/>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3E647F0-F308-E92F-BD0F-A4E0581430D0}"/>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657C8DEF-050F-78B7-8D4A-A6221C776BA0}"/>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3" name="Slide Number Placeholder 2">
            <a:extLst>
              <a:ext uri="{FF2B5EF4-FFF2-40B4-BE49-F238E27FC236}">
                <a16:creationId xmlns:a16="http://schemas.microsoft.com/office/drawing/2014/main" id="{EA56A339-A46B-EABD-5BA2-9B4738650415}"/>
              </a:ext>
            </a:extLst>
          </p:cNvPr>
          <p:cNvSpPr txBox="1">
            <a:spLocks/>
          </p:cNvSpPr>
          <p:nvPr userDrawn="1"/>
        </p:nvSpPr>
        <p:spPr>
          <a:xfrm>
            <a:off x="8301255" y="57150"/>
            <a:ext cx="7710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D22F896-40B5-4ADD-8801-0D06FADFA095}" type="slidenum">
              <a:rPr lang="en-US" sz="1200" smtClean="0"/>
              <a:pPr algn="r"/>
              <a:t>‹#›</a:t>
            </a:fld>
            <a:endParaRPr lang="en-US" sz="1200" dirty="0"/>
          </a:p>
        </p:txBody>
      </p:sp>
    </p:spTree>
    <p:extLst>
      <p:ext uri="{BB962C8B-B14F-4D97-AF65-F5344CB8AC3E}">
        <p14:creationId xmlns:p14="http://schemas.microsoft.com/office/powerpoint/2010/main" val="1760642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sp>
        <p:nvSpPr>
          <p:cNvPr id="4" name="TextBox 3">
            <a:extLst>
              <a:ext uri="{FF2B5EF4-FFF2-40B4-BE49-F238E27FC236}">
                <a16:creationId xmlns:a16="http://schemas.microsoft.com/office/drawing/2014/main" id="{DCEDCEF0-165B-CDD8-FA67-5EA34221BC3D}"/>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2" name="Slide Number Placeholder 2">
            <a:extLst>
              <a:ext uri="{FF2B5EF4-FFF2-40B4-BE49-F238E27FC236}">
                <a16:creationId xmlns:a16="http://schemas.microsoft.com/office/drawing/2014/main" id="{898D51E4-3912-DFF1-857F-C987AD4E5721}"/>
              </a:ext>
            </a:extLst>
          </p:cNvPr>
          <p:cNvSpPr txBox="1">
            <a:spLocks/>
          </p:cNvSpPr>
          <p:nvPr userDrawn="1"/>
        </p:nvSpPr>
        <p:spPr>
          <a:xfrm>
            <a:off x="8301255" y="57150"/>
            <a:ext cx="7710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D22F896-40B5-4ADD-8801-0D06FADFA095}" type="slidenum">
              <a:rPr lang="en-US" sz="1200" smtClean="0"/>
              <a:pPr algn="r"/>
              <a:t>‹#›</a:t>
            </a:fld>
            <a:endParaRPr lang="en-US" sz="1200" dirty="0"/>
          </a:p>
        </p:txBody>
      </p:sp>
    </p:spTree>
    <p:extLst>
      <p:ext uri="{BB962C8B-B14F-4D97-AF65-F5344CB8AC3E}">
        <p14:creationId xmlns:p14="http://schemas.microsoft.com/office/powerpoint/2010/main" val="2345292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49266" y="558404"/>
            <a:ext cx="1845469" cy="1845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4143376" y="114300"/>
            <a:ext cx="90281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eaLnBrk="1" hangingPunct="1">
              <a:defRPr/>
            </a:pPr>
            <a:r>
              <a:rPr lang="en-US" altLang="en-US" sz="900" b="1">
                <a:solidFill>
                  <a:srgbClr val="00B050"/>
                </a:solidFill>
              </a:rPr>
              <a:t>UNCLASSIFIED</a:t>
            </a:r>
            <a:endParaRPr lang="en-US" altLang="en-US" sz="900" b="1">
              <a:solidFill>
                <a:srgbClr val="7030A0"/>
              </a:solidFill>
            </a:endParaRPr>
          </a:p>
        </p:txBody>
      </p:sp>
      <p:sp>
        <p:nvSpPr>
          <p:cNvPr id="2" name="Title 1"/>
          <p:cNvSpPr>
            <a:spLocks noGrp="1"/>
          </p:cNvSpPr>
          <p:nvPr>
            <p:ph type="ctrTitle"/>
          </p:nvPr>
        </p:nvSpPr>
        <p:spPr>
          <a:xfrm>
            <a:off x="800099" y="2536033"/>
            <a:ext cx="7543800" cy="1102519"/>
          </a:xfrm>
        </p:spPr>
        <p:txBody>
          <a:bodyPr>
            <a:normAutofit/>
          </a:bodyPr>
          <a:lstStyle>
            <a:lvl1pPr>
              <a:defRPr sz="2400" b="1" baseline="0">
                <a:solidFill>
                  <a:srgbClr val="092068"/>
                </a:solidFill>
                <a:latin typeface="Franklin Gothic Medium" panose="020B06030201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1599" y="3638550"/>
            <a:ext cx="6400800" cy="914400"/>
          </a:xfrm>
        </p:spPr>
        <p:txBody>
          <a:bodyPr>
            <a:normAutofit/>
          </a:bodyPr>
          <a:lstStyle>
            <a:lvl1pPr marL="0" indent="0" algn="ctr">
              <a:buNone/>
              <a:defRPr sz="1800" b="1" baseline="0">
                <a:solidFill>
                  <a:srgbClr val="454545"/>
                </a:solidFill>
                <a:latin typeface="Franklin Gothic Book" panose="020B05030201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53416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182291" y="4695825"/>
            <a:ext cx="677941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a:p>
            <a:pPr algn="ctr" eaLnBrk="1" hangingPunct="1">
              <a:defRPr/>
            </a:pPr>
            <a:endParaRPr lang="en-US" altLang="en-US" sz="900" dirty="0">
              <a:solidFill>
                <a:schemeClr val="bg1"/>
              </a:solidFill>
              <a:latin typeface="Garamond" panose="02020404030301010803" pitchFamily="18" charset="0"/>
            </a:endParaRPr>
          </a:p>
        </p:txBody>
      </p:sp>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785" y="4594622"/>
            <a:ext cx="554831" cy="55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46434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8"/>
          <p:cNvGrpSpPr>
            <a:grpSpLocks/>
          </p:cNvGrpSpPr>
          <p:nvPr/>
        </p:nvGrpSpPr>
        <p:grpSpPr bwMode="auto">
          <a:xfrm>
            <a:off x="457200" y="990600"/>
            <a:ext cx="8229600" cy="0"/>
            <a:chOff x="457200" y="990600"/>
            <a:chExt cx="8229600" cy="0"/>
          </a:xfrm>
        </p:grpSpPr>
        <p:cxnSp>
          <p:nvCxnSpPr>
            <p:cNvPr id="8" name="Straight Connector 7"/>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rmAutofit/>
          </a:bodyPr>
          <a:lstStyle>
            <a:lvl1pPr algn="l">
              <a:defRPr sz="2100" b="1" baseline="0">
                <a:solidFill>
                  <a:srgbClr val="092068"/>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123952"/>
            <a:ext cx="8229600" cy="3276599"/>
          </a:xfrm>
        </p:spPr>
        <p:txBody>
          <a:bodyPr/>
          <a:lstStyle>
            <a:lvl1pPr marL="257175" indent="-257175">
              <a:buClr>
                <a:srgbClr val="582831"/>
              </a:buClr>
              <a:buSzPct val="125000"/>
              <a:buFont typeface="Arial" panose="020B0604020202020204" pitchFamily="34" charset="0"/>
              <a:buChar char="•"/>
              <a:defRPr sz="1650">
                <a:solidFill>
                  <a:srgbClr val="454545"/>
                </a:solidFill>
                <a:latin typeface="Franklin Gothic Book" panose="020B0503020102020204" pitchFamily="34" charset="0"/>
              </a:defRPr>
            </a:lvl1pPr>
            <a:lvl2pPr marL="557213" indent="-214313">
              <a:buClr>
                <a:srgbClr val="092068"/>
              </a:buClr>
              <a:buFont typeface="Wingdings" panose="05000000000000000000" pitchFamily="2" charset="2"/>
              <a:buChar char="§"/>
              <a:defRPr sz="1500">
                <a:solidFill>
                  <a:srgbClr val="454545"/>
                </a:solidFill>
                <a:latin typeface="Franklin Gothic Book" panose="020B0503020102020204" pitchFamily="34" charset="0"/>
              </a:defRPr>
            </a:lvl2pPr>
            <a:lvl3pPr marL="857250" indent="-171450">
              <a:buClr>
                <a:srgbClr val="6C82A7"/>
              </a:buClr>
              <a:buFont typeface="Wingdings" panose="05000000000000000000" pitchFamily="2" charset="2"/>
              <a:buChar char="ü"/>
              <a:defRPr sz="1350">
                <a:solidFill>
                  <a:srgbClr val="454545"/>
                </a:solidFill>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Box 16">
            <a:extLst>
              <a:ext uri="{FF2B5EF4-FFF2-40B4-BE49-F238E27FC236}">
                <a16:creationId xmlns:a16="http://schemas.microsoft.com/office/drawing/2014/main" id="{6050CFCF-126E-4CEF-7A23-653692E033D1}"/>
              </a:ext>
            </a:extLst>
          </p:cNvPr>
          <p:cNvSpPr txBox="1"/>
          <p:nvPr userDrawn="1"/>
        </p:nvSpPr>
        <p:spPr>
          <a:xfrm>
            <a:off x="3855296" y="-190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9" name="Slide Number Placeholder 1">
            <a:extLst>
              <a:ext uri="{FF2B5EF4-FFF2-40B4-BE49-F238E27FC236}">
                <a16:creationId xmlns:a16="http://schemas.microsoft.com/office/drawing/2014/main" id="{E2F53757-A198-53F3-C11C-149D165A80CE}"/>
              </a:ext>
            </a:extLst>
          </p:cNvPr>
          <p:cNvSpPr txBox="1">
            <a:spLocks/>
          </p:cNvSpPr>
          <p:nvPr userDrawn="1"/>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solidFill>
              <a:effectLst/>
              <a:uLnTx/>
              <a:uFillTx/>
              <a:latin typeface="Calibri"/>
              <a:ea typeface="+mn-ea"/>
              <a:cs typeface="+mn-cs"/>
            </a:endParaRPr>
          </a:p>
        </p:txBody>
      </p:sp>
    </p:spTree>
    <p:extLst>
      <p:ext uri="{BB962C8B-B14F-4D97-AF65-F5344CB8AC3E}">
        <p14:creationId xmlns:p14="http://schemas.microsoft.com/office/powerpoint/2010/main" val="185346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1182291" y="4695825"/>
            <a:ext cx="677941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a:p>
            <a:pPr algn="ctr" eaLnBrk="1" hangingPunct="1">
              <a:defRPr/>
            </a:pPr>
            <a:endParaRPr lang="en-US" altLang="en-US" sz="900" dirty="0">
              <a:solidFill>
                <a:schemeClr val="bg1"/>
              </a:solidFill>
              <a:latin typeface="Garamond" panose="02020404030301010803" pitchFamily="18"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785" y="4594622"/>
            <a:ext cx="554831" cy="55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46434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8"/>
          <p:cNvGrpSpPr>
            <a:grpSpLocks/>
          </p:cNvGrpSpPr>
          <p:nvPr/>
        </p:nvGrpSpPr>
        <p:grpSpPr bwMode="auto">
          <a:xfrm>
            <a:off x="457200" y="990600"/>
            <a:ext cx="8229600" cy="0"/>
            <a:chOff x="457200" y="990600"/>
            <a:chExt cx="8229600" cy="0"/>
          </a:xfrm>
        </p:grpSpPr>
        <p:cxnSp>
          <p:nvCxnSpPr>
            <p:cNvPr id="9" name="Straight Connector 8"/>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rmAutofit/>
          </a:bodyPr>
          <a:lstStyle>
            <a:lvl1pPr algn="l">
              <a:defRPr sz="2100" b="1">
                <a:solidFill>
                  <a:srgbClr val="051C4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123950"/>
            <a:ext cx="4038600" cy="3276600"/>
          </a:xfrm>
        </p:spPr>
        <p:txBody>
          <a:bodyPr/>
          <a:lstStyle>
            <a:lvl1pPr marL="257175" indent="-257175">
              <a:buClr>
                <a:srgbClr val="582831"/>
              </a:buClr>
              <a:buFont typeface="Arial" panose="020B0604020202020204" pitchFamily="34" charset="0"/>
              <a:buChar char="•"/>
              <a:defRPr sz="1650">
                <a:solidFill>
                  <a:srgbClr val="454545"/>
                </a:solidFill>
              </a:defRPr>
            </a:lvl1pPr>
            <a:lvl2pPr marL="557213" indent="-214313">
              <a:buClr>
                <a:srgbClr val="092068"/>
              </a:buClr>
              <a:buFont typeface="Wingdings" panose="05000000000000000000" pitchFamily="2" charset="2"/>
              <a:buChar char="§"/>
              <a:defRPr sz="1500">
                <a:solidFill>
                  <a:srgbClr val="454545"/>
                </a:solidFill>
              </a:defRPr>
            </a:lvl2pPr>
            <a:lvl3pPr marL="857250" indent="-171450">
              <a:buFont typeface="Wingdings" panose="05000000000000000000" pitchFamily="2" charset="2"/>
              <a:buChar char="ü"/>
              <a:defRPr sz="1350">
                <a:solidFill>
                  <a:srgbClr val="454545"/>
                </a:solidFill>
              </a:defRPr>
            </a:lvl3pPr>
            <a:lvl4pPr>
              <a:defRPr sz="1350">
                <a:solidFill>
                  <a:srgbClr val="002060"/>
                </a:solidFill>
              </a:defRPr>
            </a:lvl4pPr>
            <a:lvl5pPr>
              <a:defRPr sz="1350">
                <a:solidFill>
                  <a:srgbClr val="002060"/>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257175" indent="-257175" algn="l" defTabSz="685800" rtl="0" eaLnBrk="1" latinLnBrk="0" hangingPunct="1">
              <a:spcBef>
                <a:spcPct val="20000"/>
              </a:spcBef>
              <a:buClr>
                <a:srgbClr val="582831"/>
              </a:buClr>
              <a:buFont typeface="Arial" panose="020B0604020202020204" pitchFamily="34" charset="0"/>
              <a:buChar char="•"/>
              <a:defRPr lang="en-US" sz="1650" kern="1200" dirty="0" smtClean="0">
                <a:solidFill>
                  <a:srgbClr val="454545"/>
                </a:solidFill>
                <a:latin typeface="+mn-lt"/>
                <a:ea typeface="+mn-ea"/>
                <a:cs typeface="+mn-cs"/>
              </a:defRPr>
            </a:lvl1pPr>
            <a:lvl2pPr marL="600075" indent="-257175" algn="l" defTabSz="685800" rtl="0" eaLnBrk="1" latinLnBrk="0" hangingPunct="1">
              <a:spcBef>
                <a:spcPct val="20000"/>
              </a:spcBef>
              <a:buClr>
                <a:srgbClr val="092068"/>
              </a:buClr>
              <a:buFont typeface="Wingdings" panose="05000000000000000000" pitchFamily="2" charset="2"/>
              <a:buChar char="§"/>
              <a:defRPr lang="en-US" sz="1500" kern="1200" dirty="0" smtClean="0">
                <a:solidFill>
                  <a:srgbClr val="454545"/>
                </a:solidFill>
                <a:latin typeface="+mn-lt"/>
                <a:ea typeface="+mn-ea"/>
                <a:cs typeface="+mn-cs"/>
              </a:defRPr>
            </a:lvl2pPr>
            <a:lvl3pPr marL="857250" indent="-171450" algn="l" defTabSz="685800" rtl="0" eaLnBrk="1" latinLnBrk="0" hangingPunct="1">
              <a:spcBef>
                <a:spcPct val="20000"/>
              </a:spcBef>
              <a:buFont typeface="Wingdings" panose="05000000000000000000" pitchFamily="2" charset="2"/>
              <a:buChar char="ü"/>
              <a:defRPr lang="en-US" sz="1350" kern="1200" dirty="0" smtClean="0">
                <a:solidFill>
                  <a:srgbClr val="454545"/>
                </a:solidFill>
                <a:latin typeface="+mn-lt"/>
                <a:ea typeface="+mn-ea"/>
                <a:cs typeface="+mn-cs"/>
              </a:defRPr>
            </a:lvl3pPr>
            <a:lvl4pPr>
              <a:defRPr sz="1350">
                <a:solidFill>
                  <a:srgbClr val="002060"/>
                </a:solidFill>
              </a:defRPr>
            </a:lvl4pPr>
            <a:lvl5pPr>
              <a:defRPr sz="1350">
                <a:solidFill>
                  <a:srgbClr val="002060"/>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p:txBody>
      </p:sp>
      <p:sp>
        <p:nvSpPr>
          <p:cNvPr id="19" name="Slide Number Placeholder 5"/>
          <p:cNvSpPr>
            <a:spLocks noGrp="1"/>
          </p:cNvSpPr>
          <p:nvPr>
            <p:ph type="sldNum" sz="quarter" idx="10"/>
          </p:nvPr>
        </p:nvSpPr>
        <p:spPr>
          <a:xfrm>
            <a:off x="8301038" y="57151"/>
            <a:ext cx="771525" cy="365522"/>
          </a:xfrm>
        </p:spPr>
        <p:txBody>
          <a:bodyPr/>
          <a:lstStyle>
            <a:lvl1pPr algn="r">
              <a:defRPr sz="900">
                <a:solidFill>
                  <a:schemeClr val="tx1"/>
                </a:solidFill>
              </a:defRPr>
            </a:lvl1pPr>
          </a:lstStyle>
          <a:p>
            <a:pPr>
              <a:defRPr/>
            </a:pPr>
            <a:fld id="{83776149-4BE6-4B6E-9A27-0B8B6DEB4063}" type="slidenum">
              <a:rPr lang="en-US" altLang="en-US"/>
              <a:pPr>
                <a:defRPr/>
              </a:pPr>
              <a:t>‹#›</a:t>
            </a:fld>
            <a:endParaRPr lang="en-US" altLang="en-US"/>
          </a:p>
        </p:txBody>
      </p:sp>
    </p:spTree>
    <p:extLst>
      <p:ext uri="{BB962C8B-B14F-4D97-AF65-F5344CB8AC3E}">
        <p14:creationId xmlns:p14="http://schemas.microsoft.com/office/powerpoint/2010/main" val="1066915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182291" y="4695825"/>
            <a:ext cx="677941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a:p>
            <a:pPr algn="ctr" eaLnBrk="1" hangingPunct="1">
              <a:defRPr/>
            </a:pPr>
            <a:endParaRPr lang="en-US" altLang="en-US" sz="900" dirty="0">
              <a:solidFill>
                <a:schemeClr val="bg1"/>
              </a:solidFill>
              <a:latin typeface="Garamond" panose="02020404030301010803" pitchFamily="18" charset="0"/>
            </a:endParaRPr>
          </a:p>
        </p:txBody>
      </p:sp>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785" y="4594622"/>
            <a:ext cx="554831" cy="55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46434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p:nvGrpSpPr>
        <p:grpSpPr bwMode="auto">
          <a:xfrm>
            <a:off x="457200" y="990600"/>
            <a:ext cx="8229600" cy="0"/>
            <a:chOff x="457200" y="990600"/>
            <a:chExt cx="8229600" cy="0"/>
          </a:xfrm>
        </p:grpSpPr>
        <p:cxnSp>
          <p:nvCxnSpPr>
            <p:cNvPr id="7" name="Straight Connector 6"/>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rmAutofit/>
          </a:bodyPr>
          <a:lstStyle>
            <a:lvl1pPr algn="l">
              <a:defRPr sz="2100" b="1">
                <a:solidFill>
                  <a:srgbClr val="051C48"/>
                </a:solidFill>
              </a:defRPr>
            </a:lvl1pPr>
          </a:lstStyle>
          <a:p>
            <a:r>
              <a:rPr lang="en-US"/>
              <a:t>Click to edit Master title style</a:t>
            </a:r>
            <a:endParaRPr lang="en-US" dirty="0"/>
          </a:p>
        </p:txBody>
      </p:sp>
      <p:sp>
        <p:nvSpPr>
          <p:cNvPr id="17" name="Slide Number Placeholder 5"/>
          <p:cNvSpPr>
            <a:spLocks noGrp="1"/>
          </p:cNvSpPr>
          <p:nvPr>
            <p:ph type="sldNum" sz="quarter" idx="10"/>
          </p:nvPr>
        </p:nvSpPr>
        <p:spPr>
          <a:xfrm>
            <a:off x="8301038" y="57151"/>
            <a:ext cx="771525" cy="365522"/>
          </a:xfrm>
        </p:spPr>
        <p:txBody>
          <a:bodyPr/>
          <a:lstStyle>
            <a:lvl1pPr algn="r">
              <a:defRPr sz="900">
                <a:solidFill>
                  <a:schemeClr val="tx1"/>
                </a:solidFill>
              </a:defRPr>
            </a:lvl1pPr>
          </a:lstStyle>
          <a:p>
            <a:pPr>
              <a:defRPr/>
            </a:pPr>
            <a:fld id="{66B8C795-B4A8-4E6C-898F-6D131ACB8449}" type="slidenum">
              <a:rPr lang="en-US" altLang="en-US"/>
              <a:pPr>
                <a:defRPr/>
              </a:pPr>
              <a:t>‹#›</a:t>
            </a:fld>
            <a:endParaRPr lang="en-US" altLang="en-US"/>
          </a:p>
        </p:txBody>
      </p:sp>
    </p:spTree>
    <p:extLst>
      <p:ext uri="{BB962C8B-B14F-4D97-AF65-F5344CB8AC3E}">
        <p14:creationId xmlns:p14="http://schemas.microsoft.com/office/powerpoint/2010/main" val="1788713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baseline="0">
                <a:solidFill>
                  <a:srgbClr val="092068"/>
                </a:solidFill>
              </a:defRPr>
            </a:lvl1pPr>
          </a:lstStyle>
          <a:p>
            <a:r>
              <a:rPr lang="en-US" dirty="0"/>
              <a:t>Different title per slide, Franklin Gothic Medium 28pt</a:t>
            </a:r>
          </a:p>
        </p:txBody>
      </p:sp>
      <p:sp>
        <p:nvSpPr>
          <p:cNvPr id="3" name="Content Placeholder 2"/>
          <p:cNvSpPr>
            <a:spLocks noGrp="1"/>
          </p:cNvSpPr>
          <p:nvPr>
            <p:ph idx="1" hasCustomPrompt="1"/>
          </p:nvPr>
        </p:nvSpPr>
        <p:spPr>
          <a:xfrm>
            <a:off x="457200" y="1123950"/>
            <a:ext cx="8229600" cy="3276599"/>
          </a:xfrm>
        </p:spPr>
        <p:txBody>
          <a:bodyPr/>
          <a:lstStyle>
            <a:lvl1pPr marL="342900" indent="-342900">
              <a:buClr>
                <a:srgbClr val="582831"/>
              </a:buClr>
              <a:buSzPct val="125000"/>
              <a:buFont typeface="Arial" panose="020B0604020202020204" pitchFamily="34" charset="0"/>
              <a:buChar char="•"/>
              <a:defRPr sz="2200">
                <a:solidFill>
                  <a:srgbClr val="454545"/>
                </a:solidFill>
                <a:latin typeface="Franklin Gothic Book" panose="020B0503020102020204" pitchFamily="34" charset="0"/>
              </a:defRPr>
            </a:lvl1pPr>
            <a:lvl2pPr marL="742950" indent="-285750">
              <a:buClr>
                <a:srgbClr val="092068"/>
              </a:buClr>
              <a:buFont typeface="Wingdings" panose="05000000000000000000" pitchFamily="2" charset="2"/>
              <a:buChar char="§"/>
              <a:defRPr sz="2000">
                <a:solidFill>
                  <a:srgbClr val="454545"/>
                </a:solidFill>
                <a:latin typeface="Franklin Gothic Book" panose="020B0503020102020204" pitchFamily="34" charset="0"/>
              </a:defRPr>
            </a:lvl2pPr>
            <a:lvl3pPr marL="1143000" indent="-228600">
              <a:buClr>
                <a:srgbClr val="6C82A7"/>
              </a:buClr>
              <a:buFont typeface="Wingdings" panose="05000000000000000000" pitchFamily="2" charset="2"/>
              <a:buChar char="ü"/>
              <a:defRPr sz="1800">
                <a:solidFill>
                  <a:srgbClr val="454545"/>
                </a:solidFill>
                <a:latin typeface="Franklin Gothic Book" panose="020B0503020102020204" pitchFamily="34" charset="0"/>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4" name="TextBox 3"/>
          <p:cNvSpPr txBox="1"/>
          <p:nvPr userDrawn="1"/>
        </p:nvSpPr>
        <p:spPr>
          <a:xfrm>
            <a:off x="1182432" y="4695377"/>
            <a:ext cx="67791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17" name="Group 16"/>
          <p:cNvGrpSpPr/>
          <p:nvPr userDrawn="1"/>
        </p:nvGrpSpPr>
        <p:grpSpPr>
          <a:xfrm>
            <a:off x="457200" y="990600"/>
            <a:ext cx="8229600" cy="0"/>
            <a:chOff x="457200" y="990600"/>
            <a:chExt cx="8229600" cy="0"/>
          </a:xfrm>
        </p:grpSpPr>
        <p:cxnSp>
          <p:nvCxnSpPr>
            <p:cNvPr id="18" name="Straight Connector 17"/>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1">
            <a:extLst>
              <a:ext uri="{FF2B5EF4-FFF2-40B4-BE49-F238E27FC236}">
                <a16:creationId xmlns:a16="http://schemas.microsoft.com/office/drawing/2014/main" id="{AC8010A2-ABA4-978B-5C47-5A8CE3F942D8}"/>
              </a:ext>
            </a:extLst>
          </p:cNvPr>
          <p:cNvSpPr txBox="1">
            <a:spLocks/>
          </p:cNvSpPr>
          <p:nvPr userDrawn="1"/>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sp>
        <p:nvSpPr>
          <p:cNvPr id="6" name="TextBox 5">
            <a:extLst>
              <a:ext uri="{FF2B5EF4-FFF2-40B4-BE49-F238E27FC236}">
                <a16:creationId xmlns:a16="http://schemas.microsoft.com/office/drawing/2014/main" id="{7DBFEBD5-1BCE-A5EA-C6B0-74D9A4D19DE6}"/>
              </a:ext>
            </a:extLst>
          </p:cNvPr>
          <p:cNvSpPr txBox="1"/>
          <p:nvPr userDrawn="1"/>
        </p:nvSpPr>
        <p:spPr>
          <a:xfrm>
            <a:off x="3855296" y="-190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2196070679"/>
      </p:ext>
    </p:extLst>
  </p:cSld>
  <p:clrMapOvr>
    <a:masterClrMapping/>
  </p:clrMapOvr>
  <p:transition>
    <p:wipe dir="d"/>
  </p:transition>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182291" y="4695825"/>
            <a:ext cx="677941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algn="ctr" eaLnBrk="1" hangingPunct="1">
              <a:defRPr/>
            </a:pPr>
            <a:r>
              <a:rPr lang="en-US" altLang="en-US" sz="1200" i="1">
                <a:solidFill>
                  <a:schemeClr val="bg1"/>
                </a:solidFill>
                <a:latin typeface="Garamond" panose="02020404030301010803" pitchFamily="18" charset="0"/>
              </a:rPr>
              <a:t>Medically Ready Force… Ready Medical Force</a:t>
            </a:r>
          </a:p>
          <a:p>
            <a:pPr algn="ctr" eaLnBrk="1" hangingPunct="1">
              <a:defRPr/>
            </a:pPr>
            <a:endParaRPr lang="en-US" altLang="en-US" sz="900">
              <a:solidFill>
                <a:schemeClr val="bg1"/>
              </a:solidFill>
              <a:latin typeface="Garamond" panose="02020404030301010803" pitchFamily="18" charset="0"/>
            </a:endParaRPr>
          </a:p>
        </p:txBody>
      </p:sp>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785" y="4594622"/>
            <a:ext cx="554831" cy="55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46434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3855244" y="4358879"/>
            <a:ext cx="11224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eaLnBrk="1" hangingPunct="1">
              <a:defRPr/>
            </a:pPr>
            <a:r>
              <a:rPr lang="en-US" altLang="en-US" sz="900" b="1">
                <a:solidFill>
                  <a:srgbClr val="00B050"/>
                </a:solidFill>
              </a:rPr>
              <a:t>UNCLASSIFIED</a:t>
            </a:r>
            <a:r>
              <a:rPr lang="en-US" altLang="en-US" sz="900" b="1"/>
              <a:t>/</a:t>
            </a:r>
            <a:r>
              <a:rPr lang="en-US" altLang="en-US" sz="900" b="1">
                <a:solidFill>
                  <a:srgbClr val="7030A0"/>
                </a:solidFill>
              </a:rPr>
              <a:t>CUI</a:t>
            </a:r>
          </a:p>
        </p:txBody>
      </p:sp>
      <p:sp>
        <p:nvSpPr>
          <p:cNvPr id="6" name="Slide Number Placeholder 5"/>
          <p:cNvSpPr>
            <a:spLocks noGrp="1"/>
          </p:cNvSpPr>
          <p:nvPr>
            <p:ph type="sldNum" sz="quarter" idx="10"/>
          </p:nvPr>
        </p:nvSpPr>
        <p:spPr>
          <a:xfrm>
            <a:off x="8301038" y="57151"/>
            <a:ext cx="771525" cy="365522"/>
          </a:xfrm>
        </p:spPr>
        <p:txBody>
          <a:bodyPr/>
          <a:lstStyle>
            <a:lvl1pPr algn="r">
              <a:defRPr sz="900">
                <a:solidFill>
                  <a:schemeClr val="tx1"/>
                </a:solidFill>
              </a:defRPr>
            </a:lvl1pPr>
          </a:lstStyle>
          <a:p>
            <a:pPr>
              <a:defRPr/>
            </a:pPr>
            <a:fld id="{F186D1A1-CFFF-4331-8F95-E487CFA8ED81}" type="slidenum">
              <a:rPr lang="en-US" altLang="en-US"/>
              <a:pPr>
                <a:defRPr/>
              </a:pPr>
              <a:t>‹#›</a:t>
            </a:fld>
            <a:endParaRPr lang="en-US" altLang="en-US"/>
          </a:p>
        </p:txBody>
      </p:sp>
    </p:spTree>
    <p:extLst>
      <p:ext uri="{BB962C8B-B14F-4D97-AF65-F5344CB8AC3E}">
        <p14:creationId xmlns:p14="http://schemas.microsoft.com/office/powerpoint/2010/main" val="4190177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0099" y="2536031"/>
            <a:ext cx="7543800" cy="1102519"/>
          </a:xfrm>
        </p:spPr>
        <p:txBody>
          <a:bodyPr>
            <a:normAutofit/>
          </a:bodyPr>
          <a:lstStyle>
            <a:lvl1pPr>
              <a:defRPr sz="3200" b="1" baseline="0">
                <a:solidFill>
                  <a:srgbClr val="092068"/>
                </a:solidFill>
                <a:latin typeface="Franklin Gothic Medium" panose="020B0603020102020204" pitchFamily="34" charset="0"/>
              </a:defRPr>
            </a:lvl1pPr>
          </a:lstStyle>
          <a:p>
            <a:r>
              <a:rPr lang="en-US" dirty="0"/>
              <a:t>Title, Franklin Gothic Medium, 32pt</a:t>
            </a:r>
          </a:p>
        </p:txBody>
      </p:sp>
      <p:sp>
        <p:nvSpPr>
          <p:cNvPr id="3" name="Subtitle 2"/>
          <p:cNvSpPr>
            <a:spLocks noGrp="1"/>
          </p:cNvSpPr>
          <p:nvPr>
            <p:ph type="subTitle" idx="1" hasCustomPrompt="1"/>
          </p:nvPr>
        </p:nvSpPr>
        <p:spPr>
          <a:xfrm>
            <a:off x="1371599" y="3638550"/>
            <a:ext cx="6400800" cy="914400"/>
          </a:xfrm>
        </p:spPr>
        <p:txBody>
          <a:bodyPr>
            <a:normAutofit/>
          </a:bodyPr>
          <a:lstStyle>
            <a:lvl1pPr marL="0" indent="0" algn="ctr">
              <a:buNone/>
              <a:defRPr sz="2400" b="1" baseline="0">
                <a:solidFill>
                  <a:srgbClr val="454545"/>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br>
              <a:rPr lang="en-US" dirty="0"/>
            </a:br>
            <a:r>
              <a:rPr lang="en-US" dirty="0"/>
              <a:t>Month DD, YYYY</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9265" y="557961"/>
            <a:ext cx="1845469" cy="1845469"/>
          </a:xfrm>
          <a:prstGeom prst="rect">
            <a:avLst/>
          </a:prstGeom>
        </p:spPr>
      </p:pic>
    </p:spTree>
    <p:extLst>
      <p:ext uri="{BB962C8B-B14F-4D97-AF65-F5344CB8AC3E}">
        <p14:creationId xmlns:p14="http://schemas.microsoft.com/office/powerpoint/2010/main" val="3957129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baseline="0">
                <a:solidFill>
                  <a:srgbClr val="092068"/>
                </a:solidFill>
              </a:defRPr>
            </a:lvl1pPr>
          </a:lstStyle>
          <a:p>
            <a:r>
              <a:rPr lang="en-US" dirty="0"/>
              <a:t>Different title per slide, Franklin Gothic Medium 28pt</a:t>
            </a:r>
          </a:p>
        </p:txBody>
      </p:sp>
      <p:sp>
        <p:nvSpPr>
          <p:cNvPr id="3" name="Content Placeholder 2"/>
          <p:cNvSpPr>
            <a:spLocks noGrp="1"/>
          </p:cNvSpPr>
          <p:nvPr>
            <p:ph idx="1" hasCustomPrompt="1"/>
          </p:nvPr>
        </p:nvSpPr>
        <p:spPr>
          <a:xfrm>
            <a:off x="457200" y="1123950"/>
            <a:ext cx="8229600" cy="3276599"/>
          </a:xfrm>
        </p:spPr>
        <p:txBody>
          <a:bodyPr/>
          <a:lstStyle>
            <a:lvl1pPr marL="342900" indent="-342900">
              <a:buClr>
                <a:srgbClr val="582831"/>
              </a:buClr>
              <a:buSzPct val="125000"/>
              <a:buFont typeface="Arial" panose="020B0604020202020204" pitchFamily="34" charset="0"/>
              <a:buChar char="•"/>
              <a:defRPr sz="2200">
                <a:solidFill>
                  <a:srgbClr val="454545"/>
                </a:solidFill>
                <a:latin typeface="Franklin Gothic Book" panose="020B0503020102020204" pitchFamily="34" charset="0"/>
              </a:defRPr>
            </a:lvl1pPr>
            <a:lvl2pPr marL="742950" indent="-285750">
              <a:buClr>
                <a:srgbClr val="092068"/>
              </a:buClr>
              <a:buFont typeface="Wingdings" panose="05000000000000000000" pitchFamily="2" charset="2"/>
              <a:buChar char="§"/>
              <a:defRPr sz="2000">
                <a:solidFill>
                  <a:srgbClr val="454545"/>
                </a:solidFill>
                <a:latin typeface="Franklin Gothic Book" panose="020B0503020102020204" pitchFamily="34" charset="0"/>
              </a:defRPr>
            </a:lvl2pPr>
            <a:lvl3pPr marL="1143000" indent="-228600">
              <a:buClr>
                <a:srgbClr val="6C82A7"/>
              </a:buClr>
              <a:buFont typeface="Wingdings" panose="05000000000000000000" pitchFamily="2" charset="2"/>
              <a:buChar char="ü"/>
              <a:defRPr sz="1800">
                <a:solidFill>
                  <a:srgbClr val="454545"/>
                </a:solidFill>
                <a:latin typeface="Franklin Gothic Book" panose="020B0503020102020204" pitchFamily="34" charset="0"/>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4" name="TextBox 3"/>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17" name="Group 16"/>
          <p:cNvGrpSpPr/>
          <p:nvPr userDrawn="1"/>
        </p:nvGrpSpPr>
        <p:grpSpPr>
          <a:xfrm>
            <a:off x="457200" y="895350"/>
            <a:ext cx="8229600" cy="0"/>
            <a:chOff x="457200" y="990600"/>
            <a:chExt cx="8229600" cy="0"/>
          </a:xfrm>
        </p:grpSpPr>
        <p:cxnSp>
          <p:nvCxnSpPr>
            <p:cNvPr id="18" name="Straight Connector 17"/>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E577FA0C-1903-E563-CB0D-B0629F9307E2}"/>
              </a:ext>
            </a:extLst>
          </p:cNvPr>
          <p:cNvSpPr txBox="1"/>
          <p:nvPr userDrawn="1"/>
        </p:nvSpPr>
        <p:spPr>
          <a:xfrm>
            <a:off x="3855296" y="-190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7" name="Slide Number Placeholder 4">
            <a:extLst>
              <a:ext uri="{FF2B5EF4-FFF2-40B4-BE49-F238E27FC236}">
                <a16:creationId xmlns:a16="http://schemas.microsoft.com/office/drawing/2014/main" id="{721013CD-FF76-EC68-72AC-B17155BC5542}"/>
              </a:ext>
            </a:extLst>
          </p:cNvPr>
          <p:cNvSpPr txBox="1">
            <a:spLocks/>
          </p:cNvSpPr>
          <p:nvPr userDrawn="1"/>
        </p:nvSpPr>
        <p:spPr>
          <a:xfrm>
            <a:off x="7010400" y="133350"/>
            <a:ext cx="2057400" cy="2746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2540B9-D82F-44A3-9899-A5422F2D74D5}" type="slidenum">
              <a:rPr lang="en-US" smtClean="0"/>
              <a:pPr/>
              <a:t>‹#›</a:t>
            </a:fld>
            <a:endParaRPr lang="en-US"/>
          </a:p>
        </p:txBody>
      </p:sp>
    </p:spTree>
    <p:extLst>
      <p:ext uri="{BB962C8B-B14F-4D97-AF65-F5344CB8AC3E}">
        <p14:creationId xmlns:p14="http://schemas.microsoft.com/office/powerpoint/2010/main" val="2175054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a:solidFill>
                  <a:srgbClr val="051C48"/>
                </a:solidFill>
              </a:defRPr>
            </a:lvl1pPr>
          </a:lstStyle>
          <a:p>
            <a:r>
              <a:rPr lang="en-US" dirty="0"/>
              <a:t>Different title per slide, Franklin Gothic Medium 28pt</a:t>
            </a:r>
          </a:p>
        </p:txBody>
      </p:sp>
      <p:sp>
        <p:nvSpPr>
          <p:cNvPr id="3" name="Content Placeholder 2"/>
          <p:cNvSpPr>
            <a:spLocks noGrp="1"/>
          </p:cNvSpPr>
          <p:nvPr>
            <p:ph sz="half" idx="1"/>
          </p:nvPr>
        </p:nvSpPr>
        <p:spPr>
          <a:xfrm>
            <a:off x="457200" y="1123950"/>
            <a:ext cx="4038600" cy="3276600"/>
          </a:xfrm>
        </p:spPr>
        <p:txBody>
          <a:bodyPr/>
          <a:lstStyle>
            <a:lvl1pPr marL="342900" indent="-342900">
              <a:buClr>
                <a:srgbClr val="582831"/>
              </a:buClr>
              <a:buFont typeface="Arial" panose="020B0604020202020204" pitchFamily="34" charset="0"/>
              <a:buChar char="•"/>
              <a:defRPr sz="2200">
                <a:solidFill>
                  <a:srgbClr val="454545"/>
                </a:solidFill>
              </a:defRPr>
            </a:lvl1pPr>
            <a:lvl2pPr marL="742950" indent="-285750">
              <a:buClr>
                <a:srgbClr val="092068"/>
              </a:buClr>
              <a:buFont typeface="Wingdings" panose="05000000000000000000" pitchFamily="2" charset="2"/>
              <a:buChar char="§"/>
              <a:defRPr sz="2000">
                <a:solidFill>
                  <a:srgbClr val="454545"/>
                </a:solidFill>
              </a:defRPr>
            </a:lvl2pPr>
            <a:lvl3pPr marL="1143000" indent="-228600">
              <a:buFont typeface="Wingdings" panose="05000000000000000000" pitchFamily="2" charset="2"/>
              <a:buChar char="ü"/>
              <a:defRPr sz="1800">
                <a:solidFill>
                  <a:srgbClr val="454545"/>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342900" indent="-342900" algn="l" defTabSz="914400" rtl="0" eaLnBrk="1" latinLnBrk="0" hangingPunct="1">
              <a:spcBef>
                <a:spcPct val="20000"/>
              </a:spcBef>
              <a:buClr>
                <a:srgbClr val="582831"/>
              </a:buClr>
              <a:buFont typeface="Arial" panose="020B0604020202020204" pitchFamily="34" charset="0"/>
              <a:buChar char="•"/>
              <a:defRPr lang="en-US" sz="2200" kern="1200" dirty="0" smtClean="0">
                <a:solidFill>
                  <a:srgbClr val="454545"/>
                </a:solidFill>
                <a:latin typeface="+mn-lt"/>
                <a:ea typeface="+mn-ea"/>
                <a:cs typeface="+mn-cs"/>
              </a:defRPr>
            </a:lvl1pPr>
            <a:lvl2pPr marL="800100" indent="-342900" algn="l" defTabSz="914400" rtl="0" eaLnBrk="1" latinLnBrk="0" hangingPunct="1">
              <a:spcBef>
                <a:spcPct val="20000"/>
              </a:spcBef>
              <a:buClr>
                <a:srgbClr val="092068"/>
              </a:buClr>
              <a:buFont typeface="Wingdings" panose="05000000000000000000" pitchFamily="2" charset="2"/>
              <a:buChar char="§"/>
              <a:defRPr lang="en-US" sz="2000" kern="1200" dirty="0" smtClean="0">
                <a:solidFill>
                  <a:srgbClr val="454545"/>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ü"/>
              <a:defRPr lang="en-US" sz="1800" kern="1200" dirty="0" smtClean="0">
                <a:solidFill>
                  <a:srgbClr val="454545"/>
                </a:solidFill>
                <a:latin typeface="+mn-lt"/>
                <a:ea typeface="+mn-ea"/>
                <a:cs typeface="+mn-cs"/>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9" name="Group 8">
            <a:extLst>
              <a:ext uri="{FF2B5EF4-FFF2-40B4-BE49-F238E27FC236}">
                <a16:creationId xmlns:a16="http://schemas.microsoft.com/office/drawing/2014/main" id="{384C336D-EBA9-50C7-E897-D392F41EFD44}"/>
              </a:ext>
            </a:extLst>
          </p:cNvPr>
          <p:cNvGrpSpPr/>
          <p:nvPr userDrawn="1"/>
        </p:nvGrpSpPr>
        <p:grpSpPr>
          <a:xfrm>
            <a:off x="457200" y="895350"/>
            <a:ext cx="8229600" cy="0"/>
            <a:chOff x="457200" y="990600"/>
            <a:chExt cx="8229600" cy="0"/>
          </a:xfrm>
        </p:grpSpPr>
        <p:cxnSp>
          <p:nvCxnSpPr>
            <p:cNvPr id="10" name="Straight Connector 9">
              <a:extLst>
                <a:ext uri="{FF2B5EF4-FFF2-40B4-BE49-F238E27FC236}">
                  <a16:creationId xmlns:a16="http://schemas.microsoft.com/office/drawing/2014/main" id="{DE9CE6FF-DF0A-CEE0-BDE0-85E9336E64B7}"/>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51B197-3011-6887-B892-453275EA855C}"/>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B96308-DA40-CA6B-F6F2-39B24DDA44B0}"/>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0616D76-979B-236A-893E-52F517D23981}"/>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F36A6E-9282-43E8-1E10-C70BF5D11794}"/>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90408D-0DB0-8CBD-1D05-4E9108AC34C2}"/>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EF054D-3DC5-455C-1D58-7592446D714F}"/>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05A261-6E2E-FA53-104C-277D1DEC9657}"/>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32949F-A91A-38DA-C57A-0D9E557E0FAA}"/>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245027EB-CF3A-A284-983F-AFB10C561230}"/>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6" name="TextBox 5">
            <a:extLst>
              <a:ext uri="{FF2B5EF4-FFF2-40B4-BE49-F238E27FC236}">
                <a16:creationId xmlns:a16="http://schemas.microsoft.com/office/drawing/2014/main" id="{2AD88EE8-08A9-C8FB-9E8A-CB1F69A5F05C}"/>
              </a:ext>
            </a:extLst>
          </p:cNvPr>
          <p:cNvSpPr txBox="1"/>
          <p:nvPr userDrawn="1"/>
        </p:nvSpPr>
        <p:spPr>
          <a:xfrm>
            <a:off x="3855296" y="1333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7" name="Slide Number Placeholder 4">
            <a:extLst>
              <a:ext uri="{FF2B5EF4-FFF2-40B4-BE49-F238E27FC236}">
                <a16:creationId xmlns:a16="http://schemas.microsoft.com/office/drawing/2014/main" id="{1197CBE6-0D40-3A79-2E00-549B1FFCD3C3}"/>
              </a:ext>
            </a:extLst>
          </p:cNvPr>
          <p:cNvSpPr txBox="1">
            <a:spLocks/>
          </p:cNvSpPr>
          <p:nvPr userDrawn="1"/>
        </p:nvSpPr>
        <p:spPr>
          <a:xfrm>
            <a:off x="7010400" y="133350"/>
            <a:ext cx="2057400" cy="2746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2540B9-D82F-44A3-9899-A5422F2D74D5}" type="slidenum">
              <a:rPr lang="en-US" smtClean="0"/>
              <a:pPr/>
              <a:t>‹#›</a:t>
            </a:fld>
            <a:endParaRPr lang="en-US"/>
          </a:p>
        </p:txBody>
      </p:sp>
    </p:spTree>
    <p:extLst>
      <p:ext uri="{BB962C8B-B14F-4D97-AF65-F5344CB8AC3E}">
        <p14:creationId xmlns:p14="http://schemas.microsoft.com/office/powerpoint/2010/main" val="14168266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051C48"/>
                </a:solidFill>
              </a:defRPr>
            </a:lvl1pPr>
          </a:lstStyle>
          <a:p>
            <a:r>
              <a:rPr lang="en-US" dirty="0"/>
              <a:t>Different title per slide, Franklin Gothic Medium 28pt</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5" name="Group 4">
            <a:extLst>
              <a:ext uri="{FF2B5EF4-FFF2-40B4-BE49-F238E27FC236}">
                <a16:creationId xmlns:a16="http://schemas.microsoft.com/office/drawing/2014/main" id="{392E368C-8BD9-3948-F45D-B1C1D0483385}"/>
              </a:ext>
            </a:extLst>
          </p:cNvPr>
          <p:cNvGrpSpPr/>
          <p:nvPr userDrawn="1"/>
        </p:nvGrpSpPr>
        <p:grpSpPr>
          <a:xfrm>
            <a:off x="457200" y="895350"/>
            <a:ext cx="8229600" cy="0"/>
            <a:chOff x="457200" y="990600"/>
            <a:chExt cx="8229600" cy="0"/>
          </a:xfrm>
        </p:grpSpPr>
        <p:cxnSp>
          <p:nvCxnSpPr>
            <p:cNvPr id="6" name="Straight Connector 5">
              <a:extLst>
                <a:ext uri="{FF2B5EF4-FFF2-40B4-BE49-F238E27FC236}">
                  <a16:creationId xmlns:a16="http://schemas.microsoft.com/office/drawing/2014/main" id="{BAFCBDB1-8BB2-6D28-E6A9-4B9672FDDABD}"/>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C4928B-B517-CF6A-2422-17F90192DD3B}"/>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EA539B0-DEA3-0B97-25F6-57161B439896}"/>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42816FD-BAB7-8637-A19E-1D4DA94C335B}"/>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B48E0C-5E90-4E7C-DFEB-A2CC914D3011}"/>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D181B70-BDEE-E605-DB24-6EB7838902D2}"/>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1F4197C-3D57-B14D-00D8-DFEE5C1BC7A9}"/>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AEA9F5-B328-E31B-5BFF-C12388D8F88B}"/>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3E647F0-F308-E92F-BD0F-A4E0581430D0}"/>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657C8DEF-050F-78B7-8D4A-A6221C776BA0}"/>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4" name="TextBox 3">
            <a:extLst>
              <a:ext uri="{FF2B5EF4-FFF2-40B4-BE49-F238E27FC236}">
                <a16:creationId xmlns:a16="http://schemas.microsoft.com/office/drawing/2014/main" id="{B599E6EF-85FF-093F-EB40-D6FBB8B44EDB}"/>
              </a:ext>
            </a:extLst>
          </p:cNvPr>
          <p:cNvSpPr txBox="1"/>
          <p:nvPr userDrawn="1"/>
        </p:nvSpPr>
        <p:spPr>
          <a:xfrm>
            <a:off x="3855296" y="1333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9" name="Slide Number Placeholder 4">
            <a:extLst>
              <a:ext uri="{FF2B5EF4-FFF2-40B4-BE49-F238E27FC236}">
                <a16:creationId xmlns:a16="http://schemas.microsoft.com/office/drawing/2014/main" id="{9EAB4C45-189C-28A5-B663-F2947C5E8F9E}"/>
              </a:ext>
            </a:extLst>
          </p:cNvPr>
          <p:cNvSpPr txBox="1">
            <a:spLocks/>
          </p:cNvSpPr>
          <p:nvPr userDrawn="1"/>
        </p:nvSpPr>
        <p:spPr>
          <a:xfrm>
            <a:off x="7010400" y="133350"/>
            <a:ext cx="2057400" cy="2746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2540B9-D82F-44A3-9899-A5422F2D74D5}" type="slidenum">
              <a:rPr lang="en-US" smtClean="0"/>
              <a:pPr/>
              <a:t>‹#›</a:t>
            </a:fld>
            <a:endParaRPr lang="en-US"/>
          </a:p>
        </p:txBody>
      </p:sp>
    </p:spTree>
    <p:extLst>
      <p:ext uri="{BB962C8B-B14F-4D97-AF65-F5344CB8AC3E}">
        <p14:creationId xmlns:p14="http://schemas.microsoft.com/office/powerpoint/2010/main" val="3088754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sp>
        <p:nvSpPr>
          <p:cNvPr id="4" name="TextBox 3">
            <a:extLst>
              <a:ext uri="{FF2B5EF4-FFF2-40B4-BE49-F238E27FC236}">
                <a16:creationId xmlns:a16="http://schemas.microsoft.com/office/drawing/2014/main" id="{DCEDCEF0-165B-CDD8-FA67-5EA34221BC3D}"/>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5" name="Slide Number Placeholder 4">
            <a:extLst>
              <a:ext uri="{FF2B5EF4-FFF2-40B4-BE49-F238E27FC236}">
                <a16:creationId xmlns:a16="http://schemas.microsoft.com/office/drawing/2014/main" id="{4AC35047-F27C-C012-0D98-6453C8076EB5}"/>
              </a:ext>
            </a:extLst>
          </p:cNvPr>
          <p:cNvSpPr txBox="1">
            <a:spLocks/>
          </p:cNvSpPr>
          <p:nvPr userDrawn="1"/>
        </p:nvSpPr>
        <p:spPr>
          <a:xfrm>
            <a:off x="7010400" y="133350"/>
            <a:ext cx="2057400" cy="2746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2540B9-D82F-44A3-9899-A5422F2D74D5}" type="slidenum">
              <a:rPr lang="en-US" smtClean="0"/>
              <a:pPr/>
              <a:t>‹#›</a:t>
            </a:fld>
            <a:endParaRPr lang="en-US"/>
          </a:p>
        </p:txBody>
      </p:sp>
      <p:sp>
        <p:nvSpPr>
          <p:cNvPr id="2" name="TextBox 1">
            <a:extLst>
              <a:ext uri="{FF2B5EF4-FFF2-40B4-BE49-F238E27FC236}">
                <a16:creationId xmlns:a16="http://schemas.microsoft.com/office/drawing/2014/main" id="{9E24DBC1-93DF-6D8A-459B-3BDC12DB2120}"/>
              </a:ext>
            </a:extLst>
          </p:cNvPr>
          <p:cNvSpPr txBox="1"/>
          <p:nvPr userDrawn="1"/>
        </p:nvSpPr>
        <p:spPr>
          <a:xfrm>
            <a:off x="3855296" y="-190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231959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0099" y="2536031"/>
            <a:ext cx="7543800" cy="1102519"/>
          </a:xfrm>
        </p:spPr>
        <p:txBody>
          <a:bodyPr>
            <a:normAutofit/>
          </a:bodyPr>
          <a:lstStyle>
            <a:lvl1pPr>
              <a:defRPr sz="3200" b="1" baseline="0">
                <a:solidFill>
                  <a:srgbClr val="092068"/>
                </a:solidFill>
                <a:latin typeface="Franklin Gothic Medium" panose="020B0603020102020204" pitchFamily="34" charset="0"/>
              </a:defRPr>
            </a:lvl1pPr>
          </a:lstStyle>
          <a:p>
            <a:r>
              <a:rPr lang="en-US" dirty="0"/>
              <a:t>Title, Franklin Gothic Medium, 32pt</a:t>
            </a:r>
          </a:p>
        </p:txBody>
      </p:sp>
      <p:sp>
        <p:nvSpPr>
          <p:cNvPr id="3" name="Subtitle 2"/>
          <p:cNvSpPr>
            <a:spLocks noGrp="1"/>
          </p:cNvSpPr>
          <p:nvPr>
            <p:ph type="subTitle" idx="1" hasCustomPrompt="1"/>
          </p:nvPr>
        </p:nvSpPr>
        <p:spPr>
          <a:xfrm>
            <a:off x="1371599" y="3638550"/>
            <a:ext cx="6400800" cy="914400"/>
          </a:xfrm>
        </p:spPr>
        <p:txBody>
          <a:bodyPr>
            <a:normAutofit/>
          </a:bodyPr>
          <a:lstStyle>
            <a:lvl1pPr marL="0" indent="0" algn="ctr">
              <a:buNone/>
              <a:defRPr sz="2400" b="1" baseline="0">
                <a:solidFill>
                  <a:srgbClr val="454545"/>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br>
              <a:rPr lang="en-US" dirty="0"/>
            </a:br>
            <a:r>
              <a:rPr lang="en-US" dirty="0"/>
              <a:t>Month DD, YYYY</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9265" y="325437"/>
            <a:ext cx="1845469" cy="1845469"/>
          </a:xfrm>
          <a:prstGeom prst="rect">
            <a:avLst/>
          </a:prstGeom>
        </p:spPr>
      </p:pic>
    </p:spTree>
    <p:extLst>
      <p:ext uri="{BB962C8B-B14F-4D97-AF65-F5344CB8AC3E}">
        <p14:creationId xmlns:p14="http://schemas.microsoft.com/office/powerpoint/2010/main" val="1899075695"/>
      </p:ext>
    </p:extLst>
  </p:cSld>
  <p:clrMapOvr>
    <a:masterClrMapping/>
  </p:clrMapOvr>
  <p:transition>
    <p:wipe dir="d"/>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baseline="0">
                <a:solidFill>
                  <a:srgbClr val="092068"/>
                </a:solidFill>
              </a:defRPr>
            </a:lvl1pPr>
          </a:lstStyle>
          <a:p>
            <a:r>
              <a:rPr lang="en-US" dirty="0"/>
              <a:t>Different title per slide, Franklin Gothic Medium 28pt</a:t>
            </a:r>
          </a:p>
        </p:txBody>
      </p:sp>
      <p:sp>
        <p:nvSpPr>
          <p:cNvPr id="3" name="Content Placeholder 2"/>
          <p:cNvSpPr>
            <a:spLocks noGrp="1"/>
          </p:cNvSpPr>
          <p:nvPr>
            <p:ph idx="1" hasCustomPrompt="1"/>
          </p:nvPr>
        </p:nvSpPr>
        <p:spPr>
          <a:xfrm>
            <a:off x="457200" y="1123950"/>
            <a:ext cx="8229600" cy="3428993"/>
          </a:xfrm>
        </p:spPr>
        <p:txBody>
          <a:bodyPr/>
          <a:lstStyle>
            <a:lvl1pPr marL="342900" indent="-342900">
              <a:buClr>
                <a:srgbClr val="582831"/>
              </a:buClr>
              <a:buSzPct val="125000"/>
              <a:buFont typeface="Arial" panose="020B0604020202020204" pitchFamily="34" charset="0"/>
              <a:buChar char="•"/>
              <a:defRPr sz="2200">
                <a:solidFill>
                  <a:srgbClr val="454545"/>
                </a:solidFill>
                <a:latin typeface="Franklin Gothic Book" panose="020B0503020102020204" pitchFamily="34" charset="0"/>
              </a:defRPr>
            </a:lvl1pPr>
            <a:lvl2pPr marL="742950" indent="-285750">
              <a:buClr>
                <a:srgbClr val="092068"/>
              </a:buClr>
              <a:buFont typeface="Wingdings" panose="05000000000000000000" pitchFamily="2" charset="2"/>
              <a:buChar char="§"/>
              <a:defRPr sz="2000">
                <a:solidFill>
                  <a:srgbClr val="454545"/>
                </a:solidFill>
                <a:latin typeface="Franklin Gothic Book" panose="020B0503020102020204" pitchFamily="34" charset="0"/>
              </a:defRPr>
            </a:lvl2pPr>
            <a:lvl3pPr marL="1143000" indent="-228600">
              <a:buClr>
                <a:srgbClr val="6C82A7"/>
              </a:buClr>
              <a:buFont typeface="Wingdings" panose="05000000000000000000" pitchFamily="2" charset="2"/>
              <a:buChar char="ü"/>
              <a:defRPr sz="1800">
                <a:solidFill>
                  <a:srgbClr val="454545"/>
                </a:solidFill>
                <a:latin typeface="Franklin Gothic Book" panose="020B0503020102020204" pitchFamily="34" charset="0"/>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4" name="TextBox 3"/>
          <p:cNvSpPr txBox="1"/>
          <p:nvPr userDrawn="1"/>
        </p:nvSpPr>
        <p:spPr>
          <a:xfrm>
            <a:off x="1182432" y="4695377"/>
            <a:ext cx="67791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17" name="Group 16"/>
          <p:cNvGrpSpPr/>
          <p:nvPr userDrawn="1"/>
        </p:nvGrpSpPr>
        <p:grpSpPr>
          <a:xfrm>
            <a:off x="457200" y="990600"/>
            <a:ext cx="8229600" cy="0"/>
            <a:chOff x="457200" y="990600"/>
            <a:chExt cx="8229600" cy="0"/>
          </a:xfrm>
        </p:grpSpPr>
        <p:cxnSp>
          <p:nvCxnSpPr>
            <p:cNvPr id="18" name="Straight Connector 17"/>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1">
            <a:extLst>
              <a:ext uri="{FF2B5EF4-FFF2-40B4-BE49-F238E27FC236}">
                <a16:creationId xmlns:a16="http://schemas.microsoft.com/office/drawing/2014/main" id="{AC8010A2-ABA4-978B-5C47-5A8CE3F942D8}"/>
              </a:ext>
            </a:extLst>
          </p:cNvPr>
          <p:cNvSpPr txBox="1">
            <a:spLocks/>
          </p:cNvSpPr>
          <p:nvPr userDrawn="1"/>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sp>
        <p:nvSpPr>
          <p:cNvPr id="6" name="TextBox 5">
            <a:extLst>
              <a:ext uri="{FF2B5EF4-FFF2-40B4-BE49-F238E27FC236}">
                <a16:creationId xmlns:a16="http://schemas.microsoft.com/office/drawing/2014/main" id="{455E9C30-5AC2-D136-FE00-CE04D23E122C}"/>
              </a:ext>
            </a:extLst>
          </p:cNvPr>
          <p:cNvSpPr txBox="1"/>
          <p:nvPr userDrawn="1"/>
        </p:nvSpPr>
        <p:spPr>
          <a:xfrm>
            <a:off x="3855296" y="-19050"/>
            <a:ext cx="1180131"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B050"/>
                </a:solidFill>
                <a:effectLst/>
                <a:uLnTx/>
                <a:uFillTx/>
              </a:rPr>
              <a:t>UNCLASSIFIED</a:t>
            </a:r>
            <a:endParaRPr kumimoji="0" lang="en-US" sz="1200" b="1" i="0" u="none" strike="noStrike" kern="0" cap="none" spc="0" normalizeH="0" baseline="0" noProof="0" dirty="0">
              <a:ln>
                <a:noFill/>
              </a:ln>
              <a:solidFill>
                <a:srgbClr val="7030A0"/>
              </a:solidFill>
              <a:effectLst/>
              <a:uLnTx/>
              <a:uFillTx/>
            </a:endParaRPr>
          </a:p>
        </p:txBody>
      </p:sp>
    </p:spTree>
    <p:extLst>
      <p:ext uri="{BB962C8B-B14F-4D97-AF65-F5344CB8AC3E}">
        <p14:creationId xmlns:p14="http://schemas.microsoft.com/office/powerpoint/2010/main" val="326169985"/>
      </p:ext>
    </p:extLst>
  </p:cSld>
  <p:clrMapOvr>
    <a:masterClrMapping/>
  </p:clrMapOvr>
  <p:transition>
    <p:wipe dir="d"/>
  </p:transition>
  <p:hf hdr="0" ftr="0" dt="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051C48"/>
                </a:solidFill>
              </a:defRPr>
            </a:lvl1pPr>
          </a:lstStyle>
          <a:p>
            <a:r>
              <a:rPr lang="en-US" dirty="0"/>
              <a:t>Different title per slide, Franklin Gothic Medium 28pt</a:t>
            </a:r>
          </a:p>
        </p:txBody>
      </p:sp>
      <p:sp>
        <p:nvSpPr>
          <p:cNvPr id="3" name="Content Placeholder 2"/>
          <p:cNvSpPr>
            <a:spLocks noGrp="1"/>
          </p:cNvSpPr>
          <p:nvPr>
            <p:ph sz="half" idx="1"/>
          </p:nvPr>
        </p:nvSpPr>
        <p:spPr>
          <a:xfrm>
            <a:off x="457200" y="1123950"/>
            <a:ext cx="4038600" cy="3276600"/>
          </a:xfrm>
        </p:spPr>
        <p:txBody>
          <a:bodyPr/>
          <a:lstStyle>
            <a:lvl1pPr marL="342900" indent="-342900">
              <a:buClr>
                <a:srgbClr val="582831"/>
              </a:buClr>
              <a:buFont typeface="Arial" panose="020B0604020202020204" pitchFamily="34" charset="0"/>
              <a:buChar char="•"/>
              <a:defRPr sz="2200">
                <a:solidFill>
                  <a:srgbClr val="454545"/>
                </a:solidFill>
              </a:defRPr>
            </a:lvl1pPr>
            <a:lvl2pPr marL="742950" indent="-285750">
              <a:buClr>
                <a:srgbClr val="092068"/>
              </a:buClr>
              <a:buFont typeface="Wingdings" panose="05000000000000000000" pitchFamily="2" charset="2"/>
              <a:buChar char="§"/>
              <a:defRPr sz="2000">
                <a:solidFill>
                  <a:srgbClr val="454545"/>
                </a:solidFill>
              </a:defRPr>
            </a:lvl2pPr>
            <a:lvl3pPr marL="1143000" indent="-228600">
              <a:buFont typeface="Wingdings" panose="05000000000000000000" pitchFamily="2" charset="2"/>
              <a:buChar char="ü"/>
              <a:defRPr sz="1800">
                <a:solidFill>
                  <a:srgbClr val="454545"/>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342900" indent="-342900" algn="l" defTabSz="914400" rtl="0" eaLnBrk="1" latinLnBrk="0" hangingPunct="1">
              <a:spcBef>
                <a:spcPct val="20000"/>
              </a:spcBef>
              <a:buClr>
                <a:srgbClr val="582831"/>
              </a:buClr>
              <a:buFont typeface="Arial" panose="020B0604020202020204" pitchFamily="34" charset="0"/>
              <a:buChar char="•"/>
              <a:defRPr lang="en-US" sz="2200" kern="1200" dirty="0" smtClean="0">
                <a:solidFill>
                  <a:srgbClr val="454545"/>
                </a:solidFill>
                <a:latin typeface="+mn-lt"/>
                <a:ea typeface="+mn-ea"/>
                <a:cs typeface="+mn-cs"/>
              </a:defRPr>
            </a:lvl1pPr>
            <a:lvl2pPr marL="800100" indent="-342900" algn="l" defTabSz="914400" rtl="0" eaLnBrk="1" latinLnBrk="0" hangingPunct="1">
              <a:spcBef>
                <a:spcPct val="20000"/>
              </a:spcBef>
              <a:buClr>
                <a:srgbClr val="092068"/>
              </a:buClr>
              <a:buFont typeface="Wingdings" panose="05000000000000000000" pitchFamily="2" charset="2"/>
              <a:buChar char="§"/>
              <a:defRPr lang="en-US" sz="2000" kern="1200" dirty="0" smtClean="0">
                <a:solidFill>
                  <a:srgbClr val="454545"/>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ü"/>
              <a:defRPr lang="en-US" sz="1800" kern="1200" dirty="0" smtClean="0">
                <a:solidFill>
                  <a:srgbClr val="454545"/>
                </a:solidFill>
                <a:latin typeface="+mn-lt"/>
                <a:ea typeface="+mn-ea"/>
                <a:cs typeface="+mn-cs"/>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11" name="TextBox 10"/>
          <p:cNvSpPr txBox="1"/>
          <p:nvPr userDrawn="1"/>
        </p:nvSpPr>
        <p:spPr>
          <a:xfrm>
            <a:off x="1182432" y="4695377"/>
            <a:ext cx="67791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25" name="Group 24"/>
          <p:cNvGrpSpPr/>
          <p:nvPr userDrawn="1"/>
        </p:nvGrpSpPr>
        <p:grpSpPr>
          <a:xfrm>
            <a:off x="457200" y="990600"/>
            <a:ext cx="8229600" cy="0"/>
            <a:chOff x="457200" y="990600"/>
            <a:chExt cx="8229600" cy="0"/>
          </a:xfrm>
        </p:grpSpPr>
        <p:cxnSp>
          <p:nvCxnSpPr>
            <p:cNvPr id="26" name="Straight Connector 25"/>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1">
            <a:extLst>
              <a:ext uri="{FF2B5EF4-FFF2-40B4-BE49-F238E27FC236}">
                <a16:creationId xmlns:a16="http://schemas.microsoft.com/office/drawing/2014/main" id="{EA70E68B-3130-5EB6-4E58-E9D206241B43}"/>
              </a:ext>
            </a:extLst>
          </p:cNvPr>
          <p:cNvSpPr txBox="1">
            <a:spLocks/>
          </p:cNvSpPr>
          <p:nvPr userDrawn="1"/>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299433497"/>
      </p:ext>
    </p:extLst>
  </p:cSld>
  <p:clrMapOvr>
    <a:masterClrMapping/>
  </p:clrMapOvr>
  <p:transition>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051C48"/>
                </a:solidFill>
              </a:defRPr>
            </a:lvl1pPr>
          </a:lstStyle>
          <a:p>
            <a:r>
              <a:rPr lang="en-US" dirty="0"/>
              <a:t>Different title per slide, Franklin Gothic Medium 28pt</a:t>
            </a:r>
          </a:p>
        </p:txBody>
      </p:sp>
      <p:sp>
        <p:nvSpPr>
          <p:cNvPr id="9" name="TextBox 8"/>
          <p:cNvSpPr txBox="1"/>
          <p:nvPr userDrawn="1"/>
        </p:nvSpPr>
        <p:spPr>
          <a:xfrm>
            <a:off x="1182432" y="4695377"/>
            <a:ext cx="67791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23" name="Group 22"/>
          <p:cNvGrpSpPr/>
          <p:nvPr userDrawn="1"/>
        </p:nvGrpSpPr>
        <p:grpSpPr>
          <a:xfrm>
            <a:off x="457200" y="990600"/>
            <a:ext cx="8229600" cy="0"/>
            <a:chOff x="457200" y="990600"/>
            <a:chExt cx="8229600" cy="0"/>
          </a:xfrm>
        </p:grpSpPr>
        <p:cxnSp>
          <p:nvCxnSpPr>
            <p:cNvPr id="24" name="Straight Connector 23"/>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1">
            <a:extLst>
              <a:ext uri="{FF2B5EF4-FFF2-40B4-BE49-F238E27FC236}">
                <a16:creationId xmlns:a16="http://schemas.microsoft.com/office/drawing/2014/main" id="{9956EE2E-720E-26DD-4027-F57731D51248}"/>
              </a:ext>
            </a:extLst>
          </p:cNvPr>
          <p:cNvSpPr txBox="1">
            <a:spLocks/>
          </p:cNvSpPr>
          <p:nvPr userDrawn="1"/>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4D49DEEE-5269-C849-B8FF-D7D2A25AFD0D}"/>
              </a:ext>
            </a:extLst>
          </p:cNvPr>
          <p:cNvSpPr txBox="1"/>
          <p:nvPr userDrawn="1"/>
        </p:nvSpPr>
        <p:spPr>
          <a:xfrm>
            <a:off x="3855296" y="-19050"/>
            <a:ext cx="1180131"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B050"/>
                </a:solidFill>
                <a:effectLst/>
                <a:uLnTx/>
                <a:uFillTx/>
              </a:rPr>
              <a:t>UNCLASSIFIED</a:t>
            </a:r>
            <a:endParaRPr kumimoji="0" lang="en-US" sz="1200" b="1" i="0" u="none" strike="noStrike" kern="0" cap="none" spc="0" normalizeH="0" baseline="0" noProof="0" dirty="0">
              <a:ln>
                <a:noFill/>
              </a:ln>
              <a:solidFill>
                <a:srgbClr val="7030A0"/>
              </a:solidFill>
              <a:effectLst/>
              <a:uLnTx/>
              <a:uFillTx/>
            </a:endParaRPr>
          </a:p>
        </p:txBody>
      </p:sp>
    </p:spTree>
    <p:extLst>
      <p:ext uri="{BB962C8B-B14F-4D97-AF65-F5344CB8AC3E}">
        <p14:creationId xmlns:p14="http://schemas.microsoft.com/office/powerpoint/2010/main" val="3034809808"/>
      </p:ext>
    </p:extLst>
  </p:cSld>
  <p:clrMapOvr>
    <a:masterClrMapping/>
  </p:clrMapOvr>
  <p:transition>
    <p:wipe dir="d"/>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051C48"/>
                </a:solidFill>
              </a:defRPr>
            </a:lvl1pPr>
          </a:lstStyle>
          <a:p>
            <a:r>
              <a:rPr lang="en-US" dirty="0"/>
              <a:t>Different title per slide, Franklin Gothic Medium 28pt</a:t>
            </a:r>
          </a:p>
        </p:txBody>
      </p:sp>
      <p:sp>
        <p:nvSpPr>
          <p:cNvPr id="3" name="Content Placeholder 2"/>
          <p:cNvSpPr>
            <a:spLocks noGrp="1"/>
          </p:cNvSpPr>
          <p:nvPr>
            <p:ph sz="half" idx="1"/>
          </p:nvPr>
        </p:nvSpPr>
        <p:spPr>
          <a:xfrm>
            <a:off x="457200" y="1123950"/>
            <a:ext cx="4038600" cy="3276600"/>
          </a:xfrm>
        </p:spPr>
        <p:txBody>
          <a:bodyPr/>
          <a:lstStyle>
            <a:lvl1pPr marL="342900" indent="-342900">
              <a:buClr>
                <a:srgbClr val="582831"/>
              </a:buClr>
              <a:buFont typeface="Arial" panose="020B0604020202020204" pitchFamily="34" charset="0"/>
              <a:buChar char="•"/>
              <a:defRPr sz="2200">
                <a:solidFill>
                  <a:srgbClr val="454545"/>
                </a:solidFill>
              </a:defRPr>
            </a:lvl1pPr>
            <a:lvl2pPr marL="742950" indent="-285750">
              <a:buClr>
                <a:srgbClr val="092068"/>
              </a:buClr>
              <a:buFont typeface="Wingdings" panose="05000000000000000000" pitchFamily="2" charset="2"/>
              <a:buChar char="§"/>
              <a:defRPr sz="2000">
                <a:solidFill>
                  <a:srgbClr val="454545"/>
                </a:solidFill>
              </a:defRPr>
            </a:lvl2pPr>
            <a:lvl3pPr marL="1143000" indent="-228600">
              <a:buFont typeface="Wingdings" panose="05000000000000000000" pitchFamily="2" charset="2"/>
              <a:buChar char="ü"/>
              <a:defRPr sz="1800">
                <a:solidFill>
                  <a:srgbClr val="454545"/>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342900" indent="-342900" algn="l" defTabSz="914400" rtl="0" eaLnBrk="1" latinLnBrk="0" hangingPunct="1">
              <a:spcBef>
                <a:spcPct val="20000"/>
              </a:spcBef>
              <a:buClr>
                <a:srgbClr val="582831"/>
              </a:buClr>
              <a:buFont typeface="Arial" panose="020B0604020202020204" pitchFamily="34" charset="0"/>
              <a:buChar char="•"/>
              <a:defRPr lang="en-US" sz="2200" kern="1200" dirty="0" smtClean="0">
                <a:solidFill>
                  <a:srgbClr val="454545"/>
                </a:solidFill>
                <a:latin typeface="+mn-lt"/>
                <a:ea typeface="+mn-ea"/>
                <a:cs typeface="+mn-cs"/>
              </a:defRPr>
            </a:lvl1pPr>
            <a:lvl2pPr marL="800100" indent="-342900" algn="l" defTabSz="914400" rtl="0" eaLnBrk="1" latinLnBrk="0" hangingPunct="1">
              <a:spcBef>
                <a:spcPct val="20000"/>
              </a:spcBef>
              <a:buClr>
                <a:srgbClr val="092068"/>
              </a:buClr>
              <a:buFont typeface="Wingdings" panose="05000000000000000000" pitchFamily="2" charset="2"/>
              <a:buChar char="§"/>
              <a:defRPr lang="en-US" sz="2000" kern="1200" dirty="0" smtClean="0">
                <a:solidFill>
                  <a:srgbClr val="454545"/>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ü"/>
              <a:defRPr lang="en-US" sz="1800" kern="1200" dirty="0" smtClean="0">
                <a:solidFill>
                  <a:srgbClr val="454545"/>
                </a:solidFill>
                <a:latin typeface="+mn-lt"/>
                <a:ea typeface="+mn-ea"/>
                <a:cs typeface="+mn-cs"/>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11" name="TextBox 10"/>
          <p:cNvSpPr txBox="1"/>
          <p:nvPr userDrawn="1"/>
        </p:nvSpPr>
        <p:spPr>
          <a:xfrm>
            <a:off x="1182432" y="4695377"/>
            <a:ext cx="67791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a:p>
            <a:pPr algn="ctr"/>
            <a:endParaRPr lang="en-US" sz="1200" baseline="0" dirty="0">
              <a:solidFill>
                <a:schemeClr val="bg1"/>
              </a:solidFill>
              <a:latin typeface="Garamond" panose="02020404030301010803" pitchFamily="18" charset="0"/>
            </a:endParaRP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25" name="Group 24"/>
          <p:cNvGrpSpPr/>
          <p:nvPr userDrawn="1"/>
        </p:nvGrpSpPr>
        <p:grpSpPr>
          <a:xfrm>
            <a:off x="457200" y="990600"/>
            <a:ext cx="8229600" cy="0"/>
            <a:chOff x="457200" y="990600"/>
            <a:chExt cx="8229600" cy="0"/>
          </a:xfrm>
        </p:grpSpPr>
        <p:cxnSp>
          <p:nvCxnSpPr>
            <p:cNvPr id="26" name="Straight Connector 25"/>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1">
            <a:extLst>
              <a:ext uri="{FF2B5EF4-FFF2-40B4-BE49-F238E27FC236}">
                <a16:creationId xmlns:a16="http://schemas.microsoft.com/office/drawing/2014/main" id="{EA70E68B-3130-5EB6-4E58-E9D206241B43}"/>
              </a:ext>
            </a:extLst>
          </p:cNvPr>
          <p:cNvSpPr txBox="1">
            <a:spLocks/>
          </p:cNvSpPr>
          <p:nvPr userDrawn="1"/>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sp>
        <p:nvSpPr>
          <p:cNvPr id="6" name="TextBox 5">
            <a:extLst>
              <a:ext uri="{FF2B5EF4-FFF2-40B4-BE49-F238E27FC236}">
                <a16:creationId xmlns:a16="http://schemas.microsoft.com/office/drawing/2014/main" id="{724185CD-C42C-B7E1-3D3B-B44765C181A7}"/>
              </a:ext>
            </a:extLst>
          </p:cNvPr>
          <p:cNvSpPr txBox="1"/>
          <p:nvPr userDrawn="1"/>
        </p:nvSpPr>
        <p:spPr>
          <a:xfrm>
            <a:off x="3855296" y="-190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4063733974"/>
      </p:ext>
    </p:extLst>
  </p:cSld>
  <p:clrMapOvr>
    <a:masterClrMapping/>
  </p:clrMapOvr>
  <p:transition>
    <p:wipe di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TextBox 7"/>
          <p:cNvSpPr txBox="1"/>
          <p:nvPr userDrawn="1"/>
        </p:nvSpPr>
        <p:spPr>
          <a:xfrm>
            <a:off x="1182432" y="4695377"/>
            <a:ext cx="67791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sp>
        <p:nvSpPr>
          <p:cNvPr id="2" name="Slide Number Placeholder 1">
            <a:extLst>
              <a:ext uri="{FF2B5EF4-FFF2-40B4-BE49-F238E27FC236}">
                <a16:creationId xmlns:a16="http://schemas.microsoft.com/office/drawing/2014/main" id="{64ADC605-05A9-1761-B358-D78BAD43D317}"/>
              </a:ext>
            </a:extLst>
          </p:cNvPr>
          <p:cNvSpPr txBox="1">
            <a:spLocks/>
          </p:cNvSpPr>
          <p:nvPr userDrawn="1"/>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350510003"/>
      </p:ext>
    </p:extLst>
  </p:cSld>
  <p:clrMapOvr>
    <a:masterClrMapping/>
  </p:clrMapOvr>
  <p:transition>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0099" y="2536031"/>
            <a:ext cx="7543800" cy="1102519"/>
          </a:xfrm>
        </p:spPr>
        <p:txBody>
          <a:bodyPr>
            <a:normAutofit/>
          </a:bodyPr>
          <a:lstStyle>
            <a:lvl1pPr>
              <a:defRPr sz="3200" b="1" baseline="0">
                <a:solidFill>
                  <a:srgbClr val="092068"/>
                </a:solidFill>
                <a:latin typeface="Franklin Gothic Medium" panose="020B0603020102020204" pitchFamily="34" charset="0"/>
              </a:defRPr>
            </a:lvl1pPr>
          </a:lstStyle>
          <a:p>
            <a:r>
              <a:rPr lang="en-US" dirty="0"/>
              <a:t>Title, Franklin Gothic Medium, 32pt</a:t>
            </a:r>
          </a:p>
        </p:txBody>
      </p:sp>
      <p:sp>
        <p:nvSpPr>
          <p:cNvPr id="3" name="Subtitle 2"/>
          <p:cNvSpPr>
            <a:spLocks noGrp="1"/>
          </p:cNvSpPr>
          <p:nvPr>
            <p:ph type="subTitle" idx="1" hasCustomPrompt="1"/>
          </p:nvPr>
        </p:nvSpPr>
        <p:spPr>
          <a:xfrm>
            <a:off x="1371599" y="3638550"/>
            <a:ext cx="6400800" cy="914400"/>
          </a:xfrm>
        </p:spPr>
        <p:txBody>
          <a:bodyPr>
            <a:normAutofit/>
          </a:bodyPr>
          <a:lstStyle>
            <a:lvl1pPr marL="0" indent="0" algn="ctr">
              <a:buNone/>
              <a:defRPr sz="2400" b="1" baseline="0">
                <a:solidFill>
                  <a:srgbClr val="454545"/>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br>
              <a:rPr lang="en-US" dirty="0"/>
            </a:br>
            <a:r>
              <a:rPr lang="en-US" dirty="0"/>
              <a:t>Month DD, YYYY</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9265" y="557961"/>
            <a:ext cx="1845469" cy="1845469"/>
          </a:xfrm>
          <a:prstGeom prst="rect">
            <a:avLst/>
          </a:prstGeom>
        </p:spPr>
      </p:pic>
      <p:sp>
        <p:nvSpPr>
          <p:cNvPr id="6" name="Slide Number Placeholder 2">
            <a:extLst>
              <a:ext uri="{FF2B5EF4-FFF2-40B4-BE49-F238E27FC236}">
                <a16:creationId xmlns:a16="http://schemas.microsoft.com/office/drawing/2014/main" id="{9F079A0F-4075-0876-EB55-D89C2680742D}"/>
              </a:ext>
            </a:extLst>
          </p:cNvPr>
          <p:cNvSpPr>
            <a:spLocks noGrp="1"/>
          </p:cNvSpPr>
          <p:nvPr>
            <p:ph type="sldNum" sz="quarter" idx="4"/>
          </p:nvPr>
        </p:nvSpPr>
        <p:spPr>
          <a:xfrm>
            <a:off x="6934200" y="133350"/>
            <a:ext cx="20574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C6C1D-B94A-4A9A-BD8D-A546578E37EF}" type="slidenum">
              <a:rPr kumimoji="0" lang="en-US" sz="1200" b="0" i="0" u="none" strike="noStrike" kern="1200" cap="none" spc="0" normalizeH="0" baseline="0" noProof="0" smtClean="0">
                <a:ln>
                  <a:noFill/>
                </a:ln>
                <a:solidFill>
                  <a:srgbClr val="283446">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957632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baseline="0">
                <a:solidFill>
                  <a:srgbClr val="092068"/>
                </a:solidFill>
              </a:defRPr>
            </a:lvl1pPr>
          </a:lstStyle>
          <a:p>
            <a:r>
              <a:rPr lang="en-US" dirty="0"/>
              <a:t>Different title per slide, Franklin Gothic Medium 28pt</a:t>
            </a:r>
          </a:p>
        </p:txBody>
      </p:sp>
      <p:sp>
        <p:nvSpPr>
          <p:cNvPr id="3" name="Content Placeholder 2"/>
          <p:cNvSpPr>
            <a:spLocks noGrp="1"/>
          </p:cNvSpPr>
          <p:nvPr>
            <p:ph idx="1" hasCustomPrompt="1"/>
          </p:nvPr>
        </p:nvSpPr>
        <p:spPr>
          <a:xfrm>
            <a:off x="457200" y="1123950"/>
            <a:ext cx="8229600" cy="3276599"/>
          </a:xfrm>
        </p:spPr>
        <p:txBody>
          <a:bodyPr/>
          <a:lstStyle>
            <a:lvl1pPr marL="342900" indent="-342900">
              <a:buClr>
                <a:srgbClr val="582831"/>
              </a:buClr>
              <a:buSzPct val="125000"/>
              <a:buFont typeface="Arial" panose="020B0604020202020204" pitchFamily="34" charset="0"/>
              <a:buChar char="•"/>
              <a:defRPr sz="2200">
                <a:solidFill>
                  <a:srgbClr val="454545"/>
                </a:solidFill>
                <a:latin typeface="Franklin Gothic Book" panose="020B0503020102020204" pitchFamily="34" charset="0"/>
              </a:defRPr>
            </a:lvl1pPr>
            <a:lvl2pPr marL="742950" indent="-285750">
              <a:buClr>
                <a:srgbClr val="092068"/>
              </a:buClr>
              <a:buFont typeface="Wingdings" panose="05000000000000000000" pitchFamily="2" charset="2"/>
              <a:buChar char="§"/>
              <a:defRPr sz="2000">
                <a:solidFill>
                  <a:srgbClr val="454545"/>
                </a:solidFill>
                <a:latin typeface="Franklin Gothic Book" panose="020B0503020102020204" pitchFamily="34" charset="0"/>
              </a:defRPr>
            </a:lvl2pPr>
            <a:lvl3pPr marL="1143000" indent="-228600">
              <a:buClr>
                <a:srgbClr val="6C82A7"/>
              </a:buClr>
              <a:buFont typeface="Wingdings" panose="05000000000000000000" pitchFamily="2" charset="2"/>
              <a:buChar char="ü"/>
              <a:defRPr sz="1800">
                <a:solidFill>
                  <a:srgbClr val="454545"/>
                </a:solidFill>
                <a:latin typeface="Franklin Gothic Book" panose="020B0503020102020204" pitchFamily="34" charset="0"/>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17" name="Group 16"/>
          <p:cNvGrpSpPr/>
          <p:nvPr userDrawn="1"/>
        </p:nvGrpSpPr>
        <p:grpSpPr>
          <a:xfrm>
            <a:off x="457200" y="895350"/>
            <a:ext cx="8229600" cy="0"/>
            <a:chOff x="457200" y="990600"/>
            <a:chExt cx="8229600" cy="0"/>
          </a:xfrm>
        </p:grpSpPr>
        <p:cxnSp>
          <p:nvCxnSpPr>
            <p:cNvPr id="18" name="Straight Connector 17"/>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7" name="Slide Number Placeholder 2">
            <a:extLst>
              <a:ext uri="{FF2B5EF4-FFF2-40B4-BE49-F238E27FC236}">
                <a16:creationId xmlns:a16="http://schemas.microsoft.com/office/drawing/2014/main" id="{D6955CB7-CA1E-2C54-311C-C33CE507E511}"/>
              </a:ext>
            </a:extLst>
          </p:cNvPr>
          <p:cNvSpPr>
            <a:spLocks noGrp="1"/>
          </p:cNvSpPr>
          <p:nvPr>
            <p:ph type="sldNum" sz="quarter" idx="4"/>
          </p:nvPr>
        </p:nvSpPr>
        <p:spPr>
          <a:xfrm>
            <a:off x="6934200" y="133350"/>
            <a:ext cx="2057400" cy="27463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C6C1D-B94A-4A9A-BD8D-A546578E37EF}" type="slidenum">
              <a:rPr kumimoji="0" lang="en-US" sz="1200" b="0" i="0" u="none" strike="noStrike" kern="1200" cap="none" spc="0" normalizeH="0" baseline="0" noProof="0" smtClean="0">
                <a:ln>
                  <a:noFill/>
                </a:ln>
                <a:solidFill>
                  <a:srgbClr val="283446">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tint val="75000"/>
                </a:srgbClr>
              </a:solidFill>
              <a:effectLst/>
              <a:uLnTx/>
              <a:uFillTx/>
              <a:latin typeface="Franklin Gothic Book" panose="020B0503020102020204"/>
              <a:ea typeface="+mn-ea"/>
              <a:cs typeface="+mn-cs"/>
            </a:endParaRPr>
          </a:p>
        </p:txBody>
      </p:sp>
      <p:sp>
        <p:nvSpPr>
          <p:cNvPr id="8" name="TextBox 7">
            <a:extLst>
              <a:ext uri="{FF2B5EF4-FFF2-40B4-BE49-F238E27FC236}">
                <a16:creationId xmlns:a16="http://schemas.microsoft.com/office/drawing/2014/main" id="{42DC6D77-1EE7-493B-30D0-E7C06D2B707C}"/>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9" name="TextBox 8">
            <a:extLst>
              <a:ext uri="{FF2B5EF4-FFF2-40B4-BE49-F238E27FC236}">
                <a16:creationId xmlns:a16="http://schemas.microsoft.com/office/drawing/2014/main" id="{5A99CE56-657E-CDDC-AE6E-C121878BB832}"/>
              </a:ext>
            </a:extLst>
          </p:cNvPr>
          <p:cNvSpPr txBox="1"/>
          <p:nvPr userDrawn="1"/>
        </p:nvSpPr>
        <p:spPr>
          <a:xfrm>
            <a:off x="3855296" y="133350"/>
            <a:ext cx="11801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Franklin Gothic Book" panose="020B0503020102020204"/>
                <a:ea typeface="+mn-ea"/>
                <a:cs typeface="+mn-cs"/>
              </a:rPr>
              <a:t>UNCLASSIFIED</a:t>
            </a:r>
            <a:endParaRPr kumimoji="0" lang="en-US" sz="1200" b="1" i="0" u="none" strike="noStrike" kern="1200" cap="none" spc="0" normalizeH="0" baseline="0" noProof="0" dirty="0">
              <a:ln>
                <a:noFill/>
              </a:ln>
              <a:solidFill>
                <a:srgbClr val="7030A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046075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23950"/>
            <a:ext cx="4038600" cy="3276600"/>
          </a:xfrm>
        </p:spPr>
        <p:txBody>
          <a:bodyPr/>
          <a:lstStyle>
            <a:lvl1pPr marL="342900" indent="-342900">
              <a:buClr>
                <a:srgbClr val="582831"/>
              </a:buClr>
              <a:buFont typeface="Arial" panose="020B0604020202020204" pitchFamily="34" charset="0"/>
              <a:buChar char="•"/>
              <a:defRPr sz="2200">
                <a:solidFill>
                  <a:srgbClr val="454545"/>
                </a:solidFill>
              </a:defRPr>
            </a:lvl1pPr>
            <a:lvl2pPr marL="742950" indent="-285750">
              <a:buClr>
                <a:srgbClr val="092068"/>
              </a:buClr>
              <a:buFont typeface="Wingdings" panose="05000000000000000000" pitchFamily="2" charset="2"/>
              <a:buChar char="§"/>
              <a:defRPr sz="2000">
                <a:solidFill>
                  <a:srgbClr val="454545"/>
                </a:solidFill>
              </a:defRPr>
            </a:lvl2pPr>
            <a:lvl3pPr marL="1143000" indent="-228600">
              <a:buFont typeface="Wingdings" panose="05000000000000000000" pitchFamily="2" charset="2"/>
              <a:buChar char="ü"/>
              <a:defRPr sz="1800">
                <a:solidFill>
                  <a:srgbClr val="454545"/>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342900" indent="-342900" algn="l" defTabSz="914400" rtl="0" eaLnBrk="1" latinLnBrk="0" hangingPunct="1">
              <a:spcBef>
                <a:spcPct val="20000"/>
              </a:spcBef>
              <a:buClr>
                <a:srgbClr val="582831"/>
              </a:buClr>
              <a:buFont typeface="Arial" panose="020B0604020202020204" pitchFamily="34" charset="0"/>
              <a:buChar char="•"/>
              <a:defRPr lang="en-US" sz="2200" kern="1200" dirty="0" smtClean="0">
                <a:solidFill>
                  <a:srgbClr val="454545"/>
                </a:solidFill>
                <a:latin typeface="+mn-lt"/>
                <a:ea typeface="+mn-ea"/>
                <a:cs typeface="+mn-cs"/>
              </a:defRPr>
            </a:lvl1pPr>
            <a:lvl2pPr marL="800100" indent="-342900" algn="l" defTabSz="914400" rtl="0" eaLnBrk="1" latinLnBrk="0" hangingPunct="1">
              <a:spcBef>
                <a:spcPct val="20000"/>
              </a:spcBef>
              <a:buClr>
                <a:srgbClr val="092068"/>
              </a:buClr>
              <a:buFont typeface="Wingdings" panose="05000000000000000000" pitchFamily="2" charset="2"/>
              <a:buChar char="§"/>
              <a:defRPr lang="en-US" sz="2000" kern="1200" dirty="0" smtClean="0">
                <a:solidFill>
                  <a:srgbClr val="454545"/>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ü"/>
              <a:defRPr lang="en-US" sz="1800" kern="1200" dirty="0" smtClean="0">
                <a:solidFill>
                  <a:srgbClr val="454545"/>
                </a:solidFill>
                <a:latin typeface="+mn-lt"/>
                <a:ea typeface="+mn-ea"/>
                <a:cs typeface="+mn-cs"/>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9" name="Group 8">
            <a:extLst>
              <a:ext uri="{FF2B5EF4-FFF2-40B4-BE49-F238E27FC236}">
                <a16:creationId xmlns:a16="http://schemas.microsoft.com/office/drawing/2014/main" id="{384C336D-EBA9-50C7-E897-D392F41EFD44}"/>
              </a:ext>
            </a:extLst>
          </p:cNvPr>
          <p:cNvGrpSpPr/>
          <p:nvPr userDrawn="1"/>
        </p:nvGrpSpPr>
        <p:grpSpPr>
          <a:xfrm>
            <a:off x="457200" y="895350"/>
            <a:ext cx="8229600" cy="0"/>
            <a:chOff x="457200" y="990600"/>
            <a:chExt cx="8229600" cy="0"/>
          </a:xfrm>
        </p:grpSpPr>
        <p:cxnSp>
          <p:nvCxnSpPr>
            <p:cNvPr id="10" name="Straight Connector 9">
              <a:extLst>
                <a:ext uri="{FF2B5EF4-FFF2-40B4-BE49-F238E27FC236}">
                  <a16:creationId xmlns:a16="http://schemas.microsoft.com/office/drawing/2014/main" id="{DE9CE6FF-DF0A-CEE0-BDE0-85E9336E64B7}"/>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51B197-3011-6887-B892-453275EA855C}"/>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B96308-DA40-CA6B-F6F2-39B24DDA44B0}"/>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0616D76-979B-236A-893E-52F517D23981}"/>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F36A6E-9282-43E8-1E10-C70BF5D11794}"/>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90408D-0DB0-8CBD-1D05-4E9108AC34C2}"/>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EF054D-3DC5-455C-1D58-7592446D714F}"/>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05A261-6E2E-FA53-104C-277D1DEC9657}"/>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32949F-A91A-38DA-C57A-0D9E557E0FAA}"/>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11" name="Slide Number Placeholder 2">
            <a:extLst>
              <a:ext uri="{FF2B5EF4-FFF2-40B4-BE49-F238E27FC236}">
                <a16:creationId xmlns:a16="http://schemas.microsoft.com/office/drawing/2014/main" id="{B4405230-4F87-0930-C8B1-02D1C5E99AE4}"/>
              </a:ext>
            </a:extLst>
          </p:cNvPr>
          <p:cNvSpPr>
            <a:spLocks noGrp="1"/>
          </p:cNvSpPr>
          <p:nvPr>
            <p:ph type="sldNum" sz="quarter" idx="4"/>
          </p:nvPr>
        </p:nvSpPr>
        <p:spPr>
          <a:xfrm>
            <a:off x="6934200" y="133350"/>
            <a:ext cx="2057400" cy="27463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C6C1D-B94A-4A9A-BD8D-A546578E37EF}" type="slidenum">
              <a:rPr kumimoji="0" lang="en-US" sz="1200" b="0" i="0" u="none" strike="noStrike" kern="1200" cap="none" spc="0" normalizeH="0" baseline="0" noProof="0" smtClean="0">
                <a:ln>
                  <a:noFill/>
                </a:ln>
                <a:solidFill>
                  <a:srgbClr val="283446">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tint val="75000"/>
                </a:srgbClr>
              </a:solidFill>
              <a:effectLst/>
              <a:uLnTx/>
              <a:uFillTx/>
              <a:latin typeface="Franklin Gothic Book" panose="020B0503020102020204"/>
              <a:ea typeface="+mn-ea"/>
              <a:cs typeface="+mn-cs"/>
            </a:endParaRPr>
          </a:p>
        </p:txBody>
      </p:sp>
      <p:sp>
        <p:nvSpPr>
          <p:cNvPr id="18" name="TextBox 17">
            <a:extLst>
              <a:ext uri="{FF2B5EF4-FFF2-40B4-BE49-F238E27FC236}">
                <a16:creationId xmlns:a16="http://schemas.microsoft.com/office/drawing/2014/main" id="{DAD6180E-71CB-3EE0-718A-79BC2BC395A8}"/>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22" name="TextBox 21">
            <a:extLst>
              <a:ext uri="{FF2B5EF4-FFF2-40B4-BE49-F238E27FC236}">
                <a16:creationId xmlns:a16="http://schemas.microsoft.com/office/drawing/2014/main" id="{B307211F-6957-C03A-DC33-11FD857A8862}"/>
              </a:ext>
            </a:extLst>
          </p:cNvPr>
          <p:cNvSpPr txBox="1"/>
          <p:nvPr userDrawn="1"/>
        </p:nvSpPr>
        <p:spPr>
          <a:xfrm>
            <a:off x="3855296" y="133350"/>
            <a:ext cx="11801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Franklin Gothic Book" panose="020B0503020102020204"/>
                <a:ea typeface="+mn-ea"/>
                <a:cs typeface="+mn-cs"/>
              </a:rPr>
              <a:t>UNCLASSIFIED</a:t>
            </a:r>
            <a:endParaRPr kumimoji="0" lang="en-US" sz="1200" b="1" i="0" u="none" strike="noStrike" kern="1200" cap="none" spc="0" normalizeH="0" baseline="0" noProof="0" dirty="0">
              <a:ln>
                <a:noFill/>
              </a:ln>
              <a:solidFill>
                <a:srgbClr val="7030A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0226083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051C48"/>
                </a:solidFill>
              </a:defRPr>
            </a:lvl1pPr>
          </a:lstStyle>
          <a:p>
            <a:r>
              <a:rPr lang="en-US" dirty="0"/>
              <a:t>Different title per slide, Franklin Gothic Medium 28pt</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5" name="Group 4">
            <a:extLst>
              <a:ext uri="{FF2B5EF4-FFF2-40B4-BE49-F238E27FC236}">
                <a16:creationId xmlns:a16="http://schemas.microsoft.com/office/drawing/2014/main" id="{392E368C-8BD9-3948-F45D-B1C1D0483385}"/>
              </a:ext>
            </a:extLst>
          </p:cNvPr>
          <p:cNvGrpSpPr/>
          <p:nvPr userDrawn="1"/>
        </p:nvGrpSpPr>
        <p:grpSpPr>
          <a:xfrm>
            <a:off x="457200" y="895350"/>
            <a:ext cx="8229600" cy="0"/>
            <a:chOff x="457200" y="990600"/>
            <a:chExt cx="8229600" cy="0"/>
          </a:xfrm>
        </p:grpSpPr>
        <p:cxnSp>
          <p:nvCxnSpPr>
            <p:cNvPr id="6" name="Straight Connector 5">
              <a:extLst>
                <a:ext uri="{FF2B5EF4-FFF2-40B4-BE49-F238E27FC236}">
                  <a16:creationId xmlns:a16="http://schemas.microsoft.com/office/drawing/2014/main" id="{BAFCBDB1-8BB2-6D28-E6A9-4B9672FDDABD}"/>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C4928B-B517-CF6A-2422-17F90192DD3B}"/>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EA539B0-DEA3-0B97-25F6-57161B439896}"/>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42816FD-BAB7-8637-A19E-1D4DA94C335B}"/>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B48E0C-5E90-4E7C-DFEB-A2CC914D3011}"/>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D181B70-BDEE-E605-DB24-6EB7838902D2}"/>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1F4197C-3D57-B14D-00D8-DFEE5C1BC7A9}"/>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AEA9F5-B328-E31B-5BFF-C12388D8F88B}"/>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3E647F0-F308-E92F-BD0F-A4E0581430D0}"/>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8AEEC2BB-7CEA-8D07-5CC0-BED4C9CFCED6}"/>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16" name="TextBox 15">
            <a:extLst>
              <a:ext uri="{FF2B5EF4-FFF2-40B4-BE49-F238E27FC236}">
                <a16:creationId xmlns:a16="http://schemas.microsoft.com/office/drawing/2014/main" id="{90D58C4E-3B6D-EDF6-05A2-AEED0330EC15}"/>
              </a:ext>
            </a:extLst>
          </p:cNvPr>
          <p:cNvSpPr txBox="1"/>
          <p:nvPr userDrawn="1"/>
        </p:nvSpPr>
        <p:spPr>
          <a:xfrm>
            <a:off x="3855296" y="133350"/>
            <a:ext cx="11801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Franklin Gothic Book" panose="020B0503020102020204"/>
                <a:ea typeface="+mn-ea"/>
                <a:cs typeface="+mn-cs"/>
              </a:rPr>
              <a:t>UNCLASSIFIED</a:t>
            </a:r>
            <a:endParaRPr kumimoji="0" lang="en-US" sz="1200" b="1" i="0" u="none" strike="noStrike" kern="1200" cap="none" spc="0" normalizeH="0" baseline="0" noProof="0" dirty="0">
              <a:ln>
                <a:noFill/>
              </a:ln>
              <a:solidFill>
                <a:srgbClr val="7030A0"/>
              </a:solidFill>
              <a:effectLst/>
              <a:uLnTx/>
              <a:uFillTx/>
              <a:latin typeface="Franklin Gothic Book" panose="020B0503020102020204"/>
              <a:ea typeface="+mn-ea"/>
              <a:cs typeface="+mn-cs"/>
            </a:endParaRPr>
          </a:p>
        </p:txBody>
      </p:sp>
      <p:sp>
        <p:nvSpPr>
          <p:cNvPr id="3" name="Slide Number Placeholder 2">
            <a:extLst>
              <a:ext uri="{FF2B5EF4-FFF2-40B4-BE49-F238E27FC236}">
                <a16:creationId xmlns:a16="http://schemas.microsoft.com/office/drawing/2014/main" id="{7825C6D7-9CEC-47BB-9276-4F03FBE5EC29}"/>
              </a:ext>
            </a:extLst>
          </p:cNvPr>
          <p:cNvSpPr>
            <a:spLocks noGrp="1"/>
          </p:cNvSpPr>
          <p:nvPr>
            <p:ph type="sldNum" sz="quarter" idx="4"/>
          </p:nvPr>
        </p:nvSpPr>
        <p:spPr>
          <a:xfrm>
            <a:off x="6934200" y="133350"/>
            <a:ext cx="2057400" cy="27463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C6C1D-B94A-4A9A-BD8D-A546578E37EF}" type="slidenum">
              <a:rPr kumimoji="0" lang="en-US" sz="1200" b="0" i="0" u="none" strike="noStrike" kern="1200" cap="none" spc="0" normalizeH="0" baseline="0" noProof="0" smtClean="0">
                <a:ln>
                  <a:noFill/>
                </a:ln>
                <a:solidFill>
                  <a:srgbClr val="283446">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436817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sp>
        <p:nvSpPr>
          <p:cNvPr id="3" name="Slide Number Placeholder 2">
            <a:extLst>
              <a:ext uri="{FF2B5EF4-FFF2-40B4-BE49-F238E27FC236}">
                <a16:creationId xmlns:a16="http://schemas.microsoft.com/office/drawing/2014/main" id="{CF2FD5B1-3002-092C-32B9-B63021BADDE6}"/>
              </a:ext>
            </a:extLst>
          </p:cNvPr>
          <p:cNvSpPr>
            <a:spLocks noGrp="1"/>
          </p:cNvSpPr>
          <p:nvPr>
            <p:ph type="sldNum" sz="quarter" idx="4"/>
          </p:nvPr>
        </p:nvSpPr>
        <p:spPr>
          <a:xfrm>
            <a:off x="6934200" y="133350"/>
            <a:ext cx="2057400" cy="27463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C6C1D-B94A-4A9A-BD8D-A546578E37EF}" type="slidenum">
              <a:rPr kumimoji="0" lang="en-US" sz="1200" b="0" i="0" u="none" strike="noStrike" kern="1200" cap="none" spc="0" normalizeH="0" baseline="0" noProof="0" smtClean="0">
                <a:ln>
                  <a:noFill/>
                </a:ln>
                <a:solidFill>
                  <a:srgbClr val="283446">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tint val="75000"/>
                </a:srgbClr>
              </a:solidFill>
              <a:effectLst/>
              <a:uLnTx/>
              <a:uFillTx/>
              <a:latin typeface="Franklin Gothic Book" panose="020B0503020102020204"/>
              <a:ea typeface="+mn-ea"/>
              <a:cs typeface="+mn-cs"/>
            </a:endParaRPr>
          </a:p>
        </p:txBody>
      </p:sp>
      <p:sp>
        <p:nvSpPr>
          <p:cNvPr id="5" name="TextBox 4">
            <a:extLst>
              <a:ext uri="{FF2B5EF4-FFF2-40B4-BE49-F238E27FC236}">
                <a16:creationId xmlns:a16="http://schemas.microsoft.com/office/drawing/2014/main" id="{917A40D6-07E8-5913-1D28-D7B2D65425CD}"/>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32962407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a:solidFill>
                  <a:srgbClr val="051C48"/>
                </a:solidFill>
              </a:defRPr>
            </a:lvl1pPr>
          </a:lstStyle>
          <a:p>
            <a:r>
              <a:rPr lang="en-US" dirty="0"/>
              <a:t>Different title per slide, Franklin Gothic Medium 28pt</a:t>
            </a:r>
          </a:p>
        </p:txBody>
      </p:sp>
      <p:sp>
        <p:nvSpPr>
          <p:cNvPr id="3" name="Content Placeholder 2"/>
          <p:cNvSpPr>
            <a:spLocks noGrp="1"/>
          </p:cNvSpPr>
          <p:nvPr>
            <p:ph sz="half" idx="1"/>
          </p:nvPr>
        </p:nvSpPr>
        <p:spPr>
          <a:xfrm>
            <a:off x="457200" y="1123950"/>
            <a:ext cx="4038600" cy="3276600"/>
          </a:xfrm>
        </p:spPr>
        <p:txBody>
          <a:bodyPr/>
          <a:lstStyle>
            <a:lvl1pPr marL="342900" indent="-342900">
              <a:buClr>
                <a:srgbClr val="582831"/>
              </a:buClr>
              <a:buFont typeface="Arial" panose="020B0604020202020204" pitchFamily="34" charset="0"/>
              <a:buChar char="•"/>
              <a:defRPr sz="2200">
                <a:solidFill>
                  <a:srgbClr val="454545"/>
                </a:solidFill>
              </a:defRPr>
            </a:lvl1pPr>
            <a:lvl2pPr marL="742950" indent="-285750">
              <a:buClr>
                <a:srgbClr val="092068"/>
              </a:buClr>
              <a:buFont typeface="Wingdings" panose="05000000000000000000" pitchFamily="2" charset="2"/>
              <a:buChar char="§"/>
              <a:defRPr sz="2000">
                <a:solidFill>
                  <a:srgbClr val="454545"/>
                </a:solidFill>
              </a:defRPr>
            </a:lvl2pPr>
            <a:lvl3pPr marL="1143000" indent="-228600">
              <a:buFont typeface="Wingdings" panose="05000000000000000000" pitchFamily="2" charset="2"/>
              <a:buChar char="ü"/>
              <a:defRPr sz="1800">
                <a:solidFill>
                  <a:srgbClr val="454545"/>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342900" indent="-342900" algn="l" defTabSz="914400" rtl="0" eaLnBrk="1" latinLnBrk="0" hangingPunct="1">
              <a:spcBef>
                <a:spcPct val="20000"/>
              </a:spcBef>
              <a:buClr>
                <a:srgbClr val="582831"/>
              </a:buClr>
              <a:buFont typeface="Arial" panose="020B0604020202020204" pitchFamily="34" charset="0"/>
              <a:buChar char="•"/>
              <a:defRPr lang="en-US" sz="2200" kern="1200" dirty="0" smtClean="0">
                <a:solidFill>
                  <a:srgbClr val="454545"/>
                </a:solidFill>
                <a:latin typeface="+mn-lt"/>
                <a:ea typeface="+mn-ea"/>
                <a:cs typeface="+mn-cs"/>
              </a:defRPr>
            </a:lvl1pPr>
            <a:lvl2pPr marL="800100" indent="-342900" algn="l" defTabSz="914400" rtl="0" eaLnBrk="1" latinLnBrk="0" hangingPunct="1">
              <a:spcBef>
                <a:spcPct val="20000"/>
              </a:spcBef>
              <a:buClr>
                <a:srgbClr val="092068"/>
              </a:buClr>
              <a:buFont typeface="Wingdings" panose="05000000000000000000" pitchFamily="2" charset="2"/>
              <a:buChar char="§"/>
              <a:defRPr lang="en-US" sz="2000" kern="1200" dirty="0" smtClean="0">
                <a:solidFill>
                  <a:srgbClr val="454545"/>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ü"/>
              <a:defRPr lang="en-US" sz="1800" kern="1200" dirty="0" smtClean="0">
                <a:solidFill>
                  <a:srgbClr val="454545"/>
                </a:solidFill>
                <a:latin typeface="+mn-lt"/>
                <a:ea typeface="+mn-ea"/>
                <a:cs typeface="+mn-cs"/>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9" name="Group 8">
            <a:extLst>
              <a:ext uri="{FF2B5EF4-FFF2-40B4-BE49-F238E27FC236}">
                <a16:creationId xmlns:a16="http://schemas.microsoft.com/office/drawing/2014/main" id="{384C336D-EBA9-50C7-E897-D392F41EFD44}"/>
              </a:ext>
            </a:extLst>
          </p:cNvPr>
          <p:cNvGrpSpPr/>
          <p:nvPr userDrawn="1"/>
        </p:nvGrpSpPr>
        <p:grpSpPr>
          <a:xfrm>
            <a:off x="457200" y="895350"/>
            <a:ext cx="8229600" cy="0"/>
            <a:chOff x="457200" y="990600"/>
            <a:chExt cx="8229600" cy="0"/>
          </a:xfrm>
        </p:grpSpPr>
        <p:cxnSp>
          <p:nvCxnSpPr>
            <p:cNvPr id="10" name="Straight Connector 9">
              <a:extLst>
                <a:ext uri="{FF2B5EF4-FFF2-40B4-BE49-F238E27FC236}">
                  <a16:creationId xmlns:a16="http://schemas.microsoft.com/office/drawing/2014/main" id="{DE9CE6FF-DF0A-CEE0-BDE0-85E9336E64B7}"/>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51B197-3011-6887-B892-453275EA855C}"/>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B96308-DA40-CA6B-F6F2-39B24DDA44B0}"/>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0616D76-979B-236A-893E-52F517D23981}"/>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F36A6E-9282-43E8-1E10-C70BF5D11794}"/>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90408D-0DB0-8CBD-1D05-4E9108AC34C2}"/>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EF054D-3DC5-455C-1D58-7592446D714F}"/>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05A261-6E2E-FA53-104C-277D1DEC9657}"/>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32949F-A91A-38DA-C57A-0D9E557E0FAA}"/>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245027EB-CF3A-A284-983F-AFB10C561230}"/>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5" name="Slide Number Placeholder 4">
            <a:extLst>
              <a:ext uri="{FF2B5EF4-FFF2-40B4-BE49-F238E27FC236}">
                <a16:creationId xmlns:a16="http://schemas.microsoft.com/office/drawing/2014/main" id="{6F087F48-7A4F-B567-AFE1-C1C56E32EE7F}"/>
              </a:ext>
            </a:extLst>
          </p:cNvPr>
          <p:cNvSpPr>
            <a:spLocks noGrp="1"/>
          </p:cNvSpPr>
          <p:nvPr>
            <p:ph type="sldNum" sz="quarter" idx="4"/>
          </p:nvPr>
        </p:nvSpPr>
        <p:spPr>
          <a:xfrm>
            <a:off x="7010400" y="133350"/>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002540B9-D82F-44A3-9899-A5422F2D74D5}" type="slidenum">
              <a:rPr lang="en-US" smtClean="0"/>
              <a:t>‹#›</a:t>
            </a:fld>
            <a:endParaRPr lang="en-US"/>
          </a:p>
        </p:txBody>
      </p:sp>
      <p:sp>
        <p:nvSpPr>
          <p:cNvPr id="6" name="TextBox 5">
            <a:extLst>
              <a:ext uri="{FF2B5EF4-FFF2-40B4-BE49-F238E27FC236}">
                <a16:creationId xmlns:a16="http://schemas.microsoft.com/office/drawing/2014/main" id="{2AD88EE8-08A9-C8FB-9E8A-CB1F69A5F05C}"/>
              </a:ext>
            </a:extLst>
          </p:cNvPr>
          <p:cNvSpPr txBox="1"/>
          <p:nvPr userDrawn="1"/>
        </p:nvSpPr>
        <p:spPr>
          <a:xfrm>
            <a:off x="3855296" y="1333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3790627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0099" y="2536032"/>
            <a:ext cx="7543800" cy="1102519"/>
          </a:xfrm>
        </p:spPr>
        <p:txBody>
          <a:bodyPr>
            <a:normAutofit/>
          </a:bodyPr>
          <a:lstStyle>
            <a:lvl1pPr>
              <a:defRPr sz="3200" b="1" baseline="0">
                <a:solidFill>
                  <a:srgbClr val="092068"/>
                </a:solidFill>
                <a:latin typeface="Franklin Gothic Medium" panose="020B0603020102020204" pitchFamily="34" charset="0"/>
              </a:defRPr>
            </a:lvl1pPr>
          </a:lstStyle>
          <a:p>
            <a:r>
              <a:rPr lang="en-US" dirty="0"/>
              <a:t>Title, Franklin Gothic Medium, 32pt</a:t>
            </a:r>
          </a:p>
        </p:txBody>
      </p:sp>
      <p:sp>
        <p:nvSpPr>
          <p:cNvPr id="3" name="Subtitle 2"/>
          <p:cNvSpPr>
            <a:spLocks noGrp="1"/>
          </p:cNvSpPr>
          <p:nvPr>
            <p:ph type="subTitle" idx="1" hasCustomPrompt="1"/>
          </p:nvPr>
        </p:nvSpPr>
        <p:spPr>
          <a:xfrm>
            <a:off x="1371599" y="3638550"/>
            <a:ext cx="6400800" cy="914400"/>
          </a:xfrm>
        </p:spPr>
        <p:txBody>
          <a:bodyPr>
            <a:normAutofit/>
          </a:bodyPr>
          <a:lstStyle>
            <a:lvl1pPr marL="0" indent="0" algn="ctr">
              <a:buNone/>
              <a:defRPr sz="2400" b="1" baseline="0">
                <a:solidFill>
                  <a:srgbClr val="454545"/>
                </a:solidFill>
                <a:latin typeface="Franklin Gothic Book" panose="020B05030201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Presenter Name</a:t>
            </a:r>
            <a:br>
              <a:rPr lang="en-US" dirty="0"/>
            </a:br>
            <a:r>
              <a:rPr lang="en-US" dirty="0"/>
              <a:t>Month DD, YYYY</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9266" y="325438"/>
            <a:ext cx="1845469" cy="1845469"/>
          </a:xfrm>
          <a:prstGeom prst="rect">
            <a:avLst/>
          </a:prstGeom>
        </p:spPr>
      </p:pic>
    </p:spTree>
    <p:extLst>
      <p:ext uri="{BB962C8B-B14F-4D97-AF65-F5344CB8AC3E}">
        <p14:creationId xmlns:p14="http://schemas.microsoft.com/office/powerpoint/2010/main" val="1908119857"/>
      </p:ext>
    </p:extLst>
  </p:cSld>
  <p:clrMapOvr>
    <a:masterClrMapping/>
  </p:clrMapOvr>
  <p:transition>
    <p:wipe dir="d"/>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baseline="0">
                <a:solidFill>
                  <a:srgbClr val="092068"/>
                </a:solidFill>
              </a:defRPr>
            </a:lvl1pPr>
          </a:lstStyle>
          <a:p>
            <a:r>
              <a:rPr lang="en-US" dirty="0"/>
              <a:t>Different title per slide, Franklin Gothic Medium 28pt</a:t>
            </a:r>
          </a:p>
        </p:txBody>
      </p:sp>
      <p:sp>
        <p:nvSpPr>
          <p:cNvPr id="3" name="Content Placeholder 2"/>
          <p:cNvSpPr>
            <a:spLocks noGrp="1"/>
          </p:cNvSpPr>
          <p:nvPr>
            <p:ph idx="1" hasCustomPrompt="1"/>
          </p:nvPr>
        </p:nvSpPr>
        <p:spPr>
          <a:xfrm>
            <a:off x="457200" y="1123951"/>
            <a:ext cx="8229600" cy="3428993"/>
          </a:xfrm>
        </p:spPr>
        <p:txBody>
          <a:bodyPr/>
          <a:lstStyle>
            <a:lvl1pPr marL="342892" indent="-342892">
              <a:buClr>
                <a:srgbClr val="582831"/>
              </a:buClr>
              <a:buSzPct val="125000"/>
              <a:buFont typeface="Arial" panose="020B0604020202020204" pitchFamily="34" charset="0"/>
              <a:buChar char="•"/>
              <a:defRPr sz="2200">
                <a:solidFill>
                  <a:srgbClr val="454545"/>
                </a:solidFill>
                <a:latin typeface="Franklin Gothic Book" panose="020B0503020102020204" pitchFamily="34" charset="0"/>
              </a:defRPr>
            </a:lvl1pPr>
            <a:lvl2pPr marL="742931" indent="-285743">
              <a:buClr>
                <a:srgbClr val="092068"/>
              </a:buClr>
              <a:buFont typeface="Wingdings" panose="05000000000000000000" pitchFamily="2" charset="2"/>
              <a:buChar char="§"/>
              <a:defRPr sz="2000">
                <a:solidFill>
                  <a:srgbClr val="454545"/>
                </a:solidFill>
                <a:latin typeface="Franklin Gothic Book" panose="020B0503020102020204" pitchFamily="34" charset="0"/>
              </a:defRPr>
            </a:lvl2pPr>
            <a:lvl3pPr marL="1142972" indent="-228594">
              <a:buClr>
                <a:srgbClr val="6C82A7"/>
              </a:buClr>
              <a:buFont typeface="Wingdings" panose="05000000000000000000" pitchFamily="2" charset="2"/>
              <a:buChar char="ü"/>
              <a:defRPr sz="1800">
                <a:solidFill>
                  <a:srgbClr val="454545"/>
                </a:solidFill>
                <a:latin typeface="Franklin Gothic Book" panose="020B0503020102020204" pitchFamily="34" charset="0"/>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4" name="TextBox 3"/>
          <p:cNvSpPr txBox="1"/>
          <p:nvPr userDrawn="1"/>
        </p:nvSpPr>
        <p:spPr>
          <a:xfrm>
            <a:off x="1182432" y="4695378"/>
            <a:ext cx="6779136" cy="338554"/>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17" name="Group 16"/>
          <p:cNvGrpSpPr/>
          <p:nvPr userDrawn="1"/>
        </p:nvGrpSpPr>
        <p:grpSpPr>
          <a:xfrm>
            <a:off x="457200" y="990600"/>
            <a:ext cx="8229600" cy="0"/>
            <a:chOff x="457200" y="990600"/>
            <a:chExt cx="8229600" cy="0"/>
          </a:xfrm>
        </p:grpSpPr>
        <p:cxnSp>
          <p:nvCxnSpPr>
            <p:cNvPr id="18" name="Straight Connector 17"/>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1">
            <a:extLst>
              <a:ext uri="{FF2B5EF4-FFF2-40B4-BE49-F238E27FC236}">
                <a16:creationId xmlns:a16="http://schemas.microsoft.com/office/drawing/2014/main" id="{AC8010A2-ABA4-978B-5C47-5A8CE3F942D8}"/>
              </a:ext>
            </a:extLst>
          </p:cNvPr>
          <p:cNvSpPr txBox="1">
            <a:spLocks/>
          </p:cNvSpPr>
          <p:nvPr userDrawn="1"/>
        </p:nvSpPr>
        <p:spPr>
          <a:xfrm>
            <a:off x="8301256" y="57151"/>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8"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Franklin Gothic Book" panose="020B0503020102020204"/>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222116148"/>
      </p:ext>
    </p:extLst>
  </p:cSld>
  <p:clrMapOvr>
    <a:masterClrMapping/>
  </p:clrMapOvr>
  <p:transition>
    <p:wipe dir="d"/>
  </p:transition>
  <p:hf hdr="0" ftr="0" dt="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051C48"/>
                </a:solidFill>
              </a:defRPr>
            </a:lvl1pPr>
          </a:lstStyle>
          <a:p>
            <a:r>
              <a:rPr lang="en-US" dirty="0"/>
              <a:t>Different title per slide, Franklin Gothic Medium 28pt</a:t>
            </a:r>
          </a:p>
        </p:txBody>
      </p:sp>
      <p:sp>
        <p:nvSpPr>
          <p:cNvPr id="3" name="Content Placeholder 2"/>
          <p:cNvSpPr>
            <a:spLocks noGrp="1"/>
          </p:cNvSpPr>
          <p:nvPr>
            <p:ph sz="half" idx="1"/>
          </p:nvPr>
        </p:nvSpPr>
        <p:spPr>
          <a:xfrm>
            <a:off x="457200" y="1123950"/>
            <a:ext cx="4038600" cy="3276600"/>
          </a:xfrm>
        </p:spPr>
        <p:txBody>
          <a:bodyPr/>
          <a:lstStyle>
            <a:lvl1pPr marL="342892" indent="-342892">
              <a:buClr>
                <a:srgbClr val="582831"/>
              </a:buClr>
              <a:buFont typeface="Arial" panose="020B0604020202020204" pitchFamily="34" charset="0"/>
              <a:buChar char="•"/>
              <a:defRPr sz="2200">
                <a:solidFill>
                  <a:srgbClr val="454545"/>
                </a:solidFill>
              </a:defRPr>
            </a:lvl1pPr>
            <a:lvl2pPr marL="742931" indent="-285743">
              <a:buClr>
                <a:srgbClr val="092068"/>
              </a:buClr>
              <a:buFont typeface="Wingdings" panose="05000000000000000000" pitchFamily="2" charset="2"/>
              <a:buChar char="§"/>
              <a:defRPr sz="2000">
                <a:solidFill>
                  <a:srgbClr val="454545"/>
                </a:solidFill>
              </a:defRPr>
            </a:lvl2pPr>
            <a:lvl3pPr marL="1142972" indent="-228594">
              <a:buFont typeface="Wingdings" panose="05000000000000000000" pitchFamily="2" charset="2"/>
              <a:buChar char="ü"/>
              <a:defRPr sz="1800">
                <a:solidFill>
                  <a:srgbClr val="454545"/>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342892" indent="-342892" algn="l" defTabSz="914378" rtl="0" eaLnBrk="1" latinLnBrk="0" hangingPunct="1">
              <a:spcBef>
                <a:spcPct val="20000"/>
              </a:spcBef>
              <a:buClr>
                <a:srgbClr val="582831"/>
              </a:buClr>
              <a:buFont typeface="Arial" panose="020B0604020202020204" pitchFamily="34" charset="0"/>
              <a:buChar char="•"/>
              <a:defRPr lang="en-US" sz="2200" kern="1200" dirty="0" smtClean="0">
                <a:solidFill>
                  <a:srgbClr val="454545"/>
                </a:solidFill>
                <a:latin typeface="+mn-lt"/>
                <a:ea typeface="+mn-ea"/>
                <a:cs typeface="+mn-cs"/>
              </a:defRPr>
            </a:lvl1pPr>
            <a:lvl2pPr marL="800080" indent="-342892" algn="l" defTabSz="914378" rtl="0" eaLnBrk="1" latinLnBrk="0" hangingPunct="1">
              <a:spcBef>
                <a:spcPct val="20000"/>
              </a:spcBef>
              <a:buClr>
                <a:srgbClr val="092068"/>
              </a:buClr>
              <a:buFont typeface="Wingdings" panose="05000000000000000000" pitchFamily="2" charset="2"/>
              <a:buChar char="§"/>
              <a:defRPr lang="en-US" sz="2000" kern="1200" dirty="0" smtClean="0">
                <a:solidFill>
                  <a:srgbClr val="454545"/>
                </a:solidFill>
                <a:latin typeface="+mn-lt"/>
                <a:ea typeface="+mn-ea"/>
                <a:cs typeface="+mn-cs"/>
              </a:defRPr>
            </a:lvl2pPr>
            <a:lvl3pPr marL="1142972" indent="-228594" algn="l" defTabSz="914378" rtl="0" eaLnBrk="1" latinLnBrk="0" hangingPunct="1">
              <a:spcBef>
                <a:spcPct val="20000"/>
              </a:spcBef>
              <a:buFont typeface="Wingdings" panose="05000000000000000000" pitchFamily="2" charset="2"/>
              <a:buChar char="ü"/>
              <a:defRPr lang="en-US" sz="1800" kern="1200" dirty="0" smtClean="0">
                <a:solidFill>
                  <a:srgbClr val="454545"/>
                </a:solidFill>
                <a:latin typeface="+mn-lt"/>
                <a:ea typeface="+mn-ea"/>
                <a:cs typeface="+mn-cs"/>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11" name="TextBox 10"/>
          <p:cNvSpPr txBox="1"/>
          <p:nvPr userDrawn="1"/>
        </p:nvSpPr>
        <p:spPr>
          <a:xfrm>
            <a:off x="1182432" y="4695378"/>
            <a:ext cx="6779136" cy="338554"/>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25" name="Group 24"/>
          <p:cNvGrpSpPr/>
          <p:nvPr userDrawn="1"/>
        </p:nvGrpSpPr>
        <p:grpSpPr>
          <a:xfrm>
            <a:off x="457200" y="990600"/>
            <a:ext cx="8229600" cy="0"/>
            <a:chOff x="457200" y="990600"/>
            <a:chExt cx="8229600" cy="0"/>
          </a:xfrm>
        </p:grpSpPr>
        <p:cxnSp>
          <p:nvCxnSpPr>
            <p:cNvPr id="26" name="Straight Connector 25"/>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1">
            <a:extLst>
              <a:ext uri="{FF2B5EF4-FFF2-40B4-BE49-F238E27FC236}">
                <a16:creationId xmlns:a16="http://schemas.microsoft.com/office/drawing/2014/main" id="{EA70E68B-3130-5EB6-4E58-E9D206241B43}"/>
              </a:ext>
            </a:extLst>
          </p:cNvPr>
          <p:cNvSpPr txBox="1">
            <a:spLocks/>
          </p:cNvSpPr>
          <p:nvPr userDrawn="1"/>
        </p:nvSpPr>
        <p:spPr>
          <a:xfrm>
            <a:off x="8301256" y="57151"/>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8"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Franklin Gothic Book" panose="020B0503020102020204"/>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716251563"/>
      </p:ext>
    </p:extLst>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051C48"/>
                </a:solidFill>
              </a:defRPr>
            </a:lvl1pPr>
          </a:lstStyle>
          <a:p>
            <a:r>
              <a:rPr lang="en-US" dirty="0"/>
              <a:t>Different title per slide, Franklin Gothic Medium 28pt</a:t>
            </a:r>
          </a:p>
        </p:txBody>
      </p:sp>
      <p:sp>
        <p:nvSpPr>
          <p:cNvPr id="9" name="TextBox 8"/>
          <p:cNvSpPr txBox="1"/>
          <p:nvPr userDrawn="1"/>
        </p:nvSpPr>
        <p:spPr>
          <a:xfrm>
            <a:off x="1182432" y="4695377"/>
            <a:ext cx="67791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a:p>
            <a:pPr algn="ctr"/>
            <a:endParaRPr lang="en-US" sz="1200" baseline="0" dirty="0">
              <a:solidFill>
                <a:schemeClr val="bg1"/>
              </a:solidFill>
              <a:latin typeface="Garamond" panose="02020404030301010803" pitchFamily="18" charset="0"/>
            </a:endParaRP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23" name="Group 22"/>
          <p:cNvGrpSpPr/>
          <p:nvPr userDrawn="1"/>
        </p:nvGrpSpPr>
        <p:grpSpPr>
          <a:xfrm>
            <a:off x="457200" y="990600"/>
            <a:ext cx="8229600" cy="0"/>
            <a:chOff x="457200" y="990600"/>
            <a:chExt cx="8229600" cy="0"/>
          </a:xfrm>
        </p:grpSpPr>
        <p:cxnSp>
          <p:nvCxnSpPr>
            <p:cNvPr id="24" name="Straight Connector 23"/>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1">
            <a:extLst>
              <a:ext uri="{FF2B5EF4-FFF2-40B4-BE49-F238E27FC236}">
                <a16:creationId xmlns:a16="http://schemas.microsoft.com/office/drawing/2014/main" id="{9956EE2E-720E-26DD-4027-F57731D51248}"/>
              </a:ext>
            </a:extLst>
          </p:cNvPr>
          <p:cNvSpPr txBox="1">
            <a:spLocks/>
          </p:cNvSpPr>
          <p:nvPr userDrawn="1"/>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9F9252A5-A7E0-DC82-0070-622E12AED8AE}"/>
              </a:ext>
            </a:extLst>
          </p:cNvPr>
          <p:cNvSpPr txBox="1"/>
          <p:nvPr userDrawn="1"/>
        </p:nvSpPr>
        <p:spPr>
          <a:xfrm>
            <a:off x="3855296" y="-190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1630528213"/>
      </p:ext>
    </p:extLst>
  </p:cSld>
  <p:clrMapOvr>
    <a:masterClrMapping/>
  </p:clrMapOvr>
  <p:transition>
    <p:wipe dir="d"/>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051C48"/>
                </a:solidFill>
              </a:defRPr>
            </a:lvl1pPr>
          </a:lstStyle>
          <a:p>
            <a:r>
              <a:rPr lang="en-US" dirty="0"/>
              <a:t>Different title per slide, Franklin Gothic Medium 28pt</a:t>
            </a:r>
          </a:p>
        </p:txBody>
      </p:sp>
      <p:sp>
        <p:nvSpPr>
          <p:cNvPr id="9" name="TextBox 8"/>
          <p:cNvSpPr txBox="1"/>
          <p:nvPr userDrawn="1"/>
        </p:nvSpPr>
        <p:spPr>
          <a:xfrm>
            <a:off x="1182432" y="4695378"/>
            <a:ext cx="6779136" cy="338554"/>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23" name="Group 22"/>
          <p:cNvGrpSpPr/>
          <p:nvPr userDrawn="1"/>
        </p:nvGrpSpPr>
        <p:grpSpPr>
          <a:xfrm>
            <a:off x="457200" y="990600"/>
            <a:ext cx="8229600" cy="0"/>
            <a:chOff x="457200" y="990600"/>
            <a:chExt cx="8229600" cy="0"/>
          </a:xfrm>
        </p:grpSpPr>
        <p:cxnSp>
          <p:nvCxnSpPr>
            <p:cNvPr id="24" name="Straight Connector 23"/>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1">
            <a:extLst>
              <a:ext uri="{FF2B5EF4-FFF2-40B4-BE49-F238E27FC236}">
                <a16:creationId xmlns:a16="http://schemas.microsoft.com/office/drawing/2014/main" id="{9956EE2E-720E-26DD-4027-F57731D51248}"/>
              </a:ext>
            </a:extLst>
          </p:cNvPr>
          <p:cNvSpPr txBox="1">
            <a:spLocks/>
          </p:cNvSpPr>
          <p:nvPr userDrawn="1"/>
        </p:nvSpPr>
        <p:spPr>
          <a:xfrm>
            <a:off x="8301256" y="57151"/>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8"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Franklin Gothic Book" panose="020B0503020102020204"/>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267294428"/>
      </p:ext>
    </p:extLst>
  </p:cSld>
  <p:clrMapOvr>
    <a:masterClrMapping/>
  </p:clrMapOvr>
  <p:transition>
    <p:wipe dir="d"/>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TextBox 7"/>
          <p:cNvSpPr txBox="1"/>
          <p:nvPr userDrawn="1"/>
        </p:nvSpPr>
        <p:spPr>
          <a:xfrm>
            <a:off x="1182432" y="4695378"/>
            <a:ext cx="6779136" cy="338554"/>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sp>
        <p:nvSpPr>
          <p:cNvPr id="2" name="Slide Number Placeholder 1">
            <a:extLst>
              <a:ext uri="{FF2B5EF4-FFF2-40B4-BE49-F238E27FC236}">
                <a16:creationId xmlns:a16="http://schemas.microsoft.com/office/drawing/2014/main" id="{64ADC605-05A9-1761-B358-D78BAD43D317}"/>
              </a:ext>
            </a:extLst>
          </p:cNvPr>
          <p:cNvSpPr txBox="1">
            <a:spLocks/>
          </p:cNvSpPr>
          <p:nvPr userDrawn="1"/>
        </p:nvSpPr>
        <p:spPr>
          <a:xfrm>
            <a:off x="8301256" y="57151"/>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8"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Franklin Gothic Book" panose="020B0503020102020204"/>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sp>
        <p:nvSpPr>
          <p:cNvPr id="3" name="TextBox 2">
            <a:extLst>
              <a:ext uri="{FF2B5EF4-FFF2-40B4-BE49-F238E27FC236}">
                <a16:creationId xmlns:a16="http://schemas.microsoft.com/office/drawing/2014/main" id="{50997F33-3645-4517-46BD-95949A06FB81}"/>
              </a:ext>
            </a:extLst>
          </p:cNvPr>
          <p:cNvSpPr txBox="1"/>
          <p:nvPr userDrawn="1"/>
        </p:nvSpPr>
        <p:spPr>
          <a:xfrm>
            <a:off x="3855296" y="-19050"/>
            <a:ext cx="1180131"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B050"/>
                </a:solidFill>
                <a:effectLst/>
                <a:uLnTx/>
                <a:uFillTx/>
              </a:rPr>
              <a:t>UNCLASSIFIED</a:t>
            </a:r>
            <a:endParaRPr kumimoji="0" lang="en-US" sz="1200" b="1" i="0" u="none" strike="noStrike" kern="0" cap="none" spc="0" normalizeH="0" baseline="0" noProof="0" dirty="0">
              <a:ln>
                <a:noFill/>
              </a:ln>
              <a:solidFill>
                <a:srgbClr val="7030A0"/>
              </a:solidFill>
              <a:effectLst/>
              <a:uLnTx/>
              <a:uFillTx/>
            </a:endParaRPr>
          </a:p>
        </p:txBody>
      </p:sp>
    </p:spTree>
    <p:extLst>
      <p:ext uri="{BB962C8B-B14F-4D97-AF65-F5344CB8AC3E}">
        <p14:creationId xmlns:p14="http://schemas.microsoft.com/office/powerpoint/2010/main" val="4139936261"/>
      </p:ext>
    </p:extLst>
  </p:cSld>
  <p:clrMapOvr>
    <a:masterClrMapping/>
  </p:clrMapOvr>
  <p:transition>
    <p:wipe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0099" y="2536032"/>
            <a:ext cx="7543800" cy="1102519"/>
          </a:xfrm>
        </p:spPr>
        <p:txBody>
          <a:bodyPr>
            <a:normAutofit/>
          </a:bodyPr>
          <a:lstStyle>
            <a:lvl1pPr>
              <a:defRPr sz="3200" b="1" baseline="0">
                <a:solidFill>
                  <a:srgbClr val="092068"/>
                </a:solidFill>
                <a:latin typeface="Franklin Gothic Medium" panose="020B0603020102020204" pitchFamily="34" charset="0"/>
              </a:defRPr>
            </a:lvl1pPr>
          </a:lstStyle>
          <a:p>
            <a:r>
              <a:rPr lang="en-US" dirty="0"/>
              <a:t>Title, Franklin Gothic Medium, 32pt</a:t>
            </a:r>
          </a:p>
        </p:txBody>
      </p:sp>
      <p:sp>
        <p:nvSpPr>
          <p:cNvPr id="3" name="Subtitle 2"/>
          <p:cNvSpPr>
            <a:spLocks noGrp="1"/>
          </p:cNvSpPr>
          <p:nvPr>
            <p:ph type="subTitle" idx="1" hasCustomPrompt="1"/>
          </p:nvPr>
        </p:nvSpPr>
        <p:spPr>
          <a:xfrm>
            <a:off x="1371599" y="3638550"/>
            <a:ext cx="6400800" cy="914400"/>
          </a:xfrm>
        </p:spPr>
        <p:txBody>
          <a:bodyPr>
            <a:normAutofit/>
          </a:bodyPr>
          <a:lstStyle>
            <a:lvl1pPr marL="0" indent="0" algn="ctr">
              <a:buNone/>
              <a:defRPr sz="2400" b="1" baseline="0">
                <a:solidFill>
                  <a:srgbClr val="454545"/>
                </a:solidFill>
                <a:latin typeface="Franklin Gothic Book" panose="020B05030201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Presenter Name</a:t>
            </a:r>
            <a:br>
              <a:rPr lang="en-US" dirty="0"/>
            </a:br>
            <a:r>
              <a:rPr lang="en-US" dirty="0"/>
              <a:t>Month DD, YYYY</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9266" y="557962"/>
            <a:ext cx="1845469" cy="1845469"/>
          </a:xfrm>
          <a:prstGeom prst="rect">
            <a:avLst/>
          </a:prstGeom>
        </p:spPr>
      </p:pic>
      <p:sp>
        <p:nvSpPr>
          <p:cNvPr id="6" name="Slide Number Placeholder 2">
            <a:extLst>
              <a:ext uri="{FF2B5EF4-FFF2-40B4-BE49-F238E27FC236}">
                <a16:creationId xmlns:a16="http://schemas.microsoft.com/office/drawing/2014/main" id="{9F079A0F-4075-0876-EB55-D89C2680742D}"/>
              </a:ext>
            </a:extLst>
          </p:cNvPr>
          <p:cNvSpPr>
            <a:spLocks noGrp="1"/>
          </p:cNvSpPr>
          <p:nvPr>
            <p:ph type="sldNum" sz="quarter" idx="4"/>
          </p:nvPr>
        </p:nvSpPr>
        <p:spPr>
          <a:xfrm>
            <a:off x="6934200" y="133351"/>
            <a:ext cx="2057400" cy="274637"/>
          </a:xfrm>
        </p:spPr>
        <p:txBody>
          <a:bodyPr/>
          <a:lstStyle/>
          <a:p>
            <a:pPr algn="r" defTabSz="914378">
              <a:defRPr/>
            </a:pPr>
            <a:fld id="{B8EC6C1D-B94A-4A9A-BD8D-A546578E37EF}" type="slidenum">
              <a:rPr lang="en-US" sz="1200" smtClean="0">
                <a:solidFill>
                  <a:srgbClr val="283446">
                    <a:tint val="75000"/>
                  </a:srgbClr>
                </a:solidFill>
              </a:rPr>
              <a:pPr algn="r" defTabSz="914378">
                <a:defRPr/>
              </a:pPr>
              <a:t>‹#›</a:t>
            </a:fld>
            <a:endParaRPr lang="en-US" sz="1200" dirty="0">
              <a:solidFill>
                <a:srgbClr val="283446">
                  <a:tint val="75000"/>
                </a:srgbClr>
              </a:solidFill>
            </a:endParaRPr>
          </a:p>
        </p:txBody>
      </p:sp>
    </p:spTree>
    <p:extLst>
      <p:ext uri="{BB962C8B-B14F-4D97-AF65-F5344CB8AC3E}">
        <p14:creationId xmlns:p14="http://schemas.microsoft.com/office/powerpoint/2010/main" val="37768890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baseline="0">
                <a:solidFill>
                  <a:srgbClr val="092068"/>
                </a:solidFill>
              </a:defRPr>
            </a:lvl1pPr>
          </a:lstStyle>
          <a:p>
            <a:r>
              <a:rPr lang="en-US" dirty="0"/>
              <a:t>Different title per slide, Franklin Gothic Medium 28pt</a:t>
            </a:r>
          </a:p>
        </p:txBody>
      </p:sp>
      <p:sp>
        <p:nvSpPr>
          <p:cNvPr id="3" name="Content Placeholder 2"/>
          <p:cNvSpPr>
            <a:spLocks noGrp="1"/>
          </p:cNvSpPr>
          <p:nvPr>
            <p:ph idx="1" hasCustomPrompt="1"/>
          </p:nvPr>
        </p:nvSpPr>
        <p:spPr>
          <a:xfrm>
            <a:off x="457200" y="1123951"/>
            <a:ext cx="8229600" cy="3276599"/>
          </a:xfrm>
        </p:spPr>
        <p:txBody>
          <a:bodyPr/>
          <a:lstStyle>
            <a:lvl1pPr marL="342892" indent="-342892">
              <a:buClr>
                <a:srgbClr val="582831"/>
              </a:buClr>
              <a:buSzPct val="125000"/>
              <a:buFont typeface="Arial" panose="020B0604020202020204" pitchFamily="34" charset="0"/>
              <a:buChar char="•"/>
              <a:defRPr sz="2200">
                <a:solidFill>
                  <a:srgbClr val="454545"/>
                </a:solidFill>
                <a:latin typeface="Franklin Gothic Book" panose="020B0503020102020204" pitchFamily="34" charset="0"/>
              </a:defRPr>
            </a:lvl1pPr>
            <a:lvl2pPr marL="742931" indent="-285743">
              <a:buClr>
                <a:srgbClr val="092068"/>
              </a:buClr>
              <a:buFont typeface="Wingdings" panose="05000000000000000000" pitchFamily="2" charset="2"/>
              <a:buChar char="§"/>
              <a:defRPr sz="2000">
                <a:solidFill>
                  <a:srgbClr val="454545"/>
                </a:solidFill>
                <a:latin typeface="Franklin Gothic Book" panose="020B0503020102020204" pitchFamily="34" charset="0"/>
              </a:defRPr>
            </a:lvl2pPr>
            <a:lvl3pPr marL="1142972" indent="-228594">
              <a:buClr>
                <a:srgbClr val="6C82A7"/>
              </a:buClr>
              <a:buFont typeface="Wingdings" panose="05000000000000000000" pitchFamily="2" charset="2"/>
              <a:buChar char="ü"/>
              <a:defRPr sz="1800">
                <a:solidFill>
                  <a:srgbClr val="454545"/>
                </a:solidFill>
                <a:latin typeface="Franklin Gothic Book" panose="020B0503020102020204" pitchFamily="34" charset="0"/>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17" name="Group 16"/>
          <p:cNvGrpSpPr/>
          <p:nvPr userDrawn="1"/>
        </p:nvGrpSpPr>
        <p:grpSpPr>
          <a:xfrm>
            <a:off x="457200" y="895350"/>
            <a:ext cx="8229600" cy="0"/>
            <a:chOff x="457200" y="990600"/>
            <a:chExt cx="8229600" cy="0"/>
          </a:xfrm>
        </p:grpSpPr>
        <p:cxnSp>
          <p:nvCxnSpPr>
            <p:cNvPr id="18" name="Straight Connector 17"/>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7" name="Slide Number Placeholder 2">
            <a:extLst>
              <a:ext uri="{FF2B5EF4-FFF2-40B4-BE49-F238E27FC236}">
                <a16:creationId xmlns:a16="http://schemas.microsoft.com/office/drawing/2014/main" id="{D6955CB7-CA1E-2C54-311C-C33CE507E511}"/>
              </a:ext>
            </a:extLst>
          </p:cNvPr>
          <p:cNvSpPr>
            <a:spLocks noGrp="1"/>
          </p:cNvSpPr>
          <p:nvPr>
            <p:ph type="sldNum" sz="quarter" idx="4"/>
          </p:nvPr>
        </p:nvSpPr>
        <p:spPr>
          <a:xfrm>
            <a:off x="6934200" y="133351"/>
            <a:ext cx="2057400" cy="274637"/>
          </a:xfrm>
          <a:prstGeom prst="rect">
            <a:avLst/>
          </a:prstGeom>
        </p:spPr>
        <p:txBody>
          <a:bodyPr/>
          <a:lstStyle/>
          <a:p>
            <a:pPr algn="r" defTabSz="914378">
              <a:defRPr/>
            </a:pPr>
            <a:fld id="{B8EC6C1D-B94A-4A9A-BD8D-A546578E37EF}" type="slidenum">
              <a:rPr lang="en-US" sz="1200" smtClean="0">
                <a:solidFill>
                  <a:srgbClr val="283446">
                    <a:tint val="75000"/>
                  </a:srgbClr>
                </a:solidFill>
              </a:rPr>
              <a:pPr algn="r" defTabSz="914378">
                <a:defRPr/>
              </a:pPr>
              <a:t>‹#›</a:t>
            </a:fld>
            <a:endParaRPr lang="en-US" sz="1200" dirty="0">
              <a:solidFill>
                <a:srgbClr val="283446">
                  <a:tint val="75000"/>
                </a:srgbClr>
              </a:solidFill>
            </a:endParaRPr>
          </a:p>
        </p:txBody>
      </p:sp>
      <p:sp>
        <p:nvSpPr>
          <p:cNvPr id="8" name="TextBox 7">
            <a:extLst>
              <a:ext uri="{FF2B5EF4-FFF2-40B4-BE49-F238E27FC236}">
                <a16:creationId xmlns:a16="http://schemas.microsoft.com/office/drawing/2014/main" id="{42DC6D77-1EE7-493B-30D0-E7C06D2B707C}"/>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9" name="TextBox 8">
            <a:extLst>
              <a:ext uri="{FF2B5EF4-FFF2-40B4-BE49-F238E27FC236}">
                <a16:creationId xmlns:a16="http://schemas.microsoft.com/office/drawing/2014/main" id="{5A99CE56-657E-CDDC-AE6E-C121878BB832}"/>
              </a:ext>
            </a:extLst>
          </p:cNvPr>
          <p:cNvSpPr txBox="1"/>
          <p:nvPr userDrawn="1"/>
        </p:nvSpPr>
        <p:spPr>
          <a:xfrm>
            <a:off x="3855297" y="133351"/>
            <a:ext cx="1141659" cy="276999"/>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Franklin Gothic Book" panose="020B0503020102020204"/>
                <a:ea typeface="+mn-ea"/>
                <a:cs typeface="+mn-cs"/>
              </a:rPr>
              <a:t>UNCLASSIFIED</a:t>
            </a:r>
            <a:endParaRPr kumimoji="0" lang="en-US" sz="1200" b="1" i="0" u="none" strike="noStrike" kern="1200" cap="none" spc="0" normalizeH="0" baseline="0" noProof="0" dirty="0">
              <a:ln>
                <a:noFill/>
              </a:ln>
              <a:solidFill>
                <a:srgbClr val="7030A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5938749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23950"/>
            <a:ext cx="4038600" cy="3276600"/>
          </a:xfrm>
        </p:spPr>
        <p:txBody>
          <a:bodyPr/>
          <a:lstStyle>
            <a:lvl1pPr marL="342892" indent="-342892">
              <a:buClr>
                <a:srgbClr val="582831"/>
              </a:buClr>
              <a:buFont typeface="Arial" panose="020B0604020202020204" pitchFamily="34" charset="0"/>
              <a:buChar char="•"/>
              <a:defRPr sz="2200">
                <a:solidFill>
                  <a:srgbClr val="454545"/>
                </a:solidFill>
              </a:defRPr>
            </a:lvl1pPr>
            <a:lvl2pPr marL="742931" indent="-285743">
              <a:buClr>
                <a:srgbClr val="092068"/>
              </a:buClr>
              <a:buFont typeface="Wingdings" panose="05000000000000000000" pitchFamily="2" charset="2"/>
              <a:buChar char="§"/>
              <a:defRPr sz="2000">
                <a:solidFill>
                  <a:srgbClr val="454545"/>
                </a:solidFill>
              </a:defRPr>
            </a:lvl2pPr>
            <a:lvl3pPr marL="1142972" indent="-228594">
              <a:buFont typeface="Wingdings" panose="05000000000000000000" pitchFamily="2" charset="2"/>
              <a:buChar char="ü"/>
              <a:defRPr sz="1800">
                <a:solidFill>
                  <a:srgbClr val="454545"/>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342892" indent="-342892" algn="l" defTabSz="914378" rtl="0" eaLnBrk="1" latinLnBrk="0" hangingPunct="1">
              <a:spcBef>
                <a:spcPct val="20000"/>
              </a:spcBef>
              <a:buClr>
                <a:srgbClr val="582831"/>
              </a:buClr>
              <a:buFont typeface="Arial" panose="020B0604020202020204" pitchFamily="34" charset="0"/>
              <a:buChar char="•"/>
              <a:defRPr lang="en-US" sz="2200" kern="1200" dirty="0" smtClean="0">
                <a:solidFill>
                  <a:srgbClr val="454545"/>
                </a:solidFill>
                <a:latin typeface="+mn-lt"/>
                <a:ea typeface="+mn-ea"/>
                <a:cs typeface="+mn-cs"/>
              </a:defRPr>
            </a:lvl1pPr>
            <a:lvl2pPr marL="800080" indent="-342892" algn="l" defTabSz="914378" rtl="0" eaLnBrk="1" latinLnBrk="0" hangingPunct="1">
              <a:spcBef>
                <a:spcPct val="20000"/>
              </a:spcBef>
              <a:buClr>
                <a:srgbClr val="092068"/>
              </a:buClr>
              <a:buFont typeface="Wingdings" panose="05000000000000000000" pitchFamily="2" charset="2"/>
              <a:buChar char="§"/>
              <a:defRPr lang="en-US" sz="2000" kern="1200" dirty="0" smtClean="0">
                <a:solidFill>
                  <a:srgbClr val="454545"/>
                </a:solidFill>
                <a:latin typeface="+mn-lt"/>
                <a:ea typeface="+mn-ea"/>
                <a:cs typeface="+mn-cs"/>
              </a:defRPr>
            </a:lvl2pPr>
            <a:lvl3pPr marL="1142972" indent="-228594" algn="l" defTabSz="914378" rtl="0" eaLnBrk="1" latinLnBrk="0" hangingPunct="1">
              <a:spcBef>
                <a:spcPct val="20000"/>
              </a:spcBef>
              <a:buFont typeface="Wingdings" panose="05000000000000000000" pitchFamily="2" charset="2"/>
              <a:buChar char="ü"/>
              <a:defRPr lang="en-US" sz="1800" kern="1200" dirty="0" smtClean="0">
                <a:solidFill>
                  <a:srgbClr val="454545"/>
                </a:solidFill>
                <a:latin typeface="+mn-lt"/>
                <a:ea typeface="+mn-ea"/>
                <a:cs typeface="+mn-cs"/>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9" name="Group 8">
            <a:extLst>
              <a:ext uri="{FF2B5EF4-FFF2-40B4-BE49-F238E27FC236}">
                <a16:creationId xmlns:a16="http://schemas.microsoft.com/office/drawing/2014/main" id="{384C336D-EBA9-50C7-E897-D392F41EFD44}"/>
              </a:ext>
            </a:extLst>
          </p:cNvPr>
          <p:cNvGrpSpPr/>
          <p:nvPr userDrawn="1"/>
        </p:nvGrpSpPr>
        <p:grpSpPr>
          <a:xfrm>
            <a:off x="457200" y="895350"/>
            <a:ext cx="8229600" cy="0"/>
            <a:chOff x="457200" y="990600"/>
            <a:chExt cx="8229600" cy="0"/>
          </a:xfrm>
        </p:grpSpPr>
        <p:cxnSp>
          <p:nvCxnSpPr>
            <p:cNvPr id="10" name="Straight Connector 9">
              <a:extLst>
                <a:ext uri="{FF2B5EF4-FFF2-40B4-BE49-F238E27FC236}">
                  <a16:creationId xmlns:a16="http://schemas.microsoft.com/office/drawing/2014/main" id="{DE9CE6FF-DF0A-CEE0-BDE0-85E9336E64B7}"/>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51B197-3011-6887-B892-453275EA855C}"/>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B96308-DA40-CA6B-F6F2-39B24DDA44B0}"/>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0616D76-979B-236A-893E-52F517D23981}"/>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F36A6E-9282-43E8-1E10-C70BF5D11794}"/>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90408D-0DB0-8CBD-1D05-4E9108AC34C2}"/>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EF054D-3DC5-455C-1D58-7592446D714F}"/>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05A261-6E2E-FA53-104C-277D1DEC9657}"/>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32949F-A91A-38DA-C57A-0D9E557E0FAA}"/>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11" name="Slide Number Placeholder 2">
            <a:extLst>
              <a:ext uri="{FF2B5EF4-FFF2-40B4-BE49-F238E27FC236}">
                <a16:creationId xmlns:a16="http://schemas.microsoft.com/office/drawing/2014/main" id="{B4405230-4F87-0930-C8B1-02D1C5E99AE4}"/>
              </a:ext>
            </a:extLst>
          </p:cNvPr>
          <p:cNvSpPr>
            <a:spLocks noGrp="1"/>
          </p:cNvSpPr>
          <p:nvPr>
            <p:ph type="sldNum" sz="quarter" idx="4"/>
          </p:nvPr>
        </p:nvSpPr>
        <p:spPr>
          <a:xfrm>
            <a:off x="6934200" y="133351"/>
            <a:ext cx="2057400" cy="274637"/>
          </a:xfrm>
          <a:prstGeom prst="rect">
            <a:avLst/>
          </a:prstGeom>
        </p:spPr>
        <p:txBody>
          <a:bodyPr/>
          <a:lstStyle/>
          <a:p>
            <a:pPr algn="r" defTabSz="914378">
              <a:defRPr/>
            </a:pPr>
            <a:fld id="{B8EC6C1D-B94A-4A9A-BD8D-A546578E37EF}" type="slidenum">
              <a:rPr lang="en-US" sz="1200" smtClean="0">
                <a:solidFill>
                  <a:srgbClr val="283446">
                    <a:tint val="75000"/>
                  </a:srgbClr>
                </a:solidFill>
              </a:rPr>
              <a:pPr algn="r" defTabSz="914378">
                <a:defRPr/>
              </a:pPr>
              <a:t>‹#›</a:t>
            </a:fld>
            <a:endParaRPr lang="en-US" sz="1200" dirty="0">
              <a:solidFill>
                <a:srgbClr val="283446">
                  <a:tint val="75000"/>
                </a:srgbClr>
              </a:solidFill>
            </a:endParaRPr>
          </a:p>
        </p:txBody>
      </p:sp>
      <p:sp>
        <p:nvSpPr>
          <p:cNvPr id="18" name="TextBox 17">
            <a:extLst>
              <a:ext uri="{FF2B5EF4-FFF2-40B4-BE49-F238E27FC236}">
                <a16:creationId xmlns:a16="http://schemas.microsoft.com/office/drawing/2014/main" id="{DAD6180E-71CB-3EE0-718A-79BC2BC395A8}"/>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22" name="TextBox 21">
            <a:extLst>
              <a:ext uri="{FF2B5EF4-FFF2-40B4-BE49-F238E27FC236}">
                <a16:creationId xmlns:a16="http://schemas.microsoft.com/office/drawing/2014/main" id="{B307211F-6957-C03A-DC33-11FD857A8862}"/>
              </a:ext>
            </a:extLst>
          </p:cNvPr>
          <p:cNvSpPr txBox="1"/>
          <p:nvPr userDrawn="1"/>
        </p:nvSpPr>
        <p:spPr>
          <a:xfrm>
            <a:off x="3855297" y="133351"/>
            <a:ext cx="1141659" cy="276999"/>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Franklin Gothic Book" panose="020B0503020102020204"/>
                <a:ea typeface="+mn-ea"/>
                <a:cs typeface="+mn-cs"/>
              </a:rPr>
              <a:t>UNCLASSIFIED</a:t>
            </a:r>
            <a:endParaRPr kumimoji="0" lang="en-US" sz="1200" b="1" i="0" u="none" strike="noStrike" kern="1200" cap="none" spc="0" normalizeH="0" baseline="0" noProof="0" dirty="0">
              <a:ln>
                <a:noFill/>
              </a:ln>
              <a:solidFill>
                <a:srgbClr val="7030A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2779228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051C48"/>
                </a:solidFill>
              </a:defRPr>
            </a:lvl1pPr>
          </a:lstStyle>
          <a:p>
            <a:r>
              <a:rPr lang="en-US" dirty="0"/>
              <a:t>Different title per slide, Franklin Gothic Medium 28pt</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5" name="Group 4">
            <a:extLst>
              <a:ext uri="{FF2B5EF4-FFF2-40B4-BE49-F238E27FC236}">
                <a16:creationId xmlns:a16="http://schemas.microsoft.com/office/drawing/2014/main" id="{392E368C-8BD9-3948-F45D-B1C1D0483385}"/>
              </a:ext>
            </a:extLst>
          </p:cNvPr>
          <p:cNvGrpSpPr/>
          <p:nvPr userDrawn="1"/>
        </p:nvGrpSpPr>
        <p:grpSpPr>
          <a:xfrm>
            <a:off x="457200" y="895350"/>
            <a:ext cx="8229600" cy="0"/>
            <a:chOff x="457200" y="990600"/>
            <a:chExt cx="8229600" cy="0"/>
          </a:xfrm>
        </p:grpSpPr>
        <p:cxnSp>
          <p:nvCxnSpPr>
            <p:cNvPr id="6" name="Straight Connector 5">
              <a:extLst>
                <a:ext uri="{FF2B5EF4-FFF2-40B4-BE49-F238E27FC236}">
                  <a16:creationId xmlns:a16="http://schemas.microsoft.com/office/drawing/2014/main" id="{BAFCBDB1-8BB2-6D28-E6A9-4B9672FDDABD}"/>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C4928B-B517-CF6A-2422-17F90192DD3B}"/>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EA539B0-DEA3-0B97-25F6-57161B439896}"/>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42816FD-BAB7-8637-A19E-1D4DA94C335B}"/>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B48E0C-5E90-4E7C-DFEB-A2CC914D3011}"/>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D181B70-BDEE-E605-DB24-6EB7838902D2}"/>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1F4197C-3D57-B14D-00D8-DFEE5C1BC7A9}"/>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AEA9F5-B328-E31B-5BFF-C12388D8F88B}"/>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3E647F0-F308-E92F-BD0F-A4E0581430D0}"/>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8AEEC2BB-7CEA-8D07-5CC0-BED4C9CFCED6}"/>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16" name="TextBox 15">
            <a:extLst>
              <a:ext uri="{FF2B5EF4-FFF2-40B4-BE49-F238E27FC236}">
                <a16:creationId xmlns:a16="http://schemas.microsoft.com/office/drawing/2014/main" id="{90D58C4E-3B6D-EDF6-05A2-AEED0330EC15}"/>
              </a:ext>
            </a:extLst>
          </p:cNvPr>
          <p:cNvSpPr txBox="1"/>
          <p:nvPr userDrawn="1"/>
        </p:nvSpPr>
        <p:spPr>
          <a:xfrm>
            <a:off x="3855297" y="133351"/>
            <a:ext cx="1141659" cy="276999"/>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Franklin Gothic Book" panose="020B0503020102020204"/>
                <a:ea typeface="+mn-ea"/>
                <a:cs typeface="+mn-cs"/>
              </a:rPr>
              <a:t>UNCLASSIFIED</a:t>
            </a:r>
            <a:endParaRPr kumimoji="0" lang="en-US" sz="1200" b="1" i="0" u="none" strike="noStrike" kern="1200" cap="none" spc="0" normalizeH="0" baseline="0" noProof="0" dirty="0">
              <a:ln>
                <a:noFill/>
              </a:ln>
              <a:solidFill>
                <a:srgbClr val="7030A0"/>
              </a:solidFill>
              <a:effectLst/>
              <a:uLnTx/>
              <a:uFillTx/>
              <a:latin typeface="Franklin Gothic Book" panose="020B0503020102020204"/>
              <a:ea typeface="+mn-ea"/>
              <a:cs typeface="+mn-cs"/>
            </a:endParaRPr>
          </a:p>
        </p:txBody>
      </p:sp>
      <p:sp>
        <p:nvSpPr>
          <p:cNvPr id="3" name="Slide Number Placeholder 2">
            <a:extLst>
              <a:ext uri="{FF2B5EF4-FFF2-40B4-BE49-F238E27FC236}">
                <a16:creationId xmlns:a16="http://schemas.microsoft.com/office/drawing/2014/main" id="{7825C6D7-9CEC-47BB-9276-4F03FBE5EC29}"/>
              </a:ext>
            </a:extLst>
          </p:cNvPr>
          <p:cNvSpPr>
            <a:spLocks noGrp="1"/>
          </p:cNvSpPr>
          <p:nvPr>
            <p:ph type="sldNum" sz="quarter" idx="4"/>
          </p:nvPr>
        </p:nvSpPr>
        <p:spPr>
          <a:xfrm>
            <a:off x="6934200" y="133351"/>
            <a:ext cx="2057400" cy="274637"/>
          </a:xfrm>
          <a:prstGeom prst="rect">
            <a:avLst/>
          </a:prstGeom>
        </p:spPr>
        <p:txBody>
          <a:bodyPr/>
          <a:lstStyle/>
          <a:p>
            <a:pPr algn="r" defTabSz="914378">
              <a:defRPr/>
            </a:pPr>
            <a:fld id="{B8EC6C1D-B94A-4A9A-BD8D-A546578E37EF}" type="slidenum">
              <a:rPr lang="en-US" sz="1200" smtClean="0">
                <a:solidFill>
                  <a:srgbClr val="283446">
                    <a:tint val="75000"/>
                  </a:srgbClr>
                </a:solidFill>
              </a:rPr>
              <a:pPr algn="r" defTabSz="914378">
                <a:defRPr/>
              </a:pPr>
              <a:t>‹#›</a:t>
            </a:fld>
            <a:endParaRPr lang="en-US" sz="1200" dirty="0">
              <a:solidFill>
                <a:srgbClr val="283446">
                  <a:tint val="75000"/>
                </a:srgbClr>
              </a:solidFill>
            </a:endParaRPr>
          </a:p>
        </p:txBody>
      </p:sp>
    </p:spTree>
    <p:extLst>
      <p:ext uri="{BB962C8B-B14F-4D97-AF65-F5344CB8AC3E}">
        <p14:creationId xmlns:p14="http://schemas.microsoft.com/office/powerpoint/2010/main" val="802860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sp>
        <p:nvSpPr>
          <p:cNvPr id="3" name="Slide Number Placeholder 2">
            <a:extLst>
              <a:ext uri="{FF2B5EF4-FFF2-40B4-BE49-F238E27FC236}">
                <a16:creationId xmlns:a16="http://schemas.microsoft.com/office/drawing/2014/main" id="{CF2FD5B1-3002-092C-32B9-B63021BADDE6}"/>
              </a:ext>
            </a:extLst>
          </p:cNvPr>
          <p:cNvSpPr>
            <a:spLocks noGrp="1"/>
          </p:cNvSpPr>
          <p:nvPr>
            <p:ph type="sldNum" sz="quarter" idx="4"/>
          </p:nvPr>
        </p:nvSpPr>
        <p:spPr>
          <a:xfrm>
            <a:off x="6934200" y="133351"/>
            <a:ext cx="2057400" cy="274637"/>
          </a:xfrm>
          <a:prstGeom prst="rect">
            <a:avLst/>
          </a:prstGeom>
        </p:spPr>
        <p:txBody>
          <a:bodyPr/>
          <a:lstStyle/>
          <a:p>
            <a:pPr algn="r" defTabSz="914378">
              <a:defRPr/>
            </a:pPr>
            <a:fld id="{B8EC6C1D-B94A-4A9A-BD8D-A546578E37EF}" type="slidenum">
              <a:rPr lang="en-US" sz="1200" smtClean="0">
                <a:solidFill>
                  <a:srgbClr val="283446">
                    <a:tint val="75000"/>
                  </a:srgbClr>
                </a:solidFill>
              </a:rPr>
              <a:pPr algn="r" defTabSz="914378">
                <a:defRPr/>
              </a:pPr>
              <a:t>‹#›</a:t>
            </a:fld>
            <a:endParaRPr lang="en-US" sz="1200" dirty="0">
              <a:solidFill>
                <a:srgbClr val="283446">
                  <a:tint val="75000"/>
                </a:srgbClr>
              </a:solidFill>
            </a:endParaRPr>
          </a:p>
        </p:txBody>
      </p:sp>
      <p:sp>
        <p:nvSpPr>
          <p:cNvPr id="5" name="TextBox 4">
            <a:extLst>
              <a:ext uri="{FF2B5EF4-FFF2-40B4-BE49-F238E27FC236}">
                <a16:creationId xmlns:a16="http://schemas.microsoft.com/office/drawing/2014/main" id="{917A40D6-07E8-5913-1D28-D7B2D65425CD}"/>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23214009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a:solidFill>
                  <a:srgbClr val="051C48"/>
                </a:solidFill>
              </a:defRPr>
            </a:lvl1pPr>
          </a:lstStyle>
          <a:p>
            <a:r>
              <a:rPr lang="en-US" dirty="0"/>
              <a:t>Different title per slide, Franklin Gothic Medium 28pt</a:t>
            </a:r>
          </a:p>
        </p:txBody>
      </p:sp>
      <p:sp>
        <p:nvSpPr>
          <p:cNvPr id="3" name="Content Placeholder 2"/>
          <p:cNvSpPr>
            <a:spLocks noGrp="1"/>
          </p:cNvSpPr>
          <p:nvPr>
            <p:ph sz="half" idx="1"/>
          </p:nvPr>
        </p:nvSpPr>
        <p:spPr>
          <a:xfrm>
            <a:off x="457200" y="1123950"/>
            <a:ext cx="4038600" cy="3276600"/>
          </a:xfrm>
        </p:spPr>
        <p:txBody>
          <a:bodyPr/>
          <a:lstStyle>
            <a:lvl1pPr marL="342892" indent="-342892">
              <a:buClr>
                <a:srgbClr val="582831"/>
              </a:buClr>
              <a:buFont typeface="Arial" panose="020B0604020202020204" pitchFamily="34" charset="0"/>
              <a:buChar char="•"/>
              <a:defRPr sz="2200">
                <a:solidFill>
                  <a:srgbClr val="454545"/>
                </a:solidFill>
              </a:defRPr>
            </a:lvl1pPr>
            <a:lvl2pPr marL="742931" indent="-285743">
              <a:buClr>
                <a:srgbClr val="092068"/>
              </a:buClr>
              <a:buFont typeface="Wingdings" panose="05000000000000000000" pitchFamily="2" charset="2"/>
              <a:buChar char="§"/>
              <a:defRPr sz="2000">
                <a:solidFill>
                  <a:srgbClr val="454545"/>
                </a:solidFill>
              </a:defRPr>
            </a:lvl2pPr>
            <a:lvl3pPr marL="1142972" indent="-228594">
              <a:buFont typeface="Wingdings" panose="05000000000000000000" pitchFamily="2" charset="2"/>
              <a:buChar char="ü"/>
              <a:defRPr sz="1800">
                <a:solidFill>
                  <a:srgbClr val="454545"/>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342892" indent="-342892" algn="l" defTabSz="914378" rtl="0" eaLnBrk="1" latinLnBrk="0" hangingPunct="1">
              <a:spcBef>
                <a:spcPct val="20000"/>
              </a:spcBef>
              <a:buClr>
                <a:srgbClr val="582831"/>
              </a:buClr>
              <a:buFont typeface="Arial" panose="020B0604020202020204" pitchFamily="34" charset="0"/>
              <a:buChar char="•"/>
              <a:defRPr lang="en-US" sz="2200" kern="1200" dirty="0" smtClean="0">
                <a:solidFill>
                  <a:srgbClr val="454545"/>
                </a:solidFill>
                <a:latin typeface="+mn-lt"/>
                <a:ea typeface="+mn-ea"/>
                <a:cs typeface="+mn-cs"/>
              </a:defRPr>
            </a:lvl1pPr>
            <a:lvl2pPr marL="800080" indent="-342892" algn="l" defTabSz="914378" rtl="0" eaLnBrk="1" latinLnBrk="0" hangingPunct="1">
              <a:spcBef>
                <a:spcPct val="20000"/>
              </a:spcBef>
              <a:buClr>
                <a:srgbClr val="092068"/>
              </a:buClr>
              <a:buFont typeface="Wingdings" panose="05000000000000000000" pitchFamily="2" charset="2"/>
              <a:buChar char="§"/>
              <a:defRPr lang="en-US" sz="2000" kern="1200" dirty="0" smtClean="0">
                <a:solidFill>
                  <a:srgbClr val="454545"/>
                </a:solidFill>
                <a:latin typeface="+mn-lt"/>
                <a:ea typeface="+mn-ea"/>
                <a:cs typeface="+mn-cs"/>
              </a:defRPr>
            </a:lvl2pPr>
            <a:lvl3pPr marL="1142972" indent="-228594" algn="l" defTabSz="914378" rtl="0" eaLnBrk="1" latinLnBrk="0" hangingPunct="1">
              <a:spcBef>
                <a:spcPct val="20000"/>
              </a:spcBef>
              <a:buFont typeface="Wingdings" panose="05000000000000000000" pitchFamily="2" charset="2"/>
              <a:buChar char="ü"/>
              <a:defRPr lang="en-US" sz="1800" kern="1200" dirty="0" smtClean="0">
                <a:solidFill>
                  <a:srgbClr val="454545"/>
                </a:solidFill>
                <a:latin typeface="+mn-lt"/>
                <a:ea typeface="+mn-ea"/>
                <a:cs typeface="+mn-cs"/>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9" name="Group 8">
            <a:extLst>
              <a:ext uri="{FF2B5EF4-FFF2-40B4-BE49-F238E27FC236}">
                <a16:creationId xmlns:a16="http://schemas.microsoft.com/office/drawing/2014/main" id="{384C336D-EBA9-50C7-E897-D392F41EFD44}"/>
              </a:ext>
            </a:extLst>
          </p:cNvPr>
          <p:cNvGrpSpPr/>
          <p:nvPr userDrawn="1"/>
        </p:nvGrpSpPr>
        <p:grpSpPr>
          <a:xfrm>
            <a:off x="457200" y="895350"/>
            <a:ext cx="8229600" cy="0"/>
            <a:chOff x="457200" y="990600"/>
            <a:chExt cx="8229600" cy="0"/>
          </a:xfrm>
        </p:grpSpPr>
        <p:cxnSp>
          <p:nvCxnSpPr>
            <p:cNvPr id="10" name="Straight Connector 9">
              <a:extLst>
                <a:ext uri="{FF2B5EF4-FFF2-40B4-BE49-F238E27FC236}">
                  <a16:creationId xmlns:a16="http://schemas.microsoft.com/office/drawing/2014/main" id="{DE9CE6FF-DF0A-CEE0-BDE0-85E9336E64B7}"/>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51B197-3011-6887-B892-453275EA855C}"/>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B96308-DA40-CA6B-F6F2-39B24DDA44B0}"/>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0616D76-979B-236A-893E-52F517D23981}"/>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F36A6E-9282-43E8-1E10-C70BF5D11794}"/>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90408D-0DB0-8CBD-1D05-4E9108AC34C2}"/>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EF054D-3DC5-455C-1D58-7592446D714F}"/>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05A261-6E2E-FA53-104C-277D1DEC9657}"/>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32949F-A91A-38DA-C57A-0D9E557E0FAA}"/>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245027EB-CF3A-A284-983F-AFB10C561230}"/>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5" name="Slide Number Placeholder 4">
            <a:extLst>
              <a:ext uri="{FF2B5EF4-FFF2-40B4-BE49-F238E27FC236}">
                <a16:creationId xmlns:a16="http://schemas.microsoft.com/office/drawing/2014/main" id="{6F087F48-7A4F-B567-AFE1-C1C56E32EE7F}"/>
              </a:ext>
            </a:extLst>
          </p:cNvPr>
          <p:cNvSpPr>
            <a:spLocks noGrp="1"/>
          </p:cNvSpPr>
          <p:nvPr>
            <p:ph type="sldNum" sz="quarter" idx="4"/>
          </p:nvPr>
        </p:nvSpPr>
        <p:spPr>
          <a:xfrm>
            <a:off x="7010400" y="133351"/>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002540B9-D82F-44A3-9899-A5422F2D74D5}" type="slidenum">
              <a:rPr lang="en-US" smtClean="0"/>
              <a:t>‹#›</a:t>
            </a:fld>
            <a:endParaRPr lang="en-US"/>
          </a:p>
        </p:txBody>
      </p:sp>
      <p:sp>
        <p:nvSpPr>
          <p:cNvPr id="6" name="TextBox 5">
            <a:extLst>
              <a:ext uri="{FF2B5EF4-FFF2-40B4-BE49-F238E27FC236}">
                <a16:creationId xmlns:a16="http://schemas.microsoft.com/office/drawing/2014/main" id="{2AD88EE8-08A9-C8FB-9E8A-CB1F69A5F05C}"/>
              </a:ext>
            </a:extLst>
          </p:cNvPr>
          <p:cNvSpPr txBox="1"/>
          <p:nvPr userDrawn="1"/>
        </p:nvSpPr>
        <p:spPr>
          <a:xfrm>
            <a:off x="3855297" y="133351"/>
            <a:ext cx="1141659"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21582643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0099" y="2536031"/>
            <a:ext cx="7543800" cy="1102519"/>
          </a:xfrm>
        </p:spPr>
        <p:txBody>
          <a:bodyPr>
            <a:normAutofit/>
          </a:bodyPr>
          <a:lstStyle>
            <a:lvl1pPr>
              <a:defRPr sz="3200" b="1" baseline="0">
                <a:solidFill>
                  <a:srgbClr val="092068"/>
                </a:solidFill>
                <a:latin typeface="Franklin Gothic Medium" panose="020B0603020102020204" pitchFamily="34" charset="0"/>
              </a:defRPr>
            </a:lvl1pPr>
          </a:lstStyle>
          <a:p>
            <a:r>
              <a:rPr lang="en-US" dirty="0"/>
              <a:t>Title, Franklin Gothic Medium, 32pt</a:t>
            </a:r>
          </a:p>
        </p:txBody>
      </p:sp>
      <p:sp>
        <p:nvSpPr>
          <p:cNvPr id="3" name="Subtitle 2"/>
          <p:cNvSpPr>
            <a:spLocks noGrp="1"/>
          </p:cNvSpPr>
          <p:nvPr>
            <p:ph type="subTitle" idx="1" hasCustomPrompt="1"/>
          </p:nvPr>
        </p:nvSpPr>
        <p:spPr>
          <a:xfrm>
            <a:off x="1371599" y="3638550"/>
            <a:ext cx="6400800" cy="914400"/>
          </a:xfrm>
        </p:spPr>
        <p:txBody>
          <a:bodyPr>
            <a:normAutofit/>
          </a:bodyPr>
          <a:lstStyle>
            <a:lvl1pPr marL="0" indent="0" algn="ctr">
              <a:buNone/>
              <a:defRPr sz="2400" b="1" baseline="0">
                <a:solidFill>
                  <a:srgbClr val="454545"/>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br>
              <a:rPr lang="en-US" dirty="0"/>
            </a:br>
            <a:r>
              <a:rPr lang="en-US" dirty="0"/>
              <a:t>Month DD, YYYY</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9265" y="557961"/>
            <a:ext cx="1845469" cy="1845469"/>
          </a:xfrm>
          <a:prstGeom prst="rect">
            <a:avLst/>
          </a:prstGeom>
        </p:spPr>
      </p:pic>
      <p:sp>
        <p:nvSpPr>
          <p:cNvPr id="5" name="TextBox 4"/>
          <p:cNvSpPr txBox="1"/>
          <p:nvPr/>
        </p:nvSpPr>
        <p:spPr>
          <a:xfrm>
            <a:off x="3925269" y="100985"/>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20376013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baseline="0">
                <a:solidFill>
                  <a:srgbClr val="092068"/>
                </a:solidFill>
              </a:defRPr>
            </a:lvl1pPr>
          </a:lstStyle>
          <a:p>
            <a:r>
              <a:rPr lang="en-US" dirty="0"/>
              <a:t>Different title per slide, Franklin Gothic Medium 28pt</a:t>
            </a:r>
          </a:p>
        </p:txBody>
      </p:sp>
      <p:sp>
        <p:nvSpPr>
          <p:cNvPr id="3" name="Content Placeholder 2"/>
          <p:cNvSpPr>
            <a:spLocks noGrp="1"/>
          </p:cNvSpPr>
          <p:nvPr>
            <p:ph idx="1" hasCustomPrompt="1"/>
          </p:nvPr>
        </p:nvSpPr>
        <p:spPr>
          <a:xfrm>
            <a:off x="457200" y="1123950"/>
            <a:ext cx="8229600" cy="3276599"/>
          </a:xfrm>
        </p:spPr>
        <p:txBody>
          <a:bodyPr/>
          <a:lstStyle>
            <a:lvl1pPr marL="342900" indent="-342900">
              <a:buClr>
                <a:srgbClr val="582831"/>
              </a:buClr>
              <a:buSzPct val="125000"/>
              <a:buFont typeface="Arial" panose="020B0604020202020204" pitchFamily="34" charset="0"/>
              <a:buChar char="•"/>
              <a:defRPr sz="2200">
                <a:solidFill>
                  <a:srgbClr val="454545"/>
                </a:solidFill>
                <a:latin typeface="Franklin Gothic Book" panose="020B0503020102020204" pitchFamily="34" charset="0"/>
              </a:defRPr>
            </a:lvl1pPr>
            <a:lvl2pPr marL="742950" indent="-285750">
              <a:buClr>
                <a:srgbClr val="092068"/>
              </a:buClr>
              <a:buFont typeface="Wingdings" panose="05000000000000000000" pitchFamily="2" charset="2"/>
              <a:buChar char="§"/>
              <a:defRPr sz="2000">
                <a:solidFill>
                  <a:srgbClr val="454545"/>
                </a:solidFill>
                <a:latin typeface="Franklin Gothic Book" panose="020B0503020102020204" pitchFamily="34" charset="0"/>
              </a:defRPr>
            </a:lvl2pPr>
            <a:lvl3pPr marL="1143000" indent="-228600">
              <a:buClr>
                <a:srgbClr val="6C82A7"/>
              </a:buClr>
              <a:buFont typeface="Wingdings" panose="05000000000000000000" pitchFamily="2" charset="2"/>
              <a:buChar char="ü"/>
              <a:defRPr sz="1800">
                <a:solidFill>
                  <a:srgbClr val="454545"/>
                </a:solidFill>
                <a:latin typeface="Franklin Gothic Book" panose="020B0503020102020204" pitchFamily="34" charset="0"/>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298" y="4594623"/>
            <a:ext cx="555804" cy="555804"/>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8200" y="4643925"/>
            <a:ext cx="457200" cy="457200"/>
          </a:xfrm>
          <a:prstGeom prst="rect">
            <a:avLst/>
          </a:prstGeom>
        </p:spPr>
      </p:pic>
      <p:grpSp>
        <p:nvGrpSpPr>
          <p:cNvPr id="17" name="Group 16"/>
          <p:cNvGrpSpPr/>
          <p:nvPr/>
        </p:nvGrpSpPr>
        <p:grpSpPr>
          <a:xfrm>
            <a:off x="457200" y="990600"/>
            <a:ext cx="8229600" cy="0"/>
            <a:chOff x="457200" y="990600"/>
            <a:chExt cx="8229600" cy="0"/>
          </a:xfrm>
        </p:grpSpPr>
        <p:cxnSp>
          <p:nvCxnSpPr>
            <p:cNvPr id="18" name="Straight Connector 17"/>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pic>
        <p:nvPicPr>
          <p:cNvPr id="25" name="Picture 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6" name="Pictur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27" name="Group 26"/>
          <p:cNvGrpSpPr/>
          <p:nvPr userDrawn="1"/>
        </p:nvGrpSpPr>
        <p:grpSpPr>
          <a:xfrm>
            <a:off x="457200" y="990600"/>
            <a:ext cx="8229600" cy="0"/>
            <a:chOff x="457200" y="990600"/>
            <a:chExt cx="8229600" cy="0"/>
          </a:xfrm>
        </p:grpSpPr>
        <p:cxnSp>
          <p:nvCxnSpPr>
            <p:cNvPr id="28" name="Straight Connector 27"/>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2A5B28FE-8479-6C87-8BC8-342E160AFF88}"/>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6" name="Slide Number Placeholder 5">
            <a:extLst>
              <a:ext uri="{FF2B5EF4-FFF2-40B4-BE49-F238E27FC236}">
                <a16:creationId xmlns:a16="http://schemas.microsoft.com/office/drawing/2014/main" id="{8C73B7EF-50D1-7F16-8415-0D7FE3B0A499}"/>
              </a:ext>
            </a:extLst>
          </p:cNvPr>
          <p:cNvSpPr>
            <a:spLocks noGrp="1"/>
          </p:cNvSpPr>
          <p:nvPr>
            <p:ph type="sldNum" sz="quarter" idx="4"/>
          </p:nvPr>
        </p:nvSpPr>
        <p:spPr>
          <a:xfrm>
            <a:off x="8301255" y="57150"/>
            <a:ext cx="771089" cy="365125"/>
          </a:xfrm>
          <a:prstGeom prst="rect">
            <a:avLst/>
          </a:prstGeom>
        </p:spPr>
        <p:txBody>
          <a:bodyPr/>
          <a:lstStyle>
            <a:lvl1pPr algn="r">
              <a:defRPr sz="1200">
                <a:solidFill>
                  <a:schemeClr val="tx1"/>
                </a:solidFill>
              </a:defRPr>
            </a:lvl1pPr>
          </a:lstStyle>
          <a:p>
            <a:fld id="{6D22F896-40B5-4ADD-8801-0D06FADFA095}" type="slidenum">
              <a:rPr lang="en-US" smtClean="0"/>
              <a:pPr/>
              <a:t>‹#›</a:t>
            </a:fld>
            <a:endParaRPr lang="en-US" dirty="0"/>
          </a:p>
        </p:txBody>
      </p:sp>
      <p:sp>
        <p:nvSpPr>
          <p:cNvPr id="5" name="TextBox 4">
            <a:extLst>
              <a:ext uri="{FF2B5EF4-FFF2-40B4-BE49-F238E27FC236}">
                <a16:creationId xmlns:a16="http://schemas.microsoft.com/office/drawing/2014/main" id="{78532FE9-307B-1DE2-300D-601C6E93D3BE}"/>
              </a:ext>
            </a:extLst>
          </p:cNvPr>
          <p:cNvSpPr txBox="1"/>
          <p:nvPr userDrawn="1"/>
        </p:nvSpPr>
        <p:spPr>
          <a:xfrm>
            <a:off x="3855296" y="-190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3447129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TextBox 7"/>
          <p:cNvSpPr txBox="1"/>
          <p:nvPr userDrawn="1"/>
        </p:nvSpPr>
        <p:spPr>
          <a:xfrm>
            <a:off x="1182432" y="4695377"/>
            <a:ext cx="67791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Improving Health and Building Readiness. Anytime, Anywhere — Always</a:t>
            </a:r>
          </a:p>
          <a:p>
            <a:pPr algn="ctr"/>
            <a:endParaRPr lang="en-US" sz="1200" baseline="0" dirty="0">
              <a:solidFill>
                <a:schemeClr val="bg1"/>
              </a:solidFill>
              <a:latin typeface="Garamond" panose="02020404030301010803" pitchFamily="18"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sp>
        <p:nvSpPr>
          <p:cNvPr id="2" name="Slide Number Placeholder 1">
            <a:extLst>
              <a:ext uri="{FF2B5EF4-FFF2-40B4-BE49-F238E27FC236}">
                <a16:creationId xmlns:a16="http://schemas.microsoft.com/office/drawing/2014/main" id="{64ADC605-05A9-1761-B358-D78BAD43D317}"/>
              </a:ext>
            </a:extLst>
          </p:cNvPr>
          <p:cNvSpPr txBox="1">
            <a:spLocks/>
          </p:cNvSpPr>
          <p:nvPr userDrawn="1"/>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sp>
        <p:nvSpPr>
          <p:cNvPr id="3" name="TextBox 2">
            <a:extLst>
              <a:ext uri="{FF2B5EF4-FFF2-40B4-BE49-F238E27FC236}">
                <a16:creationId xmlns:a16="http://schemas.microsoft.com/office/drawing/2014/main" id="{27FAB040-851C-38F8-CB50-DB2F0CBF8E19}"/>
              </a:ext>
            </a:extLst>
          </p:cNvPr>
          <p:cNvSpPr txBox="1"/>
          <p:nvPr userDrawn="1"/>
        </p:nvSpPr>
        <p:spPr>
          <a:xfrm>
            <a:off x="3855296" y="-190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620991058"/>
      </p:ext>
    </p:extLst>
  </p:cSld>
  <p:clrMapOvr>
    <a:masterClrMapping/>
  </p:clrMapOvr>
  <p:transition>
    <p:wipe dir="d"/>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a:solidFill>
                  <a:srgbClr val="051C48"/>
                </a:solidFill>
              </a:defRPr>
            </a:lvl1pPr>
          </a:lstStyle>
          <a:p>
            <a:r>
              <a:rPr lang="en-US" dirty="0"/>
              <a:t>Different title per slide, Franklin Gothic Medium 28pt</a:t>
            </a:r>
          </a:p>
        </p:txBody>
      </p:sp>
      <p:sp>
        <p:nvSpPr>
          <p:cNvPr id="3" name="Content Placeholder 2"/>
          <p:cNvSpPr>
            <a:spLocks noGrp="1"/>
          </p:cNvSpPr>
          <p:nvPr>
            <p:ph sz="half" idx="1"/>
          </p:nvPr>
        </p:nvSpPr>
        <p:spPr>
          <a:xfrm>
            <a:off x="457200" y="1123950"/>
            <a:ext cx="4038600" cy="3276600"/>
          </a:xfrm>
        </p:spPr>
        <p:txBody>
          <a:bodyPr/>
          <a:lstStyle>
            <a:lvl1pPr marL="342900" indent="-342900">
              <a:buClr>
                <a:srgbClr val="582831"/>
              </a:buClr>
              <a:buFont typeface="Arial" panose="020B0604020202020204" pitchFamily="34" charset="0"/>
              <a:buChar char="•"/>
              <a:defRPr sz="2200">
                <a:solidFill>
                  <a:srgbClr val="454545"/>
                </a:solidFill>
              </a:defRPr>
            </a:lvl1pPr>
            <a:lvl2pPr marL="742950" indent="-285750">
              <a:buClr>
                <a:srgbClr val="092068"/>
              </a:buClr>
              <a:buFont typeface="Wingdings" panose="05000000000000000000" pitchFamily="2" charset="2"/>
              <a:buChar char="§"/>
              <a:defRPr sz="2000">
                <a:solidFill>
                  <a:srgbClr val="454545"/>
                </a:solidFill>
              </a:defRPr>
            </a:lvl2pPr>
            <a:lvl3pPr marL="1143000" indent="-228600">
              <a:buFont typeface="Wingdings" panose="05000000000000000000" pitchFamily="2" charset="2"/>
              <a:buChar char="ü"/>
              <a:defRPr sz="1800">
                <a:solidFill>
                  <a:srgbClr val="454545"/>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342900" indent="-342900" algn="l" defTabSz="914400" rtl="0" eaLnBrk="1" latinLnBrk="0" hangingPunct="1">
              <a:spcBef>
                <a:spcPct val="20000"/>
              </a:spcBef>
              <a:buClr>
                <a:srgbClr val="582831"/>
              </a:buClr>
              <a:buFont typeface="Arial" panose="020B0604020202020204" pitchFamily="34" charset="0"/>
              <a:buChar char="•"/>
              <a:defRPr lang="en-US" sz="2200" kern="1200" dirty="0" smtClean="0">
                <a:solidFill>
                  <a:srgbClr val="454545"/>
                </a:solidFill>
                <a:latin typeface="+mn-lt"/>
                <a:ea typeface="+mn-ea"/>
                <a:cs typeface="+mn-cs"/>
              </a:defRPr>
            </a:lvl1pPr>
            <a:lvl2pPr marL="800100" indent="-342900" algn="l" defTabSz="914400" rtl="0" eaLnBrk="1" latinLnBrk="0" hangingPunct="1">
              <a:spcBef>
                <a:spcPct val="20000"/>
              </a:spcBef>
              <a:buClr>
                <a:srgbClr val="092068"/>
              </a:buClr>
              <a:buFont typeface="Wingdings" panose="05000000000000000000" pitchFamily="2" charset="2"/>
              <a:buChar char="§"/>
              <a:defRPr lang="en-US" sz="2000" kern="1200" dirty="0" smtClean="0">
                <a:solidFill>
                  <a:srgbClr val="454545"/>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ü"/>
              <a:defRPr lang="en-US" sz="1800" kern="1200" dirty="0" smtClean="0">
                <a:solidFill>
                  <a:srgbClr val="454545"/>
                </a:solidFill>
                <a:latin typeface="+mn-lt"/>
                <a:ea typeface="+mn-ea"/>
                <a:cs typeface="+mn-cs"/>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pic>
        <p:nvPicPr>
          <p:cNvPr id="23" name="Picture 2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298" y="4594623"/>
            <a:ext cx="555804" cy="555804"/>
          </a:xfrm>
          <a:prstGeom prst="rect">
            <a:avLst/>
          </a:prstGeom>
        </p:spPr>
      </p:pic>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8200" y="4643925"/>
            <a:ext cx="457200" cy="457200"/>
          </a:xfrm>
          <a:prstGeom prst="rect">
            <a:avLst/>
          </a:prstGeom>
        </p:spPr>
      </p:pic>
      <p:grpSp>
        <p:nvGrpSpPr>
          <p:cNvPr id="25" name="Group 24"/>
          <p:cNvGrpSpPr/>
          <p:nvPr/>
        </p:nvGrpSpPr>
        <p:grpSpPr>
          <a:xfrm>
            <a:off x="457200" y="990600"/>
            <a:ext cx="8229600" cy="0"/>
            <a:chOff x="457200" y="990600"/>
            <a:chExt cx="8229600" cy="0"/>
          </a:xfrm>
        </p:grpSpPr>
        <p:cxnSp>
          <p:nvCxnSpPr>
            <p:cNvPr id="26" name="Straight Connector 25"/>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3855297" y="4359087"/>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35" name="Group 34"/>
          <p:cNvGrpSpPr/>
          <p:nvPr userDrawn="1"/>
        </p:nvGrpSpPr>
        <p:grpSpPr>
          <a:xfrm>
            <a:off x="457200" y="990600"/>
            <a:ext cx="8229600" cy="0"/>
            <a:chOff x="457200" y="990600"/>
            <a:chExt cx="8229600" cy="0"/>
          </a:xfrm>
        </p:grpSpPr>
        <p:cxnSp>
          <p:nvCxnSpPr>
            <p:cNvPr id="36" name="Straight Connector 35"/>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53DE2975-4B3D-41A3-B937-61E5C0FA0F32}"/>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7" name="Slide Number Placeholder 5">
            <a:extLst>
              <a:ext uri="{FF2B5EF4-FFF2-40B4-BE49-F238E27FC236}">
                <a16:creationId xmlns:a16="http://schemas.microsoft.com/office/drawing/2014/main" id="{E458A7B5-AC7A-73B8-E8EF-5F570D79B90B}"/>
              </a:ext>
            </a:extLst>
          </p:cNvPr>
          <p:cNvSpPr>
            <a:spLocks noGrp="1"/>
          </p:cNvSpPr>
          <p:nvPr>
            <p:ph type="sldNum" sz="quarter" idx="4"/>
          </p:nvPr>
        </p:nvSpPr>
        <p:spPr>
          <a:xfrm>
            <a:off x="8301255" y="57150"/>
            <a:ext cx="771089" cy="365125"/>
          </a:xfrm>
          <a:prstGeom prst="rect">
            <a:avLst/>
          </a:prstGeom>
        </p:spPr>
        <p:txBody>
          <a:bodyPr/>
          <a:lstStyle>
            <a:lvl1pPr algn="r">
              <a:defRPr sz="12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702807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a:solidFill>
                  <a:srgbClr val="051C48"/>
                </a:solidFill>
              </a:defRPr>
            </a:lvl1pPr>
          </a:lstStyle>
          <a:p>
            <a:r>
              <a:rPr lang="en-US" dirty="0"/>
              <a:t>Different title per slide, Franklin Gothic Medium 28pt</a:t>
            </a:r>
          </a:p>
        </p:txBody>
      </p:sp>
      <p:pic>
        <p:nvPicPr>
          <p:cNvPr id="21" name="Picture 2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298" y="4594623"/>
            <a:ext cx="555804" cy="555804"/>
          </a:xfrm>
          <a:prstGeom prst="rect">
            <a:avLst/>
          </a:prstGeom>
        </p:spPr>
      </p:pic>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8200" y="4643925"/>
            <a:ext cx="457200" cy="457200"/>
          </a:xfrm>
          <a:prstGeom prst="rect">
            <a:avLst/>
          </a:prstGeom>
        </p:spPr>
      </p:pic>
      <p:grpSp>
        <p:nvGrpSpPr>
          <p:cNvPr id="23" name="Group 22"/>
          <p:cNvGrpSpPr/>
          <p:nvPr/>
        </p:nvGrpSpPr>
        <p:grpSpPr>
          <a:xfrm>
            <a:off x="457200" y="990600"/>
            <a:ext cx="8229600" cy="0"/>
            <a:chOff x="457200" y="990600"/>
            <a:chExt cx="8229600" cy="0"/>
          </a:xfrm>
        </p:grpSpPr>
        <p:cxnSp>
          <p:nvCxnSpPr>
            <p:cNvPr id="24" name="Straight Connector 23"/>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3855297" y="4359087"/>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
        <p:nvSpPr>
          <p:cNvPr id="17" name="Slide Number Placeholder 5"/>
          <p:cNvSpPr>
            <a:spLocks noGrp="1"/>
          </p:cNvSpPr>
          <p:nvPr>
            <p:ph type="sldNum" sz="quarter" idx="4"/>
          </p:nvPr>
        </p:nvSpPr>
        <p:spPr>
          <a:xfrm>
            <a:off x="8301255" y="57150"/>
            <a:ext cx="771089" cy="365125"/>
          </a:xfrm>
          <a:prstGeom prst="rect">
            <a:avLst/>
          </a:prstGeom>
        </p:spPr>
        <p:txBody>
          <a:bodyPr/>
          <a:lstStyle>
            <a:lvl1pPr algn="r">
              <a:defRPr sz="1200">
                <a:solidFill>
                  <a:schemeClr val="tx1"/>
                </a:solidFill>
              </a:defRPr>
            </a:lvl1pPr>
          </a:lstStyle>
          <a:p>
            <a:fld id="{6D22F896-40B5-4ADD-8801-0D06FADFA095}" type="slidenum">
              <a:rPr lang="en-US" smtClean="0"/>
              <a:pPr/>
              <a:t>‹#›</a:t>
            </a:fld>
            <a:endParaRPr lang="en-US" dirty="0"/>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33" name="Group 32"/>
          <p:cNvGrpSpPr/>
          <p:nvPr userDrawn="1"/>
        </p:nvGrpSpPr>
        <p:grpSpPr>
          <a:xfrm>
            <a:off x="457200" y="990600"/>
            <a:ext cx="8229600" cy="0"/>
            <a:chOff x="457200" y="990600"/>
            <a:chExt cx="8229600" cy="0"/>
          </a:xfrm>
        </p:grpSpPr>
        <p:cxnSp>
          <p:nvCxnSpPr>
            <p:cNvPr id="34" name="Straight Connector 33"/>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1374679B-04FB-AE4C-29D2-936D1F66CCE1}"/>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9880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298" y="4594623"/>
            <a:ext cx="555804" cy="555804"/>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8200" y="4643925"/>
            <a:ext cx="457200" cy="457200"/>
          </a:xfrm>
          <a:prstGeom prst="rect">
            <a:avLst/>
          </a:prstGeom>
        </p:spPr>
      </p:pic>
      <p:sp>
        <p:nvSpPr>
          <p:cNvPr id="9" name="TextBox 8"/>
          <p:cNvSpPr txBox="1"/>
          <p:nvPr/>
        </p:nvSpPr>
        <p:spPr>
          <a:xfrm>
            <a:off x="3855297" y="4359087"/>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sp>
        <p:nvSpPr>
          <p:cNvPr id="3" name="TextBox 2">
            <a:extLst>
              <a:ext uri="{FF2B5EF4-FFF2-40B4-BE49-F238E27FC236}">
                <a16:creationId xmlns:a16="http://schemas.microsoft.com/office/drawing/2014/main" id="{F0868944-6ADA-0222-A4E8-1D1A4CD33557}"/>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2" name="Slide Number Placeholder 5">
            <a:extLst>
              <a:ext uri="{FF2B5EF4-FFF2-40B4-BE49-F238E27FC236}">
                <a16:creationId xmlns:a16="http://schemas.microsoft.com/office/drawing/2014/main" id="{FA8F483D-8DCB-E6B1-9583-69D06F509611}"/>
              </a:ext>
            </a:extLst>
          </p:cNvPr>
          <p:cNvSpPr>
            <a:spLocks noGrp="1"/>
          </p:cNvSpPr>
          <p:nvPr>
            <p:ph type="sldNum" sz="quarter" idx="4"/>
          </p:nvPr>
        </p:nvSpPr>
        <p:spPr>
          <a:xfrm>
            <a:off x="8301255" y="57150"/>
            <a:ext cx="771089" cy="365125"/>
          </a:xfrm>
          <a:prstGeom prst="rect">
            <a:avLst/>
          </a:prstGeom>
        </p:spPr>
        <p:txBody>
          <a:bodyPr/>
          <a:lstStyle>
            <a:lvl1pPr algn="r">
              <a:defRPr sz="12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32408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23950"/>
            <a:ext cx="4038600" cy="3276600"/>
          </a:xfrm>
        </p:spPr>
        <p:txBody>
          <a:bodyPr/>
          <a:lstStyle>
            <a:lvl1pPr marL="342900" indent="-342900">
              <a:buClr>
                <a:srgbClr val="582831"/>
              </a:buClr>
              <a:buFont typeface="Arial" panose="020B0604020202020204" pitchFamily="34" charset="0"/>
              <a:buChar char="•"/>
              <a:defRPr sz="2200">
                <a:solidFill>
                  <a:srgbClr val="454545"/>
                </a:solidFill>
              </a:defRPr>
            </a:lvl1pPr>
            <a:lvl2pPr marL="742950" indent="-285750">
              <a:buClr>
                <a:srgbClr val="092068"/>
              </a:buClr>
              <a:buFont typeface="Wingdings" panose="05000000000000000000" pitchFamily="2" charset="2"/>
              <a:buChar char="§"/>
              <a:defRPr sz="2000">
                <a:solidFill>
                  <a:srgbClr val="454545"/>
                </a:solidFill>
              </a:defRPr>
            </a:lvl2pPr>
            <a:lvl3pPr marL="1143000" indent="-228600">
              <a:buFont typeface="Wingdings" panose="05000000000000000000" pitchFamily="2" charset="2"/>
              <a:buChar char="ü"/>
              <a:defRPr sz="1800">
                <a:solidFill>
                  <a:srgbClr val="454545"/>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123950"/>
            <a:ext cx="4038600" cy="3276600"/>
          </a:xfrm>
        </p:spPr>
        <p:txBody>
          <a:bodyPr>
            <a:normAutofit/>
          </a:bodyPr>
          <a:lstStyle>
            <a:lvl1pPr marL="342900" indent="-342900" algn="l" defTabSz="914400" rtl="0" eaLnBrk="1" latinLnBrk="0" hangingPunct="1">
              <a:spcBef>
                <a:spcPct val="20000"/>
              </a:spcBef>
              <a:buClr>
                <a:srgbClr val="582831"/>
              </a:buClr>
              <a:buFont typeface="Arial" panose="020B0604020202020204" pitchFamily="34" charset="0"/>
              <a:buChar char="•"/>
              <a:defRPr lang="en-US" sz="2200" kern="1200" dirty="0" smtClean="0">
                <a:solidFill>
                  <a:srgbClr val="454545"/>
                </a:solidFill>
                <a:latin typeface="+mn-lt"/>
                <a:ea typeface="+mn-ea"/>
                <a:cs typeface="+mn-cs"/>
              </a:defRPr>
            </a:lvl1pPr>
            <a:lvl2pPr marL="800100" indent="-342900" algn="l" defTabSz="914400" rtl="0" eaLnBrk="1" latinLnBrk="0" hangingPunct="1">
              <a:spcBef>
                <a:spcPct val="20000"/>
              </a:spcBef>
              <a:buClr>
                <a:srgbClr val="092068"/>
              </a:buClr>
              <a:buFont typeface="Wingdings" panose="05000000000000000000" pitchFamily="2" charset="2"/>
              <a:buChar char="§"/>
              <a:defRPr lang="en-US" sz="2000" kern="1200" dirty="0" smtClean="0">
                <a:solidFill>
                  <a:srgbClr val="454545"/>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ü"/>
              <a:defRPr lang="en-US" sz="1800" kern="1200" dirty="0" smtClean="0">
                <a:solidFill>
                  <a:srgbClr val="454545"/>
                </a:solidFill>
                <a:latin typeface="+mn-lt"/>
                <a:ea typeface="+mn-ea"/>
                <a:cs typeface="+mn-cs"/>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4594623"/>
            <a:ext cx="555804" cy="555804"/>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4643925"/>
            <a:ext cx="457200" cy="457200"/>
          </a:xfrm>
          <a:prstGeom prst="rect">
            <a:avLst/>
          </a:prstGeom>
        </p:spPr>
      </p:pic>
      <p:grpSp>
        <p:nvGrpSpPr>
          <p:cNvPr id="9" name="Group 8">
            <a:extLst>
              <a:ext uri="{FF2B5EF4-FFF2-40B4-BE49-F238E27FC236}">
                <a16:creationId xmlns:a16="http://schemas.microsoft.com/office/drawing/2014/main" id="{384C336D-EBA9-50C7-E897-D392F41EFD44}"/>
              </a:ext>
            </a:extLst>
          </p:cNvPr>
          <p:cNvGrpSpPr/>
          <p:nvPr userDrawn="1"/>
        </p:nvGrpSpPr>
        <p:grpSpPr>
          <a:xfrm>
            <a:off x="457200" y="895350"/>
            <a:ext cx="8229600" cy="0"/>
            <a:chOff x="457200" y="990600"/>
            <a:chExt cx="8229600" cy="0"/>
          </a:xfrm>
        </p:grpSpPr>
        <p:cxnSp>
          <p:nvCxnSpPr>
            <p:cNvPr id="10" name="Straight Connector 9">
              <a:extLst>
                <a:ext uri="{FF2B5EF4-FFF2-40B4-BE49-F238E27FC236}">
                  <a16:creationId xmlns:a16="http://schemas.microsoft.com/office/drawing/2014/main" id="{DE9CE6FF-DF0A-CEE0-BDE0-85E9336E64B7}"/>
                </a:ext>
              </a:extLst>
            </p:cNvPr>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51B197-3011-6887-B892-453275EA855C}"/>
                </a:ext>
              </a:extLst>
            </p:cNvPr>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B96308-DA40-CA6B-F6F2-39B24DDA44B0}"/>
                </a:ext>
              </a:extLst>
            </p:cNvPr>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0616D76-979B-236A-893E-52F517D23981}"/>
                </a:ext>
              </a:extLst>
            </p:cNvPr>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F36A6E-9282-43E8-1E10-C70BF5D11794}"/>
                </a:ext>
              </a:extLst>
            </p:cNvPr>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90408D-0DB0-8CBD-1D05-4E9108AC34C2}"/>
                </a:ext>
              </a:extLst>
            </p:cNvPr>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EF054D-3DC5-455C-1D58-7592446D714F}"/>
                </a:ext>
              </a:extLst>
            </p:cNvPr>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05A261-6E2E-FA53-104C-277D1DEC9657}"/>
                </a:ext>
              </a:extLst>
            </p:cNvPr>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32949F-A91A-38DA-C57A-0D9E557E0FAA}"/>
                </a:ext>
              </a:extLst>
            </p:cNvPr>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
        <p:nvSpPr>
          <p:cNvPr id="11" name="Slide Number Placeholder 2">
            <a:extLst>
              <a:ext uri="{FF2B5EF4-FFF2-40B4-BE49-F238E27FC236}">
                <a16:creationId xmlns:a16="http://schemas.microsoft.com/office/drawing/2014/main" id="{B4405230-4F87-0930-C8B1-02D1C5E99AE4}"/>
              </a:ext>
            </a:extLst>
          </p:cNvPr>
          <p:cNvSpPr>
            <a:spLocks noGrp="1"/>
          </p:cNvSpPr>
          <p:nvPr>
            <p:ph type="sldNum" sz="quarter" idx="4"/>
          </p:nvPr>
        </p:nvSpPr>
        <p:spPr>
          <a:xfrm>
            <a:off x="6934200" y="133350"/>
            <a:ext cx="2057400" cy="27463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C6C1D-B94A-4A9A-BD8D-A546578E37EF}" type="slidenum">
              <a:rPr kumimoji="0" lang="en-US" sz="1200" b="0" i="0" u="none" strike="noStrike" kern="1200" cap="none" spc="0" normalizeH="0" baseline="0" noProof="0" smtClean="0">
                <a:ln>
                  <a:noFill/>
                </a:ln>
                <a:solidFill>
                  <a:srgbClr val="283446">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tint val="75000"/>
                </a:srgbClr>
              </a:solidFill>
              <a:effectLst/>
              <a:uLnTx/>
              <a:uFillTx/>
              <a:latin typeface="Franklin Gothic Book" panose="020B0503020102020204"/>
              <a:ea typeface="+mn-ea"/>
              <a:cs typeface="+mn-cs"/>
            </a:endParaRPr>
          </a:p>
        </p:txBody>
      </p:sp>
      <p:sp>
        <p:nvSpPr>
          <p:cNvPr id="18" name="TextBox 17">
            <a:extLst>
              <a:ext uri="{FF2B5EF4-FFF2-40B4-BE49-F238E27FC236}">
                <a16:creationId xmlns:a16="http://schemas.microsoft.com/office/drawing/2014/main" id="{DAD6180E-71CB-3EE0-718A-79BC2BC395A8}"/>
              </a:ext>
            </a:extLst>
          </p:cNvPr>
          <p:cNvSpPr txBox="1"/>
          <p:nvPr userDrawn="1"/>
        </p:nvSpPr>
        <p:spPr>
          <a:xfrm>
            <a:off x="1182432" y="4716274"/>
            <a:ext cx="6779136" cy="500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Improving Health and Building Readiness. Anytime, Anywhere — Always</a:t>
            </a:r>
          </a:p>
          <a:p>
            <a:pPr algn="ctr"/>
            <a:endParaRPr lang="en-US" sz="1050" i="0" baseline="0" dirty="0">
              <a:solidFill>
                <a:schemeClr val="bg1"/>
              </a:solidFill>
              <a:latin typeface="Franklin Gothic Book" panose="020B0503020102020204" pitchFamily="34" charset="0"/>
            </a:endParaRPr>
          </a:p>
        </p:txBody>
      </p:sp>
      <p:sp>
        <p:nvSpPr>
          <p:cNvPr id="5" name="TextBox 4">
            <a:extLst>
              <a:ext uri="{FF2B5EF4-FFF2-40B4-BE49-F238E27FC236}">
                <a16:creationId xmlns:a16="http://schemas.microsoft.com/office/drawing/2014/main" id="{7F64E48C-C756-A864-6295-212161AE81D1}"/>
              </a:ext>
            </a:extLst>
          </p:cNvPr>
          <p:cNvSpPr txBox="1"/>
          <p:nvPr userDrawn="1"/>
        </p:nvSpPr>
        <p:spPr>
          <a:xfrm>
            <a:off x="3855297" y="57150"/>
            <a:ext cx="1180131" cy="276999"/>
          </a:xfrm>
          <a:prstGeom prst="rect">
            <a:avLst/>
          </a:prstGeom>
          <a:noFill/>
        </p:spPr>
        <p:txBody>
          <a:bodyPr wrap="none" rtlCol="0">
            <a:spAutoFit/>
          </a:bodyPr>
          <a:lstStyle/>
          <a:p>
            <a:r>
              <a:rPr lang="en-US" sz="1200" b="1" dirty="0">
                <a:solidFill>
                  <a:srgbClr val="00B050"/>
                </a:solidFill>
              </a:rPr>
              <a:t>UNCLASSIFIED</a:t>
            </a:r>
            <a:endParaRPr lang="en-US" sz="1200" b="1" dirty="0">
              <a:solidFill>
                <a:srgbClr val="7030A0"/>
              </a:solidFill>
            </a:endParaRPr>
          </a:p>
        </p:txBody>
      </p:sp>
    </p:spTree>
    <p:extLst>
      <p:ext uri="{BB962C8B-B14F-4D97-AF65-F5344CB8AC3E}">
        <p14:creationId xmlns:p14="http://schemas.microsoft.com/office/powerpoint/2010/main" val="3868784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35940" y="325247"/>
            <a:ext cx="8072119" cy="45275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5" name="TextBox 4">
            <a:extLst>
              <a:ext uri="{FF2B5EF4-FFF2-40B4-BE49-F238E27FC236}">
                <a16:creationId xmlns:a16="http://schemas.microsoft.com/office/drawing/2014/main" id="{3E5AE079-23BA-8832-558E-EF90A6A80137}"/>
              </a:ext>
            </a:extLst>
          </p:cNvPr>
          <p:cNvSpPr txBox="1"/>
          <p:nvPr userDrawn="1"/>
        </p:nvSpPr>
        <p:spPr>
          <a:xfrm>
            <a:off x="1182432" y="4695377"/>
            <a:ext cx="6779136" cy="276999"/>
          </a:xfrm>
          <a:prstGeom prst="rect">
            <a:avLst/>
          </a:prstGeom>
          <a:noFill/>
        </p:spPr>
        <p:txBody>
          <a:bodyPr wrap="square" rtlCol="0">
            <a:spAutoFit/>
          </a:bodyPr>
          <a:lstStyle/>
          <a:p>
            <a:pPr algn="ctr">
              <a:defRPr/>
            </a:pPr>
            <a:r>
              <a:rPr lang="en-US" sz="1200" dirty="0">
                <a:solidFill>
                  <a:prstClr val="white"/>
                </a:solidFill>
                <a:latin typeface="Franklin Gothic Book" panose="020B0503020102020204" pitchFamily="34" charset="0"/>
              </a:rPr>
              <a:t>Improving Health and Building Readiness. Anytime, Anywhere — Always</a:t>
            </a:r>
          </a:p>
        </p:txBody>
      </p:sp>
    </p:spTree>
    <p:extLst>
      <p:ext uri="{BB962C8B-B14F-4D97-AF65-F5344CB8AC3E}">
        <p14:creationId xmlns:p14="http://schemas.microsoft.com/office/powerpoint/2010/main" val="3468865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051C47"/>
                </a:solidFill>
                <a:latin typeface="Franklin Gothic Medium"/>
                <a:cs typeface="Franklin Gothic Medium"/>
              </a:defRPr>
            </a:lvl1pPr>
          </a:lstStyle>
          <a:p>
            <a:endParaRPr dirty="0"/>
          </a:p>
        </p:txBody>
      </p:sp>
      <p:sp>
        <p:nvSpPr>
          <p:cNvPr id="3" name="Holder 3"/>
          <p:cNvSpPr>
            <a:spLocks noGrp="1"/>
          </p:cNvSpPr>
          <p:nvPr>
            <p:ph type="body" idx="1"/>
          </p:nvPr>
        </p:nvSpPr>
        <p:spPr>
          <a:xfrm>
            <a:off x="218440" y="1276350"/>
            <a:ext cx="8416290" cy="3063620"/>
          </a:xfrm>
        </p:spPr>
        <p:txBody>
          <a:bodyPr lIns="0" tIns="0" rIns="0" bIns="0"/>
          <a:lstStyle>
            <a:lvl1pPr>
              <a:defRPr sz="700" b="0" i="0">
                <a:solidFill>
                  <a:srgbClr val="454545"/>
                </a:solidFill>
                <a:latin typeface="Franklin Gothic Book"/>
                <a:cs typeface="Franklin Gothic Book"/>
              </a:defRPr>
            </a:lvl1pPr>
          </a:lstStyle>
          <a:p>
            <a:endParaRPr dirty="0"/>
          </a:p>
        </p:txBody>
      </p:sp>
      <p:sp>
        <p:nvSpPr>
          <p:cNvPr id="7" name="Slide Number Placeholder 1">
            <a:extLst>
              <a:ext uri="{FF2B5EF4-FFF2-40B4-BE49-F238E27FC236}">
                <a16:creationId xmlns:a16="http://schemas.microsoft.com/office/drawing/2014/main" id="{80E008B9-CDE2-171F-E259-AAD928711714}"/>
              </a:ext>
            </a:extLst>
          </p:cNvPr>
          <p:cNvSpPr txBox="1">
            <a:spLocks/>
          </p:cNvSpPr>
          <p:nvPr userDrawn="1"/>
        </p:nvSpPr>
        <p:spPr>
          <a:xfrm>
            <a:off x="8301255" y="57150"/>
            <a:ext cx="771089" cy="36512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D22F896-40B5-4ADD-8801-0D06FADFA095}" type="slidenum">
              <a:rPr lang="en-US" smtClean="0">
                <a:solidFill>
                  <a:srgbClr val="283446"/>
                </a:solidFill>
                <a:latin typeface="Franklin Gothic Book" panose="020B0503020102020204"/>
              </a:rPr>
              <a:pPr>
                <a:defRPr/>
              </a:pPr>
              <a:t>‹#›</a:t>
            </a:fld>
            <a:endParaRPr lang="en-US" dirty="0">
              <a:solidFill>
                <a:srgbClr val="283446"/>
              </a:solidFill>
              <a:latin typeface="Franklin Gothic Book" panose="020B0503020102020204"/>
            </a:endParaRPr>
          </a:p>
        </p:txBody>
      </p:sp>
      <p:sp>
        <p:nvSpPr>
          <p:cNvPr id="4" name="TextBox 3">
            <a:extLst>
              <a:ext uri="{FF2B5EF4-FFF2-40B4-BE49-F238E27FC236}">
                <a16:creationId xmlns:a16="http://schemas.microsoft.com/office/drawing/2014/main" id="{9C4AD5A6-ECF9-16EE-6146-DA845B86693F}"/>
              </a:ext>
            </a:extLst>
          </p:cNvPr>
          <p:cNvSpPr txBox="1">
            <a:spLocks noChangeArrowheads="1"/>
          </p:cNvSpPr>
          <p:nvPr userDrawn="1"/>
        </p:nvSpPr>
        <p:spPr bwMode="auto">
          <a:xfrm>
            <a:off x="1182291" y="4695825"/>
            <a:ext cx="677941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aramond" panose="02020404030301010803" pitchFamily="18" charset="0"/>
                <a:ea typeface="+mn-ea"/>
                <a:cs typeface="+mn-cs"/>
              </a:rPr>
              <a:t>Improving Health and Building Readiness. Anytime, Anywhere — Always</a:t>
            </a:r>
          </a:p>
          <a:p>
            <a:pPr algn="ctr" eaLnBrk="1" hangingPunct="1">
              <a:defRPr/>
            </a:pPr>
            <a:endParaRPr lang="en-US" altLang="en-US" sz="900" dirty="0">
              <a:solidFill>
                <a:schemeClr val="bg1"/>
              </a:solidFill>
              <a:latin typeface="Garamond" panose="02020404030301010803" pitchFamily="18" charset="0"/>
            </a:endParaRPr>
          </a:p>
        </p:txBody>
      </p:sp>
      <p:sp>
        <p:nvSpPr>
          <p:cNvPr id="8" name="TextBox 7">
            <a:extLst>
              <a:ext uri="{FF2B5EF4-FFF2-40B4-BE49-F238E27FC236}">
                <a16:creationId xmlns:a16="http://schemas.microsoft.com/office/drawing/2014/main" id="{8E7F1230-5087-2401-7724-472E2ADB79CE}"/>
              </a:ext>
            </a:extLst>
          </p:cNvPr>
          <p:cNvSpPr txBox="1"/>
          <p:nvPr userDrawn="1"/>
        </p:nvSpPr>
        <p:spPr>
          <a:xfrm>
            <a:off x="3855296" y="-19050"/>
            <a:ext cx="1180131" cy="276999"/>
          </a:xfrm>
          <a:prstGeom prst="rect">
            <a:avLst/>
          </a:prstGeom>
          <a:noFill/>
        </p:spPr>
        <p:txBody>
          <a:bodyPr wrap="none" rtlCol="0">
            <a:spAutoFit/>
          </a:bodyPr>
          <a:lstStyle/>
          <a:p>
            <a:r>
              <a:rPr lang="en-US" sz="1200" b="1" dirty="0">
                <a:solidFill>
                  <a:srgbClr val="00B050"/>
                </a:solidFill>
                <a:latin typeface="Franklin Gothic Book" panose="020B0503020102020204"/>
              </a:rPr>
              <a:t>UNCLASSIFIED</a:t>
            </a:r>
            <a:endParaRPr lang="en-US" sz="1200" b="1" dirty="0">
              <a:solidFill>
                <a:srgbClr val="7030A0"/>
              </a:solidFill>
              <a:latin typeface="Franklin Gothic Book" panose="020B0503020102020204"/>
            </a:endParaRPr>
          </a:p>
        </p:txBody>
      </p:sp>
    </p:spTree>
    <p:extLst>
      <p:ext uri="{BB962C8B-B14F-4D97-AF65-F5344CB8AC3E}">
        <p14:creationId xmlns:p14="http://schemas.microsoft.com/office/powerpoint/2010/main" val="1616956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051C47"/>
                </a:solidFill>
                <a:latin typeface="Franklin Gothic Medium"/>
                <a:cs typeface="Franklin Gothic Medium"/>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8" name="TextBox 7">
            <a:extLst>
              <a:ext uri="{FF2B5EF4-FFF2-40B4-BE49-F238E27FC236}">
                <a16:creationId xmlns:a16="http://schemas.microsoft.com/office/drawing/2014/main" id="{8B53013B-AE70-C0A1-E2D8-7A99CBDE51F5}"/>
              </a:ext>
            </a:extLst>
          </p:cNvPr>
          <p:cNvSpPr txBox="1"/>
          <p:nvPr userDrawn="1"/>
        </p:nvSpPr>
        <p:spPr>
          <a:xfrm>
            <a:off x="1182432" y="4695377"/>
            <a:ext cx="6779136" cy="276999"/>
          </a:xfrm>
          <a:prstGeom prst="rect">
            <a:avLst/>
          </a:prstGeom>
          <a:noFill/>
        </p:spPr>
        <p:txBody>
          <a:bodyPr wrap="square" rtlCol="0">
            <a:spAutoFit/>
          </a:bodyPr>
          <a:lstStyle/>
          <a:p>
            <a:pPr algn="ctr">
              <a:defRPr/>
            </a:pPr>
            <a:r>
              <a:rPr lang="en-US" sz="1200" dirty="0">
                <a:solidFill>
                  <a:prstClr val="white"/>
                </a:solidFill>
                <a:latin typeface="Franklin Gothic Book" panose="020B0503020102020204" pitchFamily="34" charset="0"/>
              </a:rPr>
              <a:t>Improving Health and Building Readiness. Anytime, Anywhere — Always</a:t>
            </a:r>
          </a:p>
        </p:txBody>
      </p:sp>
    </p:spTree>
    <p:extLst>
      <p:ext uri="{BB962C8B-B14F-4D97-AF65-F5344CB8AC3E}">
        <p14:creationId xmlns:p14="http://schemas.microsoft.com/office/powerpoint/2010/main" val="2145586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051C47"/>
                </a:solidFill>
                <a:latin typeface="Franklin Gothic Medium"/>
                <a:cs typeface="Franklin Gothic Medium"/>
              </a:defRPr>
            </a:lvl1pPr>
          </a:lstStyle>
          <a:p>
            <a:endParaRPr/>
          </a:p>
        </p:txBody>
      </p:sp>
      <p:sp>
        <p:nvSpPr>
          <p:cNvPr id="6" name="TextBox 5">
            <a:extLst>
              <a:ext uri="{FF2B5EF4-FFF2-40B4-BE49-F238E27FC236}">
                <a16:creationId xmlns:a16="http://schemas.microsoft.com/office/drawing/2014/main" id="{8F13E1A4-5B76-83D3-48B3-ACCEF12416C8}"/>
              </a:ext>
            </a:extLst>
          </p:cNvPr>
          <p:cNvSpPr txBox="1"/>
          <p:nvPr userDrawn="1"/>
        </p:nvSpPr>
        <p:spPr>
          <a:xfrm>
            <a:off x="1182432" y="4695377"/>
            <a:ext cx="6779136" cy="276999"/>
          </a:xfrm>
          <a:prstGeom prst="rect">
            <a:avLst/>
          </a:prstGeom>
          <a:noFill/>
        </p:spPr>
        <p:txBody>
          <a:bodyPr wrap="square" rtlCol="0">
            <a:spAutoFit/>
          </a:bodyPr>
          <a:lstStyle/>
          <a:p>
            <a:pPr algn="ctr">
              <a:defRPr/>
            </a:pPr>
            <a:r>
              <a:rPr lang="en-US" sz="1200" dirty="0">
                <a:solidFill>
                  <a:prstClr val="white"/>
                </a:solidFill>
                <a:latin typeface="Franklin Gothic Book" panose="020B0503020102020204" pitchFamily="34" charset="0"/>
              </a:rPr>
              <a:t>Improving Health and Building Readiness. Anytime, Anywhere — Always</a:t>
            </a:r>
          </a:p>
        </p:txBody>
      </p:sp>
    </p:spTree>
    <p:extLst>
      <p:ext uri="{BB962C8B-B14F-4D97-AF65-F5344CB8AC3E}">
        <p14:creationId xmlns:p14="http://schemas.microsoft.com/office/powerpoint/2010/main" val="36025044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theme" Target="../theme/theme1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6.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theme" Target="../theme/theme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8.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theme" Target="../theme/theme9.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3350"/>
            <a:ext cx="8229600" cy="857250"/>
          </a:xfrm>
          <a:prstGeom prst="rect">
            <a:avLst/>
          </a:prstGeom>
        </p:spPr>
        <p:txBody>
          <a:bodyPr vert="horz" lIns="91440" tIns="45720" rIns="91440" bIns="45720" rtlCol="0" anchor="ctr">
            <a:normAutofit/>
          </a:bodyPr>
          <a:lstStyle/>
          <a:p>
            <a:r>
              <a:rPr lang="en-US" dirty="0"/>
              <a:t>Different title per slide, Franklin Gothic Medium 28pt</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86C191B9-38D4-4329-8F07-1183FAC2EBFC}"/>
              </a:ext>
            </a:extLst>
          </p:cNvPr>
          <p:cNvSpPr/>
          <p:nvPr userDrawn="1"/>
        </p:nvSpPr>
        <p:spPr>
          <a:xfrm>
            <a:off x="0" y="4594623"/>
            <a:ext cx="9144000" cy="555804"/>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926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ransition>
    <p:wipe dir="d"/>
  </p:transition>
  <p:txStyles>
    <p:titleStyle>
      <a:lvl1pPr algn="ctr" defTabSz="914400" rtl="0" eaLnBrk="1" latinLnBrk="0" hangingPunct="1">
        <a:spcBef>
          <a:spcPct val="0"/>
        </a:spcBef>
        <a:buNone/>
        <a:defRPr sz="2800" b="1" kern="1200" baseline="0">
          <a:solidFill>
            <a:srgbClr val="283446"/>
          </a:solidFill>
          <a:latin typeface="+mj-lt"/>
          <a:ea typeface="+mj-ea"/>
          <a:cs typeface="+mj-cs"/>
        </a:defRPr>
      </a:lvl1pPr>
    </p:titleStyle>
    <p:bodyStyle>
      <a:lvl1pPr marL="342900" indent="-342900" algn="l" defTabSz="914400"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3350"/>
            <a:ext cx="8229600" cy="857250"/>
          </a:xfrm>
          <a:prstGeom prst="rect">
            <a:avLst/>
          </a:prstGeom>
        </p:spPr>
        <p:txBody>
          <a:bodyPr vert="horz" lIns="91440" tIns="45720" rIns="91440" bIns="45720" rtlCol="0" anchor="ctr">
            <a:normAutofit/>
          </a:bodyPr>
          <a:lstStyle/>
          <a:p>
            <a:r>
              <a:rPr lang="en-US" dirty="0"/>
              <a:t>Different title per slide, Franklin Gothic Medium 28pt</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86C191B9-38D4-4329-8F07-1183FAC2EBFC}"/>
              </a:ext>
            </a:extLst>
          </p:cNvPr>
          <p:cNvSpPr/>
          <p:nvPr/>
        </p:nvSpPr>
        <p:spPr>
          <a:xfrm>
            <a:off x="0" y="4594623"/>
            <a:ext cx="9144000" cy="555804"/>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6C191B9-38D4-4329-8F07-1183FAC2EBFC}"/>
              </a:ext>
            </a:extLst>
          </p:cNvPr>
          <p:cNvSpPr/>
          <p:nvPr userDrawn="1"/>
        </p:nvSpPr>
        <p:spPr>
          <a:xfrm>
            <a:off x="0" y="4594623"/>
            <a:ext cx="9144000" cy="555804"/>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a:extLst>
              <a:ext uri="{FF2B5EF4-FFF2-40B4-BE49-F238E27FC236}">
                <a16:creationId xmlns:a16="http://schemas.microsoft.com/office/drawing/2014/main" id="{9DED0F06-D780-2939-3C9F-35B34921FF47}"/>
              </a:ext>
            </a:extLst>
          </p:cNvPr>
          <p:cNvSpPr>
            <a:spLocks noGrp="1"/>
          </p:cNvSpPr>
          <p:nvPr>
            <p:ph type="sldNum" sz="quarter" idx="4"/>
          </p:nvPr>
        </p:nvSpPr>
        <p:spPr>
          <a:xfrm>
            <a:off x="8301255" y="57150"/>
            <a:ext cx="771089" cy="365125"/>
          </a:xfrm>
          <a:prstGeom prst="rect">
            <a:avLst/>
          </a:prstGeom>
        </p:spPr>
        <p:txBody>
          <a:bodyPr/>
          <a:lstStyle>
            <a:lvl1pPr algn="r">
              <a:defRPr sz="12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7761182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Lst>
  <p:hf hdr="0" ftr="0" dt="0"/>
  <p:txStyles>
    <p:titleStyle>
      <a:lvl1pPr algn="l" defTabSz="914400" rtl="0" eaLnBrk="1" latinLnBrk="0" hangingPunct="1">
        <a:spcBef>
          <a:spcPct val="0"/>
        </a:spcBef>
        <a:buNone/>
        <a:defRPr sz="2800" b="1" kern="1200" baseline="0">
          <a:solidFill>
            <a:srgbClr val="283446"/>
          </a:solidFill>
          <a:latin typeface="+mj-lt"/>
          <a:ea typeface="+mj-ea"/>
          <a:cs typeface="+mj-cs"/>
        </a:defRPr>
      </a:lvl1pPr>
    </p:titleStyle>
    <p:bodyStyle>
      <a:lvl1pPr marL="342900" indent="-342900" algn="l" defTabSz="914400"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4594859"/>
            <a:ext cx="9144000" cy="548640"/>
          </a:xfrm>
          <a:custGeom>
            <a:avLst/>
            <a:gdLst/>
            <a:ahLst/>
            <a:cxnLst/>
            <a:rect l="l" t="t" r="r" b="b"/>
            <a:pathLst>
              <a:path w="9144000" h="548639">
                <a:moveTo>
                  <a:pt x="0" y="548639"/>
                </a:moveTo>
                <a:lnTo>
                  <a:pt x="9144000" y="548639"/>
                </a:lnTo>
                <a:lnTo>
                  <a:pt x="9144000" y="0"/>
                </a:lnTo>
                <a:lnTo>
                  <a:pt x="0" y="0"/>
                </a:lnTo>
                <a:lnTo>
                  <a:pt x="0" y="548639"/>
                </a:lnTo>
                <a:close/>
              </a:path>
            </a:pathLst>
          </a:custGeom>
          <a:solidFill>
            <a:srgbClr val="572830"/>
          </a:solidFill>
        </p:spPr>
        <p:txBody>
          <a:bodyPr wrap="square" lIns="0" tIns="0" rIns="0" bIns="0" rtlCol="0"/>
          <a:lstStyle/>
          <a:p>
            <a:endParaRPr dirty="0"/>
          </a:p>
        </p:txBody>
      </p:sp>
      <p:sp>
        <p:nvSpPr>
          <p:cNvPr id="17" name="bk object 17"/>
          <p:cNvSpPr/>
          <p:nvPr/>
        </p:nvSpPr>
        <p:spPr>
          <a:xfrm>
            <a:off x="179070" y="4594859"/>
            <a:ext cx="556259" cy="548640"/>
          </a:xfrm>
          <a:prstGeom prst="rect">
            <a:avLst/>
          </a:prstGeom>
          <a:blipFill>
            <a:blip r:embed="rId7" cstate="print"/>
            <a:stretch>
              <a:fillRect/>
            </a:stretch>
          </a:blipFill>
        </p:spPr>
        <p:txBody>
          <a:bodyPr wrap="square" lIns="0" tIns="0" rIns="0" bIns="0" rtlCol="0"/>
          <a:lstStyle/>
          <a:p>
            <a:endParaRPr dirty="0"/>
          </a:p>
        </p:txBody>
      </p:sp>
      <p:sp>
        <p:nvSpPr>
          <p:cNvPr id="18" name="bk object 18"/>
          <p:cNvSpPr/>
          <p:nvPr/>
        </p:nvSpPr>
        <p:spPr>
          <a:xfrm>
            <a:off x="8458200" y="4643627"/>
            <a:ext cx="457199" cy="457199"/>
          </a:xfrm>
          <a:prstGeom prst="rect">
            <a:avLst/>
          </a:prstGeom>
          <a:blipFill>
            <a:blip r:embed="rId8" cstate="print"/>
            <a:stretch>
              <a:fillRect/>
            </a:stretch>
          </a:blipFill>
        </p:spPr>
        <p:txBody>
          <a:bodyPr wrap="square" lIns="0" tIns="0" rIns="0" bIns="0" rtlCol="0"/>
          <a:lstStyle/>
          <a:p>
            <a:endParaRPr dirty="0"/>
          </a:p>
        </p:txBody>
      </p:sp>
      <p:grpSp>
        <p:nvGrpSpPr>
          <p:cNvPr id="7" name="Group 6"/>
          <p:cNvGrpSpPr/>
          <p:nvPr userDrawn="1"/>
        </p:nvGrpSpPr>
        <p:grpSpPr>
          <a:xfrm>
            <a:off x="457580" y="990980"/>
            <a:ext cx="8229601" cy="0"/>
            <a:chOff x="457580" y="990980"/>
            <a:chExt cx="8229601" cy="0"/>
          </a:xfrm>
        </p:grpSpPr>
        <p:sp>
          <p:nvSpPr>
            <p:cNvPr id="19" name="bk object 19"/>
            <p:cNvSpPr/>
            <p:nvPr/>
          </p:nvSpPr>
          <p:spPr>
            <a:xfrm>
              <a:off x="457580" y="990980"/>
              <a:ext cx="914400" cy="0"/>
            </a:xfrm>
            <a:custGeom>
              <a:avLst/>
              <a:gdLst/>
              <a:ahLst/>
              <a:cxnLst/>
              <a:rect l="l" t="t" r="r" b="b"/>
              <a:pathLst>
                <a:path w="914400">
                  <a:moveTo>
                    <a:pt x="0" y="0"/>
                  </a:moveTo>
                  <a:lnTo>
                    <a:pt x="914400" y="0"/>
                  </a:lnTo>
                </a:path>
              </a:pathLst>
            </a:custGeom>
            <a:ln w="51053">
              <a:solidFill>
                <a:srgbClr val="572830"/>
              </a:solidFill>
            </a:ln>
          </p:spPr>
          <p:txBody>
            <a:bodyPr wrap="square" lIns="0" tIns="0" rIns="0" bIns="0" rtlCol="0"/>
            <a:lstStyle/>
            <a:p>
              <a:endParaRPr dirty="0"/>
            </a:p>
          </p:txBody>
        </p:sp>
        <p:sp>
          <p:nvSpPr>
            <p:cNvPr id="20" name="bk object 20"/>
            <p:cNvSpPr/>
            <p:nvPr/>
          </p:nvSpPr>
          <p:spPr>
            <a:xfrm>
              <a:off x="1371980" y="990980"/>
              <a:ext cx="914400" cy="0"/>
            </a:xfrm>
            <a:custGeom>
              <a:avLst/>
              <a:gdLst/>
              <a:ahLst/>
              <a:cxnLst/>
              <a:rect l="l" t="t" r="r" b="b"/>
              <a:pathLst>
                <a:path w="914400">
                  <a:moveTo>
                    <a:pt x="0" y="0"/>
                  </a:moveTo>
                  <a:lnTo>
                    <a:pt x="914400" y="0"/>
                  </a:lnTo>
                </a:path>
              </a:pathLst>
            </a:custGeom>
            <a:ln w="51053">
              <a:solidFill>
                <a:srgbClr val="959595"/>
              </a:solidFill>
            </a:ln>
          </p:spPr>
          <p:txBody>
            <a:bodyPr wrap="square" lIns="0" tIns="0" rIns="0" bIns="0" rtlCol="0"/>
            <a:lstStyle/>
            <a:p>
              <a:endParaRPr dirty="0"/>
            </a:p>
          </p:txBody>
        </p:sp>
        <p:sp>
          <p:nvSpPr>
            <p:cNvPr id="21" name="bk object 21"/>
            <p:cNvSpPr/>
            <p:nvPr/>
          </p:nvSpPr>
          <p:spPr>
            <a:xfrm>
              <a:off x="2286380" y="990980"/>
              <a:ext cx="914400" cy="0"/>
            </a:xfrm>
            <a:custGeom>
              <a:avLst/>
              <a:gdLst/>
              <a:ahLst/>
              <a:cxnLst/>
              <a:rect l="l" t="t" r="r" b="b"/>
              <a:pathLst>
                <a:path w="914400">
                  <a:moveTo>
                    <a:pt x="0" y="0"/>
                  </a:moveTo>
                  <a:lnTo>
                    <a:pt x="914400" y="0"/>
                  </a:lnTo>
                </a:path>
              </a:pathLst>
            </a:custGeom>
            <a:ln w="51053">
              <a:solidFill>
                <a:srgbClr val="081F68"/>
              </a:solidFill>
            </a:ln>
          </p:spPr>
          <p:txBody>
            <a:bodyPr wrap="square" lIns="0" tIns="0" rIns="0" bIns="0" rtlCol="0"/>
            <a:lstStyle/>
            <a:p>
              <a:endParaRPr dirty="0"/>
            </a:p>
          </p:txBody>
        </p:sp>
        <p:sp>
          <p:nvSpPr>
            <p:cNvPr id="22" name="bk object 22"/>
            <p:cNvSpPr/>
            <p:nvPr/>
          </p:nvSpPr>
          <p:spPr>
            <a:xfrm>
              <a:off x="3200780" y="990980"/>
              <a:ext cx="914400" cy="0"/>
            </a:xfrm>
            <a:custGeom>
              <a:avLst/>
              <a:gdLst/>
              <a:ahLst/>
              <a:cxnLst/>
              <a:rect l="l" t="t" r="r" b="b"/>
              <a:pathLst>
                <a:path w="914400">
                  <a:moveTo>
                    <a:pt x="0" y="0"/>
                  </a:moveTo>
                  <a:lnTo>
                    <a:pt x="914400" y="0"/>
                  </a:lnTo>
                </a:path>
              </a:pathLst>
            </a:custGeom>
            <a:ln w="51053">
              <a:solidFill>
                <a:srgbClr val="959595"/>
              </a:solidFill>
            </a:ln>
          </p:spPr>
          <p:txBody>
            <a:bodyPr wrap="square" lIns="0" tIns="0" rIns="0" bIns="0" rtlCol="0"/>
            <a:lstStyle/>
            <a:p>
              <a:endParaRPr dirty="0"/>
            </a:p>
          </p:txBody>
        </p:sp>
        <p:sp>
          <p:nvSpPr>
            <p:cNvPr id="23" name="bk object 23"/>
            <p:cNvSpPr/>
            <p:nvPr/>
          </p:nvSpPr>
          <p:spPr>
            <a:xfrm>
              <a:off x="4115180" y="990980"/>
              <a:ext cx="914400" cy="0"/>
            </a:xfrm>
            <a:custGeom>
              <a:avLst/>
              <a:gdLst/>
              <a:ahLst/>
              <a:cxnLst/>
              <a:rect l="l" t="t" r="r" b="b"/>
              <a:pathLst>
                <a:path w="914400">
                  <a:moveTo>
                    <a:pt x="0" y="0"/>
                  </a:moveTo>
                  <a:lnTo>
                    <a:pt x="914400" y="0"/>
                  </a:lnTo>
                </a:path>
              </a:pathLst>
            </a:custGeom>
            <a:ln w="51053">
              <a:solidFill>
                <a:srgbClr val="572830"/>
              </a:solidFill>
            </a:ln>
          </p:spPr>
          <p:txBody>
            <a:bodyPr wrap="square" lIns="0" tIns="0" rIns="0" bIns="0" rtlCol="0"/>
            <a:lstStyle/>
            <a:p>
              <a:endParaRPr dirty="0"/>
            </a:p>
          </p:txBody>
        </p:sp>
        <p:sp>
          <p:nvSpPr>
            <p:cNvPr id="24" name="bk object 24"/>
            <p:cNvSpPr/>
            <p:nvPr/>
          </p:nvSpPr>
          <p:spPr>
            <a:xfrm>
              <a:off x="5029580" y="990980"/>
              <a:ext cx="914400" cy="0"/>
            </a:xfrm>
            <a:custGeom>
              <a:avLst/>
              <a:gdLst/>
              <a:ahLst/>
              <a:cxnLst/>
              <a:rect l="l" t="t" r="r" b="b"/>
              <a:pathLst>
                <a:path w="914400">
                  <a:moveTo>
                    <a:pt x="0" y="0"/>
                  </a:moveTo>
                  <a:lnTo>
                    <a:pt x="914400" y="0"/>
                  </a:lnTo>
                </a:path>
              </a:pathLst>
            </a:custGeom>
            <a:ln w="51053">
              <a:solidFill>
                <a:srgbClr val="959595"/>
              </a:solidFill>
            </a:ln>
          </p:spPr>
          <p:txBody>
            <a:bodyPr wrap="square" lIns="0" tIns="0" rIns="0" bIns="0" rtlCol="0"/>
            <a:lstStyle/>
            <a:p>
              <a:endParaRPr dirty="0"/>
            </a:p>
          </p:txBody>
        </p:sp>
        <p:sp>
          <p:nvSpPr>
            <p:cNvPr id="25" name="bk object 25"/>
            <p:cNvSpPr/>
            <p:nvPr/>
          </p:nvSpPr>
          <p:spPr>
            <a:xfrm>
              <a:off x="5943980" y="990980"/>
              <a:ext cx="914400" cy="0"/>
            </a:xfrm>
            <a:custGeom>
              <a:avLst/>
              <a:gdLst/>
              <a:ahLst/>
              <a:cxnLst/>
              <a:rect l="l" t="t" r="r" b="b"/>
              <a:pathLst>
                <a:path w="914400">
                  <a:moveTo>
                    <a:pt x="0" y="0"/>
                  </a:moveTo>
                  <a:lnTo>
                    <a:pt x="914400" y="0"/>
                  </a:lnTo>
                </a:path>
              </a:pathLst>
            </a:custGeom>
            <a:ln w="51053">
              <a:solidFill>
                <a:srgbClr val="081F68"/>
              </a:solidFill>
            </a:ln>
          </p:spPr>
          <p:txBody>
            <a:bodyPr wrap="square" lIns="0" tIns="0" rIns="0" bIns="0" rtlCol="0"/>
            <a:lstStyle/>
            <a:p>
              <a:endParaRPr dirty="0"/>
            </a:p>
          </p:txBody>
        </p:sp>
        <p:sp>
          <p:nvSpPr>
            <p:cNvPr id="26" name="bk object 26"/>
            <p:cNvSpPr/>
            <p:nvPr/>
          </p:nvSpPr>
          <p:spPr>
            <a:xfrm>
              <a:off x="6858381" y="990980"/>
              <a:ext cx="914400" cy="0"/>
            </a:xfrm>
            <a:custGeom>
              <a:avLst/>
              <a:gdLst/>
              <a:ahLst/>
              <a:cxnLst/>
              <a:rect l="l" t="t" r="r" b="b"/>
              <a:pathLst>
                <a:path w="914400">
                  <a:moveTo>
                    <a:pt x="0" y="0"/>
                  </a:moveTo>
                  <a:lnTo>
                    <a:pt x="914400" y="0"/>
                  </a:lnTo>
                </a:path>
              </a:pathLst>
            </a:custGeom>
            <a:ln w="51053">
              <a:solidFill>
                <a:srgbClr val="959595"/>
              </a:solidFill>
            </a:ln>
          </p:spPr>
          <p:txBody>
            <a:bodyPr wrap="square" lIns="0" tIns="0" rIns="0" bIns="0" rtlCol="0"/>
            <a:lstStyle/>
            <a:p>
              <a:endParaRPr dirty="0"/>
            </a:p>
          </p:txBody>
        </p:sp>
        <p:sp>
          <p:nvSpPr>
            <p:cNvPr id="27" name="bk object 27"/>
            <p:cNvSpPr/>
            <p:nvPr/>
          </p:nvSpPr>
          <p:spPr>
            <a:xfrm>
              <a:off x="7772781" y="990980"/>
              <a:ext cx="914400" cy="0"/>
            </a:xfrm>
            <a:custGeom>
              <a:avLst/>
              <a:gdLst/>
              <a:ahLst/>
              <a:cxnLst/>
              <a:rect l="l" t="t" r="r" b="b"/>
              <a:pathLst>
                <a:path w="914400">
                  <a:moveTo>
                    <a:pt x="0" y="0"/>
                  </a:moveTo>
                  <a:lnTo>
                    <a:pt x="914400" y="0"/>
                  </a:lnTo>
                </a:path>
              </a:pathLst>
            </a:custGeom>
            <a:ln w="51053">
              <a:solidFill>
                <a:srgbClr val="572830"/>
              </a:solidFill>
            </a:ln>
          </p:spPr>
          <p:txBody>
            <a:bodyPr wrap="square" lIns="0" tIns="0" rIns="0" bIns="0" rtlCol="0"/>
            <a:lstStyle/>
            <a:p>
              <a:endParaRPr dirty="0"/>
            </a:p>
          </p:txBody>
        </p:sp>
      </p:grpSp>
      <p:sp>
        <p:nvSpPr>
          <p:cNvPr id="2" name="Holder 2"/>
          <p:cNvSpPr>
            <a:spLocks noGrp="1"/>
          </p:cNvSpPr>
          <p:nvPr>
            <p:ph type="title"/>
          </p:nvPr>
        </p:nvSpPr>
        <p:spPr>
          <a:xfrm>
            <a:off x="535940" y="172847"/>
            <a:ext cx="5059680" cy="452755"/>
          </a:xfrm>
          <a:prstGeom prst="rect">
            <a:avLst/>
          </a:prstGeom>
        </p:spPr>
        <p:txBody>
          <a:bodyPr wrap="square" lIns="0" tIns="0" rIns="0" bIns="0">
            <a:spAutoFit/>
          </a:bodyPr>
          <a:lstStyle>
            <a:lvl1pPr>
              <a:defRPr sz="2800" b="0" i="0">
                <a:solidFill>
                  <a:srgbClr val="051C47"/>
                </a:solidFill>
                <a:latin typeface="Franklin Gothic Medium"/>
                <a:cs typeface="Franklin Gothic Medium"/>
              </a:defRPr>
            </a:lvl1pPr>
          </a:lstStyle>
          <a:p>
            <a:endParaRPr/>
          </a:p>
        </p:txBody>
      </p:sp>
      <p:sp>
        <p:nvSpPr>
          <p:cNvPr id="3" name="Holder 3"/>
          <p:cNvSpPr>
            <a:spLocks noGrp="1"/>
          </p:cNvSpPr>
          <p:nvPr>
            <p:ph type="body" idx="1"/>
          </p:nvPr>
        </p:nvSpPr>
        <p:spPr>
          <a:xfrm>
            <a:off x="218440" y="2096516"/>
            <a:ext cx="8416290" cy="2243454"/>
          </a:xfrm>
          <a:prstGeom prst="rect">
            <a:avLst/>
          </a:prstGeom>
        </p:spPr>
        <p:txBody>
          <a:bodyPr wrap="square" lIns="0" tIns="0" rIns="0" bIns="0">
            <a:spAutoFit/>
          </a:bodyPr>
          <a:lstStyle>
            <a:lvl1pPr>
              <a:defRPr sz="700" b="0" i="0">
                <a:solidFill>
                  <a:srgbClr val="454545"/>
                </a:solidFill>
                <a:latin typeface="Franklin Gothic Book"/>
                <a:cs typeface="Franklin Gothic Book"/>
              </a:defRPr>
            </a:lvl1pPr>
          </a:lstStyle>
          <a:p>
            <a:endParaRPr/>
          </a:p>
        </p:txBody>
      </p:sp>
      <p:sp>
        <p:nvSpPr>
          <p:cNvPr id="4" name="Holder 4"/>
          <p:cNvSpPr>
            <a:spLocks noGrp="1"/>
          </p:cNvSpPr>
          <p:nvPr>
            <p:ph type="ftr" sz="quarter" idx="5"/>
          </p:nvPr>
        </p:nvSpPr>
        <p:spPr>
          <a:xfrm>
            <a:off x="2964338" y="4739746"/>
            <a:ext cx="3214370" cy="254635"/>
          </a:xfrm>
          <a:prstGeom prst="rect">
            <a:avLst/>
          </a:prstGeom>
        </p:spPr>
        <p:txBody>
          <a:bodyPr wrap="square" lIns="0" tIns="0" rIns="0" bIns="0">
            <a:spAutoFit/>
          </a:bodyPr>
          <a:lstStyle>
            <a:lvl1pPr>
              <a:defRPr sz="1600" b="0" i="1">
                <a:solidFill>
                  <a:schemeClr val="bg1"/>
                </a:solidFill>
                <a:latin typeface="Garamond"/>
                <a:cs typeface="Garamond"/>
              </a:defRPr>
            </a:lvl1pPr>
          </a:lstStyle>
          <a:p>
            <a:pPr marL="12700">
              <a:lnSpc>
                <a:spcPts val="1800"/>
              </a:lnSpc>
            </a:pPr>
            <a:r>
              <a:rPr spc="-5" dirty="0"/>
              <a:t>Medically Ready </a:t>
            </a:r>
            <a:r>
              <a:rPr spc="-15" dirty="0"/>
              <a:t>Force… </a:t>
            </a:r>
            <a:r>
              <a:rPr spc="-5" dirty="0"/>
              <a:t>Ready Medical</a:t>
            </a:r>
            <a:r>
              <a:rPr spc="-10" dirty="0"/>
              <a:t> </a:t>
            </a:r>
            <a:r>
              <a:rPr spc="-20" dirty="0"/>
              <a:t>Force</a:t>
            </a: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5/13/2024</a:t>
            </a:fld>
            <a:endParaRPr lang="en-US" dirty="0"/>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69989502"/>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3350"/>
            <a:ext cx="8229600" cy="857250"/>
          </a:xfrm>
          <a:prstGeom prst="rect">
            <a:avLst/>
          </a:prstGeom>
        </p:spPr>
        <p:txBody>
          <a:bodyPr vert="horz" lIns="91440" tIns="45720" rIns="91440" bIns="45720" rtlCol="0" anchor="ctr">
            <a:normAutofit/>
          </a:bodyPr>
          <a:lstStyle/>
          <a:p>
            <a:r>
              <a:rPr lang="en-US" dirty="0"/>
              <a:t>Different title per slide, Franklin Gothic Medium 28pt</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86C191B9-38D4-4329-8F07-1183FAC2EBFC}"/>
              </a:ext>
            </a:extLst>
          </p:cNvPr>
          <p:cNvSpPr/>
          <p:nvPr userDrawn="1"/>
        </p:nvSpPr>
        <p:spPr>
          <a:xfrm>
            <a:off x="0" y="4594623"/>
            <a:ext cx="9144000" cy="555804"/>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782628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hf hdr="0" ftr="0" dt="0"/>
  <p:txStyles>
    <p:titleStyle>
      <a:lvl1pPr algn="ctr" defTabSz="914400" rtl="0" eaLnBrk="1" latinLnBrk="0" hangingPunct="1">
        <a:spcBef>
          <a:spcPct val="0"/>
        </a:spcBef>
        <a:buNone/>
        <a:defRPr sz="2800" b="1" kern="1200" baseline="0">
          <a:solidFill>
            <a:srgbClr val="283446"/>
          </a:solidFill>
          <a:latin typeface="+mj-lt"/>
          <a:ea typeface="+mj-ea"/>
          <a:cs typeface="+mj-cs"/>
        </a:defRPr>
      </a:lvl1pPr>
    </p:titleStyle>
    <p:bodyStyle>
      <a:lvl1pPr marL="342900" indent="-342900" algn="l" defTabSz="914400"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3335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Different title per slide, Franklin Gothic Medium 28pt</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4" name="Rectangle 3">
            <a:extLst>
              <a:ext uri="{FF2B5EF4-FFF2-40B4-BE49-F238E27FC236}">
                <a16:creationId xmlns:a16="http://schemas.microsoft.com/office/drawing/2014/main" id="{86C191B9-38D4-4329-8F07-1183FAC2EBFC}"/>
              </a:ext>
            </a:extLst>
          </p:cNvPr>
          <p:cNvSpPr/>
          <p:nvPr/>
        </p:nvSpPr>
        <p:spPr>
          <a:xfrm>
            <a:off x="0" y="4594622"/>
            <a:ext cx="9144000" cy="556022"/>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5" name="Slide Number Placeholder 5"/>
          <p:cNvSpPr>
            <a:spLocks noGrp="1"/>
          </p:cNvSpPr>
          <p:nvPr>
            <p:ph type="sldNum" sz="quarter" idx="4"/>
          </p:nvPr>
        </p:nvSpPr>
        <p:spPr>
          <a:xfrm>
            <a:off x="8301038" y="57150"/>
            <a:ext cx="771525" cy="342900"/>
          </a:xfrm>
          <a:prstGeom prst="rect">
            <a:avLst/>
          </a:prstGeom>
        </p:spPr>
        <p:txBody>
          <a:bodyPr/>
          <a:lstStyle>
            <a:lvl1pPr algn="r" eaLnBrk="1" fontAlgn="auto" hangingPunct="1">
              <a:spcBef>
                <a:spcPts val="0"/>
              </a:spcBef>
              <a:spcAft>
                <a:spcPts val="0"/>
              </a:spcAft>
              <a:defRPr sz="900">
                <a:solidFill>
                  <a:schemeClr val="tx1"/>
                </a:solidFill>
                <a:latin typeface="+mn-lt"/>
              </a:defRPr>
            </a:lvl1pPr>
          </a:lstStyle>
          <a:p>
            <a:pPr>
              <a:defRPr/>
            </a:pPr>
            <a:fld id="{DC47DA6A-466D-44E9-AEAD-4D3F0320619C}" type="slidenum">
              <a:rPr lang="en-US" altLang="en-US"/>
              <a:pPr>
                <a:defRPr/>
              </a:pPr>
              <a:t>‹#›</a:t>
            </a:fld>
            <a:endParaRPr lang="en-US" altLang="en-US" dirty="0"/>
          </a:p>
        </p:txBody>
      </p:sp>
    </p:spTree>
    <p:extLst>
      <p:ext uri="{BB962C8B-B14F-4D97-AF65-F5344CB8AC3E}">
        <p14:creationId xmlns:p14="http://schemas.microsoft.com/office/powerpoint/2010/main" val="415331563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hf hdr="0" ftr="0" dt="0"/>
  <p:txStyles>
    <p:titleStyle>
      <a:lvl1pPr algn="l" rtl="0" eaLnBrk="0" fontAlgn="base" hangingPunct="0">
        <a:spcBef>
          <a:spcPct val="0"/>
        </a:spcBef>
        <a:spcAft>
          <a:spcPct val="0"/>
        </a:spcAft>
        <a:defRPr sz="2100" b="1" kern="1200">
          <a:solidFill>
            <a:srgbClr val="283446"/>
          </a:solidFill>
          <a:latin typeface="+mj-lt"/>
          <a:ea typeface="+mj-ea"/>
          <a:cs typeface="+mj-cs"/>
        </a:defRPr>
      </a:lvl1pPr>
      <a:lvl2pPr algn="l" rtl="0" eaLnBrk="0" fontAlgn="base" hangingPunct="0">
        <a:spcBef>
          <a:spcPct val="0"/>
        </a:spcBef>
        <a:spcAft>
          <a:spcPct val="0"/>
        </a:spcAft>
        <a:defRPr sz="2100" b="1">
          <a:solidFill>
            <a:srgbClr val="283446"/>
          </a:solidFill>
          <a:latin typeface="Franklin Gothic Medium" panose="020B0603020102020204" pitchFamily="34" charset="0"/>
        </a:defRPr>
      </a:lvl2pPr>
      <a:lvl3pPr algn="l" rtl="0" eaLnBrk="0" fontAlgn="base" hangingPunct="0">
        <a:spcBef>
          <a:spcPct val="0"/>
        </a:spcBef>
        <a:spcAft>
          <a:spcPct val="0"/>
        </a:spcAft>
        <a:defRPr sz="2100" b="1">
          <a:solidFill>
            <a:srgbClr val="283446"/>
          </a:solidFill>
          <a:latin typeface="Franklin Gothic Medium" panose="020B0603020102020204" pitchFamily="34" charset="0"/>
        </a:defRPr>
      </a:lvl3pPr>
      <a:lvl4pPr algn="l" rtl="0" eaLnBrk="0" fontAlgn="base" hangingPunct="0">
        <a:spcBef>
          <a:spcPct val="0"/>
        </a:spcBef>
        <a:spcAft>
          <a:spcPct val="0"/>
        </a:spcAft>
        <a:defRPr sz="2100" b="1">
          <a:solidFill>
            <a:srgbClr val="283446"/>
          </a:solidFill>
          <a:latin typeface="Franklin Gothic Medium" panose="020B0603020102020204" pitchFamily="34" charset="0"/>
        </a:defRPr>
      </a:lvl4pPr>
      <a:lvl5pPr algn="l" rtl="0" eaLnBrk="0" fontAlgn="base" hangingPunct="0">
        <a:spcBef>
          <a:spcPct val="0"/>
        </a:spcBef>
        <a:spcAft>
          <a:spcPct val="0"/>
        </a:spcAft>
        <a:defRPr sz="2100" b="1">
          <a:solidFill>
            <a:srgbClr val="283446"/>
          </a:solidFill>
          <a:latin typeface="Franklin Gothic Medium" panose="020B0603020102020204" pitchFamily="34" charset="0"/>
        </a:defRPr>
      </a:lvl5pPr>
      <a:lvl6pPr marL="342900" algn="l" rtl="0" fontAlgn="base">
        <a:spcBef>
          <a:spcPct val="0"/>
        </a:spcBef>
        <a:spcAft>
          <a:spcPct val="0"/>
        </a:spcAft>
        <a:defRPr sz="2100" b="1">
          <a:solidFill>
            <a:srgbClr val="283446"/>
          </a:solidFill>
          <a:latin typeface="Franklin Gothic Medium" panose="020B0603020102020204" pitchFamily="34" charset="0"/>
        </a:defRPr>
      </a:lvl6pPr>
      <a:lvl7pPr marL="685800" algn="l" rtl="0" fontAlgn="base">
        <a:spcBef>
          <a:spcPct val="0"/>
        </a:spcBef>
        <a:spcAft>
          <a:spcPct val="0"/>
        </a:spcAft>
        <a:defRPr sz="2100" b="1">
          <a:solidFill>
            <a:srgbClr val="283446"/>
          </a:solidFill>
          <a:latin typeface="Franklin Gothic Medium" panose="020B0603020102020204" pitchFamily="34" charset="0"/>
        </a:defRPr>
      </a:lvl7pPr>
      <a:lvl8pPr marL="1028700" algn="l" rtl="0" fontAlgn="base">
        <a:spcBef>
          <a:spcPct val="0"/>
        </a:spcBef>
        <a:spcAft>
          <a:spcPct val="0"/>
        </a:spcAft>
        <a:defRPr sz="2100" b="1">
          <a:solidFill>
            <a:srgbClr val="283446"/>
          </a:solidFill>
          <a:latin typeface="Franklin Gothic Medium" panose="020B0603020102020204" pitchFamily="34" charset="0"/>
        </a:defRPr>
      </a:lvl8pPr>
      <a:lvl9pPr marL="1371600" algn="l" rtl="0" fontAlgn="base">
        <a:spcBef>
          <a:spcPct val="0"/>
        </a:spcBef>
        <a:spcAft>
          <a:spcPct val="0"/>
        </a:spcAft>
        <a:defRPr sz="2100" b="1">
          <a:solidFill>
            <a:srgbClr val="283446"/>
          </a:solidFill>
          <a:latin typeface="Franklin Gothic Medium" panose="020B0603020102020204" pitchFamily="34" charset="0"/>
        </a:defRPr>
      </a:lvl9pPr>
    </p:titleStyle>
    <p:bodyStyle>
      <a:lvl1pPr marL="257175" indent="-257175" algn="l" rtl="0" eaLnBrk="0" fontAlgn="base" hangingPunct="0">
        <a:spcBef>
          <a:spcPct val="20000"/>
        </a:spcBef>
        <a:spcAft>
          <a:spcPct val="0"/>
        </a:spcAft>
        <a:buSzPct val="125000"/>
        <a:buFont typeface="Arial" panose="020B0604020202020204" pitchFamily="34" charset="0"/>
        <a:buChar char="•"/>
        <a:defRPr sz="1650" kern="1200">
          <a:solidFill>
            <a:srgbClr val="454545"/>
          </a:solidFill>
          <a:latin typeface="Franklin Gothic Book" panose="020B0503020102020204" pitchFamily="34" charset="0"/>
          <a:ea typeface="+mn-ea"/>
          <a:cs typeface="+mn-cs"/>
        </a:defRPr>
      </a:lvl1pPr>
      <a:lvl2pPr marL="557213" indent="-214313" algn="l" rtl="0" eaLnBrk="0" fontAlgn="base" hangingPunct="0">
        <a:spcBef>
          <a:spcPct val="20000"/>
        </a:spcBef>
        <a:spcAft>
          <a:spcPct val="0"/>
        </a:spcAft>
        <a:buFont typeface="Wingdings" panose="05000000000000000000" pitchFamily="2" charset="2"/>
        <a:buChar char="§"/>
        <a:defRPr sz="1500" kern="1200">
          <a:solidFill>
            <a:srgbClr val="454545"/>
          </a:solidFill>
          <a:latin typeface="Franklin Gothic Book" panose="020B0503020102020204" pitchFamily="34" charset="0"/>
          <a:ea typeface="+mn-ea"/>
          <a:cs typeface="+mn-cs"/>
        </a:defRPr>
      </a:lvl2pPr>
      <a:lvl3pPr marL="857250" indent="-171450" algn="l" rtl="0" eaLnBrk="0" fontAlgn="base" hangingPunct="0">
        <a:spcBef>
          <a:spcPct val="20000"/>
        </a:spcBef>
        <a:spcAft>
          <a:spcPct val="0"/>
        </a:spcAft>
        <a:buFont typeface="Wingdings" panose="05000000000000000000" pitchFamily="2" charset="2"/>
        <a:buChar char="ü"/>
        <a:defRPr kern="1200">
          <a:solidFill>
            <a:srgbClr val="454545"/>
          </a:solidFill>
          <a:latin typeface="Franklin Gothic Book" panose="020B0503020102020204" pitchFamily="34" charset="0"/>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3350"/>
            <a:ext cx="8229600" cy="857250"/>
          </a:xfrm>
          <a:prstGeom prst="rect">
            <a:avLst/>
          </a:prstGeom>
        </p:spPr>
        <p:txBody>
          <a:bodyPr vert="horz" lIns="91440" tIns="45720" rIns="91440" bIns="45720" rtlCol="0" anchor="ctr">
            <a:normAutofit/>
          </a:bodyPr>
          <a:lstStyle/>
          <a:p>
            <a:r>
              <a:rPr lang="en-US" dirty="0"/>
              <a:t>Different title per slide, Franklin Gothic Medium 28pt</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86C191B9-38D4-4329-8F07-1183FAC2EBFC}"/>
              </a:ext>
            </a:extLst>
          </p:cNvPr>
          <p:cNvSpPr/>
          <p:nvPr userDrawn="1"/>
        </p:nvSpPr>
        <p:spPr>
          <a:xfrm>
            <a:off x="0" y="4594623"/>
            <a:ext cx="9144000" cy="555804"/>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9E206F9C-4465-F60A-A8CB-FD75F6C0F00C}"/>
              </a:ext>
            </a:extLst>
          </p:cNvPr>
          <p:cNvSpPr>
            <a:spLocks noGrp="1"/>
          </p:cNvSpPr>
          <p:nvPr>
            <p:ph type="sldNum" sz="quarter" idx="4"/>
          </p:nvPr>
        </p:nvSpPr>
        <p:spPr>
          <a:xfrm>
            <a:off x="7010400" y="4324350"/>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002540B9-D82F-44A3-9899-A5422F2D74D5}" type="slidenum">
              <a:rPr lang="en-US" smtClean="0"/>
              <a:t>‹#›</a:t>
            </a:fld>
            <a:endParaRPr lang="en-US"/>
          </a:p>
        </p:txBody>
      </p:sp>
    </p:spTree>
    <p:extLst>
      <p:ext uri="{BB962C8B-B14F-4D97-AF65-F5344CB8AC3E}">
        <p14:creationId xmlns:p14="http://schemas.microsoft.com/office/powerpoint/2010/main" val="13063381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hf hdr="0" ftr="0" dt="0"/>
  <p:txStyles>
    <p:titleStyle>
      <a:lvl1pPr algn="ctr" defTabSz="914400" rtl="0" eaLnBrk="1" latinLnBrk="0" hangingPunct="1">
        <a:spcBef>
          <a:spcPct val="0"/>
        </a:spcBef>
        <a:buNone/>
        <a:defRPr sz="2800" b="1" kern="1200" baseline="0">
          <a:solidFill>
            <a:srgbClr val="283446"/>
          </a:solidFill>
          <a:latin typeface="+mj-lt"/>
          <a:ea typeface="+mj-ea"/>
          <a:cs typeface="+mj-cs"/>
        </a:defRPr>
      </a:lvl1pPr>
    </p:titleStyle>
    <p:bodyStyle>
      <a:lvl1pPr marL="342900" indent="-342900" algn="l" defTabSz="914400"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3350"/>
            <a:ext cx="8229600" cy="857250"/>
          </a:xfrm>
          <a:prstGeom prst="rect">
            <a:avLst/>
          </a:prstGeom>
        </p:spPr>
        <p:txBody>
          <a:bodyPr vert="horz" lIns="91440" tIns="45720" rIns="91440" bIns="45720" rtlCol="0" anchor="ctr">
            <a:normAutofit/>
          </a:bodyPr>
          <a:lstStyle/>
          <a:p>
            <a:r>
              <a:rPr lang="en-US" dirty="0"/>
              <a:t>Different title per slide, Franklin Gothic Medium 28pt</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86C191B9-38D4-4329-8F07-1183FAC2EBFC}"/>
              </a:ext>
            </a:extLst>
          </p:cNvPr>
          <p:cNvSpPr/>
          <p:nvPr userDrawn="1"/>
        </p:nvSpPr>
        <p:spPr>
          <a:xfrm>
            <a:off x="0" y="4594623"/>
            <a:ext cx="9144000" cy="555804"/>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908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ransition>
    <p:wipe dir="d"/>
  </p:transition>
  <p:txStyles>
    <p:titleStyle>
      <a:lvl1pPr algn="ctr" defTabSz="914400" rtl="0" eaLnBrk="1" latinLnBrk="0" hangingPunct="1">
        <a:spcBef>
          <a:spcPct val="0"/>
        </a:spcBef>
        <a:buNone/>
        <a:defRPr sz="2800" b="1" kern="1200" baseline="0">
          <a:solidFill>
            <a:srgbClr val="283446"/>
          </a:solidFill>
          <a:latin typeface="+mj-lt"/>
          <a:ea typeface="+mj-ea"/>
          <a:cs typeface="+mj-cs"/>
        </a:defRPr>
      </a:lvl1pPr>
    </p:titleStyle>
    <p:bodyStyle>
      <a:lvl1pPr marL="342900" indent="-342900" algn="l" defTabSz="914400"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3350"/>
            <a:ext cx="8229600" cy="857250"/>
          </a:xfrm>
          <a:prstGeom prst="rect">
            <a:avLst/>
          </a:prstGeom>
        </p:spPr>
        <p:txBody>
          <a:bodyPr vert="horz" lIns="91440" tIns="45720" rIns="91440" bIns="45720" rtlCol="0" anchor="ctr">
            <a:normAutofit/>
          </a:bodyPr>
          <a:lstStyle/>
          <a:p>
            <a:r>
              <a:rPr lang="en-US" dirty="0"/>
              <a:t>Different title per slide, Franklin Gothic Medium 28pt</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86C191B9-38D4-4329-8F07-1183FAC2EBFC}"/>
              </a:ext>
            </a:extLst>
          </p:cNvPr>
          <p:cNvSpPr/>
          <p:nvPr userDrawn="1"/>
        </p:nvSpPr>
        <p:spPr>
          <a:xfrm>
            <a:off x="0" y="4594623"/>
            <a:ext cx="9144000" cy="555804"/>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1FA2F06F-0AB2-13C6-64B0-1C73515990E9}"/>
              </a:ext>
            </a:extLst>
          </p:cNvPr>
          <p:cNvSpPr>
            <a:spLocks noGrp="1"/>
          </p:cNvSpPr>
          <p:nvPr>
            <p:ph type="sldNum" sz="quarter" idx="4"/>
          </p:nvPr>
        </p:nvSpPr>
        <p:spPr>
          <a:xfrm>
            <a:off x="6934200" y="133350"/>
            <a:ext cx="2057400" cy="27463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C6C1D-B94A-4A9A-BD8D-A546578E37EF}" type="slidenum">
              <a:rPr kumimoji="0" lang="en-US" sz="1200" b="0" i="0" u="none" strike="noStrike" kern="1200" cap="none" spc="0" normalizeH="0" baseline="0" noProof="0" smtClean="0">
                <a:ln>
                  <a:noFill/>
                </a:ln>
                <a:solidFill>
                  <a:srgbClr val="283446">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83446">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08885482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Lst>
  <p:hf hdr="0" ftr="0" dt="0"/>
  <p:txStyles>
    <p:titleStyle>
      <a:lvl1pPr algn="ctr" defTabSz="914400" rtl="0" eaLnBrk="1" latinLnBrk="0" hangingPunct="1">
        <a:spcBef>
          <a:spcPct val="0"/>
        </a:spcBef>
        <a:buNone/>
        <a:defRPr sz="2800" b="1" kern="1200" baseline="0">
          <a:solidFill>
            <a:srgbClr val="283446"/>
          </a:solidFill>
          <a:latin typeface="+mj-lt"/>
          <a:ea typeface="+mj-ea"/>
          <a:cs typeface="+mj-cs"/>
        </a:defRPr>
      </a:lvl1pPr>
    </p:titleStyle>
    <p:bodyStyle>
      <a:lvl1pPr marL="342900" indent="-342900" algn="l" defTabSz="914400"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3350"/>
            <a:ext cx="8229600" cy="857250"/>
          </a:xfrm>
          <a:prstGeom prst="rect">
            <a:avLst/>
          </a:prstGeom>
        </p:spPr>
        <p:txBody>
          <a:bodyPr vert="horz" lIns="91440" tIns="45720" rIns="91440" bIns="45720" rtlCol="0" anchor="ctr">
            <a:normAutofit/>
          </a:bodyPr>
          <a:lstStyle/>
          <a:p>
            <a:r>
              <a:rPr lang="en-US" dirty="0"/>
              <a:t>Different title per slide, Franklin Gothic Medium 28pt</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86C191B9-38D4-4329-8F07-1183FAC2EBFC}"/>
              </a:ext>
            </a:extLst>
          </p:cNvPr>
          <p:cNvSpPr/>
          <p:nvPr userDrawn="1"/>
        </p:nvSpPr>
        <p:spPr>
          <a:xfrm>
            <a:off x="0" y="4594623"/>
            <a:ext cx="9144000" cy="555804"/>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8184143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p:transition>
    <p:wipe dir="d"/>
  </p:transition>
  <p:txStyles>
    <p:titleStyle>
      <a:lvl1pPr algn="ctr" defTabSz="914378" rtl="0" eaLnBrk="1" latinLnBrk="0" hangingPunct="1">
        <a:spcBef>
          <a:spcPct val="0"/>
        </a:spcBef>
        <a:buNone/>
        <a:defRPr sz="2800" b="1" kern="1200" baseline="0">
          <a:solidFill>
            <a:srgbClr val="283446"/>
          </a:solidFill>
          <a:latin typeface="+mj-lt"/>
          <a:ea typeface="+mj-ea"/>
          <a:cs typeface="+mj-cs"/>
        </a:defRPr>
      </a:lvl1pPr>
    </p:titleStyle>
    <p:bodyStyle>
      <a:lvl1pPr marL="342892" indent="-342892" algn="l" defTabSz="914378"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31" indent="-285743" algn="l" defTabSz="914378"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2972" indent="-228594" algn="l" defTabSz="914378"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3350"/>
            <a:ext cx="8229600" cy="857250"/>
          </a:xfrm>
          <a:prstGeom prst="rect">
            <a:avLst/>
          </a:prstGeom>
        </p:spPr>
        <p:txBody>
          <a:bodyPr vert="horz" lIns="91440" tIns="45720" rIns="91440" bIns="45720" rtlCol="0" anchor="ctr">
            <a:normAutofit/>
          </a:bodyPr>
          <a:lstStyle/>
          <a:p>
            <a:r>
              <a:rPr lang="en-US" dirty="0"/>
              <a:t>Different title per slide, Franklin Gothic Medium 28pt</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86C191B9-38D4-4329-8F07-1183FAC2EBFC}"/>
              </a:ext>
            </a:extLst>
          </p:cNvPr>
          <p:cNvSpPr/>
          <p:nvPr userDrawn="1"/>
        </p:nvSpPr>
        <p:spPr>
          <a:xfrm>
            <a:off x="0" y="4594623"/>
            <a:ext cx="9144000" cy="555804"/>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2">
            <a:extLst>
              <a:ext uri="{FF2B5EF4-FFF2-40B4-BE49-F238E27FC236}">
                <a16:creationId xmlns:a16="http://schemas.microsoft.com/office/drawing/2014/main" id="{1FA2F06F-0AB2-13C6-64B0-1C73515990E9}"/>
              </a:ext>
            </a:extLst>
          </p:cNvPr>
          <p:cNvSpPr>
            <a:spLocks noGrp="1"/>
          </p:cNvSpPr>
          <p:nvPr>
            <p:ph type="sldNum" sz="quarter" idx="4"/>
          </p:nvPr>
        </p:nvSpPr>
        <p:spPr>
          <a:xfrm>
            <a:off x="6934200" y="133351"/>
            <a:ext cx="2057400" cy="274637"/>
          </a:xfrm>
          <a:prstGeom prst="rect">
            <a:avLst/>
          </a:prstGeom>
        </p:spPr>
        <p:txBody>
          <a:bodyPr/>
          <a:lstStyle/>
          <a:p>
            <a:pPr algn="r" defTabSz="914378">
              <a:defRPr/>
            </a:pPr>
            <a:fld id="{B8EC6C1D-B94A-4A9A-BD8D-A546578E37EF}" type="slidenum">
              <a:rPr lang="en-US" sz="1200" smtClean="0">
                <a:solidFill>
                  <a:srgbClr val="283446">
                    <a:tint val="75000"/>
                  </a:srgbClr>
                </a:solidFill>
              </a:rPr>
              <a:pPr algn="r" defTabSz="914378">
                <a:defRPr/>
              </a:pPr>
              <a:t>‹#›</a:t>
            </a:fld>
            <a:endParaRPr lang="en-US" sz="1200" dirty="0">
              <a:solidFill>
                <a:srgbClr val="283446">
                  <a:tint val="75000"/>
                </a:srgbClr>
              </a:solidFill>
            </a:endParaRPr>
          </a:p>
        </p:txBody>
      </p:sp>
    </p:spTree>
    <p:extLst>
      <p:ext uri="{BB962C8B-B14F-4D97-AF65-F5344CB8AC3E}">
        <p14:creationId xmlns:p14="http://schemas.microsoft.com/office/powerpoint/2010/main" val="330235353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hf hdr="0" ftr="0" dt="0"/>
  <p:txStyles>
    <p:titleStyle>
      <a:lvl1pPr algn="ctr" defTabSz="914378" rtl="0" eaLnBrk="1" latinLnBrk="0" hangingPunct="1">
        <a:spcBef>
          <a:spcPct val="0"/>
        </a:spcBef>
        <a:buNone/>
        <a:defRPr sz="2800" b="1" kern="1200" baseline="0">
          <a:solidFill>
            <a:srgbClr val="283446"/>
          </a:solidFill>
          <a:latin typeface="+mj-lt"/>
          <a:ea typeface="+mj-ea"/>
          <a:cs typeface="+mj-cs"/>
        </a:defRPr>
      </a:lvl1pPr>
    </p:titleStyle>
    <p:bodyStyle>
      <a:lvl1pPr marL="342892" indent="-342892" algn="l" defTabSz="914378"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31" indent="-285743" algn="l" defTabSz="914378"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2972" indent="-228594" algn="l" defTabSz="914378"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22.jpg"/><Relationship Id="rId4" Type="http://schemas.openxmlformats.org/officeDocument/2006/relationships/image" Target="../media/image19.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tricare.mil/pharmacy"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tricare.mil/"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4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manuals.health.mil/pages/DisplayManualHtmlFile/2023-04-04/AsOf/FR16/C24.html" TargetMode="External"/><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hyperlink" Target="http://www.health.mil/" TargetMode="External"/><Relationship Id="rId4" Type="http://schemas.openxmlformats.org/officeDocument/2006/relationships/hyperlink" Target="http://www.tricare.mil/"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hyperlink" Target="http://www.health.mil/Military-Health-Topics/MHS-Toolkits/Media-Resources/Media-Center/Patient-Care-Numbers-for-the-MHS" TargetMode="External"/><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www.dmdc.osd.mil/rsl" TargetMode="External"/><Relationship Id="rId2" Type="http://schemas.openxmlformats.org/officeDocument/2006/relationships/hyperlink" Target="http://www.tricare.mil/" TargetMode="External"/><Relationship Id="rId1" Type="http://schemas.openxmlformats.org/officeDocument/2006/relationships/slideLayout" Target="../slideLayouts/slideLayout7.xml"/><Relationship Id="rId5" Type="http://schemas.openxmlformats.org/officeDocument/2006/relationships/hyperlink" Target="https://tricare.mil/bcacdcao" TargetMode="External"/><Relationship Id="rId4" Type="http://schemas.openxmlformats.org/officeDocument/2006/relationships/hyperlink" Target="https://milconnect.dmdc.osd.mil/"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tricare.mil/FindDoctor/Travelin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tricare.mil/lifeevents" TargetMode="External"/><Relationship Id="rId2" Type="http://schemas.openxmlformats.org/officeDocument/2006/relationships/hyperlink" Target="https://tricare.mil/openseason" TargetMode="External"/><Relationship Id="rId1" Type="http://schemas.openxmlformats.org/officeDocument/2006/relationships/slideLayout" Target="../slideLayouts/slideLayout2.xml"/><Relationship Id="rId5" Type="http://schemas.openxmlformats.org/officeDocument/2006/relationships/hyperlink" Target="https://www.tricare.mil/comparecosts" TargetMode="External"/><Relationship Id="rId4" Type="http://schemas.openxmlformats.org/officeDocument/2006/relationships/hyperlink" Target="https://www.tricare.mil/compareplan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22.jpg"/><Relationship Id="rId1" Type="http://schemas.openxmlformats.org/officeDocument/2006/relationships/slideLayout" Target="../slideLayouts/slideLayout2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jp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jpeg"/></Relationships>
</file>

<file path=ppt/slides/_rels/slide40.xml.rels><?xml version="1.0" encoding="UTF-8" standalone="yes"?>
<Relationships xmlns="http://schemas.openxmlformats.org/package/2006/relationships"><Relationship Id="rId8" Type="http://schemas.openxmlformats.org/officeDocument/2006/relationships/hyperlink" Target="https://www.tricare4u.com/" TargetMode="External"/><Relationship Id="rId3" Type="http://schemas.openxmlformats.org/officeDocument/2006/relationships/hyperlink" Target="https://www.tricare-west.com/" TargetMode="External"/><Relationship Id="rId7" Type="http://schemas.openxmlformats.org/officeDocument/2006/relationships/hyperlink" Target="https://www.tricare.mil/tfl" TargetMode="External"/><Relationship Id="rId2" Type="http://schemas.openxmlformats.org/officeDocument/2006/relationships/hyperlink" Target="https://www.humanamilitary.com/" TargetMode="External"/><Relationship Id="rId1" Type="http://schemas.openxmlformats.org/officeDocument/2006/relationships/slideLayout" Target="../slideLayouts/slideLayout7.xml"/><Relationship Id="rId6" Type="http://schemas.openxmlformats.org/officeDocument/2006/relationships/hyperlink" Target="https://www.usfhp.com/" TargetMode="External"/><Relationship Id="rId11" Type="http://schemas.openxmlformats.org/officeDocument/2006/relationships/hyperlink" Target="https://militaryrx.express-scripts.com/" TargetMode="External"/><Relationship Id="rId5" Type="http://schemas.openxmlformats.org/officeDocument/2006/relationships/hyperlink" Target="https://www.tricare.mil/usfhp" TargetMode="External"/><Relationship Id="rId10" Type="http://schemas.openxmlformats.org/officeDocument/2006/relationships/hyperlink" Target="https://tricare.mil/CoveredServices/Dental/TDP" TargetMode="External"/><Relationship Id="rId4" Type="http://schemas.openxmlformats.org/officeDocument/2006/relationships/hyperlink" Target="https://www.tricare-overseas.com/contact-us" TargetMode="External"/><Relationship Id="rId9" Type="http://schemas.openxmlformats.org/officeDocument/2006/relationships/hyperlink" Target="https://tricare.mil/CoveredServices/Dental/ADDental"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tricare.mil/changes" TargetMode="External"/><Relationship Id="rId7" Type="http://schemas.openxmlformats.org/officeDocument/2006/relationships/hyperlink" Target="http://www.facebook.com/TRICARE" TargetMode="External"/><Relationship Id="rId12" Type="http://schemas.openxmlformats.org/officeDocument/2006/relationships/image" Target="../media/image41.svg"/><Relationship Id="rId2" Type="http://schemas.openxmlformats.org/officeDocument/2006/relationships/hyperlink" Target="https://www.tricare.mil/" TargetMode="Externa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hyperlink" Target="https://www.tricare.mil/publications/newsletters" TargetMode="External"/><Relationship Id="rId10" Type="http://schemas.openxmlformats.org/officeDocument/2006/relationships/hyperlink" Target="https://www.tricare.mil/subscriptions" TargetMode="External"/><Relationship Id="rId4" Type="http://schemas.openxmlformats.org/officeDocument/2006/relationships/hyperlink" Target="https://newsroom.tricare.mil/" TargetMode="External"/><Relationship Id="rId9" Type="http://schemas.openxmlformats.org/officeDocument/2006/relationships/hyperlink" Target="http://www.twitter.com/TRICARE"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www.tricare.mil/CoveredService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hyperlink" Target="http://www.tricare.mil/CoveredServices/IsItCovered/Exclusions"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Your TRICARE Program</a:t>
            </a:r>
            <a:br>
              <a:rPr lang="en-US" dirty="0"/>
            </a:br>
            <a:r>
              <a:rPr lang="en-US" sz="2200" dirty="0"/>
              <a:t>CAPSTONE Spouse Course</a:t>
            </a:r>
          </a:p>
        </p:txBody>
      </p:sp>
      <p:sp>
        <p:nvSpPr>
          <p:cNvPr id="3" name="Subtitle 2"/>
          <p:cNvSpPr>
            <a:spLocks noGrp="1"/>
          </p:cNvSpPr>
          <p:nvPr>
            <p:ph type="subTitle" idx="1"/>
          </p:nvPr>
        </p:nvSpPr>
        <p:spPr/>
        <p:txBody>
          <a:bodyPr>
            <a:normAutofit fontScale="77500" lnSpcReduction="20000"/>
          </a:bodyPr>
          <a:lstStyle/>
          <a:p>
            <a:r>
              <a:rPr lang="en-US" dirty="0"/>
              <a:t>Curt B. Prichard, MHA, FACHE</a:t>
            </a:r>
          </a:p>
          <a:p>
            <a:r>
              <a:rPr lang="en-US" dirty="0"/>
              <a:t>Deputy Director, TRICARE Health Plan </a:t>
            </a:r>
          </a:p>
          <a:p>
            <a:r>
              <a:rPr lang="en-US" dirty="0"/>
              <a:t>May 15, 2024</a:t>
            </a:r>
          </a:p>
        </p:txBody>
      </p:sp>
    </p:spTree>
    <p:extLst>
      <p:ext uri="{BB962C8B-B14F-4D97-AF65-F5344CB8AC3E}">
        <p14:creationId xmlns:p14="http://schemas.microsoft.com/office/powerpoint/2010/main" val="3099384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en-US" dirty="0">
                <a:cs typeface="Arial" panose="020B0604020202020204" pitchFamily="34" charset="0"/>
              </a:rPr>
              <a:t>Who and What TRICARE Covers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48873691"/>
              </p:ext>
            </p:extLst>
          </p:nvPr>
        </p:nvGraphicFramePr>
        <p:xfrm>
          <a:off x="457200" y="1149350"/>
          <a:ext cx="8229600" cy="2992120"/>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2077260056"/>
                    </a:ext>
                  </a:extLst>
                </a:gridCol>
                <a:gridCol w="5105400">
                  <a:extLst>
                    <a:ext uri="{9D8B030D-6E8A-4147-A177-3AD203B41FA5}">
                      <a16:colId xmlns:a16="http://schemas.microsoft.com/office/drawing/2014/main" val="1420457380"/>
                    </a:ext>
                  </a:extLst>
                </a:gridCol>
              </a:tblGrid>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5686664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797175" algn="r"/>
                        </a:tabLst>
                        <a:defRPr/>
                      </a:pPr>
                      <a:r>
                        <a:rPr lang="en-US" altLang="en-US" sz="1600" dirty="0">
                          <a:solidFill>
                            <a:schemeClr val="accent1">
                              <a:lumMod val="50000"/>
                            </a:schemeClr>
                          </a:solidFill>
                          <a:latin typeface="+mn-lt"/>
                          <a:cs typeface="Arial" panose="020B0604020202020204" pitchFamily="34" charset="0"/>
                        </a:rPr>
                        <a:t>Active-duty service members </a:t>
                      </a:r>
                      <a:br>
                        <a:rPr lang="en-US" altLang="en-US" sz="1600" dirty="0">
                          <a:solidFill>
                            <a:schemeClr val="accent1">
                              <a:lumMod val="50000"/>
                            </a:schemeClr>
                          </a:solidFill>
                          <a:latin typeface="+mn-lt"/>
                          <a:cs typeface="Arial" panose="020B0604020202020204" pitchFamily="34" charset="0"/>
                        </a:rPr>
                      </a:br>
                      <a:r>
                        <a:rPr lang="en-US" altLang="en-US" sz="1600" dirty="0">
                          <a:solidFill>
                            <a:schemeClr val="accent1">
                              <a:lumMod val="50000"/>
                            </a:schemeClr>
                          </a:solidFill>
                          <a:latin typeface="+mn-lt"/>
                          <a:cs typeface="Arial" panose="020B0604020202020204" pitchFamily="34" charset="0"/>
                        </a:rPr>
                        <a:t>	10 U.S.C. 1074</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600" dirty="0">
                          <a:solidFill>
                            <a:schemeClr val="accent1">
                              <a:lumMod val="50000"/>
                            </a:schemeClr>
                          </a:solidFill>
                          <a:latin typeface="+mn-lt"/>
                          <a:cs typeface="Arial" panose="020B0604020202020204" pitchFamily="34" charset="0"/>
                        </a:rPr>
                        <a:t>Private sector care is covered under</a:t>
                      </a:r>
                      <a:r>
                        <a:rPr lang="en-US" altLang="en-US" sz="1600" baseline="0" dirty="0">
                          <a:solidFill>
                            <a:schemeClr val="accent1">
                              <a:lumMod val="50000"/>
                            </a:schemeClr>
                          </a:solidFill>
                          <a:latin typeface="+mn-lt"/>
                          <a:cs typeface="Arial" panose="020B0604020202020204" pitchFamily="34" charset="0"/>
                        </a:rPr>
                        <a:t> rules of the </a:t>
                      </a:r>
                      <a:r>
                        <a:rPr lang="en-US" altLang="en-US" sz="1600" baseline="0" dirty="0">
                          <a:solidFill>
                            <a:schemeClr val="accent1">
                              <a:lumMod val="60000"/>
                              <a:lumOff val="40000"/>
                            </a:schemeClr>
                          </a:solidFill>
                          <a:latin typeface="+mn-lt"/>
                          <a:cs typeface="Arial" panose="020B0604020202020204" pitchFamily="34" charset="0"/>
                        </a:rPr>
                        <a:t>Supplemental Health Care Program (SHCP)</a:t>
                      </a:r>
                      <a:r>
                        <a:rPr lang="en-US" altLang="en-US" sz="1600" dirty="0">
                          <a:solidFill>
                            <a:schemeClr val="accent1">
                              <a:lumMod val="60000"/>
                              <a:lumOff val="40000"/>
                            </a:schemeClr>
                          </a:solidFill>
                          <a:latin typeface="+mn-lt"/>
                          <a:cs typeface="Arial" panose="020B0604020202020204" pitchFamily="34" charset="0"/>
                        </a:rPr>
                        <a:t> </a:t>
                      </a:r>
                      <a:endParaRPr lang="en-US" altLang="en-US" sz="1400" dirty="0">
                        <a:solidFill>
                          <a:schemeClr val="accent1">
                            <a:lumMod val="60000"/>
                            <a:lumOff val="40000"/>
                          </a:schemeClr>
                        </a:solidFill>
                        <a:latin typeface="+mn-lt"/>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600" dirty="0">
                          <a:solidFill>
                            <a:schemeClr val="accent1">
                              <a:lumMod val="50000"/>
                            </a:schemeClr>
                          </a:solidFill>
                          <a:latin typeface="+mn-lt"/>
                          <a:cs typeface="Arial" panose="020B0604020202020204" pitchFamily="34" charset="0"/>
                        </a:rPr>
                        <a:t>In addition to </a:t>
                      </a:r>
                      <a:r>
                        <a:rPr lang="en-US" sz="1600" kern="1200" dirty="0">
                          <a:solidFill>
                            <a:schemeClr val="accent1">
                              <a:lumMod val="50000"/>
                            </a:schemeClr>
                          </a:solidFill>
                          <a:latin typeface="+mn-lt"/>
                          <a:ea typeface="+mn-ea"/>
                          <a:cs typeface="Arial" panose="020B0604020202020204" pitchFamily="34" charset="0"/>
                        </a:rPr>
                        <a:t>covered services, </a:t>
                      </a:r>
                      <a:br>
                        <a:rPr lang="en-US" sz="1600" kern="1200" dirty="0">
                          <a:solidFill>
                            <a:schemeClr val="accent1">
                              <a:lumMod val="50000"/>
                            </a:schemeClr>
                          </a:solidFill>
                          <a:latin typeface="+mn-lt"/>
                          <a:ea typeface="+mn-ea"/>
                          <a:cs typeface="Arial" panose="020B0604020202020204" pitchFamily="34" charset="0"/>
                        </a:rPr>
                      </a:br>
                      <a:r>
                        <a:rPr lang="en-US" altLang="en-US" sz="1600" baseline="0" dirty="0">
                          <a:solidFill>
                            <a:schemeClr val="accent1">
                              <a:lumMod val="60000"/>
                              <a:lumOff val="40000"/>
                            </a:schemeClr>
                          </a:solidFill>
                          <a:latin typeface="+mn-lt"/>
                          <a:cs typeface="Arial" panose="020B0604020202020204" pitchFamily="34" charset="0"/>
                        </a:rPr>
                        <a:t>non-covered services </a:t>
                      </a:r>
                      <a:r>
                        <a:rPr lang="en-US" altLang="en-US" sz="1600" baseline="0" dirty="0">
                          <a:solidFill>
                            <a:schemeClr val="accent1">
                              <a:lumMod val="50000"/>
                            </a:schemeClr>
                          </a:solidFill>
                          <a:latin typeface="+mn-lt"/>
                          <a:cs typeface="Arial" panose="020B0604020202020204" pitchFamily="34" charset="0"/>
                        </a:rPr>
                        <a:t>can be provided </a:t>
                      </a:r>
                      <a:r>
                        <a:rPr lang="en-US" altLang="en-US" sz="1600" dirty="0">
                          <a:solidFill>
                            <a:schemeClr val="accent1">
                              <a:lumMod val="50000"/>
                            </a:schemeClr>
                          </a:solidFill>
                          <a:latin typeface="+mn-lt"/>
                          <a:cs typeface="Arial" panose="020B0604020202020204" pitchFamily="34" charset="0"/>
                        </a:rPr>
                        <a:t>with an approved SHCP</a:t>
                      </a:r>
                      <a:r>
                        <a:rPr lang="en-US" altLang="en-US" sz="1600" baseline="0" dirty="0">
                          <a:solidFill>
                            <a:schemeClr val="accent1">
                              <a:lumMod val="50000"/>
                            </a:schemeClr>
                          </a:solidFill>
                          <a:latin typeface="+mn-lt"/>
                          <a:cs typeface="Arial" panose="020B0604020202020204" pitchFamily="34" charset="0"/>
                        </a:rPr>
                        <a:t> </a:t>
                      </a:r>
                      <a:r>
                        <a:rPr lang="en-US" altLang="en-US" sz="1600" dirty="0">
                          <a:solidFill>
                            <a:schemeClr val="accent1">
                              <a:lumMod val="50000"/>
                            </a:schemeClr>
                          </a:solidFill>
                          <a:latin typeface="+mn-lt"/>
                          <a:cs typeface="Arial" panose="020B0604020202020204" pitchFamily="34" charset="0"/>
                        </a:rPr>
                        <a:t>waiver from DHA Director </a:t>
                      </a:r>
                      <a:r>
                        <a:rPr lang="en-US" altLang="en-US" sz="1400" dirty="0">
                          <a:solidFill>
                            <a:schemeClr val="accent1">
                              <a:lumMod val="50000"/>
                            </a:schemeClr>
                          </a:solidFill>
                          <a:latin typeface="+mn-lt"/>
                          <a:cs typeface="Arial" panose="020B0604020202020204" pitchFamily="34" charset="0"/>
                        </a:rPr>
                        <a:t>(or</a:t>
                      </a:r>
                      <a:r>
                        <a:rPr lang="en-US" altLang="en-US" sz="1400" baseline="0" dirty="0">
                          <a:solidFill>
                            <a:schemeClr val="accent1">
                              <a:lumMod val="50000"/>
                            </a:schemeClr>
                          </a:solidFill>
                          <a:latin typeface="+mn-lt"/>
                          <a:cs typeface="Arial" panose="020B0604020202020204" pitchFamily="34" charset="0"/>
                        </a:rPr>
                        <a:t> </a:t>
                      </a:r>
                      <a:r>
                        <a:rPr lang="en-US" altLang="en-US" sz="1400" dirty="0">
                          <a:solidFill>
                            <a:schemeClr val="accent1">
                              <a:lumMod val="50000"/>
                            </a:schemeClr>
                          </a:solidFill>
                          <a:latin typeface="+mn-lt"/>
                          <a:cs typeface="Arial" panose="020B0604020202020204" pitchFamily="34" charset="0"/>
                        </a:rPr>
                        <a:t>designee)</a:t>
                      </a:r>
                      <a:endParaRPr lang="en-US" altLang="en-US" sz="1600" dirty="0">
                        <a:solidFill>
                          <a:schemeClr val="accent1">
                            <a:lumMod val="50000"/>
                          </a:schemeClr>
                        </a:solidFill>
                        <a:latin typeface="+mn-lt"/>
                        <a:cs typeface="Arial" panose="020B0604020202020204" pitchFamily="34" charset="0"/>
                      </a:endParaRPr>
                    </a:p>
                  </a:txBody>
                  <a:tcPr/>
                </a:tc>
                <a:extLst>
                  <a:ext uri="{0D108BD9-81ED-4DB2-BD59-A6C34878D82A}">
                    <a16:rowId xmlns:a16="http://schemas.microsoft.com/office/drawing/2014/main" val="17415916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797175" algn="r"/>
                        </a:tabLst>
                        <a:defRPr/>
                      </a:pPr>
                      <a:r>
                        <a:rPr lang="en-US" sz="1600" kern="1200" dirty="0">
                          <a:solidFill>
                            <a:schemeClr val="accent1">
                              <a:lumMod val="50000"/>
                            </a:schemeClr>
                          </a:solidFill>
                          <a:latin typeface="+mn-lt"/>
                          <a:ea typeface="+mn-ea"/>
                          <a:cs typeface="Arial" panose="020B0604020202020204" pitchFamily="34" charset="0"/>
                        </a:rPr>
                        <a:t>Active-duty family members </a:t>
                      </a:r>
                      <a:br>
                        <a:rPr lang="en-US" sz="1600" kern="1200" dirty="0">
                          <a:solidFill>
                            <a:schemeClr val="accent1">
                              <a:lumMod val="50000"/>
                            </a:schemeClr>
                          </a:solidFill>
                          <a:latin typeface="+mn-lt"/>
                          <a:ea typeface="+mn-ea"/>
                          <a:cs typeface="Arial" panose="020B0604020202020204" pitchFamily="34" charset="0"/>
                        </a:rPr>
                      </a:br>
                      <a:r>
                        <a:rPr lang="en-US" sz="1600" kern="1200" dirty="0">
                          <a:solidFill>
                            <a:schemeClr val="accent1">
                              <a:lumMod val="50000"/>
                            </a:schemeClr>
                          </a:solidFill>
                          <a:latin typeface="+mn-lt"/>
                          <a:ea typeface="+mn-ea"/>
                          <a:cs typeface="Arial" panose="020B0604020202020204" pitchFamily="34" charset="0"/>
                        </a:rPr>
                        <a:t>	10 U.S.C. 1079 </a:t>
                      </a:r>
                    </a:p>
                  </a:txBody>
                  <a:tcPr/>
                </a:tc>
                <a:tc rowSpan="2">
                  <a:txBody>
                    <a:bodyPr/>
                    <a:lstStyle/>
                    <a:p>
                      <a:pPr marL="285750" indent="-285750">
                        <a:buFont typeface="Arial" panose="020B0604020202020204" pitchFamily="34" charset="0"/>
                        <a:buChar char="•"/>
                      </a:pPr>
                      <a:r>
                        <a:rPr lang="en-US" sz="1600" dirty="0">
                          <a:solidFill>
                            <a:schemeClr val="accent1">
                              <a:lumMod val="50000"/>
                            </a:schemeClr>
                          </a:solidFill>
                        </a:rPr>
                        <a:t>Only </a:t>
                      </a:r>
                      <a:r>
                        <a:rPr lang="en-US" sz="1600" dirty="0">
                          <a:solidFill>
                            <a:schemeClr val="accent1">
                              <a:lumMod val="60000"/>
                              <a:lumOff val="40000"/>
                            </a:schemeClr>
                          </a:solidFill>
                        </a:rPr>
                        <a:t>covered services </a:t>
                      </a:r>
                      <a:r>
                        <a:rPr lang="en-US" sz="1600" dirty="0">
                          <a:solidFill>
                            <a:schemeClr val="accent1">
                              <a:lumMod val="50000"/>
                            </a:schemeClr>
                          </a:solidFill>
                        </a:rPr>
                        <a:t>that</a:t>
                      </a:r>
                      <a:r>
                        <a:rPr lang="en-US" sz="1600" dirty="0">
                          <a:solidFill>
                            <a:schemeClr val="accent1">
                              <a:lumMod val="60000"/>
                              <a:lumOff val="40000"/>
                            </a:schemeClr>
                          </a:solidFill>
                        </a:rPr>
                        <a:t> </a:t>
                      </a:r>
                      <a:r>
                        <a:rPr lang="en-US" sz="1600" dirty="0">
                          <a:solidFill>
                            <a:schemeClr val="accent1">
                              <a:lumMod val="50000"/>
                            </a:schemeClr>
                          </a:solidFill>
                        </a:rPr>
                        <a:t>are</a:t>
                      </a:r>
                      <a:r>
                        <a:rPr lang="en-US" sz="1600" dirty="0">
                          <a:solidFill>
                            <a:schemeClr val="accent1">
                              <a:lumMod val="60000"/>
                              <a:lumOff val="40000"/>
                            </a:schemeClr>
                          </a:solidFill>
                        </a:rPr>
                        <a:t> </a:t>
                      </a:r>
                      <a:r>
                        <a:rPr lang="en-US" sz="1600" dirty="0">
                          <a:solidFill>
                            <a:schemeClr val="accent1">
                              <a:lumMod val="50000"/>
                            </a:schemeClr>
                          </a:solidFill>
                        </a:rPr>
                        <a:t>medically necessary or psychologically necessary can be provided</a:t>
                      </a:r>
                    </a:p>
                    <a:p>
                      <a:pPr marL="285750" indent="-285750">
                        <a:buFont typeface="Arial" panose="020B0604020202020204" pitchFamily="34" charset="0"/>
                        <a:buChar char="•"/>
                        <a:tabLst>
                          <a:tab pos="4802188" algn="r"/>
                        </a:tabLst>
                      </a:pPr>
                      <a:r>
                        <a:rPr lang="en-US" sz="1600" dirty="0">
                          <a:solidFill>
                            <a:schemeClr val="accent1">
                              <a:lumMod val="50000"/>
                            </a:schemeClr>
                          </a:solidFill>
                        </a:rPr>
                        <a:t>New or emerging services or technology must be confirmed “proven” using a hierarchy of reliable evidence </a:t>
                      </a:r>
                      <a:r>
                        <a:rPr lang="en-US" sz="1400" dirty="0">
                          <a:solidFill>
                            <a:schemeClr val="accent1">
                              <a:lumMod val="50000"/>
                            </a:schemeClr>
                          </a:solidFill>
                        </a:rPr>
                        <a:t>(32 CFR 199.2)</a:t>
                      </a:r>
                    </a:p>
                  </a:txBody>
                  <a:tcPr/>
                </a:tc>
                <a:extLst>
                  <a:ext uri="{0D108BD9-81ED-4DB2-BD59-A6C34878D82A}">
                    <a16:rowId xmlns:a16="http://schemas.microsoft.com/office/drawing/2014/main" val="10639432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797175" algn="r"/>
                        </a:tabLst>
                        <a:defRPr/>
                      </a:pPr>
                      <a:r>
                        <a:rPr lang="en-US" sz="1600" kern="1200" dirty="0">
                          <a:solidFill>
                            <a:schemeClr val="accent1">
                              <a:lumMod val="50000"/>
                            </a:schemeClr>
                          </a:solidFill>
                          <a:latin typeface="+mn-lt"/>
                          <a:ea typeface="+mn-ea"/>
                          <a:cs typeface="Arial" panose="020B0604020202020204" pitchFamily="34" charset="0"/>
                        </a:rPr>
                        <a:t>Retirees and family members  </a:t>
                      </a:r>
                      <a:br>
                        <a:rPr lang="en-US" sz="1600" kern="1200" dirty="0">
                          <a:solidFill>
                            <a:schemeClr val="accent1">
                              <a:lumMod val="50000"/>
                            </a:schemeClr>
                          </a:solidFill>
                          <a:latin typeface="+mn-lt"/>
                          <a:ea typeface="+mn-ea"/>
                          <a:cs typeface="Arial" panose="020B0604020202020204" pitchFamily="34" charset="0"/>
                        </a:rPr>
                      </a:br>
                      <a:r>
                        <a:rPr lang="en-US" sz="1600" kern="1200" dirty="0">
                          <a:solidFill>
                            <a:schemeClr val="accent1">
                              <a:lumMod val="50000"/>
                            </a:schemeClr>
                          </a:solidFill>
                          <a:latin typeface="+mn-lt"/>
                          <a:ea typeface="+mn-ea"/>
                          <a:cs typeface="Arial" panose="020B0604020202020204" pitchFamily="34" charset="0"/>
                        </a:rPr>
                        <a:t>	10 U.S.C. 1086 </a:t>
                      </a:r>
                    </a:p>
                  </a:txBody>
                  <a:tcPr/>
                </a:tc>
                <a:tc vMerge="1">
                  <a:txBody>
                    <a:bodyPr/>
                    <a:lstStyle/>
                    <a:p>
                      <a:endParaRPr lang="en-US" dirty="0"/>
                    </a:p>
                  </a:txBody>
                  <a:tcPr/>
                </a:tc>
                <a:extLst>
                  <a:ext uri="{0D108BD9-81ED-4DB2-BD59-A6C34878D82A}">
                    <a16:rowId xmlns:a16="http://schemas.microsoft.com/office/drawing/2014/main" val="2867860655"/>
                  </a:ext>
                </a:extLst>
              </a:tr>
            </a:tbl>
          </a:graphicData>
        </a:graphic>
      </p:graphicFrame>
    </p:spTree>
    <p:extLst>
      <p:ext uri="{BB962C8B-B14F-4D97-AF65-F5344CB8AC3E}">
        <p14:creationId xmlns:p14="http://schemas.microsoft.com/office/powerpoint/2010/main" val="719447235"/>
      </p:ext>
    </p:extLst>
  </p:cSld>
  <p:clrMapOvr>
    <a:masterClrMapping/>
  </p:clrMapOvr>
  <p:transition>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altLang="en-US" dirty="0">
                <a:cs typeface="Arial" panose="020B0604020202020204" pitchFamily="34" charset="0"/>
              </a:rPr>
              <a:t>What TRICARE Pays</a:t>
            </a:r>
            <a:endParaRPr lang="en-US" dirty="0"/>
          </a:p>
        </p:txBody>
      </p:sp>
      <p:sp>
        <p:nvSpPr>
          <p:cNvPr id="3" name="Content Placeholder 2">
            <a:extLst>
              <a:ext uri="{FF2B5EF4-FFF2-40B4-BE49-F238E27FC236}">
                <a16:creationId xmlns:a16="http://schemas.microsoft.com/office/drawing/2014/main" id="{9F056FE1-8F86-41E1-AE90-C258A178031D}"/>
              </a:ext>
            </a:extLst>
          </p:cNvPr>
          <p:cNvSpPr>
            <a:spLocks noGrp="1"/>
          </p:cNvSpPr>
          <p:nvPr>
            <p:ph idx="1"/>
          </p:nvPr>
        </p:nvSpPr>
        <p:spPr/>
        <p:txBody>
          <a:bodyPr>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
                <a:srgbClr val="582831"/>
              </a:buClr>
              <a:buSzPct val="125000"/>
              <a:buFont typeface="Arial" panose="020B0604020202020204" pitchFamily="34" charset="0"/>
              <a:buChar char="•"/>
              <a:tabLst/>
              <a:defRPr/>
            </a:pPr>
            <a:r>
              <a:rPr kumimoji="0" lang="en-US" sz="22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TRICARE must reimburse like Medicare by law, where practicable </a:t>
            </a:r>
            <a:br>
              <a:rPr kumimoji="0" lang="en-US" sz="22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br>
            <a:r>
              <a:rPr kumimoji="0" lang="en-US" sz="17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(10 USC 1079). </a:t>
            </a:r>
            <a:r>
              <a:rPr lang="en-US" dirty="0"/>
              <a:t>Not practicable includes:</a:t>
            </a:r>
          </a:p>
          <a:p>
            <a:pPr lvl="1"/>
            <a:r>
              <a:rPr lang="en-US" dirty="0"/>
              <a:t>Most areas overseas</a:t>
            </a:r>
          </a:p>
          <a:p>
            <a:pPr lvl="1"/>
            <a:r>
              <a:rPr lang="en-US" dirty="0"/>
              <a:t>Areas where reimbursement does not align with needs of younger/healthier population </a:t>
            </a:r>
            <a:r>
              <a:rPr lang="en-US" sz="1900" dirty="0"/>
              <a:t>(</a:t>
            </a:r>
            <a:r>
              <a:rPr lang="en-US" sz="1900" i="1" dirty="0"/>
              <a:t>e.g.</a:t>
            </a:r>
            <a:r>
              <a:rPr lang="en-US" sz="1900" dirty="0"/>
              <a:t>, maternity)</a:t>
            </a:r>
          </a:p>
          <a:p>
            <a:pPr marL="380990" indent="-380990"/>
            <a:r>
              <a:rPr lang="en-US" dirty="0"/>
              <a:t>Network discounts are permitted by law</a:t>
            </a:r>
          </a:p>
          <a:p>
            <a:pPr marL="380990" indent="-380990"/>
            <a:r>
              <a:rPr kumimoji="0" lang="en-US" sz="22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Locality-based waivers </a:t>
            </a:r>
            <a:r>
              <a:rPr kumimoji="0" lang="en-US" sz="22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(LBW) – r</a:t>
            </a:r>
            <a:r>
              <a:rPr lang="en-US" dirty="0" err="1"/>
              <a:t>ates</a:t>
            </a:r>
            <a:r>
              <a:rPr lang="en-US" dirty="0"/>
              <a:t> may be increased in certain localities or for specific providers to prevent severely limited access to care</a:t>
            </a:r>
          </a:p>
          <a:p>
            <a:pPr marL="342900" marR="0" lvl="0" indent="-342900" algn="l" defTabSz="914400" rtl="0" eaLnBrk="1" fontAlgn="auto" latinLnBrk="0" hangingPunct="1">
              <a:lnSpc>
                <a:spcPct val="100000"/>
              </a:lnSpc>
              <a:spcBef>
                <a:spcPct val="20000"/>
              </a:spcBef>
              <a:spcAft>
                <a:spcPts val="0"/>
              </a:spcAft>
              <a:buClr>
                <a:srgbClr val="582831"/>
              </a:buClr>
              <a:buSzPct val="125000"/>
              <a:buFont typeface="Arial" panose="020B0604020202020204" pitchFamily="34" charset="0"/>
              <a:buChar char="•"/>
              <a:tabLst/>
              <a:defRPr/>
            </a:pPr>
            <a:r>
              <a:rPr kumimoji="0" lang="en-US" sz="22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Cost-shares are required by law and cannot be waived</a:t>
            </a:r>
          </a:p>
        </p:txBody>
      </p:sp>
    </p:spTree>
    <p:extLst>
      <p:ext uri="{BB962C8B-B14F-4D97-AF65-F5344CB8AC3E}">
        <p14:creationId xmlns:p14="http://schemas.microsoft.com/office/powerpoint/2010/main" val="2223779996"/>
      </p:ext>
    </p:extLst>
  </p:cSld>
  <p:clrMapOvr>
    <a:masterClrMapping/>
  </p:clrMapOvr>
  <p:transition>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en-US" dirty="0"/>
              <a:t>How does a benefit become a benefit?</a:t>
            </a:r>
            <a:endParaRPr lang="en-US" dirty="0"/>
          </a:p>
        </p:txBody>
      </p:sp>
      <p:sp>
        <p:nvSpPr>
          <p:cNvPr id="4" name="Content Placeholder 2"/>
          <p:cNvSpPr>
            <a:spLocks noGrp="1"/>
          </p:cNvSpPr>
          <p:nvPr>
            <p:ph sz="half" idx="1"/>
          </p:nvPr>
        </p:nvSpPr>
        <p:spPr>
          <a:xfrm>
            <a:off x="457200" y="1123950"/>
            <a:ext cx="5410200" cy="3276600"/>
          </a:xfrm>
        </p:spPr>
        <p:txBody>
          <a:bodyPr>
            <a:normAutofit fontScale="92500" lnSpcReduction="10000"/>
          </a:bodyPr>
          <a:lstStyle/>
          <a:p>
            <a:pPr marL="0" lvl="0" indent="0">
              <a:buNone/>
            </a:pPr>
            <a:r>
              <a:rPr lang="en-US" dirty="0"/>
              <a:t>A TRICARE covered benefit must be:</a:t>
            </a:r>
          </a:p>
          <a:p>
            <a:r>
              <a:rPr lang="en-US" dirty="0"/>
              <a:t>Allowed by law and the Code of Federal Regulations </a:t>
            </a:r>
            <a:r>
              <a:rPr lang="en-US" sz="1900" dirty="0"/>
              <a:t>(and not specifically excluded)</a:t>
            </a:r>
          </a:p>
          <a:p>
            <a:r>
              <a:rPr lang="en-US" dirty="0"/>
              <a:t>Proven safe and effective</a:t>
            </a:r>
          </a:p>
          <a:p>
            <a:r>
              <a:rPr lang="en-US" dirty="0"/>
              <a:t>Officially added to the TRICARE program </a:t>
            </a:r>
            <a:br>
              <a:rPr lang="en-US" dirty="0"/>
            </a:br>
            <a:r>
              <a:rPr lang="en-US" dirty="0"/>
              <a:t>with a policy change and/or regulatory change </a:t>
            </a:r>
            <a:r>
              <a:rPr lang="en-US" sz="1900" dirty="0"/>
              <a:t>(if applicable)</a:t>
            </a:r>
            <a:endParaRPr lang="en-US" dirty="0"/>
          </a:p>
          <a:p>
            <a:r>
              <a:rPr lang="en-US" dirty="0"/>
              <a:t>This process may take years, </a:t>
            </a:r>
            <a:br>
              <a:rPr lang="en-US" dirty="0"/>
            </a:br>
            <a:r>
              <a:rPr lang="en-US" dirty="0"/>
              <a:t>depending on the authority </a:t>
            </a:r>
            <a:br>
              <a:rPr lang="en-US" dirty="0"/>
            </a:br>
            <a:r>
              <a:rPr lang="en-US" dirty="0"/>
              <a:t>needed to change or add a benefit</a:t>
            </a:r>
          </a:p>
          <a:p>
            <a:endParaRPr lang="en-US" dirty="0"/>
          </a:p>
        </p:txBody>
      </p:sp>
      <p:pic>
        <p:nvPicPr>
          <p:cNvPr id="6" name="Picture 5"/>
          <p:cNvPicPr>
            <a:picLocks noChangeAspect="1"/>
          </p:cNvPicPr>
          <p:nvPr/>
        </p:nvPicPr>
        <p:blipFill>
          <a:blip r:embed="rId3"/>
          <a:stretch>
            <a:fillRect/>
          </a:stretch>
        </p:blipFill>
        <p:spPr>
          <a:xfrm>
            <a:off x="5943600" y="1047749"/>
            <a:ext cx="2286000" cy="3504529"/>
          </a:xfrm>
          <a:prstGeom prst="rect">
            <a:avLst/>
          </a:prstGeom>
        </p:spPr>
      </p:pic>
    </p:spTree>
    <p:extLst>
      <p:ext uri="{BB962C8B-B14F-4D97-AF65-F5344CB8AC3E}">
        <p14:creationId xmlns:p14="http://schemas.microsoft.com/office/powerpoint/2010/main" val="2887292889"/>
      </p:ext>
    </p:extLst>
  </p:cSld>
  <p:clrMapOvr>
    <a:masterClrMapping/>
  </p:clrMapOvr>
  <p:transition>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0" y="2190750"/>
            <a:ext cx="4569516" cy="838200"/>
          </a:xfrm>
        </p:spPr>
        <p:txBody>
          <a:bodyPr>
            <a:noAutofit/>
          </a:bodyPr>
          <a:lstStyle/>
          <a:p>
            <a:pPr marL="0" indent="0" algn="ctr">
              <a:buNone/>
            </a:pPr>
            <a:r>
              <a:rPr lang="en-US" sz="2800" b="1" dirty="0"/>
              <a:t>TRICARE Plans</a:t>
            </a:r>
            <a:br>
              <a:rPr lang="en-US" sz="2800" b="1" dirty="0"/>
            </a:br>
            <a:endParaRPr lang="en-US" sz="2800" b="1" dirty="0"/>
          </a:p>
        </p:txBody>
      </p:sp>
    </p:spTree>
    <p:extLst>
      <p:ext uri="{BB962C8B-B14F-4D97-AF65-F5344CB8AC3E}">
        <p14:creationId xmlns:p14="http://schemas.microsoft.com/office/powerpoint/2010/main" val="1252236986"/>
      </p:ext>
    </p:extLst>
  </p:cSld>
  <p:clrMapOvr>
    <a:masterClrMapping/>
  </p:clrMapOvr>
  <p:transition spd="med">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411B71D-6834-4D9E-6950-B76AD1E6DC61}"/>
              </a:ext>
            </a:extLst>
          </p:cNvPr>
          <p:cNvSpPr>
            <a:spLocks noGrp="1"/>
          </p:cNvSpPr>
          <p:nvPr>
            <p:ph sz="half" idx="2"/>
          </p:nvPr>
        </p:nvSpPr>
        <p:spPr>
          <a:xfrm>
            <a:off x="1943100" y="1085850"/>
            <a:ext cx="4038600" cy="3276600"/>
          </a:xfrm>
        </p:spPr>
        <p:txBody>
          <a:bodyPr/>
          <a:lstStyle/>
          <a:p>
            <a:r>
              <a:rPr lang="en-US" dirty="0"/>
              <a:t>Add Video</a:t>
            </a:r>
          </a:p>
        </p:txBody>
      </p:sp>
      <p:pic>
        <p:nvPicPr>
          <p:cNvPr id="5" name="dha_tricare_storybanking_v06 (1080p)">
            <a:hlinkClick r:id="" action="ppaction://media"/>
            <a:extLst>
              <a:ext uri="{FF2B5EF4-FFF2-40B4-BE49-F238E27FC236}">
                <a16:creationId xmlns:a16="http://schemas.microsoft.com/office/drawing/2014/main" id="{479F7252-BF98-F041-D5C5-C1EA3818CE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05110538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9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en-US" dirty="0"/>
              <a:t>TRICARE Plans </a:t>
            </a:r>
            <a:endParaRPr lang="en-US" dirty="0"/>
          </a:p>
        </p:txBody>
      </p:sp>
      <p:sp>
        <p:nvSpPr>
          <p:cNvPr id="5" name="Content Placeholder 2"/>
          <p:cNvSpPr>
            <a:spLocks noGrp="1"/>
          </p:cNvSpPr>
          <p:nvPr>
            <p:ph idx="1"/>
          </p:nvPr>
        </p:nvSpPr>
        <p:spPr>
          <a:xfrm>
            <a:off x="457200" y="1047750"/>
            <a:ext cx="8229600" cy="3581400"/>
          </a:xfrm>
        </p:spPr>
        <p:txBody>
          <a:bodyPr>
            <a:normAutofit fontScale="77500" lnSpcReduction="20000"/>
          </a:bodyPr>
          <a:lstStyle/>
          <a:p>
            <a:pPr marL="228600" indent="-228600"/>
            <a:r>
              <a:rPr lang="en-US" dirty="0">
                <a:solidFill>
                  <a:schemeClr val="accent1">
                    <a:lumMod val="60000"/>
                    <a:lumOff val="40000"/>
                  </a:schemeClr>
                </a:solidFill>
              </a:rPr>
              <a:t>TRICARE Select </a:t>
            </a:r>
            <a:r>
              <a:rPr lang="en-US" sz="1800" dirty="0"/>
              <a:t>(PPO model) </a:t>
            </a:r>
            <a:r>
              <a:rPr lang="en-US" dirty="0"/>
              <a:t>– a non-“gatekeeper” plan for </a:t>
            </a:r>
            <a:r>
              <a:rPr lang="en-US" u="sng" dirty="0"/>
              <a:t>enrollment worldwide</a:t>
            </a:r>
          </a:p>
          <a:p>
            <a:pPr marL="628650" lvl="1" indent="-228600"/>
            <a:r>
              <a:rPr lang="en-US" sz="2100" dirty="0"/>
              <a:t>No referrals required for coverage </a:t>
            </a:r>
          </a:p>
          <a:p>
            <a:pPr marL="628650" lvl="1" indent="-228600"/>
            <a:r>
              <a:rPr lang="en-US" sz="2100" dirty="0"/>
              <a:t>TRICARE authorized providers, network </a:t>
            </a:r>
            <a:r>
              <a:rPr lang="en-US" sz="2100" u="sng" dirty="0"/>
              <a:t>and</a:t>
            </a:r>
            <a:r>
              <a:rPr lang="en-US" sz="2100" dirty="0"/>
              <a:t> non-network</a:t>
            </a:r>
          </a:p>
          <a:p>
            <a:pPr marL="228600" indent="-228600"/>
            <a:r>
              <a:rPr lang="en-US" dirty="0">
                <a:solidFill>
                  <a:schemeClr val="accent1">
                    <a:lumMod val="60000"/>
                    <a:lumOff val="40000"/>
                  </a:schemeClr>
                </a:solidFill>
              </a:rPr>
              <a:t>TRICARE Prime </a:t>
            </a:r>
            <a:r>
              <a:rPr lang="en-US" sz="1800" dirty="0"/>
              <a:t>(HMO model) </a:t>
            </a:r>
            <a:r>
              <a:rPr lang="en-US" dirty="0"/>
              <a:t>– a “gatekeeper” plan in Prime Service Areas (PSAs).</a:t>
            </a:r>
          </a:p>
          <a:p>
            <a:pPr marL="633413" indent="-231775">
              <a:buNone/>
            </a:pPr>
            <a:r>
              <a:rPr lang="en-US" dirty="0"/>
              <a:t>Requires referrals. Enrollees are assigned to a primary care manager (PCM).</a:t>
            </a:r>
          </a:p>
          <a:p>
            <a:pPr marL="633413" indent="-231775">
              <a:buNone/>
            </a:pPr>
            <a:r>
              <a:rPr lang="en-US" dirty="0"/>
              <a:t>Mandatory enrollment for active-duty service members (ADSMs).</a:t>
            </a:r>
          </a:p>
          <a:p>
            <a:pPr marL="633413" indent="-231775">
              <a:buNone/>
            </a:pPr>
            <a:r>
              <a:rPr lang="en-US" dirty="0"/>
              <a:t>Variations: </a:t>
            </a:r>
          </a:p>
          <a:p>
            <a:pPr marL="633413" lvl="1" indent="-231775"/>
            <a:r>
              <a:rPr lang="en-US" dirty="0">
                <a:solidFill>
                  <a:schemeClr val="accent1">
                    <a:lumMod val="60000"/>
                    <a:lumOff val="40000"/>
                  </a:schemeClr>
                </a:solidFill>
              </a:rPr>
              <a:t>TRICARE Prime Remote</a:t>
            </a:r>
            <a:r>
              <a:rPr lang="en-US" dirty="0"/>
              <a:t> (TPR) – available for certain ADSMs </a:t>
            </a:r>
            <a:br>
              <a:rPr lang="en-US" dirty="0"/>
            </a:br>
            <a:r>
              <a:rPr lang="en-US" dirty="0"/>
              <a:t>in areas geographically remote from MTFs, i.e. outside PSAs</a:t>
            </a:r>
          </a:p>
          <a:p>
            <a:pPr marL="633413" lvl="1" indent="-231775"/>
            <a:r>
              <a:rPr lang="en-US" dirty="0">
                <a:solidFill>
                  <a:schemeClr val="accent1">
                    <a:lumMod val="60000"/>
                    <a:lumOff val="40000"/>
                  </a:schemeClr>
                </a:solidFill>
              </a:rPr>
              <a:t>TRICARE Prime Remote for Active-Duty Family Members </a:t>
            </a:r>
            <a:r>
              <a:rPr lang="en-US" dirty="0"/>
              <a:t>(TPRADFM) – offered to certain ADFMs of a TPR-enrolled Service member, i.e. outside PSAs</a:t>
            </a:r>
          </a:p>
          <a:p>
            <a:pPr marL="633413" lvl="1" indent="-231775"/>
            <a:r>
              <a:rPr lang="en-US" dirty="0"/>
              <a:t>TRICARE Overseas Program </a:t>
            </a:r>
            <a:r>
              <a:rPr lang="en-US" dirty="0">
                <a:solidFill>
                  <a:schemeClr val="accent1">
                    <a:lumMod val="60000"/>
                    <a:lumOff val="40000"/>
                  </a:schemeClr>
                </a:solidFill>
              </a:rPr>
              <a:t>(TOP) Prime </a:t>
            </a:r>
            <a:r>
              <a:rPr lang="en-US" sz="2100" dirty="0"/>
              <a:t>and</a:t>
            </a:r>
            <a:r>
              <a:rPr lang="en-US" dirty="0">
                <a:solidFill>
                  <a:schemeClr val="accent1">
                    <a:lumMod val="60000"/>
                    <a:lumOff val="40000"/>
                  </a:schemeClr>
                </a:solidFill>
              </a:rPr>
              <a:t> TOP Prime Remote</a:t>
            </a:r>
          </a:p>
          <a:p>
            <a:pPr marL="633413" lvl="1" indent="-231775"/>
            <a:r>
              <a:rPr lang="en-US" dirty="0">
                <a:solidFill>
                  <a:schemeClr val="accent1">
                    <a:lumMod val="60000"/>
                    <a:lumOff val="40000"/>
                  </a:schemeClr>
                </a:solidFill>
              </a:rPr>
              <a:t>US Family Health Plan </a:t>
            </a:r>
            <a:r>
              <a:rPr lang="en-US" dirty="0"/>
              <a:t>(USFHP) – closed network TRICARE Prime plan </a:t>
            </a:r>
            <a:br>
              <a:rPr lang="en-US" dirty="0"/>
            </a:br>
            <a:r>
              <a:rPr lang="en-US" dirty="0"/>
              <a:t>offered in </a:t>
            </a:r>
            <a:r>
              <a:rPr lang="en-US" u="sng" dirty="0"/>
              <a:t>six</a:t>
            </a:r>
            <a:r>
              <a:rPr lang="en-US" dirty="0"/>
              <a:t> designated service areas in the U.S. </a:t>
            </a:r>
          </a:p>
          <a:p>
            <a:pPr marL="633413" lvl="1" indent="-231775"/>
            <a:endParaRPr lang="en-US" dirty="0"/>
          </a:p>
        </p:txBody>
      </p:sp>
      <p:pic>
        <p:nvPicPr>
          <p:cNvPr id="10" name="Picture 9">
            <a:extLst>
              <a:ext uri="{FF2B5EF4-FFF2-40B4-BE49-F238E27FC236}">
                <a16:creationId xmlns:a16="http://schemas.microsoft.com/office/drawing/2014/main" id="{91C87D9B-11D8-317F-D106-05671DB76958}"/>
              </a:ext>
            </a:extLst>
          </p:cNvPr>
          <p:cNvPicPr>
            <a:picLocks noChangeAspect="1"/>
          </p:cNvPicPr>
          <p:nvPr/>
        </p:nvPicPr>
        <p:blipFill>
          <a:blip r:embed="rId3"/>
          <a:stretch>
            <a:fillRect/>
          </a:stretch>
        </p:blipFill>
        <p:spPr>
          <a:xfrm>
            <a:off x="5401781" y="4242773"/>
            <a:ext cx="526579" cy="310177"/>
          </a:xfrm>
          <a:prstGeom prst="rect">
            <a:avLst/>
          </a:prstGeom>
        </p:spPr>
      </p:pic>
      <p:pic>
        <p:nvPicPr>
          <p:cNvPr id="11" name="Picture 10">
            <a:extLst>
              <a:ext uri="{FF2B5EF4-FFF2-40B4-BE49-F238E27FC236}">
                <a16:creationId xmlns:a16="http://schemas.microsoft.com/office/drawing/2014/main" id="{3E75BA1F-CB28-8B24-EEB3-086D7DA53EB7}"/>
              </a:ext>
            </a:extLst>
          </p:cNvPr>
          <p:cNvPicPr>
            <a:picLocks noChangeAspect="1"/>
          </p:cNvPicPr>
          <p:nvPr/>
        </p:nvPicPr>
        <p:blipFill>
          <a:blip r:embed="rId4"/>
          <a:stretch>
            <a:fillRect/>
          </a:stretch>
        </p:blipFill>
        <p:spPr>
          <a:xfrm>
            <a:off x="5958840" y="4275555"/>
            <a:ext cx="548640" cy="274320"/>
          </a:xfrm>
          <a:prstGeom prst="rect">
            <a:avLst/>
          </a:prstGeom>
        </p:spPr>
      </p:pic>
      <p:pic>
        <p:nvPicPr>
          <p:cNvPr id="12" name="Picture 11">
            <a:extLst>
              <a:ext uri="{FF2B5EF4-FFF2-40B4-BE49-F238E27FC236}">
                <a16:creationId xmlns:a16="http://schemas.microsoft.com/office/drawing/2014/main" id="{87EFC744-EE45-0496-9760-AF3AE1587341}"/>
              </a:ext>
            </a:extLst>
          </p:cNvPr>
          <p:cNvPicPr>
            <a:picLocks noChangeAspect="1"/>
          </p:cNvPicPr>
          <p:nvPr/>
        </p:nvPicPr>
        <p:blipFill>
          <a:blip r:embed="rId5"/>
          <a:stretch>
            <a:fillRect/>
          </a:stretch>
        </p:blipFill>
        <p:spPr>
          <a:xfrm>
            <a:off x="7086600" y="4131404"/>
            <a:ext cx="731520" cy="192946"/>
          </a:xfrm>
          <a:prstGeom prst="rect">
            <a:avLst/>
          </a:prstGeom>
        </p:spPr>
      </p:pic>
      <p:pic>
        <p:nvPicPr>
          <p:cNvPr id="13" name="Picture 12">
            <a:extLst>
              <a:ext uri="{FF2B5EF4-FFF2-40B4-BE49-F238E27FC236}">
                <a16:creationId xmlns:a16="http://schemas.microsoft.com/office/drawing/2014/main" id="{0E6C08AA-5B36-CEA4-2499-34A6DD33D9E8}"/>
              </a:ext>
            </a:extLst>
          </p:cNvPr>
          <p:cNvPicPr>
            <a:picLocks noChangeAspect="1"/>
          </p:cNvPicPr>
          <p:nvPr/>
        </p:nvPicPr>
        <p:blipFill>
          <a:blip r:embed="rId6"/>
          <a:stretch>
            <a:fillRect/>
          </a:stretch>
        </p:blipFill>
        <p:spPr>
          <a:xfrm>
            <a:off x="6601022" y="4242773"/>
            <a:ext cx="457200" cy="327803"/>
          </a:xfrm>
          <a:prstGeom prst="rect">
            <a:avLst/>
          </a:prstGeom>
        </p:spPr>
      </p:pic>
      <p:pic>
        <p:nvPicPr>
          <p:cNvPr id="14" name="Picture 13">
            <a:extLst>
              <a:ext uri="{FF2B5EF4-FFF2-40B4-BE49-F238E27FC236}">
                <a16:creationId xmlns:a16="http://schemas.microsoft.com/office/drawing/2014/main" id="{B3EB99E7-E9E4-50DA-B633-C694B0581BD0}"/>
              </a:ext>
            </a:extLst>
          </p:cNvPr>
          <p:cNvPicPr>
            <a:picLocks noChangeAspect="1"/>
          </p:cNvPicPr>
          <p:nvPr/>
        </p:nvPicPr>
        <p:blipFill>
          <a:blip r:embed="rId7"/>
          <a:stretch>
            <a:fillRect/>
          </a:stretch>
        </p:blipFill>
        <p:spPr>
          <a:xfrm>
            <a:off x="8168640" y="4321750"/>
            <a:ext cx="822960" cy="215583"/>
          </a:xfrm>
          <a:prstGeom prst="rect">
            <a:avLst/>
          </a:prstGeom>
        </p:spPr>
      </p:pic>
      <p:pic>
        <p:nvPicPr>
          <p:cNvPr id="15" name="Picture 14">
            <a:extLst>
              <a:ext uri="{FF2B5EF4-FFF2-40B4-BE49-F238E27FC236}">
                <a16:creationId xmlns:a16="http://schemas.microsoft.com/office/drawing/2014/main" id="{E3F2AD94-7EB0-2B09-C757-6C28E9E6D5A9}"/>
              </a:ext>
            </a:extLst>
          </p:cNvPr>
          <p:cNvPicPr>
            <a:picLocks noChangeAspect="1"/>
          </p:cNvPicPr>
          <p:nvPr/>
        </p:nvPicPr>
        <p:blipFill>
          <a:blip r:embed="rId8"/>
          <a:stretch>
            <a:fillRect/>
          </a:stretch>
        </p:blipFill>
        <p:spPr>
          <a:xfrm>
            <a:off x="7537494" y="4288935"/>
            <a:ext cx="548640" cy="292608"/>
          </a:xfrm>
          <a:prstGeom prst="rect">
            <a:avLst/>
          </a:prstGeom>
        </p:spPr>
      </p:pic>
      <p:pic>
        <p:nvPicPr>
          <p:cNvPr id="17" name="Picture 16">
            <a:extLst>
              <a:ext uri="{FF2B5EF4-FFF2-40B4-BE49-F238E27FC236}">
                <a16:creationId xmlns:a16="http://schemas.microsoft.com/office/drawing/2014/main" id="{B21D2A90-12D8-8921-814E-4B90B99BDF73}"/>
              </a:ext>
            </a:extLst>
          </p:cNvPr>
          <p:cNvPicPr>
            <a:picLocks noChangeAspect="1"/>
          </p:cNvPicPr>
          <p:nvPr/>
        </p:nvPicPr>
        <p:blipFill>
          <a:blip r:embed="rId9"/>
          <a:stretch>
            <a:fillRect/>
          </a:stretch>
        </p:blipFill>
        <p:spPr>
          <a:xfrm>
            <a:off x="8239125" y="1704391"/>
            <a:ext cx="400050" cy="400050"/>
          </a:xfrm>
          <a:prstGeom prst="rect">
            <a:avLst/>
          </a:prstGeom>
        </p:spPr>
      </p:pic>
      <p:pic>
        <p:nvPicPr>
          <p:cNvPr id="4" name="Picture 3">
            <a:extLst>
              <a:ext uri="{FF2B5EF4-FFF2-40B4-BE49-F238E27FC236}">
                <a16:creationId xmlns:a16="http://schemas.microsoft.com/office/drawing/2014/main" id="{7B13B89E-69D8-036F-1F46-3B5978D2F9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91450" y="2333041"/>
            <a:ext cx="895350" cy="400050"/>
          </a:xfrm>
          <a:prstGeom prst="rect">
            <a:avLst/>
          </a:prstGeom>
        </p:spPr>
      </p:pic>
      <p:pic>
        <p:nvPicPr>
          <p:cNvPr id="6" name="Picture 5">
            <a:extLst>
              <a:ext uri="{FF2B5EF4-FFF2-40B4-BE49-F238E27FC236}">
                <a16:creationId xmlns:a16="http://schemas.microsoft.com/office/drawing/2014/main" id="{F1365612-5935-6ACC-77FC-8E9506792079}"/>
              </a:ext>
            </a:extLst>
          </p:cNvPr>
          <p:cNvPicPr>
            <a:picLocks noChangeAspect="1"/>
          </p:cNvPicPr>
          <p:nvPr/>
        </p:nvPicPr>
        <p:blipFill>
          <a:blip r:embed="rId11"/>
          <a:stretch>
            <a:fillRect/>
          </a:stretch>
        </p:blipFill>
        <p:spPr>
          <a:xfrm>
            <a:off x="8045902" y="1123950"/>
            <a:ext cx="631373" cy="304800"/>
          </a:xfrm>
          <a:prstGeom prst="rect">
            <a:avLst/>
          </a:prstGeom>
        </p:spPr>
      </p:pic>
    </p:spTree>
    <p:extLst>
      <p:ext uri="{BB962C8B-B14F-4D97-AF65-F5344CB8AC3E}">
        <p14:creationId xmlns:p14="http://schemas.microsoft.com/office/powerpoint/2010/main" val="2268558839"/>
      </p:ext>
    </p:extLst>
  </p:cSld>
  <p:clrMapOvr>
    <a:masterClrMapping/>
  </p:clrMapOvr>
  <p:transition>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noAutofit/>
          </a:bodyPr>
          <a:lstStyle/>
          <a:p>
            <a:pPr algn="l"/>
            <a:r>
              <a:rPr lang="en-US" altLang="en-US" dirty="0">
                <a:solidFill>
                  <a:srgbClr val="092068"/>
                </a:solidFill>
              </a:rPr>
              <a:t>TRICARE Plans </a:t>
            </a:r>
            <a:br>
              <a:rPr lang="en-US" altLang="en-US" dirty="0">
                <a:solidFill>
                  <a:srgbClr val="092068"/>
                </a:solidFill>
              </a:rPr>
            </a:br>
            <a:r>
              <a:rPr lang="en-US" altLang="en-US" sz="2100" b="0" i="1" dirty="0">
                <a:solidFill>
                  <a:srgbClr val="092068"/>
                </a:solidFill>
                <a:cs typeface="Arial" panose="020B0604020202020204" pitchFamily="34" charset="0"/>
                <a:sym typeface="Wingdings" panose="05000000000000000000" pitchFamily="2" charset="2"/>
              </a:rPr>
              <a:t>(Continued)</a:t>
            </a:r>
            <a:endParaRPr lang="en-US" b="0" dirty="0"/>
          </a:p>
        </p:txBody>
      </p:sp>
      <p:sp>
        <p:nvSpPr>
          <p:cNvPr id="6" name="Content Placeholder 1"/>
          <p:cNvSpPr>
            <a:spLocks noGrp="1"/>
          </p:cNvSpPr>
          <p:nvPr>
            <p:ph idx="1"/>
          </p:nvPr>
        </p:nvSpPr>
        <p:spPr>
          <a:xfrm>
            <a:off x="533400" y="1047750"/>
            <a:ext cx="8305800" cy="3505200"/>
          </a:xfrm>
        </p:spPr>
        <p:txBody>
          <a:bodyPr>
            <a:normAutofit fontScale="70000" lnSpcReduction="20000"/>
          </a:bodyPr>
          <a:lstStyle/>
          <a:p>
            <a:pPr marL="0" indent="0">
              <a:buNone/>
            </a:pPr>
            <a:r>
              <a:rPr lang="en-US" b="1" dirty="0">
                <a:solidFill>
                  <a:schemeClr val="accent1">
                    <a:lumMod val="60000"/>
                    <a:lumOff val="40000"/>
                  </a:schemeClr>
                </a:solidFill>
              </a:rPr>
              <a:t>TRICARE For Life (TFL) </a:t>
            </a:r>
            <a:r>
              <a:rPr lang="en-US" dirty="0"/>
              <a:t>- wraparound coverage for TRICARE beneficiaries who have </a:t>
            </a:r>
            <a:br>
              <a:rPr lang="en-US" dirty="0"/>
            </a:br>
            <a:r>
              <a:rPr lang="en-US" u="sng" dirty="0"/>
              <a:t>both</a:t>
            </a:r>
            <a:r>
              <a:rPr lang="en-US" dirty="0"/>
              <a:t> Medicare Part A and Medicare Part B, regardless of age or place of residence</a:t>
            </a:r>
          </a:p>
          <a:p>
            <a:r>
              <a:rPr lang="en-US" dirty="0"/>
              <a:t>TFL pays Medicare deductibles and copayments, for TRICARE covered services</a:t>
            </a:r>
          </a:p>
          <a:p>
            <a:r>
              <a:rPr lang="en-US" dirty="0"/>
              <a:t>TFL coverage will begin automatically the first day an individual has both Medicare Parts A and B.</a:t>
            </a:r>
          </a:p>
          <a:p>
            <a:pPr lvl="1"/>
            <a:r>
              <a:rPr lang="en-US" dirty="0"/>
              <a:t>Medicare is awarded in the 25</a:t>
            </a:r>
            <a:r>
              <a:rPr lang="en-US" baseline="30000" dirty="0"/>
              <a:t>th</a:t>
            </a:r>
            <a:r>
              <a:rPr lang="en-US" dirty="0"/>
              <a:t> month of receiving SSDI (for those under 65).</a:t>
            </a:r>
          </a:p>
          <a:p>
            <a:pPr marL="457200" lvl="1" indent="0">
              <a:buNone/>
              <a:tabLst>
                <a:tab pos="1431925" algn="l"/>
              </a:tabLst>
            </a:pPr>
            <a:r>
              <a:rPr lang="en-US" dirty="0"/>
              <a:t>	or</a:t>
            </a:r>
          </a:p>
          <a:p>
            <a:pPr marL="457200" lvl="1" indent="0">
              <a:buNone/>
            </a:pPr>
            <a:r>
              <a:rPr lang="en-US" dirty="0">
                <a:solidFill>
                  <a:schemeClr val="accent1">
                    <a:lumMod val="60000"/>
                    <a:lumOff val="40000"/>
                  </a:schemeClr>
                </a:solidFill>
              </a:rPr>
              <a:t>*** Sign up for Medicare Parts A and B </a:t>
            </a:r>
            <a:r>
              <a:rPr lang="en-US" u="sng" dirty="0">
                <a:solidFill>
                  <a:schemeClr val="accent1">
                    <a:lumMod val="60000"/>
                    <a:lumOff val="40000"/>
                  </a:schemeClr>
                </a:solidFill>
              </a:rPr>
              <a:t>two months </a:t>
            </a:r>
            <a:r>
              <a:rPr lang="en-US" dirty="0">
                <a:solidFill>
                  <a:schemeClr val="accent1">
                    <a:lumMod val="60000"/>
                    <a:lumOff val="40000"/>
                  </a:schemeClr>
                </a:solidFill>
              </a:rPr>
              <a:t>before your 65</a:t>
            </a:r>
            <a:r>
              <a:rPr lang="en-US" baseline="30000" dirty="0">
                <a:solidFill>
                  <a:schemeClr val="accent1">
                    <a:lumMod val="60000"/>
                    <a:lumOff val="40000"/>
                  </a:schemeClr>
                </a:solidFill>
              </a:rPr>
              <a:t>th</a:t>
            </a:r>
            <a:r>
              <a:rPr lang="en-US" dirty="0">
                <a:solidFill>
                  <a:schemeClr val="accent1">
                    <a:lumMod val="60000"/>
                    <a:lumOff val="40000"/>
                  </a:schemeClr>
                </a:solidFill>
              </a:rPr>
              <a:t> birthday !! ***</a:t>
            </a:r>
          </a:p>
          <a:p>
            <a:r>
              <a:rPr lang="en-US" dirty="0"/>
              <a:t>Medicare card and Uniformed Services ID card are </a:t>
            </a:r>
            <a:br>
              <a:rPr lang="en-US" dirty="0"/>
            </a:br>
            <a:r>
              <a:rPr lang="en-US" dirty="0"/>
              <a:t>proof of TFL coverage and must be presented at time of service</a:t>
            </a:r>
          </a:p>
          <a:p>
            <a:r>
              <a:rPr lang="en-US" dirty="0"/>
              <a:t>TFL beneficiaries may get care from:</a:t>
            </a:r>
          </a:p>
          <a:p>
            <a:pPr lvl="1"/>
            <a:r>
              <a:rPr lang="en-US" dirty="0"/>
              <a:t>Medicare participating and Medicare nonparticipating providers</a:t>
            </a:r>
          </a:p>
          <a:p>
            <a:pPr lvl="1"/>
            <a:r>
              <a:rPr lang="en-US" dirty="0"/>
              <a:t>Military hospitals and clinics </a:t>
            </a:r>
            <a:r>
              <a:rPr lang="en-US" dirty="0">
                <a:solidFill>
                  <a:schemeClr val="accent1">
                    <a:lumMod val="60000"/>
                    <a:lumOff val="40000"/>
                  </a:schemeClr>
                </a:solidFill>
              </a:rPr>
              <a:t>if</a:t>
            </a:r>
            <a:r>
              <a:rPr lang="en-US" dirty="0"/>
              <a:t> space is available</a:t>
            </a:r>
          </a:p>
          <a:p>
            <a:pPr>
              <a:tabLst>
                <a:tab pos="3543300" algn="l"/>
                <a:tab pos="4060825" algn="l"/>
              </a:tabLst>
            </a:pPr>
            <a:r>
              <a:rPr lang="en-US" sz="2100" dirty="0"/>
              <a:t>Avoid getting TFL-covered services from either	(a) the VA for non-service connected conditions, </a:t>
            </a:r>
            <a:br>
              <a:rPr lang="en-US" sz="2100" dirty="0"/>
            </a:br>
            <a:r>
              <a:rPr lang="en-US" sz="2100" dirty="0"/>
              <a:t>	or 	(b) a Medicare opt-out provider. </a:t>
            </a:r>
          </a:p>
          <a:p>
            <a:pPr lvl="1"/>
            <a:r>
              <a:rPr lang="en-US" sz="1800" dirty="0">
                <a:solidFill>
                  <a:srgbClr val="000000"/>
                </a:solidFill>
              </a:rPr>
              <a:t>Medicare cannot pay anything for services from either of these providers </a:t>
            </a:r>
          </a:p>
          <a:p>
            <a:pPr lvl="1"/>
            <a:r>
              <a:rPr lang="en-US" sz="1800" dirty="0">
                <a:solidFill>
                  <a:srgbClr val="000000"/>
                </a:solidFill>
              </a:rPr>
              <a:t>Patient will be responsible for </a:t>
            </a:r>
            <a:r>
              <a:rPr lang="en-US" sz="1800" dirty="0">
                <a:solidFill>
                  <a:schemeClr val="accent1">
                    <a:lumMod val="60000"/>
                    <a:lumOff val="40000"/>
                  </a:schemeClr>
                </a:solidFill>
              </a:rPr>
              <a:t>billed charges </a:t>
            </a:r>
            <a:r>
              <a:rPr lang="en-US" sz="1800" dirty="0">
                <a:solidFill>
                  <a:srgbClr val="000000"/>
                </a:solidFill>
              </a:rPr>
              <a:t>minus 20% of TRICARE allowable charge paid by TRICARE</a:t>
            </a:r>
          </a:p>
          <a:p>
            <a:endParaRPr lang="en-US" dirty="0"/>
          </a:p>
        </p:txBody>
      </p:sp>
      <p:pic>
        <p:nvPicPr>
          <p:cNvPr id="3" name="Picture 2">
            <a:extLst>
              <a:ext uri="{FF2B5EF4-FFF2-40B4-BE49-F238E27FC236}">
                <a16:creationId xmlns:a16="http://schemas.microsoft.com/office/drawing/2014/main" id="{3C253415-9D70-0BB1-2F33-62CA43562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200150"/>
            <a:ext cx="1513700" cy="381000"/>
          </a:xfrm>
          <a:prstGeom prst="rect">
            <a:avLst/>
          </a:prstGeom>
        </p:spPr>
      </p:pic>
    </p:spTree>
    <p:extLst>
      <p:ext uri="{BB962C8B-B14F-4D97-AF65-F5344CB8AC3E}">
        <p14:creationId xmlns:p14="http://schemas.microsoft.com/office/powerpoint/2010/main" val="1596130620"/>
      </p:ext>
    </p:extLst>
  </p:cSld>
  <p:clrMapOvr>
    <a:masterClrMapping/>
  </p:clrMapOvr>
  <p:transition>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en-US" dirty="0"/>
              <a:t>TRICARE Plans </a:t>
            </a:r>
            <a:br>
              <a:rPr lang="en-US" altLang="en-US" dirty="0"/>
            </a:br>
            <a:r>
              <a:rPr lang="en-US" altLang="en-US" sz="2100" b="0" i="1" dirty="0">
                <a:cs typeface="Arial" panose="020B0604020202020204" pitchFamily="34" charset="0"/>
                <a:sym typeface="Wingdings" panose="05000000000000000000" pitchFamily="2" charset="2"/>
              </a:rPr>
              <a:t>(Continued)</a:t>
            </a:r>
            <a:endParaRPr lang="en-US" b="0" dirty="0"/>
          </a:p>
        </p:txBody>
      </p:sp>
      <p:sp>
        <p:nvSpPr>
          <p:cNvPr id="7" name="Content Placeholder 2"/>
          <p:cNvSpPr>
            <a:spLocks noGrp="1"/>
          </p:cNvSpPr>
          <p:nvPr>
            <p:ph idx="1"/>
          </p:nvPr>
        </p:nvSpPr>
        <p:spPr>
          <a:xfrm>
            <a:off x="457200" y="1123950"/>
            <a:ext cx="8229600" cy="3505200"/>
          </a:xfrm>
        </p:spPr>
        <p:txBody>
          <a:bodyPr>
            <a:normAutofit/>
          </a:bodyPr>
          <a:lstStyle/>
          <a:p>
            <a:pPr marL="0" indent="0">
              <a:buNone/>
              <a:defRPr/>
            </a:pPr>
            <a:r>
              <a:rPr lang="en-US" sz="1600" b="1" kern="0" dirty="0">
                <a:solidFill>
                  <a:schemeClr val="accent1">
                    <a:lumMod val="60000"/>
                    <a:lumOff val="40000"/>
                  </a:schemeClr>
                </a:solidFill>
                <a:ea typeface="ＭＳ Ｐゴシック" pitchFamily="1" charset="-128"/>
                <a:cs typeface="Arial" charset="0"/>
              </a:rPr>
              <a:t>TRICARE Overseas Program (TOP) </a:t>
            </a:r>
            <a:r>
              <a:rPr lang="en-US" sz="1600" kern="0" dirty="0">
                <a:ea typeface="ＭＳ Ｐゴシック" pitchFamily="1" charset="-128"/>
                <a:cs typeface="Arial" charset="0"/>
              </a:rPr>
              <a:t>– coverage for all eligible overseas beneficiaries, </a:t>
            </a:r>
            <a:br>
              <a:rPr lang="en-US" sz="1600" kern="0" dirty="0">
                <a:ea typeface="ＭＳ Ｐゴシック" pitchFamily="1" charset="-128"/>
                <a:cs typeface="Arial" charset="0"/>
              </a:rPr>
            </a:br>
            <a:r>
              <a:rPr lang="en-US" sz="1600" kern="0" dirty="0">
                <a:ea typeface="ＭＳ Ｐゴシック" pitchFamily="1" charset="-128"/>
                <a:cs typeface="Arial" charset="0"/>
              </a:rPr>
              <a:t>including eligible Reserve Component (RC) Service members </a:t>
            </a:r>
          </a:p>
          <a:p>
            <a:pPr marL="628650" lvl="1" indent="-228600">
              <a:buFont typeface="Lucida Sans Unicode" panose="020B0602030504020204" pitchFamily="34" charset="0"/>
              <a:buChar char="∙"/>
              <a:defRPr/>
            </a:pPr>
            <a:r>
              <a:rPr lang="en-US" sz="1400" kern="0" dirty="0">
                <a:ea typeface="ＭＳ Ｐゴシック" pitchFamily="1" charset="-128"/>
                <a:cs typeface="Arial" charset="0"/>
              </a:rPr>
              <a:t>Also includes dental coverage for TOP Prime Remote ADSMs </a:t>
            </a:r>
          </a:p>
          <a:p>
            <a:pPr marL="628650" lvl="1" indent="-228600">
              <a:buFont typeface="Lucida Sans Unicode" panose="020B0602030504020204" pitchFamily="34" charset="0"/>
              <a:buChar char="∙"/>
              <a:defRPr/>
            </a:pPr>
            <a:r>
              <a:rPr lang="en-US" sz="1400" kern="0" dirty="0">
                <a:ea typeface="ＭＳ Ｐゴシック" pitchFamily="1" charset="-128"/>
                <a:cs typeface="Arial" charset="0"/>
              </a:rPr>
              <a:t>Other eligible beneficiaries may purchase TRICARE Dental Program (TDP) coverage</a:t>
            </a:r>
          </a:p>
          <a:p>
            <a:pPr marL="628650" lvl="1" indent="-228600">
              <a:buFont typeface="Lucida Sans Unicode" panose="020B0602030504020204" pitchFamily="34" charset="0"/>
              <a:buChar char="∙"/>
              <a:defRPr/>
            </a:pPr>
            <a:endParaRPr lang="en-US" sz="1400" kern="0" dirty="0">
              <a:ea typeface="ＭＳ Ｐゴシック" pitchFamily="1" charset="-128"/>
              <a:cs typeface="Arial" charset="0"/>
            </a:endParaRPr>
          </a:p>
          <a:p>
            <a:pPr marL="0" indent="0">
              <a:buNone/>
              <a:defRPr/>
            </a:pPr>
            <a:r>
              <a:rPr lang="en-US" sz="1600" kern="0" dirty="0">
                <a:ea typeface="ＭＳ Ｐゴシック" pitchFamily="1" charset="-128"/>
                <a:cs typeface="Arial" charset="0"/>
              </a:rPr>
              <a:t>Premium-based TRICARE health plans</a:t>
            </a:r>
          </a:p>
          <a:p>
            <a:pPr marL="457200" indent="-228600">
              <a:buFont typeface="Lucida Sans Unicode" panose="020B0602030504020204" pitchFamily="34" charset="0"/>
              <a:buChar char="∙"/>
              <a:tabLst>
                <a:tab pos="3200400" algn="l"/>
              </a:tabLst>
              <a:defRPr/>
            </a:pPr>
            <a:r>
              <a:rPr lang="en-US" sz="1600" b="1" kern="0" dirty="0">
                <a:solidFill>
                  <a:schemeClr val="accent1">
                    <a:lumMod val="60000"/>
                    <a:lumOff val="40000"/>
                  </a:schemeClr>
                </a:solidFill>
                <a:ea typeface="ＭＳ Ｐゴシック" pitchFamily="1" charset="-128"/>
                <a:cs typeface="Arial" charset="0"/>
              </a:rPr>
              <a:t>TRICARE Reserve Select (TRS)	</a:t>
            </a:r>
            <a:r>
              <a:rPr lang="en-US" sz="1600" kern="0" dirty="0">
                <a:ea typeface="ＭＳ Ｐゴシック" pitchFamily="1" charset="-128"/>
                <a:cs typeface="Arial" charset="0"/>
              </a:rPr>
              <a:t>– member/family TRICARE </a:t>
            </a:r>
            <a:r>
              <a:rPr lang="en-US" sz="1600" u="sng" kern="0" dirty="0">
                <a:ea typeface="ＭＳ Ｐゴシック" pitchFamily="1" charset="-128"/>
                <a:cs typeface="Arial" charset="0"/>
              </a:rPr>
              <a:t>Select</a:t>
            </a:r>
            <a:r>
              <a:rPr lang="en-US" sz="1600" kern="0" dirty="0">
                <a:ea typeface="ＭＳ Ｐゴシック" pitchFamily="1" charset="-128"/>
                <a:cs typeface="Arial" charset="0"/>
              </a:rPr>
              <a:t> coverage </a:t>
            </a:r>
            <a:br>
              <a:rPr lang="en-US" sz="1600" kern="0" dirty="0">
                <a:ea typeface="ＭＳ Ｐゴシック" pitchFamily="1" charset="-128"/>
                <a:cs typeface="Arial" charset="0"/>
              </a:rPr>
            </a:br>
            <a:r>
              <a:rPr lang="en-US" sz="1600" kern="0" dirty="0">
                <a:ea typeface="ＭＳ Ｐゴシック" pitchFamily="1" charset="-128"/>
                <a:cs typeface="Arial" charset="0"/>
              </a:rPr>
              <a:t>available for purchase by qualified Selected Reserve members and qualified survivors</a:t>
            </a:r>
          </a:p>
          <a:p>
            <a:pPr marL="457200" indent="-228600">
              <a:buFont typeface="Lucida Sans Unicode" panose="020B0602030504020204" pitchFamily="34" charset="0"/>
              <a:buChar char="∙"/>
              <a:tabLst>
                <a:tab pos="3200400" algn="l"/>
              </a:tabLst>
              <a:defRPr/>
            </a:pPr>
            <a:r>
              <a:rPr lang="en-US" sz="1600" b="1" kern="0" dirty="0">
                <a:solidFill>
                  <a:schemeClr val="accent1">
                    <a:lumMod val="60000"/>
                    <a:lumOff val="40000"/>
                  </a:schemeClr>
                </a:solidFill>
                <a:ea typeface="ＭＳ Ｐゴシック" pitchFamily="1" charset="-128"/>
                <a:cs typeface="Arial" charset="0"/>
              </a:rPr>
              <a:t>TRICARE Retired Reserve (TRR) 	</a:t>
            </a:r>
            <a:r>
              <a:rPr lang="en-US" sz="1600" kern="0" dirty="0">
                <a:ea typeface="ＭＳ Ｐゴシック" pitchFamily="1" charset="-128"/>
                <a:cs typeface="Arial" charset="0"/>
              </a:rPr>
              <a:t>– member/family TRICARE </a:t>
            </a:r>
            <a:r>
              <a:rPr lang="en-US" sz="1600" u="sng" kern="0" dirty="0">
                <a:ea typeface="ＭＳ Ｐゴシック" pitchFamily="1" charset="-128"/>
                <a:cs typeface="Arial" charset="0"/>
              </a:rPr>
              <a:t>Select</a:t>
            </a:r>
            <a:r>
              <a:rPr lang="en-US" sz="1600" kern="0" dirty="0">
                <a:ea typeface="ＭＳ Ｐゴシック" pitchFamily="1" charset="-128"/>
                <a:cs typeface="Arial" charset="0"/>
              </a:rPr>
              <a:t> coverage </a:t>
            </a:r>
            <a:br>
              <a:rPr lang="en-US" sz="1600" kern="0" dirty="0">
                <a:ea typeface="ＭＳ Ｐゴシック" pitchFamily="1" charset="-128"/>
                <a:cs typeface="Arial" charset="0"/>
              </a:rPr>
            </a:br>
            <a:r>
              <a:rPr lang="en-US" sz="1600" kern="0" dirty="0">
                <a:ea typeface="ＭＳ Ｐゴシック" pitchFamily="1" charset="-128"/>
                <a:cs typeface="Arial" charset="0"/>
              </a:rPr>
              <a:t>available for purchase by qualified Retired Reserve members and qualified survivors</a:t>
            </a:r>
          </a:p>
          <a:p>
            <a:pPr marL="457200" indent="-228600">
              <a:buFont typeface="Lucida Sans Unicode" panose="020B0602030504020204" pitchFamily="34" charset="0"/>
              <a:buChar char="∙"/>
              <a:tabLst>
                <a:tab pos="3200400" algn="l"/>
              </a:tabLst>
              <a:defRPr/>
            </a:pPr>
            <a:r>
              <a:rPr lang="en-US" sz="1600" b="1" kern="0" dirty="0">
                <a:solidFill>
                  <a:schemeClr val="accent1">
                    <a:lumMod val="60000"/>
                    <a:lumOff val="40000"/>
                  </a:schemeClr>
                </a:solidFill>
                <a:ea typeface="ＭＳ Ｐゴシック" pitchFamily="1" charset="-128"/>
                <a:cs typeface="Arial" charset="0"/>
              </a:rPr>
              <a:t>TRICARE Young Adult (TYA) 	</a:t>
            </a:r>
            <a:r>
              <a:rPr lang="en-US" sz="1600" kern="0" dirty="0">
                <a:ea typeface="ＭＳ Ｐゴシック" pitchFamily="1" charset="-128"/>
                <a:cs typeface="Arial" charset="0"/>
              </a:rPr>
              <a:t>– individual </a:t>
            </a:r>
            <a:r>
              <a:rPr lang="en-US" sz="1600" u="sng" kern="0" dirty="0">
                <a:ea typeface="ＭＳ Ｐゴシック" pitchFamily="1" charset="-128"/>
                <a:cs typeface="Arial" charset="0"/>
              </a:rPr>
              <a:t>Prime or Select </a:t>
            </a:r>
            <a:r>
              <a:rPr lang="en-US" sz="1600" kern="0" dirty="0">
                <a:ea typeface="ＭＳ Ｐゴシック" pitchFamily="1" charset="-128"/>
                <a:cs typeface="Arial" charset="0"/>
              </a:rPr>
              <a:t>coverage </a:t>
            </a:r>
            <a:br>
              <a:rPr lang="en-US" sz="1600" kern="0" dirty="0">
                <a:ea typeface="ＭＳ Ｐゴシック" pitchFamily="1" charset="-128"/>
                <a:cs typeface="Arial" charset="0"/>
              </a:rPr>
            </a:br>
            <a:r>
              <a:rPr lang="en-US" sz="1600" kern="0" dirty="0">
                <a:ea typeface="ＭＳ Ｐゴシック" pitchFamily="1" charset="-128"/>
                <a:cs typeface="Arial" charset="0"/>
              </a:rPr>
              <a:t>available for purchase by sponsor to cover qualified family members under the age of 26 </a:t>
            </a:r>
            <a:br>
              <a:rPr lang="en-US" sz="1600" kern="0" dirty="0">
                <a:ea typeface="ＭＳ Ｐゴシック" pitchFamily="1" charset="-128"/>
                <a:cs typeface="Arial" charset="0"/>
              </a:rPr>
            </a:br>
            <a:r>
              <a:rPr lang="en-US" sz="1600" kern="0" dirty="0">
                <a:ea typeface="ＭＳ Ｐゴシック" pitchFamily="1" charset="-128"/>
                <a:cs typeface="Arial" charset="0"/>
              </a:rPr>
              <a:t>who have lost or will lose TRICARE eligibility due to age </a:t>
            </a:r>
            <a:r>
              <a:rPr lang="en-US" sz="1400" kern="0" dirty="0">
                <a:solidFill>
                  <a:schemeClr val="accent1">
                    <a:lumMod val="60000"/>
                    <a:lumOff val="40000"/>
                  </a:schemeClr>
                </a:solidFill>
                <a:ea typeface="ＭＳ Ｐゴシック" pitchFamily="1" charset="-128"/>
                <a:cs typeface="Arial" charset="0"/>
              </a:rPr>
              <a:t>(compare to Affordable Care Act)</a:t>
            </a:r>
            <a:endParaRPr lang="en-US" sz="1600" kern="0" dirty="0">
              <a:solidFill>
                <a:schemeClr val="accent1">
                  <a:lumMod val="60000"/>
                  <a:lumOff val="40000"/>
                </a:schemeClr>
              </a:solidFill>
              <a:ea typeface="ＭＳ Ｐゴシック" pitchFamily="1" charset="-128"/>
              <a:cs typeface="Arial" charset="0"/>
            </a:endParaRPr>
          </a:p>
        </p:txBody>
      </p:sp>
      <p:pic>
        <p:nvPicPr>
          <p:cNvPr id="4" name="Picture 3">
            <a:extLst>
              <a:ext uri="{FF2B5EF4-FFF2-40B4-BE49-F238E27FC236}">
                <a16:creationId xmlns:a16="http://schemas.microsoft.com/office/drawing/2014/main" id="{2CAC49BF-94CC-FFC5-7015-4B0C2E480ABF}"/>
              </a:ext>
            </a:extLst>
          </p:cNvPr>
          <p:cNvPicPr>
            <a:picLocks noChangeAspect="1"/>
          </p:cNvPicPr>
          <p:nvPr/>
        </p:nvPicPr>
        <p:blipFill>
          <a:blip r:embed="rId3"/>
          <a:stretch>
            <a:fillRect/>
          </a:stretch>
        </p:blipFill>
        <p:spPr>
          <a:xfrm>
            <a:off x="8045902" y="1123950"/>
            <a:ext cx="631373" cy="304800"/>
          </a:xfrm>
          <a:prstGeom prst="rect">
            <a:avLst/>
          </a:prstGeom>
        </p:spPr>
      </p:pic>
    </p:spTree>
    <p:extLst>
      <p:ext uri="{BB962C8B-B14F-4D97-AF65-F5344CB8AC3E}">
        <p14:creationId xmlns:p14="http://schemas.microsoft.com/office/powerpoint/2010/main" val="474898550"/>
      </p:ext>
    </p:extLst>
  </p:cSld>
  <p:clrMapOvr>
    <a:masterClrMapping/>
  </p:clrMapOvr>
  <p:transition>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en-US" dirty="0"/>
              <a:t>TRICARE Plans </a:t>
            </a:r>
            <a:br>
              <a:rPr lang="en-US" altLang="en-US" dirty="0"/>
            </a:br>
            <a:r>
              <a:rPr lang="en-US" altLang="en-US" sz="2100" b="0" i="1" dirty="0">
                <a:cs typeface="Arial" panose="020B0604020202020204" pitchFamily="34" charset="0"/>
                <a:sym typeface="Wingdings" panose="05000000000000000000" pitchFamily="2" charset="2"/>
              </a:rPr>
              <a:t>(Continued)</a:t>
            </a:r>
            <a:endParaRPr lang="en-US" b="0" dirty="0"/>
          </a:p>
        </p:txBody>
      </p:sp>
      <p:sp>
        <p:nvSpPr>
          <p:cNvPr id="5" name="Content Placeholder 2"/>
          <p:cNvSpPr>
            <a:spLocks noGrp="1"/>
          </p:cNvSpPr>
          <p:nvPr>
            <p:ph idx="1"/>
          </p:nvPr>
        </p:nvSpPr>
        <p:spPr>
          <a:xfrm>
            <a:off x="457200" y="1123950"/>
            <a:ext cx="8382000" cy="3429000"/>
          </a:xfrm>
        </p:spPr>
        <p:txBody>
          <a:bodyPr>
            <a:normAutofit fontScale="85000" lnSpcReduction="20000"/>
          </a:bodyPr>
          <a:lstStyle/>
          <a:p>
            <a:pPr marL="0" indent="0">
              <a:lnSpc>
                <a:spcPct val="120000"/>
              </a:lnSpc>
              <a:spcBef>
                <a:spcPts val="0"/>
              </a:spcBef>
              <a:buNone/>
              <a:defRPr/>
            </a:pPr>
            <a:r>
              <a:rPr lang="en-US" sz="1500" b="1" kern="0" dirty="0">
                <a:solidFill>
                  <a:srgbClr val="092068"/>
                </a:solidFill>
                <a:ea typeface="ＭＳ Ｐゴシック" pitchFamily="1" charset="-128"/>
                <a:cs typeface="Arial" charset="0"/>
              </a:rPr>
              <a:t>Temporary Continuation of Coverage</a:t>
            </a:r>
          </a:p>
          <a:p>
            <a:pPr>
              <a:lnSpc>
                <a:spcPct val="120000"/>
              </a:lnSpc>
              <a:spcBef>
                <a:spcPts val="0"/>
              </a:spcBef>
              <a:buFont typeface="Lucida Sans Unicode" panose="020B0602030504020204" pitchFamily="34" charset="0"/>
              <a:buChar char="∙"/>
              <a:defRPr/>
            </a:pPr>
            <a:r>
              <a:rPr lang="en-US" sz="1500" b="1" i="1" u="sng" kern="0" dirty="0">
                <a:solidFill>
                  <a:schemeClr val="accent1">
                    <a:lumMod val="60000"/>
                    <a:lumOff val="40000"/>
                  </a:schemeClr>
                </a:solidFill>
                <a:ea typeface="ＭＳ Ｐゴシック" pitchFamily="1" charset="-128"/>
                <a:cs typeface="Arial" charset="0"/>
              </a:rPr>
              <a:t>Transitional Assistance Management Program (TAMP) </a:t>
            </a:r>
            <a:r>
              <a:rPr lang="en-US" sz="1500" i="1" u="sng" kern="0" dirty="0">
                <a:ea typeface="ＭＳ Ｐゴシック" pitchFamily="1" charset="-128"/>
                <a:cs typeface="Arial" charset="0"/>
              </a:rPr>
              <a:t>– offers 180 days of premium-free TRICARE Select or TRICARE Prime (in PSA) coverage upon separation from active duty for certain sponsors  </a:t>
            </a:r>
          </a:p>
          <a:p>
            <a:pPr lvl="1">
              <a:lnSpc>
                <a:spcPct val="120000"/>
              </a:lnSpc>
              <a:spcBef>
                <a:spcPts val="0"/>
              </a:spcBef>
              <a:buFont typeface="Lucida Sans Unicode" panose="020B0602030504020204" pitchFamily="34" charset="0"/>
              <a:buChar char="∙"/>
              <a:defRPr/>
            </a:pPr>
            <a:r>
              <a:rPr lang="en-US" sz="1300" i="1" u="sng" kern="0" dirty="0">
                <a:ea typeface="ＭＳ Ｐゴシック" pitchFamily="1" charset="-128"/>
                <a:cs typeface="Arial" charset="0"/>
              </a:rPr>
              <a:t>ADFM cost-sharing applies to both sponsor and family members</a:t>
            </a:r>
          </a:p>
          <a:p>
            <a:pPr>
              <a:lnSpc>
                <a:spcPct val="120000"/>
              </a:lnSpc>
              <a:spcBef>
                <a:spcPts val="0"/>
              </a:spcBef>
              <a:buFont typeface="Lucida Sans Unicode" panose="020B0602030504020204" pitchFamily="34" charset="0"/>
              <a:buChar char="∙"/>
              <a:defRPr/>
            </a:pPr>
            <a:r>
              <a:rPr lang="en-US" sz="1500" b="1" i="1" u="sng" kern="0" dirty="0">
                <a:solidFill>
                  <a:schemeClr val="accent1">
                    <a:lumMod val="60000"/>
                    <a:lumOff val="40000"/>
                  </a:schemeClr>
                </a:solidFill>
                <a:ea typeface="ＭＳ Ｐゴシック" pitchFamily="1" charset="-128"/>
                <a:cs typeface="Arial" charset="0"/>
              </a:rPr>
              <a:t>Continued Health Care Benefit Program (CHCBP) </a:t>
            </a:r>
            <a:r>
              <a:rPr lang="en-US" sz="1500" i="1" u="sng" kern="0" dirty="0">
                <a:ea typeface="ＭＳ Ｐゴシック" pitchFamily="1" charset="-128"/>
                <a:cs typeface="Arial" charset="0"/>
              </a:rPr>
              <a:t>– offers full-cost premium-based medical coverage </a:t>
            </a:r>
            <a:br>
              <a:rPr lang="en-US" sz="1500" i="1" u="sng" kern="0" dirty="0">
                <a:ea typeface="ＭＳ Ｐゴシック" pitchFamily="1" charset="-128"/>
                <a:cs typeface="Arial" charset="0"/>
              </a:rPr>
            </a:br>
            <a:r>
              <a:rPr lang="en-US" sz="1500" i="1" u="sng" kern="0" dirty="0">
                <a:ea typeface="ＭＳ Ｐゴシック" pitchFamily="1" charset="-128"/>
                <a:cs typeface="Arial" charset="0"/>
              </a:rPr>
              <a:t>to certain beneficiaries </a:t>
            </a:r>
            <a:r>
              <a:rPr lang="en-US" sz="1500" kern="0" dirty="0">
                <a:ea typeface="ＭＳ Ｐゴシック" pitchFamily="1" charset="-128"/>
                <a:cs typeface="Arial" charset="0"/>
              </a:rPr>
              <a:t>for 18–36 months after TRICARE eligibility or premium-based plan coverage ends</a:t>
            </a:r>
          </a:p>
          <a:p>
            <a:pPr lvl="1">
              <a:lnSpc>
                <a:spcPct val="120000"/>
              </a:lnSpc>
              <a:spcBef>
                <a:spcPts val="0"/>
              </a:spcBef>
              <a:buFont typeface="Lucida Sans Unicode" panose="020B0602030504020204" pitchFamily="34" charset="0"/>
              <a:buChar char="∙"/>
              <a:defRPr/>
            </a:pPr>
            <a:r>
              <a:rPr lang="en-US" sz="1300" kern="0" dirty="0">
                <a:ea typeface="ＭＳ Ｐゴシック" pitchFamily="1" charset="-128"/>
                <a:cs typeface="Arial" charset="0"/>
              </a:rPr>
              <a:t>No MTF access</a:t>
            </a:r>
          </a:p>
          <a:p>
            <a:pPr lvl="1">
              <a:lnSpc>
                <a:spcPct val="120000"/>
              </a:lnSpc>
              <a:spcBef>
                <a:spcPts val="0"/>
              </a:spcBef>
              <a:buFont typeface="Lucida Sans Unicode" panose="020B0602030504020204" pitchFamily="34" charset="0"/>
              <a:buChar char="∙"/>
              <a:defRPr/>
            </a:pPr>
            <a:endParaRPr lang="en-US" sz="1300" kern="0" dirty="0">
              <a:ea typeface="ＭＳ Ｐゴシック" pitchFamily="1" charset="-128"/>
              <a:cs typeface="Arial" charset="0"/>
            </a:endParaRPr>
          </a:p>
          <a:p>
            <a:pPr>
              <a:lnSpc>
                <a:spcPct val="120000"/>
              </a:lnSpc>
              <a:spcBef>
                <a:spcPts val="0"/>
              </a:spcBef>
              <a:buFont typeface="Lucida Sans Unicode" panose="020B0602030504020204" pitchFamily="34" charset="0"/>
              <a:buChar char="∙"/>
              <a:defRPr/>
            </a:pPr>
            <a:endParaRPr lang="en-US" sz="1500" kern="0" dirty="0">
              <a:ea typeface="ＭＳ Ｐゴシック" pitchFamily="1" charset="-128"/>
              <a:cs typeface="Arial" charset="0"/>
            </a:endParaRPr>
          </a:p>
          <a:p>
            <a:pPr marL="0" indent="0">
              <a:lnSpc>
                <a:spcPct val="120000"/>
              </a:lnSpc>
              <a:spcBef>
                <a:spcPts val="0"/>
              </a:spcBef>
              <a:buNone/>
              <a:defRPr/>
            </a:pPr>
            <a:r>
              <a:rPr lang="en-US" sz="1500" b="1" kern="0" dirty="0">
                <a:solidFill>
                  <a:srgbClr val="092068"/>
                </a:solidFill>
                <a:ea typeface="ＭＳ Ｐゴシック" pitchFamily="1" charset="-128"/>
                <a:cs typeface="Arial" charset="0"/>
              </a:rPr>
              <a:t>Dental Plans </a:t>
            </a:r>
            <a:r>
              <a:rPr lang="en-US" sz="1300" b="1" kern="0" dirty="0">
                <a:solidFill>
                  <a:srgbClr val="092068"/>
                </a:solidFill>
                <a:ea typeface="ＭＳ Ｐゴシック" pitchFamily="1" charset="-128"/>
                <a:cs typeface="Arial" charset="0"/>
              </a:rPr>
              <a:t>(by DoD)</a:t>
            </a:r>
          </a:p>
          <a:p>
            <a:pPr>
              <a:lnSpc>
                <a:spcPct val="120000"/>
              </a:lnSpc>
              <a:spcBef>
                <a:spcPts val="0"/>
              </a:spcBef>
              <a:buSzPct val="150000"/>
              <a:defRPr/>
            </a:pPr>
            <a:r>
              <a:rPr lang="en-US" sz="1500" b="1" dirty="0">
                <a:solidFill>
                  <a:schemeClr val="accent1">
                    <a:lumMod val="60000"/>
                    <a:lumOff val="40000"/>
                  </a:schemeClr>
                </a:solidFill>
              </a:rPr>
              <a:t>Active-Duty Dental Program (ADDP)</a:t>
            </a:r>
          </a:p>
          <a:p>
            <a:pPr marL="687388" lvl="1" indent="-230188">
              <a:lnSpc>
                <a:spcPct val="120000"/>
              </a:lnSpc>
              <a:spcBef>
                <a:spcPts val="0"/>
              </a:spcBef>
              <a:defRPr/>
            </a:pPr>
            <a:r>
              <a:rPr lang="en-US" sz="1300" dirty="0"/>
              <a:t>ADSMs – remote from Dental Treatment facilities (DTFs) or care referred by DTFs</a:t>
            </a:r>
          </a:p>
          <a:p>
            <a:pPr marL="687388" lvl="1" indent="-230188">
              <a:lnSpc>
                <a:spcPct val="120000"/>
              </a:lnSpc>
              <a:spcBef>
                <a:spcPts val="0"/>
              </a:spcBef>
              <a:defRPr/>
            </a:pPr>
            <a:r>
              <a:rPr lang="en-US" sz="1300" dirty="0"/>
              <a:t>Reserve Service members – while activated 30 or more days/covered by TAMP </a:t>
            </a:r>
            <a:r>
              <a:rPr lang="en-US" sz="1200" dirty="0"/>
              <a:t>(family members not included)</a:t>
            </a:r>
          </a:p>
          <a:p>
            <a:pPr>
              <a:lnSpc>
                <a:spcPct val="120000"/>
              </a:lnSpc>
              <a:spcBef>
                <a:spcPts val="0"/>
              </a:spcBef>
              <a:buSzPct val="150000"/>
              <a:defRPr/>
            </a:pPr>
            <a:r>
              <a:rPr lang="en-US" sz="1500" b="1" dirty="0">
                <a:solidFill>
                  <a:schemeClr val="accent1">
                    <a:lumMod val="60000"/>
                    <a:lumOff val="40000"/>
                  </a:schemeClr>
                </a:solidFill>
              </a:rPr>
              <a:t>TRICARE Dental Program (TDP) </a:t>
            </a:r>
            <a:r>
              <a:rPr lang="en-US" sz="1500" dirty="0"/>
              <a:t>– premium-based coverage</a:t>
            </a:r>
          </a:p>
          <a:p>
            <a:pPr marL="687388" lvl="1" indent="-230188">
              <a:lnSpc>
                <a:spcPct val="120000"/>
              </a:lnSpc>
              <a:spcBef>
                <a:spcPts val="0"/>
              </a:spcBef>
              <a:defRPr/>
            </a:pPr>
            <a:r>
              <a:rPr lang="en-US" sz="1300" dirty="0"/>
              <a:t>ADFMs</a:t>
            </a:r>
          </a:p>
          <a:p>
            <a:pPr marL="687388" lvl="1" indent="-230188">
              <a:lnSpc>
                <a:spcPct val="120000"/>
              </a:lnSpc>
              <a:spcBef>
                <a:spcPts val="0"/>
              </a:spcBef>
              <a:defRPr/>
            </a:pPr>
            <a:r>
              <a:rPr lang="en-US" sz="1300" dirty="0"/>
              <a:t>Members of the </a:t>
            </a:r>
            <a:r>
              <a:rPr lang="en-US" sz="1300" u="sng" dirty="0">
                <a:uFill>
                  <a:solidFill>
                    <a:srgbClr val="C00000"/>
                  </a:solidFill>
                </a:uFill>
              </a:rPr>
              <a:t>Ready Reserve</a:t>
            </a:r>
            <a:r>
              <a:rPr lang="en-US" sz="1300" dirty="0"/>
              <a:t> and their eligible family members</a:t>
            </a:r>
          </a:p>
          <a:p>
            <a:pPr marL="1027113" lvl="2" indent="-227013">
              <a:lnSpc>
                <a:spcPct val="120000"/>
              </a:lnSpc>
              <a:spcBef>
                <a:spcPts val="0"/>
              </a:spcBef>
              <a:defRPr/>
            </a:pPr>
            <a:r>
              <a:rPr lang="en-US" sz="1100" dirty="0"/>
              <a:t>Selected Reserve (drilling Guard/Reserve)</a:t>
            </a:r>
          </a:p>
          <a:p>
            <a:pPr marL="1027113" lvl="2" indent="-227013">
              <a:lnSpc>
                <a:spcPct val="120000"/>
              </a:lnSpc>
              <a:spcBef>
                <a:spcPts val="0"/>
              </a:spcBef>
              <a:defRPr/>
            </a:pPr>
            <a:r>
              <a:rPr lang="en-US" sz="1100" dirty="0"/>
              <a:t>Individual Ready Reserve (IRR), Inactive National Guard (ING)</a:t>
            </a:r>
          </a:p>
        </p:txBody>
      </p:sp>
      <p:pic>
        <p:nvPicPr>
          <p:cNvPr id="4" name="Picture 3">
            <a:extLst>
              <a:ext uri="{FF2B5EF4-FFF2-40B4-BE49-F238E27FC236}">
                <a16:creationId xmlns:a16="http://schemas.microsoft.com/office/drawing/2014/main" id="{5407AC0D-796E-0E55-A340-F69ACB0C088C}"/>
              </a:ext>
            </a:extLst>
          </p:cNvPr>
          <p:cNvPicPr>
            <a:picLocks noChangeAspect="1"/>
          </p:cNvPicPr>
          <p:nvPr/>
        </p:nvPicPr>
        <p:blipFill>
          <a:blip r:embed="rId3">
            <a:alphaModFix/>
          </a:blip>
          <a:stretch>
            <a:fillRect/>
          </a:stretch>
        </p:blipFill>
        <p:spPr>
          <a:xfrm>
            <a:off x="2819400" y="2806200"/>
            <a:ext cx="1186392" cy="275550"/>
          </a:xfrm>
          <a:prstGeom prst="rect">
            <a:avLst/>
          </a:prstGeom>
        </p:spPr>
      </p:pic>
    </p:spTree>
    <p:extLst>
      <p:ext uri="{BB962C8B-B14F-4D97-AF65-F5344CB8AC3E}">
        <p14:creationId xmlns:p14="http://schemas.microsoft.com/office/powerpoint/2010/main" val="24153561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25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2" dur="250" fill="hold"/>
                                        <p:tgtEl>
                                          <p:spTgt spid="5">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25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6" dur="250" fill="hold"/>
                                        <p:tgtEl>
                                          <p:spTgt spid="5">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25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5">
                                            <p:txEl>
                                              <p:pRg st="3" end="3"/>
                                            </p:txEl>
                                          </p:spTgt>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25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4" dur="250" fill="hold"/>
                                        <p:tgtEl>
                                          <p:spTgt spid="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 calcmode="lin" valueType="num">
                                      <p:cBhvr additive="base">
                                        <p:cTn id="29" dur="250" fill="hold"/>
                                        <p:tgtEl>
                                          <p:spTgt spid="5">
                                            <p:txEl>
                                              <p:pRg st="7" end="7"/>
                                            </p:txEl>
                                          </p:spTgt>
                                        </p:tgtEl>
                                        <p:attrNameLst>
                                          <p:attrName>ppt_x</p:attrName>
                                        </p:attrNameLst>
                                      </p:cBhvr>
                                      <p:tavLst>
                                        <p:tav tm="0">
                                          <p:val>
                                            <p:strVal val="1+#ppt_w/2"/>
                                          </p:val>
                                        </p:tav>
                                        <p:tav tm="100000">
                                          <p:val>
                                            <p:strVal val="#ppt_x"/>
                                          </p:val>
                                        </p:tav>
                                      </p:tavLst>
                                    </p:anim>
                                    <p:anim calcmode="lin" valueType="num">
                                      <p:cBhvr additive="base">
                                        <p:cTn id="30" dur="250" fill="hold"/>
                                        <p:tgtEl>
                                          <p:spTgt spid="5">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 calcmode="lin" valueType="num">
                                      <p:cBhvr additive="base">
                                        <p:cTn id="33" dur="250" fill="hold"/>
                                        <p:tgtEl>
                                          <p:spTgt spid="5">
                                            <p:txEl>
                                              <p:pRg st="8" end="8"/>
                                            </p:txEl>
                                          </p:spTgt>
                                        </p:tgtEl>
                                        <p:attrNameLst>
                                          <p:attrName>ppt_x</p:attrName>
                                        </p:attrNameLst>
                                      </p:cBhvr>
                                      <p:tavLst>
                                        <p:tav tm="0">
                                          <p:val>
                                            <p:strVal val="1+#ppt_w/2"/>
                                          </p:val>
                                        </p:tav>
                                        <p:tav tm="100000">
                                          <p:val>
                                            <p:strVal val="#ppt_x"/>
                                          </p:val>
                                        </p:tav>
                                      </p:tavLst>
                                    </p:anim>
                                    <p:anim calcmode="lin" valueType="num">
                                      <p:cBhvr additive="base">
                                        <p:cTn id="34" dur="250" fill="hold"/>
                                        <p:tgtEl>
                                          <p:spTgt spid="5">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6" fill="hold"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 calcmode="lin" valueType="num">
                                      <p:cBhvr additive="base">
                                        <p:cTn id="37" dur="250" fill="hold"/>
                                        <p:tgtEl>
                                          <p:spTgt spid="5">
                                            <p:txEl>
                                              <p:pRg st="9" end="9"/>
                                            </p:txEl>
                                          </p:spTgt>
                                        </p:tgtEl>
                                        <p:attrNameLst>
                                          <p:attrName>ppt_x</p:attrName>
                                        </p:attrNameLst>
                                      </p:cBhvr>
                                      <p:tavLst>
                                        <p:tav tm="0">
                                          <p:val>
                                            <p:strVal val="1+#ppt_w/2"/>
                                          </p:val>
                                        </p:tav>
                                        <p:tav tm="100000">
                                          <p:val>
                                            <p:strVal val="#ppt_x"/>
                                          </p:val>
                                        </p:tav>
                                      </p:tavLst>
                                    </p:anim>
                                    <p:anim calcmode="lin" valueType="num">
                                      <p:cBhvr additive="base">
                                        <p:cTn id="38" dur="250" fill="hold"/>
                                        <p:tgtEl>
                                          <p:spTgt spid="5">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6" fill="hold" nodeType="with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anim calcmode="lin" valueType="num">
                                      <p:cBhvr additive="base">
                                        <p:cTn id="41" dur="250" fill="hold"/>
                                        <p:tgtEl>
                                          <p:spTgt spid="5">
                                            <p:txEl>
                                              <p:pRg st="10" end="10"/>
                                            </p:txEl>
                                          </p:spTgt>
                                        </p:tgtEl>
                                        <p:attrNameLst>
                                          <p:attrName>ppt_x</p:attrName>
                                        </p:attrNameLst>
                                      </p:cBhvr>
                                      <p:tavLst>
                                        <p:tav tm="0">
                                          <p:val>
                                            <p:strVal val="1+#ppt_w/2"/>
                                          </p:val>
                                        </p:tav>
                                        <p:tav tm="100000">
                                          <p:val>
                                            <p:strVal val="#ppt_x"/>
                                          </p:val>
                                        </p:tav>
                                      </p:tavLst>
                                    </p:anim>
                                    <p:anim calcmode="lin" valueType="num">
                                      <p:cBhvr additive="base">
                                        <p:cTn id="42" dur="250" fill="hold"/>
                                        <p:tgtEl>
                                          <p:spTgt spid="5">
                                            <p:txEl>
                                              <p:pRg st="10" end="10"/>
                                            </p:txEl>
                                          </p:spTgt>
                                        </p:tgtEl>
                                        <p:attrNameLst>
                                          <p:attrName>ppt_y</p:attrName>
                                        </p:attrNameLst>
                                      </p:cBhvr>
                                      <p:tavLst>
                                        <p:tav tm="0">
                                          <p:val>
                                            <p:strVal val="1+#ppt_h/2"/>
                                          </p:val>
                                        </p:tav>
                                        <p:tav tm="100000">
                                          <p:val>
                                            <p:strVal val="#ppt_y"/>
                                          </p:val>
                                        </p:tav>
                                      </p:tavLst>
                                    </p:anim>
                                  </p:childTnLst>
                                </p:cTn>
                              </p:par>
                              <p:par>
                                <p:cTn id="43" presetID="2" presetClass="entr" presetSubtype="6" fill="hold" nodeType="withEffect">
                                  <p:stCondLst>
                                    <p:cond delay="0"/>
                                  </p:stCondLst>
                                  <p:childTnLst>
                                    <p:set>
                                      <p:cBhvr>
                                        <p:cTn id="44" dur="1" fill="hold">
                                          <p:stCondLst>
                                            <p:cond delay="0"/>
                                          </p:stCondLst>
                                        </p:cTn>
                                        <p:tgtEl>
                                          <p:spTgt spid="5">
                                            <p:txEl>
                                              <p:pRg st="11" end="11"/>
                                            </p:txEl>
                                          </p:spTgt>
                                        </p:tgtEl>
                                        <p:attrNameLst>
                                          <p:attrName>style.visibility</p:attrName>
                                        </p:attrNameLst>
                                      </p:cBhvr>
                                      <p:to>
                                        <p:strVal val="visible"/>
                                      </p:to>
                                    </p:set>
                                    <p:anim calcmode="lin" valueType="num">
                                      <p:cBhvr additive="base">
                                        <p:cTn id="45" dur="250" fill="hold"/>
                                        <p:tgtEl>
                                          <p:spTgt spid="5">
                                            <p:txEl>
                                              <p:pRg st="11" end="11"/>
                                            </p:txEl>
                                          </p:spTgt>
                                        </p:tgtEl>
                                        <p:attrNameLst>
                                          <p:attrName>ppt_x</p:attrName>
                                        </p:attrNameLst>
                                      </p:cBhvr>
                                      <p:tavLst>
                                        <p:tav tm="0">
                                          <p:val>
                                            <p:strVal val="1+#ppt_w/2"/>
                                          </p:val>
                                        </p:tav>
                                        <p:tav tm="100000">
                                          <p:val>
                                            <p:strVal val="#ppt_x"/>
                                          </p:val>
                                        </p:tav>
                                      </p:tavLst>
                                    </p:anim>
                                    <p:anim calcmode="lin" valueType="num">
                                      <p:cBhvr additive="base">
                                        <p:cTn id="46" dur="250" fill="hold"/>
                                        <p:tgtEl>
                                          <p:spTgt spid="5">
                                            <p:txEl>
                                              <p:pRg st="11" end="11"/>
                                            </p:txEl>
                                          </p:spTgt>
                                        </p:tgtEl>
                                        <p:attrNameLst>
                                          <p:attrName>ppt_y</p:attrName>
                                        </p:attrNameLst>
                                      </p:cBhvr>
                                      <p:tavLst>
                                        <p:tav tm="0">
                                          <p:val>
                                            <p:strVal val="1+#ppt_h/2"/>
                                          </p:val>
                                        </p:tav>
                                        <p:tav tm="100000">
                                          <p:val>
                                            <p:strVal val="#ppt_y"/>
                                          </p:val>
                                        </p:tav>
                                      </p:tavLst>
                                    </p:anim>
                                  </p:childTnLst>
                                </p:cTn>
                              </p:par>
                              <p:par>
                                <p:cTn id="47" presetID="2" presetClass="entr" presetSubtype="6" fill="hold" nodeType="withEffect">
                                  <p:stCondLst>
                                    <p:cond delay="0"/>
                                  </p:stCondLst>
                                  <p:childTnLst>
                                    <p:set>
                                      <p:cBhvr>
                                        <p:cTn id="48" dur="1" fill="hold">
                                          <p:stCondLst>
                                            <p:cond delay="0"/>
                                          </p:stCondLst>
                                        </p:cTn>
                                        <p:tgtEl>
                                          <p:spTgt spid="5">
                                            <p:txEl>
                                              <p:pRg st="12" end="12"/>
                                            </p:txEl>
                                          </p:spTgt>
                                        </p:tgtEl>
                                        <p:attrNameLst>
                                          <p:attrName>style.visibility</p:attrName>
                                        </p:attrNameLst>
                                      </p:cBhvr>
                                      <p:to>
                                        <p:strVal val="visible"/>
                                      </p:to>
                                    </p:set>
                                    <p:anim calcmode="lin" valueType="num">
                                      <p:cBhvr additive="base">
                                        <p:cTn id="49" dur="250" fill="hold"/>
                                        <p:tgtEl>
                                          <p:spTgt spid="5">
                                            <p:txEl>
                                              <p:pRg st="12" end="12"/>
                                            </p:txEl>
                                          </p:spTgt>
                                        </p:tgtEl>
                                        <p:attrNameLst>
                                          <p:attrName>ppt_x</p:attrName>
                                        </p:attrNameLst>
                                      </p:cBhvr>
                                      <p:tavLst>
                                        <p:tav tm="0">
                                          <p:val>
                                            <p:strVal val="1+#ppt_w/2"/>
                                          </p:val>
                                        </p:tav>
                                        <p:tav tm="100000">
                                          <p:val>
                                            <p:strVal val="#ppt_x"/>
                                          </p:val>
                                        </p:tav>
                                      </p:tavLst>
                                    </p:anim>
                                    <p:anim calcmode="lin" valueType="num">
                                      <p:cBhvr additive="base">
                                        <p:cTn id="50" dur="250" fill="hold"/>
                                        <p:tgtEl>
                                          <p:spTgt spid="5">
                                            <p:txEl>
                                              <p:pRg st="12" end="12"/>
                                            </p:txEl>
                                          </p:spTgt>
                                        </p:tgtEl>
                                        <p:attrNameLst>
                                          <p:attrName>ppt_y</p:attrName>
                                        </p:attrNameLst>
                                      </p:cBhvr>
                                      <p:tavLst>
                                        <p:tav tm="0">
                                          <p:val>
                                            <p:strVal val="1+#ppt_h/2"/>
                                          </p:val>
                                        </p:tav>
                                        <p:tav tm="100000">
                                          <p:val>
                                            <p:strVal val="#ppt_y"/>
                                          </p:val>
                                        </p:tav>
                                      </p:tavLst>
                                    </p:anim>
                                  </p:childTnLst>
                                </p:cTn>
                              </p:par>
                              <p:par>
                                <p:cTn id="51" presetID="2" presetClass="entr" presetSubtype="6" fill="hold" nodeType="withEffect">
                                  <p:stCondLst>
                                    <p:cond delay="0"/>
                                  </p:stCondLst>
                                  <p:childTnLst>
                                    <p:set>
                                      <p:cBhvr>
                                        <p:cTn id="52" dur="1" fill="hold">
                                          <p:stCondLst>
                                            <p:cond delay="0"/>
                                          </p:stCondLst>
                                        </p:cTn>
                                        <p:tgtEl>
                                          <p:spTgt spid="5">
                                            <p:txEl>
                                              <p:pRg st="13" end="13"/>
                                            </p:txEl>
                                          </p:spTgt>
                                        </p:tgtEl>
                                        <p:attrNameLst>
                                          <p:attrName>style.visibility</p:attrName>
                                        </p:attrNameLst>
                                      </p:cBhvr>
                                      <p:to>
                                        <p:strVal val="visible"/>
                                      </p:to>
                                    </p:set>
                                    <p:anim calcmode="lin" valueType="num">
                                      <p:cBhvr additive="base">
                                        <p:cTn id="53" dur="250" fill="hold"/>
                                        <p:tgtEl>
                                          <p:spTgt spid="5">
                                            <p:txEl>
                                              <p:pRg st="13" end="13"/>
                                            </p:txEl>
                                          </p:spTgt>
                                        </p:tgtEl>
                                        <p:attrNameLst>
                                          <p:attrName>ppt_x</p:attrName>
                                        </p:attrNameLst>
                                      </p:cBhvr>
                                      <p:tavLst>
                                        <p:tav tm="0">
                                          <p:val>
                                            <p:strVal val="1+#ppt_w/2"/>
                                          </p:val>
                                        </p:tav>
                                        <p:tav tm="100000">
                                          <p:val>
                                            <p:strVal val="#ppt_x"/>
                                          </p:val>
                                        </p:tav>
                                      </p:tavLst>
                                    </p:anim>
                                    <p:anim calcmode="lin" valueType="num">
                                      <p:cBhvr additive="base">
                                        <p:cTn id="54" dur="250" fill="hold"/>
                                        <p:tgtEl>
                                          <p:spTgt spid="5">
                                            <p:txEl>
                                              <p:pRg st="13" end="13"/>
                                            </p:txEl>
                                          </p:spTgt>
                                        </p:tgtEl>
                                        <p:attrNameLst>
                                          <p:attrName>ppt_y</p:attrName>
                                        </p:attrNameLst>
                                      </p:cBhvr>
                                      <p:tavLst>
                                        <p:tav tm="0">
                                          <p:val>
                                            <p:strVal val="1+#ppt_h/2"/>
                                          </p:val>
                                        </p:tav>
                                        <p:tav tm="100000">
                                          <p:val>
                                            <p:strVal val="#ppt_y"/>
                                          </p:val>
                                        </p:tav>
                                      </p:tavLst>
                                    </p:anim>
                                  </p:childTnLst>
                                </p:cTn>
                              </p:par>
                              <p:par>
                                <p:cTn id="55" presetID="2" presetClass="entr" presetSubtype="6" fill="hold" nodeType="withEffect">
                                  <p:stCondLst>
                                    <p:cond delay="0"/>
                                  </p:stCondLst>
                                  <p:childTnLst>
                                    <p:set>
                                      <p:cBhvr>
                                        <p:cTn id="56" dur="1" fill="hold">
                                          <p:stCondLst>
                                            <p:cond delay="0"/>
                                          </p:stCondLst>
                                        </p:cTn>
                                        <p:tgtEl>
                                          <p:spTgt spid="5">
                                            <p:txEl>
                                              <p:pRg st="14" end="14"/>
                                            </p:txEl>
                                          </p:spTgt>
                                        </p:tgtEl>
                                        <p:attrNameLst>
                                          <p:attrName>style.visibility</p:attrName>
                                        </p:attrNameLst>
                                      </p:cBhvr>
                                      <p:to>
                                        <p:strVal val="visible"/>
                                      </p:to>
                                    </p:set>
                                    <p:anim calcmode="lin" valueType="num">
                                      <p:cBhvr additive="base">
                                        <p:cTn id="57" dur="250" fill="hold"/>
                                        <p:tgtEl>
                                          <p:spTgt spid="5">
                                            <p:txEl>
                                              <p:pRg st="14" end="14"/>
                                            </p:txEl>
                                          </p:spTgt>
                                        </p:tgtEl>
                                        <p:attrNameLst>
                                          <p:attrName>ppt_x</p:attrName>
                                        </p:attrNameLst>
                                      </p:cBhvr>
                                      <p:tavLst>
                                        <p:tav tm="0">
                                          <p:val>
                                            <p:strVal val="1+#ppt_w/2"/>
                                          </p:val>
                                        </p:tav>
                                        <p:tav tm="100000">
                                          <p:val>
                                            <p:strVal val="#ppt_x"/>
                                          </p:val>
                                        </p:tav>
                                      </p:tavLst>
                                    </p:anim>
                                    <p:anim calcmode="lin" valueType="num">
                                      <p:cBhvr additive="base">
                                        <p:cTn id="58" dur="250" fill="hold"/>
                                        <p:tgtEl>
                                          <p:spTgt spid="5">
                                            <p:txEl>
                                              <p:pRg st="14" end="14"/>
                                            </p:txEl>
                                          </p:spTgt>
                                        </p:tgtEl>
                                        <p:attrNameLst>
                                          <p:attrName>ppt_y</p:attrName>
                                        </p:attrNameLst>
                                      </p:cBhvr>
                                      <p:tavLst>
                                        <p:tav tm="0">
                                          <p:val>
                                            <p:strVal val="1+#ppt_h/2"/>
                                          </p:val>
                                        </p:tav>
                                        <p:tav tm="100000">
                                          <p:val>
                                            <p:strVal val="#ppt_y"/>
                                          </p:val>
                                        </p:tav>
                                      </p:tavLst>
                                    </p:anim>
                                  </p:childTnLst>
                                </p:cTn>
                              </p:par>
                              <p:par>
                                <p:cTn id="59" presetID="2" presetClass="entr" presetSubtype="6" fill="hold" nodeType="withEffect">
                                  <p:stCondLst>
                                    <p:cond delay="0"/>
                                  </p:stCondLst>
                                  <p:childTnLst>
                                    <p:set>
                                      <p:cBhvr>
                                        <p:cTn id="60" dur="1" fill="hold">
                                          <p:stCondLst>
                                            <p:cond delay="0"/>
                                          </p:stCondLst>
                                        </p:cTn>
                                        <p:tgtEl>
                                          <p:spTgt spid="5">
                                            <p:txEl>
                                              <p:pRg st="15" end="15"/>
                                            </p:txEl>
                                          </p:spTgt>
                                        </p:tgtEl>
                                        <p:attrNameLst>
                                          <p:attrName>style.visibility</p:attrName>
                                        </p:attrNameLst>
                                      </p:cBhvr>
                                      <p:to>
                                        <p:strVal val="visible"/>
                                      </p:to>
                                    </p:set>
                                    <p:anim calcmode="lin" valueType="num">
                                      <p:cBhvr additive="base">
                                        <p:cTn id="61" dur="250" fill="hold"/>
                                        <p:tgtEl>
                                          <p:spTgt spid="5">
                                            <p:txEl>
                                              <p:pRg st="15" end="15"/>
                                            </p:txEl>
                                          </p:spTgt>
                                        </p:tgtEl>
                                        <p:attrNameLst>
                                          <p:attrName>ppt_x</p:attrName>
                                        </p:attrNameLst>
                                      </p:cBhvr>
                                      <p:tavLst>
                                        <p:tav tm="0">
                                          <p:val>
                                            <p:strVal val="1+#ppt_w/2"/>
                                          </p:val>
                                        </p:tav>
                                        <p:tav tm="100000">
                                          <p:val>
                                            <p:strVal val="#ppt_x"/>
                                          </p:val>
                                        </p:tav>
                                      </p:tavLst>
                                    </p:anim>
                                    <p:anim calcmode="lin" valueType="num">
                                      <p:cBhvr additive="base">
                                        <p:cTn id="62" dur="250" fill="hold"/>
                                        <p:tgtEl>
                                          <p:spTgt spid="5">
                                            <p:txEl>
                                              <p:pRg st="15" end="15"/>
                                            </p:txEl>
                                          </p:spTgt>
                                        </p:tgtEl>
                                        <p:attrNameLst>
                                          <p:attrName>ppt_y</p:attrName>
                                        </p:attrNameLst>
                                      </p:cBhvr>
                                      <p:tavLst>
                                        <p:tav tm="0">
                                          <p:val>
                                            <p:strVal val="1+#ppt_h/2"/>
                                          </p:val>
                                        </p:tav>
                                        <p:tav tm="100000">
                                          <p:val>
                                            <p:strVal val="#ppt_y"/>
                                          </p:val>
                                        </p:tav>
                                      </p:tavLst>
                                    </p:anim>
                                  </p:childTnLst>
                                </p:cTn>
                              </p:par>
                              <p:par>
                                <p:cTn id="63" presetID="1" presetClass="entr" presetSubtype="0" fill="hold" nodeType="with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lstStyle/>
          <a:p>
            <a:pPr algn="l"/>
            <a:r>
              <a:rPr lang="en-US" altLang="en-US" dirty="0"/>
              <a:t>TRICARE Plans </a:t>
            </a:r>
            <a:r>
              <a:rPr lang="en-US" altLang="en-US" sz="2400" dirty="0">
                <a:cs typeface="Arial" panose="020B0604020202020204" pitchFamily="34" charset="0"/>
                <a:sym typeface="Wingdings" panose="05000000000000000000" pitchFamily="2" charset="2"/>
              </a:rPr>
              <a:t>(Continued)</a:t>
            </a:r>
            <a:endParaRPr lang="en-US" sz="2400" dirty="0"/>
          </a:p>
        </p:txBody>
      </p:sp>
      <p:graphicFrame>
        <p:nvGraphicFramePr>
          <p:cNvPr id="4" name="Content Placeholder 4">
            <a:extLst>
              <a:ext uri="{FF2B5EF4-FFF2-40B4-BE49-F238E27FC236}">
                <a16:creationId xmlns:a16="http://schemas.microsoft.com/office/drawing/2014/main" id="{12FE217E-43DD-0BA8-8D38-55C0339B12D4}"/>
              </a:ext>
            </a:extLst>
          </p:cNvPr>
          <p:cNvGraphicFramePr>
            <a:graphicFrameLocks noGrp="1"/>
          </p:cNvGraphicFramePr>
          <p:nvPr>
            <p:ph idx="1"/>
          </p:nvPr>
        </p:nvGraphicFramePr>
        <p:xfrm>
          <a:off x="457200" y="971550"/>
          <a:ext cx="8229600" cy="3464560"/>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1512662483"/>
                    </a:ext>
                  </a:extLst>
                </a:gridCol>
                <a:gridCol w="3048000">
                  <a:extLst>
                    <a:ext uri="{9D8B030D-6E8A-4147-A177-3AD203B41FA5}">
                      <a16:colId xmlns:a16="http://schemas.microsoft.com/office/drawing/2014/main" val="3521942228"/>
                    </a:ext>
                  </a:extLst>
                </a:gridCol>
              </a:tblGrid>
              <a:tr h="370840">
                <a:tc>
                  <a:txBody>
                    <a:bodyPr/>
                    <a:lstStyle/>
                    <a:p>
                      <a:r>
                        <a:rPr lang="en-US" sz="1500" dirty="0"/>
                        <a:t>Those Eligible</a:t>
                      </a:r>
                      <a:r>
                        <a:rPr lang="en-US" sz="1500" baseline="0" dirty="0"/>
                        <a:t> for TRICARE Health Plan Enrollment</a:t>
                      </a:r>
                      <a:endParaRPr lang="en-US" sz="1500" dirty="0"/>
                    </a:p>
                  </a:txBody>
                  <a:tcPr>
                    <a:solidFill>
                      <a:srgbClr val="5B9BD5"/>
                    </a:solidFill>
                  </a:tcPr>
                </a:tc>
                <a:tc>
                  <a:txBody>
                    <a:bodyPr/>
                    <a:lstStyle/>
                    <a:p>
                      <a:r>
                        <a:rPr lang="en-US" sz="1500" dirty="0"/>
                        <a:t>Stateside</a:t>
                      </a:r>
                      <a:r>
                        <a:rPr lang="en-US" sz="1500" baseline="0" dirty="0"/>
                        <a:t> Health Plan Choices</a:t>
                      </a:r>
                      <a:endParaRPr lang="en-US" sz="1500" dirty="0"/>
                    </a:p>
                  </a:txBody>
                  <a:tcPr>
                    <a:solidFill>
                      <a:srgbClr val="5B9BD5"/>
                    </a:solidFill>
                  </a:tcPr>
                </a:tc>
                <a:extLst>
                  <a:ext uri="{0D108BD9-81ED-4DB2-BD59-A6C34878D82A}">
                    <a16:rowId xmlns:a16="http://schemas.microsoft.com/office/drawing/2014/main" val="2615832882"/>
                  </a:ext>
                </a:extLst>
              </a:tr>
              <a:tr h="370840">
                <a:tc>
                  <a:txBody>
                    <a:bodyPr/>
                    <a:lstStyle/>
                    <a:p>
                      <a:r>
                        <a:rPr lang="en-US" sz="1100" dirty="0">
                          <a:solidFill>
                            <a:schemeClr val="accent1">
                              <a:lumMod val="50000"/>
                            </a:schemeClr>
                          </a:solidFill>
                        </a:rPr>
                        <a:t>Active duty service members (ADSM), including</a:t>
                      </a:r>
                    </a:p>
                    <a:p>
                      <a:r>
                        <a:rPr lang="en-US" sz="1100" dirty="0">
                          <a:solidFill>
                            <a:schemeClr val="accent1">
                              <a:lumMod val="50000"/>
                            </a:schemeClr>
                          </a:solidFill>
                        </a:rPr>
                        <a:t>National Guard and Reserve (NGR) members activating for more than 30 days</a:t>
                      </a:r>
                    </a:p>
                  </a:txBody>
                  <a:tcPr>
                    <a:solidFill>
                      <a:srgbClr val="D4D8E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accent1">
                              <a:lumMod val="50000"/>
                            </a:schemeClr>
                          </a:solidFill>
                          <a:effectLst/>
                          <a:latin typeface="+mn-lt"/>
                        </a:rPr>
                        <a:t>TRICARE Prime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accent1">
                              <a:lumMod val="50000"/>
                            </a:schemeClr>
                          </a:solidFill>
                          <a:effectLst/>
                          <a:latin typeface="+mn-lt"/>
                        </a:rPr>
                        <a:t>TRICARE Prime Remote</a:t>
                      </a:r>
                      <a:r>
                        <a:rPr lang="en-US" sz="1100" b="0" i="0" u="none" strike="noStrike" baseline="0" dirty="0">
                          <a:solidFill>
                            <a:schemeClr val="accent1">
                              <a:lumMod val="50000"/>
                            </a:schemeClr>
                          </a:solidFill>
                          <a:effectLst/>
                          <a:latin typeface="+mn-lt"/>
                        </a:rPr>
                        <a:t> (TPR)</a:t>
                      </a:r>
                      <a:endParaRPr lang="en-US" sz="1100" dirty="0">
                        <a:solidFill>
                          <a:schemeClr val="accent1">
                            <a:lumMod val="50000"/>
                          </a:schemeClr>
                        </a:solidFill>
                      </a:endParaRPr>
                    </a:p>
                  </a:txBody>
                  <a:tcPr>
                    <a:solidFill>
                      <a:srgbClr val="D4D8EB"/>
                    </a:solidFill>
                  </a:tcPr>
                </a:tc>
                <a:extLst>
                  <a:ext uri="{0D108BD9-81ED-4DB2-BD59-A6C34878D82A}">
                    <a16:rowId xmlns:a16="http://schemas.microsoft.com/office/drawing/2014/main" val="28670582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accent1">
                              <a:lumMod val="50000"/>
                            </a:schemeClr>
                          </a:solidFill>
                        </a:rPr>
                        <a:t>Active duty family members (ADSM), including </a:t>
                      </a:r>
                      <a:br>
                        <a:rPr lang="en-US" sz="1100" dirty="0">
                          <a:solidFill>
                            <a:schemeClr val="accent1">
                              <a:lumMod val="50000"/>
                            </a:schemeClr>
                          </a:solidFill>
                        </a:rPr>
                      </a:br>
                      <a:r>
                        <a:rPr lang="en-US" sz="1100" dirty="0">
                          <a:solidFill>
                            <a:schemeClr val="accent1">
                              <a:lumMod val="50000"/>
                            </a:schemeClr>
                          </a:solidFill>
                        </a:rPr>
                        <a:t>eligible family members of NGR sponsors activating for more than 30 days</a:t>
                      </a:r>
                    </a:p>
                    <a:p>
                      <a:endParaRPr lang="en-US" sz="1100" dirty="0">
                        <a:solidFill>
                          <a:schemeClr val="accent1">
                            <a:lumMod val="50000"/>
                          </a:schemeClr>
                        </a:solidFill>
                      </a:endParaRPr>
                    </a:p>
                  </a:txBody>
                  <a:tcPr>
                    <a:solidFill>
                      <a:srgbClr val="EBEDF1"/>
                    </a:solidFill>
                  </a:tcPr>
                </a:tc>
                <a:tc>
                  <a:txBody>
                    <a:bodyPr/>
                    <a:lstStyle/>
                    <a:p>
                      <a:r>
                        <a:rPr lang="en-US" sz="1100" b="0" i="0" u="none" strike="noStrike" dirty="0">
                          <a:solidFill>
                            <a:schemeClr val="accent1">
                              <a:lumMod val="50000"/>
                            </a:schemeClr>
                          </a:solidFill>
                          <a:effectLst/>
                          <a:latin typeface="+mn-lt"/>
                        </a:rPr>
                        <a:t>TRICARE Select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accent1">
                              <a:lumMod val="50000"/>
                            </a:schemeClr>
                          </a:solidFill>
                          <a:effectLst/>
                          <a:latin typeface="+mn-lt"/>
                        </a:rPr>
                        <a:t>TRICARE Prime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accent1">
                              <a:lumMod val="50000"/>
                            </a:schemeClr>
                          </a:solidFill>
                          <a:effectLst/>
                          <a:latin typeface="+mn-lt"/>
                        </a:rPr>
                        <a:t>US Family Health Plan (USFHP; </a:t>
                      </a:r>
                      <a:r>
                        <a:rPr lang="en-US" sz="1100" b="0" i="0" u="none" strike="noStrike" kern="1200" dirty="0">
                          <a:solidFill>
                            <a:schemeClr val="accent1">
                              <a:lumMod val="50000"/>
                            </a:schemeClr>
                          </a:solidFill>
                          <a:effectLst/>
                          <a:latin typeface="+mn-lt"/>
                          <a:ea typeface="+mn-ea"/>
                          <a:cs typeface="+mn-cs"/>
                        </a:rPr>
                        <a:t>where available)</a:t>
                      </a:r>
                      <a:endParaRPr lang="en-US" sz="1200" b="0" i="0" u="none" strike="noStrike" kern="1200" dirty="0">
                        <a:solidFill>
                          <a:schemeClr val="accent1">
                            <a:lumMod val="5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accent1">
                              <a:lumMod val="50000"/>
                            </a:schemeClr>
                          </a:solidFill>
                          <a:effectLst/>
                          <a:latin typeface="+mn-lt"/>
                        </a:rPr>
                        <a:t>TRICARE Prime Remote</a:t>
                      </a:r>
                      <a:r>
                        <a:rPr lang="en-US" sz="1100" b="0" i="0" u="none" strike="noStrike" baseline="0" dirty="0">
                          <a:solidFill>
                            <a:schemeClr val="accent1">
                              <a:lumMod val="50000"/>
                            </a:schemeClr>
                          </a:solidFill>
                          <a:effectLst/>
                          <a:latin typeface="+mn-lt"/>
                        </a:rPr>
                        <a:t> for </a:t>
                      </a:r>
                      <a:br>
                        <a:rPr lang="en-US" sz="1100" b="0" i="0" u="none" strike="noStrike" baseline="0" dirty="0">
                          <a:solidFill>
                            <a:schemeClr val="accent1">
                              <a:lumMod val="50000"/>
                            </a:schemeClr>
                          </a:solidFill>
                          <a:effectLst/>
                          <a:latin typeface="+mn-lt"/>
                        </a:rPr>
                      </a:br>
                      <a:r>
                        <a:rPr lang="en-US" sz="1100" b="0" i="0" u="none" strike="noStrike" baseline="0" dirty="0">
                          <a:solidFill>
                            <a:schemeClr val="accent1">
                              <a:lumMod val="50000"/>
                            </a:schemeClr>
                          </a:solidFill>
                          <a:effectLst/>
                          <a:latin typeface="+mn-lt"/>
                        </a:rPr>
                        <a:t>Active Duty Family Members (TPRADFM)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chemeClr val="accent1">
                              <a:lumMod val="50000"/>
                            </a:schemeClr>
                          </a:solidFill>
                          <a:effectLst/>
                          <a:latin typeface="+mn-lt"/>
                        </a:rPr>
                        <a:t>TRICARE Young Adult (TYA)</a:t>
                      </a:r>
                      <a:endParaRPr lang="en-US" sz="1100" dirty="0">
                        <a:solidFill>
                          <a:schemeClr val="accent1">
                            <a:lumMod val="50000"/>
                          </a:schemeClr>
                        </a:solidFill>
                      </a:endParaRPr>
                    </a:p>
                  </a:txBody>
                  <a:tcPr>
                    <a:solidFill>
                      <a:srgbClr val="EBEDF1"/>
                    </a:solidFill>
                  </a:tcPr>
                </a:tc>
                <a:extLst>
                  <a:ext uri="{0D108BD9-81ED-4DB2-BD59-A6C34878D82A}">
                    <a16:rowId xmlns:a16="http://schemas.microsoft.com/office/drawing/2014/main" val="3414303906"/>
                  </a:ext>
                </a:extLst>
              </a:tr>
              <a:tr h="274320">
                <a:tc>
                  <a:txBody>
                    <a:bodyPr/>
                    <a:lstStyle/>
                    <a:p>
                      <a:r>
                        <a:rPr lang="en-US" sz="1100" dirty="0">
                          <a:solidFill>
                            <a:schemeClr val="accent1">
                              <a:lumMod val="50000"/>
                            </a:schemeClr>
                          </a:solidFill>
                        </a:rPr>
                        <a:t>Members</a:t>
                      </a:r>
                      <a:r>
                        <a:rPr lang="en-US" sz="1100" baseline="0" dirty="0">
                          <a:solidFill>
                            <a:schemeClr val="accent1">
                              <a:lumMod val="50000"/>
                            </a:schemeClr>
                          </a:solidFill>
                        </a:rPr>
                        <a:t> of the Selected Reserve (not activated) and their eligible family members</a:t>
                      </a:r>
                      <a:endParaRPr lang="en-US" sz="1100" dirty="0">
                        <a:solidFill>
                          <a:schemeClr val="accent1">
                            <a:lumMod val="50000"/>
                          </a:schemeClr>
                        </a:solidFill>
                      </a:endParaRPr>
                    </a:p>
                  </a:txBody>
                  <a:tcPr>
                    <a:solidFill>
                      <a:srgbClr val="D4D8E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accent1">
                              <a:lumMod val="50000"/>
                            </a:schemeClr>
                          </a:solidFill>
                          <a:effectLst/>
                          <a:latin typeface="+mn-lt"/>
                        </a:rPr>
                        <a:t>TRICARE Reserve Select (TRS) &amp; </a:t>
                      </a:r>
                      <a:r>
                        <a:rPr lang="en-US" sz="1100" b="0" i="0" u="none" strike="noStrike" baseline="0" dirty="0">
                          <a:solidFill>
                            <a:schemeClr val="accent1">
                              <a:lumMod val="50000"/>
                            </a:schemeClr>
                          </a:solidFill>
                          <a:effectLst/>
                          <a:latin typeface="+mn-lt"/>
                        </a:rPr>
                        <a:t>TYA</a:t>
                      </a:r>
                      <a:endParaRPr lang="en-US" sz="1100" dirty="0">
                        <a:solidFill>
                          <a:schemeClr val="accent1">
                            <a:lumMod val="50000"/>
                          </a:schemeClr>
                        </a:solidFill>
                      </a:endParaRPr>
                    </a:p>
                  </a:txBody>
                  <a:tcPr>
                    <a:solidFill>
                      <a:srgbClr val="D4D8EB"/>
                    </a:solidFill>
                  </a:tcPr>
                </a:tc>
                <a:extLst>
                  <a:ext uri="{0D108BD9-81ED-4DB2-BD59-A6C34878D82A}">
                    <a16:rowId xmlns:a16="http://schemas.microsoft.com/office/drawing/2014/main" val="1730592604"/>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accent1">
                              <a:lumMod val="50000"/>
                            </a:schemeClr>
                          </a:solidFill>
                        </a:rPr>
                        <a:t>Members</a:t>
                      </a:r>
                      <a:r>
                        <a:rPr lang="en-US" sz="1100" baseline="0" dirty="0">
                          <a:solidFill>
                            <a:schemeClr val="accent1">
                              <a:lumMod val="50000"/>
                            </a:schemeClr>
                          </a:solidFill>
                        </a:rPr>
                        <a:t> of the Retired Reserve (not activated) and their eligible family members</a:t>
                      </a:r>
                      <a:endParaRPr lang="en-US" sz="1100" dirty="0">
                        <a:solidFill>
                          <a:schemeClr val="accent1">
                            <a:lumMod val="50000"/>
                          </a:schemeClr>
                        </a:solidFill>
                      </a:endParaRPr>
                    </a:p>
                  </a:txBody>
                  <a:tcPr>
                    <a:solidFill>
                      <a:srgbClr val="EBEDF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accent1">
                              <a:lumMod val="50000"/>
                            </a:schemeClr>
                          </a:solidFill>
                          <a:effectLst/>
                          <a:latin typeface="+mn-lt"/>
                        </a:rPr>
                        <a:t>TRICARE Retired</a:t>
                      </a:r>
                      <a:r>
                        <a:rPr lang="en-US" sz="1100" b="0" i="0" u="none" strike="noStrike" baseline="0" dirty="0">
                          <a:solidFill>
                            <a:schemeClr val="accent1">
                              <a:lumMod val="50000"/>
                            </a:schemeClr>
                          </a:solidFill>
                          <a:effectLst/>
                          <a:latin typeface="+mn-lt"/>
                        </a:rPr>
                        <a:t> </a:t>
                      </a:r>
                      <a:r>
                        <a:rPr lang="en-US" sz="1100" b="0" i="0" u="none" strike="noStrike" dirty="0">
                          <a:solidFill>
                            <a:schemeClr val="accent1">
                              <a:lumMod val="50000"/>
                            </a:schemeClr>
                          </a:solidFill>
                          <a:effectLst/>
                          <a:latin typeface="+mn-lt"/>
                        </a:rPr>
                        <a:t>Reserve (TRR) &amp; </a:t>
                      </a:r>
                      <a:r>
                        <a:rPr lang="en-US" sz="1100" b="0" i="0" u="none" strike="noStrike" baseline="0" dirty="0">
                          <a:solidFill>
                            <a:schemeClr val="accent1">
                              <a:lumMod val="50000"/>
                            </a:schemeClr>
                          </a:solidFill>
                          <a:effectLst/>
                          <a:latin typeface="+mn-lt"/>
                        </a:rPr>
                        <a:t>TYA</a:t>
                      </a:r>
                      <a:endParaRPr lang="en-US" sz="1100" dirty="0">
                        <a:solidFill>
                          <a:schemeClr val="accent1">
                            <a:lumMod val="50000"/>
                          </a:schemeClr>
                        </a:solidFill>
                      </a:endParaRPr>
                    </a:p>
                  </a:txBody>
                  <a:tcPr>
                    <a:solidFill>
                      <a:srgbClr val="EBEDF1"/>
                    </a:solidFill>
                  </a:tcPr>
                </a:tc>
                <a:extLst>
                  <a:ext uri="{0D108BD9-81ED-4DB2-BD59-A6C34878D82A}">
                    <a16:rowId xmlns:a16="http://schemas.microsoft.com/office/drawing/2014/main" val="149322801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accent1">
                              <a:lumMod val="50000"/>
                            </a:schemeClr>
                          </a:solidFill>
                          <a:effectLst/>
                          <a:latin typeface="+mn-lt"/>
                        </a:rPr>
                        <a:t>Medal of Honor recipients and Retired service members, including</a:t>
                      </a:r>
                      <a:r>
                        <a:rPr lang="en-US" sz="1100" b="0" i="0" u="none" strike="noStrike" baseline="0" dirty="0">
                          <a:solidFill>
                            <a:schemeClr val="accent1">
                              <a:lumMod val="50000"/>
                            </a:schemeClr>
                          </a:solidFill>
                          <a:effectLst/>
                          <a:latin typeface="+mn-lt"/>
                        </a:rPr>
                        <a:t> </a:t>
                      </a:r>
                      <a:r>
                        <a:rPr lang="en-US" sz="1100" b="0" i="0" u="none" strike="noStrike" dirty="0">
                          <a:solidFill>
                            <a:schemeClr val="accent1">
                              <a:lumMod val="50000"/>
                            </a:schemeClr>
                          </a:solidFill>
                          <a:effectLst/>
                          <a:latin typeface="+mn-lt"/>
                        </a:rPr>
                        <a:t>retired Reservist (at age 60),</a:t>
                      </a:r>
                      <a:r>
                        <a:rPr lang="en-US" sz="1100" b="0" i="0" u="none" strike="noStrike" baseline="0" dirty="0">
                          <a:solidFill>
                            <a:schemeClr val="accent1">
                              <a:lumMod val="50000"/>
                            </a:schemeClr>
                          </a:solidFill>
                          <a:effectLst/>
                          <a:latin typeface="+mn-lt"/>
                        </a:rPr>
                        <a:t> </a:t>
                      </a:r>
                      <a:r>
                        <a:rPr lang="en-US" sz="1100" b="0" i="0" u="none" strike="noStrike" dirty="0">
                          <a:solidFill>
                            <a:schemeClr val="accent1">
                              <a:lumMod val="50000"/>
                            </a:schemeClr>
                          </a:solidFill>
                          <a:effectLst/>
                          <a:latin typeface="+mn-lt"/>
                        </a:rPr>
                        <a:t>along with their family members, survivors.  </a:t>
                      </a:r>
                      <a:br>
                        <a:rPr lang="en-US" sz="1100" b="0" i="0" u="none" strike="noStrike" dirty="0">
                          <a:solidFill>
                            <a:schemeClr val="accent1">
                              <a:lumMod val="50000"/>
                            </a:schemeClr>
                          </a:solidFill>
                          <a:effectLst/>
                          <a:latin typeface="+mn-lt"/>
                        </a:rPr>
                      </a:br>
                      <a:r>
                        <a:rPr lang="en-US" sz="1100" b="0" i="0" u="none" strike="noStrike" dirty="0">
                          <a:solidFill>
                            <a:schemeClr val="accent1">
                              <a:lumMod val="50000"/>
                            </a:schemeClr>
                          </a:solidFill>
                          <a:effectLst/>
                          <a:latin typeface="+mn-lt"/>
                        </a:rPr>
                        <a:t>Qualified</a:t>
                      </a:r>
                      <a:r>
                        <a:rPr lang="en-US" sz="1100" b="0" i="0" u="none" strike="noStrike" baseline="0" dirty="0">
                          <a:solidFill>
                            <a:schemeClr val="accent1">
                              <a:lumMod val="50000"/>
                            </a:schemeClr>
                          </a:solidFill>
                          <a:effectLst/>
                          <a:latin typeface="+mn-lt"/>
                        </a:rPr>
                        <a:t> </a:t>
                      </a:r>
                      <a:r>
                        <a:rPr lang="en-US" sz="1100" b="0" i="0" u="none" strike="noStrike" baseline="0" dirty="0" err="1">
                          <a:solidFill>
                            <a:schemeClr val="accent1">
                              <a:lumMod val="50000"/>
                            </a:schemeClr>
                          </a:solidFill>
                          <a:effectLst/>
                          <a:latin typeface="+mn-lt"/>
                        </a:rPr>
                        <a:t>u</a:t>
                      </a:r>
                      <a:r>
                        <a:rPr lang="en-US" sz="1100" b="0" i="0" u="none" strike="noStrike" dirty="0" err="1">
                          <a:solidFill>
                            <a:schemeClr val="accent1">
                              <a:lumMod val="50000"/>
                            </a:schemeClr>
                          </a:solidFill>
                          <a:effectLst/>
                          <a:latin typeface="+mn-lt"/>
                        </a:rPr>
                        <a:t>nremarried</a:t>
                      </a:r>
                      <a:r>
                        <a:rPr lang="en-US" sz="1100" b="0" i="0" u="none" strike="noStrike" baseline="0" dirty="0">
                          <a:solidFill>
                            <a:schemeClr val="accent1">
                              <a:lumMod val="50000"/>
                            </a:schemeClr>
                          </a:solidFill>
                          <a:effectLst/>
                          <a:latin typeface="+mn-lt"/>
                        </a:rPr>
                        <a:t> </a:t>
                      </a:r>
                      <a:r>
                        <a:rPr lang="en-US" sz="1100" b="0" i="0" u="none" strike="noStrike" dirty="0">
                          <a:solidFill>
                            <a:schemeClr val="accent1">
                              <a:lumMod val="50000"/>
                            </a:schemeClr>
                          </a:solidFill>
                          <a:effectLst/>
                          <a:latin typeface="+mn-lt"/>
                        </a:rPr>
                        <a:t>former spouses</a:t>
                      </a:r>
                    </a:p>
                  </a:txBody>
                  <a:tcPr>
                    <a:solidFill>
                      <a:srgbClr val="D4D8EB"/>
                    </a:solidFill>
                  </a:tcPr>
                </a:tc>
                <a:tc>
                  <a:txBody>
                    <a:bodyPr/>
                    <a:lstStyle/>
                    <a:p>
                      <a:r>
                        <a:rPr lang="en-US" sz="1100" b="0" i="0" u="none" strike="noStrike" dirty="0">
                          <a:solidFill>
                            <a:schemeClr val="accent1">
                              <a:lumMod val="50000"/>
                            </a:schemeClr>
                          </a:solidFill>
                          <a:effectLst/>
                          <a:latin typeface="+mn-lt"/>
                        </a:rPr>
                        <a:t>TRICARE Select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accent1">
                              <a:lumMod val="50000"/>
                            </a:schemeClr>
                          </a:solidFill>
                          <a:effectLst/>
                          <a:latin typeface="+mn-lt"/>
                        </a:rPr>
                        <a:t>TRICARE </a:t>
                      </a:r>
                      <a:r>
                        <a:rPr lang="en-US" sz="1100" b="0" i="0" u="none" strike="noStrike" kern="1200" dirty="0">
                          <a:solidFill>
                            <a:schemeClr val="accent1">
                              <a:lumMod val="50000"/>
                            </a:schemeClr>
                          </a:solidFill>
                          <a:effectLst/>
                          <a:latin typeface="+mn-lt"/>
                          <a:ea typeface="+mn-ea"/>
                          <a:cs typeface="+mn-cs"/>
                        </a:rPr>
                        <a:t>Prime &amp; USFHP </a:t>
                      </a:r>
                      <a:r>
                        <a:rPr lang="en-US" sz="1050" b="0" i="0" u="none" strike="noStrike" kern="1200" dirty="0">
                          <a:solidFill>
                            <a:schemeClr val="accent1">
                              <a:lumMod val="50000"/>
                            </a:schemeClr>
                          </a:solidFill>
                          <a:effectLst/>
                          <a:latin typeface="+mn-lt"/>
                          <a:ea typeface="+mn-ea"/>
                          <a:cs typeface="+mn-cs"/>
                        </a:rPr>
                        <a:t>(where available locally)</a:t>
                      </a:r>
                      <a:endParaRPr lang="en-US" sz="1100" b="0" i="0" u="none" strike="noStrike" kern="1200" dirty="0">
                        <a:solidFill>
                          <a:schemeClr val="accent1">
                            <a:lumMod val="5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chemeClr val="accent1">
                              <a:lumMod val="50000"/>
                            </a:schemeClr>
                          </a:solidFill>
                          <a:effectLst/>
                          <a:latin typeface="+mn-lt"/>
                        </a:rPr>
                        <a:t>TYA</a:t>
                      </a:r>
                      <a:endParaRPr lang="en-US" sz="1100" dirty="0">
                        <a:solidFill>
                          <a:schemeClr val="accent1">
                            <a:lumMod val="50000"/>
                          </a:schemeClr>
                        </a:solidFill>
                      </a:endParaRPr>
                    </a:p>
                  </a:txBody>
                  <a:tcPr>
                    <a:solidFill>
                      <a:srgbClr val="D4D8EB"/>
                    </a:solidFill>
                  </a:tcPr>
                </a:tc>
                <a:extLst>
                  <a:ext uri="{0D108BD9-81ED-4DB2-BD59-A6C34878D82A}">
                    <a16:rowId xmlns:a16="http://schemas.microsoft.com/office/drawing/2014/main" val="248516593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accent1">
                              <a:lumMod val="50000"/>
                            </a:schemeClr>
                          </a:solidFill>
                          <a:effectLst/>
                          <a:latin typeface="+mn-lt"/>
                          <a:ea typeface="+mn-ea"/>
                          <a:cs typeface="+mn-cs"/>
                        </a:rPr>
                        <a:t>TRICARE-eligible beneficiaries who have both Medicare Part A and 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accent1">
                              <a:lumMod val="50000"/>
                            </a:schemeClr>
                          </a:solidFill>
                          <a:effectLst/>
                          <a:latin typeface="+mn-lt"/>
                          <a:ea typeface="+mn-ea"/>
                          <a:cs typeface="+mn-cs"/>
                        </a:rPr>
                        <a:t> (Excluding AD/ADFM)</a:t>
                      </a:r>
                    </a:p>
                  </a:txBody>
                  <a:tcPr>
                    <a:solidFill>
                      <a:srgbClr val="EBEDF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solidFill>
                            <a:schemeClr val="accent1">
                              <a:lumMod val="50000"/>
                            </a:schemeClr>
                          </a:solidFill>
                          <a:effectLst/>
                          <a:latin typeface="+mn-lt"/>
                        </a:rPr>
                        <a:t>TRICARE for Life (TFL)</a:t>
                      </a:r>
                    </a:p>
                  </a:txBody>
                  <a:tcPr>
                    <a:solidFill>
                      <a:srgbClr val="EBEDF1"/>
                    </a:solidFill>
                  </a:tcPr>
                </a:tc>
                <a:extLst>
                  <a:ext uri="{0D108BD9-81ED-4DB2-BD59-A6C34878D82A}">
                    <a16:rowId xmlns:a16="http://schemas.microsoft.com/office/drawing/2014/main" val="1951555577"/>
                  </a:ext>
                </a:extLst>
              </a:tr>
            </a:tbl>
          </a:graphicData>
        </a:graphic>
      </p:graphicFrame>
      <p:sp>
        <p:nvSpPr>
          <p:cNvPr id="3" name="Slide Number Placeholder 2">
            <a:extLst>
              <a:ext uri="{FF2B5EF4-FFF2-40B4-BE49-F238E27FC236}">
                <a16:creationId xmlns:a16="http://schemas.microsoft.com/office/drawing/2014/main" id="{7D4E1C92-999F-FFBC-D4CD-FCDFF2F254D8}"/>
              </a:ext>
            </a:extLst>
          </p:cNvPr>
          <p:cNvSpPr>
            <a:spLocks noGrp="1"/>
          </p:cNvSpPr>
          <p:nvPr>
            <p:ph type="sldNum" sz="quarter" idx="4"/>
          </p:nvPr>
        </p:nvSpPr>
        <p:spPr>
          <a:xfrm>
            <a:off x="6934200" y="133350"/>
            <a:ext cx="20574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C6C1D-B94A-4A9A-BD8D-A546578E37EF}" type="slidenum">
              <a:rPr kumimoji="0" lang="en-US" sz="1200" b="0" i="0" u="none" strike="noStrike" kern="1200" cap="none" spc="0" normalizeH="0" baseline="0" noProof="0" smtClean="0">
                <a:ln>
                  <a:noFill/>
                </a:ln>
                <a:solidFill>
                  <a:srgbClr val="283446">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283446">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329752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Agenda</a:t>
            </a:r>
          </a:p>
        </p:txBody>
      </p:sp>
      <p:sp>
        <p:nvSpPr>
          <p:cNvPr id="3" name="Content Placeholder 2"/>
          <p:cNvSpPr>
            <a:spLocks noGrp="1"/>
          </p:cNvSpPr>
          <p:nvPr>
            <p:ph idx="1"/>
          </p:nvPr>
        </p:nvSpPr>
        <p:spPr>
          <a:xfrm>
            <a:off x="457200" y="1123950"/>
            <a:ext cx="8229600" cy="3352800"/>
          </a:xfrm>
        </p:spPr>
        <p:txBody>
          <a:bodyPr>
            <a:normAutofit lnSpcReduction="10000"/>
          </a:bodyPr>
          <a:lstStyle/>
          <a:p>
            <a:r>
              <a:rPr lang="en-US" dirty="0"/>
              <a:t>Purpose and Highlights</a:t>
            </a:r>
          </a:p>
          <a:p>
            <a:r>
              <a:rPr lang="en-US" dirty="0"/>
              <a:t>TRICARE and the Military Health System (MHS)</a:t>
            </a:r>
          </a:p>
          <a:p>
            <a:pPr>
              <a:spcBef>
                <a:spcPts val="600"/>
              </a:spcBef>
            </a:pPr>
            <a:r>
              <a:rPr lang="en-US" dirty="0"/>
              <a:t>Benefits and Coverage</a:t>
            </a:r>
          </a:p>
          <a:p>
            <a:pPr lvl="1"/>
            <a:r>
              <a:rPr lang="en-US" dirty="0"/>
              <a:t>Eligibility, Coverage, and Exclusions</a:t>
            </a:r>
          </a:p>
          <a:p>
            <a:pPr lvl="1"/>
            <a:r>
              <a:rPr lang="en-US" dirty="0"/>
              <a:t>Who and What TRICARE Pays</a:t>
            </a:r>
          </a:p>
          <a:p>
            <a:pPr lvl="1"/>
            <a:r>
              <a:rPr lang="en-US" dirty="0"/>
              <a:t>How does a benefit become a benefit?</a:t>
            </a:r>
          </a:p>
          <a:p>
            <a:pPr>
              <a:spcBef>
                <a:spcPts val="600"/>
              </a:spcBef>
            </a:pPr>
            <a:r>
              <a:rPr lang="en-US" dirty="0"/>
              <a:t>TRICARE Plans</a:t>
            </a:r>
          </a:p>
          <a:p>
            <a:pPr>
              <a:spcBef>
                <a:spcPts val="600"/>
              </a:spcBef>
            </a:pPr>
            <a:r>
              <a:rPr lang="en-US" dirty="0"/>
              <a:t>T-5 Contracts</a:t>
            </a:r>
          </a:p>
          <a:p>
            <a:pPr>
              <a:spcBef>
                <a:spcPts val="600"/>
              </a:spcBef>
            </a:pPr>
            <a:r>
              <a:rPr lang="en-US" dirty="0"/>
              <a:t>TRICARE Overseas Program</a:t>
            </a:r>
          </a:p>
          <a:p>
            <a:pPr lvl="1"/>
            <a:endParaRPr lang="en-US" dirty="0"/>
          </a:p>
          <a:p>
            <a:endParaRPr lang="en-US" dirty="0"/>
          </a:p>
        </p:txBody>
      </p:sp>
    </p:spTree>
    <p:extLst>
      <p:ext uri="{BB962C8B-B14F-4D97-AF65-F5344CB8AC3E}">
        <p14:creationId xmlns:p14="http://schemas.microsoft.com/office/powerpoint/2010/main" val="181819465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A581-101E-9465-E47C-B5664AA6A8F2}"/>
              </a:ext>
            </a:extLst>
          </p:cNvPr>
          <p:cNvSpPr>
            <a:spLocks noGrp="1"/>
          </p:cNvSpPr>
          <p:nvPr>
            <p:ph type="title"/>
          </p:nvPr>
        </p:nvSpPr>
        <p:spPr>
          <a:xfrm>
            <a:off x="457200" y="209551"/>
            <a:ext cx="7942138" cy="656140"/>
          </a:xfrm>
        </p:spPr>
        <p:txBody>
          <a:bodyPr>
            <a:noAutofit/>
          </a:bodyPr>
          <a:lstStyle/>
          <a:p>
            <a:pPr algn="l"/>
            <a:r>
              <a:rPr lang="en-US" dirty="0">
                <a:solidFill>
                  <a:srgbClr val="051C48"/>
                </a:solidFill>
              </a:rPr>
              <a:t>TRICARE Pharmacy Program</a:t>
            </a:r>
          </a:p>
        </p:txBody>
      </p:sp>
      <p:sp>
        <p:nvSpPr>
          <p:cNvPr id="5" name="Content Placeholder 1">
            <a:extLst>
              <a:ext uri="{FF2B5EF4-FFF2-40B4-BE49-F238E27FC236}">
                <a16:creationId xmlns:a16="http://schemas.microsoft.com/office/drawing/2014/main" id="{024C2AC5-C082-B85E-8A15-40DAE658CE55}"/>
              </a:ext>
            </a:extLst>
          </p:cNvPr>
          <p:cNvSpPr txBox="1">
            <a:spLocks/>
          </p:cNvSpPr>
          <p:nvPr/>
        </p:nvSpPr>
        <p:spPr>
          <a:xfrm>
            <a:off x="215597" y="919954"/>
            <a:ext cx="8712806" cy="3632996"/>
          </a:xfrm>
          <a:prstGeom prst="rect">
            <a:avLst/>
          </a:prstGeom>
          <a:noFill/>
        </p:spPr>
        <p:txBody>
          <a:bodyPr lIns="182880" tIns="228600" rIns="182880" bIns="228600"/>
          <a:lstStyle>
            <a:lvl1pPr marL="365760" indent="-274320" algn="l" defTabSz="457200" rtl="0" eaLnBrk="1" latinLnBrk="0" hangingPunct="1">
              <a:lnSpc>
                <a:spcPct val="100000"/>
              </a:lnSpc>
              <a:spcBef>
                <a:spcPts val="0"/>
              </a:spcBef>
              <a:spcAft>
                <a:spcPts val="1200"/>
              </a:spcAft>
              <a:buClr>
                <a:srgbClr val="BE242C"/>
              </a:buClr>
              <a:buSzPct val="140000"/>
              <a:buFont typeface="Arial"/>
              <a:buChar char="•"/>
              <a:defRPr sz="2400" b="0" i="0" kern="1200">
                <a:solidFill>
                  <a:schemeClr val="tx1">
                    <a:lumMod val="75000"/>
                    <a:lumOff val="25000"/>
                  </a:schemeClr>
                </a:solidFill>
                <a:latin typeface="Calibri"/>
                <a:ea typeface="+mn-ea"/>
                <a:cs typeface="Calibri"/>
              </a:defRPr>
            </a:lvl1pPr>
            <a:lvl2pPr marL="742950" indent="-285750" algn="l" defTabSz="457200" rtl="0" eaLnBrk="1" latinLnBrk="0" hangingPunct="1">
              <a:lnSpc>
                <a:spcPct val="100000"/>
              </a:lnSpc>
              <a:spcBef>
                <a:spcPts val="0"/>
              </a:spcBef>
              <a:spcAft>
                <a:spcPts val="600"/>
              </a:spcAft>
              <a:buClr>
                <a:srgbClr val="003A6D"/>
              </a:buClr>
              <a:buSzPct val="120000"/>
              <a:buFont typeface="Arial"/>
              <a:buChar char="•"/>
              <a:defRPr sz="2000" b="0" i="0" kern="1200">
                <a:solidFill>
                  <a:srgbClr val="184365"/>
                </a:solidFill>
                <a:latin typeface="Calibri"/>
                <a:ea typeface="+mn-ea"/>
                <a:cs typeface="Calibri"/>
              </a:defRPr>
            </a:lvl2pPr>
            <a:lvl3pPr marL="1143000" indent="-228600" algn="l" defTabSz="457200" rtl="0" eaLnBrk="1" latinLnBrk="0" hangingPunct="1">
              <a:lnSpc>
                <a:spcPct val="100000"/>
              </a:lnSpc>
              <a:spcBef>
                <a:spcPts val="0"/>
              </a:spcBef>
              <a:spcAft>
                <a:spcPts val="600"/>
              </a:spcAft>
              <a:buClr>
                <a:srgbClr val="003A6D"/>
              </a:buClr>
              <a:buSzPct val="120000"/>
              <a:buFont typeface="Arial"/>
              <a:buChar char="•"/>
              <a:defRPr sz="1800" b="0" i="0" kern="1200">
                <a:solidFill>
                  <a:srgbClr val="404040"/>
                </a:solidFill>
                <a:latin typeface="Calibri"/>
                <a:ea typeface="+mn-ea"/>
                <a:cs typeface="Calibri"/>
              </a:defRPr>
            </a:lvl3pPr>
            <a:lvl4pPr marL="16002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0" marR="0" lvl="0" indent="-274320" algn="l" defTabSz="457200" rtl="0" eaLnBrk="1" fontAlgn="auto" latinLnBrk="0" hangingPunct="1">
              <a:lnSpc>
                <a:spcPct val="100000"/>
              </a:lnSpc>
              <a:spcBef>
                <a:spcPts val="0"/>
              </a:spcBef>
              <a:spcAft>
                <a:spcPts val="1000"/>
              </a:spcAft>
              <a:buClr>
                <a:srgbClr val="BE242C"/>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All TRICARE health plans, except USFHP, include pharmacy coverage through the TRICARE Pharmacy Program. </a:t>
            </a:r>
          </a:p>
          <a:p>
            <a:pPr marL="365760" marR="0" lvl="0" indent="-274320" algn="l" defTabSz="457200" rtl="0" eaLnBrk="1" fontAlgn="auto" latinLnBrk="0" hangingPunct="1">
              <a:lnSpc>
                <a:spcPct val="100000"/>
              </a:lnSpc>
              <a:spcBef>
                <a:spcPts val="400"/>
              </a:spcBef>
              <a:spcAft>
                <a:spcPts val="600"/>
              </a:spcAft>
              <a:buClr>
                <a:srgbClr val="BE242C"/>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You may fill prescriptions through:</a:t>
            </a:r>
          </a:p>
          <a:p>
            <a:pPr marL="742950" marR="0" lvl="1" indent="-285750" algn="l" defTabSz="457200" rtl="0" eaLnBrk="1" fontAlgn="auto" latinLnBrk="0" hangingPunct="1">
              <a:lnSpc>
                <a:spcPct val="100000"/>
              </a:lnSpc>
              <a:spcBef>
                <a:spcPts val="0"/>
              </a:spcBef>
              <a:spcAft>
                <a:spcPts val="600"/>
              </a:spcAft>
              <a:buClr>
                <a:srgbClr val="003A6D"/>
              </a:buClr>
              <a:buSzPct val="120000"/>
              <a:buFont typeface="Arial"/>
              <a:buChar char="•"/>
              <a:tabLst/>
              <a:defRPr/>
            </a:pPr>
            <a:r>
              <a:rPr kumimoji="0" lang="en-US" sz="1400" b="0" i="0" u="none" strike="noStrike" kern="1200" cap="none" spc="0" normalizeH="0" baseline="0" noProof="0" dirty="0">
                <a:ln>
                  <a:noFill/>
                </a:ln>
                <a:solidFill>
                  <a:srgbClr val="184365"/>
                </a:solidFill>
                <a:effectLst/>
                <a:uLnTx/>
                <a:uFillTx/>
                <a:latin typeface="Franklin Gothic Book" panose="020B0503020102020204" pitchFamily="34" charset="0"/>
              </a:rPr>
              <a:t>Military pharmacies</a:t>
            </a:r>
          </a:p>
          <a:p>
            <a:pPr marL="742950" marR="0" lvl="1" indent="-285750" algn="l" defTabSz="457200" rtl="0" eaLnBrk="1" fontAlgn="auto" latinLnBrk="0" hangingPunct="1">
              <a:lnSpc>
                <a:spcPct val="100000"/>
              </a:lnSpc>
              <a:spcBef>
                <a:spcPts val="0"/>
              </a:spcBef>
              <a:spcAft>
                <a:spcPts val="600"/>
              </a:spcAft>
              <a:buClr>
                <a:srgbClr val="003A6D"/>
              </a:buClr>
              <a:buSzPct val="120000"/>
              <a:buFont typeface="Arial"/>
              <a:buChar char="•"/>
              <a:tabLst/>
              <a:defRPr/>
            </a:pPr>
            <a:r>
              <a:rPr kumimoji="0" lang="en-US" sz="1400" b="0" i="0" u="none" strike="noStrike" kern="1200" cap="none" spc="0" normalizeH="0" baseline="0" noProof="0" dirty="0">
                <a:ln>
                  <a:noFill/>
                </a:ln>
                <a:solidFill>
                  <a:srgbClr val="184365"/>
                </a:solidFill>
                <a:effectLst/>
                <a:uLnTx/>
                <a:uFillTx/>
                <a:latin typeface="Franklin Gothic Book" panose="020B0503020102020204" pitchFamily="34" charset="0"/>
              </a:rPr>
              <a:t>TRICARE Pharmacy Home Delivery (some limitations overseas)</a:t>
            </a:r>
          </a:p>
          <a:p>
            <a:pPr marL="742950" marR="0" lvl="1" indent="-285750" algn="l" defTabSz="457200" rtl="0" eaLnBrk="1" fontAlgn="auto" latinLnBrk="0" hangingPunct="1">
              <a:lnSpc>
                <a:spcPct val="100000"/>
              </a:lnSpc>
              <a:spcBef>
                <a:spcPts val="0"/>
              </a:spcBef>
              <a:spcAft>
                <a:spcPts val="600"/>
              </a:spcAft>
              <a:buClr>
                <a:srgbClr val="003A6D"/>
              </a:buClr>
              <a:buSzPct val="120000"/>
              <a:buFont typeface="Arial"/>
              <a:buChar char="•"/>
              <a:tabLst/>
              <a:defRPr/>
            </a:pPr>
            <a:r>
              <a:rPr kumimoji="0" lang="en-US" sz="1400" b="0" i="0" u="none" strike="noStrike" kern="1200" cap="none" spc="0" normalizeH="0" baseline="0" noProof="0" dirty="0">
                <a:ln>
                  <a:noFill/>
                </a:ln>
                <a:solidFill>
                  <a:srgbClr val="184365"/>
                </a:solidFill>
                <a:effectLst/>
                <a:uLnTx/>
                <a:uFillTx/>
                <a:latin typeface="Franklin Gothic Book" panose="020B0503020102020204" pitchFamily="34" charset="0"/>
              </a:rPr>
              <a:t>TRICARE retail network pharmacies </a:t>
            </a:r>
          </a:p>
          <a:p>
            <a:pPr marL="742950" marR="0" lvl="1" indent="-285750" algn="l" defTabSz="457200" rtl="0" eaLnBrk="1" fontAlgn="auto" latinLnBrk="0" hangingPunct="1">
              <a:lnSpc>
                <a:spcPct val="100000"/>
              </a:lnSpc>
              <a:spcBef>
                <a:spcPts val="0"/>
              </a:spcBef>
              <a:spcAft>
                <a:spcPts val="1000"/>
              </a:spcAft>
              <a:buClr>
                <a:srgbClr val="003A6D"/>
              </a:buClr>
              <a:buSzPct val="120000"/>
              <a:buFont typeface="Arial"/>
              <a:buChar char="•"/>
              <a:tabLst/>
              <a:defRPr/>
            </a:pPr>
            <a:r>
              <a:rPr kumimoji="0" lang="en-US" sz="1400" b="0" i="0" u="none" strike="noStrike" kern="1200" cap="none" spc="0" normalizeH="0" baseline="0" noProof="0" dirty="0">
                <a:ln>
                  <a:noFill/>
                </a:ln>
                <a:solidFill>
                  <a:srgbClr val="184365"/>
                </a:solidFill>
                <a:effectLst/>
                <a:uLnTx/>
                <a:uFillTx/>
                <a:latin typeface="Franklin Gothic Book" panose="020B0503020102020204" pitchFamily="34" charset="0"/>
              </a:rPr>
              <a:t>Non-network pharmacies or overseas pharmacies</a:t>
            </a:r>
          </a:p>
          <a:p>
            <a:pPr marL="365760" marR="0" lvl="1" indent="-274320" algn="l" defTabSz="457200" rtl="0" eaLnBrk="1" fontAlgn="auto" latinLnBrk="0" hangingPunct="1">
              <a:lnSpc>
                <a:spcPct val="100000"/>
              </a:lnSpc>
              <a:spcBef>
                <a:spcPts val="400"/>
              </a:spcBef>
              <a:spcAft>
                <a:spcPts val="1000"/>
              </a:spcAft>
              <a:buClr>
                <a:srgbClr val="BE242C"/>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Most retirees and their family members are required to fill certain maintenance medications through home delivery. </a:t>
            </a:r>
          </a:p>
          <a:p>
            <a:pPr marL="365760" marR="0" lvl="1" indent="-274320" algn="l" defTabSz="457200" rtl="0" eaLnBrk="1" fontAlgn="auto" latinLnBrk="0" hangingPunct="1">
              <a:lnSpc>
                <a:spcPct val="100000"/>
              </a:lnSpc>
              <a:spcBef>
                <a:spcPts val="400"/>
              </a:spcBef>
              <a:spcAft>
                <a:spcPts val="600"/>
              </a:spcAft>
              <a:buClr>
                <a:srgbClr val="BE242C"/>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Learn more about your pharmacy options and copayments at </a:t>
            </a:r>
            <a:r>
              <a:rPr kumimoji="0" lang="en-US" sz="16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2"/>
              </a:rPr>
              <a:t>https://www.tricare.mil/pharmacy</a:t>
            </a: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 </a:t>
            </a:r>
          </a:p>
        </p:txBody>
      </p:sp>
      <p:pic>
        <p:nvPicPr>
          <p:cNvPr id="6" name="Picture 5">
            <a:extLst>
              <a:ext uri="{FF2B5EF4-FFF2-40B4-BE49-F238E27FC236}">
                <a16:creationId xmlns:a16="http://schemas.microsoft.com/office/drawing/2014/main" id="{48D4EF3D-A779-0DCF-CE04-58A65391D16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62800" y="1733550"/>
            <a:ext cx="926342" cy="1032066"/>
          </a:xfrm>
          <a:prstGeom prst="rect">
            <a:avLst/>
          </a:prstGeom>
        </p:spPr>
      </p:pic>
    </p:spTree>
    <p:extLst>
      <p:ext uri="{BB962C8B-B14F-4D97-AF65-F5344CB8AC3E}">
        <p14:creationId xmlns:p14="http://schemas.microsoft.com/office/powerpoint/2010/main" val="300565752"/>
      </p:ext>
    </p:extLst>
  </p:cSld>
  <p:clrMapOvr>
    <a:masterClrMapping/>
  </p:clrMapOvr>
  <p:transition>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en-US" dirty="0">
                <a:cs typeface="Arial" panose="020B0604020202020204" pitchFamily="34" charset="0"/>
              </a:rPr>
              <a:t>Other Benefit Programs</a:t>
            </a:r>
            <a:endParaRPr lang="en-US" dirty="0"/>
          </a:p>
        </p:txBody>
      </p:sp>
      <p:sp>
        <p:nvSpPr>
          <p:cNvPr id="4" name="Content Placeholder 5"/>
          <p:cNvSpPr txBox="1">
            <a:spLocks/>
          </p:cNvSpPr>
          <p:nvPr/>
        </p:nvSpPr>
        <p:spPr>
          <a:xfrm>
            <a:off x="457200" y="1123950"/>
            <a:ext cx="8534400" cy="3429000"/>
          </a:xfrm>
          <a:prstGeom prst="rect">
            <a:avLst/>
          </a:prstGeom>
        </p:spPr>
        <p:txBody>
          <a:bodyPr>
            <a:normAutofit fontScale="85000" lnSpcReduction="20000"/>
          </a:bodyPr>
          <a:lstStyle>
            <a:lvl1pPr marL="342900" indent="-342900" algn="l" defTabSz="914400"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582831"/>
              </a:buClr>
              <a:buSzPct val="125000"/>
              <a:buFont typeface="Arial" panose="020B0604020202020204" pitchFamily="34" charset="0"/>
              <a:buChar char="•"/>
              <a:tabLst/>
              <a:defRPr/>
            </a:pPr>
            <a:r>
              <a:rPr kumimoji="0" lang="en-US" altLang="en-US" sz="1800" b="1" i="0" u="none" strike="noStrike" kern="1200" cap="none" spc="0" normalizeH="0" baseline="0" noProof="0" dirty="0">
                <a:ln>
                  <a:noFill/>
                </a:ln>
                <a:solidFill>
                  <a:schemeClr val="accent1">
                    <a:lumMod val="60000"/>
                    <a:lumOff val="40000"/>
                  </a:schemeClr>
                </a:solidFill>
                <a:effectLst/>
                <a:uLnTx/>
                <a:uFillTx/>
                <a:latin typeface="Franklin Gothic Book" panose="020B0503020102020204" pitchFamily="34" charset="0"/>
                <a:ea typeface="+mn-ea"/>
                <a:cs typeface="+mn-cs"/>
              </a:rPr>
              <a:t>TRICARE Plus </a:t>
            </a:r>
            <a:r>
              <a:rPr kumimoji="0" lang="en-US" altLang="en-US" sz="18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 a primary care program offered at some military hospitals and clinics. </a:t>
            </a:r>
          </a:p>
          <a:p>
            <a:pPr lvl="1" indent="-342900">
              <a:buClr>
                <a:srgbClr val="582831"/>
              </a:buClr>
              <a:buSzPct val="125000"/>
              <a:buFont typeface="Arial" panose="020B0604020202020204" pitchFamily="34" charset="0"/>
              <a:buChar char="•"/>
              <a:defRPr/>
            </a:pPr>
            <a:r>
              <a:rPr kumimoji="0" lang="en-US" altLang="en-US" sz="16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Each military hospital or clinic commander decides if TRICARE Plus is available. </a:t>
            </a:r>
          </a:p>
          <a:p>
            <a:pPr marL="342900" marR="0" lvl="0" indent="-342900" algn="l" defTabSz="914400" rtl="0" eaLnBrk="1" fontAlgn="auto" latinLnBrk="0" hangingPunct="1">
              <a:lnSpc>
                <a:spcPct val="100000"/>
              </a:lnSpc>
              <a:spcBef>
                <a:spcPct val="20000"/>
              </a:spcBef>
              <a:spcAft>
                <a:spcPts val="0"/>
              </a:spcAft>
              <a:buClr>
                <a:srgbClr val="582831"/>
              </a:buClr>
              <a:buSzPct val="125000"/>
              <a:buFont typeface="Arial" panose="020B0604020202020204" pitchFamily="34" charset="0"/>
              <a:buChar char="•"/>
              <a:tabLst/>
              <a:defRPr/>
            </a:pPr>
            <a:r>
              <a:rPr kumimoji="0" lang="en-US" altLang="en-US" sz="1800" b="1" i="0" u="none" strike="noStrike" kern="1200" cap="none" spc="0" normalizeH="0" baseline="0" noProof="0" dirty="0">
                <a:ln>
                  <a:noFill/>
                </a:ln>
                <a:solidFill>
                  <a:schemeClr val="accent1">
                    <a:lumMod val="60000"/>
                    <a:lumOff val="40000"/>
                  </a:schemeClr>
                </a:solidFill>
                <a:effectLst/>
                <a:uLnTx/>
                <a:uFillTx/>
                <a:latin typeface="Franklin Gothic Book" panose="020B0503020102020204" pitchFamily="34" charset="0"/>
                <a:ea typeface="+mn-ea"/>
                <a:cs typeface="+mn-cs"/>
              </a:rPr>
              <a:t>Extended Care Health Option (ECHO) </a:t>
            </a:r>
            <a:r>
              <a:rPr kumimoji="0" lang="en-US" altLang="en-US" sz="18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 a supplemental program to the TRICARE Basic Program. Provides eligible Active Duty Family Members (ADFMs) with an additional financial resource to assist in the reduction of the disabling effects of the beneficiary’s qualifying condition. </a:t>
            </a:r>
          </a:p>
          <a:p>
            <a:pPr marL="342900" marR="0" lvl="0" indent="-342900" algn="l" defTabSz="914400" rtl="0" eaLnBrk="1" fontAlgn="auto" latinLnBrk="0" hangingPunct="1">
              <a:lnSpc>
                <a:spcPct val="100000"/>
              </a:lnSpc>
              <a:spcBef>
                <a:spcPct val="20000"/>
              </a:spcBef>
              <a:spcAft>
                <a:spcPts val="0"/>
              </a:spcAft>
              <a:buClr>
                <a:srgbClr val="582831"/>
              </a:buClr>
              <a:buSzPct val="125000"/>
              <a:buFont typeface="Arial" panose="020B0604020202020204" pitchFamily="34" charset="0"/>
              <a:buChar char="•"/>
              <a:tabLst/>
              <a:defRPr/>
            </a:pPr>
            <a:r>
              <a:rPr kumimoji="0" lang="en-US" altLang="en-US" sz="1800" b="1" i="0" u="none" strike="noStrike" kern="1200" cap="none" spc="0" normalizeH="0" baseline="0" noProof="0" dirty="0">
                <a:ln>
                  <a:noFill/>
                </a:ln>
                <a:solidFill>
                  <a:schemeClr val="accent1">
                    <a:lumMod val="60000"/>
                    <a:lumOff val="40000"/>
                  </a:schemeClr>
                </a:solidFill>
                <a:effectLst/>
                <a:uLnTx/>
                <a:uFillTx/>
                <a:latin typeface="Franklin Gothic Book" panose="020B0503020102020204" pitchFamily="34" charset="0"/>
                <a:ea typeface="+mn-ea"/>
                <a:cs typeface="+mn-cs"/>
              </a:rPr>
              <a:t>Women, Infants, and Children (WIC) Overseas Program </a:t>
            </a:r>
            <a:r>
              <a:rPr kumimoji="0" lang="en-US" altLang="en-US" sz="18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 supplemental food and nutrition program for qualified families as certified by a WIC Overseas counselor. </a:t>
            </a:r>
          </a:p>
          <a:p>
            <a:pPr lvl="0">
              <a:buClr>
                <a:srgbClr val="582831"/>
              </a:buClr>
              <a:defRPr/>
            </a:pPr>
            <a:r>
              <a:rPr kumimoji="0" lang="en-US" altLang="en-US" sz="1800" b="1" i="0" u="none" strike="noStrike" kern="1200" cap="none" spc="0" normalizeH="0" baseline="0" noProof="0" dirty="0">
                <a:ln>
                  <a:noFill/>
                </a:ln>
                <a:solidFill>
                  <a:schemeClr val="accent1">
                    <a:lumMod val="60000"/>
                    <a:lumOff val="40000"/>
                  </a:schemeClr>
                </a:solidFill>
                <a:effectLst/>
                <a:uLnTx/>
                <a:uFillTx/>
                <a:latin typeface="Franklin Gothic Book" panose="020B0503020102020204" pitchFamily="34" charset="0"/>
                <a:ea typeface="+mn-ea"/>
                <a:cs typeface="+mn-cs"/>
              </a:rPr>
              <a:t>Federal Employee Dental and Vision Insurance Program (FEDVIP) </a:t>
            </a:r>
            <a:r>
              <a:rPr kumimoji="0" lang="en-US" altLang="en-US" sz="18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 administered by U.S. Office of Personnel Management (OPM), not by DoD.</a:t>
            </a:r>
            <a:r>
              <a:rPr kumimoji="0" lang="en-US" altLang="en-US" sz="1800" b="0" i="0" u="none" strike="noStrike" kern="1200" cap="none" spc="0" normalizeH="0" noProof="0" dirty="0">
                <a:ln>
                  <a:noFill/>
                </a:ln>
                <a:solidFill>
                  <a:srgbClr val="454545"/>
                </a:solidFill>
                <a:effectLst/>
                <a:uLnTx/>
                <a:uFillTx/>
                <a:latin typeface="Franklin Gothic Book" panose="020B0503020102020204" pitchFamily="34" charset="0"/>
                <a:ea typeface="+mn-ea"/>
                <a:cs typeface="+mn-cs"/>
              </a:rPr>
              <a:t> </a:t>
            </a:r>
          </a:p>
          <a:p>
            <a:pPr lvl="1">
              <a:buClr>
                <a:srgbClr val="092068"/>
              </a:buClr>
              <a:tabLst>
                <a:tab pos="4630738" algn="l"/>
              </a:tabLst>
              <a:defRPr/>
            </a:pPr>
            <a:r>
              <a:rPr lang="en-US" altLang="en-US" sz="1600" dirty="0"/>
              <a:t>FEDVIP exclusions:</a:t>
            </a:r>
          </a:p>
          <a:p>
            <a:pPr lvl="2">
              <a:buClr>
                <a:srgbClr val="092068"/>
              </a:buClr>
              <a:defRPr/>
            </a:pPr>
            <a:r>
              <a:rPr lang="en-US" altLang="en-US" sz="1400" dirty="0"/>
              <a:t>ADSMs.  Enrollees in TYA, CHCBP, and TAMP.  </a:t>
            </a:r>
          </a:p>
          <a:p>
            <a:pPr lvl="2">
              <a:buClr>
                <a:srgbClr val="092068"/>
              </a:buClr>
              <a:defRPr/>
            </a:pPr>
            <a:r>
              <a:rPr lang="en-US" altLang="en-US" sz="1400" dirty="0"/>
              <a:t>DoD eligible persons </a:t>
            </a:r>
            <a:r>
              <a:rPr lang="en-US" altLang="en-US" sz="1400" u="sng" dirty="0"/>
              <a:t>not</a:t>
            </a:r>
            <a:r>
              <a:rPr lang="en-US" altLang="en-US" sz="1400" dirty="0"/>
              <a:t> enrolled in a TRICARE health plan </a:t>
            </a:r>
            <a:r>
              <a:rPr lang="en-US" altLang="en-US" sz="1300" dirty="0"/>
              <a:t>(i.e. direct care only)</a:t>
            </a:r>
          </a:p>
          <a:p>
            <a:pPr lvl="2">
              <a:buClr>
                <a:srgbClr val="092068"/>
              </a:buClr>
              <a:defRPr/>
            </a:pPr>
            <a:r>
              <a:rPr lang="en-US" altLang="en-US" sz="1400" dirty="0"/>
              <a:t>Foreign Force members and their families</a:t>
            </a:r>
          </a:p>
          <a:p>
            <a:pPr marL="742950" marR="0" lvl="1" indent="-285750" algn="l" defTabSz="914400" rtl="0" eaLnBrk="1" fontAlgn="auto" latinLnBrk="0" hangingPunct="1">
              <a:lnSpc>
                <a:spcPct val="100000"/>
              </a:lnSpc>
              <a:spcBef>
                <a:spcPct val="20000"/>
              </a:spcBef>
              <a:spcAft>
                <a:spcPts val="0"/>
              </a:spcAft>
              <a:buClr>
                <a:srgbClr val="092068"/>
              </a:buClr>
              <a:buSzTx/>
              <a:buFont typeface="Wingdings" panose="05000000000000000000" pitchFamily="2" charset="2"/>
              <a:buChar char="§"/>
              <a:tabLst/>
              <a:defRPr/>
            </a:pPr>
            <a:r>
              <a:rPr kumimoji="0" lang="en-US" altLang="en-US" sz="16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Dental plan – retirees, including members of the Retired Reserve, their families, and survivors. </a:t>
            </a:r>
          </a:p>
          <a:p>
            <a:pPr lvl="2">
              <a:buClr>
                <a:srgbClr val="092068"/>
              </a:buClr>
              <a:defRPr/>
            </a:pPr>
            <a:r>
              <a:rPr lang="en-US" altLang="en-US" sz="1400" dirty="0"/>
              <a:t>Additional exclusion – anyone eligible for the TRICARE Dental Program (TDP)</a:t>
            </a:r>
          </a:p>
          <a:p>
            <a:pPr lvl="1">
              <a:buClr>
                <a:srgbClr val="092068"/>
              </a:buClr>
              <a:defRPr/>
            </a:pPr>
            <a:r>
              <a:rPr kumimoji="0" lang="en-US" altLang="en-US" sz="16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Vision plan – TFL</a:t>
            </a:r>
            <a:r>
              <a:rPr kumimoji="0" lang="en-US" altLang="en-US" sz="1600" b="0" i="0" u="none" strike="noStrike" kern="1200" cap="none" spc="0" normalizeH="0" noProof="0" dirty="0">
                <a:ln>
                  <a:noFill/>
                </a:ln>
                <a:solidFill>
                  <a:srgbClr val="454545"/>
                </a:solidFill>
                <a:effectLst/>
                <a:uLnTx/>
                <a:uFillTx/>
                <a:latin typeface="Franklin Gothic Book" panose="020B0503020102020204" pitchFamily="34" charset="0"/>
                <a:ea typeface="+mn-ea"/>
                <a:cs typeface="+mn-cs"/>
              </a:rPr>
              <a:t> &amp; </a:t>
            </a:r>
            <a:r>
              <a:rPr kumimoji="0" lang="en-US" altLang="en-US" sz="16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TRICARE health plan </a:t>
            </a:r>
            <a:r>
              <a:rPr kumimoji="0" lang="en-US" altLang="en-US" sz="1600" b="0" i="0" u="sng"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enrollees</a:t>
            </a:r>
            <a:r>
              <a:rPr kumimoji="0" lang="en-US" altLang="en-US" sz="16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 including TRS &amp; TRR enrollees</a:t>
            </a:r>
            <a:r>
              <a:rPr kumimoji="0" lang="en-US" altLang="en-US" sz="1600" b="0" i="0" u="none" strike="noStrike" kern="1200" cap="none" spc="0" normalizeH="0" noProof="0" dirty="0">
                <a:ln>
                  <a:noFill/>
                </a:ln>
                <a:solidFill>
                  <a:srgbClr val="454545"/>
                </a:solidFill>
                <a:effectLst/>
                <a:uLnTx/>
                <a:uFillTx/>
                <a:latin typeface="Franklin Gothic Book" panose="020B0503020102020204" pitchFamily="34" charset="0"/>
                <a:ea typeface="+mn-ea"/>
                <a:cs typeface="+mn-cs"/>
              </a:rPr>
              <a:t> </a:t>
            </a:r>
            <a:r>
              <a:rPr kumimoji="0" lang="en-US" altLang="en-US" sz="1400" b="0" i="0" u="none" strike="noStrike" kern="1200" cap="none" spc="0" normalizeH="0" noProof="0" dirty="0">
                <a:ln>
                  <a:noFill/>
                </a:ln>
                <a:solidFill>
                  <a:srgbClr val="454545"/>
                </a:solidFill>
                <a:effectLst/>
                <a:uLnTx/>
                <a:uFillTx/>
                <a:latin typeface="Franklin Gothic Book" panose="020B0503020102020204" pitchFamily="34" charset="0"/>
                <a:ea typeface="+mn-ea"/>
                <a:cs typeface="+mn-cs"/>
              </a:rPr>
              <a:t>(i.e. must be enrolled)</a:t>
            </a:r>
            <a:endParaRPr kumimoji="0" lang="en-US" altLang="en-US" sz="14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endParaRPr>
          </a:p>
          <a:p>
            <a:pPr marL="685800" marR="0" lvl="2"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endParaRPr kumimoji="0" lang="en-US" altLang="en-US" sz="135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779965001"/>
      </p:ext>
    </p:extLst>
  </p:cSld>
  <p:clrMapOvr>
    <a:masterClrMapping/>
  </p:clrMapOvr>
  <p:transition>
    <p:wipe dir="d"/>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9F92D8-C3EF-87F4-8F82-50115A51912E}"/>
              </a:ext>
            </a:extLst>
          </p:cNvPr>
          <p:cNvPicPr>
            <a:picLocks noChangeAspect="1"/>
          </p:cNvPicPr>
          <p:nvPr/>
        </p:nvPicPr>
        <p:blipFill>
          <a:blip r:embed="rId3"/>
          <a:stretch>
            <a:fillRect/>
          </a:stretch>
        </p:blipFill>
        <p:spPr>
          <a:xfrm>
            <a:off x="0" y="0"/>
            <a:ext cx="9144000" cy="5143500"/>
          </a:xfrm>
          <a:prstGeom prst="rect">
            <a:avLst/>
          </a:prstGeom>
        </p:spPr>
      </p:pic>
      <p:sp>
        <p:nvSpPr>
          <p:cNvPr id="3" name="TextBox 2"/>
          <p:cNvSpPr txBox="1"/>
          <p:nvPr/>
        </p:nvSpPr>
        <p:spPr>
          <a:xfrm>
            <a:off x="228600" y="4324350"/>
            <a:ext cx="1713482" cy="553998"/>
          </a:xfrm>
          <a:prstGeom prst="rect">
            <a:avLst/>
          </a:prstGeom>
          <a:solidFill>
            <a:schemeClr val="accent4">
              <a:lumMod val="20000"/>
              <a:lumOff val="80000"/>
            </a:schemeClr>
          </a:solidFill>
        </p:spPr>
        <p:txBody>
          <a:bodyPr wrap="none" rtlCol="0">
            <a:spAutoFit/>
          </a:bodyPr>
          <a:lstStyle/>
          <a:p>
            <a:r>
              <a:rPr lang="en-US" dirty="0">
                <a:solidFill>
                  <a:schemeClr val="accent1">
                    <a:lumMod val="75000"/>
                  </a:schemeClr>
                </a:solidFill>
                <a:hlinkClick r:id="rId4"/>
              </a:rPr>
              <a:t>www.tricare.mil</a:t>
            </a:r>
            <a:endParaRPr lang="en-US" dirty="0">
              <a:solidFill>
                <a:schemeClr val="accent1">
                  <a:lumMod val="75000"/>
                </a:schemeClr>
              </a:solidFill>
            </a:endParaRPr>
          </a:p>
          <a:p>
            <a:r>
              <a:rPr lang="en-US" sz="1200" dirty="0">
                <a:solidFill>
                  <a:schemeClr val="accent1">
                    <a:lumMod val="75000"/>
                  </a:schemeClr>
                </a:solidFill>
              </a:rPr>
              <a:t>As of May 8, 2024</a:t>
            </a:r>
          </a:p>
        </p:txBody>
      </p:sp>
    </p:spTree>
    <p:extLst>
      <p:ext uri="{BB962C8B-B14F-4D97-AF65-F5344CB8AC3E}">
        <p14:creationId xmlns:p14="http://schemas.microsoft.com/office/powerpoint/2010/main" val="3100393488"/>
      </p:ext>
    </p:extLst>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0" y="2190750"/>
            <a:ext cx="4569516" cy="838200"/>
          </a:xfrm>
        </p:spPr>
        <p:txBody>
          <a:bodyPr>
            <a:noAutofit/>
          </a:bodyPr>
          <a:lstStyle/>
          <a:p>
            <a:pPr marL="0" indent="0" algn="ctr">
              <a:buNone/>
            </a:pPr>
            <a:r>
              <a:rPr lang="en-US" sz="2800" b="1" dirty="0"/>
              <a:t>TRICARE (T-5) Contracts</a:t>
            </a:r>
            <a:br>
              <a:rPr lang="en-US" sz="2800" b="1" dirty="0"/>
            </a:br>
            <a:endParaRPr lang="en-US" sz="2800" b="1" dirty="0"/>
          </a:p>
        </p:txBody>
      </p:sp>
    </p:spTree>
    <p:extLst>
      <p:ext uri="{BB962C8B-B14F-4D97-AF65-F5344CB8AC3E}">
        <p14:creationId xmlns:p14="http://schemas.microsoft.com/office/powerpoint/2010/main" val="3154547249"/>
      </p:ext>
    </p:extLst>
  </p:cSld>
  <p:clrMapOvr>
    <a:masterClrMapping/>
  </p:clrMapOvr>
  <p:transition spd="med">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536" y="1123951"/>
            <a:ext cx="8124064" cy="3505200"/>
          </a:xfrm>
        </p:spPr>
        <p:txBody>
          <a:bodyPr>
            <a:normAutofit fontScale="25000" lnSpcReduction="20000"/>
          </a:bodyPr>
          <a:lstStyle/>
          <a:p>
            <a:pPr>
              <a:lnSpc>
                <a:spcPct val="120000"/>
              </a:lnSpc>
              <a:spcBef>
                <a:spcPts val="450"/>
              </a:spcBef>
            </a:pPr>
            <a:r>
              <a:rPr lang="en-US" sz="6000" b="1" i="1" u="sng" dirty="0"/>
              <a:t>Readiness</a:t>
            </a:r>
            <a:r>
              <a:rPr lang="en-US" sz="6000" dirty="0"/>
              <a:t> - Support the MHS readiness mission by partnering with the Military Medical Treatment Facilities (MTFs) to optimize the delivery of health care services to enhance the clinical expertise of providers in the direct care system (see definition of MTF optimization in the TRICARE Manual, Definitions ) for all TRICARE-eligible beneficiaries (see definition at Title 32 Code of Federal Regulations (CFR) Part 199.17(a)(6)(i))</a:t>
            </a:r>
          </a:p>
          <a:p>
            <a:pPr>
              <a:lnSpc>
                <a:spcPct val="120000"/>
              </a:lnSpc>
              <a:spcBef>
                <a:spcPts val="450"/>
              </a:spcBef>
            </a:pPr>
            <a:r>
              <a:rPr lang="en-US" sz="6000" b="1" i="1" u="sng" dirty="0"/>
              <a:t>Experience of Care</a:t>
            </a:r>
            <a:r>
              <a:rPr lang="en-US" sz="6000" dirty="0"/>
              <a:t> - Provide a care experience that is patient and family centered, compassionate, convenient, equitable, safe, and always of the highest quality</a:t>
            </a:r>
          </a:p>
          <a:p>
            <a:pPr>
              <a:lnSpc>
                <a:spcPct val="120000"/>
              </a:lnSpc>
              <a:spcBef>
                <a:spcPts val="450"/>
              </a:spcBef>
            </a:pPr>
            <a:r>
              <a:rPr lang="en-US" sz="6000" b="1" i="1" u="sng" dirty="0"/>
              <a:t>Manage Per Capita Cost</a:t>
            </a:r>
            <a:r>
              <a:rPr lang="en-US" sz="6000" dirty="0"/>
              <a:t> - Create value by focusing on quality, eliminating waste, and reducing unwarranted variation; considering the total cost of care over time, not just the cost of an individual health care activity</a:t>
            </a:r>
          </a:p>
          <a:p>
            <a:pPr>
              <a:lnSpc>
                <a:spcPct val="120000"/>
              </a:lnSpc>
              <a:spcBef>
                <a:spcPts val="450"/>
              </a:spcBef>
            </a:pPr>
            <a:r>
              <a:rPr lang="en-US" sz="6000" b="1" i="1" u="sng" dirty="0"/>
              <a:t>Population Health</a:t>
            </a:r>
            <a:r>
              <a:rPr lang="en-US" sz="6000" dirty="0"/>
              <a:t> - Within the constraints, boundaries, and benefits of the current program, encourage beneficiaries and providers to seek ways to improve health</a:t>
            </a:r>
            <a:endParaRPr lang="en-US" sz="5400" dirty="0">
              <a:latin typeface="+mn-lt"/>
            </a:endParaRPr>
          </a:p>
          <a:p>
            <a:pPr lvl="1"/>
            <a:endParaRPr lang="en-US" dirty="0"/>
          </a:p>
        </p:txBody>
      </p:sp>
      <p:sp>
        <p:nvSpPr>
          <p:cNvPr id="4" name="Slide Number Placeholder 3"/>
          <p:cNvSpPr>
            <a:spLocks noGrp="1"/>
          </p:cNvSpPr>
          <p:nvPr>
            <p:ph type="sldNum" sz="quarter" idx="4"/>
          </p:nvPr>
        </p:nvSpPr>
        <p:spPr>
          <a:xfrm>
            <a:off x="8301255" y="57150"/>
            <a:ext cx="77108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srgbClr val="28344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cs typeface="+mn-cs"/>
            </a:endParaRPr>
          </a:p>
        </p:txBody>
      </p:sp>
      <p:sp>
        <p:nvSpPr>
          <p:cNvPr id="7" name="Title 1">
            <a:extLst>
              <a:ext uri="{FF2B5EF4-FFF2-40B4-BE49-F238E27FC236}">
                <a16:creationId xmlns:a16="http://schemas.microsoft.com/office/drawing/2014/main" id="{3CC5B813-EED4-2014-030A-01E9D7E2F22C}"/>
              </a:ext>
            </a:extLst>
          </p:cNvPr>
          <p:cNvSpPr>
            <a:spLocks noGrp="1"/>
          </p:cNvSpPr>
          <p:nvPr>
            <p:ph type="title"/>
          </p:nvPr>
        </p:nvSpPr>
        <p:spPr>
          <a:xfrm>
            <a:off x="486536" y="113994"/>
            <a:ext cx="8200264" cy="857556"/>
          </a:xfrm>
        </p:spPr>
        <p:txBody>
          <a:bodyPr anchor="ctr"/>
          <a:lstStyle/>
          <a:p>
            <a:r>
              <a:rPr lang="en-US" dirty="0">
                <a:ea typeface="Tahoma" panose="020B0604030504040204" pitchFamily="34" charset="0"/>
                <a:cs typeface="Tahoma" panose="020B0604030504040204" pitchFamily="34" charset="0"/>
              </a:rPr>
              <a:t>T-5 Contract Objectives</a:t>
            </a:r>
            <a:endParaRPr lang="en-US" dirty="0"/>
          </a:p>
        </p:txBody>
      </p:sp>
    </p:spTree>
    <p:extLst>
      <p:ext uri="{BB962C8B-B14F-4D97-AF65-F5344CB8AC3E}">
        <p14:creationId xmlns:p14="http://schemas.microsoft.com/office/powerpoint/2010/main" val="2184811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A082F4-D2EC-973A-EEC6-EAD877658A9E}"/>
              </a:ext>
            </a:extLst>
          </p:cNvPr>
          <p:cNvPicPr>
            <a:picLocks noChangeAspect="1"/>
          </p:cNvPicPr>
          <p:nvPr/>
        </p:nvPicPr>
        <p:blipFill>
          <a:blip r:embed="rId2"/>
          <a:stretch>
            <a:fillRect/>
          </a:stretch>
        </p:blipFill>
        <p:spPr>
          <a:xfrm>
            <a:off x="2667000" y="2361293"/>
            <a:ext cx="3429000" cy="2191657"/>
          </a:xfrm>
          <a:prstGeom prst="rect">
            <a:avLst/>
          </a:prstGeom>
        </p:spPr>
      </p:pic>
      <p:sp>
        <p:nvSpPr>
          <p:cNvPr id="3" name="Title 2">
            <a:extLst>
              <a:ext uri="{FF2B5EF4-FFF2-40B4-BE49-F238E27FC236}">
                <a16:creationId xmlns:a16="http://schemas.microsoft.com/office/drawing/2014/main" id="{DE404D8E-2F1E-ACB9-803E-E4C639DE1739}"/>
              </a:ext>
            </a:extLst>
          </p:cNvPr>
          <p:cNvSpPr>
            <a:spLocks noGrp="1"/>
          </p:cNvSpPr>
          <p:nvPr>
            <p:ph type="title"/>
          </p:nvPr>
        </p:nvSpPr>
        <p:spPr>
          <a:xfrm>
            <a:off x="457200" y="290195"/>
            <a:ext cx="6629400" cy="452755"/>
          </a:xfrm>
        </p:spPr>
        <p:txBody>
          <a:bodyPr>
            <a:noAutofit/>
          </a:bodyPr>
          <a:lstStyle/>
          <a:p>
            <a:r>
              <a:rPr lang="en-US" altLang="en-US" b="1" dirty="0"/>
              <a:t>T-5 Contracts</a:t>
            </a:r>
            <a:endParaRPr lang="en-US" b="1" dirty="0"/>
          </a:p>
        </p:txBody>
      </p:sp>
      <p:sp>
        <p:nvSpPr>
          <p:cNvPr id="5" name="TextBox 4">
            <a:extLst>
              <a:ext uri="{FF2B5EF4-FFF2-40B4-BE49-F238E27FC236}">
                <a16:creationId xmlns:a16="http://schemas.microsoft.com/office/drawing/2014/main" id="{E867B73E-FE79-6EBA-BFF7-1C92ABDA24C7}"/>
              </a:ext>
            </a:extLst>
          </p:cNvPr>
          <p:cNvSpPr txBox="1"/>
          <p:nvPr/>
        </p:nvSpPr>
        <p:spPr>
          <a:xfrm>
            <a:off x="990600" y="1013520"/>
            <a:ext cx="7543800" cy="273408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582831"/>
              </a:buClr>
              <a:buSzPct val="125000"/>
              <a:buFont typeface="Arial" panose="020B0604020202020204" pitchFamily="34" charset="0"/>
              <a:buChar char="•"/>
              <a:tabLst/>
              <a:defRPr/>
            </a:pPr>
            <a:r>
              <a:rPr kumimoji="0" lang="en-US" altLang="en-US" sz="1300" b="0" i="0" u="none" strike="noStrike" kern="1200" cap="none" spc="0" normalizeH="0" baseline="0" noProof="0" dirty="0">
                <a:ln>
                  <a:noFill/>
                </a:ln>
                <a:solidFill>
                  <a:prstClr val="black"/>
                </a:solidFill>
                <a:effectLst/>
                <a:uLnTx/>
                <a:uFillTx/>
                <a:latin typeface="Franklin Gothic Book" panose="020B0503020102020204" pitchFamily="34" charset="0"/>
                <a:cs typeface="Arial" panose="020B0604020202020204" pitchFamily="34" charset="0"/>
              </a:rPr>
              <a:t>Awarded to:</a:t>
            </a:r>
          </a:p>
          <a:p>
            <a:pPr marL="557213" marR="0" lvl="1" indent="-214313" algn="l" defTabSz="914400" rtl="0" eaLnBrk="1" fontAlgn="auto" latinLnBrk="0" hangingPunct="1">
              <a:lnSpc>
                <a:spcPct val="100000"/>
              </a:lnSpc>
              <a:spcBef>
                <a:spcPts val="225"/>
              </a:spcBef>
              <a:spcAft>
                <a:spcPts val="0"/>
              </a:spcAft>
              <a:buClr>
                <a:prstClr val="black"/>
              </a:buClr>
              <a:buSzPct val="100000"/>
              <a:buFont typeface="Wingdings" panose="05000000000000000000" pitchFamily="2" charset="2"/>
              <a:buChar char="Ø"/>
              <a:tabLst/>
              <a:defRPr/>
            </a:pPr>
            <a:r>
              <a:rPr kumimoji="0" lang="en-US" altLang="en-US" sz="1100" b="0" i="0" u="none" strike="noStrike" kern="1200" cap="none" spc="0" normalizeH="0" baseline="0" noProof="0" dirty="0">
                <a:ln>
                  <a:noFill/>
                </a:ln>
                <a:solidFill>
                  <a:prstClr val="black"/>
                </a:solidFill>
                <a:effectLst/>
                <a:uLnTx/>
                <a:uFillTx/>
                <a:latin typeface="Franklin Gothic Book" panose="020B0503020102020204" pitchFamily="34" charset="0"/>
                <a:cs typeface="Arial" panose="020B0604020202020204" pitchFamily="34" charset="0"/>
              </a:rPr>
              <a:t>Humana Government Business (Humana Military) for the TRICARE East Region</a:t>
            </a:r>
          </a:p>
          <a:p>
            <a:pPr marL="557213" marR="0" lvl="1" indent="-214313" algn="l" defTabSz="914400" rtl="0" eaLnBrk="1" fontAlgn="auto" latinLnBrk="0" hangingPunct="1">
              <a:lnSpc>
                <a:spcPct val="100000"/>
              </a:lnSpc>
              <a:spcBef>
                <a:spcPts val="225"/>
              </a:spcBef>
              <a:spcAft>
                <a:spcPts val="0"/>
              </a:spcAft>
              <a:buClr>
                <a:prstClr val="black"/>
              </a:buClr>
              <a:buSzPct val="100000"/>
              <a:buFont typeface="Wingdings" panose="05000000000000000000" pitchFamily="2" charset="2"/>
              <a:buChar char="Ø"/>
              <a:tabLst/>
              <a:defRPr/>
            </a:pPr>
            <a:r>
              <a:rPr kumimoji="0" lang="en-US" altLang="en-US" sz="1100" b="0" i="0" u="none" strike="noStrike" kern="1200" cap="none" spc="0" normalizeH="0" baseline="0" noProof="0" dirty="0">
                <a:ln>
                  <a:noFill/>
                </a:ln>
                <a:solidFill>
                  <a:prstClr val="black"/>
                </a:solidFill>
                <a:effectLst/>
                <a:uLnTx/>
                <a:uFillTx/>
                <a:latin typeface="Franklin Gothic Book" panose="020B0503020102020204" pitchFamily="34" charset="0"/>
                <a:cs typeface="Arial" panose="020B0604020202020204" pitchFamily="34" charset="0"/>
              </a:rPr>
              <a:t>TriWest Healthcare Alliance Corporation for the TRICARE West Region</a:t>
            </a:r>
          </a:p>
          <a:p>
            <a:pPr marL="285750" indent="-285750" defTabSz="1219170" eaLnBrk="1" fontAlgn="auto" hangingPunct="1">
              <a:spcBef>
                <a:spcPts val="800"/>
              </a:spcBef>
              <a:spcAft>
                <a:spcPts val="0"/>
              </a:spcAft>
              <a:buClr>
                <a:srgbClr val="582831"/>
              </a:buClr>
              <a:buSzPct val="125000"/>
              <a:buFont typeface="Arial" panose="020B0604020202020204" pitchFamily="34" charset="0"/>
              <a:buChar char="•"/>
              <a:defRPr/>
            </a:pPr>
            <a:r>
              <a:rPr lang="en-US" altLang="en-US" sz="1300" dirty="0">
                <a:solidFill>
                  <a:prstClr val="black"/>
                </a:solidFill>
                <a:latin typeface="Franklin Gothic Book" panose="020B0503020102020204" pitchFamily="34" charset="0"/>
                <a:cs typeface="Arial" panose="020B0604020202020204" pitchFamily="34" charset="0"/>
              </a:rPr>
              <a:t>One year transition-out (T-2017) and transition-in (T-5) began 1 January 2024 to ensure that health care delivery is ready for all 9.5 million beneficiaries on 1 January 2025</a:t>
            </a:r>
          </a:p>
          <a:p>
            <a:pPr marL="285750" marR="0" lvl="0" indent="-285750" algn="l" defTabSz="914400" rtl="0" eaLnBrk="1" fontAlgn="auto" latinLnBrk="0" hangingPunct="1">
              <a:lnSpc>
                <a:spcPct val="100000"/>
              </a:lnSpc>
              <a:spcBef>
                <a:spcPts val="600"/>
              </a:spcBef>
              <a:spcAft>
                <a:spcPts val="0"/>
              </a:spcAft>
              <a:buClr>
                <a:srgbClr val="582831"/>
              </a:buClr>
              <a:buSzPct val="125000"/>
              <a:buFont typeface="Arial" panose="020B0604020202020204" pitchFamily="34" charset="0"/>
              <a:buChar char="•"/>
              <a:tabLst/>
              <a:defRPr/>
            </a:pPr>
            <a:r>
              <a:rPr kumimoji="0" lang="en-US" altLang="en-US" sz="1300" b="0" i="0" u="none" strike="noStrike" kern="1200" cap="none" spc="0" normalizeH="0" baseline="0" noProof="0" dirty="0">
                <a:ln>
                  <a:noFill/>
                </a:ln>
                <a:solidFill>
                  <a:prstClr val="black"/>
                </a:solidFill>
                <a:effectLst/>
                <a:uLnTx/>
                <a:uFillTx/>
                <a:latin typeface="Franklin Gothic Book" panose="020B0503020102020204" pitchFamily="34" charset="0"/>
                <a:cs typeface="Arial" panose="020B0604020202020204" pitchFamily="34" charset="0"/>
              </a:rPr>
              <a:t>Six states moving from the East Region to the West Region (1.1M beneficiaries)</a:t>
            </a:r>
          </a:p>
          <a:p>
            <a:pPr marL="574675" marR="0" lvl="1"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rPr>
              <a:t>Arkansas</a:t>
            </a:r>
          </a:p>
          <a:p>
            <a:pPr marL="574675" marR="0" lvl="1"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rPr>
              <a:t>Illinois</a:t>
            </a:r>
          </a:p>
          <a:p>
            <a:pPr marL="574675" marR="0" lvl="1"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rPr>
              <a:t>Louisiana</a:t>
            </a:r>
          </a:p>
          <a:p>
            <a:pPr marL="574675" marR="0" lvl="1"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rPr>
              <a:t>Oklahoma</a:t>
            </a:r>
          </a:p>
          <a:p>
            <a:pPr marL="574675" marR="0" lvl="1"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rPr>
              <a:t>Texas</a:t>
            </a:r>
          </a:p>
          <a:p>
            <a:pPr marL="574675" marR="0" lvl="1"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rPr>
              <a:t>Wisconsin</a:t>
            </a:r>
            <a:endParaRPr kumimoji="0" lang="en-US" altLang="en-US" sz="1100" b="0" i="0" u="none" strike="noStrike" kern="1200" cap="none" spc="0" normalizeH="0" baseline="0" noProof="0" dirty="0">
              <a:ln>
                <a:noFill/>
              </a:ln>
              <a:solidFill>
                <a:prstClr val="black"/>
              </a:solidFill>
              <a:effectLst/>
              <a:uLnTx/>
              <a:uFillTx/>
              <a:latin typeface="Franklin Gothic Book" panose="020B0503020102020204" pitchFamily="34" charset="0"/>
              <a:cs typeface="Arial" panose="020B0604020202020204" pitchFamily="34" charset="0"/>
            </a:endParaRPr>
          </a:p>
          <a:p>
            <a:pPr marL="100013" marR="0" lvl="0" indent="-214313" algn="l" defTabSz="914400" rtl="0" eaLnBrk="1" fontAlgn="auto" latinLnBrk="0" hangingPunct="1">
              <a:lnSpc>
                <a:spcPct val="100000"/>
              </a:lnSpc>
              <a:spcBef>
                <a:spcPts val="225"/>
              </a:spcBef>
              <a:spcAft>
                <a:spcPts val="0"/>
              </a:spcAft>
              <a:buClr>
                <a:prstClr val="black"/>
              </a:buClr>
              <a:buSzPct val="100000"/>
              <a:buFont typeface="Wingdings" panose="05000000000000000000" pitchFamily="2" charset="2"/>
              <a:buChar char="Ø"/>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326213"/>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sz="1800" dirty="0">
                <a:latin typeface="+mn-lt"/>
              </a:rPr>
              <a:t>8 Option Years (vice 5)</a:t>
            </a:r>
          </a:p>
          <a:p>
            <a:r>
              <a:rPr lang="en-US" sz="1800" dirty="0">
                <a:latin typeface="+mn-lt"/>
              </a:rPr>
              <a:t>East &amp; West Region; six states moving from East to West; equal distribution of covered lives</a:t>
            </a:r>
          </a:p>
          <a:p>
            <a:r>
              <a:rPr lang="en-US" sz="1800" dirty="0">
                <a:latin typeface="+mn-lt"/>
              </a:rPr>
              <a:t>Incorporates new (Directors) Markets/MTFs into Manuals/Contract</a:t>
            </a:r>
          </a:p>
          <a:p>
            <a:r>
              <a:rPr lang="en-US" sz="1800" dirty="0">
                <a:latin typeface="+mn-lt"/>
              </a:rPr>
              <a:t>Managed Care Support Contractors (MCSC) site visits to Defense Health Networks/MTFs NLT 60 calendar days after Transition Specification (TRANSPEC) meetings</a:t>
            </a:r>
          </a:p>
          <a:p>
            <a:pPr lvl="1"/>
            <a:r>
              <a:rPr lang="en-US" sz="1650" dirty="0">
                <a:latin typeface="+mn-lt"/>
              </a:rPr>
              <a:t>Address local optimization opportunities and challenges and begin development of the Memorandum of Understanding (MOU)</a:t>
            </a:r>
          </a:p>
          <a:p>
            <a:r>
              <a:rPr lang="en-US" sz="1800" dirty="0">
                <a:latin typeface="+mn-lt"/>
              </a:rPr>
              <a:t>Internal Resource Sharing Agreements (IRSAs) for civilian providers in MTFs</a:t>
            </a:r>
          </a:p>
          <a:p>
            <a:r>
              <a:rPr lang="en-US" sz="1800" dirty="0">
                <a:latin typeface="+mn-lt"/>
              </a:rPr>
              <a:t>Direct Care and Private Sector Care (PSC) Integration</a:t>
            </a:r>
          </a:p>
          <a:p>
            <a:pPr lvl="1"/>
            <a:r>
              <a:rPr lang="en-US" sz="1650" dirty="0">
                <a:latin typeface="+mn-lt"/>
              </a:rPr>
              <a:t>Contractor Award Fee Incentive</a:t>
            </a:r>
          </a:p>
          <a:p>
            <a:pPr lvl="1"/>
            <a:r>
              <a:rPr lang="en-US" sz="1650" dirty="0">
                <a:latin typeface="+mn-lt"/>
              </a:rPr>
              <a:t>Interoperability between MHS GENESIS and Health Information Exchange</a:t>
            </a:r>
            <a:r>
              <a:rPr lang="en-US" sz="1650" dirty="0">
                <a:latin typeface="+mn-lt"/>
                <a:cs typeface="Calibri" panose="020F0502020204030204" pitchFamily="34" charset="0"/>
              </a:rPr>
              <a:t>s (HIE)</a:t>
            </a:r>
          </a:p>
          <a:p>
            <a:pPr lvl="2">
              <a:buClr>
                <a:srgbClr val="454545"/>
              </a:buClr>
            </a:pPr>
            <a:r>
              <a:rPr lang="en-US" sz="1500" dirty="0">
                <a:latin typeface="+mn-lt"/>
                <a:cs typeface="Calibri" panose="020F0502020204030204" pitchFamily="34" charset="0"/>
              </a:rPr>
              <a:t>Clear and Legible Reports (CLRs) of the future</a:t>
            </a:r>
          </a:p>
          <a:p>
            <a:r>
              <a:rPr lang="en-US" sz="1800" dirty="0">
                <a:latin typeface="+mn-lt"/>
              </a:rPr>
              <a:t>PSC Value Based Purchasing (VBP) and Industry Innovations</a:t>
            </a:r>
          </a:p>
          <a:p>
            <a:pPr lvl="1"/>
            <a:r>
              <a:rPr lang="en-US" sz="1650" dirty="0">
                <a:latin typeface="+mn-lt"/>
              </a:rPr>
              <a:t>Alternate Payment Models (APMs)</a:t>
            </a:r>
          </a:p>
          <a:p>
            <a:pPr lvl="1"/>
            <a:r>
              <a:rPr lang="en-US" sz="1650" dirty="0">
                <a:latin typeface="+mn-lt"/>
              </a:rPr>
              <a:t>Innovations</a:t>
            </a:r>
          </a:p>
          <a:p>
            <a:endParaRPr lang="en-US" sz="1800" dirty="0">
              <a:latin typeface="+mn-lt"/>
            </a:endParaRPr>
          </a:p>
          <a:p>
            <a:pPr lvl="1"/>
            <a:endParaRPr lang="en-US" dirty="0">
              <a:latin typeface="+mn-lt"/>
            </a:endParaRPr>
          </a:p>
        </p:txBody>
      </p:sp>
      <p:sp>
        <p:nvSpPr>
          <p:cNvPr id="2" name="Title 4">
            <a:extLst>
              <a:ext uri="{FF2B5EF4-FFF2-40B4-BE49-F238E27FC236}">
                <a16:creationId xmlns:a16="http://schemas.microsoft.com/office/drawing/2014/main" id="{40426D3C-475E-F8F3-1868-78CF455FB392}"/>
              </a:ext>
            </a:extLst>
          </p:cNvPr>
          <p:cNvSpPr>
            <a:spLocks noGrp="1"/>
          </p:cNvSpPr>
          <p:nvPr>
            <p:ph type="title"/>
          </p:nvPr>
        </p:nvSpPr>
        <p:spPr>
          <a:xfrm>
            <a:off x="533400" y="129664"/>
            <a:ext cx="7239000" cy="628650"/>
          </a:xfrm>
        </p:spPr>
        <p:txBody>
          <a:bodyPr>
            <a:normAutofit/>
          </a:bodyPr>
          <a:lstStyle/>
          <a:p>
            <a:r>
              <a:rPr lang="en-US" dirty="0">
                <a:solidFill>
                  <a:srgbClr val="051C48"/>
                </a:solidFill>
                <a:cs typeface="Arial" panose="020B0604020202020204" pitchFamily="34" charset="0"/>
              </a:rPr>
              <a:t>T-2017 Contract to T-5 Contract Changes</a:t>
            </a:r>
          </a:p>
        </p:txBody>
      </p:sp>
    </p:spTree>
    <p:extLst>
      <p:ext uri="{BB962C8B-B14F-4D97-AF65-F5344CB8AC3E}">
        <p14:creationId xmlns:p14="http://schemas.microsoft.com/office/powerpoint/2010/main" val="3056516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318495-AAC3-8579-B469-24CD031DE582}"/>
              </a:ext>
            </a:extLst>
          </p:cNvPr>
          <p:cNvPicPr>
            <a:picLocks noChangeAspect="1"/>
          </p:cNvPicPr>
          <p:nvPr/>
        </p:nvPicPr>
        <p:blipFill>
          <a:blip r:embed="rId2"/>
          <a:stretch>
            <a:fillRect/>
          </a:stretch>
        </p:blipFill>
        <p:spPr>
          <a:xfrm>
            <a:off x="1018048" y="795900"/>
            <a:ext cx="5931953" cy="3291150"/>
          </a:xfrm>
          <a:prstGeom prst="rect">
            <a:avLst/>
          </a:prstGeom>
        </p:spPr>
      </p:pic>
      <p:sp>
        <p:nvSpPr>
          <p:cNvPr id="3" name="Title 1">
            <a:extLst>
              <a:ext uri="{FF2B5EF4-FFF2-40B4-BE49-F238E27FC236}">
                <a16:creationId xmlns:a16="http://schemas.microsoft.com/office/drawing/2014/main" id="{DF5594CD-B70A-1D6E-E1CD-8012C74C0924}"/>
              </a:ext>
            </a:extLst>
          </p:cNvPr>
          <p:cNvSpPr>
            <a:spLocks noGrp="1"/>
          </p:cNvSpPr>
          <p:nvPr/>
        </p:nvSpPr>
        <p:spPr bwMode="auto">
          <a:xfrm>
            <a:off x="425065" y="209550"/>
            <a:ext cx="8229600" cy="46166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lvl1pPr algn="l"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57200" algn="ctr" rtl="0" eaLnBrk="0" fontAlgn="base" hangingPunct="0">
              <a:spcBef>
                <a:spcPct val="0"/>
              </a:spcBef>
              <a:spcAft>
                <a:spcPct val="0"/>
              </a:spcAft>
              <a:defRPr>
                <a:solidFill>
                  <a:schemeClr val="tx2"/>
                </a:solidFill>
                <a:latin typeface="Calibri" panose="020F0502020204030204" pitchFamily="34" charset="0"/>
              </a:defRPr>
            </a:lvl6pPr>
            <a:lvl7pPr marL="914400" algn="ctr" rtl="0" eaLnBrk="0" fontAlgn="base" hangingPunct="0">
              <a:spcBef>
                <a:spcPct val="0"/>
              </a:spcBef>
              <a:spcAft>
                <a:spcPct val="0"/>
              </a:spcAft>
              <a:defRPr>
                <a:solidFill>
                  <a:schemeClr val="tx2"/>
                </a:solidFill>
                <a:latin typeface="Calibri" panose="020F0502020204030204" pitchFamily="34" charset="0"/>
              </a:defRPr>
            </a:lvl7pPr>
            <a:lvl8pPr marL="1371600" algn="ctr" rtl="0" eaLnBrk="0" fontAlgn="base" hangingPunct="0">
              <a:spcBef>
                <a:spcPct val="0"/>
              </a:spcBef>
              <a:spcAft>
                <a:spcPct val="0"/>
              </a:spcAft>
              <a:defRPr>
                <a:solidFill>
                  <a:schemeClr val="tx2"/>
                </a:solidFill>
                <a:latin typeface="Calibri" panose="020F0502020204030204" pitchFamily="34" charset="0"/>
              </a:defRPr>
            </a:lvl8pPr>
            <a:lvl9pPr marL="1828800" algn="ctr" rtl="0" eaLnBrk="0" fontAlgn="base" hangingPunct="0">
              <a:spcBef>
                <a:spcPct val="0"/>
              </a:spcBef>
              <a:spcAft>
                <a:spcPct val="0"/>
              </a:spcAft>
              <a:defRPr>
                <a:solidFill>
                  <a:schemeClr val="tx2"/>
                </a:solidFill>
                <a:latin typeface="Calibri" panose="020F0502020204030204" pitchFamily="34" charset="0"/>
              </a:defRPr>
            </a:lvl9pPr>
          </a:lstStyle>
          <a:p>
            <a:pPr algn="ctr" defTabSz="685800"/>
            <a:r>
              <a:rPr lang="en-US" sz="2550" b="1" dirty="0">
                <a:solidFill>
                  <a:srgbClr val="283446"/>
                </a:solidFill>
                <a:latin typeface="Franklin Gothic Medium" panose="020B0603020102020204"/>
                <a:cs typeface="Arial" panose="020B0604020202020204" pitchFamily="34" charset="0"/>
              </a:rPr>
              <a:t>Defense Health Network HQs and T-5 Regions</a:t>
            </a:r>
          </a:p>
        </p:txBody>
      </p:sp>
      <p:grpSp>
        <p:nvGrpSpPr>
          <p:cNvPr id="4" name="Group 3">
            <a:extLst>
              <a:ext uri="{FF2B5EF4-FFF2-40B4-BE49-F238E27FC236}">
                <a16:creationId xmlns:a16="http://schemas.microsoft.com/office/drawing/2014/main" id="{A005F05D-794A-2B13-36A3-D24766F67156}"/>
              </a:ext>
            </a:extLst>
          </p:cNvPr>
          <p:cNvGrpSpPr/>
          <p:nvPr/>
        </p:nvGrpSpPr>
        <p:grpSpPr>
          <a:xfrm>
            <a:off x="1263266" y="1035694"/>
            <a:ext cx="5931950" cy="2703130"/>
            <a:chOff x="1371600" y="1201737"/>
            <a:chExt cx="4950884" cy="2061738"/>
          </a:xfrm>
        </p:grpSpPr>
        <p:sp>
          <p:nvSpPr>
            <p:cNvPr id="22" name="TextBox 7">
              <a:extLst>
                <a:ext uri="{FF2B5EF4-FFF2-40B4-BE49-F238E27FC236}">
                  <a16:creationId xmlns:a16="http://schemas.microsoft.com/office/drawing/2014/main" id="{A21BA28F-9819-C105-72A4-22B2C2FA5B66}"/>
                </a:ext>
              </a:extLst>
            </p:cNvPr>
            <p:cNvSpPr txBox="1"/>
            <p:nvPr/>
          </p:nvSpPr>
          <p:spPr>
            <a:xfrm>
              <a:off x="1371600" y="1201737"/>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Washington</a:t>
              </a:r>
            </a:p>
          </p:txBody>
        </p:sp>
        <p:sp>
          <p:nvSpPr>
            <p:cNvPr id="23" name="TextBox 8">
              <a:extLst>
                <a:ext uri="{FF2B5EF4-FFF2-40B4-BE49-F238E27FC236}">
                  <a16:creationId xmlns:a16="http://schemas.microsoft.com/office/drawing/2014/main" id="{A1534D58-541D-BBC0-4A4D-70F8F8F37C43}"/>
                </a:ext>
              </a:extLst>
            </p:cNvPr>
            <p:cNvSpPr txBox="1"/>
            <p:nvPr/>
          </p:nvSpPr>
          <p:spPr>
            <a:xfrm>
              <a:off x="1447800" y="2357808"/>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California</a:t>
              </a:r>
            </a:p>
          </p:txBody>
        </p:sp>
        <p:sp>
          <p:nvSpPr>
            <p:cNvPr id="24" name="TextBox 9">
              <a:extLst>
                <a:ext uri="{FF2B5EF4-FFF2-40B4-BE49-F238E27FC236}">
                  <a16:creationId xmlns:a16="http://schemas.microsoft.com/office/drawing/2014/main" id="{E42F16FF-1740-8B1F-55FA-BD673B845177}"/>
                </a:ext>
              </a:extLst>
            </p:cNvPr>
            <p:cNvSpPr txBox="1"/>
            <p:nvPr/>
          </p:nvSpPr>
          <p:spPr>
            <a:xfrm>
              <a:off x="1372784" y="1627372"/>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Oregon</a:t>
              </a:r>
            </a:p>
          </p:txBody>
        </p:sp>
        <p:sp>
          <p:nvSpPr>
            <p:cNvPr id="25" name="TextBox 10">
              <a:extLst>
                <a:ext uri="{FF2B5EF4-FFF2-40B4-BE49-F238E27FC236}">
                  <a16:creationId xmlns:a16="http://schemas.microsoft.com/office/drawing/2014/main" id="{C68D6A1D-8A1D-E7C7-8264-504B1755E3EC}"/>
                </a:ext>
              </a:extLst>
            </p:cNvPr>
            <p:cNvSpPr txBox="1"/>
            <p:nvPr/>
          </p:nvSpPr>
          <p:spPr>
            <a:xfrm>
              <a:off x="2286000" y="1251876"/>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Montana</a:t>
              </a:r>
            </a:p>
          </p:txBody>
        </p:sp>
        <p:sp>
          <p:nvSpPr>
            <p:cNvPr id="26" name="TextBox 11">
              <a:extLst>
                <a:ext uri="{FF2B5EF4-FFF2-40B4-BE49-F238E27FC236}">
                  <a16:creationId xmlns:a16="http://schemas.microsoft.com/office/drawing/2014/main" id="{7D1743F2-359A-2555-CB10-CA2650977E2F}"/>
                </a:ext>
              </a:extLst>
            </p:cNvPr>
            <p:cNvSpPr txBox="1"/>
            <p:nvPr/>
          </p:nvSpPr>
          <p:spPr>
            <a:xfrm>
              <a:off x="1981200" y="1633867"/>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Idaho</a:t>
              </a:r>
            </a:p>
          </p:txBody>
        </p:sp>
        <p:sp>
          <p:nvSpPr>
            <p:cNvPr id="27" name="TextBox 12">
              <a:extLst>
                <a:ext uri="{FF2B5EF4-FFF2-40B4-BE49-F238E27FC236}">
                  <a16:creationId xmlns:a16="http://schemas.microsoft.com/office/drawing/2014/main" id="{72C512FD-4A8A-E212-0713-4D958E286C47}"/>
                </a:ext>
              </a:extLst>
            </p:cNvPr>
            <p:cNvSpPr txBox="1"/>
            <p:nvPr/>
          </p:nvSpPr>
          <p:spPr>
            <a:xfrm>
              <a:off x="1746250" y="2077315"/>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Nevada</a:t>
              </a:r>
            </a:p>
          </p:txBody>
        </p:sp>
        <p:sp>
          <p:nvSpPr>
            <p:cNvPr id="28" name="TextBox 13">
              <a:extLst>
                <a:ext uri="{FF2B5EF4-FFF2-40B4-BE49-F238E27FC236}">
                  <a16:creationId xmlns:a16="http://schemas.microsoft.com/office/drawing/2014/main" id="{89C80283-36FD-C363-4188-14D9345A6728}"/>
                </a:ext>
              </a:extLst>
            </p:cNvPr>
            <p:cNvSpPr txBox="1"/>
            <p:nvPr/>
          </p:nvSpPr>
          <p:spPr>
            <a:xfrm>
              <a:off x="2457450" y="1706344"/>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Wyoming</a:t>
              </a:r>
            </a:p>
          </p:txBody>
        </p:sp>
        <p:sp>
          <p:nvSpPr>
            <p:cNvPr id="29" name="TextBox 14">
              <a:extLst>
                <a:ext uri="{FF2B5EF4-FFF2-40B4-BE49-F238E27FC236}">
                  <a16:creationId xmlns:a16="http://schemas.microsoft.com/office/drawing/2014/main" id="{2A7FD784-4859-868C-75A4-2D0926D13538}"/>
                </a:ext>
              </a:extLst>
            </p:cNvPr>
            <p:cNvSpPr txBox="1"/>
            <p:nvPr/>
          </p:nvSpPr>
          <p:spPr>
            <a:xfrm>
              <a:off x="2209800" y="2103727"/>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Utah</a:t>
              </a:r>
            </a:p>
          </p:txBody>
        </p:sp>
        <p:sp>
          <p:nvSpPr>
            <p:cNvPr id="30" name="TextBox 15">
              <a:extLst>
                <a:ext uri="{FF2B5EF4-FFF2-40B4-BE49-F238E27FC236}">
                  <a16:creationId xmlns:a16="http://schemas.microsoft.com/office/drawing/2014/main" id="{EB59514F-8DD2-5369-FE6C-1FE42156A063}"/>
                </a:ext>
              </a:extLst>
            </p:cNvPr>
            <p:cNvSpPr txBox="1"/>
            <p:nvPr/>
          </p:nvSpPr>
          <p:spPr>
            <a:xfrm>
              <a:off x="2171700" y="2594582"/>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Arizona</a:t>
              </a:r>
            </a:p>
          </p:txBody>
        </p:sp>
        <p:sp>
          <p:nvSpPr>
            <p:cNvPr id="31" name="TextBox 16">
              <a:extLst>
                <a:ext uri="{FF2B5EF4-FFF2-40B4-BE49-F238E27FC236}">
                  <a16:creationId xmlns:a16="http://schemas.microsoft.com/office/drawing/2014/main" id="{C58CAC1A-2A9B-B627-9337-1BBEF34D61D9}"/>
                </a:ext>
              </a:extLst>
            </p:cNvPr>
            <p:cNvSpPr txBox="1"/>
            <p:nvPr/>
          </p:nvSpPr>
          <p:spPr>
            <a:xfrm>
              <a:off x="3025135" y="1228591"/>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North Dakota</a:t>
              </a:r>
            </a:p>
          </p:txBody>
        </p:sp>
        <p:sp>
          <p:nvSpPr>
            <p:cNvPr id="32" name="TextBox 17">
              <a:extLst>
                <a:ext uri="{FF2B5EF4-FFF2-40B4-BE49-F238E27FC236}">
                  <a16:creationId xmlns:a16="http://schemas.microsoft.com/office/drawing/2014/main" id="{3DD9D892-4288-76EE-3968-5EBCAAA08927}"/>
                </a:ext>
              </a:extLst>
            </p:cNvPr>
            <p:cNvSpPr txBox="1"/>
            <p:nvPr/>
          </p:nvSpPr>
          <p:spPr>
            <a:xfrm>
              <a:off x="3025135" y="1519188"/>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South Dakota</a:t>
              </a:r>
            </a:p>
          </p:txBody>
        </p:sp>
        <p:sp>
          <p:nvSpPr>
            <p:cNvPr id="33" name="TextBox 18">
              <a:extLst>
                <a:ext uri="{FF2B5EF4-FFF2-40B4-BE49-F238E27FC236}">
                  <a16:creationId xmlns:a16="http://schemas.microsoft.com/office/drawing/2014/main" id="{8A5B592A-1CB3-C45A-0014-E6ACDC886BDD}"/>
                </a:ext>
              </a:extLst>
            </p:cNvPr>
            <p:cNvSpPr txBox="1"/>
            <p:nvPr/>
          </p:nvSpPr>
          <p:spPr>
            <a:xfrm>
              <a:off x="2663670" y="2008449"/>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Colorado</a:t>
              </a:r>
            </a:p>
          </p:txBody>
        </p:sp>
        <p:sp>
          <p:nvSpPr>
            <p:cNvPr id="34" name="TextBox 19">
              <a:extLst>
                <a:ext uri="{FF2B5EF4-FFF2-40B4-BE49-F238E27FC236}">
                  <a16:creationId xmlns:a16="http://schemas.microsoft.com/office/drawing/2014/main" id="{5DF5FC3D-9041-879D-3425-06ADE1D34724}"/>
                </a:ext>
              </a:extLst>
            </p:cNvPr>
            <p:cNvSpPr txBox="1"/>
            <p:nvPr/>
          </p:nvSpPr>
          <p:spPr>
            <a:xfrm>
              <a:off x="3089120" y="1874671"/>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Nebraska</a:t>
              </a:r>
            </a:p>
          </p:txBody>
        </p:sp>
        <p:sp>
          <p:nvSpPr>
            <p:cNvPr id="35" name="TextBox 20">
              <a:extLst>
                <a:ext uri="{FF2B5EF4-FFF2-40B4-BE49-F238E27FC236}">
                  <a16:creationId xmlns:a16="http://schemas.microsoft.com/office/drawing/2014/main" id="{060389E0-2160-4FCD-9447-91453269BC5C}"/>
                </a:ext>
              </a:extLst>
            </p:cNvPr>
            <p:cNvSpPr txBox="1"/>
            <p:nvPr/>
          </p:nvSpPr>
          <p:spPr>
            <a:xfrm>
              <a:off x="2575732" y="2590952"/>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New Mexico</a:t>
              </a:r>
            </a:p>
          </p:txBody>
        </p:sp>
        <p:sp>
          <p:nvSpPr>
            <p:cNvPr id="36" name="TextBox 21">
              <a:extLst>
                <a:ext uri="{FF2B5EF4-FFF2-40B4-BE49-F238E27FC236}">
                  <a16:creationId xmlns:a16="http://schemas.microsoft.com/office/drawing/2014/main" id="{319A0654-F8FF-3480-7E64-29F93C5ED2FA}"/>
                </a:ext>
              </a:extLst>
            </p:cNvPr>
            <p:cNvSpPr txBox="1"/>
            <p:nvPr/>
          </p:nvSpPr>
          <p:spPr>
            <a:xfrm>
              <a:off x="3219450" y="2784217"/>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Texas</a:t>
              </a:r>
            </a:p>
          </p:txBody>
        </p:sp>
        <p:sp>
          <p:nvSpPr>
            <p:cNvPr id="37" name="TextBox 22">
              <a:extLst>
                <a:ext uri="{FF2B5EF4-FFF2-40B4-BE49-F238E27FC236}">
                  <a16:creationId xmlns:a16="http://schemas.microsoft.com/office/drawing/2014/main" id="{7A281712-47F6-97A8-66A0-9E58ED7127CC}"/>
                </a:ext>
              </a:extLst>
            </p:cNvPr>
            <p:cNvSpPr txBox="1"/>
            <p:nvPr/>
          </p:nvSpPr>
          <p:spPr>
            <a:xfrm>
              <a:off x="3219450" y="2202273"/>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Kansas</a:t>
              </a:r>
            </a:p>
          </p:txBody>
        </p:sp>
        <p:sp>
          <p:nvSpPr>
            <p:cNvPr id="38" name="TextBox 23">
              <a:extLst>
                <a:ext uri="{FF2B5EF4-FFF2-40B4-BE49-F238E27FC236}">
                  <a16:creationId xmlns:a16="http://schemas.microsoft.com/office/drawing/2014/main" id="{91BE1CBD-928C-5DCA-933D-72582B9B83E2}"/>
                </a:ext>
              </a:extLst>
            </p:cNvPr>
            <p:cNvSpPr txBox="1"/>
            <p:nvPr/>
          </p:nvSpPr>
          <p:spPr>
            <a:xfrm>
              <a:off x="3303614" y="2511956"/>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Oklahoma</a:t>
              </a:r>
            </a:p>
          </p:txBody>
        </p:sp>
        <p:sp>
          <p:nvSpPr>
            <p:cNvPr id="39" name="TextBox 24">
              <a:extLst>
                <a:ext uri="{FF2B5EF4-FFF2-40B4-BE49-F238E27FC236}">
                  <a16:creationId xmlns:a16="http://schemas.microsoft.com/office/drawing/2014/main" id="{FBF3FD0D-3948-555A-839E-0EE406EC435D}"/>
                </a:ext>
              </a:extLst>
            </p:cNvPr>
            <p:cNvSpPr txBox="1"/>
            <p:nvPr/>
          </p:nvSpPr>
          <p:spPr>
            <a:xfrm>
              <a:off x="3546320" y="1278569"/>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Minnesota</a:t>
              </a:r>
            </a:p>
          </p:txBody>
        </p:sp>
        <p:sp>
          <p:nvSpPr>
            <p:cNvPr id="40" name="TextBox 25">
              <a:extLst>
                <a:ext uri="{FF2B5EF4-FFF2-40B4-BE49-F238E27FC236}">
                  <a16:creationId xmlns:a16="http://schemas.microsoft.com/office/drawing/2014/main" id="{7C3D1BBD-243F-A5E8-DF4B-603CA3F254C6}"/>
                </a:ext>
              </a:extLst>
            </p:cNvPr>
            <p:cNvSpPr txBox="1"/>
            <p:nvPr/>
          </p:nvSpPr>
          <p:spPr>
            <a:xfrm>
              <a:off x="3684214" y="1810260"/>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Iowa</a:t>
              </a:r>
            </a:p>
          </p:txBody>
        </p:sp>
        <p:sp>
          <p:nvSpPr>
            <p:cNvPr id="41" name="TextBox 29">
              <a:extLst>
                <a:ext uri="{FF2B5EF4-FFF2-40B4-BE49-F238E27FC236}">
                  <a16:creationId xmlns:a16="http://schemas.microsoft.com/office/drawing/2014/main" id="{878ABDDA-D9E8-27E9-FF6D-C70980E25551}"/>
                </a:ext>
              </a:extLst>
            </p:cNvPr>
            <p:cNvSpPr txBox="1"/>
            <p:nvPr/>
          </p:nvSpPr>
          <p:spPr>
            <a:xfrm>
              <a:off x="3735013" y="2186050"/>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Missouri</a:t>
              </a:r>
            </a:p>
          </p:txBody>
        </p:sp>
        <p:sp>
          <p:nvSpPr>
            <p:cNvPr id="42" name="TextBox 30">
              <a:extLst>
                <a:ext uri="{FF2B5EF4-FFF2-40B4-BE49-F238E27FC236}">
                  <a16:creationId xmlns:a16="http://schemas.microsoft.com/office/drawing/2014/main" id="{160500AD-C819-35B2-519C-0219E2C52610}"/>
                </a:ext>
              </a:extLst>
            </p:cNvPr>
            <p:cNvSpPr txBox="1"/>
            <p:nvPr/>
          </p:nvSpPr>
          <p:spPr>
            <a:xfrm>
              <a:off x="3733800" y="2534662"/>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Arkansas</a:t>
              </a:r>
            </a:p>
          </p:txBody>
        </p:sp>
        <p:sp>
          <p:nvSpPr>
            <p:cNvPr id="43" name="TextBox 31">
              <a:extLst>
                <a:ext uri="{FF2B5EF4-FFF2-40B4-BE49-F238E27FC236}">
                  <a16:creationId xmlns:a16="http://schemas.microsoft.com/office/drawing/2014/main" id="{F02F13C4-6B90-2E45-69B1-9997717FADC6}"/>
                </a:ext>
              </a:extLst>
            </p:cNvPr>
            <p:cNvSpPr txBox="1"/>
            <p:nvPr/>
          </p:nvSpPr>
          <p:spPr>
            <a:xfrm>
              <a:off x="3788305" y="2921106"/>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Louisiana</a:t>
              </a:r>
            </a:p>
          </p:txBody>
        </p:sp>
        <p:sp>
          <p:nvSpPr>
            <p:cNvPr id="44" name="TextBox 32">
              <a:extLst>
                <a:ext uri="{FF2B5EF4-FFF2-40B4-BE49-F238E27FC236}">
                  <a16:creationId xmlns:a16="http://schemas.microsoft.com/office/drawing/2014/main" id="{61704D47-2A32-8BD6-2B6D-69894323AFB1}"/>
                </a:ext>
              </a:extLst>
            </p:cNvPr>
            <p:cNvSpPr txBox="1"/>
            <p:nvPr/>
          </p:nvSpPr>
          <p:spPr>
            <a:xfrm>
              <a:off x="4393046" y="1703017"/>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Michigan</a:t>
              </a:r>
            </a:p>
          </p:txBody>
        </p:sp>
        <p:sp>
          <p:nvSpPr>
            <p:cNvPr id="45" name="TextBox 33">
              <a:extLst>
                <a:ext uri="{FF2B5EF4-FFF2-40B4-BE49-F238E27FC236}">
                  <a16:creationId xmlns:a16="http://schemas.microsoft.com/office/drawing/2014/main" id="{DE537C8B-0B75-CB4A-EFFF-ABFD46E3D89B}"/>
                </a:ext>
              </a:extLst>
            </p:cNvPr>
            <p:cNvSpPr txBox="1"/>
            <p:nvPr/>
          </p:nvSpPr>
          <p:spPr>
            <a:xfrm>
              <a:off x="3900995" y="2746748"/>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Mississippi</a:t>
              </a:r>
            </a:p>
          </p:txBody>
        </p:sp>
        <p:sp>
          <p:nvSpPr>
            <p:cNvPr id="46" name="TextBox 34">
              <a:extLst>
                <a:ext uri="{FF2B5EF4-FFF2-40B4-BE49-F238E27FC236}">
                  <a16:creationId xmlns:a16="http://schemas.microsoft.com/office/drawing/2014/main" id="{AA9EED6B-D968-495A-7176-26AEA7C57602}"/>
                </a:ext>
              </a:extLst>
            </p:cNvPr>
            <p:cNvSpPr txBox="1"/>
            <p:nvPr/>
          </p:nvSpPr>
          <p:spPr>
            <a:xfrm>
              <a:off x="4194020" y="2425193"/>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Tennessee</a:t>
              </a:r>
            </a:p>
          </p:txBody>
        </p:sp>
        <p:sp>
          <p:nvSpPr>
            <p:cNvPr id="47" name="TextBox 35">
              <a:extLst>
                <a:ext uri="{FF2B5EF4-FFF2-40B4-BE49-F238E27FC236}">
                  <a16:creationId xmlns:a16="http://schemas.microsoft.com/office/drawing/2014/main" id="{867395A1-68EB-538C-4B8B-B2427F6C02E9}"/>
                </a:ext>
              </a:extLst>
            </p:cNvPr>
            <p:cNvSpPr txBox="1"/>
            <p:nvPr/>
          </p:nvSpPr>
          <p:spPr>
            <a:xfrm>
              <a:off x="4297085" y="2028665"/>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Indiana</a:t>
              </a:r>
            </a:p>
          </p:txBody>
        </p:sp>
        <p:sp>
          <p:nvSpPr>
            <p:cNvPr id="48" name="TextBox 36">
              <a:extLst>
                <a:ext uri="{FF2B5EF4-FFF2-40B4-BE49-F238E27FC236}">
                  <a16:creationId xmlns:a16="http://schemas.microsoft.com/office/drawing/2014/main" id="{0F6D5F48-0E5E-68B3-5EC9-7CBC82E92AC1}"/>
                </a:ext>
              </a:extLst>
            </p:cNvPr>
            <p:cNvSpPr txBox="1"/>
            <p:nvPr/>
          </p:nvSpPr>
          <p:spPr>
            <a:xfrm>
              <a:off x="3941874" y="1483046"/>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Wisconsin</a:t>
              </a:r>
            </a:p>
          </p:txBody>
        </p:sp>
        <p:sp>
          <p:nvSpPr>
            <p:cNvPr id="49" name="TextBox 37">
              <a:extLst>
                <a:ext uri="{FF2B5EF4-FFF2-40B4-BE49-F238E27FC236}">
                  <a16:creationId xmlns:a16="http://schemas.microsoft.com/office/drawing/2014/main" id="{E92616E9-9144-3C32-7A46-DA011F860162}"/>
                </a:ext>
              </a:extLst>
            </p:cNvPr>
            <p:cNvSpPr txBox="1"/>
            <p:nvPr/>
          </p:nvSpPr>
          <p:spPr>
            <a:xfrm>
              <a:off x="4584108" y="1988296"/>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Ohio</a:t>
              </a:r>
            </a:p>
          </p:txBody>
        </p:sp>
        <p:sp>
          <p:nvSpPr>
            <p:cNvPr id="50" name="TextBox 38">
              <a:extLst>
                <a:ext uri="{FF2B5EF4-FFF2-40B4-BE49-F238E27FC236}">
                  <a16:creationId xmlns:a16="http://schemas.microsoft.com/office/drawing/2014/main" id="{60D859F4-D320-91F0-F2C2-506A4D30A59D}"/>
                </a:ext>
              </a:extLst>
            </p:cNvPr>
            <p:cNvSpPr txBox="1"/>
            <p:nvPr/>
          </p:nvSpPr>
          <p:spPr>
            <a:xfrm>
              <a:off x="4069069" y="1970545"/>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Illinois</a:t>
              </a:r>
            </a:p>
          </p:txBody>
        </p:sp>
        <p:sp>
          <p:nvSpPr>
            <p:cNvPr id="51" name="TextBox 39">
              <a:extLst>
                <a:ext uri="{FF2B5EF4-FFF2-40B4-BE49-F238E27FC236}">
                  <a16:creationId xmlns:a16="http://schemas.microsoft.com/office/drawing/2014/main" id="{E4C9FD1C-04BE-12A5-6019-65CE7915914E}"/>
                </a:ext>
              </a:extLst>
            </p:cNvPr>
            <p:cNvSpPr txBox="1"/>
            <p:nvPr/>
          </p:nvSpPr>
          <p:spPr>
            <a:xfrm>
              <a:off x="4259862" y="2726098"/>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Alabama</a:t>
              </a:r>
            </a:p>
          </p:txBody>
        </p:sp>
        <p:sp>
          <p:nvSpPr>
            <p:cNvPr id="52" name="TextBox 40">
              <a:extLst>
                <a:ext uri="{FF2B5EF4-FFF2-40B4-BE49-F238E27FC236}">
                  <a16:creationId xmlns:a16="http://schemas.microsoft.com/office/drawing/2014/main" id="{9B721A87-D0E8-6178-FF84-F67C110C4CB5}"/>
                </a:ext>
              </a:extLst>
            </p:cNvPr>
            <p:cNvSpPr txBox="1"/>
            <p:nvPr/>
          </p:nvSpPr>
          <p:spPr>
            <a:xfrm>
              <a:off x="4705044" y="3122626"/>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Florida</a:t>
              </a:r>
            </a:p>
          </p:txBody>
        </p:sp>
        <p:sp>
          <p:nvSpPr>
            <p:cNvPr id="53" name="TextBox 41">
              <a:extLst>
                <a:ext uri="{FF2B5EF4-FFF2-40B4-BE49-F238E27FC236}">
                  <a16:creationId xmlns:a16="http://schemas.microsoft.com/office/drawing/2014/main" id="{22B2179E-3533-9D3A-0AA9-CD14920A9804}"/>
                </a:ext>
              </a:extLst>
            </p:cNvPr>
            <p:cNvSpPr txBox="1"/>
            <p:nvPr/>
          </p:nvSpPr>
          <p:spPr>
            <a:xfrm>
              <a:off x="4320619" y="2261142"/>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Kentucky</a:t>
              </a:r>
            </a:p>
          </p:txBody>
        </p:sp>
        <p:sp>
          <p:nvSpPr>
            <p:cNvPr id="54" name="TextBox 42">
              <a:extLst>
                <a:ext uri="{FF2B5EF4-FFF2-40B4-BE49-F238E27FC236}">
                  <a16:creationId xmlns:a16="http://schemas.microsoft.com/office/drawing/2014/main" id="{0191580A-FE12-E1E1-C674-224B9F4D8C68}"/>
                </a:ext>
              </a:extLst>
            </p:cNvPr>
            <p:cNvSpPr txBox="1"/>
            <p:nvPr/>
          </p:nvSpPr>
          <p:spPr>
            <a:xfrm>
              <a:off x="4897064" y="2446295"/>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North Carolina</a:t>
              </a:r>
            </a:p>
          </p:txBody>
        </p:sp>
        <p:sp>
          <p:nvSpPr>
            <p:cNvPr id="55" name="TextBox 43">
              <a:extLst>
                <a:ext uri="{FF2B5EF4-FFF2-40B4-BE49-F238E27FC236}">
                  <a16:creationId xmlns:a16="http://schemas.microsoft.com/office/drawing/2014/main" id="{DD27F3B4-3376-E345-9038-0E2BD8854820}"/>
                </a:ext>
              </a:extLst>
            </p:cNvPr>
            <p:cNvSpPr txBox="1"/>
            <p:nvPr/>
          </p:nvSpPr>
          <p:spPr>
            <a:xfrm>
              <a:off x="4794675" y="2609493"/>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South Carolina</a:t>
              </a:r>
            </a:p>
          </p:txBody>
        </p:sp>
        <p:sp>
          <p:nvSpPr>
            <p:cNvPr id="56" name="TextBox 44">
              <a:extLst>
                <a:ext uri="{FF2B5EF4-FFF2-40B4-BE49-F238E27FC236}">
                  <a16:creationId xmlns:a16="http://schemas.microsoft.com/office/drawing/2014/main" id="{FB82634C-CF5B-E3AD-7C62-3EEC4B41375A}"/>
                </a:ext>
              </a:extLst>
            </p:cNvPr>
            <p:cNvSpPr txBox="1"/>
            <p:nvPr/>
          </p:nvSpPr>
          <p:spPr>
            <a:xfrm>
              <a:off x="5712884" y="1428194"/>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Maine</a:t>
              </a:r>
            </a:p>
          </p:txBody>
        </p:sp>
        <p:sp>
          <p:nvSpPr>
            <p:cNvPr id="57" name="TextBox 45">
              <a:extLst>
                <a:ext uri="{FF2B5EF4-FFF2-40B4-BE49-F238E27FC236}">
                  <a16:creationId xmlns:a16="http://schemas.microsoft.com/office/drawing/2014/main" id="{7BEF89A5-D270-EC30-DE43-570A7977DC67}"/>
                </a:ext>
              </a:extLst>
            </p:cNvPr>
            <p:cNvSpPr txBox="1"/>
            <p:nvPr/>
          </p:nvSpPr>
          <p:spPr>
            <a:xfrm>
              <a:off x="4577222" y="2170406"/>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West Virginia</a:t>
              </a:r>
            </a:p>
          </p:txBody>
        </p:sp>
        <p:sp>
          <p:nvSpPr>
            <p:cNvPr id="58" name="TextBox 46">
              <a:extLst>
                <a:ext uri="{FF2B5EF4-FFF2-40B4-BE49-F238E27FC236}">
                  <a16:creationId xmlns:a16="http://schemas.microsoft.com/office/drawing/2014/main" id="{DE255EF7-67D0-AB52-126B-E8C03423D24A}"/>
                </a:ext>
              </a:extLst>
            </p:cNvPr>
            <p:cNvSpPr txBox="1"/>
            <p:nvPr/>
          </p:nvSpPr>
          <p:spPr>
            <a:xfrm>
              <a:off x="4876799" y="2271485"/>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Virginia</a:t>
              </a:r>
            </a:p>
          </p:txBody>
        </p:sp>
        <p:sp>
          <p:nvSpPr>
            <p:cNvPr id="59" name="TextBox 47">
              <a:extLst>
                <a:ext uri="{FF2B5EF4-FFF2-40B4-BE49-F238E27FC236}">
                  <a16:creationId xmlns:a16="http://schemas.microsoft.com/office/drawing/2014/main" id="{D9668CBA-F324-8BE1-6196-F2D2928FA30A}"/>
                </a:ext>
              </a:extLst>
            </p:cNvPr>
            <p:cNvSpPr txBox="1"/>
            <p:nvPr/>
          </p:nvSpPr>
          <p:spPr>
            <a:xfrm>
              <a:off x="4529964" y="2715790"/>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Georgia</a:t>
              </a:r>
            </a:p>
          </p:txBody>
        </p:sp>
        <p:sp>
          <p:nvSpPr>
            <p:cNvPr id="60" name="TextBox 48">
              <a:extLst>
                <a:ext uri="{FF2B5EF4-FFF2-40B4-BE49-F238E27FC236}">
                  <a16:creationId xmlns:a16="http://schemas.microsoft.com/office/drawing/2014/main" id="{0B9A7D7C-C74C-9F63-0678-3E140C0584AD}"/>
                </a:ext>
              </a:extLst>
            </p:cNvPr>
            <p:cNvSpPr txBox="1"/>
            <p:nvPr/>
          </p:nvSpPr>
          <p:spPr>
            <a:xfrm>
              <a:off x="5457387" y="1804354"/>
              <a:ext cx="609600" cy="211273"/>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Rhode</a:t>
              </a:r>
            </a:p>
            <a:p>
              <a:pPr defTabSz="685800"/>
              <a:r>
                <a:rPr lang="en-US" sz="600" i="1" dirty="0">
                  <a:solidFill>
                    <a:srgbClr val="283446"/>
                  </a:solidFill>
                  <a:effectLst>
                    <a:outerShdw blurRad="38100" dist="38100" dir="2700000" algn="tl">
                      <a:srgbClr val="000000">
                        <a:alpha val="43137"/>
                      </a:srgbClr>
                    </a:outerShdw>
                  </a:effectLst>
                </a:rPr>
                <a:t>Island</a:t>
              </a:r>
            </a:p>
          </p:txBody>
        </p:sp>
        <p:sp>
          <p:nvSpPr>
            <p:cNvPr id="61" name="TextBox 49">
              <a:extLst>
                <a:ext uri="{FF2B5EF4-FFF2-40B4-BE49-F238E27FC236}">
                  <a16:creationId xmlns:a16="http://schemas.microsoft.com/office/drawing/2014/main" id="{65658E81-C73A-46C6-99FB-400CB1626653}"/>
                </a:ext>
              </a:extLst>
            </p:cNvPr>
            <p:cNvSpPr txBox="1"/>
            <p:nvPr/>
          </p:nvSpPr>
          <p:spPr>
            <a:xfrm>
              <a:off x="5251047" y="1414664"/>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New Hampshire</a:t>
              </a:r>
            </a:p>
          </p:txBody>
        </p:sp>
        <p:sp>
          <p:nvSpPr>
            <p:cNvPr id="62" name="TextBox 50">
              <a:extLst>
                <a:ext uri="{FF2B5EF4-FFF2-40B4-BE49-F238E27FC236}">
                  <a16:creationId xmlns:a16="http://schemas.microsoft.com/office/drawing/2014/main" id="{B95B73F9-31F1-C741-6F21-9B300C888C84}"/>
                </a:ext>
              </a:extLst>
            </p:cNvPr>
            <p:cNvSpPr txBox="1"/>
            <p:nvPr/>
          </p:nvSpPr>
          <p:spPr>
            <a:xfrm>
              <a:off x="5150227" y="1679948"/>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New York</a:t>
              </a:r>
            </a:p>
          </p:txBody>
        </p:sp>
        <p:sp>
          <p:nvSpPr>
            <p:cNvPr id="63" name="TextBox 51">
              <a:extLst>
                <a:ext uri="{FF2B5EF4-FFF2-40B4-BE49-F238E27FC236}">
                  <a16:creationId xmlns:a16="http://schemas.microsoft.com/office/drawing/2014/main" id="{5A3DADEC-E3EB-E9C5-DDC2-6F4E0302E7F1}"/>
                </a:ext>
              </a:extLst>
            </p:cNvPr>
            <p:cNvSpPr txBox="1"/>
            <p:nvPr/>
          </p:nvSpPr>
          <p:spPr>
            <a:xfrm>
              <a:off x="4918555" y="1938176"/>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Pennsylvania</a:t>
              </a:r>
            </a:p>
          </p:txBody>
        </p:sp>
        <p:sp>
          <p:nvSpPr>
            <p:cNvPr id="64" name="TextBox 52">
              <a:extLst>
                <a:ext uri="{FF2B5EF4-FFF2-40B4-BE49-F238E27FC236}">
                  <a16:creationId xmlns:a16="http://schemas.microsoft.com/office/drawing/2014/main" id="{EE4655E0-989C-1E57-8134-DD6865FE6EA3}"/>
                </a:ext>
              </a:extLst>
            </p:cNvPr>
            <p:cNvSpPr txBox="1"/>
            <p:nvPr/>
          </p:nvSpPr>
          <p:spPr>
            <a:xfrm>
              <a:off x="4920067" y="2070619"/>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Maryland</a:t>
              </a:r>
            </a:p>
          </p:txBody>
        </p:sp>
        <p:sp>
          <p:nvSpPr>
            <p:cNvPr id="65" name="TextBox 53">
              <a:extLst>
                <a:ext uri="{FF2B5EF4-FFF2-40B4-BE49-F238E27FC236}">
                  <a16:creationId xmlns:a16="http://schemas.microsoft.com/office/drawing/2014/main" id="{A9EEF86F-0C40-192F-DF6E-1E6E66B01D83}"/>
                </a:ext>
              </a:extLst>
            </p:cNvPr>
            <p:cNvSpPr txBox="1"/>
            <p:nvPr/>
          </p:nvSpPr>
          <p:spPr>
            <a:xfrm>
              <a:off x="5249785" y="2097127"/>
              <a:ext cx="609600" cy="14084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effectLst>
                    <a:outerShdw blurRad="38100" dist="38100" dir="2700000" algn="tl">
                      <a:srgbClr val="000000">
                        <a:alpha val="43137"/>
                      </a:srgbClr>
                    </a:outerShdw>
                  </a:effectLst>
                </a:rPr>
                <a:t>Delaware</a:t>
              </a:r>
            </a:p>
          </p:txBody>
        </p:sp>
      </p:grpSp>
      <p:grpSp>
        <p:nvGrpSpPr>
          <p:cNvPr id="5" name="Group 4">
            <a:extLst>
              <a:ext uri="{FF2B5EF4-FFF2-40B4-BE49-F238E27FC236}">
                <a16:creationId xmlns:a16="http://schemas.microsoft.com/office/drawing/2014/main" id="{33BC54DD-D3AD-DBC5-5640-1AEE56DB8051}"/>
              </a:ext>
            </a:extLst>
          </p:cNvPr>
          <p:cNvGrpSpPr/>
          <p:nvPr/>
        </p:nvGrpSpPr>
        <p:grpSpPr>
          <a:xfrm>
            <a:off x="5537175" y="4379141"/>
            <a:ext cx="812838" cy="200055"/>
            <a:chOff x="387912" y="1313897"/>
            <a:chExt cx="812837" cy="200055"/>
          </a:xfrm>
        </p:grpSpPr>
        <p:sp>
          <p:nvSpPr>
            <p:cNvPr id="20" name="TextBox 55">
              <a:extLst>
                <a:ext uri="{FF2B5EF4-FFF2-40B4-BE49-F238E27FC236}">
                  <a16:creationId xmlns:a16="http://schemas.microsoft.com/office/drawing/2014/main" id="{74C15C79-4C58-19C7-6060-12F9E0CDBE3B}"/>
                </a:ext>
              </a:extLst>
            </p:cNvPr>
            <p:cNvSpPr txBox="1"/>
            <p:nvPr/>
          </p:nvSpPr>
          <p:spPr>
            <a:xfrm>
              <a:off x="480681" y="1313897"/>
              <a:ext cx="720068" cy="200055"/>
            </a:xfrm>
            <a:prstGeom prst="rect">
              <a:avLst/>
            </a:prstGeom>
            <a:noFill/>
          </p:spPr>
          <p:txBody>
            <a:bodyPr wrap="non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700" dirty="0">
                  <a:solidFill>
                    <a:srgbClr val="283446"/>
                  </a:solidFill>
                </a:rPr>
                <a:t>DHN Main Site</a:t>
              </a:r>
            </a:p>
          </p:txBody>
        </p:sp>
        <p:pic>
          <p:nvPicPr>
            <p:cNvPr id="21" name="Picture 20">
              <a:extLst>
                <a:ext uri="{FF2B5EF4-FFF2-40B4-BE49-F238E27FC236}">
                  <a16:creationId xmlns:a16="http://schemas.microsoft.com/office/drawing/2014/main" id="{A71D09F7-E67E-D4B0-EF89-CEF4A9371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912" y="1358632"/>
              <a:ext cx="166029" cy="134101"/>
            </a:xfrm>
            <a:prstGeom prst="rect">
              <a:avLst/>
            </a:prstGeom>
          </p:spPr>
        </p:pic>
      </p:grpSp>
      <p:grpSp>
        <p:nvGrpSpPr>
          <p:cNvPr id="6" name="Group 5">
            <a:extLst>
              <a:ext uri="{FF2B5EF4-FFF2-40B4-BE49-F238E27FC236}">
                <a16:creationId xmlns:a16="http://schemas.microsoft.com/office/drawing/2014/main" id="{89DE8767-2951-EBD2-22A5-C2E7291D95A7}"/>
              </a:ext>
            </a:extLst>
          </p:cNvPr>
          <p:cNvGrpSpPr/>
          <p:nvPr/>
        </p:nvGrpSpPr>
        <p:grpSpPr>
          <a:xfrm>
            <a:off x="7784960" y="1515853"/>
            <a:ext cx="194343" cy="224922"/>
            <a:chOff x="862381" y="4144066"/>
            <a:chExt cx="359156" cy="361109"/>
          </a:xfrm>
          <a:solidFill>
            <a:srgbClr val="92D050"/>
          </a:solidFill>
        </p:grpSpPr>
        <p:sp>
          <p:nvSpPr>
            <p:cNvPr id="18" name="Teardrop 17">
              <a:hlinkClick r:id="rId4" action="ppaction://hlinksldjump"/>
              <a:extLst>
                <a:ext uri="{FF2B5EF4-FFF2-40B4-BE49-F238E27FC236}">
                  <a16:creationId xmlns:a16="http://schemas.microsoft.com/office/drawing/2014/main" id="{2DB12F71-2A2B-E0ED-4220-F7B71E97E8AB}"/>
                </a:ext>
              </a:extLst>
            </p:cNvPr>
            <p:cNvSpPr/>
            <p:nvPr/>
          </p:nvSpPr>
          <p:spPr>
            <a:xfrm rot="8037547">
              <a:off x="861404" y="4145043"/>
              <a:ext cx="361109" cy="359156"/>
            </a:xfrm>
            <a:prstGeom prst="teardrop">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783">
                <a:defRPr/>
              </a:pPr>
              <a:endParaRPr lang="en-US" sz="1350" dirty="0">
                <a:solidFill>
                  <a:prstClr val="white"/>
                </a:solidFill>
                <a:latin typeface="Franklin Gothic Book" panose="020B0503020102020204"/>
              </a:endParaRPr>
            </a:p>
          </p:txBody>
        </p:sp>
        <p:sp>
          <p:nvSpPr>
            <p:cNvPr id="19" name="Star: 5 Points 18">
              <a:hlinkClick r:id="rId4" action="ppaction://hlinksldjump"/>
              <a:extLst>
                <a:ext uri="{FF2B5EF4-FFF2-40B4-BE49-F238E27FC236}">
                  <a16:creationId xmlns:a16="http://schemas.microsoft.com/office/drawing/2014/main" id="{B41D59AA-3893-1FD6-1B36-417D7F75CF6B}"/>
                </a:ext>
              </a:extLst>
            </p:cNvPr>
            <p:cNvSpPr/>
            <p:nvPr/>
          </p:nvSpPr>
          <p:spPr>
            <a:xfrm>
              <a:off x="964020" y="4228842"/>
              <a:ext cx="159103" cy="153217"/>
            </a:xfrm>
            <a:prstGeom prst="star5">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783">
                <a:defRPr/>
              </a:pPr>
              <a:endParaRPr lang="en-US" sz="1350" dirty="0">
                <a:solidFill>
                  <a:prstClr val="white"/>
                </a:solidFill>
                <a:latin typeface="Franklin Gothic Book" panose="020B0503020102020204"/>
              </a:endParaRPr>
            </a:p>
          </p:txBody>
        </p:sp>
      </p:grpSp>
      <p:sp>
        <p:nvSpPr>
          <p:cNvPr id="7" name="TextBox 60">
            <a:extLst>
              <a:ext uri="{FF2B5EF4-FFF2-40B4-BE49-F238E27FC236}">
                <a16:creationId xmlns:a16="http://schemas.microsoft.com/office/drawing/2014/main" id="{33E98D81-DAA9-E795-62D3-0C23DB547168}"/>
              </a:ext>
            </a:extLst>
          </p:cNvPr>
          <p:cNvSpPr txBox="1"/>
          <p:nvPr/>
        </p:nvSpPr>
        <p:spPr>
          <a:xfrm>
            <a:off x="6521063" y="1743730"/>
            <a:ext cx="2682336" cy="523220"/>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defTabSz="685783">
              <a:defRPr/>
            </a:pPr>
            <a:r>
              <a:rPr lang="en-US" sz="1400" dirty="0">
                <a:solidFill>
                  <a:prstClr val="black"/>
                </a:solidFill>
                <a:latin typeface="Calibri" panose="020F0502020204030204"/>
              </a:rPr>
              <a:t> Defense Health Networks</a:t>
            </a:r>
          </a:p>
          <a:p>
            <a:pPr algn="ctr" defTabSz="685783">
              <a:defRPr/>
            </a:pPr>
            <a:r>
              <a:rPr lang="en-US" sz="1400" dirty="0">
                <a:solidFill>
                  <a:prstClr val="black"/>
                </a:solidFill>
                <a:latin typeface="Calibri" panose="020F0502020204030204"/>
              </a:rPr>
              <a:t> </a:t>
            </a:r>
            <a:r>
              <a:rPr lang="en-US" sz="1400" u="sng" dirty="0">
                <a:solidFill>
                  <a:prstClr val="black"/>
                </a:solidFill>
                <a:latin typeface="Calibri" panose="020F0502020204030204"/>
              </a:rPr>
              <a:t>(DHN) Headquarters</a:t>
            </a:r>
          </a:p>
        </p:txBody>
      </p:sp>
      <p:sp>
        <p:nvSpPr>
          <p:cNvPr id="8" name="TextBox 61">
            <a:extLst>
              <a:ext uri="{FF2B5EF4-FFF2-40B4-BE49-F238E27FC236}">
                <a16:creationId xmlns:a16="http://schemas.microsoft.com/office/drawing/2014/main" id="{0F61D715-5B3D-1521-F711-E5B1BA9815F7}"/>
              </a:ext>
            </a:extLst>
          </p:cNvPr>
          <p:cNvSpPr txBox="1"/>
          <p:nvPr/>
        </p:nvSpPr>
        <p:spPr>
          <a:xfrm>
            <a:off x="6799090" y="2233032"/>
            <a:ext cx="2320094" cy="2092881"/>
          </a:xfrm>
          <a:prstGeom prst="rect">
            <a:avLst/>
          </a:prstGeom>
          <a:noFill/>
        </p:spPr>
        <p:txBody>
          <a:bodyPr wrap="square" numCol="1">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128585" indent="-128585" defTabSz="685783">
              <a:buFont typeface="Arial" panose="020B0604020202020204" pitchFamily="34" charset="0"/>
              <a:buChar char="•"/>
              <a:defRPr/>
            </a:pPr>
            <a:r>
              <a:rPr lang="en-US" sz="1200" dirty="0">
                <a:solidFill>
                  <a:prstClr val="black"/>
                </a:solidFill>
                <a:latin typeface="Calibri" panose="020F0502020204030204"/>
              </a:rPr>
              <a:t>INDO-PACIFIC (Honolulu, HI)</a:t>
            </a:r>
          </a:p>
          <a:p>
            <a:pPr marL="128585" indent="-128585" defTabSz="685783">
              <a:buFont typeface="Arial" panose="020B0604020202020204" pitchFamily="34" charset="0"/>
              <a:buChar char="•"/>
              <a:defRPr/>
            </a:pPr>
            <a:r>
              <a:rPr lang="en-US" sz="1200" dirty="0">
                <a:solidFill>
                  <a:prstClr val="black"/>
                </a:solidFill>
                <a:latin typeface="Calibri" panose="020F0502020204030204"/>
              </a:rPr>
              <a:t>PACIFIC RIM (San Diego, CA)</a:t>
            </a:r>
          </a:p>
          <a:p>
            <a:pPr marL="128585" indent="-128585" defTabSz="685783">
              <a:buFont typeface="Arial" panose="020B0604020202020204" pitchFamily="34" charset="0"/>
              <a:buChar char="•"/>
              <a:defRPr/>
            </a:pPr>
            <a:r>
              <a:rPr lang="en-US" sz="1200" dirty="0">
                <a:solidFill>
                  <a:prstClr val="black"/>
                </a:solidFill>
                <a:latin typeface="Calibri" panose="020F0502020204030204"/>
              </a:rPr>
              <a:t>WEST (San Antonio, TX)</a:t>
            </a:r>
          </a:p>
          <a:p>
            <a:pPr marL="128585" indent="-128585" defTabSz="685783">
              <a:buFont typeface="Arial" panose="020B0604020202020204" pitchFamily="34" charset="0"/>
              <a:buChar char="•"/>
              <a:defRPr/>
            </a:pPr>
            <a:r>
              <a:rPr lang="en-US" sz="1200" dirty="0">
                <a:latin typeface="Calibri" panose="020F0502020204030204"/>
              </a:rPr>
              <a:t>CENTRAL (San Antonio, TX)</a:t>
            </a:r>
          </a:p>
          <a:p>
            <a:pPr marL="128585" indent="-128585" defTabSz="685783">
              <a:buFont typeface="Arial" panose="020B0604020202020204" pitchFamily="34" charset="0"/>
              <a:buChar char="•"/>
              <a:defRPr/>
            </a:pPr>
            <a:r>
              <a:rPr lang="en-US" sz="1200" dirty="0">
                <a:latin typeface="Calibri" panose="020F0502020204030204"/>
              </a:rPr>
              <a:t>ATLANTIC (Portsmouth, VA)</a:t>
            </a:r>
          </a:p>
          <a:p>
            <a:pPr marL="128585" indent="-128585" defTabSz="685783">
              <a:buFont typeface="Arial" panose="020B0604020202020204" pitchFamily="34" charset="0"/>
              <a:buChar char="•"/>
              <a:defRPr/>
            </a:pPr>
            <a:r>
              <a:rPr lang="en-US" sz="1200" dirty="0">
                <a:latin typeface="Calibri" panose="020F0502020204030204"/>
              </a:rPr>
              <a:t>EAST (FT Belvoir, VA)</a:t>
            </a:r>
          </a:p>
          <a:p>
            <a:pPr marL="128585" indent="-128585" defTabSz="685783">
              <a:buFont typeface="Arial" panose="020B0604020202020204" pitchFamily="34" charset="0"/>
              <a:buChar char="•"/>
              <a:defRPr/>
            </a:pPr>
            <a:r>
              <a:rPr lang="en-US" sz="1200" dirty="0">
                <a:latin typeface="Calibri" panose="020F0502020204030204"/>
              </a:rPr>
              <a:t>NATIONAL CAPITAL REGION (Bethesda, MD)</a:t>
            </a:r>
          </a:p>
          <a:p>
            <a:pPr marL="128585" indent="-128585" defTabSz="685783">
              <a:buFont typeface="Arial" panose="020B0604020202020204" pitchFamily="34" charset="0"/>
              <a:buChar char="•"/>
              <a:defRPr/>
            </a:pPr>
            <a:r>
              <a:rPr lang="en-US" sz="1200" dirty="0">
                <a:latin typeface="Calibri" panose="020F0502020204030204"/>
              </a:rPr>
              <a:t>EUROPE*</a:t>
            </a:r>
          </a:p>
          <a:p>
            <a:pPr marL="128585" indent="-128585" defTabSz="685783">
              <a:buFont typeface="Arial" panose="020B0604020202020204" pitchFamily="34" charset="0"/>
              <a:buChar char="•"/>
              <a:defRPr/>
            </a:pPr>
            <a:r>
              <a:rPr lang="en-US" sz="1200" dirty="0">
                <a:latin typeface="Calibri" panose="020F0502020204030204"/>
              </a:rPr>
              <a:t>CONTINENTAL (Falls Church, VA)</a:t>
            </a:r>
          </a:p>
          <a:p>
            <a:pPr defTabSz="685783">
              <a:defRPr/>
            </a:pPr>
            <a:endParaRPr lang="en-US" sz="1000" dirty="0">
              <a:solidFill>
                <a:prstClr val="black"/>
              </a:solidFill>
              <a:latin typeface="Calibri" panose="020F0502020204030204"/>
            </a:endParaRPr>
          </a:p>
        </p:txBody>
      </p:sp>
      <p:sp>
        <p:nvSpPr>
          <p:cNvPr id="9" name="TextBox 62">
            <a:extLst>
              <a:ext uri="{FF2B5EF4-FFF2-40B4-BE49-F238E27FC236}">
                <a16:creationId xmlns:a16="http://schemas.microsoft.com/office/drawing/2014/main" id="{DC797710-0F91-5FC1-68A1-706AB4B93A0E}"/>
              </a:ext>
            </a:extLst>
          </p:cNvPr>
          <p:cNvSpPr txBox="1"/>
          <p:nvPr/>
        </p:nvSpPr>
        <p:spPr>
          <a:xfrm>
            <a:off x="7061988" y="4398318"/>
            <a:ext cx="1394934" cy="230832"/>
          </a:xfrm>
          <a:prstGeom prst="rect">
            <a:avLst/>
          </a:prstGeom>
          <a:noFill/>
        </p:spPr>
        <p:txBody>
          <a:bodyPr wrap="non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900" dirty="0">
                <a:solidFill>
                  <a:srgbClr val="283446"/>
                </a:solidFill>
              </a:rPr>
              <a:t>*TOP covers Europe DHN </a:t>
            </a:r>
          </a:p>
        </p:txBody>
      </p:sp>
      <p:sp>
        <p:nvSpPr>
          <p:cNvPr id="10" name="TextBox 37887">
            <a:extLst>
              <a:ext uri="{FF2B5EF4-FFF2-40B4-BE49-F238E27FC236}">
                <a16:creationId xmlns:a16="http://schemas.microsoft.com/office/drawing/2014/main" id="{CC87924E-AE0A-53A7-5EC1-4BD085FCC8B1}"/>
              </a:ext>
            </a:extLst>
          </p:cNvPr>
          <p:cNvSpPr txBox="1"/>
          <p:nvPr/>
        </p:nvSpPr>
        <p:spPr>
          <a:xfrm>
            <a:off x="2304926" y="661196"/>
            <a:ext cx="1716688" cy="276999"/>
          </a:xfrm>
          <a:prstGeom prst="rect">
            <a:avLst/>
          </a:prstGeom>
          <a:noFill/>
        </p:spPr>
        <p:txBody>
          <a:bodyPr wrap="non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1200" dirty="0">
                <a:solidFill>
                  <a:srgbClr val="283446"/>
                </a:solidFill>
              </a:rPr>
              <a:t>T5 TRICARE Region West</a:t>
            </a:r>
          </a:p>
        </p:txBody>
      </p:sp>
      <p:sp>
        <p:nvSpPr>
          <p:cNvPr id="11" name="TextBox 37888">
            <a:extLst>
              <a:ext uri="{FF2B5EF4-FFF2-40B4-BE49-F238E27FC236}">
                <a16:creationId xmlns:a16="http://schemas.microsoft.com/office/drawing/2014/main" id="{18CBC5DD-C9B0-5EB0-4FD1-44C642C3071F}"/>
              </a:ext>
            </a:extLst>
          </p:cNvPr>
          <p:cNvSpPr txBox="1"/>
          <p:nvPr/>
        </p:nvSpPr>
        <p:spPr>
          <a:xfrm>
            <a:off x="5090938" y="1013357"/>
            <a:ext cx="1655646" cy="276999"/>
          </a:xfrm>
          <a:prstGeom prst="rect">
            <a:avLst/>
          </a:prstGeom>
          <a:noFill/>
        </p:spPr>
        <p:txBody>
          <a:bodyPr wrap="non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1200" dirty="0">
                <a:solidFill>
                  <a:srgbClr val="283446"/>
                </a:solidFill>
              </a:rPr>
              <a:t>T5 TRICARE Region East</a:t>
            </a:r>
          </a:p>
        </p:txBody>
      </p:sp>
      <p:pic>
        <p:nvPicPr>
          <p:cNvPr id="12" name="Picture 11">
            <a:extLst>
              <a:ext uri="{FF2B5EF4-FFF2-40B4-BE49-F238E27FC236}">
                <a16:creationId xmlns:a16="http://schemas.microsoft.com/office/drawing/2014/main" id="{930009F0-0007-A8F9-7A40-3EE9337BE241}"/>
              </a:ext>
            </a:extLst>
          </p:cNvPr>
          <p:cNvPicPr>
            <a:picLocks noChangeAspect="1"/>
          </p:cNvPicPr>
          <p:nvPr/>
        </p:nvPicPr>
        <p:blipFill rotWithShape="1">
          <a:blip r:embed="rId5"/>
          <a:srcRect t="50000" r="39276"/>
          <a:stretch/>
        </p:blipFill>
        <p:spPr>
          <a:xfrm>
            <a:off x="5613842" y="4099350"/>
            <a:ext cx="987291" cy="257175"/>
          </a:xfrm>
          <a:prstGeom prst="rect">
            <a:avLst/>
          </a:prstGeom>
        </p:spPr>
      </p:pic>
      <p:pic>
        <p:nvPicPr>
          <p:cNvPr id="13" name="Picture 12">
            <a:extLst>
              <a:ext uri="{FF2B5EF4-FFF2-40B4-BE49-F238E27FC236}">
                <a16:creationId xmlns:a16="http://schemas.microsoft.com/office/drawing/2014/main" id="{E8D18A18-857D-422B-60E6-4D9783BE9D00}"/>
              </a:ext>
            </a:extLst>
          </p:cNvPr>
          <p:cNvPicPr>
            <a:picLocks noChangeAspect="1"/>
          </p:cNvPicPr>
          <p:nvPr/>
        </p:nvPicPr>
        <p:blipFill rotWithShape="1">
          <a:blip r:embed="rId6"/>
          <a:srcRect t="7102" r="3759"/>
          <a:stretch/>
        </p:blipFill>
        <p:spPr>
          <a:xfrm>
            <a:off x="42707" y="3159143"/>
            <a:ext cx="1729663" cy="1145944"/>
          </a:xfrm>
          <a:prstGeom prst="rect">
            <a:avLst/>
          </a:prstGeom>
        </p:spPr>
      </p:pic>
      <p:sp>
        <p:nvSpPr>
          <p:cNvPr id="14" name="TextBox 37898">
            <a:extLst>
              <a:ext uri="{FF2B5EF4-FFF2-40B4-BE49-F238E27FC236}">
                <a16:creationId xmlns:a16="http://schemas.microsoft.com/office/drawing/2014/main" id="{DC7DEFB9-C5C0-A7F0-5223-BCB605911A7C}"/>
              </a:ext>
            </a:extLst>
          </p:cNvPr>
          <p:cNvSpPr txBox="1"/>
          <p:nvPr/>
        </p:nvSpPr>
        <p:spPr>
          <a:xfrm>
            <a:off x="-46736" y="4194942"/>
            <a:ext cx="2393604" cy="184666"/>
          </a:xfrm>
          <a:prstGeom prst="rect">
            <a:avLst/>
          </a:prstGeom>
          <a:noFill/>
        </p:spPr>
        <p:txBody>
          <a:bodyPr wrap="non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600" i="1" dirty="0">
                <a:solidFill>
                  <a:srgbClr val="283446"/>
                </a:solidFill>
              </a:rPr>
              <a:t>Source: M2 Demographics, Tableau (frances.l.bautista.civ@health.mil)</a:t>
            </a:r>
          </a:p>
        </p:txBody>
      </p:sp>
      <p:sp>
        <p:nvSpPr>
          <p:cNvPr id="15" name="TextBox 37899">
            <a:extLst>
              <a:ext uri="{FF2B5EF4-FFF2-40B4-BE49-F238E27FC236}">
                <a16:creationId xmlns:a16="http://schemas.microsoft.com/office/drawing/2014/main" id="{0844E8F7-DF52-9D57-A377-9E3DD7E6356B}"/>
              </a:ext>
            </a:extLst>
          </p:cNvPr>
          <p:cNvSpPr txBox="1"/>
          <p:nvPr/>
        </p:nvSpPr>
        <p:spPr>
          <a:xfrm>
            <a:off x="1046755" y="3477715"/>
            <a:ext cx="730399" cy="215444"/>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800" i="1" dirty="0">
                <a:solidFill>
                  <a:srgbClr val="283446"/>
                </a:solidFill>
                <a:effectLst>
                  <a:outerShdw blurRad="38100" dist="38100" dir="2700000" algn="tl">
                    <a:srgbClr val="000000">
                      <a:alpha val="43137"/>
                    </a:srgbClr>
                  </a:outerShdw>
                </a:effectLst>
              </a:rPr>
              <a:t>Hawaii</a:t>
            </a:r>
          </a:p>
        </p:txBody>
      </p:sp>
      <p:pic>
        <p:nvPicPr>
          <p:cNvPr id="16" name="Picture 15">
            <a:extLst>
              <a:ext uri="{FF2B5EF4-FFF2-40B4-BE49-F238E27FC236}">
                <a16:creationId xmlns:a16="http://schemas.microsoft.com/office/drawing/2014/main" id="{46E7D7FD-91FB-0330-B847-D104A849C87B}"/>
              </a:ext>
            </a:extLst>
          </p:cNvPr>
          <p:cNvPicPr>
            <a:picLocks noChangeAspect="1"/>
          </p:cNvPicPr>
          <p:nvPr/>
        </p:nvPicPr>
        <p:blipFill>
          <a:blip r:embed="rId7"/>
          <a:stretch>
            <a:fillRect/>
          </a:stretch>
        </p:blipFill>
        <p:spPr>
          <a:xfrm>
            <a:off x="-62226" y="1035696"/>
            <a:ext cx="1125533" cy="1046012"/>
          </a:xfrm>
          <a:prstGeom prst="rect">
            <a:avLst/>
          </a:prstGeom>
        </p:spPr>
      </p:pic>
      <p:sp>
        <p:nvSpPr>
          <p:cNvPr id="17" name="TextBox 37901">
            <a:extLst>
              <a:ext uri="{FF2B5EF4-FFF2-40B4-BE49-F238E27FC236}">
                <a16:creationId xmlns:a16="http://schemas.microsoft.com/office/drawing/2014/main" id="{F95A3111-028C-D68B-26C1-BFD5203EB511}"/>
              </a:ext>
            </a:extLst>
          </p:cNvPr>
          <p:cNvSpPr txBox="1"/>
          <p:nvPr/>
        </p:nvSpPr>
        <p:spPr>
          <a:xfrm>
            <a:off x="384954" y="1322375"/>
            <a:ext cx="730399" cy="215444"/>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685800"/>
            <a:r>
              <a:rPr lang="en-US" sz="800" i="1" dirty="0">
                <a:solidFill>
                  <a:srgbClr val="283446"/>
                </a:solidFill>
                <a:effectLst>
                  <a:outerShdw blurRad="38100" dist="38100" dir="2700000" algn="tl">
                    <a:srgbClr val="000000">
                      <a:alpha val="43137"/>
                    </a:srgbClr>
                  </a:outerShdw>
                </a:effectLst>
              </a:rPr>
              <a:t>Alaska</a:t>
            </a:r>
          </a:p>
        </p:txBody>
      </p:sp>
    </p:spTree>
    <p:extLst>
      <p:ext uri="{BB962C8B-B14F-4D97-AF65-F5344CB8AC3E}">
        <p14:creationId xmlns:p14="http://schemas.microsoft.com/office/powerpoint/2010/main" val="1578007364"/>
      </p:ext>
    </p:extLst>
  </p:cSld>
  <p:clrMapOvr>
    <a:masterClrMapping/>
  </p:clrMapOvr>
  <p:transition>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0" y="2190750"/>
            <a:ext cx="4569516" cy="838200"/>
          </a:xfrm>
        </p:spPr>
        <p:txBody>
          <a:bodyPr>
            <a:noAutofit/>
          </a:bodyPr>
          <a:lstStyle/>
          <a:p>
            <a:pPr marL="0" indent="0" algn="ctr">
              <a:buNone/>
            </a:pPr>
            <a:r>
              <a:rPr lang="en-US" sz="2800" b="1" dirty="0"/>
              <a:t>TRICARE Overseas Program</a:t>
            </a:r>
            <a:br>
              <a:rPr lang="en-US" sz="2800" b="1" dirty="0"/>
            </a:br>
            <a:endParaRPr lang="en-US" sz="2800" b="1" dirty="0"/>
          </a:p>
        </p:txBody>
      </p:sp>
    </p:spTree>
    <p:extLst>
      <p:ext uri="{BB962C8B-B14F-4D97-AF65-F5344CB8AC3E}">
        <p14:creationId xmlns:p14="http://schemas.microsoft.com/office/powerpoint/2010/main" val="1030368644"/>
      </p:ext>
    </p:extLst>
  </p:cSld>
  <p:clrMapOvr>
    <a:masterClrMapping/>
  </p:clrMapOvr>
  <p:transition spd="med">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nvPr>
        </p:nvGraphicFramePr>
        <p:xfrm>
          <a:off x="1485900" y="1040605"/>
          <a:ext cx="6172200" cy="3359945"/>
        </p:xfrm>
        <a:graphic>
          <a:graphicData uri="http://schemas.openxmlformats.org/drawingml/2006/table">
            <a:tbl>
              <a:tblPr firstRow="1" bandRow="1">
                <a:tableStyleId>{5C22544A-7EE6-4342-B048-85BDC9FD1C3A}</a:tableStyleId>
              </a:tblPr>
              <a:tblGrid>
                <a:gridCol w="3086100">
                  <a:extLst>
                    <a:ext uri="{9D8B030D-6E8A-4147-A177-3AD203B41FA5}">
                      <a16:colId xmlns:a16="http://schemas.microsoft.com/office/drawing/2014/main" val="20000"/>
                    </a:ext>
                  </a:extLst>
                </a:gridCol>
                <a:gridCol w="3086100">
                  <a:extLst>
                    <a:ext uri="{9D8B030D-6E8A-4147-A177-3AD203B41FA5}">
                      <a16:colId xmlns:a16="http://schemas.microsoft.com/office/drawing/2014/main" val="20001"/>
                    </a:ext>
                  </a:extLst>
                </a:gridCol>
              </a:tblGrid>
              <a:tr h="617159">
                <a:tc>
                  <a:txBody>
                    <a:bodyPr/>
                    <a:lstStyle/>
                    <a:p>
                      <a:pPr algn="ctr"/>
                      <a:r>
                        <a:rPr lang="en-US" sz="1800" dirty="0"/>
                        <a:t>TRICARE Overseas Program </a:t>
                      </a:r>
                    </a:p>
                  </a:txBody>
                  <a:tcPr marL="68580" marR="68580" marT="34251" marB="34251"/>
                </a:tc>
                <a:tc>
                  <a:txBody>
                    <a:bodyPr/>
                    <a:lstStyle/>
                    <a:p>
                      <a:pPr algn="ctr"/>
                      <a:r>
                        <a:rPr lang="en-US" sz="1800" dirty="0"/>
                        <a:t>Managed Care</a:t>
                      </a:r>
                      <a:r>
                        <a:rPr lang="en-US" sz="1800" baseline="0" dirty="0"/>
                        <a:t> Support Program</a:t>
                      </a:r>
                      <a:endParaRPr lang="en-US" sz="1800" dirty="0"/>
                    </a:p>
                  </a:txBody>
                  <a:tcPr marL="68580" marR="68580" marT="34251" marB="34251"/>
                </a:tc>
                <a:extLst>
                  <a:ext uri="{0D108BD9-81ED-4DB2-BD59-A6C34878D82A}">
                    <a16:rowId xmlns:a16="http://schemas.microsoft.com/office/drawing/2014/main" val="10000"/>
                  </a:ext>
                </a:extLst>
              </a:tr>
              <a:tr h="6171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t>Potential for varying number of eligible beneficiaries (9.6M)</a:t>
                      </a:r>
                    </a:p>
                  </a:txBody>
                  <a:tcPr marL="68580" marR="68580" marT="34251" marB="3425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500" dirty="0"/>
                        <a:t>7.1 M eligible beneficiaries</a:t>
                      </a:r>
                    </a:p>
                  </a:txBody>
                  <a:tcPr marL="68580" marR="68580" marT="34251" marB="34251"/>
                </a:tc>
                <a:extLst>
                  <a:ext uri="{0D108BD9-81ED-4DB2-BD59-A6C34878D82A}">
                    <a16:rowId xmlns:a16="http://schemas.microsoft.com/office/drawing/2014/main" val="10001"/>
                  </a:ext>
                </a:extLst>
              </a:tr>
              <a:tr h="342828">
                <a:tc>
                  <a:txBody>
                    <a:bodyPr/>
                    <a:lstStyle/>
                    <a:p>
                      <a:pPr>
                        <a:defRPr/>
                      </a:pPr>
                      <a:r>
                        <a:rPr lang="en-US" sz="1500" dirty="0"/>
                        <a:t>3 Geographical areas</a:t>
                      </a:r>
                    </a:p>
                  </a:txBody>
                  <a:tcPr marL="68580" marR="68580" marT="34251" marB="3425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t>2</a:t>
                      </a:r>
                      <a:r>
                        <a:rPr lang="en-US" sz="1500"/>
                        <a:t> </a:t>
                      </a:r>
                      <a:r>
                        <a:rPr lang="en-US" sz="1500" dirty="0"/>
                        <a:t>Geographical areas</a:t>
                      </a:r>
                    </a:p>
                  </a:txBody>
                  <a:tcPr marL="68580" marR="68580" marT="34251" marB="34251"/>
                </a:tc>
                <a:extLst>
                  <a:ext uri="{0D108BD9-81ED-4DB2-BD59-A6C34878D82A}">
                    <a16:rowId xmlns:a16="http://schemas.microsoft.com/office/drawing/2014/main" val="10002"/>
                  </a:ext>
                </a:extLst>
              </a:tr>
              <a:tr h="4799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dirty="0">
                          <a:solidFill>
                            <a:schemeClr val="tx1"/>
                          </a:solidFill>
                        </a:rPr>
                        <a:t>251</a:t>
                      </a:r>
                      <a:r>
                        <a:rPr lang="en-US" sz="1500" dirty="0"/>
                        <a:t> Countries/Territories</a:t>
                      </a:r>
                      <a:r>
                        <a:rPr lang="en-US" sz="1500" baseline="0" dirty="0"/>
                        <a:t> </a:t>
                      </a:r>
                      <a:r>
                        <a:rPr lang="en-US" sz="1200" baseline="0" dirty="0"/>
                        <a:t>(as recognized by the UN)</a:t>
                      </a:r>
                      <a:endParaRPr lang="en-US" sz="1500" dirty="0"/>
                    </a:p>
                  </a:txBody>
                  <a:tcPr marL="68580" marR="68580" marT="34251" marB="3425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500" dirty="0"/>
                        <a:t>1 Country</a:t>
                      </a:r>
                    </a:p>
                  </a:txBody>
                  <a:tcPr marL="68580" marR="68580" marT="34251" marB="34251"/>
                </a:tc>
                <a:extLst>
                  <a:ext uri="{0D108BD9-81ED-4DB2-BD59-A6C34878D82A}">
                    <a16:rowId xmlns:a16="http://schemas.microsoft.com/office/drawing/2014/main" val="10003"/>
                  </a:ext>
                </a:extLst>
              </a:tr>
              <a:tr h="3428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t>99 Languages</a:t>
                      </a:r>
                    </a:p>
                  </a:txBody>
                  <a:tcPr marL="68580" marR="68580" marT="34251" marB="3425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500" dirty="0"/>
                        <a:t>1 Language</a:t>
                      </a:r>
                    </a:p>
                  </a:txBody>
                  <a:tcPr marL="68580" marR="68580" marT="34251" marB="34251"/>
                </a:tc>
                <a:extLst>
                  <a:ext uri="{0D108BD9-81ED-4DB2-BD59-A6C34878D82A}">
                    <a16:rowId xmlns:a16="http://schemas.microsoft.com/office/drawing/2014/main" val="10004"/>
                  </a:ext>
                </a:extLst>
              </a:tr>
              <a:tr h="3428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t>134 Currencies</a:t>
                      </a:r>
                    </a:p>
                  </a:txBody>
                  <a:tcPr marL="68580" marR="68580" marT="34251" marB="3425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500" dirty="0"/>
                        <a:t>1 Currency</a:t>
                      </a:r>
                    </a:p>
                  </a:txBody>
                  <a:tcPr marL="68580" marR="68580" marT="34251" marB="34251"/>
                </a:tc>
                <a:extLst>
                  <a:ext uri="{0D108BD9-81ED-4DB2-BD59-A6C34878D82A}">
                    <a16:rowId xmlns:a16="http://schemas.microsoft.com/office/drawing/2014/main" val="10005"/>
                  </a:ext>
                </a:extLst>
              </a:tr>
              <a:tr h="617154">
                <a:tc>
                  <a:txBody>
                    <a:bodyPr/>
                    <a:lstStyle/>
                    <a:p>
                      <a:pPr>
                        <a:defRPr/>
                      </a:pPr>
                      <a:r>
                        <a:rPr lang="en-US" sz="1500" dirty="0"/>
                        <a:t>Health care delivery accommodates a wide range of cultural differences</a:t>
                      </a:r>
                    </a:p>
                  </a:txBody>
                  <a:tcPr marL="68580" marR="68580" marT="34251" marB="3425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500" dirty="0"/>
                        <a:t>Health care delivery is largely standardized</a:t>
                      </a:r>
                    </a:p>
                  </a:txBody>
                  <a:tcPr marL="68580" marR="68580" marT="34251" marB="34251"/>
                </a:tc>
                <a:extLst>
                  <a:ext uri="{0D108BD9-81ED-4DB2-BD59-A6C34878D82A}">
                    <a16:rowId xmlns:a16="http://schemas.microsoft.com/office/drawing/2014/main" val="10006"/>
                  </a:ext>
                </a:extLst>
              </a:tr>
            </a:tbl>
          </a:graphicData>
        </a:graphic>
      </p:graphicFrame>
      <p:sp>
        <p:nvSpPr>
          <p:cNvPr id="6" name="Title 1"/>
          <p:cNvSpPr txBox="1">
            <a:spLocks/>
          </p:cNvSpPr>
          <p:nvPr/>
        </p:nvSpPr>
        <p:spPr bwMode="auto">
          <a:xfrm>
            <a:off x="453627" y="133349"/>
            <a:ext cx="8172450" cy="7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noAutofit/>
          </a:bodyPr>
          <a:lstStyle>
            <a:lvl1pPr algn="l" rtl="0" eaLnBrk="0" fontAlgn="base" hangingPunct="0">
              <a:spcBef>
                <a:spcPct val="0"/>
              </a:spcBef>
              <a:spcAft>
                <a:spcPct val="0"/>
              </a:spcAft>
              <a:defRPr sz="2800" b="1" kern="1200" baseline="0">
                <a:solidFill>
                  <a:srgbClr val="092068"/>
                </a:solidFill>
                <a:latin typeface="+mj-lt"/>
                <a:ea typeface="+mj-ea"/>
                <a:cs typeface="+mj-cs"/>
              </a:defRPr>
            </a:lvl1pPr>
            <a:lvl2pPr algn="l" rtl="0" eaLnBrk="0" fontAlgn="base" hangingPunct="0">
              <a:spcBef>
                <a:spcPct val="0"/>
              </a:spcBef>
              <a:spcAft>
                <a:spcPct val="0"/>
              </a:spcAft>
              <a:defRPr sz="2800" b="1">
                <a:solidFill>
                  <a:srgbClr val="283446"/>
                </a:solidFill>
                <a:latin typeface="Franklin Gothic Medium" panose="020B0603020102020204" pitchFamily="34" charset="0"/>
              </a:defRPr>
            </a:lvl2pPr>
            <a:lvl3pPr algn="l" rtl="0" eaLnBrk="0" fontAlgn="base" hangingPunct="0">
              <a:spcBef>
                <a:spcPct val="0"/>
              </a:spcBef>
              <a:spcAft>
                <a:spcPct val="0"/>
              </a:spcAft>
              <a:defRPr sz="2800" b="1">
                <a:solidFill>
                  <a:srgbClr val="283446"/>
                </a:solidFill>
                <a:latin typeface="Franklin Gothic Medium" panose="020B0603020102020204" pitchFamily="34" charset="0"/>
              </a:defRPr>
            </a:lvl3pPr>
            <a:lvl4pPr algn="l" rtl="0" eaLnBrk="0" fontAlgn="base" hangingPunct="0">
              <a:spcBef>
                <a:spcPct val="0"/>
              </a:spcBef>
              <a:spcAft>
                <a:spcPct val="0"/>
              </a:spcAft>
              <a:defRPr sz="2800" b="1">
                <a:solidFill>
                  <a:srgbClr val="283446"/>
                </a:solidFill>
                <a:latin typeface="Franklin Gothic Medium" panose="020B0603020102020204" pitchFamily="34" charset="0"/>
              </a:defRPr>
            </a:lvl4pPr>
            <a:lvl5pPr algn="l" rtl="0" eaLnBrk="0" fontAlgn="base" hangingPunct="0">
              <a:spcBef>
                <a:spcPct val="0"/>
              </a:spcBef>
              <a:spcAft>
                <a:spcPct val="0"/>
              </a:spcAft>
              <a:defRPr sz="2800" b="1">
                <a:solidFill>
                  <a:srgbClr val="283446"/>
                </a:solidFill>
                <a:latin typeface="Franklin Gothic Medium" panose="020B0603020102020204" pitchFamily="34" charset="0"/>
              </a:defRPr>
            </a:lvl5pPr>
            <a:lvl6pPr marL="457200" algn="l" rtl="0" fontAlgn="base">
              <a:spcBef>
                <a:spcPct val="0"/>
              </a:spcBef>
              <a:spcAft>
                <a:spcPct val="0"/>
              </a:spcAft>
              <a:defRPr sz="2800" b="1">
                <a:solidFill>
                  <a:srgbClr val="283446"/>
                </a:solidFill>
                <a:latin typeface="Franklin Gothic Medium" panose="020B0603020102020204" pitchFamily="34" charset="0"/>
              </a:defRPr>
            </a:lvl6pPr>
            <a:lvl7pPr marL="914400" algn="l" rtl="0" fontAlgn="base">
              <a:spcBef>
                <a:spcPct val="0"/>
              </a:spcBef>
              <a:spcAft>
                <a:spcPct val="0"/>
              </a:spcAft>
              <a:defRPr sz="2800" b="1">
                <a:solidFill>
                  <a:srgbClr val="283446"/>
                </a:solidFill>
                <a:latin typeface="Franklin Gothic Medium" panose="020B0603020102020204" pitchFamily="34" charset="0"/>
              </a:defRPr>
            </a:lvl7pPr>
            <a:lvl8pPr marL="1371600" algn="l" rtl="0" fontAlgn="base">
              <a:spcBef>
                <a:spcPct val="0"/>
              </a:spcBef>
              <a:spcAft>
                <a:spcPct val="0"/>
              </a:spcAft>
              <a:defRPr sz="2800" b="1">
                <a:solidFill>
                  <a:srgbClr val="283446"/>
                </a:solidFill>
                <a:latin typeface="Franklin Gothic Medium" panose="020B0603020102020204" pitchFamily="34" charset="0"/>
              </a:defRPr>
            </a:lvl8pPr>
            <a:lvl9pPr marL="1828800" algn="l" rtl="0" fontAlgn="base">
              <a:spcBef>
                <a:spcPct val="0"/>
              </a:spcBef>
              <a:spcAft>
                <a:spcPct val="0"/>
              </a:spcAft>
              <a:defRPr sz="2800" b="1">
                <a:solidFill>
                  <a:srgbClr val="283446"/>
                </a:solidFill>
                <a:latin typeface="Franklin Gothic Medium" panose="020B06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srgbClr val="051C48"/>
                </a:solidFill>
                <a:effectLst/>
                <a:uLnTx/>
                <a:uFillTx/>
                <a:latin typeface="Franklin Gothic Medium" panose="020B0603020102020204" pitchFamily="34" charset="0"/>
                <a:ea typeface="+mj-ea"/>
                <a:cs typeface="+mj-cs"/>
              </a:rPr>
              <a:t>TRICARE Overseas Program Complexities</a:t>
            </a:r>
            <a:endParaRPr kumimoji="0" lang="en-US" altLang="en-US" b="1" i="1" u="none" strike="noStrike" kern="1200" cap="none" spc="0" normalizeH="0" baseline="0" noProof="0" dirty="0">
              <a:ln>
                <a:noFill/>
              </a:ln>
              <a:solidFill>
                <a:srgbClr val="051C48"/>
              </a:solidFill>
              <a:effectLst/>
              <a:uLnTx/>
              <a:uFillTx/>
              <a:latin typeface="Franklin Gothic Medium" panose="020B0603020102020204" pitchFamily="34" charset="0"/>
              <a:ea typeface="+mj-ea"/>
              <a:cs typeface="+mj-cs"/>
            </a:endParaRPr>
          </a:p>
        </p:txBody>
      </p:sp>
    </p:spTree>
    <p:extLst>
      <p:ext uri="{BB962C8B-B14F-4D97-AF65-F5344CB8AC3E}">
        <p14:creationId xmlns:p14="http://schemas.microsoft.com/office/powerpoint/2010/main" val="336410235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and Highlights</a:t>
            </a:r>
          </a:p>
        </p:txBody>
      </p:sp>
      <p:sp>
        <p:nvSpPr>
          <p:cNvPr id="6" name="Content Placeholder 1"/>
          <p:cNvSpPr>
            <a:spLocks noGrp="1"/>
          </p:cNvSpPr>
          <p:nvPr>
            <p:ph idx="1"/>
          </p:nvPr>
        </p:nvSpPr>
        <p:spPr>
          <a:xfrm>
            <a:off x="537871" y="971550"/>
            <a:ext cx="8301329" cy="3657600"/>
          </a:xfrm>
        </p:spPr>
        <p:txBody>
          <a:bodyPr>
            <a:normAutofit fontScale="62500" lnSpcReduction="20000"/>
          </a:bodyPr>
          <a:lstStyle/>
          <a:p>
            <a:pPr marL="0" indent="0">
              <a:lnSpc>
                <a:spcPct val="120000"/>
              </a:lnSpc>
              <a:spcBef>
                <a:spcPts val="0"/>
              </a:spcBef>
              <a:buNone/>
            </a:pPr>
            <a:r>
              <a:rPr lang="en-US" sz="1900" b="1" dirty="0">
                <a:solidFill>
                  <a:srgbClr val="092068"/>
                </a:solidFill>
              </a:rPr>
              <a:t>Purpose – </a:t>
            </a:r>
            <a:r>
              <a:rPr lang="en-US" sz="1900" dirty="0"/>
              <a:t>To foster better understanding of your TRICARE program and its health plans</a:t>
            </a:r>
          </a:p>
          <a:p>
            <a:pPr marL="0" indent="0">
              <a:lnSpc>
                <a:spcPct val="120000"/>
              </a:lnSpc>
              <a:spcBef>
                <a:spcPts val="0"/>
              </a:spcBef>
              <a:buNone/>
            </a:pPr>
            <a:endParaRPr lang="en-US" sz="1900" b="1" dirty="0"/>
          </a:p>
          <a:p>
            <a:pPr marL="0" indent="0">
              <a:lnSpc>
                <a:spcPct val="120000"/>
              </a:lnSpc>
              <a:spcBef>
                <a:spcPts val="0"/>
              </a:spcBef>
              <a:buNone/>
            </a:pPr>
            <a:r>
              <a:rPr lang="en-US" sz="1900" b="1" dirty="0">
                <a:solidFill>
                  <a:srgbClr val="092068"/>
                </a:solidFill>
              </a:rPr>
              <a:t>Highlights </a:t>
            </a:r>
          </a:p>
          <a:p>
            <a:pPr marL="461963" lvl="1" indent="-236538">
              <a:lnSpc>
                <a:spcPct val="120000"/>
              </a:lnSpc>
              <a:spcBef>
                <a:spcPts val="0"/>
              </a:spcBef>
              <a:buFont typeface="+mj-lt"/>
              <a:buAutoNum type="arabicPeriod"/>
            </a:pPr>
            <a:r>
              <a:rPr lang="en-US" sz="1900" dirty="0"/>
              <a:t>The Military Health System (MHS) provides a healthcare benefit to our 9.5 million beneficiaries both through </a:t>
            </a:r>
            <a:br>
              <a:rPr lang="en-US" sz="1900" dirty="0"/>
            </a:br>
            <a:r>
              <a:rPr lang="en-US" sz="1900" dirty="0"/>
              <a:t>the </a:t>
            </a:r>
            <a:r>
              <a:rPr lang="en-US" sz="1900" dirty="0">
                <a:solidFill>
                  <a:schemeClr val="accent1">
                    <a:lumMod val="60000"/>
                    <a:lumOff val="40000"/>
                  </a:schemeClr>
                </a:solidFill>
              </a:rPr>
              <a:t>Direct Care System (DCS) </a:t>
            </a:r>
            <a:r>
              <a:rPr lang="en-US" sz="1900" dirty="0"/>
              <a:t>at the military medical treatment facilities (MTFs) when capability/capacity exists, </a:t>
            </a:r>
            <a:br>
              <a:rPr lang="en-US" sz="1900" dirty="0"/>
            </a:br>
            <a:r>
              <a:rPr lang="en-US" sz="1900" dirty="0"/>
              <a:t>and in </a:t>
            </a:r>
            <a:r>
              <a:rPr lang="en-US" sz="1900" dirty="0">
                <a:solidFill>
                  <a:schemeClr val="accent1">
                    <a:lumMod val="60000"/>
                    <a:lumOff val="40000"/>
                  </a:schemeClr>
                </a:solidFill>
              </a:rPr>
              <a:t>private sector care (PSC)</a:t>
            </a:r>
            <a:r>
              <a:rPr lang="en-US" sz="1900" dirty="0"/>
              <a:t> under the TRICARE program</a:t>
            </a:r>
          </a:p>
          <a:p>
            <a:pPr marL="461963" lvl="1" indent="-236538">
              <a:lnSpc>
                <a:spcPct val="120000"/>
              </a:lnSpc>
              <a:spcBef>
                <a:spcPts val="600"/>
              </a:spcBef>
              <a:buFont typeface="+mj-lt"/>
              <a:buAutoNum type="arabicPeriod"/>
            </a:pPr>
            <a:r>
              <a:rPr lang="en-US" sz="1900" dirty="0"/>
              <a:t>TRICARE </a:t>
            </a:r>
            <a:r>
              <a:rPr lang="en-US" sz="1900" dirty="0">
                <a:solidFill>
                  <a:schemeClr val="accent1">
                    <a:lumMod val="60000"/>
                    <a:lumOff val="40000"/>
                  </a:schemeClr>
                </a:solidFill>
              </a:rPr>
              <a:t>wraps-around</a:t>
            </a:r>
            <a:r>
              <a:rPr lang="en-US" sz="1900" dirty="0"/>
              <a:t> local MTFs to increase capacity and capability through TRICARE-authorized providers, suppliers, and pharmacies, network and non-network, in PSC including international host nation providers </a:t>
            </a:r>
          </a:p>
          <a:p>
            <a:pPr marL="461963" lvl="1" indent="-236538">
              <a:lnSpc>
                <a:spcPct val="120000"/>
              </a:lnSpc>
              <a:spcBef>
                <a:spcPts val="600"/>
              </a:spcBef>
              <a:buFont typeface="+mj-lt"/>
              <a:buAutoNum type="arabicPeriod"/>
            </a:pPr>
            <a:r>
              <a:rPr lang="en-US" sz="1900" dirty="0"/>
              <a:t>In addition to Active-Duty Service Members (ADSMs), TRICARE covers Active-Duty Family Members (ADFMs), </a:t>
            </a:r>
            <a:br>
              <a:rPr lang="en-US" sz="1900" dirty="0"/>
            </a:br>
            <a:r>
              <a:rPr lang="en-US" sz="1900" dirty="0"/>
              <a:t>retirees and their families, and qualified survivors </a:t>
            </a:r>
          </a:p>
          <a:p>
            <a:pPr marL="739775" lvl="1" indent="-171450">
              <a:lnSpc>
                <a:spcPct val="120000"/>
              </a:lnSpc>
              <a:spcBef>
                <a:spcPts val="0"/>
              </a:spcBef>
              <a:tabLst>
                <a:tab pos="514350" algn="l"/>
              </a:tabLst>
            </a:pPr>
            <a:r>
              <a:rPr lang="en-US" sz="1600" dirty="0"/>
              <a:t>The </a:t>
            </a:r>
            <a:r>
              <a:rPr lang="en-US" sz="1600" dirty="0">
                <a:solidFill>
                  <a:schemeClr val="accent1">
                    <a:lumMod val="60000"/>
                    <a:lumOff val="40000"/>
                  </a:schemeClr>
                </a:solidFill>
              </a:rPr>
              <a:t>family of TRICARE health plans </a:t>
            </a:r>
            <a:r>
              <a:rPr lang="en-US" sz="1600" dirty="0"/>
              <a:t>is administered by large federal service contracts</a:t>
            </a:r>
          </a:p>
          <a:p>
            <a:pPr marL="461963" lvl="1" indent="-236538">
              <a:lnSpc>
                <a:spcPct val="120000"/>
              </a:lnSpc>
              <a:spcBef>
                <a:spcPts val="600"/>
              </a:spcBef>
              <a:buFont typeface="+mj-lt"/>
              <a:buAutoNum type="arabicPeriod" startAt="4"/>
              <a:tabLst>
                <a:tab pos="461963" algn="l"/>
              </a:tabLst>
            </a:pPr>
            <a:r>
              <a:rPr lang="en-US" sz="1900" dirty="0"/>
              <a:t>The unique MHS promotes recruitment, retention, and readiness in the eight covered Uniformed Services</a:t>
            </a:r>
          </a:p>
          <a:p>
            <a:pPr marL="461963" lvl="1" indent="-236538">
              <a:lnSpc>
                <a:spcPct val="120000"/>
              </a:lnSpc>
              <a:spcBef>
                <a:spcPts val="600"/>
              </a:spcBef>
              <a:buFont typeface="+mj-lt"/>
              <a:buAutoNum type="arabicPeriod" startAt="4"/>
              <a:tabLst>
                <a:tab pos="461963" algn="l"/>
              </a:tabLst>
            </a:pPr>
            <a:r>
              <a:rPr lang="en-US" sz="1900" dirty="0"/>
              <a:t>Grounded in statutory law, the TRICARE is a </a:t>
            </a:r>
            <a:r>
              <a:rPr lang="en-US" sz="1900" dirty="0">
                <a:solidFill>
                  <a:schemeClr val="accent1">
                    <a:lumMod val="60000"/>
                    <a:lumOff val="40000"/>
                  </a:schemeClr>
                </a:solidFill>
              </a:rPr>
              <a:t>federal health benefit </a:t>
            </a:r>
            <a:r>
              <a:rPr lang="en-US" sz="1900" dirty="0"/>
              <a:t>program. It is not health insurance.</a:t>
            </a:r>
          </a:p>
          <a:p>
            <a:pPr marL="739775" lvl="1" indent="-171450">
              <a:lnSpc>
                <a:spcPct val="120000"/>
              </a:lnSpc>
              <a:spcBef>
                <a:spcPts val="0"/>
              </a:spcBef>
              <a:tabLst>
                <a:tab pos="514350" algn="l"/>
              </a:tabLst>
            </a:pPr>
            <a:r>
              <a:rPr lang="en-US" sz="1600" dirty="0"/>
              <a:t>TRICARE is implemented in federal regulation (32 CFR 199)</a:t>
            </a:r>
          </a:p>
          <a:p>
            <a:pPr marL="739775" lvl="1" indent="-171450">
              <a:lnSpc>
                <a:spcPct val="120000"/>
              </a:lnSpc>
              <a:spcBef>
                <a:spcPts val="0"/>
              </a:spcBef>
              <a:tabLst>
                <a:tab pos="514350" algn="l"/>
              </a:tabLst>
            </a:pPr>
            <a:r>
              <a:rPr lang="en-US" sz="1600" dirty="0"/>
              <a:t>TRICARE contractors administer the program according to requirements specified in the </a:t>
            </a:r>
            <a:br>
              <a:rPr lang="en-US" sz="1600" dirty="0"/>
            </a:br>
            <a:r>
              <a:rPr lang="en-US" sz="1600" dirty="0"/>
              <a:t>four </a:t>
            </a:r>
            <a:r>
              <a:rPr lang="en-US" sz="1600" dirty="0">
                <a:hlinkClick r:id="rId3"/>
              </a:rPr>
              <a:t>TRICARE Manuals </a:t>
            </a:r>
            <a:r>
              <a:rPr lang="en-US" sz="1600" dirty="0"/>
              <a:t>(Policy (TPM), Operations (TOM), Reimbursement (TRS), and Systems (TSM))</a:t>
            </a:r>
          </a:p>
          <a:p>
            <a:pPr marL="457200" lvl="1" indent="-231775">
              <a:lnSpc>
                <a:spcPct val="120000"/>
              </a:lnSpc>
              <a:spcBef>
                <a:spcPts val="600"/>
              </a:spcBef>
              <a:buFont typeface="+mj-lt"/>
              <a:buAutoNum type="arabicPeriod" startAt="6"/>
            </a:pPr>
            <a:r>
              <a:rPr lang="en-US" sz="1900" dirty="0">
                <a:hlinkClick r:id="rId4"/>
              </a:rPr>
              <a:t>www.tricare.mil</a:t>
            </a:r>
            <a:r>
              <a:rPr lang="en-US" sz="1900" dirty="0"/>
              <a:t> contains the most up-to-date information for MHS beneficiaries; includes one website for each MTF</a:t>
            </a:r>
          </a:p>
          <a:p>
            <a:pPr marL="746125" lvl="1" indent="-177800">
              <a:lnSpc>
                <a:spcPct val="120000"/>
              </a:lnSpc>
              <a:spcBef>
                <a:spcPts val="0"/>
              </a:spcBef>
              <a:tabLst>
                <a:tab pos="514350" algn="l"/>
              </a:tabLst>
            </a:pPr>
            <a:r>
              <a:rPr lang="en-US" sz="1600" dirty="0">
                <a:hlinkClick r:id="rId5"/>
              </a:rPr>
              <a:t>www.health.mil</a:t>
            </a:r>
            <a:r>
              <a:rPr lang="en-US" sz="1600" dirty="0"/>
              <a:t> also contains information of interest</a:t>
            </a:r>
          </a:p>
        </p:txBody>
      </p:sp>
    </p:spTree>
    <p:extLst>
      <p:ext uri="{BB962C8B-B14F-4D97-AF65-F5344CB8AC3E}">
        <p14:creationId xmlns:p14="http://schemas.microsoft.com/office/powerpoint/2010/main" val="114644550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814898" y="314325"/>
            <a:ext cx="7490902" cy="857250"/>
          </a:xfrm>
        </p:spPr>
        <p:txBody>
          <a:bodyPr>
            <a:normAutofit fontScale="90000"/>
          </a:bodyPr>
          <a:lstStyle/>
          <a:p>
            <a:pPr eaLnBrk="1" hangingPunct="1"/>
            <a:r>
              <a:rPr lang="en-US" altLang="en-US" sz="3100" dirty="0"/>
              <a:t>TRICARE Overseas Program Contract (TOP21)</a:t>
            </a:r>
            <a:br>
              <a:rPr lang="en-US" altLang="en-US" dirty="0"/>
            </a:br>
            <a:endParaRPr lang="en-US" altLang="en-US" sz="1800" i="1" dirty="0"/>
          </a:p>
        </p:txBody>
      </p:sp>
      <p:sp>
        <p:nvSpPr>
          <p:cNvPr id="23555" name="Content Placeholder 2"/>
          <p:cNvSpPr>
            <a:spLocks noGrp="1"/>
          </p:cNvSpPr>
          <p:nvPr>
            <p:ph idx="1"/>
          </p:nvPr>
        </p:nvSpPr>
        <p:spPr>
          <a:xfrm>
            <a:off x="482266" y="1047750"/>
            <a:ext cx="6375734" cy="3352800"/>
          </a:xfrm>
        </p:spPr>
        <p:txBody>
          <a:bodyPr>
            <a:normAutofit fontScale="92500" lnSpcReduction="10000"/>
          </a:bodyPr>
          <a:lstStyle/>
          <a:p>
            <a:pPr eaLnBrk="1" hangingPunct="1">
              <a:defRPr/>
            </a:pPr>
            <a:r>
              <a:rPr lang="en-US" altLang="en-US" sz="1900" dirty="0"/>
              <a:t>Third Generation Overseas Contract</a:t>
            </a:r>
          </a:p>
          <a:p>
            <a:pPr lvl="1" eaLnBrk="1" hangingPunct="1">
              <a:defRPr/>
            </a:pPr>
            <a:r>
              <a:rPr lang="en-US" altLang="en-US" sz="1500" dirty="0"/>
              <a:t>Contractor: International SOS (TOP contractor since 2010)</a:t>
            </a:r>
          </a:p>
          <a:p>
            <a:pPr lvl="1" eaLnBrk="1" hangingPunct="1">
              <a:defRPr/>
            </a:pPr>
            <a:r>
              <a:rPr lang="en-US" altLang="en-US" sz="1500" dirty="0"/>
              <a:t>Start of Health Care Delivery under the TOP 21 contract: 1 September 2021: Contract ends 31 August 2028</a:t>
            </a:r>
          </a:p>
          <a:p>
            <a:pPr eaLnBrk="1" hangingPunct="1">
              <a:defRPr/>
            </a:pPr>
            <a:r>
              <a:rPr lang="en-US" altLang="en-US" sz="1900" dirty="0"/>
              <a:t>Health care support services include the development of private sector provider networks, referral management activities, medical evacuation, medical documentation collection, translation services, medical management, customer service/call center activities, beneficiary/provider education, marketing, and claims processing </a:t>
            </a:r>
          </a:p>
          <a:p>
            <a:pPr eaLnBrk="1" hangingPunct="1">
              <a:defRPr/>
            </a:pPr>
            <a:r>
              <a:rPr lang="en-US" altLang="en-US" sz="1900" b="1" u="sng" dirty="0"/>
              <a:t>Requirements place emphasis on Clinical Quality, Beneficiary Experience, and Combatant Command Support</a:t>
            </a:r>
          </a:p>
          <a:p>
            <a:pPr marL="342892" lvl="1" indent="0">
              <a:buNone/>
              <a:defRPr/>
            </a:pPr>
            <a:endParaRPr lang="en-US" altLang="en-US" sz="2800" dirty="0"/>
          </a:p>
        </p:txBody>
      </p:sp>
      <p:sp>
        <p:nvSpPr>
          <p:cNvPr id="2" name="TextBox 1">
            <a:extLst>
              <a:ext uri="{FF2B5EF4-FFF2-40B4-BE49-F238E27FC236}">
                <a16:creationId xmlns:a16="http://schemas.microsoft.com/office/drawing/2014/main" id="{FAED3059-1DF9-F22E-1000-CF5C15C6A22B}"/>
              </a:ext>
            </a:extLst>
          </p:cNvPr>
          <p:cNvSpPr txBox="1"/>
          <p:nvPr/>
        </p:nvSpPr>
        <p:spPr>
          <a:xfrm>
            <a:off x="6934200" y="1256006"/>
            <a:ext cx="1943694" cy="2631490"/>
          </a:xfrm>
          <a:prstGeom prst="rect">
            <a:avLst/>
          </a:prstGeom>
          <a:solidFill>
            <a:schemeClr val="bg2">
              <a:lumMod val="90000"/>
            </a:schemeClr>
          </a:solidFill>
          <a:scene3d>
            <a:camera prst="orthographicFront"/>
            <a:lightRig rig="threePt" dir="t"/>
          </a:scene3d>
          <a:sp3d>
            <a:bevelT/>
          </a:sp3d>
        </p:spPr>
        <p:txBody>
          <a:bodyPr wrap="square">
            <a:spAutoFit/>
          </a:bodyPr>
          <a:lstStyle/>
          <a:p>
            <a:pPr eaLnBrk="1" hangingPunct="1">
              <a:defRPr/>
            </a:pPr>
            <a:r>
              <a:rPr lang="en-US" altLang="en-US" sz="1200" b="1" dirty="0"/>
              <a:t>Primary Objectives of the TOP21 Contract:</a:t>
            </a:r>
          </a:p>
          <a:p>
            <a:pPr marL="171446" indent="-171446">
              <a:buFont typeface="Arial" panose="020B0604020202020204" pitchFamily="34" charset="0"/>
              <a:buChar char="•"/>
              <a:defRPr/>
            </a:pPr>
            <a:r>
              <a:rPr lang="en-US" sz="1200" dirty="0"/>
              <a:t>Optimal Beneficiary Experience of Care</a:t>
            </a:r>
          </a:p>
          <a:p>
            <a:pPr marL="171446" indent="-171446">
              <a:buFont typeface="Arial" panose="020B0604020202020204" pitchFamily="34" charset="0"/>
              <a:buChar char="•"/>
              <a:defRPr/>
            </a:pPr>
            <a:r>
              <a:rPr lang="en-US" sz="1200" dirty="0"/>
              <a:t>Flexible, Versatile, and Adaptable Overseas Health Care Delivery System</a:t>
            </a:r>
          </a:p>
          <a:p>
            <a:pPr marL="171446" indent="-171446">
              <a:buFont typeface="Arial" panose="020B0604020202020204" pitchFamily="34" charset="0"/>
              <a:buChar char="•"/>
              <a:defRPr/>
            </a:pPr>
            <a:r>
              <a:rPr lang="en-US" sz="1200" dirty="0"/>
              <a:t>Highest Level of Clinical Quality</a:t>
            </a:r>
          </a:p>
          <a:p>
            <a:pPr marL="171446" indent="-171446">
              <a:buFont typeface="Arial" panose="020B0604020202020204" pitchFamily="34" charset="0"/>
              <a:buChar char="•"/>
              <a:defRPr/>
            </a:pPr>
            <a:r>
              <a:rPr lang="en-US" sz="1200" dirty="0"/>
              <a:t>Efficient and Integrated Overseas Health Care Delivery</a:t>
            </a:r>
          </a:p>
          <a:p>
            <a:pPr>
              <a:defRPr/>
            </a:pPr>
            <a:endParaRPr lang="en-US" sz="900" dirty="0"/>
          </a:p>
        </p:txBody>
      </p:sp>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1962943" y="2077819"/>
            <a:ext cx="49613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Lucida Sans Unicode" panose="020B0602030504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Wingdings" panose="05000000000000000000" pitchFamily="2" charset="2"/>
              <a:buChar char="q"/>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2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rgbClr val="283446"/>
                </a:solidFill>
                <a:effectLst/>
                <a:uLnTx/>
                <a:uFillTx/>
                <a:latin typeface="Franklin Gothic Book" panose="020B0503020102020204"/>
                <a:ea typeface="MS PGothic" panose="020B0600070205080204" pitchFamily="34" charset="-128"/>
                <a:cs typeface="Arial" panose="020B0604020202020204" pitchFamily="34" charset="0"/>
              </a:rPr>
              <a:t>Questions?</a:t>
            </a:r>
          </a:p>
        </p:txBody>
      </p:sp>
    </p:spTree>
    <p:extLst>
      <p:ext uri="{BB962C8B-B14F-4D97-AF65-F5344CB8AC3E}">
        <p14:creationId xmlns:p14="http://schemas.microsoft.com/office/powerpoint/2010/main" val="3043600531"/>
      </p:ext>
    </p:extLst>
  </p:cSld>
  <p:clrMapOvr>
    <a:masterClrMapping/>
  </p:clrMapOvr>
  <p:transition spd="slow">
    <p:zoom dir="in"/>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1962943" y="2001619"/>
            <a:ext cx="49613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Lucida Sans Unicode" panose="020B0602030504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Wingdings" panose="05000000000000000000" pitchFamily="2" charset="2"/>
              <a:buChar char="q"/>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2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Lucida Sans Unicode" panose="020B0602030504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rgbClr val="283446"/>
                </a:solidFill>
                <a:effectLst/>
                <a:uLnTx/>
                <a:uFillTx/>
                <a:latin typeface="Franklin Gothic Book" panose="020B0503020102020204"/>
                <a:ea typeface="MS PGothic" panose="020B0600070205080204" pitchFamily="34" charset="-128"/>
                <a:cs typeface="Arial" panose="020B0604020202020204" pitchFamily="34" charset="0"/>
              </a:rPr>
              <a:t>Back-up</a:t>
            </a:r>
          </a:p>
        </p:txBody>
      </p:sp>
    </p:spTree>
    <p:extLst>
      <p:ext uri="{BB962C8B-B14F-4D97-AF65-F5344CB8AC3E}">
        <p14:creationId xmlns:p14="http://schemas.microsoft.com/office/powerpoint/2010/main" val="793753512"/>
      </p:ext>
    </p:extLst>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3350"/>
            <a:ext cx="8839200" cy="857250"/>
          </a:xfrm>
        </p:spPr>
        <p:txBody>
          <a:bodyPr>
            <a:normAutofit fontScale="90000"/>
          </a:bodyPr>
          <a:lstStyle/>
          <a:p>
            <a:r>
              <a:rPr lang="en-US" altLang="en-US" dirty="0">
                <a:cs typeface="Arial" panose="020B0604020202020204" pitchFamily="34" charset="0"/>
              </a:rPr>
              <a:t>Statutory / Regulatory / Policy Basis for the TRICARE Program</a:t>
            </a:r>
            <a:endParaRPr lang="en-US" dirty="0"/>
          </a:p>
        </p:txBody>
      </p:sp>
      <p:sp>
        <p:nvSpPr>
          <p:cNvPr id="5" name="Content Placeholder 7"/>
          <p:cNvSpPr>
            <a:spLocks noGrp="1"/>
          </p:cNvSpPr>
          <p:nvPr>
            <p:ph idx="1"/>
          </p:nvPr>
        </p:nvSpPr>
        <p:spPr>
          <a:xfrm>
            <a:off x="838200" y="1200150"/>
            <a:ext cx="7721813" cy="3464719"/>
          </a:xfrm>
        </p:spPr>
        <p:txBody>
          <a:bodyPr>
            <a:noAutofit/>
          </a:bodyPr>
          <a:lstStyle/>
          <a:p>
            <a:pPr>
              <a:buFont typeface="Lucida Sans Unicode" panose="020B0602030504020204" pitchFamily="34" charset="0"/>
              <a:buChar char="∙"/>
            </a:pPr>
            <a:r>
              <a:rPr lang="en-US" altLang="en-US" sz="2000" dirty="0">
                <a:solidFill>
                  <a:schemeClr val="accent1">
                    <a:lumMod val="60000"/>
                    <a:lumOff val="40000"/>
                  </a:schemeClr>
                </a:solidFill>
              </a:rPr>
              <a:t>Statutory </a:t>
            </a:r>
            <a:r>
              <a:rPr lang="en-US" altLang="en-US" sz="2000" u="sng" dirty="0">
                <a:solidFill>
                  <a:schemeClr val="accent1">
                    <a:lumMod val="60000"/>
                    <a:lumOff val="40000"/>
                  </a:schemeClr>
                </a:solidFill>
              </a:rPr>
              <a:t>entitlement</a:t>
            </a:r>
            <a:r>
              <a:rPr lang="en-US" altLang="en-US" sz="2000" dirty="0">
                <a:solidFill>
                  <a:schemeClr val="accent1">
                    <a:lumMod val="60000"/>
                    <a:lumOff val="40000"/>
                  </a:schemeClr>
                </a:solidFill>
              </a:rPr>
              <a:t> </a:t>
            </a:r>
            <a:r>
              <a:rPr lang="en-US" altLang="en-US" sz="2000" dirty="0"/>
              <a:t>- Chapter 55 of Title 10, US Code</a:t>
            </a:r>
          </a:p>
          <a:p>
            <a:pPr>
              <a:spcBef>
                <a:spcPts val="900"/>
              </a:spcBef>
              <a:buFont typeface="Lucida Sans Unicode" panose="020B0602030504020204" pitchFamily="34" charset="0"/>
              <a:buChar char="∙"/>
            </a:pPr>
            <a:r>
              <a:rPr lang="en-US" altLang="en-US" sz="2000" dirty="0">
                <a:solidFill>
                  <a:schemeClr val="accent1">
                    <a:lumMod val="60000"/>
                    <a:lumOff val="40000"/>
                  </a:schemeClr>
                </a:solidFill>
              </a:rPr>
              <a:t>TRICARE Regulations </a:t>
            </a:r>
            <a:r>
              <a:rPr lang="en-US" altLang="en-US" sz="2000" dirty="0"/>
              <a:t>- 32 Code of Federal Regulations, Part 199</a:t>
            </a:r>
          </a:p>
          <a:p>
            <a:pPr marL="685800" lvl="1" indent="-228600"/>
            <a:r>
              <a:rPr lang="en-US" altLang="en-US" sz="1800" dirty="0"/>
              <a:t>Amended to implement new statutes or to change program rules/policy</a:t>
            </a:r>
          </a:p>
          <a:p>
            <a:pPr>
              <a:spcBef>
                <a:spcPts val="900"/>
              </a:spcBef>
              <a:buFont typeface="Lucida Sans Unicode" panose="020B0602030504020204" pitchFamily="34" charset="0"/>
              <a:buChar char="∙"/>
            </a:pPr>
            <a:r>
              <a:rPr lang="en-US" altLang="en-US" sz="2000" dirty="0">
                <a:solidFill>
                  <a:schemeClr val="accent1">
                    <a:lumMod val="60000"/>
                    <a:lumOff val="40000"/>
                  </a:schemeClr>
                </a:solidFill>
              </a:rPr>
              <a:t>DoD Issuances</a:t>
            </a:r>
          </a:p>
          <a:p>
            <a:pPr marL="685800" lvl="1" indent="-228600"/>
            <a:r>
              <a:rPr lang="en-US" altLang="en-US" sz="1800" dirty="0"/>
              <a:t>Health Affairs Policy memorandums may be used temporarily</a:t>
            </a:r>
          </a:p>
          <a:p>
            <a:pPr>
              <a:spcBef>
                <a:spcPts val="900"/>
              </a:spcBef>
              <a:buFont typeface="Lucida Sans Unicode" panose="020B0602030504020204" pitchFamily="34" charset="0"/>
              <a:buChar char="∙"/>
            </a:pPr>
            <a:r>
              <a:rPr lang="en-US" altLang="en-US" sz="2000" dirty="0">
                <a:solidFill>
                  <a:schemeClr val="accent1">
                    <a:lumMod val="60000"/>
                    <a:lumOff val="40000"/>
                  </a:schemeClr>
                </a:solidFill>
              </a:rPr>
              <a:t>TRICARE Manuals </a:t>
            </a:r>
            <a:r>
              <a:rPr lang="en-US" altLang="en-US" sz="2000" dirty="0"/>
              <a:t>– compilation of TRICARE contract requirements</a:t>
            </a:r>
          </a:p>
          <a:p>
            <a:pPr marL="685800" lvl="1" indent="-228600"/>
            <a:r>
              <a:rPr lang="en-US" altLang="en-US" sz="1800" dirty="0"/>
              <a:t>Directs Contractor actions</a:t>
            </a:r>
          </a:p>
          <a:p>
            <a:pPr marL="685800" lvl="1" indent="-228600"/>
            <a:r>
              <a:rPr lang="en-US" altLang="en-US" sz="1800" dirty="0"/>
              <a:t>Changed often as new statute, regulations policies, procedures, dictate</a:t>
            </a:r>
          </a:p>
          <a:p>
            <a:pPr marL="685800" lvl="1" indent="-228600"/>
            <a:r>
              <a:rPr lang="en-US" altLang="en-US" sz="1800" dirty="0"/>
              <a:t>Followed by contract modifications to implement</a:t>
            </a:r>
          </a:p>
        </p:txBody>
      </p:sp>
    </p:spTree>
    <p:extLst>
      <p:ext uri="{BB962C8B-B14F-4D97-AF65-F5344CB8AC3E}">
        <p14:creationId xmlns:p14="http://schemas.microsoft.com/office/powerpoint/2010/main" val="3112071413"/>
      </p:ext>
    </p:extLst>
  </p:cSld>
  <p:clrMapOvr>
    <a:masterClrMapping/>
  </p:clrMapOvr>
  <p:transition>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466489" y="3771009"/>
            <a:ext cx="1876911" cy="620274"/>
          </a:xfrm>
          <a:prstGeom prst="rect">
            <a:avLst/>
          </a:prstGeom>
          <a:solidFill>
            <a:srgbClr val="4F81BD">
              <a:lumMod val="20000"/>
              <a:lumOff val="80000"/>
            </a:srgbClr>
          </a:solidFill>
          <a:ln w="19050" cap="flat" cmpd="sng" algn="ctr">
            <a:solidFill>
              <a:srgbClr val="0256AB"/>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sp>
        <p:nvSpPr>
          <p:cNvPr id="14" name="Left Brace 13"/>
          <p:cNvSpPr/>
          <p:nvPr/>
        </p:nvSpPr>
        <p:spPr>
          <a:xfrm rot="16200000">
            <a:off x="4398221" y="840162"/>
            <a:ext cx="273852" cy="4721872"/>
          </a:xfrm>
          <a:prstGeom prst="leftBrace">
            <a:avLst>
              <a:gd name="adj1" fmla="val 25462"/>
              <a:gd name="adj2" fmla="val 26440"/>
            </a:avLst>
          </a:prstGeom>
          <a:solidFill>
            <a:srgbClr val="4F81BD">
              <a:lumMod val="20000"/>
              <a:lumOff val="80000"/>
            </a:srgbClr>
          </a:solidFill>
          <a:ln w="19050" cap="flat" cmpd="sng" algn="ctr">
            <a:solidFill>
              <a:srgbClr val="0256AB"/>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cxnSp>
        <p:nvCxnSpPr>
          <p:cNvPr id="18" name="Straight Connector 17"/>
          <p:cNvCxnSpPr/>
          <p:nvPr/>
        </p:nvCxnSpPr>
        <p:spPr>
          <a:xfrm flipH="1" flipV="1">
            <a:off x="5007545" y="2506217"/>
            <a:ext cx="0" cy="546005"/>
          </a:xfrm>
          <a:prstGeom prst="line">
            <a:avLst/>
          </a:prstGeom>
          <a:noFill/>
          <a:ln w="28575" cap="flat" cmpd="sng" algn="ctr">
            <a:solidFill>
              <a:srgbClr val="CD7069"/>
            </a:solidFill>
            <a:prstDash val="solid"/>
          </a:ln>
          <a:effectLst/>
        </p:spPr>
      </p:cxnSp>
      <p:cxnSp>
        <p:nvCxnSpPr>
          <p:cNvPr id="22" name="Straight Connector 21"/>
          <p:cNvCxnSpPr/>
          <p:nvPr/>
        </p:nvCxnSpPr>
        <p:spPr>
          <a:xfrm flipV="1">
            <a:off x="6150360" y="1001677"/>
            <a:ext cx="0" cy="2044509"/>
          </a:xfrm>
          <a:prstGeom prst="line">
            <a:avLst/>
          </a:prstGeom>
          <a:noFill/>
          <a:ln w="28575" cap="flat" cmpd="sng" algn="ctr">
            <a:solidFill>
              <a:srgbClr val="CD7069"/>
            </a:solidFill>
            <a:prstDash val="solid"/>
          </a:ln>
          <a:effectLst/>
        </p:spPr>
      </p:cxnSp>
      <p:sp>
        <p:nvSpPr>
          <p:cNvPr id="23" name="TextBox 22"/>
          <p:cNvSpPr txBox="1"/>
          <p:nvPr/>
        </p:nvSpPr>
        <p:spPr>
          <a:xfrm>
            <a:off x="1340752" y="2166951"/>
            <a:ext cx="1559603" cy="559833"/>
          </a:xfrm>
          <a:prstGeom prst="rect">
            <a:avLst/>
          </a:prstGeom>
          <a:no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Title 10 Legislated Benefit</a:t>
            </a:r>
          </a:p>
          <a:p>
            <a:pPr marL="42863" marR="0" lvl="0" indent="-428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Space Required for Active Duty</a:t>
            </a:r>
          </a:p>
          <a:p>
            <a:pPr marL="42863" marR="0" lvl="0" indent="-428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Space Available for Families and Retirees</a:t>
            </a:r>
          </a:p>
        </p:txBody>
      </p:sp>
      <p:grpSp>
        <p:nvGrpSpPr>
          <p:cNvPr id="24" name="Group 23"/>
          <p:cNvGrpSpPr/>
          <p:nvPr/>
        </p:nvGrpSpPr>
        <p:grpSpPr>
          <a:xfrm>
            <a:off x="1333500" y="2881244"/>
            <a:ext cx="6528146" cy="328538"/>
            <a:chOff x="1232535" y="3244743"/>
            <a:chExt cx="5400040" cy="295900"/>
          </a:xfrm>
        </p:grpSpPr>
        <p:sp>
          <p:nvSpPr>
            <p:cNvPr id="25" name="Text Box 49"/>
            <p:cNvSpPr txBox="1">
              <a:spLocks noChangeArrowheads="1"/>
            </p:cNvSpPr>
            <p:nvPr/>
          </p:nvSpPr>
          <p:spPr bwMode="auto">
            <a:xfrm>
              <a:off x="1232535" y="3244743"/>
              <a:ext cx="594360" cy="88878"/>
            </a:xfrm>
            <a:prstGeom prst="rect">
              <a:avLst/>
            </a:prstGeom>
            <a:noFill/>
            <a:ln w="12700" algn="ctr">
              <a:noFill/>
              <a:miter lim="800000"/>
              <a:headEnd/>
              <a:tailEnd/>
            </a:ln>
          </p:spPr>
          <p:txBody>
            <a:bodyPr lIns="0" tIns="0" rIns="0" bIns="0" anchor="b" anchorCtr="0">
              <a:spAutoFit/>
            </a:bodyPr>
            <a:lstStyle/>
            <a:p>
              <a:pPr marL="0" marR="0" lvl="0" indent="0" algn="ctr" defTabSz="914400" rtl="0" eaLnBrk="1" fontAlgn="auto" latinLnBrk="0" hangingPunct="1">
                <a:lnSpc>
                  <a:spcPct val="95000"/>
                </a:lnSpc>
                <a:spcBef>
                  <a:spcPct val="20000"/>
                </a:spcBef>
                <a:spcAft>
                  <a:spcPts val="0"/>
                </a:spcAft>
                <a:buClrTx/>
                <a:buSzTx/>
                <a:buFontTx/>
                <a:buNone/>
                <a:tabLst/>
                <a:defRPr/>
              </a:pPr>
              <a:r>
                <a:rPr kumimoji="0" lang="en-US" sz="675"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ＭＳ Ｐゴシック" charset="-128"/>
                  <a:cs typeface="+mn-cs"/>
                </a:rPr>
                <a:t>1940</a:t>
              </a:r>
            </a:p>
          </p:txBody>
        </p:sp>
        <p:sp>
          <p:nvSpPr>
            <p:cNvPr id="26" name="Text Box 50"/>
            <p:cNvSpPr txBox="1">
              <a:spLocks noChangeArrowheads="1"/>
            </p:cNvSpPr>
            <p:nvPr/>
          </p:nvSpPr>
          <p:spPr bwMode="auto">
            <a:xfrm>
              <a:off x="1830546" y="3244743"/>
              <a:ext cx="594360" cy="88878"/>
            </a:xfrm>
            <a:prstGeom prst="rect">
              <a:avLst/>
            </a:prstGeom>
            <a:noFill/>
            <a:ln w="12700" algn="ctr">
              <a:noFill/>
              <a:miter lim="800000"/>
              <a:headEnd/>
              <a:tailEnd/>
            </a:ln>
          </p:spPr>
          <p:txBody>
            <a:bodyPr lIns="0" tIns="0" rIns="0" bIns="0" anchor="b" anchorCtr="0">
              <a:spAutoFit/>
            </a:bodyPr>
            <a:lstStyle/>
            <a:p>
              <a:pPr marL="0" marR="0" lvl="0" indent="0" algn="ctr" defTabSz="914400" rtl="0" eaLnBrk="1" fontAlgn="auto" latinLnBrk="0" hangingPunct="1">
                <a:lnSpc>
                  <a:spcPct val="95000"/>
                </a:lnSpc>
                <a:spcBef>
                  <a:spcPct val="20000"/>
                </a:spcBef>
                <a:spcAft>
                  <a:spcPts val="0"/>
                </a:spcAft>
                <a:buClrTx/>
                <a:buSzTx/>
                <a:buFontTx/>
                <a:buNone/>
                <a:tabLst/>
                <a:defRPr/>
              </a:pPr>
              <a:r>
                <a:rPr kumimoji="0" lang="en-US" sz="675"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ＭＳ Ｐゴシック" charset="-128"/>
                  <a:cs typeface="+mn-cs"/>
                </a:rPr>
                <a:t>1950</a:t>
              </a:r>
            </a:p>
          </p:txBody>
        </p:sp>
        <p:sp>
          <p:nvSpPr>
            <p:cNvPr id="27" name="Text Box 51"/>
            <p:cNvSpPr txBox="1">
              <a:spLocks noChangeArrowheads="1"/>
            </p:cNvSpPr>
            <p:nvPr/>
          </p:nvSpPr>
          <p:spPr bwMode="auto">
            <a:xfrm>
              <a:off x="2428557" y="3244743"/>
              <a:ext cx="594360" cy="88878"/>
            </a:xfrm>
            <a:prstGeom prst="rect">
              <a:avLst/>
            </a:prstGeom>
            <a:noFill/>
            <a:ln w="12700" algn="ctr">
              <a:noFill/>
              <a:miter lim="800000"/>
              <a:headEnd/>
              <a:tailEnd/>
            </a:ln>
          </p:spPr>
          <p:txBody>
            <a:bodyPr lIns="0" tIns="0" rIns="0" bIns="0" anchor="b" anchorCtr="0">
              <a:spAutoFit/>
            </a:bodyPr>
            <a:lstStyle/>
            <a:p>
              <a:pPr marL="0" marR="0" lvl="0" indent="0" algn="ctr" defTabSz="914400" rtl="0" eaLnBrk="1" fontAlgn="auto" latinLnBrk="0" hangingPunct="1">
                <a:lnSpc>
                  <a:spcPct val="95000"/>
                </a:lnSpc>
                <a:spcBef>
                  <a:spcPct val="20000"/>
                </a:spcBef>
                <a:spcAft>
                  <a:spcPts val="0"/>
                </a:spcAft>
                <a:buClrTx/>
                <a:buSzTx/>
                <a:buFontTx/>
                <a:buNone/>
                <a:tabLst/>
                <a:defRPr/>
              </a:pPr>
              <a:r>
                <a:rPr kumimoji="0" lang="en-US" sz="675"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ＭＳ Ｐゴシック" charset="-128"/>
                  <a:cs typeface="+mn-cs"/>
                </a:rPr>
                <a:t>1960</a:t>
              </a:r>
            </a:p>
          </p:txBody>
        </p:sp>
        <p:sp>
          <p:nvSpPr>
            <p:cNvPr id="28" name="Text Box 52"/>
            <p:cNvSpPr txBox="1">
              <a:spLocks noChangeArrowheads="1"/>
            </p:cNvSpPr>
            <p:nvPr/>
          </p:nvSpPr>
          <p:spPr bwMode="auto">
            <a:xfrm>
              <a:off x="3026568" y="3244743"/>
              <a:ext cx="594360" cy="88878"/>
            </a:xfrm>
            <a:prstGeom prst="rect">
              <a:avLst/>
            </a:prstGeom>
            <a:noFill/>
            <a:ln w="12700" algn="ctr">
              <a:noFill/>
              <a:miter lim="800000"/>
              <a:headEnd/>
              <a:tailEnd/>
            </a:ln>
          </p:spPr>
          <p:txBody>
            <a:bodyPr lIns="0" tIns="0" rIns="0" bIns="0" anchor="b" anchorCtr="0">
              <a:spAutoFit/>
            </a:bodyPr>
            <a:lstStyle/>
            <a:p>
              <a:pPr marL="0" marR="0" lvl="0" indent="0" algn="ctr" defTabSz="914400" rtl="0" eaLnBrk="1" fontAlgn="auto" latinLnBrk="0" hangingPunct="1">
                <a:lnSpc>
                  <a:spcPct val="95000"/>
                </a:lnSpc>
                <a:spcBef>
                  <a:spcPct val="20000"/>
                </a:spcBef>
                <a:spcAft>
                  <a:spcPts val="0"/>
                </a:spcAft>
                <a:buClrTx/>
                <a:buSzTx/>
                <a:buFontTx/>
                <a:buNone/>
                <a:tabLst/>
                <a:defRPr/>
              </a:pPr>
              <a:r>
                <a:rPr kumimoji="0" lang="en-US" sz="675"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ＭＳ Ｐゴシック" charset="-128"/>
                  <a:cs typeface="+mn-cs"/>
                </a:rPr>
                <a:t>1970</a:t>
              </a:r>
            </a:p>
          </p:txBody>
        </p:sp>
        <p:sp>
          <p:nvSpPr>
            <p:cNvPr id="29" name="Text Box 53"/>
            <p:cNvSpPr txBox="1">
              <a:spLocks noChangeArrowheads="1"/>
            </p:cNvSpPr>
            <p:nvPr/>
          </p:nvSpPr>
          <p:spPr bwMode="auto">
            <a:xfrm>
              <a:off x="3624579" y="3244743"/>
              <a:ext cx="594360" cy="88878"/>
            </a:xfrm>
            <a:prstGeom prst="rect">
              <a:avLst/>
            </a:prstGeom>
            <a:noFill/>
            <a:ln w="12700" algn="ctr">
              <a:noFill/>
              <a:miter lim="800000"/>
              <a:headEnd/>
              <a:tailEnd/>
            </a:ln>
          </p:spPr>
          <p:txBody>
            <a:bodyPr lIns="0" tIns="0" rIns="0" bIns="0" anchor="b" anchorCtr="0">
              <a:spAutoFit/>
            </a:bodyPr>
            <a:lstStyle/>
            <a:p>
              <a:pPr marL="0" marR="0" lvl="0" indent="0" algn="ctr" defTabSz="914400" rtl="0" eaLnBrk="1" fontAlgn="auto" latinLnBrk="0" hangingPunct="1">
                <a:lnSpc>
                  <a:spcPct val="95000"/>
                </a:lnSpc>
                <a:spcBef>
                  <a:spcPct val="20000"/>
                </a:spcBef>
                <a:spcAft>
                  <a:spcPts val="0"/>
                </a:spcAft>
                <a:buClrTx/>
                <a:buSzTx/>
                <a:buFontTx/>
                <a:buNone/>
                <a:tabLst/>
                <a:defRPr/>
              </a:pPr>
              <a:r>
                <a:rPr kumimoji="0" lang="en-US" sz="675"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ＭＳ Ｐゴシック" charset="-128"/>
                  <a:cs typeface="+mn-cs"/>
                </a:rPr>
                <a:t>1980</a:t>
              </a:r>
            </a:p>
          </p:txBody>
        </p:sp>
        <p:sp>
          <p:nvSpPr>
            <p:cNvPr id="30" name="Text Box 54"/>
            <p:cNvSpPr txBox="1">
              <a:spLocks noChangeArrowheads="1"/>
            </p:cNvSpPr>
            <p:nvPr/>
          </p:nvSpPr>
          <p:spPr bwMode="auto">
            <a:xfrm>
              <a:off x="4222590" y="3244743"/>
              <a:ext cx="594360" cy="88878"/>
            </a:xfrm>
            <a:prstGeom prst="rect">
              <a:avLst/>
            </a:prstGeom>
            <a:noFill/>
            <a:ln w="12700" algn="ctr">
              <a:noFill/>
              <a:miter lim="800000"/>
              <a:headEnd/>
              <a:tailEnd/>
            </a:ln>
          </p:spPr>
          <p:txBody>
            <a:bodyPr lIns="0" tIns="0" rIns="0" bIns="0" anchor="b" anchorCtr="0">
              <a:spAutoFit/>
            </a:bodyPr>
            <a:lstStyle/>
            <a:p>
              <a:pPr marL="0" marR="0" lvl="0" indent="0" algn="ctr" defTabSz="914400" rtl="0" eaLnBrk="1" fontAlgn="auto" latinLnBrk="0" hangingPunct="1">
                <a:lnSpc>
                  <a:spcPct val="95000"/>
                </a:lnSpc>
                <a:spcBef>
                  <a:spcPct val="20000"/>
                </a:spcBef>
                <a:spcAft>
                  <a:spcPts val="0"/>
                </a:spcAft>
                <a:buClrTx/>
                <a:buSzTx/>
                <a:buFontTx/>
                <a:buNone/>
                <a:tabLst/>
                <a:defRPr/>
              </a:pPr>
              <a:r>
                <a:rPr kumimoji="0" lang="en-US" sz="675"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ＭＳ Ｐゴシック" charset="-128"/>
                  <a:cs typeface="+mn-cs"/>
                </a:rPr>
                <a:t>1990</a:t>
              </a:r>
            </a:p>
          </p:txBody>
        </p:sp>
        <p:sp>
          <p:nvSpPr>
            <p:cNvPr id="31" name="Text Box 55"/>
            <p:cNvSpPr txBox="1">
              <a:spLocks noChangeArrowheads="1"/>
            </p:cNvSpPr>
            <p:nvPr/>
          </p:nvSpPr>
          <p:spPr bwMode="auto">
            <a:xfrm>
              <a:off x="4820601" y="3244743"/>
              <a:ext cx="594360" cy="88878"/>
            </a:xfrm>
            <a:prstGeom prst="rect">
              <a:avLst/>
            </a:prstGeom>
            <a:noFill/>
            <a:ln w="12700" algn="ctr">
              <a:noFill/>
              <a:miter lim="800000"/>
              <a:headEnd/>
              <a:tailEnd/>
            </a:ln>
          </p:spPr>
          <p:txBody>
            <a:bodyPr lIns="0" tIns="0" rIns="0" bIns="0" anchor="b" anchorCtr="0">
              <a:spAutoFit/>
            </a:bodyPr>
            <a:lstStyle/>
            <a:p>
              <a:pPr marL="0" marR="0" lvl="0" indent="0" algn="ctr" defTabSz="914400" rtl="0" eaLnBrk="1" fontAlgn="auto" latinLnBrk="0" hangingPunct="1">
                <a:lnSpc>
                  <a:spcPct val="95000"/>
                </a:lnSpc>
                <a:spcBef>
                  <a:spcPct val="20000"/>
                </a:spcBef>
                <a:spcAft>
                  <a:spcPts val="0"/>
                </a:spcAft>
                <a:buClrTx/>
                <a:buSzTx/>
                <a:buFontTx/>
                <a:buNone/>
                <a:tabLst/>
                <a:defRPr/>
              </a:pPr>
              <a:r>
                <a:rPr kumimoji="0" lang="en-US" sz="675"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ＭＳ Ｐゴシック" charset="-128"/>
                  <a:cs typeface="+mn-cs"/>
                </a:rPr>
                <a:t>2000</a:t>
              </a:r>
            </a:p>
          </p:txBody>
        </p:sp>
        <p:sp>
          <p:nvSpPr>
            <p:cNvPr id="32" name="Text Box 56"/>
            <p:cNvSpPr txBox="1">
              <a:spLocks noChangeArrowheads="1"/>
            </p:cNvSpPr>
            <p:nvPr/>
          </p:nvSpPr>
          <p:spPr bwMode="auto">
            <a:xfrm>
              <a:off x="5418612" y="3244743"/>
              <a:ext cx="594360" cy="88878"/>
            </a:xfrm>
            <a:prstGeom prst="rect">
              <a:avLst/>
            </a:prstGeom>
            <a:noFill/>
            <a:ln w="12700" algn="ctr">
              <a:noFill/>
              <a:miter lim="800000"/>
              <a:headEnd/>
              <a:tailEnd/>
            </a:ln>
          </p:spPr>
          <p:txBody>
            <a:bodyPr lIns="0" tIns="0" rIns="0" bIns="0" anchor="b" anchorCtr="0">
              <a:spAutoFit/>
            </a:bodyPr>
            <a:lstStyle/>
            <a:p>
              <a:pPr marL="0" marR="0" lvl="0" indent="0" algn="ctr" defTabSz="914400" rtl="0" eaLnBrk="1" fontAlgn="auto" latinLnBrk="0" hangingPunct="1">
                <a:lnSpc>
                  <a:spcPct val="95000"/>
                </a:lnSpc>
                <a:spcBef>
                  <a:spcPct val="20000"/>
                </a:spcBef>
                <a:spcAft>
                  <a:spcPts val="0"/>
                </a:spcAft>
                <a:buClrTx/>
                <a:buSzTx/>
                <a:buFontTx/>
                <a:buNone/>
                <a:tabLst/>
                <a:defRPr/>
              </a:pPr>
              <a:r>
                <a:rPr kumimoji="0" lang="en-US" sz="675"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ＭＳ Ｐゴシック" charset="-128"/>
                  <a:cs typeface="+mn-cs"/>
                </a:rPr>
                <a:t>2010</a:t>
              </a:r>
            </a:p>
          </p:txBody>
        </p:sp>
        <p:sp>
          <p:nvSpPr>
            <p:cNvPr id="33" name="Text Box 57"/>
            <p:cNvSpPr txBox="1">
              <a:spLocks noChangeArrowheads="1"/>
            </p:cNvSpPr>
            <p:nvPr/>
          </p:nvSpPr>
          <p:spPr bwMode="auto">
            <a:xfrm>
              <a:off x="6016623" y="3244743"/>
              <a:ext cx="594360" cy="88878"/>
            </a:xfrm>
            <a:prstGeom prst="rect">
              <a:avLst/>
            </a:prstGeom>
            <a:noFill/>
            <a:ln w="12700" algn="ctr">
              <a:noFill/>
              <a:miter lim="800000"/>
              <a:headEnd/>
              <a:tailEnd/>
            </a:ln>
          </p:spPr>
          <p:txBody>
            <a:bodyPr lIns="0" tIns="0" rIns="0" bIns="0" anchor="b" anchorCtr="0">
              <a:spAutoFit/>
            </a:bodyPr>
            <a:lstStyle/>
            <a:p>
              <a:pPr marL="0" marR="0" lvl="0" indent="0" algn="ctr" defTabSz="914400" rtl="0" eaLnBrk="1" fontAlgn="auto" latinLnBrk="0" hangingPunct="1">
                <a:lnSpc>
                  <a:spcPct val="95000"/>
                </a:lnSpc>
                <a:spcBef>
                  <a:spcPct val="20000"/>
                </a:spcBef>
                <a:spcAft>
                  <a:spcPts val="0"/>
                </a:spcAft>
                <a:buClrTx/>
                <a:buSzTx/>
                <a:buFontTx/>
                <a:buNone/>
                <a:tabLst/>
                <a:defRPr/>
              </a:pPr>
              <a:r>
                <a:rPr kumimoji="0" lang="en-US" sz="675"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ＭＳ Ｐゴシック" charset="-128"/>
                  <a:cs typeface="+mn-cs"/>
                </a:rPr>
                <a:t>2020</a:t>
              </a:r>
            </a:p>
          </p:txBody>
        </p:sp>
        <p:sp>
          <p:nvSpPr>
            <p:cNvPr id="34" name="Freeform 60"/>
            <p:cNvSpPr>
              <a:spLocks/>
            </p:cNvSpPr>
            <p:nvPr/>
          </p:nvSpPr>
          <p:spPr bwMode="auto">
            <a:xfrm>
              <a:off x="1232535" y="3396180"/>
              <a:ext cx="5400040" cy="144463"/>
            </a:xfrm>
            <a:custGeom>
              <a:avLst/>
              <a:gdLst>
                <a:gd name="T0" fmla="*/ 0 w 4490"/>
                <a:gd name="T1" fmla="*/ 2147483647 h 91"/>
                <a:gd name="T2" fmla="*/ 0 w 4490"/>
                <a:gd name="T3" fmla="*/ 0 h 91"/>
                <a:gd name="T4" fmla="*/ 2147483647 w 4490"/>
                <a:gd name="T5" fmla="*/ 0 h 91"/>
                <a:gd name="T6" fmla="*/ 2147483647 w 4490"/>
                <a:gd name="T7" fmla="*/ 2147483647 h 91"/>
                <a:gd name="T8" fmla="*/ 0 60000 65536"/>
                <a:gd name="T9" fmla="*/ 0 60000 65536"/>
                <a:gd name="T10" fmla="*/ 0 60000 65536"/>
                <a:gd name="T11" fmla="*/ 0 60000 65536"/>
                <a:gd name="T12" fmla="*/ 0 w 4490"/>
                <a:gd name="T13" fmla="*/ 0 h 91"/>
                <a:gd name="T14" fmla="*/ 4490 w 4490"/>
                <a:gd name="T15" fmla="*/ 91 h 91"/>
              </a:gdLst>
              <a:ahLst/>
              <a:cxnLst>
                <a:cxn ang="T8">
                  <a:pos x="T0" y="T1"/>
                </a:cxn>
                <a:cxn ang="T9">
                  <a:pos x="T2" y="T3"/>
                </a:cxn>
                <a:cxn ang="T10">
                  <a:pos x="T4" y="T5"/>
                </a:cxn>
                <a:cxn ang="T11">
                  <a:pos x="T6" y="T7"/>
                </a:cxn>
              </a:cxnLst>
              <a:rect l="T12" t="T13" r="T14" b="T15"/>
              <a:pathLst>
                <a:path w="4490" h="91">
                  <a:moveTo>
                    <a:pt x="0" y="91"/>
                  </a:moveTo>
                  <a:lnTo>
                    <a:pt x="0" y="0"/>
                  </a:lnTo>
                  <a:lnTo>
                    <a:pt x="4490" y="0"/>
                  </a:lnTo>
                  <a:lnTo>
                    <a:pt x="4490" y="91"/>
                  </a:lnTo>
                </a:path>
              </a:pathLst>
            </a:custGeom>
            <a:noFill/>
            <a:ln w="9525">
              <a:solidFill>
                <a:srgbClr val="CD7069"/>
              </a:solidFill>
              <a:round/>
              <a:headEnd/>
              <a:tailEnd/>
            </a:ln>
          </p:spPr>
          <p:txBody>
            <a:bodyPr wrap="none" lIns="0" tIns="0" rIns="0" bIns="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825" b="1"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sp>
          <p:nvSpPr>
            <p:cNvPr id="35" name="Oval 61"/>
            <p:cNvSpPr>
              <a:spLocks noChangeArrowheads="1"/>
            </p:cNvSpPr>
            <p:nvPr/>
          </p:nvSpPr>
          <p:spPr bwMode="auto">
            <a:xfrm>
              <a:off x="1461135" y="3324743"/>
              <a:ext cx="137160" cy="137160"/>
            </a:xfrm>
            <a:prstGeom prst="ellipse">
              <a:avLst/>
            </a:prstGeom>
            <a:solidFill>
              <a:srgbClr val="0256AB"/>
            </a:solidFill>
            <a:ln w="6350" algn="ctr">
              <a:solidFill>
                <a:srgbClr val="FFFFFF"/>
              </a:solidFill>
              <a:round/>
              <a:headEnd/>
              <a:tailEnd/>
            </a:ln>
          </p:spPr>
          <p:txBody>
            <a:bodyPr wrap="none" lIns="0" tIns="0" rIns="0" bIns="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750" b="1"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sp>
          <p:nvSpPr>
            <p:cNvPr id="36" name="Oval 62"/>
            <p:cNvSpPr>
              <a:spLocks noChangeArrowheads="1"/>
            </p:cNvSpPr>
            <p:nvPr/>
          </p:nvSpPr>
          <p:spPr bwMode="auto">
            <a:xfrm>
              <a:off x="2059146" y="3324743"/>
              <a:ext cx="137160" cy="137160"/>
            </a:xfrm>
            <a:prstGeom prst="ellipse">
              <a:avLst/>
            </a:prstGeom>
            <a:solidFill>
              <a:srgbClr val="0256AB"/>
            </a:solidFill>
            <a:ln w="6350" algn="ctr">
              <a:solidFill>
                <a:srgbClr val="FFFFFF"/>
              </a:solidFill>
              <a:round/>
              <a:headEnd/>
              <a:tailEnd/>
            </a:ln>
          </p:spPr>
          <p:txBody>
            <a:bodyPr wrap="none" lIns="0" tIns="0" rIns="0" bIns="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750" b="1"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sp>
          <p:nvSpPr>
            <p:cNvPr id="37" name="Oval 63"/>
            <p:cNvSpPr>
              <a:spLocks noChangeArrowheads="1"/>
            </p:cNvSpPr>
            <p:nvPr/>
          </p:nvSpPr>
          <p:spPr bwMode="auto">
            <a:xfrm>
              <a:off x="2657157" y="3324743"/>
              <a:ext cx="137160" cy="137160"/>
            </a:xfrm>
            <a:prstGeom prst="ellipse">
              <a:avLst/>
            </a:prstGeom>
            <a:solidFill>
              <a:srgbClr val="0256AB"/>
            </a:solidFill>
            <a:ln w="6350" algn="ctr">
              <a:solidFill>
                <a:srgbClr val="FFFFFF"/>
              </a:solidFill>
              <a:round/>
              <a:headEnd/>
              <a:tailEnd/>
            </a:ln>
          </p:spPr>
          <p:txBody>
            <a:bodyPr wrap="none" lIns="0" tIns="0" rIns="0" bIns="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750" b="1"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sp>
          <p:nvSpPr>
            <p:cNvPr id="38" name="Oval 64"/>
            <p:cNvSpPr>
              <a:spLocks noChangeArrowheads="1"/>
            </p:cNvSpPr>
            <p:nvPr/>
          </p:nvSpPr>
          <p:spPr bwMode="auto">
            <a:xfrm>
              <a:off x="3255168" y="3324743"/>
              <a:ext cx="137160" cy="137160"/>
            </a:xfrm>
            <a:prstGeom prst="ellipse">
              <a:avLst/>
            </a:prstGeom>
            <a:solidFill>
              <a:srgbClr val="0256AB"/>
            </a:solidFill>
            <a:ln w="6350" algn="ctr">
              <a:solidFill>
                <a:srgbClr val="FFFFFF"/>
              </a:solidFill>
              <a:round/>
              <a:headEnd/>
              <a:tailEnd/>
            </a:ln>
          </p:spPr>
          <p:txBody>
            <a:bodyPr wrap="none" lIns="0" tIns="0" rIns="0" bIns="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750" b="1"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sp>
          <p:nvSpPr>
            <p:cNvPr id="39" name="Oval 65"/>
            <p:cNvSpPr>
              <a:spLocks noChangeArrowheads="1"/>
            </p:cNvSpPr>
            <p:nvPr/>
          </p:nvSpPr>
          <p:spPr bwMode="auto">
            <a:xfrm>
              <a:off x="3853179" y="3324743"/>
              <a:ext cx="137160" cy="137160"/>
            </a:xfrm>
            <a:prstGeom prst="ellipse">
              <a:avLst/>
            </a:prstGeom>
            <a:solidFill>
              <a:srgbClr val="0256AB"/>
            </a:solidFill>
            <a:ln w="6350" algn="ctr">
              <a:solidFill>
                <a:srgbClr val="FFFFFF"/>
              </a:solidFill>
              <a:round/>
              <a:headEnd/>
              <a:tailEnd/>
            </a:ln>
          </p:spPr>
          <p:txBody>
            <a:bodyPr wrap="none" lIns="0" tIns="0" rIns="0" bIns="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750" b="1"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sp>
          <p:nvSpPr>
            <p:cNvPr id="40" name="Oval 66"/>
            <p:cNvSpPr>
              <a:spLocks noChangeArrowheads="1"/>
            </p:cNvSpPr>
            <p:nvPr/>
          </p:nvSpPr>
          <p:spPr bwMode="auto">
            <a:xfrm>
              <a:off x="4451190" y="3324743"/>
              <a:ext cx="137160" cy="137160"/>
            </a:xfrm>
            <a:prstGeom prst="ellipse">
              <a:avLst/>
            </a:prstGeom>
            <a:solidFill>
              <a:srgbClr val="0256AB"/>
            </a:solidFill>
            <a:ln w="6350" algn="ctr">
              <a:solidFill>
                <a:srgbClr val="FFFFFF"/>
              </a:solidFill>
              <a:round/>
              <a:headEnd/>
              <a:tailEnd/>
            </a:ln>
          </p:spPr>
          <p:txBody>
            <a:bodyPr wrap="none" lIns="0" tIns="0" rIns="0" bIns="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750" b="1"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sp>
          <p:nvSpPr>
            <p:cNvPr id="41" name="Oval 67"/>
            <p:cNvSpPr>
              <a:spLocks noChangeArrowheads="1"/>
            </p:cNvSpPr>
            <p:nvPr/>
          </p:nvSpPr>
          <p:spPr bwMode="auto">
            <a:xfrm>
              <a:off x="5647212" y="3324743"/>
              <a:ext cx="137160" cy="137160"/>
            </a:xfrm>
            <a:prstGeom prst="ellipse">
              <a:avLst/>
            </a:prstGeom>
            <a:solidFill>
              <a:srgbClr val="0256AB"/>
            </a:solidFill>
            <a:ln w="6350" algn="ctr">
              <a:solidFill>
                <a:srgbClr val="FFFFFF"/>
              </a:solidFill>
              <a:round/>
              <a:headEnd/>
              <a:tailEnd/>
            </a:ln>
          </p:spPr>
          <p:txBody>
            <a:bodyPr wrap="none" lIns="0" tIns="0" rIns="0" bIns="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750" b="1"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sp>
          <p:nvSpPr>
            <p:cNvPr id="42" name="Oval 68"/>
            <p:cNvSpPr>
              <a:spLocks noChangeArrowheads="1"/>
            </p:cNvSpPr>
            <p:nvPr/>
          </p:nvSpPr>
          <p:spPr bwMode="auto">
            <a:xfrm>
              <a:off x="6245223" y="3324743"/>
              <a:ext cx="137160" cy="137160"/>
            </a:xfrm>
            <a:prstGeom prst="ellipse">
              <a:avLst/>
            </a:prstGeom>
            <a:solidFill>
              <a:srgbClr val="0256AB"/>
            </a:solidFill>
            <a:ln w="6350" algn="ctr">
              <a:solidFill>
                <a:srgbClr val="FFFFFF"/>
              </a:solidFill>
              <a:round/>
              <a:headEnd/>
              <a:tailEnd/>
            </a:ln>
          </p:spPr>
          <p:txBody>
            <a:bodyPr wrap="none" lIns="0" tIns="0" rIns="0" bIns="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750" b="1"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sp>
          <p:nvSpPr>
            <p:cNvPr id="43" name="Oval 71"/>
            <p:cNvSpPr>
              <a:spLocks noChangeArrowheads="1"/>
            </p:cNvSpPr>
            <p:nvPr/>
          </p:nvSpPr>
          <p:spPr bwMode="auto">
            <a:xfrm>
              <a:off x="5049201" y="3324743"/>
              <a:ext cx="137160" cy="137160"/>
            </a:xfrm>
            <a:prstGeom prst="ellipse">
              <a:avLst/>
            </a:prstGeom>
            <a:solidFill>
              <a:srgbClr val="0256AB"/>
            </a:solidFill>
            <a:ln w="6350" algn="ctr">
              <a:solidFill>
                <a:srgbClr val="FFFFFF"/>
              </a:solidFill>
              <a:round/>
              <a:headEnd/>
              <a:tailEnd/>
            </a:ln>
          </p:spPr>
          <p:txBody>
            <a:bodyPr wrap="none" lIns="0" tIns="0" rIns="0" bIns="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750" b="1"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grpSp>
      <p:sp>
        <p:nvSpPr>
          <p:cNvPr id="44" name="TextBox 43"/>
          <p:cNvSpPr txBox="1"/>
          <p:nvPr/>
        </p:nvSpPr>
        <p:spPr>
          <a:xfrm>
            <a:off x="2648218" y="802783"/>
            <a:ext cx="2466056" cy="444417"/>
          </a:xfrm>
          <a:prstGeom prst="rect">
            <a:avLst/>
          </a:prstGeom>
          <a:no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CHAMPUS Legislated Benefit</a:t>
            </a:r>
          </a:p>
          <a:p>
            <a:pPr marL="42863" marR="0" lvl="0" indent="-428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Civilian Health Care where MTFs do not exist</a:t>
            </a:r>
          </a:p>
          <a:p>
            <a:pPr marL="42863" marR="0" lvl="0" indent="-428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Families and Retirees &lt;65</a:t>
            </a:r>
          </a:p>
        </p:txBody>
      </p:sp>
      <p:sp>
        <p:nvSpPr>
          <p:cNvPr id="45" name="Rectangle 44"/>
          <p:cNvSpPr/>
          <p:nvPr/>
        </p:nvSpPr>
        <p:spPr>
          <a:xfrm>
            <a:off x="4033846" y="1092250"/>
            <a:ext cx="2130458" cy="67524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S PGothic" charset="0"/>
                <a:cs typeface="MS PGothic" charset="0"/>
              </a:rPr>
              <a:t>TRICARE Managed Care Legislation</a:t>
            </a:r>
          </a:p>
          <a:p>
            <a:pPr marL="42863" marR="0" lvl="0" indent="-42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S PGothic" charset="0"/>
                <a:cs typeface="MS PGothic" charset="0"/>
              </a:rPr>
              <a:t>3 health plan options (Prime, Standard, Extra)</a:t>
            </a:r>
          </a:p>
          <a:p>
            <a:pPr marL="42863" marR="0" lvl="0" indent="-42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S PGothic" charset="0"/>
                <a:cs typeface="MS PGothic" charset="0"/>
              </a:rPr>
              <a:t>Automatic enrollment for Active Duty</a:t>
            </a:r>
          </a:p>
          <a:p>
            <a:pPr marL="42863" marR="0" lvl="0" indent="-42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S PGothic" charset="0"/>
                <a:cs typeface="MS PGothic" charset="0"/>
              </a:rPr>
              <a:t>Space Required for TRICARE Prime enrollees</a:t>
            </a:r>
          </a:p>
          <a:p>
            <a:pPr marL="42863" marR="0" lvl="0" indent="-42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S PGothic" charset="0"/>
                <a:cs typeface="MS PGothic" charset="0"/>
              </a:rPr>
              <a:t>Space Available for Non-enrollees</a:t>
            </a:r>
          </a:p>
        </p:txBody>
      </p:sp>
      <p:cxnSp>
        <p:nvCxnSpPr>
          <p:cNvPr id="46" name="Straight Connector 45"/>
          <p:cNvCxnSpPr/>
          <p:nvPr/>
        </p:nvCxnSpPr>
        <p:spPr>
          <a:xfrm flipH="1" flipV="1">
            <a:off x="5574794" y="1714886"/>
            <a:ext cx="1512" cy="1336735"/>
          </a:xfrm>
          <a:prstGeom prst="line">
            <a:avLst/>
          </a:prstGeom>
          <a:noFill/>
          <a:ln w="28575" cap="flat" cmpd="sng" algn="ctr">
            <a:solidFill>
              <a:srgbClr val="CD7069"/>
            </a:solidFill>
            <a:prstDash val="solid"/>
          </a:ln>
          <a:effectLst/>
        </p:spPr>
      </p:cxnSp>
      <p:sp>
        <p:nvSpPr>
          <p:cNvPr id="47" name="TextBox 46"/>
          <p:cNvSpPr txBox="1"/>
          <p:nvPr/>
        </p:nvSpPr>
        <p:spPr>
          <a:xfrm>
            <a:off x="5366794" y="2599693"/>
            <a:ext cx="421772"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1994</a:t>
            </a:r>
          </a:p>
        </p:txBody>
      </p:sp>
      <p:cxnSp>
        <p:nvCxnSpPr>
          <p:cNvPr id="48" name="Straight Arrow Connector 47"/>
          <p:cNvCxnSpPr>
            <a:endCxn id="82" idx="1"/>
          </p:cNvCxnSpPr>
          <p:nvPr/>
        </p:nvCxnSpPr>
        <p:spPr>
          <a:xfrm>
            <a:off x="1366984" y="2691147"/>
            <a:ext cx="1277009" cy="880"/>
          </a:xfrm>
          <a:prstGeom prst="straightConnector1">
            <a:avLst/>
          </a:prstGeom>
          <a:noFill/>
          <a:ln w="28575" cap="flat" cmpd="sng" algn="ctr">
            <a:solidFill>
              <a:srgbClr val="CD7069"/>
            </a:solidFill>
            <a:prstDash val="solid"/>
            <a:tailEnd type="none"/>
          </a:ln>
          <a:effectLst/>
        </p:spPr>
      </p:cxnSp>
      <p:cxnSp>
        <p:nvCxnSpPr>
          <p:cNvPr id="49" name="Straight Connector 48"/>
          <p:cNvCxnSpPr/>
          <p:nvPr/>
        </p:nvCxnSpPr>
        <p:spPr>
          <a:xfrm flipH="1" flipV="1">
            <a:off x="1376981" y="2207400"/>
            <a:ext cx="0" cy="492656"/>
          </a:xfrm>
          <a:prstGeom prst="line">
            <a:avLst/>
          </a:prstGeom>
          <a:noFill/>
          <a:ln w="28575" cap="flat" cmpd="sng" algn="ctr">
            <a:solidFill>
              <a:srgbClr val="CD7069"/>
            </a:solidFill>
            <a:prstDash val="solid"/>
          </a:ln>
          <a:effectLst/>
        </p:spPr>
      </p:cxnSp>
      <p:sp>
        <p:nvSpPr>
          <p:cNvPr id="50" name="TextBox 49"/>
          <p:cNvSpPr txBox="1"/>
          <p:nvPr/>
        </p:nvSpPr>
        <p:spPr>
          <a:xfrm>
            <a:off x="1732279" y="1553481"/>
            <a:ext cx="1576374" cy="559833"/>
          </a:xfrm>
          <a:prstGeom prst="rect">
            <a:avLst/>
          </a:prstGeom>
          <a:no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Dependents Medical Care Act </a:t>
            </a:r>
          </a:p>
          <a:p>
            <a:pPr marL="42863" marR="0" lvl="0" indent="-428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Authorizes </a:t>
            </a:r>
            <a:r>
              <a:rPr kumimoji="0" lang="en-US" sz="750" b="0" i="0" u="none" strike="noStrike" kern="0" cap="none" spc="0" normalizeH="0" baseline="0" noProof="0" dirty="0" err="1">
                <a:ln>
                  <a:noFill/>
                </a:ln>
                <a:solidFill>
                  <a:prstClr val="black">
                    <a:lumMod val="75000"/>
                    <a:lumOff val="25000"/>
                  </a:prstClr>
                </a:solidFill>
                <a:effectLst/>
                <a:uLnTx/>
                <a:uFillTx/>
                <a:latin typeface="Franklin Gothic Book" panose="020B0503020102020204"/>
                <a:ea typeface="MS PGothic" charset="0"/>
              </a:rPr>
              <a:t>SecDef</a:t>
            </a: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 to contract with civilian providers for medical care for Active Duty dependents</a:t>
            </a:r>
          </a:p>
        </p:txBody>
      </p:sp>
      <p:sp>
        <p:nvSpPr>
          <p:cNvPr id="51" name="TextBox 50"/>
          <p:cNvSpPr txBox="1"/>
          <p:nvPr/>
        </p:nvSpPr>
        <p:spPr>
          <a:xfrm>
            <a:off x="3638113" y="2189593"/>
            <a:ext cx="1263445" cy="334835"/>
          </a:xfrm>
          <a:prstGeom prst="rect">
            <a:avLst/>
          </a:prstGeom>
          <a:no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Family Member Dental Program Established</a:t>
            </a:r>
            <a:endParaRPr kumimoji="0" lang="en-US" sz="788"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endParaRPr>
          </a:p>
        </p:txBody>
      </p:sp>
      <p:sp>
        <p:nvSpPr>
          <p:cNvPr id="52" name="TextBox 51"/>
          <p:cNvSpPr txBox="1"/>
          <p:nvPr/>
        </p:nvSpPr>
        <p:spPr>
          <a:xfrm>
            <a:off x="4474111" y="3606282"/>
            <a:ext cx="1347410" cy="565668"/>
          </a:xfrm>
          <a:prstGeom prst="rect">
            <a:avLst/>
          </a:prstGeom>
          <a:no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TRICARE Management Activity (TMA) established</a:t>
            </a:r>
          </a:p>
          <a:p>
            <a:pPr marR="0" lvl="0" algn="ctr" defTabSz="685800" rtl="0" eaLnBrk="1" fontAlgn="auto" latinLnBrk="0" hangingPunct="1">
              <a:lnSpc>
                <a:spcPct val="100000"/>
              </a:lnSpc>
              <a:spcBef>
                <a:spcPts val="0"/>
              </a:spcBef>
              <a:spcAft>
                <a:spcPts val="0"/>
              </a:spcAft>
              <a:buClrTx/>
              <a:buSzTx/>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Field activity of </a:t>
            </a:r>
            <a:b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b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OASD/Health Affairs</a:t>
            </a:r>
          </a:p>
        </p:txBody>
      </p:sp>
      <p:sp>
        <p:nvSpPr>
          <p:cNvPr id="53" name="TextBox 52"/>
          <p:cNvSpPr txBox="1"/>
          <p:nvPr/>
        </p:nvSpPr>
        <p:spPr>
          <a:xfrm>
            <a:off x="5117018" y="361950"/>
            <a:ext cx="2600613" cy="790666"/>
          </a:xfrm>
          <a:prstGeom prst="rect">
            <a:avLst/>
          </a:prstGeom>
          <a:no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lvl="0" algn="l" defTabSz="685800">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Enhanced Benefit –“Watershed</a:t>
            </a:r>
            <a:r>
              <a:rPr lang="en-US" sz="788" u="none" kern="0" dirty="0">
                <a:solidFill>
                  <a:prstClr val="black">
                    <a:lumMod val="75000"/>
                    <a:lumOff val="25000"/>
                  </a:prstClr>
                </a:solidFill>
                <a:latin typeface="Franklin Gothic Book" panose="020B0503020102020204"/>
              </a:rPr>
              <a:t>” Legislative Year</a:t>
            </a:r>
            <a:endPar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endParaRPr>
          </a:p>
          <a:p>
            <a:pPr marL="45244" marR="0" lvl="0" indent="-4524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TRICARE for Life (TFL) </a:t>
            </a:r>
          </a:p>
          <a:p>
            <a:pPr marL="45244" marR="0" lvl="0" indent="-4524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TRICARE Senior Pharmacy </a:t>
            </a:r>
          </a:p>
          <a:p>
            <a:pPr marL="45244" marR="0" lvl="0" indent="-4524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Zero copays for AD Families in TRICARE Prime</a:t>
            </a:r>
          </a:p>
          <a:p>
            <a:pPr marL="45244" marR="0" lvl="0" indent="-4524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Retiree catastrophic cap reduced from $7,500 to $3,000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	            …and much more</a:t>
            </a:r>
          </a:p>
        </p:txBody>
      </p:sp>
      <p:cxnSp>
        <p:nvCxnSpPr>
          <p:cNvPr id="54" name="Straight Connector 53"/>
          <p:cNvCxnSpPr/>
          <p:nvPr/>
        </p:nvCxnSpPr>
        <p:spPr>
          <a:xfrm flipH="1" flipV="1">
            <a:off x="5766571" y="3053334"/>
            <a:ext cx="0" cy="1236069"/>
          </a:xfrm>
          <a:prstGeom prst="line">
            <a:avLst/>
          </a:prstGeom>
          <a:noFill/>
          <a:ln w="28575" cap="flat" cmpd="sng" algn="ctr">
            <a:solidFill>
              <a:srgbClr val="0256AB"/>
            </a:solidFill>
            <a:prstDash val="solid"/>
          </a:ln>
          <a:effectLst/>
        </p:spPr>
      </p:cxnSp>
      <p:sp>
        <p:nvSpPr>
          <p:cNvPr id="55" name="TextBox 54"/>
          <p:cNvSpPr txBox="1"/>
          <p:nvPr/>
        </p:nvSpPr>
        <p:spPr>
          <a:xfrm>
            <a:off x="5574794" y="3309072"/>
            <a:ext cx="421772"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1998</a:t>
            </a:r>
          </a:p>
        </p:txBody>
      </p:sp>
      <p:sp>
        <p:nvSpPr>
          <p:cNvPr id="56" name="Rectangle 55"/>
          <p:cNvSpPr/>
          <p:nvPr/>
        </p:nvSpPr>
        <p:spPr>
          <a:xfrm>
            <a:off x="3810127" y="1765337"/>
            <a:ext cx="1767918" cy="44441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S PGothic" charset="0"/>
                <a:cs typeface="MS PGothic" charset="0"/>
              </a:rPr>
              <a:t>CHAMPUS Reform Initiative (CRI)</a:t>
            </a:r>
          </a:p>
          <a:p>
            <a:pPr marL="42863" marR="0" lvl="0" indent="-42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S PGothic" charset="0"/>
                <a:cs typeface="MS PGothic" charset="0"/>
              </a:rPr>
              <a:t>Pilots in CA and HI introduce health plan choice (pre-cursor to TRICARE)</a:t>
            </a:r>
          </a:p>
        </p:txBody>
      </p:sp>
      <p:grpSp>
        <p:nvGrpSpPr>
          <p:cNvPr id="57" name="Group 56"/>
          <p:cNvGrpSpPr/>
          <p:nvPr/>
        </p:nvGrpSpPr>
        <p:grpSpPr>
          <a:xfrm>
            <a:off x="2644625" y="841441"/>
            <a:ext cx="857694" cy="2211955"/>
            <a:chOff x="2002166" y="2067489"/>
            <a:chExt cx="1143592" cy="2742205"/>
          </a:xfrm>
        </p:grpSpPr>
        <p:cxnSp>
          <p:nvCxnSpPr>
            <p:cNvPr id="58" name="Straight Connector 57"/>
            <p:cNvCxnSpPr/>
            <p:nvPr/>
          </p:nvCxnSpPr>
          <p:spPr>
            <a:xfrm flipV="1">
              <a:off x="3130574" y="2524311"/>
              <a:ext cx="0" cy="2285383"/>
            </a:xfrm>
            <a:prstGeom prst="line">
              <a:avLst/>
            </a:prstGeom>
            <a:noFill/>
            <a:ln w="28575" cap="flat" cmpd="sng" algn="ctr">
              <a:solidFill>
                <a:srgbClr val="CD7069"/>
              </a:solidFill>
              <a:prstDash val="solid"/>
            </a:ln>
            <a:effectLst/>
          </p:spPr>
        </p:cxnSp>
        <p:grpSp>
          <p:nvGrpSpPr>
            <p:cNvPr id="59" name="Group 58"/>
            <p:cNvGrpSpPr/>
            <p:nvPr/>
          </p:nvGrpSpPr>
          <p:grpSpPr>
            <a:xfrm>
              <a:off x="2002166" y="2067489"/>
              <a:ext cx="1143592" cy="482055"/>
              <a:chOff x="2305439" y="2475594"/>
              <a:chExt cx="1143592" cy="482055"/>
            </a:xfrm>
          </p:grpSpPr>
          <p:cxnSp>
            <p:nvCxnSpPr>
              <p:cNvPr id="60" name="Straight Connector 59"/>
              <p:cNvCxnSpPr/>
              <p:nvPr/>
            </p:nvCxnSpPr>
            <p:spPr>
              <a:xfrm>
                <a:off x="2305439" y="2947261"/>
                <a:ext cx="1143592" cy="0"/>
              </a:xfrm>
              <a:prstGeom prst="line">
                <a:avLst/>
              </a:prstGeom>
              <a:noFill/>
              <a:ln w="28575" cap="flat" cmpd="sng" algn="ctr">
                <a:solidFill>
                  <a:srgbClr val="CD7069"/>
                </a:solidFill>
                <a:prstDash val="solid"/>
              </a:ln>
              <a:effectLst/>
            </p:spPr>
          </p:cxnSp>
          <p:cxnSp>
            <p:nvCxnSpPr>
              <p:cNvPr id="61" name="Straight Connector 60"/>
              <p:cNvCxnSpPr/>
              <p:nvPr/>
            </p:nvCxnSpPr>
            <p:spPr>
              <a:xfrm flipV="1">
                <a:off x="2315100" y="2475594"/>
                <a:ext cx="3128" cy="482055"/>
              </a:xfrm>
              <a:prstGeom prst="line">
                <a:avLst/>
              </a:prstGeom>
              <a:noFill/>
              <a:ln w="28575" cap="flat" cmpd="sng" algn="ctr">
                <a:solidFill>
                  <a:srgbClr val="CD7069"/>
                </a:solidFill>
                <a:prstDash val="solid"/>
              </a:ln>
              <a:effectLst/>
            </p:spPr>
          </p:cxnSp>
        </p:grpSp>
      </p:grpSp>
      <p:grpSp>
        <p:nvGrpSpPr>
          <p:cNvPr id="62" name="Group 61"/>
          <p:cNvGrpSpPr/>
          <p:nvPr/>
        </p:nvGrpSpPr>
        <p:grpSpPr>
          <a:xfrm>
            <a:off x="4026752" y="1152169"/>
            <a:ext cx="1556916" cy="574996"/>
            <a:chOff x="2310576" y="2060370"/>
            <a:chExt cx="1956253" cy="766661"/>
          </a:xfrm>
        </p:grpSpPr>
        <p:cxnSp>
          <p:nvCxnSpPr>
            <p:cNvPr id="63" name="Straight Connector 62"/>
            <p:cNvCxnSpPr/>
            <p:nvPr/>
          </p:nvCxnSpPr>
          <p:spPr>
            <a:xfrm>
              <a:off x="2310576" y="2827030"/>
              <a:ext cx="1956253" cy="0"/>
            </a:xfrm>
            <a:prstGeom prst="line">
              <a:avLst/>
            </a:prstGeom>
            <a:noFill/>
            <a:ln w="28575" cap="flat" cmpd="sng" algn="ctr">
              <a:solidFill>
                <a:srgbClr val="CD7069"/>
              </a:solidFill>
              <a:prstDash val="solid"/>
            </a:ln>
            <a:effectLst/>
          </p:spPr>
        </p:cxnSp>
        <p:cxnSp>
          <p:nvCxnSpPr>
            <p:cNvPr id="64" name="Straight Connector 63"/>
            <p:cNvCxnSpPr/>
            <p:nvPr/>
          </p:nvCxnSpPr>
          <p:spPr>
            <a:xfrm flipV="1">
              <a:off x="2310576" y="2060370"/>
              <a:ext cx="8913" cy="766661"/>
            </a:xfrm>
            <a:prstGeom prst="line">
              <a:avLst/>
            </a:prstGeom>
            <a:noFill/>
            <a:ln w="28575" cap="flat" cmpd="sng" algn="ctr">
              <a:solidFill>
                <a:srgbClr val="CD7069"/>
              </a:solidFill>
              <a:prstDash val="solid"/>
            </a:ln>
            <a:effectLst/>
          </p:spPr>
        </p:cxnSp>
      </p:grpSp>
      <p:grpSp>
        <p:nvGrpSpPr>
          <p:cNvPr id="65" name="Group 64"/>
          <p:cNvGrpSpPr/>
          <p:nvPr/>
        </p:nvGrpSpPr>
        <p:grpSpPr>
          <a:xfrm>
            <a:off x="5132772" y="410569"/>
            <a:ext cx="1031876" cy="598898"/>
            <a:chOff x="2308518" y="2083955"/>
            <a:chExt cx="918635" cy="873694"/>
          </a:xfrm>
        </p:grpSpPr>
        <p:cxnSp>
          <p:nvCxnSpPr>
            <p:cNvPr id="66" name="Straight Connector 65"/>
            <p:cNvCxnSpPr/>
            <p:nvPr/>
          </p:nvCxnSpPr>
          <p:spPr>
            <a:xfrm>
              <a:off x="2308518" y="2947261"/>
              <a:ext cx="918635" cy="0"/>
            </a:xfrm>
            <a:prstGeom prst="line">
              <a:avLst/>
            </a:prstGeom>
            <a:noFill/>
            <a:ln w="28575" cap="flat" cmpd="sng" algn="ctr">
              <a:solidFill>
                <a:srgbClr val="CD7069"/>
              </a:solidFill>
              <a:prstDash val="solid"/>
            </a:ln>
            <a:effectLst/>
          </p:spPr>
        </p:cxnSp>
        <p:cxnSp>
          <p:nvCxnSpPr>
            <p:cNvPr id="67" name="Straight Connector 66"/>
            <p:cNvCxnSpPr/>
            <p:nvPr/>
          </p:nvCxnSpPr>
          <p:spPr>
            <a:xfrm flipV="1">
              <a:off x="2319134" y="2083955"/>
              <a:ext cx="0" cy="873694"/>
            </a:xfrm>
            <a:prstGeom prst="line">
              <a:avLst/>
            </a:prstGeom>
            <a:noFill/>
            <a:ln w="28575" cap="flat" cmpd="sng" algn="ctr">
              <a:solidFill>
                <a:srgbClr val="CD7069"/>
              </a:solidFill>
              <a:prstDash val="solid"/>
            </a:ln>
            <a:effectLst/>
          </p:spPr>
        </p:cxnSp>
      </p:grpSp>
      <p:sp>
        <p:nvSpPr>
          <p:cNvPr id="68" name="TextBox 67"/>
          <p:cNvSpPr txBox="1"/>
          <p:nvPr/>
        </p:nvSpPr>
        <p:spPr>
          <a:xfrm>
            <a:off x="5896846" y="2599693"/>
            <a:ext cx="421772"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2001</a:t>
            </a:r>
          </a:p>
        </p:txBody>
      </p:sp>
      <p:sp>
        <p:nvSpPr>
          <p:cNvPr id="69" name="TextBox 68"/>
          <p:cNvSpPr txBox="1"/>
          <p:nvPr/>
        </p:nvSpPr>
        <p:spPr>
          <a:xfrm>
            <a:off x="6375578" y="1314571"/>
            <a:ext cx="1281165" cy="334835"/>
          </a:xfrm>
          <a:prstGeom prst="rect">
            <a:avLst/>
          </a:prstGeom>
          <a:solidFill>
            <a:sysClr val="window" lastClr="FFFFFF"/>
          </a:solid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TRICARE Reserve Select Plan Added</a:t>
            </a:r>
          </a:p>
        </p:txBody>
      </p:sp>
      <p:sp>
        <p:nvSpPr>
          <p:cNvPr id="70" name="TextBox 69"/>
          <p:cNvSpPr txBox="1"/>
          <p:nvPr/>
        </p:nvSpPr>
        <p:spPr>
          <a:xfrm>
            <a:off x="6855055" y="1651473"/>
            <a:ext cx="1145945" cy="334835"/>
          </a:xfrm>
          <a:prstGeom prst="rect">
            <a:avLst/>
          </a:prstGeom>
          <a:solidFill>
            <a:sysClr val="window" lastClr="FFFFFF"/>
          </a:solid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TRICARE Young Adult Plan Added</a:t>
            </a:r>
          </a:p>
        </p:txBody>
      </p:sp>
      <p:sp>
        <p:nvSpPr>
          <p:cNvPr id="71" name="TextBox 70"/>
          <p:cNvSpPr txBox="1"/>
          <p:nvPr/>
        </p:nvSpPr>
        <p:spPr>
          <a:xfrm>
            <a:off x="5772151" y="3476566"/>
            <a:ext cx="1265291" cy="565668"/>
          </a:xfrm>
          <a:prstGeom prst="rect">
            <a:avLst/>
          </a:prstGeom>
          <a:no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Defense Health Agency (DHA) established</a:t>
            </a:r>
          </a:p>
          <a:p>
            <a:pPr marL="45244" lvl="0" indent="-45244" defTabSz="685800">
              <a:buFont typeface="Arial" panose="020B0604020202020204" pitchFamily="34" charset="0"/>
              <a:buChar char="•"/>
              <a:defRPr/>
            </a:pPr>
            <a:r>
              <a:rPr lang="en-US" sz="750" b="0" u="none" kern="0" dirty="0">
                <a:solidFill>
                  <a:prstClr val="black">
                    <a:lumMod val="75000"/>
                    <a:lumOff val="25000"/>
                  </a:prstClr>
                </a:solidFill>
                <a:latin typeface="Franklin Gothic Book" panose="020B0503020102020204"/>
              </a:rPr>
              <a:t>Expands and supersedes </a:t>
            </a: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rPr>
              <a:t>role of TMA</a:t>
            </a:r>
          </a:p>
        </p:txBody>
      </p:sp>
      <p:sp>
        <p:nvSpPr>
          <p:cNvPr id="74" name="TextBox 73"/>
          <p:cNvSpPr txBox="1"/>
          <p:nvPr/>
        </p:nvSpPr>
        <p:spPr>
          <a:xfrm>
            <a:off x="5969486" y="3993117"/>
            <a:ext cx="1258578" cy="559833"/>
          </a:xfrm>
          <a:prstGeom prst="rect">
            <a:avLst/>
          </a:prstGeom>
          <a:no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NDAA 2017</a:t>
            </a:r>
          </a:p>
          <a:p>
            <a:pPr marL="45244" marR="0" lvl="0" indent="-4524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DHA authority expanded to include management &amp; administration of MTFs</a:t>
            </a:r>
          </a:p>
        </p:txBody>
      </p:sp>
      <p:sp>
        <p:nvSpPr>
          <p:cNvPr id="75" name="TextBox 74"/>
          <p:cNvSpPr txBox="1"/>
          <p:nvPr/>
        </p:nvSpPr>
        <p:spPr>
          <a:xfrm>
            <a:off x="6945288" y="1995176"/>
            <a:ext cx="1436711" cy="516745"/>
          </a:xfrm>
          <a:prstGeom prst="rect">
            <a:avLst/>
          </a:prstGeom>
          <a:no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TRICARE Select replaces TRICARE Standard &amp; Extra</a:t>
            </a:r>
          </a:p>
          <a:p>
            <a:pPr marL="0" marR="0" lvl="0" indent="0" algn="l" defTabSz="685800" rtl="0" eaLnBrk="1" fontAlgn="auto" latinLnBrk="0" hangingPunct="1">
              <a:lnSpc>
                <a:spcPct val="150000"/>
              </a:lnSpc>
              <a:spcBef>
                <a:spcPts val="0"/>
              </a:spcBef>
              <a:spcAft>
                <a:spcPts val="0"/>
              </a:spcAft>
              <a:buClrTx/>
              <a:buSzTx/>
              <a:buFontTx/>
              <a:buNone/>
              <a:tabLst/>
              <a:defRPr/>
            </a:pPr>
            <a:r>
              <a:rPr lang="en-US" sz="788" u="none" kern="0" dirty="0">
                <a:solidFill>
                  <a:prstClr val="black">
                    <a:lumMod val="75000"/>
                    <a:lumOff val="25000"/>
                  </a:prstClr>
                </a:solidFill>
                <a:latin typeface="Franklin Gothic Book" panose="020B0503020102020204"/>
              </a:rPr>
              <a:t>Added </a:t>
            </a: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FEDVIP vision &amp;</a:t>
            </a:r>
            <a:r>
              <a:rPr kumimoji="0" lang="en-US" sz="788" b="1" i="0" u="none" strike="noStrike" kern="0" cap="none" spc="0" normalizeH="0" noProof="0" dirty="0">
                <a:ln>
                  <a:noFill/>
                </a:ln>
                <a:solidFill>
                  <a:prstClr val="black">
                    <a:lumMod val="75000"/>
                    <a:lumOff val="25000"/>
                  </a:prstClr>
                </a:solidFill>
                <a:effectLst/>
                <a:uLnTx/>
                <a:uFillTx/>
                <a:latin typeface="Franklin Gothic Book" panose="020B0503020102020204"/>
                <a:ea typeface="MS PGothic" charset="0"/>
              </a:rPr>
              <a:t> dental</a:t>
            </a:r>
            <a:endPar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endParaRPr>
          </a:p>
        </p:txBody>
      </p:sp>
      <p:sp>
        <p:nvSpPr>
          <p:cNvPr id="76" name="TextBox 75"/>
          <p:cNvSpPr txBox="1"/>
          <p:nvPr/>
        </p:nvSpPr>
        <p:spPr>
          <a:xfrm>
            <a:off x="3291433" y="2599693"/>
            <a:ext cx="421772"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1966</a:t>
            </a:r>
          </a:p>
        </p:txBody>
      </p:sp>
      <p:grpSp>
        <p:nvGrpSpPr>
          <p:cNvPr id="77" name="Group 76"/>
          <p:cNvGrpSpPr/>
          <p:nvPr/>
        </p:nvGrpSpPr>
        <p:grpSpPr>
          <a:xfrm>
            <a:off x="1742916" y="1607397"/>
            <a:ext cx="1119433" cy="1445894"/>
            <a:chOff x="2002166" y="1892670"/>
            <a:chExt cx="1492577" cy="1927858"/>
          </a:xfrm>
        </p:grpSpPr>
        <p:cxnSp>
          <p:nvCxnSpPr>
            <p:cNvPr id="78" name="Straight Connector 77"/>
            <p:cNvCxnSpPr/>
            <p:nvPr/>
          </p:nvCxnSpPr>
          <p:spPr>
            <a:xfrm flipV="1">
              <a:off x="3486035" y="2524310"/>
              <a:ext cx="0" cy="1296218"/>
            </a:xfrm>
            <a:prstGeom prst="line">
              <a:avLst/>
            </a:prstGeom>
            <a:noFill/>
            <a:ln w="28575" cap="flat" cmpd="sng" algn="ctr">
              <a:solidFill>
                <a:srgbClr val="CD7069"/>
              </a:solidFill>
              <a:prstDash val="solid"/>
            </a:ln>
            <a:effectLst/>
          </p:spPr>
        </p:cxnSp>
        <p:grpSp>
          <p:nvGrpSpPr>
            <p:cNvPr id="79" name="Group 78"/>
            <p:cNvGrpSpPr/>
            <p:nvPr/>
          </p:nvGrpSpPr>
          <p:grpSpPr>
            <a:xfrm>
              <a:off x="2002166" y="1892670"/>
              <a:ext cx="1492577" cy="656874"/>
              <a:chOff x="2305439" y="2300775"/>
              <a:chExt cx="1492577" cy="656874"/>
            </a:xfrm>
          </p:grpSpPr>
          <p:cxnSp>
            <p:nvCxnSpPr>
              <p:cNvPr id="80" name="Straight Connector 79"/>
              <p:cNvCxnSpPr/>
              <p:nvPr/>
            </p:nvCxnSpPr>
            <p:spPr>
              <a:xfrm>
                <a:off x="2305439" y="2947261"/>
                <a:ext cx="1492577" cy="0"/>
              </a:xfrm>
              <a:prstGeom prst="line">
                <a:avLst/>
              </a:prstGeom>
              <a:noFill/>
              <a:ln w="28575" cap="flat" cmpd="sng" algn="ctr">
                <a:solidFill>
                  <a:srgbClr val="CD7069"/>
                </a:solidFill>
                <a:prstDash val="solid"/>
              </a:ln>
              <a:effectLst/>
            </p:spPr>
          </p:cxnSp>
          <p:cxnSp>
            <p:nvCxnSpPr>
              <p:cNvPr id="81" name="Straight Connector 80"/>
              <p:cNvCxnSpPr/>
              <p:nvPr/>
            </p:nvCxnSpPr>
            <p:spPr>
              <a:xfrm flipV="1">
                <a:off x="2315100" y="2300775"/>
                <a:ext cx="0" cy="656874"/>
              </a:xfrm>
              <a:prstGeom prst="line">
                <a:avLst/>
              </a:prstGeom>
              <a:noFill/>
              <a:ln w="28575" cap="flat" cmpd="sng" algn="ctr">
                <a:solidFill>
                  <a:srgbClr val="CD7069"/>
                </a:solidFill>
                <a:prstDash val="solid"/>
              </a:ln>
              <a:effectLst/>
            </p:spPr>
          </p:cxnSp>
        </p:grpSp>
      </p:grpSp>
      <p:sp>
        <p:nvSpPr>
          <p:cNvPr id="82" name="TextBox 81"/>
          <p:cNvSpPr txBox="1"/>
          <p:nvPr/>
        </p:nvSpPr>
        <p:spPr>
          <a:xfrm>
            <a:off x="2643993" y="2599693"/>
            <a:ext cx="421772"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1956</a:t>
            </a:r>
          </a:p>
        </p:txBody>
      </p:sp>
      <p:grpSp>
        <p:nvGrpSpPr>
          <p:cNvPr id="83" name="Group 82"/>
          <p:cNvGrpSpPr/>
          <p:nvPr/>
        </p:nvGrpSpPr>
        <p:grpSpPr>
          <a:xfrm>
            <a:off x="3643600" y="2267187"/>
            <a:ext cx="1363946" cy="255016"/>
            <a:chOff x="2308518" y="2129366"/>
            <a:chExt cx="1956253" cy="848236"/>
          </a:xfrm>
        </p:grpSpPr>
        <p:cxnSp>
          <p:nvCxnSpPr>
            <p:cNvPr id="84" name="Straight Connector 83"/>
            <p:cNvCxnSpPr/>
            <p:nvPr/>
          </p:nvCxnSpPr>
          <p:spPr>
            <a:xfrm>
              <a:off x="2308518" y="2947261"/>
              <a:ext cx="1956253" cy="0"/>
            </a:xfrm>
            <a:prstGeom prst="line">
              <a:avLst/>
            </a:prstGeom>
            <a:noFill/>
            <a:ln w="28575" cap="flat" cmpd="sng" algn="ctr">
              <a:solidFill>
                <a:srgbClr val="CD7069"/>
              </a:solidFill>
              <a:prstDash val="solid"/>
            </a:ln>
            <a:effectLst/>
          </p:spPr>
        </p:cxnSp>
        <p:cxnSp>
          <p:nvCxnSpPr>
            <p:cNvPr id="85" name="Straight Connector 84"/>
            <p:cNvCxnSpPr/>
            <p:nvPr/>
          </p:nvCxnSpPr>
          <p:spPr>
            <a:xfrm flipV="1">
              <a:off x="2322002" y="2129366"/>
              <a:ext cx="0" cy="848236"/>
            </a:xfrm>
            <a:prstGeom prst="line">
              <a:avLst/>
            </a:prstGeom>
            <a:noFill/>
            <a:ln w="28575" cap="flat" cmpd="sng" algn="ctr">
              <a:solidFill>
                <a:srgbClr val="CD7069"/>
              </a:solidFill>
              <a:prstDash val="solid"/>
            </a:ln>
            <a:effectLst/>
          </p:spPr>
        </p:cxnSp>
      </p:grpSp>
      <p:cxnSp>
        <p:nvCxnSpPr>
          <p:cNvPr id="86" name="Straight Connector 85"/>
          <p:cNvCxnSpPr/>
          <p:nvPr/>
        </p:nvCxnSpPr>
        <p:spPr>
          <a:xfrm flipV="1">
            <a:off x="6389664" y="1365861"/>
            <a:ext cx="0" cy="1685759"/>
          </a:xfrm>
          <a:prstGeom prst="line">
            <a:avLst/>
          </a:prstGeom>
          <a:noFill/>
          <a:ln w="28575" cap="flat" cmpd="sng" algn="ctr">
            <a:solidFill>
              <a:srgbClr val="CD7069"/>
            </a:solidFill>
            <a:prstDash val="solid"/>
          </a:ln>
          <a:effectLst/>
        </p:spPr>
      </p:cxnSp>
      <p:cxnSp>
        <p:nvCxnSpPr>
          <p:cNvPr id="87" name="Straight Connector 86"/>
          <p:cNvCxnSpPr/>
          <p:nvPr/>
        </p:nvCxnSpPr>
        <p:spPr>
          <a:xfrm flipV="1">
            <a:off x="6896083" y="1680020"/>
            <a:ext cx="0" cy="1371600"/>
          </a:xfrm>
          <a:prstGeom prst="line">
            <a:avLst/>
          </a:prstGeom>
          <a:noFill/>
          <a:ln w="28575" cap="flat" cmpd="sng" algn="ctr">
            <a:solidFill>
              <a:srgbClr val="CD7069"/>
            </a:solidFill>
            <a:prstDash val="solid"/>
          </a:ln>
          <a:effectLst/>
        </p:spPr>
      </p:cxnSp>
      <p:cxnSp>
        <p:nvCxnSpPr>
          <p:cNvPr id="88" name="Straight Connector 87"/>
          <p:cNvCxnSpPr/>
          <p:nvPr/>
        </p:nvCxnSpPr>
        <p:spPr>
          <a:xfrm flipV="1">
            <a:off x="7248447" y="2517218"/>
            <a:ext cx="0" cy="534402"/>
          </a:xfrm>
          <a:prstGeom prst="line">
            <a:avLst/>
          </a:prstGeom>
          <a:noFill/>
          <a:ln w="28575" cap="flat" cmpd="sng" algn="ctr">
            <a:solidFill>
              <a:srgbClr val="CD7069"/>
            </a:solidFill>
            <a:prstDash val="solid"/>
          </a:ln>
          <a:effectLst/>
        </p:spPr>
      </p:cxnSp>
      <p:cxnSp>
        <p:nvCxnSpPr>
          <p:cNvPr id="89" name="Straight Connector 88"/>
          <p:cNvCxnSpPr/>
          <p:nvPr/>
        </p:nvCxnSpPr>
        <p:spPr>
          <a:xfrm flipV="1">
            <a:off x="7200900" y="3051621"/>
            <a:ext cx="0" cy="1466382"/>
          </a:xfrm>
          <a:prstGeom prst="line">
            <a:avLst/>
          </a:prstGeom>
          <a:noFill/>
          <a:ln w="28575" cap="flat" cmpd="sng" algn="ctr">
            <a:solidFill>
              <a:srgbClr val="0256AB"/>
            </a:solidFill>
            <a:prstDash val="solid"/>
          </a:ln>
          <a:effectLst/>
        </p:spPr>
      </p:cxnSp>
      <p:cxnSp>
        <p:nvCxnSpPr>
          <p:cNvPr id="90" name="Straight Connector 89"/>
          <p:cNvCxnSpPr/>
          <p:nvPr/>
        </p:nvCxnSpPr>
        <p:spPr>
          <a:xfrm flipH="1" flipV="1">
            <a:off x="7012550" y="3053397"/>
            <a:ext cx="0" cy="930511"/>
          </a:xfrm>
          <a:prstGeom prst="line">
            <a:avLst/>
          </a:prstGeom>
          <a:noFill/>
          <a:ln w="28575" cap="flat" cmpd="sng" algn="ctr">
            <a:solidFill>
              <a:srgbClr val="0256AB"/>
            </a:solidFill>
            <a:prstDash val="solid"/>
          </a:ln>
          <a:effectLst/>
        </p:spPr>
      </p:cxnSp>
      <p:sp>
        <p:nvSpPr>
          <p:cNvPr id="91" name="TextBox 90"/>
          <p:cNvSpPr txBox="1"/>
          <p:nvPr/>
        </p:nvSpPr>
        <p:spPr>
          <a:xfrm>
            <a:off x="6241330" y="2599693"/>
            <a:ext cx="421772"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2005</a:t>
            </a:r>
          </a:p>
        </p:txBody>
      </p:sp>
      <p:sp>
        <p:nvSpPr>
          <p:cNvPr id="92" name="TextBox 91"/>
          <p:cNvSpPr txBox="1"/>
          <p:nvPr/>
        </p:nvSpPr>
        <p:spPr>
          <a:xfrm>
            <a:off x="6692080" y="3309072"/>
            <a:ext cx="421772"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2013</a:t>
            </a:r>
          </a:p>
        </p:txBody>
      </p:sp>
      <p:sp>
        <p:nvSpPr>
          <p:cNvPr id="93" name="TextBox 92"/>
          <p:cNvSpPr txBox="1"/>
          <p:nvPr/>
        </p:nvSpPr>
        <p:spPr>
          <a:xfrm>
            <a:off x="7021919" y="3309072"/>
            <a:ext cx="266135" cy="207749"/>
          </a:xfrm>
          <a:prstGeom prst="rect">
            <a:avLst/>
          </a:prstGeom>
          <a:solidFill>
            <a:sysClr val="window" lastClr="FFFFFF"/>
          </a:solidFill>
        </p:spPr>
        <p:txBody>
          <a:bodyPr wrap="square" lIns="0" r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2017</a:t>
            </a:r>
          </a:p>
        </p:txBody>
      </p:sp>
      <p:sp>
        <p:nvSpPr>
          <p:cNvPr id="94" name="TextBox 93"/>
          <p:cNvSpPr txBox="1"/>
          <p:nvPr/>
        </p:nvSpPr>
        <p:spPr>
          <a:xfrm>
            <a:off x="7073546" y="2599693"/>
            <a:ext cx="421772"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2018</a:t>
            </a:r>
          </a:p>
        </p:txBody>
      </p:sp>
      <p:sp>
        <p:nvSpPr>
          <p:cNvPr id="95" name="TextBox 94"/>
          <p:cNvSpPr txBox="1"/>
          <p:nvPr/>
        </p:nvSpPr>
        <p:spPr>
          <a:xfrm>
            <a:off x="6695183" y="2599693"/>
            <a:ext cx="421772"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2011</a:t>
            </a:r>
          </a:p>
        </p:txBody>
      </p:sp>
      <p:grpSp>
        <p:nvGrpSpPr>
          <p:cNvPr id="96" name="Group 95"/>
          <p:cNvGrpSpPr/>
          <p:nvPr/>
        </p:nvGrpSpPr>
        <p:grpSpPr>
          <a:xfrm>
            <a:off x="6983961" y="2100053"/>
            <a:ext cx="264486" cy="431249"/>
            <a:chOff x="2308518" y="2209422"/>
            <a:chExt cx="1657151" cy="748227"/>
          </a:xfrm>
        </p:grpSpPr>
        <p:cxnSp>
          <p:nvCxnSpPr>
            <p:cNvPr id="97" name="Straight Connector 96"/>
            <p:cNvCxnSpPr/>
            <p:nvPr/>
          </p:nvCxnSpPr>
          <p:spPr>
            <a:xfrm>
              <a:off x="2308518" y="2947261"/>
              <a:ext cx="1657151" cy="0"/>
            </a:xfrm>
            <a:prstGeom prst="line">
              <a:avLst/>
            </a:prstGeom>
            <a:noFill/>
            <a:ln w="28575" cap="flat" cmpd="sng" algn="ctr">
              <a:solidFill>
                <a:srgbClr val="CD7069"/>
              </a:solidFill>
              <a:prstDash val="solid"/>
            </a:ln>
            <a:effectLst/>
          </p:spPr>
        </p:cxnSp>
        <p:cxnSp>
          <p:nvCxnSpPr>
            <p:cNvPr id="98" name="Straight Connector 97"/>
            <p:cNvCxnSpPr/>
            <p:nvPr/>
          </p:nvCxnSpPr>
          <p:spPr>
            <a:xfrm flipV="1">
              <a:off x="2319133" y="2209422"/>
              <a:ext cx="0" cy="748227"/>
            </a:xfrm>
            <a:prstGeom prst="line">
              <a:avLst/>
            </a:prstGeom>
            <a:noFill/>
            <a:ln w="28575" cap="flat" cmpd="sng" algn="ctr">
              <a:solidFill>
                <a:srgbClr val="CD7069"/>
              </a:solidFill>
              <a:prstDash val="solid"/>
            </a:ln>
            <a:effectLst/>
          </p:spPr>
        </p:cxnSp>
      </p:grpSp>
      <p:sp>
        <p:nvSpPr>
          <p:cNvPr id="99" name="TextBox 98"/>
          <p:cNvSpPr txBox="1"/>
          <p:nvPr/>
        </p:nvSpPr>
        <p:spPr>
          <a:xfrm rot="16200000">
            <a:off x="319126" y="1631556"/>
            <a:ext cx="1890314" cy="2135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srgbClr val="CD7069"/>
                </a:solidFill>
                <a:effectLst/>
                <a:uLnTx/>
                <a:uFillTx/>
                <a:latin typeface="Franklin Gothic Book" panose="020B0503020102020204"/>
                <a:ea typeface="+mn-ea"/>
                <a:cs typeface="+mn-cs"/>
              </a:rPr>
              <a:t>TRICARE Benefit Expansion</a:t>
            </a:r>
          </a:p>
        </p:txBody>
      </p:sp>
      <p:sp>
        <p:nvSpPr>
          <p:cNvPr id="100" name="TextBox 99"/>
          <p:cNvSpPr txBox="1"/>
          <p:nvPr/>
        </p:nvSpPr>
        <p:spPr>
          <a:xfrm rot="16200000">
            <a:off x="595854" y="3610630"/>
            <a:ext cx="1473677" cy="334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srgbClr val="0256AB"/>
                </a:solidFill>
                <a:effectLst/>
                <a:uLnTx/>
                <a:uFillTx/>
                <a:latin typeface="Franklin Gothic Book" panose="020B0503020102020204"/>
                <a:ea typeface="+mn-ea"/>
                <a:cs typeface="+mn-cs"/>
              </a:rPr>
              <a:t>MHS Oversight &amp; Management</a:t>
            </a:r>
          </a:p>
        </p:txBody>
      </p:sp>
      <p:pic>
        <p:nvPicPr>
          <p:cNvPr id="101" name="Picture 1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1558" y="3256710"/>
            <a:ext cx="562880" cy="305640"/>
          </a:xfrm>
          <a:prstGeom prst="rect">
            <a:avLst/>
          </a:prstGeom>
        </p:spPr>
      </p:pic>
      <p:pic>
        <p:nvPicPr>
          <p:cNvPr id="10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8704" y="3219139"/>
            <a:ext cx="675917" cy="31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TextBox 102"/>
          <p:cNvSpPr txBox="1"/>
          <p:nvPr/>
        </p:nvSpPr>
        <p:spPr>
          <a:xfrm>
            <a:off x="2971800" y="3309072"/>
            <a:ext cx="858535" cy="207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1948 - 2011</a:t>
            </a:r>
          </a:p>
        </p:txBody>
      </p:sp>
      <p:sp>
        <p:nvSpPr>
          <p:cNvPr id="104" name="Rectangle 103"/>
          <p:cNvSpPr/>
          <p:nvPr/>
        </p:nvSpPr>
        <p:spPr>
          <a:xfrm>
            <a:off x="2384751" y="3805633"/>
            <a:ext cx="1976239" cy="55983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S PGothic" charset="0"/>
                <a:cs typeface="MS PGothic" charset="0"/>
              </a:rPr>
              <a:t>MHS Governance Studies</a:t>
            </a:r>
          </a:p>
          <a:p>
            <a:pPr marL="42863" marR="0" lvl="0" indent="-42863"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MS PGothic" charset="0"/>
                <a:cs typeface="MS PGothic" charset="0"/>
              </a:rPr>
              <a:t>18 Commissions and/or studies conducted to evaluate best approach for managing and delivery the military health benefit</a:t>
            </a:r>
          </a:p>
        </p:txBody>
      </p:sp>
      <p:cxnSp>
        <p:nvCxnSpPr>
          <p:cNvPr id="105" name="Straight Connector 104"/>
          <p:cNvCxnSpPr/>
          <p:nvPr/>
        </p:nvCxnSpPr>
        <p:spPr>
          <a:xfrm flipH="1" flipV="1">
            <a:off x="5144262" y="2166338"/>
            <a:ext cx="8882" cy="874871"/>
          </a:xfrm>
          <a:prstGeom prst="line">
            <a:avLst/>
          </a:prstGeom>
          <a:noFill/>
          <a:ln w="28575" cap="flat" cmpd="sng" algn="ctr">
            <a:solidFill>
              <a:srgbClr val="CD7069"/>
            </a:solidFill>
            <a:prstDash val="solid"/>
          </a:ln>
          <a:effectLst/>
        </p:spPr>
      </p:cxnSp>
      <p:sp>
        <p:nvSpPr>
          <p:cNvPr id="106" name="TextBox 105"/>
          <p:cNvSpPr txBox="1"/>
          <p:nvPr/>
        </p:nvSpPr>
        <p:spPr>
          <a:xfrm>
            <a:off x="5021632" y="2597472"/>
            <a:ext cx="412892"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1988</a:t>
            </a:r>
          </a:p>
        </p:txBody>
      </p:sp>
      <p:cxnSp>
        <p:nvCxnSpPr>
          <p:cNvPr id="107" name="Straight Connector 106"/>
          <p:cNvCxnSpPr/>
          <p:nvPr/>
        </p:nvCxnSpPr>
        <p:spPr>
          <a:xfrm>
            <a:off x="3825714" y="2170421"/>
            <a:ext cx="1322102" cy="2137"/>
          </a:xfrm>
          <a:prstGeom prst="line">
            <a:avLst/>
          </a:prstGeom>
          <a:noFill/>
          <a:ln w="28575" cap="flat" cmpd="sng" algn="ctr">
            <a:solidFill>
              <a:srgbClr val="CD7069"/>
            </a:solidFill>
            <a:prstDash val="solid"/>
          </a:ln>
          <a:effectLst/>
        </p:spPr>
      </p:cxnSp>
      <p:cxnSp>
        <p:nvCxnSpPr>
          <p:cNvPr id="108" name="Straight Connector 107"/>
          <p:cNvCxnSpPr/>
          <p:nvPr/>
        </p:nvCxnSpPr>
        <p:spPr>
          <a:xfrm flipV="1">
            <a:off x="3834738" y="1813906"/>
            <a:ext cx="0" cy="362734"/>
          </a:xfrm>
          <a:prstGeom prst="line">
            <a:avLst/>
          </a:prstGeom>
          <a:noFill/>
          <a:ln w="28575" cap="flat" cmpd="sng" algn="ctr">
            <a:solidFill>
              <a:srgbClr val="CD7069"/>
            </a:solidFill>
            <a:prstDash val="solid"/>
          </a:ln>
          <a:effectLst/>
        </p:spPr>
      </p:cxnSp>
      <p:sp>
        <p:nvSpPr>
          <p:cNvPr id="109" name="TextBox 108"/>
          <p:cNvSpPr txBox="1"/>
          <p:nvPr/>
        </p:nvSpPr>
        <p:spPr>
          <a:xfrm>
            <a:off x="4665023" y="2599693"/>
            <a:ext cx="442960" cy="207749"/>
          </a:xfrm>
          <a:prstGeom prst="rect">
            <a:avLst/>
          </a:prstGeom>
          <a:solidFill>
            <a:sysClr val="window" lastClr="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1986</a:t>
            </a:r>
          </a:p>
        </p:txBody>
      </p:sp>
      <p:sp>
        <p:nvSpPr>
          <p:cNvPr id="110" name="Left Brace 109"/>
          <p:cNvSpPr/>
          <p:nvPr/>
        </p:nvSpPr>
        <p:spPr>
          <a:xfrm rot="5400000">
            <a:off x="3262701" y="2724936"/>
            <a:ext cx="284485" cy="1876911"/>
          </a:xfrm>
          <a:prstGeom prst="leftBrace">
            <a:avLst>
              <a:gd name="adj1" fmla="val 25462"/>
              <a:gd name="adj2" fmla="val 49717"/>
            </a:avLst>
          </a:prstGeom>
          <a:solidFill>
            <a:srgbClr val="4F81BD">
              <a:lumMod val="20000"/>
              <a:lumOff val="80000"/>
            </a:srgbClr>
          </a:solidFill>
          <a:ln w="19050" cap="flat" cmpd="sng" algn="ctr">
            <a:solidFill>
              <a:srgbClr val="0256AB"/>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lumMod val="75000"/>
                  <a:lumOff val="25000"/>
                </a:prstClr>
              </a:solidFill>
              <a:effectLst/>
              <a:uLnTx/>
              <a:uFillTx/>
              <a:latin typeface="Franklin Gothic Book" panose="020B0503020102020204"/>
              <a:ea typeface="+mn-ea"/>
              <a:cs typeface="+mn-cs"/>
            </a:endParaRPr>
          </a:p>
        </p:txBody>
      </p:sp>
      <p:cxnSp>
        <p:nvCxnSpPr>
          <p:cNvPr id="111" name="Straight Connector 110"/>
          <p:cNvCxnSpPr/>
          <p:nvPr/>
        </p:nvCxnSpPr>
        <p:spPr>
          <a:xfrm flipV="1">
            <a:off x="7304830" y="3051621"/>
            <a:ext cx="0" cy="1280160"/>
          </a:xfrm>
          <a:prstGeom prst="line">
            <a:avLst/>
          </a:prstGeom>
          <a:noFill/>
          <a:ln w="28575" cap="flat" cmpd="sng" algn="ctr">
            <a:solidFill>
              <a:srgbClr val="0256AB"/>
            </a:solidFill>
            <a:prstDash val="solid"/>
          </a:ln>
          <a:effectLst/>
        </p:spPr>
      </p:cxnSp>
      <p:sp>
        <p:nvSpPr>
          <p:cNvPr id="112" name="TextBox 111"/>
          <p:cNvSpPr txBox="1"/>
          <p:nvPr/>
        </p:nvSpPr>
        <p:spPr>
          <a:xfrm>
            <a:off x="7258050" y="3309072"/>
            <a:ext cx="316530" cy="207749"/>
          </a:xfrm>
          <a:prstGeom prst="rect">
            <a:avLst/>
          </a:prstGeom>
          <a:solidFill>
            <a:sysClr val="window" lastClr="FFFFFF"/>
          </a:solidFill>
        </p:spPr>
        <p:txBody>
          <a:bodyPr wrap="square" lIns="0" r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n-ea"/>
                <a:cs typeface="+mn-cs"/>
              </a:rPr>
              <a:t>2019</a:t>
            </a:r>
          </a:p>
        </p:txBody>
      </p:sp>
      <p:cxnSp>
        <p:nvCxnSpPr>
          <p:cNvPr id="113" name="Straight Connector 112"/>
          <p:cNvCxnSpPr/>
          <p:nvPr/>
        </p:nvCxnSpPr>
        <p:spPr>
          <a:xfrm flipH="1" flipV="1">
            <a:off x="5436321" y="4277046"/>
            <a:ext cx="342900" cy="0"/>
          </a:xfrm>
          <a:prstGeom prst="line">
            <a:avLst/>
          </a:prstGeom>
          <a:noFill/>
          <a:ln w="28575" cap="flat" cmpd="sng" algn="ctr">
            <a:solidFill>
              <a:srgbClr val="0256AB"/>
            </a:solidFill>
            <a:prstDash val="solid"/>
          </a:ln>
          <a:effectLst/>
        </p:spPr>
      </p:cxnSp>
      <p:cxnSp>
        <p:nvCxnSpPr>
          <p:cNvPr id="114" name="Straight Connector 113"/>
          <p:cNvCxnSpPr/>
          <p:nvPr/>
        </p:nvCxnSpPr>
        <p:spPr>
          <a:xfrm flipH="1" flipV="1">
            <a:off x="6678746" y="3980790"/>
            <a:ext cx="342900" cy="0"/>
          </a:xfrm>
          <a:prstGeom prst="line">
            <a:avLst/>
          </a:prstGeom>
          <a:noFill/>
          <a:ln w="28575" cap="flat" cmpd="sng" algn="ctr">
            <a:solidFill>
              <a:srgbClr val="0256AB"/>
            </a:solidFill>
            <a:prstDash val="solid"/>
          </a:ln>
          <a:effectLst/>
        </p:spPr>
      </p:cxnSp>
      <p:cxnSp>
        <p:nvCxnSpPr>
          <p:cNvPr id="115" name="Straight Connector 114"/>
          <p:cNvCxnSpPr/>
          <p:nvPr/>
        </p:nvCxnSpPr>
        <p:spPr>
          <a:xfrm flipH="1" flipV="1">
            <a:off x="6863531" y="4514886"/>
            <a:ext cx="342900" cy="0"/>
          </a:xfrm>
          <a:prstGeom prst="line">
            <a:avLst/>
          </a:prstGeom>
          <a:noFill/>
          <a:ln w="28575" cap="flat" cmpd="sng" algn="ctr">
            <a:solidFill>
              <a:srgbClr val="0256AB"/>
            </a:solidFill>
            <a:prstDash val="solid"/>
          </a:ln>
          <a:effectLst/>
        </p:spPr>
      </p:cxnSp>
      <p:sp>
        <p:nvSpPr>
          <p:cNvPr id="116" name="TextBox 115"/>
          <p:cNvSpPr txBox="1"/>
          <p:nvPr/>
        </p:nvSpPr>
        <p:spPr>
          <a:xfrm>
            <a:off x="7345210" y="3409950"/>
            <a:ext cx="1318318" cy="675249"/>
          </a:xfrm>
          <a:prstGeom prst="rect">
            <a:avLst/>
          </a:prstGeom>
          <a:noFill/>
          <a:ln>
            <a:noFill/>
          </a:ln>
        </p:spPr>
        <p:txBody>
          <a:bodyPr wrap="square" rtlCol="0">
            <a:spAutoFit/>
          </a:bodyPr>
          <a:lstStyle>
            <a:defPPr>
              <a:defRPr lang="en-US"/>
            </a:defPPr>
            <a:lvl1pPr algn="ctr" defTabSz="914400" eaLnBrk="1" hangingPunct="1">
              <a:spcBef>
                <a:spcPts val="0"/>
              </a:spcBef>
              <a:defRPr sz="1050" b="1" u="sng">
                <a:latin typeface="Arial" charset="0"/>
                <a:ea typeface="MS PGothic" charset="0"/>
                <a:cs typeface="MS PGothic"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88" b="1"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NDAA 2019</a:t>
            </a:r>
          </a:p>
          <a:p>
            <a:pPr marR="0" lvl="0" algn="l" defTabSz="685800" rtl="0" eaLnBrk="1" fontAlgn="auto" latinLnBrk="0" hangingPunct="1">
              <a:lnSpc>
                <a:spcPct val="100000"/>
              </a:lnSpc>
              <a:spcBef>
                <a:spcPts val="0"/>
              </a:spcBef>
              <a:spcAft>
                <a:spcPts val="0"/>
              </a:spcAft>
              <a:buClrTx/>
              <a:buSzTx/>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New DHA organizations for:</a:t>
            </a:r>
          </a:p>
          <a:p>
            <a:pPr marL="45244" marR="0" lvl="0" indent="-4524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Research &amp; Development</a:t>
            </a:r>
          </a:p>
          <a:p>
            <a:pPr marL="45244" marR="0" lvl="0" indent="-4524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Training &amp; Education</a:t>
            </a:r>
          </a:p>
          <a:p>
            <a:pPr marL="45244" marR="0" lvl="0" indent="-4524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0" cap="none" spc="0" normalizeH="0" baseline="0" noProof="0" dirty="0">
                <a:ln>
                  <a:noFill/>
                </a:ln>
                <a:solidFill>
                  <a:prstClr val="black">
                    <a:lumMod val="75000"/>
                    <a:lumOff val="25000"/>
                  </a:prstClr>
                </a:solidFill>
                <a:effectLst/>
                <a:uLnTx/>
                <a:uFillTx/>
                <a:latin typeface="Franklin Gothic Book" panose="020B0503020102020204"/>
                <a:ea typeface="MS PGothic" charset="0"/>
              </a:rPr>
              <a:t>Public Health</a:t>
            </a:r>
          </a:p>
        </p:txBody>
      </p:sp>
      <p:cxnSp>
        <p:nvCxnSpPr>
          <p:cNvPr id="117" name="Straight Connector 116"/>
          <p:cNvCxnSpPr/>
          <p:nvPr/>
        </p:nvCxnSpPr>
        <p:spPr>
          <a:xfrm flipH="1" flipV="1">
            <a:off x="7296912" y="4324350"/>
            <a:ext cx="356616" cy="0"/>
          </a:xfrm>
          <a:prstGeom prst="line">
            <a:avLst/>
          </a:prstGeom>
          <a:noFill/>
          <a:ln w="28575" cap="flat" cmpd="sng" algn="ctr">
            <a:solidFill>
              <a:srgbClr val="0256AB"/>
            </a:solidFill>
            <a:prstDash val="solid"/>
          </a:ln>
          <a:effectLst/>
        </p:spPr>
      </p:cxnSp>
      <p:sp>
        <p:nvSpPr>
          <p:cNvPr id="120" name="Title 1"/>
          <p:cNvSpPr txBox="1">
            <a:spLocks/>
          </p:cNvSpPr>
          <p:nvPr/>
        </p:nvSpPr>
        <p:spPr>
          <a:xfrm>
            <a:off x="-10370" y="73510"/>
            <a:ext cx="3648483" cy="745639"/>
          </a:xfrm>
          <a:prstGeom prst="rect">
            <a:avLst/>
          </a:prstGeom>
        </p:spPr>
        <p:txBody>
          <a:bodyPr vert="horz" lIns="68580" tIns="34290" rIns="68580" bIns="34290" rtlCol="0" anchor="ctr">
            <a:normAutofit fontScale="97500" lnSpcReduction="10000"/>
          </a:bodyPr>
          <a:lstStyle>
            <a:lvl1pPr algn="l" defTabSz="914400" rtl="0" eaLnBrk="1" latinLnBrk="0" hangingPunct="1">
              <a:spcBef>
                <a:spcPct val="0"/>
              </a:spcBef>
              <a:buNone/>
              <a:defRPr sz="3200" b="1" kern="1200">
                <a:solidFill>
                  <a:schemeClr val="tx1"/>
                </a:solidFill>
                <a:latin typeface="+mj-lt"/>
                <a:ea typeface="+mj-ea"/>
                <a:cs typeface="+mj-cs"/>
              </a:defRPr>
            </a:lvl1pPr>
          </a:lstStyle>
          <a:p>
            <a:pPr marL="228600" lvl="0" indent="-228600" defTabSz="685800">
              <a:defRPr/>
            </a:pPr>
            <a:r>
              <a:rPr kumimoji="0" lang="en-US" sz="2250" b="1" i="0" u="none" strike="noStrike" kern="1200" cap="none" spc="0" normalizeH="0" baseline="0" noProof="0" dirty="0">
                <a:ln>
                  <a:noFill/>
                </a:ln>
                <a:solidFill>
                  <a:srgbClr val="092068"/>
                </a:solidFill>
                <a:effectLst/>
                <a:uLnTx/>
                <a:uFillTx/>
                <a:latin typeface="Franklin Gothic Book" panose="020B0503020102020204"/>
                <a:ea typeface="+mj-ea"/>
                <a:cs typeface="+mj-cs"/>
              </a:rPr>
              <a:t>TRICARE BENEFIT CHANGES</a:t>
            </a:r>
            <a:br>
              <a:rPr kumimoji="0" lang="en-US" sz="2250" b="1" i="0" u="none" strike="noStrike" kern="1200" cap="none" spc="0" normalizeH="0" baseline="0" noProof="0" dirty="0">
                <a:ln>
                  <a:noFill/>
                </a:ln>
                <a:solidFill>
                  <a:srgbClr val="092068"/>
                </a:solidFill>
                <a:effectLst/>
                <a:uLnTx/>
                <a:uFillTx/>
                <a:latin typeface="Franklin Gothic Book" panose="020B0503020102020204"/>
                <a:ea typeface="+mj-ea"/>
                <a:cs typeface="+mj-cs"/>
              </a:rPr>
            </a:br>
            <a:r>
              <a:rPr kumimoji="0" lang="en-US" sz="1275" b="1" i="0" u="none" strike="noStrike" kern="1200" cap="none" spc="0" normalizeH="0" baseline="0" noProof="0" dirty="0">
                <a:ln>
                  <a:noFill/>
                </a:ln>
                <a:solidFill>
                  <a:srgbClr val="84322C"/>
                </a:solidFill>
                <a:effectLst/>
                <a:uLnTx/>
                <a:uFillTx/>
                <a:latin typeface="Franklin Gothic Book" panose="020B0503020102020204"/>
                <a:ea typeface="+mj-ea"/>
                <a:cs typeface="+mj-cs"/>
              </a:rPr>
              <a:t>DoD Health </a:t>
            </a:r>
            <a:r>
              <a:rPr lang="en-US" sz="1275" dirty="0">
                <a:solidFill>
                  <a:srgbClr val="84322C"/>
                </a:solidFill>
                <a:latin typeface="Franklin Gothic Book" panose="020B0503020102020204"/>
              </a:rPr>
              <a:t>Benefits Have Been </a:t>
            </a:r>
            <a:br>
              <a:rPr lang="en-US" sz="1275" dirty="0">
                <a:solidFill>
                  <a:srgbClr val="84322C"/>
                </a:solidFill>
                <a:latin typeface="Franklin Gothic Book" panose="020B0503020102020204"/>
              </a:rPr>
            </a:br>
            <a:r>
              <a:rPr lang="en-US" sz="1275" dirty="0">
                <a:solidFill>
                  <a:srgbClr val="84322C"/>
                </a:solidFill>
                <a:latin typeface="Franklin Gothic Book" panose="020B0503020102020204"/>
              </a:rPr>
              <a:t>Expanding Steadily Since 1995 </a:t>
            </a:r>
            <a:endParaRPr kumimoji="0" lang="en-US" sz="1275" b="1" i="0" u="none" strike="noStrike" kern="1200" cap="none" spc="0" normalizeH="0" baseline="0" noProof="0" dirty="0">
              <a:ln>
                <a:noFill/>
              </a:ln>
              <a:solidFill>
                <a:srgbClr val="84322C"/>
              </a:solidFill>
              <a:effectLst/>
              <a:uLnTx/>
              <a:uFillTx/>
              <a:latin typeface="Franklin Gothic Book" panose="020B0503020102020204"/>
            </a:endParaRPr>
          </a:p>
        </p:txBody>
      </p:sp>
    </p:spTree>
    <p:extLst>
      <p:ext uri="{BB962C8B-B14F-4D97-AF65-F5344CB8AC3E}">
        <p14:creationId xmlns:p14="http://schemas.microsoft.com/office/powerpoint/2010/main" val="2090361427"/>
      </p:ext>
    </p:extLst>
  </p:cSld>
  <p:clrMapOvr>
    <a:masterClrMapping/>
  </p:clrMapOvr>
  <p:transition>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defRPr/>
            </a:pPr>
            <a:r>
              <a:rPr lang="en-US" altLang="en-US" sz="2700" kern="0" dirty="0">
                <a:solidFill>
                  <a:srgbClr val="092068"/>
                </a:solidFill>
                <a:ea typeface="ＭＳ Ｐゴシック" pitchFamily="34" charset="-128"/>
                <a:cs typeface="Arial" pitchFamily="34" charset="0"/>
              </a:rPr>
              <a:t>Patient Care Numbers for the MHS</a:t>
            </a:r>
            <a:br>
              <a:rPr lang="en-US" altLang="en-US" sz="2700" kern="0" dirty="0">
                <a:solidFill>
                  <a:srgbClr val="092068"/>
                </a:solidFill>
                <a:ea typeface="ＭＳ Ｐゴシック" pitchFamily="34" charset="-128"/>
                <a:cs typeface="Arial" pitchFamily="34" charset="0"/>
              </a:rPr>
            </a:br>
            <a:r>
              <a:rPr lang="en-US" altLang="en-US" sz="1600" kern="0" dirty="0">
                <a:solidFill>
                  <a:srgbClr val="092068"/>
                </a:solidFill>
                <a:ea typeface="ＭＳ Ｐゴシック" pitchFamily="34" charset="-128"/>
                <a:cs typeface="Arial" pitchFamily="34" charset="0"/>
              </a:rPr>
              <a:t>Fiscal Year 2022</a:t>
            </a:r>
            <a:endParaRPr lang="en-US" sz="1600" dirty="0">
              <a:solidFill>
                <a:srgbClr val="092068"/>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266889359"/>
              </p:ext>
            </p:extLst>
          </p:nvPr>
        </p:nvGraphicFramePr>
        <p:xfrm>
          <a:off x="1928063" y="1047750"/>
          <a:ext cx="5387137" cy="3547312"/>
        </p:xfrm>
        <a:graphic>
          <a:graphicData uri="http://schemas.openxmlformats.org/drawingml/2006/table">
            <a:tbl>
              <a:tblPr firstRow="1" bandRow="1">
                <a:tableStyleId>{5C22544A-7EE6-4342-B048-85BDC9FD1C3A}</a:tableStyleId>
              </a:tblPr>
              <a:tblGrid>
                <a:gridCol w="2186737">
                  <a:extLst>
                    <a:ext uri="{9D8B030D-6E8A-4147-A177-3AD203B41FA5}">
                      <a16:colId xmlns:a16="http://schemas.microsoft.com/office/drawing/2014/main" val="1670299597"/>
                    </a:ext>
                  </a:extLst>
                </a:gridCol>
                <a:gridCol w="3200400">
                  <a:extLst>
                    <a:ext uri="{9D8B030D-6E8A-4147-A177-3AD203B41FA5}">
                      <a16:colId xmlns:a16="http://schemas.microsoft.com/office/drawing/2014/main" val="3196749828"/>
                    </a:ext>
                  </a:extLst>
                </a:gridCol>
              </a:tblGrid>
              <a:tr h="234382">
                <a:tc>
                  <a:txBody>
                    <a:bodyPr/>
                    <a:lstStyle/>
                    <a:p>
                      <a:pPr algn="ctr"/>
                      <a:r>
                        <a:rPr lang="en-US" sz="1050" dirty="0"/>
                        <a:t>Type</a:t>
                      </a:r>
                      <a:r>
                        <a:rPr lang="en-US" sz="1050" baseline="0" dirty="0"/>
                        <a:t> of Care</a:t>
                      </a:r>
                      <a:endParaRPr lang="en-US" sz="1050" dirty="0"/>
                    </a:p>
                  </a:txBody>
                  <a:tcPr marL="68580" marR="68580" marT="34290" marB="34290"/>
                </a:tc>
                <a:tc>
                  <a:txBody>
                    <a:bodyPr/>
                    <a:lstStyle/>
                    <a:p>
                      <a:pPr algn="ctr"/>
                      <a:r>
                        <a:rPr lang="en-US" sz="1050" dirty="0"/>
                        <a:t>Annual Workload Summary</a:t>
                      </a:r>
                    </a:p>
                  </a:txBody>
                  <a:tcPr marL="68580" marR="68580" marT="34290" marB="34290"/>
                </a:tc>
                <a:extLst>
                  <a:ext uri="{0D108BD9-81ED-4DB2-BD59-A6C34878D82A}">
                    <a16:rowId xmlns:a16="http://schemas.microsoft.com/office/drawing/2014/main" val="522218990"/>
                  </a:ext>
                </a:extLst>
              </a:tr>
              <a:tr h="621677">
                <a:tc>
                  <a:txBody>
                    <a:bodyPr/>
                    <a:lstStyle/>
                    <a:p>
                      <a:pPr algn="ctr"/>
                      <a:r>
                        <a:rPr lang="en-US" sz="1100" dirty="0">
                          <a:solidFill>
                            <a:schemeClr val="accent1">
                              <a:lumMod val="50000"/>
                            </a:schemeClr>
                          </a:solidFill>
                        </a:rPr>
                        <a:t>Inpatient Admissions</a:t>
                      </a:r>
                    </a:p>
                  </a:txBody>
                  <a:tcPr marL="68580" marR="68580" marT="34290" marB="34290"/>
                </a:tc>
                <a:tc>
                  <a:txBody>
                    <a:bodyPr/>
                    <a:lstStyle/>
                    <a:p>
                      <a:pPr marL="0" indent="0" algn="l" defTabSz="914400" rtl="0" eaLnBrk="1" latinLnBrk="0" hangingPunct="1">
                        <a:buFontTx/>
                        <a:buNone/>
                        <a:tabLst>
                          <a:tab pos="684213" algn="r"/>
                          <a:tab pos="746125" algn="l"/>
                          <a:tab pos="2397125" algn="l"/>
                        </a:tabLst>
                      </a:pPr>
                      <a:r>
                        <a:rPr lang="en-US" sz="900" u="sng" kern="1200" baseline="0" dirty="0">
                          <a:solidFill>
                            <a:schemeClr val="dk1"/>
                          </a:solidFill>
                          <a:uFill>
                            <a:solidFill>
                              <a:schemeClr val="accent1">
                                <a:lumMod val="60000"/>
                                <a:lumOff val="40000"/>
                              </a:schemeClr>
                            </a:solidFill>
                          </a:uFill>
                          <a:latin typeface="+mn-lt"/>
                          <a:ea typeface="+mn-ea"/>
                          <a:cs typeface="+mn-cs"/>
                        </a:rPr>
                        <a:t>	</a:t>
                      </a:r>
                      <a:r>
                        <a:rPr lang="en-US" sz="900" b="1" u="sng" kern="1200" baseline="0" dirty="0">
                          <a:solidFill>
                            <a:schemeClr val="accent1">
                              <a:lumMod val="50000"/>
                            </a:schemeClr>
                          </a:solidFill>
                          <a:uFill>
                            <a:solidFill>
                              <a:schemeClr val="accent1">
                                <a:lumMod val="60000"/>
                                <a:lumOff val="40000"/>
                              </a:schemeClr>
                            </a:solidFill>
                          </a:uFill>
                          <a:latin typeface="+mn-lt"/>
                          <a:ea typeface="+mn-ea"/>
                          <a:cs typeface="+mn-cs"/>
                        </a:rPr>
                        <a:t>850,400	Total</a:t>
                      </a:r>
                      <a:r>
                        <a:rPr lang="en-US" sz="900" u="sng" kern="1200" baseline="0" dirty="0">
                          <a:solidFill>
                            <a:schemeClr val="dk1"/>
                          </a:solidFill>
                          <a:uFill>
                            <a:solidFill>
                              <a:schemeClr val="accent1">
                                <a:lumMod val="60000"/>
                                <a:lumOff val="40000"/>
                              </a:schemeClr>
                            </a:solidFill>
                          </a:u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dk1"/>
                          </a:solidFill>
                          <a:latin typeface="+mn-lt"/>
                          <a:ea typeface="+mn-ea"/>
                          <a:cs typeface="+mn-cs"/>
                        </a:rPr>
                        <a:t>	</a:t>
                      </a:r>
                      <a:r>
                        <a:rPr lang="en-US" sz="900" kern="1200" baseline="0" dirty="0">
                          <a:solidFill>
                            <a:schemeClr val="accent1">
                              <a:lumMod val="50000"/>
                            </a:schemeClr>
                          </a:solidFill>
                          <a:latin typeface="+mn-lt"/>
                          <a:ea typeface="+mn-ea"/>
                          <a:cs typeface="+mn-cs"/>
                        </a:rPr>
                        <a:t>145,900 	Direct Care	17%</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accent1">
                              <a:lumMod val="50000"/>
                            </a:schemeClr>
                          </a:solidFill>
                          <a:latin typeface="+mn-lt"/>
                          <a:ea typeface="+mn-ea"/>
                          <a:cs typeface="+mn-cs"/>
                        </a:rPr>
                        <a:t>	330,500 	Private Sector Care	39%</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accent1">
                              <a:lumMod val="50000"/>
                            </a:schemeClr>
                          </a:solidFill>
                          <a:latin typeface="+mn-lt"/>
                          <a:ea typeface="+mn-ea"/>
                          <a:cs typeface="+mn-cs"/>
                        </a:rPr>
                        <a:t>	374,000 	TRICARE for Life	44%</a:t>
                      </a:r>
                    </a:p>
                  </a:txBody>
                  <a:tcPr marL="68580" marR="68580" marT="34290" marB="34290"/>
                </a:tc>
                <a:extLst>
                  <a:ext uri="{0D108BD9-81ED-4DB2-BD59-A6C34878D82A}">
                    <a16:rowId xmlns:a16="http://schemas.microsoft.com/office/drawing/2014/main" val="1661291998"/>
                  </a:ext>
                </a:extLst>
              </a:tr>
              <a:tr h="621677">
                <a:tc>
                  <a:txBody>
                    <a:bodyPr/>
                    <a:lstStyle/>
                    <a:p>
                      <a:pPr algn="ctr"/>
                      <a:r>
                        <a:rPr lang="en-US" sz="1100" dirty="0">
                          <a:solidFill>
                            <a:schemeClr val="accent1">
                              <a:lumMod val="50000"/>
                            </a:schemeClr>
                          </a:solidFill>
                        </a:rPr>
                        <a:t>Outpatient Visits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684213" algn="r"/>
                          <a:tab pos="746125" algn="l"/>
                          <a:tab pos="2397125" algn="l"/>
                        </a:tabLst>
                        <a:defRPr/>
                      </a:pPr>
                      <a:r>
                        <a:rPr lang="en-US" sz="900" kern="1200" baseline="0" dirty="0">
                          <a:solidFill>
                            <a:schemeClr val="dk1"/>
                          </a:solidFill>
                          <a:latin typeface="+mn-lt"/>
                          <a:ea typeface="+mn-ea"/>
                          <a:cs typeface="+mn-cs"/>
                        </a:rPr>
                        <a:t>	</a:t>
                      </a:r>
                      <a:r>
                        <a:rPr lang="en-US" sz="900" b="1" u="sng" kern="1200" baseline="0" dirty="0">
                          <a:solidFill>
                            <a:schemeClr val="accent1">
                              <a:lumMod val="50000"/>
                            </a:schemeClr>
                          </a:solidFill>
                          <a:uFill>
                            <a:solidFill>
                              <a:schemeClr val="accent1">
                                <a:lumMod val="60000"/>
                                <a:lumOff val="40000"/>
                              </a:schemeClr>
                            </a:solidFill>
                          </a:uFill>
                          <a:latin typeface="+mn-lt"/>
                          <a:ea typeface="+mn-ea"/>
                          <a:cs typeface="+mn-cs"/>
                        </a:rPr>
                        <a:t>87,900,000 	Total</a:t>
                      </a:r>
                      <a:r>
                        <a:rPr lang="en-US" sz="900" u="sng" kern="1200" baseline="0" dirty="0">
                          <a:solidFill>
                            <a:schemeClr val="dk1"/>
                          </a:solidFill>
                          <a:uFill>
                            <a:solidFill>
                              <a:schemeClr val="accent1">
                                <a:lumMod val="60000"/>
                                <a:lumOff val="40000"/>
                              </a:schemeClr>
                            </a:solidFill>
                          </a:u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dk1"/>
                          </a:solidFill>
                          <a:latin typeface="+mn-lt"/>
                          <a:ea typeface="+mn-ea"/>
                          <a:cs typeface="+mn-cs"/>
                        </a:rPr>
                        <a:t>	</a:t>
                      </a:r>
                      <a:r>
                        <a:rPr lang="en-US" sz="900" kern="1200" baseline="0" dirty="0">
                          <a:solidFill>
                            <a:schemeClr val="accent1">
                              <a:lumMod val="50000"/>
                            </a:schemeClr>
                          </a:solidFill>
                          <a:latin typeface="+mn-lt"/>
                          <a:ea typeface="+mn-ea"/>
                          <a:cs typeface="+mn-cs"/>
                        </a:rPr>
                        <a:t>21,700,000	Direct Care	25%</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accent1">
                              <a:lumMod val="50000"/>
                            </a:schemeClr>
                          </a:solidFill>
                          <a:latin typeface="+mn-lt"/>
                          <a:ea typeface="+mn-ea"/>
                          <a:cs typeface="+mn-cs"/>
                        </a:rPr>
                        <a:t>	36,100,000	Private Sector Care	41%</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accent1">
                              <a:lumMod val="50000"/>
                            </a:schemeClr>
                          </a:solidFill>
                          <a:latin typeface="+mn-lt"/>
                          <a:ea typeface="+mn-ea"/>
                          <a:cs typeface="+mn-cs"/>
                        </a:rPr>
                        <a:t>	30,100,000	TRICARE for Life	34%</a:t>
                      </a:r>
                    </a:p>
                  </a:txBody>
                  <a:tcPr marL="68580" marR="68580" marT="34290" marB="34290"/>
                </a:tc>
                <a:extLst>
                  <a:ext uri="{0D108BD9-81ED-4DB2-BD59-A6C34878D82A}">
                    <a16:rowId xmlns:a16="http://schemas.microsoft.com/office/drawing/2014/main" val="2288191857"/>
                  </a:ext>
                </a:extLst>
              </a:tr>
              <a:tr h="482714">
                <a:tc>
                  <a:txBody>
                    <a:bodyPr/>
                    <a:lstStyle/>
                    <a:p>
                      <a:pPr algn="ctr"/>
                      <a:r>
                        <a:rPr lang="en-US" sz="1100" dirty="0">
                          <a:solidFill>
                            <a:schemeClr val="accent1">
                              <a:lumMod val="50000"/>
                            </a:schemeClr>
                          </a:solidFill>
                        </a:rPr>
                        <a:t>Births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684213" algn="r"/>
                          <a:tab pos="746125" algn="l"/>
                          <a:tab pos="2397125" algn="l"/>
                        </a:tabLst>
                        <a:defRPr/>
                      </a:pPr>
                      <a:r>
                        <a:rPr lang="en-US" sz="900" u="sng" kern="1200" baseline="0" dirty="0">
                          <a:solidFill>
                            <a:schemeClr val="dk1"/>
                          </a:solidFill>
                          <a:uFill>
                            <a:solidFill>
                              <a:schemeClr val="accent1">
                                <a:lumMod val="60000"/>
                                <a:lumOff val="40000"/>
                              </a:schemeClr>
                            </a:solidFill>
                          </a:uFill>
                          <a:latin typeface="+mn-lt"/>
                          <a:ea typeface="+mn-ea"/>
                          <a:cs typeface="+mn-cs"/>
                        </a:rPr>
                        <a:t>	</a:t>
                      </a:r>
                      <a:r>
                        <a:rPr lang="en-US" sz="900" b="1" u="sng" kern="1200" baseline="0" dirty="0">
                          <a:solidFill>
                            <a:schemeClr val="dk1"/>
                          </a:solidFill>
                          <a:uFill>
                            <a:solidFill>
                              <a:schemeClr val="accent1">
                                <a:lumMod val="60000"/>
                                <a:lumOff val="40000"/>
                              </a:schemeClr>
                            </a:solidFill>
                          </a:uFill>
                          <a:latin typeface="+mn-lt"/>
                          <a:ea typeface="+mn-ea"/>
                          <a:cs typeface="+mn-cs"/>
                        </a:rPr>
                        <a:t>89</a:t>
                      </a:r>
                      <a:r>
                        <a:rPr lang="en-US" sz="900" b="1" u="sng" kern="1200" baseline="0" dirty="0">
                          <a:solidFill>
                            <a:schemeClr val="accent1">
                              <a:lumMod val="50000"/>
                            </a:schemeClr>
                          </a:solidFill>
                          <a:uFill>
                            <a:solidFill>
                              <a:schemeClr val="accent1">
                                <a:lumMod val="60000"/>
                                <a:lumOff val="40000"/>
                              </a:schemeClr>
                            </a:solidFill>
                          </a:uFill>
                          <a:latin typeface="+mn-lt"/>
                          <a:ea typeface="+mn-ea"/>
                          <a:cs typeface="+mn-cs"/>
                        </a:rPr>
                        <a:t>,200 	Total</a:t>
                      </a:r>
                      <a:r>
                        <a:rPr lang="en-US" sz="900" u="sng" kern="1200" baseline="0" dirty="0">
                          <a:solidFill>
                            <a:schemeClr val="dk1"/>
                          </a:solidFill>
                          <a:uFill>
                            <a:solidFill>
                              <a:schemeClr val="accent1">
                                <a:lumMod val="60000"/>
                                <a:lumOff val="40000"/>
                              </a:schemeClr>
                            </a:solidFill>
                          </a:u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dk1"/>
                          </a:solidFill>
                          <a:latin typeface="+mn-lt"/>
                          <a:ea typeface="+mn-ea"/>
                          <a:cs typeface="+mn-cs"/>
                        </a:rPr>
                        <a:t>	13</a:t>
                      </a:r>
                      <a:r>
                        <a:rPr lang="en-US" sz="900" kern="1200" baseline="0" dirty="0">
                          <a:solidFill>
                            <a:schemeClr val="accent1">
                              <a:lumMod val="50000"/>
                            </a:schemeClr>
                          </a:solidFill>
                          <a:latin typeface="+mn-lt"/>
                          <a:ea typeface="+mn-ea"/>
                          <a:cs typeface="+mn-cs"/>
                        </a:rPr>
                        <a:t>,800	Direct Care	15%</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accent1">
                              <a:lumMod val="50000"/>
                            </a:schemeClr>
                          </a:solidFill>
                          <a:latin typeface="+mn-lt"/>
                          <a:ea typeface="+mn-ea"/>
                          <a:cs typeface="+mn-cs"/>
                        </a:rPr>
                        <a:t>	75,400	Private Sector Care	85%</a:t>
                      </a:r>
                    </a:p>
                  </a:txBody>
                  <a:tcPr marL="68580" marR="68580" marT="34290" marB="34290"/>
                </a:tc>
                <a:extLst>
                  <a:ext uri="{0D108BD9-81ED-4DB2-BD59-A6C34878D82A}">
                    <a16:rowId xmlns:a16="http://schemas.microsoft.com/office/drawing/2014/main" val="3559371340"/>
                  </a:ext>
                </a:extLst>
              </a:tr>
              <a:tr h="760640">
                <a:tc>
                  <a:txBody>
                    <a:bodyPr/>
                    <a:lstStyle/>
                    <a:p>
                      <a:pPr algn="ctr"/>
                      <a:r>
                        <a:rPr lang="en-US" sz="1100" dirty="0">
                          <a:solidFill>
                            <a:schemeClr val="accent1">
                              <a:lumMod val="50000"/>
                            </a:schemeClr>
                          </a:solidFill>
                        </a:rPr>
                        <a:t>Prescriptions Filled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684213" algn="r"/>
                          <a:tab pos="746125" algn="l"/>
                          <a:tab pos="2397125" algn="l"/>
                        </a:tabLst>
                        <a:defRPr/>
                      </a:pPr>
                      <a:r>
                        <a:rPr lang="en-US" sz="900" b="1" u="sng" kern="1200" baseline="0" dirty="0">
                          <a:solidFill>
                            <a:schemeClr val="accent1">
                              <a:lumMod val="50000"/>
                            </a:schemeClr>
                          </a:solidFill>
                          <a:uFill>
                            <a:solidFill>
                              <a:schemeClr val="accent1">
                                <a:lumMod val="60000"/>
                                <a:lumOff val="40000"/>
                              </a:schemeClr>
                            </a:solidFill>
                          </a:uFill>
                          <a:latin typeface="+mn-lt"/>
                          <a:ea typeface="+mn-ea"/>
                          <a:cs typeface="+mn-cs"/>
                        </a:rPr>
                        <a:t>101,700,000		Total</a:t>
                      </a:r>
                      <a:r>
                        <a:rPr lang="en-US" sz="900" u="sng" kern="1200" baseline="0" dirty="0">
                          <a:solidFill>
                            <a:schemeClr val="dk1"/>
                          </a:solidFill>
                          <a:uFill>
                            <a:solidFill>
                              <a:schemeClr val="accent1">
                                <a:lumMod val="60000"/>
                                <a:lumOff val="40000"/>
                              </a:schemeClr>
                            </a:solidFill>
                          </a:u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dk1"/>
                          </a:solidFill>
                          <a:latin typeface="+mn-lt"/>
                          <a:ea typeface="+mn-ea"/>
                          <a:cs typeface="+mn-cs"/>
                        </a:rPr>
                        <a:t>	</a:t>
                      </a:r>
                      <a:r>
                        <a:rPr lang="en-US" sz="900" kern="1200" baseline="0" dirty="0">
                          <a:solidFill>
                            <a:schemeClr val="accent1">
                              <a:lumMod val="50000"/>
                            </a:schemeClr>
                          </a:solidFill>
                          <a:latin typeface="+mn-lt"/>
                          <a:ea typeface="+mn-ea"/>
                          <a:cs typeface="+mn-cs"/>
                        </a:rPr>
                        <a:t>30,700,000	Direct Care	30%</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accent1">
                              <a:lumMod val="50000"/>
                            </a:schemeClr>
                          </a:solidFill>
                          <a:latin typeface="+mn-lt"/>
                          <a:ea typeface="+mn-ea"/>
                          <a:cs typeface="+mn-cs"/>
                        </a:rPr>
                        <a:t>	5,800,000	Home Delivery	6%</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accent1">
                              <a:lumMod val="50000"/>
                            </a:schemeClr>
                          </a:solidFill>
                          <a:latin typeface="+mn-lt"/>
                          <a:ea typeface="+mn-ea"/>
                          <a:cs typeface="+mn-cs"/>
                        </a:rPr>
                        <a:t>	24,800,000	Retail Pharmacies	24%</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accent1">
                              <a:lumMod val="50000"/>
                            </a:schemeClr>
                          </a:solidFill>
                          <a:latin typeface="+mn-lt"/>
                          <a:ea typeface="+mn-ea"/>
                          <a:cs typeface="+mn-cs"/>
                        </a:rPr>
                        <a:t>	40,400,000	TRICARE for Life	40%</a:t>
                      </a:r>
                    </a:p>
                  </a:txBody>
                  <a:tcPr marL="68580" marR="68580" marT="34290" marB="34290"/>
                </a:tc>
                <a:extLst>
                  <a:ext uri="{0D108BD9-81ED-4DB2-BD59-A6C34878D82A}">
                    <a16:rowId xmlns:a16="http://schemas.microsoft.com/office/drawing/2014/main" val="1250813822"/>
                  </a:ext>
                </a:extLst>
              </a:tr>
              <a:tr h="635722">
                <a:tc>
                  <a:txBody>
                    <a:bodyPr/>
                    <a:lstStyle/>
                    <a:p>
                      <a:pPr algn="ctr"/>
                      <a:r>
                        <a:rPr lang="en-US" sz="1100" dirty="0">
                          <a:solidFill>
                            <a:schemeClr val="accent1">
                              <a:lumMod val="50000"/>
                            </a:schemeClr>
                          </a:solidFill>
                        </a:rPr>
                        <a:t>Emergency Department Visits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684213" algn="r"/>
                          <a:tab pos="746125" algn="l"/>
                          <a:tab pos="2397125" algn="l"/>
                        </a:tabLst>
                        <a:defRPr/>
                      </a:pPr>
                      <a:r>
                        <a:rPr lang="en-US" sz="900" u="sng" kern="1200" baseline="0" dirty="0">
                          <a:solidFill>
                            <a:schemeClr val="dk1"/>
                          </a:solidFill>
                          <a:uFill>
                            <a:solidFill>
                              <a:schemeClr val="accent1">
                                <a:lumMod val="60000"/>
                                <a:lumOff val="40000"/>
                              </a:schemeClr>
                            </a:solidFill>
                          </a:uFill>
                          <a:latin typeface="+mn-lt"/>
                          <a:ea typeface="+mn-ea"/>
                          <a:cs typeface="+mn-cs"/>
                        </a:rPr>
                        <a:t>	</a:t>
                      </a:r>
                      <a:r>
                        <a:rPr lang="en-US" sz="900" b="1" u="sng" kern="1200" baseline="0" dirty="0">
                          <a:solidFill>
                            <a:schemeClr val="accent1">
                              <a:lumMod val="50000"/>
                            </a:schemeClr>
                          </a:solidFill>
                          <a:uFill>
                            <a:solidFill>
                              <a:schemeClr val="accent1">
                                <a:lumMod val="60000"/>
                                <a:lumOff val="40000"/>
                              </a:schemeClr>
                            </a:solidFill>
                          </a:uFill>
                          <a:latin typeface="+mn-lt"/>
                          <a:ea typeface="+mn-ea"/>
                          <a:cs typeface="+mn-cs"/>
                        </a:rPr>
                        <a:t>3,962,600	Total</a:t>
                      </a:r>
                      <a:r>
                        <a:rPr lang="en-US" sz="900" u="sng" kern="1200" baseline="0" dirty="0">
                          <a:solidFill>
                            <a:schemeClr val="dk1"/>
                          </a:solidFill>
                          <a:uFill>
                            <a:solidFill>
                              <a:schemeClr val="accent1">
                                <a:lumMod val="60000"/>
                                <a:lumOff val="40000"/>
                              </a:schemeClr>
                            </a:solidFill>
                          </a:u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dk1"/>
                          </a:solidFill>
                          <a:latin typeface="+mn-lt"/>
                          <a:ea typeface="+mn-ea"/>
                          <a:cs typeface="+mn-cs"/>
                        </a:rPr>
                        <a:t>	1,226</a:t>
                      </a:r>
                      <a:r>
                        <a:rPr lang="en-US" sz="900" kern="1200" baseline="0" dirty="0">
                          <a:solidFill>
                            <a:schemeClr val="accent1">
                              <a:lumMod val="50000"/>
                            </a:schemeClr>
                          </a:solidFill>
                          <a:latin typeface="+mn-lt"/>
                          <a:ea typeface="+mn-ea"/>
                          <a:cs typeface="+mn-cs"/>
                        </a:rPr>
                        <a:t>,300 	Direct Care	31%</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accent1">
                              <a:lumMod val="50000"/>
                            </a:schemeClr>
                          </a:solidFill>
                          <a:latin typeface="+mn-lt"/>
                          <a:ea typeface="+mn-ea"/>
                          <a:cs typeface="+mn-cs"/>
                        </a:rPr>
                        <a:t>	1,560,400 	Private Sector Care	39%</a:t>
                      </a:r>
                    </a:p>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r>
                        <a:rPr lang="en-US" sz="900" kern="1200" baseline="0" dirty="0">
                          <a:solidFill>
                            <a:schemeClr val="accent1">
                              <a:lumMod val="50000"/>
                            </a:schemeClr>
                          </a:solidFill>
                          <a:latin typeface="+mn-lt"/>
                          <a:ea typeface="+mn-ea"/>
                          <a:cs typeface="+mn-cs"/>
                        </a:rPr>
                        <a:t>	1,176,200 	TRICARE for Life	30%</a:t>
                      </a:r>
                    </a:p>
                  </a:txBody>
                  <a:tcPr marL="68580" marR="68580" marT="34290" marB="34290"/>
                </a:tc>
                <a:extLst>
                  <a:ext uri="{0D108BD9-81ED-4DB2-BD59-A6C34878D82A}">
                    <a16:rowId xmlns:a16="http://schemas.microsoft.com/office/drawing/2014/main" val="3318325473"/>
                  </a:ext>
                </a:extLst>
              </a:tr>
              <a:tr h="186489">
                <a:tc gridSpan="2">
                  <a:txBody>
                    <a:bodyPr/>
                    <a:lstStyle/>
                    <a:p>
                      <a:pPr algn="l"/>
                      <a:r>
                        <a:rPr lang="en-US" sz="800" dirty="0">
                          <a:solidFill>
                            <a:schemeClr val="accent1">
                              <a:lumMod val="50000"/>
                            </a:schemeClr>
                          </a:solidFill>
                          <a:hlinkClick r:id="rId3"/>
                        </a:rPr>
                        <a:t>www.health.mil/Military-Health-Topics/MHS-Toolkits/Media-Resources/Media-Center/Patient-Care-Numbers-for-the-MHS</a:t>
                      </a:r>
                      <a:r>
                        <a:rPr lang="en-US" sz="800" dirty="0">
                          <a:solidFill>
                            <a:schemeClr val="accent1">
                              <a:lumMod val="50000"/>
                            </a:schemeClr>
                          </a:solidFill>
                        </a:rPr>
                        <a:t> </a:t>
                      </a:r>
                    </a:p>
                  </a:txBody>
                  <a:tcPr marL="68580" marR="68580" marT="34290" marB="34290">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tab pos="860425" algn="r"/>
                          <a:tab pos="914400" algn="l"/>
                          <a:tab pos="2225675" algn="r"/>
                        </a:tabLst>
                        <a:defRPr/>
                      </a:pPr>
                      <a:endParaRPr lang="en-US" sz="900" kern="1200" baseline="0" dirty="0">
                        <a:solidFill>
                          <a:schemeClr val="accent1">
                            <a:lumMod val="50000"/>
                          </a:schemeClr>
                        </a:solidFill>
                        <a:latin typeface="+mn-lt"/>
                        <a:ea typeface="+mn-ea"/>
                        <a:cs typeface="+mn-cs"/>
                      </a:endParaRPr>
                    </a:p>
                  </a:txBody>
                  <a:tcPr marL="68580" marR="68580" marT="34290" marB="34290">
                    <a:solidFill>
                      <a:schemeClr val="bg1"/>
                    </a:solidFill>
                  </a:tcPr>
                </a:tc>
                <a:extLst>
                  <a:ext uri="{0D108BD9-81ED-4DB2-BD59-A6C34878D82A}">
                    <a16:rowId xmlns:a16="http://schemas.microsoft.com/office/drawing/2014/main" val="30371611"/>
                  </a:ext>
                </a:extLst>
              </a:tr>
            </a:tbl>
          </a:graphicData>
        </a:graphic>
      </p:graphicFrame>
      <p:sp>
        <p:nvSpPr>
          <p:cNvPr id="3" name="TextBox 2">
            <a:extLst>
              <a:ext uri="{FF2B5EF4-FFF2-40B4-BE49-F238E27FC236}">
                <a16:creationId xmlns:a16="http://schemas.microsoft.com/office/drawing/2014/main" id="{A4A69228-D79F-9152-2A5D-252ABD9CB9D2}"/>
              </a:ext>
            </a:extLst>
          </p:cNvPr>
          <p:cNvSpPr txBox="1"/>
          <p:nvPr/>
        </p:nvSpPr>
        <p:spPr>
          <a:xfrm>
            <a:off x="152400" y="4171950"/>
            <a:ext cx="1623265" cy="338554"/>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82831">
                    <a:lumMod val="75000"/>
                  </a:srgbClr>
                </a:solidFill>
                <a:effectLst/>
                <a:uLnTx/>
                <a:uFillTx/>
                <a:latin typeface="Franklin Gothic Book" panose="020B0503020102020204"/>
                <a:ea typeface="+mn-ea"/>
                <a:cs typeface="+mn-cs"/>
              </a:rPr>
              <a:t>Source:  FY 2024 Evaluation of the TRICARE Program (p. 12) </a:t>
            </a:r>
          </a:p>
        </p:txBody>
      </p:sp>
    </p:spTree>
    <p:extLst>
      <p:ext uri="{BB962C8B-B14F-4D97-AF65-F5344CB8AC3E}">
        <p14:creationId xmlns:p14="http://schemas.microsoft.com/office/powerpoint/2010/main" val="1469730296"/>
      </p:ext>
    </p:extLst>
  </p:cSld>
  <p:clrMapOvr>
    <a:masterClrMapping/>
  </p:clrMapOvr>
  <p:transition>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TRICARE in Support</a:t>
            </a:r>
          </a:p>
        </p:txBody>
      </p:sp>
      <p:sp>
        <p:nvSpPr>
          <p:cNvPr id="9" name="TextBox 8">
            <a:extLst>
              <a:ext uri="{FF2B5EF4-FFF2-40B4-BE49-F238E27FC236}">
                <a16:creationId xmlns:a16="http://schemas.microsoft.com/office/drawing/2014/main" id="{7A8C88A0-86A8-7E8B-4D11-F90FECC96FAA}"/>
              </a:ext>
            </a:extLst>
          </p:cNvPr>
          <p:cNvSpPr txBox="1"/>
          <p:nvPr/>
        </p:nvSpPr>
        <p:spPr>
          <a:xfrm>
            <a:off x="609600" y="1694587"/>
            <a:ext cx="7770018" cy="1754326"/>
          </a:xfrm>
          <a:prstGeom prst="rect">
            <a:avLst/>
          </a:prstGeom>
          <a:noFill/>
        </p:spPr>
        <p:txBody>
          <a:bodyPr wrap="square" rtlCol="0">
            <a:spAutoFit/>
          </a:bodyPr>
          <a:lstStyle/>
          <a:p>
            <a:pPr marL="57150" marR="0" lvl="1" algn="l" defTabSz="914400" rtl="0" eaLnBrk="1" fontAlgn="auto" latinLnBrk="0" hangingPunct="1">
              <a:spcBef>
                <a:spcPts val="0"/>
              </a:spcBef>
              <a:spcAft>
                <a:spcPts val="600"/>
              </a:spcAft>
              <a:buClr>
                <a:srgbClr val="582831"/>
              </a:buClr>
              <a:buSzTx/>
              <a:tabLst/>
              <a:defRPr/>
            </a:pPr>
            <a:r>
              <a:rPr lang="en-US" sz="3600" dirty="0"/>
              <a:t>TRICARE is honored to help our uniform members and their families  get the healthcare that they need. </a:t>
            </a:r>
          </a:p>
        </p:txBody>
      </p:sp>
    </p:spTree>
    <p:extLst>
      <p:ext uri="{BB962C8B-B14F-4D97-AF65-F5344CB8AC3E}">
        <p14:creationId xmlns:p14="http://schemas.microsoft.com/office/powerpoint/2010/main" val="3814229850"/>
      </p:ext>
    </p:extLst>
  </p:cSld>
  <p:clrMapOvr>
    <a:masterClrMapping/>
  </p:clrMapOvr>
  <p:transition spd="med">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A581-101E-9465-E47C-B5664AA6A8F2}"/>
              </a:ext>
            </a:extLst>
          </p:cNvPr>
          <p:cNvSpPr>
            <a:spLocks noGrp="1"/>
          </p:cNvSpPr>
          <p:nvPr>
            <p:ph type="title"/>
          </p:nvPr>
        </p:nvSpPr>
        <p:spPr>
          <a:xfrm>
            <a:off x="457200" y="434803"/>
            <a:ext cx="7942138" cy="430887"/>
          </a:xfrm>
        </p:spPr>
        <p:txBody>
          <a:bodyPr/>
          <a:lstStyle/>
          <a:p>
            <a:r>
              <a:rPr lang="en-US" dirty="0"/>
              <a:t>Where to Find Answers/Get Help</a:t>
            </a:r>
          </a:p>
        </p:txBody>
      </p:sp>
      <p:sp>
        <p:nvSpPr>
          <p:cNvPr id="3" name="Content Placeholder 1">
            <a:extLst>
              <a:ext uri="{FF2B5EF4-FFF2-40B4-BE49-F238E27FC236}">
                <a16:creationId xmlns:a16="http://schemas.microsoft.com/office/drawing/2014/main" id="{9B652E4A-59E3-9AAE-C82A-B05FA80D702A}"/>
              </a:ext>
            </a:extLst>
          </p:cNvPr>
          <p:cNvSpPr txBox="1">
            <a:spLocks/>
          </p:cNvSpPr>
          <p:nvPr/>
        </p:nvSpPr>
        <p:spPr>
          <a:xfrm>
            <a:off x="857251" y="1028164"/>
            <a:ext cx="7155656" cy="360098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SzPct val="125000"/>
              <a:buFont typeface="Arial" panose="020B0604020202020204" pitchFamily="34" charset="0"/>
              <a:buChar char="•"/>
              <a:defRPr sz="1500" b="0" i="0" kern="1200">
                <a:solidFill>
                  <a:schemeClr val="tx1"/>
                </a:solidFill>
                <a:latin typeface="Meta Offc Pro"/>
                <a:ea typeface="+mn-ea"/>
                <a:cs typeface="Meta Offc Pro"/>
              </a:defRPr>
            </a:lvl1pPr>
            <a:lvl2pPr marL="742950" indent="-285750" algn="l" defTabSz="914400" rtl="0" eaLnBrk="1" latinLnBrk="0" hangingPunct="1">
              <a:spcBef>
                <a:spcPct val="20000"/>
              </a:spcBef>
              <a:buFont typeface="Wingdings" panose="05000000000000000000" pitchFamily="2" charset="2"/>
              <a:buChar char="§"/>
              <a:defRPr sz="1350" b="0" i="0" kern="1200">
                <a:solidFill>
                  <a:schemeClr val="tx1"/>
                </a:solidFill>
                <a:latin typeface="Meta Offc Pro"/>
                <a:ea typeface="+mn-ea"/>
                <a:cs typeface="Meta Offc Pro"/>
              </a:defRPr>
            </a:lvl2pPr>
            <a:lvl3pPr marL="1143000" indent="-228600" algn="l" defTabSz="914400" rtl="0" eaLnBrk="1" latinLnBrk="0" hangingPunct="1">
              <a:spcBef>
                <a:spcPct val="20000"/>
              </a:spcBef>
              <a:buFont typeface="Wingdings" panose="05000000000000000000" pitchFamily="2" charset="2"/>
              <a:buChar char="ü"/>
              <a:defRPr sz="1200" b="0" i="0" kern="1200">
                <a:solidFill>
                  <a:schemeClr val="tx1"/>
                </a:solidFill>
                <a:latin typeface="Meta Offc Pro"/>
                <a:ea typeface="+mn-ea"/>
                <a:cs typeface="Meta Offc Pro"/>
              </a:defRPr>
            </a:lvl3pPr>
            <a:lvl4pPr marL="1600200" indent="-228600" algn="l" defTabSz="914400" rtl="0" eaLnBrk="1" latinLnBrk="0" hangingPunct="1">
              <a:spcBef>
                <a:spcPct val="20000"/>
              </a:spcBef>
              <a:buFont typeface="Arial" panose="020B0604020202020204" pitchFamily="34" charset="0"/>
              <a:buChar char="–"/>
              <a:defRPr sz="1050" b="0" i="0" kern="1200">
                <a:solidFill>
                  <a:schemeClr val="tx1"/>
                </a:solidFill>
                <a:latin typeface="Meta Offc Pro"/>
                <a:ea typeface="+mn-ea"/>
                <a:cs typeface="Meta Offc Pro"/>
              </a:defRPr>
            </a:lvl4pPr>
            <a:lvl5pPr marL="2057400" indent="-228600" algn="l" defTabSz="914400" rtl="0" eaLnBrk="1" latinLnBrk="0" hangingPunct="1">
              <a:spcBef>
                <a:spcPct val="20000"/>
              </a:spcBef>
              <a:buFont typeface="Arial" panose="020B0604020202020204" pitchFamily="34" charset="0"/>
              <a:buChar char="»"/>
              <a:defRPr sz="975" b="0" i="0" kern="1200">
                <a:solidFill>
                  <a:schemeClr val="tx1"/>
                </a:solidFill>
                <a:latin typeface="Meta Offc Pro"/>
                <a:ea typeface="+mn-ea"/>
                <a:cs typeface="Meta Offc Pro"/>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57175" marR="0" lvl="0" indent="-257175" algn="l" defTabSz="914400" rtl="0" eaLnBrk="1" fontAlgn="auto" latinLnBrk="0" hangingPunct="1">
              <a:lnSpc>
                <a:spcPct val="100000"/>
              </a:lnSpc>
              <a:spcBef>
                <a:spcPts val="450"/>
              </a:spcBef>
              <a:spcAft>
                <a:spcPts val="0"/>
              </a:spcAft>
              <a:buClrTx/>
              <a:buSzPct val="125000"/>
              <a:buFont typeface="Arial" panose="020B0604020202020204" pitchFamily="34" charset="0"/>
              <a:buChar char="•"/>
              <a:tabLst/>
              <a:defRPr/>
            </a:pPr>
            <a:r>
              <a:rPr kumimoji="0" lang="en-US" sz="1650" b="0" i="0" u="none" strike="noStrike" kern="1200" cap="none" spc="0" normalizeH="0" baseline="0" noProof="0" dirty="0">
                <a:ln>
                  <a:noFill/>
                </a:ln>
                <a:solidFill>
                  <a:srgbClr val="283446"/>
                </a:solidFill>
                <a:effectLst/>
                <a:uLnTx/>
                <a:uFillTx/>
                <a:latin typeface="Franklin Gothic Book" panose="020B0503020102020204"/>
                <a:ea typeface="+mn-ea"/>
              </a:rPr>
              <a:t>Sign up for email updates at </a:t>
            </a:r>
            <a:r>
              <a:rPr kumimoji="0" lang="en-US" sz="1650" b="0" i="0" u="none" strike="noStrike" kern="1200" cap="none" spc="0" normalizeH="0" baseline="0" noProof="0" dirty="0">
                <a:ln>
                  <a:noFill/>
                </a:ln>
                <a:solidFill>
                  <a:srgbClr val="283446"/>
                </a:solidFill>
                <a:effectLst/>
                <a:uLnTx/>
                <a:uFillTx/>
                <a:latin typeface="Franklin Gothic Book" panose="020B0503020102020204"/>
                <a:ea typeface="+mn-ea"/>
                <a:hlinkClick r:id="rId2"/>
              </a:rPr>
              <a:t>www.tricare.mil</a:t>
            </a:r>
            <a:endParaRPr kumimoji="0" lang="en-US" sz="1650" b="0" i="0" u="none" strike="noStrike" kern="1200" cap="none" spc="0" normalizeH="0" baseline="0" noProof="0" dirty="0">
              <a:ln>
                <a:noFill/>
              </a:ln>
              <a:solidFill>
                <a:srgbClr val="283446"/>
              </a:solidFill>
              <a:effectLst/>
              <a:uLnTx/>
              <a:uFillTx/>
              <a:latin typeface="Franklin Gothic Book" panose="020B0503020102020204"/>
              <a:ea typeface="+mn-ea"/>
            </a:endParaRPr>
          </a:p>
          <a:p>
            <a:pPr marL="257175" marR="0" lvl="0" indent="-257175" algn="l" defTabSz="914400" rtl="0" eaLnBrk="1" fontAlgn="auto" latinLnBrk="0" hangingPunct="1">
              <a:lnSpc>
                <a:spcPct val="100000"/>
              </a:lnSpc>
              <a:spcBef>
                <a:spcPts val="450"/>
              </a:spcBef>
              <a:spcAft>
                <a:spcPts val="0"/>
              </a:spcAft>
              <a:buClrTx/>
              <a:buSzPct val="125000"/>
              <a:buFont typeface="Arial" panose="020B0604020202020204" pitchFamily="34" charset="0"/>
              <a:buChar char="•"/>
              <a:tabLst/>
              <a:defRPr/>
            </a:pPr>
            <a:r>
              <a:rPr kumimoji="0" lang="en-US" sz="1650" b="0" i="0" u="none" strike="noStrike" kern="1200" cap="none" spc="0" normalizeH="0" baseline="0" noProof="0" dirty="0">
                <a:ln>
                  <a:noFill/>
                </a:ln>
                <a:solidFill>
                  <a:srgbClr val="283446"/>
                </a:solidFill>
                <a:effectLst/>
                <a:uLnTx/>
                <a:uFillTx/>
                <a:latin typeface="Franklin Gothic Book" panose="020B0503020102020204"/>
                <a:ea typeface="+mn-ea"/>
              </a:rPr>
              <a:t>Become familiar with and understand your health benefits</a:t>
            </a:r>
          </a:p>
          <a:p>
            <a:pPr marL="257175" marR="0" lvl="0" indent="-257175" algn="l" defTabSz="914400" rtl="0" eaLnBrk="1" fontAlgn="auto" latinLnBrk="0" hangingPunct="1">
              <a:lnSpc>
                <a:spcPct val="100000"/>
              </a:lnSpc>
              <a:spcBef>
                <a:spcPts val="450"/>
              </a:spcBef>
              <a:spcAft>
                <a:spcPts val="0"/>
              </a:spcAft>
              <a:buClrTx/>
              <a:buSzPct val="125000"/>
              <a:buFont typeface="Arial" panose="020B0604020202020204" pitchFamily="34" charset="0"/>
              <a:buChar char="•"/>
              <a:tabLst/>
              <a:defRPr/>
            </a:pPr>
            <a:r>
              <a:rPr kumimoji="0" lang="en-US" sz="1650" b="0" i="0" u="none" strike="noStrike" kern="1200" cap="none" spc="0" normalizeH="0" baseline="0" noProof="0" dirty="0">
                <a:ln>
                  <a:noFill/>
                </a:ln>
                <a:solidFill>
                  <a:srgbClr val="283446"/>
                </a:solidFill>
                <a:effectLst/>
                <a:uLnTx/>
                <a:uFillTx/>
                <a:latin typeface="Franklin Gothic Book" panose="020B0503020102020204"/>
                <a:ea typeface="+mn-ea"/>
              </a:rPr>
              <a:t>Keep your contact information up to date in Defense Enrollment Eligibility Reporting System (DEERS)</a:t>
            </a:r>
          </a:p>
          <a:p>
            <a:pPr marL="557213" marR="0" lvl="1" indent="-214313"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83446"/>
                </a:solidFill>
                <a:effectLst/>
                <a:uLnTx/>
                <a:uFillTx/>
                <a:latin typeface="Franklin Gothic Book" panose="020B0503020102020204"/>
                <a:ea typeface="+mn-ea"/>
              </a:rPr>
              <a:t>In person</a:t>
            </a:r>
            <a:r>
              <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rPr>
              <a:t>: Visit a local ID card office. Find an office near you at </a:t>
            </a:r>
            <a:r>
              <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hlinkClick r:id="rId3"/>
              </a:rPr>
              <a:t>www.dmdc.osd.mil/rsl</a:t>
            </a:r>
            <a:r>
              <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rPr>
              <a:t>.</a:t>
            </a:r>
          </a:p>
          <a:p>
            <a:pPr marL="557213" marR="0" lvl="1" indent="-214313"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83446"/>
                </a:solidFill>
                <a:effectLst/>
                <a:uLnTx/>
                <a:uFillTx/>
                <a:latin typeface="Franklin Gothic Book" panose="020B0503020102020204"/>
                <a:ea typeface="+mn-ea"/>
              </a:rPr>
              <a:t>Phone</a:t>
            </a:r>
            <a:r>
              <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rPr>
              <a:t>: Call 1-800-538-9552 (TTY/TDD: 1-866-363-2883) or fax updates to 1-800-336-4416 (Primary) or 1-502-335-9980 (Alternate)</a:t>
            </a:r>
          </a:p>
          <a:p>
            <a:pPr marL="557213" marR="0" lvl="1" indent="-214313"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83446"/>
                </a:solidFill>
                <a:effectLst/>
                <a:uLnTx/>
                <a:uFillTx/>
                <a:latin typeface="Franklin Gothic Book" panose="020B0503020102020204"/>
                <a:ea typeface="+mn-ea"/>
              </a:rPr>
              <a:t>Online</a:t>
            </a:r>
            <a:r>
              <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rPr>
              <a:t>: Log into </a:t>
            </a:r>
            <a:r>
              <a:rPr kumimoji="0" lang="en-US" sz="1200" b="0" i="0" u="none" strike="noStrike" kern="1200" cap="none" spc="0" normalizeH="0" baseline="0" noProof="0" dirty="0" err="1">
                <a:ln>
                  <a:noFill/>
                </a:ln>
                <a:solidFill>
                  <a:srgbClr val="283446"/>
                </a:solidFill>
                <a:effectLst/>
                <a:uLnTx/>
                <a:uFillTx/>
                <a:latin typeface="Franklin Gothic Book" panose="020B0503020102020204"/>
                <a:ea typeface="+mn-ea"/>
              </a:rPr>
              <a:t>milConnect</a:t>
            </a:r>
            <a:r>
              <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rPr>
              <a:t> at </a:t>
            </a:r>
            <a:r>
              <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hlinkClick r:id="rId4"/>
              </a:rPr>
              <a:t>https://milconnect.dmdc.osd.mil</a:t>
            </a:r>
            <a:endPar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endParaRPr>
          </a:p>
          <a:p>
            <a:pPr marL="557213" marR="0" lvl="1" indent="-214313"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283446"/>
                </a:solidFill>
                <a:effectLst/>
                <a:uLnTx/>
                <a:uFillTx/>
                <a:latin typeface="Franklin Gothic Book" panose="020B0503020102020204"/>
                <a:ea typeface="+mn-ea"/>
              </a:rPr>
              <a:t>Mail</a:t>
            </a:r>
            <a:r>
              <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rPr>
              <a:t>: Mail updates to: Defense Manpower Data Center Support Office; Attention: COA, 400 </a:t>
            </a:r>
            <a:r>
              <a:rPr kumimoji="0" lang="en-US" sz="1200" b="0" i="0" u="none" strike="noStrike" kern="1200" cap="none" spc="0" normalizeH="0" baseline="0" noProof="0" dirty="0" err="1">
                <a:ln>
                  <a:noFill/>
                </a:ln>
                <a:solidFill>
                  <a:srgbClr val="283446"/>
                </a:solidFill>
                <a:effectLst/>
                <a:uLnTx/>
                <a:uFillTx/>
                <a:latin typeface="Franklin Gothic Book" panose="020B0503020102020204"/>
                <a:ea typeface="+mn-ea"/>
              </a:rPr>
              <a:t>Gigling</a:t>
            </a:r>
            <a:r>
              <a:rPr kumimoji="0" lang="en-US" sz="1200" b="0" i="0" u="none" strike="noStrike" kern="1200" cap="none" spc="0" normalizeH="0" baseline="0" noProof="0" dirty="0">
                <a:ln>
                  <a:noFill/>
                </a:ln>
                <a:solidFill>
                  <a:srgbClr val="283446"/>
                </a:solidFill>
                <a:effectLst/>
                <a:uLnTx/>
                <a:uFillTx/>
                <a:latin typeface="Franklin Gothic Book" panose="020B0503020102020204"/>
                <a:ea typeface="+mn-ea"/>
              </a:rPr>
              <a:t> Road, Seaside, CA 93955-6771</a:t>
            </a:r>
          </a:p>
          <a:p>
            <a:pPr marL="257175" marR="0" lvl="0" indent="-257175" algn="l" defTabSz="914400" rtl="0" eaLnBrk="1" fontAlgn="auto" latinLnBrk="0" hangingPunct="1">
              <a:lnSpc>
                <a:spcPct val="100000"/>
              </a:lnSpc>
              <a:spcBef>
                <a:spcPts val="450"/>
              </a:spcBef>
              <a:spcAft>
                <a:spcPts val="0"/>
              </a:spcAft>
              <a:buClrTx/>
              <a:buSzPct val="125000"/>
              <a:buFont typeface="Arial" panose="020B0604020202020204" pitchFamily="34" charset="0"/>
              <a:buChar char="•"/>
              <a:tabLst/>
              <a:defRPr/>
            </a:pPr>
            <a:r>
              <a:rPr kumimoji="0" lang="en-US" sz="1650" b="0" i="0" u="none" strike="noStrike" kern="1200" cap="none" spc="0" normalizeH="0" baseline="0" noProof="0" dirty="0">
                <a:ln>
                  <a:noFill/>
                </a:ln>
                <a:solidFill>
                  <a:srgbClr val="283446"/>
                </a:solidFill>
                <a:effectLst/>
                <a:uLnTx/>
                <a:uFillTx/>
                <a:latin typeface="Franklin Gothic Book" panose="020B0503020102020204"/>
                <a:ea typeface="+mn-ea"/>
              </a:rPr>
              <a:t>Links to MTF Patient Advocates are on every MTF website</a:t>
            </a:r>
          </a:p>
          <a:p>
            <a:pPr marL="257175" marR="0" lvl="0" indent="-257175" algn="l" defTabSz="914400" rtl="0" eaLnBrk="1" fontAlgn="auto" latinLnBrk="0" hangingPunct="1">
              <a:lnSpc>
                <a:spcPct val="100000"/>
              </a:lnSpc>
              <a:spcBef>
                <a:spcPts val="450"/>
              </a:spcBef>
              <a:spcAft>
                <a:spcPts val="0"/>
              </a:spcAft>
              <a:buClrTx/>
              <a:buSzPct val="125000"/>
              <a:buFont typeface="Arial" panose="020B0604020202020204" pitchFamily="34" charset="0"/>
              <a:buChar char="•"/>
              <a:tabLst/>
              <a:defRPr/>
            </a:pPr>
            <a:r>
              <a:rPr kumimoji="0" lang="en-US" sz="1650" b="0" i="0" u="none" strike="noStrike" kern="1200" cap="none" spc="0" normalizeH="0" baseline="0" noProof="0" dirty="0">
                <a:ln>
                  <a:noFill/>
                </a:ln>
                <a:solidFill>
                  <a:srgbClr val="283446"/>
                </a:solidFill>
                <a:effectLst/>
                <a:uLnTx/>
                <a:uFillTx/>
                <a:latin typeface="Franklin Gothic Book" panose="020B0503020102020204"/>
                <a:ea typeface="+mn-ea"/>
              </a:rPr>
              <a:t>Contact a Beneficiary Counseling and Assistance Coordinator (BCAC) or  Debt Collection Assistance Officer (DCAO) for help </a:t>
            </a:r>
            <a:r>
              <a:rPr kumimoji="0" lang="en-US" sz="1650" b="0" i="0" u="none" strike="noStrike" kern="1200" cap="none" spc="0" normalizeH="0" baseline="0" noProof="0" dirty="0">
                <a:ln>
                  <a:noFill/>
                </a:ln>
                <a:solidFill>
                  <a:srgbClr val="283446"/>
                </a:solidFill>
                <a:effectLst/>
                <a:uLnTx/>
                <a:uFillTx/>
                <a:latin typeface="Franklin Gothic Book" panose="020B0503020102020204"/>
                <a:ea typeface="+mn-ea"/>
                <a:hlinkClick r:id="rId5"/>
              </a:rPr>
              <a:t>https://tricare.mil/bcacdcao</a:t>
            </a:r>
            <a:endParaRPr kumimoji="0" lang="en-US" sz="1650" b="0" i="0" u="none" strike="noStrike" kern="1200" cap="none" spc="0" normalizeH="0" baseline="0" noProof="0" dirty="0">
              <a:ln>
                <a:noFill/>
              </a:ln>
              <a:solidFill>
                <a:srgbClr val="283446"/>
              </a:solidFill>
              <a:effectLst/>
              <a:uLnTx/>
              <a:uFillTx/>
              <a:latin typeface="Franklin Gothic Book" panose="020B0503020102020204"/>
              <a:ea typeface="+mn-ea"/>
            </a:endParaRPr>
          </a:p>
          <a:p>
            <a:pPr marL="557213" marR="0" lvl="1"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50" b="0" i="0" u="none" strike="noStrike" kern="1200" cap="none" spc="0" normalizeH="0" baseline="0" noProof="0" dirty="0">
              <a:ln>
                <a:noFill/>
              </a:ln>
              <a:solidFill>
                <a:srgbClr val="283446"/>
              </a:solidFill>
              <a:effectLst/>
              <a:uLnTx/>
              <a:uFillTx/>
              <a:latin typeface="Franklin Gothic Book" panose="020B0503020102020204"/>
              <a:ea typeface="+mn-ea"/>
            </a:endParaRPr>
          </a:p>
        </p:txBody>
      </p:sp>
    </p:spTree>
    <p:extLst>
      <p:ext uri="{BB962C8B-B14F-4D97-AF65-F5344CB8AC3E}">
        <p14:creationId xmlns:p14="http://schemas.microsoft.com/office/powerpoint/2010/main" val="1161418173"/>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123951"/>
            <a:ext cx="8001000" cy="3308597"/>
          </a:xfrm>
        </p:spPr>
        <p:txBody>
          <a:bodyPr>
            <a:noAutofit/>
          </a:bodyPr>
          <a:lstStyle/>
          <a:p>
            <a:pPr marL="230183" lvl="1" indent="-230183">
              <a:spcBef>
                <a:spcPts val="563"/>
              </a:spcBef>
              <a:buClr>
                <a:srgbClr val="84322C"/>
              </a:buClr>
              <a:buSzPct val="125000"/>
              <a:buFont typeface="Arial" panose="020B0604020202020204" pitchFamily="34" charset="0"/>
              <a:buChar char="•"/>
            </a:pPr>
            <a:r>
              <a:rPr lang="en-US" dirty="0"/>
              <a:t>Your TRICARE health plan covers you worldwide while traveling on business, for vacation, or when moving</a:t>
            </a:r>
          </a:p>
          <a:p>
            <a:pPr marL="630223" lvl="2" indent="-230183">
              <a:spcBef>
                <a:spcPts val="563"/>
              </a:spcBef>
              <a:buClr>
                <a:srgbClr val="84322C"/>
              </a:buClr>
              <a:buSzPct val="125000"/>
              <a:buFont typeface="Arial" panose="020B0604020202020204" pitchFamily="34" charset="0"/>
              <a:buChar char="•"/>
            </a:pPr>
            <a:r>
              <a:rPr lang="en-US" dirty="0"/>
              <a:t>Rules for getting care vary by your particular plan and travel destination </a:t>
            </a:r>
          </a:p>
          <a:p>
            <a:pPr marL="630223" lvl="2" indent="-230183">
              <a:spcBef>
                <a:spcPts val="563"/>
              </a:spcBef>
              <a:buClr>
                <a:srgbClr val="84322C"/>
              </a:buClr>
              <a:buSzPct val="125000"/>
              <a:buFont typeface="Arial" panose="020B0604020202020204" pitchFamily="34" charset="0"/>
              <a:buChar char="•"/>
            </a:pPr>
            <a:r>
              <a:rPr lang="en-US" dirty="0"/>
              <a:t>US Family Health Plan enrollees should </a:t>
            </a:r>
            <a:r>
              <a:rPr lang="en-US" u="sng" dirty="0"/>
              <a:t>first call</a:t>
            </a:r>
            <a:br>
              <a:rPr lang="en-US" dirty="0"/>
            </a:br>
            <a:r>
              <a:rPr lang="en-US" dirty="0"/>
              <a:t>Customer Service at (800) 748-7347 and then save all healthcare receipts </a:t>
            </a:r>
          </a:p>
          <a:p>
            <a:pPr marL="230183" lvl="1" indent="-230183">
              <a:spcBef>
                <a:spcPts val="563"/>
              </a:spcBef>
              <a:buClr>
                <a:srgbClr val="84322C"/>
              </a:buClr>
              <a:buSzPct val="125000"/>
              <a:buFont typeface="Arial" panose="020B0604020202020204" pitchFamily="34" charset="0"/>
              <a:buChar char="•"/>
            </a:pPr>
            <a:r>
              <a:rPr lang="en-US" dirty="0"/>
              <a:t>Visit </a:t>
            </a:r>
            <a:r>
              <a:rPr lang="en-US" dirty="0">
                <a:hlinkClick r:id="rId3"/>
              </a:rPr>
              <a:t>www.tricare.mil</a:t>
            </a:r>
            <a:r>
              <a:rPr lang="en-US" dirty="0"/>
              <a:t> for more information</a:t>
            </a:r>
          </a:p>
          <a:p>
            <a:pPr marL="630223" lvl="2" indent="-230183">
              <a:spcBef>
                <a:spcPts val="563"/>
              </a:spcBef>
              <a:buClr>
                <a:srgbClr val="84322C"/>
              </a:buClr>
              <a:buSzPct val="125000"/>
              <a:buFont typeface="Arial" panose="020B0604020202020204" pitchFamily="34" charset="0"/>
              <a:buChar char="•"/>
            </a:pPr>
            <a:r>
              <a:rPr lang="en-US" dirty="0"/>
              <a:t>Click on </a:t>
            </a:r>
            <a:r>
              <a:rPr lang="en-US" dirty="0">
                <a:solidFill>
                  <a:srgbClr val="C00000"/>
                </a:solidFill>
              </a:rPr>
              <a:t>“Find a Doctor”</a:t>
            </a:r>
          </a:p>
          <a:p>
            <a:pPr marL="630223" lvl="2" indent="-230183">
              <a:spcBef>
                <a:spcPts val="563"/>
              </a:spcBef>
              <a:buClr>
                <a:srgbClr val="84322C"/>
              </a:buClr>
              <a:buSzPct val="125000"/>
              <a:buFont typeface="Arial" panose="020B0604020202020204" pitchFamily="34" charset="0"/>
              <a:buChar char="•"/>
            </a:pPr>
            <a:r>
              <a:rPr lang="en-US" dirty="0"/>
              <a:t>And select </a:t>
            </a:r>
            <a:r>
              <a:rPr lang="en-US" dirty="0">
                <a:solidFill>
                  <a:srgbClr val="C00000"/>
                </a:solidFill>
              </a:rPr>
              <a:t>“Getting Care When Traveling”</a:t>
            </a:r>
          </a:p>
          <a:p>
            <a:pPr marL="630223" lvl="2" indent="-230183">
              <a:spcBef>
                <a:spcPts val="563"/>
              </a:spcBef>
              <a:buClr>
                <a:srgbClr val="84322C"/>
              </a:buClr>
              <a:buSzPct val="125000"/>
              <a:buFont typeface="Arial" panose="020B0604020202020204" pitchFamily="34" charset="0"/>
              <a:buChar char="•"/>
            </a:pPr>
            <a:r>
              <a:rPr lang="en-US" dirty="0"/>
              <a:t>Alternatively, you can go directly to </a:t>
            </a:r>
            <a:r>
              <a:rPr lang="en-US" dirty="0">
                <a:hlinkClick r:id="rId3"/>
              </a:rPr>
              <a:t>www.tricare.mil/FindDoctor/Traveling</a:t>
            </a:r>
            <a:r>
              <a:rPr lang="en-US" dirty="0"/>
              <a:t> </a:t>
            </a:r>
          </a:p>
        </p:txBody>
      </p:sp>
      <p:sp>
        <p:nvSpPr>
          <p:cNvPr id="7" name="TextBox 6"/>
          <p:cNvSpPr txBox="1"/>
          <p:nvPr/>
        </p:nvSpPr>
        <p:spPr>
          <a:xfrm>
            <a:off x="3657600" y="4343402"/>
            <a:ext cx="2000250" cy="230832"/>
          </a:xfrm>
          <a:prstGeom prst="rect">
            <a:avLst/>
          </a:prstGeom>
          <a:noFill/>
        </p:spPr>
        <p:txBody>
          <a:bodyPr wrap="square" rtlCol="0">
            <a:spAutoFit/>
          </a:bodyPr>
          <a:lstStyle/>
          <a:p>
            <a:pPr defTabSz="914378"/>
            <a:r>
              <a:rPr lang="en-US" sz="900" dirty="0">
                <a:solidFill>
                  <a:prstClr val="white"/>
                </a:solidFill>
                <a:latin typeface="Franklin Gothic Book" panose="020B0503020102020204"/>
              </a:rPr>
              <a:t>Procurement Sensitive – See FAR 3.1</a:t>
            </a:r>
          </a:p>
        </p:txBody>
      </p:sp>
      <p:sp>
        <p:nvSpPr>
          <p:cNvPr id="9" name="Title 1"/>
          <p:cNvSpPr txBox="1">
            <a:spLocks/>
          </p:cNvSpPr>
          <p:nvPr/>
        </p:nvSpPr>
        <p:spPr>
          <a:xfrm>
            <a:off x="210398" y="234939"/>
            <a:ext cx="8705003" cy="6286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baseline="0">
                <a:solidFill>
                  <a:srgbClr val="283446"/>
                </a:solidFill>
                <a:latin typeface="+mj-lt"/>
                <a:ea typeface="+mj-ea"/>
                <a:cs typeface="+mj-cs"/>
              </a:defRPr>
            </a:lvl1pPr>
          </a:lstStyle>
          <a:p>
            <a:pPr defTabSz="914378"/>
            <a:r>
              <a:rPr lang="en-US" sz="2600" b="0" dirty="0">
                <a:solidFill>
                  <a:srgbClr val="092068"/>
                </a:solidFill>
                <a:latin typeface="Arial" panose="020B0604020202020204" pitchFamily="34" charset="0"/>
                <a:cs typeface="Arial" panose="020B0604020202020204" pitchFamily="34" charset="0"/>
              </a:rPr>
              <a:t> </a:t>
            </a:r>
            <a:r>
              <a:rPr lang="en-US" sz="2600" dirty="0">
                <a:solidFill>
                  <a:srgbClr val="092068"/>
                </a:solidFill>
                <a:cs typeface="Arial" panose="020B0604020202020204" pitchFamily="34" charset="0"/>
              </a:rPr>
              <a:t>Getting Care When Traveling</a:t>
            </a:r>
          </a:p>
        </p:txBody>
      </p:sp>
    </p:spTree>
    <p:extLst>
      <p:ext uri="{BB962C8B-B14F-4D97-AF65-F5344CB8AC3E}">
        <p14:creationId xmlns:p14="http://schemas.microsoft.com/office/powerpoint/2010/main" val="4261559652"/>
      </p:ext>
    </p:extLst>
  </p:cSld>
  <p:clrMapOvr>
    <a:masterClrMapping/>
  </p:clrMapOvr>
  <p:transition>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A581-101E-9465-E47C-B5664AA6A8F2}"/>
              </a:ext>
            </a:extLst>
          </p:cNvPr>
          <p:cNvSpPr>
            <a:spLocks noGrp="1"/>
          </p:cNvSpPr>
          <p:nvPr>
            <p:ph type="title"/>
          </p:nvPr>
        </p:nvSpPr>
        <p:spPr>
          <a:xfrm>
            <a:off x="457200" y="361950"/>
            <a:ext cx="7942138" cy="430887"/>
          </a:xfrm>
        </p:spPr>
        <p:txBody>
          <a:bodyPr>
            <a:normAutofit fontScale="90000"/>
          </a:bodyPr>
          <a:lstStyle/>
          <a:p>
            <a:pPr algn="l"/>
            <a:r>
              <a:rPr lang="en-US" dirty="0"/>
              <a:t>Maintaining or Changing Your TRICARE Coverage</a:t>
            </a:r>
          </a:p>
        </p:txBody>
      </p:sp>
      <p:sp>
        <p:nvSpPr>
          <p:cNvPr id="6" name="Content Placeholder 6">
            <a:extLst>
              <a:ext uri="{FF2B5EF4-FFF2-40B4-BE49-F238E27FC236}">
                <a16:creationId xmlns:a16="http://schemas.microsoft.com/office/drawing/2014/main" id="{B50FA3D9-1005-9824-E78F-594AA90CCB6E}"/>
              </a:ext>
            </a:extLst>
          </p:cNvPr>
          <p:cNvSpPr txBox="1">
            <a:spLocks/>
          </p:cNvSpPr>
          <p:nvPr/>
        </p:nvSpPr>
        <p:spPr>
          <a:xfrm>
            <a:off x="381000" y="1047750"/>
            <a:ext cx="5669280" cy="4441415"/>
          </a:xfrm>
          <a:prstGeom prst="rect">
            <a:avLst/>
          </a:prstGeom>
          <a:noFill/>
        </p:spPr>
        <p:txBody>
          <a:bodyPr lIns="182880" tIns="228600" rIns="182880" bIns="228600"/>
          <a:lstStyle>
            <a:lvl1pPr marL="365760" indent="-274320" algn="l" defTabSz="457200" rtl="0" eaLnBrk="1" latinLnBrk="0" hangingPunct="1">
              <a:lnSpc>
                <a:spcPct val="100000"/>
              </a:lnSpc>
              <a:spcBef>
                <a:spcPts val="0"/>
              </a:spcBef>
              <a:spcAft>
                <a:spcPts val="1200"/>
              </a:spcAft>
              <a:buClr>
                <a:srgbClr val="BE242C"/>
              </a:buClr>
              <a:buSzPct val="140000"/>
              <a:buFont typeface="Arial"/>
              <a:buChar char="•"/>
              <a:defRPr sz="2400" b="0" i="0" kern="1200">
                <a:solidFill>
                  <a:schemeClr val="tx1">
                    <a:lumMod val="75000"/>
                    <a:lumOff val="25000"/>
                  </a:schemeClr>
                </a:solidFill>
                <a:latin typeface="Calibri"/>
                <a:ea typeface="+mn-ea"/>
                <a:cs typeface="Calibri"/>
              </a:defRPr>
            </a:lvl1pPr>
            <a:lvl2pPr marL="742950" indent="-285750" algn="l" defTabSz="457200" rtl="0" eaLnBrk="1" latinLnBrk="0" hangingPunct="1">
              <a:lnSpc>
                <a:spcPct val="100000"/>
              </a:lnSpc>
              <a:spcBef>
                <a:spcPts val="0"/>
              </a:spcBef>
              <a:spcAft>
                <a:spcPts val="600"/>
              </a:spcAft>
              <a:buClr>
                <a:srgbClr val="003A6D"/>
              </a:buClr>
              <a:buSzPct val="120000"/>
              <a:buFont typeface="Arial"/>
              <a:buChar char="•"/>
              <a:defRPr sz="2000" b="0" i="0" kern="1200">
                <a:solidFill>
                  <a:srgbClr val="184365"/>
                </a:solidFill>
                <a:latin typeface="Calibri"/>
                <a:ea typeface="+mn-ea"/>
                <a:cs typeface="Calibri"/>
              </a:defRPr>
            </a:lvl2pPr>
            <a:lvl3pPr marL="1143000" indent="-228600" algn="l" defTabSz="457200" rtl="0" eaLnBrk="1" latinLnBrk="0" hangingPunct="1">
              <a:lnSpc>
                <a:spcPct val="100000"/>
              </a:lnSpc>
              <a:spcBef>
                <a:spcPts val="0"/>
              </a:spcBef>
              <a:spcAft>
                <a:spcPts val="600"/>
              </a:spcAft>
              <a:buClr>
                <a:srgbClr val="003A6D"/>
              </a:buClr>
              <a:buSzPct val="120000"/>
              <a:buFont typeface="Arial"/>
              <a:buChar char="•"/>
              <a:defRPr sz="1800" b="0" i="0" kern="1200">
                <a:solidFill>
                  <a:srgbClr val="404040"/>
                </a:solidFill>
                <a:latin typeface="Calibri"/>
                <a:ea typeface="+mn-ea"/>
                <a:cs typeface="Calibri"/>
              </a:defRPr>
            </a:lvl3pPr>
            <a:lvl4pPr marL="16002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0" marR="0" lvl="0" indent="-274320" algn="l" defTabSz="457200" rtl="0" eaLnBrk="1" fontAlgn="auto" latinLnBrk="0" hangingPunct="1">
              <a:lnSpc>
                <a:spcPct val="100000"/>
              </a:lnSpc>
              <a:spcBef>
                <a:spcPts val="0"/>
              </a:spcBef>
              <a:spcAft>
                <a:spcPts val="900"/>
              </a:spcAft>
              <a:buClr>
                <a:srgbClr val="BE242C"/>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Once you’re enrolled in a TRICARE Prime or TRICARE Select plan, you may only change plans during TRICARE Open Season or if you or a family member have a QLE. </a:t>
            </a:r>
          </a:p>
          <a:p>
            <a:pPr marL="365760" marR="0" lvl="0" indent="-274320" algn="l" defTabSz="457200" rtl="0" eaLnBrk="1" fontAlgn="auto" latinLnBrk="0" hangingPunct="1">
              <a:lnSpc>
                <a:spcPct val="100000"/>
              </a:lnSpc>
              <a:spcBef>
                <a:spcPts val="0"/>
              </a:spcBef>
              <a:spcAft>
                <a:spcPts val="900"/>
              </a:spcAft>
              <a:buClr>
                <a:srgbClr val="BE242C"/>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To stay in the same plan the next year, you don’t need to reenroll. </a:t>
            </a:r>
          </a:p>
          <a:p>
            <a:pPr marL="365760" marR="0" lvl="0" indent="-274320" algn="l" defTabSz="457200" rtl="0" eaLnBrk="1" fontAlgn="auto" latinLnBrk="0" hangingPunct="1">
              <a:lnSpc>
                <a:spcPct val="100000"/>
              </a:lnSpc>
              <a:spcBef>
                <a:spcPts val="0"/>
              </a:spcBef>
              <a:spcAft>
                <a:spcPts val="900"/>
              </a:spcAft>
              <a:buClr>
                <a:srgbClr val="BE242C"/>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Continue to pay applicable enrollment fees and monthly premiums to maintain your coverage. </a:t>
            </a:r>
          </a:p>
          <a:p>
            <a:pPr marL="365760" marR="0" lvl="0" indent="-274320" algn="l" defTabSz="457200" rtl="0" eaLnBrk="1" fontAlgn="auto" latinLnBrk="0" hangingPunct="1">
              <a:lnSpc>
                <a:spcPct val="100000"/>
              </a:lnSpc>
              <a:spcBef>
                <a:spcPts val="0"/>
              </a:spcBef>
              <a:spcAft>
                <a:spcPts val="900"/>
              </a:spcAft>
              <a:buClr>
                <a:srgbClr val="BE242C"/>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No enrollment needed for TRICARE For Life. Coverage is automatic if you have Medicare Part A and Part B. </a:t>
            </a:r>
          </a:p>
          <a:p>
            <a:pPr marL="365760" marR="0" lvl="0" indent="-274320" algn="l" defTabSz="457200" rtl="0" eaLnBrk="1" fontAlgn="auto" latinLnBrk="0" hangingPunct="1">
              <a:lnSpc>
                <a:spcPct val="100000"/>
              </a:lnSpc>
              <a:spcBef>
                <a:spcPts val="0"/>
              </a:spcBef>
              <a:spcAft>
                <a:spcPts val="900"/>
              </a:spcAft>
              <a:buClr>
                <a:srgbClr val="BE242C"/>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Don’t forget to </a:t>
            </a:r>
            <a:r>
              <a:rPr kumimoji="0" lang="en-US" sz="16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keep DEERS updated</a:t>
            </a: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 </a:t>
            </a:r>
          </a:p>
        </p:txBody>
      </p:sp>
      <p:sp>
        <p:nvSpPr>
          <p:cNvPr id="8" name="Content Placeholder 2">
            <a:extLst>
              <a:ext uri="{FF2B5EF4-FFF2-40B4-BE49-F238E27FC236}">
                <a16:creationId xmlns:a16="http://schemas.microsoft.com/office/drawing/2014/main" id="{BE115CD3-77DE-56D9-09CF-81BB4A2F88A7}"/>
              </a:ext>
            </a:extLst>
          </p:cNvPr>
          <p:cNvSpPr txBox="1">
            <a:spLocks/>
          </p:cNvSpPr>
          <p:nvPr/>
        </p:nvSpPr>
        <p:spPr>
          <a:xfrm>
            <a:off x="6220018" y="1200150"/>
            <a:ext cx="2179320" cy="3163506"/>
          </a:xfrm>
          <a:prstGeom prst="round2DiagRect">
            <a:avLst>
              <a:gd name="adj1" fmla="val 11077"/>
              <a:gd name="adj2" fmla="val 0"/>
            </a:avLst>
          </a:prstGeom>
          <a:solidFill>
            <a:srgbClr val="587589">
              <a:lumMod val="20000"/>
              <a:lumOff val="80000"/>
            </a:srgbClr>
          </a:solidFill>
          <a:effectLst>
            <a:outerShdw blurRad="50800" dist="38100" dir="2700000" algn="tl" rotWithShape="0">
              <a:prstClr val="black">
                <a:alpha val="40000"/>
              </a:prstClr>
            </a:outerShdw>
          </a:effectLst>
        </p:spPr>
        <p:txBody>
          <a:bodyPr lIns="0" anchor="ctr"/>
          <a:lstStyle>
            <a:lvl1pPr marL="342900" indent="-342900" algn="l" defTabSz="457200" rtl="0" eaLnBrk="1" latinLnBrk="0" hangingPunct="1">
              <a:spcBef>
                <a:spcPct val="20000"/>
              </a:spcBef>
              <a:buClr>
                <a:schemeClr val="accent2">
                  <a:lumMod val="75000"/>
                </a:schemeClr>
              </a:buClr>
              <a:buFont typeface="Arial"/>
              <a:buChar char="•"/>
              <a:defRPr sz="2800" b="0" i="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b="0" i="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b="0" i="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440" marR="0" lvl="0" indent="0" algn="ctr" defTabSz="457200" rtl="0" eaLnBrk="1" fontAlgn="auto" latinLnBrk="0" hangingPunct="1">
              <a:lnSpc>
                <a:spcPct val="100000"/>
              </a:lnSpc>
              <a:spcBef>
                <a:spcPts val="0"/>
              </a:spcBef>
              <a:spcAft>
                <a:spcPts val="400"/>
              </a:spcAft>
              <a:buClrTx/>
              <a:buSzTx/>
              <a:buFont typeface="Arial"/>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pitchFamily="34" charset="0"/>
                <a:cs typeface="+mn-cs"/>
              </a:rPr>
              <a:t>More Info</a:t>
            </a:r>
            <a:endParaRPr kumimoji="0" lang="en-US" sz="1600" b="1" i="0" u="none" strike="noStrike" kern="1200" cap="none" spc="0" normalizeH="0" baseline="0" noProof="0" dirty="0">
              <a:ln>
                <a:noFill/>
              </a:ln>
              <a:solidFill>
                <a:prstClr val="black"/>
              </a:solidFill>
              <a:effectLst/>
              <a:uLnTx/>
              <a:uFillTx/>
              <a:latin typeface="Franklin Gothic Book" panose="020B0503020102020204" pitchFamily="34" charset="0"/>
            </a:endParaRPr>
          </a:p>
          <a:p>
            <a:pPr marL="365760" marR="0" lvl="0" indent="-228600" algn="l" defTabSz="457200" rtl="0" eaLnBrk="1" fontAlgn="auto" latinLnBrk="0" hangingPunct="1">
              <a:lnSpc>
                <a:spcPct val="100000"/>
              </a:lnSpc>
              <a:spcBef>
                <a:spcPct val="20000"/>
              </a:spcBef>
              <a:spcAft>
                <a:spcPts val="60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cs typeface="+mn-cs"/>
              </a:rPr>
              <a:t>TRICARE Open Season: </a:t>
            </a: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cs typeface="+mn-cs"/>
                <a:hlinkClick r:id="rId2"/>
              </a:rPr>
              <a:t>https://www.tricare.mil/openseason</a:t>
            </a:r>
            <a:endPar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cs typeface="+mn-cs"/>
            </a:endParaRPr>
          </a:p>
          <a:p>
            <a:pPr marL="365760" marR="0" lvl="0" indent="-228600" algn="l" defTabSz="457200" rtl="0" eaLnBrk="1" fontAlgn="auto" latinLnBrk="0" hangingPunct="1">
              <a:lnSpc>
                <a:spcPct val="100000"/>
              </a:lnSpc>
              <a:spcBef>
                <a:spcPct val="20000"/>
              </a:spcBef>
              <a:spcAft>
                <a:spcPts val="60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cs typeface="+mn-cs"/>
              </a:rPr>
              <a:t>QLEs: </a:t>
            </a: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cs typeface="+mn-cs"/>
                <a:hlinkClick r:id="rId3"/>
              </a:rPr>
              <a:t>https://www.tricare.mil/lifeevents</a:t>
            </a: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cs typeface="+mn-cs"/>
              </a:rPr>
              <a:t>  </a:t>
            </a:r>
          </a:p>
          <a:p>
            <a:pPr marL="365760" marR="0" lvl="0" indent="-228600" algn="l" defTabSz="457200" rtl="0" eaLnBrk="1" fontAlgn="auto" latinLnBrk="0" hangingPunct="1">
              <a:lnSpc>
                <a:spcPct val="100000"/>
              </a:lnSpc>
              <a:spcBef>
                <a:spcPct val="20000"/>
              </a:spcBef>
              <a:spcAft>
                <a:spcPts val="60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cs typeface="+mn-cs"/>
              </a:rPr>
              <a:t>Compare Plans:</a:t>
            </a:r>
            <a:b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cs typeface="+mn-cs"/>
              </a:rPr>
            </a:b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cs typeface="+mn-cs"/>
                <a:hlinkClick r:id="rId4"/>
              </a:rPr>
              <a:t>https://www.tricare.mil/compareplans</a:t>
            </a:r>
            <a:endPar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cs typeface="+mn-cs"/>
            </a:endParaRPr>
          </a:p>
          <a:p>
            <a:pPr marL="365760" marR="0" lvl="0" indent="-228600" algn="l" defTabSz="457200" rtl="0" eaLnBrk="1" fontAlgn="auto" latinLnBrk="0" hangingPunct="1">
              <a:lnSpc>
                <a:spcPct val="100000"/>
              </a:lnSpc>
              <a:spcBef>
                <a:spcPct val="20000"/>
              </a:spcBef>
              <a:spcAft>
                <a:spcPts val="60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cs typeface="+mn-cs"/>
              </a:rPr>
              <a:t>Compare Costs:</a:t>
            </a:r>
            <a:b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cs typeface="+mn-cs"/>
              </a:rPr>
            </a:b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cs typeface="+mn-cs"/>
                <a:hlinkClick r:id="rId5"/>
              </a:rPr>
              <a:t>https://www.tricare.mil/comparecosts</a:t>
            </a:r>
            <a:endPar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cs typeface="+mn-cs"/>
            </a:endParaRPr>
          </a:p>
        </p:txBody>
      </p:sp>
    </p:spTree>
    <p:extLst>
      <p:ext uri="{BB962C8B-B14F-4D97-AF65-F5344CB8AC3E}">
        <p14:creationId xmlns:p14="http://schemas.microsoft.com/office/powerpoint/2010/main" val="1658716403"/>
      </p:ext>
    </p:extLst>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a:extLst>
              <a:ext uri="{FF2B5EF4-FFF2-40B4-BE49-F238E27FC236}">
                <a16:creationId xmlns:a16="http://schemas.microsoft.com/office/drawing/2014/main" id="{F05F6191-050B-498E-BD13-683DF18894F2}"/>
              </a:ext>
            </a:extLst>
          </p:cNvPr>
          <p:cNvSpPr txBox="1">
            <a:spLocks/>
          </p:cNvSpPr>
          <p:nvPr/>
        </p:nvSpPr>
        <p:spPr>
          <a:xfrm>
            <a:off x="7731063" y="5289920"/>
            <a:ext cx="949649" cy="3047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378">
              <a:defRPr/>
            </a:pPr>
            <a:fld id="{52D4AAD2-A963-456F-8913-AB64AD53ED81}" type="slidenum">
              <a:rPr lang="en-US" sz="1200">
                <a:solidFill>
                  <a:prstClr val="black"/>
                </a:solidFill>
                <a:latin typeface="Calibri" panose="020F0502020204030204"/>
              </a:rPr>
              <a:pPr algn="r" defTabSz="914378">
                <a:defRPr/>
              </a:pPr>
              <a:t>4</a:t>
            </a:fld>
            <a:endParaRPr lang="en-US" sz="1200" dirty="0">
              <a:solidFill>
                <a:prstClr val="black"/>
              </a:solidFill>
              <a:latin typeface="Calibri" panose="020F0502020204030204"/>
            </a:endParaRPr>
          </a:p>
        </p:txBody>
      </p:sp>
      <p:sp>
        <p:nvSpPr>
          <p:cNvPr id="23" name="Oval 22"/>
          <p:cNvSpPr/>
          <p:nvPr/>
        </p:nvSpPr>
        <p:spPr>
          <a:xfrm>
            <a:off x="1060296" y="483607"/>
            <a:ext cx="7023408" cy="3058157"/>
          </a:xfrm>
          <a:prstGeom prst="ellipse">
            <a:avLst/>
          </a:prstGeom>
          <a:solidFill>
            <a:schemeClr val="tx1">
              <a:lumMod val="20000"/>
              <a:lumOff val="80000"/>
            </a:schemeClr>
          </a:solidFill>
          <a:ln w="12700" cap="flat" cmpd="sng" algn="ctr">
            <a:solidFill>
              <a:schemeClr val="accent1">
                <a:lumMod val="75000"/>
              </a:schemeClr>
            </a:solidFill>
            <a:prstDash val="solid"/>
            <a:miter lim="800000"/>
          </a:ln>
          <a:effectLst/>
        </p:spPr>
        <p:txBody>
          <a:bodyPr anchor="ctr"/>
          <a:lstStyle/>
          <a:p>
            <a:pPr algn="ctr" defTabSz="914378">
              <a:defRPr/>
            </a:pPr>
            <a:endParaRPr lang="en-US" kern="0" dirty="0">
              <a:ln>
                <a:solidFill>
                  <a:srgbClr val="582831"/>
                </a:solidFill>
              </a:ln>
              <a:solidFill>
                <a:prstClr val="white"/>
              </a:solidFill>
              <a:latin typeface="Franklin Gothic Book" panose="020B0503020102020204"/>
            </a:endParaRPr>
          </a:p>
        </p:txBody>
      </p:sp>
      <p:sp>
        <p:nvSpPr>
          <p:cNvPr id="24" name="Oval 23"/>
          <p:cNvSpPr/>
          <p:nvPr/>
        </p:nvSpPr>
        <p:spPr>
          <a:xfrm>
            <a:off x="3498280" y="1412938"/>
            <a:ext cx="2159760" cy="1273490"/>
          </a:xfrm>
          <a:prstGeom prst="ellipse">
            <a:avLst/>
          </a:prstGeom>
          <a:solidFill>
            <a:schemeClr val="tx1">
              <a:lumMod val="40000"/>
              <a:lumOff val="60000"/>
            </a:schemeClr>
          </a:solidFill>
          <a:ln w="12700" cap="flat" cmpd="sng" algn="ctr">
            <a:solidFill>
              <a:srgbClr val="8064A2">
                <a:lumMod val="50000"/>
              </a:srgbClr>
            </a:solidFill>
            <a:prstDash val="solid"/>
            <a:miter lim="800000"/>
          </a:ln>
          <a:effectLst/>
        </p:spPr>
        <p:txBody>
          <a:bodyPr anchor="ctr"/>
          <a:lstStyle/>
          <a:p>
            <a:pPr algn="ctr" defTabSz="914378">
              <a:defRPr/>
            </a:pPr>
            <a:endParaRPr lang="en-US" kern="0" dirty="0">
              <a:solidFill>
                <a:prstClr val="white"/>
              </a:solidFill>
              <a:latin typeface="Franklin Gothic Book" panose="020B0503020102020204"/>
            </a:endParaRPr>
          </a:p>
        </p:txBody>
      </p:sp>
      <p:sp>
        <p:nvSpPr>
          <p:cNvPr id="25" name="TextBox 5"/>
          <p:cNvSpPr txBox="1">
            <a:spLocks noChangeArrowheads="1"/>
          </p:cNvSpPr>
          <p:nvPr/>
        </p:nvSpPr>
        <p:spPr bwMode="auto">
          <a:xfrm>
            <a:off x="3330796" y="553530"/>
            <a:ext cx="23300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378">
              <a:defRPr/>
            </a:pPr>
            <a:r>
              <a:rPr lang="en-US" altLang="en-US" sz="1600" b="1" kern="0" dirty="0">
                <a:latin typeface="Franklin Gothic Book" panose="020B0503020102020204"/>
              </a:rPr>
              <a:t>TRICARE </a:t>
            </a:r>
            <a:br>
              <a:rPr lang="en-US" altLang="en-US" sz="1600" b="1" kern="0" dirty="0">
                <a:latin typeface="Franklin Gothic Book" panose="020B0503020102020204"/>
              </a:rPr>
            </a:br>
            <a:r>
              <a:rPr lang="en-US" altLang="en-US" sz="1600" b="1" kern="0" dirty="0">
                <a:latin typeface="Franklin Gothic Book" panose="020B0503020102020204"/>
              </a:rPr>
              <a:t>Private Sector Care</a:t>
            </a:r>
          </a:p>
        </p:txBody>
      </p:sp>
      <p:pic>
        <p:nvPicPr>
          <p:cNvPr id="27" name="Picture 26" descr="http://www.clipartlord.com/wp-content/uploads/2014/05/hospital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805858"/>
            <a:ext cx="947670" cy="68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7"/>
          <p:cNvSpPr txBox="1">
            <a:spLocks noChangeArrowheads="1"/>
          </p:cNvSpPr>
          <p:nvPr/>
        </p:nvSpPr>
        <p:spPr bwMode="auto">
          <a:xfrm>
            <a:off x="4302654" y="1384410"/>
            <a:ext cx="6528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378">
              <a:defRPr/>
            </a:pPr>
            <a:r>
              <a:rPr lang="en-US" altLang="en-US" sz="1600" kern="0" dirty="0">
                <a:solidFill>
                  <a:prstClr val="black"/>
                </a:solidFill>
                <a:latin typeface="Franklin Gothic Book" panose="020B0503020102020204"/>
              </a:rPr>
              <a:t>MTF</a:t>
            </a:r>
          </a:p>
        </p:txBody>
      </p:sp>
      <p:pic>
        <p:nvPicPr>
          <p:cNvPr id="32" name="Picture 31"/>
          <p:cNvPicPr>
            <a:picLocks noChangeAspect="1"/>
          </p:cNvPicPr>
          <p:nvPr/>
        </p:nvPicPr>
        <p:blipFill>
          <a:blip r:embed="rId4"/>
          <a:stretch>
            <a:fillRect/>
          </a:stretch>
        </p:blipFill>
        <p:spPr>
          <a:xfrm>
            <a:off x="2608756" y="2616169"/>
            <a:ext cx="548640" cy="264860"/>
          </a:xfrm>
          <a:prstGeom prst="rect">
            <a:avLst/>
          </a:prstGeom>
        </p:spPr>
      </p:pic>
      <p:pic>
        <p:nvPicPr>
          <p:cNvPr id="33" name="Picture 32"/>
          <p:cNvPicPr>
            <a:picLocks noChangeAspect="1"/>
          </p:cNvPicPr>
          <p:nvPr/>
        </p:nvPicPr>
        <p:blipFill>
          <a:blip r:embed="rId5"/>
          <a:stretch>
            <a:fillRect/>
          </a:stretch>
        </p:blipFill>
        <p:spPr>
          <a:xfrm>
            <a:off x="5998924" y="1797102"/>
            <a:ext cx="731520" cy="192946"/>
          </a:xfrm>
          <a:prstGeom prst="rect">
            <a:avLst/>
          </a:prstGeom>
        </p:spPr>
      </p:pic>
      <p:pic>
        <p:nvPicPr>
          <p:cNvPr id="34" name="Picture 33"/>
          <p:cNvPicPr>
            <a:picLocks noChangeAspect="1"/>
          </p:cNvPicPr>
          <p:nvPr/>
        </p:nvPicPr>
        <p:blipFill>
          <a:blip r:embed="rId6"/>
          <a:stretch>
            <a:fillRect/>
          </a:stretch>
        </p:blipFill>
        <p:spPr>
          <a:xfrm>
            <a:off x="6730444" y="2179457"/>
            <a:ext cx="457200" cy="327803"/>
          </a:xfrm>
          <a:prstGeom prst="rect">
            <a:avLst/>
          </a:prstGeom>
        </p:spPr>
      </p:pic>
      <p:pic>
        <p:nvPicPr>
          <p:cNvPr id="36" name="Picture 35"/>
          <p:cNvPicPr>
            <a:picLocks noChangeAspect="1"/>
          </p:cNvPicPr>
          <p:nvPr/>
        </p:nvPicPr>
        <p:blipFill>
          <a:blip r:embed="rId7"/>
          <a:stretch>
            <a:fillRect/>
          </a:stretch>
        </p:blipFill>
        <p:spPr>
          <a:xfrm>
            <a:off x="1366961" y="1797102"/>
            <a:ext cx="548640" cy="323172"/>
          </a:xfrm>
          <a:prstGeom prst="rect">
            <a:avLst/>
          </a:prstGeom>
        </p:spPr>
      </p:pic>
      <p:pic>
        <p:nvPicPr>
          <p:cNvPr id="37" name="Picture 36"/>
          <p:cNvPicPr>
            <a:picLocks noChangeAspect="1"/>
          </p:cNvPicPr>
          <p:nvPr/>
        </p:nvPicPr>
        <p:blipFill>
          <a:blip r:embed="rId8"/>
          <a:stretch>
            <a:fillRect/>
          </a:stretch>
        </p:blipFill>
        <p:spPr>
          <a:xfrm>
            <a:off x="6687715" y="1416722"/>
            <a:ext cx="548640" cy="292608"/>
          </a:xfrm>
          <a:prstGeom prst="rect">
            <a:avLst/>
          </a:prstGeom>
        </p:spPr>
      </p:pic>
      <p:pic>
        <p:nvPicPr>
          <p:cNvPr id="38" name="Picture 37"/>
          <p:cNvPicPr>
            <a:picLocks noChangeAspect="1"/>
          </p:cNvPicPr>
          <p:nvPr/>
        </p:nvPicPr>
        <p:blipFill>
          <a:blip r:embed="rId9"/>
          <a:stretch>
            <a:fillRect/>
          </a:stretch>
        </p:blipFill>
        <p:spPr>
          <a:xfrm>
            <a:off x="4572000" y="3156981"/>
            <a:ext cx="548640" cy="285787"/>
          </a:xfrm>
          <a:prstGeom prst="rect">
            <a:avLst/>
          </a:prstGeom>
        </p:spPr>
      </p:pic>
      <p:pic>
        <p:nvPicPr>
          <p:cNvPr id="39" name="Picture 38"/>
          <p:cNvPicPr>
            <a:picLocks noChangeAspect="1"/>
          </p:cNvPicPr>
          <p:nvPr/>
        </p:nvPicPr>
        <p:blipFill>
          <a:blip r:embed="rId10"/>
          <a:stretch>
            <a:fillRect/>
          </a:stretch>
        </p:blipFill>
        <p:spPr>
          <a:xfrm>
            <a:off x="3215640" y="3218811"/>
            <a:ext cx="822960" cy="191140"/>
          </a:xfrm>
          <a:prstGeom prst="rect">
            <a:avLst/>
          </a:prstGeom>
        </p:spPr>
      </p:pic>
      <p:pic>
        <p:nvPicPr>
          <p:cNvPr id="40" name="Picture 39"/>
          <p:cNvPicPr>
            <a:picLocks noChangeAspect="1"/>
          </p:cNvPicPr>
          <p:nvPr/>
        </p:nvPicPr>
        <p:blipFill>
          <a:blip r:embed="rId11"/>
          <a:stretch>
            <a:fillRect/>
          </a:stretch>
        </p:blipFill>
        <p:spPr>
          <a:xfrm>
            <a:off x="7070780" y="1797103"/>
            <a:ext cx="822960" cy="215583"/>
          </a:xfrm>
          <a:prstGeom prst="rect">
            <a:avLst/>
          </a:prstGeom>
        </p:spPr>
      </p:pic>
      <p:pic>
        <p:nvPicPr>
          <p:cNvPr id="41" name="Picture 40"/>
          <p:cNvPicPr>
            <a:picLocks noChangeAspect="1"/>
          </p:cNvPicPr>
          <p:nvPr/>
        </p:nvPicPr>
        <p:blipFill>
          <a:blip r:embed="rId12"/>
          <a:stretch>
            <a:fillRect/>
          </a:stretch>
        </p:blipFill>
        <p:spPr>
          <a:xfrm>
            <a:off x="2834546" y="768976"/>
            <a:ext cx="457200" cy="457200"/>
          </a:xfrm>
          <a:prstGeom prst="rect">
            <a:avLst/>
          </a:prstGeom>
        </p:spPr>
      </p:pic>
      <p:sp>
        <p:nvSpPr>
          <p:cNvPr id="46" name="Title 2">
            <a:extLst>
              <a:ext uri="{FF2B5EF4-FFF2-40B4-BE49-F238E27FC236}">
                <a16:creationId xmlns:a16="http://schemas.microsoft.com/office/drawing/2014/main" id="{9FC17AD1-4C25-4B00-9435-65545AB44410}"/>
              </a:ext>
            </a:extLst>
          </p:cNvPr>
          <p:cNvSpPr txBox="1">
            <a:spLocks/>
          </p:cNvSpPr>
          <p:nvPr/>
        </p:nvSpPr>
        <p:spPr>
          <a:xfrm>
            <a:off x="152400" y="133350"/>
            <a:ext cx="5846524" cy="446476"/>
          </a:xfrm>
          <a:prstGeom prst="rect">
            <a:avLst/>
          </a:prstGeom>
        </p:spPr>
        <p:txBody>
          <a:bodyPr>
            <a:normAutofit/>
          </a:bodyPr>
          <a:lstStyle>
            <a:lvl1pPr algn="ctr" defTabSz="914400" rtl="0" eaLnBrk="1" latinLnBrk="0" hangingPunct="1">
              <a:spcBef>
                <a:spcPct val="0"/>
              </a:spcBef>
              <a:buNone/>
              <a:defRPr sz="2800" b="1" kern="1200" baseline="0">
                <a:solidFill>
                  <a:srgbClr val="283446"/>
                </a:solidFill>
                <a:latin typeface="+mj-lt"/>
                <a:ea typeface="+mj-ea"/>
                <a:cs typeface="+mj-cs"/>
              </a:defRPr>
            </a:lvl1pPr>
          </a:lstStyle>
          <a:p>
            <a:pPr algn="l" defTabSz="914378">
              <a:defRPr/>
            </a:pPr>
            <a:r>
              <a:rPr lang="en-US" sz="2000" dirty="0">
                <a:solidFill>
                  <a:srgbClr val="092068"/>
                </a:solidFill>
                <a:latin typeface="Franklin Gothic Medium" panose="020B0603020102020204"/>
              </a:rPr>
              <a:t>TRICARE – A Wrap-Around Local MTFs</a:t>
            </a:r>
          </a:p>
        </p:txBody>
      </p:sp>
      <p:sp>
        <p:nvSpPr>
          <p:cNvPr id="2" name="TextBox 1">
            <a:extLst>
              <a:ext uri="{FF2B5EF4-FFF2-40B4-BE49-F238E27FC236}">
                <a16:creationId xmlns:a16="http://schemas.microsoft.com/office/drawing/2014/main" id="{C8EB817D-875F-BBA3-72F8-716ECE16DCB5}"/>
              </a:ext>
            </a:extLst>
          </p:cNvPr>
          <p:cNvSpPr txBox="1"/>
          <p:nvPr/>
        </p:nvSpPr>
        <p:spPr>
          <a:xfrm>
            <a:off x="533401" y="3254574"/>
            <a:ext cx="1667123" cy="276999"/>
          </a:xfrm>
          <a:prstGeom prst="rect">
            <a:avLst/>
          </a:prstGeom>
          <a:noFill/>
        </p:spPr>
        <p:txBody>
          <a:bodyPr wrap="none" rtlCol="0">
            <a:spAutoFit/>
          </a:bodyPr>
          <a:lstStyle/>
          <a:p>
            <a:pPr defTabSz="914378">
              <a:defRPr/>
            </a:pPr>
            <a:r>
              <a:rPr lang="en-US" sz="1200" b="1" dirty="0">
                <a:latin typeface="Franklin Gothic Book" panose="020B0503020102020204"/>
              </a:rPr>
              <a:t>Uniformed Services (8)</a:t>
            </a:r>
          </a:p>
        </p:txBody>
      </p:sp>
      <p:graphicFrame>
        <p:nvGraphicFramePr>
          <p:cNvPr id="3" name="Table 2">
            <a:extLst>
              <a:ext uri="{FF2B5EF4-FFF2-40B4-BE49-F238E27FC236}">
                <a16:creationId xmlns:a16="http://schemas.microsoft.com/office/drawing/2014/main" id="{7EF78231-1CC4-A477-CB3A-C7E5BB929109}"/>
              </a:ext>
            </a:extLst>
          </p:cNvPr>
          <p:cNvGraphicFramePr>
            <a:graphicFrameLocks noGrp="1"/>
          </p:cNvGraphicFramePr>
          <p:nvPr/>
        </p:nvGraphicFramePr>
        <p:xfrm>
          <a:off x="1676401" y="3573327"/>
          <a:ext cx="5835789" cy="1017724"/>
        </p:xfrm>
        <a:graphic>
          <a:graphicData uri="http://schemas.openxmlformats.org/drawingml/2006/table">
            <a:tbl>
              <a:tblPr bandRow="1">
                <a:tableStyleId>{284E427A-3D55-4303-BF80-6455036E1DE7}</a:tableStyleId>
              </a:tblPr>
              <a:tblGrid>
                <a:gridCol w="1945263">
                  <a:extLst>
                    <a:ext uri="{9D8B030D-6E8A-4147-A177-3AD203B41FA5}">
                      <a16:colId xmlns:a16="http://schemas.microsoft.com/office/drawing/2014/main" val="3799916758"/>
                    </a:ext>
                  </a:extLst>
                </a:gridCol>
                <a:gridCol w="1945263">
                  <a:extLst>
                    <a:ext uri="{9D8B030D-6E8A-4147-A177-3AD203B41FA5}">
                      <a16:colId xmlns:a16="http://schemas.microsoft.com/office/drawing/2014/main" val="142907657"/>
                    </a:ext>
                  </a:extLst>
                </a:gridCol>
                <a:gridCol w="1945263">
                  <a:extLst>
                    <a:ext uri="{9D8B030D-6E8A-4147-A177-3AD203B41FA5}">
                      <a16:colId xmlns:a16="http://schemas.microsoft.com/office/drawing/2014/main" val="2124890061"/>
                    </a:ext>
                  </a:extLst>
                </a:gridCol>
              </a:tblGrid>
              <a:tr h="25443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000" dirty="0">
                          <a:solidFill>
                            <a:schemeClr val="tx1"/>
                          </a:solidFill>
                        </a:rPr>
                        <a:t>United States Army</a:t>
                      </a:r>
                      <a:endParaRPr lang="en-US" sz="1000" dirty="0">
                        <a:solidFill>
                          <a:schemeClr val="tx1"/>
                        </a:solidFill>
                        <a:latin typeface="+mn-lt"/>
                      </a:endParaRPr>
                    </a:p>
                  </a:txBody>
                  <a:tcPr>
                    <a:solidFill>
                      <a:schemeClr val="tx1">
                        <a:lumMod val="20000"/>
                        <a:lumOff val="80000"/>
                        <a:alpha val="4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000" dirty="0">
                          <a:solidFill>
                            <a:schemeClr val="tx1"/>
                          </a:solidFill>
                        </a:rPr>
                        <a:t>United States Navy</a:t>
                      </a:r>
                      <a:endParaRPr lang="en-US" sz="1000" dirty="0">
                        <a:solidFill>
                          <a:schemeClr val="tx1"/>
                        </a:solidFill>
                        <a:latin typeface="+mn-lt"/>
                      </a:endParaRPr>
                    </a:p>
                  </a:txBody>
                  <a:tcPr>
                    <a:solidFill>
                      <a:schemeClr val="tx1">
                        <a:lumMod val="20000"/>
                        <a:lumOff val="80000"/>
                        <a:alpha val="4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000" dirty="0">
                          <a:solidFill>
                            <a:schemeClr val="tx1"/>
                          </a:solidFill>
                        </a:rPr>
                        <a:t>United States Space Force</a:t>
                      </a:r>
                      <a:endParaRPr lang="en-US" sz="1000" dirty="0">
                        <a:solidFill>
                          <a:schemeClr val="tx1"/>
                        </a:solidFill>
                        <a:latin typeface="+mn-lt"/>
                      </a:endParaRPr>
                    </a:p>
                  </a:txBody>
                  <a:tcPr>
                    <a:solidFill>
                      <a:schemeClr val="tx1">
                        <a:lumMod val="20000"/>
                        <a:lumOff val="80000"/>
                        <a:alpha val="40000"/>
                      </a:schemeClr>
                    </a:solidFill>
                  </a:tcPr>
                </a:tc>
                <a:extLst>
                  <a:ext uri="{0D108BD9-81ED-4DB2-BD59-A6C34878D82A}">
                    <a16:rowId xmlns:a16="http://schemas.microsoft.com/office/drawing/2014/main" val="1090040805"/>
                  </a:ext>
                </a:extLst>
              </a:tr>
              <a:tr h="25443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000" dirty="0">
                          <a:solidFill>
                            <a:schemeClr val="tx1"/>
                          </a:solidFill>
                        </a:rPr>
                        <a:t>United States Marine Corps</a:t>
                      </a:r>
                      <a:endParaRPr lang="en-US" sz="1000" dirty="0">
                        <a:solidFill>
                          <a:schemeClr val="tx1"/>
                        </a:solidFill>
                        <a:latin typeface="+mn-lt"/>
                      </a:endParaRPr>
                    </a:p>
                  </a:txBody>
                  <a:tcP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000" dirty="0">
                          <a:solidFill>
                            <a:schemeClr val="tx1"/>
                          </a:solidFill>
                        </a:rPr>
                        <a:t>United States Air Force</a:t>
                      </a:r>
                      <a:endParaRPr lang="en-US" sz="1000" dirty="0">
                        <a:solidFill>
                          <a:schemeClr val="tx1"/>
                        </a:solidFill>
                        <a:latin typeface="+mn-lt"/>
                      </a:endParaRPr>
                    </a:p>
                  </a:txBody>
                  <a:tcP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000" dirty="0">
                          <a:solidFill>
                            <a:schemeClr val="tx1"/>
                          </a:solidFill>
                        </a:rPr>
                        <a:t>United States Coast Guard</a:t>
                      </a:r>
                      <a:endParaRPr lang="en-US" sz="1000" dirty="0">
                        <a:solidFill>
                          <a:schemeClr val="tx1"/>
                        </a:solidFill>
                        <a:latin typeface="+mn-lt"/>
                      </a:endParaRPr>
                    </a:p>
                  </a:txBody>
                  <a:tcPr>
                    <a:solidFill>
                      <a:schemeClr val="bg1"/>
                    </a:solidFill>
                  </a:tcPr>
                </a:tc>
                <a:extLst>
                  <a:ext uri="{0D108BD9-81ED-4DB2-BD59-A6C34878D82A}">
                    <a16:rowId xmlns:a16="http://schemas.microsoft.com/office/drawing/2014/main" val="3784214671"/>
                  </a:ext>
                </a:extLst>
              </a:tr>
              <a:tr h="254431">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000" dirty="0">
                          <a:solidFill>
                            <a:schemeClr val="tx1"/>
                          </a:solidFill>
                        </a:rPr>
                        <a:t>United States Public Health Service (PHS) Commissioned Corps</a:t>
                      </a:r>
                      <a:endParaRPr lang="en-US" sz="1000" dirty="0">
                        <a:solidFill>
                          <a:schemeClr val="tx1"/>
                        </a:solidFill>
                        <a:latin typeface="+mn-lt"/>
                      </a:endParaRPr>
                    </a:p>
                  </a:txBody>
                  <a:tcPr>
                    <a:solidFill>
                      <a:schemeClr val="tx1">
                        <a:lumMod val="20000"/>
                        <a:lumOff val="80000"/>
                        <a:alpha val="40000"/>
                      </a:schemeClr>
                    </a:solidFill>
                  </a:tcPr>
                </a:tc>
                <a:tc hMerge="1">
                  <a:txBody>
                    <a:bodyPr/>
                    <a:lstStyle/>
                    <a:p>
                      <a:endParaRPr lang="en-US" sz="1400" dirty="0">
                        <a:solidFill>
                          <a:schemeClr val="accent2">
                            <a:lumMod val="50000"/>
                          </a:schemeClr>
                        </a:solidFill>
                      </a:endParaRPr>
                    </a:p>
                  </a:txBody>
                  <a:tcPr/>
                </a:tc>
                <a:tc hMerge="1">
                  <a:txBody>
                    <a:bodyPr/>
                    <a:lstStyle/>
                    <a:p>
                      <a:endParaRPr lang="en-US" sz="1400" dirty="0">
                        <a:solidFill>
                          <a:schemeClr val="accent2">
                            <a:lumMod val="50000"/>
                          </a:schemeClr>
                        </a:solidFill>
                      </a:endParaRPr>
                    </a:p>
                  </a:txBody>
                  <a:tcPr/>
                </a:tc>
                <a:extLst>
                  <a:ext uri="{0D108BD9-81ED-4DB2-BD59-A6C34878D82A}">
                    <a16:rowId xmlns:a16="http://schemas.microsoft.com/office/drawing/2014/main" val="4107742388"/>
                  </a:ext>
                </a:extLst>
              </a:tr>
              <a:tr h="254431">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000" dirty="0">
                          <a:solidFill>
                            <a:schemeClr val="tx1"/>
                          </a:solidFill>
                        </a:rPr>
                        <a:t>National Oceanic and Atmospheric Administration Commissioned Officer Corps (NOAA)</a:t>
                      </a:r>
                      <a:endParaRPr lang="en-US" sz="1000" dirty="0">
                        <a:solidFill>
                          <a:schemeClr val="tx1"/>
                        </a:solidFill>
                        <a:latin typeface="+mn-lt"/>
                      </a:endParaRPr>
                    </a:p>
                  </a:txBody>
                  <a:tcPr>
                    <a:solidFill>
                      <a:schemeClr val="bg1"/>
                    </a:solidFill>
                  </a:tcPr>
                </a:tc>
                <a:tc hMerge="1">
                  <a:txBody>
                    <a:bodyPr/>
                    <a:lstStyle/>
                    <a:p>
                      <a:endParaRPr lang="en-US" sz="1400" dirty="0">
                        <a:solidFill>
                          <a:schemeClr val="accent2">
                            <a:lumMod val="50000"/>
                          </a:schemeClr>
                        </a:solidFill>
                      </a:endParaRPr>
                    </a:p>
                  </a:txBody>
                  <a:tcPr/>
                </a:tc>
                <a:tc hMerge="1">
                  <a:txBody>
                    <a:bodyPr/>
                    <a:lstStyle/>
                    <a:p>
                      <a:endParaRPr lang="en-US" sz="1400" dirty="0">
                        <a:solidFill>
                          <a:schemeClr val="accent2">
                            <a:lumMod val="50000"/>
                          </a:schemeClr>
                        </a:solidFill>
                      </a:endParaRPr>
                    </a:p>
                  </a:txBody>
                  <a:tcPr/>
                </a:tc>
                <a:extLst>
                  <a:ext uri="{0D108BD9-81ED-4DB2-BD59-A6C34878D82A}">
                    <a16:rowId xmlns:a16="http://schemas.microsoft.com/office/drawing/2014/main" val="2082885670"/>
                  </a:ext>
                </a:extLst>
              </a:tr>
            </a:tbl>
          </a:graphicData>
        </a:graphic>
      </p:graphicFrame>
      <p:pic>
        <p:nvPicPr>
          <p:cNvPr id="5" name="Picture 4">
            <a:extLst>
              <a:ext uri="{FF2B5EF4-FFF2-40B4-BE49-F238E27FC236}">
                <a16:creationId xmlns:a16="http://schemas.microsoft.com/office/drawing/2014/main" id="{5A14D062-94C0-9B80-804B-34633ECC4E92}"/>
              </a:ext>
            </a:extLst>
          </p:cNvPr>
          <p:cNvPicPr>
            <a:picLocks noChangeAspect="1"/>
          </p:cNvPicPr>
          <p:nvPr/>
        </p:nvPicPr>
        <p:blipFill>
          <a:blip r:embed="rId13"/>
          <a:stretch>
            <a:fillRect/>
          </a:stretch>
        </p:blipFill>
        <p:spPr>
          <a:xfrm>
            <a:off x="2474626" y="1806086"/>
            <a:ext cx="548640" cy="274320"/>
          </a:xfrm>
          <a:prstGeom prst="rect">
            <a:avLst/>
          </a:prstGeom>
        </p:spPr>
      </p:pic>
      <p:sp>
        <p:nvSpPr>
          <p:cNvPr id="9" name="TextBox 8">
            <a:extLst>
              <a:ext uri="{FF2B5EF4-FFF2-40B4-BE49-F238E27FC236}">
                <a16:creationId xmlns:a16="http://schemas.microsoft.com/office/drawing/2014/main" id="{E5AD8170-3D9B-6412-F3CB-D4A9F4C69104}"/>
              </a:ext>
            </a:extLst>
          </p:cNvPr>
          <p:cNvSpPr txBox="1"/>
          <p:nvPr/>
        </p:nvSpPr>
        <p:spPr>
          <a:xfrm flipH="1">
            <a:off x="7418559" y="3429000"/>
            <a:ext cx="187262" cy="707886"/>
          </a:xfrm>
          <a:prstGeom prst="rect">
            <a:avLst/>
          </a:prstGeom>
          <a:noFill/>
        </p:spPr>
        <p:txBody>
          <a:bodyPr wrap="square" rtlCol="0">
            <a:spAutoFit/>
          </a:bodyPr>
          <a:lstStyle/>
          <a:p>
            <a:r>
              <a:rPr lang="en-US" sz="4000" dirty="0">
                <a:latin typeface="Abadi Extra Light" panose="020B0604020202020204" pitchFamily="34" charset="0"/>
              </a:rPr>
              <a:t>}</a:t>
            </a:r>
          </a:p>
        </p:txBody>
      </p:sp>
      <p:sp>
        <p:nvSpPr>
          <p:cNvPr id="10" name="TextBox 9">
            <a:extLst>
              <a:ext uri="{FF2B5EF4-FFF2-40B4-BE49-F238E27FC236}">
                <a16:creationId xmlns:a16="http://schemas.microsoft.com/office/drawing/2014/main" id="{86C37223-7903-C68B-8DEF-0834468488A9}"/>
              </a:ext>
            </a:extLst>
          </p:cNvPr>
          <p:cNvSpPr txBox="1"/>
          <p:nvPr/>
        </p:nvSpPr>
        <p:spPr>
          <a:xfrm>
            <a:off x="7616363" y="3619500"/>
            <a:ext cx="793060" cy="400110"/>
          </a:xfrm>
          <a:prstGeom prst="rect">
            <a:avLst/>
          </a:prstGeom>
          <a:noFill/>
        </p:spPr>
        <p:txBody>
          <a:bodyPr wrap="square" rtlCol="0">
            <a:spAutoFit/>
          </a:bodyPr>
          <a:lstStyle/>
          <a:p>
            <a:r>
              <a:rPr lang="en-US" sz="1000" dirty="0"/>
              <a:t>Armed Forces (6)</a:t>
            </a:r>
          </a:p>
        </p:txBody>
      </p:sp>
      <p:pic>
        <p:nvPicPr>
          <p:cNvPr id="12" name="Picture 11" descr="Logo, company name&#10;&#10;Description automatically generated">
            <a:extLst>
              <a:ext uri="{FF2B5EF4-FFF2-40B4-BE49-F238E27FC236}">
                <a16:creationId xmlns:a16="http://schemas.microsoft.com/office/drawing/2014/main" id="{9E509355-6FB4-7C30-A0D7-E17634F1049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19582" y="765620"/>
            <a:ext cx="566419" cy="160594"/>
          </a:xfrm>
          <a:prstGeom prst="rect">
            <a:avLst/>
          </a:prstGeom>
        </p:spPr>
      </p:pic>
      <p:pic>
        <p:nvPicPr>
          <p:cNvPr id="14" name="Picture 13">
            <a:extLst>
              <a:ext uri="{FF2B5EF4-FFF2-40B4-BE49-F238E27FC236}">
                <a16:creationId xmlns:a16="http://schemas.microsoft.com/office/drawing/2014/main" id="{B468E40C-3D8B-F984-A77A-98F6DCED882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96158" y="3121434"/>
            <a:ext cx="766568" cy="192946"/>
          </a:xfrm>
          <a:prstGeom prst="rect">
            <a:avLst/>
          </a:prstGeom>
        </p:spPr>
      </p:pic>
      <p:pic>
        <p:nvPicPr>
          <p:cNvPr id="6" name="Picture 5">
            <a:extLst>
              <a:ext uri="{FF2B5EF4-FFF2-40B4-BE49-F238E27FC236}">
                <a16:creationId xmlns:a16="http://schemas.microsoft.com/office/drawing/2014/main" id="{2BAC70DC-87A3-1F82-739B-E33A5ED8F73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36034" y="765619"/>
            <a:ext cx="628650" cy="280886"/>
          </a:xfrm>
          <a:prstGeom prst="rect">
            <a:avLst/>
          </a:prstGeom>
        </p:spPr>
      </p:pic>
    </p:spTree>
    <p:extLst>
      <p:ext uri="{BB962C8B-B14F-4D97-AF65-F5344CB8AC3E}">
        <p14:creationId xmlns:p14="http://schemas.microsoft.com/office/powerpoint/2010/main" val="3385261256"/>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A581-101E-9465-E47C-B5664AA6A8F2}"/>
              </a:ext>
            </a:extLst>
          </p:cNvPr>
          <p:cNvSpPr>
            <a:spLocks noGrp="1"/>
          </p:cNvSpPr>
          <p:nvPr>
            <p:ph type="title"/>
          </p:nvPr>
        </p:nvSpPr>
        <p:spPr>
          <a:xfrm>
            <a:off x="457200" y="434803"/>
            <a:ext cx="7942138" cy="430887"/>
          </a:xfrm>
        </p:spPr>
        <p:txBody>
          <a:bodyPr/>
          <a:lstStyle/>
          <a:p>
            <a:r>
              <a:rPr lang="en-US" dirty="0"/>
              <a:t>TRICARE Contractors</a:t>
            </a:r>
          </a:p>
        </p:txBody>
      </p:sp>
      <p:sp>
        <p:nvSpPr>
          <p:cNvPr id="10" name="Content Placeholder 1">
            <a:extLst>
              <a:ext uri="{FF2B5EF4-FFF2-40B4-BE49-F238E27FC236}">
                <a16:creationId xmlns:a16="http://schemas.microsoft.com/office/drawing/2014/main" id="{E0F4C4F4-7465-8CF1-2AED-B78CB60CDC45}"/>
              </a:ext>
            </a:extLst>
          </p:cNvPr>
          <p:cNvSpPr txBox="1">
            <a:spLocks/>
          </p:cNvSpPr>
          <p:nvPr/>
        </p:nvSpPr>
        <p:spPr>
          <a:xfrm>
            <a:off x="561363" y="971550"/>
            <a:ext cx="4389901" cy="3429000"/>
          </a:xfrm>
          <a:prstGeom prst="rect">
            <a:avLst/>
          </a:prstGeom>
          <a:noFill/>
        </p:spPr>
        <p:txBody>
          <a:bodyPr lIns="182880" tIns="228600" rIns="182880" bIns="228600"/>
          <a:lstStyle>
            <a:lvl1pPr marL="365760" indent="-274320" algn="l" defTabSz="457200" rtl="0" eaLnBrk="1" latinLnBrk="0" hangingPunct="1">
              <a:lnSpc>
                <a:spcPct val="100000"/>
              </a:lnSpc>
              <a:spcBef>
                <a:spcPts val="0"/>
              </a:spcBef>
              <a:spcAft>
                <a:spcPts val="1200"/>
              </a:spcAft>
              <a:buClr>
                <a:srgbClr val="BE242C"/>
              </a:buClr>
              <a:buSzPct val="140000"/>
              <a:buFont typeface="Arial"/>
              <a:buChar char="•"/>
              <a:defRPr sz="2400" b="0" i="0" kern="1200">
                <a:solidFill>
                  <a:schemeClr val="tx1">
                    <a:lumMod val="75000"/>
                    <a:lumOff val="25000"/>
                  </a:schemeClr>
                </a:solidFill>
                <a:latin typeface="Calibri"/>
                <a:ea typeface="+mn-ea"/>
                <a:cs typeface="Calibri"/>
              </a:defRPr>
            </a:lvl1pPr>
            <a:lvl2pPr marL="742950" indent="-285750" algn="l" defTabSz="457200" rtl="0" eaLnBrk="1" latinLnBrk="0" hangingPunct="1">
              <a:lnSpc>
                <a:spcPct val="100000"/>
              </a:lnSpc>
              <a:spcBef>
                <a:spcPts val="0"/>
              </a:spcBef>
              <a:spcAft>
                <a:spcPts val="600"/>
              </a:spcAft>
              <a:buClr>
                <a:srgbClr val="003A6D"/>
              </a:buClr>
              <a:buSzPct val="120000"/>
              <a:buFont typeface="Arial"/>
              <a:buChar char="•"/>
              <a:defRPr sz="2000" b="0" i="0" kern="1200">
                <a:solidFill>
                  <a:srgbClr val="003A6D"/>
                </a:solidFill>
                <a:latin typeface="Calibri"/>
                <a:ea typeface="+mn-ea"/>
                <a:cs typeface="Calibri"/>
              </a:defRPr>
            </a:lvl2pPr>
            <a:lvl3pPr marL="1143000" indent="-228600" algn="l" defTabSz="457200" rtl="0" eaLnBrk="1" latinLnBrk="0" hangingPunct="1">
              <a:lnSpc>
                <a:spcPct val="100000"/>
              </a:lnSpc>
              <a:spcBef>
                <a:spcPts val="0"/>
              </a:spcBef>
              <a:spcAft>
                <a:spcPts val="600"/>
              </a:spcAft>
              <a:buClr>
                <a:srgbClr val="003A6D"/>
              </a:buClr>
              <a:buSzPct val="120000"/>
              <a:buFont typeface="Arial"/>
              <a:buChar char="•"/>
              <a:defRPr sz="1800" b="0" i="0" kern="1200">
                <a:solidFill>
                  <a:srgbClr val="404040"/>
                </a:solidFill>
                <a:latin typeface="Calibri"/>
                <a:ea typeface="+mn-ea"/>
                <a:cs typeface="Calibri"/>
              </a:defRPr>
            </a:lvl3pPr>
            <a:lvl4pPr marL="16002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0" marR="0" lvl="0" indent="-274320" algn="l" defTabSz="457200" rtl="0" eaLnBrk="1" fontAlgn="auto" latinLnBrk="0" hangingPunct="1">
              <a:lnSpc>
                <a:spcPct val="100000"/>
              </a:lnSpc>
              <a:spcBef>
                <a:spcPts val="0"/>
              </a:spcBef>
              <a:spcAft>
                <a:spcPts val="600"/>
              </a:spcAft>
              <a:buClr>
                <a:srgbClr val="BE242C"/>
              </a:buClr>
              <a:buSzPct val="140000"/>
              <a:buFont typeface="Arial"/>
              <a:buChar char="•"/>
              <a:tabLst/>
              <a:defRPr/>
            </a:pP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East Region</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Humana Military</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800-444-5445</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2"/>
              </a:rPr>
              <a:t>https://www.humanamilitary.com</a:t>
            </a: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 </a:t>
            </a:r>
          </a:p>
          <a:p>
            <a:pPr marL="365760" marR="0" lvl="0" indent="-274320" algn="l" defTabSz="457200" rtl="0" eaLnBrk="1" fontAlgn="auto" latinLnBrk="0" hangingPunct="1">
              <a:lnSpc>
                <a:spcPct val="100000"/>
              </a:lnSpc>
              <a:spcBef>
                <a:spcPts val="600"/>
              </a:spcBef>
              <a:spcAft>
                <a:spcPts val="600"/>
              </a:spcAft>
              <a:buClr>
                <a:srgbClr val="BE242C"/>
              </a:buClr>
              <a:buSzPct val="140000"/>
              <a:buFont typeface="Arial"/>
              <a:buChar char="•"/>
              <a:tabLst/>
              <a:defRPr/>
            </a:pP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West Region</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Health Net Federal Services, LLC</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844-866-9378</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3"/>
              </a:rPr>
              <a:t>https://www.tricare-west.com</a:t>
            </a: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 </a:t>
            </a:r>
          </a:p>
          <a:p>
            <a:pPr marL="365760" marR="0" lvl="0" indent="-274320" algn="l" defTabSz="457200" rtl="0" eaLnBrk="1" fontAlgn="auto" latinLnBrk="0" hangingPunct="1">
              <a:lnSpc>
                <a:spcPct val="100000"/>
              </a:lnSpc>
              <a:spcBef>
                <a:spcPts val="600"/>
              </a:spcBef>
              <a:spcAft>
                <a:spcPts val="600"/>
              </a:spcAft>
              <a:buClr>
                <a:srgbClr val="BE242C"/>
              </a:buClr>
              <a:buSzPct val="140000"/>
              <a:buFont typeface="Arial"/>
              <a:buChar char="•"/>
              <a:tabLst/>
              <a:defRPr/>
            </a:pP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TRICARE Overseas</a:t>
            </a:r>
            <a:b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prstClr val="black">
                    <a:lumMod val="75000"/>
                    <a:lumOff val="25000"/>
                  </a:prstClr>
                </a:solidFill>
                <a:effectLst/>
                <a:uLnTx/>
                <a:uFillTx/>
                <a:latin typeface="Franklin Gothic Book" panose="020B0503020102020204" pitchFamily="34" charset="0"/>
              </a:rPr>
              <a:t>International SOS</a:t>
            </a:r>
            <a:br>
              <a:rPr kumimoji="0" lang="en-US" sz="1000" b="0" i="0" u="none" strike="noStrike" kern="1200" cap="none" spc="0" normalizeH="0" baseline="0" noProof="0" dirty="0">
                <a:ln>
                  <a:noFill/>
                </a:ln>
                <a:solidFill>
                  <a:prstClr val="black">
                    <a:lumMod val="75000"/>
                    <a:lumOff val="25000"/>
                  </a:prstClr>
                </a:solidFill>
                <a:effectLst/>
                <a:uLnTx/>
                <a:uFillTx/>
                <a:latin typeface="Franklin Gothic Book" panose="020B0503020102020204" pitchFamily="34" charset="0"/>
              </a:rPr>
            </a:b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4"/>
              </a:rPr>
              <a:t>https://www.tricare-overseas.com/contact-us</a:t>
            </a:r>
            <a:endPar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endParaRPr>
          </a:p>
          <a:p>
            <a:pPr marL="365760" marR="0" lvl="0" indent="-274320" algn="l" defTabSz="457200" rtl="0" eaLnBrk="1" fontAlgn="auto" latinLnBrk="0" hangingPunct="1">
              <a:lnSpc>
                <a:spcPct val="100000"/>
              </a:lnSpc>
              <a:spcBef>
                <a:spcPts val="0"/>
              </a:spcBef>
              <a:spcAft>
                <a:spcPts val="600"/>
              </a:spcAft>
              <a:buClr>
                <a:srgbClr val="BE242C"/>
              </a:buClr>
              <a:buSzPct val="140000"/>
              <a:buFont typeface="Arial"/>
              <a:buChar char="•"/>
              <a:tabLst/>
              <a:defRPr/>
            </a:pP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 </a:t>
            </a: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US Family Health Plan </a:t>
            </a:r>
            <a:b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800-748-7347</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5"/>
              </a:rPr>
              <a:t>https://www.tricare.mil/usfhp</a:t>
            </a: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 </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6"/>
              </a:rPr>
              <a:t>https://www.usfhp.com</a:t>
            </a: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 </a:t>
            </a:r>
          </a:p>
          <a:p>
            <a:pPr marL="365760" marR="0" lvl="0" indent="-274320" algn="l" defTabSz="457200" rtl="0" eaLnBrk="1" fontAlgn="auto" latinLnBrk="0" hangingPunct="1">
              <a:lnSpc>
                <a:spcPct val="100000"/>
              </a:lnSpc>
              <a:spcBef>
                <a:spcPts val="0"/>
              </a:spcBef>
              <a:spcAft>
                <a:spcPts val="1200"/>
              </a:spcAft>
              <a:buClr>
                <a:srgbClr val="BE242C"/>
              </a:buClr>
              <a:buSzPct val="140000"/>
              <a:buFont typeface="Arial"/>
              <a:buChar char="•"/>
              <a:tabLst/>
              <a:defRPr/>
            </a:pPr>
            <a:endPar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endParaRPr>
          </a:p>
        </p:txBody>
      </p:sp>
      <p:sp>
        <p:nvSpPr>
          <p:cNvPr id="11" name="Content Placeholder 4">
            <a:extLst>
              <a:ext uri="{FF2B5EF4-FFF2-40B4-BE49-F238E27FC236}">
                <a16:creationId xmlns:a16="http://schemas.microsoft.com/office/drawing/2014/main" id="{35564970-5E32-0EE5-AE59-976D368F968F}"/>
              </a:ext>
            </a:extLst>
          </p:cNvPr>
          <p:cNvSpPr txBox="1">
            <a:spLocks/>
          </p:cNvSpPr>
          <p:nvPr/>
        </p:nvSpPr>
        <p:spPr>
          <a:xfrm>
            <a:off x="4850270" y="971550"/>
            <a:ext cx="4288907" cy="3505200"/>
          </a:xfrm>
          <a:prstGeom prst="rect">
            <a:avLst/>
          </a:prstGeom>
          <a:noFill/>
        </p:spPr>
        <p:txBody>
          <a:bodyPr lIns="182880" tIns="228600" rIns="182880" bIns="228600"/>
          <a:lstStyle>
            <a:lvl1pPr marL="365760" indent="-274320" algn="l" defTabSz="457200" rtl="0" eaLnBrk="1" latinLnBrk="0" hangingPunct="1">
              <a:lnSpc>
                <a:spcPct val="100000"/>
              </a:lnSpc>
              <a:spcBef>
                <a:spcPts val="0"/>
              </a:spcBef>
              <a:spcAft>
                <a:spcPts val="1200"/>
              </a:spcAft>
              <a:buClr>
                <a:srgbClr val="BE242C"/>
              </a:buClr>
              <a:buSzPct val="140000"/>
              <a:buFont typeface="Arial"/>
              <a:buChar char="•"/>
              <a:defRPr sz="2400" b="0" i="0" kern="1200">
                <a:solidFill>
                  <a:schemeClr val="tx1">
                    <a:lumMod val="75000"/>
                    <a:lumOff val="25000"/>
                  </a:schemeClr>
                </a:solidFill>
                <a:latin typeface="Calibri"/>
                <a:ea typeface="+mn-ea"/>
                <a:cs typeface="Calibri"/>
              </a:defRPr>
            </a:lvl1pPr>
            <a:lvl2pPr marL="742950" indent="-285750" algn="l" defTabSz="457200" rtl="0" eaLnBrk="1" latinLnBrk="0" hangingPunct="1">
              <a:lnSpc>
                <a:spcPct val="100000"/>
              </a:lnSpc>
              <a:spcBef>
                <a:spcPts val="0"/>
              </a:spcBef>
              <a:spcAft>
                <a:spcPts val="600"/>
              </a:spcAft>
              <a:buClr>
                <a:srgbClr val="003A6D"/>
              </a:buClr>
              <a:buSzPct val="120000"/>
              <a:buFont typeface="Arial"/>
              <a:buChar char="•"/>
              <a:defRPr sz="2000" b="0" i="0" kern="1200">
                <a:solidFill>
                  <a:srgbClr val="003A6D"/>
                </a:solidFill>
                <a:latin typeface="Calibri"/>
                <a:ea typeface="+mn-ea"/>
                <a:cs typeface="Calibri"/>
              </a:defRPr>
            </a:lvl2pPr>
            <a:lvl3pPr marL="1143000" indent="-228600" algn="l" defTabSz="457200" rtl="0" eaLnBrk="1" latinLnBrk="0" hangingPunct="1">
              <a:lnSpc>
                <a:spcPct val="100000"/>
              </a:lnSpc>
              <a:spcBef>
                <a:spcPts val="0"/>
              </a:spcBef>
              <a:spcAft>
                <a:spcPts val="600"/>
              </a:spcAft>
              <a:buClr>
                <a:srgbClr val="003A6D"/>
              </a:buClr>
              <a:buSzPct val="120000"/>
              <a:buFont typeface="Arial"/>
              <a:buChar char="•"/>
              <a:defRPr sz="1800" b="0" i="0" kern="1200">
                <a:solidFill>
                  <a:srgbClr val="404040"/>
                </a:solidFill>
                <a:latin typeface="Calibri"/>
                <a:ea typeface="+mn-ea"/>
                <a:cs typeface="Calibri"/>
              </a:defRPr>
            </a:lvl3pPr>
            <a:lvl4pPr marL="16002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0" marR="0" lvl="0" indent="-274320" algn="l" defTabSz="457200" rtl="0" eaLnBrk="1" fontAlgn="auto" latinLnBrk="0" hangingPunct="1">
              <a:lnSpc>
                <a:spcPct val="100000"/>
              </a:lnSpc>
              <a:spcBef>
                <a:spcPts val="600"/>
              </a:spcBef>
              <a:spcAft>
                <a:spcPts val="1200"/>
              </a:spcAft>
              <a:buClr>
                <a:srgbClr val="BE242C"/>
              </a:buClr>
              <a:buSzPct val="140000"/>
              <a:buFont typeface="Arial"/>
              <a:buChar char="•"/>
              <a:tabLst/>
              <a:defRPr/>
            </a:pP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TRICARE For Life</a:t>
            </a:r>
            <a:b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Wisconsin Physicians Service—Military and Veterans Health</a:t>
            </a:r>
            <a:b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U.S. and U.S. territories</a:t>
            </a:r>
            <a:b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866-773-0404</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1" i="0" u="sng" strike="noStrike" kern="1200" cap="none" spc="0" normalizeH="0" baseline="0" noProof="0" dirty="0">
                <a:ln>
                  <a:noFill/>
                </a:ln>
                <a:solidFill>
                  <a:srgbClr val="184365"/>
                </a:solidFill>
                <a:effectLst/>
                <a:uLnTx/>
                <a:uFillTx/>
                <a:latin typeface="Franklin Gothic Book" panose="020B0503020102020204" pitchFamily="34" charset="0"/>
                <a:hlinkClick r:id="rId7"/>
              </a:rPr>
              <a:t>https://</a:t>
            </a: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7"/>
              </a:rPr>
              <a:t>www.tricare.mil/tfl</a:t>
            </a:r>
            <a:b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1" i="0" u="sng" strike="noStrike" kern="1200" cap="none" spc="0" normalizeH="0" baseline="0" noProof="0" dirty="0">
                <a:ln>
                  <a:noFill/>
                </a:ln>
                <a:solidFill>
                  <a:srgbClr val="184365"/>
                </a:solidFill>
                <a:effectLst/>
                <a:uLnTx/>
                <a:uFillTx/>
                <a:latin typeface="Franklin Gothic Book" panose="020B0503020102020204" pitchFamily="34" charset="0"/>
                <a:hlinkClick r:id="rId8"/>
              </a:rPr>
              <a:t>https://</a:t>
            </a: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8"/>
              </a:rPr>
              <a:t>www.tricare4u.com</a:t>
            </a:r>
            <a:endPar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endParaRPr>
          </a:p>
          <a:p>
            <a:pPr marL="365760" marR="0" lvl="0" indent="-274320" algn="l" defTabSz="457200" rtl="0" eaLnBrk="1" fontAlgn="auto" latinLnBrk="0" hangingPunct="1">
              <a:lnSpc>
                <a:spcPct val="100000"/>
              </a:lnSpc>
              <a:spcBef>
                <a:spcPts val="0"/>
              </a:spcBef>
              <a:spcAft>
                <a:spcPts val="600"/>
              </a:spcAft>
              <a:buClr>
                <a:srgbClr val="BE242C"/>
              </a:buClr>
              <a:buSzPct val="140000"/>
              <a:buFont typeface="Arial"/>
              <a:buChar char="•"/>
              <a:tabLst/>
              <a:defRPr/>
            </a:pP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Active Duty Dental Program</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United Concordia</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866-984-2337</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9"/>
              </a:rPr>
              <a:t>https://tricare.mil/CoveredServices/Dental/ADDental</a:t>
            </a:r>
            <a:endPar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endParaRPr>
          </a:p>
          <a:p>
            <a:pPr>
              <a:spcAft>
                <a:spcPts val="0"/>
              </a:spcAft>
              <a:defRPr/>
            </a:pP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TRICARE Dental Program</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United Concordia</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CONUS 844-653-4061</a:t>
            </a:r>
          </a:p>
          <a:p>
            <a:pPr marL="91440" indent="0">
              <a:spcAft>
                <a:spcPts val="600"/>
              </a:spcAft>
              <a:buNone/>
              <a:defRPr/>
            </a:pPr>
            <a:r>
              <a:rPr lang="en-US" sz="1000" dirty="0">
                <a:solidFill>
                  <a:sysClr val="windowText" lastClr="000000">
                    <a:lumMod val="75000"/>
                    <a:lumOff val="25000"/>
                  </a:sysClr>
                </a:solidFill>
                <a:latin typeface="Franklin Gothic Book" panose="020B0503020102020204" pitchFamily="34" charset="0"/>
              </a:rPr>
              <a:t>          OCONUS 844-653-4060</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          </a:t>
            </a: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10"/>
              </a:rPr>
              <a:t>https://tricare.mil/CoveredServices/Dental/TDP</a:t>
            </a:r>
            <a:endPar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endParaRPr>
          </a:p>
          <a:p>
            <a:pPr marL="365760" marR="0" lvl="0" indent="-274320" algn="l" defTabSz="457200" rtl="0" eaLnBrk="1" fontAlgn="auto" latinLnBrk="0" hangingPunct="1">
              <a:lnSpc>
                <a:spcPct val="100000"/>
              </a:lnSpc>
              <a:spcBef>
                <a:spcPts val="0"/>
              </a:spcBef>
              <a:spcAft>
                <a:spcPts val="600"/>
              </a:spcAft>
              <a:buClr>
                <a:srgbClr val="BE242C"/>
              </a:buClr>
              <a:buSzPct val="140000"/>
              <a:buFont typeface="Arial"/>
              <a:buChar char="•"/>
              <a:tabLst/>
              <a:defRPr/>
            </a:pP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TRICARE Pharmacy Program</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Express Scripts, Inc.</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t>877-363-1303</a:t>
            </a:r>
            <a:br>
              <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rPr>
            </a:br>
            <a:r>
              <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hlinkClick r:id="rId11"/>
              </a:rPr>
              <a:t>https://militaryrx.express-scripts.com/</a:t>
            </a:r>
            <a:endPar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endParaRPr>
          </a:p>
          <a:p>
            <a:pPr marL="365760" marR="0" lvl="0" indent="-274320" algn="l" defTabSz="457200" rtl="0" eaLnBrk="1" fontAlgn="auto" latinLnBrk="0" hangingPunct="1">
              <a:lnSpc>
                <a:spcPct val="100000"/>
              </a:lnSpc>
              <a:spcBef>
                <a:spcPts val="0"/>
              </a:spcBef>
              <a:spcAft>
                <a:spcPts val="600"/>
              </a:spcAft>
              <a:buClr>
                <a:srgbClr val="BE242C"/>
              </a:buClr>
              <a:buSzPct val="140000"/>
              <a:buFont typeface="Arial"/>
              <a:buChar char="•"/>
              <a:tabLst/>
              <a:defRPr/>
            </a:pPr>
            <a:endParaRPr kumimoji="0" lang="en-US" sz="1000" b="0"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endParaRPr>
          </a:p>
          <a:p>
            <a:pPr marL="91440" indent="0">
              <a:spcAft>
                <a:spcPts val="600"/>
              </a:spcAft>
              <a:buNone/>
              <a:defRPr/>
            </a:pPr>
            <a:endPar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endParaRPr>
          </a:p>
          <a:p>
            <a:pPr marL="91440" indent="0">
              <a:spcAft>
                <a:spcPts val="600"/>
              </a:spcAft>
              <a:buNone/>
              <a:defRPr/>
            </a:pPr>
            <a:endPar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endParaRPr>
          </a:p>
          <a:p>
            <a:pPr marL="365760" marR="0" lvl="0" indent="-274320" algn="l" defTabSz="457200" rtl="0" eaLnBrk="1" fontAlgn="auto" latinLnBrk="0" hangingPunct="1">
              <a:lnSpc>
                <a:spcPct val="100000"/>
              </a:lnSpc>
              <a:spcBef>
                <a:spcPts val="0"/>
              </a:spcBef>
              <a:spcAft>
                <a:spcPts val="600"/>
              </a:spcAft>
              <a:buClr>
                <a:srgbClr val="BE242C"/>
              </a:buClr>
              <a:buSzPct val="140000"/>
              <a:buFont typeface="Arial"/>
              <a:buChar char="•"/>
              <a:tabLst/>
              <a:defRPr/>
            </a:pPr>
            <a:endParaRPr kumimoji="0" lang="en-US" sz="1000" b="1" i="0" u="none" strike="noStrike" kern="1200" cap="none" spc="0" normalizeH="0" baseline="0" noProof="0" dirty="0">
              <a:ln>
                <a:noFill/>
              </a:ln>
              <a:solidFill>
                <a:sysClr val="windowText" lastClr="000000">
                  <a:lumMod val="75000"/>
                  <a:lumOff val="25000"/>
                </a:sysClr>
              </a:solidFill>
              <a:effectLst/>
              <a:uLnTx/>
              <a:uFillTx/>
              <a:latin typeface="Franklin Gothic Book" panose="020B0503020102020204" pitchFamily="34" charset="0"/>
            </a:endParaRPr>
          </a:p>
          <a:p>
            <a:pPr marL="365760" marR="0" lvl="0" indent="-274320" algn="l" defTabSz="457200" rtl="0" eaLnBrk="1" fontAlgn="auto" latinLnBrk="0" hangingPunct="1">
              <a:lnSpc>
                <a:spcPct val="100000"/>
              </a:lnSpc>
              <a:spcBef>
                <a:spcPts val="0"/>
              </a:spcBef>
              <a:spcAft>
                <a:spcPts val="600"/>
              </a:spcAft>
              <a:buClr>
                <a:srgbClr val="BE242C"/>
              </a:buClr>
              <a:buSzPct val="140000"/>
              <a:buFont typeface="Arial"/>
              <a:buChar char="•"/>
              <a:tabLst/>
              <a:defRPr/>
            </a:pPr>
            <a:endParaRPr lang="en-US" sz="1000" b="1" dirty="0">
              <a:solidFill>
                <a:sysClr val="windowText" lastClr="000000">
                  <a:lumMod val="75000"/>
                  <a:lumOff val="25000"/>
                </a:sysClr>
              </a:solidFill>
              <a:latin typeface="Franklin Gothic Book" panose="020B0503020102020204" pitchFamily="34" charset="0"/>
            </a:endParaRPr>
          </a:p>
        </p:txBody>
      </p:sp>
    </p:spTree>
    <p:extLst>
      <p:ext uri="{BB962C8B-B14F-4D97-AF65-F5344CB8AC3E}">
        <p14:creationId xmlns:p14="http://schemas.microsoft.com/office/powerpoint/2010/main" val="1023357292"/>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A581-101E-9465-E47C-B5664AA6A8F2}"/>
              </a:ext>
            </a:extLst>
          </p:cNvPr>
          <p:cNvSpPr>
            <a:spLocks noGrp="1"/>
          </p:cNvSpPr>
          <p:nvPr>
            <p:ph type="title"/>
          </p:nvPr>
        </p:nvSpPr>
        <p:spPr>
          <a:xfrm>
            <a:off x="457200" y="540663"/>
            <a:ext cx="7942138" cy="430887"/>
          </a:xfrm>
        </p:spPr>
        <p:txBody>
          <a:bodyPr/>
          <a:lstStyle/>
          <a:p>
            <a:r>
              <a:rPr lang="en-US" dirty="0"/>
              <a:t>Keep Up With TRICARE</a:t>
            </a:r>
          </a:p>
        </p:txBody>
      </p:sp>
      <p:sp>
        <p:nvSpPr>
          <p:cNvPr id="6" name="Content Placeholder 1">
            <a:extLst>
              <a:ext uri="{FF2B5EF4-FFF2-40B4-BE49-F238E27FC236}">
                <a16:creationId xmlns:a16="http://schemas.microsoft.com/office/drawing/2014/main" id="{5895E76D-DAFA-76B0-CDB9-B9FAE3461AB6}"/>
              </a:ext>
            </a:extLst>
          </p:cNvPr>
          <p:cNvSpPr txBox="1">
            <a:spLocks/>
          </p:cNvSpPr>
          <p:nvPr/>
        </p:nvSpPr>
        <p:spPr>
          <a:xfrm>
            <a:off x="457200" y="971550"/>
            <a:ext cx="4748514" cy="2819400"/>
          </a:xfrm>
          <a:prstGeom prst="rect">
            <a:avLst/>
          </a:prstGeom>
          <a:noFill/>
        </p:spPr>
        <p:txBody>
          <a:bodyPr lIns="182880" tIns="228600" rIns="182880" bIns="228600"/>
          <a:lstStyle>
            <a:lvl1pPr marL="365760" indent="-274320" algn="l" defTabSz="457200" rtl="0" eaLnBrk="1" latinLnBrk="0" hangingPunct="1">
              <a:lnSpc>
                <a:spcPct val="100000"/>
              </a:lnSpc>
              <a:spcBef>
                <a:spcPts val="0"/>
              </a:spcBef>
              <a:spcAft>
                <a:spcPts val="1200"/>
              </a:spcAft>
              <a:buClr>
                <a:srgbClr val="BE242C"/>
              </a:buClr>
              <a:buSzPct val="140000"/>
              <a:buFont typeface="Arial"/>
              <a:buChar char="•"/>
              <a:defRPr sz="2400" b="0" i="0" kern="1200">
                <a:solidFill>
                  <a:schemeClr val="tx1">
                    <a:lumMod val="75000"/>
                    <a:lumOff val="25000"/>
                  </a:schemeClr>
                </a:solidFill>
                <a:latin typeface="Calibri"/>
                <a:ea typeface="+mn-ea"/>
                <a:cs typeface="Calibri"/>
              </a:defRPr>
            </a:lvl1pPr>
            <a:lvl2pPr marL="742950" indent="-285750" algn="l" defTabSz="457200" rtl="0" eaLnBrk="1" latinLnBrk="0" hangingPunct="1">
              <a:lnSpc>
                <a:spcPct val="100000"/>
              </a:lnSpc>
              <a:spcBef>
                <a:spcPts val="0"/>
              </a:spcBef>
              <a:spcAft>
                <a:spcPts val="600"/>
              </a:spcAft>
              <a:buClr>
                <a:srgbClr val="003A6D"/>
              </a:buClr>
              <a:buSzPct val="120000"/>
              <a:buFont typeface="Arial"/>
              <a:buChar char="•"/>
              <a:defRPr sz="2000" b="0" i="0" kern="1200">
                <a:solidFill>
                  <a:srgbClr val="184365"/>
                </a:solidFill>
                <a:latin typeface="Calibri"/>
                <a:ea typeface="+mn-ea"/>
                <a:cs typeface="Calibri"/>
              </a:defRPr>
            </a:lvl2pPr>
            <a:lvl3pPr marL="1143000" indent="-228600" algn="l" defTabSz="457200" rtl="0" eaLnBrk="1" latinLnBrk="0" hangingPunct="1">
              <a:lnSpc>
                <a:spcPct val="100000"/>
              </a:lnSpc>
              <a:spcBef>
                <a:spcPts val="0"/>
              </a:spcBef>
              <a:spcAft>
                <a:spcPts val="600"/>
              </a:spcAft>
              <a:buClr>
                <a:srgbClr val="003A6D"/>
              </a:buClr>
              <a:buSzPct val="120000"/>
              <a:buFont typeface="Arial"/>
              <a:buChar char="•"/>
              <a:defRPr sz="1800" b="0" i="0" kern="1200">
                <a:solidFill>
                  <a:srgbClr val="404040"/>
                </a:solidFill>
                <a:latin typeface="Calibri"/>
                <a:ea typeface="+mn-ea"/>
                <a:cs typeface="Calibri"/>
              </a:defRPr>
            </a:lvl3pPr>
            <a:lvl4pPr marL="16002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0" marR="0" lvl="0" indent="-274320" algn="l" defTabSz="457200" rtl="0" eaLnBrk="1" fontAlgn="auto" latinLnBrk="0" hangingPunct="1">
              <a:lnSpc>
                <a:spcPct val="100000"/>
              </a:lnSpc>
              <a:spcBef>
                <a:spcPts val="0"/>
              </a:spcBef>
              <a:spcAft>
                <a:spcPts val="1800"/>
              </a:spcAft>
              <a:buClr>
                <a:srgbClr val="BE242C"/>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Calibri"/>
              </a:rPr>
              <a:t>TRICARE Website</a:t>
            </a:r>
            <a:br>
              <a:rPr kumimoji="0" lang="en-US" sz="16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Calibri"/>
              </a:rPr>
            </a:br>
            <a:r>
              <a:rPr kumimoji="0" lang="en-US" sz="1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Calibri"/>
                <a:hlinkClick r:id="rId2"/>
              </a:rPr>
              <a:t>https://www.tricare.mil</a:t>
            </a:r>
            <a:r>
              <a:rPr kumimoji="0" lang="en-US" sz="16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Calibri"/>
              </a:rPr>
              <a:t> </a:t>
            </a:r>
          </a:p>
          <a:p>
            <a:pPr marL="365760" marR="0" lvl="0" indent="-274320" algn="l" defTabSz="457200" rtl="0" eaLnBrk="1" fontAlgn="auto" latinLnBrk="0" hangingPunct="1">
              <a:lnSpc>
                <a:spcPct val="100000"/>
              </a:lnSpc>
              <a:spcBef>
                <a:spcPts val="0"/>
              </a:spcBef>
              <a:spcAft>
                <a:spcPts val="1800"/>
              </a:spcAft>
              <a:buClr>
                <a:srgbClr val="BE242C"/>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Calibri"/>
              </a:rPr>
              <a:t>TRICARE Changes</a:t>
            </a:r>
            <a:br>
              <a:rPr kumimoji="0" lang="en-US" sz="16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Calibri"/>
              </a:rPr>
            </a:br>
            <a:r>
              <a:rPr kumimoji="0" lang="en-US" sz="1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Calibri"/>
                <a:hlinkClick r:id="rId3"/>
              </a:rPr>
              <a:t>https://www.tricare.mil/changes</a:t>
            </a:r>
            <a:r>
              <a:rPr kumimoji="0" lang="en-US" sz="1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Calibri"/>
              </a:rPr>
              <a:t> </a:t>
            </a:r>
            <a:endParaRPr kumimoji="0" lang="en-US" sz="16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Calibri"/>
            </a:endParaRPr>
          </a:p>
          <a:p>
            <a:pPr marL="365760" marR="0" lvl="0" indent="-274320" algn="l" defTabSz="457200" rtl="0" eaLnBrk="1" fontAlgn="auto" latinLnBrk="0" hangingPunct="1">
              <a:lnSpc>
                <a:spcPct val="100000"/>
              </a:lnSpc>
              <a:spcBef>
                <a:spcPts val="0"/>
              </a:spcBef>
              <a:spcAft>
                <a:spcPts val="1800"/>
              </a:spcAft>
              <a:buClr>
                <a:srgbClr val="BE242C"/>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Calibri"/>
              </a:rPr>
              <a:t>TRICARE Newsroom</a:t>
            </a:r>
            <a:br>
              <a:rPr kumimoji="0" lang="en-US" sz="16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Calibri"/>
              </a:rPr>
            </a:br>
            <a:r>
              <a:rPr kumimoji="0" lang="en-US" sz="1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Calibri"/>
                <a:hlinkClick r:id="rId4"/>
              </a:rPr>
              <a:t>https://newsroom.tricare.mil</a:t>
            </a:r>
            <a:r>
              <a:rPr kumimoji="0" lang="en-US" sz="1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Calibri"/>
              </a:rPr>
              <a:t> </a:t>
            </a:r>
            <a:endParaRPr kumimoji="0" lang="en-US" sz="16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Calibri"/>
            </a:endParaRPr>
          </a:p>
          <a:p>
            <a:pPr marL="365760" marR="0" lvl="0" indent="-274320" algn="l" defTabSz="457200" rtl="0" eaLnBrk="1" fontAlgn="auto" latinLnBrk="0" hangingPunct="1">
              <a:lnSpc>
                <a:spcPct val="100000"/>
              </a:lnSpc>
              <a:spcBef>
                <a:spcPts val="0"/>
              </a:spcBef>
              <a:spcAft>
                <a:spcPts val="1800"/>
              </a:spcAft>
              <a:buClr>
                <a:srgbClr val="BE242C"/>
              </a:buClr>
              <a:buSzPct val="140000"/>
              <a:buFont typeface="Arial"/>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Calibri"/>
              </a:rPr>
              <a:t>TRICARE Newsletters</a:t>
            </a:r>
            <a:br>
              <a:rPr kumimoji="0" lang="en-US" sz="16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Calibri"/>
              </a:rPr>
            </a:br>
            <a:r>
              <a:rPr kumimoji="0" lang="en-US" sz="1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Calibri"/>
                <a:hlinkClick r:id="rId5"/>
              </a:rPr>
              <a:t>https://www.tricare.mil/publications/newsletters</a:t>
            </a:r>
            <a:r>
              <a:rPr kumimoji="0" lang="en-US" sz="1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Calibri"/>
              </a:rPr>
              <a:t> </a:t>
            </a:r>
            <a:endParaRPr kumimoji="0" lang="en-US" sz="16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Calibri"/>
            </a:endParaRPr>
          </a:p>
        </p:txBody>
      </p:sp>
      <p:pic>
        <p:nvPicPr>
          <p:cNvPr id="7" name="Picture 6" descr="Facebook logo">
            <a:extLst>
              <a:ext uri="{FF2B5EF4-FFF2-40B4-BE49-F238E27FC236}">
                <a16:creationId xmlns:a16="http://schemas.microsoft.com/office/drawing/2014/main" id="{FC656222-3C77-96B2-DCBB-E4AEA755B40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1215" y="3934669"/>
            <a:ext cx="457200" cy="457200"/>
          </a:xfrm>
          <a:prstGeom prst="rect">
            <a:avLst/>
          </a:prstGeom>
        </p:spPr>
      </p:pic>
      <p:sp>
        <p:nvSpPr>
          <p:cNvPr id="8" name="Content Placeholder 7">
            <a:extLst>
              <a:ext uri="{FF2B5EF4-FFF2-40B4-BE49-F238E27FC236}">
                <a16:creationId xmlns:a16="http://schemas.microsoft.com/office/drawing/2014/main" id="{5D4AC30D-B2C0-5DF0-D782-8B3022086117}"/>
              </a:ext>
            </a:extLst>
          </p:cNvPr>
          <p:cNvSpPr txBox="1">
            <a:spLocks/>
          </p:cNvSpPr>
          <p:nvPr/>
        </p:nvSpPr>
        <p:spPr>
          <a:xfrm>
            <a:off x="778415" y="3983395"/>
            <a:ext cx="3793585" cy="491184"/>
          </a:xfrm>
          <a:prstGeom prst="rect">
            <a:avLst/>
          </a:prstGeom>
        </p:spPr>
        <p:txBody>
          <a:bodyPr>
            <a:normAutofit/>
          </a:bodyPr>
          <a:lstStyle>
            <a:lvl1pPr marL="342900" indent="-342900" algn="l" defTabSz="457200" rtl="0" eaLnBrk="1" latinLnBrk="0" hangingPunct="1">
              <a:spcBef>
                <a:spcPct val="20000"/>
              </a:spcBef>
              <a:buClr>
                <a:schemeClr val="accent2">
                  <a:lumMod val="75000"/>
                </a:schemeClr>
              </a:buClr>
              <a:buFont typeface="Arial"/>
              <a:buChar char="•"/>
              <a:defRPr sz="2800" b="0" i="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b="0" i="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b="0" i="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Calibri"/>
                <a:hlinkClick r:id="rId7"/>
              </a:rPr>
              <a:t>https://www.facebook.com/TRICARE</a:t>
            </a:r>
            <a:r>
              <a:rPr kumimoji="0" lang="en-US" sz="1600" b="1" i="0" u="none" strike="noStrike" kern="1200" cap="none" spc="0" normalizeH="0" baseline="0" noProof="0" dirty="0">
                <a:ln>
                  <a:noFill/>
                </a:ln>
                <a:solidFill>
                  <a:srgbClr val="000000"/>
                </a:solidFill>
                <a:effectLst/>
                <a:uLnTx/>
                <a:uFillTx/>
                <a:latin typeface="Calibri"/>
                <a:ea typeface="+mn-ea"/>
                <a:cs typeface="Calibri"/>
              </a:rPr>
              <a:t> </a:t>
            </a:r>
          </a:p>
        </p:txBody>
      </p:sp>
      <p:pic>
        <p:nvPicPr>
          <p:cNvPr id="9" name="Picture 8" descr="Twitter logo">
            <a:extLst>
              <a:ext uri="{FF2B5EF4-FFF2-40B4-BE49-F238E27FC236}">
                <a16:creationId xmlns:a16="http://schemas.microsoft.com/office/drawing/2014/main" id="{5AC0FB33-223B-5713-8995-0AC21CDEE01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21276" y="3934669"/>
            <a:ext cx="457200" cy="457200"/>
          </a:xfrm>
          <a:prstGeom prst="rect">
            <a:avLst/>
          </a:prstGeom>
        </p:spPr>
      </p:pic>
      <p:sp>
        <p:nvSpPr>
          <p:cNvPr id="12" name="Content Placeholder 7">
            <a:extLst>
              <a:ext uri="{FF2B5EF4-FFF2-40B4-BE49-F238E27FC236}">
                <a16:creationId xmlns:a16="http://schemas.microsoft.com/office/drawing/2014/main" id="{D7F5F589-D2CE-18A5-FFF6-6E00C374A5BE}"/>
              </a:ext>
            </a:extLst>
          </p:cNvPr>
          <p:cNvSpPr txBox="1">
            <a:spLocks/>
          </p:cNvSpPr>
          <p:nvPr/>
        </p:nvSpPr>
        <p:spPr>
          <a:xfrm>
            <a:off x="5178476" y="3979702"/>
            <a:ext cx="3793585" cy="480141"/>
          </a:xfrm>
          <a:prstGeom prst="rect">
            <a:avLst/>
          </a:prstGeom>
        </p:spPr>
        <p:txBody>
          <a:bodyPr>
            <a:normAutofit/>
          </a:bodyPr>
          <a:lstStyle>
            <a:lvl1pPr marL="342900" indent="-342900" algn="l" defTabSz="457200" rtl="0" eaLnBrk="1" latinLnBrk="0" hangingPunct="1">
              <a:spcBef>
                <a:spcPct val="20000"/>
              </a:spcBef>
              <a:buClr>
                <a:schemeClr val="accent2">
                  <a:lumMod val="75000"/>
                </a:schemeClr>
              </a:buClr>
              <a:buFont typeface="Arial"/>
              <a:buChar char="•"/>
              <a:defRPr sz="2800" b="0" i="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b="0" i="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b="0" i="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Calibri"/>
                <a:hlinkClick r:id="rId9"/>
              </a:rPr>
              <a:t>https://www.twitter.com/TRICARE</a:t>
            </a:r>
            <a:r>
              <a:rPr kumimoji="0" lang="en-US" sz="1600" b="1" i="0" u="none" strike="noStrike" kern="1200" cap="none" spc="0" normalizeH="0" baseline="0" noProof="0" dirty="0">
                <a:ln>
                  <a:noFill/>
                </a:ln>
                <a:solidFill>
                  <a:srgbClr val="000000"/>
                </a:solidFill>
                <a:effectLst/>
                <a:uLnTx/>
                <a:uFillTx/>
                <a:latin typeface="Calibri"/>
                <a:ea typeface="+mn-ea"/>
                <a:cs typeface="Calibri"/>
              </a:rPr>
              <a:t> </a:t>
            </a:r>
          </a:p>
        </p:txBody>
      </p:sp>
      <p:sp>
        <p:nvSpPr>
          <p:cNvPr id="13" name="Content Placeholder 7">
            <a:extLst>
              <a:ext uri="{FF2B5EF4-FFF2-40B4-BE49-F238E27FC236}">
                <a16:creationId xmlns:a16="http://schemas.microsoft.com/office/drawing/2014/main" id="{99407AD8-30E6-316C-F0AC-2AC3ED52CB12}"/>
              </a:ext>
            </a:extLst>
          </p:cNvPr>
          <p:cNvSpPr txBox="1">
            <a:spLocks/>
          </p:cNvSpPr>
          <p:nvPr/>
        </p:nvSpPr>
        <p:spPr>
          <a:xfrm>
            <a:off x="5562600" y="1212842"/>
            <a:ext cx="2971800" cy="2602463"/>
          </a:xfrm>
          <a:prstGeom prst="round2DiagRect">
            <a:avLst/>
          </a:prstGeom>
          <a:solidFill>
            <a:srgbClr val="DCE4E9"/>
          </a:solidFill>
          <a:effectLst>
            <a:outerShdw blurRad="50800" dist="38100" dir="2700000" algn="tl" rotWithShape="0">
              <a:prstClr val="black">
                <a:alpha val="40000"/>
              </a:prstClr>
            </a:outerShdw>
          </a:effectLst>
        </p:spPr>
        <p:txBody>
          <a:bodyPr tIns="91440" bIns="91440">
            <a:normAutofit lnSpcReduction="10000"/>
          </a:bodyPr>
          <a:lstStyle>
            <a:lvl1pPr marL="342900" indent="-342900" algn="l" defTabSz="457200" rtl="0" eaLnBrk="1" latinLnBrk="0" hangingPunct="1">
              <a:spcBef>
                <a:spcPct val="20000"/>
              </a:spcBef>
              <a:buClr>
                <a:schemeClr val="accent2">
                  <a:lumMod val="75000"/>
                </a:schemeClr>
              </a:buClr>
              <a:buFont typeface="Arial"/>
              <a:buChar char="•"/>
              <a:defRPr sz="2800" b="0" i="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b="0" i="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b="0" i="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b="0" i="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440" marR="0" lvl="0" indent="0" algn="ctr" defTabSz="457200" rtl="0" eaLnBrk="1" fontAlgn="auto" latinLnBrk="0" hangingPunct="1">
              <a:lnSpc>
                <a:spcPct val="100000"/>
              </a:lnSpc>
              <a:spcBef>
                <a:spcPct val="20000"/>
              </a:spcBef>
              <a:spcAft>
                <a:spcPts val="0"/>
              </a:spcAft>
              <a:buClr>
                <a:srgbClr val="C0504D">
                  <a:lumMod val="75000"/>
                </a:srgbClr>
              </a:buClr>
              <a:buSzTx/>
              <a:buFont typeface="Arial"/>
              <a:buNone/>
              <a:tabLst/>
              <a:defRPr/>
            </a:pPr>
            <a:r>
              <a:rPr kumimoji="0" lang="en-US" sz="1800" b="1" i="0" u="none" strike="noStrike" kern="1200" cap="none" spc="0" normalizeH="0" baseline="0" noProof="0" dirty="0">
                <a:ln>
                  <a:noFill/>
                </a:ln>
                <a:solidFill>
                  <a:prstClr val="black"/>
                </a:solidFill>
                <a:effectLst/>
                <a:uLnTx/>
                <a:uFillTx/>
                <a:latin typeface="Calibri"/>
                <a:ea typeface="+mn-ea"/>
              </a:rPr>
              <a:t>Get Our Emails!</a:t>
            </a:r>
          </a:p>
          <a:p>
            <a:pPr marL="91440" marR="0" lvl="0" indent="0" algn="ctr" defTabSz="457200" rtl="0" eaLnBrk="1" fontAlgn="auto" latinLnBrk="0" hangingPunct="1">
              <a:lnSpc>
                <a:spcPct val="100000"/>
              </a:lnSpc>
              <a:spcBef>
                <a:spcPct val="20000"/>
              </a:spcBef>
              <a:spcAft>
                <a:spcPts val="0"/>
              </a:spcAft>
              <a:buClr>
                <a:srgbClr val="C0504D">
                  <a:lumMod val="75000"/>
                </a:srgbClr>
              </a:buClr>
              <a:buSzTx/>
              <a:buFont typeface="Arial"/>
              <a:buNone/>
              <a:tabLst/>
              <a:defRPr/>
            </a:pPr>
            <a:endParaRPr kumimoji="0" lang="en-US" sz="1600" b="0" i="0" u="none" strike="noStrike" kern="1200" cap="none" spc="0" normalizeH="0" baseline="0" noProof="0" dirty="0">
              <a:ln>
                <a:noFill/>
              </a:ln>
              <a:solidFill>
                <a:prstClr val="black"/>
              </a:solidFill>
              <a:effectLst/>
              <a:uLnTx/>
              <a:uFillTx/>
              <a:latin typeface="Calibri"/>
              <a:ea typeface="+mn-ea"/>
            </a:endParaRPr>
          </a:p>
          <a:p>
            <a:pPr marL="91440" marR="0" lvl="0" indent="0" algn="ctr" defTabSz="457200" rtl="0" eaLnBrk="1" fontAlgn="auto" latinLnBrk="0" hangingPunct="1">
              <a:lnSpc>
                <a:spcPct val="100000"/>
              </a:lnSpc>
              <a:spcBef>
                <a:spcPct val="20000"/>
              </a:spcBef>
              <a:spcAft>
                <a:spcPts val="0"/>
              </a:spcAft>
              <a:buClr>
                <a:srgbClr val="C0504D">
                  <a:lumMod val="75000"/>
                </a:srgbClr>
              </a:buClr>
              <a:buSzTx/>
              <a:buFont typeface="Arial"/>
              <a:buNone/>
              <a:tabLst/>
              <a:defRPr/>
            </a:pPr>
            <a:endParaRPr kumimoji="0" lang="en-US" sz="1600" b="0" i="0" u="none" strike="noStrike" kern="1200" cap="none" spc="0" normalizeH="0" baseline="0" noProof="0" dirty="0">
              <a:ln>
                <a:noFill/>
              </a:ln>
              <a:solidFill>
                <a:prstClr val="black"/>
              </a:solidFill>
              <a:effectLst/>
              <a:uLnTx/>
              <a:uFillTx/>
              <a:latin typeface="Calibri"/>
              <a:ea typeface="+mn-ea"/>
            </a:endParaRPr>
          </a:p>
          <a:p>
            <a:pPr marL="91440" marR="0" lvl="0" indent="0" algn="ctr" defTabSz="457200" rtl="0" eaLnBrk="1" fontAlgn="auto" latinLnBrk="0" hangingPunct="1">
              <a:lnSpc>
                <a:spcPct val="100000"/>
              </a:lnSpc>
              <a:spcBef>
                <a:spcPct val="20000"/>
              </a:spcBef>
              <a:spcAft>
                <a:spcPts val="0"/>
              </a:spcAft>
              <a:buClr>
                <a:srgbClr val="C0504D">
                  <a:lumMod val="75000"/>
                </a:srgbClr>
              </a:buClr>
              <a:buSzTx/>
              <a:buFont typeface="Arial"/>
              <a:buNone/>
              <a:tabLst/>
              <a:defRPr/>
            </a:pPr>
            <a:endParaRPr kumimoji="0" lang="en-US" sz="1600" b="0" i="0" u="none" strike="noStrike" kern="1200" cap="none" spc="0" normalizeH="0" baseline="0" noProof="0" dirty="0">
              <a:ln>
                <a:noFill/>
              </a:ln>
              <a:solidFill>
                <a:prstClr val="black"/>
              </a:solidFill>
              <a:effectLst/>
              <a:uLnTx/>
              <a:uFillTx/>
              <a:latin typeface="Calibri"/>
              <a:ea typeface="+mn-ea"/>
            </a:endParaRPr>
          </a:p>
          <a:p>
            <a:pPr marL="91440" marR="0" lvl="0" indent="0" algn="ctr" defTabSz="457200" rtl="0" eaLnBrk="1" fontAlgn="auto" latinLnBrk="0" hangingPunct="1">
              <a:lnSpc>
                <a:spcPct val="100000"/>
              </a:lnSpc>
              <a:spcBef>
                <a:spcPct val="20000"/>
              </a:spcBef>
              <a:spcAft>
                <a:spcPts val="0"/>
              </a:spcAft>
              <a:buClr>
                <a:srgbClr val="C0504D">
                  <a:lumMod val="75000"/>
                </a:srgbClr>
              </a:buClr>
              <a:buSzTx/>
              <a:buFont typeface="Arial"/>
              <a:buNone/>
              <a:tabLst/>
              <a:defRPr/>
            </a:pPr>
            <a:r>
              <a:rPr kumimoji="0" lang="en-US" sz="1600" b="0" i="0" u="none" strike="noStrike" kern="1200" cap="none" spc="0" normalizeH="0" baseline="0" noProof="0" dirty="0">
                <a:ln>
                  <a:noFill/>
                </a:ln>
                <a:solidFill>
                  <a:prstClr val="black"/>
                </a:solidFill>
                <a:effectLst/>
                <a:uLnTx/>
                <a:uFillTx/>
                <a:latin typeface="Calibri"/>
                <a:ea typeface="+mn-ea"/>
              </a:rPr>
              <a:t>Sign up for benefit updates, news, and more at </a:t>
            </a:r>
            <a:r>
              <a:rPr kumimoji="0" lang="en-US" sz="1600" b="1" i="0" u="none" strike="noStrike" kern="1200" cap="none" spc="0" normalizeH="0" baseline="0" noProof="0" dirty="0">
                <a:ln>
                  <a:noFill/>
                </a:ln>
                <a:solidFill>
                  <a:srgbClr val="EEECE1"/>
                </a:solidFill>
                <a:effectLst/>
                <a:uLnTx/>
                <a:uFillTx/>
                <a:latin typeface="Calibri"/>
                <a:ea typeface="+mn-ea"/>
                <a:hlinkClick r:id="rId10"/>
              </a:rPr>
              <a:t>https://www.tricare.mil/</a:t>
            </a:r>
            <a:br>
              <a:rPr kumimoji="0" lang="en-US" sz="1600" b="1" i="0" u="none" strike="noStrike" kern="1200" cap="none" spc="0" normalizeH="0" baseline="0" noProof="0" dirty="0">
                <a:ln>
                  <a:noFill/>
                </a:ln>
                <a:solidFill>
                  <a:srgbClr val="EEECE1"/>
                </a:solidFill>
                <a:effectLst/>
                <a:uLnTx/>
                <a:uFillTx/>
                <a:latin typeface="Calibri"/>
                <a:ea typeface="+mn-ea"/>
                <a:hlinkClick r:id="rId10"/>
              </a:rPr>
            </a:br>
            <a:r>
              <a:rPr kumimoji="0" lang="en-US" sz="1600" b="1" i="0" u="none" strike="noStrike" kern="1200" cap="none" spc="0" normalizeH="0" baseline="0" noProof="0" dirty="0">
                <a:ln>
                  <a:noFill/>
                </a:ln>
                <a:solidFill>
                  <a:srgbClr val="EEECE1"/>
                </a:solidFill>
                <a:effectLst/>
                <a:uLnTx/>
                <a:uFillTx/>
                <a:latin typeface="Calibri"/>
                <a:ea typeface="+mn-ea"/>
                <a:hlinkClick r:id="rId10"/>
              </a:rPr>
              <a:t>subscriptions</a:t>
            </a:r>
            <a:r>
              <a:rPr kumimoji="0" lang="en-US" sz="1600" b="0" i="0" u="none" strike="noStrike" kern="1200" cap="none" spc="0" normalizeH="0" baseline="0" noProof="0" dirty="0">
                <a:ln>
                  <a:noFill/>
                </a:ln>
                <a:solidFill>
                  <a:prstClr val="black"/>
                </a:solidFill>
                <a:effectLst/>
                <a:uLnTx/>
                <a:uFillTx/>
                <a:latin typeface="Calibri"/>
                <a:ea typeface="+mn-ea"/>
              </a:rPr>
              <a:t>.</a:t>
            </a:r>
          </a:p>
        </p:txBody>
      </p:sp>
      <p:pic>
        <p:nvPicPr>
          <p:cNvPr id="14" name="Graphic 13">
            <a:extLst>
              <a:ext uri="{FF2B5EF4-FFF2-40B4-BE49-F238E27FC236}">
                <a16:creationId xmlns:a16="http://schemas.microsoft.com/office/drawing/2014/main" id="{911573AC-2D2E-10A9-DE3B-0B27F13F06C7}"/>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81800" y="1733550"/>
            <a:ext cx="664269" cy="664269"/>
          </a:xfrm>
          <a:prstGeom prst="rect">
            <a:avLst/>
          </a:prstGeom>
        </p:spPr>
      </p:pic>
    </p:spTree>
    <p:extLst>
      <p:ext uri="{BB962C8B-B14F-4D97-AF65-F5344CB8AC3E}">
        <p14:creationId xmlns:p14="http://schemas.microsoft.com/office/powerpoint/2010/main" val="2406860664"/>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33350"/>
            <a:ext cx="8229600" cy="857250"/>
          </a:xfrm>
        </p:spPr>
        <p:txBody>
          <a:bodyPr/>
          <a:lstStyle/>
          <a:p>
            <a:pPr algn="l"/>
            <a:r>
              <a:rPr lang="en-US" altLang="en-US" dirty="0">
                <a:solidFill>
                  <a:srgbClr val="092068"/>
                </a:solidFill>
              </a:rPr>
              <a:t>TRICARE Network of Providers</a:t>
            </a:r>
            <a:endParaRPr lang="en-US" dirty="0">
              <a:solidFill>
                <a:srgbClr val="092068"/>
              </a:solidFill>
            </a:endParaRPr>
          </a:p>
        </p:txBody>
      </p:sp>
      <p:sp>
        <p:nvSpPr>
          <p:cNvPr id="7" name="Content Placeholder 7"/>
          <p:cNvSpPr>
            <a:spLocks noGrp="1"/>
          </p:cNvSpPr>
          <p:nvPr>
            <p:ph idx="1"/>
          </p:nvPr>
        </p:nvSpPr>
        <p:spPr>
          <a:xfrm>
            <a:off x="571499" y="1123950"/>
            <a:ext cx="8001001" cy="3505200"/>
          </a:xfrm>
        </p:spPr>
        <p:txBody>
          <a:bodyPr>
            <a:normAutofit fontScale="85000" lnSpcReduction="20000"/>
          </a:bodyPr>
          <a:lstStyle/>
          <a:p>
            <a:pPr>
              <a:lnSpc>
                <a:spcPct val="120000"/>
              </a:lnSpc>
              <a:spcBef>
                <a:spcPts val="0"/>
              </a:spcBef>
              <a:buFont typeface="Lucida Sans Unicode" panose="020B0602030504020204" pitchFamily="34" charset="0"/>
              <a:buChar char="∙"/>
            </a:pPr>
            <a:r>
              <a:rPr lang="en-US" altLang="en-US" sz="1800" dirty="0"/>
              <a:t>The TRICARE Network is designed to augment the Direct Care System to meet the primary, specialty, inpatient, outpatient, and pharmacy needs of the TRICARE beneficiary population. </a:t>
            </a:r>
          </a:p>
          <a:p>
            <a:pPr marL="627063" lvl="1" indent="-222250">
              <a:lnSpc>
                <a:spcPct val="120000"/>
              </a:lnSpc>
              <a:spcBef>
                <a:spcPts val="0"/>
              </a:spcBef>
            </a:pPr>
            <a:r>
              <a:rPr lang="en-US" altLang="en-US" sz="1500" dirty="0"/>
              <a:t>TRICARE contractors establish and maintain the TRICARE network of individual and institutional providers sufficient in number, mix, and geographic distribution. </a:t>
            </a:r>
            <a:br>
              <a:rPr lang="en-US" altLang="en-US" sz="1500" dirty="0"/>
            </a:br>
            <a:r>
              <a:rPr lang="en-US" altLang="en-US" sz="1500" dirty="0"/>
              <a:t>to provide the full scope of benefits for TRICARE health plan enrollees. </a:t>
            </a:r>
          </a:p>
          <a:p>
            <a:pPr marL="627063" lvl="1" indent="-222250">
              <a:lnSpc>
                <a:spcPct val="120000"/>
              </a:lnSpc>
              <a:spcBef>
                <a:spcPts val="0"/>
              </a:spcBef>
            </a:pPr>
            <a:r>
              <a:rPr lang="en-US" altLang="en-US" sz="1500" dirty="0"/>
              <a:t>TRICARE access to care and quality standards are followed and monitored by the DHA’s TRICARE Health Plan division for all Prime Service Areas (PSA), non-PSAs (i.e., remote areas), and worldwide.</a:t>
            </a:r>
          </a:p>
          <a:p>
            <a:pPr>
              <a:lnSpc>
                <a:spcPct val="120000"/>
              </a:lnSpc>
              <a:spcBef>
                <a:spcPts val="0"/>
              </a:spcBef>
              <a:buFont typeface="Lucida Sans Unicode" panose="020B0602030504020204" pitchFamily="34" charset="0"/>
              <a:buChar char="∙"/>
            </a:pPr>
            <a:endParaRPr lang="en-US" altLang="en-US" sz="1400" dirty="0"/>
          </a:p>
          <a:p>
            <a:pPr>
              <a:lnSpc>
                <a:spcPct val="120000"/>
              </a:lnSpc>
              <a:spcBef>
                <a:spcPts val="0"/>
              </a:spcBef>
              <a:buFont typeface="Lucida Sans Unicode" panose="020B0602030504020204" pitchFamily="34" charset="0"/>
              <a:buChar char="∙"/>
            </a:pPr>
            <a:r>
              <a:rPr lang="en-US" altLang="en-US" sz="1800" dirty="0"/>
              <a:t>In addition to meeting all TRICARE requirements, TRICARE contractors must obtain and maintain accreditation of the TRICARE network by a nationally recognized accrediting body.</a:t>
            </a:r>
          </a:p>
          <a:p>
            <a:pPr marL="627063" indent="-222250">
              <a:lnSpc>
                <a:spcPct val="120000"/>
              </a:lnSpc>
              <a:spcBef>
                <a:spcPts val="0"/>
              </a:spcBef>
              <a:buClr>
                <a:srgbClr val="092068"/>
              </a:buClr>
              <a:buSzPct val="100000"/>
              <a:buFont typeface="Wingdings" panose="05000000000000000000" pitchFamily="2" charset="2"/>
              <a:buChar char="§"/>
            </a:pPr>
            <a:r>
              <a:rPr lang="en-US" altLang="en-US" sz="1500" dirty="0"/>
              <a:t>Accreditation standards for network providers and facilities cover areas including, but not limited to, licensure, education, training, hospital privileges, and liability insurance.  </a:t>
            </a:r>
          </a:p>
          <a:p>
            <a:pPr marL="627063" indent="-222250">
              <a:lnSpc>
                <a:spcPct val="120000"/>
              </a:lnSpc>
              <a:spcBef>
                <a:spcPts val="0"/>
              </a:spcBef>
              <a:buClr>
                <a:srgbClr val="092068"/>
              </a:buClr>
              <a:buSzPct val="100000"/>
              <a:buFont typeface="Wingdings" panose="05000000000000000000" pitchFamily="2" charset="2"/>
              <a:buChar char="§"/>
            </a:pPr>
            <a:r>
              <a:rPr lang="en-US" altLang="en-US" sz="1500" dirty="0"/>
              <a:t>Network Accreditation standards guide contractors in evaluating network provider performance and program compliance while monitoring that services provided are within the standard of care. </a:t>
            </a:r>
          </a:p>
          <a:p>
            <a:pPr marL="914400" lvl="2" indent="-168275">
              <a:lnSpc>
                <a:spcPct val="120000"/>
              </a:lnSpc>
              <a:spcBef>
                <a:spcPts val="0"/>
              </a:spcBef>
              <a:buFont typeface="Arial" panose="020B0604020202020204" pitchFamily="34" charset="0"/>
              <a:buChar char="•"/>
            </a:pPr>
            <a:r>
              <a:rPr lang="en-US" altLang="en-US" sz="1300" dirty="0"/>
              <a:t>For instance, the current TRICARE contractors for the East and West regions are accredited by URAC.  </a:t>
            </a:r>
          </a:p>
          <a:p>
            <a:pPr marL="914400" lvl="2" indent="-168275">
              <a:lnSpc>
                <a:spcPct val="120000"/>
              </a:lnSpc>
              <a:spcBef>
                <a:spcPts val="0"/>
              </a:spcBef>
              <a:buFont typeface="Arial" panose="020B0604020202020204" pitchFamily="34" charset="0"/>
              <a:buChar char="•"/>
            </a:pPr>
            <a:r>
              <a:rPr lang="en-US" altLang="en-US" sz="1300" dirty="0"/>
              <a:t>The U.S. Family Health Plans (6) are accredited by </a:t>
            </a:r>
            <a:br>
              <a:rPr lang="en-US" altLang="en-US" sz="1300" dirty="0"/>
            </a:br>
            <a:r>
              <a:rPr lang="en-US" altLang="en-US" sz="1300" dirty="0"/>
              <a:t>either URAC or the National Committee for Quality Assurance (NCQA).</a:t>
            </a:r>
          </a:p>
        </p:txBody>
      </p:sp>
    </p:spTree>
    <p:extLst>
      <p:ext uri="{BB962C8B-B14F-4D97-AF65-F5344CB8AC3E}">
        <p14:creationId xmlns:p14="http://schemas.microsoft.com/office/powerpoint/2010/main" val="2911099039"/>
      </p:ext>
    </p:extLst>
  </p:cSld>
  <p:clrMapOvr>
    <a:masterClrMapping/>
  </p:clrMapOvr>
  <p:transition>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F6B4A9-09C6-0909-4757-AA94F463F990}"/>
              </a:ext>
            </a:extLst>
          </p:cNvPr>
          <p:cNvPicPr>
            <a:picLocks noChangeAspect="1"/>
          </p:cNvPicPr>
          <p:nvPr/>
        </p:nvPicPr>
        <p:blipFill>
          <a:blip r:embed="rId3"/>
          <a:stretch>
            <a:fillRect/>
          </a:stretch>
        </p:blipFill>
        <p:spPr>
          <a:xfrm>
            <a:off x="5287969" y="1411396"/>
            <a:ext cx="3772696" cy="2084668"/>
          </a:xfrm>
          <a:prstGeom prst="rect">
            <a:avLst/>
          </a:prstGeom>
        </p:spPr>
      </p:pic>
      <p:sp>
        <p:nvSpPr>
          <p:cNvPr id="5" name="Title 1"/>
          <p:cNvSpPr>
            <a:spLocks noGrp="1"/>
          </p:cNvSpPr>
          <p:nvPr>
            <p:ph type="title"/>
          </p:nvPr>
        </p:nvSpPr>
        <p:spPr/>
        <p:txBody>
          <a:bodyPr/>
          <a:lstStyle/>
          <a:p>
            <a:pPr algn="l"/>
            <a:r>
              <a:rPr lang="en-US" altLang="en-US" dirty="0"/>
              <a:t>Provider Participation</a:t>
            </a:r>
            <a:endParaRPr lang="en-US" dirty="0"/>
          </a:p>
        </p:txBody>
      </p:sp>
      <p:sp>
        <p:nvSpPr>
          <p:cNvPr id="117" name="Content Placeholder 5"/>
          <p:cNvSpPr>
            <a:spLocks noGrp="1"/>
          </p:cNvSpPr>
          <p:nvPr>
            <p:ph idx="1"/>
          </p:nvPr>
        </p:nvSpPr>
        <p:spPr>
          <a:xfrm>
            <a:off x="304800" y="1123949"/>
            <a:ext cx="5087089" cy="3657601"/>
          </a:xfrm>
        </p:spPr>
        <p:txBody>
          <a:bodyPr>
            <a:normAutofit fontScale="92500" lnSpcReduction="20000"/>
          </a:bodyPr>
          <a:lstStyle/>
          <a:p>
            <a:pPr marL="168275" indent="-168275"/>
            <a:r>
              <a:rPr lang="en-US" sz="1900" dirty="0"/>
              <a:t>Total number of participating providers has been </a:t>
            </a:r>
            <a:r>
              <a:rPr lang="en-US" sz="1900" dirty="0">
                <a:solidFill>
                  <a:schemeClr val="accent1">
                    <a:lumMod val="60000"/>
                    <a:lumOff val="40000"/>
                  </a:schemeClr>
                </a:solidFill>
              </a:rPr>
              <a:t>rising steadily for more than a decade.</a:t>
            </a:r>
            <a:r>
              <a:rPr lang="en-US" sz="1900" dirty="0"/>
              <a:t> </a:t>
            </a:r>
          </a:p>
          <a:p>
            <a:pPr marL="460375" lvl="1" indent="-176213"/>
            <a:r>
              <a:rPr lang="en-US" sz="1800" dirty="0"/>
              <a:t>Trend is due primarily to an 18 percent increase in the number of network providers between FY 2019 and FY 2023.</a:t>
            </a:r>
          </a:p>
          <a:p>
            <a:pPr marL="460375" lvl="1" indent="-176213">
              <a:spcBef>
                <a:spcPts val="600"/>
              </a:spcBef>
            </a:pPr>
            <a:r>
              <a:rPr lang="en-US" sz="1800" dirty="0"/>
              <a:t>Number of non-network providers increased by 4 percent over the same period.</a:t>
            </a:r>
            <a:endParaRPr lang="en-US" dirty="0"/>
          </a:p>
          <a:p>
            <a:pPr marL="168275" indent="-168275">
              <a:spcBef>
                <a:spcPts val="600"/>
              </a:spcBef>
            </a:pPr>
            <a:r>
              <a:rPr lang="en-US" sz="1900" dirty="0"/>
              <a:t>Between FY 2019 and FY 2023</a:t>
            </a:r>
          </a:p>
          <a:p>
            <a:pPr marL="457200" lvl="1" indent="-168275"/>
            <a:r>
              <a:rPr lang="en-US" sz="1800" dirty="0"/>
              <a:t>East Region saw an increase of 17 percent in total TRICARE providers, </a:t>
            </a:r>
            <a:br>
              <a:rPr lang="en-US" sz="1800" dirty="0"/>
            </a:br>
            <a:r>
              <a:rPr lang="en-US" sz="1800" dirty="0"/>
              <a:t>while West Region saw an increase of 9 percent.</a:t>
            </a:r>
          </a:p>
          <a:p>
            <a:pPr marL="457200" lvl="1" indent="-168275"/>
            <a:r>
              <a:rPr lang="en-US" sz="1800" dirty="0"/>
              <a:t>East Region saw an increase of 21 percent in TRICARE network providers, </a:t>
            </a:r>
            <a:br>
              <a:rPr lang="en-US" sz="1800" dirty="0"/>
            </a:br>
            <a:r>
              <a:rPr lang="en-US" sz="1800" dirty="0"/>
              <a:t>while the West Region saw an increase of 13 percent.</a:t>
            </a:r>
          </a:p>
        </p:txBody>
      </p:sp>
      <p:sp>
        <p:nvSpPr>
          <p:cNvPr id="112" name="object 6"/>
          <p:cNvSpPr txBox="1"/>
          <p:nvPr/>
        </p:nvSpPr>
        <p:spPr>
          <a:xfrm>
            <a:off x="5178566" y="1192011"/>
            <a:ext cx="3736834" cy="151323"/>
          </a:xfrm>
          <a:prstGeom prst="rect">
            <a:avLst/>
          </a:prstGeom>
        </p:spPr>
        <p:txBody>
          <a:bodyPr vert="horz" wrap="square" lIns="0" tIns="12700" rIns="0" bIns="0" rtlCol="0">
            <a:spAutoFit/>
          </a:bodyPr>
          <a:lstStyle/>
          <a:p>
            <a:pPr marL="38100">
              <a:spcBef>
                <a:spcPts val="100"/>
              </a:spcBef>
            </a:pPr>
            <a:r>
              <a:rPr sz="900" spc="5" dirty="0">
                <a:solidFill>
                  <a:schemeClr val="accent1">
                    <a:lumMod val="60000"/>
                    <a:lumOff val="40000"/>
                  </a:schemeClr>
                </a:solidFill>
                <a:latin typeface="Franklin Gothic Medium Cond"/>
                <a:cs typeface="Franklin Gothic Medium Cond"/>
              </a:rPr>
              <a:t>TRENDS</a:t>
            </a:r>
            <a:r>
              <a:rPr sz="900" spc="100" dirty="0">
                <a:solidFill>
                  <a:schemeClr val="accent1">
                    <a:lumMod val="60000"/>
                    <a:lumOff val="40000"/>
                  </a:schemeClr>
                </a:solidFill>
                <a:latin typeface="Franklin Gothic Medium Cond"/>
                <a:cs typeface="Franklin Gothic Medium Cond"/>
              </a:rPr>
              <a:t> </a:t>
            </a:r>
            <a:r>
              <a:rPr sz="900" spc="5" dirty="0">
                <a:solidFill>
                  <a:schemeClr val="accent1">
                    <a:lumMod val="60000"/>
                    <a:lumOff val="40000"/>
                  </a:schemeClr>
                </a:solidFill>
                <a:latin typeface="Franklin Gothic Medium Cond"/>
                <a:cs typeface="Franklin Gothic Medium Cond"/>
              </a:rPr>
              <a:t>IN</a:t>
            </a:r>
            <a:r>
              <a:rPr sz="900" spc="100" dirty="0">
                <a:solidFill>
                  <a:schemeClr val="accent1">
                    <a:lumMod val="60000"/>
                    <a:lumOff val="40000"/>
                  </a:schemeClr>
                </a:solidFill>
                <a:latin typeface="Franklin Gothic Medium Cond"/>
                <a:cs typeface="Franklin Gothic Medium Cond"/>
              </a:rPr>
              <a:t> </a:t>
            </a:r>
            <a:r>
              <a:rPr sz="900" spc="5" dirty="0">
                <a:solidFill>
                  <a:schemeClr val="accent1">
                    <a:lumMod val="60000"/>
                    <a:lumOff val="40000"/>
                  </a:schemeClr>
                </a:solidFill>
                <a:latin typeface="Franklin Gothic Medium Cond"/>
                <a:cs typeface="Franklin Gothic Medium Cond"/>
              </a:rPr>
              <a:t>NETWORK</a:t>
            </a:r>
            <a:r>
              <a:rPr sz="900" spc="100" dirty="0">
                <a:solidFill>
                  <a:schemeClr val="accent1">
                    <a:lumMod val="60000"/>
                    <a:lumOff val="40000"/>
                  </a:schemeClr>
                </a:solidFill>
                <a:latin typeface="Franklin Gothic Medium Cond"/>
                <a:cs typeface="Franklin Gothic Medium Cond"/>
              </a:rPr>
              <a:t> </a:t>
            </a:r>
            <a:r>
              <a:rPr sz="900" spc="5" dirty="0">
                <a:solidFill>
                  <a:schemeClr val="accent1">
                    <a:lumMod val="60000"/>
                    <a:lumOff val="40000"/>
                  </a:schemeClr>
                </a:solidFill>
                <a:latin typeface="Franklin Gothic Medium Cond"/>
                <a:cs typeface="Franklin Gothic Medium Cond"/>
              </a:rPr>
              <a:t>AND</a:t>
            </a:r>
            <a:r>
              <a:rPr sz="900" spc="100" dirty="0">
                <a:solidFill>
                  <a:schemeClr val="accent1">
                    <a:lumMod val="60000"/>
                    <a:lumOff val="40000"/>
                  </a:schemeClr>
                </a:solidFill>
                <a:latin typeface="Franklin Gothic Medium Cond"/>
                <a:cs typeface="Franklin Gothic Medium Cond"/>
              </a:rPr>
              <a:t> </a:t>
            </a:r>
            <a:r>
              <a:rPr sz="900" spc="5" dirty="0">
                <a:solidFill>
                  <a:schemeClr val="accent1">
                    <a:lumMod val="60000"/>
                    <a:lumOff val="40000"/>
                  </a:schemeClr>
                </a:solidFill>
                <a:latin typeface="Franklin Gothic Medium Cond"/>
                <a:cs typeface="Franklin Gothic Medium Cond"/>
              </a:rPr>
              <a:t>TOTAL</a:t>
            </a:r>
            <a:r>
              <a:rPr sz="900" spc="100" dirty="0">
                <a:solidFill>
                  <a:schemeClr val="accent1">
                    <a:lumMod val="60000"/>
                    <a:lumOff val="40000"/>
                  </a:schemeClr>
                </a:solidFill>
                <a:latin typeface="Franklin Gothic Medium Cond"/>
                <a:cs typeface="Franklin Gothic Medium Cond"/>
              </a:rPr>
              <a:t> </a:t>
            </a:r>
            <a:r>
              <a:rPr sz="900" spc="5" dirty="0">
                <a:solidFill>
                  <a:schemeClr val="accent1">
                    <a:lumMod val="60000"/>
                    <a:lumOff val="40000"/>
                  </a:schemeClr>
                </a:solidFill>
                <a:latin typeface="Franklin Gothic Medium Cond"/>
                <a:cs typeface="Franklin Gothic Medium Cond"/>
              </a:rPr>
              <a:t>PARTICIPATING</a:t>
            </a:r>
            <a:r>
              <a:rPr sz="900" spc="100" dirty="0">
                <a:solidFill>
                  <a:schemeClr val="accent1">
                    <a:lumMod val="60000"/>
                    <a:lumOff val="40000"/>
                  </a:schemeClr>
                </a:solidFill>
                <a:latin typeface="Franklin Gothic Medium Cond"/>
                <a:cs typeface="Franklin Gothic Medium Cond"/>
              </a:rPr>
              <a:t> </a:t>
            </a:r>
            <a:r>
              <a:rPr sz="900" spc="5" dirty="0">
                <a:solidFill>
                  <a:schemeClr val="accent1">
                    <a:lumMod val="60000"/>
                    <a:lumOff val="40000"/>
                  </a:schemeClr>
                </a:solidFill>
                <a:latin typeface="Franklin Gothic Medium Cond"/>
                <a:cs typeface="Franklin Gothic Medium Cond"/>
              </a:rPr>
              <a:t>PROVIDER</a:t>
            </a:r>
            <a:r>
              <a:rPr sz="900" spc="100" dirty="0">
                <a:solidFill>
                  <a:schemeClr val="accent1">
                    <a:lumMod val="60000"/>
                    <a:lumOff val="40000"/>
                  </a:schemeClr>
                </a:solidFill>
                <a:latin typeface="Franklin Gothic Medium Cond"/>
                <a:cs typeface="Franklin Gothic Medium Cond"/>
              </a:rPr>
              <a:t> </a:t>
            </a:r>
            <a:r>
              <a:rPr sz="900" spc="5" dirty="0">
                <a:solidFill>
                  <a:schemeClr val="accent1">
                    <a:lumMod val="60000"/>
                    <a:lumOff val="40000"/>
                  </a:schemeClr>
                </a:solidFill>
                <a:latin typeface="Franklin Gothic Medium Cond"/>
                <a:cs typeface="Franklin Gothic Medium Cond"/>
              </a:rPr>
              <a:t>FTEs,</a:t>
            </a:r>
            <a:r>
              <a:rPr sz="900" spc="100" dirty="0">
                <a:solidFill>
                  <a:schemeClr val="accent1">
                    <a:lumMod val="60000"/>
                    <a:lumOff val="40000"/>
                  </a:schemeClr>
                </a:solidFill>
                <a:latin typeface="Franklin Gothic Medium Cond"/>
                <a:cs typeface="Franklin Gothic Medium Cond"/>
              </a:rPr>
              <a:t> </a:t>
            </a:r>
            <a:r>
              <a:rPr sz="900" spc="5" dirty="0">
                <a:solidFill>
                  <a:schemeClr val="accent1">
                    <a:lumMod val="60000"/>
                    <a:lumOff val="40000"/>
                  </a:schemeClr>
                </a:solidFill>
                <a:latin typeface="Franklin Gothic Medium Cond"/>
                <a:cs typeface="Franklin Gothic Medium Cond"/>
              </a:rPr>
              <a:t>FYs</a:t>
            </a:r>
            <a:r>
              <a:rPr sz="900" spc="100" dirty="0">
                <a:solidFill>
                  <a:schemeClr val="accent1">
                    <a:lumMod val="60000"/>
                    <a:lumOff val="40000"/>
                  </a:schemeClr>
                </a:solidFill>
                <a:latin typeface="Franklin Gothic Medium Cond"/>
                <a:cs typeface="Franklin Gothic Medium Cond"/>
              </a:rPr>
              <a:t> </a:t>
            </a:r>
            <a:r>
              <a:rPr sz="900" spc="-5" dirty="0">
                <a:solidFill>
                  <a:schemeClr val="accent1">
                    <a:lumMod val="60000"/>
                    <a:lumOff val="40000"/>
                  </a:schemeClr>
                </a:solidFill>
                <a:latin typeface="Franklin Gothic Medium Cond"/>
                <a:cs typeface="Franklin Gothic Medium Cond"/>
              </a:rPr>
              <a:t>201</a:t>
            </a:r>
            <a:r>
              <a:rPr lang="en-US" sz="900" spc="-5" dirty="0">
                <a:solidFill>
                  <a:schemeClr val="accent1">
                    <a:lumMod val="60000"/>
                    <a:lumOff val="40000"/>
                  </a:schemeClr>
                </a:solidFill>
                <a:latin typeface="Franklin Gothic Medium Cond"/>
                <a:cs typeface="Franklin Gothic Medium Cond"/>
              </a:rPr>
              <a:t>8</a:t>
            </a:r>
            <a:r>
              <a:rPr sz="900" spc="-5" dirty="0">
                <a:solidFill>
                  <a:schemeClr val="accent1">
                    <a:lumMod val="60000"/>
                    <a:lumOff val="40000"/>
                  </a:schemeClr>
                </a:solidFill>
                <a:latin typeface="Franklin Gothic Medium Cond"/>
                <a:cs typeface="Franklin Gothic Medium Cond"/>
              </a:rPr>
              <a:t>–202</a:t>
            </a:r>
            <a:r>
              <a:rPr lang="en-US" sz="900" spc="-5" dirty="0">
                <a:solidFill>
                  <a:schemeClr val="accent1">
                    <a:lumMod val="60000"/>
                    <a:lumOff val="40000"/>
                  </a:schemeClr>
                </a:solidFill>
                <a:latin typeface="Franklin Gothic Medium Cond"/>
                <a:cs typeface="Franklin Gothic Medium Cond"/>
              </a:rPr>
              <a:t>2</a:t>
            </a:r>
            <a:r>
              <a:rPr sz="900" spc="-7" baseline="29914" dirty="0">
                <a:solidFill>
                  <a:schemeClr val="accent1">
                    <a:lumMod val="60000"/>
                    <a:lumOff val="40000"/>
                  </a:schemeClr>
                </a:solidFill>
                <a:latin typeface="Franklin Gothic Medium Cond"/>
                <a:cs typeface="Franklin Gothic Medium Cond"/>
              </a:rPr>
              <a:t>a</a:t>
            </a:r>
            <a:endParaRPr sz="900" baseline="29914" dirty="0">
              <a:solidFill>
                <a:schemeClr val="accent1">
                  <a:lumMod val="60000"/>
                  <a:lumOff val="40000"/>
                </a:schemeClr>
              </a:solidFill>
              <a:latin typeface="Franklin Gothic Medium Cond"/>
              <a:cs typeface="Franklin Gothic Medium Cond"/>
            </a:endParaRPr>
          </a:p>
        </p:txBody>
      </p:sp>
      <p:sp>
        <p:nvSpPr>
          <p:cNvPr id="113" name="object 371"/>
          <p:cNvSpPr txBox="1"/>
          <p:nvPr/>
        </p:nvSpPr>
        <p:spPr>
          <a:xfrm>
            <a:off x="5669948" y="3506815"/>
            <a:ext cx="3051861" cy="920123"/>
          </a:xfrm>
          <a:prstGeom prst="rect">
            <a:avLst/>
          </a:prstGeom>
        </p:spPr>
        <p:txBody>
          <a:bodyPr vert="horz" wrap="square" lIns="0" tIns="32384" rIns="0" bIns="0" rtlCol="0">
            <a:spAutoFit/>
          </a:bodyPr>
          <a:lstStyle/>
          <a:p>
            <a:pPr marL="38100">
              <a:lnSpc>
                <a:spcPct val="100000"/>
              </a:lnSpc>
              <a:spcBef>
                <a:spcPts val="254"/>
              </a:spcBef>
            </a:pPr>
            <a:r>
              <a:rPr lang="en-US" sz="700" spc="25" dirty="0">
                <a:solidFill>
                  <a:srgbClr val="414042"/>
                </a:solidFill>
                <a:latin typeface="Calibri"/>
                <a:cs typeface="Calibri"/>
              </a:rPr>
              <a:t>Source: </a:t>
            </a:r>
            <a:r>
              <a:rPr lang="en-US" sz="700" spc="35" dirty="0">
                <a:solidFill>
                  <a:srgbClr val="414042"/>
                </a:solidFill>
                <a:latin typeface="Calibri"/>
                <a:cs typeface="Calibri"/>
              </a:rPr>
              <a:t>MHS </a:t>
            </a:r>
            <a:r>
              <a:rPr lang="en-US" sz="700" spc="15" dirty="0">
                <a:solidFill>
                  <a:srgbClr val="414042"/>
                </a:solidFill>
                <a:latin typeface="Calibri"/>
                <a:cs typeface="Calibri"/>
              </a:rPr>
              <a:t>administrative </a:t>
            </a:r>
            <a:r>
              <a:rPr lang="en-US" sz="700" spc="20" dirty="0">
                <a:solidFill>
                  <a:srgbClr val="414042"/>
                </a:solidFill>
                <a:latin typeface="Calibri"/>
                <a:cs typeface="Calibri"/>
              </a:rPr>
              <a:t>data,</a:t>
            </a:r>
            <a:r>
              <a:rPr lang="en-US" sz="700" spc="85" dirty="0">
                <a:solidFill>
                  <a:srgbClr val="414042"/>
                </a:solidFill>
                <a:latin typeface="Calibri"/>
                <a:cs typeface="Calibri"/>
              </a:rPr>
              <a:t> </a:t>
            </a:r>
            <a:r>
              <a:rPr lang="en-US" sz="700" spc="70" dirty="0">
                <a:solidFill>
                  <a:srgbClr val="414042"/>
                </a:solidFill>
                <a:latin typeface="Calibri"/>
                <a:cs typeface="Calibri"/>
              </a:rPr>
              <a:t>1/20/2022</a:t>
            </a:r>
            <a:endParaRPr lang="en-US" sz="700" dirty="0">
              <a:latin typeface="Calibri"/>
              <a:cs typeface="Calibri"/>
            </a:endParaRPr>
          </a:p>
          <a:p>
            <a:pPr marL="101600" marR="109220" indent="-63500">
              <a:lnSpc>
                <a:spcPct val="100000"/>
              </a:lnSpc>
              <a:spcBef>
                <a:spcPts val="150"/>
              </a:spcBef>
            </a:pPr>
            <a:r>
              <a:rPr lang="en-US" sz="700" spc="52" baseline="34722" dirty="0">
                <a:solidFill>
                  <a:srgbClr val="414042"/>
                </a:solidFill>
                <a:latin typeface="Calibri"/>
                <a:cs typeface="Calibri"/>
              </a:rPr>
              <a:t>a </a:t>
            </a:r>
            <a:r>
              <a:rPr lang="en-US" sz="700" dirty="0">
                <a:solidFill>
                  <a:srgbClr val="414042"/>
                </a:solidFill>
                <a:latin typeface="Calibri"/>
                <a:cs typeface="Calibri"/>
              </a:rPr>
              <a:t>Network </a:t>
            </a:r>
            <a:r>
              <a:rPr lang="en-US" sz="700" spc="10" dirty="0">
                <a:solidFill>
                  <a:srgbClr val="414042"/>
                </a:solidFill>
                <a:latin typeface="Calibri"/>
                <a:cs typeface="Calibri"/>
              </a:rPr>
              <a:t>providers </a:t>
            </a:r>
            <a:r>
              <a:rPr lang="en-US" sz="700" spc="15" dirty="0">
                <a:solidFill>
                  <a:srgbClr val="414042"/>
                </a:solidFill>
                <a:latin typeface="Calibri"/>
                <a:cs typeface="Calibri"/>
              </a:rPr>
              <a:t>are </a:t>
            </a:r>
            <a:r>
              <a:rPr lang="en-US" sz="700" spc="10" dirty="0">
                <a:solidFill>
                  <a:srgbClr val="414042"/>
                </a:solidFill>
                <a:latin typeface="Calibri"/>
                <a:cs typeface="Calibri"/>
              </a:rPr>
              <a:t>TRICARE-authorized providers </a:t>
            </a:r>
            <a:r>
              <a:rPr lang="en-US" sz="700" spc="-10" dirty="0">
                <a:solidFill>
                  <a:srgbClr val="414042"/>
                </a:solidFill>
                <a:latin typeface="Calibri"/>
                <a:cs typeface="Calibri"/>
              </a:rPr>
              <a:t>who </a:t>
            </a:r>
            <a:r>
              <a:rPr lang="en-US" sz="700" spc="10" dirty="0">
                <a:solidFill>
                  <a:srgbClr val="414042"/>
                </a:solidFill>
                <a:latin typeface="Calibri"/>
                <a:cs typeface="Calibri"/>
              </a:rPr>
              <a:t>have </a:t>
            </a:r>
            <a:r>
              <a:rPr lang="en-US" sz="700" spc="40" dirty="0">
                <a:solidFill>
                  <a:srgbClr val="414042"/>
                </a:solidFill>
                <a:latin typeface="Calibri"/>
                <a:cs typeface="Calibri"/>
              </a:rPr>
              <a:t>a </a:t>
            </a:r>
            <a:r>
              <a:rPr lang="en-US" sz="700" spc="25" dirty="0">
                <a:solidFill>
                  <a:srgbClr val="414042"/>
                </a:solidFill>
                <a:latin typeface="Calibri"/>
                <a:cs typeface="Calibri"/>
              </a:rPr>
              <a:t>signed </a:t>
            </a:r>
            <a:r>
              <a:rPr lang="en-US" sz="700" spc="15" dirty="0">
                <a:solidFill>
                  <a:srgbClr val="414042"/>
                </a:solidFill>
                <a:latin typeface="Calibri"/>
                <a:cs typeface="Calibri"/>
              </a:rPr>
              <a:t>agreement </a:t>
            </a:r>
            <a:r>
              <a:rPr lang="en-US" sz="700" spc="-10" dirty="0">
                <a:solidFill>
                  <a:srgbClr val="414042"/>
                </a:solidFill>
                <a:latin typeface="Calibri"/>
                <a:cs typeface="Calibri"/>
              </a:rPr>
              <a:t>with </a:t>
            </a:r>
            <a:r>
              <a:rPr lang="en-US" sz="700" spc="5" dirty="0">
                <a:solidFill>
                  <a:srgbClr val="414042"/>
                </a:solidFill>
                <a:latin typeface="Calibri"/>
                <a:cs typeface="Calibri"/>
              </a:rPr>
              <a:t>the </a:t>
            </a:r>
            <a:r>
              <a:rPr lang="en-US" sz="700" spc="10" dirty="0">
                <a:solidFill>
                  <a:srgbClr val="414042"/>
                </a:solidFill>
                <a:latin typeface="Calibri"/>
                <a:cs typeface="Calibri"/>
              </a:rPr>
              <a:t>regional </a:t>
            </a:r>
            <a:r>
              <a:rPr lang="en-US" sz="700" spc="15" dirty="0">
                <a:solidFill>
                  <a:srgbClr val="414042"/>
                </a:solidFill>
                <a:latin typeface="Calibri"/>
                <a:cs typeface="Calibri"/>
              </a:rPr>
              <a:t>contractors </a:t>
            </a:r>
            <a:r>
              <a:rPr lang="en-US" sz="700" spc="-5" dirty="0">
                <a:solidFill>
                  <a:srgbClr val="414042"/>
                </a:solidFill>
                <a:latin typeface="Calibri"/>
                <a:cs typeface="Calibri"/>
              </a:rPr>
              <a:t>to </a:t>
            </a:r>
            <a:r>
              <a:rPr lang="en-US" sz="700" dirty="0">
                <a:solidFill>
                  <a:srgbClr val="414042"/>
                </a:solidFill>
                <a:latin typeface="Calibri"/>
                <a:cs typeface="Calibri"/>
              </a:rPr>
              <a:t>provide </a:t>
            </a:r>
            <a:r>
              <a:rPr lang="en-US" sz="700" spc="20" dirty="0">
                <a:solidFill>
                  <a:srgbClr val="414042"/>
                </a:solidFill>
                <a:latin typeface="Calibri"/>
                <a:cs typeface="Calibri"/>
              </a:rPr>
              <a:t>care </a:t>
            </a:r>
            <a:r>
              <a:rPr lang="en-US" sz="700" spc="15" dirty="0">
                <a:solidFill>
                  <a:srgbClr val="414042"/>
                </a:solidFill>
                <a:latin typeface="Calibri"/>
                <a:cs typeface="Calibri"/>
              </a:rPr>
              <a:t>at </a:t>
            </a:r>
            <a:r>
              <a:rPr lang="en-US" sz="700" spc="40" dirty="0">
                <a:solidFill>
                  <a:srgbClr val="414042"/>
                </a:solidFill>
                <a:latin typeface="Calibri"/>
                <a:cs typeface="Calibri"/>
              </a:rPr>
              <a:t>a </a:t>
            </a:r>
            <a:r>
              <a:rPr lang="en-US" sz="700" spc="10" dirty="0">
                <a:solidFill>
                  <a:srgbClr val="414042"/>
                </a:solidFill>
                <a:latin typeface="Calibri"/>
                <a:cs typeface="Calibri"/>
              </a:rPr>
              <a:t>negotiated </a:t>
            </a:r>
            <a:r>
              <a:rPr lang="en-US" sz="700" spc="15" dirty="0">
                <a:solidFill>
                  <a:srgbClr val="414042"/>
                </a:solidFill>
                <a:latin typeface="Calibri"/>
                <a:cs typeface="Calibri"/>
              </a:rPr>
              <a:t>rate. </a:t>
            </a:r>
            <a:r>
              <a:rPr lang="en-US" sz="700" spc="10" dirty="0">
                <a:solidFill>
                  <a:srgbClr val="414042"/>
                </a:solidFill>
                <a:latin typeface="Calibri"/>
                <a:cs typeface="Calibri"/>
              </a:rPr>
              <a:t>Participating  providers </a:t>
            </a:r>
            <a:r>
              <a:rPr lang="en-US" sz="700" spc="15" dirty="0">
                <a:solidFill>
                  <a:srgbClr val="414042"/>
                </a:solidFill>
                <a:latin typeface="Calibri"/>
                <a:cs typeface="Calibri"/>
              </a:rPr>
              <a:t>include </a:t>
            </a:r>
            <a:r>
              <a:rPr lang="en-US" sz="700" dirty="0">
                <a:solidFill>
                  <a:srgbClr val="414042"/>
                </a:solidFill>
                <a:latin typeface="Calibri"/>
                <a:cs typeface="Calibri"/>
              </a:rPr>
              <a:t>network </a:t>
            </a:r>
            <a:r>
              <a:rPr lang="en-US" sz="700" spc="10" dirty="0">
                <a:solidFill>
                  <a:srgbClr val="414042"/>
                </a:solidFill>
                <a:latin typeface="Calibri"/>
                <a:cs typeface="Calibri"/>
              </a:rPr>
              <a:t>providers </a:t>
            </a:r>
            <a:r>
              <a:rPr lang="en-US" sz="700" spc="20" dirty="0">
                <a:solidFill>
                  <a:srgbClr val="414042"/>
                </a:solidFill>
                <a:latin typeface="Calibri"/>
                <a:cs typeface="Calibri"/>
              </a:rPr>
              <a:t>and </a:t>
            </a:r>
            <a:r>
              <a:rPr lang="en-US" sz="700" spc="25" dirty="0">
                <a:solidFill>
                  <a:srgbClr val="414042"/>
                </a:solidFill>
                <a:latin typeface="Calibri"/>
                <a:cs typeface="Calibri"/>
              </a:rPr>
              <a:t>those </a:t>
            </a:r>
            <a:r>
              <a:rPr lang="en-US" sz="700" spc="-5" dirty="0">
                <a:solidFill>
                  <a:srgbClr val="414042"/>
                </a:solidFill>
                <a:latin typeface="Calibri"/>
                <a:cs typeface="Calibri"/>
              </a:rPr>
              <a:t>non-network </a:t>
            </a:r>
            <a:r>
              <a:rPr lang="en-US" sz="700" spc="10" dirty="0">
                <a:solidFill>
                  <a:srgbClr val="414042"/>
                </a:solidFill>
                <a:latin typeface="Calibri"/>
                <a:cs typeface="Calibri"/>
              </a:rPr>
              <a:t>providers </a:t>
            </a:r>
            <a:r>
              <a:rPr lang="en-US" sz="700" spc="-10" dirty="0">
                <a:solidFill>
                  <a:srgbClr val="414042"/>
                </a:solidFill>
                <a:latin typeface="Calibri"/>
                <a:cs typeface="Calibri"/>
              </a:rPr>
              <a:t>who </a:t>
            </a:r>
            <a:r>
              <a:rPr lang="en-US" sz="700" spc="10" dirty="0">
                <a:solidFill>
                  <a:srgbClr val="414042"/>
                </a:solidFill>
                <a:latin typeface="Calibri"/>
                <a:cs typeface="Calibri"/>
              </a:rPr>
              <a:t>have </a:t>
            </a:r>
            <a:r>
              <a:rPr lang="en-US" sz="700" spc="15" dirty="0">
                <a:solidFill>
                  <a:srgbClr val="414042"/>
                </a:solidFill>
                <a:latin typeface="Calibri"/>
                <a:cs typeface="Calibri"/>
              </a:rPr>
              <a:t>agreed </a:t>
            </a:r>
            <a:r>
              <a:rPr lang="en-US" sz="700" spc="-5" dirty="0">
                <a:solidFill>
                  <a:srgbClr val="414042"/>
                </a:solidFill>
                <a:latin typeface="Calibri"/>
                <a:cs typeface="Calibri"/>
              </a:rPr>
              <a:t>to </a:t>
            </a:r>
            <a:r>
              <a:rPr lang="en-US" sz="700" spc="10" dirty="0">
                <a:solidFill>
                  <a:srgbClr val="414042"/>
                </a:solidFill>
                <a:latin typeface="Calibri"/>
                <a:cs typeface="Calibri"/>
              </a:rPr>
              <a:t>file </a:t>
            </a:r>
            <a:r>
              <a:rPr lang="en-US" sz="700" spc="30" dirty="0">
                <a:solidFill>
                  <a:srgbClr val="414042"/>
                </a:solidFill>
                <a:latin typeface="Calibri"/>
                <a:cs typeface="Calibri"/>
              </a:rPr>
              <a:t>claims </a:t>
            </a:r>
            <a:r>
              <a:rPr lang="en-US" sz="700" spc="-5" dirty="0">
                <a:solidFill>
                  <a:srgbClr val="414042"/>
                </a:solidFill>
                <a:latin typeface="Calibri"/>
                <a:cs typeface="Calibri"/>
              </a:rPr>
              <a:t>for </a:t>
            </a:r>
            <a:r>
              <a:rPr lang="en-US" sz="700" spc="20" dirty="0">
                <a:solidFill>
                  <a:srgbClr val="414042"/>
                </a:solidFill>
                <a:latin typeface="Calibri"/>
                <a:cs typeface="Calibri"/>
              </a:rPr>
              <a:t>beneficiaries, </a:t>
            </a:r>
            <a:r>
              <a:rPr lang="en-US" sz="700" spc="-5" dirty="0">
                <a:solidFill>
                  <a:srgbClr val="414042"/>
                </a:solidFill>
                <a:latin typeface="Calibri"/>
                <a:cs typeface="Calibri"/>
              </a:rPr>
              <a:t>to </a:t>
            </a:r>
            <a:r>
              <a:rPr lang="en-US" sz="700" spc="25" dirty="0">
                <a:solidFill>
                  <a:srgbClr val="414042"/>
                </a:solidFill>
                <a:latin typeface="Calibri"/>
                <a:cs typeface="Calibri"/>
              </a:rPr>
              <a:t>accept </a:t>
            </a:r>
            <a:r>
              <a:rPr lang="en-US" sz="700" spc="5" dirty="0">
                <a:solidFill>
                  <a:srgbClr val="414042"/>
                </a:solidFill>
                <a:latin typeface="Calibri"/>
                <a:cs typeface="Calibri"/>
              </a:rPr>
              <a:t>payment directly </a:t>
            </a:r>
            <a:r>
              <a:rPr lang="en-US" sz="700" dirty="0">
                <a:solidFill>
                  <a:srgbClr val="414042"/>
                </a:solidFill>
                <a:latin typeface="Calibri"/>
                <a:cs typeface="Calibri"/>
              </a:rPr>
              <a:t>from </a:t>
            </a:r>
            <a:r>
              <a:rPr lang="en-US" sz="700" spc="30" dirty="0">
                <a:solidFill>
                  <a:srgbClr val="414042"/>
                </a:solidFill>
                <a:latin typeface="Calibri"/>
                <a:cs typeface="Calibri"/>
              </a:rPr>
              <a:t>TRICARE,  </a:t>
            </a:r>
            <a:r>
              <a:rPr lang="en-US" sz="700" spc="20" dirty="0">
                <a:solidFill>
                  <a:srgbClr val="414042"/>
                </a:solidFill>
                <a:latin typeface="Calibri"/>
                <a:cs typeface="Calibri"/>
              </a:rPr>
              <a:t>and </a:t>
            </a:r>
            <a:r>
              <a:rPr lang="en-US" sz="700" spc="-5" dirty="0">
                <a:solidFill>
                  <a:srgbClr val="414042"/>
                </a:solidFill>
                <a:latin typeface="Calibri"/>
                <a:cs typeface="Calibri"/>
              </a:rPr>
              <a:t>to </a:t>
            </a:r>
            <a:r>
              <a:rPr lang="en-US" sz="700" spc="25" dirty="0">
                <a:solidFill>
                  <a:srgbClr val="414042"/>
                </a:solidFill>
                <a:latin typeface="Calibri"/>
                <a:cs typeface="Calibri"/>
              </a:rPr>
              <a:t>accept </a:t>
            </a:r>
            <a:r>
              <a:rPr lang="en-US" sz="700" spc="5" dirty="0">
                <a:solidFill>
                  <a:srgbClr val="414042"/>
                </a:solidFill>
                <a:latin typeface="Calibri"/>
                <a:cs typeface="Calibri"/>
              </a:rPr>
              <a:t>the </a:t>
            </a:r>
            <a:r>
              <a:rPr lang="en-US" sz="700" spc="30" dirty="0">
                <a:solidFill>
                  <a:srgbClr val="414042"/>
                </a:solidFill>
                <a:latin typeface="Calibri"/>
                <a:cs typeface="Calibri"/>
              </a:rPr>
              <a:t>TRICARE </a:t>
            </a:r>
            <a:r>
              <a:rPr lang="en-US" sz="700" spc="10" dirty="0">
                <a:solidFill>
                  <a:srgbClr val="414042"/>
                </a:solidFill>
                <a:latin typeface="Calibri"/>
                <a:cs typeface="Calibri"/>
              </a:rPr>
              <a:t>allowable </a:t>
            </a:r>
            <a:r>
              <a:rPr lang="en-US" sz="700" spc="20" dirty="0">
                <a:solidFill>
                  <a:srgbClr val="414042"/>
                </a:solidFill>
                <a:latin typeface="Calibri"/>
                <a:cs typeface="Calibri"/>
              </a:rPr>
              <a:t>charge, </a:t>
            </a:r>
            <a:r>
              <a:rPr lang="en-US" sz="700" spc="50" dirty="0">
                <a:solidFill>
                  <a:srgbClr val="414042"/>
                </a:solidFill>
                <a:latin typeface="Calibri"/>
                <a:cs typeface="Calibri"/>
              </a:rPr>
              <a:t>less </a:t>
            </a:r>
            <a:r>
              <a:rPr lang="en-US" sz="700" dirty="0">
                <a:solidFill>
                  <a:srgbClr val="414042"/>
                </a:solidFill>
                <a:latin typeface="Calibri"/>
                <a:cs typeface="Calibri"/>
              </a:rPr>
              <a:t>any </a:t>
            </a:r>
            <a:r>
              <a:rPr lang="en-US" sz="700" spc="20" dirty="0">
                <a:solidFill>
                  <a:srgbClr val="414042"/>
                </a:solidFill>
                <a:latin typeface="Calibri"/>
                <a:cs typeface="Calibri"/>
              </a:rPr>
              <a:t>applicable </a:t>
            </a:r>
            <a:r>
              <a:rPr lang="en-US" sz="700" spc="30" dirty="0">
                <a:solidFill>
                  <a:srgbClr val="414042"/>
                </a:solidFill>
                <a:latin typeface="Calibri"/>
                <a:cs typeface="Calibri"/>
              </a:rPr>
              <a:t>cost </a:t>
            </a:r>
            <a:r>
              <a:rPr lang="en-US" sz="700" spc="40" dirty="0">
                <a:solidFill>
                  <a:srgbClr val="414042"/>
                </a:solidFill>
                <a:latin typeface="Calibri"/>
                <a:cs typeface="Calibri"/>
              </a:rPr>
              <a:t>shares </a:t>
            </a:r>
            <a:r>
              <a:rPr lang="en-US" sz="700" spc="15" dirty="0">
                <a:solidFill>
                  <a:srgbClr val="414042"/>
                </a:solidFill>
                <a:latin typeface="Calibri"/>
                <a:cs typeface="Calibri"/>
              </a:rPr>
              <a:t>paid </a:t>
            </a:r>
            <a:r>
              <a:rPr lang="en-US" sz="700" spc="-15" dirty="0">
                <a:solidFill>
                  <a:srgbClr val="414042"/>
                </a:solidFill>
                <a:latin typeface="Calibri"/>
                <a:cs typeface="Calibri"/>
              </a:rPr>
              <a:t>by </a:t>
            </a:r>
            <a:r>
              <a:rPr lang="en-US" sz="700" spc="20" dirty="0">
                <a:solidFill>
                  <a:srgbClr val="414042"/>
                </a:solidFill>
                <a:latin typeface="Calibri"/>
                <a:cs typeface="Calibri"/>
              </a:rPr>
              <a:t>beneficiaries, </a:t>
            </a:r>
            <a:r>
              <a:rPr lang="en-US" sz="700" spc="65" dirty="0">
                <a:solidFill>
                  <a:srgbClr val="414042"/>
                </a:solidFill>
                <a:latin typeface="Calibri"/>
                <a:cs typeface="Calibri"/>
              </a:rPr>
              <a:t>as </a:t>
            </a:r>
            <a:r>
              <a:rPr lang="en-US" sz="700" spc="5" dirty="0">
                <a:solidFill>
                  <a:srgbClr val="414042"/>
                </a:solidFill>
                <a:latin typeface="Calibri"/>
                <a:cs typeface="Calibri"/>
              </a:rPr>
              <a:t>payment in full </a:t>
            </a:r>
            <a:r>
              <a:rPr lang="en-US" sz="700" spc="-5" dirty="0">
                <a:solidFill>
                  <a:srgbClr val="414042"/>
                </a:solidFill>
                <a:latin typeface="Calibri"/>
                <a:cs typeface="Calibri"/>
              </a:rPr>
              <a:t>for </a:t>
            </a:r>
            <a:r>
              <a:rPr lang="en-US" sz="700" dirty="0">
                <a:solidFill>
                  <a:srgbClr val="414042"/>
                </a:solidFill>
                <a:latin typeface="Calibri"/>
                <a:cs typeface="Calibri"/>
              </a:rPr>
              <a:t>their</a:t>
            </a:r>
            <a:r>
              <a:rPr lang="en-US" sz="700" spc="75" dirty="0">
                <a:solidFill>
                  <a:srgbClr val="414042"/>
                </a:solidFill>
                <a:latin typeface="Calibri"/>
                <a:cs typeface="Calibri"/>
              </a:rPr>
              <a:t> </a:t>
            </a:r>
            <a:r>
              <a:rPr lang="en-US" sz="700" spc="35" dirty="0">
                <a:solidFill>
                  <a:srgbClr val="414042"/>
                </a:solidFill>
                <a:latin typeface="Calibri"/>
                <a:cs typeface="Calibri"/>
              </a:rPr>
              <a:t>services.</a:t>
            </a:r>
            <a:endParaRPr lang="en-US" sz="700" dirty="0">
              <a:latin typeface="Calibri"/>
              <a:cs typeface="Calibri"/>
            </a:endParaRPr>
          </a:p>
        </p:txBody>
      </p:sp>
      <p:sp>
        <p:nvSpPr>
          <p:cNvPr id="115" name="TextBox 114"/>
          <p:cNvSpPr txBox="1"/>
          <p:nvPr/>
        </p:nvSpPr>
        <p:spPr>
          <a:xfrm>
            <a:off x="838200" y="4670852"/>
            <a:ext cx="1066800" cy="415498"/>
          </a:xfrm>
          <a:prstGeom prst="rect">
            <a:avLst/>
          </a:prstGeom>
          <a:solidFill>
            <a:schemeClr val="accent1">
              <a:lumMod val="20000"/>
              <a:lumOff val="80000"/>
            </a:schemeClr>
          </a:solidFill>
        </p:spPr>
        <p:txBody>
          <a:bodyPr wrap="square" lIns="9144" rIns="9144" rtlCol="0">
            <a:spAutoFit/>
          </a:bodyPr>
          <a:lstStyle/>
          <a:p>
            <a:r>
              <a:rPr lang="en-US" sz="700" dirty="0">
                <a:solidFill>
                  <a:schemeClr val="accent1">
                    <a:lumMod val="75000"/>
                  </a:schemeClr>
                </a:solidFill>
              </a:rPr>
              <a:t>Source:  FY 2024 Evaluation of the TRICARE Program, p. 136. </a:t>
            </a:r>
          </a:p>
        </p:txBody>
      </p:sp>
      <p:sp>
        <p:nvSpPr>
          <p:cNvPr id="116" name="object 366"/>
          <p:cNvSpPr txBox="1"/>
          <p:nvPr/>
        </p:nvSpPr>
        <p:spPr>
          <a:xfrm>
            <a:off x="8491614" y="2800350"/>
            <a:ext cx="195186" cy="90859"/>
          </a:xfrm>
          <a:prstGeom prst="rect">
            <a:avLst/>
          </a:prstGeom>
        </p:spPr>
        <p:txBody>
          <a:bodyPr vert="horz" wrap="square" lIns="0" tIns="12700" rIns="0" bIns="0" rtlCol="0">
            <a:spAutoFit/>
          </a:bodyPr>
          <a:lstStyle/>
          <a:p>
            <a:pPr marL="12700">
              <a:lnSpc>
                <a:spcPts val="615"/>
              </a:lnSpc>
            </a:pPr>
            <a:r>
              <a:rPr lang="en-US" sz="600" spc="-60" dirty="0">
                <a:solidFill>
                  <a:srgbClr val="FFFFFF"/>
                </a:solidFill>
                <a:latin typeface="Calibri"/>
                <a:cs typeface="Calibri"/>
              </a:rPr>
              <a:t>242.9</a:t>
            </a:r>
            <a:endParaRPr sz="600" dirty="0">
              <a:solidFill>
                <a:prstClr val="black"/>
              </a:solidFill>
              <a:latin typeface="Calibri"/>
              <a:cs typeface="Calibri"/>
            </a:endParaRPr>
          </a:p>
        </p:txBody>
      </p:sp>
      <p:sp>
        <p:nvSpPr>
          <p:cNvPr id="119" name="object 366"/>
          <p:cNvSpPr txBox="1"/>
          <p:nvPr/>
        </p:nvSpPr>
        <p:spPr>
          <a:xfrm>
            <a:off x="7744968" y="2876550"/>
            <a:ext cx="195186" cy="90859"/>
          </a:xfrm>
          <a:prstGeom prst="rect">
            <a:avLst/>
          </a:prstGeom>
        </p:spPr>
        <p:txBody>
          <a:bodyPr vert="horz" wrap="square" lIns="0" tIns="12700" rIns="0" bIns="0" rtlCol="0">
            <a:spAutoFit/>
          </a:bodyPr>
          <a:lstStyle/>
          <a:p>
            <a:pPr marL="12700">
              <a:lnSpc>
                <a:spcPts val="615"/>
              </a:lnSpc>
            </a:pPr>
            <a:r>
              <a:rPr sz="600" spc="-60" dirty="0">
                <a:solidFill>
                  <a:srgbClr val="FFFFFF"/>
                </a:solidFill>
                <a:latin typeface="Calibri"/>
                <a:cs typeface="Calibri"/>
              </a:rPr>
              <a:t>178.</a:t>
            </a:r>
            <a:r>
              <a:rPr lang="en-US" sz="600" spc="-60" dirty="0">
                <a:solidFill>
                  <a:srgbClr val="FFFFFF"/>
                </a:solidFill>
                <a:latin typeface="Calibri"/>
                <a:cs typeface="Calibri"/>
              </a:rPr>
              <a:t>2</a:t>
            </a:r>
            <a:endParaRPr sz="600" dirty="0">
              <a:solidFill>
                <a:prstClr val="black"/>
              </a:solidFill>
              <a:latin typeface="Calibri"/>
              <a:cs typeface="Calibri"/>
            </a:endParaRPr>
          </a:p>
        </p:txBody>
      </p:sp>
      <p:sp>
        <p:nvSpPr>
          <p:cNvPr id="120" name="object 366"/>
          <p:cNvSpPr txBox="1"/>
          <p:nvPr/>
        </p:nvSpPr>
        <p:spPr>
          <a:xfrm>
            <a:off x="7946136" y="2800350"/>
            <a:ext cx="195186" cy="90859"/>
          </a:xfrm>
          <a:prstGeom prst="rect">
            <a:avLst/>
          </a:prstGeom>
        </p:spPr>
        <p:txBody>
          <a:bodyPr vert="horz" wrap="square" lIns="0" tIns="12700" rIns="0" bIns="0" rtlCol="0">
            <a:spAutoFit/>
          </a:bodyPr>
          <a:lstStyle/>
          <a:p>
            <a:pPr marL="12700">
              <a:lnSpc>
                <a:spcPts val="615"/>
              </a:lnSpc>
            </a:pPr>
            <a:r>
              <a:rPr lang="en-US" sz="600" spc="-60" dirty="0">
                <a:solidFill>
                  <a:srgbClr val="FFFFFF"/>
                </a:solidFill>
                <a:latin typeface="Calibri"/>
                <a:cs typeface="Calibri"/>
              </a:rPr>
              <a:t>252.2</a:t>
            </a:r>
            <a:endParaRPr sz="600" dirty="0">
              <a:solidFill>
                <a:prstClr val="black"/>
              </a:solidFill>
              <a:latin typeface="Calibri"/>
              <a:cs typeface="Calibri"/>
            </a:endParaRPr>
          </a:p>
        </p:txBody>
      </p:sp>
      <p:sp>
        <p:nvSpPr>
          <p:cNvPr id="121" name="object 366"/>
          <p:cNvSpPr txBox="1"/>
          <p:nvPr/>
        </p:nvSpPr>
        <p:spPr>
          <a:xfrm>
            <a:off x="7391400" y="2800350"/>
            <a:ext cx="195186" cy="90859"/>
          </a:xfrm>
          <a:prstGeom prst="rect">
            <a:avLst/>
          </a:prstGeom>
        </p:spPr>
        <p:txBody>
          <a:bodyPr vert="horz" wrap="square" lIns="0" tIns="12700" rIns="0" bIns="0" rtlCol="0">
            <a:spAutoFit/>
          </a:bodyPr>
          <a:lstStyle/>
          <a:p>
            <a:pPr marL="12700">
              <a:lnSpc>
                <a:spcPts val="615"/>
              </a:lnSpc>
            </a:pPr>
            <a:r>
              <a:rPr lang="en-US" sz="600" spc="-60" dirty="0">
                <a:solidFill>
                  <a:srgbClr val="FFFFFF"/>
                </a:solidFill>
                <a:latin typeface="Calibri"/>
                <a:cs typeface="Calibri"/>
              </a:rPr>
              <a:t>242.8</a:t>
            </a:r>
            <a:endParaRPr sz="600" dirty="0">
              <a:solidFill>
                <a:prstClr val="black"/>
              </a:solidFill>
              <a:latin typeface="Calibri"/>
              <a:cs typeface="Calibri"/>
            </a:endParaRPr>
          </a:p>
        </p:txBody>
      </p:sp>
      <p:sp>
        <p:nvSpPr>
          <p:cNvPr id="122" name="object 366"/>
          <p:cNvSpPr txBox="1"/>
          <p:nvPr/>
        </p:nvSpPr>
        <p:spPr>
          <a:xfrm>
            <a:off x="6830568" y="2861891"/>
            <a:ext cx="195186" cy="90859"/>
          </a:xfrm>
          <a:prstGeom prst="rect">
            <a:avLst/>
          </a:prstGeom>
        </p:spPr>
        <p:txBody>
          <a:bodyPr vert="horz" wrap="square" lIns="0" tIns="12700" rIns="0" bIns="0" rtlCol="0">
            <a:spAutoFit/>
          </a:bodyPr>
          <a:lstStyle/>
          <a:p>
            <a:pPr marL="12700">
              <a:lnSpc>
                <a:spcPts val="615"/>
              </a:lnSpc>
            </a:pPr>
            <a:r>
              <a:rPr lang="en-US" sz="600" spc="-60" dirty="0">
                <a:solidFill>
                  <a:srgbClr val="FFFFFF"/>
                </a:solidFill>
                <a:latin typeface="Calibri"/>
                <a:cs typeface="Calibri"/>
              </a:rPr>
              <a:t>232.9</a:t>
            </a:r>
            <a:endParaRPr sz="600" dirty="0">
              <a:solidFill>
                <a:prstClr val="black"/>
              </a:solidFill>
              <a:latin typeface="Calibri"/>
              <a:cs typeface="Calibri"/>
            </a:endParaRPr>
          </a:p>
        </p:txBody>
      </p:sp>
      <p:sp>
        <p:nvSpPr>
          <p:cNvPr id="123" name="object 366"/>
          <p:cNvSpPr txBox="1"/>
          <p:nvPr/>
        </p:nvSpPr>
        <p:spPr>
          <a:xfrm>
            <a:off x="6281814" y="2938091"/>
            <a:ext cx="195186" cy="90859"/>
          </a:xfrm>
          <a:prstGeom prst="rect">
            <a:avLst/>
          </a:prstGeom>
        </p:spPr>
        <p:txBody>
          <a:bodyPr vert="horz" wrap="square" lIns="0" tIns="12700" rIns="0" bIns="0" rtlCol="0">
            <a:spAutoFit/>
          </a:bodyPr>
          <a:lstStyle/>
          <a:p>
            <a:pPr marL="12700">
              <a:lnSpc>
                <a:spcPts val="615"/>
              </a:lnSpc>
            </a:pPr>
            <a:r>
              <a:rPr lang="en-US" sz="600" spc="-60" dirty="0">
                <a:solidFill>
                  <a:srgbClr val="FFFFFF"/>
                </a:solidFill>
                <a:latin typeface="Calibri"/>
                <a:cs typeface="Calibri"/>
              </a:rPr>
              <a:t>224.7</a:t>
            </a:r>
            <a:endParaRPr sz="600" dirty="0">
              <a:solidFill>
                <a:prstClr val="black"/>
              </a:solidFill>
              <a:latin typeface="Calibri"/>
              <a:cs typeface="Calibri"/>
            </a:endParaRPr>
          </a:p>
        </p:txBody>
      </p:sp>
    </p:spTree>
    <p:extLst>
      <p:ext uri="{BB962C8B-B14F-4D97-AF65-F5344CB8AC3E}">
        <p14:creationId xmlns:p14="http://schemas.microsoft.com/office/powerpoint/2010/main" val="3223360460"/>
      </p:ext>
    </p:extLst>
  </p:cSld>
  <p:clrMapOvr>
    <a:masterClrMapping/>
  </p:clrMapOvr>
  <p:transition>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l"/>
            <a:r>
              <a:rPr lang="en-US" altLang="en-US" dirty="0"/>
              <a:t>Civilian Provider Acceptance of, and </a:t>
            </a:r>
            <a:br>
              <a:rPr lang="en-US" altLang="en-US" dirty="0"/>
            </a:br>
            <a:r>
              <a:rPr lang="en-US" altLang="en-US" dirty="0"/>
              <a:t>Beneficiary Access to, TRICARE Select</a:t>
            </a:r>
            <a:endParaRPr lang="en-US" dirty="0"/>
          </a:p>
        </p:txBody>
      </p:sp>
      <p:sp>
        <p:nvSpPr>
          <p:cNvPr id="6" name="Content Placeholder 5"/>
          <p:cNvSpPr>
            <a:spLocks noGrp="1"/>
          </p:cNvSpPr>
          <p:nvPr>
            <p:ph idx="1"/>
          </p:nvPr>
        </p:nvSpPr>
        <p:spPr/>
        <p:txBody>
          <a:bodyPr>
            <a:normAutofit fontScale="55000" lnSpcReduction="20000"/>
          </a:bodyPr>
          <a:lstStyle/>
          <a:p>
            <a:pPr marL="0" marR="0" lvl="0" indent="0" algn="l" defTabSz="914400" rtl="0" eaLnBrk="1" fontAlgn="auto" latinLnBrk="0" hangingPunct="1">
              <a:lnSpc>
                <a:spcPct val="100000"/>
              </a:lnSpc>
              <a:spcBef>
                <a:spcPct val="20000"/>
              </a:spcBef>
              <a:spcAft>
                <a:spcPts val="0"/>
              </a:spcAft>
              <a:buClr>
                <a:srgbClr val="582831"/>
              </a:buClr>
              <a:buSzPct val="125000"/>
              <a:buNone/>
              <a:tabLst/>
              <a:defRPr/>
            </a:pPr>
            <a:r>
              <a:rPr kumimoji="0" lang="en-US" sz="25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The DoD completed surveys of civilian providers and MHS non-enrolled beneficiaries </a:t>
            </a:r>
            <a:r>
              <a:rPr kumimoji="0" lang="en-US"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(i.e., TRICARE Select)</a:t>
            </a:r>
            <a:r>
              <a:rPr kumimoji="0" lang="en-US" sz="2500" b="0" i="0" u="none" strike="noStrike" kern="1200" cap="none" spc="0" normalizeH="0" baseline="0" noProof="0" dirty="0">
                <a:ln>
                  <a:noFill/>
                </a:ln>
                <a:solidFill>
                  <a:srgbClr val="454545"/>
                </a:solidFill>
                <a:effectLst/>
                <a:uLnTx/>
                <a:uFillTx/>
                <a:latin typeface="Franklin Gothic Book" panose="020B0503020102020204" pitchFamily="34" charset="0"/>
                <a:ea typeface="+mn-ea"/>
                <a:cs typeface="+mn-cs"/>
              </a:rPr>
              <a:t>, designed to determine civilian provider acceptance of, and beneficiary access to, the TRICARE Select benefit option. </a:t>
            </a:r>
          </a:p>
          <a:p>
            <a:pPr marL="0" indent="0">
              <a:buNone/>
            </a:pPr>
            <a:endParaRPr lang="en-US" b="1" dirty="0">
              <a:solidFill>
                <a:schemeClr val="accent1">
                  <a:lumMod val="60000"/>
                  <a:lumOff val="40000"/>
                </a:schemeClr>
              </a:solidFill>
            </a:endParaRPr>
          </a:p>
          <a:p>
            <a:pPr marL="0" indent="0">
              <a:buNone/>
            </a:pPr>
            <a:r>
              <a:rPr lang="en-US" b="1" dirty="0">
                <a:solidFill>
                  <a:schemeClr val="accent1">
                    <a:lumMod val="60000"/>
                    <a:lumOff val="40000"/>
                  </a:schemeClr>
                </a:solidFill>
              </a:rPr>
              <a:t>Provider</a:t>
            </a:r>
            <a:r>
              <a:rPr lang="en-US" b="1" dirty="0"/>
              <a:t> survey results and key points</a:t>
            </a:r>
          </a:p>
          <a:p>
            <a:pPr lvl="1"/>
            <a:r>
              <a:rPr lang="en-US" dirty="0">
                <a:latin typeface="+mn-lt"/>
              </a:rPr>
              <a:t>84 percent of physicians and 34 percent of behavioral health providers accept new TRICARE Select patients </a:t>
            </a:r>
            <a:br>
              <a:rPr lang="en-US" dirty="0">
                <a:latin typeface="+mn-lt"/>
              </a:rPr>
            </a:br>
            <a:r>
              <a:rPr lang="en-US" dirty="0">
                <a:latin typeface="+mn-lt"/>
              </a:rPr>
              <a:t>if they accept new patients of any insurance. </a:t>
            </a:r>
          </a:p>
          <a:p>
            <a:pPr marL="746125" indent="-284163"/>
            <a:r>
              <a:rPr lang="en-US" sz="2000" b="0" i="0" u="none" strike="noStrike" baseline="0" dirty="0">
                <a:solidFill>
                  <a:srgbClr val="3F3F41"/>
                </a:solidFill>
                <a:latin typeface="+mn-lt"/>
              </a:rPr>
              <a:t>Physicians were more likely to not accept TRICARE Select because they were not accepting new patients. </a:t>
            </a:r>
          </a:p>
          <a:p>
            <a:pPr marL="746125" indent="-284163"/>
            <a:r>
              <a:rPr lang="en-US" sz="2000" b="0" i="0" u="none" strike="noStrike" baseline="0" dirty="0">
                <a:solidFill>
                  <a:srgbClr val="3F3F41"/>
                </a:solidFill>
                <a:latin typeface="+mn-lt"/>
              </a:rPr>
              <a:t>Behavioral health providers were more likely to not accept TRICARE Select because of “other”—they were not aware of it, the reimbursement was too low, or they only took private insurance. </a:t>
            </a:r>
          </a:p>
          <a:p>
            <a:pPr lvl="1"/>
            <a:endParaRPr lang="en-US" dirty="0"/>
          </a:p>
          <a:p>
            <a:pPr marL="0" indent="0">
              <a:buNone/>
            </a:pPr>
            <a:r>
              <a:rPr lang="en-US" b="1" dirty="0">
                <a:solidFill>
                  <a:schemeClr val="accent1">
                    <a:lumMod val="60000"/>
                    <a:lumOff val="40000"/>
                  </a:schemeClr>
                </a:solidFill>
              </a:rPr>
              <a:t>Beneficiary</a:t>
            </a:r>
            <a:r>
              <a:rPr lang="en-US" b="1" dirty="0"/>
              <a:t> survey results and key points</a:t>
            </a:r>
          </a:p>
          <a:p>
            <a:pPr marL="400050" lvl="1" indent="0">
              <a:buNone/>
            </a:pPr>
            <a:r>
              <a:rPr lang="en-US" dirty="0"/>
              <a:t>Compared with the civilian benchmark, </a:t>
            </a:r>
            <a:r>
              <a:rPr lang="en-US" dirty="0">
                <a:solidFill>
                  <a:schemeClr val="accent1">
                    <a:lumMod val="60000"/>
                    <a:lumOff val="40000"/>
                  </a:schemeClr>
                </a:solidFill>
              </a:rPr>
              <a:t>TRICARE Select </a:t>
            </a:r>
            <a:r>
              <a:rPr lang="en-US" dirty="0"/>
              <a:t>enrollees rate their care experience and access to care </a:t>
            </a:r>
            <a:br>
              <a:rPr lang="en-US" dirty="0"/>
            </a:br>
            <a:r>
              <a:rPr lang="en-US" dirty="0">
                <a:solidFill>
                  <a:schemeClr val="accent1">
                    <a:lumMod val="60000"/>
                    <a:lumOff val="40000"/>
                  </a:schemeClr>
                </a:solidFill>
              </a:rPr>
              <a:t>higher than or comparable to </a:t>
            </a:r>
            <a:r>
              <a:rPr lang="en-US" dirty="0"/>
              <a:t>the civilian benchmarks. </a:t>
            </a:r>
          </a:p>
          <a:p>
            <a:pPr lvl="1"/>
            <a:r>
              <a:rPr lang="en-US" dirty="0"/>
              <a:t>Access of TRICARE Select users to personal doctors and specialists is lower than civilian benchmarks.</a:t>
            </a:r>
          </a:p>
          <a:p>
            <a:pPr lvl="1"/>
            <a:r>
              <a:rPr lang="en-US" dirty="0"/>
              <a:t>Beneficiaries in non-PSAs were more likely to say personal doctors did not accept TRICARE and the travel distance was too long than those in PSAs.  </a:t>
            </a:r>
          </a:p>
          <a:p>
            <a:pPr lvl="1"/>
            <a:r>
              <a:rPr lang="en-US" dirty="0"/>
              <a:t>Other access measures do not differ significantly between PSAs and non-PSAs. </a:t>
            </a:r>
          </a:p>
          <a:p>
            <a:endParaRPr lang="en-US" dirty="0"/>
          </a:p>
          <a:p>
            <a:endParaRPr lang="en-US" dirty="0"/>
          </a:p>
        </p:txBody>
      </p:sp>
      <p:sp>
        <p:nvSpPr>
          <p:cNvPr id="5" name="TextBox 4"/>
          <p:cNvSpPr txBox="1"/>
          <p:nvPr/>
        </p:nvSpPr>
        <p:spPr>
          <a:xfrm>
            <a:off x="381000" y="4195345"/>
            <a:ext cx="1523999" cy="338554"/>
          </a:xfrm>
          <a:prstGeom prst="rect">
            <a:avLst/>
          </a:prstGeom>
          <a:solidFill>
            <a:schemeClr val="accent1">
              <a:lumMod val="20000"/>
              <a:lumOff val="80000"/>
            </a:schemeClr>
          </a:solidFill>
        </p:spPr>
        <p:txBody>
          <a:bodyPr wrap="square" rtlCol="0">
            <a:spAutoFit/>
          </a:bodyPr>
          <a:lstStyle/>
          <a:p>
            <a:r>
              <a:rPr lang="en-US" sz="800" dirty="0">
                <a:solidFill>
                  <a:schemeClr val="accent1">
                    <a:lumMod val="75000"/>
                  </a:schemeClr>
                </a:solidFill>
              </a:rPr>
              <a:t>Source:  FY 2024 Evaluation of the TRICARE Program, p. 137. </a:t>
            </a:r>
          </a:p>
        </p:txBody>
      </p:sp>
    </p:spTree>
    <p:extLst>
      <p:ext uri="{BB962C8B-B14F-4D97-AF65-F5344CB8AC3E}">
        <p14:creationId xmlns:p14="http://schemas.microsoft.com/office/powerpoint/2010/main" val="2998990519"/>
      </p:ext>
    </p:extLst>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33350"/>
            <a:ext cx="8229600" cy="737797"/>
          </a:xfrm>
        </p:spPr>
        <p:txBody>
          <a:bodyPr/>
          <a:lstStyle/>
          <a:p>
            <a:pPr algn="l"/>
            <a:r>
              <a:rPr lang="en-US" dirty="0"/>
              <a:t>The Military Health System</a:t>
            </a:r>
          </a:p>
        </p:txBody>
      </p:sp>
      <p:sp>
        <p:nvSpPr>
          <p:cNvPr id="32" name="TextBox 31"/>
          <p:cNvSpPr txBox="1"/>
          <p:nvPr/>
        </p:nvSpPr>
        <p:spPr>
          <a:xfrm>
            <a:off x="762000" y="4670853"/>
            <a:ext cx="1219200" cy="415498"/>
          </a:xfrm>
          <a:prstGeom prst="rect">
            <a:avLst/>
          </a:prstGeom>
          <a:solidFill>
            <a:srgbClr val="582831">
              <a:lumMod val="20000"/>
              <a:lumOff val="80000"/>
            </a:srgbClr>
          </a:solidFill>
        </p:spPr>
        <p:txBody>
          <a:bodyPr wrap="square" rtlCol="0">
            <a:spAutoFit/>
          </a:bodyPr>
          <a:lstStyle/>
          <a:p>
            <a:pPr defTabSz="914378">
              <a:defRPr/>
            </a:pPr>
            <a:r>
              <a:rPr lang="en-US" sz="700" kern="0" dirty="0">
                <a:solidFill>
                  <a:srgbClr val="582831">
                    <a:lumMod val="75000"/>
                  </a:srgbClr>
                </a:solidFill>
                <a:latin typeface="Franklin Gothic Book" panose="020B0503020102020204"/>
              </a:rPr>
              <a:t>Source:  FY 2024 Evaluation of the TRICARE Program, pgs. 11-12</a:t>
            </a:r>
          </a:p>
        </p:txBody>
      </p:sp>
      <p:sp>
        <p:nvSpPr>
          <p:cNvPr id="4" name="Rectangle 3">
            <a:extLst>
              <a:ext uri="{FF2B5EF4-FFF2-40B4-BE49-F238E27FC236}">
                <a16:creationId xmlns:a16="http://schemas.microsoft.com/office/drawing/2014/main" id="{452ED89E-CF77-196C-CB67-FB5327C13D83}"/>
              </a:ext>
            </a:extLst>
          </p:cNvPr>
          <p:cNvSpPr/>
          <p:nvPr/>
        </p:nvSpPr>
        <p:spPr>
          <a:xfrm>
            <a:off x="533402" y="946234"/>
            <a:ext cx="2605431" cy="2661786"/>
          </a:xfrm>
          <a:prstGeom prst="rect">
            <a:avLst/>
          </a:prstGeom>
          <a:solidFill>
            <a:sysClr val="window" lastClr="FFFFFF"/>
          </a:solidFill>
          <a:ln w="28575" cap="flat" cmpd="sng" algn="ctr">
            <a:solidFill>
              <a:schemeClr val="tx1">
                <a:lumMod val="60000"/>
                <a:lumOff val="40000"/>
              </a:schemeClr>
            </a:solidFill>
            <a:prstDash val="solid"/>
            <a:miter lim="800000"/>
          </a:ln>
          <a:effectLst>
            <a:outerShdw blurRad="50800" dist="38100" dir="2700000" algn="tl" rotWithShape="0">
              <a:prstClr val="black">
                <a:alpha val="40000"/>
              </a:prstClr>
            </a:outerShdw>
          </a:effectLst>
        </p:spPr>
        <p:txBody>
          <a:bodyPr rtlCol="0" anchor="t"/>
          <a:lstStyle/>
          <a:p>
            <a:pPr algn="ctr" defTabSz="914378">
              <a:defRPr/>
            </a:pPr>
            <a:r>
              <a:rPr lang="en-US" sz="900" b="1" kern="0" dirty="0">
                <a:solidFill>
                  <a:srgbClr val="283446"/>
                </a:solidFill>
                <a:latin typeface="Calibri" panose="020F0502020204030204"/>
              </a:rPr>
              <a:t>Direct Care System (DCS) of </a:t>
            </a:r>
            <a:br>
              <a:rPr lang="en-US" sz="900" b="1" kern="0" dirty="0">
                <a:solidFill>
                  <a:srgbClr val="283446"/>
                </a:solidFill>
                <a:latin typeface="Calibri" panose="020F0502020204030204"/>
              </a:rPr>
            </a:br>
            <a:r>
              <a:rPr lang="en-US" sz="900" b="1" kern="0" dirty="0">
                <a:solidFill>
                  <a:srgbClr val="283446"/>
                </a:solidFill>
                <a:latin typeface="Calibri" panose="020F0502020204030204"/>
              </a:rPr>
              <a:t>military hospitals and clinics </a:t>
            </a:r>
            <a:endParaRPr lang="en-US" sz="900" kern="0" dirty="0">
              <a:solidFill>
                <a:srgbClr val="283446"/>
              </a:solidFill>
              <a:latin typeface="Calibri" panose="020F0502020204030204"/>
            </a:endParaRPr>
          </a:p>
          <a:p>
            <a:pPr algn="ctr" defTabSz="914378">
              <a:defRPr/>
            </a:pPr>
            <a:r>
              <a:rPr lang="en-US" sz="900" kern="0" dirty="0">
                <a:solidFill>
                  <a:srgbClr val="283446"/>
                </a:solidFill>
                <a:latin typeface="Calibri" panose="020F0502020204030204"/>
              </a:rPr>
              <a:t>“Training Platform for Ready Medical Force”</a:t>
            </a:r>
          </a:p>
        </p:txBody>
      </p:sp>
      <p:sp>
        <p:nvSpPr>
          <p:cNvPr id="5" name="Rectangle 4">
            <a:extLst>
              <a:ext uri="{FF2B5EF4-FFF2-40B4-BE49-F238E27FC236}">
                <a16:creationId xmlns:a16="http://schemas.microsoft.com/office/drawing/2014/main" id="{F6C15E54-E90C-79D9-98D2-D0AF094A6080}"/>
              </a:ext>
            </a:extLst>
          </p:cNvPr>
          <p:cNvSpPr/>
          <p:nvPr/>
        </p:nvSpPr>
        <p:spPr>
          <a:xfrm>
            <a:off x="533401" y="3537035"/>
            <a:ext cx="8119555" cy="939715"/>
          </a:xfrm>
          <a:prstGeom prst="rect">
            <a:avLst/>
          </a:prstGeom>
          <a:solidFill>
            <a:sysClr val="window" lastClr="FFFFFF"/>
          </a:solidFill>
          <a:ln w="28575" cap="flat" cmpd="sng" algn="ctr">
            <a:solidFill>
              <a:schemeClr val="tx1">
                <a:lumMod val="60000"/>
                <a:lumOff val="40000"/>
              </a:schemeClr>
            </a:solidFill>
            <a:prstDash val="solid"/>
            <a:miter lim="800000"/>
          </a:ln>
          <a:effectLst>
            <a:outerShdw blurRad="50800" dist="38100" dir="2700000" algn="tl" rotWithShape="0">
              <a:prstClr val="black">
                <a:alpha val="40000"/>
              </a:prstClr>
            </a:outerShdw>
          </a:effectLst>
        </p:spPr>
        <p:txBody>
          <a:bodyPr rtlCol="0" anchor="t"/>
          <a:lstStyle/>
          <a:p>
            <a:pPr algn="ctr" defTabSz="914378">
              <a:defRPr/>
            </a:pPr>
            <a:r>
              <a:rPr lang="en-US" sz="900" b="1" kern="0" dirty="0">
                <a:solidFill>
                  <a:srgbClr val="283446"/>
                </a:solidFill>
                <a:latin typeface="Calibri" panose="020F0502020204030204"/>
              </a:rPr>
              <a:t>Combat Support </a:t>
            </a:r>
            <a:endParaRPr lang="en-US" sz="900" kern="0" dirty="0">
              <a:solidFill>
                <a:srgbClr val="283446"/>
              </a:solidFill>
              <a:latin typeface="Calibri" panose="020F0502020204030204"/>
            </a:endParaRPr>
          </a:p>
        </p:txBody>
      </p:sp>
      <p:graphicFrame>
        <p:nvGraphicFramePr>
          <p:cNvPr id="6" name="Table 5">
            <a:extLst>
              <a:ext uri="{FF2B5EF4-FFF2-40B4-BE49-F238E27FC236}">
                <a16:creationId xmlns:a16="http://schemas.microsoft.com/office/drawing/2014/main" id="{77519B9F-27B9-50D1-BA98-8B901955562A}"/>
              </a:ext>
            </a:extLst>
          </p:cNvPr>
          <p:cNvGraphicFramePr>
            <a:graphicFrameLocks noGrp="1"/>
          </p:cNvGraphicFramePr>
          <p:nvPr>
            <p:extLst>
              <p:ext uri="{D42A27DB-BD31-4B8C-83A1-F6EECF244321}">
                <p14:modId xmlns:p14="http://schemas.microsoft.com/office/powerpoint/2010/main" val="462025146"/>
              </p:ext>
            </p:extLst>
          </p:nvPr>
        </p:nvGraphicFramePr>
        <p:xfrm>
          <a:off x="546004" y="1421351"/>
          <a:ext cx="2575406" cy="2115682"/>
        </p:xfrm>
        <a:graphic>
          <a:graphicData uri="http://schemas.openxmlformats.org/drawingml/2006/table">
            <a:tbl>
              <a:tblPr firstRow="1" bandRow="1"/>
              <a:tblGrid>
                <a:gridCol w="1837833">
                  <a:extLst>
                    <a:ext uri="{9D8B030D-6E8A-4147-A177-3AD203B41FA5}">
                      <a16:colId xmlns:a16="http://schemas.microsoft.com/office/drawing/2014/main" val="20000"/>
                    </a:ext>
                  </a:extLst>
                </a:gridCol>
                <a:gridCol w="380831">
                  <a:extLst>
                    <a:ext uri="{9D8B030D-6E8A-4147-A177-3AD203B41FA5}">
                      <a16:colId xmlns:a16="http://schemas.microsoft.com/office/drawing/2014/main" val="20002"/>
                    </a:ext>
                  </a:extLst>
                </a:gridCol>
                <a:gridCol w="356742">
                  <a:extLst>
                    <a:ext uri="{9D8B030D-6E8A-4147-A177-3AD203B41FA5}">
                      <a16:colId xmlns:a16="http://schemas.microsoft.com/office/drawing/2014/main" val="20003"/>
                    </a:ext>
                  </a:extLst>
                </a:gridCol>
              </a:tblGrid>
              <a:tr h="29490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900" dirty="0"/>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900" dirty="0"/>
                        <a:t>FY2024</a:t>
                      </a: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lang="en-US"/>
                    </a:p>
                  </a:txBody>
                  <a:tcPr/>
                </a:tc>
                <a:extLst>
                  <a:ext uri="{0D108BD9-81ED-4DB2-BD59-A6C34878D82A}">
                    <a16:rowId xmlns:a16="http://schemas.microsoft.com/office/drawing/2014/main" val="10000"/>
                  </a:ext>
                </a:extLst>
              </a:tr>
              <a:tr h="3429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900" dirty="0">
                          <a:solidFill>
                            <a:schemeClr val="tx1"/>
                          </a:solidFill>
                        </a:rPr>
                        <a:t>Inpatient Hospitals</a:t>
                      </a:r>
                      <a:endParaRPr lang="en-US" sz="900" b="1"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solidFill>
                            <a:schemeClr val="tx1"/>
                          </a:solidFill>
                          <a:effectLst/>
                          <a:uLnTx/>
                          <a:uFillTx/>
                        </a:rPr>
                        <a:t>33</a:t>
                      </a:r>
                      <a:endParaRPr lang="en-US" sz="900" b="1" i="1" dirty="0">
                        <a:solidFill>
                          <a:schemeClr val="tx1"/>
                        </a:solidFill>
                        <a:latin typeface="Calibri" panose="020F0502020204030204" pitchFamily="34" charset="0"/>
                        <a:cs typeface="Calibri" panose="020F0502020204030204" pitchFamily="34" charset="0"/>
                      </a:endParaRPr>
                    </a:p>
                  </a:txBody>
                  <a:tcPr marL="34290" marR="3429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Intl 14</a:t>
                      </a:r>
                      <a:endParaRPr lang="en-US" sz="900" b="1" i="1" dirty="0">
                        <a:solidFill>
                          <a:schemeClr val="tx1"/>
                        </a:solidFill>
                        <a:latin typeface="Calibri" panose="020F0502020204030204" pitchFamily="34" charset="0"/>
                        <a:cs typeface="Calibri" panose="020F0502020204030204" pitchFamily="34" charset="0"/>
                      </a:endParaRPr>
                    </a:p>
                  </a:txBody>
                  <a:tcPr marL="34290" marR="3429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extLst>
                  <a:ext uri="{0D108BD9-81ED-4DB2-BD59-A6C34878D82A}">
                    <a16:rowId xmlns:a16="http://schemas.microsoft.com/office/drawing/2014/main" val="10001"/>
                  </a:ext>
                </a:extLst>
              </a:tr>
              <a:tr h="24685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900" dirty="0">
                          <a:solidFill>
                            <a:schemeClr val="tx1"/>
                          </a:solidFill>
                        </a:rPr>
                        <a:t>Inpatient Admissions </a:t>
                      </a:r>
                      <a:r>
                        <a:rPr lang="en-US" sz="800" u="sng" dirty="0">
                          <a:solidFill>
                            <a:schemeClr val="tx1"/>
                          </a:solidFill>
                        </a:rPr>
                        <a:t>FY 2023</a:t>
                      </a:r>
                      <a:endParaRPr lang="en-US" sz="900" b="1" u="sng"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EDF1"/>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900" dirty="0">
                          <a:solidFill>
                            <a:schemeClr val="tx1"/>
                          </a:solidFill>
                        </a:rPr>
                        <a:t>850K</a:t>
                      </a:r>
                    </a:p>
                  </a:txBody>
                  <a:tcPr marL="34290" marR="3429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EDF1"/>
                    </a:solidFill>
                  </a:tcPr>
                </a:tc>
                <a:tc hMerge="1">
                  <a:txBody>
                    <a:bodyPr/>
                    <a:lstStyle/>
                    <a:p>
                      <a:endParaRPr lang="en-US"/>
                    </a:p>
                  </a:txBody>
                  <a:tcPr/>
                </a:tc>
                <a:extLst>
                  <a:ext uri="{0D108BD9-81ED-4DB2-BD59-A6C34878D82A}">
                    <a16:rowId xmlns:a16="http://schemas.microsoft.com/office/drawing/2014/main" val="10002"/>
                  </a:ext>
                </a:extLst>
              </a:tr>
              <a:tr h="29490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900" dirty="0">
                          <a:solidFill>
                            <a:schemeClr val="tx1"/>
                          </a:solidFill>
                        </a:rPr>
                        <a:t>Outpatient</a:t>
                      </a:r>
                      <a:r>
                        <a:rPr lang="en-US" sz="900" baseline="0" dirty="0">
                          <a:solidFill>
                            <a:schemeClr val="tx1"/>
                          </a:solidFill>
                        </a:rPr>
                        <a:t> Clinics</a:t>
                      </a:r>
                      <a:endParaRPr lang="en-US" sz="900" b="1"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900" dirty="0">
                          <a:solidFill>
                            <a:schemeClr val="tx1"/>
                          </a:solidFill>
                        </a:rPr>
                        <a:t>US 481</a:t>
                      </a:r>
                      <a:endParaRPr lang="en-US" sz="900" b="0" i="1" dirty="0">
                        <a:solidFill>
                          <a:schemeClr val="tx1"/>
                        </a:solidFill>
                        <a:latin typeface="Calibri" panose="020F0502020204030204" pitchFamily="34" charset="0"/>
                        <a:cs typeface="Calibri" panose="020F0502020204030204" pitchFamily="34" charset="0"/>
                      </a:endParaRPr>
                    </a:p>
                  </a:txBody>
                  <a:tcPr marL="34290" marR="3429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900" dirty="0">
                          <a:solidFill>
                            <a:schemeClr val="tx1"/>
                          </a:solidFill>
                        </a:rPr>
                        <a:t>Intl 91</a:t>
                      </a:r>
                      <a:endParaRPr lang="en-US" sz="900" b="0" i="1" dirty="0">
                        <a:solidFill>
                          <a:schemeClr val="tx1"/>
                        </a:solidFill>
                        <a:latin typeface="Calibri" panose="020F0502020204030204" pitchFamily="34" charset="0"/>
                        <a:cs typeface="Calibri" panose="020F0502020204030204" pitchFamily="34" charset="0"/>
                      </a:endParaRPr>
                    </a:p>
                  </a:txBody>
                  <a:tcPr marL="34290" marR="3429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extLst>
                  <a:ext uri="{0D108BD9-81ED-4DB2-BD59-A6C34878D82A}">
                    <a16:rowId xmlns:a16="http://schemas.microsoft.com/office/drawing/2014/main" val="10003"/>
                  </a:ext>
                </a:extLst>
              </a:tr>
              <a:tr h="29490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900" dirty="0">
                          <a:solidFill>
                            <a:schemeClr val="tx1"/>
                          </a:solidFill>
                        </a:rPr>
                        <a:t>Outpatient</a:t>
                      </a:r>
                      <a:r>
                        <a:rPr lang="en-US" sz="900" baseline="0" dirty="0">
                          <a:solidFill>
                            <a:schemeClr val="tx1"/>
                          </a:solidFill>
                        </a:rPr>
                        <a:t> Encounters </a:t>
                      </a:r>
                      <a:r>
                        <a:rPr lang="en-US" sz="900" u="sng" baseline="0" dirty="0">
                          <a:solidFill>
                            <a:schemeClr val="tx1"/>
                          </a:solidFill>
                        </a:rPr>
                        <a:t>FY 2023</a:t>
                      </a:r>
                      <a:endParaRPr lang="en-US" sz="900" b="1" u="sng"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EDF1"/>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900" dirty="0">
                          <a:solidFill>
                            <a:schemeClr val="tx1"/>
                          </a:solidFill>
                        </a:rPr>
                        <a:t>87.9 M</a:t>
                      </a:r>
                    </a:p>
                  </a:txBody>
                  <a:tcPr marL="34290" marR="3429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EDF1"/>
                    </a:solidFill>
                  </a:tcPr>
                </a:tc>
                <a:tc hMerge="1">
                  <a:txBody>
                    <a:bodyPr/>
                    <a:lstStyle/>
                    <a:p>
                      <a:endParaRPr lang="en-US"/>
                    </a:p>
                  </a:txBody>
                  <a:tcPr/>
                </a:tc>
                <a:extLst>
                  <a:ext uri="{0D108BD9-81ED-4DB2-BD59-A6C34878D82A}">
                    <a16:rowId xmlns:a16="http://schemas.microsoft.com/office/drawing/2014/main" val="10004"/>
                  </a:ext>
                </a:extLst>
              </a:tr>
              <a:tr h="3205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900" dirty="0">
                          <a:solidFill>
                            <a:schemeClr val="tx1"/>
                          </a:solidFill>
                        </a:rPr>
                        <a:t>Prescriptions Filled </a:t>
                      </a:r>
                      <a:r>
                        <a:rPr lang="en-US" sz="800" u="sng" dirty="0">
                          <a:solidFill>
                            <a:schemeClr val="tx1"/>
                          </a:solidFill>
                        </a:rPr>
                        <a:t>FY 2023</a:t>
                      </a:r>
                      <a:endParaRPr lang="en-US" sz="900" b="1" u="sng"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900" dirty="0">
                          <a:solidFill>
                            <a:schemeClr val="tx1"/>
                          </a:solidFill>
                        </a:rPr>
                        <a:t>101.7 M</a:t>
                      </a:r>
                    </a:p>
                  </a:txBody>
                  <a:tcPr marL="34290" marR="3429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hMerge="1">
                  <a:txBody>
                    <a:bodyPr/>
                    <a:lstStyle/>
                    <a:p>
                      <a:endParaRPr lang="en-US"/>
                    </a:p>
                  </a:txBody>
                  <a:tcPr/>
                </a:tc>
                <a:extLst>
                  <a:ext uri="{0D108BD9-81ED-4DB2-BD59-A6C34878D82A}">
                    <a16:rowId xmlns:a16="http://schemas.microsoft.com/office/drawing/2014/main" val="10005"/>
                  </a:ext>
                </a:extLst>
              </a:tr>
              <a:tr h="3205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900" dirty="0">
                          <a:solidFill>
                            <a:schemeClr val="tx1"/>
                          </a:solidFill>
                        </a:rPr>
                        <a:t>Dental Clinics</a:t>
                      </a:r>
                      <a:endParaRPr lang="en-US" sz="900" b="1"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EDF1"/>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900" dirty="0">
                          <a:solidFill>
                            <a:schemeClr val="tx1"/>
                          </a:solidFill>
                        </a:rPr>
                        <a:t>115</a:t>
                      </a:r>
                    </a:p>
                  </a:txBody>
                  <a:tcPr marL="34290" marR="3429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EDF1"/>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7" name="Rectangle 6">
            <a:extLst>
              <a:ext uri="{FF2B5EF4-FFF2-40B4-BE49-F238E27FC236}">
                <a16:creationId xmlns:a16="http://schemas.microsoft.com/office/drawing/2014/main" id="{91F20816-90D0-203C-E58F-B1522DE73FC1}"/>
              </a:ext>
            </a:extLst>
          </p:cNvPr>
          <p:cNvSpPr/>
          <p:nvPr/>
        </p:nvSpPr>
        <p:spPr>
          <a:xfrm>
            <a:off x="3214807" y="946235"/>
            <a:ext cx="2788274" cy="2576346"/>
          </a:xfrm>
          <a:prstGeom prst="rect">
            <a:avLst/>
          </a:prstGeom>
          <a:solidFill>
            <a:sysClr val="window" lastClr="FFFFFF"/>
          </a:solidFill>
          <a:ln w="28575" cap="flat" cmpd="sng" algn="ctr">
            <a:solidFill>
              <a:schemeClr val="tx1">
                <a:lumMod val="60000"/>
                <a:lumOff val="40000"/>
              </a:schemeClr>
            </a:solidFill>
            <a:prstDash val="solid"/>
            <a:miter lim="800000"/>
          </a:ln>
          <a:effectLst>
            <a:outerShdw blurRad="50800" dist="38100" dir="2700000" algn="tl" rotWithShape="0">
              <a:prstClr val="black">
                <a:alpha val="40000"/>
              </a:prstClr>
            </a:outerShdw>
          </a:effectLst>
        </p:spPr>
        <p:txBody>
          <a:bodyPr rtlCol="0" anchor="t"/>
          <a:lstStyle/>
          <a:p>
            <a:pPr algn="ctr" defTabSz="914378">
              <a:defRPr/>
            </a:pPr>
            <a:r>
              <a:rPr lang="en-US" sz="900" b="1" kern="0" dirty="0">
                <a:solidFill>
                  <a:srgbClr val="283446"/>
                </a:solidFill>
                <a:latin typeface="Calibri" panose="020F0502020204030204"/>
              </a:rPr>
              <a:t>Patients by TRICARE Plan</a:t>
            </a:r>
            <a:endParaRPr lang="en-US" sz="900" kern="0" dirty="0">
              <a:solidFill>
                <a:srgbClr val="283446"/>
              </a:solidFill>
              <a:latin typeface="Calibri" panose="020F0502020204030204"/>
            </a:endParaRPr>
          </a:p>
        </p:txBody>
      </p:sp>
      <p:sp>
        <p:nvSpPr>
          <p:cNvPr id="33" name="Rectangle 32">
            <a:extLst>
              <a:ext uri="{FF2B5EF4-FFF2-40B4-BE49-F238E27FC236}">
                <a16:creationId xmlns:a16="http://schemas.microsoft.com/office/drawing/2014/main" id="{967524A8-4AE5-9028-05E0-3C7650A4AB77}"/>
              </a:ext>
            </a:extLst>
          </p:cNvPr>
          <p:cNvSpPr/>
          <p:nvPr/>
        </p:nvSpPr>
        <p:spPr>
          <a:xfrm>
            <a:off x="3233948" y="2765135"/>
            <a:ext cx="2761488" cy="757447"/>
          </a:xfrm>
          <a:prstGeom prst="rect">
            <a:avLst/>
          </a:prstGeom>
          <a:solidFill>
            <a:sysClr val="window" lastClr="FFFFFF">
              <a:lumMod val="95000"/>
            </a:sysClr>
          </a:solidFill>
          <a:ln w="12700" cap="flat" cmpd="sng" algn="ctr">
            <a:solidFill>
              <a:schemeClr val="tx1">
                <a:lumMod val="60000"/>
                <a:lumOff val="40000"/>
              </a:schemeClr>
            </a:solidFill>
            <a:prstDash val="solid"/>
            <a:miter lim="800000"/>
          </a:ln>
          <a:effectLst/>
        </p:spPr>
        <p:txBody>
          <a:bodyPr rtlCol="0" anchor="ctr"/>
          <a:lstStyle/>
          <a:p>
            <a:pPr algn="ctr" defTabSz="914378">
              <a:defRPr/>
            </a:pPr>
            <a:endParaRPr lang="en-US" sz="700" kern="0">
              <a:solidFill>
                <a:prstClr val="white"/>
              </a:solidFill>
              <a:latin typeface="Calibri" panose="020F0502020204030204"/>
            </a:endParaRPr>
          </a:p>
        </p:txBody>
      </p:sp>
      <p:sp>
        <p:nvSpPr>
          <p:cNvPr id="34" name="TextBox 33">
            <a:extLst>
              <a:ext uri="{FF2B5EF4-FFF2-40B4-BE49-F238E27FC236}">
                <a16:creationId xmlns:a16="http://schemas.microsoft.com/office/drawing/2014/main" id="{06826931-6482-28E4-D237-59E71B15051D}"/>
              </a:ext>
            </a:extLst>
          </p:cNvPr>
          <p:cNvSpPr txBox="1"/>
          <p:nvPr/>
        </p:nvSpPr>
        <p:spPr>
          <a:xfrm>
            <a:off x="3214329" y="2753140"/>
            <a:ext cx="2780911" cy="769441"/>
          </a:xfrm>
          <a:prstGeom prst="rect">
            <a:avLst/>
          </a:prstGeom>
          <a:solidFill>
            <a:srgbClr val="EBEDF1"/>
          </a:solidFill>
          <a:ln>
            <a:solidFill>
              <a:schemeClr val="tx1">
                <a:lumMod val="60000"/>
                <a:lumOff val="40000"/>
              </a:schemeClr>
            </a:solidFill>
          </a:ln>
        </p:spPr>
        <p:txBody>
          <a:bodyPr wrap="square" numCol="1" rtlCol="0">
            <a:spAutoFit/>
          </a:bodyPr>
          <a:lstStyle/>
          <a:p>
            <a:pPr algn="ctr" defTabSz="914378"/>
            <a:r>
              <a:rPr lang="en-US" sz="900" b="1" dirty="0">
                <a:solidFill>
                  <a:srgbClr val="283446"/>
                </a:solidFill>
                <a:latin typeface="Calibri" panose="020F0502020204030204"/>
              </a:rPr>
              <a:t>TRICARE Health Plans</a:t>
            </a:r>
          </a:p>
          <a:p>
            <a:pPr marL="88104" indent="-88104" defTabSz="914378">
              <a:buFont typeface="Arial" panose="020B0604020202020204" pitchFamily="34" charset="0"/>
              <a:buChar char="•"/>
            </a:pPr>
            <a:r>
              <a:rPr lang="en-US" sz="700" dirty="0">
                <a:solidFill>
                  <a:srgbClr val="283446"/>
                </a:solidFill>
                <a:latin typeface="Calibri" panose="020F0502020204030204"/>
              </a:rPr>
              <a:t>TRICARE Prime</a:t>
            </a:r>
          </a:p>
          <a:p>
            <a:pPr marL="88104" indent="-88104" defTabSz="914378">
              <a:buFont typeface="Arial" panose="020B0604020202020204" pitchFamily="34" charset="0"/>
              <a:buChar char="•"/>
            </a:pPr>
            <a:r>
              <a:rPr lang="en-US" sz="700" dirty="0">
                <a:solidFill>
                  <a:srgbClr val="283446"/>
                </a:solidFill>
                <a:latin typeface="Calibri" panose="020F0502020204030204"/>
              </a:rPr>
              <a:t>TRICARE Select</a:t>
            </a:r>
          </a:p>
          <a:p>
            <a:pPr marL="88104" indent="-88104" defTabSz="914378">
              <a:buFont typeface="Arial" panose="020B0604020202020204" pitchFamily="34" charset="0"/>
              <a:buChar char="•"/>
            </a:pPr>
            <a:r>
              <a:rPr lang="en-US" sz="700" dirty="0">
                <a:solidFill>
                  <a:srgbClr val="283446"/>
                </a:solidFill>
                <a:latin typeface="Calibri" panose="020F0502020204030204"/>
              </a:rPr>
              <a:t>TRICARE for Life</a:t>
            </a:r>
          </a:p>
          <a:p>
            <a:pPr marL="88104" indent="-88104" defTabSz="914378">
              <a:buFont typeface="Arial" panose="020B0604020202020204" pitchFamily="34" charset="0"/>
              <a:buChar char="•"/>
            </a:pPr>
            <a:r>
              <a:rPr lang="en-US" sz="700" dirty="0">
                <a:solidFill>
                  <a:srgbClr val="283446"/>
                </a:solidFill>
                <a:latin typeface="Calibri" panose="020F0502020204030204"/>
              </a:rPr>
              <a:t>TRICARE Reserve Select</a:t>
            </a:r>
          </a:p>
          <a:p>
            <a:pPr marL="88104" indent="-88104" defTabSz="914378">
              <a:buFont typeface="Arial" panose="020B0604020202020204" pitchFamily="34" charset="0"/>
              <a:buChar char="•"/>
            </a:pPr>
            <a:r>
              <a:rPr lang="en-US" sz="700" dirty="0">
                <a:solidFill>
                  <a:srgbClr val="283446"/>
                </a:solidFill>
                <a:latin typeface="Calibri" panose="020F0502020204030204"/>
              </a:rPr>
              <a:t>US Family Health Plan (USFHP)</a:t>
            </a:r>
          </a:p>
        </p:txBody>
      </p:sp>
      <p:sp>
        <p:nvSpPr>
          <p:cNvPr id="35" name="Rectangle 34">
            <a:extLst>
              <a:ext uri="{FF2B5EF4-FFF2-40B4-BE49-F238E27FC236}">
                <a16:creationId xmlns:a16="http://schemas.microsoft.com/office/drawing/2014/main" id="{946FBE32-944A-F3DE-2DCA-3CD0CC282A8F}"/>
              </a:ext>
            </a:extLst>
          </p:cNvPr>
          <p:cNvSpPr/>
          <p:nvPr/>
        </p:nvSpPr>
        <p:spPr>
          <a:xfrm>
            <a:off x="6070177" y="946235"/>
            <a:ext cx="2582779" cy="2530999"/>
          </a:xfrm>
          <a:prstGeom prst="rect">
            <a:avLst/>
          </a:prstGeom>
          <a:solidFill>
            <a:sysClr val="window" lastClr="FFFFFF"/>
          </a:solidFill>
          <a:ln w="28575" cap="flat" cmpd="sng" algn="ctr">
            <a:solidFill>
              <a:schemeClr val="tx1">
                <a:lumMod val="60000"/>
                <a:lumOff val="40000"/>
              </a:schemeClr>
            </a:solidFill>
            <a:prstDash val="solid"/>
            <a:miter lim="800000"/>
          </a:ln>
          <a:effectLst>
            <a:outerShdw blurRad="50800" dist="38100" dir="2700000" algn="tl" rotWithShape="0">
              <a:prstClr val="black">
                <a:alpha val="40000"/>
              </a:prstClr>
            </a:outerShdw>
          </a:effectLst>
        </p:spPr>
        <p:txBody>
          <a:bodyPr rtlCol="0" anchor="t"/>
          <a:lstStyle/>
          <a:p>
            <a:pPr algn="ctr" defTabSz="914378">
              <a:defRPr/>
            </a:pPr>
            <a:r>
              <a:rPr lang="en-US" sz="900" b="1" kern="0" dirty="0">
                <a:solidFill>
                  <a:srgbClr val="283446"/>
                </a:solidFill>
                <a:latin typeface="Calibri" panose="020F0502020204030204"/>
              </a:rPr>
              <a:t>Private Sector Care (PSC) </a:t>
            </a:r>
          </a:p>
          <a:p>
            <a:pPr algn="ctr" defTabSz="914378">
              <a:defRPr/>
            </a:pPr>
            <a:r>
              <a:rPr lang="en-US" sz="900" kern="0" dirty="0">
                <a:solidFill>
                  <a:srgbClr val="283446"/>
                </a:solidFill>
                <a:latin typeface="Calibri" panose="020F0502020204030204"/>
              </a:rPr>
              <a:t>“TRICARE authorized civilian providers, </a:t>
            </a:r>
            <a:br>
              <a:rPr lang="en-US" sz="900" kern="0" dirty="0">
                <a:solidFill>
                  <a:srgbClr val="283446"/>
                </a:solidFill>
                <a:latin typeface="Calibri" panose="020F0502020204030204"/>
              </a:rPr>
            </a:br>
            <a:r>
              <a:rPr lang="en-US" sz="900" kern="0" dirty="0">
                <a:solidFill>
                  <a:srgbClr val="283446"/>
                </a:solidFill>
                <a:latin typeface="Calibri" panose="020F0502020204030204"/>
              </a:rPr>
              <a:t>network and non-network</a:t>
            </a:r>
            <a:r>
              <a:rPr lang="en-US" sz="900" b="1" kern="0" dirty="0">
                <a:solidFill>
                  <a:srgbClr val="283446"/>
                </a:solidFill>
                <a:latin typeface="Calibri" panose="020F0502020204030204"/>
              </a:rPr>
              <a:t>”</a:t>
            </a:r>
          </a:p>
        </p:txBody>
      </p:sp>
      <p:sp>
        <p:nvSpPr>
          <p:cNvPr id="36" name="Rectangle 35">
            <a:extLst>
              <a:ext uri="{FF2B5EF4-FFF2-40B4-BE49-F238E27FC236}">
                <a16:creationId xmlns:a16="http://schemas.microsoft.com/office/drawing/2014/main" id="{EF6B7844-2763-79B7-4FD1-6F5F8732A4BB}"/>
              </a:ext>
            </a:extLst>
          </p:cNvPr>
          <p:cNvSpPr/>
          <p:nvPr/>
        </p:nvSpPr>
        <p:spPr>
          <a:xfrm>
            <a:off x="6096001" y="1421352"/>
            <a:ext cx="2540415" cy="795383"/>
          </a:xfrm>
          <a:prstGeom prst="rect">
            <a:avLst/>
          </a:prstGeom>
          <a:solidFill>
            <a:sysClr val="window" lastClr="FFFFFF">
              <a:lumMod val="95000"/>
            </a:sysClr>
          </a:solidFill>
          <a:ln w="28575" cap="flat" cmpd="sng" algn="ctr">
            <a:noFill/>
            <a:prstDash val="solid"/>
            <a:miter lim="800000"/>
          </a:ln>
          <a:effectLst/>
        </p:spPr>
        <p:txBody>
          <a:bodyPr rtlCol="0" anchor="ctr"/>
          <a:lstStyle/>
          <a:p>
            <a:pPr algn="ctr" defTabSz="914378">
              <a:defRPr/>
            </a:pPr>
            <a:endParaRPr lang="en-US" sz="700" kern="0">
              <a:solidFill>
                <a:prstClr val="white"/>
              </a:solidFill>
              <a:latin typeface="Calibri" panose="020F0502020204030204"/>
            </a:endParaRPr>
          </a:p>
        </p:txBody>
      </p:sp>
      <p:sp>
        <p:nvSpPr>
          <p:cNvPr id="37" name="TextBox 36">
            <a:extLst>
              <a:ext uri="{FF2B5EF4-FFF2-40B4-BE49-F238E27FC236}">
                <a16:creationId xmlns:a16="http://schemas.microsoft.com/office/drawing/2014/main" id="{276651C6-6781-48D0-23D5-82DEF3E17C36}"/>
              </a:ext>
            </a:extLst>
          </p:cNvPr>
          <p:cNvSpPr txBox="1"/>
          <p:nvPr/>
        </p:nvSpPr>
        <p:spPr>
          <a:xfrm>
            <a:off x="6126072" y="1545656"/>
            <a:ext cx="1417729" cy="630942"/>
          </a:xfrm>
          <a:prstGeom prst="rect">
            <a:avLst/>
          </a:prstGeom>
          <a:noFill/>
        </p:spPr>
        <p:txBody>
          <a:bodyPr wrap="square" rtlCol="0">
            <a:spAutoFit/>
          </a:bodyPr>
          <a:lstStyle/>
          <a:p>
            <a:pPr marL="128585" indent="-128585" defTabSz="914378">
              <a:buFont typeface="Arial" panose="020B0604020202020204" pitchFamily="34" charset="0"/>
              <a:buChar char="•"/>
            </a:pPr>
            <a:r>
              <a:rPr lang="en-US" sz="700" dirty="0">
                <a:solidFill>
                  <a:srgbClr val="283446"/>
                </a:solidFill>
                <a:latin typeface="Calibri" panose="020F0502020204030204"/>
              </a:rPr>
              <a:t>Two USA regions/contractors </a:t>
            </a:r>
          </a:p>
          <a:p>
            <a:pPr marL="471476" lvl="1" indent="-128585" defTabSz="914378">
              <a:buFont typeface="Arial" panose="020B0604020202020204" pitchFamily="34" charset="0"/>
              <a:buChar char="•"/>
            </a:pPr>
            <a:r>
              <a:rPr lang="en-US" sz="700" dirty="0">
                <a:solidFill>
                  <a:srgbClr val="283446"/>
                </a:solidFill>
                <a:latin typeface="Calibri" panose="020F0502020204030204"/>
              </a:rPr>
              <a:t>HealthNet</a:t>
            </a:r>
          </a:p>
          <a:p>
            <a:pPr marL="471476" lvl="1" indent="-128585" defTabSz="914378">
              <a:buFont typeface="Arial" panose="020B0604020202020204" pitchFamily="34" charset="0"/>
              <a:buChar char="•"/>
            </a:pPr>
            <a:r>
              <a:rPr lang="en-US" sz="700" dirty="0">
                <a:solidFill>
                  <a:srgbClr val="283446"/>
                </a:solidFill>
                <a:latin typeface="Calibri" panose="020F0502020204030204"/>
              </a:rPr>
              <a:t>Humana</a:t>
            </a:r>
          </a:p>
          <a:p>
            <a:pPr marL="128585" indent="-128585" defTabSz="914378">
              <a:buFont typeface="Arial" panose="020B0604020202020204" pitchFamily="34" charset="0"/>
              <a:buChar char="•"/>
            </a:pPr>
            <a:r>
              <a:rPr lang="en-US" sz="700" dirty="0">
                <a:solidFill>
                  <a:srgbClr val="283446"/>
                </a:solidFill>
                <a:latin typeface="Calibri" panose="020F0502020204030204"/>
              </a:rPr>
              <a:t>One International contractor </a:t>
            </a:r>
          </a:p>
          <a:p>
            <a:pPr marL="471476" lvl="1" indent="-128585" defTabSz="914378">
              <a:buFont typeface="Arial" panose="020B0604020202020204" pitchFamily="34" charset="0"/>
              <a:buChar char="•"/>
            </a:pPr>
            <a:r>
              <a:rPr lang="en-US" sz="700" dirty="0">
                <a:solidFill>
                  <a:srgbClr val="283446"/>
                </a:solidFill>
                <a:latin typeface="Calibri" panose="020F0502020204030204"/>
              </a:rPr>
              <a:t>International SOS </a:t>
            </a:r>
          </a:p>
        </p:txBody>
      </p:sp>
      <p:sp>
        <p:nvSpPr>
          <p:cNvPr id="38" name="Rectangle 37">
            <a:extLst>
              <a:ext uri="{FF2B5EF4-FFF2-40B4-BE49-F238E27FC236}">
                <a16:creationId xmlns:a16="http://schemas.microsoft.com/office/drawing/2014/main" id="{F1636DE2-ABCC-4CBD-881D-E71A6C9F91C5}"/>
              </a:ext>
            </a:extLst>
          </p:cNvPr>
          <p:cNvSpPr/>
          <p:nvPr/>
        </p:nvSpPr>
        <p:spPr>
          <a:xfrm>
            <a:off x="6120648" y="1414598"/>
            <a:ext cx="2705210" cy="200055"/>
          </a:xfrm>
          <a:prstGeom prst="rect">
            <a:avLst/>
          </a:prstGeom>
        </p:spPr>
        <p:txBody>
          <a:bodyPr wrap="square">
            <a:spAutoFit/>
          </a:bodyPr>
          <a:lstStyle/>
          <a:p>
            <a:pPr defTabSz="914378"/>
            <a:r>
              <a:rPr lang="en-US" sz="700" b="1" dirty="0">
                <a:solidFill>
                  <a:srgbClr val="283446"/>
                </a:solidFill>
                <a:latin typeface="Calibri" panose="020F0502020204030204"/>
              </a:rPr>
              <a:t>Administered by:</a:t>
            </a:r>
          </a:p>
        </p:txBody>
      </p:sp>
      <p:graphicFrame>
        <p:nvGraphicFramePr>
          <p:cNvPr id="39" name="Table 38">
            <a:extLst>
              <a:ext uri="{FF2B5EF4-FFF2-40B4-BE49-F238E27FC236}">
                <a16:creationId xmlns:a16="http://schemas.microsoft.com/office/drawing/2014/main" id="{7B7D4E40-85A9-DE16-681F-D05AD817CECA}"/>
              </a:ext>
            </a:extLst>
          </p:cNvPr>
          <p:cNvGraphicFramePr>
            <a:graphicFrameLocks noGrp="1"/>
          </p:cNvGraphicFramePr>
          <p:nvPr>
            <p:extLst>
              <p:ext uri="{D42A27DB-BD31-4B8C-83A1-F6EECF244321}">
                <p14:modId xmlns:p14="http://schemas.microsoft.com/office/powerpoint/2010/main" val="3111018360"/>
              </p:ext>
            </p:extLst>
          </p:nvPr>
        </p:nvGraphicFramePr>
        <p:xfrm>
          <a:off x="6096001" y="2198820"/>
          <a:ext cx="2540415" cy="1292869"/>
        </p:xfrm>
        <a:graphic>
          <a:graphicData uri="http://schemas.openxmlformats.org/drawingml/2006/table">
            <a:tbl>
              <a:tblPr firstRow="1" bandRow="1"/>
              <a:tblGrid>
                <a:gridCol w="1825403">
                  <a:extLst>
                    <a:ext uri="{9D8B030D-6E8A-4147-A177-3AD203B41FA5}">
                      <a16:colId xmlns:a16="http://schemas.microsoft.com/office/drawing/2014/main" val="20000"/>
                    </a:ext>
                  </a:extLst>
                </a:gridCol>
                <a:gridCol w="715012">
                  <a:extLst>
                    <a:ext uri="{9D8B030D-6E8A-4147-A177-3AD203B41FA5}">
                      <a16:colId xmlns:a16="http://schemas.microsoft.com/office/drawing/2014/main" val="20001"/>
                    </a:ext>
                  </a:extLst>
                </a:gridCol>
              </a:tblGrid>
              <a:tr h="21923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800" dirty="0"/>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800" dirty="0"/>
                        <a:t>FY2024</a:t>
                      </a: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19671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800" dirty="0">
                          <a:solidFill>
                            <a:schemeClr val="tx1"/>
                          </a:solidFill>
                        </a:rPr>
                        <a:t>Network</a:t>
                      </a:r>
                      <a:r>
                        <a:rPr lang="en-US" sz="800" baseline="0" dirty="0">
                          <a:solidFill>
                            <a:schemeClr val="tx1"/>
                          </a:solidFill>
                        </a:rPr>
                        <a:t> Providers</a:t>
                      </a:r>
                      <a:endParaRPr lang="en-US" sz="800" b="1"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800" dirty="0">
                          <a:solidFill>
                            <a:schemeClr val="tx1"/>
                          </a:solidFill>
                        </a:rPr>
                        <a:t>931,689</a:t>
                      </a:r>
                    </a:p>
                  </a:txBody>
                  <a:tcPr marL="34290" marR="3429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extLst>
                  <a:ext uri="{0D108BD9-81ED-4DB2-BD59-A6C34878D82A}">
                    <a16:rowId xmlns:a16="http://schemas.microsoft.com/office/drawing/2014/main" val="10001"/>
                  </a:ext>
                </a:extLst>
              </a:tr>
              <a:tr h="2192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800" dirty="0">
                          <a:solidFill>
                            <a:schemeClr val="tx1"/>
                          </a:solidFill>
                        </a:rPr>
                        <a:t>Network Hospitals</a:t>
                      </a:r>
                      <a:endParaRPr lang="en-US" sz="800" b="1"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EDF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800" dirty="0">
                          <a:solidFill>
                            <a:schemeClr val="tx1"/>
                          </a:solidFill>
                        </a:rPr>
                        <a:t>4,158</a:t>
                      </a:r>
                    </a:p>
                  </a:txBody>
                  <a:tcPr marL="34290" marR="3429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EDF1"/>
                    </a:solidFill>
                  </a:tcPr>
                </a:tc>
                <a:extLst>
                  <a:ext uri="{0D108BD9-81ED-4DB2-BD59-A6C34878D82A}">
                    <a16:rowId xmlns:a16="http://schemas.microsoft.com/office/drawing/2014/main" val="10002"/>
                  </a:ext>
                </a:extLst>
              </a:tr>
              <a:tr h="2192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800" dirty="0">
                          <a:solidFill>
                            <a:schemeClr val="tx1"/>
                          </a:solidFill>
                        </a:rPr>
                        <a:t>Behavioral Health facilities</a:t>
                      </a:r>
                      <a:endParaRPr lang="en-US" sz="800" b="1"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800" dirty="0">
                          <a:solidFill>
                            <a:schemeClr val="tx1"/>
                          </a:solidFill>
                        </a:rPr>
                        <a:t>2,148</a:t>
                      </a:r>
                    </a:p>
                  </a:txBody>
                  <a:tcPr marL="34290" marR="3429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extLst>
                  <a:ext uri="{0D108BD9-81ED-4DB2-BD59-A6C34878D82A}">
                    <a16:rowId xmlns:a16="http://schemas.microsoft.com/office/drawing/2014/main" val="10003"/>
                  </a:ext>
                </a:extLst>
              </a:tr>
              <a:tr h="2192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800" dirty="0">
                          <a:solidFill>
                            <a:schemeClr val="tx1"/>
                          </a:solidFill>
                        </a:rPr>
                        <a:t>Network</a:t>
                      </a:r>
                      <a:r>
                        <a:rPr lang="en-US" sz="800" baseline="0" dirty="0">
                          <a:solidFill>
                            <a:schemeClr val="tx1"/>
                          </a:solidFill>
                        </a:rPr>
                        <a:t> Pharmacies</a:t>
                      </a:r>
                      <a:endParaRPr lang="en-US" sz="800" b="1"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EDF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800" dirty="0">
                          <a:solidFill>
                            <a:schemeClr val="tx1"/>
                          </a:solidFill>
                        </a:rPr>
                        <a:t>41,500</a:t>
                      </a:r>
                    </a:p>
                  </a:txBody>
                  <a:tcPr marL="34290" marR="3429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EDF1"/>
                    </a:solidFill>
                  </a:tcPr>
                </a:tc>
                <a:extLst>
                  <a:ext uri="{0D108BD9-81ED-4DB2-BD59-A6C34878D82A}">
                    <a16:rowId xmlns:a16="http://schemas.microsoft.com/office/drawing/2014/main" val="10004"/>
                  </a:ext>
                </a:extLst>
              </a:tr>
              <a:tr h="2192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800" dirty="0">
                          <a:solidFill>
                            <a:schemeClr val="tx1"/>
                          </a:solidFill>
                        </a:rPr>
                        <a:t>Network Dentists</a:t>
                      </a:r>
                      <a:endParaRPr lang="en-US" sz="800" b="1"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800" dirty="0">
                          <a:solidFill>
                            <a:schemeClr val="tx1"/>
                          </a:solidFill>
                        </a:rPr>
                        <a:t>105,000</a:t>
                      </a:r>
                    </a:p>
                  </a:txBody>
                  <a:tcPr marL="34290" marR="3429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extLst>
                  <a:ext uri="{0D108BD9-81ED-4DB2-BD59-A6C34878D82A}">
                    <a16:rowId xmlns:a16="http://schemas.microsoft.com/office/drawing/2014/main" val="10005"/>
                  </a:ext>
                </a:extLst>
              </a:tr>
            </a:tbl>
          </a:graphicData>
        </a:graphic>
      </p:graphicFrame>
      <p:graphicFrame>
        <p:nvGraphicFramePr>
          <p:cNvPr id="40" name="Table 39">
            <a:extLst>
              <a:ext uri="{FF2B5EF4-FFF2-40B4-BE49-F238E27FC236}">
                <a16:creationId xmlns:a16="http://schemas.microsoft.com/office/drawing/2014/main" id="{D4FC07B5-9130-B45C-E2BD-E92F071C2240}"/>
              </a:ext>
            </a:extLst>
          </p:cNvPr>
          <p:cNvGraphicFramePr>
            <a:graphicFrameLocks noGrp="1"/>
          </p:cNvGraphicFramePr>
          <p:nvPr>
            <p:extLst>
              <p:ext uri="{D42A27DB-BD31-4B8C-83A1-F6EECF244321}">
                <p14:modId xmlns:p14="http://schemas.microsoft.com/office/powerpoint/2010/main" val="600536193"/>
              </p:ext>
            </p:extLst>
          </p:nvPr>
        </p:nvGraphicFramePr>
        <p:xfrm>
          <a:off x="546004" y="3723724"/>
          <a:ext cx="8083645" cy="708660"/>
        </p:xfrm>
        <a:graphic>
          <a:graphicData uri="http://schemas.openxmlformats.org/drawingml/2006/table">
            <a:tbl>
              <a:tblPr firstRow="1" bandRow="1"/>
              <a:tblGrid>
                <a:gridCol w="1532721">
                  <a:extLst>
                    <a:ext uri="{9D8B030D-6E8A-4147-A177-3AD203B41FA5}">
                      <a16:colId xmlns:a16="http://schemas.microsoft.com/office/drawing/2014/main" val="20000"/>
                    </a:ext>
                  </a:extLst>
                </a:gridCol>
                <a:gridCol w="1931699">
                  <a:extLst>
                    <a:ext uri="{9D8B030D-6E8A-4147-A177-3AD203B41FA5}">
                      <a16:colId xmlns:a16="http://schemas.microsoft.com/office/drawing/2014/main" val="20001"/>
                    </a:ext>
                  </a:extLst>
                </a:gridCol>
                <a:gridCol w="1784700">
                  <a:extLst>
                    <a:ext uri="{9D8B030D-6E8A-4147-A177-3AD203B41FA5}">
                      <a16:colId xmlns:a16="http://schemas.microsoft.com/office/drawing/2014/main" val="20002"/>
                    </a:ext>
                  </a:extLst>
                </a:gridCol>
                <a:gridCol w="1637726">
                  <a:extLst>
                    <a:ext uri="{9D8B030D-6E8A-4147-A177-3AD203B41FA5}">
                      <a16:colId xmlns:a16="http://schemas.microsoft.com/office/drawing/2014/main" val="20003"/>
                    </a:ext>
                  </a:extLst>
                </a:gridCol>
                <a:gridCol w="1196799">
                  <a:extLst>
                    <a:ext uri="{9D8B030D-6E8A-4147-A177-3AD203B41FA5}">
                      <a16:colId xmlns:a16="http://schemas.microsoft.com/office/drawing/2014/main" val="20004"/>
                    </a:ext>
                  </a:extLst>
                </a:gridCol>
              </a:tblGrid>
              <a:tr h="19431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800" dirty="0"/>
                        <a:t>Joint</a:t>
                      </a:r>
                      <a:r>
                        <a:rPr lang="en-US" sz="800" baseline="0" dirty="0"/>
                        <a:t> Medical Logistics</a:t>
                      </a:r>
                      <a:endParaRPr lang="en-US" sz="8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800" dirty="0"/>
                        <a:t>Research</a:t>
                      </a:r>
                      <a:r>
                        <a:rPr lang="en-US" sz="800" baseline="0" dirty="0"/>
                        <a:t> &amp; Development</a:t>
                      </a:r>
                      <a:endParaRPr lang="en-US" sz="8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800" dirty="0"/>
                        <a:t>Global Public</a:t>
                      </a:r>
                      <a:r>
                        <a:rPr lang="en-US" sz="800" baseline="0" dirty="0"/>
                        <a:t> Health</a:t>
                      </a:r>
                      <a:endParaRPr lang="en-US" sz="8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800" dirty="0"/>
                        <a:t>Education</a:t>
                      </a:r>
                      <a:r>
                        <a:rPr lang="en-US" sz="800" baseline="0" dirty="0"/>
                        <a:t> &amp; Training</a:t>
                      </a:r>
                      <a:endParaRPr lang="en-US" sz="8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800" dirty="0"/>
                        <a:t>Joint Trauma System</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5143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Tx/>
                        <a:buNone/>
                      </a:pPr>
                      <a:r>
                        <a:rPr lang="en-US" sz="800" dirty="0">
                          <a:solidFill>
                            <a:schemeClr val="tx1"/>
                          </a:solidFill>
                        </a:rPr>
                        <a:t>Identify</a:t>
                      </a:r>
                      <a:r>
                        <a:rPr lang="en-US" sz="800" baseline="0" dirty="0">
                          <a:solidFill>
                            <a:schemeClr val="tx1"/>
                          </a:solidFill>
                        </a:rPr>
                        <a:t> and deliver medical materiel solutions to meet operational requirements</a:t>
                      </a:r>
                      <a:endParaRPr lang="en-US" sz="800"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Tx/>
                        <a:buNone/>
                      </a:pPr>
                      <a:r>
                        <a:rPr lang="en-US" sz="800" dirty="0">
                          <a:solidFill>
                            <a:schemeClr val="tx1"/>
                          </a:solidFill>
                        </a:rPr>
                        <a:t>Provide novel medical tools, techniques, and clinical practice</a:t>
                      </a:r>
                      <a:r>
                        <a:rPr lang="en-US" sz="800" baseline="0" dirty="0">
                          <a:solidFill>
                            <a:schemeClr val="tx1"/>
                          </a:solidFill>
                        </a:rPr>
                        <a:t> guidelines to modernize MHS capabilities for near-peer conflict</a:t>
                      </a:r>
                      <a:endParaRPr lang="en-US" sz="800"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Provide combatant commands with near </a:t>
                      </a:r>
                      <a:br>
                        <a:rPr lang="en-US" sz="800" dirty="0">
                          <a:solidFill>
                            <a:schemeClr val="tx1"/>
                          </a:solidFill>
                        </a:rPr>
                      </a:br>
                      <a:r>
                        <a:rPr lang="en-US" sz="800" dirty="0">
                          <a:solidFill>
                            <a:schemeClr val="tx1"/>
                          </a:solidFill>
                        </a:rPr>
                        <a:t>real-time disease and </a:t>
                      </a:r>
                      <a:br>
                        <a:rPr lang="en-US" sz="800" dirty="0">
                          <a:solidFill>
                            <a:schemeClr val="tx1"/>
                          </a:solidFill>
                        </a:rPr>
                      </a:br>
                      <a:r>
                        <a:rPr lang="en-US" sz="800" dirty="0">
                          <a:solidFill>
                            <a:schemeClr val="tx1"/>
                          </a:solidFill>
                        </a:rPr>
                        <a:t>bio-surveillance threat information</a:t>
                      </a:r>
                      <a:endParaRPr lang="en-US" sz="800" dirty="0">
                        <a:solidFill>
                          <a:schemeClr val="tx1"/>
                        </a:solidFill>
                        <a:latin typeface="Calibri" panose="020F0502020204030204" pitchFamily="34" charset="0"/>
                        <a:ea typeface="ＭＳ Ｐゴシック" pitchFamily="34" charset="-128"/>
                        <a:cs typeface="Calibri" panose="020F0502020204030204" pitchFamily="34" charset="0"/>
                      </a:endParaRPr>
                    </a:p>
                  </a:txBody>
                  <a:tcPr marL="34290" marR="3429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Tx/>
                        <a:buNone/>
                      </a:pPr>
                      <a:r>
                        <a:rPr lang="en-US" sz="800" dirty="0">
                          <a:solidFill>
                            <a:schemeClr val="tx1"/>
                          </a:solidFill>
                        </a:rPr>
                        <a:t>Help</a:t>
                      </a:r>
                      <a:r>
                        <a:rPr lang="en-US" sz="800" baseline="0" dirty="0">
                          <a:solidFill>
                            <a:schemeClr val="tx1"/>
                          </a:solidFill>
                        </a:rPr>
                        <a:t> b</a:t>
                      </a:r>
                      <a:r>
                        <a:rPr lang="en-US" sz="800" dirty="0">
                          <a:solidFill>
                            <a:schemeClr val="tx1"/>
                          </a:solidFill>
                        </a:rPr>
                        <a:t>uild a ready medical force to execute operational medicine and readiness-related requirements</a:t>
                      </a:r>
                    </a:p>
                  </a:txBody>
                  <a:tcPr marL="34290" marR="3429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Tx/>
                        <a:buNone/>
                      </a:pPr>
                      <a:r>
                        <a:rPr lang="en-US" sz="800" dirty="0">
                          <a:solidFill>
                            <a:schemeClr val="tx1"/>
                          </a:solidFill>
                        </a:rPr>
                        <a:t>Maximize battlefield injury</a:t>
                      </a:r>
                      <a:r>
                        <a:rPr lang="en-US" sz="800" baseline="0" dirty="0">
                          <a:solidFill>
                            <a:schemeClr val="tx1"/>
                          </a:solidFill>
                        </a:rPr>
                        <a:t> survival functional recovery rates</a:t>
                      </a:r>
                      <a:endParaRPr lang="en-US" sz="800" dirty="0">
                        <a:solidFill>
                          <a:schemeClr val="tx1"/>
                        </a:solidFill>
                      </a:endParaRPr>
                    </a:p>
                  </a:txBody>
                  <a:tcPr marL="34290" marR="3429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8EB"/>
                    </a:solidFill>
                  </a:tcPr>
                </a:tc>
                <a:extLst>
                  <a:ext uri="{0D108BD9-81ED-4DB2-BD59-A6C34878D82A}">
                    <a16:rowId xmlns:a16="http://schemas.microsoft.com/office/drawing/2014/main" val="10001"/>
                  </a:ext>
                </a:extLst>
              </a:tr>
            </a:tbl>
          </a:graphicData>
        </a:graphic>
      </p:graphicFrame>
      <p:pic>
        <p:nvPicPr>
          <p:cNvPr id="41" name="Picture 40">
            <a:extLst>
              <a:ext uri="{FF2B5EF4-FFF2-40B4-BE49-F238E27FC236}">
                <a16:creationId xmlns:a16="http://schemas.microsoft.com/office/drawing/2014/main" id="{EB810A3B-B349-E434-EEA2-DAF6FB5AFAED}"/>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297596" y="1403435"/>
            <a:ext cx="1389204" cy="697838"/>
          </a:xfrm>
          <a:prstGeom prst="rect">
            <a:avLst/>
          </a:prstGeom>
        </p:spPr>
      </p:pic>
      <p:sp>
        <p:nvSpPr>
          <p:cNvPr id="42" name="TextBox 41">
            <a:extLst>
              <a:ext uri="{FF2B5EF4-FFF2-40B4-BE49-F238E27FC236}">
                <a16:creationId xmlns:a16="http://schemas.microsoft.com/office/drawing/2014/main" id="{8C353CFB-A802-71E4-A55A-4B564BF38247}"/>
              </a:ext>
            </a:extLst>
          </p:cNvPr>
          <p:cNvSpPr txBox="1"/>
          <p:nvPr/>
        </p:nvSpPr>
        <p:spPr>
          <a:xfrm>
            <a:off x="4572000" y="2927434"/>
            <a:ext cx="1423240" cy="523220"/>
          </a:xfrm>
          <a:prstGeom prst="rect">
            <a:avLst/>
          </a:prstGeom>
          <a:noFill/>
        </p:spPr>
        <p:txBody>
          <a:bodyPr wrap="square" lIns="9144" rIns="9144" numCol="1" rtlCol="0">
            <a:spAutoFit/>
          </a:bodyPr>
          <a:lstStyle/>
          <a:p>
            <a:pPr marL="88104" indent="-88104" defTabSz="914378">
              <a:buFont typeface="Arial" panose="020B0604020202020204" pitchFamily="34" charset="0"/>
              <a:buChar char="•"/>
            </a:pPr>
            <a:r>
              <a:rPr lang="en-US" sz="700" dirty="0">
                <a:solidFill>
                  <a:srgbClr val="283446"/>
                </a:solidFill>
                <a:latin typeface="Calibri" panose="020F0502020204030204"/>
              </a:rPr>
              <a:t>TRICARE Young Adult</a:t>
            </a:r>
          </a:p>
          <a:p>
            <a:pPr marL="88104" indent="-88104" defTabSz="914378">
              <a:buFont typeface="Arial" panose="020B0604020202020204" pitchFamily="34" charset="0"/>
              <a:buChar char="•"/>
            </a:pPr>
            <a:r>
              <a:rPr lang="en-US" sz="700" dirty="0">
                <a:solidFill>
                  <a:srgbClr val="283446"/>
                </a:solidFill>
                <a:latin typeface="Calibri" panose="020F0502020204030204"/>
              </a:rPr>
              <a:t>TRICARE Dental Program</a:t>
            </a:r>
          </a:p>
          <a:p>
            <a:pPr marL="88104" indent="-88104" defTabSz="914378">
              <a:buFont typeface="Arial" panose="020B0604020202020204" pitchFamily="34" charset="0"/>
              <a:buChar char="•"/>
            </a:pPr>
            <a:r>
              <a:rPr lang="en-US" sz="700" dirty="0">
                <a:solidFill>
                  <a:srgbClr val="283446"/>
                </a:solidFill>
                <a:latin typeface="Calibri" panose="020F0502020204030204"/>
              </a:rPr>
              <a:t>Federal Employee Dental &amp; Vision Insurance Plan (FEDVIP)</a:t>
            </a:r>
          </a:p>
        </p:txBody>
      </p:sp>
      <p:graphicFrame>
        <p:nvGraphicFramePr>
          <p:cNvPr id="43" name="Chart 42">
            <a:extLst>
              <a:ext uri="{FF2B5EF4-FFF2-40B4-BE49-F238E27FC236}">
                <a16:creationId xmlns:a16="http://schemas.microsoft.com/office/drawing/2014/main" id="{08026025-9DD6-C898-5FC7-C7D9692E250D}"/>
              </a:ext>
            </a:extLst>
          </p:cNvPr>
          <p:cNvGraphicFramePr/>
          <p:nvPr>
            <p:extLst>
              <p:ext uri="{D42A27DB-BD31-4B8C-83A1-F6EECF244321}">
                <p14:modId xmlns:p14="http://schemas.microsoft.com/office/powerpoint/2010/main" val="4283024062"/>
              </p:ext>
            </p:extLst>
          </p:nvPr>
        </p:nvGraphicFramePr>
        <p:xfrm>
          <a:off x="3393926" y="1192752"/>
          <a:ext cx="2397275" cy="1399763"/>
        </p:xfrm>
        <a:graphic>
          <a:graphicData uri="http://schemas.openxmlformats.org/drawingml/2006/chart">
            <c:chart xmlns:c="http://schemas.openxmlformats.org/drawingml/2006/chart" xmlns:r="http://schemas.openxmlformats.org/officeDocument/2006/relationships" r:id="rId4"/>
          </a:graphicData>
        </a:graphic>
      </p:graphicFrame>
      <p:grpSp>
        <p:nvGrpSpPr>
          <p:cNvPr id="44" name="Group 43">
            <a:extLst>
              <a:ext uri="{FF2B5EF4-FFF2-40B4-BE49-F238E27FC236}">
                <a16:creationId xmlns:a16="http://schemas.microsoft.com/office/drawing/2014/main" id="{A5C7BA9F-2354-26B2-F368-B49228D00700}"/>
              </a:ext>
            </a:extLst>
          </p:cNvPr>
          <p:cNvGrpSpPr/>
          <p:nvPr/>
        </p:nvGrpSpPr>
        <p:grpSpPr>
          <a:xfrm>
            <a:off x="4038600" y="1647874"/>
            <a:ext cx="829090" cy="557746"/>
            <a:chOff x="5126259" y="1200306"/>
            <a:chExt cx="1019576" cy="743663"/>
          </a:xfrm>
        </p:grpSpPr>
        <p:sp>
          <p:nvSpPr>
            <p:cNvPr id="45" name="TextBox 44">
              <a:extLst>
                <a:ext uri="{FF2B5EF4-FFF2-40B4-BE49-F238E27FC236}">
                  <a16:creationId xmlns:a16="http://schemas.microsoft.com/office/drawing/2014/main" id="{6EA7834E-A9A6-BFDE-F536-4903A5686E15}"/>
                </a:ext>
              </a:extLst>
            </p:cNvPr>
            <p:cNvSpPr txBox="1"/>
            <p:nvPr/>
          </p:nvSpPr>
          <p:spPr>
            <a:xfrm>
              <a:off x="5216645" y="1200306"/>
              <a:ext cx="868176" cy="348814"/>
            </a:xfrm>
            <a:prstGeom prst="rect">
              <a:avLst/>
            </a:prstGeom>
            <a:noFill/>
          </p:spPr>
          <p:txBody>
            <a:bodyPr wrap="square" rtlCol="0">
              <a:spAutoFit/>
            </a:bodyPr>
            <a:lstStyle/>
            <a:p>
              <a:pPr algn="ctr" defTabSz="914378"/>
              <a:r>
                <a:rPr lang="en-US" sz="1100" dirty="0">
                  <a:solidFill>
                    <a:prstClr val="black"/>
                  </a:solidFill>
                  <a:latin typeface="Calibri" panose="020F0502020204030204"/>
                </a:rPr>
                <a:t>9.5M</a:t>
              </a:r>
            </a:p>
          </p:txBody>
        </p:sp>
        <p:sp>
          <p:nvSpPr>
            <p:cNvPr id="46" name="TextBox 45">
              <a:extLst>
                <a:ext uri="{FF2B5EF4-FFF2-40B4-BE49-F238E27FC236}">
                  <a16:creationId xmlns:a16="http://schemas.microsoft.com/office/drawing/2014/main" id="{EEB74AB0-AF24-F4F6-9F51-94BF4967A26A}"/>
                </a:ext>
              </a:extLst>
            </p:cNvPr>
            <p:cNvSpPr txBox="1"/>
            <p:nvPr/>
          </p:nvSpPr>
          <p:spPr>
            <a:xfrm>
              <a:off x="5126259" y="1451525"/>
              <a:ext cx="1019576" cy="492444"/>
            </a:xfrm>
            <a:prstGeom prst="rect">
              <a:avLst/>
            </a:prstGeom>
            <a:noFill/>
          </p:spPr>
          <p:txBody>
            <a:bodyPr wrap="square" rtlCol="0">
              <a:spAutoFit/>
            </a:bodyPr>
            <a:lstStyle/>
            <a:p>
              <a:pPr algn="ctr" defTabSz="914378"/>
              <a:r>
                <a:rPr lang="en-US" sz="900" dirty="0">
                  <a:solidFill>
                    <a:srgbClr val="582831">
                      <a:lumMod val="75000"/>
                    </a:srgbClr>
                  </a:solidFill>
                  <a:latin typeface="Calibri" panose="020F0502020204030204"/>
                </a:rPr>
                <a:t>Eligible</a:t>
              </a:r>
              <a:r>
                <a:rPr lang="en-US" sz="900" dirty="0">
                  <a:solidFill>
                    <a:prstClr val="black"/>
                  </a:solidFill>
                  <a:latin typeface="Calibri" panose="020F0502020204030204"/>
                </a:rPr>
                <a:t> </a:t>
              </a:r>
            </a:p>
            <a:p>
              <a:pPr algn="ctr" defTabSz="914378"/>
              <a:r>
                <a:rPr lang="en-US" sz="900" dirty="0">
                  <a:solidFill>
                    <a:prstClr val="black"/>
                  </a:solidFill>
                  <a:latin typeface="Calibri" panose="020F0502020204030204"/>
                </a:rPr>
                <a:t>Beneficiaries</a:t>
              </a:r>
            </a:p>
          </p:txBody>
        </p:sp>
      </p:grpSp>
      <p:sp>
        <p:nvSpPr>
          <p:cNvPr id="47" name="TextBox 46">
            <a:extLst>
              <a:ext uri="{FF2B5EF4-FFF2-40B4-BE49-F238E27FC236}">
                <a16:creationId xmlns:a16="http://schemas.microsoft.com/office/drawing/2014/main" id="{C0398A69-18FB-0F67-2718-E179B3B95E0A}"/>
              </a:ext>
            </a:extLst>
          </p:cNvPr>
          <p:cNvSpPr txBox="1"/>
          <p:nvPr/>
        </p:nvSpPr>
        <p:spPr>
          <a:xfrm>
            <a:off x="4977562" y="1238153"/>
            <a:ext cx="847187" cy="338554"/>
          </a:xfrm>
          <a:prstGeom prst="rect">
            <a:avLst/>
          </a:prstGeom>
          <a:noFill/>
        </p:spPr>
        <p:txBody>
          <a:bodyPr wrap="square" rtlCol="0">
            <a:spAutoFit/>
          </a:bodyPr>
          <a:lstStyle/>
          <a:p>
            <a:pPr defTabSz="914378"/>
            <a:r>
              <a:rPr lang="en-US" sz="800" dirty="0">
                <a:solidFill>
                  <a:srgbClr val="283446"/>
                </a:solidFill>
                <a:latin typeface="Calibri" panose="020F0502020204030204"/>
              </a:rPr>
              <a:t>2.09 M </a:t>
            </a:r>
            <a:br>
              <a:rPr lang="en-US" sz="800" dirty="0">
                <a:solidFill>
                  <a:srgbClr val="283446"/>
                </a:solidFill>
                <a:latin typeface="Calibri" panose="020F0502020204030204"/>
              </a:rPr>
            </a:br>
            <a:r>
              <a:rPr lang="en-US" sz="800" dirty="0">
                <a:solidFill>
                  <a:srgbClr val="283446"/>
                </a:solidFill>
                <a:latin typeface="Calibri" panose="020F0502020204030204"/>
              </a:rPr>
              <a:t>TRICARE Select</a:t>
            </a:r>
          </a:p>
        </p:txBody>
      </p:sp>
      <p:sp>
        <p:nvSpPr>
          <p:cNvPr id="48" name="TextBox 47">
            <a:extLst>
              <a:ext uri="{FF2B5EF4-FFF2-40B4-BE49-F238E27FC236}">
                <a16:creationId xmlns:a16="http://schemas.microsoft.com/office/drawing/2014/main" id="{AA122A55-1E84-903B-E52C-B8F09BCC73E4}"/>
              </a:ext>
            </a:extLst>
          </p:cNvPr>
          <p:cNvSpPr txBox="1"/>
          <p:nvPr/>
        </p:nvSpPr>
        <p:spPr>
          <a:xfrm>
            <a:off x="4953000" y="2374984"/>
            <a:ext cx="847187" cy="264688"/>
          </a:xfrm>
          <a:prstGeom prst="rect">
            <a:avLst/>
          </a:prstGeom>
          <a:noFill/>
        </p:spPr>
        <p:txBody>
          <a:bodyPr wrap="square" lIns="9144" tIns="9144" rIns="9144" bIns="9144" rtlCol="0">
            <a:spAutoFit/>
          </a:bodyPr>
          <a:lstStyle/>
          <a:p>
            <a:pPr defTabSz="914378"/>
            <a:r>
              <a:rPr lang="en-US" sz="800" dirty="0">
                <a:solidFill>
                  <a:srgbClr val="283446"/>
                </a:solidFill>
                <a:latin typeface="Calibri" panose="020F0502020204030204"/>
              </a:rPr>
              <a:t>2.54 M </a:t>
            </a:r>
          </a:p>
          <a:p>
            <a:pPr defTabSz="914378"/>
            <a:r>
              <a:rPr lang="en-US" sz="800" dirty="0">
                <a:solidFill>
                  <a:srgbClr val="283446"/>
                </a:solidFill>
                <a:latin typeface="Calibri" panose="020F0502020204030204"/>
              </a:rPr>
              <a:t>Medicare-Eligible</a:t>
            </a:r>
          </a:p>
        </p:txBody>
      </p:sp>
      <p:sp>
        <p:nvSpPr>
          <p:cNvPr id="49" name="TextBox 48">
            <a:extLst>
              <a:ext uri="{FF2B5EF4-FFF2-40B4-BE49-F238E27FC236}">
                <a16:creationId xmlns:a16="http://schemas.microsoft.com/office/drawing/2014/main" id="{B0370273-1E8F-8FEA-3F32-AB93545717B3}"/>
              </a:ext>
            </a:extLst>
          </p:cNvPr>
          <p:cNvSpPr txBox="1"/>
          <p:nvPr/>
        </p:nvSpPr>
        <p:spPr>
          <a:xfrm>
            <a:off x="3317951" y="1251035"/>
            <a:ext cx="803911" cy="338554"/>
          </a:xfrm>
          <a:prstGeom prst="rect">
            <a:avLst/>
          </a:prstGeom>
          <a:noFill/>
        </p:spPr>
        <p:txBody>
          <a:bodyPr wrap="square" rtlCol="0">
            <a:spAutoFit/>
          </a:bodyPr>
          <a:lstStyle/>
          <a:p>
            <a:pPr defTabSz="914378"/>
            <a:r>
              <a:rPr lang="en-US" sz="800" dirty="0">
                <a:solidFill>
                  <a:srgbClr val="283446"/>
                </a:solidFill>
                <a:latin typeface="Calibri" panose="020F0502020204030204"/>
              </a:rPr>
              <a:t>4.38 M </a:t>
            </a:r>
          </a:p>
          <a:p>
            <a:pPr defTabSz="914378"/>
            <a:r>
              <a:rPr lang="en-US" sz="800" dirty="0">
                <a:solidFill>
                  <a:srgbClr val="283446"/>
                </a:solidFill>
                <a:latin typeface="Calibri" panose="020F0502020204030204"/>
              </a:rPr>
              <a:t>TRICARE Prime</a:t>
            </a:r>
          </a:p>
        </p:txBody>
      </p:sp>
      <p:sp>
        <p:nvSpPr>
          <p:cNvPr id="50" name="TextBox 49">
            <a:extLst>
              <a:ext uri="{FF2B5EF4-FFF2-40B4-BE49-F238E27FC236}">
                <a16:creationId xmlns:a16="http://schemas.microsoft.com/office/drawing/2014/main" id="{1FDBCAB6-8CE3-5D2B-9DF7-B49449B044B8}"/>
              </a:ext>
            </a:extLst>
          </p:cNvPr>
          <p:cNvSpPr txBox="1"/>
          <p:nvPr/>
        </p:nvSpPr>
        <p:spPr>
          <a:xfrm>
            <a:off x="5155207" y="1731630"/>
            <a:ext cx="725312" cy="338554"/>
          </a:xfrm>
          <a:prstGeom prst="rect">
            <a:avLst/>
          </a:prstGeom>
          <a:noFill/>
        </p:spPr>
        <p:txBody>
          <a:bodyPr wrap="square" lIns="9144" rIns="9144" rtlCol="0">
            <a:spAutoFit/>
          </a:bodyPr>
          <a:lstStyle/>
          <a:p>
            <a:pPr defTabSz="914378"/>
            <a:r>
              <a:rPr lang="en-US" sz="800" dirty="0">
                <a:solidFill>
                  <a:srgbClr val="283446"/>
                </a:solidFill>
                <a:latin typeface="Calibri" panose="020F0502020204030204" pitchFamily="34" charset="0"/>
                <a:cs typeface="Calibri" panose="020F0502020204030204" pitchFamily="34" charset="0"/>
              </a:rPr>
              <a:t>433K</a:t>
            </a:r>
          </a:p>
          <a:p>
            <a:pPr defTabSz="914378"/>
            <a:r>
              <a:rPr lang="en-US" sz="800" dirty="0">
                <a:solidFill>
                  <a:srgbClr val="283446"/>
                </a:solidFill>
                <a:latin typeface="Calibri" panose="020F0502020204030204" pitchFamily="34" charset="0"/>
                <a:cs typeface="Calibri" panose="020F0502020204030204" pitchFamily="34" charset="0"/>
              </a:rPr>
              <a:t> Direct Care Only</a:t>
            </a:r>
          </a:p>
        </p:txBody>
      </p:sp>
      <p:sp>
        <p:nvSpPr>
          <p:cNvPr id="51" name="TextBox 50">
            <a:extLst>
              <a:ext uri="{FF2B5EF4-FFF2-40B4-BE49-F238E27FC236}">
                <a16:creationId xmlns:a16="http://schemas.microsoft.com/office/drawing/2014/main" id="{940EAA13-56BD-7175-A8DD-64FC5BC53B06}"/>
              </a:ext>
            </a:extLst>
          </p:cNvPr>
          <p:cNvSpPr txBox="1"/>
          <p:nvPr/>
        </p:nvSpPr>
        <p:spPr>
          <a:xfrm>
            <a:off x="7920579" y="2038896"/>
            <a:ext cx="381000" cy="184666"/>
          </a:xfrm>
          <a:prstGeom prst="rect">
            <a:avLst/>
          </a:prstGeom>
          <a:noFill/>
        </p:spPr>
        <p:txBody>
          <a:bodyPr wrap="square" lIns="9144" rIns="9144">
            <a:spAutoFit/>
          </a:bodyPr>
          <a:lstStyle/>
          <a:p>
            <a:pPr marL="0" lvl="1" algn="ctr" defTabSz="914378"/>
            <a:r>
              <a:rPr lang="en-US" sz="600" dirty="0">
                <a:solidFill>
                  <a:srgbClr val="283446"/>
                </a:solidFill>
                <a:latin typeface="Calibri" panose="020F0502020204030204"/>
              </a:rPr>
              <a:t>T2017</a:t>
            </a:r>
          </a:p>
        </p:txBody>
      </p:sp>
      <p:sp>
        <p:nvSpPr>
          <p:cNvPr id="3" name="Slide Number Placeholder 2">
            <a:extLst>
              <a:ext uri="{FF2B5EF4-FFF2-40B4-BE49-F238E27FC236}">
                <a16:creationId xmlns:a16="http://schemas.microsoft.com/office/drawing/2014/main" id="{CC2866DB-80C0-C8B9-3F2F-8898E1437ADF}"/>
              </a:ext>
            </a:extLst>
          </p:cNvPr>
          <p:cNvSpPr>
            <a:spLocks noGrp="1"/>
          </p:cNvSpPr>
          <p:nvPr>
            <p:ph type="sldNum" sz="quarter" idx="4"/>
          </p:nvPr>
        </p:nvSpPr>
        <p:spPr>
          <a:xfrm>
            <a:off x="6934200" y="133351"/>
            <a:ext cx="2057400" cy="274637"/>
          </a:xfrm>
        </p:spPr>
        <p:txBody>
          <a:bodyPr/>
          <a:lstStyle/>
          <a:p>
            <a:pPr algn="r" defTabSz="914378">
              <a:defRPr/>
            </a:pPr>
            <a:fld id="{B8EC6C1D-B94A-4A9A-BD8D-A546578E37EF}" type="slidenum">
              <a:rPr lang="en-US" sz="1200">
                <a:solidFill>
                  <a:srgbClr val="283446">
                    <a:tint val="75000"/>
                  </a:srgbClr>
                </a:solidFill>
                <a:latin typeface="Franklin Gothic Book" panose="020B0503020102020204"/>
              </a:rPr>
              <a:pPr algn="r" defTabSz="914378">
                <a:defRPr/>
              </a:pPr>
              <a:t>5</a:t>
            </a:fld>
            <a:endParaRPr lang="en-US" sz="1200" dirty="0">
              <a:solidFill>
                <a:srgbClr val="283446">
                  <a:tint val="75000"/>
                </a:srgbClr>
              </a:solidFill>
              <a:latin typeface="Franklin Gothic Book" panose="020B0503020102020204"/>
            </a:endParaRPr>
          </a:p>
        </p:txBody>
      </p:sp>
    </p:spTree>
    <p:extLst>
      <p:ext uri="{BB962C8B-B14F-4D97-AF65-F5344CB8AC3E}">
        <p14:creationId xmlns:p14="http://schemas.microsoft.com/office/powerpoint/2010/main" val="580524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2057400" y="2190750"/>
            <a:ext cx="5257800" cy="838200"/>
          </a:xfrm>
        </p:spPr>
        <p:txBody>
          <a:bodyPr>
            <a:noAutofit/>
          </a:bodyPr>
          <a:lstStyle/>
          <a:p>
            <a:pPr marL="0" indent="0" algn="ctr">
              <a:buNone/>
            </a:pPr>
            <a:r>
              <a:rPr lang="en-US" sz="2800" b="1"/>
              <a:t>TRICARE Benefits and Coverage</a:t>
            </a:r>
            <a:br>
              <a:rPr lang="en-US" sz="2800" b="1" dirty="0"/>
            </a:br>
            <a:endParaRPr lang="en-US" sz="2800" b="1" dirty="0"/>
          </a:p>
        </p:txBody>
      </p:sp>
    </p:spTree>
    <p:extLst>
      <p:ext uri="{BB962C8B-B14F-4D97-AF65-F5344CB8AC3E}">
        <p14:creationId xmlns:p14="http://schemas.microsoft.com/office/powerpoint/2010/main" val="3579734069"/>
      </p:ext>
    </p:extLst>
  </p:cSld>
  <p:clrMapOvr>
    <a:masterClrMapping/>
  </p:clrMapOvr>
  <p:transition spd="med">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325247"/>
            <a:ext cx="3502660" cy="443711"/>
          </a:xfrm>
          <a:prstGeom prst="rect">
            <a:avLst/>
          </a:prstGeom>
        </p:spPr>
        <p:txBody>
          <a:bodyPr vert="horz" wrap="square" lIns="0" tIns="12700" rIns="0" bIns="0" rtlCol="0">
            <a:spAutoFit/>
          </a:bodyPr>
          <a:lstStyle/>
          <a:p>
            <a:pPr marL="12700" algn="l">
              <a:lnSpc>
                <a:spcPct val="100000"/>
              </a:lnSpc>
              <a:spcBef>
                <a:spcPts val="100"/>
              </a:spcBef>
            </a:pPr>
            <a:r>
              <a:rPr spc="-5" dirty="0">
                <a:solidFill>
                  <a:srgbClr val="081F68"/>
                </a:solidFill>
                <a:cs typeface="Arial" panose="020B0604020202020204" pitchFamily="34" charset="0"/>
              </a:rPr>
              <a:t>TRICARE</a:t>
            </a:r>
            <a:r>
              <a:rPr spc="-35" dirty="0">
                <a:solidFill>
                  <a:srgbClr val="081F68"/>
                </a:solidFill>
                <a:cs typeface="Arial" panose="020B0604020202020204" pitchFamily="34" charset="0"/>
              </a:rPr>
              <a:t> </a:t>
            </a:r>
            <a:r>
              <a:rPr spc="-5" dirty="0">
                <a:solidFill>
                  <a:srgbClr val="081F68"/>
                </a:solidFill>
                <a:cs typeface="Arial" panose="020B0604020202020204" pitchFamily="34" charset="0"/>
              </a:rPr>
              <a:t>Eligibility</a:t>
            </a:r>
          </a:p>
        </p:txBody>
      </p:sp>
      <p:sp>
        <p:nvSpPr>
          <p:cNvPr id="3" name="object 3"/>
          <p:cNvSpPr/>
          <p:nvPr/>
        </p:nvSpPr>
        <p:spPr>
          <a:xfrm>
            <a:off x="466892" y="1007644"/>
            <a:ext cx="8242300" cy="0"/>
          </a:xfrm>
          <a:custGeom>
            <a:avLst/>
            <a:gdLst/>
            <a:ahLst/>
            <a:cxnLst/>
            <a:rect l="l" t="t" r="r" b="b"/>
            <a:pathLst>
              <a:path w="8242300">
                <a:moveTo>
                  <a:pt x="0" y="0"/>
                </a:moveTo>
                <a:lnTo>
                  <a:pt x="8242300" y="0"/>
                </a:lnTo>
              </a:path>
            </a:pathLst>
          </a:custGeom>
          <a:ln w="12700">
            <a:solidFill>
              <a:srgbClr val="FFFFFF"/>
            </a:solidFill>
          </a:ln>
        </p:spPr>
        <p:txBody>
          <a:bodyPr wrap="square" lIns="0" tIns="0" rIns="0" bIns="0" rtlCol="0"/>
          <a:lstStyle/>
          <a:p>
            <a:endParaRPr dirty="0"/>
          </a:p>
        </p:txBody>
      </p:sp>
      <p:sp>
        <p:nvSpPr>
          <p:cNvPr id="4" name="object 4"/>
          <p:cNvSpPr/>
          <p:nvPr/>
        </p:nvSpPr>
        <p:spPr>
          <a:xfrm>
            <a:off x="466892" y="4583964"/>
            <a:ext cx="8242300" cy="0"/>
          </a:xfrm>
          <a:custGeom>
            <a:avLst/>
            <a:gdLst/>
            <a:ahLst/>
            <a:cxnLst/>
            <a:rect l="l" t="t" r="r" b="b"/>
            <a:pathLst>
              <a:path w="8242300">
                <a:moveTo>
                  <a:pt x="0" y="0"/>
                </a:moveTo>
                <a:lnTo>
                  <a:pt x="8242300" y="0"/>
                </a:lnTo>
              </a:path>
            </a:pathLst>
          </a:custGeom>
          <a:ln w="12700">
            <a:solidFill>
              <a:srgbClr val="FFFFFF"/>
            </a:solidFill>
          </a:ln>
        </p:spPr>
        <p:txBody>
          <a:bodyPr wrap="square" lIns="0" tIns="0" rIns="0" bIns="0" rtlCol="0"/>
          <a:lstStyle/>
          <a:p>
            <a:endParaRPr dirty="0"/>
          </a:p>
        </p:txBody>
      </p:sp>
      <p:graphicFrame>
        <p:nvGraphicFramePr>
          <p:cNvPr id="5" name="object 5"/>
          <p:cNvGraphicFramePr>
            <a:graphicFrameLocks noGrp="1"/>
          </p:cNvGraphicFramePr>
          <p:nvPr>
            <p:extLst>
              <p:ext uri="{D42A27DB-BD31-4B8C-83A1-F6EECF244321}">
                <p14:modId xmlns:p14="http://schemas.microsoft.com/office/powerpoint/2010/main" val="1611932897"/>
              </p:ext>
            </p:extLst>
          </p:nvPr>
        </p:nvGraphicFramePr>
        <p:xfrm>
          <a:off x="466892" y="1246331"/>
          <a:ext cx="8242300" cy="3140965"/>
        </p:xfrm>
        <a:graphic>
          <a:graphicData uri="http://schemas.openxmlformats.org/drawingml/2006/table">
            <a:tbl>
              <a:tblPr firstRow="1" bandRow="1">
                <a:tableStyleId>{2D5ABB26-0587-4C30-8999-92F81FD0307C}</a:tableStyleId>
              </a:tblPr>
              <a:tblGrid>
                <a:gridCol w="1530350">
                  <a:extLst>
                    <a:ext uri="{9D8B030D-6E8A-4147-A177-3AD203B41FA5}">
                      <a16:colId xmlns:a16="http://schemas.microsoft.com/office/drawing/2014/main" val="20000"/>
                    </a:ext>
                  </a:extLst>
                </a:gridCol>
                <a:gridCol w="6711950">
                  <a:extLst>
                    <a:ext uri="{9D8B030D-6E8A-4147-A177-3AD203B41FA5}">
                      <a16:colId xmlns:a16="http://schemas.microsoft.com/office/drawing/2014/main" val="20001"/>
                    </a:ext>
                  </a:extLst>
                </a:gridCol>
              </a:tblGrid>
              <a:tr h="387503">
                <a:tc>
                  <a:txBody>
                    <a:bodyPr/>
                    <a:lstStyle/>
                    <a:p>
                      <a:pPr marL="91440">
                        <a:lnSpc>
                          <a:spcPct val="100000"/>
                        </a:lnSpc>
                        <a:spcBef>
                          <a:spcPts val="434"/>
                        </a:spcBef>
                      </a:pPr>
                      <a:r>
                        <a:rPr sz="1400" spc="-5" dirty="0">
                          <a:solidFill>
                            <a:srgbClr val="FFFFFF"/>
                          </a:solidFill>
                          <a:latin typeface="+mn-lt"/>
                          <a:cs typeface="Arial" panose="020B0604020202020204" pitchFamily="34" charset="0"/>
                        </a:rPr>
                        <a:t>Relationship</a:t>
                      </a:r>
                      <a:endParaRPr sz="1400" dirty="0">
                        <a:latin typeface="+mn-lt"/>
                        <a:cs typeface="Arial" panose="020B0604020202020204" pitchFamily="34" charset="0"/>
                      </a:endParaRPr>
                    </a:p>
                  </a:txBody>
                  <a:tcPr marL="0" marR="0" marT="55244" marB="0" anchor="ctr">
                    <a:lnL w="12700">
                      <a:solidFill>
                        <a:srgbClr val="FFFFFF"/>
                      </a:solidFill>
                      <a:prstDash val="solid"/>
                    </a:lnL>
                    <a:lnR w="12700">
                      <a:solidFill>
                        <a:srgbClr val="FFFFFF"/>
                      </a:solidFill>
                      <a:prstDash val="solid"/>
                    </a:lnR>
                    <a:lnB w="38100">
                      <a:solidFill>
                        <a:srgbClr val="FFFFFF"/>
                      </a:solidFill>
                      <a:prstDash val="solid"/>
                    </a:lnB>
                    <a:solidFill>
                      <a:srgbClr val="572830"/>
                    </a:solidFill>
                  </a:tcPr>
                </a:tc>
                <a:tc>
                  <a:txBody>
                    <a:bodyPr/>
                    <a:lstStyle/>
                    <a:p>
                      <a:pPr marL="90805">
                        <a:lnSpc>
                          <a:spcPct val="100000"/>
                        </a:lnSpc>
                        <a:spcBef>
                          <a:spcPts val="434"/>
                        </a:spcBef>
                      </a:pPr>
                      <a:r>
                        <a:rPr sz="1400" dirty="0">
                          <a:solidFill>
                            <a:srgbClr val="FFFFFF"/>
                          </a:solidFill>
                          <a:latin typeface="+mn-lt"/>
                          <a:cs typeface="Arial" panose="020B0604020202020204" pitchFamily="34" charset="0"/>
                        </a:rPr>
                        <a:t>Benefits</a:t>
                      </a:r>
                      <a:endParaRPr sz="1400" dirty="0">
                        <a:latin typeface="+mn-lt"/>
                        <a:cs typeface="Arial" panose="020B0604020202020204" pitchFamily="34" charset="0"/>
                      </a:endParaRPr>
                    </a:p>
                  </a:txBody>
                  <a:tcPr marL="0" marR="0" marT="55244" marB="0" anchor="ctr">
                    <a:lnL w="12700">
                      <a:solidFill>
                        <a:srgbClr val="FFFFFF"/>
                      </a:solidFill>
                      <a:prstDash val="solid"/>
                    </a:lnL>
                    <a:lnR w="12700">
                      <a:solidFill>
                        <a:srgbClr val="FFFFFF"/>
                      </a:solidFill>
                      <a:prstDash val="solid"/>
                    </a:lnR>
                    <a:lnB w="38100">
                      <a:solidFill>
                        <a:srgbClr val="FFFFFF"/>
                      </a:solidFill>
                      <a:prstDash val="solid"/>
                    </a:lnB>
                    <a:solidFill>
                      <a:srgbClr val="572830"/>
                    </a:solidFill>
                  </a:tcPr>
                </a:tc>
                <a:extLst>
                  <a:ext uri="{0D108BD9-81ED-4DB2-BD59-A6C34878D82A}">
                    <a16:rowId xmlns:a16="http://schemas.microsoft.com/office/drawing/2014/main" val="10000"/>
                  </a:ext>
                </a:extLst>
              </a:tr>
              <a:tr h="431267">
                <a:tc>
                  <a:txBody>
                    <a:bodyPr/>
                    <a:lstStyle/>
                    <a:p>
                      <a:pPr marL="91440" marR="391795">
                        <a:lnSpc>
                          <a:spcPct val="100000"/>
                        </a:lnSpc>
                        <a:spcBef>
                          <a:spcPts val="315"/>
                        </a:spcBef>
                      </a:pPr>
                      <a:r>
                        <a:rPr sz="1200" spc="-5" dirty="0">
                          <a:solidFill>
                            <a:srgbClr val="283446"/>
                          </a:solidFill>
                          <a:latin typeface="+mn-lt"/>
                          <a:cs typeface="Arial" panose="020B0604020202020204" pitchFamily="34" charset="0"/>
                        </a:rPr>
                        <a:t>Sponsors and  Spouses</a:t>
                      </a:r>
                      <a:endParaRPr sz="1200" dirty="0">
                        <a:latin typeface="+mn-lt"/>
                        <a:cs typeface="Arial" panose="020B0604020202020204" pitchFamily="34" charset="0"/>
                      </a:endParaRPr>
                    </a:p>
                  </a:txBody>
                  <a:tcPr marL="0" marR="0" marT="40005" marB="0" anchor="ctr">
                    <a:lnL w="12700">
                      <a:solidFill>
                        <a:srgbClr val="FFFFFF"/>
                      </a:solidFill>
                      <a:prstDash val="solid"/>
                    </a:lnL>
                    <a:lnR w="12700">
                      <a:solidFill>
                        <a:srgbClr val="FFFFFF"/>
                      </a:solidFill>
                      <a:prstDash val="solid"/>
                    </a:lnR>
                    <a:lnT w="38100">
                      <a:solidFill>
                        <a:srgbClr val="FFFFFF"/>
                      </a:solidFill>
                      <a:prstDash val="solid"/>
                    </a:lnT>
                    <a:lnB w="19050">
                      <a:solidFill>
                        <a:srgbClr val="FFFFFF"/>
                      </a:solidFill>
                      <a:prstDash val="solid"/>
                    </a:lnB>
                    <a:solidFill>
                      <a:srgbClr val="D1CDCD"/>
                    </a:solidFill>
                  </a:tcPr>
                </a:tc>
                <a:tc>
                  <a:txBody>
                    <a:bodyPr/>
                    <a:lstStyle/>
                    <a:p>
                      <a:pPr marL="377190" indent="-286385">
                        <a:lnSpc>
                          <a:spcPct val="100000"/>
                        </a:lnSpc>
                        <a:spcBef>
                          <a:spcPts val="325"/>
                        </a:spcBef>
                        <a:buFont typeface="Arial"/>
                        <a:buChar char="•"/>
                        <a:tabLst>
                          <a:tab pos="376555" algn="l"/>
                          <a:tab pos="377190" algn="l"/>
                        </a:tabLst>
                      </a:pPr>
                      <a:r>
                        <a:rPr sz="1200" spc="-5" dirty="0">
                          <a:solidFill>
                            <a:srgbClr val="283446"/>
                          </a:solidFill>
                          <a:latin typeface="+mn-lt"/>
                          <a:cs typeface="Arial" panose="020B0604020202020204" pitchFamily="34" charset="0"/>
                        </a:rPr>
                        <a:t>Eligible </a:t>
                      </a:r>
                      <a:r>
                        <a:rPr sz="1200" spc="-10" dirty="0">
                          <a:solidFill>
                            <a:srgbClr val="283446"/>
                          </a:solidFill>
                          <a:latin typeface="+mn-lt"/>
                          <a:cs typeface="Arial" panose="020B0604020202020204" pitchFamily="34" charset="0"/>
                        </a:rPr>
                        <a:t>For </a:t>
                      </a:r>
                      <a:r>
                        <a:rPr sz="1200" spc="-5" dirty="0">
                          <a:solidFill>
                            <a:srgbClr val="283446"/>
                          </a:solidFill>
                          <a:latin typeface="+mn-lt"/>
                          <a:cs typeface="Arial" panose="020B0604020202020204" pitchFamily="34" charset="0"/>
                        </a:rPr>
                        <a:t>TRICARE</a:t>
                      </a:r>
                      <a:r>
                        <a:rPr sz="1200" spc="20"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Benefits</a:t>
                      </a:r>
                      <a:endParaRPr sz="1200" dirty="0">
                        <a:latin typeface="+mn-lt"/>
                        <a:cs typeface="Arial" panose="020B0604020202020204" pitchFamily="34" charset="0"/>
                      </a:endParaRPr>
                    </a:p>
                  </a:txBody>
                  <a:tcPr marL="0" marR="0" marT="41275" marB="0" anchor="ctr">
                    <a:lnL w="12700">
                      <a:solidFill>
                        <a:srgbClr val="FFFFFF"/>
                      </a:solidFill>
                      <a:prstDash val="solid"/>
                    </a:lnL>
                    <a:lnR w="12700">
                      <a:solidFill>
                        <a:srgbClr val="FFFFFF"/>
                      </a:solidFill>
                      <a:prstDash val="solid"/>
                    </a:lnR>
                    <a:lnT w="38100">
                      <a:solidFill>
                        <a:srgbClr val="FFFFFF"/>
                      </a:solidFill>
                      <a:prstDash val="solid"/>
                    </a:lnT>
                    <a:lnB w="19050">
                      <a:solidFill>
                        <a:srgbClr val="FFFFFF"/>
                      </a:solidFill>
                      <a:prstDash val="solid"/>
                    </a:lnB>
                    <a:solidFill>
                      <a:srgbClr val="D1CDCD"/>
                    </a:solidFill>
                  </a:tcPr>
                </a:tc>
                <a:extLst>
                  <a:ext uri="{0D108BD9-81ED-4DB2-BD59-A6C34878D82A}">
                    <a16:rowId xmlns:a16="http://schemas.microsoft.com/office/drawing/2014/main" val="10001"/>
                  </a:ext>
                </a:extLst>
              </a:tr>
              <a:tr h="685800">
                <a:tc>
                  <a:txBody>
                    <a:bodyPr/>
                    <a:lstStyle/>
                    <a:p>
                      <a:pPr marL="91440" marR="596900" algn="just">
                        <a:lnSpc>
                          <a:spcPct val="100000"/>
                        </a:lnSpc>
                        <a:spcBef>
                          <a:spcPts val="315"/>
                        </a:spcBef>
                      </a:pPr>
                      <a:r>
                        <a:rPr sz="1200" spc="-5" dirty="0">
                          <a:solidFill>
                            <a:srgbClr val="283446"/>
                          </a:solidFill>
                          <a:latin typeface="+mn-lt"/>
                          <a:cs typeface="Arial" panose="020B0604020202020204" pitchFamily="34" charset="0"/>
                        </a:rPr>
                        <a:t>Unmarried  </a:t>
                      </a:r>
                      <a:r>
                        <a:rPr sz="1200" dirty="0">
                          <a:solidFill>
                            <a:srgbClr val="283446"/>
                          </a:solidFill>
                          <a:latin typeface="+mn-lt"/>
                          <a:cs typeface="Arial" panose="020B0604020202020204" pitchFamily="34" charset="0"/>
                        </a:rPr>
                        <a:t>D</a:t>
                      </a:r>
                      <a:r>
                        <a:rPr sz="1200" spc="-5" dirty="0">
                          <a:solidFill>
                            <a:srgbClr val="283446"/>
                          </a:solidFill>
                          <a:latin typeface="+mn-lt"/>
                          <a:cs typeface="Arial" panose="020B0604020202020204" pitchFamily="34" charset="0"/>
                        </a:rPr>
                        <a:t>ependent  Children</a:t>
                      </a:r>
                      <a:endParaRPr sz="1200" dirty="0">
                        <a:latin typeface="+mn-lt"/>
                        <a:cs typeface="Arial" panose="020B0604020202020204" pitchFamily="34" charset="0"/>
                      </a:endParaRPr>
                    </a:p>
                  </a:txBody>
                  <a:tcPr marL="0" marR="0" marT="40005" marB="0" anchor="ctr">
                    <a:lnL w="12700">
                      <a:solidFill>
                        <a:srgbClr val="FFFFFF"/>
                      </a:solidFill>
                      <a:prstDash val="solid"/>
                    </a:lnL>
                    <a:lnR w="12700">
                      <a:solidFill>
                        <a:srgbClr val="FFFFFF"/>
                      </a:solidFill>
                      <a:prstDash val="solid"/>
                    </a:lnR>
                    <a:lnT w="19050">
                      <a:solidFill>
                        <a:srgbClr val="FFFFFF"/>
                      </a:solidFill>
                      <a:prstDash val="solid"/>
                    </a:lnT>
                    <a:lnB w="12700">
                      <a:solidFill>
                        <a:srgbClr val="FFFFFF"/>
                      </a:solidFill>
                      <a:prstDash val="solid"/>
                    </a:lnB>
                    <a:solidFill>
                      <a:srgbClr val="EAE8E8"/>
                    </a:solidFill>
                  </a:tcPr>
                </a:tc>
                <a:tc>
                  <a:txBody>
                    <a:bodyPr/>
                    <a:lstStyle/>
                    <a:p>
                      <a:pPr marL="377190" indent="-286385">
                        <a:lnSpc>
                          <a:spcPct val="100000"/>
                        </a:lnSpc>
                        <a:spcBef>
                          <a:spcPts val="325"/>
                        </a:spcBef>
                        <a:buFont typeface="Arial"/>
                        <a:buChar char="•"/>
                        <a:tabLst>
                          <a:tab pos="376555" algn="l"/>
                          <a:tab pos="377190" algn="l"/>
                        </a:tabLst>
                      </a:pPr>
                      <a:r>
                        <a:rPr sz="1200" spc="-5" dirty="0">
                          <a:solidFill>
                            <a:srgbClr val="283446"/>
                          </a:solidFill>
                          <a:latin typeface="+mn-lt"/>
                          <a:cs typeface="Arial" panose="020B0604020202020204" pitchFamily="34" charset="0"/>
                        </a:rPr>
                        <a:t>Eligible Until </a:t>
                      </a:r>
                      <a:r>
                        <a:rPr sz="1200" dirty="0">
                          <a:solidFill>
                            <a:srgbClr val="283446"/>
                          </a:solidFill>
                          <a:latin typeface="+mn-lt"/>
                          <a:cs typeface="Arial" panose="020B0604020202020204" pitchFamily="34" charset="0"/>
                        </a:rPr>
                        <a:t>Age </a:t>
                      </a:r>
                      <a:r>
                        <a:rPr sz="1200" spc="-20" dirty="0">
                          <a:solidFill>
                            <a:srgbClr val="283446"/>
                          </a:solidFill>
                          <a:latin typeface="+mn-lt"/>
                          <a:cs typeface="Arial" panose="020B0604020202020204" pitchFamily="34" charset="0"/>
                        </a:rPr>
                        <a:t>21, </a:t>
                      </a:r>
                      <a:r>
                        <a:rPr sz="1200" spc="-5" dirty="0">
                          <a:solidFill>
                            <a:srgbClr val="283446"/>
                          </a:solidFill>
                          <a:latin typeface="+mn-lt"/>
                          <a:cs typeface="Arial" panose="020B0604020202020204" pitchFamily="34" charset="0"/>
                        </a:rPr>
                        <a:t>Up </a:t>
                      </a:r>
                      <a:r>
                        <a:rPr sz="1200" spc="-10" dirty="0">
                          <a:solidFill>
                            <a:srgbClr val="283446"/>
                          </a:solidFill>
                          <a:latin typeface="+mn-lt"/>
                          <a:cs typeface="Arial" panose="020B0604020202020204" pitchFamily="34" charset="0"/>
                        </a:rPr>
                        <a:t>to </a:t>
                      </a:r>
                      <a:r>
                        <a:rPr sz="1200" dirty="0">
                          <a:solidFill>
                            <a:srgbClr val="283446"/>
                          </a:solidFill>
                          <a:latin typeface="+mn-lt"/>
                          <a:cs typeface="Arial" panose="020B0604020202020204" pitchFamily="34" charset="0"/>
                        </a:rPr>
                        <a:t>Age </a:t>
                      </a:r>
                      <a:r>
                        <a:rPr sz="1200" spc="-5" dirty="0">
                          <a:solidFill>
                            <a:srgbClr val="283446"/>
                          </a:solidFill>
                          <a:latin typeface="+mn-lt"/>
                          <a:cs typeface="Arial" panose="020B0604020202020204" pitchFamily="34" charset="0"/>
                        </a:rPr>
                        <a:t>23 </a:t>
                      </a:r>
                      <a:r>
                        <a:rPr sz="1200" dirty="0">
                          <a:solidFill>
                            <a:srgbClr val="283446"/>
                          </a:solidFill>
                          <a:latin typeface="+mn-lt"/>
                          <a:cs typeface="Arial" panose="020B0604020202020204" pitchFamily="34" charset="0"/>
                        </a:rPr>
                        <a:t>If A </a:t>
                      </a:r>
                      <a:r>
                        <a:rPr sz="1200" spc="-5" dirty="0">
                          <a:solidFill>
                            <a:srgbClr val="283446"/>
                          </a:solidFill>
                          <a:latin typeface="+mn-lt"/>
                          <a:cs typeface="Arial" panose="020B0604020202020204" pitchFamily="34" charset="0"/>
                        </a:rPr>
                        <a:t>Full-time</a:t>
                      </a:r>
                      <a:r>
                        <a:rPr sz="1200" spc="10"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Student</a:t>
                      </a:r>
                      <a:endParaRPr sz="1200" dirty="0">
                        <a:latin typeface="+mn-lt"/>
                        <a:cs typeface="Arial" panose="020B0604020202020204" pitchFamily="34" charset="0"/>
                      </a:endParaRPr>
                    </a:p>
                    <a:p>
                      <a:pPr marL="377190" indent="-286385">
                        <a:lnSpc>
                          <a:spcPct val="100000"/>
                        </a:lnSpc>
                        <a:buFont typeface="Arial"/>
                        <a:buChar char="•"/>
                        <a:tabLst>
                          <a:tab pos="376555" algn="l"/>
                          <a:tab pos="377190" algn="l"/>
                        </a:tabLst>
                      </a:pPr>
                      <a:r>
                        <a:rPr sz="1200" spc="-10" dirty="0">
                          <a:solidFill>
                            <a:srgbClr val="283446"/>
                          </a:solidFill>
                          <a:latin typeface="+mn-lt"/>
                          <a:cs typeface="Arial" panose="020B0604020202020204" pitchFamily="34" charset="0"/>
                        </a:rPr>
                        <a:t>May </a:t>
                      </a:r>
                      <a:r>
                        <a:rPr sz="1200" spc="-5" dirty="0">
                          <a:solidFill>
                            <a:srgbClr val="283446"/>
                          </a:solidFill>
                          <a:latin typeface="+mn-lt"/>
                          <a:cs typeface="Arial" panose="020B0604020202020204" pitchFamily="34" charset="0"/>
                        </a:rPr>
                        <a:t>Qualify </a:t>
                      </a:r>
                      <a:r>
                        <a:rPr sz="1200" spc="-10" dirty="0">
                          <a:solidFill>
                            <a:srgbClr val="283446"/>
                          </a:solidFill>
                          <a:latin typeface="+mn-lt"/>
                          <a:cs typeface="Arial" panose="020B0604020202020204" pitchFamily="34" charset="0"/>
                        </a:rPr>
                        <a:t>For </a:t>
                      </a:r>
                      <a:r>
                        <a:rPr sz="1200" spc="-5" dirty="0">
                          <a:solidFill>
                            <a:srgbClr val="283446"/>
                          </a:solidFill>
                          <a:latin typeface="+mn-lt"/>
                          <a:cs typeface="Arial" panose="020B0604020202020204" pitchFamily="34" charset="0"/>
                        </a:rPr>
                        <a:t>TRICARE </a:t>
                      </a:r>
                      <a:r>
                        <a:rPr sz="1200" spc="-20" dirty="0">
                          <a:solidFill>
                            <a:srgbClr val="283446"/>
                          </a:solidFill>
                          <a:latin typeface="+mn-lt"/>
                          <a:cs typeface="Arial" panose="020B0604020202020204" pitchFamily="34" charset="0"/>
                        </a:rPr>
                        <a:t>Young </a:t>
                      </a:r>
                      <a:r>
                        <a:rPr sz="1200" spc="-5" dirty="0">
                          <a:solidFill>
                            <a:srgbClr val="283446"/>
                          </a:solidFill>
                          <a:latin typeface="+mn-lt"/>
                          <a:cs typeface="Arial" panose="020B0604020202020204" pitchFamily="34" charset="0"/>
                        </a:rPr>
                        <a:t>Adult Up </a:t>
                      </a:r>
                      <a:r>
                        <a:rPr sz="1200" spc="-40" dirty="0">
                          <a:solidFill>
                            <a:srgbClr val="283446"/>
                          </a:solidFill>
                          <a:latin typeface="+mn-lt"/>
                          <a:cs typeface="Arial" panose="020B0604020202020204" pitchFamily="34" charset="0"/>
                        </a:rPr>
                        <a:t>To</a:t>
                      </a:r>
                      <a:r>
                        <a:rPr sz="1200" spc="85"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Age</a:t>
                      </a:r>
                      <a:r>
                        <a:rPr lang="en-US" sz="1200" spc="-5"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26</a:t>
                      </a:r>
                      <a:endParaRPr sz="1200" dirty="0">
                        <a:latin typeface="+mn-lt"/>
                        <a:cs typeface="Arial" panose="020B0604020202020204" pitchFamily="34" charset="0"/>
                      </a:endParaRPr>
                    </a:p>
                    <a:p>
                      <a:pPr marL="377190" indent="-286385">
                        <a:lnSpc>
                          <a:spcPct val="100000"/>
                        </a:lnSpc>
                        <a:buFont typeface="Arial"/>
                        <a:buChar char="•"/>
                        <a:tabLst>
                          <a:tab pos="376555" algn="l"/>
                          <a:tab pos="377190" algn="l"/>
                        </a:tabLst>
                      </a:pPr>
                      <a:r>
                        <a:rPr sz="1200" spc="-5" dirty="0">
                          <a:solidFill>
                            <a:srgbClr val="283446"/>
                          </a:solidFill>
                          <a:latin typeface="+mn-lt"/>
                          <a:cs typeface="Arial" panose="020B0604020202020204" pitchFamily="34" charset="0"/>
                        </a:rPr>
                        <a:t>Extended Eligibility </a:t>
                      </a:r>
                      <a:r>
                        <a:rPr sz="1200" spc="-10" dirty="0">
                          <a:solidFill>
                            <a:srgbClr val="283446"/>
                          </a:solidFill>
                          <a:latin typeface="+mn-lt"/>
                          <a:cs typeface="Arial" panose="020B0604020202020204" pitchFamily="34" charset="0"/>
                        </a:rPr>
                        <a:t>For </a:t>
                      </a:r>
                      <a:r>
                        <a:rPr sz="1200" spc="-5" dirty="0">
                          <a:solidFill>
                            <a:srgbClr val="283446"/>
                          </a:solidFill>
                          <a:latin typeface="+mn-lt"/>
                          <a:cs typeface="Arial" panose="020B0604020202020204" pitchFamily="34" charset="0"/>
                        </a:rPr>
                        <a:t>Children Incapable Of</a:t>
                      </a:r>
                      <a:r>
                        <a:rPr sz="1200" spc="80" dirty="0">
                          <a:solidFill>
                            <a:srgbClr val="283446"/>
                          </a:solidFill>
                          <a:latin typeface="+mn-lt"/>
                          <a:cs typeface="Arial" panose="020B0604020202020204" pitchFamily="34" charset="0"/>
                        </a:rPr>
                        <a:t> </a:t>
                      </a:r>
                      <a:r>
                        <a:rPr sz="1200" dirty="0">
                          <a:solidFill>
                            <a:srgbClr val="283446"/>
                          </a:solidFill>
                          <a:latin typeface="+mn-lt"/>
                          <a:cs typeface="Arial" panose="020B0604020202020204" pitchFamily="34" charset="0"/>
                        </a:rPr>
                        <a:t>Self-support</a:t>
                      </a:r>
                      <a:endParaRPr sz="1200" dirty="0">
                        <a:latin typeface="+mn-lt"/>
                        <a:cs typeface="Arial" panose="020B0604020202020204" pitchFamily="34" charset="0"/>
                      </a:endParaRPr>
                    </a:p>
                    <a:p>
                      <a:pPr marL="377190" indent="-286385">
                        <a:lnSpc>
                          <a:spcPct val="100000"/>
                        </a:lnSpc>
                        <a:buFont typeface="Arial"/>
                        <a:buChar char="•"/>
                        <a:tabLst>
                          <a:tab pos="376555" algn="l"/>
                          <a:tab pos="377190" algn="l"/>
                        </a:tabLst>
                      </a:pPr>
                      <a:r>
                        <a:rPr sz="1200" spc="-5" dirty="0">
                          <a:solidFill>
                            <a:srgbClr val="283446"/>
                          </a:solidFill>
                          <a:latin typeface="+mn-lt"/>
                          <a:cs typeface="Arial" panose="020B0604020202020204" pitchFamily="34" charset="0"/>
                        </a:rPr>
                        <a:t>Retain Eligibility </a:t>
                      </a:r>
                      <a:r>
                        <a:rPr sz="1200" dirty="0">
                          <a:solidFill>
                            <a:srgbClr val="283446"/>
                          </a:solidFill>
                          <a:latin typeface="+mn-lt"/>
                          <a:cs typeface="Arial" panose="020B0604020202020204" pitchFamily="34" charset="0"/>
                        </a:rPr>
                        <a:t>After </a:t>
                      </a:r>
                      <a:r>
                        <a:rPr sz="1200" spc="-5" dirty="0">
                          <a:solidFill>
                            <a:srgbClr val="283446"/>
                          </a:solidFill>
                          <a:latin typeface="+mn-lt"/>
                          <a:cs typeface="Arial" panose="020B0604020202020204" pitchFamily="34" charset="0"/>
                        </a:rPr>
                        <a:t>Parents </a:t>
                      </a:r>
                      <a:r>
                        <a:rPr sz="1200" spc="-10" dirty="0">
                          <a:solidFill>
                            <a:srgbClr val="283446"/>
                          </a:solidFill>
                          <a:latin typeface="+mn-lt"/>
                          <a:cs typeface="Arial" panose="020B0604020202020204" pitchFamily="34" charset="0"/>
                        </a:rPr>
                        <a:t>Divorce </a:t>
                      </a:r>
                      <a:r>
                        <a:rPr sz="1200" spc="-5" dirty="0">
                          <a:solidFill>
                            <a:srgbClr val="283446"/>
                          </a:solidFill>
                          <a:latin typeface="+mn-lt"/>
                          <a:cs typeface="Arial" panose="020B0604020202020204" pitchFamily="34" charset="0"/>
                        </a:rPr>
                        <a:t>Or</a:t>
                      </a:r>
                      <a:r>
                        <a:rPr sz="1200" spc="60" dirty="0">
                          <a:solidFill>
                            <a:srgbClr val="283446"/>
                          </a:solidFill>
                          <a:latin typeface="+mn-lt"/>
                          <a:cs typeface="Arial" panose="020B0604020202020204" pitchFamily="34" charset="0"/>
                        </a:rPr>
                        <a:t> </a:t>
                      </a:r>
                      <a:r>
                        <a:rPr sz="1200" dirty="0">
                          <a:solidFill>
                            <a:srgbClr val="283446"/>
                          </a:solidFill>
                          <a:latin typeface="+mn-lt"/>
                          <a:cs typeface="Arial" panose="020B0604020202020204" pitchFamily="34" charset="0"/>
                        </a:rPr>
                        <a:t>Remarry</a:t>
                      </a:r>
                      <a:endParaRPr sz="1200" dirty="0">
                        <a:latin typeface="+mn-lt"/>
                        <a:cs typeface="Arial" panose="020B0604020202020204" pitchFamily="34" charset="0"/>
                      </a:endParaRPr>
                    </a:p>
                  </a:txBody>
                  <a:tcPr marL="0" marR="0" marT="41275" marB="0" anchor="ctr">
                    <a:lnL w="12700">
                      <a:solidFill>
                        <a:srgbClr val="FFFFFF"/>
                      </a:solidFill>
                      <a:prstDash val="solid"/>
                    </a:lnL>
                    <a:lnR w="12700">
                      <a:solidFill>
                        <a:srgbClr val="FFFFFF"/>
                      </a:solidFill>
                      <a:prstDash val="solid"/>
                    </a:lnR>
                    <a:lnT w="19050">
                      <a:solidFill>
                        <a:srgbClr val="FFFFFF"/>
                      </a:solidFill>
                      <a:prstDash val="solid"/>
                    </a:lnT>
                    <a:lnB w="12700">
                      <a:solidFill>
                        <a:srgbClr val="FFFFFF"/>
                      </a:solidFill>
                      <a:prstDash val="solid"/>
                    </a:lnB>
                    <a:solidFill>
                      <a:srgbClr val="EAE8E8"/>
                    </a:solidFill>
                  </a:tcPr>
                </a:tc>
                <a:extLst>
                  <a:ext uri="{0D108BD9-81ED-4DB2-BD59-A6C34878D82A}">
                    <a16:rowId xmlns:a16="http://schemas.microsoft.com/office/drawing/2014/main" val="10002"/>
                  </a:ext>
                </a:extLst>
              </a:tr>
              <a:tr h="457200">
                <a:tc>
                  <a:txBody>
                    <a:bodyPr/>
                    <a:lstStyle/>
                    <a:p>
                      <a:pPr marL="91440" marR="596900">
                        <a:lnSpc>
                          <a:spcPct val="100000"/>
                        </a:lnSpc>
                        <a:spcBef>
                          <a:spcPts val="315"/>
                        </a:spcBef>
                      </a:pPr>
                      <a:r>
                        <a:rPr sz="1200" dirty="0">
                          <a:solidFill>
                            <a:srgbClr val="283446"/>
                          </a:solidFill>
                          <a:latin typeface="+mn-lt"/>
                          <a:cs typeface="Arial" panose="020B0604020202020204" pitchFamily="34" charset="0"/>
                        </a:rPr>
                        <a:t>D</a:t>
                      </a:r>
                      <a:r>
                        <a:rPr sz="1200" spc="-5" dirty="0">
                          <a:solidFill>
                            <a:srgbClr val="283446"/>
                          </a:solidFill>
                          <a:latin typeface="+mn-lt"/>
                          <a:cs typeface="Arial" panose="020B0604020202020204" pitchFamily="34" charset="0"/>
                        </a:rPr>
                        <a:t>ependent  Parents</a:t>
                      </a:r>
                      <a:endParaRPr sz="1200" dirty="0">
                        <a:latin typeface="+mn-lt"/>
                        <a:cs typeface="Arial" panose="020B0604020202020204" pitchFamily="34" charset="0"/>
                      </a:endParaRPr>
                    </a:p>
                  </a:txBody>
                  <a:tcPr marL="0" marR="0" marT="4000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CDCD"/>
                    </a:solidFill>
                  </a:tcPr>
                </a:tc>
                <a:tc>
                  <a:txBody>
                    <a:bodyPr/>
                    <a:lstStyle/>
                    <a:p>
                      <a:pPr marL="377190" indent="-286385">
                        <a:lnSpc>
                          <a:spcPct val="100000"/>
                        </a:lnSpc>
                        <a:spcBef>
                          <a:spcPts val="320"/>
                        </a:spcBef>
                        <a:buFont typeface="Arial"/>
                        <a:buChar char="•"/>
                        <a:tabLst>
                          <a:tab pos="376555" algn="l"/>
                          <a:tab pos="377190" algn="l"/>
                        </a:tabLst>
                      </a:pPr>
                      <a:r>
                        <a:rPr sz="1200" spc="-5" dirty="0">
                          <a:solidFill>
                            <a:srgbClr val="283446"/>
                          </a:solidFill>
                          <a:latin typeface="+mn-lt"/>
                          <a:cs typeface="Arial" panose="020B0604020202020204" pitchFamily="34" charset="0"/>
                        </a:rPr>
                        <a:t>Eligible </a:t>
                      </a:r>
                      <a:r>
                        <a:rPr sz="1200" spc="-10" dirty="0">
                          <a:solidFill>
                            <a:srgbClr val="283446"/>
                          </a:solidFill>
                          <a:latin typeface="+mn-lt"/>
                          <a:cs typeface="Arial" panose="020B0604020202020204" pitchFamily="34" charset="0"/>
                        </a:rPr>
                        <a:t>For </a:t>
                      </a:r>
                      <a:r>
                        <a:rPr sz="1200" spc="-5" dirty="0">
                          <a:solidFill>
                            <a:srgbClr val="283446"/>
                          </a:solidFill>
                          <a:latin typeface="+mn-lt"/>
                          <a:cs typeface="Arial" panose="020B0604020202020204" pitchFamily="34" charset="0"/>
                        </a:rPr>
                        <a:t>Care </a:t>
                      </a:r>
                      <a:r>
                        <a:rPr sz="1200" spc="-10" dirty="0">
                          <a:solidFill>
                            <a:srgbClr val="283446"/>
                          </a:solidFill>
                          <a:latin typeface="+mn-lt"/>
                          <a:cs typeface="Arial" panose="020B0604020202020204" pitchFamily="34" charset="0"/>
                        </a:rPr>
                        <a:t>At </a:t>
                      </a:r>
                      <a:r>
                        <a:rPr sz="1200" spc="-5" dirty="0">
                          <a:solidFill>
                            <a:srgbClr val="283446"/>
                          </a:solidFill>
                          <a:latin typeface="+mn-lt"/>
                          <a:cs typeface="Arial" panose="020B0604020202020204" pitchFamily="34" charset="0"/>
                        </a:rPr>
                        <a:t>MTFs </a:t>
                      </a:r>
                      <a:r>
                        <a:rPr lang="en-US" sz="1200" spc="-5" dirty="0">
                          <a:solidFill>
                            <a:srgbClr val="283446"/>
                          </a:solidFill>
                          <a:latin typeface="+mn-lt"/>
                          <a:cs typeface="Arial" panose="020B0604020202020204" pitchFamily="34" charset="0"/>
                        </a:rPr>
                        <a:t>on a</a:t>
                      </a:r>
                      <a:r>
                        <a:rPr sz="1200" dirty="0">
                          <a:solidFill>
                            <a:srgbClr val="283446"/>
                          </a:solidFill>
                          <a:latin typeface="+mn-lt"/>
                          <a:cs typeface="Arial" panose="020B0604020202020204" pitchFamily="34" charset="0"/>
                        </a:rPr>
                        <a:t> </a:t>
                      </a:r>
                      <a:r>
                        <a:rPr lang="en-US" sz="1200" spc="-5" dirty="0">
                          <a:solidFill>
                            <a:srgbClr val="283446"/>
                          </a:solidFill>
                          <a:latin typeface="+mn-lt"/>
                          <a:cs typeface="Arial" panose="020B0604020202020204" pitchFamily="34" charset="0"/>
                        </a:rPr>
                        <a:t>s</a:t>
                      </a:r>
                      <a:r>
                        <a:rPr sz="1200" spc="-5" dirty="0">
                          <a:solidFill>
                            <a:srgbClr val="283446"/>
                          </a:solidFill>
                          <a:latin typeface="+mn-lt"/>
                          <a:cs typeface="Arial" panose="020B0604020202020204" pitchFamily="34" charset="0"/>
                        </a:rPr>
                        <a:t>pace-available</a:t>
                      </a:r>
                      <a:r>
                        <a:rPr sz="1200" spc="75" dirty="0">
                          <a:solidFill>
                            <a:srgbClr val="283446"/>
                          </a:solidFill>
                          <a:latin typeface="+mn-lt"/>
                          <a:cs typeface="Arial" panose="020B0604020202020204" pitchFamily="34" charset="0"/>
                        </a:rPr>
                        <a:t> </a:t>
                      </a:r>
                      <a:r>
                        <a:rPr lang="en-US" sz="1200" spc="75" dirty="0">
                          <a:solidFill>
                            <a:srgbClr val="283446"/>
                          </a:solidFill>
                          <a:latin typeface="+mn-lt"/>
                          <a:cs typeface="Arial" panose="020B0604020202020204" pitchFamily="34" charset="0"/>
                        </a:rPr>
                        <a:t>b</a:t>
                      </a:r>
                      <a:r>
                        <a:rPr sz="1200" dirty="0">
                          <a:solidFill>
                            <a:srgbClr val="283446"/>
                          </a:solidFill>
                          <a:latin typeface="+mn-lt"/>
                          <a:cs typeface="Arial" panose="020B0604020202020204" pitchFamily="34" charset="0"/>
                        </a:rPr>
                        <a:t>asis</a:t>
                      </a:r>
                      <a:endParaRPr sz="1200" dirty="0">
                        <a:latin typeface="+mn-lt"/>
                        <a:cs typeface="Arial" panose="020B0604020202020204" pitchFamily="34" charset="0"/>
                      </a:endParaRPr>
                    </a:p>
                    <a:p>
                      <a:pPr marL="377190" indent="-286385">
                        <a:lnSpc>
                          <a:spcPct val="100000"/>
                        </a:lnSpc>
                        <a:spcBef>
                          <a:spcPts val="5"/>
                        </a:spcBef>
                        <a:buFont typeface="Arial"/>
                        <a:buChar char="•"/>
                        <a:tabLst>
                          <a:tab pos="376555" algn="l"/>
                          <a:tab pos="377190" algn="l"/>
                        </a:tabLst>
                      </a:pPr>
                      <a:r>
                        <a:rPr sz="1200" spc="-10" dirty="0">
                          <a:solidFill>
                            <a:srgbClr val="283446"/>
                          </a:solidFill>
                          <a:latin typeface="+mn-lt"/>
                          <a:cs typeface="Arial" panose="020B0604020202020204" pitchFamily="34" charset="0"/>
                        </a:rPr>
                        <a:t>Not </a:t>
                      </a:r>
                      <a:r>
                        <a:rPr sz="1200" spc="-5" dirty="0">
                          <a:solidFill>
                            <a:srgbClr val="283446"/>
                          </a:solidFill>
                          <a:latin typeface="+mn-lt"/>
                          <a:cs typeface="Arial" panose="020B0604020202020204" pitchFamily="34" charset="0"/>
                        </a:rPr>
                        <a:t>Eligible </a:t>
                      </a:r>
                      <a:r>
                        <a:rPr lang="en-US" sz="1200" spc="-5" dirty="0">
                          <a:solidFill>
                            <a:srgbClr val="283446"/>
                          </a:solidFill>
                          <a:latin typeface="+mn-lt"/>
                          <a:cs typeface="Arial" panose="020B0604020202020204" pitchFamily="34" charset="0"/>
                        </a:rPr>
                        <a:t>f</a:t>
                      </a:r>
                      <a:r>
                        <a:rPr sz="1200" spc="-10" dirty="0">
                          <a:solidFill>
                            <a:srgbClr val="283446"/>
                          </a:solidFill>
                          <a:latin typeface="+mn-lt"/>
                          <a:cs typeface="Arial" panose="020B0604020202020204" pitchFamily="34" charset="0"/>
                        </a:rPr>
                        <a:t>or </a:t>
                      </a:r>
                      <a:r>
                        <a:rPr sz="1200" spc="-5" dirty="0">
                          <a:solidFill>
                            <a:srgbClr val="283446"/>
                          </a:solidFill>
                          <a:latin typeface="+mn-lt"/>
                          <a:cs typeface="Arial" panose="020B0604020202020204" pitchFamily="34" charset="0"/>
                        </a:rPr>
                        <a:t>Civilian TRICARE</a:t>
                      </a:r>
                      <a:r>
                        <a:rPr sz="1200" spc="50"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Benefits</a:t>
                      </a:r>
                      <a:endParaRPr sz="1200" dirty="0">
                        <a:latin typeface="+mn-lt"/>
                        <a:cs typeface="Arial" panose="020B0604020202020204" pitchFamily="34" charset="0"/>
                      </a:endParaRPr>
                    </a:p>
                  </a:txBody>
                  <a:tcPr marL="0" marR="0" marT="4064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CDCD"/>
                    </a:solidFill>
                  </a:tcPr>
                </a:tc>
                <a:extLst>
                  <a:ext uri="{0D108BD9-81ED-4DB2-BD59-A6C34878D82A}">
                    <a16:rowId xmlns:a16="http://schemas.microsoft.com/office/drawing/2014/main" val="10003"/>
                  </a:ext>
                </a:extLst>
              </a:tr>
              <a:tr h="381000">
                <a:tc>
                  <a:txBody>
                    <a:bodyPr/>
                    <a:lstStyle/>
                    <a:p>
                      <a:pPr marL="91440">
                        <a:lnSpc>
                          <a:spcPct val="100000"/>
                        </a:lnSpc>
                        <a:spcBef>
                          <a:spcPts val="315"/>
                        </a:spcBef>
                      </a:pPr>
                      <a:r>
                        <a:rPr sz="1200" spc="-10" dirty="0">
                          <a:solidFill>
                            <a:srgbClr val="283446"/>
                          </a:solidFill>
                          <a:latin typeface="+mn-lt"/>
                          <a:cs typeface="Arial" panose="020B0604020202020204" pitchFamily="34" charset="0"/>
                        </a:rPr>
                        <a:t>Former</a:t>
                      </a:r>
                      <a:r>
                        <a:rPr sz="1200" spc="315"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Spouses</a:t>
                      </a:r>
                      <a:endParaRPr sz="1200" dirty="0">
                        <a:latin typeface="+mn-lt"/>
                        <a:cs typeface="Arial" panose="020B0604020202020204" pitchFamily="34" charset="0"/>
                      </a:endParaRPr>
                    </a:p>
                  </a:txBody>
                  <a:tcPr marL="0" marR="0" marT="4000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8E8"/>
                    </a:solidFill>
                  </a:tcPr>
                </a:tc>
                <a:tc>
                  <a:txBody>
                    <a:bodyPr/>
                    <a:lstStyle/>
                    <a:p>
                      <a:pPr marL="377190" indent="-286385">
                        <a:lnSpc>
                          <a:spcPct val="100000"/>
                        </a:lnSpc>
                        <a:spcBef>
                          <a:spcPts val="320"/>
                        </a:spcBef>
                        <a:buFont typeface="Arial"/>
                        <a:buChar char="•"/>
                        <a:tabLst>
                          <a:tab pos="376555" algn="l"/>
                          <a:tab pos="377190" algn="l"/>
                        </a:tabLst>
                      </a:pPr>
                      <a:r>
                        <a:rPr sz="1200" spc="-5" dirty="0">
                          <a:solidFill>
                            <a:srgbClr val="283446"/>
                          </a:solidFill>
                          <a:latin typeface="+mn-lt"/>
                          <a:cs typeface="Arial" panose="020B0604020202020204" pitchFamily="34" charset="0"/>
                        </a:rPr>
                        <a:t>Eligible Based </a:t>
                      </a:r>
                      <a:r>
                        <a:rPr lang="en-US" sz="1200" spc="-5" dirty="0">
                          <a:solidFill>
                            <a:srgbClr val="283446"/>
                          </a:solidFill>
                          <a:latin typeface="+mn-lt"/>
                          <a:cs typeface="Arial" panose="020B0604020202020204" pitchFamily="34" charset="0"/>
                        </a:rPr>
                        <a:t>o</a:t>
                      </a:r>
                      <a:r>
                        <a:rPr sz="1200" spc="-5" dirty="0">
                          <a:solidFill>
                            <a:srgbClr val="283446"/>
                          </a:solidFill>
                          <a:latin typeface="+mn-lt"/>
                          <a:cs typeface="Arial" panose="020B0604020202020204" pitchFamily="34" charset="0"/>
                        </a:rPr>
                        <a:t>n </a:t>
                      </a:r>
                      <a:r>
                        <a:rPr sz="1200" spc="-15" dirty="0">
                          <a:solidFill>
                            <a:srgbClr val="283446"/>
                          </a:solidFill>
                          <a:latin typeface="+mn-lt"/>
                          <a:cs typeface="Arial" panose="020B0604020202020204" pitchFamily="34" charset="0"/>
                        </a:rPr>
                        <a:t>Years </a:t>
                      </a:r>
                      <a:r>
                        <a:rPr lang="en-US" sz="1200" spc="-5" dirty="0">
                          <a:solidFill>
                            <a:srgbClr val="283446"/>
                          </a:solidFill>
                          <a:latin typeface="+mn-lt"/>
                          <a:cs typeface="Arial" panose="020B0604020202020204" pitchFamily="34" charset="0"/>
                        </a:rPr>
                        <a:t>o</a:t>
                      </a:r>
                      <a:r>
                        <a:rPr sz="1200" spc="-5" dirty="0">
                          <a:solidFill>
                            <a:srgbClr val="283446"/>
                          </a:solidFill>
                          <a:latin typeface="+mn-lt"/>
                          <a:cs typeface="Arial" panose="020B0604020202020204" pitchFamily="34" charset="0"/>
                        </a:rPr>
                        <a:t>f</a:t>
                      </a:r>
                      <a:r>
                        <a:rPr sz="1200" spc="60"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Marriage</a:t>
                      </a:r>
                      <a:endParaRPr sz="1200" dirty="0">
                        <a:latin typeface="+mn-lt"/>
                        <a:cs typeface="Arial" panose="020B0604020202020204" pitchFamily="34" charset="0"/>
                      </a:endParaRPr>
                    </a:p>
                    <a:p>
                      <a:pPr marL="377190" indent="-286385">
                        <a:lnSpc>
                          <a:spcPct val="100000"/>
                        </a:lnSpc>
                        <a:buFont typeface="Arial"/>
                        <a:buChar char="•"/>
                        <a:tabLst>
                          <a:tab pos="376555" algn="l"/>
                          <a:tab pos="377190" algn="l"/>
                        </a:tabLst>
                      </a:pPr>
                      <a:r>
                        <a:rPr sz="1200" spc="-5" dirty="0">
                          <a:solidFill>
                            <a:srgbClr val="283446"/>
                          </a:solidFill>
                          <a:latin typeface="+mn-lt"/>
                          <a:cs typeface="Arial" panose="020B0604020202020204" pitchFamily="34" charset="0"/>
                        </a:rPr>
                        <a:t>Contact </a:t>
                      </a:r>
                      <a:r>
                        <a:rPr sz="1200" dirty="0">
                          <a:solidFill>
                            <a:srgbClr val="283446"/>
                          </a:solidFill>
                          <a:latin typeface="+mn-lt"/>
                          <a:cs typeface="Arial" panose="020B0604020202020204" pitchFamily="34" charset="0"/>
                        </a:rPr>
                        <a:t>ID </a:t>
                      </a:r>
                      <a:r>
                        <a:rPr sz="1200" spc="-5" dirty="0">
                          <a:solidFill>
                            <a:srgbClr val="283446"/>
                          </a:solidFill>
                          <a:latin typeface="+mn-lt"/>
                          <a:cs typeface="Arial" panose="020B0604020202020204" pitchFamily="34" charset="0"/>
                        </a:rPr>
                        <a:t>Card </a:t>
                      </a:r>
                      <a:r>
                        <a:rPr sz="1200" dirty="0">
                          <a:solidFill>
                            <a:srgbClr val="283446"/>
                          </a:solidFill>
                          <a:latin typeface="+mn-lt"/>
                          <a:cs typeface="Arial" panose="020B0604020202020204" pitchFamily="34" charset="0"/>
                        </a:rPr>
                        <a:t>Office or </a:t>
                      </a:r>
                      <a:r>
                        <a:rPr sz="1200" spc="-5" dirty="0">
                          <a:solidFill>
                            <a:srgbClr val="283446"/>
                          </a:solidFill>
                          <a:latin typeface="+mn-lt"/>
                          <a:cs typeface="Arial" panose="020B0604020202020204" pitchFamily="34" charset="0"/>
                        </a:rPr>
                        <a:t>DEERS </a:t>
                      </a:r>
                      <a:r>
                        <a:rPr lang="en-US" sz="1200" spc="-10" dirty="0">
                          <a:solidFill>
                            <a:srgbClr val="283446"/>
                          </a:solidFill>
                          <a:latin typeface="+mn-lt"/>
                          <a:cs typeface="Arial" panose="020B0604020202020204" pitchFamily="34" charset="0"/>
                        </a:rPr>
                        <a:t>f</a:t>
                      </a:r>
                      <a:r>
                        <a:rPr sz="1200" spc="-10" dirty="0">
                          <a:solidFill>
                            <a:srgbClr val="283446"/>
                          </a:solidFill>
                          <a:latin typeface="+mn-lt"/>
                          <a:cs typeface="Arial" panose="020B0604020202020204" pitchFamily="34" charset="0"/>
                        </a:rPr>
                        <a:t>or </a:t>
                      </a:r>
                      <a:r>
                        <a:rPr sz="1200" spc="-5" dirty="0">
                          <a:solidFill>
                            <a:srgbClr val="283446"/>
                          </a:solidFill>
                          <a:latin typeface="+mn-lt"/>
                          <a:cs typeface="Arial" panose="020B0604020202020204" pitchFamily="34" charset="0"/>
                        </a:rPr>
                        <a:t>More</a:t>
                      </a:r>
                      <a:r>
                        <a:rPr lang="en-US" sz="1200" spc="-5"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Information</a:t>
                      </a:r>
                      <a:endParaRPr sz="1200" dirty="0">
                        <a:latin typeface="+mn-lt"/>
                        <a:cs typeface="Arial" panose="020B0604020202020204" pitchFamily="34" charset="0"/>
                      </a:endParaRPr>
                    </a:p>
                  </a:txBody>
                  <a:tcPr marL="0" marR="0" marT="4064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8E8"/>
                    </a:solidFill>
                  </a:tcPr>
                </a:tc>
                <a:extLst>
                  <a:ext uri="{0D108BD9-81ED-4DB2-BD59-A6C34878D82A}">
                    <a16:rowId xmlns:a16="http://schemas.microsoft.com/office/drawing/2014/main" val="10004"/>
                  </a:ext>
                </a:extLst>
              </a:tr>
              <a:tr h="228600">
                <a:tc>
                  <a:txBody>
                    <a:bodyPr/>
                    <a:lstStyle/>
                    <a:p>
                      <a:pPr marL="91440">
                        <a:lnSpc>
                          <a:spcPct val="100000"/>
                        </a:lnSpc>
                        <a:spcBef>
                          <a:spcPts val="315"/>
                        </a:spcBef>
                      </a:pPr>
                      <a:r>
                        <a:rPr sz="1200" dirty="0">
                          <a:solidFill>
                            <a:srgbClr val="283446"/>
                          </a:solidFill>
                          <a:latin typeface="+mn-lt"/>
                          <a:cs typeface="Arial" panose="020B0604020202020204" pitchFamily="34" charset="0"/>
                        </a:rPr>
                        <a:t>Surviving</a:t>
                      </a:r>
                      <a:r>
                        <a:rPr sz="1200" spc="325"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Spouse</a:t>
                      </a:r>
                      <a:endParaRPr sz="1200" dirty="0">
                        <a:latin typeface="+mn-lt"/>
                        <a:cs typeface="Arial" panose="020B0604020202020204" pitchFamily="34" charset="0"/>
                      </a:endParaRPr>
                    </a:p>
                  </a:txBody>
                  <a:tcPr marL="0" marR="0" marT="4000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CDCD"/>
                    </a:solidFill>
                  </a:tcPr>
                </a:tc>
                <a:tc>
                  <a:txBody>
                    <a:bodyPr/>
                    <a:lstStyle/>
                    <a:p>
                      <a:pPr marL="377190" indent="-286385">
                        <a:lnSpc>
                          <a:spcPct val="100000"/>
                        </a:lnSpc>
                        <a:spcBef>
                          <a:spcPts val="320"/>
                        </a:spcBef>
                        <a:buFont typeface="Arial"/>
                        <a:buChar char="•"/>
                        <a:tabLst>
                          <a:tab pos="376555" algn="l"/>
                          <a:tab pos="377190" algn="l"/>
                        </a:tabLst>
                      </a:pPr>
                      <a:r>
                        <a:rPr sz="1200" spc="-5" dirty="0">
                          <a:solidFill>
                            <a:srgbClr val="283446"/>
                          </a:solidFill>
                          <a:latin typeface="+mn-lt"/>
                          <a:cs typeface="Arial" panose="020B0604020202020204" pitchFamily="34" charset="0"/>
                        </a:rPr>
                        <a:t>Eligible </a:t>
                      </a:r>
                      <a:r>
                        <a:rPr lang="en-US" sz="1200" spc="-10" dirty="0">
                          <a:solidFill>
                            <a:srgbClr val="283446"/>
                          </a:solidFill>
                          <a:latin typeface="+mn-lt"/>
                          <a:cs typeface="Arial" panose="020B0604020202020204" pitchFamily="34" charset="0"/>
                        </a:rPr>
                        <a:t>f</a:t>
                      </a:r>
                      <a:r>
                        <a:rPr sz="1200" spc="-10" dirty="0">
                          <a:solidFill>
                            <a:srgbClr val="283446"/>
                          </a:solidFill>
                          <a:latin typeface="+mn-lt"/>
                          <a:cs typeface="Arial" panose="020B0604020202020204" pitchFamily="34" charset="0"/>
                        </a:rPr>
                        <a:t>or </a:t>
                      </a:r>
                      <a:r>
                        <a:rPr sz="1200" spc="-5" dirty="0">
                          <a:solidFill>
                            <a:srgbClr val="283446"/>
                          </a:solidFill>
                          <a:latin typeface="+mn-lt"/>
                          <a:cs typeface="Arial" panose="020B0604020202020204" pitchFamily="34" charset="0"/>
                        </a:rPr>
                        <a:t>TRICARE Benefits </a:t>
                      </a:r>
                      <a:r>
                        <a:rPr lang="en-US" sz="1200" spc="-10" dirty="0">
                          <a:solidFill>
                            <a:srgbClr val="283446"/>
                          </a:solidFill>
                          <a:latin typeface="+mn-lt"/>
                          <a:cs typeface="Arial" panose="020B0604020202020204" pitchFamily="34" charset="0"/>
                        </a:rPr>
                        <a:t>a</a:t>
                      </a:r>
                      <a:r>
                        <a:rPr sz="1200" spc="-10" dirty="0">
                          <a:solidFill>
                            <a:srgbClr val="283446"/>
                          </a:solidFill>
                          <a:latin typeface="+mn-lt"/>
                          <a:cs typeface="Arial" panose="020B0604020202020204" pitchFamily="34" charset="0"/>
                        </a:rPr>
                        <a:t>t </a:t>
                      </a:r>
                      <a:r>
                        <a:rPr sz="1200" spc="-5" dirty="0">
                          <a:solidFill>
                            <a:srgbClr val="283446"/>
                          </a:solidFill>
                          <a:latin typeface="+mn-lt"/>
                          <a:cs typeface="Arial" panose="020B0604020202020204" pitchFamily="34" charset="0"/>
                        </a:rPr>
                        <a:t>Retiree Rate Until</a:t>
                      </a:r>
                      <a:r>
                        <a:rPr sz="1200" spc="75"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Remarriage</a:t>
                      </a:r>
                      <a:endParaRPr sz="1200" dirty="0">
                        <a:latin typeface="+mn-lt"/>
                        <a:cs typeface="Arial" panose="020B0604020202020204" pitchFamily="34" charset="0"/>
                      </a:endParaRPr>
                    </a:p>
                  </a:txBody>
                  <a:tcPr marL="0" marR="0" marT="4064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CDCD"/>
                    </a:solidFill>
                  </a:tcPr>
                </a:tc>
                <a:extLst>
                  <a:ext uri="{0D108BD9-81ED-4DB2-BD59-A6C34878D82A}">
                    <a16:rowId xmlns:a16="http://schemas.microsoft.com/office/drawing/2014/main" val="10005"/>
                  </a:ext>
                </a:extLst>
              </a:tr>
              <a:tr h="457200">
                <a:tc>
                  <a:txBody>
                    <a:bodyPr/>
                    <a:lstStyle/>
                    <a:p>
                      <a:pPr marL="91440" marR="740410">
                        <a:lnSpc>
                          <a:spcPct val="100000"/>
                        </a:lnSpc>
                        <a:spcBef>
                          <a:spcPts val="315"/>
                        </a:spcBef>
                      </a:pPr>
                      <a:r>
                        <a:rPr sz="1200" dirty="0">
                          <a:solidFill>
                            <a:srgbClr val="283446"/>
                          </a:solidFill>
                          <a:latin typeface="+mn-lt"/>
                          <a:cs typeface="Arial" panose="020B0604020202020204" pitchFamily="34" charset="0"/>
                        </a:rPr>
                        <a:t>S</a:t>
                      </a:r>
                      <a:r>
                        <a:rPr sz="1200" spc="-5" dirty="0">
                          <a:solidFill>
                            <a:srgbClr val="283446"/>
                          </a:solidFill>
                          <a:latin typeface="+mn-lt"/>
                          <a:cs typeface="Arial" panose="020B0604020202020204" pitchFamily="34" charset="0"/>
                        </a:rPr>
                        <a:t>u</a:t>
                      </a:r>
                      <a:r>
                        <a:rPr sz="1200" spc="35" dirty="0">
                          <a:solidFill>
                            <a:srgbClr val="283446"/>
                          </a:solidFill>
                          <a:latin typeface="+mn-lt"/>
                          <a:cs typeface="Arial" panose="020B0604020202020204" pitchFamily="34" charset="0"/>
                        </a:rPr>
                        <a:t>r</a:t>
                      </a:r>
                      <a:r>
                        <a:rPr sz="1200" dirty="0">
                          <a:solidFill>
                            <a:srgbClr val="283446"/>
                          </a:solidFill>
                          <a:latin typeface="+mn-lt"/>
                          <a:cs typeface="Arial" panose="020B0604020202020204" pitchFamily="34" charset="0"/>
                        </a:rPr>
                        <a:t>v</a:t>
                      </a:r>
                      <a:r>
                        <a:rPr sz="1200" spc="-5" dirty="0">
                          <a:solidFill>
                            <a:srgbClr val="283446"/>
                          </a:solidFill>
                          <a:latin typeface="+mn-lt"/>
                          <a:cs typeface="Arial" panose="020B0604020202020204" pitchFamily="34" charset="0"/>
                        </a:rPr>
                        <a:t>i</a:t>
                      </a:r>
                      <a:r>
                        <a:rPr sz="1200" dirty="0">
                          <a:solidFill>
                            <a:srgbClr val="283446"/>
                          </a:solidFill>
                          <a:latin typeface="+mn-lt"/>
                          <a:cs typeface="Arial" panose="020B0604020202020204" pitchFamily="34" charset="0"/>
                        </a:rPr>
                        <a:t>v</a:t>
                      </a:r>
                      <a:r>
                        <a:rPr sz="1200" spc="-5" dirty="0">
                          <a:solidFill>
                            <a:srgbClr val="283446"/>
                          </a:solidFill>
                          <a:latin typeface="+mn-lt"/>
                          <a:cs typeface="Arial" panose="020B0604020202020204" pitchFamily="34" charset="0"/>
                        </a:rPr>
                        <a:t>in</a:t>
                      </a:r>
                      <a:r>
                        <a:rPr sz="1200" dirty="0">
                          <a:solidFill>
                            <a:srgbClr val="283446"/>
                          </a:solidFill>
                          <a:latin typeface="+mn-lt"/>
                          <a:cs typeface="Arial" panose="020B0604020202020204" pitchFamily="34" charset="0"/>
                        </a:rPr>
                        <a:t>g  </a:t>
                      </a:r>
                      <a:r>
                        <a:rPr sz="1200" spc="-5" dirty="0">
                          <a:solidFill>
                            <a:srgbClr val="283446"/>
                          </a:solidFill>
                          <a:latin typeface="+mn-lt"/>
                          <a:cs typeface="Arial" panose="020B0604020202020204" pitchFamily="34" charset="0"/>
                        </a:rPr>
                        <a:t>Children</a:t>
                      </a:r>
                      <a:endParaRPr sz="1200" dirty="0">
                        <a:latin typeface="+mn-lt"/>
                        <a:cs typeface="Arial" panose="020B0604020202020204" pitchFamily="34" charset="0"/>
                      </a:endParaRPr>
                    </a:p>
                  </a:txBody>
                  <a:tcPr marL="0" marR="0" marT="40005" marB="0" anchor="ctr">
                    <a:lnL w="12700">
                      <a:solidFill>
                        <a:srgbClr val="FFFFFF"/>
                      </a:solidFill>
                      <a:prstDash val="solid"/>
                    </a:lnL>
                    <a:lnR w="12700">
                      <a:solidFill>
                        <a:srgbClr val="FFFFFF"/>
                      </a:solidFill>
                      <a:prstDash val="solid"/>
                    </a:lnR>
                    <a:lnT w="12700">
                      <a:solidFill>
                        <a:srgbClr val="FFFFFF"/>
                      </a:solidFill>
                      <a:prstDash val="solid"/>
                    </a:lnT>
                    <a:solidFill>
                      <a:srgbClr val="EAE8E8"/>
                    </a:solidFill>
                  </a:tcPr>
                </a:tc>
                <a:tc>
                  <a:txBody>
                    <a:bodyPr/>
                    <a:lstStyle/>
                    <a:p>
                      <a:pPr marL="376555" marR="106680" indent="-285750">
                        <a:lnSpc>
                          <a:spcPct val="100000"/>
                        </a:lnSpc>
                        <a:spcBef>
                          <a:spcPts val="325"/>
                        </a:spcBef>
                        <a:buFont typeface="Arial"/>
                        <a:buChar char="•"/>
                        <a:tabLst>
                          <a:tab pos="376555" algn="l"/>
                          <a:tab pos="377190" algn="l"/>
                        </a:tabLst>
                      </a:pPr>
                      <a:r>
                        <a:rPr sz="1200" spc="-5" dirty="0">
                          <a:solidFill>
                            <a:srgbClr val="283446"/>
                          </a:solidFill>
                          <a:latin typeface="+mn-lt"/>
                          <a:cs typeface="Arial" panose="020B0604020202020204" pitchFamily="34" charset="0"/>
                        </a:rPr>
                        <a:t>Eligible </a:t>
                      </a:r>
                      <a:r>
                        <a:rPr lang="en-US" sz="1200" spc="-10" dirty="0">
                          <a:solidFill>
                            <a:srgbClr val="283446"/>
                          </a:solidFill>
                          <a:latin typeface="+mn-lt"/>
                          <a:cs typeface="Arial" panose="020B0604020202020204" pitchFamily="34" charset="0"/>
                        </a:rPr>
                        <a:t>f</a:t>
                      </a:r>
                      <a:r>
                        <a:rPr sz="1200" spc="-10" dirty="0">
                          <a:solidFill>
                            <a:srgbClr val="283446"/>
                          </a:solidFill>
                          <a:latin typeface="+mn-lt"/>
                          <a:cs typeface="Arial" panose="020B0604020202020204" pitchFamily="34" charset="0"/>
                        </a:rPr>
                        <a:t>or </a:t>
                      </a:r>
                      <a:r>
                        <a:rPr sz="1200" spc="-5" dirty="0">
                          <a:solidFill>
                            <a:srgbClr val="283446"/>
                          </a:solidFill>
                          <a:latin typeface="+mn-lt"/>
                          <a:cs typeface="Arial" panose="020B0604020202020204" pitchFamily="34" charset="0"/>
                        </a:rPr>
                        <a:t>TRICARE Benefits Until </a:t>
                      </a:r>
                      <a:r>
                        <a:rPr sz="1200" spc="-10" dirty="0">
                          <a:solidFill>
                            <a:srgbClr val="283446"/>
                          </a:solidFill>
                          <a:latin typeface="+mn-lt"/>
                          <a:cs typeface="Arial" panose="020B0604020202020204" pitchFamily="34" charset="0"/>
                        </a:rPr>
                        <a:t>They Reach </a:t>
                      </a:r>
                      <a:r>
                        <a:rPr lang="en-US" sz="1200" spc="-5" dirty="0">
                          <a:solidFill>
                            <a:srgbClr val="283446"/>
                          </a:solidFill>
                          <a:latin typeface="+mn-lt"/>
                          <a:cs typeface="Arial" panose="020B0604020202020204" pitchFamily="34" charset="0"/>
                        </a:rPr>
                        <a:t>t</a:t>
                      </a:r>
                      <a:r>
                        <a:rPr sz="1200" spc="-5" dirty="0">
                          <a:solidFill>
                            <a:srgbClr val="283446"/>
                          </a:solidFill>
                          <a:latin typeface="+mn-lt"/>
                          <a:cs typeface="Arial" panose="020B0604020202020204" pitchFamily="34" charset="0"/>
                        </a:rPr>
                        <a:t>he Eligibility </a:t>
                      </a:r>
                      <a:r>
                        <a:rPr sz="1200" dirty="0">
                          <a:solidFill>
                            <a:srgbClr val="283446"/>
                          </a:solidFill>
                          <a:latin typeface="+mn-lt"/>
                          <a:cs typeface="Arial" panose="020B0604020202020204" pitchFamily="34" charset="0"/>
                        </a:rPr>
                        <a:t>Age Limit, </a:t>
                      </a:r>
                      <a:r>
                        <a:rPr sz="1200" spc="-5" dirty="0">
                          <a:solidFill>
                            <a:srgbClr val="283446"/>
                          </a:solidFill>
                          <a:latin typeface="+mn-lt"/>
                          <a:cs typeface="Arial" panose="020B0604020202020204" pitchFamily="34" charset="0"/>
                        </a:rPr>
                        <a:t>Marry, </a:t>
                      </a:r>
                      <a:r>
                        <a:rPr lang="en-US" sz="1200" spc="-5" dirty="0">
                          <a:solidFill>
                            <a:srgbClr val="283446"/>
                          </a:solidFill>
                          <a:latin typeface="+mn-lt"/>
                          <a:cs typeface="Arial" panose="020B0604020202020204" pitchFamily="34" charset="0"/>
                        </a:rPr>
                        <a:t>o</a:t>
                      </a:r>
                      <a:r>
                        <a:rPr sz="1200" spc="-5" dirty="0">
                          <a:solidFill>
                            <a:srgbClr val="283446"/>
                          </a:solidFill>
                          <a:latin typeface="+mn-lt"/>
                          <a:cs typeface="Arial" panose="020B0604020202020204" pitchFamily="34" charset="0"/>
                        </a:rPr>
                        <a:t>r </a:t>
                      </a:r>
                      <a:r>
                        <a:rPr sz="1200" dirty="0">
                          <a:solidFill>
                            <a:srgbClr val="283446"/>
                          </a:solidFill>
                          <a:latin typeface="+mn-lt"/>
                          <a:cs typeface="Arial" panose="020B0604020202020204" pitchFamily="34" charset="0"/>
                        </a:rPr>
                        <a:t>Otherwise Lose  </a:t>
                      </a:r>
                      <a:r>
                        <a:rPr sz="1200" spc="-5" dirty="0">
                          <a:solidFill>
                            <a:srgbClr val="283446"/>
                          </a:solidFill>
                          <a:latin typeface="+mn-lt"/>
                          <a:cs typeface="Arial" panose="020B0604020202020204" pitchFamily="34" charset="0"/>
                        </a:rPr>
                        <a:t>TRICARE</a:t>
                      </a:r>
                      <a:r>
                        <a:rPr sz="1200" dirty="0">
                          <a:solidFill>
                            <a:srgbClr val="283446"/>
                          </a:solidFill>
                          <a:latin typeface="+mn-lt"/>
                          <a:cs typeface="Arial" panose="020B0604020202020204" pitchFamily="34" charset="0"/>
                        </a:rPr>
                        <a:t> </a:t>
                      </a:r>
                      <a:r>
                        <a:rPr sz="1200" spc="-5" dirty="0">
                          <a:solidFill>
                            <a:srgbClr val="283446"/>
                          </a:solidFill>
                          <a:latin typeface="+mn-lt"/>
                          <a:cs typeface="Arial" panose="020B0604020202020204" pitchFamily="34" charset="0"/>
                        </a:rPr>
                        <a:t>Eligibility</a:t>
                      </a:r>
                      <a:endParaRPr sz="1200" dirty="0">
                        <a:latin typeface="+mn-lt"/>
                        <a:cs typeface="Arial" panose="020B0604020202020204" pitchFamily="34" charset="0"/>
                      </a:endParaRPr>
                    </a:p>
                  </a:txBody>
                  <a:tcPr marL="0" marR="0" marT="41275" marB="0" anchor="ctr">
                    <a:lnL w="12700">
                      <a:solidFill>
                        <a:srgbClr val="FFFFFF"/>
                      </a:solidFill>
                      <a:prstDash val="solid"/>
                    </a:lnL>
                    <a:lnR w="12700">
                      <a:solidFill>
                        <a:srgbClr val="FFFFFF"/>
                      </a:solidFill>
                      <a:prstDash val="solid"/>
                    </a:lnR>
                    <a:lnT w="12700">
                      <a:solidFill>
                        <a:srgbClr val="FFFFFF"/>
                      </a:solidFill>
                      <a:prstDash val="solid"/>
                    </a:lnT>
                    <a:solidFill>
                      <a:srgbClr val="EAE8E8"/>
                    </a:solidFill>
                  </a:tcPr>
                </a:tc>
                <a:extLst>
                  <a:ext uri="{0D108BD9-81ED-4DB2-BD59-A6C34878D82A}">
                    <a16:rowId xmlns:a16="http://schemas.microsoft.com/office/drawing/2014/main" val="10006"/>
                  </a:ext>
                </a:extLst>
              </a:tr>
            </a:tbl>
          </a:graphicData>
        </a:graphic>
      </p:graphicFrame>
      <p:sp>
        <p:nvSpPr>
          <p:cNvPr id="7" name="bk object 17"/>
          <p:cNvSpPr/>
          <p:nvPr/>
        </p:nvSpPr>
        <p:spPr>
          <a:xfrm>
            <a:off x="179070" y="4594859"/>
            <a:ext cx="556259" cy="548640"/>
          </a:xfrm>
          <a:prstGeom prst="rect">
            <a:avLst/>
          </a:prstGeom>
          <a:blipFill>
            <a:blip r:embed="rId3" cstate="print"/>
            <a:stretch>
              <a:fillRect/>
            </a:stretch>
          </a:blipFill>
        </p:spPr>
        <p:txBody>
          <a:bodyPr wrap="square" lIns="0" tIns="0" rIns="0" bIns="0" rtlCol="0"/>
          <a:lstStyle/>
          <a:p>
            <a:endParaRPr dirty="0"/>
          </a:p>
        </p:txBody>
      </p:sp>
      <p:sp>
        <p:nvSpPr>
          <p:cNvPr id="8" name="bk object 18"/>
          <p:cNvSpPr/>
          <p:nvPr/>
        </p:nvSpPr>
        <p:spPr>
          <a:xfrm>
            <a:off x="8458200" y="4643627"/>
            <a:ext cx="457199" cy="457199"/>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578082710"/>
      </p:ext>
    </p:extLst>
  </p:cSld>
  <p:clrMapOvr>
    <a:masterClrMapping/>
  </p:clrMapOvr>
  <p:transition>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What TRICARE Covers</a:t>
            </a:r>
            <a:endParaRPr lang="en-US" dirty="0"/>
          </a:p>
        </p:txBody>
      </p:sp>
      <p:sp>
        <p:nvSpPr>
          <p:cNvPr id="6" name="Content Placeholder 7"/>
          <p:cNvSpPr>
            <a:spLocks noGrp="1"/>
          </p:cNvSpPr>
          <p:nvPr>
            <p:ph idx="1"/>
          </p:nvPr>
        </p:nvSpPr>
        <p:spPr>
          <a:xfrm>
            <a:off x="250939" y="1123950"/>
            <a:ext cx="4625861" cy="3429000"/>
          </a:xfrm>
        </p:spPr>
        <p:txBody>
          <a:bodyPr>
            <a:normAutofit fontScale="77500" lnSpcReduction="20000"/>
          </a:bodyPr>
          <a:lstStyle/>
          <a:p>
            <a:pPr marL="225425" indent="-225425">
              <a:lnSpc>
                <a:spcPct val="120000"/>
              </a:lnSpc>
            </a:pPr>
            <a:r>
              <a:rPr lang="en-US" altLang="en-US" sz="1800" dirty="0"/>
              <a:t>TRICARE covers treatments, procedures, drugs, or devices (benefits) that are: </a:t>
            </a:r>
          </a:p>
          <a:p>
            <a:pPr marL="574675" lvl="1" indent="-174625">
              <a:lnSpc>
                <a:spcPct val="120000"/>
              </a:lnSpc>
              <a:buFont typeface="+mj-lt"/>
              <a:buAutoNum type="alphaLcParenR"/>
            </a:pPr>
            <a:r>
              <a:rPr lang="en-US" altLang="en-US" sz="1600" dirty="0"/>
              <a:t>medically or psychologically necessary; </a:t>
            </a:r>
          </a:p>
          <a:p>
            <a:pPr marL="574675" lvl="1" indent="-174625">
              <a:lnSpc>
                <a:spcPct val="120000"/>
              </a:lnSpc>
              <a:buFont typeface="+mj-lt"/>
              <a:buAutoNum type="alphaLcParenR"/>
            </a:pPr>
            <a:r>
              <a:rPr lang="en-US" altLang="en-US" sz="1600" dirty="0"/>
              <a:t>considered appropriate medical care; </a:t>
            </a:r>
            <a:r>
              <a:rPr lang="en-US" altLang="en-US" sz="1600" u="sng" dirty="0"/>
              <a:t>and</a:t>
            </a:r>
            <a:r>
              <a:rPr lang="en-US" altLang="en-US" sz="1600" dirty="0"/>
              <a:t> </a:t>
            </a:r>
          </a:p>
          <a:p>
            <a:pPr marL="574675" lvl="1" indent="-174625">
              <a:lnSpc>
                <a:spcPct val="120000"/>
              </a:lnSpc>
              <a:buFont typeface="+mj-lt"/>
              <a:buAutoNum type="alphaLcParenR"/>
            </a:pPr>
            <a:r>
              <a:rPr lang="en-US" altLang="en-US" sz="1600" dirty="0"/>
              <a:t>are proven safe and effective</a:t>
            </a:r>
          </a:p>
          <a:p>
            <a:pPr marL="225425" indent="-225425">
              <a:lnSpc>
                <a:spcPct val="120000"/>
              </a:lnSpc>
            </a:pPr>
            <a:r>
              <a:rPr lang="en-US" altLang="en-US" sz="1800" dirty="0"/>
              <a:t>Services that are </a:t>
            </a:r>
            <a:r>
              <a:rPr lang="en-US" altLang="en-US" sz="1800" u="sng" dirty="0"/>
              <a:t>not</a:t>
            </a:r>
            <a:r>
              <a:rPr lang="en-US" altLang="en-US" sz="1800" dirty="0"/>
              <a:t> medically or psychologically </a:t>
            </a:r>
            <a:br>
              <a:rPr lang="en-US" altLang="en-US" sz="1800" dirty="0"/>
            </a:br>
            <a:r>
              <a:rPr lang="en-US" altLang="en-US" sz="1800" dirty="0"/>
              <a:t>necessary must be specifically authorized </a:t>
            </a:r>
            <a:br>
              <a:rPr lang="en-US" altLang="en-US" sz="1800" dirty="0"/>
            </a:br>
            <a:r>
              <a:rPr lang="en-US" altLang="en-US" sz="1800" dirty="0"/>
              <a:t>by statute and regulation</a:t>
            </a:r>
          </a:p>
          <a:p>
            <a:pPr marL="573088" lvl="1" indent="-173038">
              <a:lnSpc>
                <a:spcPct val="120000"/>
              </a:lnSpc>
            </a:pPr>
            <a:r>
              <a:rPr lang="en-US" altLang="en-US" sz="1600" dirty="0"/>
              <a:t>Ex. smoking cessation, preventive services, &amp; clinical trials</a:t>
            </a:r>
          </a:p>
          <a:p>
            <a:pPr marL="573088" lvl="1" indent="-173038">
              <a:lnSpc>
                <a:spcPct val="120000"/>
              </a:lnSpc>
            </a:pPr>
            <a:r>
              <a:rPr lang="en-US" altLang="en-US" sz="1600" dirty="0"/>
              <a:t>Demonstration authority – may </a:t>
            </a:r>
            <a:r>
              <a:rPr lang="en-US" altLang="en-US" sz="1600" dirty="0">
                <a:solidFill>
                  <a:schemeClr val="accent1">
                    <a:lumMod val="60000"/>
                    <a:lumOff val="40000"/>
                  </a:schemeClr>
                </a:solidFill>
              </a:rPr>
              <a:t>test</a:t>
            </a:r>
            <a:r>
              <a:rPr lang="en-US" altLang="en-US" sz="1600" dirty="0"/>
              <a:t> improvements in quality, efficiency, convenience, and cost-effectiveness</a:t>
            </a:r>
          </a:p>
          <a:p>
            <a:pPr marL="1085850" lvl="2" indent="-285750">
              <a:lnSpc>
                <a:spcPct val="120000"/>
              </a:lnSpc>
              <a:buFont typeface="Wingdings" panose="05000000000000000000" pitchFamily="2" charset="2"/>
              <a:buChar char="Ø"/>
            </a:pPr>
            <a:r>
              <a:rPr lang="en-US" altLang="en-US" sz="1400" dirty="0"/>
              <a:t>Ex. Autism Care Demonstration (ACD)</a:t>
            </a:r>
          </a:p>
          <a:p>
            <a:pPr marL="225425" indent="-225425">
              <a:lnSpc>
                <a:spcPct val="120000"/>
              </a:lnSpc>
              <a:spcBef>
                <a:spcPts val="0"/>
              </a:spcBef>
              <a:spcAft>
                <a:spcPts val="600"/>
              </a:spcAft>
            </a:pPr>
            <a:r>
              <a:rPr lang="en-US" altLang="en-US" sz="1800" dirty="0"/>
              <a:t>For more information, visit </a:t>
            </a:r>
            <a:r>
              <a:rPr lang="en-US" altLang="en-US" sz="1800" dirty="0">
                <a:hlinkClick r:id="rId3"/>
              </a:rPr>
              <a:t>www.tricare.mil/CoveredServices</a:t>
            </a:r>
            <a:r>
              <a:rPr lang="en-US" altLang="en-US" sz="1800" dirty="0"/>
              <a:t> </a:t>
            </a:r>
            <a:br>
              <a:rPr lang="en-US" altLang="en-US" sz="1800" dirty="0"/>
            </a:br>
            <a:endParaRPr lang="en-US" altLang="en-US" sz="1800" dirty="0"/>
          </a:p>
        </p:txBody>
      </p:sp>
      <p:pic>
        <p:nvPicPr>
          <p:cNvPr id="7" name="Picture 6"/>
          <p:cNvPicPr>
            <a:picLocks noChangeAspect="1"/>
          </p:cNvPicPr>
          <p:nvPr/>
        </p:nvPicPr>
        <p:blipFill>
          <a:blip r:embed="rId4"/>
          <a:stretch>
            <a:fillRect/>
          </a:stretch>
        </p:blipFill>
        <p:spPr>
          <a:xfrm>
            <a:off x="4693920" y="1052103"/>
            <a:ext cx="3962400" cy="3519897"/>
          </a:xfrm>
          <a:prstGeom prst="rect">
            <a:avLst/>
          </a:prstGeom>
        </p:spPr>
      </p:pic>
      <p:sp>
        <p:nvSpPr>
          <p:cNvPr id="5" name="Oval 4">
            <a:extLst>
              <a:ext uri="{FF2B5EF4-FFF2-40B4-BE49-F238E27FC236}">
                <a16:creationId xmlns:a16="http://schemas.microsoft.com/office/drawing/2014/main" id="{CBF7A561-7F86-0457-FC9E-17A51EBB329F}"/>
              </a:ext>
            </a:extLst>
          </p:cNvPr>
          <p:cNvSpPr/>
          <p:nvPr/>
        </p:nvSpPr>
        <p:spPr>
          <a:xfrm flipV="1">
            <a:off x="6629400" y="1276350"/>
            <a:ext cx="685800" cy="339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2940295"/>
      </p:ext>
    </p:extLst>
  </p:cSld>
  <p:clrMapOvr>
    <a:masterClrMapping/>
  </p:clrMapOvr>
  <p:transition>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What TRICARE Excludes</a:t>
            </a:r>
            <a:endParaRPr lang="en-US" dirty="0"/>
          </a:p>
        </p:txBody>
      </p:sp>
      <p:sp>
        <p:nvSpPr>
          <p:cNvPr id="8" name="Content Placeholder 7"/>
          <p:cNvSpPr>
            <a:spLocks noGrp="1"/>
          </p:cNvSpPr>
          <p:nvPr>
            <p:ph idx="1"/>
          </p:nvPr>
        </p:nvSpPr>
        <p:spPr>
          <a:xfrm>
            <a:off x="152400" y="1123950"/>
            <a:ext cx="5029200" cy="3581400"/>
          </a:xfrm>
        </p:spPr>
        <p:txBody>
          <a:bodyPr>
            <a:normAutofit fontScale="85000" lnSpcReduction="10000"/>
          </a:bodyPr>
          <a:lstStyle/>
          <a:p>
            <a:pPr marL="225425" indent="-225425">
              <a:lnSpc>
                <a:spcPct val="120000"/>
              </a:lnSpc>
              <a:spcBef>
                <a:spcPts val="0"/>
              </a:spcBef>
              <a:spcAft>
                <a:spcPts val="600"/>
              </a:spcAft>
            </a:pPr>
            <a:r>
              <a:rPr lang="en-US" altLang="en-US" sz="1800" dirty="0"/>
              <a:t>In general, TRICARE excludes services and supplies </a:t>
            </a:r>
            <a:br>
              <a:rPr lang="en-US" altLang="en-US" sz="1800" dirty="0"/>
            </a:br>
            <a:r>
              <a:rPr lang="en-US" altLang="en-US" sz="1800" dirty="0"/>
              <a:t>that are not medically or psychologically necessary, or which are inappropriate or unproven</a:t>
            </a:r>
          </a:p>
          <a:p>
            <a:pPr marL="225425" indent="-225425">
              <a:lnSpc>
                <a:spcPct val="120000"/>
              </a:lnSpc>
              <a:spcBef>
                <a:spcPts val="0"/>
              </a:spcBef>
              <a:spcAft>
                <a:spcPts val="600"/>
              </a:spcAft>
            </a:pPr>
            <a:r>
              <a:rPr lang="en-US" altLang="en-US" sz="1800" dirty="0"/>
              <a:t>Additionally, TRICARE excludes all services and supplies (including inpatient institutional costs) </a:t>
            </a:r>
          </a:p>
          <a:p>
            <a:pPr marL="625475" lvl="1" indent="-225425">
              <a:lnSpc>
                <a:spcPct val="120000"/>
              </a:lnSpc>
              <a:spcBef>
                <a:spcPts val="0"/>
              </a:spcBef>
              <a:spcAft>
                <a:spcPts val="600"/>
              </a:spcAft>
            </a:pPr>
            <a:r>
              <a:rPr lang="en-US" altLang="en-US" sz="1600" dirty="0"/>
              <a:t>related to a non-covered condition or treatment, </a:t>
            </a:r>
          </a:p>
          <a:p>
            <a:pPr marL="625475" lvl="1" indent="-225425">
              <a:lnSpc>
                <a:spcPct val="120000"/>
              </a:lnSpc>
              <a:spcBef>
                <a:spcPts val="0"/>
              </a:spcBef>
              <a:spcAft>
                <a:spcPts val="600"/>
              </a:spcAft>
            </a:pPr>
            <a:r>
              <a:rPr lang="en-US" altLang="en-US" sz="1600" dirty="0"/>
              <a:t>or provided by an unauthorized provider.</a:t>
            </a:r>
          </a:p>
          <a:p>
            <a:pPr marL="225425" indent="-225425">
              <a:lnSpc>
                <a:spcPct val="120000"/>
              </a:lnSpc>
              <a:spcBef>
                <a:spcPts val="0"/>
              </a:spcBef>
              <a:spcAft>
                <a:spcPts val="600"/>
              </a:spcAft>
            </a:pPr>
            <a:r>
              <a:rPr lang="en-US" altLang="en-US" sz="1800" dirty="0"/>
              <a:t>Congress has also added specific exclusions under the medical benefit, such as routine dental care </a:t>
            </a:r>
          </a:p>
          <a:p>
            <a:pPr marL="225425" indent="-225425">
              <a:lnSpc>
                <a:spcPct val="120000"/>
              </a:lnSpc>
              <a:spcBef>
                <a:spcPts val="0"/>
              </a:spcBef>
              <a:spcAft>
                <a:spcPts val="600"/>
              </a:spcAft>
            </a:pPr>
            <a:r>
              <a:rPr lang="en-US" altLang="en-US" sz="1800" dirty="0"/>
              <a:t>For the exclusion list, and more information, visit </a:t>
            </a:r>
            <a:r>
              <a:rPr lang="en-US" altLang="en-US" sz="1600" dirty="0">
                <a:hlinkClick r:id="rId3"/>
              </a:rPr>
              <a:t>www.tricare.mil/CoveredServices/IsItCovered/Exclusions</a:t>
            </a:r>
            <a:endParaRPr lang="en-US" altLang="en-US" sz="1800" dirty="0"/>
          </a:p>
        </p:txBody>
      </p:sp>
      <p:pic>
        <p:nvPicPr>
          <p:cNvPr id="9" name="Picture 8"/>
          <p:cNvPicPr>
            <a:picLocks noChangeAspect="1"/>
          </p:cNvPicPr>
          <p:nvPr/>
        </p:nvPicPr>
        <p:blipFill>
          <a:blip r:embed="rId4"/>
          <a:stretch>
            <a:fillRect/>
          </a:stretch>
        </p:blipFill>
        <p:spPr>
          <a:xfrm>
            <a:off x="4999088" y="990601"/>
            <a:ext cx="4068712" cy="3487102"/>
          </a:xfrm>
          <a:prstGeom prst="rect">
            <a:avLst/>
          </a:prstGeom>
        </p:spPr>
      </p:pic>
      <p:sp>
        <p:nvSpPr>
          <p:cNvPr id="4" name="Oval 3">
            <a:extLst>
              <a:ext uri="{FF2B5EF4-FFF2-40B4-BE49-F238E27FC236}">
                <a16:creationId xmlns:a16="http://schemas.microsoft.com/office/drawing/2014/main" id="{22441EEF-E462-13E7-E195-7654BAB8070C}"/>
              </a:ext>
            </a:extLst>
          </p:cNvPr>
          <p:cNvSpPr/>
          <p:nvPr/>
        </p:nvSpPr>
        <p:spPr>
          <a:xfrm flipV="1">
            <a:off x="6934200" y="1200150"/>
            <a:ext cx="685800" cy="339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731933"/>
      </p:ext>
    </p:extLst>
  </p:cSld>
  <p:clrMapOvr>
    <a:masterClrMapping/>
  </p:clrMapOvr>
  <p:transition>
    <p:wipe dir="d"/>
  </p:transition>
</p:sld>
</file>

<file path=ppt/theme/theme1.xml><?xml version="1.0" encoding="utf-8"?>
<a:theme xmlns:a="http://schemas.openxmlformats.org/drawingml/2006/main" name="Office Theme">
  <a:themeElements>
    <a:clrScheme name="Custom 6">
      <a:dk1>
        <a:srgbClr val="283446"/>
      </a:dk1>
      <a:lt1>
        <a:sysClr val="window" lastClr="FFFFFF"/>
      </a:lt1>
      <a:dk2>
        <a:srgbClr val="3D4D69"/>
      </a:dk2>
      <a:lt2>
        <a:srgbClr val="BFC6D4"/>
      </a:lt2>
      <a:accent1>
        <a:srgbClr val="582831"/>
      </a:accent1>
      <a:accent2>
        <a:srgbClr val="6C82A7"/>
      </a:accent2>
      <a:accent3>
        <a:srgbClr val="283446"/>
      </a:accent3>
      <a:accent4>
        <a:srgbClr val="3D4D69"/>
      </a:accent4>
      <a:accent5>
        <a:srgbClr val="C4BD97"/>
      </a:accent5>
      <a:accent6>
        <a:srgbClr val="BFC6D4"/>
      </a:accent6>
      <a:hlink>
        <a:srgbClr val="B76171"/>
      </a:hlink>
      <a:folHlink>
        <a:srgbClr val="421E24"/>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HA PPT Template - 220114">
  <a:themeElements>
    <a:clrScheme name="Custom 2">
      <a:dk1>
        <a:srgbClr val="283446"/>
      </a:dk1>
      <a:lt1>
        <a:sysClr val="window" lastClr="FFFFFF"/>
      </a:lt1>
      <a:dk2>
        <a:srgbClr val="3D4D69"/>
      </a:dk2>
      <a:lt2>
        <a:srgbClr val="BFC6D4"/>
      </a:lt2>
      <a:accent1>
        <a:srgbClr val="582831"/>
      </a:accent1>
      <a:accent2>
        <a:srgbClr val="6C82A7"/>
      </a:accent2>
      <a:accent3>
        <a:srgbClr val="283446"/>
      </a:accent3>
      <a:accent4>
        <a:srgbClr val="3D4D69"/>
      </a:accent4>
      <a:accent5>
        <a:srgbClr val="C4BD97"/>
      </a:accent5>
      <a:accent6>
        <a:srgbClr val="BFC6D4"/>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HA PPT Template - 220114" id="{4D327DB1-5556-4178-A60C-7113F767763D}" vid="{3BDA3979-2429-46F2-B214-BD0C578B4F94}"/>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2">
      <a:dk1>
        <a:srgbClr val="283446"/>
      </a:dk1>
      <a:lt1>
        <a:sysClr val="window" lastClr="FFFFFF"/>
      </a:lt1>
      <a:dk2>
        <a:srgbClr val="3D4D69"/>
      </a:dk2>
      <a:lt2>
        <a:srgbClr val="BFC6D4"/>
      </a:lt2>
      <a:accent1>
        <a:srgbClr val="582831"/>
      </a:accent1>
      <a:accent2>
        <a:srgbClr val="6C82A7"/>
      </a:accent2>
      <a:accent3>
        <a:srgbClr val="283446"/>
      </a:accent3>
      <a:accent4>
        <a:srgbClr val="3D4D69"/>
      </a:accent4>
      <a:accent5>
        <a:srgbClr val="C4BD97"/>
      </a:accent5>
      <a:accent6>
        <a:srgbClr val="BFC6D4"/>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HA PPT Template">
  <a:themeElements>
    <a:clrScheme name="Custom 2">
      <a:dk1>
        <a:srgbClr val="283446"/>
      </a:dk1>
      <a:lt1>
        <a:sysClr val="window" lastClr="FFFFFF"/>
      </a:lt1>
      <a:dk2>
        <a:srgbClr val="3D4D69"/>
      </a:dk2>
      <a:lt2>
        <a:srgbClr val="BFC6D4"/>
      </a:lt2>
      <a:accent1>
        <a:srgbClr val="582831"/>
      </a:accent1>
      <a:accent2>
        <a:srgbClr val="6C82A7"/>
      </a:accent2>
      <a:accent3>
        <a:srgbClr val="283446"/>
      </a:accent3>
      <a:accent4>
        <a:srgbClr val="3D4D69"/>
      </a:accent4>
      <a:accent5>
        <a:srgbClr val="C4BD97"/>
      </a:accent5>
      <a:accent6>
        <a:srgbClr val="BFC6D4"/>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HA PPT Template - 220114" id="{AE3C6AF3-BEA0-46BB-8814-A8121008E7B5}" vid="{D838B17F-EDBD-4309-AE18-3173494DBEAD}"/>
    </a:ext>
  </a:extLst>
</a:theme>
</file>

<file path=ppt/theme/theme5.xml><?xml version="1.0" encoding="utf-8"?>
<a:theme xmlns:a="http://schemas.openxmlformats.org/drawingml/2006/main" name="3_Office Theme">
  <a:themeElements>
    <a:clrScheme name="Custom 2">
      <a:dk1>
        <a:srgbClr val="283446"/>
      </a:dk1>
      <a:lt1>
        <a:sysClr val="window" lastClr="FFFFFF"/>
      </a:lt1>
      <a:dk2>
        <a:srgbClr val="3D4D69"/>
      </a:dk2>
      <a:lt2>
        <a:srgbClr val="BFC6D4"/>
      </a:lt2>
      <a:accent1>
        <a:srgbClr val="582831"/>
      </a:accent1>
      <a:accent2>
        <a:srgbClr val="6C82A7"/>
      </a:accent2>
      <a:accent3>
        <a:srgbClr val="283446"/>
      </a:accent3>
      <a:accent4>
        <a:srgbClr val="3D4D69"/>
      </a:accent4>
      <a:accent5>
        <a:srgbClr val="C4BD97"/>
      </a:accent5>
      <a:accent6>
        <a:srgbClr val="BFC6D4"/>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Custom 2">
      <a:dk1>
        <a:srgbClr val="283446"/>
      </a:dk1>
      <a:lt1>
        <a:sysClr val="window" lastClr="FFFFFF"/>
      </a:lt1>
      <a:dk2>
        <a:srgbClr val="3D4D69"/>
      </a:dk2>
      <a:lt2>
        <a:srgbClr val="BFC6D4"/>
      </a:lt2>
      <a:accent1>
        <a:srgbClr val="582831"/>
      </a:accent1>
      <a:accent2>
        <a:srgbClr val="6C82A7"/>
      </a:accent2>
      <a:accent3>
        <a:srgbClr val="283446"/>
      </a:accent3>
      <a:accent4>
        <a:srgbClr val="3D4D69"/>
      </a:accent4>
      <a:accent5>
        <a:srgbClr val="C4BD97"/>
      </a:accent5>
      <a:accent6>
        <a:srgbClr val="BFC6D4"/>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Custom 6">
      <a:dk1>
        <a:srgbClr val="283446"/>
      </a:dk1>
      <a:lt1>
        <a:sysClr val="window" lastClr="FFFFFF"/>
      </a:lt1>
      <a:dk2>
        <a:srgbClr val="3D4D69"/>
      </a:dk2>
      <a:lt2>
        <a:srgbClr val="BFC6D4"/>
      </a:lt2>
      <a:accent1>
        <a:srgbClr val="582831"/>
      </a:accent1>
      <a:accent2>
        <a:srgbClr val="6C82A7"/>
      </a:accent2>
      <a:accent3>
        <a:srgbClr val="283446"/>
      </a:accent3>
      <a:accent4>
        <a:srgbClr val="3D4D69"/>
      </a:accent4>
      <a:accent5>
        <a:srgbClr val="C4BD97"/>
      </a:accent5>
      <a:accent6>
        <a:srgbClr val="BFC6D4"/>
      </a:accent6>
      <a:hlink>
        <a:srgbClr val="B76171"/>
      </a:hlink>
      <a:folHlink>
        <a:srgbClr val="421E24"/>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Custom 2">
      <a:dk1>
        <a:srgbClr val="283446"/>
      </a:dk1>
      <a:lt1>
        <a:sysClr val="window" lastClr="FFFFFF"/>
      </a:lt1>
      <a:dk2>
        <a:srgbClr val="3D4D69"/>
      </a:dk2>
      <a:lt2>
        <a:srgbClr val="BFC6D4"/>
      </a:lt2>
      <a:accent1>
        <a:srgbClr val="582831"/>
      </a:accent1>
      <a:accent2>
        <a:srgbClr val="6C82A7"/>
      </a:accent2>
      <a:accent3>
        <a:srgbClr val="283446"/>
      </a:accent3>
      <a:accent4>
        <a:srgbClr val="3D4D69"/>
      </a:accent4>
      <a:accent5>
        <a:srgbClr val="C4BD97"/>
      </a:accent5>
      <a:accent6>
        <a:srgbClr val="BFC6D4"/>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6">
    <a:dk1>
      <a:srgbClr val="283446"/>
    </a:dk1>
    <a:lt1>
      <a:sysClr val="window" lastClr="FFFFFF"/>
    </a:lt1>
    <a:dk2>
      <a:srgbClr val="3D4D69"/>
    </a:dk2>
    <a:lt2>
      <a:srgbClr val="BFC6D4"/>
    </a:lt2>
    <a:accent1>
      <a:srgbClr val="582831"/>
    </a:accent1>
    <a:accent2>
      <a:srgbClr val="6C82A7"/>
    </a:accent2>
    <a:accent3>
      <a:srgbClr val="283446"/>
    </a:accent3>
    <a:accent4>
      <a:srgbClr val="3D4D69"/>
    </a:accent4>
    <a:accent5>
      <a:srgbClr val="C4BD97"/>
    </a:accent5>
    <a:accent6>
      <a:srgbClr val="BFC6D4"/>
    </a:accent6>
    <a:hlink>
      <a:srgbClr val="B76171"/>
    </a:hlink>
    <a:folHlink>
      <a:srgbClr val="421E24"/>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3A07869D882648A96431C1019F6CCF" ma:contentTypeVersion="18" ma:contentTypeDescription="Create a new document." ma:contentTypeScope="" ma:versionID="33d8357bc8b7326fd7160f80196ae126">
  <xsd:schema xmlns:xsd="http://www.w3.org/2001/XMLSchema" xmlns:xs="http://www.w3.org/2001/XMLSchema" xmlns:p="http://schemas.microsoft.com/office/2006/metadata/properties" xmlns:ns2="de724392-4127-4023-8022-f34e3e4712d3" xmlns:ns3="f3734251-b688-48a9-9868-3bcfaa349d34" targetNamespace="http://schemas.microsoft.com/office/2006/metadata/properties" ma:root="true" ma:fieldsID="b7021cea53763869a0b31f21de9375e8" ns2:_="" ns3:_="">
    <xsd:import namespace="de724392-4127-4023-8022-f34e3e4712d3"/>
    <xsd:import namespace="f3734251-b688-48a9-9868-3bcfaa349d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724392-4127-4023-8022-f34e3e4712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34031f-5af4-462f-909d-b01dcfe103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734251-b688-48a9-9868-3bcfaa349d3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1d13ab-b3d9-4dc2-81fa-676027a22dbf}" ma:internalName="TaxCatchAll" ma:showField="CatchAllData" ma:web="f3734251-b688-48a9-9868-3bcfaa349d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e724392-4127-4023-8022-f34e3e4712d3">
      <Terms xmlns="http://schemas.microsoft.com/office/infopath/2007/PartnerControls"/>
    </lcf76f155ced4ddcb4097134ff3c332f>
    <TaxCatchAll xmlns="f3734251-b688-48a9-9868-3bcfaa349d3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C9C492-5757-4779-B8D3-CCA88CE72D8C}"/>
</file>

<file path=customXml/itemProps2.xml><?xml version="1.0" encoding="utf-8"?>
<ds:datastoreItem xmlns:ds="http://schemas.openxmlformats.org/officeDocument/2006/customXml" ds:itemID="{C9F847EF-B67A-4F59-803E-7BA1D94D0768}">
  <ds:schemaRefs>
    <ds:schemaRef ds:uri="http://schemas.microsoft.com/office/2006/documentManagement/types"/>
    <ds:schemaRef ds:uri="993e7066-a2ad-46d8-b98a-a8b77c9a4a1b"/>
    <ds:schemaRef ds:uri="http://schemas.openxmlformats.org/package/2006/metadata/core-properties"/>
    <ds:schemaRef ds:uri="http://purl.org/dc/dcmitype/"/>
    <ds:schemaRef ds:uri="http://purl.org/dc/terms/"/>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BD0FBFF6-B324-4F32-BBB1-72F70CD8FA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10687</TotalTime>
  <Words>5935</Words>
  <Application>Microsoft Office PowerPoint</Application>
  <PresentationFormat>On-screen Show (16:9)</PresentationFormat>
  <Paragraphs>656</Paragraphs>
  <Slides>44</Slides>
  <Notes>28</Notes>
  <HiddenSlides>0</HiddenSlides>
  <MMClips>1</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44</vt:i4>
      </vt:variant>
    </vt:vector>
  </HeadingPairs>
  <TitlesOfParts>
    <vt:vector size="66" baseType="lpstr">
      <vt:lpstr>ＭＳ Ｐゴシック</vt:lpstr>
      <vt:lpstr>Abadi Extra Light</vt:lpstr>
      <vt:lpstr>Arial</vt:lpstr>
      <vt:lpstr>Calibri</vt:lpstr>
      <vt:lpstr>Franklin Gothic Book</vt:lpstr>
      <vt:lpstr>Franklin Gothic Medium</vt:lpstr>
      <vt:lpstr>Franklin Gothic Medium Cond</vt:lpstr>
      <vt:lpstr>Garamond</vt:lpstr>
      <vt:lpstr>Lucida Sans Unicode</vt:lpstr>
      <vt:lpstr>PT Sans</vt:lpstr>
      <vt:lpstr>Tahoma</vt:lpstr>
      <vt:lpstr>Wingdings</vt:lpstr>
      <vt:lpstr>Office Theme</vt:lpstr>
      <vt:lpstr>1_Office Theme</vt:lpstr>
      <vt:lpstr>2_Office Theme</vt:lpstr>
      <vt:lpstr>1_DHA PPT Template</vt:lpstr>
      <vt:lpstr>3_Office Theme</vt:lpstr>
      <vt:lpstr>4_Office Theme</vt:lpstr>
      <vt:lpstr>5_Office Theme</vt:lpstr>
      <vt:lpstr>6_Office Theme</vt:lpstr>
      <vt:lpstr>7_Office Theme</vt:lpstr>
      <vt:lpstr>DHA PPT Template - 220114</vt:lpstr>
      <vt:lpstr>Your TRICARE Program CAPSTONE Spouse Course</vt:lpstr>
      <vt:lpstr>Agenda</vt:lpstr>
      <vt:lpstr>Purpose and Highlights</vt:lpstr>
      <vt:lpstr>PowerPoint Presentation</vt:lpstr>
      <vt:lpstr>The Military Health System</vt:lpstr>
      <vt:lpstr>PowerPoint Presentation</vt:lpstr>
      <vt:lpstr>TRICARE Eligibility</vt:lpstr>
      <vt:lpstr>What TRICARE Covers</vt:lpstr>
      <vt:lpstr>What TRICARE Excludes</vt:lpstr>
      <vt:lpstr>Who and What TRICARE Covers</vt:lpstr>
      <vt:lpstr>What TRICARE Pays</vt:lpstr>
      <vt:lpstr>How does a benefit become a benefit?</vt:lpstr>
      <vt:lpstr>PowerPoint Presentation</vt:lpstr>
      <vt:lpstr>PowerPoint Presentation</vt:lpstr>
      <vt:lpstr>TRICARE Plans </vt:lpstr>
      <vt:lpstr>TRICARE Plans  (Continued)</vt:lpstr>
      <vt:lpstr>TRICARE Plans  (Continued)</vt:lpstr>
      <vt:lpstr>TRICARE Plans  (Continued)</vt:lpstr>
      <vt:lpstr>TRICARE Plans (Continued)</vt:lpstr>
      <vt:lpstr>TRICARE Pharmacy Program</vt:lpstr>
      <vt:lpstr>Other Benefit Programs</vt:lpstr>
      <vt:lpstr>PowerPoint Presentation</vt:lpstr>
      <vt:lpstr>PowerPoint Presentation</vt:lpstr>
      <vt:lpstr>T-5 Contract Objectives</vt:lpstr>
      <vt:lpstr>T-5 Contracts</vt:lpstr>
      <vt:lpstr>T-2017 Contract to T-5 Contract Changes</vt:lpstr>
      <vt:lpstr>PowerPoint Presentation</vt:lpstr>
      <vt:lpstr>PowerPoint Presentation</vt:lpstr>
      <vt:lpstr>PowerPoint Presentation</vt:lpstr>
      <vt:lpstr>TRICARE Overseas Program Contract (TOP21) </vt:lpstr>
      <vt:lpstr>PowerPoint Presentation</vt:lpstr>
      <vt:lpstr>PowerPoint Presentation</vt:lpstr>
      <vt:lpstr>Statutory / Regulatory / Policy Basis for the TRICARE Program</vt:lpstr>
      <vt:lpstr>PowerPoint Presentation</vt:lpstr>
      <vt:lpstr>Patient Care Numbers for the MHS Fiscal Year 2022</vt:lpstr>
      <vt:lpstr>TRICARE in Support</vt:lpstr>
      <vt:lpstr>Where to Find Answers/Get Help</vt:lpstr>
      <vt:lpstr>PowerPoint Presentation</vt:lpstr>
      <vt:lpstr>Maintaining or Changing Your TRICARE Coverage</vt:lpstr>
      <vt:lpstr>TRICARE Contractors</vt:lpstr>
      <vt:lpstr>Keep Up With TRICARE</vt:lpstr>
      <vt:lpstr>TRICARE Network of Providers</vt:lpstr>
      <vt:lpstr>Provider Participation</vt:lpstr>
      <vt:lpstr>Civilian Provider Acceptance of, and  Beneficiary Access to, TRICARE Select</vt:lpstr>
    </vt:vector>
  </TitlesOfParts>
  <Company>DHHS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ASPR PowerPoint Slide Template</dc:title>
  <dc:subject>ASPR PowerPoint Template</dc:subject>
  <dc:creator>Mary Radebach</dc:creator>
  <cp:lastModifiedBy>Swanson, Bonnie  CIV US NDU</cp:lastModifiedBy>
  <cp:revision>201</cp:revision>
  <dcterms:created xsi:type="dcterms:W3CDTF">2018-01-29T20:56:18Z</dcterms:created>
  <dcterms:modified xsi:type="dcterms:W3CDTF">2024-05-13T17:51:04Z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0x0101008C3A07869D882648A96431C1019F6CCF</vt:lpwstr>
  </property>
</Properties>
</file>