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30.jpg" ContentType="image/jpg"/>
  <Override PartName="/ppt/notesSlides/notesSlide24.xml" ContentType="application/vnd.openxmlformats-officedocument.presentationml.notesSlide+xml"/>
  <Override PartName="/ppt/media/image31.jpg" ContentType="image/jpg"/>
  <Override PartName="/ppt/media/image32.jpg" ContentType="image/jp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3041" r:id="rId5"/>
    <p:sldId id="264" r:id="rId6"/>
    <p:sldId id="1423" r:id="rId7"/>
    <p:sldId id="294" r:id="rId8"/>
    <p:sldId id="297" r:id="rId9"/>
    <p:sldId id="321" r:id="rId10"/>
    <p:sldId id="322" r:id="rId11"/>
    <p:sldId id="3053" r:id="rId12"/>
    <p:sldId id="270" r:id="rId13"/>
    <p:sldId id="269" r:id="rId14"/>
    <p:sldId id="276" r:id="rId15"/>
    <p:sldId id="277" r:id="rId16"/>
    <p:sldId id="295" r:id="rId17"/>
    <p:sldId id="268" r:id="rId18"/>
    <p:sldId id="1425" r:id="rId19"/>
    <p:sldId id="278" r:id="rId20"/>
    <p:sldId id="305" r:id="rId21"/>
    <p:sldId id="280" r:id="rId22"/>
    <p:sldId id="2147474083" r:id="rId23"/>
    <p:sldId id="486" r:id="rId24"/>
    <p:sldId id="2147479307" r:id="rId25"/>
    <p:sldId id="3046" r:id="rId26"/>
    <p:sldId id="3050" r:id="rId27"/>
    <p:sldId id="3044" r:id="rId28"/>
    <p:sldId id="290" r:id="rId29"/>
    <p:sldId id="2147479308" r:id="rId30"/>
    <p:sldId id="3051" r:id="rId31"/>
    <p:sldId id="315" r:id="rId32"/>
    <p:sldId id="261" r:id="rId33"/>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2651A9-6234-D196-2FA2-61B9FDD6203C}" name="Zim, Zelly L CIV DHA TRICARE HP (USA)" initials="ZZ" userId="S::zelly.l.zim.civ@health.mil::36489eea-991a-4e15-8ecf-6bfb93b960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04251"/>
    <a:srgbClr val="040404"/>
    <a:srgbClr val="733541"/>
    <a:srgbClr val="092068"/>
    <a:srgbClr val="582831"/>
    <a:srgbClr val="5A5A5A"/>
    <a:srgbClr val="84322C"/>
    <a:srgbClr val="421E25"/>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0" autoAdjust="0"/>
    <p:restoredTop sz="93447" autoAdjust="0"/>
  </p:normalViewPr>
  <p:slideViewPr>
    <p:cSldViewPr>
      <p:cViewPr varScale="1">
        <p:scale>
          <a:sx n="72" d="100"/>
          <a:sy n="72" d="100"/>
        </p:scale>
        <p:origin x="1152" y="5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74" d="100"/>
        <a:sy n="174" d="100"/>
      </p:scale>
      <p:origin x="0" y="0"/>
    </p:cViewPr>
  </p:sorterViewPr>
  <p:notesViewPr>
    <p:cSldViewPr>
      <p:cViewPr varScale="1">
        <p:scale>
          <a:sx n="71" d="100"/>
          <a:sy n="71" d="100"/>
        </p:scale>
        <p:origin x="21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9D8F377-1D4D-4E55-BA23-B4C88B08AE04}" type="datetimeFigureOut">
              <a:rPr lang="en-US" smtClean="0"/>
              <a:t>2/21/2025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85D02E8-D589-462B-8871-E4027AEEAA39}" type="slidenum">
              <a:rPr lang="en-US" smtClean="0"/>
              <a:t>‹#›</a:t>
            </a:fld>
            <a:endParaRPr lang="en-US"/>
          </a:p>
        </p:txBody>
      </p:sp>
    </p:spTree>
    <p:extLst>
      <p:ext uri="{BB962C8B-B14F-4D97-AF65-F5344CB8AC3E}">
        <p14:creationId xmlns:p14="http://schemas.microsoft.com/office/powerpoint/2010/main" val="8494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C232C-A669-41A2-B224-8DB9E51725EC}" type="datetimeFigureOut">
              <a:rPr lang="en-US" smtClean="0"/>
              <a:t>2/21/2025</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7C72B32-1A00-43DB-BBB8-B81738A4878E}" type="slidenum">
              <a:rPr lang="en-US" smtClean="0"/>
              <a:t>‹#›</a:t>
            </a:fld>
            <a:endParaRPr lang="en-US"/>
          </a:p>
        </p:txBody>
      </p:sp>
    </p:spTree>
    <p:extLst>
      <p:ext uri="{BB962C8B-B14F-4D97-AF65-F5344CB8AC3E}">
        <p14:creationId xmlns:p14="http://schemas.microsoft.com/office/powerpoint/2010/main" val="346293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Calibri" panose="020F0502020204030204" pitchFamily="34" charset="0"/>
              </a:rPr>
              <a:t>general update on changes to TRICARE, friction points you are experiencing, the plan to address those friction points, as well as any best practices/resources you have for helping people to navigate TRICARE</a:t>
            </a:r>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1</a:t>
            </a:fld>
            <a:endParaRPr lang="en-US"/>
          </a:p>
        </p:txBody>
      </p:sp>
    </p:spTree>
    <p:extLst>
      <p:ext uri="{BB962C8B-B14F-4D97-AF65-F5344CB8AC3E}">
        <p14:creationId xmlns:p14="http://schemas.microsoft.com/office/powerpoint/2010/main" val="998868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C72B32-1A00-43DB-BBB8-B81738A4878E}" type="slidenum">
              <a:rPr lang="en-US" smtClean="0"/>
              <a:t>11</a:t>
            </a:fld>
            <a:endParaRPr lang="en-US"/>
          </a:p>
        </p:txBody>
      </p:sp>
    </p:spTree>
    <p:extLst>
      <p:ext uri="{BB962C8B-B14F-4D97-AF65-F5344CB8AC3E}">
        <p14:creationId xmlns:p14="http://schemas.microsoft.com/office/powerpoint/2010/main" val="426740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TRS – ADFM level of cost sharing payable by both RC sponsor and covered family members/qualified survivors</a:t>
            </a:r>
          </a:p>
          <a:p>
            <a:pPr defTabSz="933237">
              <a:defRPr/>
            </a:pPr>
            <a:r>
              <a:rPr lang="en-US" dirty="0"/>
              <a:t>TRR – retiree level of cost sharing payable by both RC sponsor and covered family members/qualified survivors</a:t>
            </a:r>
          </a:p>
          <a:p>
            <a:pPr defTabSz="933237">
              <a:defRPr/>
            </a:pPr>
            <a:r>
              <a:rPr lang="en-US" dirty="0"/>
              <a:t>TYA – level of cost sharing depends status of sponsor, ADSM or retired</a:t>
            </a:r>
          </a:p>
          <a:p>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12</a:t>
            </a:fld>
            <a:endParaRPr lang="en-US">
              <a:solidFill>
                <a:prstClr val="black"/>
              </a:solidFill>
              <a:latin typeface="Calibri"/>
            </a:endParaRPr>
          </a:p>
        </p:txBody>
      </p:sp>
    </p:spTree>
    <p:extLst>
      <p:ext uri="{BB962C8B-B14F-4D97-AF65-F5344CB8AC3E}">
        <p14:creationId xmlns:p14="http://schemas.microsoft.com/office/powerpoint/2010/main" val="348654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13</a:t>
            </a:fld>
            <a:endParaRPr lang="en-US"/>
          </a:p>
        </p:txBody>
      </p:sp>
    </p:spTree>
    <p:extLst>
      <p:ext uri="{BB962C8B-B14F-4D97-AF65-F5344CB8AC3E}">
        <p14:creationId xmlns:p14="http://schemas.microsoft.com/office/powerpoint/2010/main" val="42397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14</a:t>
            </a:fld>
            <a:endParaRPr lang="en-US"/>
          </a:p>
        </p:txBody>
      </p:sp>
    </p:spTree>
    <p:extLst>
      <p:ext uri="{BB962C8B-B14F-4D97-AF65-F5344CB8AC3E}">
        <p14:creationId xmlns:p14="http://schemas.microsoft.com/office/powerpoint/2010/main" val="23137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C72B32-1A00-43DB-BBB8-B81738A4878E}" type="slidenum">
              <a:rPr lang="en-US" smtClean="0"/>
              <a:t>15</a:t>
            </a:fld>
            <a:endParaRPr lang="en-US"/>
          </a:p>
        </p:txBody>
      </p:sp>
    </p:spTree>
    <p:extLst>
      <p:ext uri="{BB962C8B-B14F-4D97-AF65-F5344CB8AC3E}">
        <p14:creationId xmlns:p14="http://schemas.microsoft.com/office/powerpoint/2010/main" val="333139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16</a:t>
            </a:fld>
            <a:endParaRPr lang="en-US">
              <a:solidFill>
                <a:prstClr val="black"/>
              </a:solidFill>
              <a:latin typeface="Calibri"/>
            </a:endParaRPr>
          </a:p>
        </p:txBody>
      </p:sp>
    </p:spTree>
    <p:extLst>
      <p:ext uri="{BB962C8B-B14F-4D97-AF65-F5344CB8AC3E}">
        <p14:creationId xmlns:p14="http://schemas.microsoft.com/office/powerpoint/2010/main" val="339220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18</a:t>
            </a:fld>
            <a:endParaRPr lang="en-US">
              <a:solidFill>
                <a:prstClr val="black"/>
              </a:solidFill>
              <a:latin typeface="Calibri"/>
            </a:endParaRPr>
          </a:p>
        </p:txBody>
      </p:sp>
    </p:spTree>
    <p:extLst>
      <p:ext uri="{BB962C8B-B14F-4D97-AF65-F5344CB8AC3E}">
        <p14:creationId xmlns:p14="http://schemas.microsoft.com/office/powerpoint/2010/main" val="123499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800"/>
              </a:spcAft>
            </a:pPr>
            <a:r>
              <a:rPr lang="en-US" sz="2400" dirty="0"/>
              <a:t>TRICARE East Region and West Region</a:t>
            </a:r>
          </a:p>
          <a:p>
            <a:pPr marL="548640" lvl="1" indent="-274320">
              <a:spcBef>
                <a:spcPts val="600"/>
              </a:spcBef>
              <a:spcAft>
                <a:spcPts val="800"/>
              </a:spcAft>
              <a:buFont typeface="Arial" panose="020B0604020202020204" pitchFamily="34" charset="0"/>
              <a:buChar char="•"/>
            </a:pPr>
            <a:r>
              <a:rPr lang="en-US" sz="2200" dirty="0"/>
              <a:t>6 states moved from East Region to West Region (with exceptions for some ZIP codes)</a:t>
            </a:r>
          </a:p>
          <a:p>
            <a:pPr marL="548640" lvl="1" indent="-274320">
              <a:spcBef>
                <a:spcPts val="600"/>
              </a:spcBef>
              <a:spcAft>
                <a:spcPts val="800"/>
              </a:spcAft>
              <a:buFont typeface="Arial" panose="020B0604020202020204" pitchFamily="34" charset="0"/>
              <a:buChar char="•"/>
            </a:pPr>
            <a:r>
              <a:rPr lang="en-US" sz="2200" dirty="0"/>
              <a:t>West Region’s new contractor: TriWest Healthcare Alliance replaced Health Net Federal Services, LLC. </a:t>
            </a:r>
          </a:p>
          <a:p>
            <a:pPr marL="548640" lvl="1" indent="-274320">
              <a:spcBef>
                <a:spcPts val="600"/>
              </a:spcBef>
              <a:spcAft>
                <a:spcPts val="800"/>
              </a:spcAft>
              <a:buFont typeface="Arial" panose="020B0604020202020204" pitchFamily="34" charset="0"/>
              <a:buChar char="•"/>
            </a:pPr>
            <a:r>
              <a:rPr lang="en-US" sz="2200" dirty="0"/>
              <a:t>Humana Military will remain the contractor for the East Region.</a:t>
            </a:r>
          </a:p>
          <a:p>
            <a:pPr>
              <a:spcBef>
                <a:spcPts val="600"/>
              </a:spcBef>
              <a:spcAft>
                <a:spcPts val="800"/>
              </a:spcAft>
            </a:pPr>
            <a:r>
              <a:rPr lang="en-US" sz="2400" dirty="0"/>
              <a:t>More efficient transfers between the two regions</a:t>
            </a:r>
          </a:p>
          <a:p>
            <a:pPr>
              <a:spcBef>
                <a:spcPts val="600"/>
              </a:spcBef>
              <a:spcAft>
                <a:spcPts val="800"/>
              </a:spcAft>
            </a:pPr>
            <a:r>
              <a:rPr lang="en-US" sz="2400" dirty="0"/>
              <a:t>Greater provider network flexibility</a:t>
            </a:r>
          </a:p>
          <a:p>
            <a:pPr>
              <a:spcBef>
                <a:spcPts val="600"/>
              </a:spcBef>
              <a:spcAft>
                <a:spcPts val="800"/>
              </a:spcAft>
            </a:pPr>
            <a:r>
              <a:rPr lang="en-US" sz="2400" dirty="0"/>
              <a:t>Improved beneficiary choice</a:t>
            </a:r>
          </a:p>
          <a:p>
            <a:pPr>
              <a:spcBef>
                <a:spcPts val="600"/>
              </a:spcBef>
              <a:spcAft>
                <a:spcPts val="800"/>
              </a:spcAft>
            </a:pPr>
            <a:r>
              <a:rPr lang="en-US" sz="2400" dirty="0"/>
              <a:t>Enhanced access to telehealth</a:t>
            </a:r>
          </a:p>
          <a:p>
            <a:endParaRPr lang="en-US" dirty="0"/>
          </a:p>
        </p:txBody>
      </p:sp>
      <p:sp>
        <p:nvSpPr>
          <p:cNvPr id="4" name="Slide Number Placeholder 3"/>
          <p:cNvSpPr>
            <a:spLocks noGrp="1"/>
          </p:cNvSpPr>
          <p:nvPr>
            <p:ph type="sldNum" sz="quarter" idx="5"/>
          </p:nvPr>
        </p:nvSpPr>
        <p:spPr/>
        <p:txBody>
          <a:bodyPr/>
          <a:lstStyle/>
          <a:p>
            <a:fld id="{47C72B32-1A00-43DB-BBB8-B81738A4878E}" type="slidenum">
              <a:rPr lang="en-US" smtClean="0"/>
              <a:t>20</a:t>
            </a:fld>
            <a:endParaRPr lang="en-US"/>
          </a:p>
        </p:txBody>
      </p:sp>
    </p:spTree>
    <p:extLst>
      <p:ext uri="{BB962C8B-B14F-4D97-AF65-F5344CB8AC3E}">
        <p14:creationId xmlns:p14="http://schemas.microsoft.com/office/powerpoint/2010/main" val="389844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23</a:t>
            </a:fld>
            <a:endParaRPr lang="en-US"/>
          </a:p>
        </p:txBody>
      </p:sp>
    </p:spTree>
    <p:extLst>
      <p:ext uri="{BB962C8B-B14F-4D97-AF65-F5344CB8AC3E}">
        <p14:creationId xmlns:p14="http://schemas.microsoft.com/office/powerpoint/2010/main" val="3797346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24</a:t>
            </a:fld>
            <a:endParaRPr lang="en-US"/>
          </a:p>
        </p:txBody>
      </p:sp>
    </p:spTree>
    <p:extLst>
      <p:ext uri="{BB962C8B-B14F-4D97-AF65-F5344CB8AC3E}">
        <p14:creationId xmlns:p14="http://schemas.microsoft.com/office/powerpoint/2010/main" val="425510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2</a:t>
            </a:fld>
            <a:endParaRPr lang="en-US"/>
          </a:p>
        </p:txBody>
      </p:sp>
    </p:spTree>
    <p:extLst>
      <p:ext uri="{BB962C8B-B14F-4D97-AF65-F5344CB8AC3E}">
        <p14:creationId xmlns:p14="http://schemas.microsoft.com/office/powerpoint/2010/main" val="238528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25</a:t>
            </a:fld>
            <a:endParaRPr lang="en-US"/>
          </a:p>
        </p:txBody>
      </p:sp>
    </p:spTree>
    <p:extLst>
      <p:ext uri="{BB962C8B-B14F-4D97-AF65-F5344CB8AC3E}">
        <p14:creationId xmlns:p14="http://schemas.microsoft.com/office/powerpoint/2010/main" val="4152567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26</a:t>
            </a:fld>
            <a:endParaRPr lang="en-US"/>
          </a:p>
        </p:txBody>
      </p:sp>
    </p:spTree>
    <p:extLst>
      <p:ext uri="{BB962C8B-B14F-4D97-AF65-F5344CB8AC3E}">
        <p14:creationId xmlns:p14="http://schemas.microsoft.com/office/powerpoint/2010/main" val="89462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27</a:t>
            </a:fld>
            <a:endParaRPr lang="en-US"/>
          </a:p>
        </p:txBody>
      </p:sp>
    </p:spTree>
    <p:extLst>
      <p:ext uri="{BB962C8B-B14F-4D97-AF65-F5344CB8AC3E}">
        <p14:creationId xmlns:p14="http://schemas.microsoft.com/office/powerpoint/2010/main" val="3985454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28</a:t>
            </a:fld>
            <a:endParaRPr lang="en-US"/>
          </a:p>
        </p:txBody>
      </p:sp>
    </p:spTree>
    <p:extLst>
      <p:ext uri="{BB962C8B-B14F-4D97-AF65-F5344CB8AC3E}">
        <p14:creationId xmlns:p14="http://schemas.microsoft.com/office/powerpoint/2010/main" val="3062086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5784C-0A2D-40F5-8001-4AB6EAEC2FF9}" type="slidenum">
              <a:rPr lang="en-US" smtClean="0"/>
              <a:t>29</a:t>
            </a:fld>
            <a:endParaRPr lang="en-US" dirty="0"/>
          </a:p>
        </p:txBody>
      </p:sp>
    </p:spTree>
    <p:extLst>
      <p:ext uri="{BB962C8B-B14F-4D97-AF65-F5344CB8AC3E}">
        <p14:creationId xmlns:p14="http://schemas.microsoft.com/office/powerpoint/2010/main" val="5615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82EF205C-A13D-2345-8F13-39D5B9B6751B}" type="slidenum">
              <a:rPr lang="en-US">
                <a:solidFill>
                  <a:prstClr val="black"/>
                </a:solidFill>
                <a:latin typeface="Calibri"/>
              </a:rPr>
              <a:pPr defTabSz="933237">
                <a:defRPr/>
              </a:pPr>
              <a:t>3</a:t>
            </a:fld>
            <a:endParaRPr lang="en-US">
              <a:solidFill>
                <a:prstClr val="black"/>
              </a:solidFill>
              <a:latin typeface="Calibri"/>
            </a:endParaRPr>
          </a:p>
        </p:txBody>
      </p:sp>
    </p:spTree>
    <p:extLst>
      <p:ext uri="{BB962C8B-B14F-4D97-AF65-F5344CB8AC3E}">
        <p14:creationId xmlns:p14="http://schemas.microsoft.com/office/powerpoint/2010/main" val="393560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29 Jan 2015 – “Military Compensation and Retirement Modernization Commission” (MCRMC)</a:t>
            </a:r>
          </a:p>
          <a:p>
            <a:r>
              <a:rPr lang="en-US" sz="1800" dirty="0">
                <a:latin typeface="Calibri" panose="020F0502020204030204" pitchFamily="34" charset="0"/>
                <a:ea typeface="Calibri" panose="020F0502020204030204" pitchFamily="34" charset="0"/>
              </a:rPr>
              <a:t>     https://apps.dtic.mil/sti/citations/ADA625626</a:t>
            </a:r>
          </a:p>
          <a:p>
            <a:r>
              <a:rPr lang="en-US" sz="1800" dirty="0">
                <a:latin typeface="Calibri" panose="020F0502020204030204" pitchFamily="34" charset="0"/>
                <a:ea typeface="Calibri" panose="020F0502020204030204" pitchFamily="34" charset="0"/>
                <a:cs typeface="Times New Roman" panose="02020603050405020304" pitchFamily="18" charset="0"/>
              </a:rPr>
              <a:t>08 Feb 2016 – “MHS Modernization Study”</a:t>
            </a:r>
          </a:p>
          <a:p>
            <a:r>
              <a:rPr lang="en-US" sz="1800" dirty="0">
                <a:latin typeface="Calibri" panose="020F0502020204030204" pitchFamily="34" charset="0"/>
                <a:ea typeface="Calibri" panose="020F0502020204030204" pitchFamily="34" charset="0"/>
              </a:rPr>
              <a:t>     https://health.mil/Reference-Center/Reports/2016/02/08/Review-of-MHS-Modernization-Study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Detailed evolution – see Appendix of “Annual Evaluation of the TRICARE Program” (Report to Congress)</a:t>
            </a:r>
          </a:p>
          <a:p>
            <a:r>
              <a:rPr lang="en-US" sz="1800" dirty="0">
                <a:latin typeface="Calibri" panose="020F0502020204030204" pitchFamily="34" charset="0"/>
                <a:ea typeface="Calibri" panose="020F0502020204030204" pitchFamily="34" charset="0"/>
              </a:rPr>
              <a:t>     www.health.mil/Military-Health-Topics/Access-Cost-Quality-and-Safety/Health-Care-Program-Evaluation/Annual-Evaluation-of-the-TRICARE-Program</a:t>
            </a:r>
          </a:p>
          <a:p>
            <a:r>
              <a:rPr lang="en-US" sz="1800" dirty="0">
                <a:latin typeface="Calibri" panose="020F0502020204030204" pitchFamily="34" charset="0"/>
                <a:ea typeface="Calibri" panose="020F0502020204030204" pitchFamily="34" charset="0"/>
              </a:rPr>
              <a:t>MHS Home &gt; Military Health Topics &gt; Health Care Administration &amp; Operations &gt; Health Care Program Evaluation &gt; Annual Evaluation of the TRICARE Program</a:t>
            </a:r>
          </a:p>
          <a:p>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33237">
              <a:defRPr/>
            </a:pPr>
            <a:fld id="{82EF205C-A13D-2345-8F13-39D5B9B6751B}" type="slidenum">
              <a:rPr lang="en-US">
                <a:solidFill>
                  <a:prstClr val="black"/>
                </a:solidFill>
                <a:latin typeface="Calibri"/>
              </a:rPr>
              <a:pPr defTabSz="933237">
                <a:defRPr/>
              </a:pPr>
              <a:t>4</a:t>
            </a:fld>
            <a:endParaRPr lang="en-US">
              <a:solidFill>
                <a:prstClr val="black"/>
              </a:solidFill>
              <a:latin typeface="Calibri"/>
            </a:endParaRPr>
          </a:p>
        </p:txBody>
      </p:sp>
    </p:spTree>
    <p:extLst>
      <p:ext uri="{BB962C8B-B14F-4D97-AF65-F5344CB8AC3E}">
        <p14:creationId xmlns:p14="http://schemas.microsoft.com/office/powerpoint/2010/main" val="268023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5</a:t>
            </a:fld>
            <a:endParaRPr lang="en-US">
              <a:solidFill>
                <a:prstClr val="black"/>
              </a:solidFill>
              <a:latin typeface="Calibri"/>
            </a:endParaRPr>
          </a:p>
        </p:txBody>
      </p:sp>
    </p:spTree>
    <p:extLst>
      <p:ext uri="{BB962C8B-B14F-4D97-AF65-F5344CB8AC3E}">
        <p14:creationId xmlns:p14="http://schemas.microsoft.com/office/powerpoint/2010/main" val="419762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6</a:t>
            </a:fld>
            <a:endParaRPr lang="en-US"/>
          </a:p>
        </p:txBody>
      </p:sp>
    </p:spTree>
    <p:extLst>
      <p:ext uri="{BB962C8B-B14F-4D97-AF65-F5344CB8AC3E}">
        <p14:creationId xmlns:p14="http://schemas.microsoft.com/office/powerpoint/2010/main" val="391766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Locality-based </a:t>
            </a:r>
            <a:r>
              <a:rPr lang="en-US" sz="900" dirty="0">
                <a:latin typeface="Calibri" panose="020F0502020204030204" pitchFamily="34" charset="0"/>
                <a:ea typeface="Calibri" panose="020F0502020204030204" pitchFamily="34" charset="0"/>
              </a:rPr>
              <a:t>reimbursement rate waivers allow a higher individual provider payment rate when it has been determined that the availability of an adequate </a:t>
            </a:r>
            <a:r>
              <a:rPr lang="en-US" dirty="0">
                <a:latin typeface="Calibri" panose="020F0502020204030204" pitchFamily="34" charset="0"/>
                <a:ea typeface="Calibri" panose="020F0502020204030204" pitchFamily="34" charset="0"/>
              </a:rPr>
              <a:t>number and mix of qualified health care providers in a network in a specific locality is not found, where the higher rates may be necessary to maintain an adequate network.  Network waivers have a cap of 15% above the current CMAC, and are approved by the Private Sector Care Integration Office.</a:t>
            </a:r>
          </a:p>
          <a:p>
            <a:r>
              <a:rPr lang="en-US" dirty="0">
                <a:latin typeface="Calibri" panose="020F0502020204030204" pitchFamily="34" charset="0"/>
                <a:ea typeface="Calibri" panose="020F0502020204030204" pitchFamily="34" charset="0"/>
              </a:rPr>
              <a:t> </a:t>
            </a:r>
          </a:p>
          <a:p>
            <a:r>
              <a:rPr lang="en-US" dirty="0">
                <a:latin typeface="Calibri" panose="020F0502020204030204" pitchFamily="34" charset="0"/>
                <a:ea typeface="Calibri" panose="020F0502020204030204" pitchFamily="34" charset="0"/>
              </a:rPr>
              <a:t>Additionally, if it is determined that access to specific health care services is severely impaired, higher payment rates can be applied to all similar services performed in a locality, or a new locality could be defined for application of the higher payment rates. There is no cap for locality-based waivers (LBW); however, a detailed analysis is obtained to determine what rates would be reasonable based on the population, locality, and provider, and the final determined rate is established by TRICARE contractor negotiation with the requesting provider. LBW waiver requests are reviewed by the THP Private Sector Care division and approved by the Director.</a:t>
            </a:r>
          </a:p>
          <a:p>
            <a:endParaRPr lang="en-US" dirty="0"/>
          </a:p>
        </p:txBody>
      </p:sp>
      <p:sp>
        <p:nvSpPr>
          <p:cNvPr id="4" name="Slide Number Placeholder 3"/>
          <p:cNvSpPr>
            <a:spLocks noGrp="1"/>
          </p:cNvSpPr>
          <p:nvPr>
            <p:ph type="sldNum" sz="quarter" idx="5"/>
          </p:nvPr>
        </p:nvSpPr>
        <p:spPr/>
        <p:txBody>
          <a:bodyPr/>
          <a:lstStyle/>
          <a:p>
            <a:pPr defTabSz="933237">
              <a:defRPr/>
            </a:pPr>
            <a:fld id="{47C72B32-1A00-43DB-BBB8-B81738A4878E}" type="slidenum">
              <a:rPr lang="en-US">
                <a:solidFill>
                  <a:prstClr val="black"/>
                </a:solidFill>
                <a:latin typeface="Calibri"/>
              </a:rPr>
              <a:pPr defTabSz="933237">
                <a:defRPr/>
              </a:pPr>
              <a:t>7</a:t>
            </a:fld>
            <a:endParaRPr lang="en-US" dirty="0">
              <a:solidFill>
                <a:prstClr val="black"/>
              </a:solidFill>
              <a:latin typeface="Calibri"/>
            </a:endParaRPr>
          </a:p>
        </p:txBody>
      </p:sp>
    </p:spTree>
    <p:extLst>
      <p:ext uri="{BB962C8B-B14F-4D97-AF65-F5344CB8AC3E}">
        <p14:creationId xmlns:p14="http://schemas.microsoft.com/office/powerpoint/2010/main" val="265489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47C72B32-1A00-43DB-BBB8-B81738A4878E}" type="slidenum">
              <a:rPr lang="en-US">
                <a:solidFill>
                  <a:prstClr val="black"/>
                </a:solidFill>
                <a:latin typeface="Calibri"/>
              </a:rPr>
              <a:pPr defTabSz="933237">
                <a:defRPr/>
              </a:pPr>
              <a:t>9</a:t>
            </a:fld>
            <a:endParaRPr lang="en-US">
              <a:solidFill>
                <a:prstClr val="black"/>
              </a:solidFill>
              <a:latin typeface="Calibri"/>
            </a:endParaRPr>
          </a:p>
        </p:txBody>
      </p:sp>
    </p:spTree>
    <p:extLst>
      <p:ext uri="{BB962C8B-B14F-4D97-AF65-F5344CB8AC3E}">
        <p14:creationId xmlns:p14="http://schemas.microsoft.com/office/powerpoint/2010/main" val="315048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72B32-1A00-43DB-BBB8-B81738A4878E}" type="slidenum">
              <a:rPr lang="en-US" smtClean="0"/>
              <a:t>10</a:t>
            </a:fld>
            <a:endParaRPr lang="en-US"/>
          </a:p>
        </p:txBody>
      </p:sp>
    </p:spTree>
    <p:extLst>
      <p:ext uri="{BB962C8B-B14F-4D97-AF65-F5344CB8AC3E}">
        <p14:creationId xmlns:p14="http://schemas.microsoft.com/office/powerpoint/2010/main" val="3683728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0099" y="2536031"/>
            <a:ext cx="7543800" cy="1102519"/>
          </a:xfrm>
        </p:spPr>
        <p:txBody>
          <a:bodyPr>
            <a:normAutofit/>
          </a:bodyPr>
          <a:lstStyle>
            <a:lvl1pPr>
              <a:defRPr sz="3200" b="1" baseline="0">
                <a:solidFill>
                  <a:srgbClr val="092068"/>
                </a:solidFill>
                <a:latin typeface="Franklin Gothic Medium" panose="020B0603020102020204" pitchFamily="34" charset="0"/>
              </a:defRPr>
            </a:lvl1pPr>
          </a:lstStyle>
          <a:p>
            <a:r>
              <a:rPr lang="en-US" dirty="0"/>
              <a:t>Title, Franklin Gothic Medium, 32pt</a:t>
            </a:r>
          </a:p>
        </p:txBody>
      </p:sp>
      <p:sp>
        <p:nvSpPr>
          <p:cNvPr id="3" name="Subtitle 2"/>
          <p:cNvSpPr>
            <a:spLocks noGrp="1"/>
          </p:cNvSpPr>
          <p:nvPr>
            <p:ph type="subTitle" idx="1" hasCustomPrompt="1"/>
          </p:nvPr>
        </p:nvSpPr>
        <p:spPr>
          <a:xfrm>
            <a:off x="1371599" y="3638550"/>
            <a:ext cx="6400800" cy="914400"/>
          </a:xfrm>
        </p:spPr>
        <p:txBody>
          <a:bodyPr>
            <a:normAutofit/>
          </a:bodyPr>
          <a:lstStyle>
            <a:lvl1pPr marL="0" indent="0" algn="ctr">
              <a:buNone/>
              <a:defRPr sz="2400" b="1" baseline="0">
                <a:solidFill>
                  <a:srgbClr val="454545"/>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9265" y="325437"/>
            <a:ext cx="1845469" cy="1845469"/>
          </a:xfrm>
          <a:prstGeom prst="rect">
            <a:avLst/>
          </a:prstGeom>
        </p:spPr>
      </p:pic>
    </p:spTree>
    <p:extLst>
      <p:ext uri="{BB962C8B-B14F-4D97-AF65-F5344CB8AC3E}">
        <p14:creationId xmlns:p14="http://schemas.microsoft.com/office/powerpoint/2010/main" val="811531318"/>
      </p:ext>
    </p:extLst>
  </p:cSld>
  <p:clrMapOvr>
    <a:masterClrMapping/>
  </p:clrMapOvr>
  <p:transition>
    <p:wipe dir="d"/>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092068"/>
                </a:solidFill>
              </a:defRPr>
            </a:lvl1pPr>
          </a:lstStyle>
          <a:p>
            <a:r>
              <a:rPr lang="en-US" dirty="0"/>
              <a:t>Different title per slide, Franklin Gothic Medium 28pt</a:t>
            </a:r>
          </a:p>
        </p:txBody>
      </p:sp>
      <p:sp>
        <p:nvSpPr>
          <p:cNvPr id="3" name="Content Placeholder 2"/>
          <p:cNvSpPr>
            <a:spLocks noGrp="1"/>
          </p:cNvSpPr>
          <p:nvPr>
            <p:ph idx="1" hasCustomPrompt="1"/>
          </p:nvPr>
        </p:nvSpPr>
        <p:spPr>
          <a:xfrm>
            <a:off x="457200" y="1123950"/>
            <a:ext cx="8229600" cy="3428993"/>
          </a:xfrm>
        </p:spPr>
        <p:txBody>
          <a:bodyPr/>
          <a:lstStyle>
            <a:lvl1pPr marL="342900" indent="-342900">
              <a:buClr>
                <a:srgbClr val="582831"/>
              </a:buClr>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50" indent="-285750">
              <a:buClr>
                <a:srgbClr val="092068"/>
              </a:buClr>
              <a:buFont typeface="Wingdings" panose="05000000000000000000" pitchFamily="2" charset="2"/>
              <a:buChar char="§"/>
              <a:defRPr sz="2000">
                <a:solidFill>
                  <a:srgbClr val="454545"/>
                </a:solidFill>
                <a:latin typeface="Franklin Gothic Book" panose="020B0503020102020204" pitchFamily="34" charset="0"/>
              </a:defRPr>
            </a:lvl2pPr>
            <a:lvl3pPr marL="1143000" indent="-228600">
              <a:buClr>
                <a:srgbClr val="6C82A7"/>
              </a:buClr>
              <a:buFont typeface="Wingdings" panose="05000000000000000000" pitchFamily="2" charset="2"/>
              <a:buChar char="ü"/>
              <a:defRPr sz="1800">
                <a:solidFill>
                  <a:srgbClr val="454545"/>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182432" y="4695377"/>
            <a:ext cx="6779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4594623"/>
            <a:ext cx="555804" cy="55580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4643925"/>
            <a:ext cx="457200" cy="457200"/>
          </a:xfrm>
          <a:prstGeom prst="rect">
            <a:avLst/>
          </a:prstGeom>
        </p:spPr>
      </p:pic>
      <p:grpSp>
        <p:nvGrpSpPr>
          <p:cNvPr id="17" name="Group 16"/>
          <p:cNvGrpSpPr/>
          <p:nvPr userDrawn="1"/>
        </p:nvGrpSpPr>
        <p:grpSpPr>
          <a:xfrm>
            <a:off x="457200" y="990600"/>
            <a:ext cx="82296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1">
            <a:extLst>
              <a:ext uri="{FF2B5EF4-FFF2-40B4-BE49-F238E27FC236}">
                <a16:creationId xmlns:a16="http://schemas.microsoft.com/office/drawing/2014/main" id="{AC8010A2-ABA4-978B-5C47-5A8CE3F942D8}"/>
              </a:ext>
            </a:extLst>
          </p:cNvPr>
          <p:cNvSpPr txBox="1">
            <a:spLocks/>
          </p:cNvSpPr>
          <p:nvPr userDrawn="1"/>
        </p:nvSpPr>
        <p:spPr>
          <a:xfrm>
            <a:off x="8301255" y="57150"/>
            <a:ext cx="771089" cy="36512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283446"/>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83446"/>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196070679"/>
      </p:ext>
    </p:extLst>
  </p:cSld>
  <p:clrMapOvr>
    <a:masterClrMapping/>
  </p:clrMapOvr>
  <p:transition>
    <p:wipe dir="d"/>
  </p:transition>
  <p:hf hdr="0" ft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sp>
        <p:nvSpPr>
          <p:cNvPr id="3" name="Content Placeholder 2"/>
          <p:cNvSpPr>
            <a:spLocks noGrp="1"/>
          </p:cNvSpPr>
          <p:nvPr>
            <p:ph sz="half" idx="1"/>
          </p:nvPr>
        </p:nvSpPr>
        <p:spPr>
          <a:xfrm>
            <a:off x="457200" y="1123950"/>
            <a:ext cx="4038600" cy="3276600"/>
          </a:xfrm>
        </p:spPr>
        <p:txBody>
          <a:bodyPr/>
          <a:lstStyle>
            <a:lvl1pPr marL="342900" indent="-342900">
              <a:buClr>
                <a:srgbClr val="582831"/>
              </a:buClr>
              <a:buFont typeface="Arial" panose="020B0604020202020204" pitchFamily="34" charset="0"/>
              <a:buChar char="•"/>
              <a:defRPr sz="2200">
                <a:solidFill>
                  <a:srgbClr val="454545"/>
                </a:solidFill>
              </a:defRPr>
            </a:lvl1pPr>
            <a:lvl2pPr marL="742950" indent="-285750">
              <a:buClr>
                <a:srgbClr val="092068"/>
              </a:buClr>
              <a:buFont typeface="Wingdings" panose="05000000000000000000" pitchFamily="2" charset="2"/>
              <a:buChar char="§"/>
              <a:defRPr sz="2000">
                <a:solidFill>
                  <a:srgbClr val="454545"/>
                </a:solidFill>
              </a:defRPr>
            </a:lvl2pPr>
            <a:lvl3pPr marL="1143000" indent="-228600">
              <a:buFont typeface="Wingdings" panose="05000000000000000000" pitchFamily="2" charset="2"/>
              <a:buChar char="ü"/>
              <a:defRPr sz="1800">
                <a:solidFill>
                  <a:srgbClr val="454545"/>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123950"/>
            <a:ext cx="4038600" cy="3276600"/>
          </a:xfrm>
        </p:spPr>
        <p:txBody>
          <a:bodyPr>
            <a:normAutofit/>
          </a:bodyPr>
          <a:lstStyle>
            <a:lvl1pPr marL="342900" indent="-342900" algn="l" defTabSz="914400" rtl="0" eaLnBrk="1" latinLnBrk="0" hangingPunct="1">
              <a:spcBef>
                <a:spcPct val="20000"/>
              </a:spcBef>
              <a:buClr>
                <a:srgbClr val="582831"/>
              </a:buClr>
              <a:buFont typeface="Arial" panose="020B0604020202020204" pitchFamily="34" charset="0"/>
              <a:buChar char="•"/>
              <a:defRPr lang="en-US" sz="2200" kern="1200" dirty="0" smtClean="0">
                <a:solidFill>
                  <a:srgbClr val="454545"/>
                </a:solidFill>
                <a:latin typeface="+mn-lt"/>
                <a:ea typeface="+mn-ea"/>
                <a:cs typeface="+mn-cs"/>
              </a:defRPr>
            </a:lvl1pPr>
            <a:lvl2pPr marL="800100" indent="-342900" algn="l" defTabSz="914400" rtl="0" eaLnBrk="1" latinLnBrk="0" hangingPunct="1">
              <a:spcBef>
                <a:spcPct val="20000"/>
              </a:spcBef>
              <a:buClr>
                <a:srgbClr val="092068"/>
              </a:buClr>
              <a:buFont typeface="Wingdings" panose="05000000000000000000" pitchFamily="2" charset="2"/>
              <a:buChar char="§"/>
              <a:defRPr lang="en-US" sz="2000" kern="1200" dirty="0" smtClean="0">
                <a:solidFill>
                  <a:srgbClr val="454545"/>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lang="en-US" sz="1800" kern="1200" dirty="0" smtClean="0">
                <a:solidFill>
                  <a:srgbClr val="454545"/>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1182432" y="4695377"/>
            <a:ext cx="6779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Improving Health and Building Readiness. Anytime, Anywhere — Always</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4594623"/>
            <a:ext cx="555804" cy="555804"/>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4643925"/>
            <a:ext cx="457200" cy="457200"/>
          </a:xfrm>
          <a:prstGeom prst="rect">
            <a:avLst/>
          </a:prstGeom>
        </p:spPr>
      </p:pic>
      <p:grpSp>
        <p:nvGrpSpPr>
          <p:cNvPr id="25" name="Group 24"/>
          <p:cNvGrpSpPr/>
          <p:nvPr userDrawn="1"/>
        </p:nvGrpSpPr>
        <p:grpSpPr>
          <a:xfrm>
            <a:off x="457200" y="990600"/>
            <a:ext cx="8229600" cy="0"/>
            <a:chOff x="457200" y="990600"/>
            <a:chExt cx="8229600" cy="0"/>
          </a:xfrm>
        </p:grpSpPr>
        <p:cxnSp>
          <p:nvCxnSpPr>
            <p:cNvPr id="26" name="Straight Connector 25"/>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1">
            <a:extLst>
              <a:ext uri="{FF2B5EF4-FFF2-40B4-BE49-F238E27FC236}">
                <a16:creationId xmlns:a16="http://schemas.microsoft.com/office/drawing/2014/main" id="{EA70E68B-3130-5EB6-4E58-E9D206241B43}"/>
              </a:ext>
            </a:extLst>
          </p:cNvPr>
          <p:cNvSpPr txBox="1">
            <a:spLocks/>
          </p:cNvSpPr>
          <p:nvPr userDrawn="1"/>
        </p:nvSpPr>
        <p:spPr>
          <a:xfrm>
            <a:off x="8301255" y="57150"/>
            <a:ext cx="771089" cy="36512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283446"/>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83446"/>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63733974"/>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sp>
        <p:nvSpPr>
          <p:cNvPr id="9" name="TextBox 8"/>
          <p:cNvSpPr txBox="1"/>
          <p:nvPr userDrawn="1"/>
        </p:nvSpPr>
        <p:spPr>
          <a:xfrm>
            <a:off x="1182432" y="4695377"/>
            <a:ext cx="6779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Improving Health and Building Readiness. Anytime, Anywhere — Always</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4594623"/>
            <a:ext cx="555804" cy="555804"/>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4643925"/>
            <a:ext cx="457200" cy="457200"/>
          </a:xfrm>
          <a:prstGeom prst="rect">
            <a:avLst/>
          </a:prstGeom>
        </p:spPr>
      </p:pic>
      <p:grpSp>
        <p:nvGrpSpPr>
          <p:cNvPr id="23" name="Group 22"/>
          <p:cNvGrpSpPr/>
          <p:nvPr userDrawn="1"/>
        </p:nvGrpSpPr>
        <p:grpSpPr>
          <a:xfrm>
            <a:off x="457200" y="990600"/>
            <a:ext cx="8229600" cy="0"/>
            <a:chOff x="457200" y="990600"/>
            <a:chExt cx="8229600" cy="0"/>
          </a:xfrm>
        </p:grpSpPr>
        <p:cxnSp>
          <p:nvCxnSpPr>
            <p:cNvPr id="24" name="Straight Connector 23"/>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1">
            <a:extLst>
              <a:ext uri="{FF2B5EF4-FFF2-40B4-BE49-F238E27FC236}">
                <a16:creationId xmlns:a16="http://schemas.microsoft.com/office/drawing/2014/main" id="{9956EE2E-720E-26DD-4027-F57731D51248}"/>
              </a:ext>
            </a:extLst>
          </p:cNvPr>
          <p:cNvSpPr txBox="1">
            <a:spLocks/>
          </p:cNvSpPr>
          <p:nvPr userDrawn="1"/>
        </p:nvSpPr>
        <p:spPr>
          <a:xfrm>
            <a:off x="8301255" y="57150"/>
            <a:ext cx="771089" cy="36512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283446"/>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83446"/>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30528213"/>
      </p:ext>
    </p:extLst>
  </p:cSld>
  <p:clrMapOvr>
    <a:masterClrMapping/>
  </p:clrMapOvr>
  <p:transition>
    <p:wipe dir="d"/>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TextBox 7"/>
          <p:cNvSpPr txBox="1"/>
          <p:nvPr userDrawn="1"/>
        </p:nvSpPr>
        <p:spPr>
          <a:xfrm>
            <a:off x="1182432" y="4695377"/>
            <a:ext cx="67791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Improving Health and Building Readiness. Anytime, Anywhere — Always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4594623"/>
            <a:ext cx="555804" cy="55580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4643925"/>
            <a:ext cx="457200" cy="457200"/>
          </a:xfrm>
          <a:prstGeom prst="rect">
            <a:avLst/>
          </a:prstGeom>
        </p:spPr>
      </p:pic>
      <p:sp>
        <p:nvSpPr>
          <p:cNvPr id="2" name="Slide Number Placeholder 1">
            <a:extLst>
              <a:ext uri="{FF2B5EF4-FFF2-40B4-BE49-F238E27FC236}">
                <a16:creationId xmlns:a16="http://schemas.microsoft.com/office/drawing/2014/main" id="{64ADC605-05A9-1761-B358-D78BAD43D317}"/>
              </a:ext>
            </a:extLst>
          </p:cNvPr>
          <p:cNvSpPr txBox="1">
            <a:spLocks/>
          </p:cNvSpPr>
          <p:nvPr userDrawn="1"/>
        </p:nvSpPr>
        <p:spPr>
          <a:xfrm>
            <a:off x="8301255" y="57150"/>
            <a:ext cx="771089" cy="36512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283446"/>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83446"/>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620991058"/>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50"/>
            <a:ext cx="8229600" cy="85725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4594623"/>
            <a:ext cx="9144000" cy="555804"/>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926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wipe dir="d"/>
  </p:transition>
  <p:txStyles>
    <p:titleStyle>
      <a:lvl1pPr algn="ctr" defTabSz="914400" rtl="0" eaLnBrk="1" latinLnBrk="0" hangingPunct="1">
        <a:spcBef>
          <a:spcPct val="0"/>
        </a:spcBef>
        <a:buNone/>
        <a:defRPr sz="2800" b="1" kern="1200" baseline="0">
          <a:solidFill>
            <a:srgbClr val="283446"/>
          </a:solidFill>
          <a:latin typeface="+mj-lt"/>
          <a:ea typeface="+mj-ea"/>
          <a:cs typeface="+mj-cs"/>
        </a:defRPr>
      </a:lvl1pPr>
    </p:titleStyle>
    <p:bodyStyle>
      <a:lvl1pPr marL="342900" indent="-342900" algn="l" defTabSz="914400"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jpeg"/><Relationship Id="rId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tricare.mil/pharmac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anuals.health.mil/pages/DisplayManualHtmlFile/2023-04-04/AsOf/FR16/C24.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health.mil/" TargetMode="External"/><Relationship Id="rId4" Type="http://schemas.openxmlformats.org/officeDocument/2006/relationships/hyperlink" Target="http://www.tricare.mi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ewsroom.tricare.mil/" TargetMode="External"/><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hyperlink" Target="http://www.tricare.mil/coveredservic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anuals.health.mil/pages/DisplayManualHtmlFile/2023-04-04/AsOf/FR16/C24.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health.mil/" TargetMode="External"/><Relationship Id="rId4" Type="http://schemas.openxmlformats.org/officeDocument/2006/relationships/hyperlink" Target="http://www.tricare.mi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tricare.mil/customerservice" TargetMode="External"/><Relationship Id="rId3" Type="http://schemas.openxmlformats.org/officeDocument/2006/relationships/hyperlink" Target="http://www.tricare.mil/" TargetMode="External"/><Relationship Id="rId7" Type="http://schemas.openxmlformats.org/officeDocument/2006/relationships/hyperlink" Target="http://www.tricare.mil/oversea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tricare.mil/west" TargetMode="External"/><Relationship Id="rId5" Type="http://schemas.openxmlformats.org/officeDocument/2006/relationships/hyperlink" Target="http://www.tricare.mil/east" TargetMode="External"/><Relationship Id="rId4" Type="http://schemas.openxmlformats.org/officeDocument/2006/relationships/hyperlink" Target="http://www.tricare.mil/mt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tricare.mil/coveredservices" TargetMode="External"/><Relationship Id="rId4" Type="http://schemas.openxmlformats.org/officeDocument/2006/relationships/hyperlink" Target="http://www.tricare.mi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uscode.house.gov/view.xhtml?req=(title:10%20section:101%20edition:prelim)%20OR%20(granuleid:USC-prelim-title10-section101)&amp;f=treesort&amp;edition=prelim&amp;num=0&amp;jumpTo=true" TargetMode="External"/><Relationship Id="rId5" Type="http://schemas.openxmlformats.org/officeDocument/2006/relationships/hyperlink" Target="https://uscode.house.gov/view.xhtml?req=(title:10%20section:12304b%20edition:prelim)%20OR%20(granuleid:USC-prelim-title10-section12304b)&amp;f=treesort&amp;edition=prelim&amp;num=0&amp;jumpTo=true" TargetMode="External"/><Relationship Id="rId4" Type="http://schemas.openxmlformats.org/officeDocument/2006/relationships/hyperlink" Target="http://www.tricare.mil/reserv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hyperlink" Target="http://www.tricare-oversea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uscode.house.gov/view.xhtml?req=(title:10%20section:101%20edition:prelim)%20OR%20(granuleid:USC-prelim-title10-section101)&amp;f=treesort&amp;edition=prelim&amp;num=0&amp;jumpTo=true" TargetMode="External"/><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uscode.house.gov/view.xhtml?req=(title:10%20section:1079%20edition:prelim)%20OR%20(granuleid:USC-prelim-title10-section1079)&amp;f=treesort&amp;edition=prelim&amp;num=0&amp;jumpTo=tru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ricare.mil/" TargetMode="External"/><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www.tricare.mil/coveredservic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962150"/>
            <a:ext cx="7543800" cy="1102519"/>
          </a:xfrm>
        </p:spPr>
        <p:txBody>
          <a:bodyPr>
            <a:normAutofit/>
          </a:bodyPr>
          <a:lstStyle/>
          <a:p>
            <a:r>
              <a:rPr lang="en-US" dirty="0"/>
              <a:t>Your TRICARE Program</a:t>
            </a:r>
            <a:endParaRPr lang="en-US" sz="2700" dirty="0"/>
          </a:p>
        </p:txBody>
      </p:sp>
      <p:sp>
        <p:nvSpPr>
          <p:cNvPr id="3" name="Subtitle 2"/>
          <p:cNvSpPr>
            <a:spLocks noGrp="1"/>
          </p:cNvSpPr>
          <p:nvPr>
            <p:ph type="subTitle" idx="1"/>
          </p:nvPr>
        </p:nvSpPr>
        <p:spPr>
          <a:xfrm>
            <a:off x="1333500" y="3105150"/>
            <a:ext cx="6477000" cy="1676400"/>
          </a:xfrm>
        </p:spPr>
        <p:txBody>
          <a:bodyPr>
            <a:noAutofit/>
          </a:bodyPr>
          <a:lstStyle/>
          <a:p>
            <a:r>
              <a:rPr lang="en-US" sz="1600" dirty="0"/>
              <a:t>Jody W. Donehoo, Ph.D.</a:t>
            </a:r>
          </a:p>
          <a:p>
            <a:r>
              <a:rPr lang="en-US" sz="1600" dirty="0"/>
              <a:t>Zelly Zim, MHA</a:t>
            </a:r>
          </a:p>
          <a:p>
            <a:r>
              <a:rPr lang="en-US" sz="1600"/>
              <a:t>February 24, </a:t>
            </a:r>
            <a:r>
              <a:rPr lang="en-US" sz="1600" dirty="0"/>
              <a:t>2024</a:t>
            </a:r>
          </a:p>
        </p:txBody>
      </p:sp>
      <p:sp>
        <p:nvSpPr>
          <p:cNvPr id="4" name="TextBox 3">
            <a:extLst>
              <a:ext uri="{FF2B5EF4-FFF2-40B4-BE49-F238E27FC236}">
                <a16:creationId xmlns:a16="http://schemas.microsoft.com/office/drawing/2014/main" id="{E6DE0F3A-D494-D600-F560-2100F4FFC74E}"/>
              </a:ext>
            </a:extLst>
          </p:cNvPr>
          <p:cNvSpPr txBox="1"/>
          <p:nvPr/>
        </p:nvSpPr>
        <p:spPr>
          <a:xfrm>
            <a:off x="4001169" y="84951"/>
            <a:ext cx="1141659" cy="276999"/>
          </a:xfrm>
          <a:prstGeom prst="rect">
            <a:avLst/>
          </a:prstGeom>
          <a:noFill/>
        </p:spPr>
        <p:txBody>
          <a:bodyPr wrap="none" rtlCol="0">
            <a:spAutoFit/>
          </a:bodyPr>
          <a:lstStyle/>
          <a:p>
            <a:r>
              <a:rPr lang="en-US" sz="1200" b="1" dirty="0">
                <a:solidFill>
                  <a:srgbClr val="00B050"/>
                </a:solidFill>
              </a:rPr>
              <a:t>UNCLASSIFIED</a:t>
            </a:r>
            <a:endParaRPr lang="en-US" sz="1200" b="1" dirty="0">
              <a:solidFill>
                <a:srgbClr val="7030A0"/>
              </a:solidFill>
            </a:endParaRPr>
          </a:p>
        </p:txBody>
      </p:sp>
    </p:spTree>
    <p:extLst>
      <p:ext uri="{BB962C8B-B14F-4D97-AF65-F5344CB8AC3E}">
        <p14:creationId xmlns:p14="http://schemas.microsoft.com/office/powerpoint/2010/main" val="279342212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3350"/>
            <a:ext cx="8229600" cy="857250"/>
          </a:xfrm>
        </p:spPr>
        <p:txBody>
          <a:bodyPr/>
          <a:lstStyle/>
          <a:p>
            <a:r>
              <a:rPr lang="en-US" altLang="en-US" dirty="0">
                <a:solidFill>
                  <a:srgbClr val="092068"/>
                </a:solidFill>
              </a:rPr>
              <a:t>TRICARE Network of Providers</a:t>
            </a:r>
            <a:endParaRPr lang="en-US" dirty="0">
              <a:solidFill>
                <a:srgbClr val="092068"/>
              </a:solidFill>
            </a:endParaRPr>
          </a:p>
        </p:txBody>
      </p:sp>
      <p:sp>
        <p:nvSpPr>
          <p:cNvPr id="7" name="Content Placeholder 7"/>
          <p:cNvSpPr>
            <a:spLocks noGrp="1"/>
          </p:cNvSpPr>
          <p:nvPr>
            <p:ph idx="1"/>
          </p:nvPr>
        </p:nvSpPr>
        <p:spPr>
          <a:xfrm>
            <a:off x="571498" y="1047750"/>
            <a:ext cx="8496302" cy="3657600"/>
          </a:xfrm>
        </p:spPr>
        <p:txBody>
          <a:bodyPr>
            <a:normAutofit fontScale="85000" lnSpcReduction="10000"/>
          </a:bodyPr>
          <a:lstStyle/>
          <a:p>
            <a:pPr>
              <a:lnSpc>
                <a:spcPct val="120000"/>
              </a:lnSpc>
              <a:spcBef>
                <a:spcPts val="0"/>
              </a:spcBef>
              <a:buFont typeface="Lucida Sans Unicode" panose="020B0602030504020204" pitchFamily="34" charset="0"/>
              <a:buChar char="∙"/>
            </a:pPr>
            <a:r>
              <a:rPr lang="en-US" altLang="en-US" sz="1800" dirty="0"/>
              <a:t>TRICARE contractors certify providers as TRICARE authorized providers </a:t>
            </a:r>
          </a:p>
          <a:p>
            <a:pPr marL="687387" lvl="1">
              <a:lnSpc>
                <a:spcPct val="120000"/>
              </a:lnSpc>
              <a:spcBef>
                <a:spcPts val="0"/>
              </a:spcBef>
            </a:pPr>
            <a:r>
              <a:rPr lang="en-US" altLang="en-US" sz="1600" dirty="0"/>
              <a:t>TRICARE can only pay claims for services TRICARE authorized providers deliver</a:t>
            </a:r>
          </a:p>
          <a:p>
            <a:pPr marL="687387" lvl="1">
              <a:lnSpc>
                <a:spcPct val="120000"/>
              </a:lnSpc>
              <a:spcBef>
                <a:spcPts val="0"/>
              </a:spcBef>
            </a:pPr>
            <a:r>
              <a:rPr lang="en-US" altLang="en-US" sz="1600" dirty="0">
                <a:solidFill>
                  <a:schemeClr val="accent1">
                    <a:lumMod val="60000"/>
                    <a:lumOff val="40000"/>
                  </a:schemeClr>
                </a:solidFill>
              </a:rPr>
              <a:t>TRICARE Network </a:t>
            </a:r>
            <a:r>
              <a:rPr lang="en-US" altLang="en-US" sz="1600" dirty="0"/>
              <a:t>providers are the subset of TRICARE authorized providers </a:t>
            </a:r>
            <a:br>
              <a:rPr lang="en-US" altLang="en-US" sz="1600" dirty="0"/>
            </a:br>
            <a:r>
              <a:rPr lang="en-US" altLang="en-US" sz="1600" dirty="0"/>
              <a:t>who signed an active agreement with a TRICARE contractor</a:t>
            </a:r>
            <a:endParaRPr lang="en-US" altLang="en-US" sz="1600" dirty="0">
              <a:solidFill>
                <a:schemeClr val="accent1">
                  <a:lumMod val="60000"/>
                  <a:lumOff val="40000"/>
                </a:schemeClr>
              </a:solidFill>
            </a:endParaRPr>
          </a:p>
          <a:p>
            <a:pPr>
              <a:lnSpc>
                <a:spcPct val="120000"/>
              </a:lnSpc>
              <a:spcBef>
                <a:spcPts val="0"/>
              </a:spcBef>
              <a:buFont typeface="Lucida Sans Unicode" panose="020B0602030504020204" pitchFamily="34" charset="0"/>
              <a:buChar char="∙"/>
            </a:pPr>
            <a:r>
              <a:rPr lang="en-US" altLang="en-US" sz="1800" dirty="0"/>
              <a:t>The TRICARE Network </a:t>
            </a:r>
            <a:r>
              <a:rPr lang="en-US" altLang="en-US" sz="1800" dirty="0">
                <a:solidFill>
                  <a:schemeClr val="accent1">
                    <a:lumMod val="60000"/>
                    <a:lumOff val="40000"/>
                  </a:schemeClr>
                </a:solidFill>
              </a:rPr>
              <a:t>wraps around </a:t>
            </a:r>
            <a:r>
              <a:rPr lang="en-US" altLang="en-US" sz="1800" dirty="0"/>
              <a:t>the Direct Care System to meet the primary, specialty, inpatient, outpatient, and pharmacy needs of the TRICARE </a:t>
            </a:r>
            <a:r>
              <a:rPr lang="en-US" altLang="en-US" sz="1800" u="sng" dirty="0"/>
              <a:t>enrolled</a:t>
            </a:r>
            <a:r>
              <a:rPr lang="en-US" altLang="en-US" sz="1800" dirty="0"/>
              <a:t> population</a:t>
            </a:r>
          </a:p>
          <a:p>
            <a:pPr marL="627063" lvl="1" indent="-222250">
              <a:lnSpc>
                <a:spcPct val="120000"/>
              </a:lnSpc>
              <a:spcBef>
                <a:spcPts val="0"/>
              </a:spcBef>
            </a:pPr>
            <a:r>
              <a:rPr lang="en-US" altLang="en-US" sz="1500" dirty="0">
                <a:solidFill>
                  <a:schemeClr val="accent1">
                    <a:lumMod val="60000"/>
                    <a:lumOff val="40000"/>
                  </a:schemeClr>
                </a:solidFill>
              </a:rPr>
              <a:t>Network adequacy</a:t>
            </a:r>
            <a:r>
              <a:rPr lang="en-US" altLang="en-US" sz="1500" dirty="0"/>
              <a:t> – TRICARE contractors establish &amp; maintain the TRICARE network of individual and institutional providers sufficient in number, mix, and geographic distribution to provide the </a:t>
            </a:r>
            <a:br>
              <a:rPr lang="en-US" altLang="en-US" sz="1500" dirty="0"/>
            </a:br>
            <a:r>
              <a:rPr lang="en-US" altLang="en-US" sz="1500" dirty="0"/>
              <a:t>full scope of benefits for TRICARE health plan enrollees within </a:t>
            </a:r>
            <a:r>
              <a:rPr lang="en-US" altLang="en-US" sz="1500" dirty="0">
                <a:solidFill>
                  <a:schemeClr val="accent1">
                    <a:lumMod val="60000"/>
                    <a:lumOff val="40000"/>
                  </a:schemeClr>
                </a:solidFill>
              </a:rPr>
              <a:t>TRICARE access to care standards </a:t>
            </a:r>
          </a:p>
          <a:p>
            <a:pPr marL="627063" lvl="1" indent="-222250">
              <a:lnSpc>
                <a:spcPct val="120000"/>
              </a:lnSpc>
              <a:spcBef>
                <a:spcPts val="0"/>
              </a:spcBef>
            </a:pPr>
            <a:r>
              <a:rPr lang="en-US" altLang="en-US" sz="1500" dirty="0">
                <a:solidFill>
                  <a:schemeClr val="accent1">
                    <a:lumMod val="60000"/>
                    <a:lumOff val="40000"/>
                  </a:schemeClr>
                </a:solidFill>
              </a:rPr>
              <a:t>Quality standards </a:t>
            </a:r>
            <a:r>
              <a:rPr lang="en-US" altLang="en-US" sz="1500" dirty="0"/>
              <a:t>– performance of contract requirements is monitored by DHA’s TRICARE Health Plan (THP) directorate for all Prime Service Areas (PSA), non-PSAs (i.e., U.S. areas remote from MTFs), and worldwide</a:t>
            </a:r>
          </a:p>
          <a:p>
            <a:pPr>
              <a:lnSpc>
                <a:spcPct val="120000"/>
              </a:lnSpc>
              <a:spcBef>
                <a:spcPts val="0"/>
              </a:spcBef>
              <a:buFont typeface="Lucida Sans Unicode" panose="020B0602030504020204" pitchFamily="34" charset="0"/>
              <a:buChar char="∙"/>
            </a:pPr>
            <a:r>
              <a:rPr lang="en-US" altLang="en-US" sz="1800" dirty="0"/>
              <a:t>TRICARE network is accredited by a </a:t>
            </a:r>
            <a:r>
              <a:rPr lang="en-US" altLang="en-US" sz="1800" dirty="0">
                <a:solidFill>
                  <a:schemeClr val="accent1">
                    <a:lumMod val="60000"/>
                    <a:lumOff val="40000"/>
                  </a:schemeClr>
                </a:solidFill>
              </a:rPr>
              <a:t>nationally recognized accrediting body</a:t>
            </a:r>
            <a:endParaRPr lang="en-US" altLang="en-US" sz="1800" dirty="0"/>
          </a:p>
          <a:p>
            <a:pPr marL="627063" indent="-222250">
              <a:lnSpc>
                <a:spcPct val="120000"/>
              </a:lnSpc>
              <a:spcBef>
                <a:spcPts val="0"/>
              </a:spcBef>
              <a:buClr>
                <a:srgbClr val="092068"/>
              </a:buClr>
              <a:buSzPct val="100000"/>
              <a:buFont typeface="Wingdings" panose="05000000000000000000" pitchFamily="2" charset="2"/>
              <a:buChar char="§"/>
            </a:pPr>
            <a:r>
              <a:rPr lang="en-US" altLang="en-US" sz="1500" dirty="0"/>
              <a:t>Address provider licensure, education, training, hospital privileges, and liability insurance  </a:t>
            </a:r>
          </a:p>
          <a:p>
            <a:pPr marL="627063" lvl="1" indent="-222250">
              <a:lnSpc>
                <a:spcPct val="120000"/>
              </a:lnSpc>
              <a:spcBef>
                <a:spcPts val="0"/>
              </a:spcBef>
              <a:buSzPct val="100000"/>
            </a:pPr>
            <a:r>
              <a:rPr lang="en-US" altLang="en-US" sz="1500" dirty="0"/>
              <a:t>Both TRICARE regional contractors s hold URAC accreditation</a:t>
            </a:r>
          </a:p>
          <a:p>
            <a:pPr marL="627063" lvl="1" indent="-222250">
              <a:lnSpc>
                <a:spcPct val="120000"/>
              </a:lnSpc>
              <a:spcBef>
                <a:spcPts val="0"/>
              </a:spcBef>
              <a:buSzPct val="100000"/>
            </a:pPr>
            <a:r>
              <a:rPr lang="en-US" altLang="en-US" sz="1500" dirty="0"/>
              <a:t>The U.S. Family Health Plans (6) are accredited by URAC or National Committee for Quality Assurance (NCQA)</a:t>
            </a:r>
          </a:p>
        </p:txBody>
      </p:sp>
    </p:spTree>
    <p:extLst>
      <p:ext uri="{BB962C8B-B14F-4D97-AF65-F5344CB8AC3E}">
        <p14:creationId xmlns:p14="http://schemas.microsoft.com/office/powerpoint/2010/main" val="29110990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25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25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25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2" dur="250" fill="hold"/>
                                        <p:tgtEl>
                                          <p:spTgt spid="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25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6" dur="250" fill="hold"/>
                                        <p:tgtEl>
                                          <p:spTgt spid="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25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0" dur="25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25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6" dur="25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25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40" dur="250" fill="hold"/>
                                        <p:tgtEl>
                                          <p:spTgt spid="7">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25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44" dur="250" fill="hold"/>
                                        <p:tgtEl>
                                          <p:spTgt spid="7">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additive="base">
                                        <p:cTn id="47" dur="25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48" dur="25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TRICARE Plans </a:t>
            </a:r>
            <a:endParaRPr lang="en-US" dirty="0"/>
          </a:p>
        </p:txBody>
      </p:sp>
      <p:sp>
        <p:nvSpPr>
          <p:cNvPr id="5" name="Content Placeholder 2"/>
          <p:cNvSpPr>
            <a:spLocks noGrp="1"/>
          </p:cNvSpPr>
          <p:nvPr>
            <p:ph idx="1"/>
          </p:nvPr>
        </p:nvSpPr>
        <p:spPr>
          <a:xfrm>
            <a:off x="457200" y="1047750"/>
            <a:ext cx="8229600" cy="3581400"/>
          </a:xfrm>
        </p:spPr>
        <p:txBody>
          <a:bodyPr>
            <a:normAutofit fontScale="77500" lnSpcReduction="20000"/>
          </a:bodyPr>
          <a:lstStyle/>
          <a:p>
            <a:pPr marL="228600" indent="-228600"/>
            <a:r>
              <a:rPr lang="en-US" dirty="0">
                <a:solidFill>
                  <a:schemeClr val="accent1">
                    <a:lumMod val="60000"/>
                    <a:lumOff val="40000"/>
                  </a:schemeClr>
                </a:solidFill>
              </a:rPr>
              <a:t>TRICARE Select </a:t>
            </a:r>
            <a:r>
              <a:rPr lang="en-US" sz="1800" dirty="0"/>
              <a:t>(PPO model) </a:t>
            </a:r>
            <a:r>
              <a:rPr lang="en-US" dirty="0"/>
              <a:t>– a non-“gatekeeper” plan for </a:t>
            </a:r>
            <a:r>
              <a:rPr lang="en-US" u="sng" dirty="0"/>
              <a:t>enrollment worldwide</a:t>
            </a:r>
          </a:p>
          <a:p>
            <a:pPr marL="628650" lvl="1" indent="-228600"/>
            <a:r>
              <a:rPr lang="en-US" sz="2100" dirty="0"/>
              <a:t>No referrals required for coverage </a:t>
            </a:r>
          </a:p>
          <a:p>
            <a:pPr marL="628650" lvl="1" indent="-228600"/>
            <a:r>
              <a:rPr lang="en-US" sz="2100" dirty="0"/>
              <a:t>TRICARE authorized providers, network </a:t>
            </a:r>
            <a:r>
              <a:rPr lang="en-US" sz="2100" u="sng" dirty="0"/>
              <a:t>and</a:t>
            </a:r>
            <a:r>
              <a:rPr lang="en-US" sz="2100" dirty="0"/>
              <a:t> non-network</a:t>
            </a:r>
          </a:p>
          <a:p>
            <a:pPr marL="228600" indent="-228600"/>
            <a:r>
              <a:rPr lang="en-US" dirty="0">
                <a:solidFill>
                  <a:schemeClr val="accent1">
                    <a:lumMod val="60000"/>
                    <a:lumOff val="40000"/>
                  </a:schemeClr>
                </a:solidFill>
              </a:rPr>
              <a:t>TRICARE Prime </a:t>
            </a:r>
            <a:r>
              <a:rPr lang="en-US" sz="1800" dirty="0"/>
              <a:t>(HMO model) </a:t>
            </a:r>
            <a:r>
              <a:rPr lang="en-US" dirty="0"/>
              <a:t>– a “gatekeeper” plan in Prime Service Areas (PSAs).</a:t>
            </a:r>
          </a:p>
          <a:p>
            <a:pPr marL="633413" indent="-231775">
              <a:buNone/>
            </a:pPr>
            <a:r>
              <a:rPr lang="en-US" dirty="0"/>
              <a:t>Requires referrals. Enrollees are assigned to a primary care manager (PCM).</a:t>
            </a:r>
          </a:p>
          <a:p>
            <a:pPr marL="633413" indent="-231775">
              <a:buNone/>
            </a:pPr>
            <a:r>
              <a:rPr lang="en-US" dirty="0"/>
              <a:t>Mandatory enrollment for active-duty service members (ADSMs).</a:t>
            </a:r>
          </a:p>
          <a:p>
            <a:pPr marL="633413" indent="-231775">
              <a:buNone/>
            </a:pPr>
            <a:r>
              <a:rPr lang="en-US" dirty="0"/>
              <a:t>Variations: </a:t>
            </a:r>
          </a:p>
          <a:p>
            <a:pPr marL="633413" lvl="1" indent="-231775"/>
            <a:r>
              <a:rPr lang="en-US" dirty="0">
                <a:solidFill>
                  <a:schemeClr val="accent1">
                    <a:lumMod val="60000"/>
                    <a:lumOff val="40000"/>
                  </a:schemeClr>
                </a:solidFill>
              </a:rPr>
              <a:t>TRICARE Prime Remote</a:t>
            </a:r>
            <a:r>
              <a:rPr lang="en-US" dirty="0"/>
              <a:t> (TPR) – available for certain ADSMs </a:t>
            </a:r>
            <a:br>
              <a:rPr lang="en-US" dirty="0"/>
            </a:br>
            <a:r>
              <a:rPr lang="en-US" dirty="0"/>
              <a:t>in areas geographically remote from MTFs, i.e. outside PSAs</a:t>
            </a:r>
          </a:p>
          <a:p>
            <a:pPr marL="633413" lvl="1" indent="-231775"/>
            <a:r>
              <a:rPr lang="en-US" dirty="0">
                <a:solidFill>
                  <a:schemeClr val="accent1">
                    <a:lumMod val="60000"/>
                    <a:lumOff val="40000"/>
                  </a:schemeClr>
                </a:solidFill>
              </a:rPr>
              <a:t>TRICARE Prime Remote for Active-Duty Family Members </a:t>
            </a:r>
            <a:r>
              <a:rPr lang="en-US" dirty="0"/>
              <a:t>(TPRADFM) – offered to certain ADFMs of a TPR-enrolled Service member, i.e. outside PSAs</a:t>
            </a:r>
          </a:p>
          <a:p>
            <a:pPr marL="633413" lvl="1" indent="-231775"/>
            <a:r>
              <a:rPr lang="en-US" dirty="0"/>
              <a:t>TRICARE Overseas Program </a:t>
            </a:r>
            <a:r>
              <a:rPr lang="en-US" dirty="0">
                <a:solidFill>
                  <a:schemeClr val="accent1">
                    <a:lumMod val="60000"/>
                    <a:lumOff val="40000"/>
                  </a:schemeClr>
                </a:solidFill>
              </a:rPr>
              <a:t>(TOP) Prime </a:t>
            </a:r>
            <a:r>
              <a:rPr lang="en-US" sz="2100" dirty="0"/>
              <a:t>and</a:t>
            </a:r>
            <a:r>
              <a:rPr lang="en-US" dirty="0">
                <a:solidFill>
                  <a:schemeClr val="accent1">
                    <a:lumMod val="60000"/>
                    <a:lumOff val="40000"/>
                  </a:schemeClr>
                </a:solidFill>
              </a:rPr>
              <a:t> TOP Prime Remote</a:t>
            </a:r>
          </a:p>
          <a:p>
            <a:pPr marL="633413" lvl="1" indent="-231775"/>
            <a:r>
              <a:rPr lang="en-US" dirty="0">
                <a:solidFill>
                  <a:schemeClr val="accent1">
                    <a:lumMod val="60000"/>
                    <a:lumOff val="40000"/>
                  </a:schemeClr>
                </a:solidFill>
              </a:rPr>
              <a:t>US Family Health Plan </a:t>
            </a:r>
            <a:r>
              <a:rPr lang="en-US" dirty="0"/>
              <a:t>(USFHP) – closed network TRICARE Prime plan </a:t>
            </a:r>
            <a:br>
              <a:rPr lang="en-US" dirty="0"/>
            </a:br>
            <a:r>
              <a:rPr lang="en-US" dirty="0"/>
              <a:t>offered in </a:t>
            </a:r>
            <a:r>
              <a:rPr lang="en-US" u="sng" dirty="0"/>
              <a:t>six</a:t>
            </a:r>
            <a:r>
              <a:rPr lang="en-US" dirty="0"/>
              <a:t> designated service areas in the U.S. </a:t>
            </a:r>
          </a:p>
          <a:p>
            <a:pPr marL="633413" lvl="1" indent="-231775"/>
            <a:endParaRPr lang="en-US" dirty="0"/>
          </a:p>
        </p:txBody>
      </p:sp>
      <p:pic>
        <p:nvPicPr>
          <p:cNvPr id="10" name="Picture 9">
            <a:extLst>
              <a:ext uri="{FF2B5EF4-FFF2-40B4-BE49-F238E27FC236}">
                <a16:creationId xmlns:a16="http://schemas.microsoft.com/office/drawing/2014/main" id="{91C87D9B-11D8-317F-D106-05671DB76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781" y="4242773"/>
            <a:ext cx="526579" cy="310177"/>
          </a:xfrm>
          <a:prstGeom prst="rect">
            <a:avLst/>
          </a:prstGeom>
        </p:spPr>
      </p:pic>
      <p:pic>
        <p:nvPicPr>
          <p:cNvPr id="11" name="Picture 10">
            <a:extLst>
              <a:ext uri="{FF2B5EF4-FFF2-40B4-BE49-F238E27FC236}">
                <a16:creationId xmlns:a16="http://schemas.microsoft.com/office/drawing/2014/main" id="{3E75BA1F-CB28-8B24-EEB3-086D7DA53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8840" y="4275555"/>
            <a:ext cx="548640" cy="274320"/>
          </a:xfrm>
          <a:prstGeom prst="rect">
            <a:avLst/>
          </a:prstGeom>
        </p:spPr>
      </p:pic>
      <p:pic>
        <p:nvPicPr>
          <p:cNvPr id="12" name="Picture 11">
            <a:extLst>
              <a:ext uri="{FF2B5EF4-FFF2-40B4-BE49-F238E27FC236}">
                <a16:creationId xmlns:a16="http://schemas.microsoft.com/office/drawing/2014/main" id="{87EFC744-EE45-0496-9760-AF3AE15873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131404"/>
            <a:ext cx="731520" cy="192946"/>
          </a:xfrm>
          <a:prstGeom prst="rect">
            <a:avLst/>
          </a:prstGeom>
        </p:spPr>
      </p:pic>
      <p:pic>
        <p:nvPicPr>
          <p:cNvPr id="13" name="Picture 12">
            <a:extLst>
              <a:ext uri="{FF2B5EF4-FFF2-40B4-BE49-F238E27FC236}">
                <a16:creationId xmlns:a16="http://schemas.microsoft.com/office/drawing/2014/main" id="{0E6C08AA-5B36-CEA4-2499-34A6DD33D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1022" y="4242773"/>
            <a:ext cx="457200" cy="327803"/>
          </a:xfrm>
          <a:prstGeom prst="rect">
            <a:avLst/>
          </a:prstGeom>
        </p:spPr>
      </p:pic>
      <p:pic>
        <p:nvPicPr>
          <p:cNvPr id="14" name="Picture 13">
            <a:extLst>
              <a:ext uri="{FF2B5EF4-FFF2-40B4-BE49-F238E27FC236}">
                <a16:creationId xmlns:a16="http://schemas.microsoft.com/office/drawing/2014/main" id="{B3EB99E7-E9E4-50DA-B633-C694B0581B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8640" y="4321750"/>
            <a:ext cx="822960" cy="215583"/>
          </a:xfrm>
          <a:prstGeom prst="rect">
            <a:avLst/>
          </a:prstGeom>
        </p:spPr>
      </p:pic>
      <p:pic>
        <p:nvPicPr>
          <p:cNvPr id="15" name="Picture 14">
            <a:extLst>
              <a:ext uri="{FF2B5EF4-FFF2-40B4-BE49-F238E27FC236}">
                <a16:creationId xmlns:a16="http://schemas.microsoft.com/office/drawing/2014/main" id="{E3F2AD94-7EB0-2B09-C757-6C28E9E6D5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7494" y="4288935"/>
            <a:ext cx="548640" cy="292608"/>
          </a:xfrm>
          <a:prstGeom prst="rect">
            <a:avLst/>
          </a:prstGeom>
        </p:spPr>
      </p:pic>
      <p:pic>
        <p:nvPicPr>
          <p:cNvPr id="4" name="Picture 3">
            <a:extLst>
              <a:ext uri="{FF2B5EF4-FFF2-40B4-BE49-F238E27FC236}">
                <a16:creationId xmlns:a16="http://schemas.microsoft.com/office/drawing/2014/main" id="{7B13B89E-69D8-036F-1F46-3B5978D2F9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1450" y="2333041"/>
            <a:ext cx="895350" cy="400050"/>
          </a:xfrm>
          <a:prstGeom prst="rect">
            <a:avLst/>
          </a:prstGeom>
        </p:spPr>
      </p:pic>
      <p:pic>
        <p:nvPicPr>
          <p:cNvPr id="6" name="Picture 5">
            <a:extLst>
              <a:ext uri="{FF2B5EF4-FFF2-40B4-BE49-F238E27FC236}">
                <a16:creationId xmlns:a16="http://schemas.microsoft.com/office/drawing/2014/main" id="{F1365612-5935-6ACC-77FC-8E95067920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45902" y="1123950"/>
            <a:ext cx="631373" cy="304800"/>
          </a:xfrm>
          <a:prstGeom prst="rect">
            <a:avLst/>
          </a:prstGeom>
        </p:spPr>
      </p:pic>
      <p:pic>
        <p:nvPicPr>
          <p:cNvPr id="3" name="Picture 2" descr="Logo, company name&#10;&#10;Description automatically generated">
            <a:extLst>
              <a:ext uri="{FF2B5EF4-FFF2-40B4-BE49-F238E27FC236}">
                <a16:creationId xmlns:a16="http://schemas.microsoft.com/office/drawing/2014/main" id="{2C3B5325-32C3-757F-4011-2058009720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86569" y="1778035"/>
            <a:ext cx="760363" cy="215582"/>
          </a:xfrm>
          <a:prstGeom prst="rect">
            <a:avLst/>
          </a:prstGeom>
        </p:spPr>
      </p:pic>
    </p:spTree>
    <p:extLst>
      <p:ext uri="{BB962C8B-B14F-4D97-AF65-F5344CB8AC3E}">
        <p14:creationId xmlns:p14="http://schemas.microsoft.com/office/powerpoint/2010/main" val="17978981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2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2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25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25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25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25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25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25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25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25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25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25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25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25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25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TRICARE Plans </a:t>
            </a:r>
            <a:br>
              <a:rPr lang="en-US" altLang="en-US" dirty="0"/>
            </a:br>
            <a:r>
              <a:rPr lang="en-US" altLang="en-US" sz="2100" b="0" i="1" dirty="0">
                <a:cs typeface="Arial" panose="020B0604020202020204" pitchFamily="34" charset="0"/>
                <a:sym typeface="Wingdings" panose="05000000000000000000" pitchFamily="2" charset="2"/>
              </a:rPr>
              <a:t>(Continued)</a:t>
            </a:r>
            <a:endParaRPr lang="en-US" b="0" dirty="0"/>
          </a:p>
        </p:txBody>
      </p:sp>
      <p:sp>
        <p:nvSpPr>
          <p:cNvPr id="7" name="Content Placeholder 2"/>
          <p:cNvSpPr>
            <a:spLocks noGrp="1"/>
          </p:cNvSpPr>
          <p:nvPr>
            <p:ph idx="1"/>
          </p:nvPr>
        </p:nvSpPr>
        <p:spPr>
          <a:xfrm>
            <a:off x="457200" y="1123950"/>
            <a:ext cx="8229600" cy="3505200"/>
          </a:xfrm>
        </p:spPr>
        <p:txBody>
          <a:bodyPr>
            <a:normAutofit/>
          </a:bodyPr>
          <a:lstStyle/>
          <a:p>
            <a:pPr marL="0" indent="0">
              <a:buNone/>
              <a:defRPr/>
            </a:pPr>
            <a:r>
              <a:rPr lang="en-US" sz="1600" b="1" kern="0" dirty="0">
                <a:solidFill>
                  <a:schemeClr val="accent1">
                    <a:lumMod val="60000"/>
                    <a:lumOff val="40000"/>
                  </a:schemeClr>
                </a:solidFill>
                <a:ea typeface="ＭＳ Ｐゴシック" pitchFamily="1" charset="-128"/>
                <a:cs typeface="Arial" charset="0"/>
              </a:rPr>
              <a:t>TRICARE Overseas Program (TOP) </a:t>
            </a:r>
            <a:r>
              <a:rPr lang="en-US" sz="1600" kern="0" dirty="0">
                <a:ea typeface="ＭＳ Ｐゴシック" pitchFamily="1" charset="-128"/>
                <a:cs typeface="Arial" charset="0"/>
              </a:rPr>
              <a:t>– coverage for all eligible overseas beneficiaries, </a:t>
            </a:r>
            <a:br>
              <a:rPr lang="en-US" sz="1600" kern="0" dirty="0">
                <a:ea typeface="ＭＳ Ｐゴシック" pitchFamily="1" charset="-128"/>
                <a:cs typeface="Arial" charset="0"/>
              </a:rPr>
            </a:br>
            <a:r>
              <a:rPr lang="en-US" sz="1600" kern="0" dirty="0">
                <a:ea typeface="ＭＳ Ｐゴシック" pitchFamily="1" charset="-128"/>
                <a:cs typeface="Arial" charset="0"/>
              </a:rPr>
              <a:t>including eligible Reserve Component (RC) Service members </a:t>
            </a:r>
          </a:p>
          <a:p>
            <a:pPr marL="628650" lvl="1" indent="-228600">
              <a:buFont typeface="Lucida Sans Unicode" panose="020B0602030504020204" pitchFamily="34" charset="0"/>
              <a:buChar char="∙"/>
              <a:defRPr/>
            </a:pPr>
            <a:r>
              <a:rPr lang="en-US" sz="1400" kern="0" dirty="0">
                <a:ea typeface="ＭＳ Ｐゴシック" pitchFamily="1" charset="-128"/>
                <a:cs typeface="Arial" charset="0"/>
              </a:rPr>
              <a:t>Also includes dental coverage for TOP Prime Remote ADSMs </a:t>
            </a:r>
          </a:p>
          <a:p>
            <a:pPr marL="628650" lvl="1" indent="-228600">
              <a:buFont typeface="Lucida Sans Unicode" panose="020B0602030504020204" pitchFamily="34" charset="0"/>
              <a:buChar char="∙"/>
              <a:defRPr/>
            </a:pPr>
            <a:r>
              <a:rPr lang="en-US" sz="1400" kern="0" dirty="0">
                <a:ea typeface="ＭＳ Ｐゴシック" pitchFamily="1" charset="-128"/>
                <a:cs typeface="Arial" charset="0"/>
              </a:rPr>
              <a:t>Other eligible beneficiaries may purchase TRICARE Dental Program (TDP) coverage</a:t>
            </a:r>
          </a:p>
          <a:p>
            <a:pPr marL="628650" lvl="1" indent="-228600">
              <a:buFont typeface="Lucida Sans Unicode" panose="020B0602030504020204" pitchFamily="34" charset="0"/>
              <a:buChar char="∙"/>
              <a:defRPr/>
            </a:pPr>
            <a:endParaRPr lang="en-US" sz="1400" kern="0" dirty="0">
              <a:ea typeface="ＭＳ Ｐゴシック" pitchFamily="1" charset="-128"/>
              <a:cs typeface="Arial" charset="0"/>
            </a:endParaRPr>
          </a:p>
          <a:p>
            <a:pPr marL="0" indent="0">
              <a:buNone/>
              <a:defRPr/>
            </a:pPr>
            <a:r>
              <a:rPr lang="en-US" sz="1600" kern="0" dirty="0">
                <a:ea typeface="ＭＳ Ｐゴシック" pitchFamily="1" charset="-128"/>
                <a:cs typeface="Arial" charset="0"/>
              </a:rPr>
              <a:t>Premium-based TRICARE health plans</a:t>
            </a:r>
          </a:p>
          <a:p>
            <a:pPr marL="457200" indent="-228600">
              <a:buFont typeface="Lucida Sans Unicode" panose="020B0602030504020204" pitchFamily="34" charset="0"/>
              <a:buChar char="∙"/>
              <a:tabLst>
                <a:tab pos="3200400" algn="l"/>
              </a:tabLst>
              <a:defRPr/>
            </a:pPr>
            <a:r>
              <a:rPr lang="en-US" sz="1600" b="1" kern="0" dirty="0">
                <a:solidFill>
                  <a:schemeClr val="accent1">
                    <a:lumMod val="60000"/>
                    <a:lumOff val="40000"/>
                  </a:schemeClr>
                </a:solidFill>
                <a:ea typeface="ＭＳ Ｐゴシック" pitchFamily="1" charset="-128"/>
                <a:cs typeface="Arial" charset="0"/>
              </a:rPr>
              <a:t>TRICARE Reserve Select (TRS)	</a:t>
            </a:r>
            <a:r>
              <a:rPr lang="en-US" sz="1600" kern="0" dirty="0">
                <a:ea typeface="ＭＳ Ｐゴシック" pitchFamily="1" charset="-128"/>
                <a:cs typeface="Arial" charset="0"/>
              </a:rPr>
              <a:t>– member/family TRICARE </a:t>
            </a:r>
            <a:r>
              <a:rPr lang="en-US" sz="1600" u="sng" kern="0" dirty="0">
                <a:ea typeface="ＭＳ Ｐゴシック" pitchFamily="1" charset="-128"/>
                <a:cs typeface="Arial" charset="0"/>
              </a:rPr>
              <a:t>Select</a:t>
            </a:r>
            <a:r>
              <a:rPr lang="en-US" sz="1600" kern="0" dirty="0">
                <a:ea typeface="ＭＳ Ｐゴシック" pitchFamily="1" charset="-128"/>
                <a:cs typeface="Arial" charset="0"/>
              </a:rPr>
              <a:t> coverage </a:t>
            </a:r>
            <a:br>
              <a:rPr lang="en-US" sz="1600" kern="0" dirty="0">
                <a:ea typeface="ＭＳ Ｐゴシック" pitchFamily="1" charset="-128"/>
                <a:cs typeface="Arial" charset="0"/>
              </a:rPr>
            </a:br>
            <a:r>
              <a:rPr lang="en-US" sz="1600" kern="0" dirty="0">
                <a:ea typeface="ＭＳ Ｐゴシック" pitchFamily="1" charset="-128"/>
                <a:cs typeface="Arial" charset="0"/>
              </a:rPr>
              <a:t>available for purchase by qualified Selected Reserve members and qualified survivors</a:t>
            </a:r>
          </a:p>
          <a:p>
            <a:pPr marL="457200" indent="-228600">
              <a:buFont typeface="Lucida Sans Unicode" panose="020B0602030504020204" pitchFamily="34" charset="0"/>
              <a:buChar char="∙"/>
              <a:tabLst>
                <a:tab pos="3200400" algn="l"/>
              </a:tabLst>
              <a:defRPr/>
            </a:pPr>
            <a:r>
              <a:rPr lang="en-US" sz="1600" b="1" kern="0" dirty="0">
                <a:solidFill>
                  <a:schemeClr val="accent1">
                    <a:lumMod val="60000"/>
                    <a:lumOff val="40000"/>
                  </a:schemeClr>
                </a:solidFill>
                <a:ea typeface="ＭＳ Ｐゴシック" pitchFamily="1" charset="-128"/>
                <a:cs typeface="Arial" charset="0"/>
              </a:rPr>
              <a:t>TRICARE Retired Reserve (TRR) 	</a:t>
            </a:r>
            <a:r>
              <a:rPr lang="en-US" sz="1600" kern="0" dirty="0">
                <a:ea typeface="ＭＳ Ｐゴシック" pitchFamily="1" charset="-128"/>
                <a:cs typeface="Arial" charset="0"/>
              </a:rPr>
              <a:t>– member/family TRICARE </a:t>
            </a:r>
            <a:r>
              <a:rPr lang="en-US" sz="1600" u="sng" kern="0" dirty="0">
                <a:ea typeface="ＭＳ Ｐゴシック" pitchFamily="1" charset="-128"/>
                <a:cs typeface="Arial" charset="0"/>
              </a:rPr>
              <a:t>Select</a:t>
            </a:r>
            <a:r>
              <a:rPr lang="en-US" sz="1600" kern="0" dirty="0">
                <a:ea typeface="ＭＳ Ｐゴシック" pitchFamily="1" charset="-128"/>
                <a:cs typeface="Arial" charset="0"/>
              </a:rPr>
              <a:t> coverage </a:t>
            </a:r>
            <a:br>
              <a:rPr lang="en-US" sz="1600" kern="0" dirty="0">
                <a:ea typeface="ＭＳ Ｐゴシック" pitchFamily="1" charset="-128"/>
                <a:cs typeface="Arial" charset="0"/>
              </a:rPr>
            </a:br>
            <a:r>
              <a:rPr lang="en-US" sz="1600" kern="0" dirty="0">
                <a:ea typeface="ＭＳ Ｐゴシック" pitchFamily="1" charset="-128"/>
                <a:cs typeface="Arial" charset="0"/>
              </a:rPr>
              <a:t>available for purchase by qualified Retired Reserve members and qualified survivors</a:t>
            </a:r>
          </a:p>
          <a:p>
            <a:pPr marL="457200" indent="-228600">
              <a:buFont typeface="Lucida Sans Unicode" panose="020B0602030504020204" pitchFamily="34" charset="0"/>
              <a:buChar char="∙"/>
              <a:tabLst>
                <a:tab pos="3200400" algn="l"/>
              </a:tabLst>
              <a:defRPr/>
            </a:pPr>
            <a:r>
              <a:rPr lang="en-US" sz="1600" b="1" kern="0" dirty="0">
                <a:solidFill>
                  <a:schemeClr val="accent1">
                    <a:lumMod val="60000"/>
                    <a:lumOff val="40000"/>
                  </a:schemeClr>
                </a:solidFill>
                <a:ea typeface="ＭＳ Ｐゴシック" pitchFamily="1" charset="-128"/>
                <a:cs typeface="Arial" charset="0"/>
              </a:rPr>
              <a:t>TRICARE Young Adult (TYA) 	</a:t>
            </a:r>
            <a:r>
              <a:rPr lang="en-US" sz="1600" kern="0" dirty="0">
                <a:ea typeface="ＭＳ Ｐゴシック" pitchFamily="1" charset="-128"/>
                <a:cs typeface="Arial" charset="0"/>
              </a:rPr>
              <a:t>– individual </a:t>
            </a:r>
            <a:r>
              <a:rPr lang="en-US" sz="1600" u="sng" kern="0" dirty="0">
                <a:ea typeface="ＭＳ Ｐゴシック" pitchFamily="1" charset="-128"/>
                <a:cs typeface="Arial" charset="0"/>
              </a:rPr>
              <a:t>Prime or Select </a:t>
            </a:r>
            <a:r>
              <a:rPr lang="en-US" sz="1600" kern="0" dirty="0">
                <a:ea typeface="ＭＳ Ｐゴシック" pitchFamily="1" charset="-128"/>
                <a:cs typeface="Arial" charset="0"/>
              </a:rPr>
              <a:t>coverage </a:t>
            </a:r>
            <a:br>
              <a:rPr lang="en-US" sz="1600" kern="0" dirty="0">
                <a:ea typeface="ＭＳ Ｐゴシック" pitchFamily="1" charset="-128"/>
                <a:cs typeface="Arial" charset="0"/>
              </a:rPr>
            </a:br>
            <a:r>
              <a:rPr lang="en-US" sz="1600" kern="0" dirty="0">
                <a:ea typeface="ＭＳ Ｐゴシック" pitchFamily="1" charset="-128"/>
                <a:cs typeface="Arial" charset="0"/>
              </a:rPr>
              <a:t>available for purchase by sponsor to cover qualified family members under the age of 26 </a:t>
            </a:r>
            <a:br>
              <a:rPr lang="en-US" sz="1600" kern="0" dirty="0">
                <a:ea typeface="ＭＳ Ｐゴシック" pitchFamily="1" charset="-128"/>
                <a:cs typeface="Arial" charset="0"/>
              </a:rPr>
            </a:br>
            <a:r>
              <a:rPr lang="en-US" sz="1600" kern="0" dirty="0">
                <a:ea typeface="ＭＳ Ｐゴシック" pitchFamily="1" charset="-128"/>
                <a:cs typeface="Arial" charset="0"/>
              </a:rPr>
              <a:t>who have lost or will lose TRICARE eligibility due to age </a:t>
            </a:r>
            <a:r>
              <a:rPr lang="en-US" sz="1400" kern="0" dirty="0">
                <a:solidFill>
                  <a:schemeClr val="accent1">
                    <a:lumMod val="60000"/>
                    <a:lumOff val="40000"/>
                  </a:schemeClr>
                </a:solidFill>
                <a:ea typeface="ＭＳ Ｐゴシック" pitchFamily="1" charset="-128"/>
                <a:cs typeface="Arial" charset="0"/>
              </a:rPr>
              <a:t>(compare to Affordable Care Act)</a:t>
            </a:r>
            <a:endParaRPr lang="en-US" sz="1600" kern="0" dirty="0">
              <a:solidFill>
                <a:schemeClr val="accent1">
                  <a:lumMod val="60000"/>
                  <a:lumOff val="40000"/>
                </a:schemeClr>
              </a:solidFill>
              <a:ea typeface="ＭＳ Ｐゴシック" pitchFamily="1" charset="-128"/>
              <a:cs typeface="Arial" charset="0"/>
            </a:endParaRPr>
          </a:p>
        </p:txBody>
      </p:sp>
      <p:pic>
        <p:nvPicPr>
          <p:cNvPr id="4" name="Picture 3">
            <a:extLst>
              <a:ext uri="{FF2B5EF4-FFF2-40B4-BE49-F238E27FC236}">
                <a16:creationId xmlns:a16="http://schemas.microsoft.com/office/drawing/2014/main" id="{2CAC49BF-94CC-FFC5-7015-4B0C2E480A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902" y="1123950"/>
            <a:ext cx="631373" cy="304800"/>
          </a:xfrm>
          <a:prstGeom prst="rect">
            <a:avLst/>
          </a:prstGeom>
        </p:spPr>
      </p:pic>
    </p:spTree>
    <p:extLst>
      <p:ext uri="{BB962C8B-B14F-4D97-AF65-F5344CB8AC3E}">
        <p14:creationId xmlns:p14="http://schemas.microsoft.com/office/powerpoint/2010/main" val="30191506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Autofit/>
          </a:bodyPr>
          <a:lstStyle/>
          <a:p>
            <a:pPr algn="l"/>
            <a:r>
              <a:rPr lang="en-US" altLang="en-US" dirty="0">
                <a:solidFill>
                  <a:srgbClr val="092068"/>
                </a:solidFill>
              </a:rPr>
              <a:t>TRICARE Plans </a:t>
            </a:r>
            <a:br>
              <a:rPr lang="en-US" altLang="en-US" dirty="0">
                <a:solidFill>
                  <a:srgbClr val="092068"/>
                </a:solidFill>
              </a:rPr>
            </a:br>
            <a:r>
              <a:rPr lang="en-US" altLang="en-US" sz="2100" b="0" i="1" dirty="0">
                <a:solidFill>
                  <a:srgbClr val="092068"/>
                </a:solidFill>
                <a:cs typeface="Arial" panose="020B0604020202020204" pitchFamily="34" charset="0"/>
                <a:sym typeface="Wingdings" panose="05000000000000000000" pitchFamily="2" charset="2"/>
              </a:rPr>
              <a:t>(Continued)</a:t>
            </a:r>
            <a:endParaRPr lang="en-US" b="0" dirty="0"/>
          </a:p>
        </p:txBody>
      </p:sp>
      <p:sp>
        <p:nvSpPr>
          <p:cNvPr id="6" name="Content Placeholder 1"/>
          <p:cNvSpPr>
            <a:spLocks noGrp="1"/>
          </p:cNvSpPr>
          <p:nvPr>
            <p:ph idx="1"/>
          </p:nvPr>
        </p:nvSpPr>
        <p:spPr>
          <a:xfrm>
            <a:off x="533400" y="1047750"/>
            <a:ext cx="8305800" cy="3505200"/>
          </a:xfrm>
        </p:spPr>
        <p:txBody>
          <a:bodyPr>
            <a:normAutofit fontScale="70000" lnSpcReduction="20000"/>
          </a:bodyPr>
          <a:lstStyle/>
          <a:p>
            <a:pPr marL="0" indent="0">
              <a:buNone/>
            </a:pPr>
            <a:r>
              <a:rPr lang="en-US" b="1" dirty="0">
                <a:solidFill>
                  <a:schemeClr val="accent1">
                    <a:lumMod val="60000"/>
                    <a:lumOff val="40000"/>
                  </a:schemeClr>
                </a:solidFill>
              </a:rPr>
              <a:t>TRICARE For Life (TFL) </a:t>
            </a:r>
            <a:r>
              <a:rPr lang="en-US" dirty="0"/>
              <a:t>- wraparound coverage for TRICARE beneficiaries who have </a:t>
            </a:r>
            <a:br>
              <a:rPr lang="en-US" dirty="0"/>
            </a:br>
            <a:r>
              <a:rPr lang="en-US" u="sng" dirty="0"/>
              <a:t>both</a:t>
            </a:r>
            <a:r>
              <a:rPr lang="en-US" dirty="0"/>
              <a:t> Medicare Part A and Medicare Part B, regardless of age or place of residence</a:t>
            </a:r>
          </a:p>
          <a:p>
            <a:r>
              <a:rPr lang="en-US" dirty="0"/>
              <a:t>TFL pays Medicare deductibles and copayments, for TRICARE covered services</a:t>
            </a:r>
          </a:p>
          <a:p>
            <a:r>
              <a:rPr lang="en-US" dirty="0"/>
              <a:t>TFL coverage will begin automatically the first day an individual has both Medicare Parts A and B.</a:t>
            </a:r>
          </a:p>
          <a:p>
            <a:pPr lvl="1"/>
            <a:r>
              <a:rPr lang="en-US" dirty="0"/>
              <a:t>Medicare is awarded in the 25</a:t>
            </a:r>
            <a:r>
              <a:rPr lang="en-US" baseline="30000" dirty="0"/>
              <a:t>th</a:t>
            </a:r>
            <a:r>
              <a:rPr lang="en-US" dirty="0"/>
              <a:t> month of receiving SSDI (for those under 65).</a:t>
            </a:r>
          </a:p>
          <a:p>
            <a:pPr marL="457200" lvl="1" indent="0">
              <a:buNone/>
              <a:tabLst>
                <a:tab pos="1431925" algn="l"/>
              </a:tabLst>
            </a:pPr>
            <a:r>
              <a:rPr lang="en-US" dirty="0"/>
              <a:t>	or</a:t>
            </a:r>
          </a:p>
          <a:p>
            <a:pPr marL="457200" lvl="1" indent="0">
              <a:buNone/>
            </a:pPr>
            <a:r>
              <a:rPr lang="en-US" dirty="0">
                <a:solidFill>
                  <a:schemeClr val="accent1">
                    <a:lumMod val="60000"/>
                    <a:lumOff val="40000"/>
                  </a:schemeClr>
                </a:solidFill>
              </a:rPr>
              <a:t>*** Sign up for Medicare Parts A and B </a:t>
            </a:r>
            <a:r>
              <a:rPr lang="en-US" u="sng" dirty="0">
                <a:solidFill>
                  <a:schemeClr val="accent1">
                    <a:lumMod val="60000"/>
                    <a:lumOff val="40000"/>
                  </a:schemeClr>
                </a:solidFill>
              </a:rPr>
              <a:t>two months </a:t>
            </a:r>
            <a:r>
              <a:rPr lang="en-US" dirty="0">
                <a:solidFill>
                  <a:schemeClr val="accent1">
                    <a:lumMod val="60000"/>
                    <a:lumOff val="40000"/>
                  </a:schemeClr>
                </a:solidFill>
              </a:rPr>
              <a:t>before your 65</a:t>
            </a:r>
            <a:r>
              <a:rPr lang="en-US" baseline="30000" dirty="0">
                <a:solidFill>
                  <a:schemeClr val="accent1">
                    <a:lumMod val="60000"/>
                    <a:lumOff val="40000"/>
                  </a:schemeClr>
                </a:solidFill>
              </a:rPr>
              <a:t>th</a:t>
            </a:r>
            <a:r>
              <a:rPr lang="en-US" dirty="0">
                <a:solidFill>
                  <a:schemeClr val="accent1">
                    <a:lumMod val="60000"/>
                    <a:lumOff val="40000"/>
                  </a:schemeClr>
                </a:solidFill>
              </a:rPr>
              <a:t> birthday !! ***</a:t>
            </a:r>
          </a:p>
          <a:p>
            <a:r>
              <a:rPr lang="en-US" dirty="0"/>
              <a:t>Medicare card and Uniformed Services ID card are </a:t>
            </a:r>
            <a:br>
              <a:rPr lang="en-US" dirty="0"/>
            </a:br>
            <a:r>
              <a:rPr lang="en-US" dirty="0"/>
              <a:t>proof of TFL coverage and must be presented at time of service</a:t>
            </a:r>
          </a:p>
          <a:p>
            <a:r>
              <a:rPr lang="en-US" dirty="0"/>
              <a:t>TFL beneficiaries may get care from:</a:t>
            </a:r>
          </a:p>
          <a:p>
            <a:pPr lvl="1"/>
            <a:r>
              <a:rPr lang="en-US" dirty="0"/>
              <a:t>Medicare participating and Medicare nonparticipating providers</a:t>
            </a:r>
          </a:p>
          <a:p>
            <a:pPr lvl="1"/>
            <a:r>
              <a:rPr lang="en-US" dirty="0"/>
              <a:t>Military hospitals and clinics </a:t>
            </a:r>
            <a:r>
              <a:rPr lang="en-US" dirty="0">
                <a:solidFill>
                  <a:schemeClr val="accent1">
                    <a:lumMod val="60000"/>
                    <a:lumOff val="40000"/>
                  </a:schemeClr>
                </a:solidFill>
              </a:rPr>
              <a:t>if</a:t>
            </a:r>
            <a:r>
              <a:rPr lang="en-US" dirty="0"/>
              <a:t> space is available</a:t>
            </a:r>
          </a:p>
          <a:p>
            <a:pPr>
              <a:tabLst>
                <a:tab pos="3543300" algn="l"/>
                <a:tab pos="4060825" algn="l"/>
              </a:tabLst>
            </a:pPr>
            <a:r>
              <a:rPr lang="en-US" sz="2100" dirty="0"/>
              <a:t>Avoid getting TFL-covered services from either	(a) the VA for non-service connected conditions, </a:t>
            </a:r>
            <a:br>
              <a:rPr lang="en-US" sz="2100" dirty="0"/>
            </a:br>
            <a:r>
              <a:rPr lang="en-US" sz="2100" dirty="0"/>
              <a:t>	or 	(b) a Medicare opt-out provider. </a:t>
            </a:r>
          </a:p>
          <a:p>
            <a:pPr lvl="1"/>
            <a:r>
              <a:rPr lang="en-US" sz="1800" dirty="0">
                <a:solidFill>
                  <a:srgbClr val="000000"/>
                </a:solidFill>
              </a:rPr>
              <a:t>Medicare cannot pay anything for services from either of these providers </a:t>
            </a:r>
          </a:p>
          <a:p>
            <a:pPr lvl="1"/>
            <a:r>
              <a:rPr lang="en-US" sz="1800" dirty="0">
                <a:solidFill>
                  <a:srgbClr val="000000"/>
                </a:solidFill>
              </a:rPr>
              <a:t>Patient will be responsible for </a:t>
            </a:r>
            <a:r>
              <a:rPr lang="en-US" sz="1800" dirty="0">
                <a:solidFill>
                  <a:schemeClr val="accent1">
                    <a:lumMod val="60000"/>
                    <a:lumOff val="40000"/>
                  </a:schemeClr>
                </a:solidFill>
              </a:rPr>
              <a:t>billed charges </a:t>
            </a:r>
            <a:r>
              <a:rPr lang="en-US" sz="1800" dirty="0">
                <a:solidFill>
                  <a:srgbClr val="000000"/>
                </a:solidFill>
              </a:rPr>
              <a:t>minus 20% of TRICARE allowable charge paid by TRICARE</a:t>
            </a:r>
          </a:p>
          <a:p>
            <a:endParaRPr lang="en-US" dirty="0"/>
          </a:p>
        </p:txBody>
      </p:sp>
      <p:pic>
        <p:nvPicPr>
          <p:cNvPr id="3" name="Picture 2">
            <a:extLst>
              <a:ext uri="{FF2B5EF4-FFF2-40B4-BE49-F238E27FC236}">
                <a16:creationId xmlns:a16="http://schemas.microsoft.com/office/drawing/2014/main" id="{3C253415-9D70-0BB1-2F33-62CA43562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200150"/>
            <a:ext cx="1513700" cy="381000"/>
          </a:xfrm>
          <a:prstGeom prst="rect">
            <a:avLst/>
          </a:prstGeom>
        </p:spPr>
      </p:pic>
    </p:spTree>
    <p:extLst>
      <p:ext uri="{BB962C8B-B14F-4D97-AF65-F5344CB8AC3E}">
        <p14:creationId xmlns:p14="http://schemas.microsoft.com/office/powerpoint/2010/main" val="21752930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5" end="5"/>
                                            </p:txEl>
                                          </p:spTgt>
                                        </p:tgtEl>
                                        <p:attrNameLst>
                                          <p:attrName>r</p:attrName>
                                        </p:attrNameLst>
                                      </p:cBhvr>
                                    </p:animRot>
                                    <p:animRot by="-240000">
                                      <p:cBhvr>
                                        <p:cTn id="7" dur="200" fill="hold">
                                          <p:stCondLst>
                                            <p:cond delay="200"/>
                                          </p:stCondLst>
                                        </p:cTn>
                                        <p:tgtEl>
                                          <p:spTgt spid="6">
                                            <p:txEl>
                                              <p:pRg st="5" end="5"/>
                                            </p:txEl>
                                          </p:spTgt>
                                        </p:tgtEl>
                                        <p:attrNameLst>
                                          <p:attrName>r</p:attrName>
                                        </p:attrNameLst>
                                      </p:cBhvr>
                                    </p:animRot>
                                    <p:animRot by="240000">
                                      <p:cBhvr>
                                        <p:cTn id="8" dur="200" fill="hold">
                                          <p:stCondLst>
                                            <p:cond delay="400"/>
                                          </p:stCondLst>
                                        </p:cTn>
                                        <p:tgtEl>
                                          <p:spTgt spid="6">
                                            <p:txEl>
                                              <p:pRg st="5" end="5"/>
                                            </p:txEl>
                                          </p:spTgt>
                                        </p:tgtEl>
                                        <p:attrNameLst>
                                          <p:attrName>r</p:attrName>
                                        </p:attrNameLst>
                                      </p:cBhvr>
                                    </p:animRot>
                                    <p:animRot by="-240000">
                                      <p:cBhvr>
                                        <p:cTn id="9" dur="200" fill="hold">
                                          <p:stCondLst>
                                            <p:cond delay="600"/>
                                          </p:stCondLst>
                                        </p:cTn>
                                        <p:tgtEl>
                                          <p:spTgt spid="6">
                                            <p:txEl>
                                              <p:pRg st="5" end="5"/>
                                            </p:txEl>
                                          </p:spTgt>
                                        </p:tgtEl>
                                        <p:attrNameLst>
                                          <p:attrName>r</p:attrName>
                                        </p:attrNameLst>
                                      </p:cBhvr>
                                    </p:animRot>
                                    <p:animRot by="120000">
                                      <p:cBhvr>
                                        <p:cTn id="10" dur="200" fill="hold">
                                          <p:stCondLst>
                                            <p:cond delay="800"/>
                                          </p:stCondLst>
                                        </p:cTn>
                                        <p:tgtEl>
                                          <p:spTgt spid="6">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Military Health System </a:t>
            </a:r>
            <a:r>
              <a:rPr lang="en-US" sz="2400" dirty="0"/>
              <a:t>(MHS)</a:t>
            </a:r>
            <a:endParaRPr lang="en-US" dirty="0"/>
          </a:p>
        </p:txBody>
      </p:sp>
      <p:sp>
        <p:nvSpPr>
          <p:cNvPr id="28" name="TextBox 27"/>
          <p:cNvSpPr txBox="1"/>
          <p:nvPr/>
        </p:nvSpPr>
        <p:spPr>
          <a:xfrm>
            <a:off x="6751217" y="1147943"/>
            <a:ext cx="1623265" cy="33855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US" sz="800" dirty="0">
                <a:solidFill>
                  <a:schemeClr val="accent1">
                    <a:lumMod val="75000"/>
                  </a:schemeClr>
                </a:solidFill>
              </a:rPr>
              <a:t>Source:  FY 2024 Evaluation of the TRICARE Program (p. 11–12) </a:t>
            </a:r>
          </a:p>
        </p:txBody>
      </p:sp>
      <p:pic>
        <p:nvPicPr>
          <p:cNvPr id="6" name="Picture 5" descr="Diagram&#10;&#10;AI-generated content may be incorrect.">
            <a:extLst>
              <a:ext uri="{FF2B5EF4-FFF2-40B4-BE49-F238E27FC236}">
                <a16:creationId xmlns:a16="http://schemas.microsoft.com/office/drawing/2014/main" id="{36AEB99F-C81E-A8FF-E2AA-EB12FC93F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987817"/>
            <a:ext cx="4000500" cy="3712038"/>
          </a:xfrm>
          <a:prstGeom prst="rect">
            <a:avLst/>
          </a:prstGeom>
        </p:spPr>
      </p:pic>
      <p:sp>
        <p:nvSpPr>
          <p:cNvPr id="14" name="TextBox 13">
            <a:extLst>
              <a:ext uri="{FF2B5EF4-FFF2-40B4-BE49-F238E27FC236}">
                <a16:creationId xmlns:a16="http://schemas.microsoft.com/office/drawing/2014/main" id="{7D1506C5-65CA-6445-2D0C-2FDCB9E14B27}"/>
              </a:ext>
            </a:extLst>
          </p:cNvPr>
          <p:cNvSpPr txBox="1"/>
          <p:nvPr/>
        </p:nvSpPr>
        <p:spPr>
          <a:xfrm>
            <a:off x="2946696" y="2325529"/>
            <a:ext cx="296876" cy="246221"/>
          </a:xfrm>
          <a:prstGeom prst="rect">
            <a:avLst/>
          </a:prstGeom>
          <a:noFill/>
        </p:spPr>
        <p:txBody>
          <a:bodyPr wrap="square" rtlCol="0">
            <a:spAutoFit/>
          </a:bodyPr>
          <a:lstStyle/>
          <a:p>
            <a:r>
              <a:rPr lang="en-US" sz="1000" dirty="0">
                <a:solidFill>
                  <a:srgbClr val="904251"/>
                </a:solidFill>
              </a:rPr>
              <a:t>½</a:t>
            </a:r>
          </a:p>
        </p:txBody>
      </p:sp>
      <p:sp>
        <p:nvSpPr>
          <p:cNvPr id="17" name="Oval 16">
            <a:extLst>
              <a:ext uri="{FF2B5EF4-FFF2-40B4-BE49-F238E27FC236}">
                <a16:creationId xmlns:a16="http://schemas.microsoft.com/office/drawing/2014/main" id="{DDC9CB18-58F4-3CB0-C833-98F76B1FA012}"/>
              </a:ext>
            </a:extLst>
          </p:cNvPr>
          <p:cNvSpPr/>
          <p:nvPr/>
        </p:nvSpPr>
        <p:spPr>
          <a:xfrm>
            <a:off x="2971800" y="2320948"/>
            <a:ext cx="250802" cy="250802"/>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544C67-FCAA-49FB-4D47-9404118E003E}"/>
              </a:ext>
            </a:extLst>
          </p:cNvPr>
          <p:cNvSpPr txBox="1"/>
          <p:nvPr/>
        </p:nvSpPr>
        <p:spPr>
          <a:xfrm>
            <a:off x="5920558" y="2034315"/>
            <a:ext cx="296876" cy="246221"/>
          </a:xfrm>
          <a:prstGeom prst="rect">
            <a:avLst/>
          </a:prstGeom>
          <a:noFill/>
        </p:spPr>
        <p:txBody>
          <a:bodyPr wrap="square" rtlCol="0">
            <a:spAutoFit/>
          </a:bodyPr>
          <a:lstStyle/>
          <a:p>
            <a:r>
              <a:rPr lang="en-US" sz="1000" dirty="0">
                <a:solidFill>
                  <a:srgbClr val="904251"/>
                </a:solidFill>
              </a:rPr>
              <a:t>¼</a:t>
            </a:r>
          </a:p>
        </p:txBody>
      </p:sp>
      <p:sp>
        <p:nvSpPr>
          <p:cNvPr id="16" name="TextBox 15">
            <a:extLst>
              <a:ext uri="{FF2B5EF4-FFF2-40B4-BE49-F238E27FC236}">
                <a16:creationId xmlns:a16="http://schemas.microsoft.com/office/drawing/2014/main" id="{EB940F2D-40DE-0249-8095-35278B34F0E8}"/>
              </a:ext>
            </a:extLst>
          </p:cNvPr>
          <p:cNvSpPr txBox="1"/>
          <p:nvPr/>
        </p:nvSpPr>
        <p:spPr>
          <a:xfrm>
            <a:off x="5920558" y="2518110"/>
            <a:ext cx="296876" cy="246221"/>
          </a:xfrm>
          <a:prstGeom prst="rect">
            <a:avLst/>
          </a:prstGeom>
          <a:noFill/>
        </p:spPr>
        <p:txBody>
          <a:bodyPr wrap="square" rtlCol="0">
            <a:spAutoFit/>
          </a:bodyPr>
          <a:lstStyle/>
          <a:p>
            <a:r>
              <a:rPr lang="en-US" sz="1000" dirty="0">
                <a:solidFill>
                  <a:srgbClr val="904251"/>
                </a:solidFill>
              </a:rPr>
              <a:t>¼</a:t>
            </a:r>
          </a:p>
        </p:txBody>
      </p:sp>
      <p:sp>
        <p:nvSpPr>
          <p:cNvPr id="18" name="Oval 17">
            <a:extLst>
              <a:ext uri="{FF2B5EF4-FFF2-40B4-BE49-F238E27FC236}">
                <a16:creationId xmlns:a16="http://schemas.microsoft.com/office/drawing/2014/main" id="{CA0ABC49-D97C-699B-C939-5290B90E9CCE}"/>
              </a:ext>
            </a:extLst>
          </p:cNvPr>
          <p:cNvSpPr/>
          <p:nvPr/>
        </p:nvSpPr>
        <p:spPr>
          <a:xfrm>
            <a:off x="5925074" y="2520219"/>
            <a:ext cx="250802" cy="250802"/>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0251240-2837-B181-AC8E-92C4365214BF}"/>
              </a:ext>
            </a:extLst>
          </p:cNvPr>
          <p:cNvSpPr/>
          <p:nvPr/>
        </p:nvSpPr>
        <p:spPr>
          <a:xfrm>
            <a:off x="5938452" y="2038350"/>
            <a:ext cx="250802" cy="250802"/>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9222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5" grpId="0"/>
      <p:bldP spid="16" grpId="0"/>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962A459-D01A-B0AE-6A5D-4B7DA00AF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
            <a:ext cx="9144000" cy="5143500"/>
          </a:xfrm>
          <a:prstGeom prst="rect">
            <a:avLst/>
          </a:prstGeom>
        </p:spPr>
      </p:pic>
      <p:sp>
        <p:nvSpPr>
          <p:cNvPr id="17" name="Oval 16">
            <a:extLst>
              <a:ext uri="{FF2B5EF4-FFF2-40B4-BE49-F238E27FC236}">
                <a16:creationId xmlns:a16="http://schemas.microsoft.com/office/drawing/2014/main" id="{CE1C858E-3065-343A-ACD0-6DD07FD248CE}"/>
              </a:ext>
            </a:extLst>
          </p:cNvPr>
          <p:cNvSpPr/>
          <p:nvPr/>
        </p:nvSpPr>
        <p:spPr>
          <a:xfrm flipV="1">
            <a:off x="1676400" y="-1905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D42A68B-4D42-EDC6-127F-3470C460C193}"/>
              </a:ext>
            </a:extLst>
          </p:cNvPr>
          <p:cNvSpPr/>
          <p:nvPr/>
        </p:nvSpPr>
        <p:spPr>
          <a:xfrm flipV="1">
            <a:off x="2895600" y="4933950"/>
            <a:ext cx="23622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9DC5961-7DA6-01ED-25BA-E1C67C367D99}"/>
              </a:ext>
            </a:extLst>
          </p:cNvPr>
          <p:cNvSpPr txBox="1"/>
          <p:nvPr/>
        </p:nvSpPr>
        <p:spPr>
          <a:xfrm>
            <a:off x="5715000" y="2419350"/>
            <a:ext cx="2209800" cy="1538883"/>
          </a:xfrm>
          <a:prstGeom prst="rect">
            <a:avLst/>
          </a:prstGeom>
          <a:noFill/>
        </p:spPr>
        <p:txBody>
          <a:bodyPr wrap="square" rtlCol="0">
            <a:spAutoFit/>
          </a:bodyPr>
          <a:lstStyle/>
          <a:p>
            <a:r>
              <a:rPr lang="en-US" sz="1200" dirty="0">
                <a:solidFill>
                  <a:srgbClr val="FFFF00"/>
                </a:solidFill>
              </a:rPr>
              <a:t>What are the eligible plans?</a:t>
            </a:r>
          </a:p>
          <a:p>
            <a:endParaRPr lang="en-US" sz="1200" u="sng" dirty="0">
              <a:solidFill>
                <a:srgbClr val="FFFF00"/>
              </a:solidFill>
            </a:endParaRPr>
          </a:p>
          <a:p>
            <a:pPr marL="228600" indent="-228600">
              <a:buAutoNum type="alphaLcPeriod"/>
            </a:pPr>
            <a:r>
              <a:rPr lang="en-US" sz="1200" dirty="0">
                <a:solidFill>
                  <a:srgbClr val="FFFF00"/>
                </a:solidFill>
              </a:rPr>
              <a:t>TRICARE Select</a:t>
            </a:r>
          </a:p>
          <a:p>
            <a:pPr marL="228600" indent="-228600">
              <a:buAutoNum type="alphaLcPeriod"/>
            </a:pPr>
            <a:r>
              <a:rPr lang="en-US" sz="1200" dirty="0">
                <a:solidFill>
                  <a:srgbClr val="FFFF00"/>
                </a:solidFill>
              </a:rPr>
              <a:t>TRICARE for Life</a:t>
            </a:r>
          </a:p>
          <a:p>
            <a:pPr marL="228600" indent="-228600">
              <a:spcBef>
                <a:spcPts val="600"/>
              </a:spcBef>
              <a:buAutoNum type="alphaLcPeriod"/>
            </a:pPr>
            <a:r>
              <a:rPr lang="en-US" sz="1200" dirty="0">
                <a:solidFill>
                  <a:srgbClr val="FFFF00"/>
                </a:solidFill>
              </a:rPr>
              <a:t>TRICARE Prime Remote</a:t>
            </a:r>
          </a:p>
          <a:p>
            <a:pPr marL="228600" indent="-228600">
              <a:buFontTx/>
              <a:buAutoNum type="alphaLcPeriod"/>
            </a:pPr>
            <a:r>
              <a:rPr lang="en-US" sz="1200" dirty="0">
                <a:solidFill>
                  <a:srgbClr val="FFFF00"/>
                </a:solidFill>
              </a:rPr>
              <a:t>TRICARE Retired Reserve</a:t>
            </a:r>
          </a:p>
          <a:p>
            <a:pPr marL="228600" indent="-228600">
              <a:spcBef>
                <a:spcPts val="600"/>
              </a:spcBef>
              <a:buAutoNum type="alphaLcPeriod"/>
            </a:pPr>
            <a:r>
              <a:rPr lang="en-US" sz="1200" dirty="0">
                <a:solidFill>
                  <a:srgbClr val="FFFF00"/>
                </a:solidFill>
              </a:rPr>
              <a:t>TRICARE for Young Adults</a:t>
            </a:r>
          </a:p>
        </p:txBody>
      </p:sp>
      <p:sp>
        <p:nvSpPr>
          <p:cNvPr id="2" name="Oval 1">
            <a:extLst>
              <a:ext uri="{FF2B5EF4-FFF2-40B4-BE49-F238E27FC236}">
                <a16:creationId xmlns:a16="http://schemas.microsoft.com/office/drawing/2014/main" id="{C4090BA0-03FF-1B04-3BC1-47E2613FB8E0}"/>
              </a:ext>
            </a:extLst>
          </p:cNvPr>
          <p:cNvSpPr/>
          <p:nvPr/>
        </p:nvSpPr>
        <p:spPr>
          <a:xfrm flipV="1">
            <a:off x="5334000" y="2952750"/>
            <a:ext cx="2438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9296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wipe(down)">
                                      <p:cBhvr>
                                        <p:cTn id="10" dur="500"/>
                                        <p:tgtEl>
                                          <p:spTgt spid="19">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animEffect transition="in" filter="wipe(down)">
                                      <p:cBhvr>
                                        <p:cTn id="13" dur="500"/>
                                        <p:tgtEl>
                                          <p:spTgt spid="19">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xEl>
                                              <p:pRg st="4" end="4"/>
                                            </p:txEl>
                                          </p:spTgt>
                                        </p:tgtEl>
                                        <p:attrNameLst>
                                          <p:attrName>style.visibility</p:attrName>
                                        </p:attrNameLst>
                                      </p:cBhvr>
                                      <p:to>
                                        <p:strVal val="visible"/>
                                      </p:to>
                                    </p:set>
                                    <p:animEffect transition="in" filter="wipe(down)">
                                      <p:cBhvr>
                                        <p:cTn id="16" dur="500"/>
                                        <p:tgtEl>
                                          <p:spTgt spid="19">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animEffect transition="in" filter="wipe(down)">
                                      <p:cBhvr>
                                        <p:cTn id="19" dur="500"/>
                                        <p:tgtEl>
                                          <p:spTgt spid="19">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wipe(down)">
                                      <p:cBhvr>
                                        <p:cTn id="22" dur="5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TRICARE Plans </a:t>
            </a:r>
            <a:br>
              <a:rPr lang="en-US" altLang="en-US" dirty="0"/>
            </a:br>
            <a:r>
              <a:rPr lang="en-US" altLang="en-US" sz="2100" b="0" i="1" dirty="0">
                <a:cs typeface="Arial" panose="020B0604020202020204" pitchFamily="34" charset="0"/>
                <a:sym typeface="Wingdings" panose="05000000000000000000" pitchFamily="2" charset="2"/>
              </a:rPr>
              <a:t>(Continued)</a:t>
            </a:r>
            <a:endParaRPr lang="en-US" b="0" dirty="0"/>
          </a:p>
        </p:txBody>
      </p:sp>
      <p:sp>
        <p:nvSpPr>
          <p:cNvPr id="5" name="Content Placeholder 2"/>
          <p:cNvSpPr>
            <a:spLocks noGrp="1"/>
          </p:cNvSpPr>
          <p:nvPr>
            <p:ph idx="1"/>
          </p:nvPr>
        </p:nvSpPr>
        <p:spPr>
          <a:xfrm>
            <a:off x="457200" y="1123950"/>
            <a:ext cx="8382000" cy="3429000"/>
          </a:xfrm>
        </p:spPr>
        <p:txBody>
          <a:bodyPr>
            <a:normAutofit fontScale="85000" lnSpcReduction="20000"/>
          </a:bodyPr>
          <a:lstStyle/>
          <a:p>
            <a:pPr marL="0" indent="0">
              <a:lnSpc>
                <a:spcPct val="120000"/>
              </a:lnSpc>
              <a:spcBef>
                <a:spcPts val="0"/>
              </a:spcBef>
              <a:buNone/>
              <a:defRPr/>
            </a:pPr>
            <a:r>
              <a:rPr lang="en-US" sz="1500" b="1" kern="0" dirty="0">
                <a:solidFill>
                  <a:srgbClr val="092068"/>
                </a:solidFill>
                <a:ea typeface="ＭＳ Ｐゴシック" pitchFamily="1" charset="-128"/>
                <a:cs typeface="Arial" charset="0"/>
              </a:rPr>
              <a:t>Temporary Continuation of Coverage</a:t>
            </a:r>
          </a:p>
          <a:p>
            <a:pPr>
              <a:lnSpc>
                <a:spcPct val="120000"/>
              </a:lnSpc>
              <a:spcBef>
                <a:spcPts val="0"/>
              </a:spcBef>
              <a:buFont typeface="Lucida Sans Unicode" panose="020B0602030504020204" pitchFamily="34" charset="0"/>
              <a:buChar char="∙"/>
              <a:defRPr/>
            </a:pPr>
            <a:r>
              <a:rPr lang="en-US" sz="1500" b="1" i="1" kern="0" dirty="0">
                <a:solidFill>
                  <a:schemeClr val="accent1">
                    <a:lumMod val="60000"/>
                    <a:lumOff val="40000"/>
                  </a:schemeClr>
                </a:solidFill>
                <a:ea typeface="ＭＳ Ｐゴシック" pitchFamily="1" charset="-128"/>
                <a:cs typeface="Arial" charset="0"/>
              </a:rPr>
              <a:t>Transitional Assistance Management Program (TAMP) </a:t>
            </a:r>
            <a:r>
              <a:rPr lang="en-US" sz="1500" i="1" kern="0" dirty="0">
                <a:ea typeface="ＭＳ Ｐゴシック" pitchFamily="1" charset="-128"/>
                <a:cs typeface="Arial" charset="0"/>
              </a:rPr>
              <a:t>– offers 180 days of premium-free TRICARE Select or TRICARE Prime (in PSA) coverage upon separation from active duty for certain sponsors  </a:t>
            </a:r>
          </a:p>
          <a:p>
            <a:pPr lvl="1">
              <a:lnSpc>
                <a:spcPct val="120000"/>
              </a:lnSpc>
              <a:spcBef>
                <a:spcPts val="0"/>
              </a:spcBef>
              <a:buFont typeface="Lucida Sans Unicode" panose="020B0602030504020204" pitchFamily="34" charset="0"/>
              <a:buChar char="∙"/>
              <a:defRPr/>
            </a:pPr>
            <a:r>
              <a:rPr lang="en-US" sz="1300" i="1" kern="0" dirty="0">
                <a:ea typeface="ＭＳ Ｐゴシック" pitchFamily="1" charset="-128"/>
                <a:cs typeface="Arial" charset="0"/>
              </a:rPr>
              <a:t>ADFM cost-sharing applies to both sponsor and family members</a:t>
            </a:r>
          </a:p>
          <a:p>
            <a:pPr>
              <a:lnSpc>
                <a:spcPct val="120000"/>
              </a:lnSpc>
              <a:spcBef>
                <a:spcPts val="0"/>
              </a:spcBef>
              <a:buFont typeface="Lucida Sans Unicode" panose="020B0602030504020204" pitchFamily="34" charset="0"/>
              <a:buChar char="∙"/>
              <a:defRPr/>
            </a:pPr>
            <a:r>
              <a:rPr lang="en-US" sz="1500" b="1" i="1" kern="0" dirty="0">
                <a:solidFill>
                  <a:schemeClr val="accent1">
                    <a:lumMod val="60000"/>
                    <a:lumOff val="40000"/>
                  </a:schemeClr>
                </a:solidFill>
                <a:ea typeface="ＭＳ Ｐゴシック" pitchFamily="1" charset="-128"/>
                <a:cs typeface="Arial" charset="0"/>
              </a:rPr>
              <a:t>Continued Health Care Benefit Program (CHCBP) </a:t>
            </a:r>
            <a:r>
              <a:rPr lang="en-US" sz="1500" i="1" kern="0" dirty="0">
                <a:ea typeface="ＭＳ Ｐゴシック" pitchFamily="1" charset="-128"/>
                <a:cs typeface="Arial" charset="0"/>
              </a:rPr>
              <a:t>– offers full-cost premium-based medical coverage </a:t>
            </a:r>
            <a:br>
              <a:rPr lang="en-US" sz="1500" i="1" kern="0" dirty="0">
                <a:ea typeface="ＭＳ Ｐゴシック" pitchFamily="1" charset="-128"/>
                <a:cs typeface="Arial" charset="0"/>
              </a:rPr>
            </a:br>
            <a:r>
              <a:rPr lang="en-US" sz="1500" i="1" kern="0" dirty="0">
                <a:ea typeface="ＭＳ Ｐゴシック" pitchFamily="1" charset="-128"/>
                <a:cs typeface="Arial" charset="0"/>
              </a:rPr>
              <a:t>to certain beneficiaries </a:t>
            </a:r>
            <a:r>
              <a:rPr lang="en-US" sz="1500" kern="0" dirty="0">
                <a:ea typeface="ＭＳ Ｐゴシック" pitchFamily="1" charset="-128"/>
                <a:cs typeface="Arial" charset="0"/>
              </a:rPr>
              <a:t>for 18–36 months after TRICARE eligibility or premium-based plan coverage ends</a:t>
            </a:r>
          </a:p>
          <a:p>
            <a:pPr lvl="1">
              <a:lnSpc>
                <a:spcPct val="120000"/>
              </a:lnSpc>
              <a:spcBef>
                <a:spcPts val="0"/>
              </a:spcBef>
              <a:buFont typeface="Lucida Sans Unicode" panose="020B0602030504020204" pitchFamily="34" charset="0"/>
              <a:buChar char="∙"/>
              <a:defRPr/>
            </a:pPr>
            <a:r>
              <a:rPr lang="en-US" sz="1300" kern="0" dirty="0">
                <a:ea typeface="ＭＳ Ｐゴシック" pitchFamily="1" charset="-128"/>
                <a:cs typeface="Arial" charset="0"/>
              </a:rPr>
              <a:t>No MTF access</a:t>
            </a:r>
          </a:p>
          <a:p>
            <a:pPr lvl="1">
              <a:lnSpc>
                <a:spcPct val="120000"/>
              </a:lnSpc>
              <a:spcBef>
                <a:spcPts val="0"/>
              </a:spcBef>
              <a:buFont typeface="Lucida Sans Unicode" panose="020B0602030504020204" pitchFamily="34" charset="0"/>
              <a:buChar char="∙"/>
              <a:defRPr/>
            </a:pPr>
            <a:endParaRPr lang="en-US" sz="1300" kern="0" dirty="0">
              <a:ea typeface="ＭＳ Ｐゴシック" pitchFamily="1" charset="-128"/>
              <a:cs typeface="Arial" charset="0"/>
            </a:endParaRPr>
          </a:p>
          <a:p>
            <a:pPr>
              <a:lnSpc>
                <a:spcPct val="120000"/>
              </a:lnSpc>
              <a:spcBef>
                <a:spcPts val="0"/>
              </a:spcBef>
              <a:buFont typeface="Lucida Sans Unicode" panose="020B0602030504020204" pitchFamily="34" charset="0"/>
              <a:buChar char="∙"/>
              <a:defRPr/>
            </a:pPr>
            <a:endParaRPr lang="en-US" sz="1500" kern="0" dirty="0">
              <a:ea typeface="ＭＳ Ｐゴシック" pitchFamily="1" charset="-128"/>
              <a:cs typeface="Arial" charset="0"/>
            </a:endParaRPr>
          </a:p>
          <a:p>
            <a:pPr marL="0" indent="0">
              <a:lnSpc>
                <a:spcPct val="120000"/>
              </a:lnSpc>
              <a:spcBef>
                <a:spcPts val="0"/>
              </a:spcBef>
              <a:buNone/>
              <a:defRPr/>
            </a:pPr>
            <a:r>
              <a:rPr lang="en-US" sz="1500" b="1" kern="0" dirty="0">
                <a:solidFill>
                  <a:srgbClr val="092068"/>
                </a:solidFill>
                <a:ea typeface="ＭＳ Ｐゴシック" pitchFamily="1" charset="-128"/>
                <a:cs typeface="Arial" charset="0"/>
              </a:rPr>
              <a:t>Dental Plans </a:t>
            </a:r>
            <a:r>
              <a:rPr lang="en-US" sz="1300" b="1" kern="0" dirty="0">
                <a:solidFill>
                  <a:srgbClr val="092068"/>
                </a:solidFill>
                <a:ea typeface="ＭＳ Ｐゴシック" pitchFamily="1" charset="-128"/>
                <a:cs typeface="Arial" charset="0"/>
              </a:rPr>
              <a:t>(by DoD)</a:t>
            </a:r>
          </a:p>
          <a:p>
            <a:pPr>
              <a:lnSpc>
                <a:spcPct val="120000"/>
              </a:lnSpc>
              <a:spcBef>
                <a:spcPts val="0"/>
              </a:spcBef>
              <a:buSzPct val="150000"/>
              <a:defRPr/>
            </a:pPr>
            <a:r>
              <a:rPr lang="en-US" sz="1500" b="1" dirty="0">
                <a:solidFill>
                  <a:schemeClr val="accent1">
                    <a:lumMod val="60000"/>
                    <a:lumOff val="40000"/>
                  </a:schemeClr>
                </a:solidFill>
              </a:rPr>
              <a:t>Active-Duty Dental Program (ADDP)</a:t>
            </a:r>
          </a:p>
          <a:p>
            <a:pPr marL="687388" lvl="1" indent="-230188">
              <a:lnSpc>
                <a:spcPct val="120000"/>
              </a:lnSpc>
              <a:spcBef>
                <a:spcPts val="0"/>
              </a:spcBef>
              <a:defRPr/>
            </a:pPr>
            <a:r>
              <a:rPr lang="en-US" sz="1300" dirty="0"/>
              <a:t>ADSMs – remote from Dental Treatment facilities (DTFs) or care referred by DTFs</a:t>
            </a:r>
          </a:p>
          <a:p>
            <a:pPr marL="687388" lvl="1" indent="-230188">
              <a:lnSpc>
                <a:spcPct val="120000"/>
              </a:lnSpc>
              <a:spcBef>
                <a:spcPts val="0"/>
              </a:spcBef>
              <a:defRPr/>
            </a:pPr>
            <a:r>
              <a:rPr lang="en-US" sz="1300" dirty="0"/>
              <a:t>Reserve Service members – while activated 30 or more days/covered by TAMP </a:t>
            </a:r>
            <a:r>
              <a:rPr lang="en-US" sz="1200" dirty="0"/>
              <a:t>(family members not included)</a:t>
            </a:r>
          </a:p>
          <a:p>
            <a:pPr>
              <a:lnSpc>
                <a:spcPct val="120000"/>
              </a:lnSpc>
              <a:spcBef>
                <a:spcPts val="0"/>
              </a:spcBef>
              <a:buSzPct val="150000"/>
              <a:defRPr/>
            </a:pPr>
            <a:r>
              <a:rPr lang="en-US" sz="1500" b="1" dirty="0">
                <a:solidFill>
                  <a:schemeClr val="accent1">
                    <a:lumMod val="60000"/>
                    <a:lumOff val="40000"/>
                  </a:schemeClr>
                </a:solidFill>
              </a:rPr>
              <a:t>TRICARE Dental Program (TDP) </a:t>
            </a:r>
            <a:r>
              <a:rPr lang="en-US" sz="1500" dirty="0"/>
              <a:t>– premium-based coverage</a:t>
            </a:r>
          </a:p>
          <a:p>
            <a:pPr marL="687388" lvl="1" indent="-230188">
              <a:lnSpc>
                <a:spcPct val="120000"/>
              </a:lnSpc>
              <a:spcBef>
                <a:spcPts val="0"/>
              </a:spcBef>
              <a:defRPr/>
            </a:pPr>
            <a:r>
              <a:rPr lang="en-US" sz="1300" dirty="0"/>
              <a:t>ADFMs</a:t>
            </a:r>
          </a:p>
          <a:p>
            <a:pPr marL="687388" lvl="1" indent="-230188">
              <a:lnSpc>
                <a:spcPct val="120000"/>
              </a:lnSpc>
              <a:spcBef>
                <a:spcPts val="0"/>
              </a:spcBef>
              <a:defRPr/>
            </a:pPr>
            <a:r>
              <a:rPr lang="en-US" sz="1300" dirty="0"/>
              <a:t>Members of the </a:t>
            </a:r>
            <a:r>
              <a:rPr lang="en-US" sz="1300" u="sng" dirty="0">
                <a:uFill>
                  <a:solidFill>
                    <a:srgbClr val="C00000"/>
                  </a:solidFill>
                </a:uFill>
              </a:rPr>
              <a:t>Ready Reserve</a:t>
            </a:r>
            <a:r>
              <a:rPr lang="en-US" sz="1300" dirty="0"/>
              <a:t> and their eligible family members</a:t>
            </a:r>
          </a:p>
          <a:p>
            <a:pPr marL="1027113" lvl="2" indent="-227013">
              <a:lnSpc>
                <a:spcPct val="120000"/>
              </a:lnSpc>
              <a:spcBef>
                <a:spcPts val="0"/>
              </a:spcBef>
              <a:defRPr/>
            </a:pPr>
            <a:r>
              <a:rPr lang="en-US" sz="1100" dirty="0"/>
              <a:t>Selected Reserve (drilling Guard/Reserve)</a:t>
            </a:r>
          </a:p>
          <a:p>
            <a:pPr marL="1027113" lvl="2" indent="-227013">
              <a:lnSpc>
                <a:spcPct val="120000"/>
              </a:lnSpc>
              <a:spcBef>
                <a:spcPts val="0"/>
              </a:spcBef>
              <a:defRPr/>
            </a:pPr>
            <a:r>
              <a:rPr lang="en-US" sz="1100" dirty="0"/>
              <a:t>Individual Ready Reserve (IRR), Inactive National Guard (ING)</a:t>
            </a:r>
          </a:p>
        </p:txBody>
      </p:sp>
      <p:pic>
        <p:nvPicPr>
          <p:cNvPr id="4" name="Picture 3">
            <a:extLst>
              <a:ext uri="{FF2B5EF4-FFF2-40B4-BE49-F238E27FC236}">
                <a16:creationId xmlns:a16="http://schemas.microsoft.com/office/drawing/2014/main" id="{5407AC0D-796E-0E55-A340-F69ACB0C088C}"/>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819400" y="2806200"/>
            <a:ext cx="1186392" cy="275550"/>
          </a:xfrm>
          <a:prstGeom prst="rect">
            <a:avLst/>
          </a:prstGeom>
        </p:spPr>
      </p:pic>
      <p:pic>
        <p:nvPicPr>
          <p:cNvPr id="7" name="Picture 6">
            <a:extLst>
              <a:ext uri="{FF2B5EF4-FFF2-40B4-BE49-F238E27FC236}">
                <a16:creationId xmlns:a16="http://schemas.microsoft.com/office/drawing/2014/main" id="{31E3EFCD-79BD-5729-9F62-2728C3F71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125" y="2038350"/>
            <a:ext cx="600075" cy="268119"/>
          </a:xfrm>
          <a:prstGeom prst="rect">
            <a:avLst/>
          </a:prstGeom>
        </p:spPr>
      </p:pic>
    </p:spTree>
    <p:extLst>
      <p:ext uri="{BB962C8B-B14F-4D97-AF65-F5344CB8AC3E}">
        <p14:creationId xmlns:p14="http://schemas.microsoft.com/office/powerpoint/2010/main" val="379884551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 calcmode="lin" valueType="num">
                                      <p:cBhvr additive="base">
                                        <p:cTn id="3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 calcmode="lin" valueType="num">
                                      <p:cBhvr additive="base">
                                        <p:cTn id="4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 calcmode="lin" valueType="num">
                                      <p:cBhvr additive="base">
                                        <p:cTn id="4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anim calcmode="lin" valueType="num">
                                      <p:cBhvr additive="base">
                                        <p:cTn id="4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 calcmode="lin" valueType="num">
                                      <p:cBhvr additive="base">
                                        <p:cTn id="5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anim calcmode="lin" valueType="num">
                                      <p:cBhvr additive="base">
                                        <p:cTn id="5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A581-101E-9465-E47C-B5664AA6A8F2}"/>
              </a:ext>
            </a:extLst>
          </p:cNvPr>
          <p:cNvSpPr>
            <a:spLocks noGrp="1"/>
          </p:cNvSpPr>
          <p:nvPr>
            <p:ph type="title"/>
          </p:nvPr>
        </p:nvSpPr>
        <p:spPr>
          <a:xfrm>
            <a:off x="457200" y="209551"/>
            <a:ext cx="7942138" cy="656140"/>
          </a:xfrm>
        </p:spPr>
        <p:txBody>
          <a:bodyPr>
            <a:noAutofit/>
          </a:bodyPr>
          <a:lstStyle/>
          <a:p>
            <a:pPr algn="l"/>
            <a:r>
              <a:rPr lang="en-US" dirty="0">
                <a:solidFill>
                  <a:srgbClr val="051C48"/>
                </a:solidFill>
              </a:rPr>
              <a:t>TRICARE Pharmacy Program</a:t>
            </a:r>
          </a:p>
        </p:txBody>
      </p:sp>
      <p:sp>
        <p:nvSpPr>
          <p:cNvPr id="5" name="Content Placeholder 1">
            <a:extLst>
              <a:ext uri="{FF2B5EF4-FFF2-40B4-BE49-F238E27FC236}">
                <a16:creationId xmlns:a16="http://schemas.microsoft.com/office/drawing/2014/main" id="{024C2AC5-C082-B85E-8A15-40DAE658CE55}"/>
              </a:ext>
            </a:extLst>
          </p:cNvPr>
          <p:cNvSpPr txBox="1">
            <a:spLocks/>
          </p:cNvSpPr>
          <p:nvPr/>
        </p:nvSpPr>
        <p:spPr>
          <a:xfrm>
            <a:off x="215597" y="919954"/>
            <a:ext cx="8712806" cy="3632996"/>
          </a:xfrm>
          <a:prstGeom prst="rect">
            <a:avLst/>
          </a:prstGeom>
          <a:noFill/>
        </p:spPr>
        <p:txBody>
          <a:bodyPr lIns="182880" tIns="228600" rIns="182880" bIns="228600"/>
          <a:lstStyle>
            <a:lvl1pPr marL="365760" indent="-274320" algn="l" defTabSz="457200" rtl="0" eaLnBrk="1" latinLnBrk="0" hangingPunct="1">
              <a:lnSpc>
                <a:spcPct val="100000"/>
              </a:lnSpc>
              <a:spcBef>
                <a:spcPts val="0"/>
              </a:spcBef>
              <a:spcAft>
                <a:spcPts val="1200"/>
              </a:spcAft>
              <a:buClr>
                <a:srgbClr val="BE242C"/>
              </a:buClr>
              <a:buSzPct val="140000"/>
              <a:buFont typeface="Arial"/>
              <a:buChar char="•"/>
              <a:defRPr sz="2400" b="0" i="0" kern="1200">
                <a:solidFill>
                  <a:schemeClr val="tx1">
                    <a:lumMod val="75000"/>
                    <a:lumOff val="25000"/>
                  </a:schemeClr>
                </a:solidFill>
                <a:latin typeface="Calibri"/>
                <a:ea typeface="+mn-ea"/>
                <a:cs typeface="Calibri"/>
              </a:defRPr>
            </a:lvl1pPr>
            <a:lvl2pPr marL="742950" indent="-285750" algn="l" defTabSz="457200" rtl="0" eaLnBrk="1" latinLnBrk="0" hangingPunct="1">
              <a:lnSpc>
                <a:spcPct val="100000"/>
              </a:lnSpc>
              <a:spcBef>
                <a:spcPts val="0"/>
              </a:spcBef>
              <a:spcAft>
                <a:spcPts val="600"/>
              </a:spcAft>
              <a:buClr>
                <a:srgbClr val="003A6D"/>
              </a:buClr>
              <a:buSzPct val="120000"/>
              <a:buFont typeface="Arial"/>
              <a:buChar char="•"/>
              <a:defRPr sz="2000" b="0" i="0" kern="1200">
                <a:solidFill>
                  <a:srgbClr val="184365"/>
                </a:solidFill>
                <a:latin typeface="Calibri"/>
                <a:ea typeface="+mn-ea"/>
                <a:cs typeface="Calibri"/>
              </a:defRPr>
            </a:lvl2pPr>
            <a:lvl3pPr marL="1143000" indent="-228600" algn="l" defTabSz="457200" rtl="0" eaLnBrk="1" latinLnBrk="0" hangingPunct="1">
              <a:lnSpc>
                <a:spcPct val="100000"/>
              </a:lnSpc>
              <a:spcBef>
                <a:spcPts val="0"/>
              </a:spcBef>
              <a:spcAft>
                <a:spcPts val="600"/>
              </a:spcAft>
              <a:buClr>
                <a:srgbClr val="003A6D"/>
              </a:buClr>
              <a:buSzPct val="120000"/>
              <a:buFont typeface="Arial"/>
              <a:buChar char="•"/>
              <a:defRPr sz="1800" b="0" i="0" kern="1200">
                <a:solidFill>
                  <a:srgbClr val="404040"/>
                </a:solidFill>
                <a:latin typeface="Calibri"/>
                <a:ea typeface="+mn-ea"/>
                <a:cs typeface="Calibri"/>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5760" marR="0" lvl="0" indent="-274320" algn="l" defTabSz="457200" rtl="0" eaLnBrk="1" fontAlgn="auto" latinLnBrk="0" hangingPunct="1">
              <a:lnSpc>
                <a:spcPct val="100000"/>
              </a:lnSpc>
              <a:spcBef>
                <a:spcPts val="0"/>
              </a:spcBef>
              <a:spcAft>
                <a:spcPts val="1000"/>
              </a:spcAft>
              <a:buClr>
                <a:srgbClr val="582831"/>
              </a:buClr>
              <a:buSzPct val="140000"/>
              <a:buFont typeface="Arial"/>
              <a:buChar char="•"/>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All TRICARE health plans, except USFHP, include pharmacy coverage through the TRICARE Pharmacy Program. </a:t>
            </a:r>
          </a:p>
          <a:p>
            <a:pPr marL="365760" marR="0" lvl="0" indent="-274320" algn="l" defTabSz="457200" rtl="0" eaLnBrk="1" fontAlgn="auto" latinLnBrk="0" hangingPunct="1">
              <a:lnSpc>
                <a:spcPct val="100000"/>
              </a:lnSpc>
              <a:spcBef>
                <a:spcPts val="400"/>
              </a:spcBef>
              <a:spcAft>
                <a:spcPts val="600"/>
              </a:spcAft>
              <a:buClr>
                <a:srgbClr val="582831"/>
              </a:buClr>
              <a:buSzPct val="140000"/>
              <a:buFont typeface="Arial"/>
              <a:buChar char="•"/>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You may fill prescriptions through:</a:t>
            </a:r>
          </a:p>
          <a:p>
            <a:pPr marL="742950" marR="0" lvl="1" indent="-285750" algn="l" defTabSz="457200" rtl="0" eaLnBrk="1" fontAlgn="auto" latinLnBrk="0" hangingPunct="1">
              <a:lnSpc>
                <a:spcPct val="100000"/>
              </a:lnSpc>
              <a:spcBef>
                <a:spcPts val="0"/>
              </a:spcBef>
              <a:spcAft>
                <a:spcPts val="600"/>
              </a:spcAft>
              <a:buClr>
                <a:srgbClr val="003A6D"/>
              </a:buClr>
              <a:buSzPct val="120000"/>
              <a:buFont typeface="Arial"/>
              <a:buChar char="•"/>
              <a:tabLst/>
              <a:defRPr/>
            </a:pPr>
            <a:r>
              <a:rPr kumimoji="0" lang="en-US" sz="1400" b="0" i="0" u="none" strike="noStrike" kern="1200" cap="none" spc="0" normalizeH="0" baseline="0" noProof="0" dirty="0">
                <a:ln>
                  <a:noFill/>
                </a:ln>
                <a:solidFill>
                  <a:srgbClr val="184365"/>
                </a:solidFill>
                <a:effectLst/>
                <a:uLnTx/>
                <a:uFillTx/>
                <a:latin typeface="Franklin Gothic Book" panose="020B0503020102020204" pitchFamily="34" charset="0"/>
              </a:rPr>
              <a:t>Military pharmacies</a:t>
            </a:r>
          </a:p>
          <a:p>
            <a:pPr marL="742950" marR="0" lvl="1" indent="-285750" algn="l" defTabSz="457200" rtl="0" eaLnBrk="1" fontAlgn="auto" latinLnBrk="0" hangingPunct="1">
              <a:lnSpc>
                <a:spcPct val="100000"/>
              </a:lnSpc>
              <a:spcBef>
                <a:spcPts val="0"/>
              </a:spcBef>
              <a:spcAft>
                <a:spcPts val="600"/>
              </a:spcAft>
              <a:buClr>
                <a:srgbClr val="003A6D"/>
              </a:buClr>
              <a:buSzPct val="120000"/>
              <a:buFont typeface="Arial"/>
              <a:buChar char="•"/>
              <a:tabLst/>
              <a:defRPr/>
            </a:pPr>
            <a:r>
              <a:rPr kumimoji="0" lang="en-US" sz="1400" b="0" i="0" u="none" strike="noStrike" kern="1200" cap="none" spc="0" normalizeH="0" baseline="0" noProof="0" dirty="0">
                <a:ln>
                  <a:noFill/>
                </a:ln>
                <a:solidFill>
                  <a:srgbClr val="184365"/>
                </a:solidFill>
                <a:effectLst/>
                <a:uLnTx/>
                <a:uFillTx/>
                <a:latin typeface="Franklin Gothic Book" panose="020B0503020102020204" pitchFamily="34" charset="0"/>
              </a:rPr>
              <a:t>TRICARE Pharmacy Home Delivery (some limitations overseas)</a:t>
            </a:r>
          </a:p>
          <a:p>
            <a:pPr marL="742950" marR="0" lvl="1" indent="-285750" algn="l" defTabSz="457200" rtl="0" eaLnBrk="1" fontAlgn="auto" latinLnBrk="0" hangingPunct="1">
              <a:lnSpc>
                <a:spcPct val="100000"/>
              </a:lnSpc>
              <a:spcBef>
                <a:spcPts val="0"/>
              </a:spcBef>
              <a:spcAft>
                <a:spcPts val="600"/>
              </a:spcAft>
              <a:buClr>
                <a:srgbClr val="003A6D"/>
              </a:buClr>
              <a:buSzPct val="120000"/>
              <a:buFont typeface="Arial"/>
              <a:buChar char="•"/>
              <a:tabLst/>
              <a:defRPr/>
            </a:pPr>
            <a:r>
              <a:rPr kumimoji="0" lang="en-US" sz="1400" b="0" i="0" u="none" strike="noStrike" kern="1200" cap="none" spc="0" normalizeH="0" baseline="0" noProof="0" dirty="0">
                <a:ln>
                  <a:noFill/>
                </a:ln>
                <a:solidFill>
                  <a:srgbClr val="184365"/>
                </a:solidFill>
                <a:effectLst/>
                <a:uLnTx/>
                <a:uFillTx/>
                <a:latin typeface="Franklin Gothic Book" panose="020B0503020102020204" pitchFamily="34" charset="0"/>
              </a:rPr>
              <a:t>TRICARE retail network pharmacies </a:t>
            </a:r>
          </a:p>
          <a:p>
            <a:pPr marL="742950" marR="0" lvl="1" indent="-285750" algn="l" defTabSz="457200" rtl="0" eaLnBrk="1" fontAlgn="auto" latinLnBrk="0" hangingPunct="1">
              <a:lnSpc>
                <a:spcPct val="100000"/>
              </a:lnSpc>
              <a:spcBef>
                <a:spcPts val="0"/>
              </a:spcBef>
              <a:spcAft>
                <a:spcPts val="1000"/>
              </a:spcAft>
              <a:buClr>
                <a:srgbClr val="003A6D"/>
              </a:buClr>
              <a:buSzPct val="120000"/>
              <a:buFont typeface="Arial"/>
              <a:buChar char="•"/>
              <a:tabLst/>
              <a:defRPr/>
            </a:pPr>
            <a:r>
              <a:rPr kumimoji="0" lang="en-US" sz="1400" b="0" i="0" u="none" strike="noStrike" kern="1200" cap="none" spc="0" normalizeH="0" baseline="0" noProof="0" dirty="0">
                <a:ln>
                  <a:noFill/>
                </a:ln>
                <a:solidFill>
                  <a:srgbClr val="184365"/>
                </a:solidFill>
                <a:effectLst/>
                <a:uLnTx/>
                <a:uFillTx/>
                <a:latin typeface="Franklin Gothic Book" panose="020B0503020102020204" pitchFamily="34" charset="0"/>
              </a:rPr>
              <a:t>Non-network pharmacies or overseas pharmacies</a:t>
            </a:r>
          </a:p>
          <a:p>
            <a:pPr marL="365760" marR="0" lvl="1" indent="-274320" algn="l" defTabSz="457200" rtl="0" eaLnBrk="1" fontAlgn="auto" latinLnBrk="0" hangingPunct="1">
              <a:lnSpc>
                <a:spcPct val="100000"/>
              </a:lnSpc>
              <a:spcBef>
                <a:spcPts val="400"/>
              </a:spcBef>
              <a:spcAft>
                <a:spcPts val="1000"/>
              </a:spcAft>
              <a:buClr>
                <a:srgbClr val="582831"/>
              </a:buClr>
              <a:buSzPct val="140000"/>
              <a:buFont typeface="Arial"/>
              <a:buChar char="•"/>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Most retirees and their family members are required to fill certain maintenance medications through home delivery. </a:t>
            </a:r>
          </a:p>
          <a:p>
            <a:pPr marL="365760" marR="0" lvl="1" indent="-274320" algn="l" defTabSz="457200" rtl="0" eaLnBrk="1" fontAlgn="auto" latinLnBrk="0" hangingPunct="1">
              <a:lnSpc>
                <a:spcPct val="100000"/>
              </a:lnSpc>
              <a:spcBef>
                <a:spcPts val="400"/>
              </a:spcBef>
              <a:spcAft>
                <a:spcPts val="600"/>
              </a:spcAft>
              <a:buClr>
                <a:srgbClr val="582831"/>
              </a:buClr>
              <a:buSzPct val="140000"/>
              <a:buFont typeface="Arial"/>
              <a:buChar char="•"/>
              <a:tabLst/>
              <a:defRPr/>
            </a:pP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Learn more about your pharmacy options and copayments at </a:t>
            </a:r>
            <a:r>
              <a:rPr kumimoji="0" lang="en-US" sz="1600" b="1"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hlinkClick r:id="rId2"/>
              </a:rPr>
              <a:t>https://www.tricare.mil/pharmacy</a:t>
            </a:r>
            <a:r>
              <a:rPr kumimoji="0" lang="en-US" sz="1600" b="0" i="0" u="none" strike="noStrike" kern="1200" cap="none" spc="0" normalizeH="0" baseline="0" noProof="0" dirty="0">
                <a:ln>
                  <a:noFill/>
                </a:ln>
                <a:solidFill>
                  <a:sysClr val="windowText" lastClr="000000">
                    <a:lumMod val="75000"/>
                    <a:lumOff val="25000"/>
                  </a:sysClr>
                </a:solidFill>
                <a:effectLst/>
                <a:uLnTx/>
                <a:uFillTx/>
                <a:latin typeface="Franklin Gothic Book" panose="020B0503020102020204" pitchFamily="34" charset="0"/>
              </a:rPr>
              <a:t>. </a:t>
            </a:r>
          </a:p>
        </p:txBody>
      </p:sp>
      <p:pic>
        <p:nvPicPr>
          <p:cNvPr id="6" name="Picture 5">
            <a:extLst>
              <a:ext uri="{FF2B5EF4-FFF2-40B4-BE49-F238E27FC236}">
                <a16:creationId xmlns:a16="http://schemas.microsoft.com/office/drawing/2014/main" id="{48D4EF3D-A779-0DCF-CE04-58A65391D1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62800" y="1733550"/>
            <a:ext cx="926342" cy="1032066"/>
          </a:xfrm>
          <a:prstGeom prst="rect">
            <a:avLst/>
          </a:prstGeom>
        </p:spPr>
      </p:pic>
    </p:spTree>
    <p:extLst>
      <p:ext uri="{BB962C8B-B14F-4D97-AF65-F5344CB8AC3E}">
        <p14:creationId xmlns:p14="http://schemas.microsoft.com/office/powerpoint/2010/main" val="300565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a:cs typeface="Arial" panose="020B0604020202020204" pitchFamily="34" charset="0"/>
              </a:rPr>
              <a:t>Other Benefit Programs</a:t>
            </a:r>
            <a:endParaRPr lang="en-US" dirty="0"/>
          </a:p>
        </p:txBody>
      </p:sp>
      <p:sp>
        <p:nvSpPr>
          <p:cNvPr id="4" name="Content Placeholder 5"/>
          <p:cNvSpPr txBox="1">
            <a:spLocks/>
          </p:cNvSpPr>
          <p:nvPr/>
        </p:nvSpPr>
        <p:spPr>
          <a:xfrm>
            <a:off x="457200" y="1123950"/>
            <a:ext cx="8534400" cy="3505200"/>
          </a:xfrm>
          <a:prstGeom prst="rect">
            <a:avLst/>
          </a:prstGeom>
        </p:spPr>
        <p:txBody>
          <a:bodyPr>
            <a:normAutofit fontScale="77500" lnSpcReduction="20000"/>
          </a:bodyPr>
          <a:lstStyle>
            <a:lvl1pPr marL="342900" indent="-342900" algn="l" defTabSz="914400"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20000"/>
              </a:lnSpc>
              <a:spcBef>
                <a:spcPts val="0"/>
              </a:spcBef>
              <a:buClr>
                <a:srgbClr val="582831"/>
              </a:buClr>
              <a:defRPr/>
            </a:pPr>
            <a:r>
              <a:rPr lang="en-US" altLang="en-US" sz="1800" b="1" dirty="0">
                <a:solidFill>
                  <a:schemeClr val="accent1">
                    <a:lumMod val="60000"/>
                    <a:lumOff val="40000"/>
                  </a:schemeClr>
                </a:solidFill>
              </a:rPr>
              <a:t>Federal Employee </a:t>
            </a:r>
            <a:r>
              <a:rPr lang="en-US" altLang="en-US" sz="1800" b="1" u="sng" dirty="0">
                <a:solidFill>
                  <a:srgbClr val="092068"/>
                </a:solidFill>
              </a:rPr>
              <a:t>Dental</a:t>
            </a:r>
            <a:r>
              <a:rPr lang="en-US" altLang="en-US" sz="1800" b="1" dirty="0">
                <a:solidFill>
                  <a:srgbClr val="092068"/>
                </a:solidFill>
              </a:rPr>
              <a:t> </a:t>
            </a:r>
            <a:r>
              <a:rPr lang="en-US" altLang="en-US" sz="1800" b="1" dirty="0">
                <a:solidFill>
                  <a:schemeClr val="accent1">
                    <a:lumMod val="60000"/>
                    <a:lumOff val="40000"/>
                  </a:schemeClr>
                </a:solidFill>
              </a:rPr>
              <a:t>and </a:t>
            </a:r>
            <a:r>
              <a:rPr lang="en-US" altLang="en-US" sz="1800" b="1" u="sng" dirty="0">
                <a:solidFill>
                  <a:srgbClr val="092068"/>
                </a:solidFill>
              </a:rPr>
              <a:t>Vision</a:t>
            </a:r>
            <a:r>
              <a:rPr lang="en-US" altLang="en-US" sz="1800" b="1" dirty="0">
                <a:solidFill>
                  <a:srgbClr val="092068"/>
                </a:solidFill>
              </a:rPr>
              <a:t> </a:t>
            </a:r>
            <a:r>
              <a:rPr lang="en-US" altLang="en-US" sz="1800" b="1" dirty="0">
                <a:solidFill>
                  <a:schemeClr val="accent1">
                    <a:lumMod val="60000"/>
                    <a:lumOff val="40000"/>
                  </a:schemeClr>
                </a:solidFill>
              </a:rPr>
              <a:t>Insurance Program (FEDVIP) </a:t>
            </a:r>
            <a:br>
              <a:rPr lang="en-US" altLang="en-US" sz="1800" b="1" dirty="0">
                <a:solidFill>
                  <a:schemeClr val="accent1">
                    <a:lumMod val="60000"/>
                    <a:lumOff val="40000"/>
                  </a:schemeClr>
                </a:solidFill>
              </a:rPr>
            </a:br>
            <a:r>
              <a:rPr lang="en-US" altLang="en-US" sz="1600" dirty="0"/>
              <a:t>– administered by U.S. Office of Personnel Management (OPM), not by DoD</a:t>
            </a:r>
            <a:endParaRPr lang="en-US" altLang="en-US" sz="1800" dirty="0"/>
          </a:p>
          <a:p>
            <a:pPr marL="630238" lvl="1" indent="-173038">
              <a:lnSpc>
                <a:spcPct val="120000"/>
              </a:lnSpc>
              <a:spcBef>
                <a:spcPts val="0"/>
              </a:spcBef>
              <a:buClr>
                <a:srgbClr val="092068"/>
              </a:buClr>
              <a:tabLst>
                <a:tab pos="4630738" algn="l"/>
              </a:tabLst>
              <a:defRPr/>
            </a:pPr>
            <a:r>
              <a:rPr lang="en-US" altLang="en-US" sz="1600" dirty="0"/>
              <a:t>FEDVIP exclusions:</a:t>
            </a:r>
          </a:p>
          <a:p>
            <a:pPr marL="969963" lvl="2" indent="-166688">
              <a:lnSpc>
                <a:spcPct val="120000"/>
              </a:lnSpc>
              <a:spcBef>
                <a:spcPts val="0"/>
              </a:spcBef>
              <a:buClr>
                <a:srgbClr val="092068"/>
              </a:buClr>
              <a:defRPr/>
            </a:pPr>
            <a:r>
              <a:rPr lang="en-US" altLang="en-US" sz="1400" dirty="0"/>
              <a:t>ADSMs.  Enrollees in TYA, CHCBP, and TAMP </a:t>
            </a:r>
          </a:p>
          <a:p>
            <a:pPr marL="969963" lvl="2" indent="-166688">
              <a:lnSpc>
                <a:spcPct val="120000"/>
              </a:lnSpc>
              <a:spcBef>
                <a:spcPts val="0"/>
              </a:spcBef>
              <a:buClr>
                <a:srgbClr val="092068"/>
              </a:buClr>
              <a:defRPr/>
            </a:pPr>
            <a:r>
              <a:rPr lang="en-US" altLang="en-US" sz="1400" dirty="0"/>
              <a:t>DoD eligible persons </a:t>
            </a:r>
            <a:r>
              <a:rPr lang="en-US" altLang="en-US" sz="1400" u="sng" dirty="0"/>
              <a:t>not</a:t>
            </a:r>
            <a:r>
              <a:rPr lang="en-US" altLang="en-US" sz="1400" dirty="0"/>
              <a:t> enrolled in a TRICARE health plan, </a:t>
            </a:r>
            <a:r>
              <a:rPr lang="en-US" altLang="en-US" sz="1300" dirty="0"/>
              <a:t>i.e. direct care only</a:t>
            </a:r>
          </a:p>
          <a:p>
            <a:pPr marL="969963" lvl="2" indent="-166688">
              <a:lnSpc>
                <a:spcPct val="120000"/>
              </a:lnSpc>
              <a:spcBef>
                <a:spcPts val="0"/>
              </a:spcBef>
              <a:buClr>
                <a:srgbClr val="092068"/>
              </a:buClr>
              <a:defRPr/>
            </a:pPr>
            <a:r>
              <a:rPr lang="en-US" altLang="en-US" sz="1400" dirty="0"/>
              <a:t>Foreign Force members and their families</a:t>
            </a:r>
          </a:p>
          <a:p>
            <a:pPr marL="630238" lvl="1" indent="-173038">
              <a:lnSpc>
                <a:spcPct val="120000"/>
              </a:lnSpc>
              <a:spcBef>
                <a:spcPts val="0"/>
              </a:spcBef>
              <a:buClr>
                <a:srgbClr val="092068"/>
              </a:buClr>
              <a:defRPr/>
            </a:pPr>
            <a:r>
              <a:rPr lang="en-US" altLang="en-US" sz="1600" dirty="0">
                <a:solidFill>
                  <a:schemeClr val="accent1">
                    <a:lumMod val="60000"/>
                    <a:lumOff val="40000"/>
                  </a:schemeClr>
                </a:solidFill>
              </a:rPr>
              <a:t>Dental</a:t>
            </a:r>
            <a:r>
              <a:rPr lang="en-US" altLang="en-US" sz="1600" dirty="0"/>
              <a:t> plan – retirees, including members of the Retired Reserve, their families, and survivors. </a:t>
            </a:r>
          </a:p>
          <a:p>
            <a:pPr marL="969963" lvl="2" indent="-166688">
              <a:lnSpc>
                <a:spcPct val="120000"/>
              </a:lnSpc>
              <a:spcBef>
                <a:spcPts val="0"/>
              </a:spcBef>
              <a:buClr>
                <a:srgbClr val="092068"/>
              </a:buClr>
              <a:defRPr/>
            </a:pPr>
            <a:r>
              <a:rPr lang="en-US" altLang="en-US" sz="1400" dirty="0"/>
              <a:t>Additional exclusion – anyone eligible for the TRICARE Dental Program (TDP)</a:t>
            </a:r>
          </a:p>
          <a:p>
            <a:pPr marL="630238" lvl="1" indent="-173038">
              <a:lnSpc>
                <a:spcPct val="120000"/>
              </a:lnSpc>
              <a:spcBef>
                <a:spcPts val="0"/>
              </a:spcBef>
              <a:buClr>
                <a:srgbClr val="092068"/>
              </a:buClr>
              <a:defRPr/>
            </a:pPr>
            <a:r>
              <a:rPr lang="en-US" altLang="en-US" sz="1600" dirty="0">
                <a:solidFill>
                  <a:schemeClr val="accent1">
                    <a:lumMod val="60000"/>
                    <a:lumOff val="40000"/>
                  </a:schemeClr>
                </a:solidFill>
              </a:rPr>
              <a:t>Vision</a:t>
            </a:r>
            <a:r>
              <a:rPr lang="en-US" altLang="en-US" sz="1600" dirty="0"/>
              <a:t> plan – TFL &amp; TRICARE </a:t>
            </a:r>
            <a:r>
              <a:rPr lang="en-US" altLang="en-US" sz="1600" u="sng" dirty="0">
                <a:uFill>
                  <a:solidFill>
                    <a:srgbClr val="C00000"/>
                  </a:solidFill>
                </a:uFill>
              </a:rPr>
              <a:t>health plan enrollees</a:t>
            </a:r>
            <a:r>
              <a:rPr lang="en-US" altLang="en-US" sz="1600" dirty="0"/>
              <a:t>, including TRS &amp; TRR enrollees </a:t>
            </a:r>
            <a:r>
              <a:rPr lang="en-US" altLang="en-US" sz="1400" dirty="0"/>
              <a:t>(i.e. must be enrolled)</a:t>
            </a:r>
          </a:p>
          <a:p>
            <a:pPr marL="630238" lvl="1" indent="-173038">
              <a:lnSpc>
                <a:spcPct val="120000"/>
              </a:lnSpc>
              <a:spcBef>
                <a:spcPts val="0"/>
              </a:spcBef>
              <a:buClr>
                <a:srgbClr val="092068"/>
              </a:buClr>
              <a:defRPr/>
            </a:pPr>
            <a:endParaRPr lang="en-US" altLang="en-US" sz="1400" dirty="0"/>
          </a:p>
          <a:p>
            <a:pPr marL="630238" lvl="1" indent="-173038">
              <a:lnSpc>
                <a:spcPct val="120000"/>
              </a:lnSpc>
              <a:spcBef>
                <a:spcPts val="0"/>
              </a:spcBef>
              <a:buClr>
                <a:srgbClr val="092068"/>
              </a:buClr>
              <a:defRPr/>
            </a:pPr>
            <a:endParaRPr lang="en-US" altLang="en-US" sz="1400" dirty="0"/>
          </a:p>
          <a:p>
            <a:pPr lvl="0">
              <a:lnSpc>
                <a:spcPct val="120000"/>
              </a:lnSpc>
              <a:spcBef>
                <a:spcPts val="0"/>
              </a:spcBef>
              <a:buClr>
                <a:srgbClr val="582831"/>
              </a:buClr>
              <a:defRPr/>
            </a:pPr>
            <a:r>
              <a:rPr lang="en-US" altLang="en-US" sz="1800" b="1" dirty="0">
                <a:solidFill>
                  <a:schemeClr val="accent1">
                    <a:lumMod val="60000"/>
                    <a:lumOff val="40000"/>
                  </a:schemeClr>
                </a:solidFill>
              </a:rPr>
              <a:t>Extended Care Health Option (ECHO) </a:t>
            </a:r>
            <a:r>
              <a:rPr lang="en-US" altLang="en-US" sz="1600" dirty="0"/>
              <a:t>– a supplemental program to the </a:t>
            </a:r>
            <a:r>
              <a:rPr lang="en-US" altLang="en-US" sz="1600" dirty="0">
                <a:solidFill>
                  <a:schemeClr val="accent1">
                    <a:lumMod val="60000"/>
                    <a:lumOff val="40000"/>
                  </a:schemeClr>
                </a:solidFill>
              </a:rPr>
              <a:t>TRICARE Basic Program</a:t>
            </a:r>
            <a:r>
              <a:rPr lang="en-US" altLang="en-US" sz="1600" dirty="0"/>
              <a:t>. </a:t>
            </a:r>
          </a:p>
          <a:p>
            <a:pPr marL="630238" marR="0" lvl="1" indent="-230188" fontAlgn="auto">
              <a:lnSpc>
                <a:spcPct val="120000"/>
              </a:lnSpc>
              <a:spcBef>
                <a:spcPts val="0"/>
              </a:spcBef>
              <a:buClr>
                <a:srgbClr val="582831"/>
              </a:buClr>
              <a:buSzPct val="125000"/>
              <a:tabLst/>
              <a:defRPr/>
            </a:pPr>
            <a:r>
              <a:rPr lang="en-US" altLang="en-US" sz="1400" dirty="0"/>
              <a:t>Provides eligible Active-Duty Family Members (ADFMs) with an additional financial resource </a:t>
            </a:r>
            <a:br>
              <a:rPr lang="en-US" altLang="en-US" sz="1400" dirty="0"/>
            </a:br>
            <a:r>
              <a:rPr lang="en-US" altLang="en-US" sz="1400" dirty="0"/>
              <a:t>to assist in the reduction of the disabling effects of the beneficiary’s qualifying condition</a:t>
            </a:r>
          </a:p>
          <a:p>
            <a:pPr lvl="0">
              <a:lnSpc>
                <a:spcPct val="120000"/>
              </a:lnSpc>
              <a:spcBef>
                <a:spcPts val="0"/>
              </a:spcBef>
              <a:buClr>
                <a:srgbClr val="582831"/>
              </a:buClr>
              <a:defRPr/>
            </a:pPr>
            <a:r>
              <a:rPr kumimoji="0" lang="en-US" altLang="en-US" sz="1800" b="1" i="0" u="none" strike="noStrike" kern="1200" cap="none" spc="0" normalizeH="0" baseline="0" noProof="0" dirty="0">
                <a:ln>
                  <a:noFill/>
                </a:ln>
                <a:solidFill>
                  <a:schemeClr val="accent1">
                    <a:lumMod val="60000"/>
                    <a:lumOff val="40000"/>
                  </a:schemeClr>
                </a:solidFill>
                <a:effectLst/>
                <a:uLnTx/>
                <a:uFillTx/>
                <a:latin typeface="Franklin Gothic Book" panose="020B0503020102020204" pitchFamily="34" charset="0"/>
                <a:ea typeface="+mn-ea"/>
                <a:cs typeface="+mn-cs"/>
              </a:rPr>
              <a:t>TRICARE Plus </a:t>
            </a:r>
            <a:r>
              <a:rPr kumimoji="0" lang="en-US" altLang="en-US" sz="160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rPr>
              <a:t>–program </a:t>
            </a:r>
            <a:r>
              <a:rPr lang="en-US" altLang="en-US" sz="1600" dirty="0"/>
              <a:t>offering primary care priority </a:t>
            </a:r>
            <a:r>
              <a:rPr kumimoji="0" lang="en-US" altLang="en-US" sz="160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rPr>
              <a:t>access at some military hospitals and clinics</a:t>
            </a:r>
            <a:endParaRPr kumimoji="0" lang="en-US" altLang="en-US" sz="180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endParaRPr>
          </a:p>
          <a:p>
            <a:pPr marL="630238" lvl="1" indent="-230188">
              <a:lnSpc>
                <a:spcPct val="120000"/>
              </a:lnSpc>
              <a:spcBef>
                <a:spcPts val="0"/>
              </a:spcBef>
              <a:buClr>
                <a:srgbClr val="582831"/>
              </a:buClr>
              <a:buSzPct val="125000"/>
              <a:defRPr/>
            </a:pPr>
            <a:r>
              <a:rPr lang="en-US" altLang="en-US" sz="1400" dirty="0"/>
              <a:t>Each military hospital or clinic commander/director decides if TRICARE Plus is offered</a:t>
            </a:r>
          </a:p>
          <a:p>
            <a:pPr marL="342900" marR="0" lvl="0" indent="-342900" algn="l" defTabSz="914400" rtl="0" eaLnBrk="1" fontAlgn="auto" latinLnBrk="0" hangingPunct="1">
              <a:lnSpc>
                <a:spcPct val="120000"/>
              </a:lnSpc>
              <a:spcBef>
                <a:spcPts val="0"/>
              </a:spcBef>
              <a:buClr>
                <a:srgbClr val="582831"/>
              </a:buClr>
              <a:buSzPct val="125000"/>
              <a:buFont typeface="Arial" panose="020B0604020202020204" pitchFamily="34" charset="0"/>
              <a:buChar char="•"/>
              <a:tabLst/>
              <a:defRPr/>
            </a:pPr>
            <a:r>
              <a:rPr kumimoji="0" lang="en-US" altLang="en-US" sz="1800" b="1" i="0" u="none" strike="noStrike" kern="1200" cap="none" spc="0" normalizeH="0" baseline="0" noProof="0" dirty="0">
                <a:ln>
                  <a:noFill/>
                </a:ln>
                <a:solidFill>
                  <a:schemeClr val="accent1">
                    <a:lumMod val="60000"/>
                    <a:lumOff val="40000"/>
                  </a:schemeClr>
                </a:solidFill>
                <a:effectLst/>
                <a:uLnTx/>
                <a:uFillTx/>
                <a:latin typeface="Franklin Gothic Book" panose="020B0503020102020204" pitchFamily="34" charset="0"/>
                <a:ea typeface="+mn-ea"/>
                <a:cs typeface="+mn-cs"/>
              </a:rPr>
              <a:t>Women, Infants, and Children (WIC) Overseas Program </a:t>
            </a:r>
            <a:r>
              <a:rPr kumimoji="0" lang="en-US" altLang="en-US" sz="160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rPr>
              <a:t>– supplemental food and nutrition program for qualified families as certified by a WIC Overseas counselor</a:t>
            </a:r>
          </a:p>
          <a:p>
            <a:pPr marL="685800" marR="0" lvl="2"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altLang="en-US" sz="1350" b="0" i="0" u="none" strike="noStrike" kern="1200" cap="none" spc="0" normalizeH="0" baseline="0" noProof="0" dirty="0">
              <a:ln>
                <a:noFill/>
              </a:ln>
              <a:solidFill>
                <a:srgbClr val="454545"/>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7799650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68DD9-3668-D7E2-33D7-ED1E5AE5C9EF}"/>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C9A766-6353-A03C-3DF7-59F964B9F966}"/>
              </a:ext>
            </a:extLst>
          </p:cNvPr>
          <p:cNvSpPr>
            <a:spLocks noGrp="1"/>
          </p:cNvSpPr>
          <p:nvPr>
            <p:ph idx="1"/>
          </p:nvPr>
        </p:nvSpPr>
        <p:spPr>
          <a:xfrm>
            <a:off x="457200" y="1123950"/>
            <a:ext cx="8229600" cy="3428993"/>
          </a:xfrm>
        </p:spPr>
        <p:txBody>
          <a:bodyPr>
            <a:normAutofit/>
          </a:bodyPr>
          <a:lstStyle/>
          <a:p>
            <a:r>
              <a:rPr lang="en-US" dirty="0"/>
              <a:t>Dual-eligible Medicare/TRICARE beneficiaries (2.2 M)</a:t>
            </a:r>
          </a:p>
          <a:p>
            <a:r>
              <a:rPr lang="en-US" dirty="0"/>
              <a:t>TRICARE Overseas beneficiaries (400 K)</a:t>
            </a:r>
          </a:p>
          <a:p>
            <a:r>
              <a:rPr lang="en-US" dirty="0"/>
              <a:t>Uniformed Services Family Health Plan enrollees (100 K)</a:t>
            </a:r>
          </a:p>
          <a:p>
            <a:r>
              <a:rPr lang="en-US" dirty="0"/>
              <a:t>TRICARE Dental Program </a:t>
            </a:r>
          </a:p>
          <a:p>
            <a:r>
              <a:rPr lang="en-US" dirty="0"/>
              <a:t>Prescription Drug Networks</a:t>
            </a:r>
          </a:p>
        </p:txBody>
      </p:sp>
      <p:sp>
        <p:nvSpPr>
          <p:cNvPr id="4" name="Slide Number Placeholder 3">
            <a:extLst>
              <a:ext uri="{FF2B5EF4-FFF2-40B4-BE49-F238E27FC236}">
                <a16:creationId xmlns:a16="http://schemas.microsoft.com/office/drawing/2014/main" id="{60726FDA-D9E1-7A45-AF57-07AC36B0B8A1}"/>
              </a:ext>
            </a:extLst>
          </p:cNvPr>
          <p:cNvSpPr>
            <a:spLocks noGrp="1"/>
          </p:cNvSpPr>
          <p:nvPr>
            <p:ph type="sldNum" sz="quarter" idx="4294967295"/>
          </p:nvPr>
        </p:nvSpPr>
        <p:spPr>
          <a:xfrm>
            <a:off x="8372475" y="57150"/>
            <a:ext cx="771525"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mtClean="0"/>
              <a:pPr/>
              <a:t>19</a:t>
            </a:fld>
            <a:endParaRPr lang="en-US"/>
          </a:p>
        </p:txBody>
      </p:sp>
      <p:sp>
        <p:nvSpPr>
          <p:cNvPr id="17" name="Rectangle 16">
            <a:extLst>
              <a:ext uri="{FF2B5EF4-FFF2-40B4-BE49-F238E27FC236}">
                <a16:creationId xmlns:a16="http://schemas.microsoft.com/office/drawing/2014/main" id="{C50E5357-3D00-CECD-EF4B-70BC88BBE6E9}"/>
              </a:ext>
            </a:extLst>
          </p:cNvPr>
          <p:cNvSpPr/>
          <p:nvPr/>
        </p:nvSpPr>
        <p:spPr>
          <a:xfrm>
            <a:off x="8254093" y="2996293"/>
            <a:ext cx="742502" cy="4245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50BA3B-8F54-C6D9-E7E7-A1457CCFA18B}"/>
              </a:ext>
            </a:extLst>
          </p:cNvPr>
          <p:cNvSpPr>
            <a:spLocks noGrp="1"/>
          </p:cNvSpPr>
          <p:nvPr>
            <p:ph type="title"/>
          </p:nvPr>
        </p:nvSpPr>
        <p:spPr/>
        <p:txBody>
          <a:bodyPr/>
          <a:lstStyle/>
          <a:p>
            <a:pPr algn="l"/>
            <a:r>
              <a:rPr lang="en-US" dirty="0"/>
              <a:t>Constants During T-5 Transition </a:t>
            </a:r>
          </a:p>
        </p:txBody>
      </p:sp>
    </p:spTree>
    <p:extLst>
      <p:ext uri="{BB962C8B-B14F-4D97-AF65-F5344CB8AC3E}">
        <p14:creationId xmlns:p14="http://schemas.microsoft.com/office/powerpoint/2010/main" val="74060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6" name="Content Placeholder 1"/>
          <p:cNvSpPr>
            <a:spLocks noGrp="1"/>
          </p:cNvSpPr>
          <p:nvPr>
            <p:ph idx="1"/>
          </p:nvPr>
        </p:nvSpPr>
        <p:spPr>
          <a:xfrm>
            <a:off x="537871" y="971550"/>
            <a:ext cx="8301329" cy="3657600"/>
          </a:xfrm>
        </p:spPr>
        <p:txBody>
          <a:bodyPr>
            <a:normAutofit fontScale="62500" lnSpcReduction="20000"/>
          </a:bodyPr>
          <a:lstStyle/>
          <a:p>
            <a:pPr marL="0" indent="0">
              <a:lnSpc>
                <a:spcPct val="120000"/>
              </a:lnSpc>
              <a:spcBef>
                <a:spcPts val="0"/>
              </a:spcBef>
              <a:buNone/>
            </a:pPr>
            <a:r>
              <a:rPr lang="en-US" sz="1900" b="1" dirty="0">
                <a:solidFill>
                  <a:srgbClr val="092068"/>
                </a:solidFill>
              </a:rPr>
              <a:t>Purpose – </a:t>
            </a:r>
            <a:r>
              <a:rPr lang="en-US" sz="1900" dirty="0"/>
              <a:t>To foster better understanding of your TRICARE program and its health plans</a:t>
            </a:r>
          </a:p>
          <a:p>
            <a:pPr marL="0" indent="0">
              <a:lnSpc>
                <a:spcPct val="120000"/>
              </a:lnSpc>
              <a:spcBef>
                <a:spcPts val="0"/>
              </a:spcBef>
              <a:buNone/>
            </a:pPr>
            <a:endParaRPr lang="en-US" sz="1900" b="1" dirty="0"/>
          </a:p>
          <a:p>
            <a:pPr marL="0" indent="0">
              <a:lnSpc>
                <a:spcPct val="120000"/>
              </a:lnSpc>
              <a:spcBef>
                <a:spcPts val="0"/>
              </a:spcBef>
              <a:buNone/>
            </a:pPr>
            <a:r>
              <a:rPr lang="en-US" sz="1900" b="1" dirty="0">
                <a:solidFill>
                  <a:srgbClr val="092068"/>
                </a:solidFill>
              </a:rPr>
              <a:t>Take Home Points</a:t>
            </a:r>
          </a:p>
          <a:p>
            <a:pPr marL="461963" lvl="1" indent="-236538">
              <a:lnSpc>
                <a:spcPct val="120000"/>
              </a:lnSpc>
              <a:spcBef>
                <a:spcPts val="0"/>
              </a:spcBef>
              <a:buFont typeface="+mj-lt"/>
              <a:buAutoNum type="arabicPeriod"/>
            </a:pPr>
            <a:r>
              <a:rPr lang="en-US" sz="1900" dirty="0"/>
              <a:t>The Military Health System (MHS) provides a healthcare benefit to our 9.5 million beneficiaries both through </a:t>
            </a:r>
            <a:br>
              <a:rPr lang="en-US" sz="1900" dirty="0"/>
            </a:br>
            <a:r>
              <a:rPr lang="en-US" sz="1900" dirty="0"/>
              <a:t>the </a:t>
            </a:r>
            <a:r>
              <a:rPr lang="en-US" sz="1900" dirty="0">
                <a:solidFill>
                  <a:srgbClr val="904251"/>
                </a:solidFill>
              </a:rPr>
              <a:t>Direct Care System (DCS) </a:t>
            </a:r>
            <a:r>
              <a:rPr lang="en-US" sz="1900" dirty="0"/>
              <a:t>at the military medical treatment facilities (MTFs) when capability/capacity exists, </a:t>
            </a:r>
            <a:br>
              <a:rPr lang="en-US" sz="1900" dirty="0"/>
            </a:br>
            <a:r>
              <a:rPr lang="en-US" sz="1900" dirty="0"/>
              <a:t>and in </a:t>
            </a:r>
            <a:r>
              <a:rPr lang="en-US" sz="1900" dirty="0">
                <a:solidFill>
                  <a:srgbClr val="904251"/>
                </a:solidFill>
              </a:rPr>
              <a:t>private sector care (PSC) </a:t>
            </a:r>
            <a:r>
              <a:rPr lang="en-US" sz="1900" dirty="0"/>
              <a:t>under the TRICARE program</a:t>
            </a:r>
          </a:p>
          <a:p>
            <a:pPr marL="461963" lvl="1" indent="-236538">
              <a:lnSpc>
                <a:spcPct val="120000"/>
              </a:lnSpc>
              <a:spcBef>
                <a:spcPts val="600"/>
              </a:spcBef>
              <a:buFont typeface="+mj-lt"/>
              <a:buAutoNum type="arabicPeriod"/>
            </a:pPr>
            <a:r>
              <a:rPr lang="en-US" sz="1900" dirty="0"/>
              <a:t>TRICARE </a:t>
            </a:r>
            <a:r>
              <a:rPr lang="en-US" sz="1900" dirty="0">
                <a:solidFill>
                  <a:srgbClr val="904251"/>
                </a:solidFill>
              </a:rPr>
              <a:t>wraps-around</a:t>
            </a:r>
            <a:r>
              <a:rPr lang="en-US" sz="1900" dirty="0"/>
              <a:t> local MTFs to increase capacity and capability through TRICARE-authorized providers, suppliers, and pharmacies, network and non-network, in PSC including international host nation providers </a:t>
            </a:r>
          </a:p>
          <a:p>
            <a:pPr marL="461963" lvl="1" indent="-236538">
              <a:lnSpc>
                <a:spcPct val="120000"/>
              </a:lnSpc>
              <a:spcBef>
                <a:spcPts val="600"/>
              </a:spcBef>
              <a:buFont typeface="+mj-lt"/>
              <a:buAutoNum type="arabicPeriod"/>
            </a:pPr>
            <a:r>
              <a:rPr lang="en-US" sz="1900" dirty="0"/>
              <a:t>In addition to Active-Duty Service Members (ADSMs), TRICARE covers Active-Duty Family Members (ADFMs), </a:t>
            </a:r>
            <a:br>
              <a:rPr lang="en-US" sz="1900" dirty="0"/>
            </a:br>
            <a:r>
              <a:rPr lang="en-US" sz="1900" dirty="0"/>
              <a:t>retirees and their families, and qualified survivors </a:t>
            </a:r>
          </a:p>
          <a:p>
            <a:pPr marL="739775" lvl="1" indent="-171450">
              <a:lnSpc>
                <a:spcPct val="120000"/>
              </a:lnSpc>
              <a:spcBef>
                <a:spcPts val="0"/>
              </a:spcBef>
              <a:tabLst>
                <a:tab pos="514350" algn="l"/>
              </a:tabLst>
            </a:pPr>
            <a:r>
              <a:rPr lang="en-US" sz="1600" dirty="0"/>
              <a:t>The </a:t>
            </a:r>
            <a:r>
              <a:rPr lang="en-US" sz="1600" dirty="0">
                <a:solidFill>
                  <a:srgbClr val="904251"/>
                </a:solidFill>
              </a:rPr>
              <a:t>family of TRICARE health plans </a:t>
            </a:r>
            <a:r>
              <a:rPr lang="en-US" sz="1600" dirty="0"/>
              <a:t>is administered by huge federal service contracts</a:t>
            </a:r>
          </a:p>
          <a:p>
            <a:pPr marL="461963" lvl="1" indent="-236538">
              <a:lnSpc>
                <a:spcPct val="120000"/>
              </a:lnSpc>
              <a:spcBef>
                <a:spcPts val="600"/>
              </a:spcBef>
              <a:buFont typeface="+mj-lt"/>
              <a:buAutoNum type="arabicPeriod" startAt="4"/>
              <a:tabLst>
                <a:tab pos="461963" algn="l"/>
              </a:tabLst>
            </a:pPr>
            <a:r>
              <a:rPr lang="en-US" sz="1900" dirty="0"/>
              <a:t>The unique MHS promotes recruitment, retention, and readiness in the eight covered Uniformed Services</a:t>
            </a:r>
          </a:p>
          <a:p>
            <a:pPr marL="461963" lvl="1" indent="-236538">
              <a:lnSpc>
                <a:spcPct val="120000"/>
              </a:lnSpc>
              <a:spcBef>
                <a:spcPts val="600"/>
              </a:spcBef>
              <a:buFont typeface="+mj-lt"/>
              <a:buAutoNum type="arabicPeriod" startAt="4"/>
              <a:tabLst>
                <a:tab pos="461963" algn="l"/>
              </a:tabLst>
            </a:pPr>
            <a:r>
              <a:rPr lang="en-US" sz="1900" dirty="0"/>
              <a:t>Grounded in statutory law, the TRICARE is a </a:t>
            </a:r>
            <a:r>
              <a:rPr lang="en-US" sz="1900" dirty="0">
                <a:solidFill>
                  <a:srgbClr val="904251"/>
                </a:solidFill>
              </a:rPr>
              <a:t>federal health benefit </a:t>
            </a:r>
            <a:r>
              <a:rPr lang="en-US" sz="1900" dirty="0"/>
              <a:t>program. It is not health insurance.</a:t>
            </a:r>
          </a:p>
          <a:p>
            <a:pPr marL="739775" lvl="1" indent="-171450">
              <a:lnSpc>
                <a:spcPct val="120000"/>
              </a:lnSpc>
              <a:spcBef>
                <a:spcPts val="0"/>
              </a:spcBef>
              <a:tabLst>
                <a:tab pos="514350" algn="l"/>
              </a:tabLst>
            </a:pPr>
            <a:r>
              <a:rPr lang="en-US" sz="1600" dirty="0"/>
              <a:t>TRICARE is implemented in federal regulation (32 CFR 199)</a:t>
            </a:r>
          </a:p>
          <a:p>
            <a:pPr marL="739775" lvl="1" indent="-171450">
              <a:lnSpc>
                <a:spcPct val="120000"/>
              </a:lnSpc>
              <a:spcBef>
                <a:spcPts val="0"/>
              </a:spcBef>
              <a:tabLst>
                <a:tab pos="514350" algn="l"/>
              </a:tabLst>
            </a:pPr>
            <a:r>
              <a:rPr lang="en-US" sz="1600" dirty="0"/>
              <a:t>TRICARE contractors administer the program according to requirements specified in the </a:t>
            </a:r>
            <a:br>
              <a:rPr lang="en-US" sz="1600" dirty="0"/>
            </a:br>
            <a:r>
              <a:rPr lang="en-US" sz="1600" dirty="0"/>
              <a:t>four </a:t>
            </a:r>
            <a:r>
              <a:rPr lang="en-US" sz="1600" dirty="0">
                <a:solidFill>
                  <a:srgbClr val="904251"/>
                </a:solidFill>
                <a:hlinkClick r:id="rId3">
                  <a:extLst>
                    <a:ext uri="{A12FA001-AC4F-418D-AE19-62706E023703}">
                      <ahyp:hlinkClr xmlns:ahyp="http://schemas.microsoft.com/office/drawing/2018/hyperlinkcolor" val="tx"/>
                    </a:ext>
                  </a:extLst>
                </a:hlinkClick>
              </a:rPr>
              <a:t>TRICARE Manuals </a:t>
            </a:r>
            <a:r>
              <a:rPr lang="en-US" sz="1600" dirty="0"/>
              <a:t>(Policy (TPM), Operations (TOM), Reimbursement (TRS), and Systems (TSM))</a:t>
            </a:r>
          </a:p>
          <a:p>
            <a:pPr marL="457200" lvl="1" indent="-231775">
              <a:lnSpc>
                <a:spcPct val="120000"/>
              </a:lnSpc>
              <a:spcBef>
                <a:spcPts val="600"/>
              </a:spcBef>
              <a:buFont typeface="+mj-lt"/>
              <a:buAutoNum type="arabicPeriod" startAt="6"/>
            </a:pPr>
            <a:r>
              <a:rPr lang="en-US" sz="1900" dirty="0">
                <a:solidFill>
                  <a:srgbClr val="904251"/>
                </a:solidFill>
                <a:hlinkClick r:id="rId4">
                  <a:extLst>
                    <a:ext uri="{A12FA001-AC4F-418D-AE19-62706E023703}">
                      <ahyp:hlinkClr xmlns:ahyp="http://schemas.microsoft.com/office/drawing/2018/hyperlinkcolor" val="tx"/>
                    </a:ext>
                  </a:extLst>
                </a:hlinkClick>
              </a:rPr>
              <a:t>www.tricare.mil</a:t>
            </a:r>
            <a:r>
              <a:rPr lang="en-US" sz="1900" dirty="0">
                <a:solidFill>
                  <a:srgbClr val="904251"/>
                </a:solidFill>
              </a:rPr>
              <a:t> </a:t>
            </a:r>
            <a:r>
              <a:rPr lang="en-US" sz="1900" dirty="0"/>
              <a:t>contains the most up-to-date information for MHS beneficiaries; includes one website for each MTF</a:t>
            </a:r>
          </a:p>
          <a:p>
            <a:pPr marL="746125" lvl="1" indent="-177800">
              <a:lnSpc>
                <a:spcPct val="120000"/>
              </a:lnSpc>
              <a:spcBef>
                <a:spcPts val="0"/>
              </a:spcBef>
              <a:tabLst>
                <a:tab pos="514350" algn="l"/>
              </a:tabLst>
            </a:pPr>
            <a:r>
              <a:rPr lang="en-US" sz="1600" dirty="0">
                <a:solidFill>
                  <a:srgbClr val="904251"/>
                </a:solidFill>
                <a:hlinkClick r:id="rId5">
                  <a:extLst>
                    <a:ext uri="{A12FA001-AC4F-418D-AE19-62706E023703}">
                      <ahyp:hlinkClr xmlns:ahyp="http://schemas.microsoft.com/office/drawing/2018/hyperlinkcolor" val="tx"/>
                    </a:ext>
                  </a:extLst>
                </a:hlinkClick>
              </a:rPr>
              <a:t>www.health.mil</a:t>
            </a:r>
            <a:r>
              <a:rPr lang="en-US" sz="1600" dirty="0">
                <a:solidFill>
                  <a:srgbClr val="904251"/>
                </a:solidFill>
              </a:rPr>
              <a:t> </a:t>
            </a:r>
            <a:r>
              <a:rPr lang="en-US" sz="1600" dirty="0"/>
              <a:t>contains information for MHS and other government staff</a:t>
            </a:r>
          </a:p>
        </p:txBody>
      </p:sp>
    </p:spTree>
    <p:extLst>
      <p:ext uri="{BB962C8B-B14F-4D97-AF65-F5344CB8AC3E}">
        <p14:creationId xmlns:p14="http://schemas.microsoft.com/office/powerpoint/2010/main" val="379094628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C792-728D-9506-7F32-A9909048D84F}"/>
              </a:ext>
            </a:extLst>
          </p:cNvPr>
          <p:cNvSpPr>
            <a:spLocks noGrp="1"/>
          </p:cNvSpPr>
          <p:nvPr>
            <p:ph type="title"/>
          </p:nvPr>
        </p:nvSpPr>
        <p:spPr>
          <a:xfrm>
            <a:off x="381000" y="133350"/>
            <a:ext cx="8382000" cy="857250"/>
          </a:xfrm>
        </p:spPr>
        <p:txBody>
          <a:bodyPr>
            <a:normAutofit/>
          </a:bodyPr>
          <a:lstStyle/>
          <a:p>
            <a:r>
              <a:rPr lang="en-US" dirty="0"/>
              <a:t>Six States Migrated to West Region from East Region</a:t>
            </a:r>
          </a:p>
        </p:txBody>
      </p:sp>
      <p:pic>
        <p:nvPicPr>
          <p:cNvPr id="7" name="Picture 6">
            <a:extLst>
              <a:ext uri="{FF2B5EF4-FFF2-40B4-BE49-F238E27FC236}">
                <a16:creationId xmlns:a16="http://schemas.microsoft.com/office/drawing/2014/main" id="{FFB6EF96-4AA0-A11C-62AC-C42D69764C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90"/>
          <a:stretch/>
        </p:blipFill>
        <p:spPr>
          <a:xfrm>
            <a:off x="5031465" y="1930400"/>
            <a:ext cx="3883935" cy="2622550"/>
          </a:xfrm>
          <a:prstGeom prst="roundRect">
            <a:avLst/>
          </a:prstGeom>
          <a:solidFill>
            <a:schemeClr val="bg1">
              <a:lumMod val="95000"/>
            </a:schemeClr>
          </a:solidFill>
          <a:effectLst>
            <a:outerShdw blurRad="50800" dist="38100" dir="2700000" algn="tl" rotWithShape="0">
              <a:prstClr val="black">
                <a:alpha val="40000"/>
              </a:prstClr>
            </a:outerShdw>
          </a:effectLst>
        </p:spPr>
      </p:pic>
      <p:pic>
        <p:nvPicPr>
          <p:cNvPr id="8" name="Picture 7" descr="Map of TRICARE stateside regions.">
            <a:extLst>
              <a:ext uri="{FF2B5EF4-FFF2-40B4-BE49-F238E27FC236}">
                <a16:creationId xmlns:a16="http://schemas.microsoft.com/office/drawing/2014/main" id="{47D9C168-A013-E8A4-8951-8CC90AD5ED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423"/>
          <a:stretch/>
        </p:blipFill>
        <p:spPr>
          <a:xfrm>
            <a:off x="228600" y="1885950"/>
            <a:ext cx="3907421" cy="2656561"/>
          </a:xfrm>
          <a:prstGeom prst="roundRect">
            <a:avLst/>
          </a:prstGeom>
          <a:solidFill>
            <a:schemeClr val="bg1">
              <a:lumMod val="95000"/>
            </a:schemeClr>
          </a:solidFill>
          <a:effectLst>
            <a:outerShdw blurRad="50800" dist="38100" dir="2700000" algn="tl" rotWithShape="0">
              <a:prstClr val="black">
                <a:alpha val="40000"/>
              </a:prstClr>
            </a:outerShdw>
          </a:effectLst>
        </p:spPr>
      </p:pic>
      <p:sp>
        <p:nvSpPr>
          <p:cNvPr id="9" name="Content Placeholder 2">
            <a:extLst>
              <a:ext uri="{FF2B5EF4-FFF2-40B4-BE49-F238E27FC236}">
                <a16:creationId xmlns:a16="http://schemas.microsoft.com/office/drawing/2014/main" id="{1275531F-CE30-2BE5-7DB3-76DF3CF88170}"/>
              </a:ext>
            </a:extLst>
          </p:cNvPr>
          <p:cNvSpPr txBox="1">
            <a:spLocks/>
          </p:cNvSpPr>
          <p:nvPr/>
        </p:nvSpPr>
        <p:spPr>
          <a:xfrm>
            <a:off x="5044164" y="2072361"/>
            <a:ext cx="3871236" cy="527567"/>
          </a:xfrm>
          <a:prstGeom prst="rect">
            <a:avLst/>
          </a:prstGeom>
        </p:spPr>
        <p:txBody>
          <a:bodyPr/>
          <a:lstStyle>
            <a:lvl1pPr marL="342891" indent="-342891" algn="l" defTabSz="457189" rtl="0" eaLnBrk="1" fontAlgn="base" hangingPunct="1">
              <a:spcBef>
                <a:spcPts val="400"/>
              </a:spcBef>
              <a:spcAft>
                <a:spcPts val="600"/>
              </a:spcAft>
              <a:buFont typeface="Arial" charset="0"/>
              <a:buChar char="•"/>
              <a:defRPr sz="2000" kern="1200">
                <a:solidFill>
                  <a:schemeClr val="tx1"/>
                </a:solidFill>
                <a:latin typeface="Arial"/>
                <a:ea typeface="ＭＳ Ｐゴシック" charset="0"/>
                <a:cs typeface="Arial"/>
              </a:defRPr>
            </a:lvl1pPr>
            <a:lvl2pPr marL="742932" indent="-285744" algn="l" defTabSz="457189" rtl="0" eaLnBrk="1" fontAlgn="base" hangingPunct="1">
              <a:spcBef>
                <a:spcPts val="400"/>
              </a:spcBef>
              <a:spcAft>
                <a:spcPts val="600"/>
              </a:spcAft>
              <a:buFont typeface="Arial" charset="0"/>
              <a:buChar char="–"/>
              <a:defRPr sz="1800" kern="1200">
                <a:solidFill>
                  <a:schemeClr val="tx1"/>
                </a:solidFill>
                <a:latin typeface="Arial"/>
                <a:ea typeface="ＭＳ Ｐゴシック" charset="0"/>
                <a:cs typeface="Arial"/>
              </a:defRPr>
            </a:lvl2pPr>
            <a:lvl3pPr marL="1261840" indent="-283457"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3pPr>
            <a:lvl4pPr marL="1600160"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4pPr>
            <a:lvl5pPr marL="2057349"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450"/>
              </a:spcBef>
              <a:buNone/>
            </a:pPr>
            <a:r>
              <a:rPr lang="en-US" sz="1575" dirty="0">
                <a:solidFill>
                  <a:srgbClr val="000000"/>
                </a:solidFill>
              </a:rPr>
              <a:t>TRICARE Regions</a:t>
            </a:r>
            <a:br>
              <a:rPr lang="en-US" sz="1575" dirty="0">
                <a:solidFill>
                  <a:srgbClr val="000000"/>
                </a:solidFill>
              </a:rPr>
            </a:br>
            <a:r>
              <a:rPr lang="en-US" sz="1500" dirty="0">
                <a:solidFill>
                  <a:srgbClr val="000000"/>
                </a:solidFill>
              </a:rPr>
              <a:t>Previous</a:t>
            </a:r>
          </a:p>
        </p:txBody>
      </p:sp>
      <p:sp>
        <p:nvSpPr>
          <p:cNvPr id="10" name="Content Placeholder 2">
            <a:extLst>
              <a:ext uri="{FF2B5EF4-FFF2-40B4-BE49-F238E27FC236}">
                <a16:creationId xmlns:a16="http://schemas.microsoft.com/office/drawing/2014/main" id="{1A288BC2-02FC-AA24-F2A3-59F983F140BA}"/>
              </a:ext>
            </a:extLst>
          </p:cNvPr>
          <p:cNvSpPr txBox="1">
            <a:spLocks/>
          </p:cNvSpPr>
          <p:nvPr/>
        </p:nvSpPr>
        <p:spPr>
          <a:xfrm>
            <a:off x="234949" y="2027911"/>
            <a:ext cx="3894722" cy="527567"/>
          </a:xfrm>
          <a:prstGeom prst="rect">
            <a:avLst/>
          </a:prstGeom>
        </p:spPr>
        <p:txBody>
          <a:bodyPr/>
          <a:lstStyle>
            <a:lvl1pPr marL="342891" indent="-342891" algn="l" defTabSz="457189" rtl="0" eaLnBrk="1" fontAlgn="base" hangingPunct="1">
              <a:spcBef>
                <a:spcPts val="400"/>
              </a:spcBef>
              <a:spcAft>
                <a:spcPts val="600"/>
              </a:spcAft>
              <a:buFont typeface="Arial" charset="0"/>
              <a:buChar char="•"/>
              <a:defRPr sz="2000" kern="1200">
                <a:solidFill>
                  <a:schemeClr val="tx1"/>
                </a:solidFill>
                <a:latin typeface="Arial"/>
                <a:ea typeface="ＭＳ Ｐゴシック" charset="0"/>
                <a:cs typeface="Arial"/>
              </a:defRPr>
            </a:lvl1pPr>
            <a:lvl2pPr marL="742932" indent="-285744" algn="l" defTabSz="457189" rtl="0" eaLnBrk="1" fontAlgn="base" hangingPunct="1">
              <a:spcBef>
                <a:spcPts val="400"/>
              </a:spcBef>
              <a:spcAft>
                <a:spcPts val="600"/>
              </a:spcAft>
              <a:buFont typeface="Arial" charset="0"/>
              <a:buChar char="–"/>
              <a:defRPr sz="1800" kern="1200">
                <a:solidFill>
                  <a:schemeClr val="tx1"/>
                </a:solidFill>
                <a:latin typeface="Arial"/>
                <a:ea typeface="ＭＳ Ｐゴシック" charset="0"/>
                <a:cs typeface="Arial"/>
              </a:defRPr>
            </a:lvl2pPr>
            <a:lvl3pPr marL="1261840" indent="-283457"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3pPr>
            <a:lvl4pPr marL="1600160"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4pPr>
            <a:lvl5pPr marL="2057349" indent="-228594" algn="l" defTabSz="457189" rtl="0" eaLnBrk="1" fontAlgn="base" hangingPunct="1">
              <a:spcBef>
                <a:spcPts val="400"/>
              </a:spcBef>
              <a:spcAft>
                <a:spcPts val="600"/>
              </a:spcAft>
              <a:buFont typeface="Arial" charset="0"/>
              <a:buChar char="»"/>
              <a:defRPr sz="1600" kern="1200">
                <a:solidFill>
                  <a:schemeClr val="tx1"/>
                </a:solidFill>
                <a:latin typeface="Arial"/>
                <a:ea typeface="ＭＳ Ｐゴシック" charset="0"/>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450"/>
              </a:spcBef>
              <a:buNone/>
            </a:pPr>
            <a:r>
              <a:rPr lang="en-US" sz="1575" dirty="0">
                <a:solidFill>
                  <a:srgbClr val="000000"/>
                </a:solidFill>
              </a:rPr>
              <a:t>TRICARE Regions</a:t>
            </a:r>
            <a:br>
              <a:rPr lang="en-US" sz="1575" dirty="0">
                <a:solidFill>
                  <a:srgbClr val="000000"/>
                </a:solidFill>
              </a:rPr>
            </a:br>
            <a:r>
              <a:rPr lang="en-US" sz="1500" dirty="0">
                <a:solidFill>
                  <a:srgbClr val="000000"/>
                </a:solidFill>
              </a:rPr>
              <a:t>January 1, 2025</a:t>
            </a:r>
          </a:p>
        </p:txBody>
      </p:sp>
      <p:sp>
        <p:nvSpPr>
          <p:cNvPr id="11" name="Arrow: Right 10">
            <a:extLst>
              <a:ext uri="{FF2B5EF4-FFF2-40B4-BE49-F238E27FC236}">
                <a16:creationId xmlns:a16="http://schemas.microsoft.com/office/drawing/2014/main" id="{170AC0E7-472B-4F69-9C0E-00D150E8AC0C}"/>
              </a:ext>
            </a:extLst>
          </p:cNvPr>
          <p:cNvSpPr/>
          <p:nvPr/>
        </p:nvSpPr>
        <p:spPr>
          <a:xfrm rot="10800000">
            <a:off x="4216223" y="2954794"/>
            <a:ext cx="688067" cy="457200"/>
          </a:xfrm>
          <a:prstGeom prst="rightArrow">
            <a:avLst/>
          </a:prstGeom>
          <a:solidFill>
            <a:srgbClr val="CA5E14"/>
          </a:solidFill>
          <a:ln w="57150">
            <a:solidFill>
              <a:srgbClr val="CA5E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aphicFrame>
        <p:nvGraphicFramePr>
          <p:cNvPr id="14" name="Table 13">
            <a:extLst>
              <a:ext uri="{FF2B5EF4-FFF2-40B4-BE49-F238E27FC236}">
                <a16:creationId xmlns:a16="http://schemas.microsoft.com/office/drawing/2014/main" id="{424E584A-4135-1CD6-23FD-0945CF717D6C}"/>
              </a:ext>
            </a:extLst>
          </p:cNvPr>
          <p:cNvGraphicFramePr>
            <a:graphicFrameLocks noGrp="1"/>
          </p:cNvGraphicFramePr>
          <p:nvPr/>
        </p:nvGraphicFramePr>
        <p:xfrm>
          <a:off x="457200" y="1047750"/>
          <a:ext cx="3593144" cy="822960"/>
        </p:xfrm>
        <a:graphic>
          <a:graphicData uri="http://schemas.openxmlformats.org/drawingml/2006/table">
            <a:tbl>
              <a:tblPr bandRow="1">
                <a:tableStyleId>{5C22544A-7EE6-4342-B048-85BDC9FD1C3A}</a:tableStyleId>
              </a:tblPr>
              <a:tblGrid>
                <a:gridCol w="920272">
                  <a:extLst>
                    <a:ext uri="{9D8B030D-6E8A-4147-A177-3AD203B41FA5}">
                      <a16:colId xmlns:a16="http://schemas.microsoft.com/office/drawing/2014/main" val="3111196226"/>
                    </a:ext>
                  </a:extLst>
                </a:gridCol>
                <a:gridCol w="920272">
                  <a:extLst>
                    <a:ext uri="{9D8B030D-6E8A-4147-A177-3AD203B41FA5}">
                      <a16:colId xmlns:a16="http://schemas.microsoft.com/office/drawing/2014/main" val="1043981093"/>
                    </a:ext>
                  </a:extLst>
                </a:gridCol>
                <a:gridCol w="1752600">
                  <a:extLst>
                    <a:ext uri="{9D8B030D-6E8A-4147-A177-3AD203B41FA5}">
                      <a16:colId xmlns:a16="http://schemas.microsoft.com/office/drawing/2014/main" val="3647901993"/>
                    </a:ext>
                  </a:extLst>
                </a:gridCol>
              </a:tblGrid>
              <a:tr h="171450">
                <a:tc>
                  <a:txBody>
                    <a:bodyPr/>
                    <a:lstStyle/>
                    <a:p>
                      <a:r>
                        <a:rPr lang="en-US" sz="1200" dirty="0"/>
                        <a:t>Arkansas*</a:t>
                      </a:r>
                    </a:p>
                  </a:txBody>
                  <a:tcPr/>
                </a:tc>
                <a:tc>
                  <a:txBody>
                    <a:bodyPr/>
                    <a:lstStyle/>
                    <a:p>
                      <a:r>
                        <a:rPr lang="en-US" sz="1200" dirty="0"/>
                        <a:t>Texas</a:t>
                      </a:r>
                    </a:p>
                  </a:txBody>
                  <a:tcPr/>
                </a:tc>
                <a:tc>
                  <a:txBody>
                    <a:bodyPr/>
                    <a:lstStyle/>
                    <a:p>
                      <a:r>
                        <a:rPr lang="en-US" sz="1200" dirty="0"/>
                        <a:t>St. Louis area (Missouri</a:t>
                      </a:r>
                    </a:p>
                  </a:txBody>
                  <a:tcPr/>
                </a:tc>
                <a:extLst>
                  <a:ext uri="{0D108BD9-81ED-4DB2-BD59-A6C34878D82A}">
                    <a16:rowId xmlns:a16="http://schemas.microsoft.com/office/drawing/2014/main" val="748170527"/>
                  </a:ext>
                </a:extLst>
              </a:tr>
              <a:tr h="171450">
                <a:tc>
                  <a:txBody>
                    <a:bodyPr/>
                    <a:lstStyle/>
                    <a:p>
                      <a:r>
                        <a:rPr lang="en-US" sz="1200" dirty="0"/>
                        <a:t>Louisiana</a:t>
                      </a:r>
                    </a:p>
                  </a:txBody>
                  <a:tcPr/>
                </a:tc>
                <a:tc>
                  <a:txBody>
                    <a:bodyPr/>
                    <a:lstStyle/>
                    <a:p>
                      <a:r>
                        <a:rPr lang="en-US" sz="1200" dirty="0"/>
                        <a:t>Illinois</a:t>
                      </a:r>
                    </a:p>
                  </a:txBody>
                  <a:tcPr/>
                </a:tc>
                <a:tc>
                  <a:txBody>
                    <a:bodyPr/>
                    <a:lstStyle/>
                    <a:p>
                      <a:r>
                        <a:rPr lang="en-US" sz="1200" dirty="0"/>
                        <a:t>Rock Island (Iowa)</a:t>
                      </a:r>
                    </a:p>
                  </a:txBody>
                  <a:tcPr/>
                </a:tc>
                <a:extLst>
                  <a:ext uri="{0D108BD9-81ED-4DB2-BD59-A6C34878D82A}">
                    <a16:rowId xmlns:a16="http://schemas.microsoft.com/office/drawing/2014/main" val="1638828131"/>
                  </a:ext>
                </a:extLst>
              </a:tr>
              <a:tr h="171450">
                <a:tc>
                  <a:txBody>
                    <a:bodyPr/>
                    <a:lstStyle/>
                    <a:p>
                      <a:r>
                        <a:rPr lang="en-US" sz="1200" dirty="0"/>
                        <a:t>Oklahoma</a:t>
                      </a:r>
                    </a:p>
                  </a:txBody>
                  <a:tcPr/>
                </a:tc>
                <a:tc>
                  <a:txBody>
                    <a:bodyPr/>
                    <a:lstStyle/>
                    <a:p>
                      <a:r>
                        <a:rPr lang="en-US" sz="1200" dirty="0"/>
                        <a:t>Wisconsin</a:t>
                      </a:r>
                    </a:p>
                  </a:txBody>
                  <a:tcPr/>
                </a:tc>
                <a:tc>
                  <a:txBody>
                    <a:bodyPr/>
                    <a:lstStyle/>
                    <a:p>
                      <a:endParaRPr lang="en-US" sz="1200" dirty="0"/>
                    </a:p>
                  </a:txBody>
                  <a:tcPr/>
                </a:tc>
                <a:extLst>
                  <a:ext uri="{0D108BD9-81ED-4DB2-BD59-A6C34878D82A}">
                    <a16:rowId xmlns:a16="http://schemas.microsoft.com/office/drawing/2014/main" val="3361725453"/>
                  </a:ext>
                </a:extLst>
              </a:tr>
            </a:tbl>
          </a:graphicData>
        </a:graphic>
      </p:graphicFrame>
    </p:spTree>
    <p:extLst>
      <p:ext uri="{BB962C8B-B14F-4D97-AF65-F5344CB8AC3E}">
        <p14:creationId xmlns:p14="http://schemas.microsoft.com/office/powerpoint/2010/main" val="3693481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0A21507-B8B6-1F82-87C4-166BADB3EFBA}"/>
              </a:ext>
            </a:extLst>
          </p:cNvPr>
          <p:cNvSpPr>
            <a:spLocks noGrp="1"/>
          </p:cNvSpPr>
          <p:nvPr>
            <p:ph sz="half" idx="1"/>
          </p:nvPr>
        </p:nvSpPr>
        <p:spPr>
          <a:xfrm>
            <a:off x="189383" y="1124879"/>
            <a:ext cx="8675914" cy="3139321"/>
          </a:xfrm>
        </p:spPr>
        <p:txBody>
          <a:bodyPr>
            <a:normAutofit/>
          </a:bodyPr>
          <a:lstStyle/>
          <a:p>
            <a:pPr marL="285750" indent="-285750">
              <a:buFont typeface="Arial" panose="020B0604020202020204" pitchFamily="34" charset="0"/>
              <a:buChar char="•"/>
            </a:pPr>
            <a:r>
              <a:rPr lang="en-US" sz="1800" u="none" dirty="0">
                <a:latin typeface="Franklin Gothic Book" panose="020B0503020102020204" pitchFamily="34" charset="0"/>
              </a:rPr>
              <a:t>T-5 Contracts are designed to provide significant improvements in customer service, access to care, referral management and medical management of complex cases</a:t>
            </a:r>
          </a:p>
          <a:p>
            <a:pPr marL="285750" indent="-285750">
              <a:buFont typeface="Arial" panose="020B0604020202020204" pitchFamily="34" charset="0"/>
              <a:buChar char="•"/>
            </a:pPr>
            <a:r>
              <a:rPr lang="en-US" sz="1800" u="none" dirty="0">
                <a:latin typeface="Franklin Gothic Book" panose="020B0503020102020204" pitchFamily="34" charset="0"/>
              </a:rPr>
              <a:t>The 8-year contracts also provide greater stability to TRICARE networks </a:t>
            </a:r>
          </a:p>
          <a:p>
            <a:pPr marL="742950" lvl="1" indent="-285750">
              <a:buFont typeface="Arial" panose="020B0604020202020204" pitchFamily="34" charset="0"/>
              <a:buChar char="•"/>
            </a:pPr>
            <a:r>
              <a:rPr lang="en-US" sz="1800" dirty="0">
                <a:latin typeface="Franklin Gothic Book" panose="020B0503020102020204" pitchFamily="34" charset="0"/>
              </a:rPr>
              <a:t>DHA will assess network adequacy across all specialties, including OB/Gyn and Pediatrics in all Prime Service Areas</a:t>
            </a:r>
          </a:p>
          <a:p>
            <a:pPr marL="742950" lvl="1" indent="-285750">
              <a:buFont typeface="Arial" panose="020B0604020202020204" pitchFamily="34" charset="0"/>
              <a:buChar char="•"/>
            </a:pPr>
            <a:r>
              <a:rPr lang="en-US" sz="1800" dirty="0">
                <a:latin typeface="Franklin Gothic Book" panose="020B0503020102020204" pitchFamily="34" charset="0"/>
              </a:rPr>
              <a:t>TRICARE regional contractors maintain network directories</a:t>
            </a:r>
          </a:p>
          <a:p>
            <a:pPr marL="285750" indent="-285750">
              <a:buFont typeface="Arial" panose="020B0604020202020204" pitchFamily="34" charset="0"/>
              <a:buChar char="•"/>
            </a:pPr>
            <a:endParaRPr lang="en-US" sz="1800" dirty="0"/>
          </a:p>
          <a:p>
            <a:pPr marL="285750" indent="-285750"/>
            <a:r>
              <a:rPr lang="en-US" sz="1800" u="none" dirty="0">
                <a:latin typeface="Franklin Gothic Book" panose="020B0503020102020204" pitchFamily="34" charset="0"/>
              </a:rPr>
              <a:t>Start of Health Care Delivery began on </a:t>
            </a:r>
            <a:r>
              <a:rPr lang="en-US" sz="1800" dirty="0"/>
              <a:t>schedule,</a:t>
            </a:r>
            <a:r>
              <a:rPr lang="en-US" sz="1800" u="none" dirty="0">
                <a:latin typeface="Franklin Gothic Book" panose="020B0503020102020204" pitchFamily="34" charset="0"/>
              </a:rPr>
              <a:t> January 1, 2025</a:t>
            </a:r>
          </a:p>
          <a:p>
            <a:endParaRPr lang="en-US" dirty="0"/>
          </a:p>
        </p:txBody>
      </p:sp>
      <p:sp>
        <p:nvSpPr>
          <p:cNvPr id="10" name="Slide Number Placeholder 2">
            <a:extLst>
              <a:ext uri="{FF2B5EF4-FFF2-40B4-BE49-F238E27FC236}">
                <a16:creationId xmlns:a16="http://schemas.microsoft.com/office/drawing/2014/main" id="{A4030771-C16F-E8D0-DDCB-B82FD658DB41}"/>
              </a:ext>
            </a:extLst>
          </p:cNvPr>
          <p:cNvSpPr>
            <a:spLocks noGrp="1"/>
          </p:cNvSpPr>
          <p:nvPr>
            <p:ph type="sldNum" sz="quarter" idx="4"/>
          </p:nvPr>
        </p:nvSpPr>
        <p:spPr>
          <a:xfrm>
            <a:off x="8301255" y="57150"/>
            <a:ext cx="771089" cy="36512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283446">
                  <a:tint val="75000"/>
                </a:srgbClr>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34F8D7FD-0199-DF06-2FAC-E084EA192EAD}"/>
              </a:ext>
            </a:extLst>
          </p:cNvPr>
          <p:cNvSpPr>
            <a:spLocks noGrp="1"/>
          </p:cNvSpPr>
          <p:nvPr>
            <p:ph type="title"/>
          </p:nvPr>
        </p:nvSpPr>
        <p:spPr/>
        <p:txBody>
          <a:bodyPr/>
          <a:lstStyle/>
          <a:p>
            <a:pPr algn="l"/>
            <a:r>
              <a:rPr lang="en-US" dirty="0"/>
              <a:t>TRICARE T-5 Regional Contracts</a:t>
            </a:r>
          </a:p>
        </p:txBody>
      </p:sp>
    </p:spTree>
    <p:extLst>
      <p:ext uri="{BB962C8B-B14F-4D97-AF65-F5344CB8AC3E}">
        <p14:creationId xmlns:p14="http://schemas.microsoft.com/office/powerpoint/2010/main" val="3478504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170864-53B3-E81E-84BE-5937C1AF5995}"/>
              </a:ext>
            </a:extLst>
          </p:cNvPr>
          <p:cNvPicPr>
            <a:picLocks noChangeAspect="1"/>
          </p:cNvPicPr>
          <p:nvPr/>
        </p:nvPicPr>
        <p:blipFill>
          <a:blip r:embed="rId2"/>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144A983F-5A37-8138-0EAE-68851A6B516A}"/>
              </a:ext>
            </a:extLst>
          </p:cNvPr>
          <p:cNvSpPr txBox="1"/>
          <p:nvPr/>
        </p:nvSpPr>
        <p:spPr>
          <a:xfrm>
            <a:off x="88168" y="4735695"/>
            <a:ext cx="1891865" cy="392415"/>
          </a:xfrm>
          <a:prstGeom prst="rect">
            <a:avLst/>
          </a:prstGeom>
          <a:solidFill>
            <a:schemeClr val="accent4">
              <a:lumMod val="20000"/>
              <a:lumOff val="80000"/>
            </a:schemeClr>
          </a:solidFill>
        </p:spPr>
        <p:txBody>
          <a:bodyPr wrap="none" rtlCol="0">
            <a:spAutoFit/>
          </a:bodyPr>
          <a:lstStyle/>
          <a:p>
            <a:pPr algn="ctr"/>
            <a:r>
              <a:rPr lang="en-US" sz="1050" dirty="0">
                <a:hlinkClick r:id="rId3"/>
              </a:rPr>
              <a:t>https://newsroom.tricare.mil</a:t>
            </a:r>
            <a:r>
              <a:rPr lang="en-US" sz="1050" dirty="0">
                <a:hlinkClick r:id="rId4"/>
              </a:rPr>
              <a:t> </a:t>
            </a:r>
            <a:endParaRPr lang="en-US" sz="1050" dirty="0"/>
          </a:p>
          <a:p>
            <a:pPr algn="ctr"/>
            <a:r>
              <a:rPr lang="en-US" sz="900" dirty="0"/>
              <a:t>as of </a:t>
            </a:r>
            <a:r>
              <a:rPr lang="en-US" sz="900" dirty="0">
                <a:solidFill>
                  <a:srgbClr val="582831">
                    <a:lumMod val="75000"/>
                  </a:srgbClr>
                </a:solidFill>
                <a:latin typeface="Franklin Gothic Book" panose="020B0503020102020204"/>
              </a:rPr>
              <a:t>February 14</a:t>
            </a:r>
            <a:r>
              <a:rPr kumimoji="0" lang="en-US" sz="900" b="0" i="0" u="none" strike="noStrike" kern="1200" cap="none" spc="0" normalizeH="0" baseline="0" noProof="0" dirty="0">
                <a:ln>
                  <a:noFill/>
                </a:ln>
                <a:solidFill>
                  <a:srgbClr val="582831">
                    <a:lumMod val="75000"/>
                  </a:srgbClr>
                </a:solidFill>
                <a:effectLst/>
                <a:uLnTx/>
                <a:uFillTx/>
                <a:latin typeface="Franklin Gothic Book" panose="020B0503020102020204"/>
                <a:ea typeface="+mn-ea"/>
                <a:cs typeface="+mn-cs"/>
              </a:rPr>
              <a:t>, 2025</a:t>
            </a:r>
            <a:endParaRPr lang="en-US" sz="900" dirty="0"/>
          </a:p>
        </p:txBody>
      </p:sp>
    </p:spTree>
    <p:extLst>
      <p:ext uri="{BB962C8B-B14F-4D97-AF65-F5344CB8AC3E}">
        <p14:creationId xmlns:p14="http://schemas.microsoft.com/office/powerpoint/2010/main" val="1886532689"/>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Key Takeaways</a:t>
            </a:r>
          </a:p>
        </p:txBody>
      </p:sp>
      <p:sp>
        <p:nvSpPr>
          <p:cNvPr id="6" name="Content Placeholder 1"/>
          <p:cNvSpPr>
            <a:spLocks noGrp="1"/>
          </p:cNvSpPr>
          <p:nvPr>
            <p:ph idx="1"/>
          </p:nvPr>
        </p:nvSpPr>
        <p:spPr>
          <a:xfrm>
            <a:off x="537871" y="971550"/>
            <a:ext cx="8301329" cy="3657600"/>
          </a:xfrm>
        </p:spPr>
        <p:txBody>
          <a:bodyPr>
            <a:normAutofit fontScale="62500" lnSpcReduction="20000"/>
          </a:bodyPr>
          <a:lstStyle/>
          <a:p>
            <a:pPr marL="0" indent="0">
              <a:lnSpc>
                <a:spcPct val="120000"/>
              </a:lnSpc>
              <a:spcBef>
                <a:spcPts val="0"/>
              </a:spcBef>
              <a:buNone/>
            </a:pPr>
            <a:r>
              <a:rPr lang="en-US" sz="1900" b="1" dirty="0">
                <a:solidFill>
                  <a:srgbClr val="092068"/>
                </a:solidFill>
              </a:rPr>
              <a:t>Purpose – </a:t>
            </a:r>
            <a:r>
              <a:rPr lang="en-US" sz="1900" dirty="0"/>
              <a:t>To foster better understanding of your TRICARE program and its health plans</a:t>
            </a:r>
          </a:p>
          <a:p>
            <a:pPr marL="0" indent="0">
              <a:lnSpc>
                <a:spcPct val="120000"/>
              </a:lnSpc>
              <a:spcBef>
                <a:spcPts val="0"/>
              </a:spcBef>
              <a:buNone/>
            </a:pPr>
            <a:endParaRPr lang="en-US" sz="1900" b="1" dirty="0"/>
          </a:p>
          <a:p>
            <a:pPr marL="0" indent="0">
              <a:lnSpc>
                <a:spcPct val="120000"/>
              </a:lnSpc>
              <a:spcBef>
                <a:spcPts val="0"/>
              </a:spcBef>
              <a:buNone/>
            </a:pPr>
            <a:r>
              <a:rPr lang="en-US" sz="1900" b="1" dirty="0">
                <a:solidFill>
                  <a:srgbClr val="092068"/>
                </a:solidFill>
              </a:rPr>
              <a:t>Take Home Points</a:t>
            </a:r>
          </a:p>
          <a:p>
            <a:pPr marL="461963" lvl="1" indent="-236538">
              <a:lnSpc>
                <a:spcPct val="120000"/>
              </a:lnSpc>
              <a:spcBef>
                <a:spcPts val="0"/>
              </a:spcBef>
              <a:buFont typeface="+mj-lt"/>
              <a:buAutoNum type="arabicPeriod"/>
            </a:pPr>
            <a:r>
              <a:rPr lang="en-US" sz="1900" dirty="0"/>
              <a:t>The Military Health System (MHS) provides a healthcare benefit to our 9.5 million beneficiaries both through </a:t>
            </a:r>
            <a:br>
              <a:rPr lang="en-US" sz="1900" dirty="0"/>
            </a:br>
            <a:r>
              <a:rPr lang="en-US" sz="1900" dirty="0"/>
              <a:t>the </a:t>
            </a:r>
            <a:r>
              <a:rPr lang="en-US" sz="1900" dirty="0">
                <a:solidFill>
                  <a:schemeClr val="accent1">
                    <a:lumMod val="60000"/>
                    <a:lumOff val="40000"/>
                  </a:schemeClr>
                </a:solidFill>
              </a:rPr>
              <a:t>Direct Care System (DCS) </a:t>
            </a:r>
            <a:r>
              <a:rPr lang="en-US" sz="1900" dirty="0"/>
              <a:t>at the military medical treatment facilities (MTFs) when capability/capacity exists, </a:t>
            </a:r>
            <a:br>
              <a:rPr lang="en-US" sz="1900" dirty="0"/>
            </a:br>
            <a:r>
              <a:rPr lang="en-US" sz="1900" dirty="0"/>
              <a:t>and in </a:t>
            </a:r>
            <a:r>
              <a:rPr lang="en-US" sz="1900" dirty="0">
                <a:solidFill>
                  <a:schemeClr val="accent1">
                    <a:lumMod val="60000"/>
                    <a:lumOff val="40000"/>
                  </a:schemeClr>
                </a:solidFill>
              </a:rPr>
              <a:t>private sector care (PSC)</a:t>
            </a:r>
            <a:r>
              <a:rPr lang="en-US" sz="1900" dirty="0"/>
              <a:t> under the TRICARE program</a:t>
            </a:r>
          </a:p>
          <a:p>
            <a:pPr marL="461963" lvl="1" indent="-236538">
              <a:lnSpc>
                <a:spcPct val="120000"/>
              </a:lnSpc>
              <a:spcBef>
                <a:spcPts val="600"/>
              </a:spcBef>
              <a:buFont typeface="+mj-lt"/>
              <a:buAutoNum type="arabicPeriod"/>
            </a:pPr>
            <a:r>
              <a:rPr lang="en-US" sz="1900" dirty="0"/>
              <a:t>TRICARE </a:t>
            </a:r>
            <a:r>
              <a:rPr lang="en-US" sz="1900" dirty="0">
                <a:solidFill>
                  <a:schemeClr val="accent1">
                    <a:lumMod val="60000"/>
                    <a:lumOff val="40000"/>
                  </a:schemeClr>
                </a:solidFill>
              </a:rPr>
              <a:t>wraps-around</a:t>
            </a:r>
            <a:r>
              <a:rPr lang="en-US" sz="1900" dirty="0"/>
              <a:t> local MTFs to increase capacity and capability through TRICARE-authorized providers, suppliers, and pharmacies, network and non-network, in PSC including international host nation providers </a:t>
            </a:r>
          </a:p>
          <a:p>
            <a:pPr marL="461963" lvl="1" indent="-236538">
              <a:lnSpc>
                <a:spcPct val="120000"/>
              </a:lnSpc>
              <a:spcBef>
                <a:spcPts val="600"/>
              </a:spcBef>
              <a:buFont typeface="+mj-lt"/>
              <a:buAutoNum type="arabicPeriod"/>
            </a:pPr>
            <a:r>
              <a:rPr lang="en-US" sz="1900" dirty="0"/>
              <a:t>In addition to Active-Duty Service Members (ADSMs), TRICARE covers Active-Duty Family Members (ADFMs), </a:t>
            </a:r>
            <a:br>
              <a:rPr lang="en-US" sz="1900" dirty="0"/>
            </a:br>
            <a:r>
              <a:rPr lang="en-US" sz="1900" dirty="0"/>
              <a:t>retirees and their families, and qualified survivors </a:t>
            </a:r>
          </a:p>
          <a:p>
            <a:pPr marL="739775" lvl="1" indent="-171450">
              <a:lnSpc>
                <a:spcPct val="120000"/>
              </a:lnSpc>
              <a:spcBef>
                <a:spcPts val="0"/>
              </a:spcBef>
              <a:tabLst>
                <a:tab pos="514350" algn="l"/>
              </a:tabLst>
            </a:pPr>
            <a:r>
              <a:rPr lang="en-US" sz="1600" dirty="0"/>
              <a:t>The </a:t>
            </a:r>
            <a:r>
              <a:rPr lang="en-US" sz="1600" dirty="0">
                <a:solidFill>
                  <a:schemeClr val="accent1">
                    <a:lumMod val="60000"/>
                    <a:lumOff val="40000"/>
                  </a:schemeClr>
                </a:solidFill>
              </a:rPr>
              <a:t>family of TRICARE health plans </a:t>
            </a:r>
            <a:r>
              <a:rPr lang="en-US" sz="1600" dirty="0"/>
              <a:t>is administered by large federal service contracts</a:t>
            </a:r>
          </a:p>
          <a:p>
            <a:pPr marL="461963" lvl="1" indent="-236538">
              <a:lnSpc>
                <a:spcPct val="120000"/>
              </a:lnSpc>
              <a:spcBef>
                <a:spcPts val="600"/>
              </a:spcBef>
              <a:buFont typeface="+mj-lt"/>
              <a:buAutoNum type="arabicPeriod" startAt="4"/>
              <a:tabLst>
                <a:tab pos="461963" algn="l"/>
              </a:tabLst>
            </a:pPr>
            <a:r>
              <a:rPr lang="en-US" sz="1900" dirty="0"/>
              <a:t>The unique MHS promotes recruitment, retention, and readiness in the eight covered Uniformed Services</a:t>
            </a:r>
          </a:p>
          <a:p>
            <a:pPr marL="461963" lvl="1" indent="-236538">
              <a:lnSpc>
                <a:spcPct val="120000"/>
              </a:lnSpc>
              <a:spcBef>
                <a:spcPts val="600"/>
              </a:spcBef>
              <a:buFont typeface="+mj-lt"/>
              <a:buAutoNum type="arabicPeriod" startAt="4"/>
              <a:tabLst>
                <a:tab pos="461963" algn="l"/>
              </a:tabLst>
            </a:pPr>
            <a:r>
              <a:rPr lang="en-US" sz="1900" dirty="0"/>
              <a:t>Grounded in statutory law, the TRICARE is a </a:t>
            </a:r>
            <a:r>
              <a:rPr lang="en-US" sz="1900" dirty="0">
                <a:solidFill>
                  <a:schemeClr val="accent1">
                    <a:lumMod val="60000"/>
                    <a:lumOff val="40000"/>
                  </a:schemeClr>
                </a:solidFill>
              </a:rPr>
              <a:t>federal health benefit </a:t>
            </a:r>
            <a:r>
              <a:rPr lang="en-US" sz="1900" dirty="0"/>
              <a:t>program. It is not health insurance.</a:t>
            </a:r>
          </a:p>
          <a:p>
            <a:pPr marL="739775" lvl="1" indent="-171450">
              <a:lnSpc>
                <a:spcPct val="120000"/>
              </a:lnSpc>
              <a:spcBef>
                <a:spcPts val="0"/>
              </a:spcBef>
              <a:tabLst>
                <a:tab pos="514350" algn="l"/>
              </a:tabLst>
            </a:pPr>
            <a:r>
              <a:rPr lang="en-US" sz="1600" dirty="0"/>
              <a:t>TRICARE is implemented in federal regulation (32 CFR 199)</a:t>
            </a:r>
          </a:p>
          <a:p>
            <a:pPr marL="739775" lvl="1" indent="-171450">
              <a:lnSpc>
                <a:spcPct val="120000"/>
              </a:lnSpc>
              <a:spcBef>
                <a:spcPts val="0"/>
              </a:spcBef>
              <a:tabLst>
                <a:tab pos="514350" algn="l"/>
              </a:tabLst>
            </a:pPr>
            <a:r>
              <a:rPr lang="en-US" sz="1600" dirty="0"/>
              <a:t>TRICARE contractors administer the program according to requirements specified in the </a:t>
            </a:r>
            <a:br>
              <a:rPr lang="en-US" sz="1600" dirty="0"/>
            </a:br>
            <a:r>
              <a:rPr lang="en-US" sz="1600" dirty="0"/>
              <a:t>four </a:t>
            </a:r>
            <a:r>
              <a:rPr lang="en-US" sz="1600" dirty="0">
                <a:hlinkClick r:id="rId3"/>
              </a:rPr>
              <a:t>TRICARE Manuals </a:t>
            </a:r>
            <a:r>
              <a:rPr lang="en-US" sz="1600" dirty="0"/>
              <a:t>(Policy (TPM), Operations (TOM), Reimbursement (TRS), and Systems (TSM))</a:t>
            </a:r>
          </a:p>
          <a:p>
            <a:pPr marL="457200" lvl="1" indent="-231775">
              <a:lnSpc>
                <a:spcPct val="120000"/>
              </a:lnSpc>
              <a:spcBef>
                <a:spcPts val="600"/>
              </a:spcBef>
              <a:buFont typeface="+mj-lt"/>
              <a:buAutoNum type="arabicPeriod" startAt="6"/>
            </a:pPr>
            <a:r>
              <a:rPr lang="en-US" sz="1900" dirty="0">
                <a:hlinkClick r:id="rId4"/>
              </a:rPr>
              <a:t>www.tricare.mil</a:t>
            </a:r>
            <a:r>
              <a:rPr lang="en-US" sz="1900" dirty="0"/>
              <a:t> contains the most up-to-date information for MHS beneficiaries; includes one website for each MTF</a:t>
            </a:r>
          </a:p>
          <a:p>
            <a:pPr marL="746125" lvl="1" indent="-177800">
              <a:lnSpc>
                <a:spcPct val="120000"/>
              </a:lnSpc>
              <a:spcBef>
                <a:spcPts val="0"/>
              </a:spcBef>
              <a:tabLst>
                <a:tab pos="514350" algn="l"/>
              </a:tabLst>
            </a:pPr>
            <a:r>
              <a:rPr lang="en-US" sz="1600" dirty="0">
                <a:hlinkClick r:id="rId5"/>
              </a:rPr>
              <a:t>www.health.mil</a:t>
            </a:r>
            <a:r>
              <a:rPr lang="en-US" sz="1600" dirty="0"/>
              <a:t> contains information for MHS and other government staff</a:t>
            </a:r>
          </a:p>
        </p:txBody>
      </p:sp>
    </p:spTree>
    <p:extLst>
      <p:ext uri="{BB962C8B-B14F-4D97-AF65-F5344CB8AC3E}">
        <p14:creationId xmlns:p14="http://schemas.microsoft.com/office/powerpoint/2010/main" val="983483691"/>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References – TRICARE website </a:t>
            </a:r>
          </a:p>
        </p:txBody>
      </p:sp>
      <p:sp>
        <p:nvSpPr>
          <p:cNvPr id="4" name="Content Placeholder 3">
            <a:extLst>
              <a:ext uri="{FF2B5EF4-FFF2-40B4-BE49-F238E27FC236}">
                <a16:creationId xmlns:a16="http://schemas.microsoft.com/office/drawing/2014/main" id="{82CF297B-D45D-CAD4-2523-32687B70EBD7}"/>
              </a:ext>
            </a:extLst>
          </p:cNvPr>
          <p:cNvSpPr>
            <a:spLocks noGrp="1"/>
          </p:cNvSpPr>
          <p:nvPr>
            <p:ph idx="1"/>
          </p:nvPr>
        </p:nvSpPr>
        <p:spPr/>
        <p:txBody>
          <a:bodyPr/>
          <a:lstStyle/>
          <a:p>
            <a:endParaRPr lang="en-US"/>
          </a:p>
        </p:txBody>
      </p:sp>
      <p:graphicFrame>
        <p:nvGraphicFramePr>
          <p:cNvPr id="5" name="Content Placeholder 3">
            <a:extLst>
              <a:ext uri="{FF2B5EF4-FFF2-40B4-BE49-F238E27FC236}">
                <a16:creationId xmlns:a16="http://schemas.microsoft.com/office/drawing/2014/main" id="{F4F5D9CA-80A8-069B-5413-771A5D645E14}"/>
              </a:ext>
            </a:extLst>
          </p:cNvPr>
          <p:cNvGraphicFramePr>
            <a:graphicFrameLocks/>
          </p:cNvGraphicFramePr>
          <p:nvPr>
            <p:extLst>
              <p:ext uri="{D42A27DB-BD31-4B8C-83A1-F6EECF244321}">
                <p14:modId xmlns:p14="http://schemas.microsoft.com/office/powerpoint/2010/main" val="1111704063"/>
              </p:ext>
            </p:extLst>
          </p:nvPr>
        </p:nvGraphicFramePr>
        <p:xfrm>
          <a:off x="457200" y="1047750"/>
          <a:ext cx="8229600" cy="3510280"/>
        </p:xfrm>
        <a:graphic>
          <a:graphicData uri="http://schemas.openxmlformats.org/drawingml/2006/table">
            <a:tbl>
              <a:tblPr bandRow="1">
                <a:tableStyleId>{5C22544A-7EE6-4342-B048-85BDC9FD1C3A}</a:tableStyleId>
              </a:tblPr>
              <a:tblGrid>
                <a:gridCol w="3352800">
                  <a:extLst>
                    <a:ext uri="{9D8B030D-6E8A-4147-A177-3AD203B41FA5}">
                      <a16:colId xmlns:a16="http://schemas.microsoft.com/office/drawing/2014/main" val="1812438010"/>
                    </a:ext>
                  </a:extLst>
                </a:gridCol>
                <a:gridCol w="4876800">
                  <a:extLst>
                    <a:ext uri="{9D8B030D-6E8A-4147-A177-3AD203B41FA5}">
                      <a16:colId xmlns:a16="http://schemas.microsoft.com/office/drawing/2014/main" val="476802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3"/>
                        </a:rPr>
                        <a:t>www.tricare.mil</a:t>
                      </a:r>
                      <a:r>
                        <a:rPr lang="en-US" sz="1800" dirty="0"/>
                        <a:t> </a:t>
                      </a:r>
                      <a:endParaRPr lang="en-US" dirty="0"/>
                    </a:p>
                  </a:txBody>
                  <a:tcPr anchor="ctr"/>
                </a:tc>
                <a:tc>
                  <a:txBody>
                    <a:bodyPr/>
                    <a:lstStyle/>
                    <a:p>
                      <a:r>
                        <a:rPr lang="en-US" sz="1800" dirty="0">
                          <a:solidFill>
                            <a:schemeClr val="accent1">
                              <a:lumMod val="50000"/>
                            </a:schemeClr>
                          </a:solidFill>
                        </a:rPr>
                        <a:t>Up-to-date TRICARE information </a:t>
                      </a:r>
                      <a:endParaRPr lang="en-US" dirty="0">
                        <a:solidFill>
                          <a:schemeClr val="accent1">
                            <a:lumMod val="50000"/>
                          </a:schemeClr>
                        </a:solidFill>
                      </a:endParaRPr>
                    </a:p>
                  </a:txBody>
                  <a:tcPr/>
                </a:tc>
                <a:extLst>
                  <a:ext uri="{0D108BD9-81ED-4DB2-BD59-A6C34878D82A}">
                    <a16:rowId xmlns:a16="http://schemas.microsoft.com/office/drawing/2014/main" val="26838747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www.tricare.mil/mtf</a:t>
                      </a:r>
                      <a:r>
                        <a:rPr lang="en-US" sz="1800" dirty="0"/>
                        <a:t>  </a:t>
                      </a:r>
                      <a:endParaRPr lang="en-US" dirty="0"/>
                    </a:p>
                  </a:txBody>
                  <a:tcPr anchor="ctr"/>
                </a:tc>
                <a:tc>
                  <a:txBody>
                    <a:bodyPr/>
                    <a:lstStyle/>
                    <a:p>
                      <a:r>
                        <a:rPr lang="en-US" sz="1800" dirty="0">
                          <a:solidFill>
                            <a:schemeClr val="accent1">
                              <a:lumMod val="50000"/>
                            </a:schemeClr>
                          </a:solidFill>
                        </a:rPr>
                        <a:t>MTF websites </a:t>
                      </a:r>
                      <a:endParaRPr lang="en-US" dirty="0">
                        <a:solidFill>
                          <a:schemeClr val="accent1">
                            <a:lumMod val="50000"/>
                          </a:schemeClr>
                        </a:solidFill>
                      </a:endParaRPr>
                    </a:p>
                  </a:txBody>
                  <a:tcPr/>
                </a:tc>
                <a:extLst>
                  <a:ext uri="{0D108BD9-81ED-4DB2-BD59-A6C34878D82A}">
                    <a16:rowId xmlns:a16="http://schemas.microsoft.com/office/drawing/2014/main" val="2175507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www.newsroom.tricare.mil</a:t>
                      </a:r>
                      <a:endParaRPr lang="en-US" dirty="0"/>
                    </a:p>
                  </a:txBody>
                  <a:tcPr anchor="ctr"/>
                </a:tc>
                <a:tc>
                  <a:txBody>
                    <a:bodyPr/>
                    <a:lstStyle/>
                    <a:p>
                      <a:r>
                        <a:rPr lang="en-US" dirty="0">
                          <a:solidFill>
                            <a:schemeClr val="accent1">
                              <a:lumMod val="50000"/>
                            </a:schemeClr>
                          </a:solidFill>
                        </a:rPr>
                        <a:t>Latest TRICARE news releases</a:t>
                      </a:r>
                    </a:p>
                  </a:txBody>
                  <a:tcPr/>
                </a:tc>
                <a:extLst>
                  <a:ext uri="{0D108BD9-81ED-4DB2-BD59-A6C34878D82A}">
                    <a16:rowId xmlns:a16="http://schemas.microsoft.com/office/drawing/2014/main" val="3079507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www.tricare.mil/bcacdcao</a:t>
                      </a:r>
                      <a:r>
                        <a:rPr lang="en-US" sz="1800" dirty="0"/>
                        <a:t>  </a:t>
                      </a:r>
                      <a:endParaRPr lang="en-US" dirty="0"/>
                    </a:p>
                  </a:txBody>
                  <a:tcPr anchor="ctr"/>
                </a:tc>
                <a:tc>
                  <a:txBody>
                    <a:bodyPr/>
                    <a:lstStyle/>
                    <a:p>
                      <a:pPr marL="0" algn="l" defTabSz="914400" rtl="0" eaLnBrk="1" latinLnBrk="0" hangingPunct="1"/>
                      <a:r>
                        <a:rPr lang="en-US" sz="1800" kern="1200" dirty="0">
                          <a:solidFill>
                            <a:schemeClr val="accent1">
                              <a:lumMod val="50000"/>
                            </a:schemeClr>
                          </a:solidFill>
                          <a:latin typeface="+mn-lt"/>
                          <a:ea typeface="+mn-ea"/>
                          <a:cs typeface="+mn-cs"/>
                        </a:rPr>
                        <a:t>Beneficiary Counseling and Assistance Coordinators (BCACs) and </a:t>
                      </a:r>
                      <a:br>
                        <a:rPr lang="en-US" sz="1800" kern="1200" dirty="0">
                          <a:solidFill>
                            <a:schemeClr val="accent1">
                              <a:lumMod val="50000"/>
                            </a:schemeClr>
                          </a:solidFill>
                          <a:latin typeface="+mn-lt"/>
                          <a:ea typeface="+mn-ea"/>
                          <a:cs typeface="+mn-cs"/>
                        </a:rPr>
                      </a:br>
                      <a:r>
                        <a:rPr lang="en-US" sz="1800" kern="1200" dirty="0">
                          <a:solidFill>
                            <a:schemeClr val="accent1">
                              <a:lumMod val="50000"/>
                            </a:schemeClr>
                          </a:solidFill>
                          <a:latin typeface="+mn-lt"/>
                          <a:ea typeface="+mn-ea"/>
                          <a:cs typeface="+mn-cs"/>
                        </a:rPr>
                        <a:t>Debt Collection Assistance Officers (DCAOs) </a:t>
                      </a:r>
                    </a:p>
                  </a:txBody>
                  <a:tcPr/>
                </a:tc>
                <a:extLst>
                  <a:ext uri="{0D108BD9-81ED-4DB2-BD59-A6C34878D82A}">
                    <a16:rowId xmlns:a16="http://schemas.microsoft.com/office/drawing/2014/main" val="36167741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5"/>
                        </a:rPr>
                        <a:t>www.tricare.mil/east</a:t>
                      </a:r>
                      <a:r>
                        <a:rPr lang="en-US" sz="1800" dirty="0"/>
                        <a:t> </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rPr>
                        <a:t>TRICARE </a:t>
                      </a:r>
                      <a:r>
                        <a:rPr lang="en-US" sz="1800" dirty="0">
                          <a:solidFill>
                            <a:schemeClr val="accent1">
                              <a:lumMod val="50000"/>
                            </a:schemeClr>
                          </a:solidFill>
                        </a:rPr>
                        <a:t>East Region information</a:t>
                      </a:r>
                      <a:endParaRPr lang="en-US" dirty="0">
                        <a:solidFill>
                          <a:schemeClr val="accent1">
                            <a:lumMod val="50000"/>
                          </a:schemeClr>
                        </a:solidFill>
                      </a:endParaRPr>
                    </a:p>
                  </a:txBody>
                  <a:tcPr/>
                </a:tc>
                <a:extLst>
                  <a:ext uri="{0D108BD9-81ED-4DB2-BD59-A6C34878D82A}">
                    <a16:rowId xmlns:a16="http://schemas.microsoft.com/office/drawing/2014/main" val="27229777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6"/>
                        </a:rPr>
                        <a:t>www.tricare.mil/west</a:t>
                      </a:r>
                      <a:r>
                        <a:rPr lang="en-US" sz="1800" dirty="0"/>
                        <a:t> </a:t>
                      </a:r>
                      <a:endParaRPr lang="en-US" dirty="0"/>
                    </a:p>
                  </a:txBody>
                  <a:tcPr anchor="ctr"/>
                </a:tc>
                <a:tc>
                  <a:txBody>
                    <a:bodyPr/>
                    <a:lstStyle/>
                    <a:p>
                      <a:r>
                        <a:rPr lang="en-US" dirty="0">
                          <a:solidFill>
                            <a:schemeClr val="accent1">
                              <a:lumMod val="50000"/>
                            </a:schemeClr>
                          </a:solidFill>
                        </a:rPr>
                        <a:t>TRICARE </a:t>
                      </a:r>
                      <a:r>
                        <a:rPr lang="en-US" sz="1800" dirty="0">
                          <a:solidFill>
                            <a:schemeClr val="accent1">
                              <a:lumMod val="50000"/>
                            </a:schemeClr>
                          </a:solidFill>
                        </a:rPr>
                        <a:t>West Region information</a:t>
                      </a:r>
                      <a:endParaRPr lang="en-US" dirty="0">
                        <a:solidFill>
                          <a:schemeClr val="accent1">
                            <a:lumMod val="50000"/>
                          </a:schemeClr>
                        </a:solidFill>
                      </a:endParaRPr>
                    </a:p>
                  </a:txBody>
                  <a:tcPr/>
                </a:tc>
                <a:extLst>
                  <a:ext uri="{0D108BD9-81ED-4DB2-BD59-A6C34878D82A}">
                    <a16:rowId xmlns:a16="http://schemas.microsoft.com/office/drawing/2014/main" val="37314463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7"/>
                        </a:rPr>
                        <a:t>www.tricare.mil/overseas</a:t>
                      </a:r>
                      <a:endParaRPr lang="en-US" dirty="0"/>
                    </a:p>
                  </a:txBody>
                  <a:tcPr anchor="ctr"/>
                </a:tc>
                <a:tc>
                  <a:txBody>
                    <a:bodyPr/>
                    <a:lstStyle/>
                    <a:p>
                      <a:r>
                        <a:rPr lang="en-US" dirty="0">
                          <a:solidFill>
                            <a:schemeClr val="accent1">
                              <a:lumMod val="50000"/>
                            </a:schemeClr>
                          </a:solidFill>
                        </a:rPr>
                        <a:t>TRICARE </a:t>
                      </a:r>
                      <a:r>
                        <a:rPr lang="en-US" sz="1800" dirty="0">
                          <a:solidFill>
                            <a:schemeClr val="accent1">
                              <a:lumMod val="50000"/>
                            </a:schemeClr>
                          </a:solidFill>
                        </a:rPr>
                        <a:t>Overseas information</a:t>
                      </a:r>
                      <a:endParaRPr lang="en-US" dirty="0">
                        <a:solidFill>
                          <a:schemeClr val="accent1">
                            <a:lumMod val="50000"/>
                          </a:schemeClr>
                        </a:solidFill>
                      </a:endParaRPr>
                    </a:p>
                  </a:txBody>
                  <a:tcPr/>
                </a:tc>
                <a:extLst>
                  <a:ext uri="{0D108BD9-81ED-4DB2-BD59-A6C34878D82A}">
                    <a16:rowId xmlns:a16="http://schemas.microsoft.com/office/drawing/2014/main" val="32829936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8"/>
                        </a:rPr>
                        <a:t>www.tricare.mil/customerservice</a:t>
                      </a:r>
                      <a:r>
                        <a:rPr lang="en-US" sz="1800" dirty="0"/>
                        <a:t>  </a:t>
                      </a:r>
                      <a:endParaRPr lang="en-US" dirty="0"/>
                    </a:p>
                  </a:txBody>
                  <a:tcPr anchor="ctr"/>
                </a:tc>
                <a:tc>
                  <a:txBody>
                    <a:bodyPr/>
                    <a:lstStyle/>
                    <a:p>
                      <a:r>
                        <a:rPr lang="en-US" sz="1800" dirty="0">
                          <a:solidFill>
                            <a:schemeClr val="accent1">
                              <a:lumMod val="50000"/>
                            </a:schemeClr>
                          </a:solidFill>
                        </a:rPr>
                        <a:t>TRICARE Customer Service</a:t>
                      </a:r>
                      <a:endParaRPr lang="en-US" dirty="0">
                        <a:solidFill>
                          <a:schemeClr val="accent1">
                            <a:lumMod val="50000"/>
                          </a:schemeClr>
                        </a:solidFill>
                      </a:endParaRPr>
                    </a:p>
                  </a:txBody>
                  <a:tcPr/>
                </a:tc>
                <a:extLst>
                  <a:ext uri="{0D108BD9-81ED-4DB2-BD59-A6C34878D82A}">
                    <a16:rowId xmlns:a16="http://schemas.microsoft.com/office/drawing/2014/main" val="1397617199"/>
                  </a:ext>
                </a:extLst>
              </a:tr>
            </a:tbl>
          </a:graphicData>
        </a:graphic>
      </p:graphicFrame>
    </p:spTree>
    <p:extLst>
      <p:ext uri="{BB962C8B-B14F-4D97-AF65-F5344CB8AC3E}">
        <p14:creationId xmlns:p14="http://schemas.microsoft.com/office/powerpoint/2010/main" val="3746125924"/>
      </p:ext>
    </p:extLst>
  </p:cSld>
  <p:clrMapOvr>
    <a:masterClrMapping/>
  </p:clrMapOvr>
  <p:transition spd="med">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962943" y="1773019"/>
            <a:ext cx="4961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srgbClr val="283446"/>
                </a:solidFill>
                <a:effectLst/>
                <a:uLnTx/>
                <a:uFillTx/>
                <a:latin typeface="Franklin Gothic Book" panose="020B0503020102020204"/>
                <a:ea typeface="MS PGothic" panose="020B0600070205080204" pitchFamily="34" charset="-128"/>
                <a:cs typeface="Arial" panose="020B0604020202020204" pitchFamily="34" charset="0"/>
              </a:rPr>
              <a:t>Questions?</a:t>
            </a:r>
          </a:p>
        </p:txBody>
      </p:sp>
    </p:spTree>
    <p:extLst>
      <p:ext uri="{BB962C8B-B14F-4D97-AF65-F5344CB8AC3E}">
        <p14:creationId xmlns:p14="http://schemas.microsoft.com/office/powerpoint/2010/main" val="3043600531"/>
      </p:ext>
    </p:extLst>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CD187EE-7538-CAAF-7660-7B8768F3E446}"/>
              </a:ext>
            </a:extLst>
          </p:cNvPr>
          <p:cNvPicPr>
            <a:picLocks noChangeAspect="1"/>
          </p:cNvPicPr>
          <p:nvPr/>
        </p:nvPicPr>
        <p:blipFill>
          <a:blip r:embed="rId3"/>
          <a:srcRect t="6306" r="2" b="6810"/>
          <a:stretch/>
        </p:blipFill>
        <p:spPr>
          <a:xfrm>
            <a:off x="50507" y="361950"/>
            <a:ext cx="9042988" cy="4419599"/>
          </a:xfrm>
          <a:prstGeom prst="rect">
            <a:avLst/>
          </a:prstGeom>
        </p:spPr>
      </p:pic>
      <p:sp>
        <p:nvSpPr>
          <p:cNvPr id="3" name="TextBox 2">
            <a:extLst>
              <a:ext uri="{FF2B5EF4-FFF2-40B4-BE49-F238E27FC236}">
                <a16:creationId xmlns:a16="http://schemas.microsoft.com/office/drawing/2014/main" id="{7FB57357-3FE4-273B-C2A5-264E7F448B7E}"/>
              </a:ext>
            </a:extLst>
          </p:cNvPr>
          <p:cNvSpPr txBox="1"/>
          <p:nvPr/>
        </p:nvSpPr>
        <p:spPr>
          <a:xfrm>
            <a:off x="457200" y="4541720"/>
            <a:ext cx="2133600" cy="600164"/>
          </a:xfrm>
          <a:prstGeom prst="rect">
            <a:avLst/>
          </a:prstGeom>
          <a:solidFill>
            <a:schemeClr val="accent4">
              <a:lumMod val="20000"/>
              <a:lumOff val="80000"/>
            </a:schemeClr>
          </a:solidFill>
        </p:spPr>
        <p:txBody>
          <a:bodyPr wrap="square" rtlCol="0">
            <a:spAutoFit/>
          </a:bodyPr>
          <a:lstStyle/>
          <a:p>
            <a:pPr algn="ctr">
              <a:spcAft>
                <a:spcPts val="600"/>
              </a:spcAft>
            </a:pPr>
            <a:r>
              <a:rPr lang="en-US" sz="1600" dirty="0">
                <a:hlinkClick r:id="rId4"/>
              </a:rPr>
              <a:t>www.tricare.mil</a:t>
            </a:r>
            <a:r>
              <a:rPr lang="en-US" sz="1600" dirty="0">
                <a:hlinkClick r:id="rId5"/>
              </a:rPr>
              <a:t> </a:t>
            </a:r>
            <a:endParaRPr lang="en-US" sz="1600" dirty="0"/>
          </a:p>
          <a:p>
            <a:pPr algn="ctr">
              <a:spcAft>
                <a:spcPts val="600"/>
              </a:spcAft>
            </a:pPr>
            <a:r>
              <a:rPr lang="en-US" sz="1200" dirty="0"/>
              <a:t>as of </a:t>
            </a:r>
            <a:r>
              <a:rPr lang="en-US" sz="1200" dirty="0">
                <a:solidFill>
                  <a:srgbClr val="582831">
                    <a:lumMod val="75000"/>
                  </a:srgbClr>
                </a:solidFill>
                <a:latin typeface="Franklin Gothic Book" panose="020B0503020102020204"/>
              </a:rPr>
              <a:t>February 14</a:t>
            </a:r>
            <a:r>
              <a:rPr kumimoji="0" lang="en-US" sz="1200" b="0" i="0" u="none" strike="noStrike" kern="1200" cap="none" spc="0" normalizeH="0" baseline="0" noProof="0" dirty="0">
                <a:ln>
                  <a:noFill/>
                </a:ln>
                <a:solidFill>
                  <a:srgbClr val="582831">
                    <a:lumMod val="75000"/>
                  </a:srgbClr>
                </a:solidFill>
                <a:effectLst/>
                <a:uLnTx/>
                <a:uFillTx/>
                <a:latin typeface="Franklin Gothic Book" panose="020B0503020102020204"/>
                <a:ea typeface="+mn-ea"/>
                <a:cs typeface="+mn-cs"/>
              </a:rPr>
              <a:t>, 2025</a:t>
            </a:r>
            <a:endParaRPr lang="en-US" sz="1200" dirty="0"/>
          </a:p>
        </p:txBody>
      </p:sp>
    </p:spTree>
    <p:extLst>
      <p:ext uri="{BB962C8B-B14F-4D97-AF65-F5344CB8AC3E}">
        <p14:creationId xmlns:p14="http://schemas.microsoft.com/office/powerpoint/2010/main" val="3833790008"/>
      </p:ext>
    </p:extLst>
  </p:cSld>
  <p:clrMapOvr>
    <a:masterClrMapping/>
  </p:clrMapOvr>
  <p:transition spd="slow">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962943" y="1773019"/>
            <a:ext cx="4961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srgbClr val="283446"/>
                </a:solidFill>
                <a:effectLst/>
                <a:uLnTx/>
                <a:uFillTx/>
                <a:latin typeface="Franklin Gothic Book" panose="020B0503020102020204"/>
                <a:ea typeface="MS PGothic" panose="020B0600070205080204" pitchFamily="34" charset="-128"/>
                <a:cs typeface="Arial" panose="020B0604020202020204" pitchFamily="34" charset="0"/>
              </a:rPr>
              <a:t>Back-up Slides</a:t>
            </a:r>
          </a:p>
        </p:txBody>
      </p:sp>
    </p:spTree>
    <p:extLst>
      <p:ext uri="{BB962C8B-B14F-4D97-AF65-F5344CB8AC3E}">
        <p14:creationId xmlns:p14="http://schemas.microsoft.com/office/powerpoint/2010/main" val="2443993001"/>
      </p:ext>
    </p:extLst>
  </p:cSld>
  <p:clrMapOvr>
    <a:masterClrMapping/>
  </p:clrMapOvr>
  <p:transition spd="slow">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Reserve Component Coverage “Life Cycle”</a:t>
            </a:r>
          </a:p>
        </p:txBody>
      </p:sp>
      <p:sp>
        <p:nvSpPr>
          <p:cNvPr id="9" name="object 12"/>
          <p:cNvSpPr txBox="1"/>
          <p:nvPr/>
        </p:nvSpPr>
        <p:spPr>
          <a:xfrm>
            <a:off x="471931" y="1314068"/>
            <a:ext cx="2436495" cy="1122045"/>
          </a:xfrm>
          <a:prstGeom prst="rect">
            <a:avLst/>
          </a:prstGeom>
        </p:spPr>
        <p:txBody>
          <a:bodyPr vert="horz" wrap="square" lIns="0" tIns="12065" rIns="0" bIns="0" rtlCol="0">
            <a:spAutoFit/>
          </a:bodyPr>
          <a:lstStyle/>
          <a:p>
            <a:pPr marL="46355" algn="ctr">
              <a:lnSpc>
                <a:spcPts val="1920"/>
              </a:lnSpc>
              <a:spcBef>
                <a:spcPts val="95"/>
              </a:spcBef>
            </a:pPr>
            <a:r>
              <a:rPr sz="1600" b="1" spc="-10" dirty="0">
                <a:solidFill>
                  <a:srgbClr val="FFFFFF"/>
                </a:solidFill>
                <a:latin typeface="Arial"/>
                <a:cs typeface="Arial"/>
              </a:rPr>
              <a:t>Deactivation:</a:t>
            </a:r>
            <a:endParaRPr sz="1600" dirty="0">
              <a:latin typeface="Arial"/>
              <a:cs typeface="Arial"/>
            </a:endParaRPr>
          </a:p>
          <a:p>
            <a:pPr marL="12065" marR="5080" indent="1270" algn="ctr">
              <a:lnSpc>
                <a:spcPts val="1680"/>
              </a:lnSpc>
              <a:spcBef>
                <a:spcPts val="55"/>
              </a:spcBef>
            </a:pPr>
            <a:r>
              <a:rPr sz="1400" spc="-10" dirty="0">
                <a:solidFill>
                  <a:srgbClr val="FFFFFF"/>
                </a:solidFill>
                <a:latin typeface="Arial"/>
                <a:cs typeface="Arial"/>
              </a:rPr>
              <a:t>Transitional </a:t>
            </a:r>
            <a:r>
              <a:rPr sz="1400" spc="-5" dirty="0">
                <a:solidFill>
                  <a:srgbClr val="FFFFFF"/>
                </a:solidFill>
                <a:latin typeface="Arial"/>
                <a:cs typeface="Arial"/>
              </a:rPr>
              <a:t>Assistance  Management </a:t>
            </a:r>
            <a:r>
              <a:rPr sz="1400" dirty="0">
                <a:solidFill>
                  <a:srgbClr val="FFFFFF"/>
                </a:solidFill>
                <a:latin typeface="Arial"/>
                <a:cs typeface="Arial"/>
              </a:rPr>
              <a:t>Program</a:t>
            </a:r>
            <a:r>
              <a:rPr sz="1400" spc="-125" dirty="0">
                <a:solidFill>
                  <a:srgbClr val="FFFFFF"/>
                </a:solidFill>
                <a:latin typeface="Arial"/>
                <a:cs typeface="Arial"/>
              </a:rPr>
              <a:t> </a:t>
            </a:r>
            <a:r>
              <a:rPr sz="1400" spc="-20" dirty="0">
                <a:solidFill>
                  <a:srgbClr val="FFFFFF"/>
                </a:solidFill>
                <a:latin typeface="Arial"/>
                <a:cs typeface="Arial"/>
              </a:rPr>
              <a:t>(TAMP)  </a:t>
            </a:r>
            <a:r>
              <a:rPr sz="1400" spc="-5" dirty="0">
                <a:solidFill>
                  <a:srgbClr val="FFFFFF"/>
                </a:solidFill>
                <a:latin typeface="Arial"/>
                <a:cs typeface="Arial"/>
              </a:rPr>
              <a:t>and Continued Health Care  </a:t>
            </a:r>
            <a:r>
              <a:rPr sz="1400" dirty="0">
                <a:solidFill>
                  <a:srgbClr val="FFFFFF"/>
                </a:solidFill>
                <a:latin typeface="Arial"/>
                <a:cs typeface="Arial"/>
              </a:rPr>
              <a:t>Benefit Program</a:t>
            </a:r>
            <a:r>
              <a:rPr sz="1400" spc="-85" dirty="0">
                <a:solidFill>
                  <a:srgbClr val="FFFFFF"/>
                </a:solidFill>
                <a:latin typeface="Arial"/>
                <a:cs typeface="Arial"/>
              </a:rPr>
              <a:t> </a:t>
            </a:r>
            <a:r>
              <a:rPr sz="1400" spc="-5" dirty="0">
                <a:solidFill>
                  <a:srgbClr val="FFFFFF"/>
                </a:solidFill>
                <a:latin typeface="Arial"/>
                <a:cs typeface="Arial"/>
              </a:rPr>
              <a:t>(CHCBP)</a:t>
            </a:r>
            <a:endParaRPr sz="1400" dirty="0">
              <a:latin typeface="Arial"/>
              <a:cs typeface="Arial"/>
            </a:endParaRPr>
          </a:p>
        </p:txBody>
      </p:sp>
      <p:sp>
        <p:nvSpPr>
          <p:cNvPr id="4" name="object 3"/>
          <p:cNvSpPr/>
          <p:nvPr/>
        </p:nvSpPr>
        <p:spPr>
          <a:xfrm>
            <a:off x="3076385" y="1260353"/>
            <a:ext cx="3019615" cy="3020807"/>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5" name="Rounded Rectangular Callout 24"/>
          <p:cNvSpPr/>
          <p:nvPr/>
        </p:nvSpPr>
        <p:spPr>
          <a:xfrm>
            <a:off x="471931" y="1138810"/>
            <a:ext cx="2599279" cy="1313684"/>
          </a:xfrm>
          <a:prstGeom prst="wedgeRoundRectCallout">
            <a:avLst>
              <a:gd name="adj1" fmla="val 73648"/>
              <a:gd name="adj2" fmla="val -11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 algn="ctr">
              <a:lnSpc>
                <a:spcPts val="1920"/>
              </a:lnSpc>
              <a:spcBef>
                <a:spcPts val="95"/>
              </a:spcBef>
            </a:pPr>
            <a:r>
              <a:rPr lang="en-US" sz="1600" b="1" spc="-10" dirty="0">
                <a:solidFill>
                  <a:schemeClr val="bg1"/>
                </a:solidFill>
                <a:latin typeface="Arial" panose="020B0604020202020204" pitchFamily="34" charset="0"/>
                <a:cs typeface="Arial" panose="020B0604020202020204" pitchFamily="34" charset="0"/>
              </a:rPr>
              <a:t>Not activated</a:t>
            </a:r>
            <a:endParaRPr lang="en-US" sz="1600" b="1" dirty="0">
              <a:solidFill>
                <a:schemeClr val="bg1"/>
              </a:solidFill>
              <a:latin typeface="Arial" panose="020B0604020202020204" pitchFamily="34" charset="0"/>
              <a:cs typeface="Arial" panose="020B0604020202020204" pitchFamily="34" charset="0"/>
            </a:endParaRP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TRICARE Reserve Select (TRS)</a:t>
            </a: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TRICARE Retired Reserve (TRR)</a:t>
            </a: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Line of Duty (LOD)</a:t>
            </a:r>
            <a:endParaRPr lang="en-US" sz="1200" dirty="0">
              <a:solidFill>
                <a:schemeClr val="bg1"/>
              </a:solidFill>
              <a:latin typeface="Arial" panose="020B0604020202020204" pitchFamily="34" charset="0"/>
              <a:cs typeface="Arial" panose="020B0604020202020204" pitchFamily="34" charset="0"/>
            </a:endParaRPr>
          </a:p>
        </p:txBody>
      </p:sp>
      <p:sp>
        <p:nvSpPr>
          <p:cNvPr id="26" name="Rounded Rectangular Callout 25"/>
          <p:cNvSpPr/>
          <p:nvPr/>
        </p:nvSpPr>
        <p:spPr>
          <a:xfrm>
            <a:off x="471931" y="2863539"/>
            <a:ext cx="2599279" cy="1313684"/>
          </a:xfrm>
          <a:prstGeom prst="wedgeRoundRectCallout">
            <a:avLst>
              <a:gd name="adj1" fmla="val 69531"/>
              <a:gd name="adj2" fmla="val 1151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 algn="ctr">
              <a:lnSpc>
                <a:spcPts val="1920"/>
              </a:lnSpc>
              <a:spcBef>
                <a:spcPts val="95"/>
              </a:spcBef>
            </a:pPr>
            <a:r>
              <a:rPr lang="en-US" sz="1600" b="1" spc="-10" dirty="0">
                <a:solidFill>
                  <a:schemeClr val="accent1">
                    <a:lumMod val="75000"/>
                  </a:schemeClr>
                </a:solidFill>
                <a:latin typeface="Arial" panose="020B0604020202020204" pitchFamily="34" charset="0"/>
                <a:cs typeface="Arial" panose="020B0604020202020204" pitchFamily="34" charset="0"/>
              </a:rPr>
              <a:t>Deactivation</a:t>
            </a:r>
            <a:endParaRPr lang="en-US" sz="1600" b="1" dirty="0">
              <a:solidFill>
                <a:schemeClr val="accent1">
                  <a:lumMod val="75000"/>
                </a:schemeClr>
              </a:solidFill>
              <a:latin typeface="Arial" panose="020B0604020202020204" pitchFamily="34" charset="0"/>
              <a:cs typeface="Arial" panose="020B0604020202020204" pitchFamily="34" charset="0"/>
            </a:endParaRPr>
          </a:p>
          <a:p>
            <a:pPr marL="12065" marR="5080" indent="1270" algn="ctr">
              <a:spcBef>
                <a:spcPts val="55"/>
              </a:spcBef>
            </a:pPr>
            <a:r>
              <a:rPr lang="en-US" sz="1200" spc="-10" dirty="0">
                <a:solidFill>
                  <a:schemeClr val="accent1">
                    <a:lumMod val="75000"/>
                  </a:schemeClr>
                </a:solidFill>
                <a:latin typeface="Arial" panose="020B0604020202020204" pitchFamily="34" charset="0"/>
                <a:cs typeface="Arial" panose="020B0604020202020204" pitchFamily="34" charset="0"/>
              </a:rPr>
              <a:t>Transitional </a:t>
            </a:r>
            <a:r>
              <a:rPr lang="en-US" sz="1200" spc="-5" dirty="0">
                <a:solidFill>
                  <a:schemeClr val="accent1">
                    <a:lumMod val="75000"/>
                  </a:schemeClr>
                </a:solidFill>
                <a:latin typeface="Arial" panose="020B0604020202020204" pitchFamily="34" charset="0"/>
                <a:cs typeface="Arial" panose="020B0604020202020204" pitchFamily="34" charset="0"/>
              </a:rPr>
              <a:t>Assistance Management </a:t>
            </a:r>
            <a:r>
              <a:rPr lang="en-US" sz="1200" dirty="0">
                <a:solidFill>
                  <a:schemeClr val="accent1">
                    <a:lumMod val="75000"/>
                  </a:schemeClr>
                </a:solidFill>
                <a:latin typeface="Arial" panose="020B0604020202020204" pitchFamily="34" charset="0"/>
                <a:cs typeface="Arial" panose="020B0604020202020204" pitchFamily="34" charset="0"/>
              </a:rPr>
              <a:t>Program</a:t>
            </a:r>
            <a:r>
              <a:rPr lang="en-US" sz="1200" spc="-125" dirty="0">
                <a:solidFill>
                  <a:schemeClr val="accent1">
                    <a:lumMod val="75000"/>
                  </a:schemeClr>
                </a:solidFill>
                <a:latin typeface="Arial" panose="020B0604020202020204" pitchFamily="34" charset="0"/>
                <a:cs typeface="Arial" panose="020B0604020202020204" pitchFamily="34" charset="0"/>
              </a:rPr>
              <a:t> </a:t>
            </a:r>
            <a:r>
              <a:rPr lang="en-US" sz="1200" spc="-20" dirty="0">
                <a:solidFill>
                  <a:schemeClr val="accent1">
                    <a:lumMod val="75000"/>
                  </a:schemeClr>
                </a:solidFill>
                <a:latin typeface="Arial" panose="020B0604020202020204" pitchFamily="34" charset="0"/>
                <a:cs typeface="Arial" panose="020B0604020202020204" pitchFamily="34" charset="0"/>
              </a:rPr>
              <a:t>(TAMP) </a:t>
            </a:r>
            <a:r>
              <a:rPr lang="en-US" sz="1200" spc="-20" baseline="30000" dirty="0">
                <a:solidFill>
                  <a:schemeClr val="accent1">
                    <a:lumMod val="75000"/>
                  </a:schemeClr>
                </a:solidFill>
                <a:latin typeface="Arial" panose="020B0604020202020204" pitchFamily="34" charset="0"/>
                <a:cs typeface="Arial" panose="020B0604020202020204" pitchFamily="34" charset="0"/>
              </a:rPr>
              <a:t>1</a:t>
            </a:r>
          </a:p>
          <a:p>
            <a:pPr marL="12065" marR="5080" indent="1270" algn="ctr">
              <a:spcBef>
                <a:spcPts val="55"/>
              </a:spcBef>
            </a:pPr>
            <a:endParaRPr lang="en-US" sz="1200" spc="-20" baseline="30000" dirty="0">
              <a:solidFill>
                <a:schemeClr val="accent1">
                  <a:lumMod val="75000"/>
                </a:schemeClr>
              </a:solidFill>
              <a:latin typeface="Arial" panose="020B0604020202020204" pitchFamily="34" charset="0"/>
              <a:cs typeface="Arial" panose="020B0604020202020204" pitchFamily="34" charset="0"/>
            </a:endParaRPr>
          </a:p>
          <a:p>
            <a:pPr marL="12065" marR="5080" indent="1270" algn="ctr">
              <a:spcBef>
                <a:spcPts val="55"/>
              </a:spcBef>
            </a:pPr>
            <a:r>
              <a:rPr lang="en-US" sz="1200" spc="-5" dirty="0">
                <a:solidFill>
                  <a:schemeClr val="accent1">
                    <a:lumMod val="75000"/>
                  </a:schemeClr>
                </a:solidFill>
                <a:latin typeface="Arial" panose="020B0604020202020204" pitchFamily="34" charset="0"/>
                <a:cs typeface="Arial" panose="020B0604020202020204" pitchFamily="34" charset="0"/>
              </a:rPr>
              <a:t>Continued Health Care  </a:t>
            </a:r>
            <a:br>
              <a:rPr lang="en-US" sz="1200" spc="-5" dirty="0">
                <a:solidFill>
                  <a:schemeClr val="accent1">
                    <a:lumMod val="75000"/>
                  </a:schemeClr>
                </a:solidFill>
                <a:latin typeface="Arial" panose="020B0604020202020204" pitchFamily="34" charset="0"/>
                <a:cs typeface="Arial" panose="020B0604020202020204" pitchFamily="34" charset="0"/>
              </a:rPr>
            </a:br>
            <a:r>
              <a:rPr lang="en-US" sz="1200" dirty="0">
                <a:solidFill>
                  <a:schemeClr val="accent1">
                    <a:lumMod val="75000"/>
                  </a:schemeClr>
                </a:solidFill>
                <a:latin typeface="Arial" panose="020B0604020202020204" pitchFamily="34" charset="0"/>
                <a:cs typeface="Arial" panose="020B0604020202020204" pitchFamily="34" charset="0"/>
              </a:rPr>
              <a:t>Benefit Program</a:t>
            </a:r>
            <a:r>
              <a:rPr lang="en-US" sz="1200" spc="-85" dirty="0">
                <a:solidFill>
                  <a:schemeClr val="accent1">
                    <a:lumMod val="75000"/>
                  </a:schemeClr>
                </a:solidFill>
                <a:latin typeface="Arial" panose="020B0604020202020204" pitchFamily="34" charset="0"/>
                <a:cs typeface="Arial" panose="020B0604020202020204" pitchFamily="34" charset="0"/>
              </a:rPr>
              <a:t> </a:t>
            </a:r>
            <a:r>
              <a:rPr lang="en-US" sz="1200" spc="-5" dirty="0">
                <a:solidFill>
                  <a:schemeClr val="accent1">
                    <a:lumMod val="75000"/>
                  </a:schemeClr>
                </a:solidFill>
                <a:latin typeface="Arial" panose="020B0604020202020204" pitchFamily="34" charset="0"/>
                <a:cs typeface="Arial" panose="020B0604020202020204" pitchFamily="34" charset="0"/>
              </a:rPr>
              <a:t>(CHCBP)</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27" name="Rounded Rectangular Callout 26"/>
          <p:cNvSpPr/>
          <p:nvPr/>
        </p:nvSpPr>
        <p:spPr>
          <a:xfrm>
            <a:off x="6107660" y="1099311"/>
            <a:ext cx="2599279" cy="1313684"/>
          </a:xfrm>
          <a:prstGeom prst="wedgeRoundRectCallout">
            <a:avLst>
              <a:gd name="adj1" fmla="val -74178"/>
              <a:gd name="adj2" fmla="val -188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 algn="ctr">
              <a:lnSpc>
                <a:spcPts val="1920"/>
              </a:lnSpc>
              <a:spcBef>
                <a:spcPts val="95"/>
              </a:spcBef>
            </a:pPr>
            <a:r>
              <a:rPr lang="en-US" sz="1600" b="1" spc="-10" dirty="0">
                <a:solidFill>
                  <a:schemeClr val="accent1">
                    <a:lumMod val="75000"/>
                  </a:schemeClr>
                </a:solidFill>
                <a:latin typeface="Arial" panose="020B0604020202020204" pitchFamily="34" charset="0"/>
                <a:cs typeface="Arial" panose="020B0604020202020204" pitchFamily="34" charset="0"/>
              </a:rPr>
              <a:t>Pre-Activation </a:t>
            </a:r>
            <a:br>
              <a:rPr lang="en-US" sz="1400" b="1" spc="-10" dirty="0">
                <a:solidFill>
                  <a:schemeClr val="accent1">
                    <a:lumMod val="75000"/>
                  </a:schemeClr>
                </a:solidFill>
                <a:latin typeface="Arial" panose="020B0604020202020204" pitchFamily="34" charset="0"/>
                <a:cs typeface="Arial" panose="020B0604020202020204" pitchFamily="34" charset="0"/>
              </a:rPr>
            </a:br>
            <a:r>
              <a:rPr lang="en-US" sz="1200" b="1" spc="-10" dirty="0">
                <a:solidFill>
                  <a:schemeClr val="accent1">
                    <a:lumMod val="75000"/>
                  </a:schemeClr>
                </a:solidFill>
                <a:latin typeface="Arial" panose="020B0604020202020204" pitchFamily="34" charset="0"/>
                <a:cs typeface="Arial" panose="020B0604020202020204" pitchFamily="34" charset="0"/>
              </a:rPr>
              <a:t>(</a:t>
            </a:r>
            <a:r>
              <a:rPr lang="en-US" sz="1200" spc="-10" dirty="0">
                <a:solidFill>
                  <a:schemeClr val="accent1">
                    <a:lumMod val="75000"/>
                  </a:schemeClr>
                </a:solidFill>
                <a:latin typeface="Arial" panose="020B0604020202020204" pitchFamily="34" charset="0"/>
                <a:cs typeface="Arial" panose="020B0604020202020204" pitchFamily="34" charset="0"/>
              </a:rPr>
              <a:t>Early Eligibility</a:t>
            </a:r>
            <a:r>
              <a:rPr lang="en-US" sz="1200" b="1" spc="-10" dirty="0">
                <a:solidFill>
                  <a:schemeClr val="accent1">
                    <a:lumMod val="75000"/>
                  </a:schemeClr>
                </a:solidFill>
                <a:latin typeface="Arial" panose="020B0604020202020204" pitchFamily="34" charset="0"/>
                <a:cs typeface="Arial" panose="020B0604020202020204" pitchFamily="34" charset="0"/>
              </a:rPr>
              <a:t>)</a:t>
            </a:r>
            <a:r>
              <a:rPr lang="en-US" sz="1200" spc="-20" baseline="30000" dirty="0">
                <a:solidFill>
                  <a:schemeClr val="accent1">
                    <a:lumMod val="75000"/>
                  </a:schemeClr>
                </a:solidFill>
                <a:latin typeface="Arial" panose="020B0604020202020204" pitchFamily="34" charset="0"/>
                <a:cs typeface="Arial" panose="020B0604020202020204" pitchFamily="34" charset="0"/>
              </a:rPr>
              <a:t> 1</a:t>
            </a:r>
            <a:endParaRPr lang="en-US" sz="1200" b="1" dirty="0">
              <a:solidFill>
                <a:schemeClr val="accent1">
                  <a:lumMod val="75000"/>
                </a:schemeClr>
              </a:solidFill>
              <a:latin typeface="Arial" panose="020B0604020202020204" pitchFamily="34" charset="0"/>
              <a:cs typeface="Arial" panose="020B0604020202020204" pitchFamily="34" charset="0"/>
            </a:endParaRPr>
          </a:p>
          <a:p>
            <a:pPr marL="12065" marR="5080" indent="1270" algn="ctr">
              <a:lnSpc>
                <a:spcPts val="1680"/>
              </a:lnSpc>
              <a:spcBef>
                <a:spcPts val="55"/>
              </a:spcBef>
            </a:pPr>
            <a:r>
              <a:rPr lang="en-US" sz="1200" spc="-10" dirty="0">
                <a:solidFill>
                  <a:schemeClr val="accent1">
                    <a:lumMod val="75000"/>
                  </a:schemeClr>
                </a:solidFill>
                <a:latin typeface="Arial" panose="020B0604020202020204" pitchFamily="34" charset="0"/>
                <a:cs typeface="Arial" panose="020B0604020202020204" pitchFamily="34" charset="0"/>
              </a:rPr>
              <a:t>Active-duty benefits</a:t>
            </a:r>
          </a:p>
          <a:p>
            <a:pPr marL="12065" marR="5080" indent="1270" algn="ctr">
              <a:lnSpc>
                <a:spcPts val="1680"/>
              </a:lnSpc>
              <a:spcBef>
                <a:spcPts val="55"/>
              </a:spcBef>
            </a:pPr>
            <a:r>
              <a:rPr lang="en-US" sz="1200" spc="-10" dirty="0">
                <a:solidFill>
                  <a:schemeClr val="accent1">
                    <a:lumMod val="75000"/>
                  </a:schemeClr>
                </a:solidFill>
                <a:latin typeface="Arial" panose="020B0604020202020204" pitchFamily="34" charset="0"/>
                <a:cs typeface="Arial" panose="020B0604020202020204" pitchFamily="34" charset="0"/>
              </a:rPr>
              <a:t>RC Service member and family</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29" name="Rounded Rectangular Callout 28"/>
          <p:cNvSpPr/>
          <p:nvPr/>
        </p:nvSpPr>
        <p:spPr>
          <a:xfrm>
            <a:off x="6112524" y="2885999"/>
            <a:ext cx="2599279" cy="1313684"/>
          </a:xfrm>
          <a:prstGeom prst="wedgeRoundRectCallout">
            <a:avLst>
              <a:gd name="adj1" fmla="val -72307"/>
              <a:gd name="adj2" fmla="val 9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 algn="ctr">
              <a:lnSpc>
                <a:spcPts val="1920"/>
              </a:lnSpc>
              <a:spcBef>
                <a:spcPts val="95"/>
              </a:spcBef>
            </a:pPr>
            <a:r>
              <a:rPr lang="en-US" sz="1600" b="1" spc="-10" dirty="0">
                <a:solidFill>
                  <a:schemeClr val="bg1"/>
                </a:solidFill>
                <a:latin typeface="Arial" panose="020B0604020202020204" pitchFamily="34" charset="0"/>
                <a:cs typeface="Arial" panose="020B0604020202020204" pitchFamily="34" charset="0"/>
              </a:rPr>
              <a:t>Activated</a:t>
            </a:r>
            <a:endParaRPr lang="en-US" sz="1600" b="1" dirty="0">
              <a:solidFill>
                <a:schemeClr val="bg1"/>
              </a:solidFill>
              <a:latin typeface="Arial" panose="020B0604020202020204" pitchFamily="34" charset="0"/>
              <a:cs typeface="Arial" panose="020B0604020202020204" pitchFamily="34" charset="0"/>
            </a:endParaRP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Active-duty benefits</a:t>
            </a:r>
          </a:p>
          <a:p>
            <a:pPr marL="12065" marR="5080" indent="1270" algn="ctr">
              <a:lnSpc>
                <a:spcPts val="1680"/>
              </a:lnSpc>
              <a:spcBef>
                <a:spcPts val="55"/>
              </a:spcBef>
            </a:pPr>
            <a:r>
              <a:rPr lang="en-US" sz="1200" spc="-10" dirty="0">
                <a:solidFill>
                  <a:schemeClr val="bg1"/>
                </a:solidFill>
                <a:latin typeface="Arial" panose="020B0604020202020204" pitchFamily="34" charset="0"/>
                <a:cs typeface="Arial" panose="020B0604020202020204" pitchFamily="34" charset="0"/>
              </a:rPr>
              <a:t>RC Service member and family</a:t>
            </a:r>
            <a:endParaRPr lang="en-US" sz="12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340644" y="2494207"/>
            <a:ext cx="2615588" cy="369332"/>
          </a:xfrm>
          <a:prstGeom prst="rect">
            <a:avLst/>
          </a:prstGeom>
          <a:noFill/>
        </p:spPr>
        <p:txBody>
          <a:bodyPr wrap="none" rtlCol="0">
            <a:spAutoFit/>
          </a:bodyPr>
          <a:lstStyle/>
          <a:p>
            <a:r>
              <a:rPr lang="en-US" dirty="0">
                <a:hlinkClick r:id="rId4"/>
              </a:rPr>
              <a:t>www.tricare.mil/reserve</a:t>
            </a:r>
            <a:r>
              <a:rPr lang="en-US" dirty="0"/>
              <a:t>  </a:t>
            </a:r>
          </a:p>
        </p:txBody>
      </p:sp>
      <p:sp>
        <p:nvSpPr>
          <p:cNvPr id="8" name="TextBox 7"/>
          <p:cNvSpPr txBox="1"/>
          <p:nvPr/>
        </p:nvSpPr>
        <p:spPr>
          <a:xfrm>
            <a:off x="1195114" y="4369621"/>
            <a:ext cx="6753773" cy="246221"/>
          </a:xfrm>
          <a:prstGeom prst="rect">
            <a:avLst/>
          </a:prstGeom>
          <a:noFill/>
        </p:spPr>
        <p:txBody>
          <a:bodyPr wrap="none" rtlCol="0">
            <a:spAutoFit/>
          </a:bodyPr>
          <a:lstStyle/>
          <a:p>
            <a:pPr algn="ctr"/>
            <a:r>
              <a:rPr lang="en-US" sz="1000" baseline="30000" dirty="0">
                <a:solidFill>
                  <a:schemeClr val="accent1">
                    <a:lumMod val="50000"/>
                  </a:schemeClr>
                </a:solidFill>
              </a:rPr>
              <a:t>1</a:t>
            </a:r>
            <a:r>
              <a:rPr lang="en-US" sz="1000" dirty="0">
                <a:solidFill>
                  <a:schemeClr val="accent1">
                    <a:lumMod val="50000"/>
                  </a:schemeClr>
                </a:solidFill>
              </a:rPr>
              <a:t> Activation for a federal preplanned mission (</a:t>
            </a:r>
            <a:r>
              <a:rPr lang="en-US" sz="1000" dirty="0">
                <a:solidFill>
                  <a:schemeClr val="accent1">
                    <a:lumMod val="50000"/>
                  </a:schemeClr>
                </a:solidFill>
                <a:hlinkClick r:id="rId5"/>
              </a:rPr>
              <a:t>10 USC §12304b</a:t>
            </a:r>
            <a:r>
              <a:rPr lang="en-US" sz="1000" dirty="0">
                <a:solidFill>
                  <a:schemeClr val="accent1">
                    <a:lumMod val="50000"/>
                  </a:schemeClr>
                </a:solidFill>
              </a:rPr>
              <a:t>) or in support of a contingency operation </a:t>
            </a:r>
            <a:r>
              <a:rPr lang="en-US" sz="1000" dirty="0">
                <a:solidFill>
                  <a:schemeClr val="accent1">
                    <a:lumMod val="50000"/>
                  </a:schemeClr>
                </a:solidFill>
                <a:hlinkClick r:id="rId6"/>
              </a:rPr>
              <a:t>(§101</a:t>
            </a:r>
            <a:r>
              <a:rPr lang="en-US" sz="1000" dirty="0">
                <a:solidFill>
                  <a:schemeClr val="accent1">
                    <a:lumMod val="50000"/>
                  </a:schemeClr>
                </a:solidFill>
              </a:rPr>
              <a:t>(a)(13)(B)) </a:t>
            </a:r>
          </a:p>
        </p:txBody>
      </p:sp>
      <p:sp>
        <p:nvSpPr>
          <p:cNvPr id="13" name="Arrow: Circular 12">
            <a:extLst>
              <a:ext uri="{FF2B5EF4-FFF2-40B4-BE49-F238E27FC236}">
                <a16:creationId xmlns:a16="http://schemas.microsoft.com/office/drawing/2014/main" id="{4EEE84CC-A084-2F83-E25F-CC8CB0FB02F0}"/>
              </a:ext>
            </a:extLst>
          </p:cNvPr>
          <p:cNvSpPr/>
          <p:nvPr/>
        </p:nvSpPr>
        <p:spPr>
          <a:xfrm rot="21182624">
            <a:off x="3564182" y="1201528"/>
            <a:ext cx="1910156" cy="1351505"/>
          </a:xfrm>
          <a:prstGeom prst="circularArrow">
            <a:avLst>
              <a:gd name="adj1" fmla="val 12500"/>
              <a:gd name="adj2" fmla="val 1064273"/>
              <a:gd name="adj3" fmla="val 20457681"/>
              <a:gd name="adj4" fmla="val 12232962"/>
              <a:gd name="adj5" fmla="val 2203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ircular 14">
            <a:extLst>
              <a:ext uri="{FF2B5EF4-FFF2-40B4-BE49-F238E27FC236}">
                <a16:creationId xmlns:a16="http://schemas.microsoft.com/office/drawing/2014/main" id="{CEC8FDA2-E8E8-7B4C-B091-0FA93C3713BB}"/>
              </a:ext>
            </a:extLst>
          </p:cNvPr>
          <p:cNvSpPr/>
          <p:nvPr/>
        </p:nvSpPr>
        <p:spPr>
          <a:xfrm rot="5147648">
            <a:off x="4580120" y="2051424"/>
            <a:ext cx="1910156" cy="1351505"/>
          </a:xfrm>
          <a:prstGeom prst="circularArrow">
            <a:avLst>
              <a:gd name="adj1" fmla="val 12500"/>
              <a:gd name="adj2" fmla="val 1064273"/>
              <a:gd name="adj3" fmla="val 20457681"/>
              <a:gd name="adj4" fmla="val 12232962"/>
              <a:gd name="adj5" fmla="val 2203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ircular 15">
            <a:extLst>
              <a:ext uri="{FF2B5EF4-FFF2-40B4-BE49-F238E27FC236}">
                <a16:creationId xmlns:a16="http://schemas.microsoft.com/office/drawing/2014/main" id="{D217E1B9-1DCD-DFA1-5525-0D1B432E3DD8}"/>
              </a:ext>
            </a:extLst>
          </p:cNvPr>
          <p:cNvSpPr/>
          <p:nvPr/>
        </p:nvSpPr>
        <p:spPr>
          <a:xfrm rot="15799836">
            <a:off x="2674761" y="2186991"/>
            <a:ext cx="1910156" cy="1351505"/>
          </a:xfrm>
          <a:prstGeom prst="circularArrow">
            <a:avLst>
              <a:gd name="adj1" fmla="val 12500"/>
              <a:gd name="adj2" fmla="val 1064273"/>
              <a:gd name="adj3" fmla="val 20457681"/>
              <a:gd name="adj4" fmla="val 12232962"/>
              <a:gd name="adj5" fmla="val 2203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ircular 16">
            <a:extLst>
              <a:ext uri="{FF2B5EF4-FFF2-40B4-BE49-F238E27FC236}">
                <a16:creationId xmlns:a16="http://schemas.microsoft.com/office/drawing/2014/main" id="{A8C25476-497E-852D-27C2-A5D241526997}"/>
              </a:ext>
            </a:extLst>
          </p:cNvPr>
          <p:cNvSpPr/>
          <p:nvPr/>
        </p:nvSpPr>
        <p:spPr>
          <a:xfrm rot="10384107">
            <a:off x="3685767" y="3014847"/>
            <a:ext cx="1910156" cy="1351505"/>
          </a:xfrm>
          <a:prstGeom prst="circularArrow">
            <a:avLst>
              <a:gd name="adj1" fmla="val 12500"/>
              <a:gd name="adj2" fmla="val 1064273"/>
              <a:gd name="adj3" fmla="val 20457681"/>
              <a:gd name="adj4" fmla="val 12232962"/>
              <a:gd name="adj5" fmla="val 2203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74795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0-#ppt_w/2"/>
                                          </p:val>
                                        </p:tav>
                                        <p:tav tm="100000">
                                          <p:val>
                                            <p:strVal val="#ppt_x"/>
                                          </p:val>
                                        </p:tav>
                                      </p:tavLst>
                                    </p:anim>
                                    <p:anim calcmode="lin" valueType="num">
                                      <p:cBhvr additive="base">
                                        <p:cTn id="13" dur="25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250" fill="hold"/>
                                        <p:tgtEl>
                                          <p:spTgt spid="27"/>
                                        </p:tgtEl>
                                        <p:attrNameLst>
                                          <p:attrName>ppt_x</p:attrName>
                                        </p:attrNameLst>
                                      </p:cBhvr>
                                      <p:tavLst>
                                        <p:tav tm="0">
                                          <p:val>
                                            <p:strVal val="1+#ppt_w/2"/>
                                          </p:val>
                                        </p:tav>
                                        <p:tav tm="100000">
                                          <p:val>
                                            <p:strVal val="#ppt_x"/>
                                          </p:val>
                                        </p:tav>
                                      </p:tavLst>
                                    </p:anim>
                                    <p:anim calcmode="lin" valueType="num">
                                      <p:cBhvr additive="base">
                                        <p:cTn id="19" dur="25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250" fill="hold"/>
                                        <p:tgtEl>
                                          <p:spTgt spid="29"/>
                                        </p:tgtEl>
                                        <p:attrNameLst>
                                          <p:attrName>ppt_x</p:attrName>
                                        </p:attrNameLst>
                                      </p:cBhvr>
                                      <p:tavLst>
                                        <p:tav tm="0">
                                          <p:val>
                                            <p:strVal val="1+#ppt_w/2"/>
                                          </p:val>
                                        </p:tav>
                                        <p:tav tm="100000">
                                          <p:val>
                                            <p:strVal val="#ppt_x"/>
                                          </p:val>
                                        </p:tav>
                                      </p:tavLst>
                                    </p:anim>
                                    <p:anim calcmode="lin" valueType="num">
                                      <p:cBhvr additive="base">
                                        <p:cTn id="29"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250" fill="hold"/>
                                        <p:tgtEl>
                                          <p:spTgt spid="26"/>
                                        </p:tgtEl>
                                        <p:attrNameLst>
                                          <p:attrName>ppt_x</p:attrName>
                                        </p:attrNameLst>
                                      </p:cBhvr>
                                      <p:tavLst>
                                        <p:tav tm="0">
                                          <p:val>
                                            <p:strVal val="0-#ppt_w/2"/>
                                          </p:val>
                                        </p:tav>
                                        <p:tav tm="100000">
                                          <p:val>
                                            <p:strVal val="#ppt_x"/>
                                          </p:val>
                                        </p:tav>
                                      </p:tavLst>
                                    </p:anim>
                                    <p:anim calcmode="lin" valueType="num">
                                      <p:cBhvr additive="base">
                                        <p:cTn id="35"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25247"/>
            <a:ext cx="5331460" cy="443711"/>
          </a:xfrm>
          <a:prstGeom prst="rect">
            <a:avLst/>
          </a:prstGeom>
        </p:spPr>
        <p:txBody>
          <a:bodyPr vert="horz" wrap="square" lIns="0" tIns="12700" rIns="0" bIns="0" rtlCol="0">
            <a:spAutoFit/>
          </a:bodyPr>
          <a:lstStyle/>
          <a:p>
            <a:pPr marL="12700" algn="l">
              <a:lnSpc>
                <a:spcPct val="100000"/>
              </a:lnSpc>
              <a:spcBef>
                <a:spcPts val="100"/>
              </a:spcBef>
            </a:pPr>
            <a:r>
              <a:rPr b="1" dirty="0">
                <a:latin typeface="Arial" panose="020B0604020202020204" pitchFamily="34" charset="0"/>
                <a:cs typeface="Arial" panose="020B0604020202020204" pitchFamily="34" charset="0"/>
              </a:rPr>
              <a:t>OCONUS </a:t>
            </a:r>
            <a:r>
              <a:rPr b="1" spc="-5" dirty="0">
                <a:latin typeface="Arial" panose="020B0604020202020204" pitchFamily="34" charset="0"/>
                <a:cs typeface="Arial" panose="020B0604020202020204" pitchFamily="34" charset="0"/>
              </a:rPr>
              <a:t>TRICARE</a:t>
            </a:r>
            <a:r>
              <a:rPr b="1" spc="-90" dirty="0">
                <a:latin typeface="Arial" panose="020B0604020202020204" pitchFamily="34" charset="0"/>
                <a:cs typeface="Arial" panose="020B0604020202020204" pitchFamily="34" charset="0"/>
              </a:rPr>
              <a:t> </a:t>
            </a:r>
            <a:r>
              <a:rPr b="1" spc="-5" dirty="0">
                <a:latin typeface="Arial" panose="020B0604020202020204" pitchFamily="34" charset="0"/>
                <a:cs typeface="Arial" panose="020B0604020202020204" pitchFamily="34" charset="0"/>
              </a:rPr>
              <a:t>Region</a:t>
            </a:r>
          </a:p>
        </p:txBody>
      </p:sp>
      <p:sp>
        <p:nvSpPr>
          <p:cNvPr id="3" name="object 3"/>
          <p:cNvSpPr txBox="1"/>
          <p:nvPr/>
        </p:nvSpPr>
        <p:spPr>
          <a:xfrm>
            <a:off x="802958" y="1093505"/>
            <a:ext cx="7538084" cy="259045"/>
          </a:xfrm>
          <a:prstGeom prst="rect">
            <a:avLst/>
          </a:prstGeom>
        </p:spPr>
        <p:txBody>
          <a:bodyPr vert="horz" wrap="square" lIns="0" tIns="12700" rIns="0" bIns="0" rtlCol="0">
            <a:spAutoFit/>
          </a:bodyPr>
          <a:lstStyle/>
          <a:p>
            <a:pPr marL="12700" algn="ctr">
              <a:lnSpc>
                <a:spcPct val="100000"/>
              </a:lnSpc>
              <a:spcBef>
                <a:spcPts val="100"/>
              </a:spcBef>
            </a:pPr>
            <a:r>
              <a:rPr sz="1600" spc="-5" dirty="0">
                <a:solidFill>
                  <a:srgbClr val="283446"/>
                </a:solidFill>
                <a:latin typeface="Arial" panose="020B0604020202020204" pitchFamily="34" charset="0"/>
                <a:cs typeface="Arial" panose="020B0604020202020204" pitchFamily="34" charset="0"/>
              </a:rPr>
              <a:t>The TRICARE </a:t>
            </a:r>
            <a:r>
              <a:rPr sz="1600" spc="-10" dirty="0">
                <a:solidFill>
                  <a:srgbClr val="283446"/>
                </a:solidFill>
                <a:latin typeface="Arial" panose="020B0604020202020204" pitchFamily="34" charset="0"/>
                <a:cs typeface="Arial" panose="020B0604020202020204" pitchFamily="34" charset="0"/>
              </a:rPr>
              <a:t>Overseas </a:t>
            </a:r>
            <a:r>
              <a:rPr sz="1600" spc="-5" dirty="0">
                <a:solidFill>
                  <a:srgbClr val="283446"/>
                </a:solidFill>
                <a:latin typeface="Arial" panose="020B0604020202020204" pitchFamily="34" charset="0"/>
                <a:cs typeface="Arial" panose="020B0604020202020204" pitchFamily="34" charset="0"/>
              </a:rPr>
              <a:t>Program </a:t>
            </a:r>
            <a:r>
              <a:rPr sz="1600" dirty="0">
                <a:solidFill>
                  <a:srgbClr val="283446"/>
                </a:solidFill>
                <a:latin typeface="Arial" panose="020B0604020202020204" pitchFamily="34" charset="0"/>
                <a:cs typeface="Arial" panose="020B0604020202020204" pitchFamily="34" charset="0"/>
              </a:rPr>
              <a:t>is </a:t>
            </a:r>
            <a:r>
              <a:rPr lang="en-US" sz="1600" spc="-5" dirty="0">
                <a:solidFill>
                  <a:srgbClr val="283446"/>
                </a:solidFill>
                <a:latin typeface="Arial" panose="020B0604020202020204" pitchFamily="34" charset="0"/>
                <a:cs typeface="Arial" panose="020B0604020202020204" pitchFamily="34" charset="0"/>
              </a:rPr>
              <a:t>managed </a:t>
            </a:r>
            <a:r>
              <a:rPr lang="en-US" sz="1600" spc="-10" dirty="0">
                <a:solidFill>
                  <a:srgbClr val="283446"/>
                </a:solidFill>
                <a:latin typeface="Arial" panose="020B0604020202020204" pitchFamily="34" charset="0"/>
                <a:cs typeface="Arial" panose="020B0604020202020204" pitchFamily="34" charset="0"/>
              </a:rPr>
              <a:t>through </a:t>
            </a:r>
            <a:r>
              <a:rPr lang="en-US" sz="1600" spc="-5" dirty="0">
                <a:solidFill>
                  <a:srgbClr val="283446"/>
                </a:solidFill>
                <a:latin typeface="Arial" panose="020B0604020202020204" pitchFamily="34" charset="0"/>
                <a:cs typeface="Arial" panose="020B0604020202020204" pitchFamily="34" charset="0"/>
              </a:rPr>
              <a:t>three geographic</a:t>
            </a:r>
            <a:r>
              <a:rPr lang="en-US" sz="1600" spc="90" dirty="0">
                <a:solidFill>
                  <a:srgbClr val="283446"/>
                </a:solidFill>
                <a:latin typeface="Arial" panose="020B0604020202020204" pitchFamily="34" charset="0"/>
                <a:cs typeface="Arial" panose="020B0604020202020204" pitchFamily="34" charset="0"/>
              </a:rPr>
              <a:t> </a:t>
            </a:r>
            <a:r>
              <a:rPr lang="en-US" sz="1600" spc="-5" dirty="0">
                <a:solidFill>
                  <a:srgbClr val="283446"/>
                </a:solidFill>
                <a:latin typeface="Arial" panose="020B0604020202020204" pitchFamily="34" charset="0"/>
                <a:cs typeface="Arial" panose="020B0604020202020204" pitchFamily="34" charset="0"/>
              </a:rPr>
              <a:t>areas.</a:t>
            </a:r>
            <a:endParaRPr sz="1600" dirty="0">
              <a:latin typeface="Arial" panose="020B0604020202020204" pitchFamily="34" charset="0"/>
              <a:cs typeface="Arial" panose="020B0604020202020204" pitchFamily="34" charset="0"/>
            </a:endParaRPr>
          </a:p>
        </p:txBody>
      </p:sp>
      <p:sp>
        <p:nvSpPr>
          <p:cNvPr id="4" name="object 4"/>
          <p:cNvSpPr/>
          <p:nvPr/>
        </p:nvSpPr>
        <p:spPr>
          <a:xfrm>
            <a:off x="1258061" y="1494554"/>
            <a:ext cx="3547871" cy="1815573"/>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387150" y="3297555"/>
            <a:ext cx="2258695" cy="721995"/>
          </a:xfrm>
          <a:prstGeom prst="rect">
            <a:avLst/>
          </a:prstGeom>
        </p:spPr>
        <p:txBody>
          <a:bodyPr vert="horz" wrap="square" lIns="0" tIns="12700" rIns="0" bIns="0" rtlCol="0">
            <a:spAutoFit/>
          </a:bodyPr>
          <a:lstStyle/>
          <a:p>
            <a:pPr marL="220979" marR="215900" indent="635" algn="ctr">
              <a:lnSpc>
                <a:spcPct val="107700"/>
              </a:lnSpc>
              <a:spcBef>
                <a:spcPts val="100"/>
              </a:spcBef>
            </a:pPr>
            <a:r>
              <a:rPr sz="1100" spc="-5" dirty="0">
                <a:solidFill>
                  <a:srgbClr val="C00000"/>
                </a:solidFill>
                <a:latin typeface="Franklin Gothic Book"/>
                <a:cs typeface="Franklin Gothic Book"/>
              </a:rPr>
              <a:t>Latin </a:t>
            </a:r>
            <a:r>
              <a:rPr sz="1100" spc="-10" dirty="0">
                <a:solidFill>
                  <a:srgbClr val="C00000"/>
                </a:solidFill>
                <a:latin typeface="Franklin Gothic Book"/>
                <a:cs typeface="Franklin Gothic Book"/>
              </a:rPr>
              <a:t>America </a:t>
            </a:r>
            <a:r>
              <a:rPr sz="1100" spc="-5" dirty="0">
                <a:solidFill>
                  <a:srgbClr val="C00000"/>
                </a:solidFill>
                <a:latin typeface="Franklin Gothic Book"/>
                <a:cs typeface="Franklin Gothic Book"/>
              </a:rPr>
              <a:t>&amp; </a:t>
            </a:r>
            <a:r>
              <a:rPr sz="1100" spc="-10" dirty="0">
                <a:solidFill>
                  <a:srgbClr val="C00000"/>
                </a:solidFill>
                <a:latin typeface="Franklin Gothic Book"/>
                <a:cs typeface="Franklin Gothic Book"/>
              </a:rPr>
              <a:t>Canada  </a:t>
            </a:r>
            <a:r>
              <a:rPr sz="1100" spc="-15" dirty="0">
                <a:latin typeface="Franklin Gothic Book"/>
                <a:cs typeface="Franklin Gothic Book"/>
              </a:rPr>
              <a:t>Central and </a:t>
            </a:r>
            <a:r>
              <a:rPr sz="1100" spc="-10" dirty="0">
                <a:latin typeface="Franklin Gothic Book"/>
                <a:cs typeface="Franklin Gothic Book"/>
              </a:rPr>
              <a:t>South </a:t>
            </a:r>
            <a:r>
              <a:rPr sz="1100" spc="-15" dirty="0">
                <a:latin typeface="Franklin Gothic Book"/>
                <a:cs typeface="Franklin Gothic Book"/>
              </a:rPr>
              <a:t>America,</a:t>
            </a:r>
            <a:r>
              <a:rPr sz="1100" spc="10" dirty="0">
                <a:latin typeface="Franklin Gothic Book"/>
                <a:cs typeface="Franklin Gothic Book"/>
              </a:rPr>
              <a:t> </a:t>
            </a:r>
            <a:r>
              <a:rPr sz="1100" spc="-5" dirty="0">
                <a:latin typeface="Franklin Gothic Book"/>
                <a:cs typeface="Franklin Gothic Book"/>
              </a:rPr>
              <a:t>the</a:t>
            </a:r>
            <a:endParaRPr sz="1100" dirty="0">
              <a:latin typeface="Franklin Gothic Book"/>
              <a:cs typeface="Franklin Gothic Book"/>
            </a:endParaRPr>
          </a:p>
          <a:p>
            <a:pPr marL="12700" marR="5080" algn="ctr">
              <a:lnSpc>
                <a:spcPct val="100000"/>
              </a:lnSpc>
            </a:pPr>
            <a:r>
              <a:rPr sz="1100" spc="-15" dirty="0">
                <a:latin typeface="Franklin Gothic Book"/>
                <a:cs typeface="Franklin Gothic Book"/>
              </a:rPr>
              <a:t>Caribbean Basin, Canada, Puerto </a:t>
            </a:r>
            <a:r>
              <a:rPr sz="1100" spc="-20" dirty="0">
                <a:latin typeface="Franklin Gothic Book"/>
                <a:cs typeface="Franklin Gothic Book"/>
              </a:rPr>
              <a:t>Rico,  </a:t>
            </a:r>
            <a:r>
              <a:rPr sz="1100" spc="-15" dirty="0">
                <a:latin typeface="Franklin Gothic Book"/>
                <a:cs typeface="Franklin Gothic Book"/>
              </a:rPr>
              <a:t>and </a:t>
            </a:r>
            <a:r>
              <a:rPr sz="1100" spc="-5" dirty="0">
                <a:latin typeface="Franklin Gothic Book"/>
                <a:cs typeface="Franklin Gothic Book"/>
              </a:rPr>
              <a:t>the </a:t>
            </a:r>
            <a:r>
              <a:rPr sz="1100" spc="-15" dirty="0">
                <a:latin typeface="Franklin Gothic Book"/>
                <a:cs typeface="Franklin Gothic Book"/>
              </a:rPr>
              <a:t>U.S. </a:t>
            </a:r>
            <a:r>
              <a:rPr sz="1100" spc="-20" dirty="0">
                <a:latin typeface="Franklin Gothic Book"/>
                <a:cs typeface="Franklin Gothic Book"/>
              </a:rPr>
              <a:t>Virgin</a:t>
            </a:r>
            <a:r>
              <a:rPr sz="1100" spc="-145" dirty="0">
                <a:latin typeface="Franklin Gothic Book"/>
                <a:cs typeface="Franklin Gothic Book"/>
              </a:rPr>
              <a:t> </a:t>
            </a:r>
            <a:r>
              <a:rPr sz="1100" spc="-15" dirty="0">
                <a:latin typeface="Franklin Gothic Book"/>
                <a:cs typeface="Franklin Gothic Book"/>
              </a:rPr>
              <a:t>Islands</a:t>
            </a:r>
            <a:endParaRPr sz="1100" dirty="0">
              <a:latin typeface="Franklin Gothic Book"/>
              <a:cs typeface="Franklin Gothic Book"/>
            </a:endParaRPr>
          </a:p>
        </p:txBody>
      </p:sp>
      <p:sp>
        <p:nvSpPr>
          <p:cNvPr id="6" name="object 6"/>
          <p:cNvSpPr txBox="1"/>
          <p:nvPr/>
        </p:nvSpPr>
        <p:spPr>
          <a:xfrm>
            <a:off x="2782231" y="3292360"/>
            <a:ext cx="1523365" cy="889635"/>
          </a:xfrm>
          <a:prstGeom prst="rect">
            <a:avLst/>
          </a:prstGeom>
        </p:spPr>
        <p:txBody>
          <a:bodyPr vert="horz" wrap="square" lIns="0" tIns="12700" rIns="0" bIns="0" rtlCol="0">
            <a:spAutoFit/>
          </a:bodyPr>
          <a:lstStyle/>
          <a:p>
            <a:pPr marL="12700" marR="5080" indent="349250">
              <a:lnSpc>
                <a:spcPct val="107700"/>
              </a:lnSpc>
              <a:spcBef>
                <a:spcPts val="100"/>
              </a:spcBef>
            </a:pPr>
            <a:r>
              <a:rPr sz="1100" spc="-15" dirty="0">
                <a:solidFill>
                  <a:srgbClr val="FF6600"/>
                </a:solidFill>
                <a:latin typeface="Franklin Gothic Book"/>
                <a:cs typeface="Franklin Gothic Book"/>
              </a:rPr>
              <a:t>Eurasia-Africa  </a:t>
            </a:r>
            <a:r>
              <a:rPr sz="1100" spc="-15" dirty="0">
                <a:latin typeface="Franklin Gothic Book"/>
                <a:cs typeface="Franklin Gothic Book"/>
              </a:rPr>
              <a:t>Europe, </a:t>
            </a:r>
            <a:r>
              <a:rPr sz="1100" dirty="0">
                <a:latin typeface="Franklin Gothic Book"/>
                <a:cs typeface="Franklin Gothic Book"/>
              </a:rPr>
              <a:t>Africa,the</a:t>
            </a:r>
            <a:r>
              <a:rPr sz="1100" spc="175" dirty="0">
                <a:latin typeface="Franklin Gothic Book"/>
                <a:cs typeface="Franklin Gothic Book"/>
              </a:rPr>
              <a:t> </a:t>
            </a:r>
            <a:r>
              <a:rPr sz="1100" spc="-15" dirty="0">
                <a:latin typeface="Franklin Gothic Book"/>
                <a:cs typeface="Franklin Gothic Book"/>
              </a:rPr>
              <a:t>Middle</a:t>
            </a:r>
            <a:endParaRPr sz="1100" dirty="0">
              <a:latin typeface="Franklin Gothic Book"/>
              <a:cs typeface="Franklin Gothic Book"/>
            </a:endParaRPr>
          </a:p>
          <a:p>
            <a:pPr marL="28575" marR="19050" indent="-1905" algn="ctr">
              <a:lnSpc>
                <a:spcPct val="100000"/>
              </a:lnSpc>
            </a:pPr>
            <a:r>
              <a:rPr sz="1100" spc="-10" dirty="0">
                <a:latin typeface="Franklin Gothic Book"/>
                <a:cs typeface="Franklin Gothic Book"/>
              </a:rPr>
              <a:t>East, </a:t>
            </a:r>
            <a:r>
              <a:rPr sz="1100" spc="-15" dirty="0">
                <a:latin typeface="Franklin Gothic Book"/>
                <a:cs typeface="Franklin Gothic Book"/>
              </a:rPr>
              <a:t>Pakistan, </a:t>
            </a:r>
            <a:r>
              <a:rPr sz="1100" spc="-20" dirty="0">
                <a:latin typeface="Franklin Gothic Book"/>
                <a:cs typeface="Franklin Gothic Book"/>
              </a:rPr>
              <a:t>Russia,  </a:t>
            </a:r>
            <a:r>
              <a:rPr sz="1100" spc="-15" dirty="0">
                <a:latin typeface="Franklin Gothic Book"/>
                <a:cs typeface="Franklin Gothic Book"/>
              </a:rPr>
              <a:t>and several </a:t>
            </a:r>
            <a:r>
              <a:rPr sz="1100" spc="-5" dirty="0">
                <a:latin typeface="Franklin Gothic Book"/>
                <a:cs typeface="Franklin Gothic Book"/>
              </a:rPr>
              <a:t>former</a:t>
            </a:r>
            <a:r>
              <a:rPr sz="1100" spc="-190" dirty="0">
                <a:latin typeface="Franklin Gothic Book"/>
                <a:cs typeface="Franklin Gothic Book"/>
              </a:rPr>
              <a:t> </a:t>
            </a:r>
            <a:r>
              <a:rPr sz="1100" spc="-15" dirty="0">
                <a:latin typeface="Franklin Gothic Book"/>
                <a:cs typeface="Franklin Gothic Book"/>
              </a:rPr>
              <a:t>Soviet  Republic</a:t>
            </a:r>
            <a:r>
              <a:rPr sz="1100" spc="-15" dirty="0">
                <a:latin typeface="Arial"/>
                <a:cs typeface="Arial"/>
              </a:rPr>
              <a:t>s</a:t>
            </a:r>
            <a:endParaRPr sz="1100" dirty="0">
              <a:latin typeface="Arial"/>
              <a:cs typeface="Arial"/>
            </a:endParaRPr>
          </a:p>
        </p:txBody>
      </p:sp>
      <p:sp>
        <p:nvSpPr>
          <p:cNvPr id="7" name="object 7"/>
          <p:cNvSpPr txBox="1"/>
          <p:nvPr/>
        </p:nvSpPr>
        <p:spPr>
          <a:xfrm>
            <a:off x="4619625" y="3298242"/>
            <a:ext cx="1400175" cy="1031240"/>
          </a:xfrm>
          <a:prstGeom prst="rect">
            <a:avLst/>
          </a:prstGeom>
        </p:spPr>
        <p:txBody>
          <a:bodyPr vert="horz" wrap="square" lIns="0" tIns="12065" rIns="0" bIns="0" rtlCol="0">
            <a:spAutoFit/>
          </a:bodyPr>
          <a:lstStyle/>
          <a:p>
            <a:pPr algn="ctr">
              <a:lnSpc>
                <a:spcPct val="100000"/>
              </a:lnSpc>
              <a:spcBef>
                <a:spcPts val="95"/>
              </a:spcBef>
            </a:pPr>
            <a:r>
              <a:rPr sz="1100" spc="-10" dirty="0">
                <a:solidFill>
                  <a:srgbClr val="0037E6"/>
                </a:solidFill>
                <a:latin typeface="Franklin Gothic Book"/>
                <a:cs typeface="Franklin Gothic Book"/>
              </a:rPr>
              <a:t>Pacific</a:t>
            </a:r>
            <a:endParaRPr sz="1100" dirty="0">
              <a:latin typeface="Franklin Gothic Book"/>
              <a:cs typeface="Franklin Gothic Book"/>
            </a:endParaRPr>
          </a:p>
          <a:p>
            <a:pPr marL="12700" marR="5080" indent="635" algn="ctr">
              <a:lnSpc>
                <a:spcPct val="100000"/>
              </a:lnSpc>
            </a:pPr>
            <a:r>
              <a:rPr sz="1100" spc="-15" dirty="0">
                <a:latin typeface="Franklin Gothic Book"/>
                <a:cs typeface="Franklin Gothic Book"/>
              </a:rPr>
              <a:t>Asia, </a:t>
            </a:r>
            <a:r>
              <a:rPr sz="1100" spc="-5" dirty="0">
                <a:latin typeface="Franklin Gothic Book"/>
                <a:cs typeface="Franklin Gothic Book"/>
              </a:rPr>
              <a:t>Guam, </a:t>
            </a:r>
            <a:r>
              <a:rPr sz="1100" spc="-20" dirty="0">
                <a:latin typeface="Franklin Gothic Book"/>
                <a:cs typeface="Franklin Gothic Book"/>
              </a:rPr>
              <a:t>Australia,  </a:t>
            </a:r>
            <a:r>
              <a:rPr sz="1100" spc="-15" dirty="0">
                <a:latin typeface="Franklin Gothic Book"/>
                <a:cs typeface="Franklin Gothic Book"/>
              </a:rPr>
              <a:t>New Zealand, India,  </a:t>
            </a:r>
            <a:r>
              <a:rPr sz="1100" spc="-10" dirty="0">
                <a:latin typeface="Franklin Gothic Book"/>
                <a:cs typeface="Franklin Gothic Book"/>
              </a:rPr>
              <a:t>Japan, South </a:t>
            </a:r>
            <a:r>
              <a:rPr sz="1100" spc="-5" dirty="0">
                <a:latin typeface="Franklin Gothic Book"/>
                <a:cs typeface="Franklin Gothic Book"/>
              </a:rPr>
              <a:t>Koreaand  </a:t>
            </a:r>
            <a:r>
              <a:rPr sz="1100" spc="-10" dirty="0">
                <a:latin typeface="Franklin Gothic Book"/>
                <a:cs typeface="Franklin Gothic Book"/>
              </a:rPr>
              <a:t>Western Pacific remote  </a:t>
            </a:r>
            <a:r>
              <a:rPr sz="1100" spc="-15" dirty="0">
                <a:latin typeface="Franklin Gothic Book"/>
                <a:cs typeface="Franklin Gothic Book"/>
              </a:rPr>
              <a:t>countries</a:t>
            </a:r>
            <a:endParaRPr sz="1100" dirty="0">
              <a:latin typeface="Franklin Gothic Book"/>
              <a:cs typeface="Franklin Gothic Book"/>
            </a:endParaRPr>
          </a:p>
        </p:txBody>
      </p:sp>
      <p:sp>
        <p:nvSpPr>
          <p:cNvPr id="8" name="object 8"/>
          <p:cNvSpPr txBox="1"/>
          <p:nvPr/>
        </p:nvSpPr>
        <p:spPr>
          <a:xfrm>
            <a:off x="535940" y="4364109"/>
            <a:ext cx="3797935" cy="193040"/>
          </a:xfrm>
          <a:prstGeom prst="rect">
            <a:avLst/>
          </a:prstGeom>
        </p:spPr>
        <p:txBody>
          <a:bodyPr vert="horz" wrap="square" lIns="0" tIns="12065" rIns="0" bIns="0" rtlCol="0">
            <a:spAutoFit/>
          </a:bodyPr>
          <a:lstStyle/>
          <a:p>
            <a:pPr marL="12700">
              <a:lnSpc>
                <a:spcPct val="100000"/>
              </a:lnSpc>
              <a:spcBef>
                <a:spcPts val="95"/>
              </a:spcBef>
            </a:pPr>
            <a:r>
              <a:rPr sz="1100" spc="-10" dirty="0">
                <a:solidFill>
                  <a:srgbClr val="283446"/>
                </a:solidFill>
                <a:latin typeface="Franklin Gothic Book"/>
                <a:cs typeface="Franklin Gothic Book"/>
              </a:rPr>
              <a:t>Country </a:t>
            </a:r>
            <a:r>
              <a:rPr sz="1100" spc="-5" dirty="0">
                <a:solidFill>
                  <a:srgbClr val="283446"/>
                </a:solidFill>
                <a:latin typeface="Franklin Gothic Book"/>
                <a:cs typeface="Franklin Gothic Book"/>
              </a:rPr>
              <a:t>Specific Contact Information:</a:t>
            </a:r>
            <a:r>
              <a:rPr sz="1100" spc="110" dirty="0">
                <a:solidFill>
                  <a:srgbClr val="283446"/>
                </a:solidFill>
                <a:latin typeface="Franklin Gothic Book"/>
                <a:cs typeface="Franklin Gothic Book"/>
              </a:rPr>
              <a:t> </a:t>
            </a:r>
            <a:r>
              <a:rPr sz="1100" spc="-5" dirty="0">
                <a:solidFill>
                  <a:srgbClr val="283446"/>
                </a:solidFill>
                <a:latin typeface="Franklin Gothic Book"/>
                <a:cs typeface="Franklin Gothic Book"/>
                <a:hlinkClick r:id="rId4"/>
              </a:rPr>
              <a:t>www.tricare-overseas.com</a:t>
            </a:r>
            <a:endParaRPr sz="1100" dirty="0">
              <a:latin typeface="Franklin Gothic Book"/>
              <a:cs typeface="Franklin Gothic Book"/>
            </a:endParaRPr>
          </a:p>
        </p:txBody>
      </p:sp>
      <p:sp>
        <p:nvSpPr>
          <p:cNvPr id="9" name="object 9"/>
          <p:cNvSpPr/>
          <p:nvPr/>
        </p:nvSpPr>
        <p:spPr>
          <a:xfrm>
            <a:off x="4892053" y="2232051"/>
            <a:ext cx="1127747" cy="461009"/>
          </a:xfrm>
          <a:prstGeom prst="rect">
            <a:avLst/>
          </a:prstGeom>
          <a:blipFill>
            <a:blip r:embed="rId5" cstate="print"/>
            <a:stretch>
              <a:fillRect/>
            </a:stretch>
          </a:blipFill>
        </p:spPr>
        <p:txBody>
          <a:bodyPr wrap="square" lIns="0" tIns="0" rIns="0" bIns="0" rtlCol="0"/>
          <a:lstStyle/>
          <a:p>
            <a:endParaRPr dirty="0"/>
          </a:p>
        </p:txBody>
      </p:sp>
      <p:sp>
        <p:nvSpPr>
          <p:cNvPr id="10" name="object 10"/>
          <p:cNvSpPr txBox="1"/>
          <p:nvPr/>
        </p:nvSpPr>
        <p:spPr>
          <a:xfrm>
            <a:off x="6602070" y="1581150"/>
            <a:ext cx="1932330" cy="1151597"/>
          </a:xfrm>
          <a:prstGeom prst="rect">
            <a:avLst/>
          </a:prstGeom>
        </p:spPr>
        <p:txBody>
          <a:bodyPr vert="horz" wrap="square" lIns="0" tIns="12700" rIns="0" bIns="0" rtlCol="0">
            <a:spAutoFit/>
          </a:bodyPr>
          <a:lstStyle/>
          <a:p>
            <a:pPr marL="12700">
              <a:lnSpc>
                <a:spcPct val="100000"/>
              </a:lnSpc>
              <a:spcBef>
                <a:spcPts val="100"/>
              </a:spcBef>
            </a:pPr>
            <a:r>
              <a:rPr sz="1050" spc="-5" dirty="0">
                <a:solidFill>
                  <a:srgbClr val="C00000"/>
                </a:solidFill>
                <a:latin typeface="Franklin Gothic Book"/>
                <a:cs typeface="Franklin Gothic Book"/>
              </a:rPr>
              <a:t>Latin </a:t>
            </a:r>
            <a:r>
              <a:rPr sz="1050" spc="-10" dirty="0">
                <a:solidFill>
                  <a:srgbClr val="C00000"/>
                </a:solidFill>
                <a:latin typeface="Franklin Gothic Book"/>
                <a:cs typeface="Franklin Gothic Book"/>
              </a:rPr>
              <a:t>America</a:t>
            </a:r>
            <a:r>
              <a:rPr sz="1050" spc="-80" dirty="0">
                <a:solidFill>
                  <a:srgbClr val="C00000"/>
                </a:solidFill>
                <a:latin typeface="Franklin Gothic Book"/>
                <a:cs typeface="Franklin Gothic Book"/>
              </a:rPr>
              <a:t> </a:t>
            </a:r>
            <a:r>
              <a:rPr sz="1050" spc="-15" dirty="0">
                <a:solidFill>
                  <a:srgbClr val="C00000"/>
                </a:solidFill>
                <a:latin typeface="Franklin Gothic Book"/>
                <a:cs typeface="Franklin Gothic Book"/>
              </a:rPr>
              <a:t>&amp;Canada</a:t>
            </a:r>
            <a:endParaRPr sz="1050" dirty="0">
              <a:latin typeface="Franklin Gothic Book"/>
              <a:cs typeface="Franklin Gothic Book"/>
            </a:endParaRPr>
          </a:p>
          <a:p>
            <a:pPr marL="12700">
              <a:lnSpc>
                <a:spcPct val="100000"/>
              </a:lnSpc>
            </a:pPr>
            <a:r>
              <a:rPr sz="1050" spc="-15" dirty="0">
                <a:solidFill>
                  <a:srgbClr val="C00000"/>
                </a:solidFill>
                <a:latin typeface="Franklin Gothic Book"/>
                <a:cs typeface="Franklin Gothic Book"/>
              </a:rPr>
              <a:t>+1-215-942-8393</a:t>
            </a:r>
            <a:r>
              <a:rPr sz="1050" spc="-160" dirty="0">
                <a:solidFill>
                  <a:srgbClr val="C00000"/>
                </a:solidFill>
                <a:latin typeface="Franklin Gothic Book"/>
                <a:cs typeface="Franklin Gothic Book"/>
              </a:rPr>
              <a:t> </a:t>
            </a:r>
            <a:r>
              <a:rPr lang="en-US" sz="1050" spc="-160" dirty="0">
                <a:solidFill>
                  <a:srgbClr val="C00000"/>
                </a:solidFill>
                <a:latin typeface="Franklin Gothic Book"/>
                <a:cs typeface="Franklin Gothic Book"/>
              </a:rPr>
              <a:t> </a:t>
            </a:r>
            <a:r>
              <a:rPr sz="1050" spc="-15" dirty="0">
                <a:solidFill>
                  <a:srgbClr val="C00000"/>
                </a:solidFill>
                <a:latin typeface="Franklin Gothic Book"/>
                <a:cs typeface="Franklin Gothic Book"/>
              </a:rPr>
              <a:t>(overseas)</a:t>
            </a:r>
            <a:endParaRPr sz="1050" dirty="0">
              <a:latin typeface="Franklin Gothic Book"/>
              <a:cs typeface="Franklin Gothic Book"/>
            </a:endParaRPr>
          </a:p>
          <a:p>
            <a:pPr marL="12700">
              <a:lnSpc>
                <a:spcPct val="100000"/>
              </a:lnSpc>
            </a:pPr>
            <a:r>
              <a:rPr sz="1050" spc="-15" dirty="0">
                <a:solidFill>
                  <a:srgbClr val="C00000"/>
                </a:solidFill>
                <a:latin typeface="Franklin Gothic Book"/>
                <a:cs typeface="Franklin Gothic Book"/>
              </a:rPr>
              <a:t>1-877-451-8659</a:t>
            </a:r>
            <a:r>
              <a:rPr lang="en-US" sz="1050" spc="-15" dirty="0">
                <a:solidFill>
                  <a:srgbClr val="C00000"/>
                </a:solidFill>
                <a:latin typeface="Franklin Gothic Book"/>
                <a:cs typeface="Franklin Gothic Book"/>
              </a:rPr>
              <a:t> </a:t>
            </a:r>
            <a:r>
              <a:rPr sz="1050" spc="-160" dirty="0">
                <a:solidFill>
                  <a:srgbClr val="C00000"/>
                </a:solidFill>
                <a:latin typeface="Franklin Gothic Book"/>
                <a:cs typeface="Franklin Gothic Book"/>
              </a:rPr>
              <a:t> </a:t>
            </a:r>
            <a:r>
              <a:rPr sz="1050" spc="-15" dirty="0">
                <a:solidFill>
                  <a:srgbClr val="C00000"/>
                </a:solidFill>
                <a:latin typeface="Franklin Gothic Book"/>
                <a:cs typeface="Franklin Gothic Book"/>
              </a:rPr>
              <a:t>(stateside)</a:t>
            </a:r>
            <a:endParaRPr sz="1050" dirty="0">
              <a:latin typeface="Franklin Gothic Book"/>
              <a:cs typeface="Franklin Gothic Book"/>
            </a:endParaRPr>
          </a:p>
          <a:p>
            <a:pPr>
              <a:lnSpc>
                <a:spcPct val="100000"/>
              </a:lnSpc>
              <a:spcBef>
                <a:spcPts val="10"/>
              </a:spcBef>
            </a:pPr>
            <a:endParaRPr sz="1100" dirty="0">
              <a:latin typeface="Franklin Gothic Book"/>
              <a:cs typeface="Franklin Gothic Book"/>
            </a:endParaRPr>
          </a:p>
          <a:p>
            <a:pPr marL="12700">
              <a:lnSpc>
                <a:spcPct val="100000"/>
              </a:lnSpc>
            </a:pPr>
            <a:r>
              <a:rPr sz="1050" spc="-15" dirty="0">
                <a:solidFill>
                  <a:srgbClr val="FF6600"/>
                </a:solidFill>
                <a:latin typeface="Franklin Gothic Book"/>
                <a:cs typeface="Franklin Gothic Book"/>
              </a:rPr>
              <a:t>Eurasia-Africa</a:t>
            </a:r>
            <a:endParaRPr sz="1050" dirty="0">
              <a:latin typeface="Franklin Gothic Book"/>
              <a:cs typeface="Franklin Gothic Book"/>
            </a:endParaRPr>
          </a:p>
          <a:p>
            <a:pPr marL="12700">
              <a:lnSpc>
                <a:spcPct val="100000"/>
              </a:lnSpc>
            </a:pPr>
            <a:r>
              <a:rPr sz="1050" spc="-10" dirty="0">
                <a:solidFill>
                  <a:srgbClr val="FF6600"/>
                </a:solidFill>
                <a:latin typeface="Franklin Gothic Book"/>
                <a:cs typeface="Franklin Gothic Book"/>
              </a:rPr>
              <a:t>+44-20-8762-8384</a:t>
            </a:r>
            <a:r>
              <a:rPr lang="en-US" sz="1050" spc="-10" dirty="0">
                <a:solidFill>
                  <a:srgbClr val="FF6600"/>
                </a:solidFill>
                <a:latin typeface="Franklin Gothic Book"/>
                <a:cs typeface="Franklin Gothic Book"/>
              </a:rPr>
              <a:t> </a:t>
            </a:r>
            <a:r>
              <a:rPr sz="1050" spc="-10" dirty="0">
                <a:solidFill>
                  <a:srgbClr val="FF6600"/>
                </a:solidFill>
                <a:latin typeface="Franklin Gothic Book"/>
                <a:cs typeface="Franklin Gothic Book"/>
              </a:rPr>
              <a:t>(overseas)</a:t>
            </a:r>
            <a:endParaRPr sz="1050" dirty="0">
              <a:latin typeface="Franklin Gothic Book"/>
              <a:cs typeface="Franklin Gothic Book"/>
            </a:endParaRPr>
          </a:p>
          <a:p>
            <a:pPr marL="12700">
              <a:lnSpc>
                <a:spcPct val="100000"/>
              </a:lnSpc>
            </a:pPr>
            <a:r>
              <a:rPr sz="1050" spc="-15" dirty="0">
                <a:solidFill>
                  <a:srgbClr val="FF6600"/>
                </a:solidFill>
                <a:latin typeface="Franklin Gothic Book"/>
                <a:cs typeface="Franklin Gothic Book"/>
              </a:rPr>
              <a:t>1-877-678-1207</a:t>
            </a:r>
            <a:r>
              <a:rPr lang="en-US" sz="1050" spc="-15" dirty="0">
                <a:solidFill>
                  <a:srgbClr val="FF6600"/>
                </a:solidFill>
                <a:latin typeface="Franklin Gothic Book"/>
                <a:cs typeface="Franklin Gothic Book"/>
              </a:rPr>
              <a:t> </a:t>
            </a:r>
            <a:r>
              <a:rPr sz="1050" spc="-160" dirty="0">
                <a:solidFill>
                  <a:srgbClr val="FF6600"/>
                </a:solidFill>
                <a:latin typeface="Franklin Gothic Book"/>
                <a:cs typeface="Franklin Gothic Book"/>
              </a:rPr>
              <a:t> </a:t>
            </a:r>
            <a:r>
              <a:rPr sz="1050" spc="-15" dirty="0">
                <a:solidFill>
                  <a:srgbClr val="FF6600"/>
                </a:solidFill>
                <a:latin typeface="Franklin Gothic Book"/>
                <a:cs typeface="Franklin Gothic Book"/>
              </a:rPr>
              <a:t>(stateside)</a:t>
            </a:r>
            <a:endParaRPr sz="1050" dirty="0">
              <a:latin typeface="Franklin Gothic Book"/>
              <a:cs typeface="Franklin Gothic Book"/>
            </a:endParaRPr>
          </a:p>
        </p:txBody>
      </p:sp>
      <p:sp>
        <p:nvSpPr>
          <p:cNvPr id="11" name="object 11"/>
          <p:cNvSpPr txBox="1"/>
          <p:nvPr/>
        </p:nvSpPr>
        <p:spPr>
          <a:xfrm>
            <a:off x="6602070" y="2818862"/>
            <a:ext cx="1932330" cy="1233671"/>
          </a:xfrm>
          <a:prstGeom prst="rect">
            <a:avLst/>
          </a:prstGeom>
        </p:spPr>
        <p:txBody>
          <a:bodyPr vert="horz" wrap="square" lIns="0" tIns="12700" rIns="0" bIns="0" rtlCol="0">
            <a:spAutoFit/>
          </a:bodyPr>
          <a:lstStyle/>
          <a:p>
            <a:pPr marL="12700" marR="1016635">
              <a:lnSpc>
                <a:spcPct val="100000"/>
              </a:lnSpc>
              <a:spcBef>
                <a:spcPts val="100"/>
              </a:spcBef>
            </a:pPr>
            <a:r>
              <a:rPr sz="1050" spc="-10" dirty="0">
                <a:solidFill>
                  <a:srgbClr val="0037E6"/>
                </a:solidFill>
                <a:latin typeface="Franklin Gothic Book"/>
                <a:cs typeface="Franklin Gothic Book"/>
              </a:rPr>
              <a:t>Pacific  S</a:t>
            </a:r>
            <a:r>
              <a:rPr sz="1050" spc="-15" dirty="0">
                <a:solidFill>
                  <a:srgbClr val="0037E6"/>
                </a:solidFill>
                <a:latin typeface="Franklin Gothic Book"/>
                <a:cs typeface="Franklin Gothic Book"/>
              </a:rPr>
              <a:t>ing</a:t>
            </a:r>
            <a:r>
              <a:rPr sz="1050" spc="-10" dirty="0">
                <a:solidFill>
                  <a:srgbClr val="0037E6"/>
                </a:solidFill>
                <a:latin typeface="Franklin Gothic Book"/>
                <a:cs typeface="Franklin Gothic Book"/>
              </a:rPr>
              <a:t>a</a:t>
            </a:r>
            <a:r>
              <a:rPr sz="1050" spc="-15" dirty="0">
                <a:solidFill>
                  <a:srgbClr val="0037E6"/>
                </a:solidFill>
                <a:latin typeface="Franklin Gothic Book"/>
                <a:cs typeface="Franklin Gothic Book"/>
              </a:rPr>
              <a:t>po</a:t>
            </a:r>
            <a:r>
              <a:rPr sz="1050" spc="-10" dirty="0">
                <a:solidFill>
                  <a:srgbClr val="0037E6"/>
                </a:solidFill>
                <a:latin typeface="Franklin Gothic Book"/>
                <a:cs typeface="Franklin Gothic Book"/>
              </a:rPr>
              <a:t>r</a:t>
            </a:r>
            <a:r>
              <a:rPr sz="1050" spc="-15" dirty="0">
                <a:solidFill>
                  <a:srgbClr val="0037E6"/>
                </a:solidFill>
                <a:latin typeface="Franklin Gothic Book"/>
                <a:cs typeface="Franklin Gothic Book"/>
              </a:rPr>
              <a:t>e</a:t>
            </a:r>
            <a:r>
              <a:rPr sz="1050" dirty="0">
                <a:solidFill>
                  <a:srgbClr val="0037E6"/>
                </a:solidFill>
                <a:latin typeface="Franklin Gothic Book"/>
                <a:cs typeface="Franklin Gothic Book"/>
              </a:rPr>
              <a:t>:</a:t>
            </a:r>
            <a:endParaRPr sz="1050" dirty="0">
              <a:latin typeface="Franklin Gothic Book"/>
              <a:cs typeface="Franklin Gothic Book"/>
            </a:endParaRPr>
          </a:p>
          <a:p>
            <a:pPr marL="12700">
              <a:lnSpc>
                <a:spcPct val="100000"/>
              </a:lnSpc>
              <a:spcBef>
                <a:spcPts val="35"/>
              </a:spcBef>
            </a:pPr>
            <a:r>
              <a:rPr sz="1050" spc="-15" dirty="0">
                <a:solidFill>
                  <a:srgbClr val="0037E6"/>
                </a:solidFill>
                <a:latin typeface="Franklin Gothic Book"/>
                <a:cs typeface="Franklin Gothic Book"/>
              </a:rPr>
              <a:t>+65-6339-2676</a:t>
            </a:r>
            <a:r>
              <a:rPr lang="en-US" sz="1050" spc="-15" dirty="0">
                <a:solidFill>
                  <a:srgbClr val="0037E6"/>
                </a:solidFill>
                <a:latin typeface="Franklin Gothic Book"/>
                <a:cs typeface="Franklin Gothic Book"/>
              </a:rPr>
              <a:t> </a:t>
            </a:r>
            <a:r>
              <a:rPr sz="1050" spc="-165" dirty="0">
                <a:solidFill>
                  <a:srgbClr val="0037E6"/>
                </a:solidFill>
                <a:latin typeface="Franklin Gothic Book"/>
                <a:cs typeface="Franklin Gothic Book"/>
              </a:rPr>
              <a:t> </a:t>
            </a:r>
            <a:r>
              <a:rPr sz="1050" spc="-15" dirty="0">
                <a:solidFill>
                  <a:srgbClr val="0037E6"/>
                </a:solidFill>
                <a:latin typeface="Franklin Gothic Book"/>
                <a:cs typeface="Franklin Gothic Book"/>
              </a:rPr>
              <a:t>(overseas)</a:t>
            </a:r>
            <a:endParaRPr sz="1050" dirty="0">
              <a:latin typeface="Franklin Gothic Book"/>
              <a:cs typeface="Franklin Gothic Book"/>
            </a:endParaRPr>
          </a:p>
          <a:p>
            <a:pPr marL="12700">
              <a:lnSpc>
                <a:spcPct val="100000"/>
              </a:lnSpc>
              <a:spcBef>
                <a:spcPts val="135"/>
              </a:spcBef>
            </a:pPr>
            <a:r>
              <a:rPr sz="1050" spc="-15" dirty="0">
                <a:solidFill>
                  <a:srgbClr val="0037E6"/>
                </a:solidFill>
                <a:latin typeface="Franklin Gothic Book"/>
                <a:cs typeface="Franklin Gothic Book"/>
              </a:rPr>
              <a:t>1-877-678-1208</a:t>
            </a:r>
            <a:r>
              <a:rPr sz="1050" spc="-170" dirty="0">
                <a:solidFill>
                  <a:srgbClr val="0037E6"/>
                </a:solidFill>
                <a:latin typeface="Franklin Gothic Book"/>
                <a:cs typeface="Franklin Gothic Book"/>
              </a:rPr>
              <a:t> </a:t>
            </a:r>
            <a:r>
              <a:rPr lang="en-US" sz="1050" spc="-170" dirty="0">
                <a:solidFill>
                  <a:srgbClr val="0037E6"/>
                </a:solidFill>
                <a:latin typeface="Franklin Gothic Book"/>
                <a:cs typeface="Franklin Gothic Book"/>
              </a:rPr>
              <a:t> </a:t>
            </a:r>
            <a:r>
              <a:rPr sz="1050" spc="-15" dirty="0">
                <a:solidFill>
                  <a:srgbClr val="0037E6"/>
                </a:solidFill>
                <a:latin typeface="Franklin Gothic Book"/>
                <a:cs typeface="Franklin Gothic Book"/>
              </a:rPr>
              <a:t>(stateside)</a:t>
            </a:r>
            <a:endParaRPr sz="1050" dirty="0">
              <a:latin typeface="Franklin Gothic Book"/>
              <a:cs typeface="Franklin Gothic Book"/>
            </a:endParaRPr>
          </a:p>
          <a:p>
            <a:pPr marL="12700">
              <a:lnSpc>
                <a:spcPct val="100000"/>
              </a:lnSpc>
              <a:spcBef>
                <a:spcPts val="290"/>
              </a:spcBef>
            </a:pPr>
            <a:r>
              <a:rPr sz="1050" spc="-25" dirty="0">
                <a:solidFill>
                  <a:srgbClr val="0037E6"/>
                </a:solidFill>
                <a:latin typeface="Franklin Gothic Book"/>
                <a:cs typeface="Franklin Gothic Book"/>
              </a:rPr>
              <a:t>Sydney:</a:t>
            </a:r>
            <a:endParaRPr sz="1050" dirty="0">
              <a:latin typeface="Franklin Gothic Book"/>
              <a:cs typeface="Franklin Gothic Book"/>
            </a:endParaRPr>
          </a:p>
          <a:p>
            <a:pPr marL="12700">
              <a:lnSpc>
                <a:spcPct val="100000"/>
              </a:lnSpc>
              <a:spcBef>
                <a:spcPts val="259"/>
              </a:spcBef>
            </a:pPr>
            <a:r>
              <a:rPr sz="1050" spc="-10" dirty="0">
                <a:solidFill>
                  <a:srgbClr val="0037E6"/>
                </a:solidFill>
                <a:latin typeface="Franklin Gothic Book"/>
                <a:cs typeface="Franklin Gothic Book"/>
              </a:rPr>
              <a:t>+61-2-9273-2710</a:t>
            </a:r>
            <a:r>
              <a:rPr lang="en-US" sz="1050" spc="-10" dirty="0">
                <a:solidFill>
                  <a:srgbClr val="0037E6"/>
                </a:solidFill>
                <a:latin typeface="Franklin Gothic Book"/>
                <a:cs typeface="Franklin Gothic Book"/>
              </a:rPr>
              <a:t> </a:t>
            </a:r>
            <a:r>
              <a:rPr sz="1050" spc="-10" dirty="0">
                <a:solidFill>
                  <a:srgbClr val="0037E6"/>
                </a:solidFill>
                <a:latin typeface="Franklin Gothic Book"/>
                <a:cs typeface="Franklin Gothic Book"/>
              </a:rPr>
              <a:t>(overseas)</a:t>
            </a:r>
            <a:endParaRPr sz="1050" dirty="0">
              <a:latin typeface="Franklin Gothic Book"/>
              <a:cs typeface="Franklin Gothic Book"/>
            </a:endParaRPr>
          </a:p>
          <a:p>
            <a:pPr marL="12700">
              <a:lnSpc>
                <a:spcPct val="100000"/>
              </a:lnSpc>
            </a:pPr>
            <a:r>
              <a:rPr sz="1050" spc="-15" dirty="0">
                <a:solidFill>
                  <a:srgbClr val="0037E6"/>
                </a:solidFill>
                <a:latin typeface="Franklin Gothic Book"/>
                <a:cs typeface="Franklin Gothic Book"/>
              </a:rPr>
              <a:t>1-877-678-1209</a:t>
            </a:r>
            <a:r>
              <a:rPr sz="1050" spc="-170" dirty="0">
                <a:solidFill>
                  <a:srgbClr val="0037E6"/>
                </a:solidFill>
                <a:latin typeface="Franklin Gothic Book"/>
                <a:cs typeface="Franklin Gothic Book"/>
              </a:rPr>
              <a:t> </a:t>
            </a:r>
            <a:r>
              <a:rPr sz="1050" spc="-15" dirty="0">
                <a:solidFill>
                  <a:srgbClr val="0037E6"/>
                </a:solidFill>
                <a:latin typeface="Franklin Gothic Book"/>
                <a:cs typeface="Franklin Gothic Book"/>
              </a:rPr>
              <a:t>(stateside)</a:t>
            </a:r>
            <a:endParaRPr sz="1050" dirty="0">
              <a:latin typeface="Franklin Gothic Book"/>
              <a:cs typeface="Franklin Gothic Book"/>
            </a:endParaRPr>
          </a:p>
        </p:txBody>
      </p:sp>
      <p:sp>
        <p:nvSpPr>
          <p:cNvPr id="13" name="bk object 17"/>
          <p:cNvSpPr/>
          <p:nvPr/>
        </p:nvSpPr>
        <p:spPr>
          <a:xfrm>
            <a:off x="179070" y="4594859"/>
            <a:ext cx="556259" cy="548640"/>
          </a:xfrm>
          <a:prstGeom prst="rect">
            <a:avLst/>
          </a:prstGeom>
          <a:blipFill>
            <a:blip r:embed="rId6" cstate="print"/>
            <a:stretch>
              <a:fillRect/>
            </a:stretch>
          </a:blipFill>
        </p:spPr>
        <p:txBody>
          <a:bodyPr wrap="square" lIns="0" tIns="0" rIns="0" bIns="0" rtlCol="0"/>
          <a:lstStyle/>
          <a:p>
            <a:endParaRPr dirty="0"/>
          </a:p>
        </p:txBody>
      </p:sp>
      <p:sp>
        <p:nvSpPr>
          <p:cNvPr id="14" name="bk object 18"/>
          <p:cNvSpPr/>
          <p:nvPr/>
        </p:nvSpPr>
        <p:spPr>
          <a:xfrm>
            <a:off x="8458200" y="4643627"/>
            <a:ext cx="457199" cy="457199"/>
          </a:xfrm>
          <a:prstGeom prst="rect">
            <a:avLst/>
          </a:prstGeom>
          <a:blipFill>
            <a:blip r:embed="rId7" cstate="print"/>
            <a:stretch>
              <a:fillRect/>
            </a:stretch>
          </a:blipFill>
        </p:spPr>
        <p:txBody>
          <a:bodyPr wrap="square" lIns="0" tIns="0" rIns="0" bIns="0" rtlCol="0"/>
          <a:lstStyle/>
          <a:p>
            <a:endParaRPr dirty="0"/>
          </a:p>
        </p:txBody>
      </p:sp>
      <p:sp>
        <p:nvSpPr>
          <p:cNvPr id="15" name="Holder 4"/>
          <p:cNvSpPr>
            <a:spLocks noGrp="1"/>
          </p:cNvSpPr>
          <p:nvPr>
            <p:ph type="ftr" sz="quarter" idx="5"/>
          </p:nvPr>
        </p:nvSpPr>
        <p:spPr>
          <a:xfrm>
            <a:off x="2964338" y="4739746"/>
            <a:ext cx="3214370" cy="254635"/>
          </a:xfrm>
          <a:prstGeom prst="rect">
            <a:avLst/>
          </a:prstGeom>
        </p:spPr>
        <p:txBody>
          <a:bodyPr wrap="square" lIns="0" tIns="0" rIns="0" bIns="0">
            <a:spAutoFit/>
          </a:bodyPr>
          <a:lstStyle>
            <a:defPPr>
              <a:defRPr lang="en-US"/>
            </a:defPPr>
            <a:lvl1pPr marL="0" algn="l" defTabSz="914400" rtl="0" eaLnBrk="1" latinLnBrk="0" hangingPunct="1">
              <a:defRPr sz="1600" b="0" i="1" kern="1200">
                <a:solidFill>
                  <a:schemeClr val="bg1"/>
                </a:solidFill>
                <a:latin typeface="Garamond"/>
                <a:ea typeface="+mn-ea"/>
                <a:cs typeface="Garamon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800"/>
              </a:lnSpc>
            </a:pPr>
            <a:r>
              <a:rPr lang="en-US" spc="-5"/>
              <a:t>Medically Ready </a:t>
            </a:r>
            <a:r>
              <a:rPr lang="en-US" spc="-15"/>
              <a:t>Force… </a:t>
            </a:r>
            <a:r>
              <a:rPr lang="en-US" spc="-5"/>
              <a:t>Ready Medical</a:t>
            </a:r>
            <a:r>
              <a:rPr lang="en-US" spc="-10"/>
              <a:t> </a:t>
            </a:r>
            <a:r>
              <a:rPr lang="en-US" spc="-20"/>
              <a:t>Force</a:t>
            </a:r>
            <a:endParaRPr spc="-20" dirty="0"/>
          </a:p>
        </p:txBody>
      </p:sp>
      <p:sp>
        <p:nvSpPr>
          <p:cNvPr id="12" name="object 3">
            <a:extLst>
              <a:ext uri="{FF2B5EF4-FFF2-40B4-BE49-F238E27FC236}">
                <a16:creationId xmlns:a16="http://schemas.microsoft.com/office/drawing/2014/main" id="{D2BCF911-C99D-F676-AB60-F549470FEA15}"/>
              </a:ext>
            </a:extLst>
          </p:cNvPr>
          <p:cNvSpPr txBox="1"/>
          <p:nvPr/>
        </p:nvSpPr>
        <p:spPr>
          <a:xfrm>
            <a:off x="535940" y="649657"/>
            <a:ext cx="3426460" cy="351378"/>
          </a:xfrm>
          <a:prstGeom prst="rect">
            <a:avLst/>
          </a:prstGeom>
        </p:spPr>
        <p:txBody>
          <a:bodyPr vert="horz" wrap="square" lIns="0" tIns="12700" rIns="0" bIns="0" rtlCol="0">
            <a:spAutoFit/>
          </a:bodyPr>
          <a:lstStyle/>
          <a:p>
            <a:pPr marL="12700">
              <a:lnSpc>
                <a:spcPct val="100000"/>
              </a:lnSpc>
              <a:spcBef>
                <a:spcPts val="100"/>
              </a:spcBef>
            </a:pPr>
            <a:r>
              <a:rPr lang="en-US" sz="2200" spc="-10" dirty="0">
                <a:solidFill>
                  <a:srgbClr val="051C47"/>
                </a:solidFill>
                <a:latin typeface="Arial" panose="020B0604020202020204" pitchFamily="34" charset="0"/>
                <a:cs typeface="Arial" panose="020B0604020202020204" pitchFamily="34" charset="0"/>
              </a:rPr>
              <a:t>Contact Information </a:t>
            </a:r>
            <a:endParaRP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852279"/>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F05F6191-050B-498E-BD13-683DF18894F2}"/>
              </a:ext>
            </a:extLst>
          </p:cNvPr>
          <p:cNvSpPr txBox="1">
            <a:spLocks/>
          </p:cNvSpPr>
          <p:nvPr/>
        </p:nvSpPr>
        <p:spPr>
          <a:xfrm>
            <a:off x="7731062" y="5289920"/>
            <a:ext cx="949649" cy="3047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D4AAD2-A963-456F-8913-AB64AD53ED8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val 22"/>
          <p:cNvSpPr/>
          <p:nvPr/>
        </p:nvSpPr>
        <p:spPr>
          <a:xfrm>
            <a:off x="1066800" y="504193"/>
            <a:ext cx="7023408" cy="3058157"/>
          </a:xfrm>
          <a:prstGeom prst="ellipse">
            <a:avLst/>
          </a:prstGeom>
          <a:solidFill>
            <a:schemeClr val="accent1">
              <a:lumMod val="20000"/>
              <a:lumOff val="80000"/>
            </a:schemeClr>
          </a:solidFill>
          <a:ln w="12700" cap="flat" cmpd="sng" algn="ctr">
            <a:solidFill>
              <a:schemeClr val="accent1">
                <a:lumMod val="75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solidFill>
                  <a:srgbClr val="582831"/>
                </a:solidFill>
              </a:ln>
              <a:solidFill>
                <a:prstClr val="white"/>
              </a:solidFill>
              <a:effectLst/>
              <a:uLnTx/>
              <a:uFillTx/>
              <a:latin typeface="Franklin Gothic Book" panose="020B0503020102020204"/>
              <a:ea typeface="+mn-ea"/>
              <a:cs typeface="+mn-cs"/>
            </a:endParaRPr>
          </a:p>
        </p:txBody>
      </p:sp>
      <p:sp>
        <p:nvSpPr>
          <p:cNvPr id="24" name="Oval 23"/>
          <p:cNvSpPr/>
          <p:nvPr/>
        </p:nvSpPr>
        <p:spPr>
          <a:xfrm>
            <a:off x="3498280" y="1412938"/>
            <a:ext cx="2159760" cy="1273490"/>
          </a:xfrm>
          <a:prstGeom prst="ellipse">
            <a:avLst/>
          </a:prstGeom>
          <a:solidFill>
            <a:schemeClr val="accent1">
              <a:lumMod val="40000"/>
              <a:lumOff val="60000"/>
            </a:schemeClr>
          </a:solidFill>
          <a:ln w="12700" cap="flat" cmpd="sng" algn="ctr">
            <a:solidFill>
              <a:srgbClr val="8064A2">
                <a:lumMod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5" name="TextBox 5"/>
          <p:cNvSpPr txBox="1">
            <a:spLocks noChangeArrowheads="1"/>
          </p:cNvSpPr>
          <p:nvPr/>
        </p:nvSpPr>
        <p:spPr bwMode="auto">
          <a:xfrm>
            <a:off x="3330795" y="553529"/>
            <a:ext cx="23300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chemeClr val="accent1">
                    <a:lumMod val="75000"/>
                  </a:schemeClr>
                </a:solidFill>
                <a:effectLst/>
                <a:uLnTx/>
                <a:uFillTx/>
                <a:latin typeface="Franklin Gothic Book" panose="020B0503020102020204"/>
                <a:ea typeface="MS PGothic" panose="020B0600070205080204" pitchFamily="34" charset="-128"/>
                <a:cs typeface="+mn-cs"/>
              </a:rPr>
              <a:t>TRICARE </a:t>
            </a:r>
            <a:br>
              <a:rPr kumimoji="0" lang="en-US" altLang="en-US" sz="1600" b="1" i="0" u="none" strike="noStrike" kern="0" cap="none" spc="0" normalizeH="0" baseline="0" noProof="0" dirty="0">
                <a:ln>
                  <a:noFill/>
                </a:ln>
                <a:solidFill>
                  <a:schemeClr val="accent1">
                    <a:lumMod val="75000"/>
                  </a:schemeClr>
                </a:solidFill>
                <a:effectLst/>
                <a:uLnTx/>
                <a:uFillTx/>
                <a:latin typeface="Franklin Gothic Book" panose="020B0503020102020204"/>
                <a:ea typeface="MS PGothic" panose="020B0600070205080204" pitchFamily="34" charset="-128"/>
                <a:cs typeface="+mn-cs"/>
              </a:rPr>
            </a:br>
            <a:r>
              <a:rPr kumimoji="0" lang="en-US" altLang="en-US" sz="1600" b="1" i="0" u="none" strike="noStrike" kern="0" cap="none" spc="0" normalizeH="0" baseline="0" noProof="0" dirty="0">
                <a:ln>
                  <a:noFill/>
                </a:ln>
                <a:solidFill>
                  <a:schemeClr val="accent1">
                    <a:lumMod val="75000"/>
                  </a:schemeClr>
                </a:solidFill>
                <a:effectLst/>
                <a:uLnTx/>
                <a:uFillTx/>
                <a:latin typeface="Franklin Gothic Book" panose="020B0503020102020204"/>
                <a:ea typeface="MS PGothic" panose="020B0600070205080204" pitchFamily="34" charset="-128"/>
                <a:cs typeface="+mn-cs"/>
              </a:rPr>
              <a:t>Private Sector Care</a:t>
            </a:r>
          </a:p>
        </p:txBody>
      </p:sp>
      <p:pic>
        <p:nvPicPr>
          <p:cNvPr id="27" name="Picture 26" descr="http://www.clipartlord.com/wp-content/uploads/2014/05/hospital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05857"/>
            <a:ext cx="947670" cy="68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7"/>
          <p:cNvSpPr txBox="1">
            <a:spLocks noChangeArrowheads="1"/>
          </p:cNvSpPr>
          <p:nvPr/>
        </p:nvSpPr>
        <p:spPr bwMode="auto">
          <a:xfrm>
            <a:off x="4302653" y="1384409"/>
            <a:ext cx="6528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Franklin Gothic Book" panose="020B0503020102020204"/>
                <a:ea typeface="MS PGothic" panose="020B0600070205080204" pitchFamily="34" charset="-128"/>
                <a:cs typeface="+mn-cs"/>
              </a:rPr>
              <a:t>MTF</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756" y="2616169"/>
            <a:ext cx="548640" cy="264860"/>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8924" y="1797102"/>
            <a:ext cx="731520" cy="192946"/>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0444" y="2179456"/>
            <a:ext cx="457200" cy="327803"/>
          </a:xfrm>
          <a:prstGeom prst="rect">
            <a:avLst/>
          </a:prstGeom>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6961" y="1797102"/>
            <a:ext cx="548640" cy="323172"/>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7715" y="1416722"/>
            <a:ext cx="548640" cy="292608"/>
          </a:xfrm>
          <a:prstGeom prst="rect">
            <a:avLst/>
          </a:prstGeom>
        </p:spPr>
      </p:pic>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3156980"/>
            <a:ext cx="548640" cy="285787"/>
          </a:xfrm>
          <a:prstGeom prst="rect">
            <a:avLst/>
          </a:prstGeom>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15640" y="3218810"/>
            <a:ext cx="822960" cy="191140"/>
          </a:xfrm>
          <a:prstGeom prst="rect">
            <a:avLst/>
          </a:prstGeom>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70780" y="1797102"/>
            <a:ext cx="822960" cy="215583"/>
          </a:xfrm>
          <a:prstGeom prst="rect">
            <a:avLst/>
          </a:prstGeom>
        </p:spPr>
      </p:pic>
      <p:sp>
        <p:nvSpPr>
          <p:cNvPr id="46" name="Title 2">
            <a:extLst>
              <a:ext uri="{FF2B5EF4-FFF2-40B4-BE49-F238E27FC236}">
                <a16:creationId xmlns:a16="http://schemas.microsoft.com/office/drawing/2014/main" id="{9FC17AD1-4C25-4B00-9435-65545AB44410}"/>
              </a:ext>
            </a:extLst>
          </p:cNvPr>
          <p:cNvSpPr txBox="1">
            <a:spLocks/>
          </p:cNvSpPr>
          <p:nvPr/>
        </p:nvSpPr>
        <p:spPr>
          <a:xfrm>
            <a:off x="152400" y="133350"/>
            <a:ext cx="5846524" cy="446476"/>
          </a:xfrm>
          <a:prstGeom prst="rect">
            <a:avLst/>
          </a:prstGeom>
        </p:spPr>
        <p:txBody>
          <a:bodyPr>
            <a:normAutofit/>
          </a:bodyPr>
          <a:lstStyle>
            <a:lvl1pPr algn="ctr" defTabSz="914400" rtl="0" eaLnBrk="1" latinLnBrk="0" hangingPunct="1">
              <a:spcBef>
                <a:spcPct val="0"/>
              </a:spcBef>
              <a:buNone/>
              <a:defRPr sz="2800" b="1" kern="1200" baseline="0">
                <a:solidFill>
                  <a:srgbClr val="28344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Franklin Gothic Medium" panose="020B0603020102020204"/>
                <a:ea typeface="+mj-ea"/>
                <a:cs typeface="+mj-cs"/>
              </a:rPr>
              <a:t>TRICARE – A Wrap-Around Local MTFs</a:t>
            </a:r>
          </a:p>
        </p:txBody>
      </p:sp>
      <p:sp>
        <p:nvSpPr>
          <p:cNvPr id="2" name="TextBox 1">
            <a:extLst>
              <a:ext uri="{FF2B5EF4-FFF2-40B4-BE49-F238E27FC236}">
                <a16:creationId xmlns:a16="http://schemas.microsoft.com/office/drawing/2014/main" id="{C8EB817D-875F-BBA3-72F8-716ECE16DCB5}"/>
              </a:ext>
            </a:extLst>
          </p:cNvPr>
          <p:cNvSpPr txBox="1"/>
          <p:nvPr/>
        </p:nvSpPr>
        <p:spPr>
          <a:xfrm>
            <a:off x="533400" y="3254573"/>
            <a:ext cx="16671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lumMod val="75000"/>
                  </a:schemeClr>
                </a:solidFill>
                <a:effectLst/>
                <a:uLnTx/>
                <a:uFillTx/>
                <a:latin typeface="Franklin Gothic Book" panose="020B0503020102020204"/>
                <a:ea typeface="+mn-ea"/>
                <a:cs typeface="+mn-cs"/>
              </a:rPr>
              <a:t>Uniformed Services (8)</a:t>
            </a:r>
          </a:p>
        </p:txBody>
      </p:sp>
      <p:graphicFrame>
        <p:nvGraphicFramePr>
          <p:cNvPr id="3" name="Table 2">
            <a:extLst>
              <a:ext uri="{FF2B5EF4-FFF2-40B4-BE49-F238E27FC236}">
                <a16:creationId xmlns:a16="http://schemas.microsoft.com/office/drawing/2014/main" id="{7EF78231-1CC4-A477-CB3A-C7E5BB929109}"/>
              </a:ext>
            </a:extLst>
          </p:cNvPr>
          <p:cNvGraphicFramePr>
            <a:graphicFrameLocks noGrp="1"/>
          </p:cNvGraphicFramePr>
          <p:nvPr>
            <p:extLst>
              <p:ext uri="{D42A27DB-BD31-4B8C-83A1-F6EECF244321}">
                <p14:modId xmlns:p14="http://schemas.microsoft.com/office/powerpoint/2010/main" val="3262039621"/>
              </p:ext>
            </p:extLst>
          </p:nvPr>
        </p:nvGraphicFramePr>
        <p:xfrm>
          <a:off x="1676400" y="3570871"/>
          <a:ext cx="5835789" cy="1017724"/>
        </p:xfrm>
        <a:graphic>
          <a:graphicData uri="http://schemas.openxmlformats.org/drawingml/2006/table">
            <a:tbl>
              <a:tblPr bandRow="1"/>
              <a:tblGrid>
                <a:gridCol w="1945263">
                  <a:extLst>
                    <a:ext uri="{9D8B030D-6E8A-4147-A177-3AD203B41FA5}">
                      <a16:colId xmlns:a16="http://schemas.microsoft.com/office/drawing/2014/main" val="3799916758"/>
                    </a:ext>
                  </a:extLst>
                </a:gridCol>
                <a:gridCol w="1945263">
                  <a:extLst>
                    <a:ext uri="{9D8B030D-6E8A-4147-A177-3AD203B41FA5}">
                      <a16:colId xmlns:a16="http://schemas.microsoft.com/office/drawing/2014/main" val="142907657"/>
                    </a:ext>
                  </a:extLst>
                </a:gridCol>
                <a:gridCol w="1945263">
                  <a:extLst>
                    <a:ext uri="{9D8B030D-6E8A-4147-A177-3AD203B41FA5}">
                      <a16:colId xmlns:a16="http://schemas.microsoft.com/office/drawing/2014/main" val="2124890061"/>
                    </a:ext>
                  </a:extLst>
                </a:gridCol>
              </a:tblGrid>
              <a:tr h="2544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accent1">
                              <a:lumMod val="75000"/>
                            </a:schemeClr>
                          </a:solidFill>
                          <a:latin typeface="+mn-lt"/>
                        </a:rPr>
                        <a:t>United States Army</a:t>
                      </a:r>
                    </a:p>
                  </a:txBody>
                  <a:tcPr>
                    <a:lnL>
                      <a:noFill/>
                    </a:lnL>
                    <a:lnR>
                      <a:noFill/>
                    </a:lnR>
                    <a:lnT w="12700" cmpd="sng">
                      <a:solidFill>
                        <a:srgbClr val="C0504D"/>
                      </a:solidFill>
                    </a:lnT>
                    <a:lnB>
                      <a:noFill/>
                    </a:lnB>
                    <a:lnTlToBr w="12700" cmpd="sng">
                      <a:noFill/>
                      <a:prstDash val="solid"/>
                    </a:lnTlToBr>
                    <a:lnBlToTr w="12700" cmpd="sng">
                      <a:noFill/>
                      <a:prstDash val="solid"/>
                    </a:lnBlToTr>
                    <a:solidFill>
                      <a:srgbClr val="C0504D">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accent1">
                              <a:lumMod val="75000"/>
                            </a:schemeClr>
                          </a:solidFill>
                          <a:latin typeface="+mn-lt"/>
                        </a:rPr>
                        <a:t>United States Navy</a:t>
                      </a:r>
                    </a:p>
                  </a:txBody>
                  <a:tcPr>
                    <a:lnL>
                      <a:noFill/>
                    </a:lnL>
                    <a:lnR>
                      <a:noFill/>
                    </a:lnR>
                    <a:lnT w="12700" cmpd="sng">
                      <a:solidFill>
                        <a:srgbClr val="C0504D"/>
                      </a:solidFill>
                    </a:lnT>
                    <a:lnB>
                      <a:noFill/>
                    </a:lnB>
                    <a:lnTlToBr w="12700" cmpd="sng">
                      <a:noFill/>
                      <a:prstDash val="solid"/>
                    </a:lnTlToBr>
                    <a:lnBlToTr w="12700" cmpd="sng">
                      <a:noFill/>
                      <a:prstDash val="solid"/>
                    </a:lnBlToTr>
                    <a:solidFill>
                      <a:srgbClr val="C0504D">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accent1">
                              <a:lumMod val="75000"/>
                            </a:schemeClr>
                          </a:solidFill>
                          <a:latin typeface="+mn-lt"/>
                        </a:rPr>
                        <a:t>United States Space Force</a:t>
                      </a:r>
                    </a:p>
                  </a:txBody>
                  <a:tcPr>
                    <a:lnL>
                      <a:noFill/>
                    </a:lnL>
                    <a:lnR>
                      <a:noFill/>
                    </a:lnR>
                    <a:lnT w="12700" cmpd="sng">
                      <a:solidFill>
                        <a:srgbClr val="C0504D"/>
                      </a:solidFill>
                    </a:lnT>
                    <a:lnB>
                      <a:noFill/>
                    </a:lnB>
                    <a:lnTlToBr w="12700" cmpd="sng">
                      <a:noFill/>
                      <a:prstDash val="solid"/>
                    </a:lnTlToBr>
                    <a:lnBlToTr w="12700" cmpd="sng">
                      <a:noFill/>
                      <a:prstDash val="solid"/>
                    </a:lnBlToTr>
                    <a:solidFill>
                      <a:srgbClr val="C0504D">
                        <a:alpha val="20000"/>
                      </a:srgbClr>
                    </a:solidFill>
                  </a:tcPr>
                </a:tc>
                <a:extLst>
                  <a:ext uri="{0D108BD9-81ED-4DB2-BD59-A6C34878D82A}">
                    <a16:rowId xmlns:a16="http://schemas.microsoft.com/office/drawing/2014/main" val="1090040805"/>
                  </a:ext>
                </a:extLst>
              </a:tr>
              <a:tr h="2544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accent1">
                              <a:lumMod val="75000"/>
                            </a:schemeClr>
                          </a:solidFill>
                          <a:latin typeface="+mn-lt"/>
                        </a:rPr>
                        <a:t>United States Marine Corps</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accent1">
                              <a:lumMod val="75000"/>
                            </a:schemeClr>
                          </a:solidFill>
                          <a:latin typeface="+mn-lt"/>
                        </a:rPr>
                        <a:t>United States Air Force</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chemeClr val="accent1">
                              <a:lumMod val="75000"/>
                            </a:schemeClr>
                          </a:solidFill>
                          <a:latin typeface="+mn-lt"/>
                        </a:rPr>
                        <a:t>United States Coast Guard</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84214671"/>
                  </a:ext>
                </a:extLst>
              </a:tr>
              <a:tr h="254431">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00" dirty="0">
                          <a:solidFill>
                            <a:schemeClr val="accent1">
                              <a:lumMod val="75000"/>
                            </a:schemeClr>
                          </a:solidFill>
                          <a:latin typeface="+mn-lt"/>
                        </a:rPr>
                        <a:t>United States Public Health Service (PHS) Commissioned Corps</a:t>
                      </a:r>
                    </a:p>
                  </a:txBody>
                  <a:tcPr>
                    <a:lnL>
                      <a:noFill/>
                    </a:lnL>
                    <a:lnR>
                      <a:noFill/>
                    </a:lnR>
                    <a:lnT>
                      <a:noFill/>
                    </a:lnT>
                    <a:lnB>
                      <a:noFill/>
                    </a:lnB>
                    <a:lnTlToBr w="12700" cmpd="sng">
                      <a:noFill/>
                      <a:prstDash val="solid"/>
                    </a:lnTlToBr>
                    <a:lnBlToTr w="12700" cmpd="sng">
                      <a:noFill/>
                      <a:prstDash val="solid"/>
                    </a:lnBlToTr>
                    <a:solidFill>
                      <a:srgbClr val="C0504D">
                        <a:alpha val="20000"/>
                      </a:srgbClr>
                    </a:solidFill>
                  </a:tcPr>
                </a:tc>
                <a:tc hMerge="1">
                  <a:txBody>
                    <a:bodyPr/>
                    <a:lstStyle/>
                    <a:p>
                      <a:endParaRPr lang="en-US" sz="1400" dirty="0">
                        <a:solidFill>
                          <a:schemeClr val="accent2">
                            <a:lumMod val="50000"/>
                          </a:schemeClr>
                        </a:solidFill>
                      </a:endParaRPr>
                    </a:p>
                  </a:txBody>
                  <a:tcPr/>
                </a:tc>
                <a:tc hMerge="1">
                  <a:txBody>
                    <a:bodyPr/>
                    <a:lstStyle/>
                    <a:p>
                      <a:endParaRPr lang="en-US" sz="1400" dirty="0">
                        <a:solidFill>
                          <a:schemeClr val="accent2">
                            <a:lumMod val="50000"/>
                          </a:schemeClr>
                        </a:solidFill>
                      </a:endParaRPr>
                    </a:p>
                  </a:txBody>
                  <a:tcPr/>
                </a:tc>
                <a:extLst>
                  <a:ext uri="{0D108BD9-81ED-4DB2-BD59-A6C34878D82A}">
                    <a16:rowId xmlns:a16="http://schemas.microsoft.com/office/drawing/2014/main" val="4107742388"/>
                  </a:ext>
                </a:extLst>
              </a:tr>
              <a:tr h="254431">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00" dirty="0">
                          <a:solidFill>
                            <a:schemeClr val="accent1">
                              <a:lumMod val="75000"/>
                            </a:schemeClr>
                          </a:solidFill>
                          <a:latin typeface="+mn-lt"/>
                        </a:rPr>
                        <a:t>National Oceanic and Atmospheric Administration Commissioned Officer Corps (NOAA)</a:t>
                      </a:r>
                    </a:p>
                  </a:txBody>
                  <a:tcPr>
                    <a:lnL>
                      <a:noFill/>
                    </a:lnL>
                    <a:lnR>
                      <a:noFill/>
                    </a:lnR>
                    <a:lnT>
                      <a:noFill/>
                    </a:lnT>
                    <a:lnB w="12700" cmpd="sng">
                      <a:solidFill>
                        <a:srgbClr val="C0504D"/>
                      </a:solidFill>
                    </a:lnB>
                    <a:lnTlToBr w="12700" cmpd="sng">
                      <a:noFill/>
                      <a:prstDash val="solid"/>
                    </a:lnTlToBr>
                    <a:lnBlToTr w="12700" cmpd="sng">
                      <a:noFill/>
                      <a:prstDash val="solid"/>
                    </a:lnBlToTr>
                    <a:noFill/>
                  </a:tcPr>
                </a:tc>
                <a:tc hMerge="1">
                  <a:txBody>
                    <a:bodyPr/>
                    <a:lstStyle/>
                    <a:p>
                      <a:endParaRPr lang="en-US" sz="1400" dirty="0">
                        <a:solidFill>
                          <a:schemeClr val="accent2">
                            <a:lumMod val="50000"/>
                          </a:schemeClr>
                        </a:solidFill>
                      </a:endParaRPr>
                    </a:p>
                  </a:txBody>
                  <a:tcPr/>
                </a:tc>
                <a:tc hMerge="1">
                  <a:txBody>
                    <a:bodyPr/>
                    <a:lstStyle/>
                    <a:p>
                      <a:endParaRPr lang="en-US" sz="1400" dirty="0">
                        <a:solidFill>
                          <a:schemeClr val="accent2">
                            <a:lumMod val="50000"/>
                          </a:schemeClr>
                        </a:solidFill>
                      </a:endParaRPr>
                    </a:p>
                  </a:txBody>
                  <a:tcPr/>
                </a:tc>
                <a:extLst>
                  <a:ext uri="{0D108BD9-81ED-4DB2-BD59-A6C34878D82A}">
                    <a16:rowId xmlns:a16="http://schemas.microsoft.com/office/drawing/2014/main" val="2082885670"/>
                  </a:ext>
                </a:extLst>
              </a:tr>
            </a:tbl>
          </a:graphicData>
        </a:graphic>
      </p:graphicFrame>
      <p:pic>
        <p:nvPicPr>
          <p:cNvPr id="5" name="Picture 4">
            <a:extLst>
              <a:ext uri="{FF2B5EF4-FFF2-40B4-BE49-F238E27FC236}">
                <a16:creationId xmlns:a16="http://schemas.microsoft.com/office/drawing/2014/main" id="{5A14D062-94C0-9B80-804B-34633ECC4E9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74626" y="1806086"/>
            <a:ext cx="548640" cy="274320"/>
          </a:xfrm>
          <a:prstGeom prst="rect">
            <a:avLst/>
          </a:prstGeom>
        </p:spPr>
      </p:pic>
      <p:sp>
        <p:nvSpPr>
          <p:cNvPr id="9" name="TextBox 8">
            <a:extLst>
              <a:ext uri="{FF2B5EF4-FFF2-40B4-BE49-F238E27FC236}">
                <a16:creationId xmlns:a16="http://schemas.microsoft.com/office/drawing/2014/main" id="{E5AD8170-3D9B-6412-F3CB-D4A9F4C69104}"/>
              </a:ext>
            </a:extLst>
          </p:cNvPr>
          <p:cNvSpPr txBox="1"/>
          <p:nvPr/>
        </p:nvSpPr>
        <p:spPr>
          <a:xfrm flipH="1">
            <a:off x="7391400" y="3409950"/>
            <a:ext cx="187262" cy="707886"/>
          </a:xfrm>
          <a:prstGeom prst="rect">
            <a:avLst/>
          </a:prstGeom>
          <a:noFill/>
        </p:spPr>
        <p:txBody>
          <a:bodyPr wrap="square" rtlCol="0">
            <a:spAutoFit/>
          </a:bodyPr>
          <a:lstStyle/>
          <a:p>
            <a:r>
              <a:rPr lang="en-US" sz="4000" dirty="0">
                <a:solidFill>
                  <a:schemeClr val="accent1">
                    <a:lumMod val="75000"/>
                  </a:schemeClr>
                </a:solidFill>
                <a:latin typeface="Abadi Extra Light" panose="020B0604020202020204" pitchFamily="34" charset="0"/>
              </a:rPr>
              <a:t>}</a:t>
            </a:r>
          </a:p>
        </p:txBody>
      </p:sp>
      <p:sp>
        <p:nvSpPr>
          <p:cNvPr id="10" name="TextBox 9">
            <a:extLst>
              <a:ext uri="{FF2B5EF4-FFF2-40B4-BE49-F238E27FC236}">
                <a16:creationId xmlns:a16="http://schemas.microsoft.com/office/drawing/2014/main" id="{86C37223-7903-C68B-8DEF-0834468488A9}"/>
              </a:ext>
            </a:extLst>
          </p:cNvPr>
          <p:cNvSpPr txBox="1"/>
          <p:nvPr/>
        </p:nvSpPr>
        <p:spPr>
          <a:xfrm>
            <a:off x="763370" y="3581908"/>
            <a:ext cx="956211" cy="230832"/>
          </a:xfrm>
          <a:prstGeom prst="rect">
            <a:avLst/>
          </a:prstGeom>
          <a:noFill/>
        </p:spPr>
        <p:txBody>
          <a:bodyPr wrap="square" rtlCol="0">
            <a:spAutoFit/>
          </a:bodyPr>
          <a:lstStyle/>
          <a:p>
            <a:r>
              <a:rPr lang="en-US" sz="900" dirty="0">
                <a:solidFill>
                  <a:schemeClr val="accent1">
                    <a:lumMod val="75000"/>
                  </a:schemeClr>
                </a:solidFill>
                <a:hlinkClick r:id="rId13"/>
              </a:rPr>
              <a:t>10 USC §101</a:t>
            </a:r>
            <a:endParaRPr lang="en-US" sz="900" dirty="0">
              <a:solidFill>
                <a:schemeClr val="accent1">
                  <a:lumMod val="75000"/>
                </a:schemeClr>
              </a:solidFill>
            </a:endParaRPr>
          </a:p>
        </p:txBody>
      </p:sp>
      <p:pic>
        <p:nvPicPr>
          <p:cNvPr id="12" name="Picture 11" descr="Logo, company name&#10;&#10;Description automatically generated">
            <a:extLst>
              <a:ext uri="{FF2B5EF4-FFF2-40B4-BE49-F238E27FC236}">
                <a16:creationId xmlns:a16="http://schemas.microsoft.com/office/drawing/2014/main" id="{9E509355-6FB4-7C30-A0D7-E17634F1049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49221" y="808302"/>
            <a:ext cx="566419" cy="160594"/>
          </a:xfrm>
          <a:prstGeom prst="rect">
            <a:avLst/>
          </a:prstGeom>
        </p:spPr>
      </p:pic>
      <p:pic>
        <p:nvPicPr>
          <p:cNvPr id="14" name="Picture 13">
            <a:extLst>
              <a:ext uri="{FF2B5EF4-FFF2-40B4-BE49-F238E27FC236}">
                <a16:creationId xmlns:a16="http://schemas.microsoft.com/office/drawing/2014/main" id="{B468E40C-3D8B-F984-A77A-98F6DCED882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96157" y="3121434"/>
            <a:ext cx="766568" cy="192946"/>
          </a:xfrm>
          <a:prstGeom prst="rect">
            <a:avLst/>
          </a:prstGeom>
        </p:spPr>
      </p:pic>
      <p:pic>
        <p:nvPicPr>
          <p:cNvPr id="6" name="Picture 5">
            <a:extLst>
              <a:ext uri="{FF2B5EF4-FFF2-40B4-BE49-F238E27FC236}">
                <a16:creationId xmlns:a16="http://schemas.microsoft.com/office/drawing/2014/main" id="{2BAC70DC-87A3-1F82-739B-E33A5ED8F7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36034" y="765619"/>
            <a:ext cx="628650" cy="280886"/>
          </a:xfrm>
          <a:prstGeom prst="rect">
            <a:avLst/>
          </a:prstGeom>
        </p:spPr>
      </p:pic>
      <p:sp>
        <p:nvSpPr>
          <p:cNvPr id="4" name="TextBox 3">
            <a:extLst>
              <a:ext uri="{FF2B5EF4-FFF2-40B4-BE49-F238E27FC236}">
                <a16:creationId xmlns:a16="http://schemas.microsoft.com/office/drawing/2014/main" id="{00D223CD-3600-85AF-BC82-930857604973}"/>
              </a:ext>
            </a:extLst>
          </p:cNvPr>
          <p:cNvSpPr txBox="1"/>
          <p:nvPr/>
        </p:nvSpPr>
        <p:spPr>
          <a:xfrm>
            <a:off x="7772400" y="3771840"/>
            <a:ext cx="793060" cy="400110"/>
          </a:xfrm>
          <a:prstGeom prst="rect">
            <a:avLst/>
          </a:prstGeom>
          <a:noFill/>
        </p:spPr>
        <p:txBody>
          <a:bodyPr wrap="square" rtlCol="0">
            <a:spAutoFit/>
          </a:bodyPr>
          <a:lstStyle/>
          <a:p>
            <a:r>
              <a:rPr lang="en-US" sz="1000" dirty="0">
                <a:solidFill>
                  <a:schemeClr val="accent1">
                    <a:lumMod val="75000"/>
                  </a:schemeClr>
                </a:solidFill>
              </a:rPr>
              <a:t>Armed Forces (6)</a:t>
            </a:r>
          </a:p>
        </p:txBody>
      </p:sp>
    </p:spTree>
    <p:extLst>
      <p:ext uri="{BB962C8B-B14F-4D97-AF65-F5344CB8AC3E}">
        <p14:creationId xmlns:p14="http://schemas.microsoft.com/office/powerpoint/2010/main" val="3315567057"/>
      </p:ext>
    </p:extLst>
  </p:cSld>
  <p:clrMapOvr>
    <a:masterClrMapping/>
  </p:clrMapOvr>
  <mc:AlternateContent xmlns:mc="http://schemas.openxmlformats.org/markup-compatibility/2006" xmlns:p14="http://schemas.microsoft.com/office/powerpoint/2010/main">
    <mc:Choice Requires="p14">
      <p:transition p14:dur="25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90000" y="3771009"/>
            <a:ext cx="1876911" cy="620274"/>
          </a:xfrm>
          <a:prstGeom prst="rect">
            <a:avLst/>
          </a:prstGeom>
          <a:solidFill>
            <a:srgbClr val="4F81BD">
              <a:lumMod val="20000"/>
              <a:lumOff val="80000"/>
            </a:srgbClr>
          </a:solidFill>
          <a:ln w="19050" cap="flat" cmpd="sng" algn="ctr">
            <a:solidFill>
              <a:srgbClr val="0256AB"/>
            </a:solidFill>
            <a:prstDash val="solid"/>
          </a:ln>
          <a:effectLst/>
        </p:spPr>
        <p:txBody>
          <a:bodyPr rtlCol="0" anchor="ctr"/>
          <a:lstStyle/>
          <a:p>
            <a:pPr algn="ctr" defTabSz="685783">
              <a:defRPr/>
            </a:pPr>
            <a:endParaRPr lang="en-US" sz="1350" kern="0">
              <a:solidFill>
                <a:prstClr val="black">
                  <a:lumMod val="75000"/>
                  <a:lumOff val="25000"/>
                </a:prstClr>
              </a:solidFill>
              <a:latin typeface="Franklin Gothic Book" panose="020B0503020102020204"/>
            </a:endParaRPr>
          </a:p>
        </p:txBody>
      </p:sp>
      <p:sp>
        <p:nvSpPr>
          <p:cNvPr id="14" name="Left Brace 13"/>
          <p:cNvSpPr/>
          <p:nvPr/>
        </p:nvSpPr>
        <p:spPr>
          <a:xfrm rot="16200000">
            <a:off x="3732168" y="729725"/>
            <a:ext cx="273852" cy="4942746"/>
          </a:xfrm>
          <a:prstGeom prst="leftBrace">
            <a:avLst>
              <a:gd name="adj1" fmla="val 25462"/>
              <a:gd name="adj2" fmla="val 26440"/>
            </a:avLst>
          </a:prstGeom>
          <a:solidFill>
            <a:srgbClr val="4F81BD">
              <a:lumMod val="20000"/>
              <a:lumOff val="80000"/>
            </a:srgbClr>
          </a:solidFill>
          <a:ln w="19050" cap="flat" cmpd="sng" algn="ctr">
            <a:solidFill>
              <a:srgbClr val="0256AB"/>
            </a:solidFill>
            <a:prstDash val="solid"/>
          </a:ln>
          <a:effectLst/>
        </p:spPr>
        <p:txBody>
          <a:bodyPr rtlCol="0" anchor="ctr"/>
          <a:lstStyle/>
          <a:p>
            <a:pPr algn="ctr" defTabSz="685783">
              <a:defRPr/>
            </a:pPr>
            <a:endParaRPr lang="en-US" sz="1350" kern="0" dirty="0">
              <a:solidFill>
                <a:prstClr val="black">
                  <a:lumMod val="75000"/>
                  <a:lumOff val="25000"/>
                </a:prstClr>
              </a:solidFill>
              <a:latin typeface="Franklin Gothic Book" panose="020B0503020102020204"/>
            </a:endParaRPr>
          </a:p>
        </p:txBody>
      </p:sp>
      <p:cxnSp>
        <p:nvCxnSpPr>
          <p:cNvPr id="18" name="Straight Connector 17"/>
          <p:cNvCxnSpPr/>
          <p:nvPr/>
        </p:nvCxnSpPr>
        <p:spPr>
          <a:xfrm flipH="1" flipV="1">
            <a:off x="4231055" y="2506218"/>
            <a:ext cx="0" cy="546005"/>
          </a:xfrm>
          <a:prstGeom prst="line">
            <a:avLst/>
          </a:prstGeom>
          <a:noFill/>
          <a:ln w="28575" cap="flat" cmpd="sng" algn="ctr">
            <a:solidFill>
              <a:srgbClr val="CD7069"/>
            </a:solidFill>
            <a:prstDash val="solid"/>
          </a:ln>
          <a:effectLst/>
        </p:spPr>
      </p:cxnSp>
      <p:cxnSp>
        <p:nvCxnSpPr>
          <p:cNvPr id="22" name="Straight Connector 21"/>
          <p:cNvCxnSpPr>
            <a:cxnSpLocks/>
          </p:cNvCxnSpPr>
          <p:nvPr/>
        </p:nvCxnSpPr>
        <p:spPr>
          <a:xfrm flipV="1">
            <a:off x="5372338" y="694094"/>
            <a:ext cx="12027" cy="2362685"/>
          </a:xfrm>
          <a:prstGeom prst="line">
            <a:avLst/>
          </a:prstGeom>
          <a:noFill/>
          <a:ln w="28575" cap="flat" cmpd="sng" algn="ctr">
            <a:solidFill>
              <a:srgbClr val="CD7069"/>
            </a:solidFill>
            <a:prstDash val="solid"/>
          </a:ln>
          <a:effectLst/>
        </p:spPr>
      </p:cxnSp>
      <p:sp>
        <p:nvSpPr>
          <p:cNvPr id="23" name="TextBox 22"/>
          <p:cNvSpPr txBox="1"/>
          <p:nvPr/>
        </p:nvSpPr>
        <p:spPr>
          <a:xfrm>
            <a:off x="564263" y="2166951"/>
            <a:ext cx="1559603" cy="559833"/>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Title 10 Legislated Benefit</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Space Required for Active Duty</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Space Available for Families and Retirees</a:t>
            </a:r>
          </a:p>
        </p:txBody>
      </p:sp>
      <p:grpSp>
        <p:nvGrpSpPr>
          <p:cNvPr id="24" name="Group 23"/>
          <p:cNvGrpSpPr/>
          <p:nvPr/>
        </p:nvGrpSpPr>
        <p:grpSpPr>
          <a:xfrm>
            <a:off x="557011" y="2881255"/>
            <a:ext cx="6591299" cy="328538"/>
            <a:chOff x="1232535" y="3244744"/>
            <a:chExt cx="5452280" cy="295899"/>
          </a:xfrm>
        </p:grpSpPr>
        <p:sp>
          <p:nvSpPr>
            <p:cNvPr id="25" name="Text Box 49"/>
            <p:cNvSpPr txBox="1">
              <a:spLocks noChangeArrowheads="1"/>
            </p:cNvSpPr>
            <p:nvPr/>
          </p:nvSpPr>
          <p:spPr bwMode="auto">
            <a:xfrm>
              <a:off x="1232535"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Franklin Gothic Book" panose="020B0503020102020204"/>
                  <a:ea typeface="ＭＳ Ｐゴシック" charset="-128"/>
                </a:rPr>
                <a:t>1940</a:t>
              </a:r>
            </a:p>
          </p:txBody>
        </p:sp>
        <p:sp>
          <p:nvSpPr>
            <p:cNvPr id="26" name="Text Box 50"/>
            <p:cNvSpPr txBox="1">
              <a:spLocks noChangeArrowheads="1"/>
            </p:cNvSpPr>
            <p:nvPr/>
          </p:nvSpPr>
          <p:spPr bwMode="auto">
            <a:xfrm>
              <a:off x="1830546"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Franklin Gothic Book" panose="020B0503020102020204"/>
                  <a:ea typeface="ＭＳ Ｐゴシック" charset="-128"/>
                </a:rPr>
                <a:t>1950</a:t>
              </a:r>
            </a:p>
          </p:txBody>
        </p:sp>
        <p:sp>
          <p:nvSpPr>
            <p:cNvPr id="27" name="Text Box 51"/>
            <p:cNvSpPr txBox="1">
              <a:spLocks noChangeArrowheads="1"/>
            </p:cNvSpPr>
            <p:nvPr/>
          </p:nvSpPr>
          <p:spPr bwMode="auto">
            <a:xfrm>
              <a:off x="2428557"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Franklin Gothic Book" panose="020B0503020102020204"/>
                  <a:ea typeface="ＭＳ Ｐゴシック" charset="-128"/>
                </a:rPr>
                <a:t>1960</a:t>
              </a:r>
            </a:p>
          </p:txBody>
        </p:sp>
        <p:sp>
          <p:nvSpPr>
            <p:cNvPr id="28" name="Text Box 52"/>
            <p:cNvSpPr txBox="1">
              <a:spLocks noChangeArrowheads="1"/>
            </p:cNvSpPr>
            <p:nvPr/>
          </p:nvSpPr>
          <p:spPr bwMode="auto">
            <a:xfrm>
              <a:off x="3026568"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Franklin Gothic Book" panose="020B0503020102020204"/>
                  <a:ea typeface="ＭＳ Ｐゴシック" charset="-128"/>
                </a:rPr>
                <a:t>1970</a:t>
              </a:r>
            </a:p>
          </p:txBody>
        </p:sp>
        <p:sp>
          <p:nvSpPr>
            <p:cNvPr id="29" name="Text Box 53"/>
            <p:cNvSpPr txBox="1">
              <a:spLocks noChangeArrowheads="1"/>
            </p:cNvSpPr>
            <p:nvPr/>
          </p:nvSpPr>
          <p:spPr bwMode="auto">
            <a:xfrm>
              <a:off x="3624579"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Franklin Gothic Book" panose="020B0503020102020204"/>
                  <a:ea typeface="ＭＳ Ｐゴシック" charset="-128"/>
                </a:rPr>
                <a:t>1980</a:t>
              </a:r>
            </a:p>
          </p:txBody>
        </p:sp>
        <p:sp>
          <p:nvSpPr>
            <p:cNvPr id="30" name="Text Box 54"/>
            <p:cNvSpPr txBox="1">
              <a:spLocks noChangeArrowheads="1"/>
            </p:cNvSpPr>
            <p:nvPr/>
          </p:nvSpPr>
          <p:spPr bwMode="auto">
            <a:xfrm>
              <a:off x="4222590"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Franklin Gothic Book" panose="020B0503020102020204"/>
                  <a:ea typeface="ＭＳ Ｐゴシック" charset="-128"/>
                </a:rPr>
                <a:t>1990</a:t>
              </a:r>
            </a:p>
          </p:txBody>
        </p:sp>
        <p:sp>
          <p:nvSpPr>
            <p:cNvPr id="31" name="Text Box 55"/>
            <p:cNvSpPr txBox="1">
              <a:spLocks noChangeArrowheads="1"/>
            </p:cNvSpPr>
            <p:nvPr/>
          </p:nvSpPr>
          <p:spPr bwMode="auto">
            <a:xfrm>
              <a:off x="4820601"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Franklin Gothic Book" panose="020B0503020102020204"/>
                  <a:ea typeface="ＭＳ Ｐゴシック" charset="-128"/>
                </a:rPr>
                <a:t>2000</a:t>
              </a:r>
            </a:p>
          </p:txBody>
        </p:sp>
        <p:sp>
          <p:nvSpPr>
            <p:cNvPr id="32" name="Text Box 56"/>
            <p:cNvSpPr txBox="1">
              <a:spLocks noChangeArrowheads="1"/>
            </p:cNvSpPr>
            <p:nvPr/>
          </p:nvSpPr>
          <p:spPr bwMode="auto">
            <a:xfrm>
              <a:off x="5418612"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Franklin Gothic Book" panose="020B0503020102020204"/>
                  <a:ea typeface="ＭＳ Ｐゴシック" charset="-128"/>
                </a:rPr>
                <a:t>2010</a:t>
              </a:r>
            </a:p>
          </p:txBody>
        </p:sp>
        <p:sp>
          <p:nvSpPr>
            <p:cNvPr id="33" name="Text Box 57"/>
            <p:cNvSpPr txBox="1">
              <a:spLocks noChangeArrowheads="1"/>
            </p:cNvSpPr>
            <p:nvPr/>
          </p:nvSpPr>
          <p:spPr bwMode="auto">
            <a:xfrm>
              <a:off x="6016623" y="3244744"/>
              <a:ext cx="594360" cy="88877"/>
            </a:xfrm>
            <a:prstGeom prst="rect">
              <a:avLst/>
            </a:prstGeom>
            <a:noFill/>
            <a:ln w="12700" algn="ctr">
              <a:noFill/>
              <a:miter lim="800000"/>
              <a:headEnd/>
              <a:tailEnd/>
            </a:ln>
          </p:spPr>
          <p:txBody>
            <a:bodyPr lIns="0" tIns="0" rIns="0" bIns="0" anchor="b" anchorCtr="0">
              <a:spAutoFit/>
            </a:bodyPr>
            <a:lstStyle/>
            <a:p>
              <a:pPr algn="ctr" defTabSz="914378">
                <a:lnSpc>
                  <a:spcPct val="95000"/>
                </a:lnSpc>
                <a:spcBef>
                  <a:spcPct val="20000"/>
                </a:spcBef>
                <a:defRPr/>
              </a:pPr>
              <a:r>
                <a:rPr lang="en-US" sz="675" b="1" dirty="0">
                  <a:solidFill>
                    <a:prstClr val="black">
                      <a:lumMod val="75000"/>
                      <a:lumOff val="25000"/>
                    </a:prstClr>
                  </a:solidFill>
                  <a:latin typeface="Franklin Gothic Book" panose="020B0503020102020204"/>
                  <a:ea typeface="ＭＳ Ｐゴシック" charset="-128"/>
                </a:rPr>
                <a:t>2020</a:t>
              </a:r>
            </a:p>
          </p:txBody>
        </p:sp>
        <p:sp>
          <p:nvSpPr>
            <p:cNvPr id="34" name="Freeform 60"/>
            <p:cNvSpPr>
              <a:spLocks/>
            </p:cNvSpPr>
            <p:nvPr/>
          </p:nvSpPr>
          <p:spPr bwMode="auto">
            <a:xfrm>
              <a:off x="1232535" y="3396180"/>
              <a:ext cx="5400040" cy="144463"/>
            </a:xfrm>
            <a:custGeom>
              <a:avLst/>
              <a:gdLst>
                <a:gd name="T0" fmla="*/ 0 w 4490"/>
                <a:gd name="T1" fmla="*/ 2147483647 h 91"/>
                <a:gd name="T2" fmla="*/ 0 w 4490"/>
                <a:gd name="T3" fmla="*/ 0 h 91"/>
                <a:gd name="T4" fmla="*/ 2147483647 w 4490"/>
                <a:gd name="T5" fmla="*/ 0 h 91"/>
                <a:gd name="T6" fmla="*/ 2147483647 w 4490"/>
                <a:gd name="T7" fmla="*/ 2147483647 h 91"/>
                <a:gd name="T8" fmla="*/ 0 60000 65536"/>
                <a:gd name="T9" fmla="*/ 0 60000 65536"/>
                <a:gd name="T10" fmla="*/ 0 60000 65536"/>
                <a:gd name="T11" fmla="*/ 0 60000 65536"/>
                <a:gd name="T12" fmla="*/ 0 w 4490"/>
                <a:gd name="T13" fmla="*/ 0 h 91"/>
                <a:gd name="T14" fmla="*/ 4490 w 4490"/>
                <a:gd name="T15" fmla="*/ 91 h 91"/>
              </a:gdLst>
              <a:ahLst/>
              <a:cxnLst>
                <a:cxn ang="T8">
                  <a:pos x="T0" y="T1"/>
                </a:cxn>
                <a:cxn ang="T9">
                  <a:pos x="T2" y="T3"/>
                </a:cxn>
                <a:cxn ang="T10">
                  <a:pos x="T4" y="T5"/>
                </a:cxn>
                <a:cxn ang="T11">
                  <a:pos x="T6" y="T7"/>
                </a:cxn>
              </a:cxnLst>
              <a:rect l="T12" t="T13" r="T14" b="T15"/>
              <a:pathLst>
                <a:path w="4490" h="91">
                  <a:moveTo>
                    <a:pt x="0" y="91"/>
                  </a:moveTo>
                  <a:lnTo>
                    <a:pt x="0" y="0"/>
                  </a:lnTo>
                  <a:lnTo>
                    <a:pt x="4490" y="0"/>
                  </a:lnTo>
                  <a:lnTo>
                    <a:pt x="4490" y="91"/>
                  </a:lnTo>
                </a:path>
              </a:pathLst>
            </a:custGeom>
            <a:noFill/>
            <a:ln w="9525">
              <a:solidFill>
                <a:srgbClr val="CD7069"/>
              </a:solidFill>
              <a:round/>
              <a:headEnd/>
              <a:tailEnd/>
            </a:ln>
          </p:spPr>
          <p:txBody>
            <a:bodyPr wrap="none" lIns="0" tIns="0" rIns="0" bIns="0" anchor="ctr"/>
            <a:lstStyle/>
            <a:p>
              <a:pPr algn="ctr" defTabSz="914378">
                <a:spcBef>
                  <a:spcPct val="20000"/>
                </a:spcBef>
                <a:defRPr/>
              </a:pPr>
              <a:endParaRPr lang="en-US" sz="825" b="1" kern="0">
                <a:solidFill>
                  <a:prstClr val="black">
                    <a:lumMod val="75000"/>
                    <a:lumOff val="25000"/>
                  </a:prstClr>
                </a:solidFill>
                <a:latin typeface="Franklin Gothic Book" panose="020B0503020102020204"/>
              </a:endParaRPr>
            </a:p>
          </p:txBody>
        </p:sp>
        <p:sp>
          <p:nvSpPr>
            <p:cNvPr id="35" name="Oval 61"/>
            <p:cNvSpPr>
              <a:spLocks noChangeArrowheads="1"/>
            </p:cNvSpPr>
            <p:nvPr/>
          </p:nvSpPr>
          <p:spPr bwMode="auto">
            <a:xfrm>
              <a:off x="1461135"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Franklin Gothic Book" panose="020B0503020102020204"/>
              </a:endParaRPr>
            </a:p>
          </p:txBody>
        </p:sp>
        <p:sp>
          <p:nvSpPr>
            <p:cNvPr id="36" name="Oval 62"/>
            <p:cNvSpPr>
              <a:spLocks noChangeArrowheads="1"/>
            </p:cNvSpPr>
            <p:nvPr/>
          </p:nvSpPr>
          <p:spPr bwMode="auto">
            <a:xfrm>
              <a:off x="2059146"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Franklin Gothic Book" panose="020B0503020102020204"/>
              </a:endParaRPr>
            </a:p>
          </p:txBody>
        </p:sp>
        <p:sp>
          <p:nvSpPr>
            <p:cNvPr id="37" name="Oval 63"/>
            <p:cNvSpPr>
              <a:spLocks noChangeArrowheads="1"/>
            </p:cNvSpPr>
            <p:nvPr/>
          </p:nvSpPr>
          <p:spPr bwMode="auto">
            <a:xfrm>
              <a:off x="2657157"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Franklin Gothic Book" panose="020B0503020102020204"/>
              </a:endParaRPr>
            </a:p>
          </p:txBody>
        </p:sp>
        <p:sp>
          <p:nvSpPr>
            <p:cNvPr id="38" name="Oval 64"/>
            <p:cNvSpPr>
              <a:spLocks noChangeArrowheads="1"/>
            </p:cNvSpPr>
            <p:nvPr/>
          </p:nvSpPr>
          <p:spPr bwMode="auto">
            <a:xfrm>
              <a:off x="3255168"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Franklin Gothic Book" panose="020B0503020102020204"/>
              </a:endParaRPr>
            </a:p>
          </p:txBody>
        </p:sp>
        <p:sp>
          <p:nvSpPr>
            <p:cNvPr id="39" name="Oval 65"/>
            <p:cNvSpPr>
              <a:spLocks noChangeArrowheads="1"/>
            </p:cNvSpPr>
            <p:nvPr/>
          </p:nvSpPr>
          <p:spPr bwMode="auto">
            <a:xfrm>
              <a:off x="3853179"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Franklin Gothic Book" panose="020B0503020102020204"/>
              </a:endParaRPr>
            </a:p>
          </p:txBody>
        </p:sp>
        <p:sp>
          <p:nvSpPr>
            <p:cNvPr id="40" name="Oval 66"/>
            <p:cNvSpPr>
              <a:spLocks noChangeArrowheads="1"/>
            </p:cNvSpPr>
            <p:nvPr/>
          </p:nvSpPr>
          <p:spPr bwMode="auto">
            <a:xfrm>
              <a:off x="4451190"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Franklin Gothic Book" panose="020B0503020102020204"/>
              </a:endParaRPr>
            </a:p>
          </p:txBody>
        </p:sp>
        <p:sp>
          <p:nvSpPr>
            <p:cNvPr id="41" name="Oval 67"/>
            <p:cNvSpPr>
              <a:spLocks noChangeArrowheads="1"/>
            </p:cNvSpPr>
            <p:nvPr/>
          </p:nvSpPr>
          <p:spPr bwMode="auto">
            <a:xfrm>
              <a:off x="5647212"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Franklin Gothic Book" panose="020B0503020102020204"/>
              </a:endParaRPr>
            </a:p>
          </p:txBody>
        </p:sp>
        <p:sp>
          <p:nvSpPr>
            <p:cNvPr id="42" name="Oval 68"/>
            <p:cNvSpPr>
              <a:spLocks noChangeArrowheads="1"/>
            </p:cNvSpPr>
            <p:nvPr/>
          </p:nvSpPr>
          <p:spPr bwMode="auto">
            <a:xfrm>
              <a:off x="6547655"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dirty="0">
                <a:solidFill>
                  <a:prstClr val="black">
                    <a:lumMod val="75000"/>
                    <a:lumOff val="25000"/>
                  </a:prstClr>
                </a:solidFill>
                <a:latin typeface="Franklin Gothic Book" panose="020B0503020102020204"/>
              </a:endParaRPr>
            </a:p>
          </p:txBody>
        </p:sp>
        <p:sp>
          <p:nvSpPr>
            <p:cNvPr id="43" name="Oval 71"/>
            <p:cNvSpPr>
              <a:spLocks noChangeArrowheads="1"/>
            </p:cNvSpPr>
            <p:nvPr/>
          </p:nvSpPr>
          <p:spPr bwMode="auto">
            <a:xfrm>
              <a:off x="5049201" y="3324743"/>
              <a:ext cx="137160" cy="137160"/>
            </a:xfrm>
            <a:prstGeom prst="ellipse">
              <a:avLst/>
            </a:prstGeom>
            <a:solidFill>
              <a:srgbClr val="0256AB"/>
            </a:solidFill>
            <a:ln w="6350" algn="ctr">
              <a:solidFill>
                <a:srgbClr val="FFFFFF"/>
              </a:solidFill>
              <a:round/>
              <a:headEnd/>
              <a:tailEnd/>
            </a:ln>
          </p:spPr>
          <p:txBody>
            <a:bodyPr wrap="none" lIns="0" tIns="0" rIns="0" bIns="0" anchor="ctr"/>
            <a:lstStyle/>
            <a:p>
              <a:pPr algn="ctr" defTabSz="914378">
                <a:spcBef>
                  <a:spcPct val="20000"/>
                </a:spcBef>
                <a:defRPr/>
              </a:pPr>
              <a:endParaRPr lang="en-US" sz="750" b="1" kern="0">
                <a:solidFill>
                  <a:prstClr val="black">
                    <a:lumMod val="75000"/>
                    <a:lumOff val="25000"/>
                  </a:prstClr>
                </a:solidFill>
                <a:latin typeface="Franklin Gothic Book" panose="020B0503020102020204"/>
              </a:endParaRPr>
            </a:p>
          </p:txBody>
        </p:sp>
      </p:grpSp>
      <p:sp>
        <p:nvSpPr>
          <p:cNvPr id="44" name="TextBox 43"/>
          <p:cNvSpPr txBox="1"/>
          <p:nvPr/>
        </p:nvSpPr>
        <p:spPr>
          <a:xfrm>
            <a:off x="1871728" y="802784"/>
            <a:ext cx="2466056" cy="444417"/>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schemeClr val="accent1">
                    <a:lumMod val="60000"/>
                    <a:lumOff val="40000"/>
                  </a:schemeClr>
                </a:solidFill>
                <a:latin typeface="Franklin Gothic Book" panose="020B0503020102020204"/>
              </a:rPr>
              <a:t>CHAMPUS</a:t>
            </a:r>
            <a:r>
              <a:rPr lang="en-US" sz="788" u="none" kern="0" dirty="0">
                <a:solidFill>
                  <a:prstClr val="black">
                    <a:lumMod val="75000"/>
                    <a:lumOff val="25000"/>
                  </a:prstClr>
                </a:solidFill>
                <a:latin typeface="Franklin Gothic Book" panose="020B0503020102020204"/>
              </a:rPr>
              <a:t> Legislated Benefit</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Civilian Health Care where MTFs do not exist</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Families &amp; Retirees &lt;65</a:t>
            </a:r>
          </a:p>
        </p:txBody>
      </p:sp>
      <p:sp>
        <p:nvSpPr>
          <p:cNvPr id="45" name="Rectangle 44"/>
          <p:cNvSpPr/>
          <p:nvPr/>
        </p:nvSpPr>
        <p:spPr>
          <a:xfrm>
            <a:off x="3020008" y="1081678"/>
            <a:ext cx="2130458" cy="675249"/>
          </a:xfrm>
          <a:prstGeom prst="rect">
            <a:avLst/>
          </a:prstGeom>
          <a:noFill/>
          <a:ln>
            <a:noFill/>
          </a:ln>
        </p:spPr>
        <p:txBody>
          <a:bodyPr wrap="square" rtlCol="0">
            <a:spAutoFit/>
          </a:bodyPr>
          <a:lstStyle/>
          <a:p>
            <a:pPr defTabSz="914378">
              <a:defRPr/>
            </a:pPr>
            <a:r>
              <a:rPr lang="en-US" sz="788" b="1" dirty="0">
                <a:solidFill>
                  <a:prstClr val="black">
                    <a:lumMod val="75000"/>
                    <a:lumOff val="25000"/>
                  </a:prstClr>
                </a:solidFill>
                <a:latin typeface="Franklin Gothic Book" panose="020B0503020102020204"/>
                <a:ea typeface="MS PGothic" charset="0"/>
                <a:cs typeface="MS PGothic" charset="0"/>
              </a:rPr>
              <a:t>TRICARE Managed Care Legislation</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Franklin Gothic Book" panose="020B0503020102020204"/>
                <a:ea typeface="MS PGothic" charset="0"/>
                <a:cs typeface="MS PGothic" charset="0"/>
              </a:rPr>
              <a:t>3 options (Prime, Standard, Extra)</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Franklin Gothic Book" panose="020B0503020102020204"/>
                <a:ea typeface="MS PGothic" charset="0"/>
                <a:cs typeface="MS PGothic" charset="0"/>
              </a:rPr>
              <a:t>Automatic enrollment for Active Duty</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Franklin Gothic Book" panose="020B0503020102020204"/>
                <a:ea typeface="MS PGothic" charset="0"/>
                <a:cs typeface="MS PGothic" charset="0"/>
              </a:rPr>
              <a:t>Priority for TRICARE Prime enrollees</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Franklin Gothic Book" panose="020B0503020102020204"/>
                <a:ea typeface="MS PGothic" charset="0"/>
                <a:cs typeface="MS PGothic" charset="0"/>
              </a:rPr>
              <a:t>Space Available for Non-enrollees</a:t>
            </a:r>
          </a:p>
        </p:txBody>
      </p:sp>
      <p:cxnSp>
        <p:nvCxnSpPr>
          <p:cNvPr id="46" name="Straight Connector 45"/>
          <p:cNvCxnSpPr/>
          <p:nvPr/>
        </p:nvCxnSpPr>
        <p:spPr>
          <a:xfrm flipH="1" flipV="1">
            <a:off x="4709910" y="1714887"/>
            <a:ext cx="1512" cy="1336735"/>
          </a:xfrm>
          <a:prstGeom prst="line">
            <a:avLst/>
          </a:prstGeom>
          <a:noFill/>
          <a:ln w="28575" cap="flat" cmpd="sng" algn="ctr">
            <a:solidFill>
              <a:srgbClr val="CD7069"/>
            </a:solidFill>
            <a:prstDash val="solid"/>
          </a:ln>
          <a:effectLst/>
        </p:spPr>
      </p:cxnSp>
      <p:sp>
        <p:nvSpPr>
          <p:cNvPr id="47" name="TextBox 46"/>
          <p:cNvSpPr txBox="1"/>
          <p:nvPr/>
        </p:nvSpPr>
        <p:spPr>
          <a:xfrm>
            <a:off x="4516738" y="2599693"/>
            <a:ext cx="458693"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1994</a:t>
            </a:r>
          </a:p>
        </p:txBody>
      </p:sp>
      <p:cxnSp>
        <p:nvCxnSpPr>
          <p:cNvPr id="48" name="Straight Arrow Connector 47"/>
          <p:cNvCxnSpPr>
            <a:endCxn id="82" idx="1"/>
          </p:cNvCxnSpPr>
          <p:nvPr/>
        </p:nvCxnSpPr>
        <p:spPr>
          <a:xfrm>
            <a:off x="590494" y="2691148"/>
            <a:ext cx="1277010" cy="12420"/>
          </a:xfrm>
          <a:prstGeom prst="straightConnector1">
            <a:avLst/>
          </a:prstGeom>
          <a:noFill/>
          <a:ln w="28575" cap="flat" cmpd="sng" algn="ctr">
            <a:solidFill>
              <a:srgbClr val="CD7069"/>
            </a:solidFill>
            <a:prstDash val="solid"/>
            <a:tailEnd type="none"/>
          </a:ln>
          <a:effectLst/>
        </p:spPr>
      </p:cxnSp>
      <p:cxnSp>
        <p:nvCxnSpPr>
          <p:cNvPr id="49" name="Straight Connector 48"/>
          <p:cNvCxnSpPr/>
          <p:nvPr/>
        </p:nvCxnSpPr>
        <p:spPr>
          <a:xfrm flipH="1" flipV="1">
            <a:off x="600491" y="2207401"/>
            <a:ext cx="0" cy="492656"/>
          </a:xfrm>
          <a:prstGeom prst="line">
            <a:avLst/>
          </a:prstGeom>
          <a:noFill/>
          <a:ln w="28575" cap="flat" cmpd="sng" algn="ctr">
            <a:solidFill>
              <a:srgbClr val="CD7069"/>
            </a:solidFill>
            <a:prstDash val="solid"/>
          </a:ln>
          <a:effectLst/>
        </p:spPr>
      </p:cxnSp>
      <p:sp>
        <p:nvSpPr>
          <p:cNvPr id="50" name="TextBox 49"/>
          <p:cNvSpPr txBox="1"/>
          <p:nvPr/>
        </p:nvSpPr>
        <p:spPr>
          <a:xfrm>
            <a:off x="955789" y="1553481"/>
            <a:ext cx="1576374" cy="559833"/>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Dependents Medical Care Act </a:t>
            </a:r>
          </a:p>
          <a:p>
            <a:pPr marL="42862" indent="-42862"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Authorizes </a:t>
            </a:r>
            <a:r>
              <a:rPr lang="en-US" sz="750" b="0" u="none" kern="0" dirty="0" err="1">
                <a:solidFill>
                  <a:prstClr val="black">
                    <a:lumMod val="75000"/>
                    <a:lumOff val="25000"/>
                  </a:prstClr>
                </a:solidFill>
                <a:latin typeface="Franklin Gothic Book" panose="020B0503020102020204"/>
              </a:rPr>
              <a:t>SecDef</a:t>
            </a:r>
            <a:r>
              <a:rPr lang="en-US" sz="750" b="0" u="none" kern="0" dirty="0">
                <a:solidFill>
                  <a:prstClr val="black">
                    <a:lumMod val="75000"/>
                    <a:lumOff val="25000"/>
                  </a:prstClr>
                </a:solidFill>
                <a:latin typeface="Franklin Gothic Book" panose="020B0503020102020204"/>
              </a:rPr>
              <a:t> to contract with civilian providers for medical care for Active Duty dependents</a:t>
            </a:r>
          </a:p>
        </p:txBody>
      </p:sp>
      <p:sp>
        <p:nvSpPr>
          <p:cNvPr id="51" name="TextBox 50"/>
          <p:cNvSpPr txBox="1"/>
          <p:nvPr/>
        </p:nvSpPr>
        <p:spPr>
          <a:xfrm>
            <a:off x="2861624" y="2189593"/>
            <a:ext cx="1263445" cy="334835"/>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Family Member Dental Program Established</a:t>
            </a:r>
            <a:endParaRPr lang="en-US" sz="788" b="0" u="none" kern="0" dirty="0">
              <a:solidFill>
                <a:prstClr val="black">
                  <a:lumMod val="75000"/>
                  <a:lumOff val="25000"/>
                </a:prstClr>
              </a:solidFill>
              <a:latin typeface="Franklin Gothic Book" panose="020B0503020102020204"/>
            </a:endParaRPr>
          </a:p>
        </p:txBody>
      </p:sp>
      <p:sp>
        <p:nvSpPr>
          <p:cNvPr id="52" name="TextBox 51"/>
          <p:cNvSpPr txBox="1"/>
          <p:nvPr/>
        </p:nvSpPr>
        <p:spPr>
          <a:xfrm>
            <a:off x="3697621" y="3606283"/>
            <a:ext cx="1347410" cy="565668"/>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defTabSz="685783">
              <a:defRPr/>
            </a:pPr>
            <a:r>
              <a:rPr lang="en-US" sz="788" u="none" kern="0" dirty="0">
                <a:solidFill>
                  <a:prstClr val="black">
                    <a:lumMod val="75000"/>
                    <a:lumOff val="25000"/>
                  </a:prstClr>
                </a:solidFill>
                <a:latin typeface="Franklin Gothic Book" panose="020B0503020102020204"/>
              </a:rPr>
              <a:t>TRICARE Management Activity (TMA) established</a:t>
            </a:r>
          </a:p>
          <a:p>
            <a:pPr defTabSz="685783">
              <a:defRPr/>
            </a:pPr>
            <a:r>
              <a:rPr lang="en-US" sz="750" b="0" u="none" kern="0" dirty="0">
                <a:solidFill>
                  <a:prstClr val="black">
                    <a:lumMod val="75000"/>
                    <a:lumOff val="25000"/>
                  </a:prstClr>
                </a:solidFill>
                <a:latin typeface="Franklin Gothic Book" panose="020B0503020102020204"/>
              </a:rPr>
              <a:t>Field activity of </a:t>
            </a:r>
            <a:br>
              <a:rPr lang="en-US" sz="750" b="0" u="none" kern="0" dirty="0">
                <a:solidFill>
                  <a:prstClr val="black">
                    <a:lumMod val="75000"/>
                    <a:lumOff val="25000"/>
                  </a:prstClr>
                </a:solidFill>
                <a:latin typeface="Franklin Gothic Book" panose="020B0503020102020204"/>
              </a:rPr>
            </a:br>
            <a:r>
              <a:rPr lang="en-US" sz="750" b="0" u="none" kern="0" dirty="0">
                <a:solidFill>
                  <a:prstClr val="black">
                    <a:lumMod val="75000"/>
                    <a:lumOff val="25000"/>
                  </a:prstClr>
                </a:solidFill>
                <a:latin typeface="Franklin Gothic Book" panose="020B0503020102020204"/>
              </a:rPr>
              <a:t>OASD/Health Affairs</a:t>
            </a:r>
          </a:p>
        </p:txBody>
      </p:sp>
      <p:sp>
        <p:nvSpPr>
          <p:cNvPr id="53" name="TextBox 52"/>
          <p:cNvSpPr txBox="1"/>
          <p:nvPr/>
        </p:nvSpPr>
        <p:spPr>
          <a:xfrm>
            <a:off x="5385898" y="590551"/>
            <a:ext cx="2600613" cy="790666"/>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Enhanced Benefit –“Watershed” Legislative Year</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Added </a:t>
            </a:r>
            <a:r>
              <a:rPr lang="en-US" sz="750" u="none" kern="0" dirty="0">
                <a:solidFill>
                  <a:schemeClr val="accent1">
                    <a:lumMod val="60000"/>
                    <a:lumOff val="40000"/>
                  </a:schemeClr>
                </a:solidFill>
                <a:latin typeface="Franklin Gothic Book" panose="020B0503020102020204"/>
              </a:rPr>
              <a:t>TRICARE for Life (TFL) </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Added TRICARE Senior Pharmacy </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Eliminated copayments for AD Families in TRICARE Prime</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Reduced retiree catastrophic cap from $7,500 to $3,000</a:t>
            </a:r>
          </a:p>
          <a:p>
            <a:pPr algn="l" defTabSz="685783">
              <a:defRPr/>
            </a:pPr>
            <a:r>
              <a:rPr lang="en-US" sz="750" b="0" u="none" kern="0" dirty="0">
                <a:solidFill>
                  <a:prstClr val="black">
                    <a:lumMod val="75000"/>
                    <a:lumOff val="25000"/>
                  </a:prstClr>
                </a:solidFill>
                <a:latin typeface="Franklin Gothic Book" panose="020B0503020102020204"/>
              </a:rPr>
              <a:t>	            …and much more</a:t>
            </a:r>
          </a:p>
        </p:txBody>
      </p:sp>
      <p:cxnSp>
        <p:nvCxnSpPr>
          <p:cNvPr id="54" name="Straight Connector 53"/>
          <p:cNvCxnSpPr>
            <a:cxnSpLocks/>
          </p:cNvCxnSpPr>
          <p:nvPr/>
        </p:nvCxnSpPr>
        <p:spPr>
          <a:xfrm flipH="1" flipV="1">
            <a:off x="5090910" y="3053335"/>
            <a:ext cx="0" cy="1236069"/>
          </a:xfrm>
          <a:prstGeom prst="line">
            <a:avLst/>
          </a:prstGeom>
          <a:noFill/>
          <a:ln w="28575" cap="flat" cmpd="sng" algn="ctr">
            <a:solidFill>
              <a:srgbClr val="0256AB"/>
            </a:solidFill>
            <a:prstDash val="solid"/>
          </a:ln>
          <a:effectLst/>
        </p:spPr>
      </p:cxnSp>
      <p:sp>
        <p:nvSpPr>
          <p:cNvPr id="55" name="TextBox 54"/>
          <p:cNvSpPr txBox="1"/>
          <p:nvPr/>
        </p:nvSpPr>
        <p:spPr>
          <a:xfrm>
            <a:off x="4798305" y="3309072"/>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1998</a:t>
            </a:r>
          </a:p>
        </p:txBody>
      </p:sp>
      <p:sp>
        <p:nvSpPr>
          <p:cNvPr id="56" name="Rectangle 55"/>
          <p:cNvSpPr/>
          <p:nvPr/>
        </p:nvSpPr>
        <p:spPr>
          <a:xfrm>
            <a:off x="3033637" y="1765338"/>
            <a:ext cx="1767918" cy="444417"/>
          </a:xfrm>
          <a:prstGeom prst="rect">
            <a:avLst/>
          </a:prstGeom>
          <a:noFill/>
          <a:ln>
            <a:noFill/>
          </a:ln>
        </p:spPr>
        <p:txBody>
          <a:bodyPr wrap="square" rtlCol="0">
            <a:spAutoFit/>
          </a:bodyPr>
          <a:lstStyle/>
          <a:p>
            <a:pPr defTabSz="914378">
              <a:defRPr/>
            </a:pPr>
            <a:r>
              <a:rPr lang="en-US" sz="788" b="1" dirty="0">
                <a:solidFill>
                  <a:prstClr val="black">
                    <a:lumMod val="75000"/>
                    <a:lumOff val="25000"/>
                  </a:prstClr>
                </a:solidFill>
                <a:latin typeface="Franklin Gothic Book" panose="020B0503020102020204"/>
                <a:ea typeface="MS PGothic" charset="0"/>
                <a:cs typeface="MS PGothic" charset="0"/>
              </a:rPr>
              <a:t>CHAMPUS Reform Initiative (CRI)</a:t>
            </a:r>
          </a:p>
          <a:p>
            <a:pPr marL="42862" indent="-42862" defTabSz="914378">
              <a:buFont typeface="Arial" panose="020B0604020202020204" pitchFamily="34" charset="0"/>
              <a:buChar char="•"/>
              <a:defRPr/>
            </a:pPr>
            <a:r>
              <a:rPr lang="en-US" sz="750" dirty="0">
                <a:solidFill>
                  <a:prstClr val="black">
                    <a:lumMod val="75000"/>
                    <a:lumOff val="25000"/>
                  </a:prstClr>
                </a:solidFill>
                <a:latin typeface="Franklin Gothic Book" panose="020B0503020102020204"/>
                <a:ea typeface="MS PGothic" charset="0"/>
                <a:cs typeface="MS PGothic" charset="0"/>
              </a:rPr>
              <a:t>Pilots in CA and HI introduce health plan choice (pre-cursor to TRICARE)</a:t>
            </a:r>
          </a:p>
        </p:txBody>
      </p:sp>
      <p:grpSp>
        <p:nvGrpSpPr>
          <p:cNvPr id="57" name="Group 56"/>
          <p:cNvGrpSpPr/>
          <p:nvPr/>
        </p:nvGrpSpPr>
        <p:grpSpPr>
          <a:xfrm>
            <a:off x="1868135" y="841442"/>
            <a:ext cx="857694" cy="2211955"/>
            <a:chOff x="2002166" y="2067489"/>
            <a:chExt cx="1143592" cy="2742205"/>
          </a:xfrm>
        </p:grpSpPr>
        <p:cxnSp>
          <p:nvCxnSpPr>
            <p:cNvPr id="58" name="Straight Connector 57"/>
            <p:cNvCxnSpPr/>
            <p:nvPr/>
          </p:nvCxnSpPr>
          <p:spPr>
            <a:xfrm flipV="1">
              <a:off x="3130574" y="2524311"/>
              <a:ext cx="0" cy="2285383"/>
            </a:xfrm>
            <a:prstGeom prst="line">
              <a:avLst/>
            </a:prstGeom>
            <a:noFill/>
            <a:ln w="28575" cap="flat" cmpd="sng" algn="ctr">
              <a:solidFill>
                <a:srgbClr val="CD7069"/>
              </a:solidFill>
              <a:prstDash val="solid"/>
            </a:ln>
            <a:effectLst/>
          </p:spPr>
        </p:cxnSp>
        <p:grpSp>
          <p:nvGrpSpPr>
            <p:cNvPr id="59" name="Group 58"/>
            <p:cNvGrpSpPr/>
            <p:nvPr/>
          </p:nvGrpSpPr>
          <p:grpSpPr>
            <a:xfrm>
              <a:off x="2002166" y="2067489"/>
              <a:ext cx="1143592" cy="482055"/>
              <a:chOff x="2305439" y="2475594"/>
              <a:chExt cx="1143592" cy="482055"/>
            </a:xfrm>
          </p:grpSpPr>
          <p:cxnSp>
            <p:nvCxnSpPr>
              <p:cNvPr id="60" name="Straight Connector 59"/>
              <p:cNvCxnSpPr/>
              <p:nvPr/>
            </p:nvCxnSpPr>
            <p:spPr>
              <a:xfrm>
                <a:off x="2305439" y="2947261"/>
                <a:ext cx="1143592" cy="0"/>
              </a:xfrm>
              <a:prstGeom prst="line">
                <a:avLst/>
              </a:prstGeom>
              <a:noFill/>
              <a:ln w="28575" cap="flat" cmpd="sng" algn="ctr">
                <a:solidFill>
                  <a:srgbClr val="CD7069"/>
                </a:solidFill>
                <a:prstDash val="solid"/>
              </a:ln>
              <a:effectLst/>
            </p:spPr>
          </p:cxnSp>
          <p:cxnSp>
            <p:nvCxnSpPr>
              <p:cNvPr id="61" name="Straight Connector 60"/>
              <p:cNvCxnSpPr/>
              <p:nvPr/>
            </p:nvCxnSpPr>
            <p:spPr>
              <a:xfrm flipV="1">
                <a:off x="2315100" y="2475594"/>
                <a:ext cx="3128" cy="482055"/>
              </a:xfrm>
              <a:prstGeom prst="line">
                <a:avLst/>
              </a:prstGeom>
              <a:noFill/>
              <a:ln w="28575" cap="flat" cmpd="sng" algn="ctr">
                <a:solidFill>
                  <a:srgbClr val="CD7069"/>
                </a:solidFill>
                <a:prstDash val="solid"/>
              </a:ln>
              <a:effectLst/>
            </p:spPr>
          </p:cxnSp>
        </p:grpSp>
      </p:grpSp>
      <p:grpSp>
        <p:nvGrpSpPr>
          <p:cNvPr id="62" name="Group 61"/>
          <p:cNvGrpSpPr/>
          <p:nvPr/>
        </p:nvGrpSpPr>
        <p:grpSpPr>
          <a:xfrm>
            <a:off x="3056962" y="1158555"/>
            <a:ext cx="1664336" cy="574996"/>
            <a:chOff x="2310576" y="2060370"/>
            <a:chExt cx="1956253" cy="766661"/>
          </a:xfrm>
        </p:grpSpPr>
        <p:cxnSp>
          <p:nvCxnSpPr>
            <p:cNvPr id="63" name="Straight Connector 62"/>
            <p:cNvCxnSpPr/>
            <p:nvPr/>
          </p:nvCxnSpPr>
          <p:spPr>
            <a:xfrm>
              <a:off x="2310576" y="2827030"/>
              <a:ext cx="1956253" cy="0"/>
            </a:xfrm>
            <a:prstGeom prst="line">
              <a:avLst/>
            </a:prstGeom>
            <a:noFill/>
            <a:ln w="28575" cap="flat" cmpd="sng" algn="ctr">
              <a:solidFill>
                <a:srgbClr val="CD7069"/>
              </a:solidFill>
              <a:prstDash val="solid"/>
            </a:ln>
            <a:effectLst/>
          </p:spPr>
        </p:cxnSp>
        <p:cxnSp>
          <p:nvCxnSpPr>
            <p:cNvPr id="64" name="Straight Connector 63"/>
            <p:cNvCxnSpPr/>
            <p:nvPr/>
          </p:nvCxnSpPr>
          <p:spPr>
            <a:xfrm flipV="1">
              <a:off x="2310576" y="2060370"/>
              <a:ext cx="8913" cy="766661"/>
            </a:xfrm>
            <a:prstGeom prst="line">
              <a:avLst/>
            </a:prstGeom>
            <a:noFill/>
            <a:ln w="28575" cap="flat" cmpd="sng" algn="ctr">
              <a:solidFill>
                <a:srgbClr val="CD7069"/>
              </a:solidFill>
              <a:prstDash val="solid"/>
            </a:ln>
            <a:effectLst/>
          </p:spPr>
        </p:cxnSp>
      </p:grpSp>
      <p:grpSp>
        <p:nvGrpSpPr>
          <p:cNvPr id="65" name="Group 64"/>
          <p:cNvGrpSpPr/>
          <p:nvPr/>
        </p:nvGrpSpPr>
        <p:grpSpPr>
          <a:xfrm>
            <a:off x="4138766" y="1"/>
            <a:ext cx="751469" cy="1009467"/>
            <a:chOff x="2308518" y="2083955"/>
            <a:chExt cx="918635" cy="873694"/>
          </a:xfrm>
        </p:grpSpPr>
        <p:cxnSp>
          <p:nvCxnSpPr>
            <p:cNvPr id="66" name="Straight Connector 65"/>
            <p:cNvCxnSpPr/>
            <p:nvPr/>
          </p:nvCxnSpPr>
          <p:spPr>
            <a:xfrm>
              <a:off x="2308518" y="2947261"/>
              <a:ext cx="918635" cy="0"/>
            </a:xfrm>
            <a:prstGeom prst="line">
              <a:avLst/>
            </a:prstGeom>
            <a:noFill/>
            <a:ln w="28575" cap="flat" cmpd="sng" algn="ctr">
              <a:solidFill>
                <a:srgbClr val="CD7069"/>
              </a:solidFill>
              <a:prstDash val="solid"/>
            </a:ln>
            <a:effectLst/>
          </p:spPr>
        </p:cxnSp>
        <p:cxnSp>
          <p:nvCxnSpPr>
            <p:cNvPr id="67" name="Straight Connector 66"/>
            <p:cNvCxnSpPr/>
            <p:nvPr/>
          </p:nvCxnSpPr>
          <p:spPr>
            <a:xfrm flipV="1">
              <a:off x="2319134" y="2083955"/>
              <a:ext cx="0" cy="873694"/>
            </a:xfrm>
            <a:prstGeom prst="line">
              <a:avLst/>
            </a:prstGeom>
            <a:noFill/>
            <a:ln w="28575" cap="flat" cmpd="sng" algn="ctr">
              <a:solidFill>
                <a:srgbClr val="CD7069"/>
              </a:solidFill>
              <a:prstDash val="solid"/>
            </a:ln>
            <a:effectLst/>
          </p:spPr>
        </p:cxnSp>
      </p:grpSp>
      <p:sp>
        <p:nvSpPr>
          <p:cNvPr id="68" name="TextBox 67"/>
          <p:cNvSpPr txBox="1"/>
          <p:nvPr/>
        </p:nvSpPr>
        <p:spPr>
          <a:xfrm>
            <a:off x="5120356" y="2599693"/>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2001</a:t>
            </a:r>
          </a:p>
        </p:txBody>
      </p:sp>
      <p:sp>
        <p:nvSpPr>
          <p:cNvPr id="69" name="TextBox 68"/>
          <p:cNvSpPr txBox="1"/>
          <p:nvPr/>
        </p:nvSpPr>
        <p:spPr>
          <a:xfrm>
            <a:off x="5599088" y="1314572"/>
            <a:ext cx="1281165" cy="334835"/>
          </a:xfrm>
          <a:prstGeom prst="rect">
            <a:avLst/>
          </a:prstGeom>
          <a:solidFill>
            <a:sysClr val="window" lastClr="FFFFFF"/>
          </a:solid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TRICARE Reserve Select Plan Added</a:t>
            </a:r>
          </a:p>
        </p:txBody>
      </p:sp>
      <p:sp>
        <p:nvSpPr>
          <p:cNvPr id="70" name="TextBox 69"/>
          <p:cNvSpPr txBox="1"/>
          <p:nvPr/>
        </p:nvSpPr>
        <p:spPr>
          <a:xfrm>
            <a:off x="6078566" y="1651474"/>
            <a:ext cx="1145945" cy="334835"/>
          </a:xfrm>
          <a:prstGeom prst="rect">
            <a:avLst/>
          </a:prstGeom>
          <a:solidFill>
            <a:sysClr val="window" lastClr="FFFFFF"/>
          </a:solid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TRICARE Young Adult Plan Added</a:t>
            </a:r>
          </a:p>
        </p:txBody>
      </p:sp>
      <p:sp>
        <p:nvSpPr>
          <p:cNvPr id="71" name="TextBox 70"/>
          <p:cNvSpPr txBox="1"/>
          <p:nvPr/>
        </p:nvSpPr>
        <p:spPr>
          <a:xfrm>
            <a:off x="4995662" y="3476566"/>
            <a:ext cx="1265291" cy="450251"/>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defTabSz="685783">
              <a:defRPr/>
            </a:pPr>
            <a:r>
              <a:rPr lang="en-US" sz="788" u="none" kern="0" dirty="0">
                <a:solidFill>
                  <a:prstClr val="black">
                    <a:lumMod val="75000"/>
                    <a:lumOff val="25000"/>
                  </a:prstClr>
                </a:solidFill>
                <a:latin typeface="Franklin Gothic Book" panose="020B0503020102020204"/>
              </a:rPr>
              <a:t>Defense Health Agency (DHA) established</a:t>
            </a:r>
          </a:p>
          <a:p>
            <a:pPr defTabSz="685783">
              <a:defRPr/>
            </a:pPr>
            <a:r>
              <a:rPr lang="en-US" sz="750" b="0" u="none" kern="0" dirty="0">
                <a:solidFill>
                  <a:prstClr val="black">
                    <a:lumMod val="75000"/>
                    <a:lumOff val="25000"/>
                  </a:prstClr>
                </a:solidFill>
                <a:latin typeface="Franklin Gothic Book" panose="020B0503020102020204"/>
              </a:rPr>
              <a:t>Expanded role from TMA</a:t>
            </a:r>
          </a:p>
        </p:txBody>
      </p:sp>
      <p:sp>
        <p:nvSpPr>
          <p:cNvPr id="74" name="TextBox 73"/>
          <p:cNvSpPr txBox="1"/>
          <p:nvPr/>
        </p:nvSpPr>
        <p:spPr>
          <a:xfrm>
            <a:off x="5192996" y="3993118"/>
            <a:ext cx="1258578" cy="559833"/>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NDAA 2017</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DHA gains MTF authority, direction, &amp; control (ADC) over MTFs</a:t>
            </a:r>
          </a:p>
        </p:txBody>
      </p:sp>
      <p:sp>
        <p:nvSpPr>
          <p:cNvPr id="75" name="TextBox 74"/>
          <p:cNvSpPr txBox="1"/>
          <p:nvPr/>
        </p:nvSpPr>
        <p:spPr>
          <a:xfrm>
            <a:off x="6168799" y="1995176"/>
            <a:ext cx="1512909" cy="494494"/>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TRICARE Select (PPO) replaced TRICARE Standard &amp; Extra</a:t>
            </a:r>
          </a:p>
          <a:p>
            <a:pPr algn="l" defTabSz="685783">
              <a:lnSpc>
                <a:spcPct val="150000"/>
              </a:lnSpc>
              <a:defRPr/>
            </a:pPr>
            <a:r>
              <a:rPr lang="en-US" sz="788" u="none" kern="0" dirty="0">
                <a:solidFill>
                  <a:prstClr val="black">
                    <a:lumMod val="75000"/>
                    <a:lumOff val="25000"/>
                  </a:prstClr>
                </a:solidFill>
                <a:latin typeface="Franklin Gothic Book" panose="020B0503020102020204"/>
              </a:rPr>
              <a:t>Added FEDVIP vision &amp; dental</a:t>
            </a:r>
          </a:p>
        </p:txBody>
      </p:sp>
      <p:sp>
        <p:nvSpPr>
          <p:cNvPr id="76" name="TextBox 75"/>
          <p:cNvSpPr txBox="1"/>
          <p:nvPr/>
        </p:nvSpPr>
        <p:spPr>
          <a:xfrm>
            <a:off x="2514943" y="2599693"/>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1966</a:t>
            </a:r>
          </a:p>
        </p:txBody>
      </p:sp>
      <p:grpSp>
        <p:nvGrpSpPr>
          <p:cNvPr id="77" name="Group 76"/>
          <p:cNvGrpSpPr/>
          <p:nvPr/>
        </p:nvGrpSpPr>
        <p:grpSpPr>
          <a:xfrm>
            <a:off x="966427" y="1607398"/>
            <a:ext cx="1119433" cy="1445894"/>
            <a:chOff x="2002166" y="1892670"/>
            <a:chExt cx="1492577" cy="1927858"/>
          </a:xfrm>
        </p:grpSpPr>
        <p:cxnSp>
          <p:nvCxnSpPr>
            <p:cNvPr id="78" name="Straight Connector 77"/>
            <p:cNvCxnSpPr/>
            <p:nvPr/>
          </p:nvCxnSpPr>
          <p:spPr>
            <a:xfrm flipV="1">
              <a:off x="3486035" y="2524310"/>
              <a:ext cx="0" cy="1296218"/>
            </a:xfrm>
            <a:prstGeom prst="line">
              <a:avLst/>
            </a:prstGeom>
            <a:noFill/>
            <a:ln w="28575" cap="flat" cmpd="sng" algn="ctr">
              <a:solidFill>
                <a:srgbClr val="CD7069"/>
              </a:solidFill>
              <a:prstDash val="solid"/>
            </a:ln>
            <a:effectLst/>
          </p:spPr>
        </p:cxnSp>
        <p:grpSp>
          <p:nvGrpSpPr>
            <p:cNvPr id="79" name="Group 78"/>
            <p:cNvGrpSpPr/>
            <p:nvPr/>
          </p:nvGrpSpPr>
          <p:grpSpPr>
            <a:xfrm>
              <a:off x="2002166" y="1892670"/>
              <a:ext cx="1492577" cy="656874"/>
              <a:chOff x="2305439" y="2300775"/>
              <a:chExt cx="1492577" cy="656874"/>
            </a:xfrm>
          </p:grpSpPr>
          <p:cxnSp>
            <p:nvCxnSpPr>
              <p:cNvPr id="80" name="Straight Connector 79"/>
              <p:cNvCxnSpPr/>
              <p:nvPr/>
            </p:nvCxnSpPr>
            <p:spPr>
              <a:xfrm>
                <a:off x="2305439" y="2947261"/>
                <a:ext cx="1492577" cy="0"/>
              </a:xfrm>
              <a:prstGeom prst="line">
                <a:avLst/>
              </a:prstGeom>
              <a:noFill/>
              <a:ln w="28575" cap="flat" cmpd="sng" algn="ctr">
                <a:solidFill>
                  <a:srgbClr val="CD7069"/>
                </a:solidFill>
                <a:prstDash val="solid"/>
              </a:ln>
              <a:effectLst/>
            </p:spPr>
          </p:cxnSp>
          <p:cxnSp>
            <p:nvCxnSpPr>
              <p:cNvPr id="81" name="Straight Connector 80"/>
              <p:cNvCxnSpPr/>
              <p:nvPr/>
            </p:nvCxnSpPr>
            <p:spPr>
              <a:xfrm flipV="1">
                <a:off x="2315100" y="2300775"/>
                <a:ext cx="0" cy="656874"/>
              </a:xfrm>
              <a:prstGeom prst="line">
                <a:avLst/>
              </a:prstGeom>
              <a:noFill/>
              <a:ln w="28575" cap="flat" cmpd="sng" algn="ctr">
                <a:solidFill>
                  <a:srgbClr val="CD7069"/>
                </a:solidFill>
                <a:prstDash val="solid"/>
              </a:ln>
              <a:effectLst/>
            </p:spPr>
          </p:cxnSp>
        </p:grpSp>
      </p:grpSp>
      <p:sp>
        <p:nvSpPr>
          <p:cNvPr id="82" name="TextBox 81"/>
          <p:cNvSpPr txBox="1"/>
          <p:nvPr/>
        </p:nvSpPr>
        <p:spPr>
          <a:xfrm>
            <a:off x="1867504" y="2599693"/>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1956</a:t>
            </a:r>
          </a:p>
        </p:txBody>
      </p:sp>
      <p:grpSp>
        <p:nvGrpSpPr>
          <p:cNvPr id="83" name="Group 82"/>
          <p:cNvGrpSpPr/>
          <p:nvPr/>
        </p:nvGrpSpPr>
        <p:grpSpPr>
          <a:xfrm>
            <a:off x="2867110" y="2267187"/>
            <a:ext cx="1363946" cy="255016"/>
            <a:chOff x="2308518" y="2129366"/>
            <a:chExt cx="1956253" cy="848236"/>
          </a:xfrm>
        </p:grpSpPr>
        <p:cxnSp>
          <p:nvCxnSpPr>
            <p:cNvPr id="84" name="Straight Connector 83"/>
            <p:cNvCxnSpPr/>
            <p:nvPr/>
          </p:nvCxnSpPr>
          <p:spPr>
            <a:xfrm>
              <a:off x="2308518" y="2947261"/>
              <a:ext cx="1956253" cy="0"/>
            </a:xfrm>
            <a:prstGeom prst="line">
              <a:avLst/>
            </a:prstGeom>
            <a:noFill/>
            <a:ln w="28575" cap="flat" cmpd="sng" algn="ctr">
              <a:solidFill>
                <a:srgbClr val="CD7069"/>
              </a:solidFill>
              <a:prstDash val="solid"/>
            </a:ln>
            <a:effectLst/>
          </p:spPr>
        </p:cxnSp>
        <p:cxnSp>
          <p:nvCxnSpPr>
            <p:cNvPr id="85" name="Straight Connector 84"/>
            <p:cNvCxnSpPr/>
            <p:nvPr/>
          </p:nvCxnSpPr>
          <p:spPr>
            <a:xfrm flipV="1">
              <a:off x="2322002" y="2129366"/>
              <a:ext cx="0" cy="848236"/>
            </a:xfrm>
            <a:prstGeom prst="line">
              <a:avLst/>
            </a:prstGeom>
            <a:noFill/>
            <a:ln w="28575" cap="flat" cmpd="sng" algn="ctr">
              <a:solidFill>
                <a:srgbClr val="CD7069"/>
              </a:solidFill>
              <a:prstDash val="solid"/>
            </a:ln>
            <a:effectLst/>
          </p:spPr>
        </p:cxnSp>
      </p:grpSp>
      <p:cxnSp>
        <p:nvCxnSpPr>
          <p:cNvPr id="86" name="Straight Connector 85"/>
          <p:cNvCxnSpPr/>
          <p:nvPr/>
        </p:nvCxnSpPr>
        <p:spPr>
          <a:xfrm flipV="1">
            <a:off x="5613174" y="1365862"/>
            <a:ext cx="0" cy="1685759"/>
          </a:xfrm>
          <a:prstGeom prst="line">
            <a:avLst/>
          </a:prstGeom>
          <a:noFill/>
          <a:ln w="28575" cap="flat" cmpd="sng" algn="ctr">
            <a:solidFill>
              <a:srgbClr val="CD7069"/>
            </a:solidFill>
            <a:prstDash val="solid"/>
          </a:ln>
          <a:effectLst/>
        </p:spPr>
      </p:cxnSp>
      <p:cxnSp>
        <p:nvCxnSpPr>
          <p:cNvPr id="87" name="Straight Connector 86"/>
          <p:cNvCxnSpPr/>
          <p:nvPr/>
        </p:nvCxnSpPr>
        <p:spPr>
          <a:xfrm flipV="1">
            <a:off x="6119593" y="1680020"/>
            <a:ext cx="0" cy="1371600"/>
          </a:xfrm>
          <a:prstGeom prst="line">
            <a:avLst/>
          </a:prstGeom>
          <a:noFill/>
          <a:ln w="28575" cap="flat" cmpd="sng" algn="ctr">
            <a:solidFill>
              <a:srgbClr val="CD7069"/>
            </a:solidFill>
            <a:prstDash val="solid"/>
          </a:ln>
          <a:effectLst/>
        </p:spPr>
      </p:cxnSp>
      <p:cxnSp>
        <p:nvCxnSpPr>
          <p:cNvPr id="88" name="Straight Connector 87"/>
          <p:cNvCxnSpPr/>
          <p:nvPr/>
        </p:nvCxnSpPr>
        <p:spPr>
          <a:xfrm flipV="1">
            <a:off x="6471957" y="2517218"/>
            <a:ext cx="0" cy="534402"/>
          </a:xfrm>
          <a:prstGeom prst="line">
            <a:avLst/>
          </a:prstGeom>
          <a:noFill/>
          <a:ln w="28575" cap="flat" cmpd="sng" algn="ctr">
            <a:solidFill>
              <a:srgbClr val="CD7069"/>
            </a:solidFill>
            <a:prstDash val="solid"/>
          </a:ln>
          <a:effectLst/>
        </p:spPr>
      </p:cxnSp>
      <p:cxnSp>
        <p:nvCxnSpPr>
          <p:cNvPr id="89" name="Straight Connector 88"/>
          <p:cNvCxnSpPr/>
          <p:nvPr/>
        </p:nvCxnSpPr>
        <p:spPr>
          <a:xfrm flipV="1">
            <a:off x="6424410" y="3051621"/>
            <a:ext cx="0" cy="1466382"/>
          </a:xfrm>
          <a:prstGeom prst="line">
            <a:avLst/>
          </a:prstGeom>
          <a:noFill/>
          <a:ln w="28575" cap="flat" cmpd="sng" algn="ctr">
            <a:solidFill>
              <a:srgbClr val="0256AB"/>
            </a:solidFill>
            <a:prstDash val="solid"/>
          </a:ln>
          <a:effectLst/>
        </p:spPr>
      </p:cxnSp>
      <p:cxnSp>
        <p:nvCxnSpPr>
          <p:cNvPr id="90" name="Straight Connector 89"/>
          <p:cNvCxnSpPr/>
          <p:nvPr/>
        </p:nvCxnSpPr>
        <p:spPr>
          <a:xfrm flipH="1" flipV="1">
            <a:off x="6236060" y="3053398"/>
            <a:ext cx="0" cy="930511"/>
          </a:xfrm>
          <a:prstGeom prst="line">
            <a:avLst/>
          </a:prstGeom>
          <a:noFill/>
          <a:ln w="28575" cap="flat" cmpd="sng" algn="ctr">
            <a:solidFill>
              <a:srgbClr val="0256AB"/>
            </a:solidFill>
            <a:prstDash val="solid"/>
          </a:ln>
          <a:effectLst/>
        </p:spPr>
      </p:cxnSp>
      <p:sp>
        <p:nvSpPr>
          <p:cNvPr id="91" name="TextBox 90"/>
          <p:cNvSpPr txBox="1"/>
          <p:nvPr/>
        </p:nvSpPr>
        <p:spPr>
          <a:xfrm>
            <a:off x="5464840" y="2599693"/>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2005</a:t>
            </a:r>
          </a:p>
        </p:txBody>
      </p:sp>
      <p:sp>
        <p:nvSpPr>
          <p:cNvPr id="92" name="TextBox 91"/>
          <p:cNvSpPr txBox="1"/>
          <p:nvPr/>
        </p:nvSpPr>
        <p:spPr>
          <a:xfrm>
            <a:off x="5915590" y="3309072"/>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2013</a:t>
            </a:r>
          </a:p>
        </p:txBody>
      </p:sp>
      <p:sp>
        <p:nvSpPr>
          <p:cNvPr id="93" name="TextBox 92"/>
          <p:cNvSpPr txBox="1"/>
          <p:nvPr/>
        </p:nvSpPr>
        <p:spPr>
          <a:xfrm>
            <a:off x="6386311" y="3309072"/>
            <a:ext cx="266135" cy="207749"/>
          </a:xfrm>
          <a:prstGeom prst="rect">
            <a:avLst/>
          </a:prstGeom>
          <a:solidFill>
            <a:sysClr val="window" lastClr="FFFFFF"/>
          </a:solidFill>
        </p:spPr>
        <p:txBody>
          <a:bodyPr wrap="square" lIns="0" rIns="0" rtlCol="0">
            <a:spAutoFit/>
          </a:bodyPr>
          <a:lstStyle/>
          <a:p>
            <a:pPr algn="ctr" defTabSz="685783">
              <a:defRPr/>
            </a:pPr>
            <a:r>
              <a:rPr lang="en-US" sz="750" b="1" kern="0" dirty="0">
                <a:solidFill>
                  <a:prstClr val="black">
                    <a:lumMod val="75000"/>
                    <a:lumOff val="25000"/>
                  </a:prstClr>
                </a:solidFill>
                <a:latin typeface="Franklin Gothic Book" panose="020B0503020102020204"/>
              </a:rPr>
              <a:t>2017</a:t>
            </a:r>
          </a:p>
        </p:txBody>
      </p:sp>
      <p:sp>
        <p:nvSpPr>
          <p:cNvPr id="94" name="TextBox 93"/>
          <p:cNvSpPr txBox="1"/>
          <p:nvPr/>
        </p:nvSpPr>
        <p:spPr>
          <a:xfrm>
            <a:off x="6297057" y="2599693"/>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2018</a:t>
            </a:r>
          </a:p>
        </p:txBody>
      </p:sp>
      <p:sp>
        <p:nvSpPr>
          <p:cNvPr id="95" name="TextBox 94"/>
          <p:cNvSpPr txBox="1"/>
          <p:nvPr/>
        </p:nvSpPr>
        <p:spPr>
          <a:xfrm>
            <a:off x="5918694" y="2599693"/>
            <a:ext cx="421772"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2011</a:t>
            </a:r>
          </a:p>
        </p:txBody>
      </p:sp>
      <p:grpSp>
        <p:nvGrpSpPr>
          <p:cNvPr id="96" name="Group 95"/>
          <p:cNvGrpSpPr/>
          <p:nvPr/>
        </p:nvGrpSpPr>
        <p:grpSpPr>
          <a:xfrm>
            <a:off x="6207471" y="2100054"/>
            <a:ext cx="264486" cy="431249"/>
            <a:chOff x="2308518" y="2209422"/>
            <a:chExt cx="1657151" cy="748227"/>
          </a:xfrm>
        </p:grpSpPr>
        <p:cxnSp>
          <p:nvCxnSpPr>
            <p:cNvPr id="97" name="Straight Connector 96"/>
            <p:cNvCxnSpPr/>
            <p:nvPr/>
          </p:nvCxnSpPr>
          <p:spPr>
            <a:xfrm>
              <a:off x="2308518" y="2947261"/>
              <a:ext cx="1657151" cy="0"/>
            </a:xfrm>
            <a:prstGeom prst="line">
              <a:avLst/>
            </a:prstGeom>
            <a:noFill/>
            <a:ln w="28575" cap="flat" cmpd="sng" algn="ctr">
              <a:solidFill>
                <a:srgbClr val="CD7069"/>
              </a:solidFill>
              <a:prstDash val="solid"/>
            </a:ln>
            <a:effectLst/>
          </p:spPr>
        </p:cxnSp>
        <p:cxnSp>
          <p:nvCxnSpPr>
            <p:cNvPr id="98" name="Straight Connector 97"/>
            <p:cNvCxnSpPr/>
            <p:nvPr/>
          </p:nvCxnSpPr>
          <p:spPr>
            <a:xfrm flipV="1">
              <a:off x="2319133" y="2209422"/>
              <a:ext cx="0" cy="748227"/>
            </a:xfrm>
            <a:prstGeom prst="line">
              <a:avLst/>
            </a:prstGeom>
            <a:noFill/>
            <a:ln w="28575" cap="flat" cmpd="sng" algn="ctr">
              <a:solidFill>
                <a:srgbClr val="CD7069"/>
              </a:solidFill>
              <a:prstDash val="solid"/>
            </a:ln>
            <a:effectLst/>
          </p:spPr>
        </p:cxnSp>
      </p:grpSp>
      <p:sp>
        <p:nvSpPr>
          <p:cNvPr id="99" name="TextBox 98"/>
          <p:cNvSpPr txBox="1"/>
          <p:nvPr/>
        </p:nvSpPr>
        <p:spPr>
          <a:xfrm rot="16200000">
            <a:off x="-457364" y="1631556"/>
            <a:ext cx="1890314" cy="213585"/>
          </a:xfrm>
          <a:prstGeom prst="rect">
            <a:avLst/>
          </a:prstGeom>
          <a:noFill/>
        </p:spPr>
        <p:txBody>
          <a:bodyPr wrap="square" rtlCol="0">
            <a:spAutoFit/>
          </a:bodyPr>
          <a:lstStyle/>
          <a:p>
            <a:pPr algn="ctr" defTabSz="914378">
              <a:defRPr/>
            </a:pPr>
            <a:r>
              <a:rPr lang="en-US" sz="788" b="1" dirty="0">
                <a:solidFill>
                  <a:srgbClr val="CD7069"/>
                </a:solidFill>
                <a:latin typeface="Franklin Gothic Book" panose="020B0503020102020204"/>
              </a:rPr>
              <a:t>TRICARE Benefit Expansion</a:t>
            </a:r>
          </a:p>
        </p:txBody>
      </p:sp>
      <p:sp>
        <p:nvSpPr>
          <p:cNvPr id="100" name="TextBox 99"/>
          <p:cNvSpPr txBox="1"/>
          <p:nvPr/>
        </p:nvSpPr>
        <p:spPr>
          <a:xfrm rot="16200000">
            <a:off x="-180635" y="3610630"/>
            <a:ext cx="1473677" cy="334835"/>
          </a:xfrm>
          <a:prstGeom prst="rect">
            <a:avLst/>
          </a:prstGeom>
          <a:noFill/>
        </p:spPr>
        <p:txBody>
          <a:bodyPr wrap="square" rtlCol="0">
            <a:spAutoFit/>
          </a:bodyPr>
          <a:lstStyle/>
          <a:p>
            <a:pPr algn="ctr" defTabSz="914378">
              <a:defRPr/>
            </a:pPr>
            <a:r>
              <a:rPr lang="en-US" sz="788" b="1" dirty="0">
                <a:solidFill>
                  <a:srgbClr val="0256AB"/>
                </a:solidFill>
                <a:latin typeface="Franklin Gothic Book" panose="020B0503020102020204"/>
              </a:rPr>
              <a:t>MHS Oversight &amp; Management</a:t>
            </a:r>
          </a:p>
        </p:txBody>
      </p:sp>
      <p:pic>
        <p:nvPicPr>
          <p:cNvPr id="101" name="Picture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2711" y="57151"/>
            <a:ext cx="1024519" cy="556307"/>
          </a:xfrm>
          <a:prstGeom prst="rect">
            <a:avLst/>
          </a:prstGeom>
        </p:spPr>
      </p:pic>
      <p:pic>
        <p:nvPicPr>
          <p:cNvPr id="1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215" y="3219139"/>
            <a:ext cx="675917" cy="31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Box 102"/>
          <p:cNvSpPr txBox="1"/>
          <p:nvPr/>
        </p:nvSpPr>
        <p:spPr>
          <a:xfrm>
            <a:off x="2195311" y="3309072"/>
            <a:ext cx="858535" cy="207749"/>
          </a:xfrm>
          <a:prstGeom prst="rect">
            <a:avLst/>
          </a:prstGeom>
          <a:noFill/>
        </p:spPr>
        <p:txBody>
          <a:bodyPr wrap="square" rtlCol="0">
            <a:spAutoFit/>
          </a:bodyPr>
          <a:lstStyle/>
          <a:p>
            <a:pPr algn="ctr" defTabSz="914378">
              <a:defRPr/>
            </a:pPr>
            <a:r>
              <a:rPr lang="en-US" sz="750" b="1" dirty="0">
                <a:solidFill>
                  <a:prstClr val="black">
                    <a:lumMod val="75000"/>
                    <a:lumOff val="25000"/>
                  </a:prstClr>
                </a:solidFill>
                <a:latin typeface="Franklin Gothic Book" panose="020B0503020102020204"/>
              </a:rPr>
              <a:t>1948 - 2016</a:t>
            </a:r>
          </a:p>
        </p:txBody>
      </p:sp>
      <p:sp>
        <p:nvSpPr>
          <p:cNvPr id="104" name="Rectangle 103"/>
          <p:cNvSpPr/>
          <p:nvPr/>
        </p:nvSpPr>
        <p:spPr>
          <a:xfrm>
            <a:off x="1608262" y="3805634"/>
            <a:ext cx="1976239" cy="559833"/>
          </a:xfrm>
          <a:prstGeom prst="rect">
            <a:avLst/>
          </a:prstGeom>
          <a:noFill/>
          <a:ln>
            <a:noFill/>
          </a:ln>
        </p:spPr>
        <p:txBody>
          <a:bodyPr wrap="square" rtlCol="0">
            <a:spAutoFit/>
          </a:bodyPr>
          <a:lstStyle/>
          <a:p>
            <a:pPr algn="ctr" defTabSz="914378">
              <a:defRPr/>
            </a:pPr>
            <a:r>
              <a:rPr lang="en-US" sz="788" b="1" dirty="0">
                <a:solidFill>
                  <a:prstClr val="black">
                    <a:lumMod val="75000"/>
                    <a:lumOff val="25000"/>
                  </a:prstClr>
                </a:solidFill>
                <a:latin typeface="Franklin Gothic Book" panose="020B0503020102020204"/>
                <a:ea typeface="MS PGothic" charset="0"/>
                <a:cs typeface="MS PGothic" charset="0"/>
              </a:rPr>
              <a:t>MHS Governance Studies</a:t>
            </a:r>
          </a:p>
          <a:p>
            <a:pPr marL="42862" indent="-42862" algn="ctr" defTabSz="914378">
              <a:buFont typeface="Arial" panose="020B0604020202020204" pitchFamily="34" charset="0"/>
              <a:buChar char="•"/>
              <a:defRPr/>
            </a:pPr>
            <a:r>
              <a:rPr lang="en-US" sz="750" dirty="0">
                <a:solidFill>
                  <a:prstClr val="black">
                    <a:lumMod val="75000"/>
                    <a:lumOff val="25000"/>
                  </a:prstClr>
                </a:solidFill>
                <a:latin typeface="Franklin Gothic Book" panose="020B0503020102020204"/>
                <a:ea typeface="MS PGothic" charset="0"/>
                <a:cs typeface="MS PGothic" charset="0"/>
              </a:rPr>
              <a:t>20 Commissions and/or studies conducted to evaluate best approach for managing and delivery the military health benefit</a:t>
            </a:r>
          </a:p>
        </p:txBody>
      </p:sp>
      <p:cxnSp>
        <p:nvCxnSpPr>
          <p:cNvPr id="105" name="Straight Connector 104"/>
          <p:cNvCxnSpPr/>
          <p:nvPr/>
        </p:nvCxnSpPr>
        <p:spPr>
          <a:xfrm flipH="1" flipV="1">
            <a:off x="4367773" y="2166339"/>
            <a:ext cx="8882" cy="874871"/>
          </a:xfrm>
          <a:prstGeom prst="line">
            <a:avLst/>
          </a:prstGeom>
          <a:noFill/>
          <a:ln w="28575" cap="flat" cmpd="sng" algn="ctr">
            <a:solidFill>
              <a:srgbClr val="CD7069"/>
            </a:solidFill>
            <a:prstDash val="solid"/>
          </a:ln>
          <a:effectLst/>
        </p:spPr>
      </p:cxnSp>
      <p:sp>
        <p:nvSpPr>
          <p:cNvPr id="106" name="TextBox 105"/>
          <p:cNvSpPr txBox="1"/>
          <p:nvPr/>
        </p:nvSpPr>
        <p:spPr>
          <a:xfrm>
            <a:off x="4245142" y="2597472"/>
            <a:ext cx="414689"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1988</a:t>
            </a:r>
          </a:p>
        </p:txBody>
      </p:sp>
      <p:cxnSp>
        <p:nvCxnSpPr>
          <p:cNvPr id="107" name="Straight Connector 106"/>
          <p:cNvCxnSpPr/>
          <p:nvPr/>
        </p:nvCxnSpPr>
        <p:spPr>
          <a:xfrm>
            <a:off x="3049225" y="2170422"/>
            <a:ext cx="1322102" cy="2137"/>
          </a:xfrm>
          <a:prstGeom prst="line">
            <a:avLst/>
          </a:prstGeom>
          <a:noFill/>
          <a:ln w="28575" cap="flat" cmpd="sng" algn="ctr">
            <a:solidFill>
              <a:srgbClr val="CD7069"/>
            </a:solidFill>
            <a:prstDash val="solid"/>
          </a:ln>
          <a:effectLst/>
        </p:spPr>
      </p:cxnSp>
      <p:cxnSp>
        <p:nvCxnSpPr>
          <p:cNvPr id="108" name="Straight Connector 107"/>
          <p:cNvCxnSpPr/>
          <p:nvPr/>
        </p:nvCxnSpPr>
        <p:spPr>
          <a:xfrm flipV="1">
            <a:off x="3058248" y="1813907"/>
            <a:ext cx="0" cy="362734"/>
          </a:xfrm>
          <a:prstGeom prst="line">
            <a:avLst/>
          </a:prstGeom>
          <a:noFill/>
          <a:ln w="28575" cap="flat" cmpd="sng" algn="ctr">
            <a:solidFill>
              <a:srgbClr val="CD7069"/>
            </a:solidFill>
            <a:prstDash val="solid"/>
          </a:ln>
          <a:effectLst/>
        </p:spPr>
      </p:cxnSp>
      <p:sp>
        <p:nvSpPr>
          <p:cNvPr id="109" name="TextBox 108"/>
          <p:cNvSpPr txBox="1"/>
          <p:nvPr/>
        </p:nvSpPr>
        <p:spPr>
          <a:xfrm>
            <a:off x="3888534" y="2599693"/>
            <a:ext cx="442960" cy="207749"/>
          </a:xfrm>
          <a:prstGeom prst="rect">
            <a:avLst/>
          </a:prstGeom>
          <a:solidFill>
            <a:sysClr val="window" lastClr="FFFFFF"/>
          </a:solidFill>
        </p:spPr>
        <p:txBody>
          <a:bodyPr wrap="square" rtlCol="0">
            <a:spAutoFit/>
          </a:bodyPr>
          <a:lstStyle/>
          <a:p>
            <a:pPr algn="ctr" defTabSz="685783">
              <a:defRPr/>
            </a:pPr>
            <a:r>
              <a:rPr lang="en-US" sz="750" b="1" kern="0" dirty="0">
                <a:solidFill>
                  <a:prstClr val="black">
                    <a:lumMod val="75000"/>
                    <a:lumOff val="25000"/>
                  </a:prstClr>
                </a:solidFill>
                <a:latin typeface="Franklin Gothic Book" panose="020B0503020102020204"/>
              </a:rPr>
              <a:t>1986</a:t>
            </a:r>
          </a:p>
        </p:txBody>
      </p:sp>
      <p:sp>
        <p:nvSpPr>
          <p:cNvPr id="110" name="Left Brace 109"/>
          <p:cNvSpPr/>
          <p:nvPr/>
        </p:nvSpPr>
        <p:spPr>
          <a:xfrm rot="5400000">
            <a:off x="2486212" y="2724937"/>
            <a:ext cx="284485" cy="1876911"/>
          </a:xfrm>
          <a:prstGeom prst="leftBrace">
            <a:avLst>
              <a:gd name="adj1" fmla="val 25462"/>
              <a:gd name="adj2" fmla="val 49717"/>
            </a:avLst>
          </a:prstGeom>
          <a:solidFill>
            <a:srgbClr val="4F81BD">
              <a:lumMod val="20000"/>
              <a:lumOff val="80000"/>
            </a:srgbClr>
          </a:solidFill>
          <a:ln w="19050" cap="flat" cmpd="sng" algn="ctr">
            <a:solidFill>
              <a:srgbClr val="0256AB"/>
            </a:solidFill>
            <a:prstDash val="solid"/>
          </a:ln>
          <a:effectLst/>
        </p:spPr>
        <p:txBody>
          <a:bodyPr rtlCol="0" anchor="ctr"/>
          <a:lstStyle/>
          <a:p>
            <a:pPr algn="ctr" defTabSz="685783">
              <a:defRPr/>
            </a:pPr>
            <a:endParaRPr lang="en-US" sz="1350" kern="0">
              <a:solidFill>
                <a:prstClr val="black">
                  <a:lumMod val="75000"/>
                  <a:lumOff val="25000"/>
                </a:prstClr>
              </a:solidFill>
              <a:latin typeface="Franklin Gothic Book" panose="020B0503020102020204"/>
            </a:endParaRPr>
          </a:p>
        </p:txBody>
      </p:sp>
      <p:cxnSp>
        <p:nvCxnSpPr>
          <p:cNvPr id="111" name="Straight Connector 110"/>
          <p:cNvCxnSpPr/>
          <p:nvPr/>
        </p:nvCxnSpPr>
        <p:spPr>
          <a:xfrm flipV="1">
            <a:off x="6919710" y="3051621"/>
            <a:ext cx="0" cy="1280160"/>
          </a:xfrm>
          <a:prstGeom prst="line">
            <a:avLst/>
          </a:prstGeom>
          <a:noFill/>
          <a:ln w="28575" cap="flat" cmpd="sng" algn="ctr">
            <a:solidFill>
              <a:srgbClr val="0256AB"/>
            </a:solidFill>
            <a:prstDash val="solid"/>
          </a:ln>
          <a:effectLst/>
        </p:spPr>
      </p:cxnSp>
      <p:sp>
        <p:nvSpPr>
          <p:cNvPr id="112" name="TextBox 111"/>
          <p:cNvSpPr txBox="1"/>
          <p:nvPr/>
        </p:nvSpPr>
        <p:spPr>
          <a:xfrm>
            <a:off x="6831780" y="3317926"/>
            <a:ext cx="316530" cy="207749"/>
          </a:xfrm>
          <a:prstGeom prst="rect">
            <a:avLst/>
          </a:prstGeom>
          <a:solidFill>
            <a:sysClr val="window" lastClr="FFFFFF"/>
          </a:solidFill>
        </p:spPr>
        <p:txBody>
          <a:bodyPr wrap="square" lIns="0" rIns="0" rtlCol="0">
            <a:spAutoFit/>
          </a:bodyPr>
          <a:lstStyle/>
          <a:p>
            <a:pPr algn="ctr" defTabSz="685783">
              <a:defRPr/>
            </a:pPr>
            <a:r>
              <a:rPr lang="en-US" sz="750" b="1" kern="0" dirty="0">
                <a:solidFill>
                  <a:prstClr val="black">
                    <a:lumMod val="75000"/>
                    <a:lumOff val="25000"/>
                  </a:prstClr>
                </a:solidFill>
                <a:latin typeface="Franklin Gothic Book" panose="020B0503020102020204"/>
              </a:rPr>
              <a:t>2019</a:t>
            </a:r>
          </a:p>
        </p:txBody>
      </p:sp>
      <p:cxnSp>
        <p:nvCxnSpPr>
          <p:cNvPr id="113" name="Straight Connector 112"/>
          <p:cNvCxnSpPr/>
          <p:nvPr/>
        </p:nvCxnSpPr>
        <p:spPr>
          <a:xfrm flipH="1" flipV="1">
            <a:off x="4748010" y="4277046"/>
            <a:ext cx="342900" cy="0"/>
          </a:xfrm>
          <a:prstGeom prst="line">
            <a:avLst/>
          </a:prstGeom>
          <a:noFill/>
          <a:ln w="28575" cap="flat" cmpd="sng" algn="ctr">
            <a:solidFill>
              <a:srgbClr val="0256AB"/>
            </a:solidFill>
            <a:prstDash val="solid"/>
          </a:ln>
          <a:effectLst/>
        </p:spPr>
      </p:cxnSp>
      <p:cxnSp>
        <p:nvCxnSpPr>
          <p:cNvPr id="114" name="Straight Connector 113"/>
          <p:cNvCxnSpPr/>
          <p:nvPr/>
        </p:nvCxnSpPr>
        <p:spPr>
          <a:xfrm flipH="1" flipV="1">
            <a:off x="5902256" y="3980790"/>
            <a:ext cx="342900" cy="0"/>
          </a:xfrm>
          <a:prstGeom prst="line">
            <a:avLst/>
          </a:prstGeom>
          <a:noFill/>
          <a:ln w="28575" cap="flat" cmpd="sng" algn="ctr">
            <a:solidFill>
              <a:srgbClr val="0256AB"/>
            </a:solidFill>
            <a:prstDash val="solid"/>
          </a:ln>
          <a:effectLst/>
        </p:spPr>
      </p:cxnSp>
      <p:cxnSp>
        <p:nvCxnSpPr>
          <p:cNvPr id="115" name="Straight Connector 114"/>
          <p:cNvCxnSpPr/>
          <p:nvPr/>
        </p:nvCxnSpPr>
        <p:spPr>
          <a:xfrm flipH="1" flipV="1">
            <a:off x="6087041" y="4514886"/>
            <a:ext cx="342900" cy="0"/>
          </a:xfrm>
          <a:prstGeom prst="line">
            <a:avLst/>
          </a:prstGeom>
          <a:noFill/>
          <a:ln w="28575" cap="flat" cmpd="sng" algn="ctr">
            <a:solidFill>
              <a:srgbClr val="0256AB"/>
            </a:solidFill>
            <a:prstDash val="solid"/>
          </a:ln>
          <a:effectLst/>
        </p:spPr>
      </p:cxnSp>
      <p:sp>
        <p:nvSpPr>
          <p:cNvPr id="116" name="TextBox 115"/>
          <p:cNvSpPr txBox="1"/>
          <p:nvPr/>
        </p:nvSpPr>
        <p:spPr>
          <a:xfrm>
            <a:off x="6972993" y="3409950"/>
            <a:ext cx="1318318" cy="675249"/>
          </a:xfrm>
          <a:prstGeom prst="rect">
            <a:avLst/>
          </a:prstGeom>
          <a:noFill/>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NDAA 2019</a:t>
            </a:r>
          </a:p>
          <a:p>
            <a:pPr algn="l" defTabSz="685783">
              <a:defRPr/>
            </a:pPr>
            <a:r>
              <a:rPr lang="en-US" sz="750" b="0" u="none" kern="0" dirty="0">
                <a:solidFill>
                  <a:prstClr val="black">
                    <a:lumMod val="75000"/>
                    <a:lumOff val="25000"/>
                  </a:prstClr>
                </a:solidFill>
                <a:latin typeface="Franklin Gothic Book" panose="020B0503020102020204"/>
              </a:rPr>
              <a:t>New DHA organizations for:</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Research &amp; Development</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Training &amp; Education</a:t>
            </a:r>
          </a:p>
          <a:p>
            <a:pPr marL="45243" indent="-45243" algn="l" defTabSz="685783">
              <a:buFont typeface="Arial" panose="020B0604020202020204" pitchFamily="34" charset="0"/>
              <a:buChar char="•"/>
              <a:defRPr/>
            </a:pPr>
            <a:r>
              <a:rPr lang="en-US" sz="750" b="0" u="none" kern="0" dirty="0">
                <a:solidFill>
                  <a:prstClr val="black">
                    <a:lumMod val="75000"/>
                    <a:lumOff val="25000"/>
                  </a:prstClr>
                </a:solidFill>
                <a:latin typeface="Franklin Gothic Book" panose="020B0503020102020204"/>
              </a:rPr>
              <a:t>Public Health</a:t>
            </a:r>
          </a:p>
        </p:txBody>
      </p:sp>
      <p:cxnSp>
        <p:nvCxnSpPr>
          <p:cNvPr id="117" name="Straight Connector 116"/>
          <p:cNvCxnSpPr/>
          <p:nvPr/>
        </p:nvCxnSpPr>
        <p:spPr>
          <a:xfrm flipH="1" flipV="1">
            <a:off x="6867894" y="4324350"/>
            <a:ext cx="356616" cy="0"/>
          </a:xfrm>
          <a:prstGeom prst="line">
            <a:avLst/>
          </a:prstGeom>
          <a:noFill/>
          <a:ln w="28575" cap="flat" cmpd="sng" algn="ctr">
            <a:solidFill>
              <a:srgbClr val="0256AB"/>
            </a:solidFill>
            <a:prstDash val="solid"/>
          </a:ln>
          <a:effectLst/>
        </p:spPr>
      </p:cxnSp>
      <p:sp>
        <p:nvSpPr>
          <p:cNvPr id="120" name="Title 1"/>
          <p:cNvSpPr txBox="1">
            <a:spLocks/>
          </p:cNvSpPr>
          <p:nvPr/>
        </p:nvSpPr>
        <p:spPr>
          <a:xfrm>
            <a:off x="-10370" y="47552"/>
            <a:ext cx="3648483" cy="414063"/>
          </a:xfrm>
          <a:prstGeom prst="rect">
            <a:avLst/>
          </a:prstGeom>
        </p:spPr>
        <p:txBody>
          <a:bodyPr vert="horz" lIns="68580" tIns="34290" rIns="68580" bIns="34290" rtlCol="0" anchor="ctr">
            <a:normAutofit fontScale="97500"/>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marL="228594" indent="-228594" defTabSz="685783">
              <a:defRPr/>
            </a:pPr>
            <a:r>
              <a:rPr lang="en-US" sz="2250" dirty="0">
                <a:solidFill>
                  <a:srgbClr val="092068"/>
                </a:solidFill>
                <a:latin typeface="Franklin Gothic Book" panose="020B0503020102020204"/>
              </a:rPr>
              <a:t>TRICARE BENEFIT Evolution</a:t>
            </a:r>
            <a:endParaRPr lang="en-US" sz="1275" dirty="0">
              <a:solidFill>
                <a:srgbClr val="84322C"/>
              </a:solidFill>
              <a:latin typeface="Franklin Gothic Book" panose="020B0503020102020204"/>
            </a:endParaRPr>
          </a:p>
        </p:txBody>
      </p:sp>
      <p:sp>
        <p:nvSpPr>
          <p:cNvPr id="2" name="TextBox 1">
            <a:extLst>
              <a:ext uri="{FF2B5EF4-FFF2-40B4-BE49-F238E27FC236}">
                <a16:creationId xmlns:a16="http://schemas.microsoft.com/office/drawing/2014/main" id="{3AE863A6-8324-F7DA-65F6-4C373A960D73}"/>
              </a:ext>
            </a:extLst>
          </p:cNvPr>
          <p:cNvSpPr txBox="1"/>
          <p:nvPr/>
        </p:nvSpPr>
        <p:spPr>
          <a:xfrm>
            <a:off x="75286" y="338666"/>
            <a:ext cx="2780534" cy="523220"/>
          </a:xfrm>
          <a:prstGeom prst="rect">
            <a:avLst/>
          </a:prstGeom>
          <a:noFill/>
        </p:spPr>
        <p:txBody>
          <a:bodyPr wrap="square" rtlCol="0">
            <a:spAutoFit/>
          </a:bodyPr>
          <a:lstStyle/>
          <a:p>
            <a:pPr algn="ctr"/>
            <a:r>
              <a:rPr lang="en-US" sz="1400" b="1" dirty="0">
                <a:solidFill>
                  <a:srgbClr val="84322C"/>
                </a:solidFill>
                <a:latin typeface="Franklin Gothic Book" panose="020B0503020102020204"/>
                <a:ea typeface="+mj-ea"/>
                <a:cs typeface="+mj-cs"/>
              </a:rPr>
              <a:t>DoD Health </a:t>
            </a:r>
            <a:r>
              <a:rPr lang="en-US" sz="1400" b="1" dirty="0">
                <a:solidFill>
                  <a:srgbClr val="84322C"/>
                </a:solidFill>
                <a:latin typeface="Franklin Gothic Book" panose="020B0503020102020204"/>
              </a:rPr>
              <a:t>Benefits Have Been </a:t>
            </a:r>
            <a:br>
              <a:rPr lang="en-US" sz="1400" b="1" dirty="0">
                <a:solidFill>
                  <a:srgbClr val="84322C"/>
                </a:solidFill>
                <a:latin typeface="Franklin Gothic Book" panose="020B0503020102020204"/>
              </a:rPr>
            </a:br>
            <a:r>
              <a:rPr lang="en-US" sz="1400" b="1" u="dbl" dirty="0">
                <a:solidFill>
                  <a:srgbClr val="84322C"/>
                </a:solidFill>
                <a:uFill>
                  <a:solidFill>
                    <a:schemeClr val="accent1">
                      <a:lumMod val="60000"/>
                      <a:lumOff val="40000"/>
                    </a:schemeClr>
                  </a:solidFill>
                </a:uFill>
                <a:latin typeface="Franklin Gothic Book" panose="020B0503020102020204"/>
              </a:rPr>
              <a:t>Expanding </a:t>
            </a:r>
            <a:r>
              <a:rPr lang="en-US" sz="1400" b="1" dirty="0">
                <a:solidFill>
                  <a:srgbClr val="84322C"/>
                </a:solidFill>
                <a:latin typeface="Franklin Gothic Book" panose="020B0503020102020204"/>
              </a:rPr>
              <a:t>Steadily Since 1995</a:t>
            </a:r>
            <a:endParaRPr lang="en-US" sz="1400" b="1" dirty="0"/>
          </a:p>
        </p:txBody>
      </p:sp>
      <p:cxnSp>
        <p:nvCxnSpPr>
          <p:cNvPr id="6" name="Straight Connector 5">
            <a:extLst>
              <a:ext uri="{FF2B5EF4-FFF2-40B4-BE49-F238E27FC236}">
                <a16:creationId xmlns:a16="http://schemas.microsoft.com/office/drawing/2014/main" id="{50179312-5C31-DCDB-16A8-3BADE4792E5F}"/>
              </a:ext>
            </a:extLst>
          </p:cNvPr>
          <p:cNvCxnSpPr/>
          <p:nvPr/>
        </p:nvCxnSpPr>
        <p:spPr>
          <a:xfrm flipV="1">
            <a:off x="4892483" y="996701"/>
            <a:ext cx="0" cy="2044509"/>
          </a:xfrm>
          <a:prstGeom prst="line">
            <a:avLst/>
          </a:prstGeom>
          <a:noFill/>
          <a:ln w="28575" cap="flat" cmpd="sng" algn="ctr">
            <a:solidFill>
              <a:srgbClr val="CD7069"/>
            </a:solidFill>
            <a:prstDash val="solid"/>
          </a:ln>
          <a:effectLst/>
        </p:spPr>
      </p:cxnSp>
      <p:sp>
        <p:nvSpPr>
          <p:cNvPr id="10" name="TextBox 9">
            <a:extLst>
              <a:ext uri="{FF2B5EF4-FFF2-40B4-BE49-F238E27FC236}">
                <a16:creationId xmlns:a16="http://schemas.microsoft.com/office/drawing/2014/main" id="{7BC02780-634A-E724-9893-434E5C347B63}"/>
              </a:ext>
            </a:extLst>
          </p:cNvPr>
          <p:cNvSpPr txBox="1"/>
          <p:nvPr/>
        </p:nvSpPr>
        <p:spPr>
          <a:xfrm>
            <a:off x="4777547" y="1849100"/>
            <a:ext cx="517380" cy="253916"/>
          </a:xfrm>
          <a:prstGeom prst="rect">
            <a:avLst/>
          </a:prstGeom>
          <a:solidFill>
            <a:sysClr val="window" lastClr="FFFFFF"/>
          </a:solidFill>
          <a:ln w="19050">
            <a:solidFill>
              <a:schemeClr val="accent1">
                <a:lumMod val="60000"/>
                <a:lumOff val="40000"/>
              </a:schemeClr>
            </a:solidFill>
          </a:ln>
        </p:spPr>
        <p:txBody>
          <a:bodyPr wrap="square" rtlCol="0">
            <a:spAutoFit/>
          </a:bodyPr>
          <a:lstStyle/>
          <a:p>
            <a:pPr algn="ctr" defTabSz="685783">
              <a:defRPr/>
            </a:pPr>
            <a:r>
              <a:rPr lang="en-US" sz="1050" b="1" dirty="0">
                <a:solidFill>
                  <a:srgbClr val="FF0000"/>
                </a:solidFill>
                <a:latin typeface="Franklin Gothic Book" panose="020B0503020102020204"/>
              </a:rPr>
              <a:t>1995</a:t>
            </a:r>
            <a:endParaRPr lang="en-US" sz="1050" b="1" kern="0" dirty="0">
              <a:solidFill>
                <a:srgbClr val="FF0000"/>
              </a:solidFill>
              <a:latin typeface="Franklin Gothic Book" panose="020B0503020102020204"/>
            </a:endParaRPr>
          </a:p>
        </p:txBody>
      </p:sp>
      <p:sp useBgFill="1">
        <p:nvSpPr>
          <p:cNvPr id="11" name="TextBox 10">
            <a:extLst>
              <a:ext uri="{FF2B5EF4-FFF2-40B4-BE49-F238E27FC236}">
                <a16:creationId xmlns:a16="http://schemas.microsoft.com/office/drawing/2014/main" id="{3B580616-AF28-BFFF-8813-A731B1B61EA9}"/>
              </a:ext>
            </a:extLst>
          </p:cNvPr>
          <p:cNvSpPr txBox="1"/>
          <p:nvPr/>
        </p:nvSpPr>
        <p:spPr>
          <a:xfrm>
            <a:off x="4187769" y="622816"/>
            <a:ext cx="1182222" cy="334835"/>
          </a:xfrm>
          <a:prstGeom prst="rect">
            <a:avLst/>
          </a:prstGeom>
          <a:ln>
            <a:no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788" u="none" kern="0" dirty="0">
                <a:solidFill>
                  <a:prstClr val="black">
                    <a:lumMod val="75000"/>
                    <a:lumOff val="25000"/>
                  </a:prstClr>
                </a:solidFill>
                <a:latin typeface="Franklin Gothic Book" panose="020B0503020102020204"/>
              </a:rPr>
              <a:t>Northwest Region 11</a:t>
            </a:r>
          </a:p>
          <a:p>
            <a:pPr marL="114297" indent="-114297" algn="l" defTabSz="685783">
              <a:buFont typeface="Wingdings" panose="05000000000000000000" pitchFamily="2" charset="2"/>
              <a:buChar char="Ø"/>
              <a:defRPr/>
            </a:pPr>
            <a:r>
              <a:rPr lang="en-US" sz="788" b="0" u="none" kern="0" dirty="0">
                <a:solidFill>
                  <a:prstClr val="black">
                    <a:lumMod val="75000"/>
                    <a:lumOff val="25000"/>
                  </a:prstClr>
                </a:solidFill>
                <a:latin typeface="Franklin Gothic Book" panose="020B0503020102020204"/>
              </a:rPr>
              <a:t>1</a:t>
            </a:r>
            <a:r>
              <a:rPr lang="en-US" sz="788" b="0" u="none" kern="0" baseline="30000" dirty="0">
                <a:solidFill>
                  <a:prstClr val="black">
                    <a:lumMod val="75000"/>
                    <a:lumOff val="25000"/>
                  </a:prstClr>
                </a:solidFill>
                <a:latin typeface="Franklin Gothic Book" panose="020B0503020102020204"/>
              </a:rPr>
              <a:t>st</a:t>
            </a:r>
            <a:r>
              <a:rPr lang="en-US" sz="788" b="0" u="none" kern="0" dirty="0">
                <a:solidFill>
                  <a:prstClr val="black">
                    <a:lumMod val="75000"/>
                    <a:lumOff val="25000"/>
                  </a:prstClr>
                </a:solidFill>
                <a:latin typeface="Franklin Gothic Book" panose="020B0503020102020204"/>
              </a:rPr>
              <a:t> TRICARE contract</a:t>
            </a:r>
          </a:p>
        </p:txBody>
      </p:sp>
      <p:pic>
        <p:nvPicPr>
          <p:cNvPr id="17" name="Picture 16">
            <a:extLst>
              <a:ext uri="{FF2B5EF4-FFF2-40B4-BE49-F238E27FC236}">
                <a16:creationId xmlns:a16="http://schemas.microsoft.com/office/drawing/2014/main" id="{BE39DDA8-C6CA-A673-4CEC-A6041C4D8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204" y="3273454"/>
            <a:ext cx="562880" cy="305640"/>
          </a:xfrm>
          <a:prstGeom prst="rect">
            <a:avLst/>
          </a:prstGeom>
        </p:spPr>
      </p:pic>
      <p:sp>
        <p:nvSpPr>
          <p:cNvPr id="5" name="TextBox 4">
            <a:extLst>
              <a:ext uri="{FF2B5EF4-FFF2-40B4-BE49-F238E27FC236}">
                <a16:creationId xmlns:a16="http://schemas.microsoft.com/office/drawing/2014/main" id="{2324F611-DE9F-E298-228A-7547F47AFDF9}"/>
              </a:ext>
            </a:extLst>
          </p:cNvPr>
          <p:cNvSpPr txBox="1"/>
          <p:nvPr/>
        </p:nvSpPr>
        <p:spPr>
          <a:xfrm>
            <a:off x="7481749" y="2461828"/>
            <a:ext cx="1444110" cy="938719"/>
          </a:xfrm>
          <a:prstGeom prst="rect">
            <a:avLst/>
          </a:prstGeom>
          <a:noFill/>
          <a:ln w="19050">
            <a:solidFill>
              <a:schemeClr val="accent1">
                <a:lumMod val="60000"/>
                <a:lumOff val="40000"/>
              </a:schemeClr>
            </a:solidFill>
          </a:ln>
        </p:spPr>
        <p:txBody>
          <a:bodyPr wrap="square" rtlCol="0">
            <a:spAutoFit/>
          </a:bodyPr>
          <a:lstStyle>
            <a:defPPr>
              <a:defRPr lang="en-US"/>
            </a:defPPr>
            <a:lvl1pPr algn="ctr" defTabSz="914400" eaLnBrk="1" hangingPunct="1">
              <a:spcBef>
                <a:spcPts val="0"/>
              </a:spcBef>
              <a:defRPr sz="1050" b="1" u="sng">
                <a:latin typeface="Arial" charset="0"/>
                <a:ea typeface="MS PGothic" charset="0"/>
                <a:cs typeface="MS PGothic" charset="0"/>
              </a:defRPr>
            </a:lvl1pPr>
          </a:lstStyle>
          <a:p>
            <a:pPr algn="l" defTabSz="685783">
              <a:defRPr/>
            </a:pPr>
            <a:r>
              <a:rPr lang="en-US" sz="1000" u="none" kern="0" dirty="0">
                <a:solidFill>
                  <a:srgbClr val="FF0000"/>
                </a:solidFill>
                <a:latin typeface="Franklin Gothic Book" panose="020B0503020102020204"/>
              </a:rPr>
              <a:t>DHA  in the Now</a:t>
            </a:r>
          </a:p>
          <a:p>
            <a:pPr marL="45243" indent="-45243" algn="l" defTabSz="685783">
              <a:buFont typeface="Arial" panose="020B0604020202020204" pitchFamily="34" charset="0"/>
              <a:buChar char="•"/>
              <a:defRPr/>
            </a:pPr>
            <a:r>
              <a:rPr lang="en-US" sz="750" b="0" u="none" kern="0" dirty="0">
                <a:solidFill>
                  <a:schemeClr val="accent1">
                    <a:lumMod val="75000"/>
                  </a:schemeClr>
                </a:solidFill>
                <a:latin typeface="Franklin Gothic Book" panose="020B0503020102020204"/>
              </a:rPr>
              <a:t>MTF ADC (authority, direction &amp; control)</a:t>
            </a:r>
          </a:p>
          <a:p>
            <a:pPr marL="45243" indent="-45243" algn="l" defTabSz="685783">
              <a:buFont typeface="Arial" panose="020B0604020202020204" pitchFamily="34" charset="0"/>
              <a:buChar char="•"/>
              <a:defRPr/>
            </a:pPr>
            <a:r>
              <a:rPr lang="en-US" sz="750" b="0" u="none" kern="0" dirty="0">
                <a:solidFill>
                  <a:schemeClr val="accent1">
                    <a:lumMod val="75000"/>
                  </a:schemeClr>
                </a:solidFill>
                <a:latin typeface="Franklin Gothic Book" panose="020B0503020102020204"/>
              </a:rPr>
              <a:t>Defense Health Networks (9) worldwide</a:t>
            </a:r>
          </a:p>
          <a:p>
            <a:pPr marL="45243" indent="-45243" algn="l" defTabSz="685783">
              <a:buFont typeface="Arial" panose="020B0604020202020204" pitchFamily="34" charset="0"/>
              <a:buChar char="•"/>
              <a:defRPr/>
            </a:pPr>
            <a:r>
              <a:rPr lang="en-US" sz="750" b="0" u="none" kern="0" dirty="0">
                <a:solidFill>
                  <a:schemeClr val="accent1">
                    <a:lumMod val="75000"/>
                  </a:schemeClr>
                </a:solidFill>
                <a:latin typeface="Franklin Gothic Book" panose="020B0503020102020204"/>
              </a:rPr>
              <a:t>MTF stabilization</a:t>
            </a:r>
          </a:p>
          <a:p>
            <a:pPr marL="45243" indent="-45243" algn="l" defTabSz="685783">
              <a:buFont typeface="Arial" panose="020B0604020202020204" pitchFamily="34" charset="0"/>
              <a:buChar char="•"/>
              <a:defRPr/>
            </a:pPr>
            <a:r>
              <a:rPr lang="en-US" sz="750" b="0" u="none" kern="0" dirty="0">
                <a:solidFill>
                  <a:schemeClr val="accent1">
                    <a:lumMod val="75000"/>
                  </a:schemeClr>
                </a:solidFill>
                <a:latin typeface="Franklin Gothic Book" panose="020B0503020102020204"/>
              </a:rPr>
              <a:t>Digitalization</a:t>
            </a:r>
          </a:p>
        </p:txBody>
      </p:sp>
      <p:sp>
        <p:nvSpPr>
          <p:cNvPr id="3" name="TextBox 2">
            <a:extLst>
              <a:ext uri="{FF2B5EF4-FFF2-40B4-BE49-F238E27FC236}">
                <a16:creationId xmlns:a16="http://schemas.microsoft.com/office/drawing/2014/main" id="{0C9B6629-981C-5F60-886E-558EBC201133}"/>
              </a:ext>
            </a:extLst>
          </p:cNvPr>
          <p:cNvSpPr txBox="1"/>
          <p:nvPr/>
        </p:nvSpPr>
        <p:spPr>
          <a:xfrm>
            <a:off x="6295133" y="3257551"/>
            <a:ext cx="517380" cy="253916"/>
          </a:xfrm>
          <a:prstGeom prst="rect">
            <a:avLst/>
          </a:prstGeom>
          <a:solidFill>
            <a:sysClr val="window" lastClr="FFFFFF"/>
          </a:solidFill>
          <a:ln w="19050">
            <a:solidFill>
              <a:schemeClr val="accent1">
                <a:lumMod val="60000"/>
                <a:lumOff val="40000"/>
              </a:schemeClr>
            </a:solidFill>
          </a:ln>
        </p:spPr>
        <p:txBody>
          <a:bodyPr wrap="square" rtlCol="0">
            <a:spAutoFit/>
          </a:bodyPr>
          <a:lstStyle/>
          <a:p>
            <a:pPr algn="ctr" defTabSz="685783">
              <a:defRPr/>
            </a:pPr>
            <a:r>
              <a:rPr lang="en-US" sz="1050" b="1" dirty="0">
                <a:solidFill>
                  <a:srgbClr val="FF0000"/>
                </a:solidFill>
                <a:latin typeface="Franklin Gothic Book" panose="020B0503020102020204"/>
              </a:rPr>
              <a:t>2017</a:t>
            </a:r>
            <a:endParaRPr lang="en-US" sz="1050" b="1" kern="0" dirty="0">
              <a:solidFill>
                <a:srgbClr val="FF0000"/>
              </a:solidFill>
              <a:latin typeface="Franklin Gothic Book" panose="020B0503020102020204"/>
            </a:endParaRPr>
          </a:p>
        </p:txBody>
      </p:sp>
      <p:sp>
        <p:nvSpPr>
          <p:cNvPr id="4" name="TextBox 3">
            <a:extLst>
              <a:ext uri="{FF2B5EF4-FFF2-40B4-BE49-F238E27FC236}">
                <a16:creationId xmlns:a16="http://schemas.microsoft.com/office/drawing/2014/main" id="{70300539-46B1-109F-53F9-B99B90065C9D}"/>
              </a:ext>
            </a:extLst>
          </p:cNvPr>
          <p:cNvSpPr txBox="1"/>
          <p:nvPr/>
        </p:nvSpPr>
        <p:spPr>
          <a:xfrm>
            <a:off x="2445396" y="2540509"/>
            <a:ext cx="517380" cy="253916"/>
          </a:xfrm>
          <a:prstGeom prst="rect">
            <a:avLst/>
          </a:prstGeom>
          <a:solidFill>
            <a:sysClr val="window" lastClr="FFFFFF"/>
          </a:solidFill>
          <a:ln w="19050">
            <a:solidFill>
              <a:schemeClr val="accent1">
                <a:lumMod val="60000"/>
                <a:lumOff val="40000"/>
              </a:schemeClr>
            </a:solidFill>
          </a:ln>
        </p:spPr>
        <p:txBody>
          <a:bodyPr wrap="square" rtlCol="0">
            <a:spAutoFit/>
          </a:bodyPr>
          <a:lstStyle/>
          <a:p>
            <a:pPr algn="ctr" defTabSz="685783">
              <a:defRPr/>
            </a:pPr>
            <a:r>
              <a:rPr lang="en-US" sz="1050" b="1" dirty="0">
                <a:solidFill>
                  <a:srgbClr val="FF0000"/>
                </a:solidFill>
                <a:latin typeface="Franklin Gothic Book" panose="020B0503020102020204"/>
              </a:rPr>
              <a:t>1966</a:t>
            </a:r>
            <a:endParaRPr lang="en-US" sz="1050" b="1" kern="0" dirty="0">
              <a:solidFill>
                <a:srgbClr val="FF0000"/>
              </a:solidFill>
              <a:latin typeface="Franklin Gothic Book" panose="020B0503020102020204"/>
            </a:endParaRPr>
          </a:p>
        </p:txBody>
      </p:sp>
      <p:sp>
        <p:nvSpPr>
          <p:cNvPr id="7" name="TextBox 6">
            <a:extLst>
              <a:ext uri="{FF2B5EF4-FFF2-40B4-BE49-F238E27FC236}">
                <a16:creationId xmlns:a16="http://schemas.microsoft.com/office/drawing/2014/main" id="{E82F4415-626A-C78B-A050-696AA01A90BD}"/>
              </a:ext>
            </a:extLst>
          </p:cNvPr>
          <p:cNvSpPr txBox="1"/>
          <p:nvPr/>
        </p:nvSpPr>
        <p:spPr>
          <a:xfrm>
            <a:off x="5009190" y="1248466"/>
            <a:ext cx="517380" cy="253916"/>
          </a:xfrm>
          <a:prstGeom prst="rect">
            <a:avLst/>
          </a:prstGeom>
          <a:solidFill>
            <a:sysClr val="window" lastClr="FFFFFF"/>
          </a:solidFill>
          <a:ln w="19050">
            <a:solidFill>
              <a:schemeClr val="accent1">
                <a:lumMod val="60000"/>
                <a:lumOff val="40000"/>
              </a:schemeClr>
            </a:solidFill>
          </a:ln>
        </p:spPr>
        <p:txBody>
          <a:bodyPr wrap="square" rtlCol="0">
            <a:spAutoFit/>
          </a:bodyPr>
          <a:lstStyle/>
          <a:p>
            <a:pPr algn="ctr" defTabSz="685783">
              <a:defRPr/>
            </a:pPr>
            <a:r>
              <a:rPr lang="en-US" sz="1050" b="1" dirty="0">
                <a:solidFill>
                  <a:srgbClr val="FF0000"/>
                </a:solidFill>
                <a:latin typeface="Franklin Gothic Book" panose="020B0503020102020204"/>
              </a:rPr>
              <a:t>2001</a:t>
            </a:r>
            <a:endParaRPr lang="en-US" sz="1050" b="1" kern="0" dirty="0">
              <a:solidFill>
                <a:srgbClr val="FF0000"/>
              </a:solidFill>
              <a:latin typeface="Franklin Gothic Book" panose="020B0503020102020204"/>
            </a:endParaRPr>
          </a:p>
        </p:txBody>
      </p:sp>
    </p:spTree>
    <p:extLst>
      <p:ext uri="{BB962C8B-B14F-4D97-AF65-F5344CB8AC3E}">
        <p14:creationId xmlns:p14="http://schemas.microsoft.com/office/powerpoint/2010/main" val="209036142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057400" y="2190750"/>
            <a:ext cx="5257800" cy="838200"/>
          </a:xfrm>
        </p:spPr>
        <p:txBody>
          <a:bodyPr>
            <a:noAutofit/>
          </a:bodyPr>
          <a:lstStyle/>
          <a:p>
            <a:pPr marL="0" indent="0" algn="ctr">
              <a:buNone/>
            </a:pPr>
            <a:r>
              <a:rPr lang="en-US" sz="2800" b="1"/>
              <a:t>TRICARE Benefits and Coverage</a:t>
            </a:r>
            <a:br>
              <a:rPr lang="en-US" sz="2800" b="1" dirty="0"/>
            </a:br>
            <a:endParaRPr lang="en-US" sz="2800" b="1" dirty="0"/>
          </a:p>
        </p:txBody>
      </p:sp>
    </p:spTree>
    <p:extLst>
      <p:ext uri="{BB962C8B-B14F-4D97-AF65-F5344CB8AC3E}">
        <p14:creationId xmlns:p14="http://schemas.microsoft.com/office/powerpoint/2010/main" val="3579734069"/>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Who and What TRICARE Covers</a:t>
            </a:r>
            <a:br>
              <a:rPr lang="en-US" altLang="en-US" dirty="0"/>
            </a:br>
            <a:r>
              <a:rPr lang="en-US" altLang="en-US" sz="2200" dirty="0"/>
              <a:t>AKA the TRICARE Basic Benefit</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40443352"/>
              </p:ext>
            </p:extLst>
          </p:nvPr>
        </p:nvGraphicFramePr>
        <p:xfrm>
          <a:off x="457200" y="1113790"/>
          <a:ext cx="8229600" cy="33274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77260056"/>
                    </a:ext>
                  </a:extLst>
                </a:gridCol>
                <a:gridCol w="5105400">
                  <a:extLst>
                    <a:ext uri="{9D8B030D-6E8A-4147-A177-3AD203B41FA5}">
                      <a16:colId xmlns:a16="http://schemas.microsoft.com/office/drawing/2014/main" val="1420457380"/>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686664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797175" algn="r"/>
                        </a:tabLst>
                        <a:defRPr/>
                      </a:pPr>
                      <a:r>
                        <a:rPr lang="en-US" altLang="en-US" sz="1600" dirty="0">
                          <a:solidFill>
                            <a:schemeClr val="accent1">
                              <a:lumMod val="50000"/>
                            </a:schemeClr>
                          </a:solidFill>
                          <a:latin typeface="+mn-lt"/>
                          <a:cs typeface="Arial" panose="020B0604020202020204" pitchFamily="34" charset="0"/>
                        </a:rPr>
                        <a:t>Active-duty service members </a:t>
                      </a:r>
                      <a:br>
                        <a:rPr lang="en-US" altLang="en-US" sz="1600" dirty="0">
                          <a:solidFill>
                            <a:schemeClr val="accent1">
                              <a:lumMod val="50000"/>
                            </a:schemeClr>
                          </a:solidFill>
                          <a:latin typeface="+mn-lt"/>
                          <a:cs typeface="Arial" panose="020B0604020202020204" pitchFamily="34" charset="0"/>
                        </a:rPr>
                      </a:br>
                      <a:r>
                        <a:rPr lang="en-US" altLang="en-US" sz="1600" dirty="0">
                          <a:solidFill>
                            <a:schemeClr val="accent1">
                              <a:lumMod val="50000"/>
                            </a:schemeClr>
                          </a:solidFill>
                          <a:latin typeface="+mn-lt"/>
                          <a:cs typeface="Arial" panose="020B0604020202020204" pitchFamily="34" charset="0"/>
                        </a:rPr>
                        <a:t>	10 U.S.C. 1074</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dirty="0">
                          <a:solidFill>
                            <a:schemeClr val="accent1">
                              <a:lumMod val="50000"/>
                            </a:schemeClr>
                          </a:solidFill>
                          <a:latin typeface="+mn-lt"/>
                          <a:cs typeface="Arial" panose="020B0604020202020204" pitchFamily="34" charset="0"/>
                        </a:rPr>
                        <a:t>Private sector care is covered under</a:t>
                      </a:r>
                      <a:r>
                        <a:rPr lang="en-US" altLang="en-US" sz="1600" baseline="0" dirty="0">
                          <a:solidFill>
                            <a:schemeClr val="accent1">
                              <a:lumMod val="50000"/>
                            </a:schemeClr>
                          </a:solidFill>
                          <a:latin typeface="+mn-lt"/>
                          <a:cs typeface="Arial" panose="020B0604020202020204" pitchFamily="34" charset="0"/>
                        </a:rPr>
                        <a:t> rules of the </a:t>
                      </a:r>
                      <a:r>
                        <a:rPr lang="en-US" altLang="en-US" sz="1600" baseline="0" dirty="0">
                          <a:solidFill>
                            <a:schemeClr val="accent1">
                              <a:lumMod val="60000"/>
                              <a:lumOff val="40000"/>
                            </a:schemeClr>
                          </a:solidFill>
                          <a:latin typeface="+mn-lt"/>
                          <a:cs typeface="Arial" panose="020B0604020202020204" pitchFamily="34" charset="0"/>
                        </a:rPr>
                        <a:t>Supplemental Health Care Program (SHCP)</a:t>
                      </a:r>
                      <a:r>
                        <a:rPr lang="en-US" altLang="en-US" sz="1600" dirty="0">
                          <a:solidFill>
                            <a:schemeClr val="accent1">
                              <a:lumMod val="60000"/>
                              <a:lumOff val="40000"/>
                            </a:schemeClr>
                          </a:solidFill>
                          <a:latin typeface="+mn-lt"/>
                          <a:cs typeface="Arial" panose="020B0604020202020204" pitchFamily="34" charset="0"/>
                        </a:rPr>
                        <a:t> </a:t>
                      </a:r>
                      <a:endParaRPr lang="en-US" altLang="en-US" sz="1400" dirty="0">
                        <a:solidFill>
                          <a:schemeClr val="accent1">
                            <a:lumMod val="60000"/>
                            <a:lumOff val="40000"/>
                          </a:schemeClr>
                        </a:solidFill>
                        <a:latin typeface="+mn-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dirty="0">
                          <a:solidFill>
                            <a:schemeClr val="accent1">
                              <a:lumMod val="50000"/>
                            </a:schemeClr>
                          </a:solidFill>
                          <a:latin typeface="+mn-lt"/>
                          <a:cs typeface="Arial" panose="020B0604020202020204" pitchFamily="34" charset="0"/>
                        </a:rPr>
                        <a:t>In addition to </a:t>
                      </a:r>
                      <a:r>
                        <a:rPr lang="en-US" sz="1600" kern="1200" dirty="0">
                          <a:solidFill>
                            <a:schemeClr val="accent1">
                              <a:lumMod val="50000"/>
                            </a:schemeClr>
                          </a:solidFill>
                          <a:latin typeface="+mn-lt"/>
                          <a:ea typeface="+mn-ea"/>
                          <a:cs typeface="Arial" panose="020B0604020202020204" pitchFamily="34" charset="0"/>
                        </a:rPr>
                        <a:t>covered services, </a:t>
                      </a:r>
                      <a:br>
                        <a:rPr lang="en-US" sz="1600" kern="1200" dirty="0">
                          <a:solidFill>
                            <a:schemeClr val="accent1">
                              <a:lumMod val="50000"/>
                            </a:schemeClr>
                          </a:solidFill>
                          <a:latin typeface="+mn-lt"/>
                          <a:ea typeface="+mn-ea"/>
                          <a:cs typeface="Arial" panose="020B0604020202020204" pitchFamily="34" charset="0"/>
                        </a:rPr>
                      </a:br>
                      <a:r>
                        <a:rPr lang="en-US" altLang="en-US" sz="1600" baseline="0" dirty="0">
                          <a:solidFill>
                            <a:schemeClr val="accent1">
                              <a:lumMod val="60000"/>
                              <a:lumOff val="40000"/>
                            </a:schemeClr>
                          </a:solidFill>
                          <a:latin typeface="+mn-lt"/>
                          <a:cs typeface="Arial" panose="020B0604020202020204" pitchFamily="34" charset="0"/>
                        </a:rPr>
                        <a:t>non-covered services </a:t>
                      </a:r>
                      <a:r>
                        <a:rPr lang="en-US" altLang="en-US" sz="1600" baseline="0" dirty="0">
                          <a:solidFill>
                            <a:schemeClr val="accent1">
                              <a:lumMod val="50000"/>
                            </a:schemeClr>
                          </a:solidFill>
                          <a:latin typeface="+mn-lt"/>
                          <a:cs typeface="Arial" panose="020B0604020202020204" pitchFamily="34" charset="0"/>
                        </a:rPr>
                        <a:t>can be provided </a:t>
                      </a:r>
                      <a:r>
                        <a:rPr lang="en-US" altLang="en-US" sz="1600" dirty="0">
                          <a:solidFill>
                            <a:schemeClr val="accent1">
                              <a:lumMod val="50000"/>
                            </a:schemeClr>
                          </a:solidFill>
                          <a:latin typeface="+mn-lt"/>
                          <a:cs typeface="Arial" panose="020B0604020202020204" pitchFamily="34" charset="0"/>
                        </a:rPr>
                        <a:t>with an approved SHCP</a:t>
                      </a:r>
                      <a:r>
                        <a:rPr lang="en-US" altLang="en-US" sz="1600" baseline="0" dirty="0">
                          <a:solidFill>
                            <a:schemeClr val="accent1">
                              <a:lumMod val="50000"/>
                            </a:schemeClr>
                          </a:solidFill>
                          <a:latin typeface="+mn-lt"/>
                          <a:cs typeface="Arial" panose="020B0604020202020204" pitchFamily="34" charset="0"/>
                        </a:rPr>
                        <a:t> </a:t>
                      </a:r>
                      <a:r>
                        <a:rPr lang="en-US" altLang="en-US" sz="1600" dirty="0">
                          <a:solidFill>
                            <a:schemeClr val="accent1">
                              <a:lumMod val="50000"/>
                            </a:schemeClr>
                          </a:solidFill>
                          <a:latin typeface="+mn-lt"/>
                          <a:cs typeface="Arial" panose="020B0604020202020204" pitchFamily="34" charset="0"/>
                        </a:rPr>
                        <a:t>waiver from DHA Director </a:t>
                      </a:r>
                      <a:r>
                        <a:rPr lang="en-US" altLang="en-US" sz="1400" dirty="0">
                          <a:solidFill>
                            <a:schemeClr val="accent1">
                              <a:lumMod val="50000"/>
                            </a:schemeClr>
                          </a:solidFill>
                          <a:latin typeface="+mn-lt"/>
                          <a:cs typeface="Arial" panose="020B0604020202020204" pitchFamily="34" charset="0"/>
                        </a:rPr>
                        <a:t>(or</a:t>
                      </a:r>
                      <a:r>
                        <a:rPr lang="en-US" altLang="en-US" sz="1400" baseline="0" dirty="0">
                          <a:solidFill>
                            <a:schemeClr val="accent1">
                              <a:lumMod val="50000"/>
                            </a:schemeClr>
                          </a:solidFill>
                          <a:latin typeface="+mn-lt"/>
                          <a:cs typeface="Arial" panose="020B0604020202020204" pitchFamily="34" charset="0"/>
                        </a:rPr>
                        <a:t> </a:t>
                      </a:r>
                      <a:r>
                        <a:rPr lang="en-US" altLang="en-US" sz="1400" dirty="0">
                          <a:solidFill>
                            <a:schemeClr val="accent1">
                              <a:lumMod val="50000"/>
                            </a:schemeClr>
                          </a:solidFill>
                          <a:latin typeface="+mn-lt"/>
                          <a:cs typeface="Arial" panose="020B0604020202020204" pitchFamily="34" charset="0"/>
                        </a:rPr>
                        <a:t>designee)</a:t>
                      </a:r>
                      <a:endParaRPr lang="en-US" altLang="en-US" sz="1600" dirty="0">
                        <a:solidFill>
                          <a:schemeClr val="accent1">
                            <a:lumMod val="50000"/>
                          </a:schemeClr>
                        </a:solidFill>
                        <a:latin typeface="+mn-lt"/>
                        <a:cs typeface="Arial" panose="020B0604020202020204" pitchFamily="34" charset="0"/>
                      </a:endParaRPr>
                    </a:p>
                  </a:txBody>
                  <a:tcPr/>
                </a:tc>
                <a:extLst>
                  <a:ext uri="{0D108BD9-81ED-4DB2-BD59-A6C34878D82A}">
                    <a16:rowId xmlns:a16="http://schemas.microsoft.com/office/drawing/2014/main" val="1741591690"/>
                  </a:ext>
                </a:extLst>
              </a:tr>
              <a:tr h="2336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2797175" algn="r"/>
                        </a:tabLst>
                        <a:defRPr/>
                      </a:pPr>
                      <a:endParaRPr lang="en-US" altLang="en-US" sz="1600" dirty="0">
                        <a:solidFill>
                          <a:schemeClr val="accent1">
                            <a:lumMod val="50000"/>
                          </a:schemeClr>
                        </a:solidFill>
                        <a:latin typeface="+mn-lt"/>
                        <a:cs typeface="Arial" panose="020B0604020202020204" pitchFamily="34" charset="0"/>
                      </a:endParaRPr>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600" dirty="0">
                        <a:solidFill>
                          <a:schemeClr val="accent1">
                            <a:lumMod val="50000"/>
                          </a:schemeClr>
                        </a:solidFill>
                        <a:latin typeface="+mn-lt"/>
                        <a:cs typeface="Arial" panose="020B0604020202020204" pitchFamily="34" charset="0"/>
                      </a:endParaRPr>
                    </a:p>
                  </a:txBody>
                  <a:tcPr/>
                </a:tc>
                <a:extLst>
                  <a:ext uri="{0D108BD9-81ED-4DB2-BD59-A6C34878D82A}">
                    <a16:rowId xmlns:a16="http://schemas.microsoft.com/office/drawing/2014/main" val="4193337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797175" algn="r"/>
                        </a:tabLst>
                        <a:defRPr/>
                      </a:pPr>
                      <a:r>
                        <a:rPr lang="en-US" sz="1600" kern="1200" dirty="0">
                          <a:solidFill>
                            <a:schemeClr val="accent1">
                              <a:lumMod val="50000"/>
                            </a:schemeClr>
                          </a:solidFill>
                          <a:latin typeface="+mn-lt"/>
                          <a:ea typeface="+mn-ea"/>
                          <a:cs typeface="Arial" panose="020B0604020202020204" pitchFamily="34" charset="0"/>
                        </a:rPr>
                        <a:t>Active-duty family members </a:t>
                      </a:r>
                      <a:br>
                        <a:rPr lang="en-US" sz="1600" kern="1200" dirty="0">
                          <a:solidFill>
                            <a:schemeClr val="accent1">
                              <a:lumMod val="50000"/>
                            </a:schemeClr>
                          </a:solidFill>
                          <a:latin typeface="+mn-lt"/>
                          <a:ea typeface="+mn-ea"/>
                          <a:cs typeface="Arial" panose="020B0604020202020204" pitchFamily="34" charset="0"/>
                        </a:rPr>
                      </a:br>
                      <a:r>
                        <a:rPr lang="en-US" sz="1600" kern="1200" dirty="0">
                          <a:solidFill>
                            <a:schemeClr val="accent1">
                              <a:lumMod val="50000"/>
                            </a:schemeClr>
                          </a:solidFill>
                          <a:latin typeface="+mn-lt"/>
                          <a:ea typeface="+mn-ea"/>
                          <a:cs typeface="Arial" panose="020B0604020202020204" pitchFamily="34" charset="0"/>
                        </a:rPr>
                        <a:t>	10 U.S.C. 1079 </a:t>
                      </a:r>
                    </a:p>
                  </a:txBody>
                  <a:tcPr/>
                </a:tc>
                <a:tc rowSpan="2">
                  <a:txBody>
                    <a:bodyPr/>
                    <a:lstStyle/>
                    <a:p>
                      <a:pPr marL="285750" indent="-285750">
                        <a:buFont typeface="Arial" panose="020B0604020202020204" pitchFamily="34" charset="0"/>
                        <a:buChar char="•"/>
                      </a:pPr>
                      <a:r>
                        <a:rPr lang="en-US" sz="1600" dirty="0">
                          <a:solidFill>
                            <a:schemeClr val="accent1">
                              <a:lumMod val="50000"/>
                            </a:schemeClr>
                          </a:solidFill>
                        </a:rPr>
                        <a:t>Only </a:t>
                      </a:r>
                      <a:r>
                        <a:rPr lang="en-US" sz="1600" dirty="0">
                          <a:solidFill>
                            <a:schemeClr val="accent1">
                              <a:lumMod val="60000"/>
                              <a:lumOff val="40000"/>
                            </a:schemeClr>
                          </a:solidFill>
                        </a:rPr>
                        <a:t>covered services </a:t>
                      </a:r>
                      <a:r>
                        <a:rPr lang="en-US" sz="1600" dirty="0">
                          <a:solidFill>
                            <a:schemeClr val="accent1">
                              <a:lumMod val="50000"/>
                            </a:schemeClr>
                          </a:solidFill>
                        </a:rPr>
                        <a:t>that</a:t>
                      </a:r>
                      <a:r>
                        <a:rPr lang="en-US" sz="1600" dirty="0">
                          <a:solidFill>
                            <a:schemeClr val="accent1">
                              <a:lumMod val="60000"/>
                              <a:lumOff val="40000"/>
                            </a:schemeClr>
                          </a:solidFill>
                        </a:rPr>
                        <a:t> </a:t>
                      </a:r>
                      <a:r>
                        <a:rPr lang="en-US" sz="1600" dirty="0">
                          <a:solidFill>
                            <a:schemeClr val="accent1">
                              <a:lumMod val="50000"/>
                            </a:schemeClr>
                          </a:solidFill>
                        </a:rPr>
                        <a:t>are</a:t>
                      </a:r>
                      <a:r>
                        <a:rPr lang="en-US" sz="1600" dirty="0">
                          <a:solidFill>
                            <a:schemeClr val="accent1">
                              <a:lumMod val="60000"/>
                              <a:lumOff val="40000"/>
                            </a:schemeClr>
                          </a:solidFill>
                        </a:rPr>
                        <a:t> </a:t>
                      </a:r>
                      <a:r>
                        <a:rPr lang="en-US" sz="1600" dirty="0">
                          <a:solidFill>
                            <a:schemeClr val="accent1">
                              <a:lumMod val="50000"/>
                            </a:schemeClr>
                          </a:solidFill>
                        </a:rPr>
                        <a:t>medically necessary or psychologically necessary can be provided</a:t>
                      </a:r>
                    </a:p>
                    <a:p>
                      <a:pPr marL="285750" indent="-285750">
                        <a:buFont typeface="Arial" panose="020B0604020202020204" pitchFamily="34" charset="0"/>
                        <a:buChar char="•"/>
                        <a:tabLst>
                          <a:tab pos="4802188" algn="r"/>
                        </a:tabLst>
                      </a:pPr>
                      <a:r>
                        <a:rPr lang="en-US" sz="1600" dirty="0">
                          <a:solidFill>
                            <a:schemeClr val="accent1">
                              <a:lumMod val="50000"/>
                            </a:schemeClr>
                          </a:solidFill>
                        </a:rPr>
                        <a:t>New or emerging services or technology must be confirmed “proven” using a hierarchy of reliable evidence </a:t>
                      </a:r>
                      <a:r>
                        <a:rPr lang="en-US" sz="1400" dirty="0">
                          <a:solidFill>
                            <a:schemeClr val="accent1">
                              <a:lumMod val="50000"/>
                            </a:schemeClr>
                          </a:solidFill>
                        </a:rPr>
                        <a:t>(32 CFR 199.2)</a:t>
                      </a:r>
                    </a:p>
                  </a:txBody>
                  <a:tcPr/>
                </a:tc>
                <a:extLst>
                  <a:ext uri="{0D108BD9-81ED-4DB2-BD59-A6C34878D82A}">
                    <a16:rowId xmlns:a16="http://schemas.microsoft.com/office/drawing/2014/main" val="10639432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797175" algn="r"/>
                        </a:tabLst>
                        <a:defRPr/>
                      </a:pPr>
                      <a:r>
                        <a:rPr lang="en-US" sz="1600" kern="1200" dirty="0">
                          <a:solidFill>
                            <a:schemeClr val="accent1">
                              <a:lumMod val="50000"/>
                            </a:schemeClr>
                          </a:solidFill>
                          <a:latin typeface="+mn-lt"/>
                          <a:ea typeface="+mn-ea"/>
                          <a:cs typeface="Arial" panose="020B0604020202020204" pitchFamily="34" charset="0"/>
                        </a:rPr>
                        <a:t>Retirees and family members  </a:t>
                      </a:r>
                      <a:br>
                        <a:rPr lang="en-US" sz="1600" kern="1200" dirty="0">
                          <a:solidFill>
                            <a:schemeClr val="accent1">
                              <a:lumMod val="50000"/>
                            </a:schemeClr>
                          </a:solidFill>
                          <a:latin typeface="+mn-lt"/>
                          <a:ea typeface="+mn-ea"/>
                          <a:cs typeface="Arial" panose="020B0604020202020204" pitchFamily="34" charset="0"/>
                        </a:rPr>
                      </a:br>
                      <a:r>
                        <a:rPr lang="en-US" sz="1600" kern="1200" dirty="0">
                          <a:solidFill>
                            <a:schemeClr val="accent1">
                              <a:lumMod val="50000"/>
                            </a:schemeClr>
                          </a:solidFill>
                          <a:latin typeface="+mn-lt"/>
                          <a:ea typeface="+mn-ea"/>
                          <a:cs typeface="Arial" panose="020B0604020202020204" pitchFamily="34" charset="0"/>
                        </a:rPr>
                        <a:t>	10 U.S.C. 1086 </a:t>
                      </a:r>
                    </a:p>
                  </a:txBody>
                  <a:tcPr/>
                </a:tc>
                <a:tc vMerge="1">
                  <a:txBody>
                    <a:bodyPr/>
                    <a:lstStyle/>
                    <a:p>
                      <a:endParaRPr lang="en-US" dirty="0"/>
                    </a:p>
                  </a:txBody>
                  <a:tcPr/>
                </a:tc>
                <a:extLst>
                  <a:ext uri="{0D108BD9-81ED-4DB2-BD59-A6C34878D82A}">
                    <a16:rowId xmlns:a16="http://schemas.microsoft.com/office/drawing/2014/main" val="2867860655"/>
                  </a:ext>
                </a:extLst>
              </a:tr>
            </a:tbl>
          </a:graphicData>
        </a:graphic>
      </p:graphicFrame>
    </p:spTree>
    <p:extLst>
      <p:ext uri="{BB962C8B-B14F-4D97-AF65-F5344CB8AC3E}">
        <p14:creationId xmlns:p14="http://schemas.microsoft.com/office/powerpoint/2010/main" val="719447235"/>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What TRICARE Pays</a:t>
            </a:r>
            <a:endParaRPr lang="en-US" dirty="0"/>
          </a:p>
        </p:txBody>
      </p:sp>
      <p:sp>
        <p:nvSpPr>
          <p:cNvPr id="3" name="Content Placeholder 2">
            <a:extLst>
              <a:ext uri="{FF2B5EF4-FFF2-40B4-BE49-F238E27FC236}">
                <a16:creationId xmlns:a16="http://schemas.microsoft.com/office/drawing/2014/main" id="{9F056FE1-8F86-41E1-AE90-C258A178031D}"/>
              </a:ext>
            </a:extLst>
          </p:cNvPr>
          <p:cNvSpPr>
            <a:spLocks noGrp="1"/>
          </p:cNvSpPr>
          <p:nvPr>
            <p:ph idx="1"/>
          </p:nvPr>
        </p:nvSpPr>
        <p:spPr/>
        <p:txBody>
          <a:bodyPr>
            <a:normAutofit fontScale="92500" lnSpcReduction="10000"/>
          </a:bodyPr>
          <a:lstStyle/>
          <a:p>
            <a:r>
              <a:rPr lang="en-US" dirty="0"/>
              <a:t>Cost-shares are required by law and cannot be waived</a:t>
            </a:r>
          </a:p>
          <a:p>
            <a:r>
              <a:rPr lang="en-US" dirty="0"/>
              <a:t>TRICARE must reimburse like Medicare where practicable, by law</a:t>
            </a:r>
            <a:br>
              <a:rPr lang="en-US" dirty="0"/>
            </a:br>
            <a:r>
              <a:rPr lang="en-US" sz="1700" dirty="0"/>
              <a:t>(</a:t>
            </a:r>
            <a:r>
              <a:rPr lang="en-US" sz="1700" dirty="0">
                <a:hlinkClick r:id="rId3"/>
              </a:rPr>
              <a:t>10 USC 1079</a:t>
            </a:r>
            <a:r>
              <a:rPr lang="en-US" sz="1700" dirty="0"/>
              <a:t>).  </a:t>
            </a:r>
            <a:r>
              <a:rPr lang="en-US" dirty="0"/>
              <a:t>Not practicable includes:</a:t>
            </a:r>
          </a:p>
          <a:p>
            <a:pPr lvl="1"/>
            <a:r>
              <a:rPr lang="en-US" dirty="0"/>
              <a:t>Most areas overseas</a:t>
            </a:r>
          </a:p>
          <a:p>
            <a:pPr lvl="1"/>
            <a:r>
              <a:rPr lang="en-US" dirty="0"/>
              <a:t>Areas where reimbursement does not align with </a:t>
            </a:r>
            <a:br>
              <a:rPr lang="en-US" dirty="0"/>
            </a:br>
            <a:r>
              <a:rPr lang="en-US" dirty="0"/>
              <a:t>needs of younger/healthier population (e.g., maternity)</a:t>
            </a:r>
          </a:p>
          <a:p>
            <a:pPr lvl="1"/>
            <a:endParaRPr lang="en-US" dirty="0"/>
          </a:p>
          <a:p>
            <a:r>
              <a:rPr lang="en-US" dirty="0">
                <a:solidFill>
                  <a:schemeClr val="accent1">
                    <a:lumMod val="60000"/>
                    <a:lumOff val="40000"/>
                  </a:schemeClr>
                </a:solidFill>
              </a:rPr>
              <a:t>Network discounts </a:t>
            </a:r>
            <a:r>
              <a:rPr lang="en-US" dirty="0"/>
              <a:t>are permitted by law</a:t>
            </a:r>
          </a:p>
          <a:p>
            <a:r>
              <a:rPr lang="en-US" dirty="0">
                <a:solidFill>
                  <a:schemeClr val="accent1">
                    <a:lumMod val="60000"/>
                    <a:lumOff val="40000"/>
                  </a:schemeClr>
                </a:solidFill>
              </a:rPr>
              <a:t>Locality-based waivers </a:t>
            </a:r>
            <a:r>
              <a:rPr lang="en-US" dirty="0"/>
              <a:t>(LBW) – rates may be increased in certain localities, or for specific providers, to prevent severely limited access to care </a:t>
            </a:r>
          </a:p>
        </p:txBody>
      </p:sp>
    </p:spTree>
    <p:extLst>
      <p:ext uri="{BB962C8B-B14F-4D97-AF65-F5344CB8AC3E}">
        <p14:creationId xmlns:p14="http://schemas.microsoft.com/office/powerpoint/2010/main" val="22237799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2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68BAD4-E265-7054-B78B-546461388CA6}"/>
              </a:ext>
            </a:extLst>
          </p:cNvPr>
          <p:cNvPicPr>
            <a:picLocks noChangeAspect="1"/>
          </p:cNvPicPr>
          <p:nvPr/>
        </p:nvPicPr>
        <p:blipFill>
          <a:blip r:embed="rId2"/>
          <a:stretch>
            <a:fillRect/>
          </a:stretch>
        </p:blipFill>
        <p:spPr>
          <a:xfrm>
            <a:off x="0" y="0"/>
            <a:ext cx="9144000" cy="5143499"/>
          </a:xfrm>
          <a:prstGeom prst="rect">
            <a:avLst/>
          </a:prstGeom>
        </p:spPr>
      </p:pic>
      <p:sp>
        <p:nvSpPr>
          <p:cNvPr id="2" name="TextBox 1">
            <a:extLst>
              <a:ext uri="{FF2B5EF4-FFF2-40B4-BE49-F238E27FC236}">
                <a16:creationId xmlns:a16="http://schemas.microsoft.com/office/drawing/2014/main" id="{144A983F-5A37-8138-0EAE-68851A6B516A}"/>
              </a:ext>
            </a:extLst>
          </p:cNvPr>
          <p:cNvSpPr txBox="1"/>
          <p:nvPr/>
        </p:nvSpPr>
        <p:spPr>
          <a:xfrm>
            <a:off x="0" y="4705351"/>
            <a:ext cx="1739582" cy="438582"/>
          </a:xfrm>
          <a:prstGeom prst="rect">
            <a:avLst/>
          </a:prstGeom>
          <a:solidFill>
            <a:schemeClr val="accent4">
              <a:lumMod val="20000"/>
              <a:lumOff val="80000"/>
            </a:schemeClr>
          </a:solidFill>
        </p:spPr>
        <p:txBody>
          <a:bodyPr wrap="square" rtlCol="0">
            <a:spAutoFit/>
          </a:bodyPr>
          <a:lstStyle/>
          <a:p>
            <a:pPr algn="ctr"/>
            <a:r>
              <a:rPr lang="en-US" sz="1200" dirty="0">
                <a:hlinkClick r:id="rId3"/>
              </a:rPr>
              <a:t>www.tricare.mil</a:t>
            </a:r>
            <a:r>
              <a:rPr lang="en-US" sz="1200" dirty="0">
                <a:hlinkClick r:id="rId4"/>
              </a:rPr>
              <a:t> </a:t>
            </a:r>
            <a:endParaRPr lang="en-US" sz="1200" dirty="0"/>
          </a:p>
          <a:p>
            <a:pPr algn="ctr"/>
            <a:r>
              <a:rPr lang="en-US" sz="1050" dirty="0"/>
              <a:t>as of </a:t>
            </a:r>
            <a:r>
              <a:rPr lang="en-US" sz="1050" dirty="0">
                <a:solidFill>
                  <a:srgbClr val="582831">
                    <a:lumMod val="75000"/>
                  </a:srgbClr>
                </a:solidFill>
                <a:latin typeface="Franklin Gothic Book" panose="020B0503020102020204"/>
              </a:rPr>
              <a:t>February 14</a:t>
            </a:r>
            <a:r>
              <a:rPr kumimoji="0" lang="en-US" sz="1050" b="0" i="0" u="none" strike="noStrike" kern="1200" cap="none" spc="0" normalizeH="0" baseline="0" noProof="0" dirty="0">
                <a:ln>
                  <a:noFill/>
                </a:ln>
                <a:solidFill>
                  <a:srgbClr val="582831">
                    <a:lumMod val="75000"/>
                  </a:srgbClr>
                </a:solidFill>
                <a:effectLst/>
                <a:uLnTx/>
                <a:uFillTx/>
                <a:latin typeface="Franklin Gothic Book" panose="020B0503020102020204"/>
                <a:ea typeface="+mn-ea"/>
                <a:cs typeface="+mn-cs"/>
              </a:rPr>
              <a:t>, 2025</a:t>
            </a:r>
            <a:endParaRPr lang="en-US" sz="1050" dirty="0"/>
          </a:p>
        </p:txBody>
      </p:sp>
    </p:spTree>
    <p:extLst>
      <p:ext uri="{BB962C8B-B14F-4D97-AF65-F5344CB8AC3E}">
        <p14:creationId xmlns:p14="http://schemas.microsoft.com/office/powerpoint/2010/main" val="919347622"/>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0" y="2190750"/>
            <a:ext cx="4569516" cy="838200"/>
          </a:xfrm>
        </p:spPr>
        <p:txBody>
          <a:bodyPr>
            <a:noAutofit/>
          </a:bodyPr>
          <a:lstStyle/>
          <a:p>
            <a:pPr marL="0" indent="0" algn="ctr">
              <a:buNone/>
            </a:pPr>
            <a:r>
              <a:rPr lang="en-US" sz="2800" b="1" dirty="0"/>
              <a:t>TRICARE Health Plans</a:t>
            </a:r>
            <a:br>
              <a:rPr lang="en-US" sz="2800" b="1" dirty="0"/>
            </a:br>
            <a:endParaRPr lang="en-US" sz="2800" b="1" dirty="0"/>
          </a:p>
        </p:txBody>
      </p:sp>
    </p:spTree>
    <p:extLst>
      <p:ext uri="{BB962C8B-B14F-4D97-AF65-F5344CB8AC3E}">
        <p14:creationId xmlns:p14="http://schemas.microsoft.com/office/powerpoint/2010/main" val="1252236986"/>
      </p:ext>
    </p:extLst>
  </p:cSld>
  <p:clrMapOvr>
    <a:masterClrMapping/>
  </p:clrMapOvr>
  <p:transition spd="med">
    <p:zoom/>
  </p:transition>
</p:sld>
</file>

<file path=ppt/theme/theme1.xml><?xml version="1.0" encoding="utf-8"?>
<a:theme xmlns:a="http://schemas.openxmlformats.org/drawingml/2006/main" name="Office Theme">
  <a:themeElements>
    <a:clrScheme name="Custom 6">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B76171"/>
      </a:hlink>
      <a:folHlink>
        <a:srgbClr val="421E24"/>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3A07869D882648A96431C1019F6CCF" ma:contentTypeVersion="18" ma:contentTypeDescription="Create a new document." ma:contentTypeScope="" ma:versionID="4cb59af83cfa4e1004cc3e534209496c">
  <xsd:schema xmlns:xsd="http://www.w3.org/2001/XMLSchema" xmlns:xs="http://www.w3.org/2001/XMLSchema" xmlns:p="http://schemas.microsoft.com/office/2006/metadata/properties" xmlns:ns2="de724392-4127-4023-8022-f34e3e4712d3" xmlns:ns3="f3734251-b688-48a9-9868-3bcfaa349d34" targetNamespace="http://schemas.microsoft.com/office/2006/metadata/properties" ma:root="true" ma:fieldsID="a516af9576fc369998bd732333abd6f8" ns2:_="" ns3:_="">
    <xsd:import namespace="de724392-4127-4023-8022-f34e3e4712d3"/>
    <xsd:import namespace="f3734251-b688-48a9-9868-3bcfaa349d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24392-4127-4023-8022-f34e3e471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34031f-5af4-462f-909d-b01dcfe103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34251-b688-48a9-9868-3bcfaa349d3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d13ab-b3d9-4dc2-81fa-676027a22dbf}" ma:internalName="TaxCatchAll" ma:showField="CatchAllData" ma:web="f3734251-b688-48a9-9868-3bcfaa349d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724392-4127-4023-8022-f34e3e4712d3">
      <Terms xmlns="http://schemas.microsoft.com/office/infopath/2007/PartnerControls"/>
    </lcf76f155ced4ddcb4097134ff3c332f>
    <TaxCatchAll xmlns="f3734251-b688-48a9-9868-3bcfaa349d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036511-272C-43E3-A093-118180027527}"/>
</file>

<file path=customXml/itemProps2.xml><?xml version="1.0" encoding="utf-8"?>
<ds:datastoreItem xmlns:ds="http://schemas.openxmlformats.org/officeDocument/2006/customXml" ds:itemID="{C9F847EF-B67A-4F59-803E-7BA1D94D0768}">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schemas.microsoft.com/office/2006/metadata/properties"/>
    <ds:schemaRef ds:uri="8403558c-1fec-4b93-bddd-3e22188c0a58"/>
    <ds:schemaRef ds:uri="http://purl.org/dc/terms/"/>
    <ds:schemaRef ds:uri="http://purl.org/dc/elements/1.1/"/>
  </ds:schemaRefs>
</ds:datastoreItem>
</file>

<file path=customXml/itemProps3.xml><?xml version="1.0" encoding="utf-8"?>
<ds:datastoreItem xmlns:ds="http://schemas.openxmlformats.org/officeDocument/2006/customXml" ds:itemID="{BD0FBFF6-B324-4F32-BBB1-72F70CD8FA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11454</TotalTime>
  <Words>3439</Words>
  <Application>Microsoft Office PowerPoint</Application>
  <PresentationFormat>On-screen Show (16:9)</PresentationFormat>
  <Paragraphs>385</Paragraphs>
  <Slides>29</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Abadi Extra Light</vt:lpstr>
      <vt:lpstr>Aptos</vt:lpstr>
      <vt:lpstr>Arial</vt:lpstr>
      <vt:lpstr>Calibri</vt:lpstr>
      <vt:lpstr>Franklin Gothic Book</vt:lpstr>
      <vt:lpstr>Franklin Gothic Medium</vt:lpstr>
      <vt:lpstr>Garamond</vt:lpstr>
      <vt:lpstr>Lucida Sans Unicode</vt:lpstr>
      <vt:lpstr>Wingdings</vt:lpstr>
      <vt:lpstr>Office Theme</vt:lpstr>
      <vt:lpstr>Your TRICARE Program</vt:lpstr>
      <vt:lpstr>Key Takeaways</vt:lpstr>
      <vt:lpstr>PowerPoint Presentation</vt:lpstr>
      <vt:lpstr>PowerPoint Presentation</vt:lpstr>
      <vt:lpstr>PowerPoint Presentation</vt:lpstr>
      <vt:lpstr>Who and What TRICARE Covers AKA the TRICARE Basic Benefit</vt:lpstr>
      <vt:lpstr>What TRICARE Pays</vt:lpstr>
      <vt:lpstr>PowerPoint Presentation</vt:lpstr>
      <vt:lpstr>PowerPoint Presentation</vt:lpstr>
      <vt:lpstr>TRICARE Network of Providers</vt:lpstr>
      <vt:lpstr>TRICARE Plans </vt:lpstr>
      <vt:lpstr>TRICARE Plans  (Continued)</vt:lpstr>
      <vt:lpstr>TRICARE Plans  (Continued)</vt:lpstr>
      <vt:lpstr>The Military Health System (MHS)</vt:lpstr>
      <vt:lpstr>PowerPoint Presentation</vt:lpstr>
      <vt:lpstr>TRICARE Plans  (Continued)</vt:lpstr>
      <vt:lpstr>TRICARE Pharmacy Program</vt:lpstr>
      <vt:lpstr>Other Benefit Programs</vt:lpstr>
      <vt:lpstr>Constants During T-5 Transition </vt:lpstr>
      <vt:lpstr>Six States Migrated to West Region from East Region</vt:lpstr>
      <vt:lpstr>TRICARE T-5 Regional Contracts</vt:lpstr>
      <vt:lpstr>PowerPoint Presentation</vt:lpstr>
      <vt:lpstr>Key Takeaways</vt:lpstr>
      <vt:lpstr>References – TRICARE website </vt:lpstr>
      <vt:lpstr>PowerPoint Presentation</vt:lpstr>
      <vt:lpstr>PowerPoint Presentation</vt:lpstr>
      <vt:lpstr>PowerPoint Presentation</vt:lpstr>
      <vt:lpstr>Reserve Component Coverage “Life Cycle”</vt:lpstr>
      <vt:lpstr>OCONUS TRICARE Region</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ASPR PowerPoint Slide Template</dc:title>
  <dc:subject>ASPR PowerPoint Template</dc:subject>
  <dc:creator>Mary Radebach</dc:creator>
  <cp:lastModifiedBy>Zim, Zelly L CIV DHA TRICARE HP (USA)</cp:lastModifiedBy>
  <cp:revision>224</cp:revision>
  <cp:lastPrinted>2024-01-09T14:57:33Z</cp:lastPrinted>
  <dcterms:created xsi:type="dcterms:W3CDTF">2018-01-29T20:56:18Z</dcterms:created>
  <dcterms:modified xsi:type="dcterms:W3CDTF">2025-02-21T15:07:05Z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0x0101008C3A07869D882648A96431C1019F6CCF</vt:lpwstr>
  </property>
</Properties>
</file>