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ink/ink25.xml" ContentType="application/inkml+xml"/>
  <Override PartName="/ppt/ink/ink26.xml" ContentType="application/inkml+xml"/>
  <Override PartName="/ppt/theme/theme1.xml" ContentType="application/vnd.openxmlformats-officedocument.theme+xml"/>
  <Override PartName="/ppt/ink/ink27.xml" ContentType="application/inkml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17.xml" ContentType="application/inkml+xml"/>
  <Override PartName="/ppt/ink/ink16.xml" ContentType="application/inkml+xml"/>
  <Override PartName="/ppt/ink/ink15.xml" ContentType="application/inkml+xml"/>
  <Override PartName="/ppt/ink/ink14.xml" ContentType="application/inkml+xml"/>
  <Override PartName="/ppt/ink/ink13.xml" ContentType="application/inkml+xml"/>
  <Override PartName="/ppt/ink/ink12.xml" ContentType="application/inkml+xml"/>
  <Override PartName="/ppt/ink/ink11.xml" ContentType="application/inkml+xml"/>
  <Override PartName="/ppt/ink/ink10.xml" ContentType="application/inkml+xml"/>
  <Override PartName="/ppt/ink/ink9.xml" ContentType="application/inkml+xml"/>
  <Override PartName="/ppt/ink/ink8.xml" ContentType="application/inkml+xml"/>
  <Override PartName="/ppt/ink/ink7.xml" ContentType="application/inkml+xml"/>
  <Override PartName="/ppt/ink/ink6.xml" ContentType="application/inkml+xml"/>
  <Override PartName="/ppt/ink/ink19.xml" ContentType="application/inkml+xml"/>
  <Override PartName="/ppt/ink/ink18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672" r:id="rId1"/>
  </p:sldMasterIdLst>
  <p:notesMasterIdLst>
    <p:notesMasterId r:id="rId11"/>
  </p:notesMasterIdLst>
  <p:sldIdLst>
    <p:sldId id="256" r:id="rId2"/>
    <p:sldId id="262" r:id="rId3"/>
    <p:sldId id="257" r:id="rId4"/>
    <p:sldId id="258" r:id="rId5"/>
    <p:sldId id="259" r:id="rId6"/>
    <p:sldId id="265" r:id="rId7"/>
    <p:sldId id="261" r:id="rId8"/>
    <p:sldId id="268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tson, Cynthia" initials="WC" lastIdx="1" clrIdx="0">
    <p:extLst>
      <p:ext uri="{19B8F6BF-5375-455C-9EA6-DF929625EA0E}">
        <p15:presenceInfo xmlns:p15="http://schemas.microsoft.com/office/powerpoint/2012/main" userId="Watson, Cynth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05"/>
    <p:restoredTop sz="94612"/>
  </p:normalViewPr>
  <p:slideViewPr>
    <p:cSldViewPr snapToGrid="0">
      <p:cViewPr varScale="1">
        <p:scale>
          <a:sx n="77" d="100"/>
          <a:sy n="77" d="100"/>
        </p:scale>
        <p:origin x="35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4:59:40.0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30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30.7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31.3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24575,'0'-3'0,"0"1"0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31.5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31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32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32.8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33.6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33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34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4:59:40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36.3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36.5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36.8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37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37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37.5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4:50:29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4:50:29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4:50:31.0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4:50:32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4:59:47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4:50:33.6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4:50:36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4:50:42.4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4:58:20.0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4:58:21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4:58:32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4:58:32.9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4:58:46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24.8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26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27.6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27.8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28.5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0T15:00:29.0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170F8-4743-40CA-851B-70119BE5470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273E1-441F-46D4-A51B-A0C0135E0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34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273E1-441F-46D4-A51B-A0C0135E0B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63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26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229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107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87FC624-7E0C-4F3D-865B-5EE13B101E1D}" type="datetimeFigureOut">
              <a:rPr lang="en-US" altLang="en-US"/>
              <a:pPr/>
              <a:t>2/20/2025</a:t>
            </a:fld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9EDC911-E51C-45FF-86F0-118B298C7D5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754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73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75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008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7675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838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31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717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32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6990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73" r:id="rId1"/>
    <p:sldLayoutId id="2147484674" r:id="rId2"/>
    <p:sldLayoutId id="2147484675" r:id="rId3"/>
    <p:sldLayoutId id="2147484676" r:id="rId4"/>
    <p:sldLayoutId id="2147484677" r:id="rId5"/>
    <p:sldLayoutId id="2147484678" r:id="rId6"/>
    <p:sldLayoutId id="2147484679" r:id="rId7"/>
    <p:sldLayoutId id="2147484680" r:id="rId8"/>
    <p:sldLayoutId id="2147484681" r:id="rId9"/>
    <p:sldLayoutId id="2147484682" r:id="rId10"/>
    <p:sldLayoutId id="2147484683" r:id="rId11"/>
    <p:sldLayoutId id="2147484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customXml" Target="../ink/ink3.xml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9.xml"/><Relationship Id="rId13" Type="http://schemas.openxmlformats.org/officeDocument/2006/relationships/customXml" Target="../ink/ink13.xml"/><Relationship Id="rId18" Type="http://schemas.openxmlformats.org/officeDocument/2006/relationships/customXml" Target="../ink/ink18.xml"/><Relationship Id="rId3" Type="http://schemas.openxmlformats.org/officeDocument/2006/relationships/image" Target="../media/image3.png"/><Relationship Id="rId21" Type="http://schemas.openxmlformats.org/officeDocument/2006/relationships/customXml" Target="../ink/ink21.xml"/><Relationship Id="rId7" Type="http://schemas.openxmlformats.org/officeDocument/2006/relationships/customXml" Target="../ink/ink8.xml"/><Relationship Id="rId12" Type="http://schemas.openxmlformats.org/officeDocument/2006/relationships/image" Target="../media/image4.png"/><Relationship Id="rId17" Type="http://schemas.openxmlformats.org/officeDocument/2006/relationships/customXml" Target="../ink/ink17.xml"/><Relationship Id="rId25" Type="http://schemas.openxmlformats.org/officeDocument/2006/relationships/customXml" Target="../ink/ink25.xml"/><Relationship Id="rId2" Type="http://schemas.openxmlformats.org/officeDocument/2006/relationships/customXml" Target="../ink/ink4.xml"/><Relationship Id="rId16" Type="http://schemas.openxmlformats.org/officeDocument/2006/relationships/customXml" Target="../ink/ink16.xml"/><Relationship Id="rId20" Type="http://schemas.openxmlformats.org/officeDocument/2006/relationships/customXml" Target="../ink/ink2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11" Type="http://schemas.openxmlformats.org/officeDocument/2006/relationships/customXml" Target="../ink/ink12.xml"/><Relationship Id="rId24" Type="http://schemas.openxmlformats.org/officeDocument/2006/relationships/customXml" Target="../ink/ink24.xml"/><Relationship Id="rId5" Type="http://schemas.openxmlformats.org/officeDocument/2006/relationships/customXml" Target="../ink/ink6.xml"/><Relationship Id="rId15" Type="http://schemas.openxmlformats.org/officeDocument/2006/relationships/customXml" Target="../ink/ink15.xml"/><Relationship Id="rId23" Type="http://schemas.openxmlformats.org/officeDocument/2006/relationships/customXml" Target="../ink/ink23.xml"/><Relationship Id="rId10" Type="http://schemas.openxmlformats.org/officeDocument/2006/relationships/customXml" Target="../ink/ink11.xml"/><Relationship Id="rId19" Type="http://schemas.openxmlformats.org/officeDocument/2006/relationships/customXml" Target="../ink/ink19.xml"/><Relationship Id="rId4" Type="http://schemas.openxmlformats.org/officeDocument/2006/relationships/customXml" Target="../ink/ink5.xml"/><Relationship Id="rId9" Type="http://schemas.openxmlformats.org/officeDocument/2006/relationships/customXml" Target="../ink/ink10.xml"/><Relationship Id="rId14" Type="http://schemas.openxmlformats.org/officeDocument/2006/relationships/customXml" Target="../ink/ink14.xml"/><Relationship Id="rId22" Type="http://schemas.openxmlformats.org/officeDocument/2006/relationships/customXml" Target="../ink/ink2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1.xml"/><Relationship Id="rId13" Type="http://schemas.openxmlformats.org/officeDocument/2006/relationships/customXml" Target="../ink/ink36.xml"/><Relationship Id="rId3" Type="http://schemas.openxmlformats.org/officeDocument/2006/relationships/image" Target="../media/image3.png"/><Relationship Id="rId7" Type="http://schemas.openxmlformats.org/officeDocument/2006/relationships/customXml" Target="../ink/ink30.xml"/><Relationship Id="rId12" Type="http://schemas.openxmlformats.org/officeDocument/2006/relationships/customXml" Target="../ink/ink35.xml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9.xml"/><Relationship Id="rId11" Type="http://schemas.openxmlformats.org/officeDocument/2006/relationships/customXml" Target="../ink/ink34.xml"/><Relationship Id="rId5" Type="http://schemas.openxmlformats.org/officeDocument/2006/relationships/customXml" Target="../ink/ink28.xml"/><Relationship Id="rId10" Type="http://schemas.openxmlformats.org/officeDocument/2006/relationships/customXml" Target="../ink/ink33.xml"/><Relationship Id="rId4" Type="http://schemas.openxmlformats.org/officeDocument/2006/relationships/customXml" Target="../ink/ink27.xml"/><Relationship Id="rId9" Type="http://schemas.openxmlformats.org/officeDocument/2006/relationships/customXml" Target="../ink/ink32.xml"/><Relationship Id="rId14" Type="http://schemas.openxmlformats.org/officeDocument/2006/relationships/customXml" Target="../ink/ink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3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6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East Asian Strategic Context in 2025: some thoughts</a:t>
            </a:r>
          </a:p>
        </p:txBody>
      </p:sp>
      <p:sp useBgFill="1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91695" y="1402080"/>
            <a:ext cx="5320696" cy="405384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Cynthia Watson, PhD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Provost Emerita, NDU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26 February 2025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Capstone Spouses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91694" y="6236208"/>
            <a:ext cx="4853331" cy="32004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i="0">
                <a:solidFill>
                  <a:schemeClr val="tx2">
                    <a:alpha val="70000"/>
                  </a:schemeClr>
                </a:solidFill>
              </a:rPr>
              <a:t>personal assessment rather than U.S. Government or NDU policy</a:t>
            </a:r>
          </a:p>
        </p:txBody>
      </p:sp>
    </p:spTree>
    <p:extLst>
      <p:ext uri="{BB962C8B-B14F-4D97-AF65-F5344CB8AC3E}">
        <p14:creationId xmlns:p14="http://schemas.microsoft.com/office/powerpoint/2010/main" val="25882429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00B0F0"/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3" name="Picture 2" descr="asia_pol_97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227" y="274638"/>
            <a:ext cx="4301546" cy="5851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406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/>
            </a:gs>
            <a:gs pos="54000">
              <a:schemeClr val="accent3">
                <a:lumMod val="97000"/>
                <a:lumOff val="3000"/>
              </a:schemeClr>
            </a:gs>
            <a:gs pos="81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7713" y="1083130"/>
            <a:ext cx="2979513" cy="4691742"/>
          </a:xfrm>
        </p:spPr>
        <p:txBody>
          <a:bodyPr>
            <a:norm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083129"/>
            <a:ext cx="5943599" cy="46917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Strategic context—the players</a:t>
            </a:r>
          </a:p>
          <a:p>
            <a:r>
              <a:rPr lang="en-US" dirty="0"/>
              <a:t>Challenges for strategy in Asia</a:t>
            </a:r>
          </a:p>
          <a:p>
            <a:r>
              <a:rPr lang="en-US" dirty="0"/>
              <a:t>Tools of statecraft </a:t>
            </a:r>
          </a:p>
          <a:p>
            <a:r>
              <a:rPr lang="en-US" dirty="0"/>
              <a:t>Indo-Asia-Pacific within U.S. strategic priorities</a:t>
            </a:r>
          </a:p>
          <a:p>
            <a:r>
              <a:rPr lang="en-US" dirty="0"/>
              <a:t>Questions for consideration?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personal assessment rather than U.S. Government or NDU policy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6A81C24-C384-1F7B-DF68-1EE23DECC932}"/>
                  </a:ext>
                </a:extLst>
              </p14:cNvPr>
              <p14:cNvContentPartPr/>
              <p14:nvPr/>
            </p14:nvContentPartPr>
            <p14:xfrm>
              <a:off x="4133160" y="1312920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6A81C24-C384-1F7B-DF68-1EE23DECC93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24160" y="130392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3E68DF6-0FAD-04DC-BF40-762AF89BEF1A}"/>
                  </a:ext>
                </a:extLst>
              </p14:cNvPr>
              <p14:cNvContentPartPr/>
              <p14:nvPr/>
            </p14:nvContentPartPr>
            <p14:xfrm>
              <a:off x="3878640" y="1321560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3E68DF6-0FAD-04DC-BF40-762AF89BEF1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70000" y="131292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C102D2C-9155-75B0-6210-03DE16574897}"/>
                  </a:ext>
                </a:extLst>
              </p14:cNvPr>
              <p14:cNvContentPartPr/>
              <p14:nvPr/>
            </p14:nvContentPartPr>
            <p14:xfrm>
              <a:off x="1494000" y="3367080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C102D2C-9155-75B0-6210-03DE1657489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5360" y="335808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926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3"/>
            </a:gs>
            <a:gs pos="61000">
              <a:schemeClr val="accent3">
                <a:lumMod val="97000"/>
                <a:lumOff val="3000"/>
              </a:schemeClr>
            </a:gs>
            <a:gs pos="55000">
              <a:schemeClr val="accent3">
                <a:lumMod val="60000"/>
                <a:lumOff val="4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1150076"/>
            <a:ext cx="3659389" cy="4557849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Strategic context--the players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8658" y="1150076"/>
            <a:ext cx="6517543" cy="4557849"/>
          </a:xfrm>
          <a:noFill/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dirty="0"/>
              <a:t>Arisen China: demand for ‘respect’ while internal limits</a:t>
            </a:r>
          </a:p>
          <a:p>
            <a:r>
              <a:rPr lang="en-US" dirty="0">
                <a:ea typeface="+mn-lt"/>
                <a:cs typeface="+mn-lt"/>
              </a:rPr>
              <a:t>Where does Taiwan fit into this?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Reassertive</a:t>
            </a:r>
            <a:r>
              <a:rPr lang="en-US" dirty="0">
                <a:ea typeface="+mn-lt"/>
                <a:cs typeface="+mn-lt"/>
              </a:rPr>
              <a:t> Japan? Upheaval of late but the bilateral ties?</a:t>
            </a:r>
          </a:p>
          <a:p>
            <a:r>
              <a:rPr lang="en-US" dirty="0">
                <a:ea typeface="+mn-lt"/>
                <a:cs typeface="+mn-lt"/>
              </a:rPr>
              <a:t>The Korean peninsula still uncertain path ahead whether North or South</a:t>
            </a:r>
          </a:p>
          <a:p>
            <a:r>
              <a:rPr lang="en-US" dirty="0">
                <a:ea typeface="+mn-lt"/>
                <a:cs typeface="+mn-lt"/>
              </a:rPr>
              <a:t>How does Vlad the Impaler play here, too?</a:t>
            </a:r>
          </a:p>
          <a:p>
            <a:r>
              <a:rPr lang="en-US" dirty="0">
                <a:ea typeface="+mn-lt"/>
                <a:cs typeface="+mn-lt"/>
              </a:rPr>
              <a:t>Southeast Asia—diverging paths</a:t>
            </a:r>
          </a:p>
          <a:p>
            <a:r>
              <a:rPr lang="en-US" dirty="0">
                <a:ea typeface="+mn-lt"/>
                <a:cs typeface="+mn-lt"/>
              </a:rPr>
              <a:t>India under ultra-nationalist Modi</a:t>
            </a:r>
          </a:p>
          <a:p>
            <a:r>
              <a:rPr lang="en-US" dirty="0">
                <a:ea typeface="+mn-lt"/>
                <a:cs typeface="+mn-lt"/>
              </a:rPr>
              <a:t>Australia unquestionably U.S. strongest partner</a:t>
            </a:r>
            <a:endParaRPr lang="en-US" dirty="0"/>
          </a:p>
          <a:p>
            <a:r>
              <a:rPr lang="en-US" dirty="0"/>
              <a:t>Canada and United Kingdom receding into background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1" y="5870575"/>
            <a:ext cx="7402286" cy="65881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personal assessment rather than U.S. Government or NDU policy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44C91B7-3821-7928-D4BD-01D857C8C826}"/>
                  </a:ext>
                </a:extLst>
              </p14:cNvPr>
              <p14:cNvContentPartPr/>
              <p14:nvPr/>
            </p14:nvContentPartPr>
            <p14:xfrm>
              <a:off x="6194520" y="4797360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44C91B7-3821-7928-D4BD-01D857C8C82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85880" y="478872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81B45E7-6B97-D7FE-4667-7A9FA0A72761}"/>
                  </a:ext>
                </a:extLst>
              </p14:cNvPr>
              <p14:cNvContentPartPr/>
              <p14:nvPr/>
            </p14:nvContentPartPr>
            <p14:xfrm>
              <a:off x="6277320" y="5267880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81B45E7-6B97-D7FE-4667-7A9FA0A7276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68680" y="525888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C773A48E-C69A-CC5B-6C97-00A102B9A34A}"/>
              </a:ext>
            </a:extLst>
          </p:cNvPr>
          <p:cNvGrpSpPr/>
          <p:nvPr/>
        </p:nvGrpSpPr>
        <p:grpSpPr>
          <a:xfrm>
            <a:off x="7846920" y="4515480"/>
            <a:ext cx="360" cy="360"/>
            <a:chOff x="7846920" y="451548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4A17F297-BBF4-A535-64DD-6D3725821928}"/>
                    </a:ext>
                  </a:extLst>
                </p14:cNvPr>
                <p14:cNvContentPartPr/>
                <p14:nvPr/>
              </p14:nvContentPartPr>
              <p14:xfrm>
                <a:off x="7846920" y="4515480"/>
                <a:ext cx="360" cy="3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4A17F297-BBF4-A535-64DD-6D3725821928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838280" y="45064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B1CDC6B2-5985-D7B6-3B36-C0387BBE211E}"/>
                    </a:ext>
                  </a:extLst>
                </p14:cNvPr>
                <p14:cNvContentPartPr/>
                <p14:nvPr/>
              </p14:nvContentPartPr>
              <p14:xfrm>
                <a:off x="7846920" y="4515480"/>
                <a:ext cx="360" cy="36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B1CDC6B2-5985-D7B6-3B36-C0387BBE211E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838280" y="45064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5DCB7C3-C8E9-5F0D-6DC8-602C19C811EB}"/>
              </a:ext>
            </a:extLst>
          </p:cNvPr>
          <p:cNvGrpSpPr/>
          <p:nvPr/>
        </p:nvGrpSpPr>
        <p:grpSpPr>
          <a:xfrm>
            <a:off x="8731440" y="4449600"/>
            <a:ext cx="360" cy="360"/>
            <a:chOff x="8731440" y="444960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44958CEE-0FB6-D16C-57C4-6DC12189A9F0}"/>
                    </a:ext>
                  </a:extLst>
                </p14:cNvPr>
                <p14:cNvContentPartPr/>
                <p14:nvPr/>
              </p14:nvContentPartPr>
              <p14:xfrm>
                <a:off x="8731440" y="4449600"/>
                <a:ext cx="360" cy="3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44958CEE-0FB6-D16C-57C4-6DC12189A9F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8722800" y="44409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011872C5-CF82-9D61-24CC-5C1D3E0461E5}"/>
                    </a:ext>
                  </a:extLst>
                </p14:cNvPr>
                <p14:cNvContentPartPr/>
                <p14:nvPr/>
              </p14:nvContentPartPr>
              <p14:xfrm>
                <a:off x="8731440" y="4449600"/>
                <a:ext cx="360" cy="36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011872C5-CF82-9D61-24CC-5C1D3E0461E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8722800" y="44409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8F20079-93C5-71CB-7A15-37AB9C8949B2}"/>
              </a:ext>
            </a:extLst>
          </p:cNvPr>
          <p:cNvGrpSpPr/>
          <p:nvPr/>
        </p:nvGrpSpPr>
        <p:grpSpPr>
          <a:xfrm>
            <a:off x="3801600" y="3304440"/>
            <a:ext cx="360" cy="360"/>
            <a:chOff x="3801600" y="330444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34DE89D9-C4F8-A90F-F357-2357DE766491}"/>
                    </a:ext>
                  </a:extLst>
                </p14:cNvPr>
                <p14:cNvContentPartPr/>
                <p14:nvPr/>
              </p14:nvContentPartPr>
              <p14:xfrm>
                <a:off x="3801600" y="3304440"/>
                <a:ext cx="360" cy="3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34DE89D9-C4F8-A90F-F357-2357DE76649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792600" y="32958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62C998DD-0BDB-0781-69A5-0CA51CAC4F6B}"/>
                    </a:ext>
                  </a:extLst>
                </p14:cNvPr>
                <p14:cNvContentPartPr/>
                <p14:nvPr/>
              </p14:nvContentPartPr>
              <p14:xfrm>
                <a:off x="3801600" y="3304440"/>
                <a:ext cx="360" cy="3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62C998DD-0BDB-0781-69A5-0CA51CAC4F6B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792600" y="32958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B3DFC9-3783-74DF-F28A-174A76CEBE61}"/>
              </a:ext>
            </a:extLst>
          </p:cNvPr>
          <p:cNvGrpSpPr/>
          <p:nvPr/>
        </p:nvGrpSpPr>
        <p:grpSpPr>
          <a:xfrm>
            <a:off x="5743080" y="3141000"/>
            <a:ext cx="360" cy="2160"/>
            <a:chOff x="5743080" y="3141000"/>
            <a:chExt cx="360" cy="2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6D6AB74A-3357-3D60-289E-E9547899E6EC}"/>
                    </a:ext>
                  </a:extLst>
                </p14:cNvPr>
                <p14:cNvContentPartPr/>
                <p14:nvPr/>
              </p14:nvContentPartPr>
              <p14:xfrm>
                <a:off x="5743080" y="3141000"/>
                <a:ext cx="360" cy="21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6D6AB74A-3357-3D60-289E-E9547899E6EC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734080" y="3132360"/>
                  <a:ext cx="18000" cy="1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7E66CCAA-B0B8-DBF3-815D-8DB82B0CA7FB}"/>
                    </a:ext>
                  </a:extLst>
                </p14:cNvPr>
                <p14:cNvContentPartPr/>
                <p14:nvPr/>
              </p14:nvContentPartPr>
              <p14:xfrm>
                <a:off x="5743080" y="3141000"/>
                <a:ext cx="360" cy="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7E66CCAA-B0B8-DBF3-815D-8DB82B0CA7FB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734080" y="31323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BDE5D0D5-A8AF-5ECA-ACBB-33A707CC4620}"/>
                    </a:ext>
                  </a:extLst>
                </p14:cNvPr>
                <p14:cNvContentPartPr/>
                <p14:nvPr/>
              </p14:nvContentPartPr>
              <p14:xfrm>
                <a:off x="5743080" y="3141000"/>
                <a:ext cx="360" cy="3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BDE5D0D5-A8AF-5ECA-ACBB-33A707CC462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734080" y="31323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954AC90-93BF-4CC5-9F52-C324E7E8C229}"/>
              </a:ext>
            </a:extLst>
          </p:cNvPr>
          <p:cNvGrpSpPr/>
          <p:nvPr/>
        </p:nvGrpSpPr>
        <p:grpSpPr>
          <a:xfrm>
            <a:off x="2875320" y="2286000"/>
            <a:ext cx="360" cy="360"/>
            <a:chOff x="2875320" y="228600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1781019A-99E1-F920-ADA0-4EA969DC1F52}"/>
                    </a:ext>
                  </a:extLst>
                </p14:cNvPr>
                <p14:cNvContentPartPr/>
                <p14:nvPr/>
              </p14:nvContentPartPr>
              <p14:xfrm>
                <a:off x="2875320" y="2286000"/>
                <a:ext cx="360" cy="3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1781019A-99E1-F920-ADA0-4EA969DC1F5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866320" y="22770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C0DA439A-BE7C-66DE-B4C4-5EFC32BFA09A}"/>
                    </a:ext>
                  </a:extLst>
                </p14:cNvPr>
                <p14:cNvContentPartPr/>
                <p14:nvPr/>
              </p14:nvContentPartPr>
              <p14:xfrm>
                <a:off x="2875320" y="2286000"/>
                <a:ext cx="360" cy="3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C0DA439A-BE7C-66DE-B4C4-5EFC32BFA09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866320" y="227700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E6D9937-BBFB-C0C1-BA23-DF4613CDB761}"/>
              </a:ext>
            </a:extLst>
          </p:cNvPr>
          <p:cNvGrpSpPr/>
          <p:nvPr/>
        </p:nvGrpSpPr>
        <p:grpSpPr>
          <a:xfrm>
            <a:off x="2406960" y="3091320"/>
            <a:ext cx="360" cy="360"/>
            <a:chOff x="2406960" y="309132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0D831FA2-B7FE-CBFF-66F9-3F697BD2DEA3}"/>
                    </a:ext>
                  </a:extLst>
                </p14:cNvPr>
                <p14:cNvContentPartPr/>
                <p14:nvPr/>
              </p14:nvContentPartPr>
              <p14:xfrm>
                <a:off x="2406960" y="3091320"/>
                <a:ext cx="360" cy="3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0D831FA2-B7FE-CBFF-66F9-3F697BD2DEA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397960" y="30826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8B29A3F7-FDC2-FBC5-C138-F1C174533E29}"/>
                    </a:ext>
                  </a:extLst>
                </p14:cNvPr>
                <p14:cNvContentPartPr/>
                <p14:nvPr/>
              </p14:nvContentPartPr>
              <p14:xfrm>
                <a:off x="2406960" y="3091320"/>
                <a:ext cx="360" cy="3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8B29A3F7-FDC2-FBC5-C138-F1C174533E29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397960" y="30826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6609D89D-9469-8574-F5D9-DB2513651D85}"/>
                    </a:ext>
                  </a:extLst>
                </p14:cNvPr>
                <p14:cNvContentPartPr/>
                <p14:nvPr/>
              </p14:nvContentPartPr>
              <p14:xfrm>
                <a:off x="2406960" y="3091320"/>
                <a:ext cx="360" cy="3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6609D89D-9469-8574-F5D9-DB2513651D8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397960" y="30826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B13FC82-F0FD-A529-E337-EDAC71E557AB}"/>
              </a:ext>
            </a:extLst>
          </p:cNvPr>
          <p:cNvGrpSpPr/>
          <p:nvPr/>
        </p:nvGrpSpPr>
        <p:grpSpPr>
          <a:xfrm>
            <a:off x="2564280" y="3570480"/>
            <a:ext cx="360" cy="360"/>
            <a:chOff x="2564280" y="357048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5F9F500B-492B-66A5-6F4D-33D409337843}"/>
                    </a:ext>
                  </a:extLst>
                </p14:cNvPr>
                <p14:cNvContentPartPr/>
                <p14:nvPr/>
              </p14:nvContentPartPr>
              <p14:xfrm>
                <a:off x="2564280" y="3570480"/>
                <a:ext cx="360" cy="3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5F9F500B-492B-66A5-6F4D-33D40933784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555640" y="35614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062A634F-4F20-9665-54F2-641BD9ED1196}"/>
                    </a:ext>
                  </a:extLst>
                </p14:cNvPr>
                <p14:cNvContentPartPr/>
                <p14:nvPr/>
              </p14:nvContentPartPr>
              <p14:xfrm>
                <a:off x="2564280" y="3570480"/>
                <a:ext cx="360" cy="3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062A634F-4F20-9665-54F2-641BD9ED1196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555640" y="35614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0EE88398-36A3-46C9-9CA5-2D41E016077F}"/>
                    </a:ext>
                  </a:extLst>
                </p14:cNvPr>
                <p14:cNvContentPartPr/>
                <p14:nvPr/>
              </p14:nvContentPartPr>
              <p14:xfrm>
                <a:off x="2564280" y="3570480"/>
                <a:ext cx="360" cy="3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0EE88398-36A3-46C9-9CA5-2D41E016077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555640" y="35614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5226DCB-579A-037A-EED6-93FD81F4001C}"/>
              </a:ext>
            </a:extLst>
          </p:cNvPr>
          <p:cNvGrpSpPr/>
          <p:nvPr/>
        </p:nvGrpSpPr>
        <p:grpSpPr>
          <a:xfrm>
            <a:off x="2564280" y="3545280"/>
            <a:ext cx="360" cy="360"/>
            <a:chOff x="2564280" y="354528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4933AEF0-86D8-7E11-DE14-B9C6CD1909F8}"/>
                    </a:ext>
                  </a:extLst>
                </p14:cNvPr>
                <p14:cNvContentPartPr/>
                <p14:nvPr/>
              </p14:nvContentPartPr>
              <p14:xfrm>
                <a:off x="2564280" y="3545280"/>
                <a:ext cx="360" cy="36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4933AEF0-86D8-7E11-DE14-B9C6CD1909F8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555640" y="353664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421B02A9-990F-F128-CBD5-E8E9DBBABD2D}"/>
                    </a:ext>
                  </a:extLst>
                </p14:cNvPr>
                <p14:cNvContentPartPr/>
                <p14:nvPr/>
              </p14:nvContentPartPr>
              <p14:xfrm>
                <a:off x="2564280" y="3545280"/>
                <a:ext cx="360" cy="3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421B02A9-990F-F128-CBD5-E8E9DBBABD2D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555640" y="353664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F168983A-3C16-3D55-F45B-9928F966D9F9}"/>
                    </a:ext>
                  </a:extLst>
                </p14:cNvPr>
                <p14:cNvContentPartPr/>
                <p14:nvPr/>
              </p14:nvContentPartPr>
              <p14:xfrm>
                <a:off x="2564280" y="3545280"/>
                <a:ext cx="360" cy="3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F168983A-3C16-3D55-F45B-9928F966D9F9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555640" y="353664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204125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/>
            </a:gs>
            <a:gs pos="49000">
              <a:schemeClr val="accent3">
                <a:lumMod val="97000"/>
                <a:lumOff val="3000"/>
              </a:schemeClr>
            </a:gs>
            <a:gs pos="78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en-US"/>
              <a:t>Challenges for strategy in 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An expanding centrality of China</a:t>
            </a:r>
          </a:p>
          <a:p>
            <a:pPr lvl="1"/>
            <a:r>
              <a:rPr lang="en-US" dirty="0">
                <a:ea typeface="+mn-lt"/>
                <a:cs typeface="+mn-lt"/>
              </a:rPr>
              <a:t>Regional bully but </a:t>
            </a:r>
          </a:p>
          <a:p>
            <a:pPr lvl="1"/>
            <a:r>
              <a:rPr lang="en-US" dirty="0">
                <a:ea typeface="+mn-lt"/>
                <a:cs typeface="+mn-lt"/>
              </a:rPr>
              <a:t>Trade dominance </a:t>
            </a:r>
            <a:r>
              <a:rPr lang="en-US" i="1" dirty="0">
                <a:ea typeface="+mn-lt"/>
                <a:cs typeface="+mn-lt"/>
              </a:rPr>
              <a:t>which is indisputable </a:t>
            </a:r>
            <a:r>
              <a:rPr lang="en-US" dirty="0">
                <a:ea typeface="+mn-lt"/>
                <a:cs typeface="+mn-lt"/>
              </a:rPr>
              <a:t>so tariffs will ??</a:t>
            </a:r>
          </a:p>
          <a:p>
            <a:pPr lvl="1"/>
            <a:r>
              <a:rPr lang="en-US" dirty="0">
                <a:ea typeface="+mn-lt"/>
                <a:cs typeface="+mn-lt"/>
              </a:rPr>
              <a:t>Maritime disputes deepening </a:t>
            </a:r>
          </a:p>
          <a:p>
            <a:pPr lvl="1"/>
            <a:r>
              <a:rPr lang="en-US" dirty="0">
                <a:ea typeface="+mn-lt"/>
                <a:cs typeface="+mn-lt"/>
              </a:rPr>
              <a:t>Increasingly active globally—more recent twist</a:t>
            </a:r>
          </a:p>
          <a:p>
            <a:pPr lvl="1"/>
            <a:r>
              <a:rPr lang="en-US" dirty="0">
                <a:ea typeface="+mn-lt"/>
                <a:cs typeface="+mn-lt"/>
              </a:rPr>
              <a:t>Selective about keeping any commitments: Hong Kong, UNCLOS</a:t>
            </a:r>
          </a:p>
          <a:p>
            <a:pPr lvl="1"/>
            <a:r>
              <a:rPr lang="en-US" i="1" dirty="0"/>
              <a:t>But Xi has worries at home</a:t>
            </a:r>
          </a:p>
          <a:p>
            <a:r>
              <a:rPr lang="en-US" dirty="0"/>
              <a:t>Will anyone else care about Taiwan?</a:t>
            </a:r>
          </a:p>
          <a:p>
            <a:r>
              <a:rPr lang="en-US" dirty="0"/>
              <a:t>The DRPK remains a substantial, growing threat w/ opaque rule &amp; nukes. Special relationship with POTUS?</a:t>
            </a:r>
          </a:p>
          <a:p>
            <a:r>
              <a:rPr lang="en-US" dirty="0"/>
              <a:t>Democracy </a:t>
            </a:r>
            <a:r>
              <a:rPr lang="en-US" dirty="0" err="1"/>
              <a:t>waivering</a:t>
            </a:r>
            <a:r>
              <a:rPr lang="en-US" dirty="0"/>
              <a:t> RoK coup, Thailand, Myanmar, </a:t>
            </a:r>
          </a:p>
          <a:p>
            <a:r>
              <a:rPr lang="en-US" dirty="0"/>
              <a:t>Press freedoms, travel, human rights imperiled</a:t>
            </a:r>
          </a:p>
          <a:p>
            <a:r>
              <a:rPr lang="en-US" dirty="0"/>
              <a:t>U.S. alliances revitalized but do they pay enough? China says ‘encirclement’</a:t>
            </a:r>
          </a:p>
          <a:p>
            <a:r>
              <a:rPr lang="en-US" dirty="0"/>
              <a:t>Expanding Asia to include India good or futile aspiration?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01554" y="6135808"/>
            <a:ext cx="601359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70000"/>
                  </a:schemeClr>
                </a:solidFill>
              </a:rPr>
              <a:t>personal assessment rather than U.S. Government or NDU policy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C524556-C7BB-D462-DD78-EC6B4D7F531E}"/>
                  </a:ext>
                </a:extLst>
              </p14:cNvPr>
              <p14:cNvContentPartPr/>
              <p14:nvPr/>
            </p14:nvContentPartPr>
            <p14:xfrm>
              <a:off x="5145120" y="1005600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C524556-C7BB-D462-DD78-EC6B4D7F53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36120" y="99696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A55D177-CFB7-B661-191B-70819D3A0DBE}"/>
                  </a:ext>
                </a:extLst>
              </p14:cNvPr>
              <p14:cNvContentPartPr/>
              <p14:nvPr/>
            </p14:nvContentPartPr>
            <p14:xfrm>
              <a:off x="5025960" y="986880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A55D177-CFB7-B661-191B-70819D3A0DB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16960" y="97788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ADA2E611-6056-4141-EC6C-1EFB3EB89159}"/>
                  </a:ext>
                </a:extLst>
              </p14:cNvPr>
              <p14:cNvContentPartPr/>
              <p14:nvPr/>
            </p14:nvContentPartPr>
            <p14:xfrm>
              <a:off x="4908240" y="539040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ADA2E611-6056-4141-EC6C-1EFB3EB8915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99600" y="53004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2F76C51-0C35-8927-B124-F0EF356DAAAB}"/>
                  </a:ext>
                </a:extLst>
              </p14:cNvPr>
              <p14:cNvContentPartPr/>
              <p14:nvPr/>
            </p14:nvContentPartPr>
            <p14:xfrm>
              <a:off x="5054040" y="1069680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2F76C51-0C35-8927-B124-F0EF356DAAA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45400" y="106104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9C2C10BF-EB6F-A693-933C-770BC8CF17C3}"/>
                  </a:ext>
                </a:extLst>
              </p14:cNvPr>
              <p14:cNvContentPartPr/>
              <p14:nvPr/>
            </p14:nvContentPartPr>
            <p14:xfrm>
              <a:off x="5199840" y="1045920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9C2C10BF-EB6F-A693-933C-770BC8CF17C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90840" y="103692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9349777-2275-7885-10AB-44437F638FB3}"/>
                  </a:ext>
                </a:extLst>
              </p14:cNvPr>
              <p14:cNvContentPartPr/>
              <p14:nvPr/>
            </p14:nvContentPartPr>
            <p14:xfrm>
              <a:off x="5861160" y="720480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9349777-2275-7885-10AB-44437F638F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52160" y="71148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1857DAEB-54FA-8A9A-F03D-3C5FD5CC5AC9}"/>
                  </a:ext>
                </a:extLst>
              </p14:cNvPr>
              <p14:cNvContentPartPr/>
              <p14:nvPr/>
            </p14:nvContentPartPr>
            <p14:xfrm>
              <a:off x="239040" y="-294000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1857DAEB-54FA-8A9A-F03D-3C5FD5CC5AC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0400" y="-30264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68D2FFD9-3C5C-8B80-A367-55D3E581ECB6}"/>
                  </a:ext>
                </a:extLst>
              </p14:cNvPr>
              <p14:cNvContentPartPr/>
              <p14:nvPr/>
            </p14:nvContentPartPr>
            <p14:xfrm>
              <a:off x="5185440" y="1046520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68D2FFD9-3C5C-8B80-A367-55D3E581ECB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76800" y="103752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F3F62FD1-8FD5-6437-D5BE-92D41DBF3F23}"/>
                  </a:ext>
                </a:extLst>
              </p14:cNvPr>
              <p14:cNvContentPartPr/>
              <p14:nvPr/>
            </p14:nvContentPartPr>
            <p14:xfrm>
              <a:off x="5141880" y="1005480"/>
              <a:ext cx="36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F3F62FD1-8FD5-6437-D5BE-92D41DBF3F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33240" y="99684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82D5EA4-A159-0925-7B8F-E6DBD9BF06A4}"/>
                  </a:ext>
                </a:extLst>
              </p14:cNvPr>
              <p14:cNvContentPartPr/>
              <p14:nvPr/>
            </p14:nvContentPartPr>
            <p14:xfrm>
              <a:off x="280440" y="-313920"/>
              <a:ext cx="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82D5EA4-A159-0925-7B8F-E6DBD9BF06A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1800" y="-32292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3FB9EFB8-C330-D394-9A4C-5B71E37F8D8F}"/>
                  </a:ext>
                </a:extLst>
              </p14:cNvPr>
              <p14:cNvContentPartPr/>
              <p14:nvPr/>
            </p14:nvContentPartPr>
            <p14:xfrm>
              <a:off x="280440" y="-313920"/>
              <a:ext cx="360" cy="3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3FB9EFB8-C330-D394-9A4C-5B71E37F8D8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1800" y="-32292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9AB42369-F6AD-2145-879C-795E5BF83169}"/>
                  </a:ext>
                </a:extLst>
              </p14:cNvPr>
              <p14:cNvContentPartPr/>
              <p14:nvPr/>
            </p14:nvContentPartPr>
            <p14:xfrm>
              <a:off x="5168520" y="1057680"/>
              <a:ext cx="36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9AB42369-F6AD-2145-879C-795E5BF8316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59880" y="104904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9246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86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71101-7F40-48B1-983E-5C97D2705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en-US"/>
              <a:t>Tools of statecraft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ED14D-05AE-4F0C-AFBD-7DDD710C0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China using any and all instruments of national statecraft</a:t>
            </a:r>
          </a:p>
          <a:p>
            <a:pPr lvl="1"/>
            <a:r>
              <a:rPr lang="en-US" dirty="0">
                <a:ea typeface="+mn-lt"/>
                <a:cs typeface="+mn-lt"/>
              </a:rPr>
              <a:t>Trade dominance: RCEP and BRI for starters</a:t>
            </a:r>
          </a:p>
          <a:p>
            <a:pPr lvl="1"/>
            <a:r>
              <a:rPr lang="en-US" dirty="0">
                <a:ea typeface="+mn-lt"/>
                <a:cs typeface="+mn-lt"/>
              </a:rPr>
              <a:t>'Filling the jar': vaccines, aid, infrastructure, diplomacy, tourism and more</a:t>
            </a:r>
          </a:p>
          <a:p>
            <a:pPr lvl="1"/>
            <a:r>
              <a:rPr lang="en-US" dirty="0">
                <a:ea typeface="+mn-lt"/>
                <a:cs typeface="+mn-lt"/>
              </a:rPr>
              <a:t>Military modernization only one of many instruments deployed</a:t>
            </a:r>
          </a:p>
          <a:p>
            <a:r>
              <a:rPr lang="en-US" dirty="0"/>
              <a:t>U.S. abandoned free trade for tariffs</a:t>
            </a:r>
          </a:p>
          <a:p>
            <a:r>
              <a:rPr lang="en-US" dirty="0"/>
              <a:t>Multilateralism or various Chinese-modeled organizations?</a:t>
            </a:r>
          </a:p>
          <a:p>
            <a:r>
              <a:rPr lang="en-US" dirty="0"/>
              <a:t>Multilateral aspirations between far flung players</a:t>
            </a:r>
          </a:p>
          <a:p>
            <a:r>
              <a:rPr lang="en-US" dirty="0"/>
              <a:t>US instruments beyond military and US Pacific Command?</a:t>
            </a:r>
          </a:p>
          <a:p>
            <a:r>
              <a:rPr lang="en-US" dirty="0"/>
              <a:t>AUKUS has great potential but unlikely it will not survive because of political </a:t>
            </a:r>
            <a:r>
              <a:rPr lang="en-US" dirty="0" err="1"/>
              <a:t>vaguerities</a:t>
            </a:r>
            <a:r>
              <a:rPr lang="en-US" dirty="0"/>
              <a:t> and costs</a:t>
            </a:r>
          </a:p>
          <a:p>
            <a:r>
              <a:rPr lang="en-US" dirty="0"/>
              <a:t>Allies: Japan and South Korea are stepping up but will they really want to defend Taiwan? Will they satisfy new POTUS? Historic animosity</a:t>
            </a:r>
          </a:p>
          <a:p>
            <a:r>
              <a:rPr lang="en-US" dirty="0"/>
              <a:t>Modi’s aims so muddled as to confuse which tools he brings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6D52B3-92B9-44CA-869D-6AD2E2D05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1554" y="6135808"/>
            <a:ext cx="601359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70000"/>
                  </a:schemeClr>
                </a:solidFill>
              </a:rPr>
              <a:t>personal assessment rather than U.S. Government or NDU policy</a:t>
            </a:r>
          </a:p>
        </p:txBody>
      </p:sp>
    </p:spTree>
    <p:extLst>
      <p:ext uri="{BB962C8B-B14F-4D97-AF65-F5344CB8AC3E}">
        <p14:creationId xmlns:p14="http://schemas.microsoft.com/office/powerpoint/2010/main" val="3933707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en-US"/>
              <a:t>Indo-Asia-Pacific within US national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China China China: obvious priority for budget and approach to region </a:t>
            </a:r>
            <a:r>
              <a:rPr lang="en-US" i="1" dirty="0"/>
              <a:t>but unanticipated 8% DoD cuts mean?</a:t>
            </a:r>
          </a:p>
          <a:p>
            <a:r>
              <a:rPr lang="en-US" dirty="0"/>
              <a:t>Could POTUS make a deal with Xi? What kind?</a:t>
            </a:r>
          </a:p>
          <a:p>
            <a:r>
              <a:rPr lang="en-US" dirty="0">
                <a:ea typeface="+mn-lt"/>
                <a:cs typeface="+mn-lt"/>
              </a:rPr>
              <a:t>North Korea? What chance denuclearization?</a:t>
            </a:r>
            <a:endParaRPr lang="en-US" dirty="0"/>
          </a:p>
          <a:p>
            <a:r>
              <a:rPr lang="en-US" dirty="0"/>
              <a:t>Will India be important for us within Indo-</a:t>
            </a:r>
            <a:r>
              <a:rPr lang="en-US" dirty="0" err="1"/>
              <a:t>Pacom</a:t>
            </a:r>
            <a:r>
              <a:rPr lang="en-US" dirty="0"/>
              <a:t> or as adjunct to Pakistan issues? An end or a mean?</a:t>
            </a:r>
          </a:p>
          <a:p>
            <a:r>
              <a:rPr lang="en-US" dirty="0"/>
              <a:t>Global center of economic gravity moving to Asia but what about Europe? Does Belt &amp; Road matter?</a:t>
            </a:r>
          </a:p>
          <a:p>
            <a:r>
              <a:rPr lang="en-US" dirty="0"/>
              <a:t>Should we increase military spending or worry about our huge budget deficit?</a:t>
            </a:r>
          </a:p>
          <a:p>
            <a:r>
              <a:rPr lang="en-US" dirty="0"/>
              <a:t>BOTTOM LINE: do we see this region as our top priority or are we merely accustomed to seeing any competitor’s action as threatening? Are we willing to abandon everything else for China?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01554" y="6135808"/>
            <a:ext cx="601359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70000"/>
                  </a:schemeClr>
                </a:solidFill>
              </a:rPr>
              <a:t>personal assessment rather than U.S. Government or NDU policy</a:t>
            </a:r>
          </a:p>
        </p:txBody>
      </p:sp>
    </p:spTree>
    <p:extLst>
      <p:ext uri="{BB962C8B-B14F-4D97-AF65-F5344CB8AC3E}">
        <p14:creationId xmlns:p14="http://schemas.microsoft.com/office/powerpoint/2010/main" val="400262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C46452-11A0-3A99-439D-241C20E6AB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BAE10-1F95-9BCF-CDC7-D6DCB8A6B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en-US" dirty="0"/>
              <a:t>Questions </a:t>
            </a:r>
            <a:r>
              <a:rPr lang="en-US"/>
              <a:t>for consideration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2C951-F45A-52A6-146B-4828E1397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  <a:gradFill flip="none" rotWithShape="1">
            <a:gsLst>
              <a:gs pos="0">
                <a:schemeClr val="accent3">
                  <a:lumMod val="67000"/>
                </a:schemeClr>
              </a:gs>
              <a:gs pos="40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The Chinese model no longer as appealing so…?</a:t>
            </a:r>
          </a:p>
          <a:p>
            <a:r>
              <a:rPr lang="en-US" dirty="0"/>
              <a:t>How will tariffs/trade affect our role in region?</a:t>
            </a:r>
          </a:p>
          <a:p>
            <a:r>
              <a:rPr lang="en-US" dirty="0"/>
              <a:t>Are we really willing to abandon everything to oppose China?</a:t>
            </a:r>
          </a:p>
          <a:p>
            <a:r>
              <a:rPr lang="en-US" dirty="0"/>
              <a:t>Does diplomacy matter in Asia?</a:t>
            </a:r>
          </a:p>
          <a:p>
            <a:r>
              <a:rPr lang="en-US" dirty="0"/>
              <a:t>Are the alliances sustainable under new leadership?</a:t>
            </a:r>
          </a:p>
          <a:p>
            <a:r>
              <a:rPr lang="en-US" dirty="0"/>
              <a:t>Is Asia evolving into something quite different from the past or is that merely because of China's current confidence?</a:t>
            </a:r>
          </a:p>
          <a:p>
            <a:r>
              <a:rPr lang="en-US" dirty="0"/>
              <a:t>What happens if China stumbles?</a:t>
            </a:r>
          </a:p>
          <a:p>
            <a:r>
              <a:rPr lang="en-US" dirty="0"/>
              <a:t>Is this Xi or is this China?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B468B4-F5BD-2222-685A-340AAC61A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1554" y="6135808"/>
            <a:ext cx="601359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70000"/>
                  </a:schemeClr>
                </a:solidFill>
              </a:rPr>
              <a:t>personal assessment rather than U.S. Government or NDU policy</a:t>
            </a:r>
          </a:p>
        </p:txBody>
      </p:sp>
    </p:spTree>
    <p:extLst>
      <p:ext uri="{BB962C8B-B14F-4D97-AF65-F5344CB8AC3E}">
        <p14:creationId xmlns:p14="http://schemas.microsoft.com/office/powerpoint/2010/main" val="4292615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3" name="Picture 2" descr="asia_pol_97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227" y="274638"/>
            <a:ext cx="4301546" cy="5851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01932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3A07869D882648A96431C1019F6CCF" ma:contentTypeVersion="18" ma:contentTypeDescription="Create a new document." ma:contentTypeScope="" ma:versionID="4cb59af83cfa4e1004cc3e534209496c">
  <xsd:schema xmlns:xsd="http://www.w3.org/2001/XMLSchema" xmlns:xs="http://www.w3.org/2001/XMLSchema" xmlns:p="http://schemas.microsoft.com/office/2006/metadata/properties" xmlns:ns2="de724392-4127-4023-8022-f34e3e4712d3" xmlns:ns3="f3734251-b688-48a9-9868-3bcfaa349d34" targetNamespace="http://schemas.microsoft.com/office/2006/metadata/properties" ma:root="true" ma:fieldsID="a516af9576fc369998bd732333abd6f8" ns2:_="" ns3:_="">
    <xsd:import namespace="de724392-4127-4023-8022-f34e3e4712d3"/>
    <xsd:import namespace="f3734251-b688-48a9-9868-3bcfaa349d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724392-4127-4023-8022-f34e3e4712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634031f-5af4-462f-909d-b01dcfe103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734251-b688-48a9-9868-3bcfaa349d3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b1d13ab-b3d9-4dc2-81fa-676027a22dbf}" ma:internalName="TaxCatchAll" ma:showField="CatchAllData" ma:web="f3734251-b688-48a9-9868-3bcfaa349d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724392-4127-4023-8022-f34e3e4712d3">
      <Terms xmlns="http://schemas.microsoft.com/office/infopath/2007/PartnerControls"/>
    </lcf76f155ced4ddcb4097134ff3c332f>
    <TaxCatchAll xmlns="f3734251-b688-48a9-9868-3bcfaa349d34" xsi:nil="true"/>
  </documentManagement>
</p:properties>
</file>

<file path=customXml/itemProps1.xml><?xml version="1.0" encoding="utf-8"?>
<ds:datastoreItem xmlns:ds="http://schemas.openxmlformats.org/officeDocument/2006/customXml" ds:itemID="{E6F7B8F9-5145-4F5E-A0FC-3879E5F0BC9A}"/>
</file>

<file path=customXml/itemProps2.xml><?xml version="1.0" encoding="utf-8"?>
<ds:datastoreItem xmlns:ds="http://schemas.openxmlformats.org/officeDocument/2006/customXml" ds:itemID="{8B027D2F-3D31-4034-9D26-AEEE29D663FA}"/>
</file>

<file path=customXml/itemProps3.xml><?xml version="1.0" encoding="utf-8"?>
<ds:datastoreItem xmlns:ds="http://schemas.openxmlformats.org/officeDocument/2006/customXml" ds:itemID="{F7C65B4D-28EE-4F30-A98E-E2F1966F077F}"/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7533</TotalTime>
  <Words>670</Words>
  <Application>Microsoft Office PowerPoint</Application>
  <PresentationFormat>Widescreen</PresentationFormat>
  <Paragraphs>76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Gill Sans MT</vt:lpstr>
      <vt:lpstr>Gallery</vt:lpstr>
      <vt:lpstr>East Asian Strategic Context in 2025: some thoughts</vt:lpstr>
      <vt:lpstr>PowerPoint Presentation</vt:lpstr>
      <vt:lpstr>discussion</vt:lpstr>
      <vt:lpstr>Strategic context--the players</vt:lpstr>
      <vt:lpstr>Challenges for strategy in Asia</vt:lpstr>
      <vt:lpstr>Tools of statecraft</vt:lpstr>
      <vt:lpstr>Indo-Asia-Pacific within US national priorities</vt:lpstr>
      <vt:lpstr>Questions for consideration</vt:lpstr>
      <vt:lpstr>PowerPoint Presentation</vt:lpstr>
    </vt:vector>
  </TitlesOfParts>
  <Company>National Defense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U.S.-East Asian Options: some thoughts</dc:title>
  <dc:creator>Watson, Cynthia</dc:creator>
  <cp:lastModifiedBy>Swanson, Bonnie  CIV US NDU</cp:lastModifiedBy>
  <cp:revision>8</cp:revision>
  <dcterms:created xsi:type="dcterms:W3CDTF">2017-10-04T12:23:36Z</dcterms:created>
  <dcterms:modified xsi:type="dcterms:W3CDTF">2025-02-20T15:38:24Z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0x0101008C3A07869D882648A96431C1019F6CCF</vt:lpwstr>
  </property>
</Properties>
</file>