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490" r:id="rId1"/>
  </p:sldMasterIdLst>
  <p:notesMasterIdLst>
    <p:notesMasterId r:id="rId11"/>
  </p:notesMasterIdLst>
  <p:sldIdLst>
    <p:sldId id="256" r:id="rId2"/>
    <p:sldId id="262" r:id="rId3"/>
    <p:sldId id="257" r:id="rId4"/>
    <p:sldId id="258" r:id="rId5"/>
    <p:sldId id="259" r:id="rId6"/>
    <p:sldId id="265" r:id="rId7"/>
    <p:sldId id="261" r:id="rId8"/>
    <p:sldId id="268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tson, Cynthia" initials="WC" lastIdx="1" clrIdx="0">
    <p:extLst>
      <p:ext uri="{19B8F6BF-5375-455C-9EA6-DF929625EA0E}">
        <p15:presenceInfo xmlns:p15="http://schemas.microsoft.com/office/powerpoint/2012/main" userId="Watson, Cynthi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5"/>
    <p:restoredTop sz="94653"/>
  </p:normalViewPr>
  <p:slideViewPr>
    <p:cSldViewPr snapToGrid="0">
      <p:cViewPr varScale="1">
        <p:scale>
          <a:sx n="61" d="100"/>
          <a:sy n="61" d="100"/>
        </p:scale>
        <p:origin x="7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170F8-4743-40CA-851B-70119BE5470E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273E1-441F-46D4-A51B-A0C0135E0B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34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273E1-441F-46D4-A51B-A0C0135E0B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563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864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6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0824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87FC624-7E0C-4F3D-865B-5EE13B101E1D}" type="datetimeFigureOut">
              <a:rPr lang="en-US" altLang="en-US"/>
              <a:pPr/>
              <a:t>11/15/2024</a:t>
            </a:fld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09EDC911-E51C-45FF-86F0-118B298C7D5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16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500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35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80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3425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5956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396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610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38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616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91" r:id="rId1"/>
    <p:sldLayoutId id="2147484492" r:id="rId2"/>
    <p:sldLayoutId id="2147484493" r:id="rId3"/>
    <p:sldLayoutId id="2147484494" r:id="rId4"/>
    <p:sldLayoutId id="2147484495" r:id="rId5"/>
    <p:sldLayoutId id="2147484496" r:id="rId6"/>
    <p:sldLayoutId id="2147484497" r:id="rId7"/>
    <p:sldLayoutId id="2147484498" r:id="rId8"/>
    <p:sldLayoutId id="2147484499" r:id="rId9"/>
    <p:sldLayoutId id="2147484500" r:id="rId10"/>
    <p:sldLayoutId id="2147484501" r:id="rId11"/>
    <p:sldLayoutId id="214748450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4" y="973668"/>
            <a:ext cx="8761413" cy="706964"/>
          </a:xfr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25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East Asian Strategic Context in 2024: some thoughts</a:t>
            </a:r>
          </a:p>
        </p:txBody>
      </p:sp>
      <p:sp useBgFill="1"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4" y="2603500"/>
            <a:ext cx="5211979" cy="34163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Cynthia Watson, PhD</a:t>
            </a:r>
          </a:p>
          <a:p>
            <a:pPr indent="-228600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Provost Emerita, NDU</a:t>
            </a:r>
          </a:p>
          <a:p>
            <a:pPr indent="-228600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 November 2024</a:t>
            </a:r>
          </a:p>
          <a:p>
            <a:pPr indent="-228600">
              <a:buFont typeface="Wingdings 3" charset="2"/>
              <a:buChar char="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Capstone Spouses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1110" y="6391838"/>
            <a:ext cx="3859795" cy="304801"/>
          </a:xfrm>
          <a:gradFill>
            <a:gsLst>
              <a:gs pos="0">
                <a:schemeClr val="accent5">
                  <a:tint val="98000"/>
                  <a:satMod val="110000"/>
                  <a:lumMod val="104000"/>
                </a:schemeClr>
              </a:gs>
              <a:gs pos="30000">
                <a:schemeClr val="accent5">
                  <a:shade val="88000"/>
                  <a:satMod val="130000"/>
                  <a:lumMod val="92000"/>
                </a:schemeClr>
              </a:gs>
              <a:gs pos="100000">
                <a:schemeClr val="accent5">
                  <a:shade val="78000"/>
                  <a:satMod val="130000"/>
                  <a:lumMod val="92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900" b="1" i="0" kern="120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2588242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3" name="Picture 2" descr="asia_pol_97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6475" y="0"/>
            <a:ext cx="5099050" cy="6934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406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54000">
              <a:schemeClr val="accent3">
                <a:lumMod val="97000"/>
                <a:lumOff val="3000"/>
              </a:schemeClr>
            </a:gs>
            <a:gs pos="81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7713" y="1083130"/>
            <a:ext cx="2979513" cy="4691742"/>
          </a:xfrm>
        </p:spPr>
        <p:txBody>
          <a:bodyPr>
            <a:norm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083129"/>
            <a:ext cx="5943599" cy="469174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Strategic context—the players</a:t>
            </a:r>
          </a:p>
          <a:p>
            <a:r>
              <a:rPr lang="en-US" dirty="0"/>
              <a:t>Challenges for strategy in Asia</a:t>
            </a:r>
          </a:p>
          <a:p>
            <a:r>
              <a:rPr lang="en-US" dirty="0"/>
              <a:t>Tools of statecraft </a:t>
            </a:r>
          </a:p>
          <a:p>
            <a:r>
              <a:rPr lang="en-US" dirty="0"/>
              <a:t>Indo-Asia-Pacific within U.S. strategic priorities</a:t>
            </a:r>
          </a:p>
          <a:p>
            <a:r>
              <a:rPr lang="en-US" dirty="0"/>
              <a:t>Questions for consideration?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/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25192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3">
                <a:lumMod val="67000"/>
              </a:schemeClr>
            </a:gs>
            <a:gs pos="61000">
              <a:schemeClr val="accent3">
                <a:lumMod val="97000"/>
                <a:lumOff val="3000"/>
              </a:schemeClr>
            </a:gs>
            <a:gs pos="55000">
              <a:schemeClr val="accent3">
                <a:lumMod val="60000"/>
                <a:lumOff val="4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Strategic context--the players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8658" y="1150076"/>
            <a:ext cx="6517543" cy="4557849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Arisen China: the demand for ‘respect’ w/ internal limits</a:t>
            </a:r>
          </a:p>
          <a:p>
            <a:r>
              <a:rPr lang="en-US" dirty="0">
                <a:ea typeface="+mn-lt"/>
                <a:cs typeface="+mn-lt"/>
              </a:rPr>
              <a:t>Declining Japan? Upheaval of late but the bilateral ties?</a:t>
            </a:r>
          </a:p>
          <a:p>
            <a:r>
              <a:rPr lang="en-US" dirty="0">
                <a:ea typeface="+mn-lt"/>
                <a:cs typeface="+mn-lt"/>
              </a:rPr>
              <a:t>The Korean peninsula still uncertain path ahead</a:t>
            </a:r>
          </a:p>
          <a:p>
            <a:r>
              <a:rPr lang="en-US" dirty="0">
                <a:ea typeface="+mn-lt"/>
                <a:cs typeface="+mn-lt"/>
              </a:rPr>
              <a:t>How does Vlad the Impaler play here, too?</a:t>
            </a:r>
          </a:p>
          <a:p>
            <a:r>
              <a:rPr lang="en-US" dirty="0">
                <a:ea typeface="+mn-lt"/>
                <a:cs typeface="+mn-lt"/>
              </a:rPr>
              <a:t>Where does Taiwan fit into this?</a:t>
            </a:r>
          </a:p>
          <a:p>
            <a:r>
              <a:rPr lang="en-US" dirty="0">
                <a:ea typeface="+mn-lt"/>
                <a:cs typeface="+mn-lt"/>
              </a:rPr>
              <a:t>Southeast Asia</a:t>
            </a:r>
          </a:p>
          <a:p>
            <a:r>
              <a:rPr lang="en-US" dirty="0">
                <a:ea typeface="+mn-lt"/>
                <a:cs typeface="+mn-lt"/>
              </a:rPr>
              <a:t>India under ultra-nationalist Modi</a:t>
            </a:r>
          </a:p>
          <a:p>
            <a:r>
              <a:rPr lang="en-US" dirty="0">
                <a:ea typeface="+mn-lt"/>
                <a:cs typeface="+mn-lt"/>
              </a:rPr>
              <a:t>Australia unquestionably U.S. strongest partner</a:t>
            </a:r>
            <a:endParaRPr lang="en-US" dirty="0"/>
          </a:p>
          <a:p>
            <a:r>
              <a:rPr lang="en-US" dirty="0"/>
              <a:t>Canada and United Kingdom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1" y="5870575"/>
            <a:ext cx="7402286" cy="658813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320412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9000">
              <a:schemeClr val="accent3">
                <a:lumMod val="97000"/>
                <a:lumOff val="3000"/>
              </a:schemeClr>
            </a:gs>
            <a:gs pos="78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n-US"/>
              <a:t>Challenges for strategy in Asia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r>
              <a:rPr lang="en-US" dirty="0">
                <a:ea typeface="+mn-lt"/>
                <a:cs typeface="+mn-lt"/>
              </a:rPr>
              <a:t>An expanding centrality of China</a:t>
            </a:r>
          </a:p>
          <a:p>
            <a:pPr lvl="1"/>
            <a:r>
              <a:rPr lang="en-US" dirty="0">
                <a:ea typeface="+mn-lt"/>
                <a:cs typeface="+mn-lt"/>
              </a:rPr>
              <a:t>Trade dominance </a:t>
            </a:r>
            <a:r>
              <a:rPr lang="en-US" i="1" dirty="0">
                <a:ea typeface="+mn-lt"/>
                <a:cs typeface="+mn-lt"/>
              </a:rPr>
              <a:t>which is indisputable 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Maritime disputes </a:t>
            </a:r>
          </a:p>
          <a:p>
            <a:pPr lvl="1"/>
            <a:r>
              <a:rPr lang="en-US" dirty="0">
                <a:ea typeface="+mn-lt"/>
                <a:cs typeface="+mn-lt"/>
              </a:rPr>
              <a:t>Hegemon rather than merely a member state?</a:t>
            </a:r>
          </a:p>
          <a:p>
            <a:pPr lvl="1"/>
            <a:r>
              <a:rPr lang="en-US" dirty="0">
                <a:ea typeface="+mn-lt"/>
                <a:cs typeface="+mn-lt"/>
              </a:rPr>
              <a:t>What instruments do we have versus them?</a:t>
            </a:r>
          </a:p>
          <a:p>
            <a:pPr lvl="1"/>
            <a:r>
              <a:rPr lang="en-US" dirty="0">
                <a:ea typeface="+mn-lt"/>
                <a:cs typeface="+mn-lt"/>
              </a:rPr>
              <a:t>Increasingly active globally—a really new twist</a:t>
            </a:r>
            <a:endParaRPr lang="en-US" dirty="0"/>
          </a:p>
          <a:p>
            <a:r>
              <a:rPr lang="en-US" dirty="0"/>
              <a:t>The DRPK remains a substantial, growing threat w/ opaque rule &amp; nukes</a:t>
            </a:r>
          </a:p>
          <a:p>
            <a:r>
              <a:rPr lang="en-US" dirty="0"/>
              <a:t>Will anyone else care about Taiwan?</a:t>
            </a:r>
          </a:p>
          <a:p>
            <a:r>
              <a:rPr lang="en-US" dirty="0"/>
              <a:t>Press freedoms, travel, human rights imperiled</a:t>
            </a:r>
          </a:p>
          <a:p>
            <a:r>
              <a:rPr lang="en-US" dirty="0"/>
              <a:t>U.S. alliances revitalized but do they pay enough? China says ‘encirclement’</a:t>
            </a:r>
          </a:p>
          <a:p>
            <a:r>
              <a:rPr lang="en-US" dirty="0"/>
              <a:t>Expanding Asia to include India good or futile aspiration?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01554" y="6135808"/>
            <a:ext cx="60135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2189246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86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871101-7F40-48B1-983E-5C97D2705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n-US"/>
              <a:t>Tools of statecraft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ED14D-05AE-4F0C-AFBD-7DDD710C0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r>
              <a:rPr lang="en-US" dirty="0">
                <a:ea typeface="+mn-lt"/>
                <a:cs typeface="+mn-lt"/>
              </a:rPr>
              <a:t>China using any and all instruments of national statecraft</a:t>
            </a:r>
          </a:p>
          <a:p>
            <a:pPr lvl="1"/>
            <a:r>
              <a:rPr lang="en-US" dirty="0">
                <a:ea typeface="+mn-lt"/>
                <a:cs typeface="+mn-lt"/>
              </a:rPr>
              <a:t>Trade dominance: RCEP and BRI for starters</a:t>
            </a:r>
          </a:p>
          <a:p>
            <a:pPr lvl="1"/>
            <a:r>
              <a:rPr lang="en-US" dirty="0">
                <a:ea typeface="+mn-lt"/>
                <a:cs typeface="+mn-lt"/>
              </a:rPr>
              <a:t>'Filling the jar': vaccines, aid, infrastructure, diplomacy, tourism and more</a:t>
            </a:r>
          </a:p>
          <a:p>
            <a:pPr lvl="1"/>
            <a:r>
              <a:rPr lang="en-US" dirty="0">
                <a:ea typeface="+mn-lt"/>
                <a:cs typeface="+mn-lt"/>
              </a:rPr>
              <a:t>Military modernization a message across the region</a:t>
            </a:r>
          </a:p>
          <a:p>
            <a:r>
              <a:rPr lang="en-US" dirty="0"/>
              <a:t>U.S. backing off free trade has implications</a:t>
            </a:r>
          </a:p>
          <a:p>
            <a:r>
              <a:rPr lang="en-US" dirty="0"/>
              <a:t>Multilateralism or various Chinese-modeled organizations?</a:t>
            </a:r>
          </a:p>
          <a:p>
            <a:r>
              <a:rPr lang="en-US" dirty="0"/>
              <a:t>Multilateral aspirations between far flung players</a:t>
            </a:r>
          </a:p>
          <a:p>
            <a:r>
              <a:rPr lang="en-US" dirty="0"/>
              <a:t>US instruments beyond military and US Pacific Command?</a:t>
            </a:r>
          </a:p>
          <a:p>
            <a:r>
              <a:rPr lang="en-US" dirty="0"/>
              <a:t>AUKUS has great potential but also dangers it will not survive because of political </a:t>
            </a:r>
            <a:r>
              <a:rPr lang="en-US" dirty="0" err="1"/>
              <a:t>vaguerities</a:t>
            </a:r>
            <a:r>
              <a:rPr lang="en-US" dirty="0"/>
              <a:t> and costs</a:t>
            </a:r>
          </a:p>
          <a:p>
            <a:r>
              <a:rPr lang="en-US" dirty="0"/>
              <a:t>Allies: Japan and South Korea are stepping up but will they really want to defend Taiwan? Will they satisfy new POTUS?</a:t>
            </a:r>
          </a:p>
          <a:p>
            <a:r>
              <a:rPr lang="en-US" dirty="0"/>
              <a:t>South Korea still fears its unpredictable northern neighbor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6D52B3-92B9-44CA-869D-6AD2E2D05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1554" y="6135808"/>
            <a:ext cx="60135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3933707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n-US"/>
              <a:t>Indo-Asia-Pacific within US national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China China China: obvious priority for budget and approach to region</a:t>
            </a:r>
          </a:p>
          <a:p>
            <a:r>
              <a:rPr lang="en-US" dirty="0">
                <a:ea typeface="+mn-lt"/>
                <a:cs typeface="+mn-lt"/>
              </a:rPr>
              <a:t>North Korea?</a:t>
            </a:r>
            <a:endParaRPr lang="en-US" dirty="0"/>
          </a:p>
          <a:p>
            <a:r>
              <a:rPr lang="en-US" dirty="0"/>
              <a:t>Will India be important for us within Indo-</a:t>
            </a:r>
            <a:r>
              <a:rPr lang="en-US" dirty="0" err="1"/>
              <a:t>Pacom</a:t>
            </a:r>
            <a:r>
              <a:rPr lang="en-US" dirty="0"/>
              <a:t> or as adjunct to Pakistan issues? An end or a mean?</a:t>
            </a:r>
          </a:p>
          <a:p>
            <a:r>
              <a:rPr lang="en-US" dirty="0"/>
              <a:t>Global center of economic gravity moving to Asia but what about Europe? Axis of authoritarians?</a:t>
            </a:r>
          </a:p>
          <a:p>
            <a:r>
              <a:rPr lang="en-US" dirty="0"/>
              <a:t>Should we increase military spending or worry about our huge budget deficit?</a:t>
            </a:r>
          </a:p>
          <a:p>
            <a:r>
              <a:rPr lang="en-US" dirty="0"/>
              <a:t>BOTTOM LINE: do we see this region as our top priority or are we merely accustomed to seeing any competitor’s action as threatening? Are we willing to abandon everything else for China?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01554" y="6135808"/>
            <a:ext cx="60135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4002623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C46452-11A0-3A99-439D-241C20E6AB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BAE10-1F95-9BCF-CDC7-D6DCB8A6B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5527" y="685800"/>
            <a:ext cx="3649085" cy="5225422"/>
          </a:xfrm>
        </p:spPr>
        <p:txBody>
          <a:bodyPr anchor="ctr">
            <a:normAutofit/>
          </a:bodyPr>
          <a:lstStyle/>
          <a:p>
            <a:r>
              <a:rPr lang="en-US" dirty="0"/>
              <a:t>Questions </a:t>
            </a:r>
            <a:r>
              <a:rPr lang="en-US"/>
              <a:t>for consideration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2C951-F45A-52A6-146B-4828E1397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554" y="685800"/>
            <a:ext cx="5970162" cy="5225422"/>
          </a:xfrm>
          <a:gradFill flip="none" rotWithShape="1">
            <a:gsLst>
              <a:gs pos="0">
                <a:schemeClr val="accent3">
                  <a:lumMod val="67000"/>
                </a:schemeClr>
              </a:gs>
              <a:gs pos="40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The Chinese model no longer as appealing so…?</a:t>
            </a:r>
          </a:p>
          <a:p>
            <a:r>
              <a:rPr lang="en-US" dirty="0"/>
              <a:t>How will tariffs/trade affect our role in region?</a:t>
            </a:r>
          </a:p>
          <a:p>
            <a:r>
              <a:rPr lang="en-US" dirty="0"/>
              <a:t>Are we really willing to abandon everything to oppose China?</a:t>
            </a:r>
          </a:p>
          <a:p>
            <a:r>
              <a:rPr lang="en-US" dirty="0"/>
              <a:t>Does diplomacy matter in Asia?</a:t>
            </a:r>
          </a:p>
          <a:p>
            <a:r>
              <a:rPr lang="en-US" dirty="0"/>
              <a:t>Are the alliances sustainable under new leadership?</a:t>
            </a:r>
          </a:p>
          <a:p>
            <a:r>
              <a:rPr lang="en-US" dirty="0"/>
              <a:t>Is Asia evolving into something quite different from the past or is that merely because of China's current confidence?</a:t>
            </a:r>
          </a:p>
          <a:p>
            <a:r>
              <a:rPr lang="en-US" dirty="0"/>
              <a:t>What happens if China stumbles?</a:t>
            </a:r>
          </a:p>
          <a:p>
            <a:r>
              <a:rPr lang="en-US" dirty="0"/>
              <a:t>Is this Xi or is this China?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B468B4-F5BD-2222-685A-340AAC61A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01554" y="6135808"/>
            <a:ext cx="6013599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alpha val="70000"/>
                  </a:schemeClr>
                </a:solidFill>
              </a:rPr>
              <a:t>personal assessment rather than U.S. Government or NDU policy</a:t>
            </a:r>
          </a:p>
        </p:txBody>
      </p:sp>
    </p:spTree>
    <p:extLst>
      <p:ext uri="{BB962C8B-B14F-4D97-AF65-F5344CB8AC3E}">
        <p14:creationId xmlns:p14="http://schemas.microsoft.com/office/powerpoint/2010/main" val="4292615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3" name="Picture 2" descr="asia_pol_97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6475" y="157162"/>
            <a:ext cx="5099050" cy="6338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01932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3A07869D882648A96431C1019F6CCF" ma:contentTypeVersion="18" ma:contentTypeDescription="Create a new document." ma:contentTypeScope="" ma:versionID="4cb59af83cfa4e1004cc3e534209496c">
  <xsd:schema xmlns:xsd="http://www.w3.org/2001/XMLSchema" xmlns:xs="http://www.w3.org/2001/XMLSchema" xmlns:p="http://schemas.microsoft.com/office/2006/metadata/properties" xmlns:ns2="de724392-4127-4023-8022-f34e3e4712d3" xmlns:ns3="f3734251-b688-48a9-9868-3bcfaa349d34" targetNamespace="http://schemas.microsoft.com/office/2006/metadata/properties" ma:root="true" ma:fieldsID="a516af9576fc369998bd732333abd6f8" ns2:_="" ns3:_="">
    <xsd:import namespace="de724392-4127-4023-8022-f34e3e4712d3"/>
    <xsd:import namespace="f3734251-b688-48a9-9868-3bcfaa349d3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724392-4127-4023-8022-f34e3e4712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634031f-5af4-462f-909d-b01dcfe103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734251-b688-48a9-9868-3bcfaa349d34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b1d13ab-b3d9-4dc2-81fa-676027a22dbf}" ma:internalName="TaxCatchAll" ma:showField="CatchAllData" ma:web="f3734251-b688-48a9-9868-3bcfaa349d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e724392-4127-4023-8022-f34e3e4712d3">
      <Terms xmlns="http://schemas.microsoft.com/office/infopath/2007/PartnerControls"/>
    </lcf76f155ced4ddcb4097134ff3c332f>
    <TaxCatchAll xmlns="f3734251-b688-48a9-9868-3bcfaa349d34" xsi:nil="true"/>
  </documentManagement>
</p:properties>
</file>

<file path=customXml/itemProps1.xml><?xml version="1.0" encoding="utf-8"?>
<ds:datastoreItem xmlns:ds="http://schemas.openxmlformats.org/officeDocument/2006/customXml" ds:itemID="{60FA254B-0508-40A6-9616-FC26981E9EF5}"/>
</file>

<file path=customXml/itemProps2.xml><?xml version="1.0" encoding="utf-8"?>
<ds:datastoreItem xmlns:ds="http://schemas.openxmlformats.org/officeDocument/2006/customXml" ds:itemID="{6DEAEC75-2B5F-404C-A196-5F4DE4625ABE}"/>
</file>

<file path=customXml/itemProps3.xml><?xml version="1.0" encoding="utf-8"?>
<ds:datastoreItem xmlns:ds="http://schemas.openxmlformats.org/officeDocument/2006/customXml" ds:itemID="{EEF5990A-3EE7-4683-9ED0-CB39A70566D7}"/>
</file>

<file path=docProps/app.xml><?xml version="1.0" encoding="utf-8"?>
<Properties xmlns="http://schemas.openxmlformats.org/officeDocument/2006/extended-properties" xmlns:vt="http://schemas.openxmlformats.org/officeDocument/2006/docPropsVTypes">
  <Template>{E685148F-96B4-6641-9185-7569C91C34B8}tf10001119</Template>
  <TotalTime>7497</TotalTime>
  <Words>611</Words>
  <Application>Microsoft Office PowerPoint</Application>
  <PresentationFormat>Widescreen</PresentationFormat>
  <Paragraphs>72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Wingdings 3</vt:lpstr>
      <vt:lpstr>Gallery</vt:lpstr>
      <vt:lpstr>East Asian Strategic Context in 2024: some thoughts</vt:lpstr>
      <vt:lpstr>PowerPoint Presentation</vt:lpstr>
      <vt:lpstr>discussion</vt:lpstr>
      <vt:lpstr>Strategic context--the players</vt:lpstr>
      <vt:lpstr>Challenges for strategy in Asia</vt:lpstr>
      <vt:lpstr>Tools of statecraft</vt:lpstr>
      <vt:lpstr>Indo-Asia-Pacific within US national priorities</vt:lpstr>
      <vt:lpstr>Questions for consideration</vt:lpstr>
      <vt:lpstr>PowerPoint Presentation</vt:lpstr>
    </vt:vector>
  </TitlesOfParts>
  <Company>National Defense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U.S.-East Asian Options: some thoughts</dc:title>
  <dc:creator>Watson, Cynthia</dc:creator>
  <cp:lastModifiedBy>Swanson, Bonnie  CIV US NDU</cp:lastModifiedBy>
  <cp:revision>8</cp:revision>
  <dcterms:created xsi:type="dcterms:W3CDTF">2017-10-04T12:23:36Z</dcterms:created>
  <dcterms:modified xsi:type="dcterms:W3CDTF">2024-11-15T12:46:43Z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0x0101008C3A07869D882648A96431C1019F6CCF</vt:lpwstr>
  </property>
</Properties>
</file>