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media/image11.jpg" ContentType="image/jpg"/>
  <Override PartName="/ppt/media/image12.jpg" ContentType="image/jpg"/>
  <Override PartName="/ppt/media/image14.jpg" ContentType="image/jpg"/>
  <Override PartName="/ppt/media/image15.jpg" ContentType="image/jpg"/>
  <Override PartName="/ppt/media/image18.jpg" ContentType="image/jpg"/>
  <Override PartName="/ppt/media/image17.jpg" ContentType="image/jp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49" r:id="rId2"/>
    <p:sldId id="322" r:id="rId3"/>
    <p:sldId id="339" r:id="rId4"/>
    <p:sldId id="258" r:id="rId5"/>
    <p:sldId id="352" r:id="rId6"/>
    <p:sldId id="386" r:id="rId7"/>
    <p:sldId id="261" r:id="rId8"/>
    <p:sldId id="319" r:id="rId9"/>
    <p:sldId id="259" r:id="rId10"/>
    <p:sldId id="389" r:id="rId11"/>
    <p:sldId id="388" r:id="rId12"/>
    <p:sldId id="327" r:id="rId13"/>
    <p:sldId id="335" r:id="rId14"/>
    <p:sldId id="283" r:id="rId15"/>
    <p:sldId id="334" r:id="rId16"/>
    <p:sldId id="333" r:id="rId17"/>
    <p:sldId id="324" r:id="rId18"/>
    <p:sldId id="336" r:id="rId19"/>
    <p:sldId id="338" r:id="rId20"/>
    <p:sldId id="325" r:id="rId21"/>
    <p:sldId id="337" r:id="rId22"/>
    <p:sldId id="387"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03A37-B132-4872-8D19-BA7D6720CFF0}" v="6" dt="2024-11-18T14:39:04.17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4" autoAdjust="0"/>
    <p:restoredTop sz="94650"/>
  </p:normalViewPr>
  <p:slideViewPr>
    <p:cSldViewPr>
      <p:cViewPr varScale="1">
        <p:scale>
          <a:sx n="77" d="100"/>
          <a:sy n="77" d="100"/>
        </p:scale>
        <p:origin x="158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CFDE464-B5B0-4377-9589-53E79FAFC20E}" type="datetimeFigureOut">
              <a:rPr lang="en-US" smtClean="0"/>
              <a:t>11/18/2024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A969FE7-F331-41C7-9B4D-9786FC7EBA67}" type="slidenum">
              <a:rPr lang="en-US" smtClean="0"/>
              <a:t>‹#›</a:t>
            </a:fld>
            <a:endParaRPr lang="en-US"/>
          </a:p>
        </p:txBody>
      </p:sp>
    </p:spTree>
    <p:extLst>
      <p:ext uri="{BB962C8B-B14F-4D97-AF65-F5344CB8AC3E}">
        <p14:creationId xmlns:p14="http://schemas.microsoft.com/office/powerpoint/2010/main" val="277812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F2A91-EDF0-7C4F-BC45-5CBF08BE5C06}" type="slidenum">
              <a:rPr lang="en-US" smtClean="0"/>
              <a:t>17</a:t>
            </a:fld>
            <a:endParaRPr lang="en-US"/>
          </a:p>
        </p:txBody>
      </p:sp>
    </p:spTree>
    <p:extLst>
      <p:ext uri="{BB962C8B-B14F-4D97-AF65-F5344CB8AC3E}">
        <p14:creationId xmlns:p14="http://schemas.microsoft.com/office/powerpoint/2010/main" val="192682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F2A91-EDF0-7C4F-BC45-5CBF08BE5C06}" type="slidenum">
              <a:rPr lang="en-US" smtClean="0"/>
              <a:t>20</a:t>
            </a:fld>
            <a:endParaRPr lang="en-US"/>
          </a:p>
        </p:txBody>
      </p:sp>
    </p:spTree>
    <p:extLst>
      <p:ext uri="{BB962C8B-B14F-4D97-AF65-F5344CB8AC3E}">
        <p14:creationId xmlns:p14="http://schemas.microsoft.com/office/powerpoint/2010/main" val="70309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F2A91-EDF0-7C4F-BC45-5CBF08BE5C06}" type="slidenum">
              <a:rPr lang="en-US" smtClean="0"/>
              <a:t>21</a:t>
            </a:fld>
            <a:endParaRPr lang="en-US"/>
          </a:p>
        </p:txBody>
      </p:sp>
    </p:spTree>
    <p:extLst>
      <p:ext uri="{BB962C8B-B14F-4D97-AF65-F5344CB8AC3E}">
        <p14:creationId xmlns:p14="http://schemas.microsoft.com/office/powerpoint/2010/main" val="39259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Book Antiqua"/>
                <a:cs typeface="Book Antiqua"/>
              </a:defRPr>
            </a:lvl1pPr>
          </a:lstStyle>
          <a:p>
            <a:pPr marL="3810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mparison">
    <p:bg>
      <p:bgPr>
        <a:solidFill>
          <a:srgbClr val="FFFFFF"/>
        </a:solidFill>
        <a:effectLst/>
      </p:bgPr>
    </p:bg>
    <p:spTree>
      <p:nvGrpSpPr>
        <p:cNvPr id="1" name=""/>
        <p:cNvGrpSpPr/>
        <p:nvPr/>
      </p:nvGrpSpPr>
      <p:grpSpPr>
        <a:xfrm>
          <a:off x="0" y="0"/>
          <a:ext cx="0" cy="0"/>
          <a:chOff x="0" y="0"/>
          <a:chExt cx="0" cy="0"/>
        </a:xfrm>
      </p:grpSpPr>
      <p:sp>
        <p:nvSpPr>
          <p:cNvPr id="14" name="Rectangle 13"/>
          <p:cNvSpPr/>
          <p:nvPr userDrawn="1"/>
        </p:nvSpPr>
        <p:spPr>
          <a:xfrm>
            <a:off x="0" y="6195792"/>
            <a:ext cx="9144000" cy="666853"/>
          </a:xfrm>
          <a:prstGeom prst="rect">
            <a:avLst/>
          </a:prstGeom>
          <a:solidFill>
            <a:srgbClr val="357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 y="6309360"/>
            <a:ext cx="2180739" cy="427210"/>
          </a:xfrm>
          <a:prstGeom prst="rect">
            <a:avLst/>
          </a:prstGeom>
        </p:spPr>
      </p:pic>
      <p:sp>
        <p:nvSpPr>
          <p:cNvPr id="2" name="Title 1"/>
          <p:cNvSpPr>
            <a:spLocks noGrp="1"/>
          </p:cNvSpPr>
          <p:nvPr>
            <p:ph type="title"/>
          </p:nvPr>
        </p:nvSpPr>
        <p:spPr>
          <a:xfrm>
            <a:off x="329184" y="292608"/>
            <a:ext cx="8430768" cy="713232"/>
          </a:xfrm>
          <a:prstGeom prst="rect">
            <a:avLst/>
          </a:prstGeom>
        </p:spPr>
        <p:txBody>
          <a:bodyPr/>
          <a:lstStyle>
            <a:lvl1pPr>
              <a:defRPr b="1">
                <a:solidFill>
                  <a:sysClr val="windowText" lastClr="000000"/>
                </a:solidFill>
                <a:latin typeface="Book Antiqua" charset="0"/>
                <a:ea typeface="Book Antiqua" charset="0"/>
                <a:cs typeface="Book Antiqua" charset="0"/>
              </a:defRPr>
            </a:lvl1pPr>
          </a:lstStyle>
          <a:p>
            <a:r>
              <a:rPr lang="en-US"/>
              <a:t>Click to edit Master title style</a:t>
            </a:r>
            <a:endParaRPr lang="en-US" dirty="0"/>
          </a:p>
        </p:txBody>
      </p:sp>
      <p:sp>
        <p:nvSpPr>
          <p:cNvPr id="9" name="Slide Number Placeholder 8"/>
          <p:cNvSpPr>
            <a:spLocks noGrp="1"/>
          </p:cNvSpPr>
          <p:nvPr>
            <p:ph type="sldNum" sz="quarter" idx="12"/>
          </p:nvPr>
        </p:nvSpPr>
        <p:spPr>
          <a:xfrm>
            <a:off x="8302752" y="6382512"/>
            <a:ext cx="676656" cy="274320"/>
          </a:xfrm>
          <a:prstGeom prst="rect">
            <a:avLst/>
          </a:prstGeom>
        </p:spPr>
        <p:txBody>
          <a:bodyPr/>
          <a:lstStyle>
            <a:lvl1pPr algn="r">
              <a:defRPr sz="1200">
                <a:solidFill>
                  <a:schemeClr val="bg1"/>
                </a:solidFill>
                <a:latin typeface="Book Antiqua" charset="0"/>
                <a:ea typeface="Book Antiqua" charset="0"/>
                <a:cs typeface="Book Antiqua" charset="0"/>
              </a:defRPr>
            </a:lvl1pPr>
          </a:lstStyle>
          <a:p>
            <a:fld id="{1ED31F78-9327-7746-B081-91024F3182D7}" type="slidenum">
              <a:rPr lang="en-US" smtClean="0"/>
              <a:pPr/>
              <a:t>‹#›</a:t>
            </a:fld>
            <a:endParaRPr lang="en-US" dirty="0"/>
          </a:p>
        </p:txBody>
      </p:sp>
      <p:sp>
        <p:nvSpPr>
          <p:cNvPr id="8" name="Rectangle 7"/>
          <p:cNvSpPr/>
          <p:nvPr userDrawn="1"/>
        </p:nvSpPr>
        <p:spPr>
          <a:xfrm>
            <a:off x="0" y="0"/>
            <a:ext cx="137160" cy="6826470"/>
          </a:xfrm>
          <a:prstGeom prst="rect">
            <a:avLst/>
          </a:prstGeom>
          <a:solidFill>
            <a:srgbClr val="357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dia Placeholder 3"/>
          <p:cNvSpPr>
            <a:spLocks noGrp="1"/>
          </p:cNvSpPr>
          <p:nvPr>
            <p:ph type="media" sz="quarter" idx="13"/>
          </p:nvPr>
        </p:nvSpPr>
        <p:spPr>
          <a:xfrm>
            <a:off x="2136775" y="1785938"/>
            <a:ext cx="5253038" cy="3976687"/>
          </a:xfrm>
          <a:prstGeom prst="rect">
            <a:avLst/>
          </a:prstGeom>
        </p:spPr>
        <p:txBody>
          <a:bodyPr/>
          <a:lstStyle>
            <a:lvl1pPr marL="0" indent="0">
              <a:buNone/>
              <a:defRPr>
                <a:solidFill>
                  <a:srgbClr val="000000"/>
                </a:solidFill>
              </a:defRPr>
            </a:lvl1pPr>
          </a:lstStyle>
          <a:p>
            <a:endParaRPr lang="en-US" dirty="0"/>
          </a:p>
        </p:txBody>
      </p:sp>
    </p:spTree>
    <p:extLst>
      <p:ext uri="{BB962C8B-B14F-4D97-AF65-F5344CB8AC3E}">
        <p14:creationId xmlns:p14="http://schemas.microsoft.com/office/powerpoint/2010/main" val="132411788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171717"/>
                </a:solidFill>
                <a:latin typeface="Book Antiqua"/>
                <a:cs typeface="Book Antiqu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Book Antiqua"/>
                <a:cs typeface="Book Antiqua"/>
              </a:defRPr>
            </a:lvl1pPr>
          </a:lstStyle>
          <a:p>
            <a:pPr marL="3810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171717"/>
                </a:solidFill>
                <a:latin typeface="Book Antiqua"/>
                <a:cs typeface="Book Antiqu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Book Antiqua"/>
                <a:cs typeface="Book Antiqua"/>
              </a:defRPr>
            </a:lvl1pPr>
          </a:lstStyle>
          <a:p>
            <a:pPr marL="3810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171717"/>
                </a:solidFill>
                <a:latin typeface="Book Antiqua"/>
                <a:cs typeface="Book Antiqu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Book Antiqua"/>
                <a:cs typeface="Book Antiqua"/>
              </a:defRPr>
            </a:lvl1pPr>
          </a:lstStyle>
          <a:p>
            <a:pPr marL="3810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3578A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Book Antiqua"/>
                <a:cs typeface="Book Antiqua"/>
              </a:defRPr>
            </a:lvl1pPr>
          </a:lstStyle>
          <a:p>
            <a:pPr marL="3810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196654"/>
            <a:ext cx="9144000" cy="666853"/>
          </a:xfrm>
          <a:prstGeom prst="rect">
            <a:avLst/>
          </a:prstGeom>
          <a:solidFill>
            <a:srgbClr val="357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p:nvPr>
        </p:nvSpPr>
        <p:spPr>
          <a:xfrm>
            <a:off x="332128" y="290699"/>
            <a:ext cx="8429099" cy="708762"/>
          </a:xfrm>
          <a:prstGeom prst="rect">
            <a:avLst/>
          </a:prstGeom>
        </p:spPr>
        <p:txBody>
          <a:bodyPr/>
          <a:lstStyle>
            <a:lvl1pPr>
              <a:defRPr b="1">
                <a:solidFill>
                  <a:schemeClr val="bg2">
                    <a:lumMod val="10000"/>
                  </a:schemeClr>
                </a:solidFill>
                <a:latin typeface="Book Antiqua" charset="0"/>
                <a:ea typeface="Book Antiqua" charset="0"/>
                <a:cs typeface="Book Antiqua" charset="0"/>
              </a:defRPr>
            </a:lvl1pPr>
          </a:lstStyle>
          <a:p>
            <a:r>
              <a:rPr lang="en-US" dirty="0"/>
              <a:t>Click to edit Master title style</a:t>
            </a:r>
          </a:p>
        </p:txBody>
      </p:sp>
      <p:sp>
        <p:nvSpPr>
          <p:cNvPr id="19" name="Content Placeholder 2"/>
          <p:cNvSpPr>
            <a:spLocks noGrp="1"/>
          </p:cNvSpPr>
          <p:nvPr>
            <p:ph sz="half" idx="13"/>
          </p:nvPr>
        </p:nvSpPr>
        <p:spPr>
          <a:xfrm>
            <a:off x="4880614" y="1353514"/>
            <a:ext cx="3880613" cy="4119441"/>
          </a:xfrm>
          <a:prstGeom prst="rect">
            <a:avLst/>
          </a:prstGeom>
          <a:ln w="19050" cmpd="sng">
            <a:solidFill>
              <a:srgbClr val="3578A1"/>
            </a:solidFill>
          </a:ln>
          <a:effectLst>
            <a:innerShdw blurRad="114300">
              <a:prstClr val="black"/>
            </a:innerShdw>
          </a:effectLst>
        </p:spPr>
        <p:txBody>
          <a:bodyPr/>
          <a:lstStyle>
            <a:lvl1pPr marL="0" indent="0">
              <a:buNone/>
              <a:defRPr b="1" i="0">
                <a:solidFill>
                  <a:schemeClr val="bg2">
                    <a:lumMod val="10000"/>
                  </a:schemeClr>
                </a:solidFill>
                <a:latin typeface="Book Antiqua" charset="0"/>
                <a:ea typeface="Book Antiqua" charset="0"/>
                <a:cs typeface="Book Antiqua" charset="0"/>
              </a:defRPr>
            </a:lvl1pPr>
            <a:lvl2pPr>
              <a:defRPr b="0" i="0">
                <a:solidFill>
                  <a:schemeClr val="bg2">
                    <a:lumMod val="10000"/>
                  </a:schemeClr>
                </a:solidFill>
                <a:latin typeface="Book Antiqua" charset="0"/>
                <a:ea typeface="Book Antiqua" charset="0"/>
                <a:cs typeface="Book Antiqua" charset="0"/>
              </a:defRPr>
            </a:lvl2pPr>
            <a:lvl3pPr>
              <a:defRPr b="0" i="0">
                <a:solidFill>
                  <a:schemeClr val="bg2">
                    <a:lumMod val="10000"/>
                  </a:schemeClr>
                </a:solidFill>
                <a:latin typeface="Book Antiqua" charset="0"/>
                <a:ea typeface="Book Antiqua" charset="0"/>
                <a:cs typeface="Book Antiqua" charset="0"/>
              </a:defRPr>
            </a:lvl3pPr>
            <a:lvl4pPr>
              <a:defRPr b="0" i="0">
                <a:solidFill>
                  <a:schemeClr val="bg2">
                    <a:lumMod val="10000"/>
                  </a:schemeClr>
                </a:solidFill>
                <a:latin typeface="Book Antiqua" charset="0"/>
                <a:ea typeface="Book Antiqua" charset="0"/>
                <a:cs typeface="Book Antiqua" charset="0"/>
              </a:defRPr>
            </a:lvl4pPr>
            <a:lvl5pPr>
              <a:defRPr b="0" i="0">
                <a:solidFill>
                  <a:schemeClr val="bg2">
                    <a:lumMod val="10000"/>
                  </a:schemeClr>
                </a:solidFill>
                <a:latin typeface="Book Antiqua" charset="0"/>
                <a:ea typeface="Book Antiqua" charset="0"/>
                <a:cs typeface="Book Antiqua" charset="0"/>
              </a:defRPr>
            </a:lvl5pPr>
          </a:lstStyle>
          <a:p>
            <a:pPr lvl="0"/>
            <a:endParaRPr lang="en-US" dirty="0"/>
          </a:p>
        </p:txBody>
      </p:sp>
      <p:sp>
        <p:nvSpPr>
          <p:cNvPr id="21" name="Slide Number Placeholder 8"/>
          <p:cNvSpPr>
            <a:spLocks noGrp="1"/>
          </p:cNvSpPr>
          <p:nvPr>
            <p:ph type="sldNum" sz="quarter" idx="12"/>
          </p:nvPr>
        </p:nvSpPr>
        <p:spPr>
          <a:xfrm>
            <a:off x="8302752" y="6382512"/>
            <a:ext cx="676656" cy="270235"/>
          </a:xfrm>
          <a:prstGeom prst="rect">
            <a:avLst/>
          </a:prstGeom>
        </p:spPr>
        <p:txBody>
          <a:bodyPr/>
          <a:lstStyle>
            <a:lvl1pPr algn="r">
              <a:defRPr sz="1200">
                <a:solidFill>
                  <a:schemeClr val="bg1"/>
                </a:solidFill>
                <a:latin typeface="Book Antiqua" charset="0"/>
                <a:ea typeface="Book Antiqua" charset="0"/>
                <a:cs typeface="Book Antiqua" charset="0"/>
              </a:defRPr>
            </a:lvl1pPr>
          </a:lstStyle>
          <a:p>
            <a:fld id="{1ED31F78-9327-7746-B081-91024F3182D7}"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 y="6309531"/>
            <a:ext cx="2180739" cy="427210"/>
          </a:xfrm>
          <a:prstGeom prst="rect">
            <a:avLst/>
          </a:prstGeom>
        </p:spPr>
      </p:pic>
      <p:sp>
        <p:nvSpPr>
          <p:cNvPr id="8" name="Rectangle 7"/>
          <p:cNvSpPr/>
          <p:nvPr userDrawn="1"/>
        </p:nvSpPr>
        <p:spPr>
          <a:xfrm>
            <a:off x="0" y="0"/>
            <a:ext cx="137160" cy="6826470"/>
          </a:xfrm>
          <a:prstGeom prst="rect">
            <a:avLst/>
          </a:prstGeom>
          <a:solidFill>
            <a:srgbClr val="357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4"/>
          </p:nvPr>
        </p:nvSpPr>
        <p:spPr>
          <a:xfrm>
            <a:off x="331788" y="1354138"/>
            <a:ext cx="4378325" cy="4119562"/>
          </a:xfrm>
          <a:prstGeom prst="rect">
            <a:avLst/>
          </a:prstGeo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3642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bg>
      <p:bgPr>
        <a:gradFill flip="none" rotWithShape="1">
          <a:gsLst>
            <a:gs pos="13000">
              <a:schemeClr val="accent1">
                <a:lumMod val="5000"/>
                <a:lumOff val="95000"/>
              </a:schemeClr>
            </a:gs>
            <a:gs pos="100000">
              <a:srgbClr val="B5D2EC"/>
            </a:gs>
          </a:gsLst>
          <a:lin ang="5400000" scaled="1"/>
          <a:tileRect/>
        </a:gradFill>
        <a:effectLst/>
      </p:bgPr>
    </p:bg>
    <p:spTree>
      <p:nvGrpSpPr>
        <p:cNvPr id="1" name=""/>
        <p:cNvGrpSpPr/>
        <p:nvPr/>
      </p:nvGrpSpPr>
      <p:grpSpPr>
        <a:xfrm>
          <a:off x="0" y="0"/>
          <a:ext cx="0" cy="0"/>
          <a:chOff x="0" y="0"/>
          <a:chExt cx="0" cy="0"/>
        </a:xfrm>
      </p:grpSpPr>
      <p:sp>
        <p:nvSpPr>
          <p:cNvPr id="14" name="TextBox 13"/>
          <p:cNvSpPr txBox="1"/>
          <p:nvPr userDrawn="1"/>
        </p:nvSpPr>
        <p:spPr>
          <a:xfrm>
            <a:off x="3262965" y="3833173"/>
            <a:ext cx="2839453" cy="276999"/>
          </a:xfrm>
          <a:prstGeom prst="rect">
            <a:avLst/>
          </a:prstGeom>
          <a:noFill/>
        </p:spPr>
        <p:txBody>
          <a:bodyPr wrap="square" rtlCol="0">
            <a:spAutoFit/>
          </a:bodyPr>
          <a:lstStyle/>
          <a:p>
            <a:pPr algn="ctr"/>
            <a:r>
              <a:rPr lang="en-US" sz="1200" b="1" i="0" kern="1200" dirty="0">
                <a:solidFill>
                  <a:srgbClr val="3578A1"/>
                </a:solidFill>
                <a:effectLst/>
                <a:latin typeface="Book Antiqua" charset="0"/>
                <a:ea typeface="Book Antiqua" charset="0"/>
                <a:cs typeface="Book Antiqua" charset="0"/>
              </a:rPr>
              <a:t>AfricaCenter.org</a:t>
            </a:r>
            <a:endParaRPr lang="en-US" sz="1200" b="1" i="0" dirty="0">
              <a:solidFill>
                <a:srgbClr val="3578A1"/>
              </a:solidFill>
              <a:latin typeface="Book Antiqua" charset="0"/>
              <a:ea typeface="Book Antiqua" charset="0"/>
              <a:cs typeface="Book Antiqua" charset="0"/>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0956" y="2633403"/>
            <a:ext cx="3823469" cy="741952"/>
          </a:xfrm>
          <a:prstGeom prst="rect">
            <a:avLst/>
          </a:prstGeom>
        </p:spPr>
      </p:pic>
    </p:spTree>
    <p:extLst>
      <p:ext uri="{BB962C8B-B14F-4D97-AF65-F5344CB8AC3E}">
        <p14:creationId xmlns:p14="http://schemas.microsoft.com/office/powerpoint/2010/main" val="123243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7_Title Slide">
    <p:bg>
      <p:bgRef idx="1001">
        <a:schemeClr val="bg2"/>
      </p:bgRef>
    </p:bg>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839C444D-5740-9A83-E105-FA1DB6FB78AC}"/>
              </a:ext>
            </a:extLst>
          </p:cNvPr>
          <p:cNvPicPr>
            <a:picLocks noChangeAspect="1"/>
          </p:cNvPicPr>
          <p:nvPr userDrawn="1"/>
        </p:nvPicPr>
        <p:blipFill rotWithShape="1">
          <a:blip r:embed="rId2"/>
          <a:srcRect l="40685" t="31494" r="10866" b="14026"/>
          <a:stretch/>
        </p:blipFill>
        <p:spPr>
          <a:xfrm>
            <a:off x="0" y="0"/>
            <a:ext cx="9144000" cy="6858000"/>
          </a:xfrm>
          <a:prstGeom prst="rect">
            <a:avLst/>
          </a:prstGeom>
        </p:spPr>
      </p:pic>
      <p:pic>
        <p:nvPicPr>
          <p:cNvPr id="15" name="Picture 14" descr="UNDP logo white.png">
            <a:extLst>
              <a:ext uri="{FF2B5EF4-FFF2-40B4-BE49-F238E27FC236}">
                <a16:creationId xmlns:a16="http://schemas.microsoft.com/office/drawing/2014/main" id="{87AF2894-7D7A-E246-A6E9-1CF837635C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8817" y="386512"/>
            <a:ext cx="487371" cy="1359441"/>
          </a:xfrm>
          <a:prstGeom prst="rect">
            <a:avLst/>
          </a:prstGeom>
        </p:spPr>
      </p:pic>
      <p:sp>
        <p:nvSpPr>
          <p:cNvPr id="19" name="Rectangle 18">
            <a:extLst>
              <a:ext uri="{FF2B5EF4-FFF2-40B4-BE49-F238E27FC236}">
                <a16:creationId xmlns:a16="http://schemas.microsoft.com/office/drawing/2014/main" id="{7ECAD729-EF6A-DC47-8421-1423763D9FCA}"/>
              </a:ext>
            </a:extLst>
          </p:cNvPr>
          <p:cNvSpPr/>
          <p:nvPr userDrawn="1"/>
        </p:nvSpPr>
        <p:spPr>
          <a:xfrm>
            <a:off x="7241679" y="4864321"/>
            <a:ext cx="647975" cy="45719"/>
          </a:xfrm>
          <a:prstGeom prst="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b="1" cap="none" spc="38">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pic>
        <p:nvPicPr>
          <p:cNvPr id="3" name="Picture 2">
            <a:extLst>
              <a:ext uri="{FF2B5EF4-FFF2-40B4-BE49-F238E27FC236}">
                <a16:creationId xmlns:a16="http://schemas.microsoft.com/office/drawing/2014/main" id="{0E84D9DF-7571-A896-193F-E0627203CBBA}"/>
              </a:ext>
            </a:extLst>
          </p:cNvPr>
          <p:cNvPicPr>
            <a:picLocks noChangeAspect="1"/>
          </p:cNvPicPr>
          <p:nvPr userDrawn="1"/>
        </p:nvPicPr>
        <p:blipFill>
          <a:blip r:embed="rId4"/>
          <a:stretch>
            <a:fillRect/>
          </a:stretch>
        </p:blipFill>
        <p:spPr>
          <a:xfrm>
            <a:off x="1652364" y="2971888"/>
            <a:ext cx="5463715" cy="711767"/>
          </a:xfrm>
          <a:prstGeom prst="rect">
            <a:avLst/>
          </a:prstGeom>
        </p:spPr>
      </p:pic>
    </p:spTree>
    <p:extLst>
      <p:ext uri="{BB962C8B-B14F-4D97-AF65-F5344CB8AC3E}">
        <p14:creationId xmlns:p14="http://schemas.microsoft.com/office/powerpoint/2010/main" val="288383643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UNDP logo black.png">
            <a:extLst>
              <a:ext uri="{FF2B5EF4-FFF2-40B4-BE49-F238E27FC236}">
                <a16:creationId xmlns:a16="http://schemas.microsoft.com/office/drawing/2014/main" id="{2164D8BA-B13A-B547-BAC7-3281A4B113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2304" y="274640"/>
            <a:ext cx="368992" cy="898233"/>
          </a:xfrm>
          <a:prstGeom prst="rect">
            <a:avLst/>
          </a:prstGeom>
        </p:spPr>
      </p:pic>
      <p:sp>
        <p:nvSpPr>
          <p:cNvPr id="20" name="Rectangle 19">
            <a:extLst>
              <a:ext uri="{FF2B5EF4-FFF2-40B4-BE49-F238E27FC236}">
                <a16:creationId xmlns:a16="http://schemas.microsoft.com/office/drawing/2014/main" id="{845EFEBC-EBF0-094F-828D-3DD5E6D9C850}"/>
              </a:ext>
            </a:extLst>
          </p:cNvPr>
          <p:cNvSpPr/>
          <p:nvPr userDrawn="1"/>
        </p:nvSpPr>
        <p:spPr>
          <a:xfrm>
            <a:off x="591499" y="377591"/>
            <a:ext cx="647975" cy="45719"/>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b="1" cap="none" spc="38">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
        <p:nvSpPr>
          <p:cNvPr id="23" name="Text Placeholder 5">
            <a:extLst>
              <a:ext uri="{FF2B5EF4-FFF2-40B4-BE49-F238E27FC236}">
                <a16:creationId xmlns:a16="http://schemas.microsoft.com/office/drawing/2014/main" id="{E29ACB44-6FF0-C848-A4F7-6324A0F311F2}"/>
              </a:ext>
            </a:extLst>
          </p:cNvPr>
          <p:cNvSpPr>
            <a:spLocks noGrp="1"/>
          </p:cNvSpPr>
          <p:nvPr>
            <p:ph type="body" sz="quarter" idx="10" hasCustomPrompt="1"/>
          </p:nvPr>
        </p:nvSpPr>
        <p:spPr>
          <a:xfrm>
            <a:off x="457200" y="1834360"/>
            <a:ext cx="8229600" cy="647133"/>
          </a:xfrm>
        </p:spPr>
        <p:txBody>
          <a:bodyPr numCol="1" spcCol="0"/>
          <a:lstStyle>
            <a:lvl1pPr marL="0" indent="0">
              <a:buNone/>
              <a:defRPr b="0" i="0">
                <a:solidFill>
                  <a:schemeClr val="tx2"/>
                </a:solidFill>
                <a:latin typeface="Futura Medium" panose="020B0602020204020303" pitchFamily="34" charset="-79"/>
                <a:cs typeface="Futura Medium" panose="020B0602020204020303" pitchFamily="34" charset="-79"/>
              </a:defRPr>
            </a:lvl1pPr>
            <a:lvl2pPr marL="342915" indent="0">
              <a:buNone/>
              <a:defRPr/>
            </a:lvl2pPr>
            <a:lvl3pPr marL="685829" indent="0">
              <a:buNone/>
              <a:defRPr/>
            </a:lvl3pPr>
            <a:lvl4pPr marL="1028744" indent="0">
              <a:buNone/>
              <a:defRPr/>
            </a:lvl4pPr>
            <a:lvl5pPr marL="1371658" indent="0">
              <a:buNone/>
              <a:defRPr/>
            </a:lvl5pPr>
          </a:lstStyle>
          <a:p>
            <a:pPr lvl="0"/>
            <a:r>
              <a:rPr lang="sv-SE" err="1"/>
              <a:t>Headline</a:t>
            </a:r>
            <a:endParaRPr lang="en-US"/>
          </a:p>
        </p:txBody>
      </p:sp>
      <p:pic>
        <p:nvPicPr>
          <p:cNvPr id="3" name="Picture 2" descr="Text&#10;&#10;Description automatically generated">
            <a:extLst>
              <a:ext uri="{FF2B5EF4-FFF2-40B4-BE49-F238E27FC236}">
                <a16:creationId xmlns:a16="http://schemas.microsoft.com/office/drawing/2014/main" id="{30054276-623A-9A84-FDCA-5E6CEE308719}"/>
              </a:ext>
            </a:extLst>
          </p:cNvPr>
          <p:cNvPicPr>
            <a:picLocks noChangeAspect="1"/>
          </p:cNvPicPr>
          <p:nvPr userDrawn="1"/>
        </p:nvPicPr>
        <p:blipFill>
          <a:blip r:embed="rId3"/>
          <a:stretch>
            <a:fillRect/>
          </a:stretch>
        </p:blipFill>
        <p:spPr>
          <a:xfrm>
            <a:off x="545778" y="532739"/>
            <a:ext cx="2463800" cy="396130"/>
          </a:xfrm>
          <a:prstGeom prst="rect">
            <a:avLst/>
          </a:prstGeom>
        </p:spPr>
      </p:pic>
    </p:spTree>
    <p:extLst>
      <p:ext uri="{BB962C8B-B14F-4D97-AF65-F5344CB8AC3E}">
        <p14:creationId xmlns:p14="http://schemas.microsoft.com/office/powerpoint/2010/main" val="58100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96583"/>
            <a:ext cx="9144000" cy="661670"/>
          </a:xfrm>
          <a:custGeom>
            <a:avLst/>
            <a:gdLst/>
            <a:ahLst/>
            <a:cxnLst/>
            <a:rect l="l" t="t" r="r" b="b"/>
            <a:pathLst>
              <a:path w="9144000" h="661670">
                <a:moveTo>
                  <a:pt x="9144000" y="661413"/>
                </a:moveTo>
                <a:lnTo>
                  <a:pt x="9144000" y="0"/>
                </a:lnTo>
                <a:lnTo>
                  <a:pt x="0" y="0"/>
                </a:lnTo>
                <a:lnTo>
                  <a:pt x="0" y="661413"/>
                </a:lnTo>
                <a:lnTo>
                  <a:pt x="9144000" y="661413"/>
                </a:lnTo>
                <a:close/>
              </a:path>
            </a:pathLst>
          </a:custGeom>
          <a:solidFill>
            <a:srgbClr val="3578A0"/>
          </a:solidFill>
        </p:spPr>
        <p:txBody>
          <a:bodyPr wrap="square" lIns="0" tIns="0" rIns="0" bIns="0" rtlCol="0"/>
          <a:lstStyle/>
          <a:p>
            <a:endParaRPr/>
          </a:p>
        </p:txBody>
      </p:sp>
      <p:sp>
        <p:nvSpPr>
          <p:cNvPr id="17" name="bk object 17"/>
          <p:cNvSpPr/>
          <p:nvPr/>
        </p:nvSpPr>
        <p:spPr>
          <a:xfrm>
            <a:off x="182879" y="6309359"/>
            <a:ext cx="2180844" cy="426720"/>
          </a:xfrm>
          <a:prstGeom prst="rect">
            <a:avLst/>
          </a:prstGeom>
          <a:blipFill>
            <a:blip r:embed="rId12" cstate="print"/>
            <a:stretch>
              <a:fillRect/>
            </a:stretch>
          </a:blipFill>
        </p:spPr>
        <p:txBody>
          <a:bodyPr wrap="square" lIns="0" tIns="0" rIns="0" bIns="0" rtlCol="0"/>
          <a:lstStyle/>
          <a:p>
            <a:endParaRPr/>
          </a:p>
        </p:txBody>
      </p:sp>
      <p:sp>
        <p:nvSpPr>
          <p:cNvPr id="18" name="bk object 18"/>
          <p:cNvSpPr/>
          <p:nvPr/>
        </p:nvSpPr>
        <p:spPr>
          <a:xfrm>
            <a:off x="0" y="0"/>
            <a:ext cx="137160" cy="6826250"/>
          </a:xfrm>
          <a:custGeom>
            <a:avLst/>
            <a:gdLst/>
            <a:ahLst/>
            <a:cxnLst/>
            <a:rect l="l" t="t" r="r" b="b"/>
            <a:pathLst>
              <a:path w="137160" h="6826250">
                <a:moveTo>
                  <a:pt x="0" y="6825996"/>
                </a:moveTo>
                <a:lnTo>
                  <a:pt x="137160" y="6825996"/>
                </a:lnTo>
                <a:lnTo>
                  <a:pt x="137160" y="0"/>
                </a:lnTo>
                <a:lnTo>
                  <a:pt x="0" y="0"/>
                </a:lnTo>
                <a:lnTo>
                  <a:pt x="0" y="6825996"/>
                </a:lnTo>
                <a:close/>
              </a:path>
            </a:pathLst>
          </a:custGeom>
          <a:solidFill>
            <a:srgbClr val="3578A0"/>
          </a:solidFill>
        </p:spPr>
        <p:txBody>
          <a:bodyPr wrap="square" lIns="0" tIns="0" rIns="0" bIns="0" rtlCol="0"/>
          <a:lstStyle/>
          <a:p>
            <a:endParaRPr/>
          </a:p>
        </p:txBody>
      </p:sp>
      <p:sp>
        <p:nvSpPr>
          <p:cNvPr id="2" name="Holder 2"/>
          <p:cNvSpPr>
            <a:spLocks noGrp="1"/>
          </p:cNvSpPr>
          <p:nvPr>
            <p:ph type="title"/>
          </p:nvPr>
        </p:nvSpPr>
        <p:spPr>
          <a:xfrm>
            <a:off x="410972" y="244297"/>
            <a:ext cx="8322055" cy="528955"/>
          </a:xfrm>
          <a:prstGeom prst="rect">
            <a:avLst/>
          </a:prstGeom>
        </p:spPr>
        <p:txBody>
          <a:bodyPr wrap="square" lIns="0" tIns="0" rIns="0" bIns="0">
            <a:spAutoFit/>
          </a:bodyPr>
          <a:lstStyle>
            <a:lvl1pPr>
              <a:defRPr sz="3300" b="1" i="0">
                <a:solidFill>
                  <a:srgbClr val="171717"/>
                </a:solidFill>
                <a:latin typeface="Book Antiqua"/>
                <a:cs typeface="Book Antiqua"/>
              </a:defRPr>
            </a:lvl1pPr>
          </a:lstStyle>
          <a:p>
            <a:endParaRPr/>
          </a:p>
        </p:txBody>
      </p:sp>
      <p:sp>
        <p:nvSpPr>
          <p:cNvPr id="3" name="Holder 3"/>
          <p:cNvSpPr>
            <a:spLocks noGrp="1"/>
          </p:cNvSpPr>
          <p:nvPr>
            <p:ph type="body" idx="1"/>
          </p:nvPr>
        </p:nvSpPr>
        <p:spPr>
          <a:xfrm>
            <a:off x="410667" y="1320546"/>
            <a:ext cx="8322665" cy="33470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a:xfrm>
            <a:off x="8775192" y="6418071"/>
            <a:ext cx="152400" cy="209550"/>
          </a:xfrm>
          <a:prstGeom prst="rect">
            <a:avLst/>
          </a:prstGeom>
        </p:spPr>
        <p:txBody>
          <a:bodyPr wrap="square" lIns="0" tIns="0" rIns="0" bIns="0">
            <a:spAutoFit/>
          </a:bodyPr>
          <a:lstStyle>
            <a:lvl1pPr>
              <a:defRPr sz="1200" b="0" i="0">
                <a:solidFill>
                  <a:schemeClr val="bg1"/>
                </a:solidFill>
                <a:latin typeface="Book Antiqua"/>
                <a:cs typeface="Book Antiqua"/>
              </a:defRPr>
            </a:lvl1pPr>
          </a:lstStyle>
          <a:p>
            <a:pPr marL="38100">
              <a:lnSpc>
                <a:spcPct val="100000"/>
              </a:lnSpc>
              <a:spcBef>
                <a:spcPts val="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9656183-16CD-430E-9C8C-0D15E9AB78A1}"/>
              </a:ext>
            </a:extLst>
          </p:cNvPr>
          <p:cNvSpPr>
            <a:spLocks noGrp="1"/>
          </p:cNvSpPr>
          <p:nvPr>
            <p:ph type="subTitle" idx="4"/>
          </p:nvPr>
        </p:nvSpPr>
        <p:spPr>
          <a:xfrm>
            <a:off x="1371600" y="5029200"/>
            <a:ext cx="6477000" cy="1292662"/>
          </a:xfrm>
        </p:spPr>
        <p:txBody>
          <a:bodyPr/>
          <a:lstStyle/>
          <a:p>
            <a:endParaRPr lang="en-US" dirty="0"/>
          </a:p>
          <a:p>
            <a:pPr algn="ctr"/>
            <a:r>
              <a:rPr lang="en-US" sz="4800" b="1" dirty="0"/>
              <a:t>Joel Amegboh, Ph.D</a:t>
            </a:r>
          </a:p>
          <a:p>
            <a:endParaRPr lang="en-US" dirty="0"/>
          </a:p>
        </p:txBody>
      </p:sp>
      <p:pic>
        <p:nvPicPr>
          <p:cNvPr id="6" name="Picture 5">
            <a:extLst>
              <a:ext uri="{FF2B5EF4-FFF2-40B4-BE49-F238E27FC236}">
                <a16:creationId xmlns:a16="http://schemas.microsoft.com/office/drawing/2014/main" id="{C64EA197-F79A-B56D-85CA-CDA10634A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6" y="1066800"/>
            <a:ext cx="8934772" cy="4267200"/>
          </a:xfrm>
          <a:prstGeom prst="rect">
            <a:avLst/>
          </a:prstGeom>
        </p:spPr>
      </p:pic>
      <p:sp>
        <p:nvSpPr>
          <p:cNvPr id="9" name="Title 1">
            <a:extLst>
              <a:ext uri="{FF2B5EF4-FFF2-40B4-BE49-F238E27FC236}">
                <a16:creationId xmlns:a16="http://schemas.microsoft.com/office/drawing/2014/main" id="{EBE41CA0-CF9D-685A-95B1-FA3906C5C785}"/>
              </a:ext>
            </a:extLst>
          </p:cNvPr>
          <p:cNvSpPr>
            <a:spLocks noGrp="1"/>
          </p:cNvSpPr>
          <p:nvPr>
            <p:ph type="ctrTitle"/>
          </p:nvPr>
        </p:nvSpPr>
        <p:spPr>
          <a:xfrm>
            <a:off x="118176" y="78938"/>
            <a:ext cx="8911524" cy="1165325"/>
          </a:xfrm>
        </p:spPr>
        <p:txBody>
          <a:bodyPr/>
          <a:lstStyle/>
          <a:p>
            <a:pPr algn="ctr"/>
            <a:r>
              <a:rPr lang="en-US" sz="2800" dirty="0"/>
              <a:t>WHY AFRICA MATTERS FOR THE UNITED STATES AND THE REST OF THE WORLD</a:t>
            </a:r>
          </a:p>
        </p:txBody>
      </p:sp>
    </p:spTree>
    <p:extLst>
      <p:ext uri="{BB962C8B-B14F-4D97-AF65-F5344CB8AC3E}">
        <p14:creationId xmlns:p14="http://schemas.microsoft.com/office/powerpoint/2010/main" val="206215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185ACC-01BF-3FB6-3B69-8D1763E9ED5B}"/>
              </a:ext>
            </a:extLst>
          </p:cNvPr>
          <p:cNvPicPr>
            <a:picLocks noChangeAspect="1"/>
          </p:cNvPicPr>
          <p:nvPr/>
        </p:nvPicPr>
        <p:blipFill>
          <a:blip r:embed="rId2"/>
          <a:stretch>
            <a:fillRect/>
          </a:stretch>
        </p:blipFill>
        <p:spPr>
          <a:xfrm>
            <a:off x="1792304" y="68263"/>
            <a:ext cx="5695917" cy="6059487"/>
          </a:xfrm>
          <a:prstGeom prst="rect">
            <a:avLst/>
          </a:prstGeom>
          <a:noFill/>
        </p:spPr>
      </p:pic>
      <p:sp>
        <p:nvSpPr>
          <p:cNvPr id="3" name="AutoShape 2" descr="Diagram with definitions and examples of the 5 elements of Africa's Tech Stack: Applications, Operating Systems, Consumer Products, Infrastructure, and Service Providers">
            <a:extLst>
              <a:ext uri="{FF2B5EF4-FFF2-40B4-BE49-F238E27FC236}">
                <a16:creationId xmlns:a16="http://schemas.microsoft.com/office/drawing/2014/main" id="{D26F10A6-A276-7979-5877-F50896E35E3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0196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611D-CB5B-E3D6-FDCD-1206C011AAC8}"/>
              </a:ext>
            </a:extLst>
          </p:cNvPr>
          <p:cNvSpPr>
            <a:spLocks noGrp="1"/>
          </p:cNvSpPr>
          <p:nvPr>
            <p:ph type="title"/>
          </p:nvPr>
        </p:nvSpPr>
        <p:spPr>
          <a:xfrm>
            <a:off x="151722" y="1"/>
            <a:ext cx="8916078" cy="861774"/>
          </a:xfrm>
        </p:spPr>
        <p:txBody>
          <a:bodyPr/>
          <a:lstStyle/>
          <a:p>
            <a:pPr algn="ctr"/>
            <a:r>
              <a:rPr lang="en-US" sz="2800" dirty="0"/>
              <a:t>Increasing debt in many African countries is a cause for worry</a:t>
            </a:r>
          </a:p>
        </p:txBody>
      </p:sp>
      <p:pic>
        <p:nvPicPr>
          <p:cNvPr id="1026" name="Picture 2">
            <a:extLst>
              <a:ext uri="{FF2B5EF4-FFF2-40B4-BE49-F238E27FC236}">
                <a16:creationId xmlns:a16="http://schemas.microsoft.com/office/drawing/2014/main" id="{BB5984D3-1175-FC4A-ABC4-770142A7D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21" y="1143000"/>
            <a:ext cx="8610599" cy="504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88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crowd of people at a concert&#10;&#10;Description automatically generated with medium confidence">
            <a:extLst>
              <a:ext uri="{FF2B5EF4-FFF2-40B4-BE49-F238E27FC236}">
                <a16:creationId xmlns:a16="http://schemas.microsoft.com/office/drawing/2014/main" id="{8112B5D8-AC34-40B0-9FDD-C28669321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8955386" cy="4996912"/>
          </a:xfrm>
          <a:prstGeom prst="rect">
            <a:avLst/>
          </a:prstGeom>
        </p:spPr>
      </p:pic>
      <p:sp>
        <p:nvSpPr>
          <p:cNvPr id="4" name="TextBox 3">
            <a:extLst>
              <a:ext uri="{FF2B5EF4-FFF2-40B4-BE49-F238E27FC236}">
                <a16:creationId xmlns:a16="http://schemas.microsoft.com/office/drawing/2014/main" id="{DD670724-364A-4D00-A3EB-80998E2AC879}"/>
              </a:ext>
            </a:extLst>
          </p:cNvPr>
          <p:cNvSpPr txBox="1"/>
          <p:nvPr/>
        </p:nvSpPr>
        <p:spPr>
          <a:xfrm>
            <a:off x="76200" y="-76200"/>
            <a:ext cx="8991600" cy="1077218"/>
          </a:xfrm>
          <a:prstGeom prst="rect">
            <a:avLst/>
          </a:prstGeom>
          <a:noFill/>
        </p:spPr>
        <p:txBody>
          <a:bodyPr wrap="square">
            <a:spAutoFit/>
          </a:bodyPr>
          <a:lstStyle/>
          <a:p>
            <a:pPr algn="ctr"/>
            <a:r>
              <a:rPr lang="en-US" sz="3200" b="1" dirty="0">
                <a:latin typeface="Book Antiqua" panose="02040602050305030304" pitchFamily="18" charset="0"/>
              </a:rPr>
              <a:t>Democratization Trends in Africa:</a:t>
            </a:r>
          </a:p>
          <a:p>
            <a:pPr algn="ctr"/>
            <a:r>
              <a:rPr lang="en-US" sz="3200" b="1" dirty="0">
                <a:latin typeface="Book Antiqua" panose="02040602050305030304" pitchFamily="18" charset="0"/>
              </a:rPr>
              <a:t>Protests, Crackdowns, and Breakthroughs</a:t>
            </a:r>
          </a:p>
        </p:txBody>
      </p:sp>
    </p:spTree>
    <p:extLst>
      <p:ext uri="{BB962C8B-B14F-4D97-AF65-F5344CB8AC3E}">
        <p14:creationId xmlns:p14="http://schemas.microsoft.com/office/powerpoint/2010/main" val="106652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8D2B-1B57-D4F6-1A98-DA0ECF197295}"/>
              </a:ext>
            </a:extLst>
          </p:cNvPr>
          <p:cNvSpPr>
            <a:spLocks noGrp="1"/>
          </p:cNvSpPr>
          <p:nvPr>
            <p:ph type="title"/>
          </p:nvPr>
        </p:nvSpPr>
        <p:spPr>
          <a:xfrm>
            <a:off x="357450" y="42041"/>
            <a:ext cx="8429099" cy="507831"/>
          </a:xfrm>
        </p:spPr>
        <p:txBody>
          <a:bodyPr/>
          <a:lstStyle/>
          <a:p>
            <a:pPr algn="ctr"/>
            <a:r>
              <a:rPr lang="en-US" dirty="0"/>
              <a:t>Democratic Backsliding in Africa</a:t>
            </a:r>
          </a:p>
        </p:txBody>
      </p:sp>
      <p:pic>
        <p:nvPicPr>
          <p:cNvPr id="6" name="Content Placeholder 5" descr="A group of people in military uniforms&#10;&#10;Description automatically generated with medium confidence">
            <a:extLst>
              <a:ext uri="{FF2B5EF4-FFF2-40B4-BE49-F238E27FC236}">
                <a16:creationId xmlns:a16="http://schemas.microsoft.com/office/drawing/2014/main" id="{716B3375-CF75-D491-3590-F85FFACF3FD2}"/>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152401" y="609319"/>
            <a:ext cx="3491612" cy="2674985"/>
          </a:xfrm>
        </p:spPr>
      </p:pic>
      <p:pic>
        <p:nvPicPr>
          <p:cNvPr id="8" name="Picture 7" descr="A group of people in military uniforms&#10;&#10;Description automatically generated with medium confidence">
            <a:extLst>
              <a:ext uri="{FF2B5EF4-FFF2-40B4-BE49-F238E27FC236}">
                <a16:creationId xmlns:a16="http://schemas.microsoft.com/office/drawing/2014/main" id="{07B8FEA8-6059-A035-33E2-9F73BEAD8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3543876"/>
            <a:ext cx="3401404" cy="2420758"/>
          </a:xfrm>
          <a:prstGeom prst="rect">
            <a:avLst/>
          </a:prstGeom>
        </p:spPr>
      </p:pic>
      <p:sp>
        <p:nvSpPr>
          <p:cNvPr id="10" name="TextBox 9">
            <a:extLst>
              <a:ext uri="{FF2B5EF4-FFF2-40B4-BE49-F238E27FC236}">
                <a16:creationId xmlns:a16="http://schemas.microsoft.com/office/drawing/2014/main" id="{16608D56-F72A-1E84-31FF-6CB8CB8E300B}"/>
              </a:ext>
            </a:extLst>
          </p:cNvPr>
          <p:cNvSpPr txBox="1"/>
          <p:nvPr/>
        </p:nvSpPr>
        <p:spPr>
          <a:xfrm>
            <a:off x="152401" y="3301931"/>
            <a:ext cx="4648200" cy="276999"/>
          </a:xfrm>
          <a:prstGeom prst="rect">
            <a:avLst/>
          </a:prstGeom>
          <a:noFill/>
        </p:spPr>
        <p:txBody>
          <a:bodyPr wrap="square">
            <a:spAutoFit/>
          </a:bodyPr>
          <a:lstStyle/>
          <a:p>
            <a:r>
              <a:rPr lang="en-US" sz="1200" dirty="0">
                <a:latin typeface="Book Antiqua" panose="02040602050305030304" pitchFamily="18" charset="0"/>
              </a:rPr>
              <a:t>Lieutenant-Colonel Paul-Henri </a:t>
            </a:r>
            <a:r>
              <a:rPr lang="en-US" sz="1200" dirty="0" err="1">
                <a:latin typeface="Book Antiqua" panose="02040602050305030304" pitchFamily="18" charset="0"/>
              </a:rPr>
              <a:t>Sandaogo</a:t>
            </a:r>
            <a:r>
              <a:rPr lang="en-US" sz="1200" dirty="0">
                <a:latin typeface="Book Antiqua" panose="02040602050305030304" pitchFamily="18" charset="0"/>
              </a:rPr>
              <a:t> </a:t>
            </a:r>
            <a:r>
              <a:rPr lang="en-US" sz="1200" dirty="0" err="1">
                <a:latin typeface="Book Antiqua" panose="02040602050305030304" pitchFamily="18" charset="0"/>
              </a:rPr>
              <a:t>Damiba</a:t>
            </a:r>
            <a:endParaRPr lang="en-US" sz="1200" dirty="0">
              <a:latin typeface="Book Antiqua" panose="02040602050305030304" pitchFamily="18" charset="0"/>
            </a:endParaRPr>
          </a:p>
        </p:txBody>
      </p:sp>
      <p:sp>
        <p:nvSpPr>
          <p:cNvPr id="12" name="TextBox 11">
            <a:extLst>
              <a:ext uri="{FF2B5EF4-FFF2-40B4-BE49-F238E27FC236}">
                <a16:creationId xmlns:a16="http://schemas.microsoft.com/office/drawing/2014/main" id="{985A02DD-026F-0227-C3CC-38F239C37E51}"/>
              </a:ext>
            </a:extLst>
          </p:cNvPr>
          <p:cNvSpPr txBox="1"/>
          <p:nvPr/>
        </p:nvSpPr>
        <p:spPr>
          <a:xfrm>
            <a:off x="357450" y="5928712"/>
            <a:ext cx="4572000" cy="307777"/>
          </a:xfrm>
          <a:prstGeom prst="rect">
            <a:avLst/>
          </a:prstGeom>
          <a:noFill/>
        </p:spPr>
        <p:txBody>
          <a:bodyPr wrap="square">
            <a:spAutoFit/>
          </a:bodyPr>
          <a:lstStyle/>
          <a:p>
            <a:r>
              <a:rPr lang="en-US" sz="1400" dirty="0">
                <a:latin typeface="Book Antiqua" panose="02040602050305030304" pitchFamily="18" charset="0"/>
              </a:rPr>
              <a:t>Captain Ibrahim </a:t>
            </a:r>
            <a:r>
              <a:rPr lang="en-US" sz="1400" dirty="0" err="1">
                <a:latin typeface="Book Antiqua" panose="02040602050305030304" pitchFamily="18" charset="0"/>
              </a:rPr>
              <a:t>Traoré</a:t>
            </a:r>
            <a:endParaRPr lang="en-US" sz="1400" dirty="0">
              <a:latin typeface="Book Antiqua" panose="02040602050305030304" pitchFamily="18" charset="0"/>
            </a:endParaRPr>
          </a:p>
        </p:txBody>
      </p:sp>
      <p:pic>
        <p:nvPicPr>
          <p:cNvPr id="4" name="Picture 3" descr="Chart, pie chart&#10;&#10;Description automatically generated">
            <a:extLst>
              <a:ext uri="{FF2B5EF4-FFF2-40B4-BE49-F238E27FC236}">
                <a16:creationId xmlns:a16="http://schemas.microsoft.com/office/drawing/2014/main" id="{A301067B-2B11-2023-B265-0B37131E2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014" y="685800"/>
            <a:ext cx="5499986" cy="5308744"/>
          </a:xfrm>
          <a:prstGeom prst="rect">
            <a:avLst/>
          </a:prstGeom>
        </p:spPr>
      </p:pic>
    </p:spTree>
    <p:extLst>
      <p:ext uri="{BB962C8B-B14F-4D97-AF65-F5344CB8AC3E}">
        <p14:creationId xmlns:p14="http://schemas.microsoft.com/office/powerpoint/2010/main" val="220838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F0F8D-42E4-C8E6-8F5F-A678B7FE3B9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1A7EBB-07C6-D5BB-01F4-9C57D431413B}"/>
              </a:ext>
            </a:extLst>
          </p:cNvPr>
          <p:cNvSpPr>
            <a:spLocks noGrp="1"/>
          </p:cNvSpPr>
          <p:nvPr>
            <p:ph type="sldNum" sz="quarter" idx="12"/>
          </p:nvPr>
        </p:nvSpPr>
        <p:spPr/>
        <p:txBody>
          <a:bodyPr/>
          <a:lstStyle/>
          <a:p>
            <a:fld id="{1ED31F78-9327-7746-B081-91024F3182D7}" type="slidenum">
              <a:rPr lang="en-US" smtClean="0"/>
              <a:pPr/>
              <a:t>14</a:t>
            </a:fld>
            <a:endParaRPr lang="en-US" dirty="0"/>
          </a:p>
        </p:txBody>
      </p:sp>
      <p:pic>
        <p:nvPicPr>
          <p:cNvPr id="7" name="Picture 6" descr="A graph of the number of countries/regions&#10;&#10;Description automatically generated">
            <a:extLst>
              <a:ext uri="{FF2B5EF4-FFF2-40B4-BE49-F238E27FC236}">
                <a16:creationId xmlns:a16="http://schemas.microsoft.com/office/drawing/2014/main" id="{EDBBF321-03A0-4803-B40F-368BBDD03297}"/>
              </a:ext>
            </a:extLst>
          </p:cNvPr>
          <p:cNvPicPr>
            <a:picLocks noChangeAspect="1"/>
          </p:cNvPicPr>
          <p:nvPr/>
        </p:nvPicPr>
        <p:blipFill rotWithShape="1">
          <a:blip r:embed="rId2"/>
          <a:srcRect b="7430"/>
          <a:stretch/>
        </p:blipFill>
        <p:spPr>
          <a:xfrm>
            <a:off x="0" y="-39999"/>
            <a:ext cx="5156238" cy="6937998"/>
          </a:xfrm>
          <a:prstGeom prst="rect">
            <a:avLst/>
          </a:prstGeom>
        </p:spPr>
      </p:pic>
      <p:pic>
        <p:nvPicPr>
          <p:cNvPr id="8" name="Picture 7" descr="A screenshot of a graph&#10;&#10;Description automatically generated">
            <a:extLst>
              <a:ext uri="{FF2B5EF4-FFF2-40B4-BE49-F238E27FC236}">
                <a16:creationId xmlns:a16="http://schemas.microsoft.com/office/drawing/2014/main" id="{389D540E-E923-A21A-D792-67F09FC83573}"/>
              </a:ext>
            </a:extLst>
          </p:cNvPr>
          <p:cNvPicPr>
            <a:picLocks noChangeAspect="1"/>
          </p:cNvPicPr>
          <p:nvPr/>
        </p:nvPicPr>
        <p:blipFill>
          <a:blip r:embed="rId3"/>
          <a:stretch>
            <a:fillRect/>
          </a:stretch>
        </p:blipFill>
        <p:spPr>
          <a:xfrm>
            <a:off x="4389120" y="-39999"/>
            <a:ext cx="4876465" cy="6937998"/>
          </a:xfrm>
          <a:prstGeom prst="rect">
            <a:avLst/>
          </a:prstGeom>
        </p:spPr>
      </p:pic>
    </p:spTree>
    <p:extLst>
      <p:ext uri="{BB962C8B-B14F-4D97-AF65-F5344CB8AC3E}">
        <p14:creationId xmlns:p14="http://schemas.microsoft.com/office/powerpoint/2010/main" val="286062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0EE8-6F39-CBAC-D0C5-ADF58F3C15A8}"/>
              </a:ext>
            </a:extLst>
          </p:cNvPr>
          <p:cNvSpPr>
            <a:spLocks noGrp="1"/>
          </p:cNvSpPr>
          <p:nvPr>
            <p:ph type="title"/>
          </p:nvPr>
        </p:nvSpPr>
        <p:spPr>
          <a:xfrm>
            <a:off x="332128" y="290699"/>
            <a:ext cx="8429099" cy="507831"/>
          </a:xfrm>
        </p:spPr>
        <p:txBody>
          <a:bodyPr/>
          <a:lstStyle/>
          <a:p>
            <a:pPr algn="ctr"/>
            <a:r>
              <a:rPr lang="en-US" dirty="0"/>
              <a:t>Civil-Military Relations in Africa</a:t>
            </a:r>
          </a:p>
        </p:txBody>
      </p:sp>
      <p:pic>
        <p:nvPicPr>
          <p:cNvPr id="6" name="Picture 5" descr="A group of people posing for a photo&#10;&#10;Description automatically generated">
            <a:extLst>
              <a:ext uri="{FF2B5EF4-FFF2-40B4-BE49-F238E27FC236}">
                <a16:creationId xmlns:a16="http://schemas.microsoft.com/office/drawing/2014/main" id="{5588B59E-C523-E04E-44CA-02AFF60FA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514600"/>
            <a:ext cx="7924800" cy="3486150"/>
          </a:xfrm>
          <a:prstGeom prst="rect">
            <a:avLst/>
          </a:prstGeom>
        </p:spPr>
      </p:pic>
      <p:sp>
        <p:nvSpPr>
          <p:cNvPr id="8" name="TextBox 7">
            <a:extLst>
              <a:ext uri="{FF2B5EF4-FFF2-40B4-BE49-F238E27FC236}">
                <a16:creationId xmlns:a16="http://schemas.microsoft.com/office/drawing/2014/main" id="{194455C0-2101-0B35-BB67-BA4845E8C6C4}"/>
              </a:ext>
            </a:extLst>
          </p:cNvPr>
          <p:cNvSpPr txBox="1"/>
          <p:nvPr/>
        </p:nvSpPr>
        <p:spPr>
          <a:xfrm>
            <a:off x="228600" y="1066800"/>
            <a:ext cx="8839200" cy="1477328"/>
          </a:xfrm>
          <a:prstGeom prst="rect">
            <a:avLst/>
          </a:prstGeom>
          <a:noFill/>
        </p:spPr>
        <p:txBody>
          <a:bodyPr wrap="square">
            <a:spAutoFit/>
          </a:bodyPr>
          <a:lstStyle/>
          <a:p>
            <a:r>
              <a:rPr lang="en-US" dirty="0">
                <a:latin typeface="Book Antiqua" panose="02040602050305030304" pitchFamily="18" charset="0"/>
              </a:rPr>
              <a:t>“We need African militaries to serve the public,” “We need African militaries to be autonomous, accountable, and respectful of democratic values. If they are not, we will constantly be starting over and will not have stability.”</a:t>
            </a:r>
          </a:p>
          <a:p>
            <a:endParaRPr lang="en-US" dirty="0">
              <a:latin typeface="Book Antiqua" panose="02040602050305030304" pitchFamily="18" charset="0"/>
            </a:endParaRPr>
          </a:p>
          <a:p>
            <a:r>
              <a:rPr lang="en-US" dirty="0">
                <a:latin typeface="Book Antiqua" panose="02040602050305030304" pitchFamily="18" charset="0"/>
              </a:rPr>
              <a:t>General </a:t>
            </a:r>
            <a:r>
              <a:rPr lang="en-US" dirty="0" err="1">
                <a:latin typeface="Book Antiqua" panose="02040602050305030304" pitchFamily="18" charset="0"/>
              </a:rPr>
              <a:t>Cissé</a:t>
            </a:r>
            <a:endParaRPr lang="en-US" dirty="0">
              <a:latin typeface="Book Antiqua" panose="02040602050305030304" pitchFamily="18" charset="0"/>
            </a:endParaRPr>
          </a:p>
        </p:txBody>
      </p:sp>
    </p:spTree>
    <p:extLst>
      <p:ext uri="{BB962C8B-B14F-4D97-AF65-F5344CB8AC3E}">
        <p14:creationId xmlns:p14="http://schemas.microsoft.com/office/powerpoint/2010/main" val="69823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0D33-26FE-4978-8987-E006F957362E}"/>
              </a:ext>
            </a:extLst>
          </p:cNvPr>
          <p:cNvSpPr>
            <a:spLocks noGrp="1"/>
          </p:cNvSpPr>
          <p:nvPr>
            <p:ph type="title"/>
          </p:nvPr>
        </p:nvSpPr>
        <p:spPr>
          <a:xfrm>
            <a:off x="152400" y="76201"/>
            <a:ext cx="8915400" cy="990600"/>
          </a:xfrm>
        </p:spPr>
        <p:txBody>
          <a:bodyPr/>
          <a:lstStyle/>
          <a:p>
            <a:pPr algn="ctr"/>
            <a:r>
              <a:rPr lang="en-US" sz="2800" dirty="0"/>
              <a:t>Great Power Competition:</a:t>
            </a:r>
            <a:br>
              <a:rPr lang="en-US" sz="2800" dirty="0"/>
            </a:br>
            <a:r>
              <a:rPr lang="en-US" sz="2800" dirty="0"/>
              <a:t>Russian and Chinese Influence In Africa</a:t>
            </a:r>
            <a:br>
              <a:rPr lang="en-US" sz="3200" dirty="0"/>
            </a:br>
            <a:endParaRPr lang="en-US" sz="3200" dirty="0"/>
          </a:p>
        </p:txBody>
      </p:sp>
      <p:pic>
        <p:nvPicPr>
          <p:cNvPr id="4" name="Picture 3" descr="A group of men standing in front of flags&#10;&#10;Description automatically generated with medium confidence">
            <a:extLst>
              <a:ext uri="{FF2B5EF4-FFF2-40B4-BE49-F238E27FC236}">
                <a16:creationId xmlns:a16="http://schemas.microsoft.com/office/drawing/2014/main" id="{A0462BCA-86C6-47EB-8FCE-CAF5CDE02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72" y="1371600"/>
            <a:ext cx="8322055" cy="4684128"/>
          </a:xfrm>
          <a:prstGeom prst="rect">
            <a:avLst/>
          </a:prstGeom>
        </p:spPr>
      </p:pic>
    </p:spTree>
    <p:extLst>
      <p:ext uri="{BB962C8B-B14F-4D97-AF65-F5344CB8AC3E}">
        <p14:creationId xmlns:p14="http://schemas.microsoft.com/office/powerpoint/2010/main" val="998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8976" y="166407"/>
            <a:ext cx="8811872" cy="507831"/>
          </a:xfrm>
        </p:spPr>
        <p:txBody>
          <a:bodyPr/>
          <a:lstStyle/>
          <a:p>
            <a:pPr algn="ctr"/>
            <a:r>
              <a:rPr lang="en-US" u="sng" dirty="0">
                <a:solidFill>
                  <a:sysClr val="windowText" lastClr="000000"/>
                </a:solidFill>
              </a:rPr>
              <a:t>Does Africa Matter to the U.S</a:t>
            </a:r>
          </a:p>
        </p:txBody>
      </p:sp>
      <p:sp>
        <p:nvSpPr>
          <p:cNvPr id="7" name="Slide Number Placeholder 6"/>
          <p:cNvSpPr>
            <a:spLocks noGrp="1"/>
          </p:cNvSpPr>
          <p:nvPr>
            <p:ph type="sldNum" sz="quarter" idx="12"/>
          </p:nvPr>
        </p:nvSpPr>
        <p:spPr/>
        <p:txBody>
          <a:bodyPr/>
          <a:lstStyle/>
          <a:p>
            <a:fld id="{1ED31F78-9327-7746-B081-91024F3182D7}" type="slidenum">
              <a:rPr lang="en-US" smtClean="0"/>
              <a:pPr/>
              <a:t>17</a:t>
            </a:fld>
            <a:endParaRPr lang="en-US" dirty="0"/>
          </a:p>
        </p:txBody>
      </p:sp>
      <p:sp>
        <p:nvSpPr>
          <p:cNvPr id="8" name="Title 5"/>
          <p:cNvSpPr txBox="1">
            <a:spLocks/>
          </p:cNvSpPr>
          <p:nvPr/>
        </p:nvSpPr>
        <p:spPr>
          <a:xfrm>
            <a:off x="332128" y="810275"/>
            <a:ext cx="8429099" cy="708762"/>
          </a:xfrm>
          <a:prstGeom prst="rect">
            <a:avLst/>
          </a:prstGeom>
        </p:spPr>
        <p:txBody>
          <a:bodyPr/>
          <a:lstStyle>
            <a:lvl1pPr algn="l" defTabSz="685800" rtl="0" eaLnBrk="1" latinLnBrk="0" hangingPunct="1">
              <a:lnSpc>
                <a:spcPct val="90000"/>
              </a:lnSpc>
              <a:spcBef>
                <a:spcPct val="0"/>
              </a:spcBef>
              <a:buNone/>
              <a:defRPr sz="3300" b="1" kern="1200">
                <a:solidFill>
                  <a:schemeClr val="bg2">
                    <a:lumMod val="10000"/>
                  </a:schemeClr>
                </a:solidFill>
                <a:latin typeface="Book Antiqua" charset="0"/>
                <a:ea typeface="Book Antiqua" charset="0"/>
                <a:cs typeface="Book Antiqua" charset="0"/>
              </a:defRPr>
            </a:lvl1pPr>
          </a:lstStyle>
          <a:p>
            <a:pPr>
              <a:spcBef>
                <a:spcPts val="0"/>
              </a:spcBef>
            </a:pPr>
            <a:endParaRPr lang="en-US" sz="1600" dirty="0">
              <a:solidFill>
                <a:sysClr val="windowText" lastClr="000000"/>
              </a:solidFill>
            </a:endParaRPr>
          </a:p>
        </p:txBody>
      </p:sp>
      <p:sp>
        <p:nvSpPr>
          <p:cNvPr id="3" name="Content Placeholder 2"/>
          <p:cNvSpPr>
            <a:spLocks noGrp="1"/>
          </p:cNvSpPr>
          <p:nvPr>
            <p:ph sz="half" idx="13"/>
          </p:nvPr>
        </p:nvSpPr>
        <p:spPr>
          <a:xfrm>
            <a:off x="152400" y="1066800"/>
            <a:ext cx="8692264" cy="3923575"/>
          </a:xfrm>
          <a:ln>
            <a:noFill/>
          </a:ln>
        </p:spPr>
        <p:txBody>
          <a:bodyPr/>
          <a:lstStyle/>
          <a:p>
            <a:pPr marL="342900" indent="-342900">
              <a:lnSpc>
                <a:spcPct val="150000"/>
              </a:lnSpc>
              <a:spcBef>
                <a:spcPts val="0"/>
              </a:spcBef>
              <a:buFont typeface="Wingdings" panose="05000000000000000000" pitchFamily="2" charset="2"/>
              <a:buChar char="v"/>
            </a:pPr>
            <a:r>
              <a:rPr lang="en-US" sz="2800" dirty="0">
                <a:solidFill>
                  <a:srgbClr val="000000"/>
                </a:solidFill>
              </a:rPr>
              <a:t>National Defense Strategy</a:t>
            </a:r>
            <a:endParaRPr lang="en-US" sz="2800" b="0" dirty="0">
              <a:solidFill>
                <a:srgbClr val="000000"/>
              </a:solidFill>
            </a:endParaRPr>
          </a:p>
          <a:p>
            <a:pPr marL="171450" indent="-171450">
              <a:lnSpc>
                <a:spcPct val="150000"/>
              </a:lnSpc>
              <a:spcBef>
                <a:spcPts val="0"/>
              </a:spcBef>
              <a:buFont typeface="Wingdings" panose="05000000000000000000" pitchFamily="2" charset="2"/>
              <a:buChar char="v"/>
            </a:pPr>
            <a:r>
              <a:rPr lang="en-US" sz="2800" dirty="0">
                <a:solidFill>
                  <a:sysClr val="windowText" lastClr="000000"/>
                </a:solidFill>
              </a:rPr>
              <a:t> White House Africa Strategy</a:t>
            </a:r>
          </a:p>
          <a:p>
            <a:pPr marL="171450" indent="-171450">
              <a:lnSpc>
                <a:spcPct val="150000"/>
              </a:lnSpc>
              <a:spcBef>
                <a:spcPts val="0"/>
              </a:spcBef>
              <a:buFont typeface="Wingdings" panose="05000000000000000000" pitchFamily="2" charset="2"/>
              <a:buChar char="v"/>
            </a:pPr>
            <a:r>
              <a:rPr lang="en-US" sz="2800" dirty="0">
                <a:solidFill>
                  <a:srgbClr val="000000"/>
                </a:solidFill>
              </a:rPr>
              <a:t> DoD Africa Strategy</a:t>
            </a:r>
          </a:p>
          <a:p>
            <a:pPr marL="171450" indent="-171450">
              <a:lnSpc>
                <a:spcPct val="150000"/>
              </a:lnSpc>
              <a:spcBef>
                <a:spcPts val="0"/>
              </a:spcBef>
              <a:buFont typeface="Wingdings" panose="05000000000000000000" pitchFamily="2" charset="2"/>
              <a:buChar char="v"/>
            </a:pPr>
            <a:r>
              <a:rPr lang="en-US" sz="2800" dirty="0">
                <a:solidFill>
                  <a:sysClr val="windowText" lastClr="000000"/>
                </a:solidFill>
              </a:rPr>
              <a:t> USAFRICOM Campaign Plan</a:t>
            </a:r>
          </a:p>
          <a:p>
            <a:pPr>
              <a:lnSpc>
                <a:spcPct val="150000"/>
              </a:lnSpc>
              <a:spcBef>
                <a:spcPts val="0"/>
              </a:spcBef>
            </a:pPr>
            <a:endParaRPr lang="en-US" sz="2000" dirty="0">
              <a:solidFill>
                <a:sysClr val="windowText" lastClr="000000"/>
              </a:solidFill>
            </a:endParaRPr>
          </a:p>
          <a:p>
            <a:pPr>
              <a:lnSpc>
                <a:spcPct val="150000"/>
              </a:lnSpc>
              <a:spcBef>
                <a:spcPts val="0"/>
              </a:spcBef>
            </a:pPr>
            <a:endParaRPr lang="en-US" sz="2000" dirty="0">
              <a:solidFill>
                <a:sysClr val="windowText" lastClr="000000"/>
              </a:solidFill>
            </a:endParaRPr>
          </a:p>
          <a:p>
            <a:pPr>
              <a:lnSpc>
                <a:spcPct val="150000"/>
              </a:lnSpc>
              <a:spcBef>
                <a:spcPts val="0"/>
              </a:spcBef>
            </a:pPr>
            <a:endParaRPr lang="en-US" sz="2000" dirty="0">
              <a:solidFill>
                <a:sysClr val="windowText" lastClr="000000"/>
              </a:solidFill>
            </a:endParaRPr>
          </a:p>
        </p:txBody>
      </p:sp>
      <p:sp>
        <p:nvSpPr>
          <p:cNvPr id="14" name="Content Placeholder 2"/>
          <p:cNvSpPr txBox="1">
            <a:spLocks/>
          </p:cNvSpPr>
          <p:nvPr/>
        </p:nvSpPr>
        <p:spPr>
          <a:xfrm>
            <a:off x="299336" y="1458159"/>
            <a:ext cx="4213974" cy="1575187"/>
          </a:xfrm>
          <a:prstGeom prst="rect">
            <a:avLst/>
          </a:prstGeom>
          <a:ln w="19050" cmpd="sng">
            <a:noFill/>
          </a:ln>
          <a:effectLst>
            <a:innerShdw blurRad="114300">
              <a:prstClr val="black"/>
            </a:innerShdw>
          </a:effectLst>
        </p:spPr>
        <p:txBody>
          <a:bodyPr/>
          <a:lstStyle>
            <a:lvl1pPr marL="0" indent="0" algn="l" defTabSz="685800" rtl="0" eaLnBrk="1" latinLnBrk="0" hangingPunct="1">
              <a:lnSpc>
                <a:spcPct val="90000"/>
              </a:lnSpc>
              <a:spcBef>
                <a:spcPts val="750"/>
              </a:spcBef>
              <a:buFont typeface="Arial"/>
              <a:buNone/>
              <a:defRPr sz="2100" b="1" i="0" kern="1200">
                <a:solidFill>
                  <a:schemeClr val="bg2">
                    <a:lumMod val="10000"/>
                  </a:schemeClr>
                </a:solidFill>
                <a:latin typeface="Book Antiqua" charset="0"/>
                <a:ea typeface="Book Antiqua" charset="0"/>
                <a:cs typeface="Book Antiqua" charset="0"/>
              </a:defRPr>
            </a:lvl1pPr>
            <a:lvl2pPr marL="514350" indent="-171450" algn="l" defTabSz="685800" rtl="0" eaLnBrk="1" latinLnBrk="0" hangingPunct="1">
              <a:lnSpc>
                <a:spcPct val="90000"/>
              </a:lnSpc>
              <a:spcBef>
                <a:spcPts val="375"/>
              </a:spcBef>
              <a:buFont typeface="Arial"/>
              <a:buChar char="•"/>
              <a:defRPr sz="1800" b="0" i="0" kern="1200">
                <a:solidFill>
                  <a:schemeClr val="bg2">
                    <a:lumMod val="10000"/>
                  </a:schemeClr>
                </a:solidFill>
                <a:latin typeface="Book Antiqua" charset="0"/>
                <a:ea typeface="Book Antiqua" charset="0"/>
                <a:cs typeface="Book Antiqua" charset="0"/>
              </a:defRPr>
            </a:lvl2pPr>
            <a:lvl3pPr marL="857250" indent="-171450" algn="l" defTabSz="685800" rtl="0" eaLnBrk="1" latinLnBrk="0" hangingPunct="1">
              <a:lnSpc>
                <a:spcPct val="90000"/>
              </a:lnSpc>
              <a:spcBef>
                <a:spcPts val="375"/>
              </a:spcBef>
              <a:buFont typeface="Arial"/>
              <a:buChar char="•"/>
              <a:defRPr sz="1500" b="0" i="0" kern="1200">
                <a:solidFill>
                  <a:schemeClr val="bg2">
                    <a:lumMod val="10000"/>
                  </a:schemeClr>
                </a:solidFill>
                <a:latin typeface="Book Antiqua" charset="0"/>
                <a:ea typeface="Book Antiqua" charset="0"/>
                <a:cs typeface="Book Antiqua" charset="0"/>
              </a:defRPr>
            </a:lvl3pPr>
            <a:lvl4pPr marL="1200150" indent="-171450" algn="l" defTabSz="685800" rtl="0" eaLnBrk="1" latinLnBrk="0" hangingPunct="1">
              <a:lnSpc>
                <a:spcPct val="90000"/>
              </a:lnSpc>
              <a:spcBef>
                <a:spcPts val="375"/>
              </a:spcBef>
              <a:buFont typeface="Arial"/>
              <a:buChar char="•"/>
              <a:defRPr sz="1350" b="0" i="0" kern="1200">
                <a:solidFill>
                  <a:schemeClr val="bg2">
                    <a:lumMod val="10000"/>
                  </a:schemeClr>
                </a:solidFill>
                <a:latin typeface="Book Antiqua" charset="0"/>
                <a:ea typeface="Book Antiqua" charset="0"/>
                <a:cs typeface="Book Antiqua" charset="0"/>
              </a:defRPr>
            </a:lvl4pPr>
            <a:lvl5pPr marL="1543050" indent="-171450" algn="l" defTabSz="685800" rtl="0" eaLnBrk="1" latinLnBrk="0" hangingPunct="1">
              <a:lnSpc>
                <a:spcPct val="90000"/>
              </a:lnSpc>
              <a:spcBef>
                <a:spcPts val="375"/>
              </a:spcBef>
              <a:buFont typeface="Arial"/>
              <a:buChar char="•"/>
              <a:defRPr sz="1350" b="0" i="0" kern="1200">
                <a:solidFill>
                  <a:schemeClr val="bg2">
                    <a:lumMod val="10000"/>
                  </a:schemeClr>
                </a:solidFill>
                <a:latin typeface="Book Antiqua" charset="0"/>
                <a:ea typeface="Book Antiqua" charset="0"/>
                <a:cs typeface="Book Antiqu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sz="1200" b="0" dirty="0">
              <a:solidFill>
                <a:sysClr val="windowText" lastClr="000000"/>
              </a:solidFill>
            </a:endParaRPr>
          </a:p>
        </p:txBody>
      </p:sp>
    </p:spTree>
    <p:extLst>
      <p:ext uri="{BB962C8B-B14F-4D97-AF65-F5344CB8AC3E}">
        <p14:creationId xmlns:p14="http://schemas.microsoft.com/office/powerpoint/2010/main" val="1744259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0830-316C-465D-B9B1-29515E0FC884}"/>
              </a:ext>
            </a:extLst>
          </p:cNvPr>
          <p:cNvSpPr>
            <a:spLocks noGrp="1"/>
          </p:cNvSpPr>
          <p:nvPr>
            <p:ph type="title"/>
          </p:nvPr>
        </p:nvSpPr>
        <p:spPr>
          <a:xfrm>
            <a:off x="332128" y="290699"/>
            <a:ext cx="8429099" cy="861774"/>
          </a:xfrm>
        </p:spPr>
        <p:txBody>
          <a:bodyPr/>
          <a:lstStyle/>
          <a:p>
            <a:pPr algn="ctr"/>
            <a:r>
              <a:rPr lang="en-US" sz="2800" dirty="0">
                <a:solidFill>
                  <a:schemeClr val="tx1"/>
                </a:solidFill>
                <a:effectLst/>
                <a:latin typeface="Book Antiqua" panose="02040602050305030304" pitchFamily="18" charset="0"/>
                <a:ea typeface="Times New Roman" panose="02020603050405020304" pitchFamily="18" charset="0"/>
                <a:cs typeface="Calibri" panose="020F0502020204030204" pitchFamily="34" charset="0"/>
              </a:rPr>
              <a:t>U.S.-Africa Leaders Summit Marks a Shift in Relations with the Continent</a:t>
            </a:r>
            <a:endParaRPr lang="en-US" sz="2800" dirty="0">
              <a:solidFill>
                <a:schemeClr val="tx1"/>
              </a:solidFill>
            </a:endParaRPr>
          </a:p>
        </p:txBody>
      </p:sp>
      <p:pic>
        <p:nvPicPr>
          <p:cNvPr id="4" name="Picture 3" descr="A group of people in suits posing for a photo&#10;&#10;Description automatically generated with low confidence">
            <a:extLst>
              <a:ext uri="{FF2B5EF4-FFF2-40B4-BE49-F238E27FC236}">
                <a16:creationId xmlns:a16="http://schemas.microsoft.com/office/drawing/2014/main" id="{04E26046-1DC8-62F5-C39D-9B1B0BCE6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5" y="1447800"/>
            <a:ext cx="8354672" cy="4460383"/>
          </a:xfrm>
          <a:prstGeom prst="rect">
            <a:avLst/>
          </a:prstGeom>
        </p:spPr>
      </p:pic>
    </p:spTree>
    <p:extLst>
      <p:ext uri="{BB962C8B-B14F-4D97-AF65-F5344CB8AC3E}">
        <p14:creationId xmlns:p14="http://schemas.microsoft.com/office/powerpoint/2010/main" val="410504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AEA3-00C5-26C4-7022-0DBC80DC31CA}"/>
              </a:ext>
            </a:extLst>
          </p:cNvPr>
          <p:cNvSpPr>
            <a:spLocks noGrp="1"/>
          </p:cNvSpPr>
          <p:nvPr>
            <p:ph type="title"/>
          </p:nvPr>
        </p:nvSpPr>
        <p:spPr>
          <a:xfrm>
            <a:off x="76200" y="76201"/>
            <a:ext cx="8991600" cy="400110"/>
          </a:xfrm>
        </p:spPr>
        <p:txBody>
          <a:bodyPr/>
          <a:lstStyle/>
          <a:p>
            <a:pPr algn="ctr"/>
            <a:r>
              <a:rPr lang="en-US" sz="2600" dirty="0"/>
              <a:t>U.S. STRATEGY TOWARD SUB-SAHARAN AFRICA</a:t>
            </a:r>
          </a:p>
        </p:txBody>
      </p:sp>
      <p:pic>
        <p:nvPicPr>
          <p:cNvPr id="6" name="Content Placeholder 5" descr="A picture containing shape&#10;&#10;Description automatically generated">
            <a:extLst>
              <a:ext uri="{FF2B5EF4-FFF2-40B4-BE49-F238E27FC236}">
                <a16:creationId xmlns:a16="http://schemas.microsoft.com/office/drawing/2014/main" id="{131241DF-F92E-4701-7CC4-B08A2D1C8CEE}"/>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228600" y="1981200"/>
            <a:ext cx="3190700" cy="4251064"/>
          </a:xfrm>
        </p:spPr>
      </p:pic>
      <p:sp>
        <p:nvSpPr>
          <p:cNvPr id="8" name="TextBox 7">
            <a:extLst>
              <a:ext uri="{FF2B5EF4-FFF2-40B4-BE49-F238E27FC236}">
                <a16:creationId xmlns:a16="http://schemas.microsoft.com/office/drawing/2014/main" id="{A18BB918-D8F1-1C8C-EB41-0FB51F88ECC9}"/>
              </a:ext>
            </a:extLst>
          </p:cNvPr>
          <p:cNvSpPr txBox="1"/>
          <p:nvPr/>
        </p:nvSpPr>
        <p:spPr>
          <a:xfrm>
            <a:off x="152400" y="751702"/>
            <a:ext cx="8991600" cy="1169551"/>
          </a:xfrm>
          <a:prstGeom prst="rect">
            <a:avLst/>
          </a:prstGeom>
          <a:noFill/>
        </p:spPr>
        <p:txBody>
          <a:bodyPr wrap="square">
            <a:spAutoFit/>
          </a:bodyPr>
          <a:lstStyle/>
          <a:p>
            <a:r>
              <a:rPr lang="en-US" sz="1400" dirty="0">
                <a:latin typeface="Book Antiqua" panose="02040602050305030304" pitchFamily="18" charset="0"/>
              </a:rPr>
              <a:t>“We believe in the nations of Africa, in the continent-wide spirit of entrepreneurship and innovation. And</a:t>
            </a:r>
          </a:p>
          <a:p>
            <a:r>
              <a:rPr lang="en-US" sz="1400" dirty="0">
                <a:latin typeface="Book Antiqua" panose="02040602050305030304" pitchFamily="18" charset="0"/>
              </a:rPr>
              <a:t>through the challenges ahead, although they are great, there is no doubt that our nations, our people, the</a:t>
            </a:r>
          </a:p>
          <a:p>
            <a:r>
              <a:rPr lang="en-US" sz="1400" dirty="0">
                <a:latin typeface="Book Antiqua" panose="02040602050305030304" pitchFamily="18" charset="0"/>
              </a:rPr>
              <a:t>African Union — we’re up to this task.”</a:t>
            </a:r>
          </a:p>
          <a:p>
            <a:endParaRPr lang="en-US" sz="1400" dirty="0">
              <a:latin typeface="Book Antiqua" panose="02040602050305030304" pitchFamily="18" charset="0"/>
            </a:endParaRPr>
          </a:p>
          <a:p>
            <a:r>
              <a:rPr lang="en-US" sz="1400" dirty="0">
                <a:latin typeface="Book Antiqua" panose="02040602050305030304" pitchFamily="18" charset="0"/>
              </a:rPr>
              <a:t>President Joe Biden African Union Summit February 5, 2021</a:t>
            </a:r>
          </a:p>
        </p:txBody>
      </p:sp>
      <p:sp>
        <p:nvSpPr>
          <p:cNvPr id="12" name="TextBox 11">
            <a:extLst>
              <a:ext uri="{FF2B5EF4-FFF2-40B4-BE49-F238E27FC236}">
                <a16:creationId xmlns:a16="http://schemas.microsoft.com/office/drawing/2014/main" id="{E53AD7B6-5B35-C85A-1E82-C647AD639F88}"/>
              </a:ext>
            </a:extLst>
          </p:cNvPr>
          <p:cNvSpPr txBox="1"/>
          <p:nvPr/>
        </p:nvSpPr>
        <p:spPr>
          <a:xfrm>
            <a:off x="3505200" y="2133600"/>
            <a:ext cx="5181600" cy="3139321"/>
          </a:xfrm>
          <a:prstGeom prst="rect">
            <a:avLst/>
          </a:prstGeom>
          <a:noFill/>
        </p:spPr>
        <p:txBody>
          <a:bodyPr wrap="square">
            <a:spAutoFit/>
          </a:bodyPr>
          <a:lstStyle/>
          <a:p>
            <a:pPr algn="ctr"/>
            <a:r>
              <a:rPr lang="en-US" b="1" u="sng" dirty="0">
                <a:latin typeface="Book Antiqua" panose="02040602050305030304" pitchFamily="18" charset="0"/>
              </a:rPr>
              <a:t>Strategic Objectives</a:t>
            </a:r>
          </a:p>
          <a:p>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Foster Openness and Open Societies</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Deliver Democratic and Security Dividends</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Advance Pandemic Recovery and Economic Opportunity</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Support Conservation, Climate Adaptation, and Just Energy Transition</a:t>
            </a:r>
          </a:p>
        </p:txBody>
      </p:sp>
    </p:spTree>
    <p:extLst>
      <p:ext uri="{BB962C8B-B14F-4D97-AF65-F5344CB8AC3E}">
        <p14:creationId xmlns:p14="http://schemas.microsoft.com/office/powerpoint/2010/main" val="10692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7BDF-B05F-4F40-81C0-6C96AAF75E26}"/>
              </a:ext>
            </a:extLst>
          </p:cNvPr>
          <p:cNvSpPr>
            <a:spLocks noGrp="1"/>
          </p:cNvSpPr>
          <p:nvPr>
            <p:ph type="title"/>
          </p:nvPr>
        </p:nvSpPr>
        <p:spPr>
          <a:xfrm>
            <a:off x="361166" y="76200"/>
            <a:ext cx="8580628" cy="1523494"/>
          </a:xfrm>
        </p:spPr>
        <p:txBody>
          <a:bodyPr/>
          <a:lstStyle/>
          <a:p>
            <a:pPr algn="ctr"/>
            <a:r>
              <a:rPr lang="en-US" dirty="0"/>
              <a:t>The Global Megatrends Impacting African Governments and Citizens</a:t>
            </a:r>
            <a:br>
              <a:rPr lang="en-US" dirty="0"/>
            </a:br>
            <a:r>
              <a:rPr lang="en-US" sz="3200" dirty="0"/>
              <a:t>Focus on Challenges and Opportunities</a:t>
            </a:r>
          </a:p>
        </p:txBody>
      </p:sp>
      <p:sp>
        <p:nvSpPr>
          <p:cNvPr id="11" name="TextBox 10">
            <a:extLst>
              <a:ext uri="{FF2B5EF4-FFF2-40B4-BE49-F238E27FC236}">
                <a16:creationId xmlns:a16="http://schemas.microsoft.com/office/drawing/2014/main" id="{86A6822B-05D4-496A-956E-D072E8D777C5}"/>
              </a:ext>
            </a:extLst>
          </p:cNvPr>
          <p:cNvSpPr txBox="1"/>
          <p:nvPr/>
        </p:nvSpPr>
        <p:spPr>
          <a:xfrm>
            <a:off x="193780" y="1828800"/>
            <a:ext cx="8915400" cy="420179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000" dirty="0">
                <a:latin typeface="Book Antiqua" panose="02040602050305030304" pitchFamily="18" charset="0"/>
              </a:rPr>
              <a:t>Demographic shifts/Population growth</a:t>
            </a:r>
          </a:p>
          <a:p>
            <a:pPr marL="285750" indent="-285750">
              <a:lnSpc>
                <a:spcPct val="150000"/>
              </a:lnSpc>
              <a:buFont typeface="Arial" panose="020B0604020202020204" pitchFamily="34" charset="0"/>
              <a:buChar char="•"/>
            </a:pPr>
            <a:r>
              <a:rPr lang="en-US" sz="2000" dirty="0">
                <a:latin typeface="Book Antiqua" panose="02040602050305030304" pitchFamily="18" charset="0"/>
              </a:rPr>
              <a:t>Accelerating Urbanization/Growing inequality</a:t>
            </a:r>
          </a:p>
          <a:p>
            <a:pPr marL="285750" indent="-285750">
              <a:lnSpc>
                <a:spcPct val="150000"/>
              </a:lnSpc>
              <a:buFont typeface="Arial" panose="020B0604020202020204" pitchFamily="34" charset="0"/>
              <a:buChar char="•"/>
            </a:pPr>
            <a:r>
              <a:rPr lang="en-US" sz="2000" dirty="0">
                <a:latin typeface="Book Antiqua" panose="02040602050305030304" pitchFamily="18" charset="0"/>
              </a:rPr>
              <a:t>Climate change/Resources Stress</a:t>
            </a:r>
          </a:p>
          <a:p>
            <a:pPr marL="285750" indent="-285750">
              <a:lnSpc>
                <a:spcPct val="150000"/>
              </a:lnSpc>
              <a:buFont typeface="Arial" panose="020B0604020202020204" pitchFamily="34" charset="0"/>
              <a:buChar char="•"/>
            </a:pPr>
            <a:r>
              <a:rPr lang="en-US" sz="2000" dirty="0">
                <a:latin typeface="Book Antiqua" panose="02040602050305030304" pitchFamily="18" charset="0"/>
              </a:rPr>
              <a:t>Rise of Technology</a:t>
            </a:r>
          </a:p>
          <a:p>
            <a:pPr marL="285750" indent="-285750">
              <a:lnSpc>
                <a:spcPct val="150000"/>
              </a:lnSpc>
              <a:buFont typeface="Arial" panose="020B0604020202020204" pitchFamily="34" charset="0"/>
              <a:buChar char="•"/>
            </a:pPr>
            <a:r>
              <a:rPr lang="en-US" sz="2000" dirty="0">
                <a:latin typeface="Book Antiqua" panose="02040602050305030304" pitchFamily="18" charset="0"/>
              </a:rPr>
              <a:t>Public debt</a:t>
            </a:r>
          </a:p>
          <a:p>
            <a:pPr>
              <a:lnSpc>
                <a:spcPct val="150000"/>
              </a:lnSpc>
            </a:pPr>
            <a:r>
              <a:rPr lang="en-US" sz="2000" dirty="0">
                <a:latin typeface="Book Antiqua" panose="02040602050305030304" pitchFamily="18" charset="0"/>
              </a:rPr>
              <a:t>---------------------------------------------------------------------------</a:t>
            </a:r>
          </a:p>
          <a:p>
            <a:pPr marL="342900" indent="-342900">
              <a:lnSpc>
                <a:spcPct val="150000"/>
              </a:lnSpc>
              <a:buFont typeface="Arial" panose="020B0604020202020204" pitchFamily="34" charset="0"/>
              <a:buChar char="•"/>
            </a:pPr>
            <a:r>
              <a:rPr lang="en-US" sz="2000" dirty="0">
                <a:latin typeface="Book Antiqua" panose="02040602050305030304" pitchFamily="18" charset="0"/>
              </a:rPr>
              <a:t>Democratization Trends in Africa</a:t>
            </a:r>
          </a:p>
          <a:p>
            <a:pPr marL="342900" indent="-342900">
              <a:lnSpc>
                <a:spcPct val="150000"/>
              </a:lnSpc>
              <a:buFont typeface="Arial" panose="020B0604020202020204" pitchFamily="34" charset="0"/>
              <a:buChar char="•"/>
            </a:pPr>
            <a:r>
              <a:rPr lang="en-US" sz="2000" dirty="0">
                <a:latin typeface="Book Antiqua" panose="02040602050305030304" pitchFamily="18" charset="0"/>
              </a:rPr>
              <a:t>Great Power Competition</a:t>
            </a:r>
          </a:p>
          <a:p>
            <a:pPr marL="342900" indent="-342900">
              <a:lnSpc>
                <a:spcPct val="150000"/>
              </a:lnSpc>
              <a:buFont typeface="Arial" panose="020B0604020202020204" pitchFamily="34" charset="0"/>
              <a:buChar char="•"/>
            </a:pPr>
            <a:r>
              <a:rPr lang="en-US" sz="2000" dirty="0">
                <a:latin typeface="Book Antiqua" panose="02040602050305030304" pitchFamily="18" charset="0"/>
              </a:rPr>
              <a:t>U.S.-Africa Partnerships</a:t>
            </a:r>
          </a:p>
        </p:txBody>
      </p:sp>
    </p:spTree>
    <p:extLst>
      <p:ext uri="{BB962C8B-B14F-4D97-AF65-F5344CB8AC3E}">
        <p14:creationId xmlns:p14="http://schemas.microsoft.com/office/powerpoint/2010/main" val="25346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0486" y="365214"/>
            <a:ext cx="8501219" cy="1123384"/>
          </a:xfrm>
        </p:spPr>
        <p:txBody>
          <a:bodyPr/>
          <a:lstStyle/>
          <a:p>
            <a:pPr algn="ctr"/>
            <a:r>
              <a:rPr lang="en-US" sz="4000" dirty="0">
                <a:solidFill>
                  <a:sysClr val="windowText" lastClr="000000"/>
                </a:solidFill>
              </a:rPr>
              <a:t>U.S.-Africa Partnerships</a:t>
            </a:r>
            <a:br>
              <a:rPr lang="en-US" dirty="0">
                <a:solidFill>
                  <a:sysClr val="windowText" lastClr="000000"/>
                </a:solidFill>
              </a:rPr>
            </a:br>
            <a:endParaRPr lang="en-US" dirty="0">
              <a:solidFill>
                <a:sysClr val="windowText" lastClr="000000"/>
              </a:solidFill>
            </a:endParaRPr>
          </a:p>
        </p:txBody>
      </p:sp>
      <p:sp>
        <p:nvSpPr>
          <p:cNvPr id="7" name="Slide Number Placeholder 6"/>
          <p:cNvSpPr>
            <a:spLocks noGrp="1"/>
          </p:cNvSpPr>
          <p:nvPr>
            <p:ph type="sldNum" sz="quarter" idx="12"/>
          </p:nvPr>
        </p:nvSpPr>
        <p:spPr/>
        <p:txBody>
          <a:bodyPr/>
          <a:lstStyle/>
          <a:p>
            <a:fld id="{1ED31F78-9327-7746-B081-91024F3182D7}" type="slidenum">
              <a:rPr lang="en-US" smtClean="0"/>
              <a:pPr/>
              <a:t>20</a:t>
            </a:fld>
            <a:endParaRPr lang="en-US" dirty="0"/>
          </a:p>
        </p:txBody>
      </p:sp>
      <p:sp>
        <p:nvSpPr>
          <p:cNvPr id="8" name="Title 5"/>
          <p:cNvSpPr txBox="1">
            <a:spLocks/>
          </p:cNvSpPr>
          <p:nvPr/>
        </p:nvSpPr>
        <p:spPr>
          <a:xfrm>
            <a:off x="332128" y="810275"/>
            <a:ext cx="8429099" cy="708762"/>
          </a:xfrm>
          <a:prstGeom prst="rect">
            <a:avLst/>
          </a:prstGeom>
        </p:spPr>
        <p:txBody>
          <a:bodyPr/>
          <a:lstStyle>
            <a:lvl1pPr algn="l" defTabSz="685800" rtl="0" eaLnBrk="1" latinLnBrk="0" hangingPunct="1">
              <a:lnSpc>
                <a:spcPct val="90000"/>
              </a:lnSpc>
              <a:spcBef>
                <a:spcPct val="0"/>
              </a:spcBef>
              <a:buNone/>
              <a:defRPr sz="3300" b="1" kern="1200">
                <a:solidFill>
                  <a:schemeClr val="bg2">
                    <a:lumMod val="10000"/>
                  </a:schemeClr>
                </a:solidFill>
                <a:latin typeface="Book Antiqua" charset="0"/>
                <a:ea typeface="Book Antiqua" charset="0"/>
                <a:cs typeface="Book Antiqua" charset="0"/>
              </a:defRPr>
            </a:lvl1pPr>
          </a:lstStyle>
          <a:p>
            <a:pPr>
              <a:spcBef>
                <a:spcPts val="0"/>
              </a:spcBef>
            </a:pPr>
            <a:endParaRPr lang="en-US" sz="1600" dirty="0">
              <a:solidFill>
                <a:sysClr val="windowText" lastClr="000000"/>
              </a:solidFill>
            </a:endParaRPr>
          </a:p>
        </p:txBody>
      </p:sp>
      <p:sp>
        <p:nvSpPr>
          <p:cNvPr id="3" name="Content Placeholder 2"/>
          <p:cNvSpPr>
            <a:spLocks noGrp="1"/>
          </p:cNvSpPr>
          <p:nvPr>
            <p:ph sz="half" idx="13"/>
          </p:nvPr>
        </p:nvSpPr>
        <p:spPr>
          <a:xfrm>
            <a:off x="609600" y="1208273"/>
            <a:ext cx="8077200" cy="4191568"/>
          </a:xfrm>
          <a:ln>
            <a:noFill/>
          </a:ln>
        </p:spPr>
        <p:txBody>
          <a:bodyPr/>
          <a:lstStyle/>
          <a:p>
            <a:pPr>
              <a:lnSpc>
                <a:spcPct val="150000"/>
              </a:lnSpc>
              <a:spcBef>
                <a:spcPts val="0"/>
              </a:spcBef>
            </a:pPr>
            <a:endParaRPr lang="en-US" sz="2000" dirty="0">
              <a:solidFill>
                <a:sysClr val="windowText" lastClr="000000"/>
              </a:solidFill>
            </a:endParaRPr>
          </a:p>
          <a:p>
            <a:pPr>
              <a:lnSpc>
                <a:spcPct val="150000"/>
              </a:lnSpc>
              <a:spcBef>
                <a:spcPts val="0"/>
              </a:spcBef>
            </a:pPr>
            <a:endParaRPr lang="en-US" sz="2000" dirty="0">
              <a:solidFill>
                <a:sysClr val="windowText" lastClr="000000"/>
              </a:solidFill>
            </a:endParaRPr>
          </a:p>
          <a:p>
            <a:pPr>
              <a:lnSpc>
                <a:spcPct val="150000"/>
              </a:lnSpc>
              <a:spcBef>
                <a:spcPts val="0"/>
              </a:spcBef>
            </a:pPr>
            <a:endParaRPr lang="en-US" sz="2000" dirty="0">
              <a:solidFill>
                <a:sysClr val="windowText" lastClr="000000"/>
              </a:solidFill>
            </a:endParaRPr>
          </a:p>
        </p:txBody>
      </p:sp>
      <p:sp>
        <p:nvSpPr>
          <p:cNvPr id="14" name="Content Placeholder 2"/>
          <p:cNvSpPr txBox="1">
            <a:spLocks/>
          </p:cNvSpPr>
          <p:nvPr/>
        </p:nvSpPr>
        <p:spPr>
          <a:xfrm>
            <a:off x="299336" y="1458159"/>
            <a:ext cx="4213974" cy="1575187"/>
          </a:xfrm>
          <a:prstGeom prst="rect">
            <a:avLst/>
          </a:prstGeom>
          <a:ln w="19050" cmpd="sng">
            <a:noFill/>
          </a:ln>
          <a:effectLst>
            <a:innerShdw blurRad="114300">
              <a:prstClr val="black"/>
            </a:innerShdw>
          </a:effectLst>
        </p:spPr>
        <p:txBody>
          <a:bodyPr/>
          <a:lstStyle>
            <a:lvl1pPr marL="0" indent="0" algn="l" defTabSz="685800" rtl="0" eaLnBrk="1" latinLnBrk="0" hangingPunct="1">
              <a:lnSpc>
                <a:spcPct val="90000"/>
              </a:lnSpc>
              <a:spcBef>
                <a:spcPts val="750"/>
              </a:spcBef>
              <a:buFont typeface="Arial"/>
              <a:buNone/>
              <a:defRPr sz="2100" b="1" i="0" kern="1200">
                <a:solidFill>
                  <a:schemeClr val="bg2">
                    <a:lumMod val="10000"/>
                  </a:schemeClr>
                </a:solidFill>
                <a:latin typeface="Book Antiqua" charset="0"/>
                <a:ea typeface="Book Antiqua" charset="0"/>
                <a:cs typeface="Book Antiqua" charset="0"/>
              </a:defRPr>
            </a:lvl1pPr>
            <a:lvl2pPr marL="514350" indent="-171450" algn="l" defTabSz="685800" rtl="0" eaLnBrk="1" latinLnBrk="0" hangingPunct="1">
              <a:lnSpc>
                <a:spcPct val="90000"/>
              </a:lnSpc>
              <a:spcBef>
                <a:spcPts val="375"/>
              </a:spcBef>
              <a:buFont typeface="Arial"/>
              <a:buChar char="•"/>
              <a:defRPr sz="1800" b="0" i="0" kern="1200">
                <a:solidFill>
                  <a:schemeClr val="bg2">
                    <a:lumMod val="10000"/>
                  </a:schemeClr>
                </a:solidFill>
                <a:latin typeface="Book Antiqua" charset="0"/>
                <a:ea typeface="Book Antiqua" charset="0"/>
                <a:cs typeface="Book Antiqua" charset="0"/>
              </a:defRPr>
            </a:lvl2pPr>
            <a:lvl3pPr marL="857250" indent="-171450" algn="l" defTabSz="685800" rtl="0" eaLnBrk="1" latinLnBrk="0" hangingPunct="1">
              <a:lnSpc>
                <a:spcPct val="90000"/>
              </a:lnSpc>
              <a:spcBef>
                <a:spcPts val="375"/>
              </a:spcBef>
              <a:buFont typeface="Arial"/>
              <a:buChar char="•"/>
              <a:defRPr sz="1500" b="0" i="0" kern="1200">
                <a:solidFill>
                  <a:schemeClr val="bg2">
                    <a:lumMod val="10000"/>
                  </a:schemeClr>
                </a:solidFill>
                <a:latin typeface="Book Antiqua" charset="0"/>
                <a:ea typeface="Book Antiqua" charset="0"/>
                <a:cs typeface="Book Antiqua" charset="0"/>
              </a:defRPr>
            </a:lvl3pPr>
            <a:lvl4pPr marL="1200150" indent="-171450" algn="l" defTabSz="685800" rtl="0" eaLnBrk="1" latinLnBrk="0" hangingPunct="1">
              <a:lnSpc>
                <a:spcPct val="90000"/>
              </a:lnSpc>
              <a:spcBef>
                <a:spcPts val="375"/>
              </a:spcBef>
              <a:buFont typeface="Arial"/>
              <a:buChar char="•"/>
              <a:defRPr sz="1350" b="0" i="0" kern="1200">
                <a:solidFill>
                  <a:schemeClr val="bg2">
                    <a:lumMod val="10000"/>
                  </a:schemeClr>
                </a:solidFill>
                <a:latin typeface="Book Antiqua" charset="0"/>
                <a:ea typeface="Book Antiqua" charset="0"/>
                <a:cs typeface="Book Antiqua" charset="0"/>
              </a:defRPr>
            </a:lvl4pPr>
            <a:lvl5pPr marL="1543050" indent="-171450" algn="l" defTabSz="685800" rtl="0" eaLnBrk="1" latinLnBrk="0" hangingPunct="1">
              <a:lnSpc>
                <a:spcPct val="90000"/>
              </a:lnSpc>
              <a:spcBef>
                <a:spcPts val="375"/>
              </a:spcBef>
              <a:buFont typeface="Arial"/>
              <a:buChar char="•"/>
              <a:defRPr sz="1350" b="0" i="0" kern="1200">
                <a:solidFill>
                  <a:schemeClr val="bg2">
                    <a:lumMod val="10000"/>
                  </a:schemeClr>
                </a:solidFill>
                <a:latin typeface="Book Antiqua" charset="0"/>
                <a:ea typeface="Book Antiqua" charset="0"/>
                <a:cs typeface="Book Antiqu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sz="1200" b="0" dirty="0">
              <a:solidFill>
                <a:sysClr val="windowText" lastClr="000000"/>
              </a:solidFill>
            </a:endParaRPr>
          </a:p>
        </p:txBody>
      </p:sp>
      <p:sp>
        <p:nvSpPr>
          <p:cNvPr id="9" name="TextBox 8">
            <a:extLst>
              <a:ext uri="{FF2B5EF4-FFF2-40B4-BE49-F238E27FC236}">
                <a16:creationId xmlns:a16="http://schemas.microsoft.com/office/drawing/2014/main" id="{C5FCDE94-AE15-4666-83C9-C070C5EC54DF}"/>
              </a:ext>
            </a:extLst>
          </p:cNvPr>
          <p:cNvSpPr txBox="1"/>
          <p:nvPr/>
        </p:nvSpPr>
        <p:spPr>
          <a:xfrm>
            <a:off x="228600" y="1519037"/>
            <a:ext cx="8686800" cy="3477875"/>
          </a:xfrm>
          <a:prstGeom prst="rect">
            <a:avLst/>
          </a:prstGeom>
          <a:noFill/>
        </p:spPr>
        <p:txBody>
          <a:bodyPr wrap="square">
            <a:spAutoFit/>
          </a:bodyPr>
          <a:lstStyle/>
          <a:p>
            <a:r>
              <a:rPr lang="en-US" sz="2400" b="1" dirty="0">
                <a:latin typeface="Book Antiqua" panose="02040602050305030304" pitchFamily="18" charset="0"/>
              </a:rPr>
              <a:t>Mobilizing a “Whole-of-Government” Approach</a:t>
            </a:r>
          </a:p>
          <a:p>
            <a:endParaRPr lang="en-US" sz="2400" b="1" dirty="0">
              <a:latin typeface="Book Antiqua" panose="02040602050305030304" pitchFamily="18" charset="0"/>
            </a:endParaRPr>
          </a:p>
          <a:p>
            <a:r>
              <a:rPr lang="en-US" sz="2400" b="1" dirty="0">
                <a:latin typeface="Book Antiqua" panose="02040602050305030304" pitchFamily="18" charset="0"/>
              </a:rPr>
              <a:t>Supporting Africa’s Representation in Global Governance</a:t>
            </a:r>
          </a:p>
          <a:p>
            <a:endParaRPr lang="en-US" dirty="0">
              <a:latin typeface="Book Antiqua" panose="02040602050305030304" pitchFamily="18" charset="0"/>
            </a:endParaRPr>
          </a:p>
          <a:p>
            <a:r>
              <a:rPr lang="en-US" sz="2400" b="1" dirty="0">
                <a:latin typeface="Book Antiqua" panose="02040602050305030304" pitchFamily="18" charset="0"/>
              </a:rPr>
              <a:t>Pledging Billions to Advance Shared Priorities</a:t>
            </a:r>
          </a:p>
          <a:p>
            <a:r>
              <a:rPr lang="en-US" sz="1600" b="1" dirty="0">
                <a:latin typeface="Book Antiqua" panose="02040602050305030304" pitchFamily="18" charset="0"/>
              </a:rPr>
              <a:t>“$55 billion pledge is broadly aimed at supporting the AU’s Agenda 2063”</a:t>
            </a:r>
          </a:p>
          <a:p>
            <a:endParaRPr lang="en-US" sz="2400" b="1" dirty="0">
              <a:latin typeface="Book Antiqua" panose="02040602050305030304" pitchFamily="18" charset="0"/>
            </a:endParaRPr>
          </a:p>
          <a:p>
            <a:r>
              <a:rPr lang="en-US" sz="2400" b="1" dirty="0">
                <a:latin typeface="Book Antiqua" panose="02040602050305030304" pitchFamily="18" charset="0"/>
              </a:rPr>
              <a:t>Moving From Aid to Trade and Investments</a:t>
            </a:r>
          </a:p>
          <a:p>
            <a:endParaRPr lang="en-US" dirty="0">
              <a:latin typeface="Book Antiqua" panose="02040602050305030304" pitchFamily="18" charset="0"/>
            </a:endParaRPr>
          </a:p>
          <a:p>
            <a:r>
              <a:rPr lang="en-US" sz="2400" b="1" dirty="0">
                <a:latin typeface="Book Antiqua" panose="02040602050305030304" pitchFamily="18" charset="0"/>
              </a:rPr>
              <a:t>Supporting Key Pan-African Initiatives</a:t>
            </a:r>
          </a:p>
        </p:txBody>
      </p:sp>
    </p:spTree>
    <p:extLst>
      <p:ext uri="{BB962C8B-B14F-4D97-AF65-F5344CB8AC3E}">
        <p14:creationId xmlns:p14="http://schemas.microsoft.com/office/powerpoint/2010/main" val="171601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773" y="101378"/>
            <a:ext cx="8501219" cy="1123384"/>
          </a:xfrm>
        </p:spPr>
        <p:txBody>
          <a:bodyPr/>
          <a:lstStyle/>
          <a:p>
            <a:pPr algn="ctr"/>
            <a:r>
              <a:rPr lang="en-US" sz="4000" dirty="0">
                <a:solidFill>
                  <a:sysClr val="windowText" lastClr="000000"/>
                </a:solidFill>
              </a:rPr>
              <a:t>U.S.-Africa Partnerships</a:t>
            </a:r>
            <a:br>
              <a:rPr lang="en-US" dirty="0">
                <a:solidFill>
                  <a:sysClr val="windowText" lastClr="000000"/>
                </a:solidFill>
              </a:rPr>
            </a:br>
            <a:endParaRPr lang="en-US" dirty="0">
              <a:solidFill>
                <a:sysClr val="windowText" lastClr="000000"/>
              </a:solidFill>
            </a:endParaRPr>
          </a:p>
        </p:txBody>
      </p:sp>
      <p:sp>
        <p:nvSpPr>
          <p:cNvPr id="7" name="Slide Number Placeholder 6"/>
          <p:cNvSpPr>
            <a:spLocks noGrp="1"/>
          </p:cNvSpPr>
          <p:nvPr>
            <p:ph type="sldNum" sz="quarter" idx="12"/>
          </p:nvPr>
        </p:nvSpPr>
        <p:spPr/>
        <p:txBody>
          <a:bodyPr/>
          <a:lstStyle/>
          <a:p>
            <a:fld id="{1ED31F78-9327-7746-B081-91024F3182D7}" type="slidenum">
              <a:rPr lang="en-US" smtClean="0"/>
              <a:pPr/>
              <a:t>21</a:t>
            </a:fld>
            <a:endParaRPr lang="en-US" dirty="0"/>
          </a:p>
        </p:txBody>
      </p:sp>
      <p:sp>
        <p:nvSpPr>
          <p:cNvPr id="8" name="Title 5"/>
          <p:cNvSpPr txBox="1">
            <a:spLocks/>
          </p:cNvSpPr>
          <p:nvPr/>
        </p:nvSpPr>
        <p:spPr>
          <a:xfrm>
            <a:off x="332128" y="810275"/>
            <a:ext cx="8429099" cy="708762"/>
          </a:xfrm>
          <a:prstGeom prst="rect">
            <a:avLst/>
          </a:prstGeom>
        </p:spPr>
        <p:txBody>
          <a:bodyPr/>
          <a:lstStyle>
            <a:lvl1pPr algn="l" defTabSz="685800" rtl="0" eaLnBrk="1" latinLnBrk="0" hangingPunct="1">
              <a:lnSpc>
                <a:spcPct val="90000"/>
              </a:lnSpc>
              <a:spcBef>
                <a:spcPct val="0"/>
              </a:spcBef>
              <a:buNone/>
              <a:defRPr sz="3300" b="1" kern="1200">
                <a:solidFill>
                  <a:schemeClr val="bg2">
                    <a:lumMod val="10000"/>
                  </a:schemeClr>
                </a:solidFill>
                <a:latin typeface="Book Antiqua" charset="0"/>
                <a:ea typeface="Book Antiqua" charset="0"/>
                <a:cs typeface="Book Antiqua" charset="0"/>
              </a:defRPr>
            </a:lvl1pPr>
          </a:lstStyle>
          <a:p>
            <a:pPr>
              <a:spcBef>
                <a:spcPts val="0"/>
              </a:spcBef>
            </a:pPr>
            <a:endParaRPr lang="en-US" sz="1600" dirty="0">
              <a:solidFill>
                <a:sysClr val="windowText" lastClr="000000"/>
              </a:solidFill>
            </a:endParaRPr>
          </a:p>
        </p:txBody>
      </p:sp>
      <p:sp>
        <p:nvSpPr>
          <p:cNvPr id="3" name="Content Placeholder 2"/>
          <p:cNvSpPr>
            <a:spLocks noGrp="1"/>
          </p:cNvSpPr>
          <p:nvPr>
            <p:ph sz="half" idx="13"/>
          </p:nvPr>
        </p:nvSpPr>
        <p:spPr>
          <a:xfrm>
            <a:off x="609600" y="1208273"/>
            <a:ext cx="8077200" cy="4191568"/>
          </a:xfrm>
          <a:ln>
            <a:noFill/>
          </a:ln>
        </p:spPr>
        <p:txBody>
          <a:bodyPr/>
          <a:lstStyle/>
          <a:p>
            <a:pPr>
              <a:lnSpc>
                <a:spcPct val="150000"/>
              </a:lnSpc>
              <a:spcBef>
                <a:spcPts val="0"/>
              </a:spcBef>
            </a:pPr>
            <a:endParaRPr lang="en-US" sz="2000" dirty="0">
              <a:solidFill>
                <a:sysClr val="windowText" lastClr="000000"/>
              </a:solidFill>
            </a:endParaRPr>
          </a:p>
          <a:p>
            <a:pPr>
              <a:lnSpc>
                <a:spcPct val="150000"/>
              </a:lnSpc>
              <a:spcBef>
                <a:spcPts val="0"/>
              </a:spcBef>
            </a:pPr>
            <a:endParaRPr lang="en-US" sz="2000" dirty="0">
              <a:solidFill>
                <a:sysClr val="windowText" lastClr="000000"/>
              </a:solidFill>
            </a:endParaRPr>
          </a:p>
          <a:p>
            <a:pPr>
              <a:lnSpc>
                <a:spcPct val="150000"/>
              </a:lnSpc>
              <a:spcBef>
                <a:spcPts val="0"/>
              </a:spcBef>
            </a:pPr>
            <a:endParaRPr lang="en-US" sz="2000" dirty="0">
              <a:solidFill>
                <a:sysClr val="windowText" lastClr="000000"/>
              </a:solidFill>
            </a:endParaRPr>
          </a:p>
        </p:txBody>
      </p:sp>
      <p:sp>
        <p:nvSpPr>
          <p:cNvPr id="14" name="Content Placeholder 2"/>
          <p:cNvSpPr txBox="1">
            <a:spLocks/>
          </p:cNvSpPr>
          <p:nvPr/>
        </p:nvSpPr>
        <p:spPr>
          <a:xfrm>
            <a:off x="299336" y="1458159"/>
            <a:ext cx="4213974" cy="1575187"/>
          </a:xfrm>
          <a:prstGeom prst="rect">
            <a:avLst/>
          </a:prstGeom>
          <a:ln w="19050" cmpd="sng">
            <a:noFill/>
          </a:ln>
          <a:effectLst>
            <a:innerShdw blurRad="114300">
              <a:prstClr val="black"/>
            </a:innerShdw>
          </a:effectLst>
        </p:spPr>
        <p:txBody>
          <a:bodyPr/>
          <a:lstStyle>
            <a:lvl1pPr marL="0" indent="0" algn="l" defTabSz="685800" rtl="0" eaLnBrk="1" latinLnBrk="0" hangingPunct="1">
              <a:lnSpc>
                <a:spcPct val="90000"/>
              </a:lnSpc>
              <a:spcBef>
                <a:spcPts val="750"/>
              </a:spcBef>
              <a:buFont typeface="Arial"/>
              <a:buNone/>
              <a:defRPr sz="2100" b="1" i="0" kern="1200">
                <a:solidFill>
                  <a:schemeClr val="bg2">
                    <a:lumMod val="10000"/>
                  </a:schemeClr>
                </a:solidFill>
                <a:latin typeface="Book Antiqua" charset="0"/>
                <a:ea typeface="Book Antiqua" charset="0"/>
                <a:cs typeface="Book Antiqua" charset="0"/>
              </a:defRPr>
            </a:lvl1pPr>
            <a:lvl2pPr marL="514350" indent="-171450" algn="l" defTabSz="685800" rtl="0" eaLnBrk="1" latinLnBrk="0" hangingPunct="1">
              <a:lnSpc>
                <a:spcPct val="90000"/>
              </a:lnSpc>
              <a:spcBef>
                <a:spcPts val="375"/>
              </a:spcBef>
              <a:buFont typeface="Arial"/>
              <a:buChar char="•"/>
              <a:defRPr sz="1800" b="0" i="0" kern="1200">
                <a:solidFill>
                  <a:schemeClr val="bg2">
                    <a:lumMod val="10000"/>
                  </a:schemeClr>
                </a:solidFill>
                <a:latin typeface="Book Antiqua" charset="0"/>
                <a:ea typeface="Book Antiqua" charset="0"/>
                <a:cs typeface="Book Antiqua" charset="0"/>
              </a:defRPr>
            </a:lvl2pPr>
            <a:lvl3pPr marL="857250" indent="-171450" algn="l" defTabSz="685800" rtl="0" eaLnBrk="1" latinLnBrk="0" hangingPunct="1">
              <a:lnSpc>
                <a:spcPct val="90000"/>
              </a:lnSpc>
              <a:spcBef>
                <a:spcPts val="375"/>
              </a:spcBef>
              <a:buFont typeface="Arial"/>
              <a:buChar char="•"/>
              <a:defRPr sz="1500" b="0" i="0" kern="1200">
                <a:solidFill>
                  <a:schemeClr val="bg2">
                    <a:lumMod val="10000"/>
                  </a:schemeClr>
                </a:solidFill>
                <a:latin typeface="Book Antiqua" charset="0"/>
                <a:ea typeface="Book Antiqua" charset="0"/>
                <a:cs typeface="Book Antiqua" charset="0"/>
              </a:defRPr>
            </a:lvl3pPr>
            <a:lvl4pPr marL="1200150" indent="-171450" algn="l" defTabSz="685800" rtl="0" eaLnBrk="1" latinLnBrk="0" hangingPunct="1">
              <a:lnSpc>
                <a:spcPct val="90000"/>
              </a:lnSpc>
              <a:spcBef>
                <a:spcPts val="375"/>
              </a:spcBef>
              <a:buFont typeface="Arial"/>
              <a:buChar char="•"/>
              <a:defRPr sz="1350" b="0" i="0" kern="1200">
                <a:solidFill>
                  <a:schemeClr val="bg2">
                    <a:lumMod val="10000"/>
                  </a:schemeClr>
                </a:solidFill>
                <a:latin typeface="Book Antiqua" charset="0"/>
                <a:ea typeface="Book Antiqua" charset="0"/>
                <a:cs typeface="Book Antiqua" charset="0"/>
              </a:defRPr>
            </a:lvl4pPr>
            <a:lvl5pPr marL="1543050" indent="-171450" algn="l" defTabSz="685800" rtl="0" eaLnBrk="1" latinLnBrk="0" hangingPunct="1">
              <a:lnSpc>
                <a:spcPct val="90000"/>
              </a:lnSpc>
              <a:spcBef>
                <a:spcPts val="375"/>
              </a:spcBef>
              <a:buFont typeface="Arial"/>
              <a:buChar char="•"/>
              <a:defRPr sz="1350" b="0" i="0" kern="1200">
                <a:solidFill>
                  <a:schemeClr val="bg2">
                    <a:lumMod val="10000"/>
                  </a:schemeClr>
                </a:solidFill>
                <a:latin typeface="Book Antiqua" charset="0"/>
                <a:ea typeface="Book Antiqua" charset="0"/>
                <a:cs typeface="Book Antiqu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sz="1200" b="0" dirty="0">
              <a:solidFill>
                <a:sysClr val="windowText" lastClr="000000"/>
              </a:solidFill>
            </a:endParaRPr>
          </a:p>
        </p:txBody>
      </p:sp>
      <p:sp>
        <p:nvSpPr>
          <p:cNvPr id="9" name="TextBox 8">
            <a:extLst>
              <a:ext uri="{FF2B5EF4-FFF2-40B4-BE49-F238E27FC236}">
                <a16:creationId xmlns:a16="http://schemas.microsoft.com/office/drawing/2014/main" id="{C5FCDE94-AE15-4666-83C9-C070C5EC54DF}"/>
              </a:ext>
            </a:extLst>
          </p:cNvPr>
          <p:cNvSpPr txBox="1"/>
          <p:nvPr/>
        </p:nvSpPr>
        <p:spPr>
          <a:xfrm>
            <a:off x="205688" y="917455"/>
            <a:ext cx="8938312" cy="5170646"/>
          </a:xfrm>
          <a:prstGeom prst="rect">
            <a:avLst/>
          </a:prstGeom>
          <a:noFill/>
        </p:spPr>
        <p:txBody>
          <a:bodyPr wrap="square">
            <a:spAutoFit/>
          </a:bodyPr>
          <a:lstStyle/>
          <a:p>
            <a:r>
              <a:rPr lang="en-US" sz="2400" b="1" dirty="0">
                <a:latin typeface="Book Antiqua" panose="02040602050305030304" pitchFamily="18" charset="0"/>
              </a:rPr>
              <a:t>Economic Cooperation and Development</a:t>
            </a:r>
          </a:p>
          <a:p>
            <a:pPr marL="285750" indent="-285750">
              <a:buFont typeface="Wingdings" panose="05000000000000000000" pitchFamily="2" charset="2"/>
              <a:buChar char="v"/>
            </a:pPr>
            <a:r>
              <a:rPr lang="en-US" dirty="0">
                <a:latin typeface="Book Antiqua" panose="02040602050305030304" pitchFamily="18" charset="0"/>
              </a:rPr>
              <a:t>AGOA: Promoting Trade and Respect for Human Rights in Africa</a:t>
            </a:r>
          </a:p>
          <a:p>
            <a:pPr marL="285750" indent="-285750">
              <a:buFont typeface="Wingdings" panose="05000000000000000000" pitchFamily="2" charset="2"/>
              <a:buChar char="v"/>
            </a:pPr>
            <a:r>
              <a:rPr lang="en-US" dirty="0">
                <a:latin typeface="Book Antiqua" panose="02040602050305030304" pitchFamily="18" charset="0"/>
              </a:rPr>
              <a:t>Prosper Africa: U.S. and African Businesses Growing Together</a:t>
            </a:r>
          </a:p>
          <a:p>
            <a:endParaRPr lang="en-US" sz="2400" b="1" dirty="0">
              <a:latin typeface="Book Antiqua" panose="02040602050305030304" pitchFamily="18" charset="0"/>
            </a:endParaRPr>
          </a:p>
          <a:p>
            <a:r>
              <a:rPr lang="en-US" sz="2400" b="1" dirty="0">
                <a:latin typeface="Book Antiqua" panose="02040602050305030304" pitchFamily="18" charset="0"/>
              </a:rPr>
              <a:t>Youth Engagement</a:t>
            </a:r>
          </a:p>
          <a:p>
            <a:pPr marL="285750" indent="-285750">
              <a:buFont typeface="Wingdings" panose="05000000000000000000" pitchFamily="2" charset="2"/>
              <a:buChar char="v"/>
            </a:pPr>
            <a:r>
              <a:rPr lang="en-US" dirty="0">
                <a:latin typeface="Book Antiqua" panose="02040602050305030304" pitchFamily="18" charset="0"/>
              </a:rPr>
              <a:t>Young African Leaders Initiative (YALI)</a:t>
            </a:r>
          </a:p>
          <a:p>
            <a:pPr marL="285750" indent="-285750">
              <a:buFont typeface="Wingdings" panose="05000000000000000000" pitchFamily="2" charset="2"/>
              <a:buChar char="v"/>
            </a:pPr>
            <a:endParaRPr lang="en-US" dirty="0">
              <a:latin typeface="Book Antiqua" panose="02040602050305030304" pitchFamily="18" charset="0"/>
            </a:endParaRPr>
          </a:p>
          <a:p>
            <a:r>
              <a:rPr lang="en-US" sz="2400" b="1" dirty="0">
                <a:latin typeface="Book Antiqua" panose="02040602050305030304" pitchFamily="18" charset="0"/>
              </a:rPr>
              <a:t>Health Cooperation</a:t>
            </a:r>
          </a:p>
          <a:p>
            <a:pPr marL="285750" indent="-285750">
              <a:buFont typeface="Wingdings" panose="05000000000000000000" pitchFamily="2" charset="2"/>
              <a:buChar char="v"/>
            </a:pPr>
            <a:r>
              <a:rPr lang="en-US" dirty="0">
                <a:latin typeface="Book Antiqua" panose="02040602050305030304" pitchFamily="18" charset="0"/>
              </a:rPr>
              <a:t>Speed Global COVID-19 Vaccination Campaign</a:t>
            </a:r>
          </a:p>
          <a:p>
            <a:endParaRPr lang="en-US" sz="2400" b="1" dirty="0">
              <a:latin typeface="Book Antiqua" panose="02040602050305030304" pitchFamily="18" charset="0"/>
            </a:endParaRPr>
          </a:p>
          <a:p>
            <a:r>
              <a:rPr lang="en-US" sz="2400" b="1" dirty="0">
                <a:latin typeface="Book Antiqua" panose="02040602050305030304" pitchFamily="18" charset="0"/>
              </a:rPr>
              <a:t>Environmental Issues</a:t>
            </a:r>
          </a:p>
          <a:p>
            <a:pPr marL="285750" indent="-285750">
              <a:buFont typeface="Wingdings" panose="05000000000000000000" pitchFamily="2" charset="2"/>
              <a:buChar char="v"/>
            </a:pPr>
            <a:r>
              <a:rPr lang="en-US" dirty="0">
                <a:latin typeface="Book Antiqua" panose="02040602050305030304" pitchFamily="18" charset="0"/>
              </a:rPr>
              <a:t>“Transformative” Action To Stop Deforestation by 2030</a:t>
            </a:r>
          </a:p>
          <a:p>
            <a:pPr marL="285750" indent="-285750">
              <a:buFont typeface="Wingdings" panose="05000000000000000000" pitchFamily="2" charset="2"/>
              <a:buChar char="v"/>
            </a:pPr>
            <a:endParaRPr lang="en-US" dirty="0">
              <a:latin typeface="Book Antiqua" panose="02040602050305030304" pitchFamily="18" charset="0"/>
            </a:endParaRPr>
          </a:p>
          <a:p>
            <a:r>
              <a:rPr lang="en-US" sz="2400" b="1" dirty="0">
                <a:latin typeface="Book Antiqua" panose="02040602050305030304" pitchFamily="18" charset="0"/>
              </a:rPr>
              <a:t>Security, Peace, and Stability</a:t>
            </a:r>
          </a:p>
          <a:p>
            <a:pPr marL="285750" indent="-285750">
              <a:buFont typeface="Wingdings" panose="05000000000000000000" pitchFamily="2" charset="2"/>
              <a:buChar char="v"/>
            </a:pPr>
            <a:r>
              <a:rPr lang="en-US" dirty="0">
                <a:latin typeface="Book Antiqua" panose="02040602050305030304" pitchFamily="18" charset="0"/>
              </a:rPr>
              <a:t>U.S. Helping African Partners Fight Terrorism</a:t>
            </a:r>
          </a:p>
          <a:p>
            <a:pPr marL="285750" indent="-285750">
              <a:buFont typeface="Wingdings" panose="05000000000000000000" pitchFamily="2" charset="2"/>
              <a:buChar char="v"/>
            </a:pPr>
            <a:r>
              <a:rPr lang="en-US" dirty="0">
                <a:latin typeface="Book Antiqua" panose="02040602050305030304" pitchFamily="18" charset="0"/>
              </a:rPr>
              <a:t>U.S. Africa Command Helps Partners Address Security, COVID-19</a:t>
            </a:r>
          </a:p>
        </p:txBody>
      </p:sp>
    </p:spTree>
    <p:extLst>
      <p:ext uri="{BB962C8B-B14F-4D97-AF65-F5344CB8AC3E}">
        <p14:creationId xmlns:p14="http://schemas.microsoft.com/office/powerpoint/2010/main" val="3414305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79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457F-461A-6417-28F6-750D83DEA87B}"/>
              </a:ext>
            </a:extLst>
          </p:cNvPr>
          <p:cNvSpPr>
            <a:spLocks noGrp="1"/>
          </p:cNvSpPr>
          <p:nvPr>
            <p:ph type="title"/>
          </p:nvPr>
        </p:nvSpPr>
        <p:spPr>
          <a:xfrm>
            <a:off x="410972" y="244297"/>
            <a:ext cx="8322055" cy="984885"/>
          </a:xfrm>
        </p:spPr>
        <p:txBody>
          <a:bodyPr/>
          <a:lstStyle/>
          <a:p>
            <a:pPr algn="ctr"/>
            <a:r>
              <a:rPr lang="en-US" sz="3200" dirty="0"/>
              <a:t>Africa’s Youth Bulge</a:t>
            </a:r>
            <a:br>
              <a:rPr lang="en-US" sz="3200"/>
            </a:br>
            <a:r>
              <a:rPr lang="en-US" sz="3200"/>
              <a:t>Demographic Dividend or </a:t>
            </a:r>
            <a:r>
              <a:rPr lang="en-US" sz="3200" dirty="0"/>
              <a:t>Disaster? </a:t>
            </a:r>
          </a:p>
        </p:txBody>
      </p:sp>
      <p:pic>
        <p:nvPicPr>
          <p:cNvPr id="5" name="Picture 4" descr="Graphical user interface, chart, line chart&#10;&#10;Description automatically generated">
            <a:extLst>
              <a:ext uri="{FF2B5EF4-FFF2-40B4-BE49-F238E27FC236}">
                <a16:creationId xmlns:a16="http://schemas.microsoft.com/office/drawing/2014/main" id="{F904641D-4528-2391-A863-41BC13C75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6" y="1447800"/>
            <a:ext cx="8582025" cy="4267200"/>
          </a:xfrm>
          <a:prstGeom prst="rect">
            <a:avLst/>
          </a:prstGeom>
        </p:spPr>
      </p:pic>
    </p:spTree>
    <p:extLst>
      <p:ext uri="{BB962C8B-B14F-4D97-AF65-F5344CB8AC3E}">
        <p14:creationId xmlns:p14="http://schemas.microsoft.com/office/powerpoint/2010/main" val="391882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0972" y="244297"/>
            <a:ext cx="4008628" cy="520655"/>
          </a:xfrm>
          <a:prstGeom prst="rect">
            <a:avLst/>
          </a:prstGeom>
        </p:spPr>
        <p:txBody>
          <a:bodyPr vert="horz" wrap="square" lIns="0" tIns="12700" rIns="0" bIns="0" rtlCol="0">
            <a:spAutoFit/>
          </a:bodyPr>
          <a:lstStyle/>
          <a:p>
            <a:pPr marL="12700">
              <a:lnSpc>
                <a:spcPct val="100000"/>
              </a:lnSpc>
              <a:spcBef>
                <a:spcPts val="100"/>
              </a:spcBef>
            </a:pPr>
            <a:r>
              <a:rPr lang="en-US" dirty="0"/>
              <a:t>Demographic Shifts</a:t>
            </a:r>
            <a:endParaRPr dirty="0"/>
          </a:p>
        </p:txBody>
      </p:sp>
      <p:sp>
        <p:nvSpPr>
          <p:cNvPr id="3" name="object 3"/>
          <p:cNvSpPr/>
          <p:nvPr/>
        </p:nvSpPr>
        <p:spPr>
          <a:xfrm>
            <a:off x="4038600" y="1666115"/>
            <a:ext cx="4491228" cy="43997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38267" y="2306196"/>
            <a:ext cx="3466084" cy="3759707"/>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4</a:t>
            </a:fld>
            <a:endParaRPr dirty="0"/>
          </a:p>
        </p:txBody>
      </p:sp>
      <p:sp>
        <p:nvSpPr>
          <p:cNvPr id="7" name="TextBox 6">
            <a:extLst>
              <a:ext uri="{FF2B5EF4-FFF2-40B4-BE49-F238E27FC236}">
                <a16:creationId xmlns:a16="http://schemas.microsoft.com/office/drawing/2014/main" id="{CE7B6827-A8B0-4848-A896-00A91D41449C}"/>
              </a:ext>
            </a:extLst>
          </p:cNvPr>
          <p:cNvSpPr txBox="1"/>
          <p:nvPr/>
        </p:nvSpPr>
        <p:spPr>
          <a:xfrm>
            <a:off x="338266" y="764952"/>
            <a:ext cx="8653333" cy="584775"/>
          </a:xfrm>
          <a:prstGeom prst="rect">
            <a:avLst/>
          </a:prstGeom>
          <a:noFill/>
        </p:spPr>
        <p:txBody>
          <a:bodyPr wrap="square">
            <a:spAutoFit/>
          </a:bodyPr>
          <a:lstStyle/>
          <a:p>
            <a:r>
              <a:rPr lang="en-US" sz="1600" dirty="0">
                <a:latin typeface="Book Antiqua" panose="02040602050305030304" pitchFamily="18" charset="0"/>
              </a:rPr>
              <a:t>Citizen questions to government: Will I have a pension when I am old and will it be sufficient for me to live on? How will we ever find enough jobs for our youth?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BC050A-054E-CDBD-C8F2-F2CD2847FCD8}"/>
              </a:ext>
            </a:extLst>
          </p:cNvPr>
          <p:cNvSpPr txBox="1">
            <a:spLocks/>
          </p:cNvSpPr>
          <p:nvPr/>
        </p:nvSpPr>
        <p:spPr>
          <a:xfrm>
            <a:off x="7169585" y="4572000"/>
            <a:ext cx="1982035" cy="1139863"/>
          </a:xfrm>
          <a:prstGeom prst="rect">
            <a:avLst/>
          </a:prstGeom>
        </p:spPr>
        <p:txBody>
          <a:bodyPr vert="horz" lIns="82273" tIns="41137" rIns="82273" bIns="41137" rtlCol="0" anchor="t">
            <a:noAutofit/>
          </a:bodyPr>
          <a:lstStyle>
            <a:lvl1pPr marL="0" marR="0" indent="0" algn="l" defTabSz="381122" rtl="0" eaLnBrk="1" fontAlgn="auto" latinLnBrk="0" hangingPunct="1">
              <a:lnSpc>
                <a:spcPct val="100000"/>
              </a:lnSpc>
              <a:spcBef>
                <a:spcPct val="20000"/>
              </a:spcBef>
              <a:spcAft>
                <a:spcPts val="0"/>
              </a:spcAft>
              <a:buClrTx/>
              <a:buSzTx/>
              <a:buFont typeface="Arial"/>
              <a:buNone/>
              <a:tabLst/>
              <a:defRPr lang="en-GB" sz="917" b="0" i="0" u="none" strike="noStrike" kern="1200" baseline="0" smtClean="0">
                <a:solidFill>
                  <a:schemeClr val="bg1"/>
                </a:solidFill>
                <a:effectLst/>
                <a:latin typeface="FreightSans Pro Book" panose="02000606030000020004" pitchFamily="2" charset="0"/>
                <a:ea typeface="+mn-ea"/>
                <a:cs typeface="FreightSans Pro Book"/>
              </a:defRPr>
            </a:lvl1pPr>
            <a:lvl2pPr marL="381122" indent="0" algn="l" defTabSz="381122" rtl="0" eaLnBrk="1" latinLnBrk="0" hangingPunct="1">
              <a:spcBef>
                <a:spcPct val="20000"/>
              </a:spcBef>
              <a:buFont typeface="Arial"/>
              <a:buNone/>
              <a:defRPr sz="2334" b="0" i="0" kern="1200">
                <a:solidFill>
                  <a:schemeClr val="tx1"/>
                </a:solidFill>
                <a:latin typeface="FreightSans Pro Light"/>
                <a:ea typeface="+mn-ea"/>
                <a:cs typeface="FreightSans Pro Book"/>
              </a:defRPr>
            </a:lvl2pPr>
            <a:lvl3pPr marL="762244" indent="0" algn="l" defTabSz="381122" rtl="0" eaLnBrk="1" latinLnBrk="0" hangingPunct="1">
              <a:spcBef>
                <a:spcPct val="20000"/>
              </a:spcBef>
              <a:buFont typeface="Arial"/>
              <a:buNone/>
              <a:defRPr sz="2001" b="0" i="0" kern="1200">
                <a:solidFill>
                  <a:schemeClr val="tx1"/>
                </a:solidFill>
                <a:latin typeface="FreightSans Pro Light"/>
                <a:ea typeface="+mn-ea"/>
                <a:cs typeface="FreightSans Pro Book"/>
              </a:defRPr>
            </a:lvl3pPr>
            <a:lvl4pPr marL="1143366" indent="0" algn="l" defTabSz="381122" rtl="0" eaLnBrk="1" latinLnBrk="0" hangingPunct="1">
              <a:spcBef>
                <a:spcPct val="20000"/>
              </a:spcBef>
              <a:buFont typeface="Arial"/>
              <a:buNone/>
              <a:defRPr sz="1667" b="0" i="0" kern="1200">
                <a:solidFill>
                  <a:schemeClr val="tx1"/>
                </a:solidFill>
                <a:latin typeface="FreightSans Pro Light"/>
                <a:ea typeface="+mn-ea"/>
                <a:cs typeface="FreightSans Pro Book"/>
              </a:defRPr>
            </a:lvl4pPr>
            <a:lvl5pPr marL="1524488" indent="0" algn="l" defTabSz="381122" rtl="0" eaLnBrk="1" latinLnBrk="0" hangingPunct="1">
              <a:spcBef>
                <a:spcPct val="20000"/>
              </a:spcBef>
              <a:buFont typeface="Arial"/>
              <a:buNone/>
              <a:defRPr sz="1667" b="0" i="0" kern="1200">
                <a:solidFill>
                  <a:schemeClr val="tx1"/>
                </a:solidFill>
                <a:latin typeface="FreightSans Pro Light"/>
                <a:ea typeface="+mn-ea"/>
                <a:cs typeface="FreightSans Pro Book"/>
              </a:defRPr>
            </a:lvl5pPr>
            <a:lvl6pPr marL="2096171" indent="-190561" algn="l" defTabSz="381122" rtl="0" eaLnBrk="1" latinLnBrk="0" hangingPunct="1">
              <a:spcBef>
                <a:spcPct val="20000"/>
              </a:spcBef>
              <a:buFont typeface="Arial"/>
              <a:buChar char="•"/>
              <a:defRPr sz="1667" kern="1200">
                <a:solidFill>
                  <a:schemeClr val="tx1"/>
                </a:solidFill>
                <a:latin typeface="+mn-lt"/>
                <a:ea typeface="+mn-ea"/>
                <a:cs typeface="+mn-cs"/>
              </a:defRPr>
            </a:lvl6pPr>
            <a:lvl7pPr marL="2477292" indent="-190561" algn="l" defTabSz="381122" rtl="0" eaLnBrk="1" latinLnBrk="0" hangingPunct="1">
              <a:spcBef>
                <a:spcPct val="20000"/>
              </a:spcBef>
              <a:buFont typeface="Arial"/>
              <a:buChar char="•"/>
              <a:defRPr sz="1667" kern="1200">
                <a:solidFill>
                  <a:schemeClr val="tx1"/>
                </a:solidFill>
                <a:latin typeface="+mn-lt"/>
                <a:ea typeface="+mn-ea"/>
                <a:cs typeface="+mn-cs"/>
              </a:defRPr>
            </a:lvl7pPr>
            <a:lvl8pPr marL="2858414" indent="-190561" algn="l" defTabSz="381122" rtl="0" eaLnBrk="1" latinLnBrk="0" hangingPunct="1">
              <a:spcBef>
                <a:spcPct val="20000"/>
              </a:spcBef>
              <a:buFont typeface="Arial"/>
              <a:buChar char="•"/>
              <a:defRPr sz="1667" kern="1200">
                <a:solidFill>
                  <a:schemeClr val="tx1"/>
                </a:solidFill>
                <a:latin typeface="+mn-lt"/>
                <a:ea typeface="+mn-ea"/>
                <a:cs typeface="+mn-cs"/>
              </a:defRPr>
            </a:lvl8pPr>
            <a:lvl9pPr marL="3239536" indent="-190561" algn="l" defTabSz="381122" rtl="0" eaLnBrk="1" latinLnBrk="0" hangingPunct="1">
              <a:spcBef>
                <a:spcPct val="20000"/>
              </a:spcBef>
              <a:buFont typeface="Arial"/>
              <a:buChar char="•"/>
              <a:defRPr sz="1667" kern="1200">
                <a:solidFill>
                  <a:schemeClr val="tx1"/>
                </a:solidFill>
                <a:latin typeface="+mn-lt"/>
                <a:ea typeface="+mn-ea"/>
                <a:cs typeface="+mn-cs"/>
              </a:defRPr>
            </a:lvl9pPr>
          </a:lstStyle>
          <a:p>
            <a:pPr defTabSz="190561"/>
            <a:r>
              <a:rPr lang="en-US" sz="810" dirty="0">
                <a:solidFill>
                  <a:srgbClr val="FFFFFF"/>
                </a:solidFill>
                <a:latin typeface="FreightSans Pro Book"/>
              </a:rPr>
              <a:t>UNDP 2023</a:t>
            </a:r>
            <a:endParaRPr lang="sv-SE" sz="810" dirty="0">
              <a:solidFill>
                <a:prstClr val="white"/>
              </a:solidFill>
              <a:latin typeface="FreightSans Pro Book"/>
            </a:endParaRPr>
          </a:p>
          <a:p>
            <a:pPr defTabSz="190561"/>
            <a:endParaRPr lang="en-US" sz="900" dirty="0">
              <a:solidFill>
                <a:srgbClr val="000000"/>
              </a:solidFill>
              <a:latin typeface="FreightSans Pro Book"/>
            </a:endParaRPr>
          </a:p>
          <a:p>
            <a:pPr defTabSz="190561"/>
            <a:endParaRPr lang="it-IT" sz="810" i="1" dirty="0">
              <a:solidFill>
                <a:prstClr val="white"/>
              </a:solidFill>
              <a:latin typeface="FreightSans Pro Book"/>
            </a:endParaRPr>
          </a:p>
        </p:txBody>
      </p:sp>
    </p:spTree>
    <p:extLst>
      <p:ext uri="{BB962C8B-B14F-4D97-AF65-F5344CB8AC3E}">
        <p14:creationId xmlns:p14="http://schemas.microsoft.com/office/powerpoint/2010/main" val="382475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B453A-39BC-4CC9-A0B8-6DD54ECDF07D}"/>
              </a:ext>
            </a:extLst>
          </p:cNvPr>
          <p:cNvSpPr>
            <a:spLocks noGrp="1"/>
          </p:cNvSpPr>
          <p:nvPr>
            <p:ph type="body" sz="quarter" idx="10"/>
          </p:nvPr>
        </p:nvSpPr>
        <p:spPr>
          <a:xfrm>
            <a:off x="3048000" y="1028700"/>
            <a:ext cx="8229600" cy="485350"/>
          </a:xfrm>
        </p:spPr>
        <p:txBody>
          <a:bodyPr>
            <a:normAutofit/>
          </a:bodyPr>
          <a:lstStyle/>
          <a:p>
            <a:r>
              <a:rPr lang="en-US" sz="1800" b="1" dirty="0">
                <a:solidFill>
                  <a:srgbClr val="DC5034"/>
                </a:solidFill>
                <a:latin typeface="+mj-lt"/>
                <a:cs typeface="+mn-cs"/>
              </a:rPr>
              <a:t>Key findings – </a:t>
            </a:r>
            <a:r>
              <a:rPr lang="en-US" sz="1800" b="1" dirty="0">
                <a:solidFill>
                  <a:srgbClr val="DC5034"/>
                </a:solidFill>
                <a:latin typeface="+mn-lt"/>
                <a:cs typeface="+mn-cs"/>
              </a:rPr>
              <a:t>Pathways to Recruitment</a:t>
            </a:r>
            <a:endParaRPr lang="en-US" sz="1800" b="1" dirty="0">
              <a:solidFill>
                <a:srgbClr val="DC5034"/>
              </a:solidFill>
              <a:latin typeface="+mj-lt"/>
              <a:cs typeface="+mn-cs"/>
            </a:endParaRPr>
          </a:p>
        </p:txBody>
      </p:sp>
      <p:sp>
        <p:nvSpPr>
          <p:cNvPr id="3" name="TextBox 2">
            <a:extLst>
              <a:ext uri="{FF2B5EF4-FFF2-40B4-BE49-F238E27FC236}">
                <a16:creationId xmlns:a16="http://schemas.microsoft.com/office/drawing/2014/main" id="{EA42BAC8-1A47-45FD-8B4D-4A1C7C467BEA}"/>
              </a:ext>
            </a:extLst>
          </p:cNvPr>
          <p:cNvSpPr txBox="1"/>
          <p:nvPr/>
        </p:nvSpPr>
        <p:spPr>
          <a:xfrm>
            <a:off x="228600" y="1600200"/>
            <a:ext cx="5105400" cy="4678204"/>
          </a:xfrm>
          <a:prstGeom prst="rect">
            <a:avLst/>
          </a:prstGeom>
          <a:noFill/>
        </p:spPr>
        <p:txBody>
          <a:bodyPr wrap="square" rtlCol="0">
            <a:spAutoFit/>
          </a:bodyPr>
          <a:lstStyle/>
          <a:p>
            <a:pPr marL="228600" indent="-228600" defTabSz="457200">
              <a:buFont typeface="Arial" panose="020B0604020202020204" pitchFamily="34" charset="0"/>
              <a:buChar char="•"/>
            </a:pPr>
            <a:r>
              <a:rPr lang="en-US" sz="1200" dirty="0">
                <a:solidFill>
                  <a:prstClr val="black"/>
                </a:solidFill>
                <a:latin typeface="Calibri"/>
                <a:cs typeface="Futura Medium"/>
              </a:rPr>
              <a:t>Although</a:t>
            </a:r>
            <a:r>
              <a:rPr lang="en-US" sz="1200" b="1" dirty="0">
                <a:solidFill>
                  <a:srgbClr val="1F497D"/>
                </a:solidFill>
                <a:latin typeface="Calibri"/>
                <a:cs typeface="Futura Medium"/>
              </a:rPr>
              <a:t> 25% of surveyed voluntary recruits identified employment opportunities as their primary reason </a:t>
            </a:r>
            <a:r>
              <a:rPr lang="en-US" sz="1200" dirty="0">
                <a:solidFill>
                  <a:prstClr val="black"/>
                </a:solidFill>
                <a:latin typeface="Calibri"/>
              </a:rPr>
              <a:t>for joining,</a:t>
            </a:r>
            <a:r>
              <a:rPr lang="en-US" sz="1200" dirty="0">
                <a:solidFill>
                  <a:prstClr val="black"/>
                </a:solidFill>
                <a:latin typeface="Calibri"/>
                <a:cs typeface="Futura Medium"/>
              </a:rPr>
              <a:t> the research did not find a significant correlation between unemployment and susceptibility to violent extremism. </a:t>
            </a:r>
            <a:r>
              <a:rPr lang="en-US" sz="1200" dirty="0">
                <a:solidFill>
                  <a:prstClr val="black"/>
                </a:solidFill>
                <a:latin typeface="Calibri"/>
              </a:rPr>
              <a:t> </a:t>
            </a:r>
          </a:p>
          <a:p>
            <a:pPr defTabSz="457200"/>
            <a:endParaRPr lang="en-US" sz="1200" dirty="0">
              <a:solidFill>
                <a:prstClr val="black"/>
              </a:solidFill>
              <a:latin typeface="Calibri"/>
            </a:endParaRPr>
          </a:p>
          <a:p>
            <a:pPr marL="228600" indent="-228600" defTabSz="457200">
              <a:buFont typeface="Arial" panose="020B0604020202020204" pitchFamily="34" charset="0"/>
              <a:buChar char="•"/>
            </a:pPr>
            <a:r>
              <a:rPr lang="en-US" sz="1200" b="1" dirty="0">
                <a:solidFill>
                  <a:srgbClr val="1F497D"/>
                </a:solidFill>
                <a:latin typeface="Calibri"/>
                <a:cs typeface="Futura Medium"/>
              </a:rPr>
              <a:t>This study does not find a statistical relationship between levels of trusts and susceptibility to violent extremism</a:t>
            </a:r>
            <a:r>
              <a:rPr lang="en-US" sz="1200" dirty="0">
                <a:solidFill>
                  <a:prstClr val="black"/>
                </a:solidFill>
                <a:latin typeface="Calibri"/>
              </a:rPr>
              <a:t>. Levels of trust in state actors and institutions  are low among all respondents. 58% of voluntary recruit exhibited little/no trust in national government, compared to 50% of reference groups counterparts.</a:t>
            </a:r>
          </a:p>
          <a:p>
            <a:pPr defTabSz="457200"/>
            <a:endParaRPr lang="en-US" sz="1200" dirty="0">
              <a:solidFill>
                <a:prstClr val="black"/>
              </a:solidFill>
              <a:latin typeface="Calibri"/>
            </a:endParaRPr>
          </a:p>
          <a:p>
            <a:pPr marL="228600" indent="-228600" algn="just" defTabSz="457200">
              <a:buFont typeface="Arial" panose="020B0604020202020204" pitchFamily="34" charset="0"/>
              <a:buChar char="•"/>
            </a:pPr>
            <a:r>
              <a:rPr lang="en-US" sz="1200" dirty="0">
                <a:solidFill>
                  <a:prstClr val="black"/>
                </a:solidFill>
                <a:latin typeface="Calibri"/>
              </a:rPr>
              <a:t>Among the 48% voluntary recruits who had experienced a trigger event, i.e. a 'tipping point' factor, </a:t>
            </a:r>
            <a:r>
              <a:rPr lang="en-US" sz="1200" b="1" dirty="0">
                <a:solidFill>
                  <a:srgbClr val="1F497D"/>
                </a:solidFill>
                <a:latin typeface="Calibri"/>
                <a:cs typeface="Futura Medium"/>
              </a:rPr>
              <a:t>as many as 71 % experienced short, punctuated and sharp escalations of human rights abuses such as government action, killing of a family member or and arrest of family member (10%)</a:t>
            </a:r>
            <a:r>
              <a:rPr lang="en-US" sz="1200" dirty="0">
                <a:solidFill>
                  <a:prstClr val="black"/>
                </a:solidFill>
                <a:latin typeface="Calibri"/>
              </a:rPr>
              <a:t>, similar to the first study.</a:t>
            </a:r>
          </a:p>
          <a:p>
            <a:pPr defTabSz="457200"/>
            <a:endParaRPr lang="en-US" sz="1200" dirty="0">
              <a:solidFill>
                <a:prstClr val="black"/>
              </a:solidFill>
              <a:latin typeface="Calibri"/>
            </a:endParaRPr>
          </a:p>
          <a:p>
            <a:pPr marL="228600" indent="-228600" defTabSz="457200">
              <a:buFont typeface="Arial" panose="020B0604020202020204" pitchFamily="34" charset="0"/>
              <a:buChar char="•"/>
            </a:pPr>
            <a:r>
              <a:rPr lang="en-US" sz="1200" b="1" dirty="0">
                <a:solidFill>
                  <a:srgbClr val="1F497D"/>
                </a:solidFill>
                <a:latin typeface="Calibri"/>
                <a:cs typeface="Futura Medium"/>
              </a:rPr>
              <a:t>Low levels of access to information and communication increases vulnerability to recruitment</a:t>
            </a:r>
            <a:r>
              <a:rPr lang="en-US" sz="1200" dirty="0">
                <a:solidFill>
                  <a:prstClr val="black"/>
                </a:solidFill>
                <a:latin typeface="Calibri"/>
              </a:rPr>
              <a:t>.  Recruits that never use or lack access to internet at the time of joining, joined more quickly than others.</a:t>
            </a:r>
          </a:p>
          <a:p>
            <a:pPr defTabSz="457200"/>
            <a:endParaRPr lang="en-US" sz="1200" dirty="0">
              <a:solidFill>
                <a:prstClr val="black"/>
              </a:solidFill>
              <a:latin typeface="Calibri"/>
            </a:endParaRPr>
          </a:p>
          <a:p>
            <a:pPr marL="228600" indent="-228600" defTabSz="457200">
              <a:buFont typeface="Arial" panose="020B0604020202020204" pitchFamily="34" charset="0"/>
              <a:buChar char="•"/>
            </a:pPr>
            <a:r>
              <a:rPr lang="en-US" sz="1200" b="1" dirty="0">
                <a:solidFill>
                  <a:srgbClr val="1F497D"/>
                </a:solidFill>
                <a:latin typeface="Calibri"/>
                <a:cs typeface="Futura Medium"/>
              </a:rPr>
              <a:t>Male recruits were more likely to join with friends, female recruits with family</a:t>
            </a:r>
            <a:r>
              <a:rPr lang="en-US" sz="1200" dirty="0">
                <a:solidFill>
                  <a:prstClr val="black"/>
                </a:solidFill>
                <a:latin typeface="Calibri"/>
              </a:rPr>
              <a:t>. While 61 percent of male recruits joined with a friend, 50 percent of female recruits joined with family (husbands).</a:t>
            </a:r>
          </a:p>
          <a:p>
            <a:pPr algn="just" defTabSz="457200"/>
            <a:endParaRPr lang="en-US" sz="1000" dirty="0">
              <a:solidFill>
                <a:prstClr val="black"/>
              </a:solidFill>
              <a:latin typeface="Calibri"/>
            </a:endParaRPr>
          </a:p>
        </p:txBody>
      </p:sp>
      <p:pic>
        <p:nvPicPr>
          <p:cNvPr id="4" name="Picture 3">
            <a:extLst>
              <a:ext uri="{FF2B5EF4-FFF2-40B4-BE49-F238E27FC236}">
                <a16:creationId xmlns:a16="http://schemas.microsoft.com/office/drawing/2014/main" id="{AB7F42D6-3549-CE1E-E474-9D21A642F36C}"/>
              </a:ext>
            </a:extLst>
          </p:cNvPr>
          <p:cNvPicPr>
            <a:picLocks noChangeAspect="1"/>
          </p:cNvPicPr>
          <p:nvPr/>
        </p:nvPicPr>
        <p:blipFill>
          <a:blip r:embed="rId2"/>
          <a:stretch>
            <a:fillRect/>
          </a:stretch>
        </p:blipFill>
        <p:spPr>
          <a:xfrm>
            <a:off x="5242120" y="1892700"/>
            <a:ext cx="3841360" cy="3936600"/>
          </a:xfrm>
          <a:prstGeom prst="rect">
            <a:avLst/>
          </a:prstGeom>
        </p:spPr>
      </p:pic>
    </p:spTree>
    <p:extLst>
      <p:ext uri="{BB962C8B-B14F-4D97-AF65-F5344CB8AC3E}">
        <p14:creationId xmlns:p14="http://schemas.microsoft.com/office/powerpoint/2010/main" val="65192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0972" y="244297"/>
            <a:ext cx="5227828" cy="520655"/>
          </a:xfrm>
          <a:prstGeom prst="rect">
            <a:avLst/>
          </a:prstGeom>
        </p:spPr>
        <p:txBody>
          <a:bodyPr vert="horz" wrap="square" lIns="0" tIns="12700" rIns="0" bIns="0" rtlCol="0">
            <a:spAutoFit/>
          </a:bodyPr>
          <a:lstStyle/>
          <a:p>
            <a:pPr marL="12700">
              <a:lnSpc>
                <a:spcPct val="100000"/>
              </a:lnSpc>
              <a:spcBef>
                <a:spcPts val="100"/>
              </a:spcBef>
            </a:pPr>
            <a:r>
              <a:rPr lang="en-US" dirty="0"/>
              <a:t>Accelerating urbanization</a:t>
            </a:r>
            <a:endParaRPr dirty="0"/>
          </a:p>
        </p:txBody>
      </p:sp>
      <p:sp>
        <p:nvSpPr>
          <p:cNvPr id="3" name="object 3"/>
          <p:cNvSpPr/>
          <p:nvPr/>
        </p:nvSpPr>
        <p:spPr>
          <a:xfrm>
            <a:off x="3633045" y="2339057"/>
            <a:ext cx="5142147" cy="37234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600" y="2339056"/>
            <a:ext cx="3244596" cy="3528343"/>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7</a:t>
            </a:fld>
            <a:endParaRPr dirty="0"/>
          </a:p>
        </p:txBody>
      </p:sp>
      <p:sp>
        <p:nvSpPr>
          <p:cNvPr id="7" name="TextBox 6">
            <a:extLst>
              <a:ext uri="{FF2B5EF4-FFF2-40B4-BE49-F238E27FC236}">
                <a16:creationId xmlns:a16="http://schemas.microsoft.com/office/drawing/2014/main" id="{F2E782F5-F865-4FD9-A13E-C56EAE0F59D6}"/>
              </a:ext>
            </a:extLst>
          </p:cNvPr>
          <p:cNvSpPr txBox="1"/>
          <p:nvPr/>
        </p:nvSpPr>
        <p:spPr>
          <a:xfrm>
            <a:off x="152400" y="813340"/>
            <a:ext cx="8915399" cy="584775"/>
          </a:xfrm>
          <a:prstGeom prst="rect">
            <a:avLst/>
          </a:prstGeom>
          <a:noFill/>
        </p:spPr>
        <p:txBody>
          <a:bodyPr wrap="square">
            <a:spAutoFit/>
          </a:bodyPr>
          <a:lstStyle/>
          <a:p>
            <a:r>
              <a:rPr lang="en-US" sz="1600" dirty="0">
                <a:latin typeface="Book Antiqua" panose="02040602050305030304" pitchFamily="18" charset="0"/>
              </a:rPr>
              <a:t>Citizen questions to government: How can government plan for infrastructure better so that it is timely, effective and sustainable? What is government doing to get rid of poverty in my city?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546" y="76200"/>
            <a:ext cx="6599428" cy="520655"/>
          </a:xfrm>
          <a:prstGeom prst="rect">
            <a:avLst/>
          </a:prstGeom>
        </p:spPr>
        <p:txBody>
          <a:bodyPr vert="horz" wrap="square" lIns="0" tIns="12700" rIns="0" bIns="0" rtlCol="0">
            <a:spAutoFit/>
          </a:bodyPr>
          <a:lstStyle/>
          <a:p>
            <a:pPr marL="12700">
              <a:lnSpc>
                <a:spcPct val="100000"/>
              </a:lnSpc>
              <a:spcBef>
                <a:spcPts val="100"/>
              </a:spcBef>
            </a:pPr>
            <a:r>
              <a:rPr lang="en-US" dirty="0"/>
              <a:t>Accelerating Urbanization Cont.</a:t>
            </a:r>
            <a:endParaRPr dirty="0"/>
          </a:p>
        </p:txBody>
      </p:sp>
      <p:sp>
        <p:nvSpPr>
          <p:cNvPr id="5" name="object 5"/>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8</a:t>
            </a:fld>
            <a:endParaRPr dirty="0"/>
          </a:p>
        </p:txBody>
      </p:sp>
      <p:pic>
        <p:nvPicPr>
          <p:cNvPr id="7" name="Picture 6" descr="Diagram&#10;&#10;Description automatically generated">
            <a:extLst>
              <a:ext uri="{FF2B5EF4-FFF2-40B4-BE49-F238E27FC236}">
                <a16:creationId xmlns:a16="http://schemas.microsoft.com/office/drawing/2014/main" id="{ED244FA0-0A5D-46DD-B0B9-49B846508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46" y="1066801"/>
            <a:ext cx="8987454" cy="5105400"/>
          </a:xfrm>
          <a:prstGeom prst="rect">
            <a:avLst/>
          </a:prstGeom>
        </p:spPr>
      </p:pic>
    </p:spTree>
    <p:extLst>
      <p:ext uri="{BB962C8B-B14F-4D97-AF65-F5344CB8AC3E}">
        <p14:creationId xmlns:p14="http://schemas.microsoft.com/office/powerpoint/2010/main" val="228793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404" y="76200"/>
            <a:ext cx="8590788" cy="520655"/>
          </a:xfrm>
          <a:prstGeom prst="rect">
            <a:avLst/>
          </a:prstGeom>
        </p:spPr>
        <p:txBody>
          <a:bodyPr vert="horz" wrap="square" lIns="0" tIns="12700" rIns="0" bIns="0" rtlCol="0">
            <a:spAutoFit/>
          </a:bodyPr>
          <a:lstStyle/>
          <a:p>
            <a:pPr marL="12700" algn="ctr">
              <a:lnSpc>
                <a:spcPct val="100000"/>
              </a:lnSpc>
              <a:spcBef>
                <a:spcPts val="100"/>
              </a:spcBef>
            </a:pPr>
            <a:r>
              <a:rPr lang="en-US" spc="-5" dirty="0"/>
              <a:t>Climate Change and Resource Scarcity</a:t>
            </a:r>
          </a:p>
        </p:txBody>
      </p:sp>
      <p:sp>
        <p:nvSpPr>
          <p:cNvPr id="3" name="object 3"/>
          <p:cNvSpPr/>
          <p:nvPr/>
        </p:nvSpPr>
        <p:spPr>
          <a:xfrm>
            <a:off x="4699517" y="1600200"/>
            <a:ext cx="4308729" cy="45430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8031" y="3079966"/>
            <a:ext cx="4311486" cy="2767584"/>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9</a:t>
            </a:fld>
            <a:endParaRPr dirty="0"/>
          </a:p>
        </p:txBody>
      </p:sp>
      <p:sp>
        <p:nvSpPr>
          <p:cNvPr id="7" name="TextBox 6">
            <a:extLst>
              <a:ext uri="{FF2B5EF4-FFF2-40B4-BE49-F238E27FC236}">
                <a16:creationId xmlns:a16="http://schemas.microsoft.com/office/drawing/2014/main" id="{B789C5F2-E851-4F6C-8C2C-31E812111A80}"/>
              </a:ext>
            </a:extLst>
          </p:cNvPr>
          <p:cNvSpPr txBox="1"/>
          <p:nvPr/>
        </p:nvSpPr>
        <p:spPr>
          <a:xfrm>
            <a:off x="184405" y="631789"/>
            <a:ext cx="8823842" cy="584775"/>
          </a:xfrm>
          <a:prstGeom prst="rect">
            <a:avLst/>
          </a:prstGeom>
          <a:noFill/>
        </p:spPr>
        <p:txBody>
          <a:bodyPr wrap="square">
            <a:spAutoFit/>
          </a:bodyPr>
          <a:lstStyle/>
          <a:p>
            <a:r>
              <a:rPr lang="en-US" sz="1600" dirty="0">
                <a:latin typeface="Book Antiqua" panose="02040602050305030304" pitchFamily="18" charset="0"/>
              </a:rPr>
              <a:t>Citizen questions to government: How will government ensure that we have sufficient</a:t>
            </a:r>
          </a:p>
          <a:p>
            <a:r>
              <a:rPr lang="en-US" sz="1600" dirty="0">
                <a:latin typeface="Book Antiqua" panose="02040602050305030304" pitchFamily="18" charset="0"/>
              </a:rPr>
              <a:t>resources for our future needs as demand exceeds supply?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3A07869D882648A96431C1019F6CCF" ma:contentTypeVersion="18" ma:contentTypeDescription="Create a new document." ma:contentTypeScope="" ma:versionID="4cb59af83cfa4e1004cc3e534209496c">
  <xsd:schema xmlns:xsd="http://www.w3.org/2001/XMLSchema" xmlns:xs="http://www.w3.org/2001/XMLSchema" xmlns:p="http://schemas.microsoft.com/office/2006/metadata/properties" xmlns:ns2="de724392-4127-4023-8022-f34e3e4712d3" xmlns:ns3="f3734251-b688-48a9-9868-3bcfaa349d34" targetNamespace="http://schemas.microsoft.com/office/2006/metadata/properties" ma:root="true" ma:fieldsID="a516af9576fc369998bd732333abd6f8" ns2:_="" ns3:_="">
    <xsd:import namespace="de724392-4127-4023-8022-f34e3e4712d3"/>
    <xsd:import namespace="f3734251-b688-48a9-9868-3bcfaa349d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24392-4127-4023-8022-f34e3e471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34031f-5af4-462f-909d-b01dcfe103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34251-b688-48a9-9868-3bcfaa349d3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d13ab-b3d9-4dc2-81fa-676027a22dbf}" ma:internalName="TaxCatchAll" ma:showField="CatchAllData" ma:web="f3734251-b688-48a9-9868-3bcfaa349d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724392-4127-4023-8022-f34e3e4712d3">
      <Terms xmlns="http://schemas.microsoft.com/office/infopath/2007/PartnerControls"/>
    </lcf76f155ced4ddcb4097134ff3c332f>
    <TaxCatchAll xmlns="f3734251-b688-48a9-9868-3bcfaa349d34" xsi:nil="true"/>
  </documentManagement>
</p:properties>
</file>

<file path=customXml/itemProps1.xml><?xml version="1.0" encoding="utf-8"?>
<ds:datastoreItem xmlns:ds="http://schemas.openxmlformats.org/officeDocument/2006/customXml" ds:itemID="{B2372A9E-9FB2-4F19-9E52-20B158FECFE7}"/>
</file>

<file path=customXml/itemProps2.xml><?xml version="1.0" encoding="utf-8"?>
<ds:datastoreItem xmlns:ds="http://schemas.openxmlformats.org/officeDocument/2006/customXml" ds:itemID="{6CD6BC60-D4E3-4F87-971A-52D656038EF7}"/>
</file>

<file path=customXml/itemProps3.xml><?xml version="1.0" encoding="utf-8"?>
<ds:datastoreItem xmlns:ds="http://schemas.openxmlformats.org/officeDocument/2006/customXml" ds:itemID="{B2A09D9A-6695-42E7-9231-E057AD45C3B4}"/>
</file>

<file path=docProps/app.xml><?xml version="1.0" encoding="utf-8"?>
<Properties xmlns="http://schemas.openxmlformats.org/officeDocument/2006/extended-properties" xmlns:vt="http://schemas.openxmlformats.org/officeDocument/2006/docPropsVTypes">
  <Template/>
  <TotalTime>4170</TotalTime>
  <Words>793</Words>
  <Application>Microsoft Office PowerPoint</Application>
  <PresentationFormat>On-screen Show (4:3)</PresentationFormat>
  <Paragraphs>107</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Book Antiqua</vt:lpstr>
      <vt:lpstr>Calibri</vt:lpstr>
      <vt:lpstr>FreightSans Pro Book</vt:lpstr>
      <vt:lpstr>Futura Medium</vt:lpstr>
      <vt:lpstr>Wingdings</vt:lpstr>
      <vt:lpstr>Office Theme</vt:lpstr>
      <vt:lpstr>WHY AFRICA MATTERS FOR THE UNITED STATES AND THE REST OF THE WORLD</vt:lpstr>
      <vt:lpstr>The Global Megatrends Impacting African Governments and Citizens Focus on Challenges and Opportunities</vt:lpstr>
      <vt:lpstr>Africa’s Youth Bulge Demographic Dividend or Disaster? </vt:lpstr>
      <vt:lpstr>Demographic Shifts</vt:lpstr>
      <vt:lpstr>PowerPoint Presentation</vt:lpstr>
      <vt:lpstr>PowerPoint Presentation</vt:lpstr>
      <vt:lpstr>Accelerating urbanization</vt:lpstr>
      <vt:lpstr>Accelerating Urbanization Cont.</vt:lpstr>
      <vt:lpstr>Climate Change and Resource Scarcity</vt:lpstr>
      <vt:lpstr>PowerPoint Presentation</vt:lpstr>
      <vt:lpstr>Increasing debt in many African countries is a cause for worry</vt:lpstr>
      <vt:lpstr>PowerPoint Presentation</vt:lpstr>
      <vt:lpstr>Democratic Backsliding in Africa</vt:lpstr>
      <vt:lpstr>PowerPoint Presentation</vt:lpstr>
      <vt:lpstr>Civil-Military Relations in Africa</vt:lpstr>
      <vt:lpstr>Great Power Competition: Russian and Chinese Influence In Africa </vt:lpstr>
      <vt:lpstr>Does Africa Matter to the U.S</vt:lpstr>
      <vt:lpstr>U.S.-Africa Leaders Summit Marks a Shift in Relations with the Continent</vt:lpstr>
      <vt:lpstr>U.S. STRATEGY TOWARD SUB-SAHARAN AFRICA</vt:lpstr>
      <vt:lpstr>U.S.-Africa Partnerships </vt:lpstr>
      <vt:lpstr>U.S.-Africa Partnerships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Amegboh, Joel  CIV US NDU</dc:creator>
  <cp:lastModifiedBy>Swanson, Bonnie  CIV US NDU</cp:lastModifiedBy>
  <cp:revision>19</cp:revision>
  <dcterms:created xsi:type="dcterms:W3CDTF">2021-07-21T13:03:22Z</dcterms:created>
  <dcterms:modified xsi:type="dcterms:W3CDTF">2024-11-18T14:53:07Z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2020-08-28T00:00:00Z</vt:filetime>
  </property>
  <property fmtid="{D5CDD505-2E9C-101B-9397-08002B2CF9AE}" pid="3" name="LastSaved">
    <vt:filetime>2021-07-21T00:00:00Z</vt:filetime>
  </property>
  <property fmtid="{D5CDD505-2E9C-101B-9397-08002B2CF9AE}" pid="4" name="ContentTypeId">
    <vt:lpwstr>0x0101008C3A07869D882648A96431C1019F6CCF</vt:lpwstr>
  </property>
</Properties>
</file>