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51"/>
  </p:notesMasterIdLst>
  <p:handoutMasterIdLst>
    <p:handoutMasterId r:id="rId52"/>
  </p:handoutMasterIdLst>
  <p:sldIdLst>
    <p:sldId id="1125" r:id="rId5"/>
    <p:sldId id="626" r:id="rId6"/>
    <p:sldId id="991" r:id="rId7"/>
    <p:sldId id="533" r:id="rId8"/>
    <p:sldId id="1010" r:id="rId9"/>
    <p:sldId id="715" r:id="rId10"/>
    <p:sldId id="883" r:id="rId11"/>
    <p:sldId id="655" r:id="rId12"/>
    <p:sldId id="877" r:id="rId13"/>
    <p:sldId id="1100" r:id="rId14"/>
    <p:sldId id="1045" r:id="rId15"/>
    <p:sldId id="1102" r:id="rId16"/>
    <p:sldId id="1121" r:id="rId17"/>
    <p:sldId id="915" r:id="rId18"/>
    <p:sldId id="1058" r:id="rId19"/>
    <p:sldId id="1082" r:id="rId20"/>
    <p:sldId id="979" r:id="rId21"/>
    <p:sldId id="879" r:id="rId22"/>
    <p:sldId id="993" r:id="rId23"/>
    <p:sldId id="842" r:id="rId24"/>
    <p:sldId id="699" r:id="rId25"/>
    <p:sldId id="895" r:id="rId26"/>
    <p:sldId id="1122" r:id="rId27"/>
    <p:sldId id="1048" r:id="rId28"/>
    <p:sldId id="1062" r:id="rId29"/>
    <p:sldId id="1065" r:id="rId30"/>
    <p:sldId id="1016" r:id="rId31"/>
    <p:sldId id="1124" r:id="rId32"/>
    <p:sldId id="1101" r:id="rId33"/>
    <p:sldId id="952" r:id="rId34"/>
    <p:sldId id="1049" r:id="rId35"/>
    <p:sldId id="1028" r:id="rId36"/>
    <p:sldId id="1050" r:id="rId37"/>
    <p:sldId id="1040" r:id="rId38"/>
    <p:sldId id="1014" r:id="rId39"/>
    <p:sldId id="1030" r:id="rId40"/>
    <p:sldId id="887" r:id="rId41"/>
    <p:sldId id="1033" r:id="rId42"/>
    <p:sldId id="1044" r:id="rId43"/>
    <p:sldId id="1046" r:id="rId44"/>
    <p:sldId id="1021" r:id="rId45"/>
    <p:sldId id="854" r:id="rId46"/>
    <p:sldId id="1035" r:id="rId47"/>
    <p:sldId id="731" r:id="rId48"/>
    <p:sldId id="985" r:id="rId49"/>
    <p:sldId id="1123" r:id="rId50"/>
  </p:sldIdLst>
  <p:sldSz cx="9144000" cy="6858000" type="screen4x3"/>
  <p:notesSz cx="7023100" cy="93091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CC99"/>
    <a:srgbClr val="FFCC66"/>
    <a:srgbClr val="CC3300"/>
    <a:srgbClr val="FFFF00"/>
    <a:srgbClr val="00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4C0130-99E5-434B-8214-92B911A24C89}" v="398" dt="2026-04-29T13:39:23.858"/>
    <p1510:client id="{FA901AB8-A787-F195-5949-D69D3C093C18}" v="55" dt="2026-04-28T19:25:46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32" y="6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36606565483663"/>
          <c:y val="8.9308919059117212E-2"/>
          <c:w val="0.86311461067366579"/>
          <c:h val="0.795380143560198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Nautical Miles</c:v>
                </c:pt>
              </c:strCache>
            </c:strRef>
          </c:tx>
          <c:spPr>
            <a:pattFill prst="narVert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strRef>
              <c:f>Sheet1!$A$2:$A$21</c:f>
              <c:strCache>
                <c:ptCount val="20"/>
                <c:pt idx="1">
                  <c:v>F-35A</c:v>
                </c:pt>
                <c:pt idx="3">
                  <c:v>Tomahawk (US)</c:v>
                </c:pt>
                <c:pt idx="4">
                  <c:v>SSN-30 (RU)</c:v>
                </c:pt>
                <c:pt idx="5">
                  <c:v>HN-2 (CH)</c:v>
                </c:pt>
                <c:pt idx="6">
                  <c:v>SSC-8 (RU)</c:v>
                </c:pt>
                <c:pt idx="7">
                  <c:v>SSN-21 (RU)</c:v>
                </c:pt>
                <c:pt idx="8">
                  <c:v>Kh-55 (RU)</c:v>
                </c:pt>
                <c:pt idx="9">
                  <c:v>KH-101 (RU)</c:v>
                </c:pt>
                <c:pt idx="10">
                  <c:v>CSS-18 (CH)</c:v>
                </c:pt>
                <c:pt idx="11">
                  <c:v>CSS-5-4A (CH)</c:v>
                </c:pt>
                <c:pt idx="12">
                  <c:v>CSS-5-5A (CH)</c:v>
                </c:pt>
                <c:pt idx="13">
                  <c:v>CSS-5-2 (CH)</c:v>
                </c:pt>
                <c:pt idx="14">
                  <c:v>PCH-191 (CH)</c:v>
                </c:pt>
                <c:pt idx="15">
                  <c:v>FH-97 (CH)</c:v>
                </c:pt>
                <c:pt idx="16">
                  <c:v>Shahed-238 (IR)</c:v>
                </c:pt>
                <c:pt idx="17">
                  <c:v>Shahed-136 (IR)</c:v>
                </c:pt>
                <c:pt idx="18">
                  <c:v> FP5 Flamingo (UKR) </c:v>
                </c:pt>
                <c:pt idx="19">
                  <c:v>Sunflower (CH)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1">
                  <c:v>588</c:v>
                </c:pt>
                <c:pt idx="3">
                  <c:v>900</c:v>
                </c:pt>
                <c:pt idx="4">
                  <c:v>1350</c:v>
                </c:pt>
                <c:pt idx="5">
                  <c:v>972</c:v>
                </c:pt>
                <c:pt idx="6">
                  <c:v>1080</c:v>
                </c:pt>
                <c:pt idx="7">
                  <c:v>1690</c:v>
                </c:pt>
                <c:pt idx="8">
                  <c:v>1350</c:v>
                </c:pt>
                <c:pt idx="9">
                  <c:v>1511</c:v>
                </c:pt>
                <c:pt idx="10">
                  <c:v>2700</c:v>
                </c:pt>
                <c:pt idx="11">
                  <c:v>810</c:v>
                </c:pt>
                <c:pt idx="12">
                  <c:v>944</c:v>
                </c:pt>
                <c:pt idx="13">
                  <c:v>1160</c:v>
                </c:pt>
                <c:pt idx="14">
                  <c:v>420</c:v>
                </c:pt>
                <c:pt idx="15">
                  <c:v>1850</c:v>
                </c:pt>
                <c:pt idx="16">
                  <c:v>600</c:v>
                </c:pt>
                <c:pt idx="17">
                  <c:v>900</c:v>
                </c:pt>
                <c:pt idx="18">
                  <c:v>1800</c:v>
                </c:pt>
                <c:pt idx="19">
                  <c:v>1800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7A-4DB8-8403-DFDDD7F98C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27"/>
        <c:overlap val="-48"/>
        <c:axId val="89471344"/>
        <c:axId val="1"/>
      </c:barChart>
      <c:catAx>
        <c:axId val="894713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947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Vert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0.00035</cdr:x>
      <cdr:y>0.71441</cdr:y>
    </cdr:from>
    <cdr:to>
      <cdr:x>0.00128</cdr:x>
      <cdr:y>0.88593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78C2A191-5308-9F64-9761-E77C7ECB95FD}"/>
            </a:ext>
          </a:extLst>
        </cdr:cNvPr>
        <cdr:cNvCxnSpPr/>
      </cdr:nvCxnSpPr>
      <cdr:spPr>
        <a:xfrm xmlns:a="http://schemas.openxmlformats.org/drawingml/2006/main" flipH="1" flipV="1">
          <a:off x="2768" y="3255739"/>
          <a:ext cx="7335" cy="781659"/>
        </a:xfrm>
        <a:prstGeom xmlns:a="http://schemas.openxmlformats.org/drawingml/2006/main" prst="line">
          <a:avLst/>
        </a:prstGeom>
        <a:ln xmlns:a="http://schemas.openxmlformats.org/drawingml/2006/main" w="22225" cmpd="sng">
          <a:solidFill>
            <a:srgbClr val="FFCC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0.00016</cdr:x>
      <cdr:y>0.28269</cdr:y>
    </cdr:from>
    <cdr:to>
      <cdr:x>0.00109</cdr:x>
      <cdr:y>0.45422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FFCC134F-B625-8B8B-6658-5D394104DE0D}"/>
            </a:ext>
          </a:extLst>
        </cdr:cNvPr>
        <cdr:cNvCxnSpPr/>
      </cdr:nvCxnSpPr>
      <cdr:spPr>
        <a:xfrm xmlns:a="http://schemas.openxmlformats.org/drawingml/2006/main" flipH="1" flipV="1">
          <a:off x="1249" y="1288290"/>
          <a:ext cx="7335" cy="781706"/>
        </a:xfrm>
        <a:prstGeom xmlns:a="http://schemas.openxmlformats.org/drawingml/2006/main" prst="line">
          <a:avLst/>
        </a:prstGeom>
        <a:ln xmlns:a="http://schemas.openxmlformats.org/drawingml/2006/main" w="22225" cmpd="sng">
          <a:solidFill>
            <a:schemeClr val="tx2">
              <a:lumMod val="20000"/>
              <a:lumOff val="80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0.08779</cdr:y>
    </cdr:from>
    <cdr:to>
      <cdr:x>0.00094</cdr:x>
      <cdr:y>0.25931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736107D0-BE2F-02FA-D4BB-9A38A5315AF7}"/>
            </a:ext>
          </a:extLst>
        </cdr:cNvPr>
        <cdr:cNvCxnSpPr/>
      </cdr:nvCxnSpPr>
      <cdr:spPr>
        <a:xfrm xmlns:a="http://schemas.openxmlformats.org/drawingml/2006/main" flipH="1" flipV="1">
          <a:off x="0" y="400103"/>
          <a:ext cx="7413" cy="781660"/>
        </a:xfrm>
        <a:prstGeom xmlns:a="http://schemas.openxmlformats.org/drawingml/2006/main" prst="line">
          <a:avLst/>
        </a:prstGeom>
        <a:ln xmlns:a="http://schemas.openxmlformats.org/drawingml/2006/main" w="22225" cmpd="sng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0.46864</cdr:y>
    </cdr:from>
    <cdr:to>
      <cdr:x>0.00062</cdr:x>
      <cdr:y>0.71513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FD8612A4-352E-AE6D-493E-3A9036FEEAC2}"/>
            </a:ext>
          </a:extLst>
        </cdr:cNvPr>
        <cdr:cNvCxnSpPr/>
      </cdr:nvCxnSpPr>
      <cdr:spPr>
        <a:xfrm xmlns:a="http://schemas.openxmlformats.org/drawingml/2006/main" flipV="1">
          <a:off x="-930103" y="2135722"/>
          <a:ext cx="4890" cy="1123317"/>
        </a:xfrm>
        <a:prstGeom xmlns:a="http://schemas.openxmlformats.org/drawingml/2006/main" prst="line">
          <a:avLst/>
        </a:prstGeom>
        <a:ln xmlns:a="http://schemas.openxmlformats.org/drawingml/2006/main" w="22225" cmpd="sng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0.35893</cdr:x>
      <cdr:y>0.08044</cdr:y>
    </cdr:from>
    <cdr:to>
      <cdr:x>0.35893</cdr:x>
      <cdr:y>0.88295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534C7644-F786-B297-43EB-16653361E732}"/>
            </a:ext>
          </a:extLst>
        </cdr:cNvPr>
        <cdr:cNvCxnSpPr/>
      </cdr:nvCxnSpPr>
      <cdr:spPr bwMode="auto">
        <a:xfrm xmlns:a="http://schemas.openxmlformats.org/drawingml/2006/main" flipH="1" flipV="1">
          <a:off x="2830780" y="366635"/>
          <a:ext cx="0" cy="3657610"/>
        </a:xfrm>
        <a:prstGeom xmlns:a="http://schemas.openxmlformats.org/drawingml/2006/main" prst="line">
          <a:avLst/>
        </a:prstGeom>
        <a:solidFill xmlns:a="http://schemas.openxmlformats.org/drawingml/2006/main">
          <a:schemeClr val="accent1"/>
        </a:solidFill>
        <a:ln xmlns:a="http://schemas.openxmlformats.org/drawingml/2006/main" w="57150" cap="flat" cmpd="sng" algn="ctr">
          <a:solidFill>
            <a:srgbClr val="FF0000"/>
          </a:solidFill>
          <a:prstDash val="sysDash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00BECFB8-1D30-0D56-2A02-07DFE2CE392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8" tIns="45789" rIns="91578" bIns="45789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0D768037-4A79-1C2B-3B51-25D49365A3EC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757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8" tIns="45789" rIns="91578" bIns="457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>
            <a:extLst>
              <a:ext uri="{FF2B5EF4-FFF2-40B4-BE49-F238E27FC236}">
                <a16:creationId xmlns:a16="http://schemas.microsoft.com/office/drawing/2014/main" id="{8F12F5A8-FEC1-3E13-89B0-58856B9ED1E6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5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8" tIns="45789" rIns="91578" bIns="45789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>
            <a:extLst>
              <a:ext uri="{FF2B5EF4-FFF2-40B4-BE49-F238E27FC236}">
                <a16:creationId xmlns:a16="http://schemas.microsoft.com/office/drawing/2014/main" id="{35C9C5F7-8263-6C79-D8CD-1AC07A963F17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757" y="8843645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8" tIns="45789" rIns="91578" bIns="457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A6B987F-C171-43DD-999E-3FA7A9C91C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>
            <a:extLst>
              <a:ext uri="{FF2B5EF4-FFF2-40B4-BE49-F238E27FC236}">
                <a16:creationId xmlns:a16="http://schemas.microsoft.com/office/drawing/2014/main" id="{34FACEAB-ABE1-6D4E-4176-BC562D5D5BF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8" tIns="45789" rIns="91578" bIns="45789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2867" name="Rectangle 3">
            <a:extLst>
              <a:ext uri="{FF2B5EF4-FFF2-40B4-BE49-F238E27FC236}">
                <a16:creationId xmlns:a16="http://schemas.microsoft.com/office/drawing/2014/main" id="{18638514-F146-B046-002D-DF5BA5D2C03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8132" y="0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8" tIns="45789" rIns="91578" bIns="457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8580EDA4-3E11-5216-20FB-3385FDBFEA4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2869" name="Rectangle 5">
            <a:extLst>
              <a:ext uri="{FF2B5EF4-FFF2-40B4-BE49-F238E27FC236}">
                <a16:creationId xmlns:a16="http://schemas.microsoft.com/office/drawing/2014/main" id="{2D883E27-3405-48C5-7ADC-154B3A6C9EB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310" y="4420207"/>
            <a:ext cx="5618480" cy="4190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8" tIns="45789" rIns="91578" bIns="457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2870" name="Rectangle 6">
            <a:extLst>
              <a:ext uri="{FF2B5EF4-FFF2-40B4-BE49-F238E27FC236}">
                <a16:creationId xmlns:a16="http://schemas.microsoft.com/office/drawing/2014/main" id="{DFD31B43-A906-6877-ADF5-C93FC99493B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029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8" tIns="45789" rIns="91578" bIns="45789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2871" name="Rectangle 7">
            <a:extLst>
              <a:ext uri="{FF2B5EF4-FFF2-40B4-BE49-F238E27FC236}">
                <a16:creationId xmlns:a16="http://schemas.microsoft.com/office/drawing/2014/main" id="{6DBCFEF4-8E8F-4EA3-7E41-261E2736E7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132" y="8842029"/>
            <a:ext cx="3043343" cy="46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8" tIns="45789" rIns="91578" bIns="457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5FB5348-F36A-4B3F-A597-520E0AFC24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817C5A1-1049-428D-9823-4D3C16C1E9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B6A479AA-9FE0-4BDD-87EB-CF33A98B7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BAE445A-A397-48B0-8CC1-478EDC895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0433" indent="-28353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243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760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657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275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94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57512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4130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C01F62F-ABB7-4812-97AF-5ED418804167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B5348-F36A-4B3F-A597-520E0AFC247F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1425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23D10E06-A48A-D884-012D-BDB02A74AD9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ED0D377C-8912-B1D4-5999-02FE8A0CE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2B1A7D2A-E288-DBE0-8FF4-90A5617B8A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8255" indent="-29163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546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3164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9782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6401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3019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9637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6256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80F359-BD6B-4467-9F08-4CD99CF56F52}" type="slidenum">
              <a:rPr lang="en-US" altLang="en-US"/>
              <a:pPr>
                <a:spcBef>
                  <a:spcPct val="0"/>
                </a:spcBef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9999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817C5A1-1049-428D-9823-4D3C16C1E9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B6A479AA-9FE0-4BDD-87EB-CF33A98B7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BAE445A-A397-48B0-8CC1-478EDC895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0433" indent="-28353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243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760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657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275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94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57512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4130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C01F62F-ABB7-4812-97AF-5ED418804167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2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817C5A1-1049-428D-9823-4D3C16C1E9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B6A479AA-9FE0-4BDD-87EB-CF33A98B7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BAE445A-A397-48B0-8CC1-478EDC895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0433" indent="-28353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243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760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657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275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94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57512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4130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C01F62F-ABB7-4812-97AF-5ED418804167}" type="slidenum">
              <a:rPr lang="en-US" altLang="en-US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2732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DAF93791-BF13-B903-EAC2-EDB77BCAF7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7137EFAF-6D82-4D07-E47B-29348781B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1D639F11-FCAA-91BD-1296-14BA33C9FF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3F940CB-33F5-458F-BC6B-79A408A540CC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8EE15143-7F08-4786-9DB5-AAA1C81A46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2D2ED531-CDC0-4632-AD35-3471432552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105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3395" indent="-288396" defTabSz="95105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3305" indent="-230069" defTabSz="95105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9924" indent="-230069" defTabSz="95105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542" indent="-230069" defTabSz="95105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3160" indent="-230069" defTabSz="9510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9779" indent="-230069" defTabSz="9510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6397" indent="-230069" defTabSz="9510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3015" indent="-230069" defTabSz="95105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0964F6-80E0-406E-98A9-365B875329F0}" type="slidenum">
              <a:rPr lang="en-US" altLang="en-US"/>
              <a:pPr>
                <a:spcBef>
                  <a:spcPct val="0"/>
                </a:spcBef>
              </a:pPr>
              <a:t>29</a:t>
            </a:fld>
            <a:endParaRPr lang="en-US" alt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1E7AB3F-E0B8-B624-D55D-61FECF18FB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95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FD5055-9B49-4145-8A45-8221C8DA1B02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277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590B9-2709-EC54-A805-DAC43313A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D5DEB365-FB83-694F-EE37-271C3901AE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D23FB127-54BD-FCE1-F770-C0542CE7E7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1CAF41EF-B480-4A1E-BC44-1AFAF006B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80938" indent="-29973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571" indent="-23979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81770" indent="-23979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62971" indent="-23979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9589" indent="-2397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96207" indent="-2397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826" indent="-2397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9444" indent="-23979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47821C6-969F-4EE3-8F19-5FAC9EF5AEAC}" type="slidenum">
              <a:rPr lang="en-US" altLang="en-US"/>
              <a:pPr>
                <a:spcBef>
                  <a:spcPct val="0"/>
                </a:spcBef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8541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95CB8B86-725B-47FD-BE4F-C19858C9C31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D9F0AEA9-9F2D-4F99-A49C-8A1E0065B5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2400"/>
              <a:t>Key is AI – no GPS, no external links</a:t>
            </a:r>
          </a:p>
          <a:p>
            <a:r>
              <a:rPr lang="en-US" altLang="en-US" sz="2400"/>
              <a:t>DX -3 900 miles $100K </a:t>
            </a:r>
          </a:p>
          <a:p>
            <a:r>
              <a:rPr lang="en-US" altLang="en-US" sz="2400"/>
              <a:t>    Less than 1.5 hours F-35 mission</a:t>
            </a:r>
          </a:p>
          <a:p>
            <a:r>
              <a:rPr lang="en-US" altLang="en-US" sz="2400" dirty="0"/>
              <a:t>    </a:t>
            </a:r>
            <a:r>
              <a:rPr lang="en-US" altLang="en-US" sz="2400" dirty="0" err="1"/>
              <a:t>Aerovel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Flexrotor</a:t>
            </a:r>
            <a:r>
              <a:rPr lang="en-US" altLang="en-US" sz="2400" dirty="0"/>
              <a:t> – 2K miles, $200K </a:t>
            </a:r>
          </a:p>
          <a:p>
            <a:r>
              <a:rPr lang="en-US" altLang="en-US" sz="2400" dirty="0"/>
              <a:t>Tern –	500 </a:t>
            </a:r>
            <a:r>
              <a:rPr lang="en-US" altLang="en-US" sz="2400" dirty="0" err="1"/>
              <a:t>lbs</a:t>
            </a:r>
            <a:r>
              <a:rPr lang="en-US" altLang="en-US" sz="2400" dirty="0"/>
              <a:t>, 900 miles</a:t>
            </a:r>
          </a:p>
          <a:p>
            <a:r>
              <a:rPr lang="en-US" altLang="en-US" sz="2400" dirty="0"/>
              <a:t>Kratos QX222 – 1500 miles, 500 </a:t>
            </a:r>
            <a:r>
              <a:rPr lang="en-US" altLang="en-US" sz="2400" dirty="0" err="1"/>
              <a:t>lbs</a:t>
            </a:r>
            <a:r>
              <a:rPr lang="en-US" altLang="en-US" sz="2400" dirty="0"/>
              <a:t>, $2M</a:t>
            </a:r>
          </a:p>
          <a:p>
            <a:r>
              <a:rPr lang="en-US" altLang="en-US" sz="2400"/>
              <a:t>ALL VTOL  and OUTRANGE THE F-35</a:t>
            </a:r>
          </a:p>
          <a:p>
            <a:r>
              <a:rPr lang="en-US" altLang="en-US" sz="2400"/>
              <a:t>w/tanking F35C get out to 700 miles</a:t>
            </a:r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F6367137-E027-4C5B-B315-A38A760683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407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16130" indent="-272194" defTabSz="90407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04978" indent="-217107" defTabSz="90407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50534" indent="-217107" defTabSz="90407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1994470" indent="-217107" defTabSz="90407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61088" indent="-217107" defTabSz="904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27706" indent="-217107" defTabSz="904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394325" indent="-217107" defTabSz="904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60943" indent="-217107" defTabSz="90407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EF59984-6BCD-4C76-A41D-BBB0FE05F45F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769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DBAF5-FF8D-1903-BE71-80F25DF80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803DAB30-A40A-D25C-DF31-968C093E351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C0D8FEA2-F358-0A9D-B14F-ADB190E36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048BE93B-AD24-3826-3059-5206188C32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8255" indent="-29163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6546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3164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9782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6401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33019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9637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6256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80F359-BD6B-4467-9F08-4CD99CF56F52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167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77A14BF9-5374-4C14-2D83-D5B87390C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735743A0-907D-5F42-8C3F-9CB9AC142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AAD25FDA-F1BF-6F1F-34F7-429C124672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3673" indent="-28515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863" indent="-22844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381" indent="-22844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9278" indent="-22844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5896" indent="-2284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2515" indent="-2284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59133" indent="-2284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5751" indent="-2284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461C75-BCC9-473E-9490-E2D699860208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D755A-0897-CDDF-448B-462AE10D2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1BFD75F3-1AE0-0D4D-C60B-B40D68CAFC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EACFB45B-FEC9-1BAE-9E17-732C5FFE3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6704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92280" indent="-301358" defTabSz="986704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20013" indent="-239790" defTabSz="986704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2555" indent="-239790" defTabSz="986704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03475" indent="-239790" defTabSz="986704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70094" indent="-239790" defTabSz="98670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136712" indent="-239790" defTabSz="98670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03330" indent="-239790" defTabSz="98670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69949" indent="-239790" defTabSz="98670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E5F4E83-30CC-4BE6-9243-D4572699F067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53252" name="Notes Placeholder 1">
            <a:extLst>
              <a:ext uri="{FF2B5EF4-FFF2-40B4-BE49-F238E27FC236}">
                <a16:creationId xmlns:a16="http://schemas.microsoft.com/office/drawing/2014/main" id="{2928D7EB-CC21-0133-6D21-95DEF3E7D40C}"/>
              </a:ext>
            </a:extLst>
          </p:cNvPr>
          <p:cNvSpPr>
            <a:spLocks noGrp="1"/>
          </p:cNvSpPr>
          <p:nvPr/>
        </p:nvSpPr>
        <p:spPr bwMode="auto">
          <a:xfrm>
            <a:off x="726696" y="4538187"/>
            <a:ext cx="5820069" cy="430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362" tIns="47180" rIns="94362" bIns="47180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2348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10048-285E-3D53-7A3C-366D3FB45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3AE3E841-4517-FD70-89AE-89CACCD0C7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C9990E44-7990-E55E-8F34-CC6558C28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B30514DB-C660-92AE-571F-39967CB926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3673" indent="-28515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863" indent="-22844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381" indent="-22844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9278" indent="-22844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5896" indent="-2284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2515" indent="-2284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59133" indent="-2284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5751" indent="-2284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5461C75-BCC9-473E-9490-E2D699860208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0579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925C9500-5E38-8451-D653-E8B674901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E4F9F99A-7C12-FD72-8C62-3D3E14383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927B919E-4F37-1264-28A0-3E387C6231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3673" indent="-28515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863" indent="-22844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2381" indent="-22844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9278" indent="-228449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5896" indent="-2284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2515" indent="-2284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59133" indent="-2284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5751" indent="-22844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F967084-1D54-4C16-ACB6-78C29B6CA48F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>
            <a:extLst>
              <a:ext uri="{FF2B5EF4-FFF2-40B4-BE49-F238E27FC236}">
                <a16:creationId xmlns:a16="http://schemas.microsoft.com/office/drawing/2014/main" id="{62481926-B593-4E18-B543-33EE2C034E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>
            <a:extLst>
              <a:ext uri="{FF2B5EF4-FFF2-40B4-BE49-F238E27FC236}">
                <a16:creationId xmlns:a16="http://schemas.microsoft.com/office/drawing/2014/main" id="{12498FAD-F26A-47FF-A61E-E36CCE86B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2772" name="Slide Number Placeholder 3">
            <a:extLst>
              <a:ext uri="{FF2B5EF4-FFF2-40B4-BE49-F238E27FC236}">
                <a16:creationId xmlns:a16="http://schemas.microsoft.com/office/drawing/2014/main" id="{1304EF91-32D2-4228-A3F8-66BD9C0CDA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0433" indent="-28353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243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760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657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275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94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57512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4130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9E67413-E65E-4D13-8199-8DB1E64F3776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240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726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79318" indent="-298117" defTabSz="96726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200571" indent="-236550" defTabSz="96726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81770" indent="-236550" defTabSz="96726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62971" indent="-236550" defTabSz="96726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629589" indent="-236550" defTabSz="9672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96207" indent="-236550" defTabSz="9672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62826" indent="-236550" defTabSz="9672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029444" indent="-236550" defTabSz="96726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6F22398E-DF76-492E-9DF8-B1C9F3A170D7}" type="slidenum">
              <a:rPr lang="en-US" altLang="en-US" sz="120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12693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817C5A1-1049-428D-9823-4D3C16C1E9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B6A479AA-9FE0-4BDD-87EB-CF33A98B7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9BAE445A-A397-48B0-8CC1-478EDC8952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0433" indent="-283536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2243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760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657" indent="-226828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24275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90894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57512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24130" indent="-2268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C01F62F-ABB7-4812-97AF-5ED418804167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515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9B0FEF5D-44F9-4F4B-9680-8CC28ADB66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2848A03A-22E8-4FCC-8452-7EA6BBD9E6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31838" indent="-2794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27125" indent="-2222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81150" indent="-2222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33588" indent="-2222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490788" indent="-22225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47988" indent="-22225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05188" indent="-22225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62388" indent="-22225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E9EF4D4B-76F7-4BCA-B341-D63D82DE8EAA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AED5EE0D-B4F7-F5DA-3149-22FFB462EA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FB5348-F36A-4B3F-A597-520E0AFC247F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123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B9743F5B-36C5-78E8-246A-997E1CC3CA38}"/>
              </a:ext>
            </a:extLst>
          </p:cNvPr>
          <p:cNvGrpSpPr>
            <a:grpSpLocks/>
          </p:cNvGrpSpPr>
          <p:nvPr/>
        </p:nvGrpSpPr>
        <p:grpSpPr bwMode="auto">
          <a:xfrm>
            <a:off x="0" y="-14288"/>
            <a:ext cx="9155113" cy="6884988"/>
            <a:chOff x="0" y="-9"/>
            <a:chExt cx="5767" cy="4337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2D6978DD-1120-6467-590F-00ED209E59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743 h 4320"/>
                <a:gd name="T2" fmla="*/ 1737 w 1737"/>
                <a:gd name="T3" fmla="*/ 4755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74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BE40B7E1-306D-3A7A-B4AF-A51B398FFF9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601 h 4320"/>
                <a:gd name="T2" fmla="*/ 1737 w 1737"/>
                <a:gd name="T3" fmla="*/ 4613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60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EFA14145-00E9-3729-18C1-826184A37BA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2285 h 4420"/>
                <a:gd name="T2" fmla="*/ 1739 w 1739"/>
                <a:gd name="T3" fmla="*/ 2287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2285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D2C948CC-DD30-E20C-77B6-5F5293A203FF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3910 h 4338"/>
                <a:gd name="T4" fmla="*/ 2080 w 2080"/>
                <a:gd name="T5" fmla="*/ 3910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5C6406D5-DD79-1702-2DCC-A24FB1EA96D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1B196B19-2747-012C-7DB0-D1E27F4EE797}"/>
                </a:ext>
              </a:extLst>
            </p:cNvPr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AF785FD1-67FF-A9B5-FAC8-31F97E13A2F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7FFCF8A-0ABD-6793-472D-7111A48A34A2}"/>
                </a:ext>
              </a:extLst>
            </p:cNvPr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7AC75571-D0D2-C393-500C-FFAC5D5CA900}"/>
                </a:ext>
              </a:extLst>
            </p:cNvPr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8367233E-AE8A-21C4-FC0E-1DE4D5C3D84F}"/>
                </a:ext>
              </a:extLst>
            </p:cNvPr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6C15E8D0-0362-9B9D-B27D-4523935CEAD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/>
              <a:ahLst/>
              <a:cxnLst>
                <a:cxn ang="0">
                  <a:pos x="0" y="2265"/>
                </a:cxn>
                <a:cxn ang="0">
                  <a:pos x="1030" y="0"/>
                </a:cxn>
                <a:cxn ang="0">
                  <a:pos x="1089" y="0"/>
                </a:cxn>
                <a:cxn ang="0">
                  <a:pos x="37" y="2285"/>
                </a:cxn>
                <a:cxn ang="0">
                  <a:pos x="0" y="2265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Rectangle 14">
              <a:extLst>
                <a:ext uri="{FF2B5EF4-FFF2-40B4-BE49-F238E27FC236}">
                  <a16:creationId xmlns:a16="http://schemas.microsoft.com/office/drawing/2014/main" id="{9104F6BA-922A-715A-21D0-6BC1007809C2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62580245-1807-8770-5ADC-CFA993F908A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D9FDE6C5-0590-D111-9F3A-54FB81F8E8F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B83BF67B-08D9-BB99-4F9B-3B013058262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470B207F-F9D7-C7C6-514E-02BF1E61733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44C72D4C-B565-EF84-E51D-39AF80E3162A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A757F2A8-5E3D-A88E-8DD4-EA39DD41CAD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0" y="417"/>
                </a:cxn>
                <a:cxn ang="0">
                  <a:pos x="24" y="420"/>
                </a:cxn>
                <a:cxn ang="0">
                  <a:pos x="1036" y="16"/>
                </a:cxn>
                <a:cxn ang="0">
                  <a:pos x="1027" y="0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7114B834-D37E-EE99-B06D-B37BA68CF72F}"/>
                </a:ext>
              </a:extLst>
            </p:cNvPr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25A09C1B-93CF-065C-E879-8431DC97838A}"/>
                </a:ext>
              </a:extLst>
            </p:cNvPr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F2FA3D45-40AA-61DB-7E98-71FDE902DEA3}"/>
                </a:ext>
              </a:extLst>
            </p:cNvPr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D25336BF-707C-AC12-EA80-C8DF0FDA1893}"/>
                </a:ext>
              </a:extLst>
            </p:cNvPr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38E13F8D-60B3-251D-0291-1E1995953FB9}"/>
                </a:ext>
              </a:extLst>
            </p:cNvPr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DD18BBF0-8B5D-E924-191C-71F18DE77684}"/>
                </a:ext>
              </a:extLst>
            </p:cNvPr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CA12B5F0-783B-30CD-F405-DDECE4CBB678}"/>
                </a:ext>
              </a:extLst>
            </p:cNvPr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CE3CF17E-ABAD-F904-26C0-E92C78F0A1BF}"/>
                </a:ext>
              </a:extLst>
            </p:cNvPr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1" name="Rectangle 29">
              <a:extLst>
                <a:ext uri="{FF2B5EF4-FFF2-40B4-BE49-F238E27FC236}">
                  <a16:creationId xmlns:a16="http://schemas.microsoft.com/office/drawing/2014/main" id="{DE72F6C3-3E9B-BC08-B7B4-CDB78265B23D}"/>
                </a:ext>
              </a:extLst>
            </p:cNvPr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2" name="Rectangle 30">
              <a:extLst>
                <a:ext uri="{FF2B5EF4-FFF2-40B4-BE49-F238E27FC236}">
                  <a16:creationId xmlns:a16="http://schemas.microsoft.com/office/drawing/2014/main" id="{43B73E79-1FC2-6F2C-D19B-F78FB28C2233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/>
            </a:p>
          </p:txBody>
        </p:sp>
        <p:sp>
          <p:nvSpPr>
            <p:cNvPr id="33" name="Rectangle 31">
              <a:extLst>
                <a:ext uri="{FF2B5EF4-FFF2-40B4-BE49-F238E27FC236}">
                  <a16:creationId xmlns:a16="http://schemas.microsoft.com/office/drawing/2014/main" id="{5F6EA824-BEF6-E2AA-8FC5-A5F77477F4DC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/>
            </a:p>
          </p:txBody>
        </p:sp>
        <p:pic>
          <p:nvPicPr>
            <p:cNvPr id="34" name="Picture 32" descr="BTZBUL1A">
              <a:extLst>
                <a:ext uri="{FF2B5EF4-FFF2-40B4-BE49-F238E27FC236}">
                  <a16:creationId xmlns:a16="http://schemas.microsoft.com/office/drawing/2014/main" id="{FA1975B4-8D59-C5AA-1394-B7CE3FF847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9297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1676400" y="1905000"/>
            <a:ext cx="7239000" cy="1905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9298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572000"/>
            <a:ext cx="6400800" cy="1679575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5" name="Rectangle 35">
            <a:extLst>
              <a:ext uri="{FF2B5EF4-FFF2-40B4-BE49-F238E27FC236}">
                <a16:creationId xmlns:a16="http://schemas.microsoft.com/office/drawing/2014/main" id="{E47FB704-2394-EA20-6064-1E9A81AFE6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EB3288-7523-437D-B05B-F89EC750FDA8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36" name="Rectangle 36">
            <a:extLst>
              <a:ext uri="{FF2B5EF4-FFF2-40B4-BE49-F238E27FC236}">
                <a16:creationId xmlns:a16="http://schemas.microsoft.com/office/drawing/2014/main" id="{E256F22C-7A72-E3DE-C256-A39E677765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>
            <a:extLst>
              <a:ext uri="{FF2B5EF4-FFF2-40B4-BE49-F238E27FC236}">
                <a16:creationId xmlns:a16="http://schemas.microsoft.com/office/drawing/2014/main" id="{526FC1B9-9195-7DB6-A2F3-680BAD4E69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D8F2F86-5751-45FF-A830-40070511C8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9527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E76F0EC2-D81A-9F6C-8FE6-1CF5AD3F2A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F54301-1ECD-4954-AA7D-6CAEB765B27F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56887747-25BA-B001-3BDE-5C6EA16AB9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401C07E8-1DD8-B518-D0D5-7538797A4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C09DB-A4E0-4B29-88B5-88054B994C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97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5138"/>
            <a:ext cx="1943100" cy="56308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6900" cy="56308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B8B15DC6-0611-1E5F-97F9-BB102A4AFD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0B757-9F63-437E-99D6-7A589658BDCC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F16062C1-68D4-1EDC-FF7A-D56BDB8332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9A6C78DA-3249-2F63-CA52-BD1532A1DF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F1420-49B3-42E2-987F-C658CFC6EC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705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DBBEF6BF-D599-465D-1FC1-D6277C90CC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D5937-FBBB-4C68-9796-B6E1FCDF996D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570842A3-7341-E8D8-8A4B-0420CE9EDF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35B3D665-55C3-9245-6C1E-A7F9BF0AA3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1D12D-D501-4A8C-AB60-7CF2F6389E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295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CE68A2AC-78CC-805C-F19D-ED7E24CCEA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70EC9-7E5E-42D8-AE79-6C323695581E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200D68CA-4F43-3E34-1D79-5F6C54FB6C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9F5A2B4E-F514-A756-EC6C-182C3F264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FE62C-FFAF-4FA9-BCDC-F2060EEA06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7432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2">
            <a:extLst>
              <a:ext uri="{FF2B5EF4-FFF2-40B4-BE49-F238E27FC236}">
                <a16:creationId xmlns:a16="http://schemas.microsoft.com/office/drawing/2014/main" id="{83C19D9C-6D82-8490-EE44-E47923A79E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EB8A3-940A-41C9-B479-FA48D85BD5F9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7" name="Rectangle 33">
            <a:extLst>
              <a:ext uri="{FF2B5EF4-FFF2-40B4-BE49-F238E27FC236}">
                <a16:creationId xmlns:a16="http://schemas.microsoft.com/office/drawing/2014/main" id="{0A512FB8-3A6F-54C0-6209-9682C4C154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B7BDB1D2-62E7-E9DF-9A21-0810F94DCA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AEFFDC-CEFF-48D1-B484-D872DA613F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48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0A62F49B-3B37-43A6-00C4-91512548DB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B823-2524-4795-B7D0-D73DE1673C9C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CF076F01-97F0-C15C-1CA7-056F486773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29B96BB2-C15D-4FE1-A1DA-FD694EA558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22FCA5-6409-43A2-81DA-B965499426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3058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2">
            <a:extLst>
              <a:ext uri="{FF2B5EF4-FFF2-40B4-BE49-F238E27FC236}">
                <a16:creationId xmlns:a16="http://schemas.microsoft.com/office/drawing/2014/main" id="{A574C0BE-7185-D296-4A1F-53C2ECFDB0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34C09-8348-4F60-AFA7-F7D3D14082EA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5" name="Rectangle 33">
            <a:extLst>
              <a:ext uri="{FF2B5EF4-FFF2-40B4-BE49-F238E27FC236}">
                <a16:creationId xmlns:a16="http://schemas.microsoft.com/office/drawing/2014/main" id="{F764CC9B-745E-3391-6A9C-A3F4F3CCB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42CEBF84-9416-FD64-0752-35B0424E61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B5F3B-418A-4D91-9455-B0EB1BB285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045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713D7D1A-3433-00C8-1FA3-DC58962139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80CE6-A593-4C22-A67A-291C68526525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D3DB0195-5028-2263-26BD-645F7B831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F9289D42-3C12-4D5D-CA6E-F545447C0C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0673B-79F6-4CDA-92E6-F8460FC3DB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1779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2">
            <a:extLst>
              <a:ext uri="{FF2B5EF4-FFF2-40B4-BE49-F238E27FC236}">
                <a16:creationId xmlns:a16="http://schemas.microsoft.com/office/drawing/2014/main" id="{9C2A80D6-A616-3E68-FE79-27E0D9E7CE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30D64-8963-48D9-A56C-8B294C439B56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8" name="Rectangle 33">
            <a:extLst>
              <a:ext uri="{FF2B5EF4-FFF2-40B4-BE49-F238E27FC236}">
                <a16:creationId xmlns:a16="http://schemas.microsoft.com/office/drawing/2014/main" id="{A107F960-CC84-E7F6-2BC5-BB97192690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8FD1E46F-D7A2-A67E-6DE2-B0A6DFB465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3862B-85D6-40F0-807B-A3878BC746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6167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2">
            <a:extLst>
              <a:ext uri="{FF2B5EF4-FFF2-40B4-BE49-F238E27FC236}">
                <a16:creationId xmlns:a16="http://schemas.microsoft.com/office/drawing/2014/main" id="{2463D1A4-D089-2099-225D-9C0E0037E3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9C5F3-CDF4-4D72-AEDB-10D7C50FA4D1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4" name="Rectangle 33">
            <a:extLst>
              <a:ext uri="{FF2B5EF4-FFF2-40B4-BE49-F238E27FC236}">
                <a16:creationId xmlns:a16="http://schemas.microsoft.com/office/drawing/2014/main" id="{9A5A9CFC-E1EB-8D7B-E57A-F43075AABB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4">
            <a:extLst>
              <a:ext uri="{FF2B5EF4-FFF2-40B4-BE49-F238E27FC236}">
                <a16:creationId xmlns:a16="http://schemas.microsoft.com/office/drawing/2014/main" id="{D41E4293-4B27-6B7B-1116-92C3A3AE3A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02DEF2-B8EF-4BB9-8DFF-5654FBFAB6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194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>
            <a:extLst>
              <a:ext uri="{FF2B5EF4-FFF2-40B4-BE49-F238E27FC236}">
                <a16:creationId xmlns:a16="http://schemas.microsoft.com/office/drawing/2014/main" id="{FC7D5365-EC1F-1629-0B31-017308D501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8C528-9D7C-4BE2-A2A5-C9BAE709C798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3" name="Rectangle 33">
            <a:extLst>
              <a:ext uri="{FF2B5EF4-FFF2-40B4-BE49-F238E27FC236}">
                <a16:creationId xmlns:a16="http://schemas.microsoft.com/office/drawing/2014/main" id="{2DF556A3-74D3-013F-71BC-5908042A3B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id="{0AF225FD-277A-A4B4-29D8-00212107B6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00BF85-AECB-4F16-827F-8F2B2D094B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3657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79A4114F-EE8A-2079-DA74-21167A66F9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77AE0-C133-48E0-A316-4C3AEBC72562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0B7A4359-EF87-6673-4568-C283B38D75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DA8ADB9A-855F-36EE-E104-6E3D06BB82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4FAE7-7022-4E4E-8918-51B096CC35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447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2">
            <a:extLst>
              <a:ext uri="{FF2B5EF4-FFF2-40B4-BE49-F238E27FC236}">
                <a16:creationId xmlns:a16="http://schemas.microsoft.com/office/drawing/2014/main" id="{0D219D3C-0D87-5DA6-4909-8BA87D5507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DA2A3-29D1-4D84-B7AC-817ED92F8AFB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6" name="Rectangle 33">
            <a:extLst>
              <a:ext uri="{FF2B5EF4-FFF2-40B4-BE49-F238E27FC236}">
                <a16:creationId xmlns:a16="http://schemas.microsoft.com/office/drawing/2014/main" id="{CED4B089-9FC1-BCBF-2314-4EA7AC27C3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CDC7C640-A22A-7A13-6BA8-F0C9302F2E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9DD59-8845-49A4-9335-93C9D37704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8498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>
            <a:extLst>
              <a:ext uri="{FF2B5EF4-FFF2-40B4-BE49-F238E27FC236}">
                <a16:creationId xmlns:a16="http://schemas.microsoft.com/office/drawing/2014/main" id="{9EAA8352-79B1-A0C0-BB88-456070A0F4A5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7405688"/>
            <a:chOff x="0" y="-9"/>
            <a:chExt cx="5760" cy="4665"/>
          </a:xfrm>
        </p:grpSpPr>
        <p:sp>
          <p:nvSpPr>
            <p:cNvPr id="1032" name="Freeform 3">
              <a:extLst>
                <a:ext uri="{FF2B5EF4-FFF2-40B4-BE49-F238E27FC236}">
                  <a16:creationId xmlns:a16="http://schemas.microsoft.com/office/drawing/2014/main" id="{488DC231-FA94-A5DE-2015-A8C0CBC2AA0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743 h 4320"/>
                <a:gd name="T2" fmla="*/ 1737 w 1737"/>
                <a:gd name="T3" fmla="*/ 4755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743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" name="Freeform 4">
              <a:extLst>
                <a:ext uri="{FF2B5EF4-FFF2-40B4-BE49-F238E27FC236}">
                  <a16:creationId xmlns:a16="http://schemas.microsoft.com/office/drawing/2014/main" id="{CA6ECFFC-9CB2-A08B-A466-078CE1916D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601 h 4320"/>
                <a:gd name="T2" fmla="*/ 1737 w 1737"/>
                <a:gd name="T3" fmla="*/ 4613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601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4" name="Freeform 5">
              <a:extLst>
                <a:ext uri="{FF2B5EF4-FFF2-40B4-BE49-F238E27FC236}">
                  <a16:creationId xmlns:a16="http://schemas.microsoft.com/office/drawing/2014/main" id="{A924EBCB-5896-80D6-373A-9751F32BD8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2285 h 4420"/>
                <a:gd name="T2" fmla="*/ 1739 w 1739"/>
                <a:gd name="T3" fmla="*/ 2287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2285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5" name="Freeform 6">
              <a:extLst>
                <a:ext uri="{FF2B5EF4-FFF2-40B4-BE49-F238E27FC236}">
                  <a16:creationId xmlns:a16="http://schemas.microsoft.com/office/drawing/2014/main" id="{70BC82EA-BD25-EF10-6D83-316ADFA566E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3910 h 4338"/>
                <a:gd name="T4" fmla="*/ 2080 w 2080"/>
                <a:gd name="T5" fmla="*/ 3910 h 4338"/>
                <a:gd name="T6" fmla="*/ 1033 w 2080"/>
                <a:gd name="T7" fmla="*/ 0 h 4338"/>
                <a:gd name="T8" fmla="*/ 0 w 2080"/>
                <a:gd name="T9" fmla="*/ 7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247" name="Freeform 7">
              <a:extLst>
                <a:ext uri="{FF2B5EF4-FFF2-40B4-BE49-F238E27FC236}">
                  <a16:creationId xmlns:a16="http://schemas.microsoft.com/office/drawing/2014/main" id="{61EDA75E-868F-464B-AADB-755B69A311A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48" name="Freeform 8">
              <a:extLst>
                <a:ext uri="{FF2B5EF4-FFF2-40B4-BE49-F238E27FC236}">
                  <a16:creationId xmlns:a16="http://schemas.microsoft.com/office/drawing/2014/main" id="{8B4473AB-260D-A13C-5552-1F81D469A06B}"/>
                </a:ext>
              </a:extLst>
            </p:cNvPr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49" name="Freeform 9">
              <a:extLst>
                <a:ext uri="{FF2B5EF4-FFF2-40B4-BE49-F238E27FC236}">
                  <a16:creationId xmlns:a16="http://schemas.microsoft.com/office/drawing/2014/main" id="{8F6E89D2-5091-6C46-B5F5-A52E3585F8B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50" name="Freeform 10">
              <a:extLst>
                <a:ext uri="{FF2B5EF4-FFF2-40B4-BE49-F238E27FC236}">
                  <a16:creationId xmlns:a16="http://schemas.microsoft.com/office/drawing/2014/main" id="{109A26FD-DC8A-802E-6DC1-43540DE30C74}"/>
                </a:ext>
              </a:extLst>
            </p:cNvPr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51" name="Freeform 11">
              <a:extLst>
                <a:ext uri="{FF2B5EF4-FFF2-40B4-BE49-F238E27FC236}">
                  <a16:creationId xmlns:a16="http://schemas.microsoft.com/office/drawing/2014/main" id="{5655DB77-399F-5BCE-0989-F47587E8FB45}"/>
                </a:ext>
              </a:extLst>
            </p:cNvPr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52" name="Freeform 12">
              <a:extLst>
                <a:ext uri="{FF2B5EF4-FFF2-40B4-BE49-F238E27FC236}">
                  <a16:creationId xmlns:a16="http://schemas.microsoft.com/office/drawing/2014/main" id="{03D0901C-E1D5-58FB-9BD9-B95000326B34}"/>
                </a:ext>
              </a:extLst>
            </p:cNvPr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53" name="Freeform 13">
              <a:extLst>
                <a:ext uri="{FF2B5EF4-FFF2-40B4-BE49-F238E27FC236}">
                  <a16:creationId xmlns:a16="http://schemas.microsoft.com/office/drawing/2014/main" id="{2C3E82CE-9B66-E402-A3ED-ED2C212D88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/>
              <a:ahLst/>
              <a:cxnLst>
                <a:cxn ang="0">
                  <a:pos x="0" y="2265"/>
                </a:cxn>
                <a:cxn ang="0">
                  <a:pos x="1030" y="0"/>
                </a:cxn>
                <a:cxn ang="0">
                  <a:pos x="1089" y="0"/>
                </a:cxn>
                <a:cxn ang="0">
                  <a:pos x="37" y="2285"/>
                </a:cxn>
                <a:cxn ang="0">
                  <a:pos x="0" y="2265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43" name="Rectangle 14">
              <a:extLst>
                <a:ext uri="{FF2B5EF4-FFF2-40B4-BE49-F238E27FC236}">
                  <a16:creationId xmlns:a16="http://schemas.microsoft.com/office/drawing/2014/main" id="{0D428207-03C4-B1BF-AD6B-720B6EECB80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/>
            </a:p>
          </p:txBody>
        </p:sp>
        <p:sp>
          <p:nvSpPr>
            <p:cNvPr id="1044" name="Freeform 15">
              <a:extLst>
                <a:ext uri="{FF2B5EF4-FFF2-40B4-BE49-F238E27FC236}">
                  <a16:creationId xmlns:a16="http://schemas.microsoft.com/office/drawing/2014/main" id="{C9904923-5247-5B18-B74D-91EDC4D068C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" name="Freeform 16">
              <a:extLst>
                <a:ext uri="{FF2B5EF4-FFF2-40B4-BE49-F238E27FC236}">
                  <a16:creationId xmlns:a16="http://schemas.microsoft.com/office/drawing/2014/main" id="{86DFF305-B1EF-639D-218D-AE49CEB8953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0 h 4320"/>
                <a:gd name="T2" fmla="*/ 1737 w 1737"/>
                <a:gd name="T3" fmla="*/ 0 h 4320"/>
                <a:gd name="T4" fmla="*/ 524 w 1737"/>
                <a:gd name="T5" fmla="*/ 0 h 4320"/>
                <a:gd name="T6" fmla="*/ 0 w 1737"/>
                <a:gd name="T7" fmla="*/ 0 h 4320"/>
                <a:gd name="T8" fmla="*/ 494 w 1737"/>
                <a:gd name="T9" fmla="*/ 0 h 43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" name="Freeform 17">
              <a:extLst>
                <a:ext uri="{FF2B5EF4-FFF2-40B4-BE49-F238E27FC236}">
                  <a16:creationId xmlns:a16="http://schemas.microsoft.com/office/drawing/2014/main" id="{F1822848-13C1-401F-C9C2-2CEBC9C8E7E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0 h 4420"/>
                <a:gd name="T2" fmla="*/ 1739 w 1739"/>
                <a:gd name="T3" fmla="*/ 0 h 4420"/>
                <a:gd name="T4" fmla="*/ 524 w 1739"/>
                <a:gd name="T5" fmla="*/ 0 h 4420"/>
                <a:gd name="T6" fmla="*/ 0 w 1739"/>
                <a:gd name="T7" fmla="*/ 0 h 4420"/>
                <a:gd name="T8" fmla="*/ 494 w 1739"/>
                <a:gd name="T9" fmla="*/ 0 h 44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7" name="Freeform 18">
              <a:extLst>
                <a:ext uri="{FF2B5EF4-FFF2-40B4-BE49-F238E27FC236}">
                  <a16:creationId xmlns:a16="http://schemas.microsoft.com/office/drawing/2014/main" id="{FF05C179-41A1-7896-E8BF-C2279DA5231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0 h 4338"/>
                <a:gd name="T2" fmla="*/ 1870 w 2080"/>
                <a:gd name="T3" fmla="*/ 0 h 4338"/>
                <a:gd name="T4" fmla="*/ 2080 w 2080"/>
                <a:gd name="T5" fmla="*/ 0 h 4338"/>
                <a:gd name="T6" fmla="*/ 1033 w 2080"/>
                <a:gd name="T7" fmla="*/ 0 h 4338"/>
                <a:gd name="T8" fmla="*/ 0 w 2080"/>
                <a:gd name="T9" fmla="*/ 0 h 43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8" name="Rectangle 19">
              <a:extLst>
                <a:ext uri="{FF2B5EF4-FFF2-40B4-BE49-F238E27FC236}">
                  <a16:creationId xmlns:a16="http://schemas.microsoft.com/office/drawing/2014/main" id="{1035ECA8-E5DE-C5C1-CFEF-AAEDC11A42A9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195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/>
            </a:p>
          </p:txBody>
        </p:sp>
        <p:sp>
          <p:nvSpPr>
            <p:cNvPr id="138260" name="Freeform 20">
              <a:extLst>
                <a:ext uri="{FF2B5EF4-FFF2-40B4-BE49-F238E27FC236}">
                  <a16:creationId xmlns:a16="http://schemas.microsoft.com/office/drawing/2014/main" id="{72D07CCB-7448-70BE-5A88-0B1DC4F93CC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/>
              <a:ahLst/>
              <a:cxnLst>
                <a:cxn ang="0">
                  <a:pos x="1027" y="0"/>
                </a:cxn>
                <a:cxn ang="0">
                  <a:pos x="0" y="417"/>
                </a:cxn>
                <a:cxn ang="0">
                  <a:pos x="24" y="420"/>
                </a:cxn>
                <a:cxn ang="0">
                  <a:pos x="1036" y="16"/>
                </a:cxn>
                <a:cxn ang="0">
                  <a:pos x="1027" y="0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61" name="Freeform 21">
              <a:extLst>
                <a:ext uri="{FF2B5EF4-FFF2-40B4-BE49-F238E27FC236}">
                  <a16:creationId xmlns:a16="http://schemas.microsoft.com/office/drawing/2014/main" id="{BE5BD21E-C5D3-F458-721F-43E63BFF1547}"/>
                </a:ext>
              </a:extLst>
            </p:cNvPr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62" name="Freeform 22">
              <a:extLst>
                <a:ext uri="{FF2B5EF4-FFF2-40B4-BE49-F238E27FC236}">
                  <a16:creationId xmlns:a16="http://schemas.microsoft.com/office/drawing/2014/main" id="{B5EA6D3A-65A4-7D8E-FFC5-2CAA03073602}"/>
                </a:ext>
              </a:extLst>
            </p:cNvPr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63" name="Freeform 23">
              <a:extLst>
                <a:ext uri="{FF2B5EF4-FFF2-40B4-BE49-F238E27FC236}">
                  <a16:creationId xmlns:a16="http://schemas.microsoft.com/office/drawing/2014/main" id="{B5F923DF-A175-AA38-E1B6-2A2D7E27E899}"/>
                </a:ext>
              </a:extLst>
            </p:cNvPr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64" name="Freeform 24">
              <a:extLst>
                <a:ext uri="{FF2B5EF4-FFF2-40B4-BE49-F238E27FC236}">
                  <a16:creationId xmlns:a16="http://schemas.microsoft.com/office/drawing/2014/main" id="{81B90E93-70E6-14F4-2694-57F79A118D11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65" name="Freeform 25">
              <a:extLst>
                <a:ext uri="{FF2B5EF4-FFF2-40B4-BE49-F238E27FC236}">
                  <a16:creationId xmlns:a16="http://schemas.microsoft.com/office/drawing/2014/main" id="{1132716A-5943-2510-9264-1D649AF65898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66" name="Freeform 26">
              <a:extLst>
                <a:ext uri="{FF2B5EF4-FFF2-40B4-BE49-F238E27FC236}">
                  <a16:creationId xmlns:a16="http://schemas.microsoft.com/office/drawing/2014/main" id="{97A6BDA9-CE76-E106-8C65-5B3E3FF0F952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67" name="Freeform 27">
              <a:extLst>
                <a:ext uri="{FF2B5EF4-FFF2-40B4-BE49-F238E27FC236}">
                  <a16:creationId xmlns:a16="http://schemas.microsoft.com/office/drawing/2014/main" id="{1553527B-4C3F-DAF1-62FB-C23890635CA7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68" name="Freeform 28">
              <a:extLst>
                <a:ext uri="{FF2B5EF4-FFF2-40B4-BE49-F238E27FC236}">
                  <a16:creationId xmlns:a16="http://schemas.microsoft.com/office/drawing/2014/main" id="{E7CA77D5-76B2-47C9-E84A-2BAD35EED0C7}"/>
                </a:ext>
              </a:extLst>
            </p:cNvPr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/>
              <a:ahLst/>
              <a:cxnLst>
                <a:cxn ang="0">
                  <a:pos x="0" y="1778"/>
                </a:cxn>
                <a:cxn ang="0">
                  <a:pos x="4742" y="0"/>
                </a:cxn>
                <a:cxn ang="0">
                  <a:pos x="4763" y="42"/>
                </a:cxn>
                <a:cxn ang="0">
                  <a:pos x="20" y="1845"/>
                </a:cxn>
                <a:cxn ang="0">
                  <a:pos x="0" y="1778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8269" name="Rectangle 29">
              <a:extLst>
                <a:ext uri="{FF2B5EF4-FFF2-40B4-BE49-F238E27FC236}">
                  <a16:creationId xmlns:a16="http://schemas.microsoft.com/office/drawing/2014/main" id="{8CE8FD1C-556A-A763-D1ED-5E3D6C8AC63F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1027" name="Rectangle 30">
            <a:extLst>
              <a:ext uri="{FF2B5EF4-FFF2-40B4-BE49-F238E27FC236}">
                <a16:creationId xmlns:a16="http://schemas.microsoft.com/office/drawing/2014/main" id="{019A3ABE-EFA7-D1C0-5C31-4793EE70C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1">
            <a:extLst>
              <a:ext uri="{FF2B5EF4-FFF2-40B4-BE49-F238E27FC236}">
                <a16:creationId xmlns:a16="http://schemas.microsoft.com/office/drawing/2014/main" id="{DC8E4B84-A066-05FA-8483-3EA7D2DC32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8272" name="Rectangle 32">
            <a:extLst>
              <a:ext uri="{FF2B5EF4-FFF2-40B4-BE49-F238E27FC236}">
                <a16:creationId xmlns:a16="http://schemas.microsoft.com/office/drawing/2014/main" id="{E3436799-58A2-9993-721B-4EAD576C17C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86488B86-005C-4538-9C19-BC8E23136325}" type="datetime1">
              <a:rPr lang="en-US"/>
              <a:pPr>
                <a:defRPr/>
              </a:pPr>
              <a:t>5/1/2026</a:t>
            </a:fld>
            <a:endParaRPr lang="en-US"/>
          </a:p>
        </p:txBody>
      </p:sp>
      <p:sp>
        <p:nvSpPr>
          <p:cNvPr id="138273" name="Rectangle 33">
            <a:extLst>
              <a:ext uri="{FF2B5EF4-FFF2-40B4-BE49-F238E27FC236}">
                <a16:creationId xmlns:a16="http://schemas.microsoft.com/office/drawing/2014/main" id="{F82873BD-EB7E-4C1E-5795-BB4B07AE9ED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51188" y="631348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8274" name="Rectangle 34">
            <a:extLst>
              <a:ext uri="{FF2B5EF4-FFF2-40B4-BE49-F238E27FC236}">
                <a16:creationId xmlns:a16="http://schemas.microsoft.com/office/drawing/2014/main" id="{E102B3E4-8410-B629-640B-B029CA08EC5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0188" y="63134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EBC8E9-E03D-444A-9D3F-FC681BED1B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790" r:id="rId1"/>
    <p:sldLayoutId id="2147484777" r:id="rId2"/>
    <p:sldLayoutId id="2147484778" r:id="rId3"/>
    <p:sldLayoutId id="2147484779" r:id="rId4"/>
    <p:sldLayoutId id="2147484780" r:id="rId5"/>
    <p:sldLayoutId id="2147484781" r:id="rId6"/>
    <p:sldLayoutId id="2147484782" r:id="rId7"/>
    <p:sldLayoutId id="2147484783" r:id="rId8"/>
    <p:sldLayoutId id="2147484784" r:id="rId9"/>
    <p:sldLayoutId id="2147484785" r:id="rId10"/>
    <p:sldLayoutId id="2147484786" r:id="rId11"/>
    <p:sldLayoutId id="2147484787" r:id="rId12"/>
    <p:sldLayoutId id="2147484788" r:id="rId13"/>
    <p:sldLayoutId id="2147484789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.jpe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mailto:Txhammes1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5">
            <a:extLst>
              <a:ext uri="{FF2B5EF4-FFF2-40B4-BE49-F238E27FC236}">
                <a16:creationId xmlns:a16="http://schemas.microsoft.com/office/drawing/2014/main" id="{0622AA17-CD9A-445C-B284-EFBA1A099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30289"/>
            <a:ext cx="7772400" cy="2000548"/>
          </a:xfrm>
        </p:spPr>
        <p:txBody>
          <a:bodyPr/>
          <a:lstStyle/>
          <a:p>
            <a:r>
              <a:rPr lang="en-US" altLang="en-US" dirty="0"/>
              <a:t>The Changing Character </a:t>
            </a:r>
            <a:r>
              <a:rPr lang="en-US" altLang="en-US"/>
              <a:t>of Warfare</a:t>
            </a:r>
            <a:br>
              <a:rPr lang="en-US" altLang="en-US" dirty="0"/>
            </a:br>
            <a:r>
              <a:rPr lang="en-US" altLang="en-US" sz="3600">
                <a:solidFill>
                  <a:schemeClr val="tx1"/>
                </a:solidFill>
              </a:rPr>
              <a:t>Adapt or Perish</a:t>
            </a:r>
          </a:p>
        </p:txBody>
      </p:sp>
      <p:sp>
        <p:nvSpPr>
          <p:cNvPr id="5123" name="Slide Number Placeholder 1">
            <a:extLst>
              <a:ext uri="{FF2B5EF4-FFF2-40B4-BE49-F238E27FC236}">
                <a16:creationId xmlns:a16="http://schemas.microsoft.com/office/drawing/2014/main" id="{B06E3B64-9BBE-4D61-B5FB-34E02C9C7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8330B5-4EC0-4DB5-AE06-555AD6A3D8C6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1</a:t>
            </a:fld>
            <a:endParaRPr lang="en-US" altLang="en-US" sz="1400"/>
          </a:p>
        </p:txBody>
      </p:sp>
      <p:grpSp>
        <p:nvGrpSpPr>
          <p:cNvPr id="5124" name="Group 4">
            <a:extLst>
              <a:ext uri="{FF2B5EF4-FFF2-40B4-BE49-F238E27FC236}">
                <a16:creationId xmlns:a16="http://schemas.microsoft.com/office/drawing/2014/main" id="{CE1E7EE9-00DF-442E-A136-EF42DB19CA2B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5126" name="Rectangle 5">
              <a:extLst>
                <a:ext uri="{FF2B5EF4-FFF2-40B4-BE49-F238E27FC236}">
                  <a16:creationId xmlns:a16="http://schemas.microsoft.com/office/drawing/2014/main" id="{FF3A428C-AC7B-4F1C-9052-B167AEBBE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5127" name="Picture 6" descr="NEW_INSS_Logo">
              <a:extLst>
                <a:ext uri="{FF2B5EF4-FFF2-40B4-BE49-F238E27FC236}">
                  <a16:creationId xmlns:a16="http://schemas.microsoft.com/office/drawing/2014/main" id="{4366F984-75F6-4FE1-A08E-7410E0612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5" name="Picture 2">
            <a:extLst>
              <a:ext uri="{FF2B5EF4-FFF2-40B4-BE49-F238E27FC236}">
                <a16:creationId xmlns:a16="http://schemas.microsoft.com/office/drawing/2014/main" id="{110F2D97-4281-4BE4-8A38-C176B7FF0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838" y="4699000"/>
            <a:ext cx="5475287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408BA-734C-9143-2635-BD8962180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F7A93F-A135-BAFD-195A-FD88809E9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55B74-E1D3-47C5-82F9-91CA95E49F91}" type="slidenum">
              <a:rPr lang="en-US" altLang="en-US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50BE8-9FF8-C29C-1FF3-D376F169386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4464" y="1706343"/>
            <a:ext cx="3953435" cy="181535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FP-1 – 1600 km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60-120 KG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$55,000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100/day - plywood frame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4E7C15-D59A-0244-999B-9F89F3F57D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121" b="35946"/>
          <a:stretch>
            <a:fillRect/>
          </a:stretch>
        </p:blipFill>
        <p:spPr>
          <a:xfrm>
            <a:off x="4907710" y="1973043"/>
            <a:ext cx="3344956" cy="13357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794BD62-520F-87EA-E839-72C9DF1A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6837"/>
            <a:ext cx="7772400" cy="1446550"/>
          </a:xfrm>
        </p:spPr>
        <p:txBody>
          <a:bodyPr/>
          <a:lstStyle/>
          <a:p>
            <a:r>
              <a:rPr lang="en-US" dirty="0"/>
              <a:t>Ukraine </a:t>
            </a:r>
            <a:br>
              <a:rPr lang="en-US" dirty="0"/>
            </a:br>
            <a:r>
              <a:rPr lang="en-US" dirty="0"/>
              <a:t>Medium-Range Strike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421B20-DA6C-2762-D415-381E5671B2A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420" r="3750" b="6954"/>
          <a:stretch>
            <a:fillRect/>
          </a:stretch>
        </p:blipFill>
        <p:spPr>
          <a:xfrm>
            <a:off x="685800" y="4328849"/>
            <a:ext cx="3470765" cy="12890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12429FB-5A12-EDA4-1706-65D20BFC1412}"/>
              </a:ext>
            </a:extLst>
          </p:cNvPr>
          <p:cNvSpPr txBox="1">
            <a:spLocks/>
          </p:cNvSpPr>
          <p:nvPr/>
        </p:nvSpPr>
        <p:spPr>
          <a:xfrm>
            <a:off x="4691287" y="3771900"/>
            <a:ext cx="4205565" cy="30861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kern="0" dirty="0">
                <a:cs typeface="Arial"/>
              </a:rPr>
              <a:t>FP-2 – 200 km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kern="0" dirty="0">
                <a:cs typeface="Arial"/>
              </a:rPr>
              <a:t>58 KG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kern="0" dirty="0">
                <a:cs typeface="Arial"/>
              </a:rPr>
              <a:t>$55,000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kern="0" dirty="0">
                <a:cs typeface="Arial"/>
              </a:rPr>
              <a:t>Autonomous – fixed </a:t>
            </a:r>
            <a:r>
              <a:rPr lang="en-US" sz="2400" kern="0" dirty="0" err="1">
                <a:cs typeface="Arial"/>
              </a:rPr>
              <a:t>tgts</a:t>
            </a:r>
            <a:endParaRPr lang="en-US" sz="2400" kern="0" dirty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kern="0" dirty="0">
                <a:cs typeface="Arial"/>
              </a:rPr>
              <a:t>Remote control – moving</a:t>
            </a:r>
          </a:p>
        </p:txBody>
      </p:sp>
      <p:pic>
        <p:nvPicPr>
          <p:cNvPr id="6" name="Picture 7" descr="A logo with a globe and text&#10;&#10;AI-generated content may be incorrect.">
            <a:extLst>
              <a:ext uri="{FF2B5EF4-FFF2-40B4-BE49-F238E27FC236}">
                <a16:creationId xmlns:a16="http://schemas.microsoft.com/office/drawing/2014/main" id="{11924B36-A903-9880-CCB2-6B1C9BA38B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304800"/>
            <a:ext cx="8477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836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8988E-6A9E-3EF2-5E72-A27A56A19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851" y="248207"/>
            <a:ext cx="7772400" cy="769441"/>
          </a:xfrm>
        </p:spPr>
        <p:txBody>
          <a:bodyPr/>
          <a:lstStyle/>
          <a:p>
            <a:r>
              <a:rPr lang="en-US" dirty="0"/>
              <a:t>Countering UAVs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891A17-549D-5176-76E2-554ECBDA6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79745" y="1349973"/>
            <a:ext cx="4345021" cy="208539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cs typeface="Arial"/>
              </a:rPr>
              <a:t>Sting VTOL</a:t>
            </a:r>
            <a:endParaRPr lang="en-US" sz="2400"/>
          </a:p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cs typeface="Arial"/>
              </a:rPr>
              <a:t>$2500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VTOL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Autonomous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>
                <a:cs typeface="Arial"/>
              </a:rPr>
              <a:t>March 2026 – 33,000 kills</a:t>
            </a:r>
            <a:endParaRPr lang="en-US" sz="2400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8F64C-3DBF-C4BD-7D2E-341A5308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06DC1-ED6C-45B5-B741-CE968416A1CA}" type="slidenum">
              <a:rPr lang="en-US" altLang="en-US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7" name="Picture 6" descr="A person in military uniform holding a camera&#10;&#10;AI-generated content may be incorrect.">
            <a:extLst>
              <a:ext uri="{FF2B5EF4-FFF2-40B4-BE49-F238E27FC236}">
                <a16:creationId xmlns:a16="http://schemas.microsoft.com/office/drawing/2014/main" id="{48DBED77-E57C-C3E4-715D-0AF050936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91" y="1461642"/>
            <a:ext cx="3251927" cy="221262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7" descr="A logo with a globe and text&#10;&#10;AI-generated content may be incorrect.">
            <a:extLst>
              <a:ext uri="{FF2B5EF4-FFF2-40B4-BE49-F238E27FC236}">
                <a16:creationId xmlns:a16="http://schemas.microsoft.com/office/drawing/2014/main" id="{A1690652-394E-1748-E0DD-AD536E567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304800"/>
            <a:ext cx="8477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group of people in uniform firing fireworks&#10;&#10;AI-generated content may be incorrect.">
            <a:extLst>
              <a:ext uri="{FF2B5EF4-FFF2-40B4-BE49-F238E27FC236}">
                <a16:creationId xmlns:a16="http://schemas.microsoft.com/office/drawing/2014/main" id="{B7E8DA27-2003-CE6B-C4D7-89F29A75E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347" y="3912926"/>
            <a:ext cx="3072654" cy="20484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EC3F53BE-7279-E7A2-9EEB-0582292F3B3A}"/>
              </a:ext>
            </a:extLst>
          </p:cNvPr>
          <p:cNvSpPr txBox="1">
            <a:spLocks/>
          </p:cNvSpPr>
          <p:nvPr/>
        </p:nvSpPr>
        <p:spPr bwMode="auto">
          <a:xfrm>
            <a:off x="1546136" y="4014397"/>
            <a:ext cx="3535455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5"/>
              </a:buBlip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>
              <a:buFont typeface="Arial" panose="020B0604020202020204" pitchFamily="34" charset="0"/>
              <a:buChar char="•"/>
            </a:pPr>
            <a:r>
              <a:rPr lang="en-US" sz="2400" kern="0" dirty="0">
                <a:ea typeface="Cambria" panose="02040503050406030204" pitchFamily="18" charset="0"/>
                <a:cs typeface="Arial"/>
              </a:rPr>
              <a:t>Mobile fire units</a:t>
            </a:r>
            <a:endParaRPr lang="en-US">
              <a:cs typeface="Arial"/>
            </a:endParaRP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2400" kern="0" dirty="0">
                <a:ea typeface="Cambria" panose="02040503050406030204" pitchFamily="18" charset="0"/>
                <a:cs typeface="Arial"/>
              </a:rPr>
              <a:t>Reservists/part time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2400" kern="0">
                <a:ea typeface="Cambria"/>
                <a:cs typeface="Arial"/>
              </a:rPr>
              <a:t>Radar </a:t>
            </a:r>
            <a:r>
              <a:rPr lang="en-US" sz="2400" kern="0" dirty="0">
                <a:ea typeface="Cambria"/>
                <a:cs typeface="Arial"/>
              </a:rPr>
              <a:t>assisted</a:t>
            </a:r>
            <a:endParaRPr lang="en-US" sz="2400" kern="0">
              <a:ea typeface="Cambria"/>
              <a:cs typeface="Arial"/>
            </a:endParaRPr>
          </a:p>
          <a:p>
            <a:pPr algn="r">
              <a:buFont typeface="Arial" panose="020B0604020202020204" pitchFamily="34" charset="0"/>
              <a:buChar char="•"/>
            </a:pPr>
            <a:r>
              <a:rPr lang="en-US" sz="2400" kern="0">
                <a:ea typeface="Cambria"/>
                <a:cs typeface="Arial"/>
              </a:rPr>
              <a:t>AI  positioning</a:t>
            </a:r>
          </a:p>
        </p:txBody>
      </p:sp>
    </p:spTree>
    <p:extLst>
      <p:ext uri="{BB962C8B-B14F-4D97-AF65-F5344CB8AC3E}">
        <p14:creationId xmlns:p14="http://schemas.microsoft.com/office/powerpoint/2010/main" val="2486581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E812D-06AF-236C-9C81-69E499769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C55B74-E1D3-47C5-82F9-91CA95E49F91}" type="slidenum">
              <a:rPr lang="en-US" altLang="en-US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96B46-BDE7-4E30-6D9A-C21041B730B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0806" y="2169073"/>
            <a:ext cx="3249705" cy="30861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sz="2400">
                <a:cs typeface="Arial"/>
              </a:rPr>
              <a:t>3000 KM</a:t>
            </a:r>
            <a:endParaRPr lang="en-US"/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1150 KG Warhead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GPS/GNSS w/INS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$500,000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Manufacture 2/day</a:t>
            </a:r>
          </a:p>
          <a:p>
            <a:pPr>
              <a:buFont typeface="Arial"/>
              <a:buChar char="•"/>
            </a:pPr>
            <a:r>
              <a:rPr lang="en-US" sz="2400" dirty="0">
                <a:cs typeface="Arial"/>
              </a:rPr>
              <a:t>Scale to 2500 year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786144-853B-640A-53D9-AEE62BAA9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158" y="1921743"/>
            <a:ext cx="3989569" cy="209774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EB2B31-AE5D-9977-3255-A65F89BE06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1008"/>
          <a:stretch>
            <a:fillRect/>
          </a:stretch>
        </p:blipFill>
        <p:spPr>
          <a:xfrm>
            <a:off x="4334159" y="4191659"/>
            <a:ext cx="3989569" cy="17681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7F62E9-6C79-31DF-B4D7-795C1D75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716" y="303018"/>
            <a:ext cx="7902388" cy="1446550"/>
          </a:xfrm>
        </p:spPr>
        <p:txBody>
          <a:bodyPr/>
          <a:lstStyle/>
          <a:p>
            <a:r>
              <a:rPr lang="en-US" dirty="0"/>
              <a:t>Ukraine</a:t>
            </a:r>
            <a:br>
              <a:rPr lang="en-US" dirty="0"/>
            </a:br>
            <a:r>
              <a:rPr lang="en-US" dirty="0"/>
              <a:t>Long-Range Strike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7CD6E6-C52C-C876-0600-F9F4FFAF7150}"/>
              </a:ext>
            </a:extLst>
          </p:cNvPr>
          <p:cNvSpPr txBox="1"/>
          <p:nvPr/>
        </p:nvSpPr>
        <p:spPr>
          <a:xfrm>
            <a:off x="5183436" y="6242120"/>
            <a:ext cx="2462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Ust-Luga Russia</a:t>
            </a:r>
          </a:p>
        </p:txBody>
      </p:sp>
      <p:pic>
        <p:nvPicPr>
          <p:cNvPr id="7" name="Picture 7" descr="A logo with a globe and text&#10;&#10;AI-generated content may be incorrect.">
            <a:extLst>
              <a:ext uri="{FF2B5EF4-FFF2-40B4-BE49-F238E27FC236}">
                <a16:creationId xmlns:a16="http://schemas.microsoft.com/office/drawing/2014/main" id="{F15A2ABD-A437-BB3E-F95D-9CE8C85246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978" y="94861"/>
            <a:ext cx="8477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97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119B6-1CF3-4ACF-A6C3-6F30E3126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47ECC2-196D-0938-69B9-3EB8BFBFF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2162"/>
            <a:ext cx="7772400" cy="769441"/>
          </a:xfrm>
        </p:spPr>
        <p:txBody>
          <a:bodyPr/>
          <a:lstStyle/>
          <a:p>
            <a:r>
              <a:rPr lang="en-US"/>
              <a:t>Sea Baby to Magura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45425C-76C1-416B-9ABD-DDB6C1F18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48" y="3304883"/>
            <a:ext cx="2757197" cy="14987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848A54-2B08-17C6-9996-5DB045255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163" y="1356916"/>
            <a:ext cx="3125686" cy="175123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983A7F-A6A8-C4A8-2780-8366C1D50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5163" y="5137096"/>
            <a:ext cx="2997484" cy="149874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BC96796-0E31-3B83-90DE-040EFDA62EBE}"/>
              </a:ext>
            </a:extLst>
          </p:cNvPr>
          <p:cNvSpPr txBox="1"/>
          <p:nvPr/>
        </p:nvSpPr>
        <p:spPr>
          <a:xfrm>
            <a:off x="6371706" y="3064714"/>
            <a:ext cx="2629246" cy="2677656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800 NM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cs typeface="Arial"/>
              </a:rPr>
              <a:t>650 KG</a:t>
            </a:r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SAMs, guns,</a:t>
            </a:r>
          </a:p>
          <a:p>
            <a:r>
              <a:rPr lang="en-US" dirty="0">
                <a:latin typeface="+mn-lt"/>
              </a:rPr>
              <a:t>    drones, mines, </a:t>
            </a:r>
            <a:endParaRPr lang="en-US" dirty="0">
              <a:latin typeface="+mn-lt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$700,000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42 knots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728171-FA6E-1BEC-0DC4-4EB0E50CF8FF}"/>
              </a:ext>
            </a:extLst>
          </p:cNvPr>
          <p:cNvSpPr txBox="1"/>
          <p:nvPr/>
        </p:nvSpPr>
        <p:spPr>
          <a:xfrm>
            <a:off x="401963" y="1820218"/>
            <a:ext cx="274320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400 NM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240 KG</a:t>
            </a:r>
          </a:p>
        </p:txBody>
      </p:sp>
    </p:spTree>
    <p:extLst>
      <p:ext uri="{BB962C8B-B14F-4D97-AF65-F5344CB8AC3E}">
        <p14:creationId xmlns:p14="http://schemas.microsoft.com/office/powerpoint/2010/main" val="2337119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1A200-6563-0282-F07A-BD0145CED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060" y="-73818"/>
            <a:ext cx="12696622" cy="1431925"/>
          </a:xfrm>
        </p:spPr>
        <p:txBody>
          <a:bodyPr wrap="square" anchor="ctr">
            <a:normAutofit/>
          </a:bodyPr>
          <a:lstStyle/>
          <a:p>
            <a:pPr algn="l"/>
            <a:r>
              <a:rPr lang="en-US" sz="3200"/>
              <a:t> Autonomous Underwater Vehicles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9706114-9A3F-7249-0373-AD8D22609A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19035" y="1493976"/>
            <a:ext cx="3206142" cy="1459637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Norwegian HUGIN  </a:t>
            </a:r>
          </a:p>
          <a:p>
            <a:pPr lvl="1"/>
            <a:r>
              <a:rPr lang="en-US" sz="1800" dirty="0"/>
              <a:t>Autonomous 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Arial"/>
              </a:rPr>
              <a:t>Surveillance</a:t>
            </a:r>
          </a:p>
          <a:p>
            <a:pPr lvl="1"/>
            <a:r>
              <a:rPr lang="en-US" sz="1800" dirty="0">
                <a:solidFill>
                  <a:srgbClr val="FFFFFF"/>
                </a:solidFill>
                <a:latin typeface="Arial"/>
              </a:rPr>
              <a:t>1,000 NM</a:t>
            </a:r>
            <a:endParaRPr lang="en-US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r>
              <a:rPr lang="en-US" sz="1800" dirty="0">
                <a:solidFill>
                  <a:srgbClr val="FFFFFF"/>
                </a:solidFill>
                <a:latin typeface="Arial"/>
              </a:rPr>
              <a:t>0.04% Nav accuracy</a:t>
            </a:r>
            <a:r>
              <a:rPr lang="en-US" sz="1800" dirty="0"/>
              <a:t>    </a:t>
            </a:r>
            <a:endParaRPr lang="en-US" sz="1800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FACE7-A1D7-C5EE-3E12-FF7405B54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0188" y="6313488"/>
            <a:ext cx="1905000" cy="457200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  <a:defRPr/>
            </a:pPr>
            <a:fld id="{EEC55B74-E1D3-47C5-82F9-91CA95E49F91}" type="slidenum">
              <a:rPr lang="en-US" altLang="en-US" smtClean="0"/>
              <a:pPr>
                <a:spcAft>
                  <a:spcPts val="600"/>
                </a:spcAft>
                <a:defRPr/>
              </a:pPr>
              <a:t>14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2323BC-36A6-54D0-8E47-45D441A7352E}"/>
              </a:ext>
            </a:extLst>
          </p:cNvPr>
          <p:cNvGrpSpPr>
            <a:grpSpLocks/>
          </p:cNvGrpSpPr>
          <p:nvPr/>
        </p:nvGrpSpPr>
        <p:grpSpPr bwMode="auto">
          <a:xfrm>
            <a:off x="8191500" y="109538"/>
            <a:ext cx="838200" cy="1143000"/>
            <a:chOff x="4464" y="144"/>
            <a:chExt cx="1008" cy="12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CCD5FD-E8C8-1350-B73E-1FB99E4C4A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7" name="Picture 6" descr="NEW_INSS_Logo">
              <a:extLst>
                <a:ext uri="{FF2B5EF4-FFF2-40B4-BE49-F238E27FC236}">
                  <a16:creationId xmlns:a16="http://schemas.microsoft.com/office/drawing/2014/main" id="{3A84DFBD-C314-1412-6BE2-102C76FA7C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27B5A5D-7B08-7EF2-2DF1-7A05A23E8CBD}"/>
              </a:ext>
            </a:extLst>
          </p:cNvPr>
          <p:cNvSpPr txBox="1">
            <a:spLocks/>
          </p:cNvSpPr>
          <p:nvPr/>
        </p:nvSpPr>
        <p:spPr bwMode="auto">
          <a:xfrm>
            <a:off x="6121106" y="3463871"/>
            <a:ext cx="2661558" cy="110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1800" b="1" kern="0" dirty="0"/>
              <a:t>Anduril Copperhead</a:t>
            </a:r>
          </a:p>
          <a:p>
            <a:pPr lvl="1"/>
            <a:r>
              <a:rPr lang="en-US" sz="1800" kern="0" dirty="0"/>
              <a:t>MK 48 ADCAPs</a:t>
            </a:r>
          </a:p>
          <a:p>
            <a:pPr lvl="1"/>
            <a:r>
              <a:rPr lang="en-US" sz="1800" kern="0" dirty="0"/>
              <a:t>MK 54	  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092BA-1679-E4E2-BF8B-E6C2C07ED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692" y="4572000"/>
            <a:ext cx="2878386" cy="19698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C0E950-F44E-64ED-ADE0-98BCDF7F6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7989" y="4109732"/>
            <a:ext cx="2679411" cy="178583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BBD78E-9600-AD5D-6BF1-507CB8BF9F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38" y="4017935"/>
            <a:ext cx="3103133" cy="213988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E235E7-B956-9B9A-D4E9-E04C677572C0}"/>
              </a:ext>
            </a:extLst>
          </p:cNvPr>
          <p:cNvSpPr txBox="1"/>
          <p:nvPr/>
        </p:nvSpPr>
        <p:spPr>
          <a:xfrm>
            <a:off x="573557" y="6343360"/>
            <a:ext cx="524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tx2"/>
                </a:solidFill>
                <a:latin typeface="Arial Black" panose="020B0A04020102020204" pitchFamily="34" charset="0"/>
              </a:rPr>
              <a:t>200 sharks/year; 1,000s of Copperheads</a:t>
            </a:r>
          </a:p>
        </p:txBody>
      </p:sp>
      <p:pic>
        <p:nvPicPr>
          <p:cNvPr id="8" name="Picture 7" descr="A group of people in orange vests and blue helmets on a boat&#10;&#10;AI-generated content may be incorrect.">
            <a:extLst>
              <a:ext uri="{FF2B5EF4-FFF2-40B4-BE49-F238E27FC236}">
                <a16:creationId xmlns:a16="http://schemas.microsoft.com/office/drawing/2014/main" id="{3E2251D8-242C-0483-9036-F62D3DAFA9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729" y="1116368"/>
            <a:ext cx="3305637" cy="24169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063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DBE4E21-74DD-9300-010E-78D3730B5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826"/>
            <a:ext cx="7772400" cy="1446550"/>
          </a:xfrm>
        </p:spPr>
        <p:txBody>
          <a:bodyPr/>
          <a:lstStyle/>
          <a:p>
            <a:r>
              <a:rPr lang="en-US" dirty="0"/>
              <a:t>Chinese Fishing Fleet</a:t>
            </a:r>
            <a:br>
              <a:rPr lang="en-US" dirty="0"/>
            </a:br>
            <a:r>
              <a:rPr lang="en-US" dirty="0"/>
              <a:t>Barrier Formation</a:t>
            </a:r>
          </a:p>
        </p:txBody>
      </p:sp>
      <p:pic>
        <p:nvPicPr>
          <p:cNvPr id="8" name="Chinese fishing fleet">
            <a:hlinkClick r:id="" action="ppaction://media"/>
            <a:extLst>
              <a:ext uri="{FF2B5EF4-FFF2-40B4-BE49-F238E27FC236}">
                <a16:creationId xmlns:a16="http://schemas.microsoft.com/office/drawing/2014/main" id="{8B414AD8-8AFB-11B0-4DC4-0A64DA559AF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3075" y="1981200"/>
            <a:ext cx="5657850" cy="411480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351BF-17F2-A99B-4DA7-C2A6EB76D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00673B-79F6-4CDA-92E6-F8460FC3DB6D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8006697F-085A-5B5C-7996-8149F5CA843A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76200"/>
            <a:ext cx="838200" cy="1143000"/>
            <a:chOff x="4464" y="144"/>
            <a:chExt cx="1008" cy="1248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79B68478-40FA-C1C8-3F8C-0EBF43DBB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5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en-US"/>
            </a:p>
          </p:txBody>
        </p:sp>
        <p:pic>
          <p:nvPicPr>
            <p:cNvPr id="11" name="Picture 6" descr="NEW_INSS_Logo">
              <a:extLst>
                <a:ext uri="{FF2B5EF4-FFF2-40B4-BE49-F238E27FC236}">
                  <a16:creationId xmlns:a16="http://schemas.microsoft.com/office/drawing/2014/main" id="{66118A70-54D6-C15E-CE88-604254B517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084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726E7A3-9900-2942-D205-E4050259D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1457" y="3335134"/>
            <a:ext cx="2598325" cy="17304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EA15F-E8E0-8044-32B7-844F5BD991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933" b="13200"/>
          <a:stretch>
            <a:fillRect/>
          </a:stretch>
        </p:blipFill>
        <p:spPr>
          <a:xfrm>
            <a:off x="6497254" y="1326977"/>
            <a:ext cx="2560766" cy="141866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1BBB8F1-F816-9C23-9789-F9BEC8897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1861"/>
            <a:ext cx="7772400" cy="769441"/>
          </a:xfrm>
        </p:spPr>
        <p:txBody>
          <a:bodyPr/>
          <a:lstStyle/>
          <a:p>
            <a:r>
              <a:rPr lang="en-US" dirty="0" err="1"/>
              <a:t>UxVs</a:t>
            </a:r>
            <a:r>
              <a:rPr lang="en-US" dirty="0"/>
              <a:t> vs Black Fleet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0F74A6-550E-8377-AF04-AAA28BFD5674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-182918" y="2036309"/>
            <a:ext cx="4451350" cy="3987800"/>
          </a:xfrm>
        </p:spPr>
        <p:txBody>
          <a:bodyPr/>
          <a:lstStyle/>
          <a:p>
            <a:pPr lvl="1"/>
            <a:r>
              <a:rPr lang="en-US" sz="1800" dirty="0"/>
              <a:t>1 Cruiser</a:t>
            </a:r>
          </a:p>
          <a:p>
            <a:pPr lvl="1"/>
            <a:r>
              <a:rPr lang="en-US" sz="1800" dirty="0"/>
              <a:t>5 Frigates and missile ships</a:t>
            </a:r>
          </a:p>
          <a:p>
            <a:pPr lvl="1"/>
            <a:r>
              <a:rPr lang="en-US" sz="1800" dirty="0"/>
              <a:t>9 Large landing ships</a:t>
            </a:r>
          </a:p>
          <a:p>
            <a:pPr lvl="1"/>
            <a:r>
              <a:rPr lang="en-US" sz="1800" dirty="0"/>
              <a:t>2 Improved Kilo-class submarines</a:t>
            </a:r>
          </a:p>
          <a:p>
            <a:pPr lvl="1"/>
            <a:r>
              <a:rPr lang="en-US" sz="1800" dirty="0"/>
              <a:t>14 Minesweepers and support ships</a:t>
            </a:r>
          </a:p>
          <a:p>
            <a:pPr lvl="1"/>
            <a:r>
              <a:rPr lang="en-US" sz="1800" dirty="0"/>
              <a:t>Numerous small landing ships</a:t>
            </a:r>
          </a:p>
          <a:p>
            <a:pPr lvl="1"/>
            <a:r>
              <a:rPr lang="en-US" sz="1800" dirty="0"/>
              <a:t>Damaged three oil tankers</a:t>
            </a:r>
          </a:p>
          <a:p>
            <a:pPr lvl="2"/>
            <a:r>
              <a:rPr lang="en-US" sz="1400" dirty="0"/>
              <a:t>Mediterranean and Atlantic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F87FF-5431-C649-4E24-88263DC19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8432" y="2036309"/>
            <a:ext cx="2406015" cy="16040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4A65A7-09E8-EFEB-CF63-D849F75980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565" y="4825790"/>
            <a:ext cx="2832848" cy="15934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7" descr="A logo with a globe and text&#10;&#10;AI-generated content may be incorrect.">
            <a:extLst>
              <a:ext uri="{FF2B5EF4-FFF2-40B4-BE49-F238E27FC236}">
                <a16:creationId xmlns:a16="http://schemas.microsoft.com/office/drawing/2014/main" id="{909B1658-8B2E-7BFD-8003-506EE1C370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304800"/>
            <a:ext cx="8477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337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>
            <a:extLst>
              <a:ext uri="{FF2B5EF4-FFF2-40B4-BE49-F238E27FC236}">
                <a16:creationId xmlns:a16="http://schemas.microsoft.com/office/drawing/2014/main" id="{28146562-A719-5850-E6E9-B3834ED42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361AB04-DB08-4FEC-ACC4-F7D81151DD79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1267" name="Slide Number Placeholder 5">
            <a:extLst>
              <a:ext uri="{FF2B5EF4-FFF2-40B4-BE49-F238E27FC236}">
                <a16:creationId xmlns:a16="http://schemas.microsoft.com/office/drawing/2014/main" id="{F498C005-CF55-598F-6BB7-7B4C927CFC4D}"/>
              </a:ext>
            </a:extLst>
          </p:cNvPr>
          <p:cNvSpPr txBox="1">
            <a:spLocks noGrp="1"/>
          </p:cNvSpPr>
          <p:nvPr/>
        </p:nvSpPr>
        <p:spPr bwMode="auto">
          <a:xfrm>
            <a:off x="6580188" y="63134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C17509FF-4624-4C77-B648-45DA4F9F0997}" type="slidenum">
              <a:rPr lang="en-US" altLang="en-US" sz="140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DACB8236-BB6F-6A65-7746-25B351DB9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4133" y="185216"/>
            <a:ext cx="8991600" cy="1077218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Containerized Systems </a:t>
            </a:r>
            <a:br>
              <a:rPr lang="en-US" altLang="en-US" sz="2800" dirty="0"/>
            </a:br>
            <a:r>
              <a:rPr lang="en-US" altLang="en-US" sz="2800" dirty="0">
                <a:solidFill>
                  <a:schemeClr val="tx1"/>
                </a:solidFill>
              </a:rPr>
              <a:t>Hide in plain site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D801AA-B9FC-5EE7-37D7-E0D014CF7C4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0351"/>
          <a:stretch/>
        </p:blipFill>
        <p:spPr>
          <a:xfrm>
            <a:off x="86387" y="4791075"/>
            <a:ext cx="7022268" cy="15483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DA8DB3-DA23-A1ED-0EB0-F4E49EA9DEB4}"/>
              </a:ext>
            </a:extLst>
          </p:cNvPr>
          <p:cNvSpPr txBox="1"/>
          <p:nvPr/>
        </p:nvSpPr>
        <p:spPr>
          <a:xfrm>
            <a:off x="2492991" y="6396335"/>
            <a:ext cx="1343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Valkyrie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19DBE1-18C2-93BB-0109-4814D079C011}"/>
              </a:ext>
            </a:extLst>
          </p:cNvPr>
          <p:cNvSpPr txBox="1"/>
          <p:nvPr/>
        </p:nvSpPr>
        <p:spPr>
          <a:xfrm>
            <a:off x="307800" y="4076524"/>
            <a:ext cx="2326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Russian Club-K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8CF028-DD00-A167-744C-F82DB279EDE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372" r="13662"/>
          <a:stretch/>
        </p:blipFill>
        <p:spPr>
          <a:xfrm>
            <a:off x="307800" y="1694011"/>
            <a:ext cx="2743201" cy="22079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7B14B3-25C9-51C5-D8CB-CA351DE8E8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419" t="8080" r="17489"/>
          <a:stretch/>
        </p:blipFill>
        <p:spPr>
          <a:xfrm>
            <a:off x="3400153" y="1685731"/>
            <a:ext cx="2492990" cy="22079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948D62-52D5-96AC-ABFE-FB6168E820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928" y="822078"/>
            <a:ext cx="2480272" cy="31013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D9DE71-6717-9685-BB25-1523E3D8FF4B}"/>
              </a:ext>
            </a:extLst>
          </p:cNvPr>
          <p:cNvSpPr txBox="1"/>
          <p:nvPr/>
        </p:nvSpPr>
        <p:spPr>
          <a:xfrm>
            <a:off x="6406728" y="4100518"/>
            <a:ext cx="2341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Estonian ASCM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82807-3B4B-E0B0-D627-7586BDB61A2B}"/>
              </a:ext>
            </a:extLst>
          </p:cNvPr>
          <p:cNvSpPr txBox="1"/>
          <p:nvPr/>
        </p:nvSpPr>
        <p:spPr>
          <a:xfrm>
            <a:off x="3589292" y="4097021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Iranian test </a:t>
            </a:r>
          </a:p>
        </p:txBody>
      </p:sp>
    </p:spTree>
    <p:extLst>
      <p:ext uri="{BB962C8B-B14F-4D97-AF65-F5344CB8AC3E}">
        <p14:creationId xmlns:p14="http://schemas.microsoft.com/office/powerpoint/2010/main" val="16884277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5">
            <a:extLst>
              <a:ext uri="{FF2B5EF4-FFF2-40B4-BE49-F238E27FC236}">
                <a16:creationId xmlns:a16="http://schemas.microsoft.com/office/drawing/2014/main" id="{0622AA17-CD9A-445C-B284-EFBA1A099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68844"/>
            <a:ext cx="7772400" cy="1323439"/>
          </a:xfrm>
        </p:spPr>
        <p:txBody>
          <a:bodyPr/>
          <a:lstStyle/>
          <a:p>
            <a:r>
              <a:rPr lang="en-US" altLang="en-US"/>
              <a:t>C4I:</a:t>
            </a:r>
            <a:br>
              <a:rPr lang="en-US" altLang="en-US"/>
            </a:br>
            <a:r>
              <a:rPr lang="en-US" altLang="en-US" sz="3600">
                <a:solidFill>
                  <a:schemeClr val="tx1"/>
                </a:solidFill>
              </a:rPr>
              <a:t>Exploit advances</a:t>
            </a:r>
          </a:p>
        </p:txBody>
      </p:sp>
      <p:sp>
        <p:nvSpPr>
          <p:cNvPr id="5123" name="Slide Number Placeholder 1">
            <a:extLst>
              <a:ext uri="{FF2B5EF4-FFF2-40B4-BE49-F238E27FC236}">
                <a16:creationId xmlns:a16="http://schemas.microsoft.com/office/drawing/2014/main" id="{B06E3B64-9BBE-4D61-B5FB-34E02C9C7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8330B5-4EC0-4DB5-AE06-555AD6A3D8C6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grpSp>
        <p:nvGrpSpPr>
          <p:cNvPr id="5124" name="Group 4">
            <a:extLst>
              <a:ext uri="{FF2B5EF4-FFF2-40B4-BE49-F238E27FC236}">
                <a16:creationId xmlns:a16="http://schemas.microsoft.com/office/drawing/2014/main" id="{CE1E7EE9-00DF-442E-A136-EF42DB19CA2B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5126" name="Rectangle 5">
              <a:extLst>
                <a:ext uri="{FF2B5EF4-FFF2-40B4-BE49-F238E27FC236}">
                  <a16:creationId xmlns:a16="http://schemas.microsoft.com/office/drawing/2014/main" id="{FF3A428C-AC7B-4F1C-9052-B167AEBBE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5127" name="Picture 6" descr="NEW_INSS_Logo">
              <a:extLst>
                <a:ext uri="{FF2B5EF4-FFF2-40B4-BE49-F238E27FC236}">
                  <a16:creationId xmlns:a16="http://schemas.microsoft.com/office/drawing/2014/main" id="{4366F984-75F6-4FE1-A08E-7410E0612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53636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BD8B-42C4-4D9E-8D06-51695F349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38773"/>
          </a:xfrm>
        </p:spPr>
        <p:txBody>
          <a:bodyPr/>
          <a:lstStyle/>
          <a:p>
            <a:r>
              <a:rPr lang="en-US"/>
              <a:t>C4I - Ukraine  </a:t>
            </a:r>
            <a:br>
              <a:rPr lang="en-US"/>
            </a:br>
            <a:r>
              <a:rPr lang="en-US" sz="2400">
                <a:solidFill>
                  <a:schemeClr val="tx1"/>
                </a:solidFill>
              </a:rPr>
              <a:t>Demonstrated capability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C6FD38-347F-52E6-BAF7-CF56BEECB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788" y="1740770"/>
            <a:ext cx="77724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Delta – decision support/sit awareness</a:t>
            </a:r>
          </a:p>
          <a:p>
            <a:pPr lvl="1"/>
            <a:r>
              <a:rPr lang="en-US" dirty="0"/>
              <a:t>Runs on any platform</a:t>
            </a:r>
          </a:p>
          <a:p>
            <a:pPr lvl="1"/>
            <a:r>
              <a:rPr lang="en-US" dirty="0"/>
              <a:t>Routed through Starlink</a:t>
            </a:r>
          </a:p>
          <a:p>
            <a:pPr lvl="1"/>
            <a:r>
              <a:rPr lang="en-US" dirty="0"/>
              <a:t>AI assisted – Palantir</a:t>
            </a:r>
          </a:p>
          <a:p>
            <a:pPr lvl="1"/>
            <a:r>
              <a:rPr lang="en-US" dirty="0"/>
              <a:t>Inputs from sats, radars, sensors, phones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Unit to national communications package</a:t>
            </a:r>
          </a:p>
          <a:p>
            <a:pPr lvl="1"/>
            <a:endParaRPr lang="en-US" dirty="0"/>
          </a:p>
        </p:txBody>
      </p:sp>
      <p:sp>
        <p:nvSpPr>
          <p:cNvPr id="5123" name="Slide Number Placeholder 1">
            <a:extLst>
              <a:ext uri="{FF2B5EF4-FFF2-40B4-BE49-F238E27FC236}">
                <a16:creationId xmlns:a16="http://schemas.microsoft.com/office/drawing/2014/main" id="{B06E3B64-9BBE-4D61-B5FB-34E02C9C7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8330B5-4EC0-4DB5-AE06-555AD6A3D8C6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19</a:t>
            </a:fld>
            <a:endParaRPr lang="en-US" altLang="en-US" sz="1400"/>
          </a:p>
        </p:txBody>
      </p:sp>
      <p:grpSp>
        <p:nvGrpSpPr>
          <p:cNvPr id="5124" name="Group 4">
            <a:extLst>
              <a:ext uri="{FF2B5EF4-FFF2-40B4-BE49-F238E27FC236}">
                <a16:creationId xmlns:a16="http://schemas.microsoft.com/office/drawing/2014/main" id="{CE1E7EE9-00DF-442E-A136-EF42DB19CA2B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5126" name="Rectangle 5">
              <a:extLst>
                <a:ext uri="{FF2B5EF4-FFF2-40B4-BE49-F238E27FC236}">
                  <a16:creationId xmlns:a16="http://schemas.microsoft.com/office/drawing/2014/main" id="{FF3A428C-AC7B-4F1C-9052-B167AEBBE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5127" name="Picture 6" descr="NEW_INSS_Logo">
              <a:extLst>
                <a:ext uri="{FF2B5EF4-FFF2-40B4-BE49-F238E27FC236}">
                  <a16:creationId xmlns:a16="http://schemas.microsoft.com/office/drawing/2014/main" id="{4366F984-75F6-4FE1-A08E-7410E0612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3267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>
            <a:extLst>
              <a:ext uri="{FF2B5EF4-FFF2-40B4-BE49-F238E27FC236}">
                <a16:creationId xmlns:a16="http://schemas.microsoft.com/office/drawing/2014/main" id="{E06E6BBD-2644-1E89-7F8C-037774363C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75CE479-C709-484E-A3C5-E3FD90CB433B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11267" name="Slide Number Placeholder 5">
            <a:extLst>
              <a:ext uri="{FF2B5EF4-FFF2-40B4-BE49-F238E27FC236}">
                <a16:creationId xmlns:a16="http://schemas.microsoft.com/office/drawing/2014/main" id="{5E83CA92-6719-660D-660B-036795AA177C}"/>
              </a:ext>
            </a:extLst>
          </p:cNvPr>
          <p:cNvSpPr txBox="1">
            <a:spLocks noGrp="1"/>
          </p:cNvSpPr>
          <p:nvPr/>
        </p:nvSpPr>
        <p:spPr bwMode="auto">
          <a:xfrm>
            <a:off x="6580188" y="63134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757CE1A0-1781-40AF-B870-ABCE8F5B4D2C}" type="slidenum">
              <a:rPr lang="en-US" altLang="en-US" sz="140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731CDFDC-289B-7FD6-8E97-CB22D4F7D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91561"/>
            <a:ext cx="7772400" cy="1446550"/>
          </a:xfrm>
        </p:spPr>
        <p:txBody>
          <a:bodyPr/>
          <a:lstStyle/>
          <a:p>
            <a:pPr eaLnBrk="1" hangingPunct="1"/>
            <a:r>
              <a:rPr lang="en-US" altLang="en-US"/>
              <a:t>The Key Rule of </a:t>
            </a:r>
            <a:br>
              <a:rPr lang="en-US" altLang="en-US"/>
            </a:br>
            <a:r>
              <a:rPr lang="en-US" altLang="en-US"/>
              <a:t>Military History</a:t>
            </a:r>
          </a:p>
        </p:txBody>
      </p:sp>
      <p:grpSp>
        <p:nvGrpSpPr>
          <p:cNvPr id="11270" name="Group 4">
            <a:extLst>
              <a:ext uri="{FF2B5EF4-FFF2-40B4-BE49-F238E27FC236}">
                <a16:creationId xmlns:a16="http://schemas.microsoft.com/office/drawing/2014/main" id="{B3BE8FBF-DB6C-9F47-C55E-B671157E911A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76200"/>
            <a:ext cx="838200" cy="1143000"/>
            <a:chOff x="4464" y="144"/>
            <a:chExt cx="1008" cy="1248"/>
          </a:xfrm>
        </p:grpSpPr>
        <p:sp>
          <p:nvSpPr>
            <p:cNvPr id="11271" name="Rectangle 5">
              <a:extLst>
                <a:ext uri="{FF2B5EF4-FFF2-40B4-BE49-F238E27FC236}">
                  <a16:creationId xmlns:a16="http://schemas.microsoft.com/office/drawing/2014/main" id="{2F77346A-EA1C-2090-7D0F-46EDA57481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en-US"/>
            </a:p>
          </p:txBody>
        </p:sp>
        <p:pic>
          <p:nvPicPr>
            <p:cNvPr id="11272" name="Picture 6" descr="NEW_INSS_Logo">
              <a:extLst>
                <a:ext uri="{FF2B5EF4-FFF2-40B4-BE49-F238E27FC236}">
                  <a16:creationId xmlns:a16="http://schemas.microsoft.com/office/drawing/2014/main" id="{96FE4548-373F-00B4-798A-3A0E26E37B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7B20456-94DC-0242-212E-FE03C02DD48E}"/>
              </a:ext>
            </a:extLst>
          </p:cNvPr>
          <p:cNvSpPr txBox="1"/>
          <p:nvPr/>
        </p:nvSpPr>
        <p:spPr>
          <a:xfrm>
            <a:off x="1905000" y="3124200"/>
            <a:ext cx="569662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latin typeface="+mj-lt"/>
              </a:rPr>
              <a:t>Leave Mountain </a:t>
            </a:r>
          </a:p>
          <a:p>
            <a:pPr algn="ctr"/>
            <a:r>
              <a:rPr lang="en-US" sz="4800">
                <a:latin typeface="+mj-lt"/>
              </a:rPr>
              <a:t>People Alone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le 1">
            <a:extLst>
              <a:ext uri="{FF2B5EF4-FFF2-40B4-BE49-F238E27FC236}">
                <a16:creationId xmlns:a16="http://schemas.microsoft.com/office/drawing/2014/main" id="{45D30271-C549-4A52-B807-033E12457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22054"/>
            <a:ext cx="8253413" cy="769441"/>
          </a:xfrm>
        </p:spPr>
        <p:txBody>
          <a:bodyPr/>
          <a:lstStyle/>
          <a:p>
            <a:r>
              <a:rPr lang="en-US" altLang="en-US" dirty="0"/>
              <a:t>Tactical Impacts</a:t>
            </a:r>
            <a:endParaRPr lang="en-US" altLang="en-US" sz="3200" dirty="0">
              <a:solidFill>
                <a:schemeClr val="tx1"/>
              </a:solidFill>
            </a:endParaRPr>
          </a:p>
        </p:txBody>
      </p:sp>
      <p:sp>
        <p:nvSpPr>
          <p:cNvPr id="72707" name="Slide Number Placeholder 3">
            <a:extLst>
              <a:ext uri="{FF2B5EF4-FFF2-40B4-BE49-F238E27FC236}">
                <a16:creationId xmlns:a16="http://schemas.microsoft.com/office/drawing/2014/main" id="{A4C360BD-5C70-4FE5-82CE-A016867B3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544AF45-AA72-4B48-BA3B-1A1E9357EFCC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20</a:t>
            </a:fld>
            <a:endParaRPr lang="en-US" altLang="en-US" sz="1400"/>
          </a:p>
        </p:txBody>
      </p:sp>
      <p:grpSp>
        <p:nvGrpSpPr>
          <p:cNvPr id="72708" name="Group 4">
            <a:extLst>
              <a:ext uri="{FF2B5EF4-FFF2-40B4-BE49-F238E27FC236}">
                <a16:creationId xmlns:a16="http://schemas.microsoft.com/office/drawing/2014/main" id="{78EFF604-3CE2-4BB5-9B3E-490255F5B24F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76200"/>
            <a:ext cx="838200" cy="1143000"/>
            <a:chOff x="4464" y="144"/>
            <a:chExt cx="1008" cy="1248"/>
          </a:xfrm>
        </p:grpSpPr>
        <p:sp>
          <p:nvSpPr>
            <p:cNvPr id="72709" name="Rectangle 5">
              <a:extLst>
                <a:ext uri="{FF2B5EF4-FFF2-40B4-BE49-F238E27FC236}">
                  <a16:creationId xmlns:a16="http://schemas.microsoft.com/office/drawing/2014/main" id="{804F726D-EE82-4769-9378-D27EEE915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en-US"/>
            </a:p>
          </p:txBody>
        </p:sp>
        <p:pic>
          <p:nvPicPr>
            <p:cNvPr id="72710" name="Picture 6" descr="NEW_INSS_Logo">
              <a:extLst>
                <a:ext uri="{FF2B5EF4-FFF2-40B4-BE49-F238E27FC236}">
                  <a16:creationId xmlns:a16="http://schemas.microsoft.com/office/drawing/2014/main" id="{F0824A68-49BF-4A08-BA8E-C2CFE7332E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FC76069A-3FBC-BB42-D925-865E43459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5613"/>
            <a:ext cx="7772400" cy="768350"/>
          </a:xfrm>
        </p:spPr>
        <p:txBody>
          <a:bodyPr/>
          <a:lstStyle/>
          <a:p>
            <a:r>
              <a:rPr lang="en-US" altLang="en-US" dirty="0"/>
              <a:t>Irregular War</a:t>
            </a:r>
          </a:p>
        </p:txBody>
      </p:sp>
      <p:sp>
        <p:nvSpPr>
          <p:cNvPr id="73731" name="Content Placeholder 2">
            <a:extLst>
              <a:ext uri="{FF2B5EF4-FFF2-40B4-BE49-F238E27FC236}">
                <a16:creationId xmlns:a16="http://schemas.microsoft.com/office/drawing/2014/main" id="{3EC67B03-A17F-C2D2-1FBF-41A3E63EFB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47700" y="1371600"/>
            <a:ext cx="79248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/>
              <a:t>Convergence favors non-state actors</a:t>
            </a:r>
            <a:endParaRPr lang="en-US" sz="2400" dirty="0"/>
          </a:p>
          <a:p>
            <a:pPr lvl="1"/>
            <a:r>
              <a:rPr lang="en-US" altLang="en-US" sz="2400" dirty="0"/>
              <a:t>Little infrastructure to protect</a:t>
            </a:r>
          </a:p>
          <a:p>
            <a:pPr lvl="1"/>
            <a:r>
              <a:rPr lang="en-US" altLang="en-US" sz="2400" dirty="0"/>
              <a:t>State infrastructure vulnerable</a:t>
            </a:r>
          </a:p>
          <a:p>
            <a:pPr lvl="1"/>
            <a:r>
              <a:rPr lang="en-US" altLang="en-US" sz="2400" dirty="0"/>
              <a:t>Civil and military logistics vulnerable</a:t>
            </a:r>
            <a:endParaRPr lang="en-US" altLang="en-US" sz="2400" dirty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/>
              <a:t>Powerful role for outside sponsors</a:t>
            </a:r>
          </a:p>
          <a:p>
            <a:pPr lvl="1"/>
            <a:r>
              <a:rPr lang="en-US" sz="2400" dirty="0">
                <a:cs typeface="Arial"/>
              </a:rPr>
              <a:t>Long-range precision strike</a:t>
            </a:r>
          </a:p>
          <a:p>
            <a:pPr lvl="1"/>
            <a:r>
              <a:rPr lang="en-US" sz="2400" dirty="0">
                <a:cs typeface="Arial"/>
              </a:rPr>
              <a:t>Swarms</a:t>
            </a: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400" dirty="0"/>
              <a:t>Old tech still works</a:t>
            </a:r>
            <a:endParaRPr lang="en-US" altLang="en-US" sz="2400" dirty="0">
              <a:cs typeface="Arial"/>
            </a:endParaRPr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10FE5FB6-8419-7933-FE78-6AE09A184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20C23A7-15FC-4CC3-A1B7-309EE355F943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21</a:t>
            </a:fld>
            <a:endParaRPr lang="en-US" altLang="en-US" sz="1400"/>
          </a:p>
        </p:txBody>
      </p:sp>
      <p:grpSp>
        <p:nvGrpSpPr>
          <p:cNvPr id="73733" name="Group 4">
            <a:extLst>
              <a:ext uri="{FF2B5EF4-FFF2-40B4-BE49-F238E27FC236}">
                <a16:creationId xmlns:a16="http://schemas.microsoft.com/office/drawing/2014/main" id="{76412689-3C2D-2D88-4951-7EF3F21D0630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73734" name="Rectangle 5">
              <a:extLst>
                <a:ext uri="{FF2B5EF4-FFF2-40B4-BE49-F238E27FC236}">
                  <a16:creationId xmlns:a16="http://schemas.microsoft.com/office/drawing/2014/main" id="{7A9502C1-B5D5-28A9-6A33-F2E543D64A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73735" name="Picture 6" descr="NEW_INSS_Logo">
              <a:extLst>
                <a:ext uri="{FF2B5EF4-FFF2-40B4-BE49-F238E27FC236}">
                  <a16:creationId xmlns:a16="http://schemas.microsoft.com/office/drawing/2014/main" id="{81F3BC87-42D0-A190-49A4-902DA1344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4DFCE42-D7F8-5AE2-2CDF-3C0A92C69F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3388"/>
          <a:stretch>
            <a:fillRect/>
          </a:stretch>
        </p:blipFill>
        <p:spPr>
          <a:xfrm>
            <a:off x="4287827" y="4421355"/>
            <a:ext cx="4590288" cy="23439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DE78B626-55D4-44E1-9C4A-DDB35CF91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536029"/>
            <a:ext cx="7772400" cy="769441"/>
          </a:xfrm>
        </p:spPr>
        <p:txBody>
          <a:bodyPr/>
          <a:lstStyle/>
          <a:p>
            <a:r>
              <a:rPr lang="en-US" altLang="en-US" dirty="0"/>
              <a:t>Conventional Warfare</a:t>
            </a:r>
          </a:p>
        </p:txBody>
      </p:sp>
      <p:sp>
        <p:nvSpPr>
          <p:cNvPr id="95235" name="Content Placeholder 2">
            <a:extLst>
              <a:ext uri="{FF2B5EF4-FFF2-40B4-BE49-F238E27FC236}">
                <a16:creationId xmlns:a16="http://schemas.microsoft.com/office/drawing/2014/main" id="{2DF9FB0A-3938-4929-BC9D-FC67010625A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0100" y="1565467"/>
            <a:ext cx="77724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Connected C2 critical</a:t>
            </a:r>
            <a:endParaRPr lang="en-US">
              <a:cs typeface="Arial"/>
            </a:endParaRPr>
          </a:p>
          <a:p>
            <a:pPr lvl="1"/>
            <a:r>
              <a:rPr lang="en-US" altLang="en-US" dirty="0"/>
              <a:t>Must prepare to fight disconnected</a:t>
            </a:r>
            <a:endParaRPr lang="en-US" altLang="en-US" dirty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Defense dominates air, land domains</a:t>
            </a:r>
            <a:endParaRPr lang="en-US" altLang="en-US" dirty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Sea domain is mixed </a:t>
            </a:r>
            <a:endParaRPr lang="en-US" altLang="en-US" dirty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Space and electromagnetic contested</a:t>
            </a:r>
            <a:endParaRPr lang="en-US" altLang="en-US" dirty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Cyber uncertain</a:t>
            </a:r>
            <a:endParaRPr lang="en-US" altLang="en-US" dirty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Power projection much more costly</a:t>
            </a:r>
            <a:endParaRPr lang="en-US" altLang="en-US" dirty="0">
              <a:cs typeface="Arial"/>
            </a:endParaRPr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E5B25A86-9501-4642-93D4-B777601A3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C2AA369-61BB-4C83-AA52-18DCAB540CF6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grpSp>
        <p:nvGrpSpPr>
          <p:cNvPr id="95237" name="Group 4">
            <a:extLst>
              <a:ext uri="{FF2B5EF4-FFF2-40B4-BE49-F238E27FC236}">
                <a16:creationId xmlns:a16="http://schemas.microsoft.com/office/drawing/2014/main" id="{EB8B7DC4-27C2-4111-84CB-38880C11A94B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95238" name="Rectangle 5">
              <a:extLst>
                <a:ext uri="{FF2B5EF4-FFF2-40B4-BE49-F238E27FC236}">
                  <a16:creationId xmlns:a16="http://schemas.microsoft.com/office/drawing/2014/main" id="{04D6B150-FA46-41E2-9290-02C97A45D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95239" name="Picture 6" descr="NEW_INSS_Logo">
              <a:extLst>
                <a:ext uri="{FF2B5EF4-FFF2-40B4-BE49-F238E27FC236}">
                  <a16:creationId xmlns:a16="http://schemas.microsoft.com/office/drawing/2014/main" id="{3FFC1A08-B86E-4F26-9641-739BA4E1F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E5F4E-4167-05B6-E293-8C4C3BCA6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le 1">
            <a:extLst>
              <a:ext uri="{FF2B5EF4-FFF2-40B4-BE49-F238E27FC236}">
                <a16:creationId xmlns:a16="http://schemas.microsoft.com/office/drawing/2014/main" id="{689093DE-8423-3BD7-D554-9347D4C56B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138" y="197475"/>
            <a:ext cx="7772400" cy="1446550"/>
          </a:xfrm>
        </p:spPr>
        <p:txBody>
          <a:bodyPr/>
          <a:lstStyle/>
          <a:p>
            <a:r>
              <a:rPr lang="en-US" altLang="en-US" dirty="0"/>
              <a:t>Legacy vs </a:t>
            </a:r>
            <a:r>
              <a:rPr lang="en-US" altLang="en-US"/>
              <a:t>Emerging</a:t>
            </a:r>
            <a:br>
              <a:rPr lang="en-US" altLang="en-US" dirty="0"/>
            </a:br>
            <a:r>
              <a:rPr lang="en-US" altLang="en-US"/>
              <a:t>Systems</a:t>
            </a:r>
            <a:endParaRPr lang="en-US" altLang="en-US" dirty="0"/>
          </a:p>
        </p:txBody>
      </p:sp>
      <p:sp>
        <p:nvSpPr>
          <p:cNvPr id="95235" name="Content Placeholder 2">
            <a:extLst>
              <a:ext uri="{FF2B5EF4-FFF2-40B4-BE49-F238E27FC236}">
                <a16:creationId xmlns:a16="http://schemas.microsoft.com/office/drawing/2014/main" id="{25B0B3A8-25B6-CC29-5F2C-F5D1110D26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00100" y="2055324"/>
            <a:ext cx="7772400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/>
              <a:t>Outranged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/>
              <a:t>Outnumbered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/>
              <a:t>Fragile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/>
              <a:t>Unsupportable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>
                <a:cs typeface="Arial"/>
              </a:rPr>
              <a:t>Unaffordable </a:t>
            </a:r>
            <a:endParaRPr lang="en-US" alt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/>
              <a:t>Unreplaceable</a:t>
            </a:r>
            <a:endParaRPr lang="en-US" altLang="en-US" dirty="0">
              <a:cs typeface="Arial"/>
            </a:endParaRPr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703DD340-2EDC-770C-A8DE-CA162CCE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C2AA369-61BB-4C83-AA52-18DCAB540CF6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grpSp>
        <p:nvGrpSpPr>
          <p:cNvPr id="95237" name="Group 4">
            <a:extLst>
              <a:ext uri="{FF2B5EF4-FFF2-40B4-BE49-F238E27FC236}">
                <a16:creationId xmlns:a16="http://schemas.microsoft.com/office/drawing/2014/main" id="{F881BE57-2352-663F-B911-6CB975DCD644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95238" name="Rectangle 5">
              <a:extLst>
                <a:ext uri="{FF2B5EF4-FFF2-40B4-BE49-F238E27FC236}">
                  <a16:creationId xmlns:a16="http://schemas.microsoft.com/office/drawing/2014/main" id="{D4182366-AC92-19F5-601E-4A0F617109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95239" name="Picture 6" descr="NEW_INSS_Logo">
              <a:extLst>
                <a:ext uri="{FF2B5EF4-FFF2-40B4-BE49-F238E27FC236}">
                  <a16:creationId xmlns:a16="http://schemas.microsoft.com/office/drawing/2014/main" id="{B30BFCC8-FE04-9F7C-E639-7B3FAAF50C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68350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F4D7B9EE-844D-46BE-8F8C-3A917BCB2E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888507"/>
              </p:ext>
            </p:extLst>
          </p:nvPr>
        </p:nvGraphicFramePr>
        <p:xfrm>
          <a:off x="1099772" y="1544715"/>
          <a:ext cx="7886700" cy="4557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9091" name="TextBox 9">
            <a:extLst>
              <a:ext uri="{FF2B5EF4-FFF2-40B4-BE49-F238E27FC236}">
                <a16:creationId xmlns:a16="http://schemas.microsoft.com/office/drawing/2014/main" id="{57C83703-CAFE-463E-B1B9-BB052CCAD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" y="5041900"/>
            <a:ext cx="787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solidFill>
                  <a:srgbClr val="FFC000"/>
                </a:solidFill>
                <a:latin typeface="Times New Roman" panose="02020603050405020304" pitchFamily="18" charset="0"/>
              </a:rPr>
              <a:t>F-35A</a:t>
            </a:r>
          </a:p>
        </p:txBody>
      </p:sp>
      <p:sp>
        <p:nvSpPr>
          <p:cNvPr id="89092" name="TextBox 10">
            <a:extLst>
              <a:ext uri="{FF2B5EF4-FFF2-40B4-BE49-F238E27FC236}">
                <a16:creationId xmlns:a16="http://schemas.microsoft.com/office/drawing/2014/main" id="{A8928E41-362A-43B6-A052-CCEDAD94F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678238"/>
            <a:ext cx="954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solidFill>
                  <a:srgbClr val="00B050"/>
                </a:solidFill>
                <a:latin typeface="Times New Roman" panose="02020603050405020304" pitchFamily="18" charset="0"/>
              </a:rPr>
              <a:t>Cruise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solidFill>
                  <a:srgbClr val="00B050"/>
                </a:solidFill>
                <a:latin typeface="Times New Roman" panose="02020603050405020304" pitchFamily="18" charset="0"/>
              </a:rPr>
              <a:t>Missiles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A967CF-2E02-4617-B808-84AFB67ABE5B}"/>
              </a:ext>
            </a:extLst>
          </p:cNvPr>
          <p:cNvSpPr txBox="1"/>
          <p:nvPr/>
        </p:nvSpPr>
        <p:spPr>
          <a:xfrm>
            <a:off x="36513" y="2708275"/>
            <a:ext cx="95408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Ballistic</a:t>
            </a:r>
          </a:p>
          <a:p>
            <a:pPr>
              <a:defRPr/>
            </a:pPr>
            <a:r>
              <a:rPr lang="en-US" sz="1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Missiles</a:t>
            </a:r>
          </a:p>
        </p:txBody>
      </p:sp>
      <p:sp>
        <p:nvSpPr>
          <p:cNvPr id="89094" name="TextBox 12">
            <a:extLst>
              <a:ext uri="{FF2B5EF4-FFF2-40B4-BE49-F238E27FC236}">
                <a16:creationId xmlns:a16="http://schemas.microsoft.com/office/drawing/2014/main" id="{031C5DC2-26FF-4745-A32B-C28446BB8F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1911350"/>
            <a:ext cx="9096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1800">
                <a:latin typeface="Times New Roman" panose="02020603050405020304" pitchFamily="18" charset="0"/>
              </a:rPr>
              <a:t> Drones</a:t>
            </a:r>
          </a:p>
        </p:txBody>
      </p:sp>
      <p:sp>
        <p:nvSpPr>
          <p:cNvPr id="89095" name="Title 1">
            <a:extLst>
              <a:ext uri="{FF2B5EF4-FFF2-40B4-BE49-F238E27FC236}">
                <a16:creationId xmlns:a16="http://schemas.microsoft.com/office/drawing/2014/main" id="{5951F412-A5FB-4B03-ACC3-9B5A53E594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3275" y="217149"/>
            <a:ext cx="7772400" cy="1477328"/>
          </a:xfrm>
        </p:spPr>
        <p:txBody>
          <a:bodyPr/>
          <a:lstStyle/>
          <a:p>
            <a:r>
              <a:rPr lang="en-US" altLang="en-US" dirty="0"/>
              <a:t>Air Domain</a:t>
            </a:r>
            <a:br>
              <a:rPr lang="en-US" altLang="en-US" dirty="0"/>
            </a:br>
            <a:r>
              <a:rPr lang="en-US" altLang="en-US" sz="3200" dirty="0"/>
              <a:t>Numbers and Range</a:t>
            </a:r>
            <a:br>
              <a:rPr lang="en-US" altLang="en-US" sz="3200" dirty="0"/>
            </a:br>
            <a:r>
              <a:rPr lang="en-US" altLang="en-US" sz="1400" dirty="0">
                <a:solidFill>
                  <a:schemeClr val="tx1"/>
                </a:solidFill>
              </a:rPr>
              <a:t>Operational Range in Nautical Miles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207E7E-3C33-81C5-0FF0-C28F9276897B}"/>
              </a:ext>
            </a:extLst>
          </p:cNvPr>
          <p:cNvSpPr txBox="1"/>
          <p:nvPr/>
        </p:nvSpPr>
        <p:spPr>
          <a:xfrm>
            <a:off x="1534886" y="6314692"/>
            <a:ext cx="6373733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Are manned aircraft range obsolete?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689F07E-A18A-0B7F-13E2-A693DC0A4F61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76200"/>
            <a:ext cx="838200" cy="1143000"/>
            <a:chOff x="4464" y="144"/>
            <a:chExt cx="1008" cy="1248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E36B1B59-4958-F01C-9391-8A868BFED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en-US"/>
            </a:p>
          </p:txBody>
        </p:sp>
        <p:pic>
          <p:nvPicPr>
            <p:cNvPr id="6" name="Picture 6" descr="NEW_INSS_Logo">
              <a:extLst>
                <a:ext uri="{FF2B5EF4-FFF2-40B4-BE49-F238E27FC236}">
                  <a16:creationId xmlns:a16="http://schemas.microsoft.com/office/drawing/2014/main" id="{D3C137D6-4E8C-D96D-B543-78E7B26851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F062C-1F1C-B784-25D3-7330B6279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255" y="263273"/>
            <a:ext cx="7772400" cy="1446550"/>
          </a:xfrm>
        </p:spPr>
        <p:txBody>
          <a:bodyPr/>
          <a:lstStyle/>
          <a:p>
            <a:r>
              <a:rPr lang="en-US" dirty="0"/>
              <a:t>Russian </a:t>
            </a:r>
            <a:r>
              <a:rPr lang="en-US"/>
              <a:t>Drone/Missiles</a:t>
            </a:r>
            <a:br>
              <a:rPr lang="en-US" dirty="0"/>
            </a:br>
            <a:r>
              <a:rPr lang="en-US"/>
              <a:t>April</a:t>
            </a:r>
            <a:r>
              <a:rPr lang="en-US" dirty="0"/>
              <a:t> 3, 2026</a:t>
            </a:r>
          </a:p>
        </p:txBody>
      </p:sp>
      <p:pic>
        <p:nvPicPr>
          <p:cNvPr id="5" name="Content Placeholder 4" descr="A map of the world&#10;&#10;AI-generated content may be incorrect.">
            <a:extLst>
              <a:ext uri="{FF2B5EF4-FFF2-40B4-BE49-F238E27FC236}">
                <a16:creationId xmlns:a16="http://schemas.microsoft.com/office/drawing/2014/main" id="{EAED7DA1-F048-3096-DAB5-F0FCE228E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603540" y="1718555"/>
            <a:ext cx="5975830" cy="48541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0C0212-3DA5-6FD1-F404-508997AB5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2FCA5-6409-43A2-81DA-B965499426A5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242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57663-7132-D064-89BD-F4D04467A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1393"/>
            <a:ext cx="7772400" cy="1431925"/>
          </a:xfrm>
        </p:spPr>
        <p:txBody>
          <a:bodyPr/>
          <a:lstStyle/>
          <a:p>
            <a:r>
              <a:rPr lang="en-US"/>
              <a:t>China</a:t>
            </a:r>
          </a:p>
        </p:txBody>
      </p:sp>
      <p:pic>
        <p:nvPicPr>
          <p:cNvPr id="6" name="Content Placeholder 5" descr="China Unveils Dangerous Stealth TM-300 Drone with 1,200 km Range, Now in Mass Production, Defense Express">
            <a:extLst>
              <a:ext uri="{FF2B5EF4-FFF2-40B4-BE49-F238E27FC236}">
                <a16:creationId xmlns:a16="http://schemas.microsoft.com/office/drawing/2014/main" id="{5077E218-8985-0ED6-A8D3-ECAA3659E9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257799" y="1336892"/>
            <a:ext cx="3401786" cy="26392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7C8062-150A-8472-07CD-2258EAD11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2FCA5-6409-43A2-81DA-B965499426A5}" type="slidenum">
              <a:rPr lang="en-US" altLang="en-US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B1EF6-92F4-20FD-0586-2A4CC92CBE28}"/>
              </a:ext>
            </a:extLst>
          </p:cNvPr>
          <p:cNvSpPr txBox="1"/>
          <p:nvPr/>
        </p:nvSpPr>
        <p:spPr>
          <a:xfrm>
            <a:off x="5260132" y="4140459"/>
            <a:ext cx="339634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TM-300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Stealth 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Mach 1.8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1,200 km, 100 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Mass produced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 descr="A jet fighter flying in the sky&#10;&#10;AI-generated content may be incorrect.">
            <a:extLst>
              <a:ext uri="{FF2B5EF4-FFF2-40B4-BE49-F238E27FC236}">
                <a16:creationId xmlns:a16="http://schemas.microsoft.com/office/drawing/2014/main" id="{BE436FBB-CADE-3FE7-2877-08AE695C1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80" y="1340303"/>
            <a:ext cx="3958707" cy="26378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71D685-70E5-61D8-67E1-D411934D7E36}"/>
              </a:ext>
            </a:extLst>
          </p:cNvPr>
          <p:cNvSpPr txBox="1"/>
          <p:nvPr/>
        </p:nvSpPr>
        <p:spPr>
          <a:xfrm>
            <a:off x="921397" y="4257091"/>
            <a:ext cx="27432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Sunflower 200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2,000 km</a:t>
            </a:r>
            <a:endParaRPr lang="en-US" dirty="0"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50 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latin typeface="Arial"/>
                <a:cs typeface="Arial"/>
              </a:rPr>
              <a:t>Mass produced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2051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D3FF9-02A7-DF32-6505-25B4CD878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88" y="598931"/>
            <a:ext cx="7772400" cy="769441"/>
          </a:xfrm>
        </p:spPr>
        <p:txBody>
          <a:bodyPr/>
          <a:lstStyle/>
          <a:p>
            <a:r>
              <a:rPr lang="en-US" dirty="0"/>
              <a:t>Bases Vulnerabilities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1EB2F-0713-C90B-04EC-3250EEE9F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255" y="1878608"/>
            <a:ext cx="7772400" cy="4114800"/>
          </a:xfrm>
        </p:spPr>
        <p:txBody>
          <a:bodyPr/>
          <a:lstStyle/>
          <a:p>
            <a:pPr>
              <a:buClr>
                <a:srgbClr val="F98D43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Stimson paper 7-30 days</a:t>
            </a:r>
          </a:p>
          <a:p>
            <a:pPr lvl="1">
              <a:buClr>
                <a:srgbClr val="F98D43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Partial PLARF</a:t>
            </a:r>
          </a:p>
          <a:p>
            <a:pPr lvl="1">
              <a:buClr>
                <a:srgbClr val="F98D43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No PLAA, PLAN, PLAAF participation</a:t>
            </a:r>
          </a:p>
          <a:p>
            <a:pPr>
              <a:buClr>
                <a:srgbClr val="F98D43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CONUS bombers/tankers vulnerable</a:t>
            </a:r>
          </a:p>
          <a:p>
            <a:pPr>
              <a:buClr>
                <a:srgbClr val="F98D43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Ports can be mined or struck  </a:t>
            </a:r>
          </a:p>
          <a:p>
            <a:pPr>
              <a:buClr>
                <a:srgbClr val="FFCC00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Massive signatures of C2 and logistics</a:t>
            </a:r>
          </a:p>
          <a:p>
            <a:pPr lvl="1">
              <a:buClr>
                <a:srgbClr val="FFCC00"/>
              </a:buClr>
              <a:buFont typeface="Arial" panose="020B0604020202020204" pitchFamily="34" charset="0"/>
              <a:buChar char="•"/>
            </a:pPr>
            <a:r>
              <a:rPr lang="en-US" dirty="0">
                <a:cs typeface="Arial"/>
              </a:rPr>
              <a:t>Most fixed and unprotected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95075E-C3B8-0BD9-29C9-7CEF75AD4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06DC1-ED6C-45B5-B741-CE968416A1CA}" type="slidenum">
              <a:rPr lang="en-US" altLang="en-US"/>
              <a:pPr>
                <a:defRPr/>
              </a:pPr>
              <a:t>27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8D53C14-7BB6-418D-75CA-42D409D2075D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76200"/>
            <a:ext cx="838200" cy="1143000"/>
            <a:chOff x="4464" y="144"/>
            <a:chExt cx="1008" cy="12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C8500E-6242-8A99-2FE3-146744C1A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en-US"/>
            </a:p>
          </p:txBody>
        </p:sp>
        <p:pic>
          <p:nvPicPr>
            <p:cNvPr id="7" name="Picture 6" descr="NEW_INSS_Logo">
              <a:extLst>
                <a:ext uri="{FF2B5EF4-FFF2-40B4-BE49-F238E27FC236}">
                  <a16:creationId xmlns:a16="http://schemas.microsoft.com/office/drawing/2014/main" id="{19CFB7C9-3258-4D79-7821-D274EFDDB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77871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 noChangeArrowheads="1"/>
          </p:cNvSpPr>
          <p:nvPr>
            <p:ph type="title"/>
          </p:nvPr>
        </p:nvSpPr>
        <p:spPr>
          <a:xfrm>
            <a:off x="720790" y="339012"/>
            <a:ext cx="7772400" cy="769441"/>
          </a:xfrm>
        </p:spPr>
        <p:txBody>
          <a:bodyPr/>
          <a:lstStyle/>
          <a:p>
            <a:r>
              <a:rPr lang="en-US" altLang="en-US" dirty="0"/>
              <a:t>Land Domain</a:t>
            </a: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422728" y="1292374"/>
            <a:ext cx="8721271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Defense Dominant </a:t>
            </a:r>
          </a:p>
          <a:p>
            <a:pPr lvl="1">
              <a:defRPr/>
            </a:pPr>
            <a:r>
              <a:rPr lang="en-US" altLang="en-US" dirty="0"/>
              <a:t>Attacker must move and converge	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Cheap drones range – 30 – 100 km</a:t>
            </a:r>
            <a:endParaRPr lang="en-US" dirty="0">
              <a:cs typeface="Arial"/>
            </a:endParaRPr>
          </a:p>
          <a:p>
            <a:pPr lvl="1">
              <a:defRPr/>
            </a:pPr>
            <a:r>
              <a:rPr lang="en-US" altLang="en-US" dirty="0">
                <a:cs typeface="Arial"/>
              </a:rPr>
              <a:t>Over 10 million in Ukraine in 2026</a:t>
            </a:r>
          </a:p>
          <a:p>
            <a:pPr lvl="1">
              <a:defRPr/>
            </a:pPr>
            <a:r>
              <a:rPr lang="en-US" altLang="en-US" dirty="0">
                <a:cs typeface="Arial"/>
              </a:rPr>
              <a:t>Increasing autonomy</a:t>
            </a:r>
          </a:p>
          <a:p>
            <a:pPr>
              <a:buClr>
                <a:srgbClr val="FFCC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cs typeface="Arial"/>
              </a:rPr>
              <a:t>Russian ground force losses</a:t>
            </a:r>
          </a:p>
          <a:p>
            <a:pPr lvl="1">
              <a:buClr>
                <a:srgbClr val="F98D43"/>
              </a:buClr>
            </a:pPr>
            <a:r>
              <a:rPr lang="en-US" dirty="0">
                <a:cs typeface="Arial"/>
              </a:rPr>
              <a:t>Tanks – 11,000; APCs – 23,000; Arty – 33,000</a:t>
            </a:r>
          </a:p>
          <a:p>
            <a:pPr lvl="1">
              <a:buClr>
                <a:srgbClr val="F98D43"/>
              </a:buClr>
            </a:pPr>
            <a:r>
              <a:rPr lang="en-US" dirty="0">
                <a:cs typeface="Arial"/>
              </a:rPr>
              <a:t>Personnel – 1.3 million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 dirty="0"/>
              <a:t>Armor/tube artillery outranged</a:t>
            </a:r>
            <a:endParaRPr lang="en-US" altLang="en-US" dirty="0">
              <a:cs typeface="Arial"/>
            </a:endParaRPr>
          </a:p>
          <a:p>
            <a:pPr lvl="1">
              <a:defRPr/>
            </a:pPr>
            <a:endParaRPr lang="en-US" altLang="en-US" dirty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252EAF8-FD50-49FC-B30D-7DAF085BAB0F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28</a:t>
            </a:fld>
            <a:endParaRPr lang="en-US" altLang="en-US" sz="1400"/>
          </a:p>
        </p:txBody>
      </p:sp>
      <p:grpSp>
        <p:nvGrpSpPr>
          <p:cNvPr id="74757" name="Group 4"/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74758" name="Rectangle 5"/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74759" name="Picture 6" descr="NEW_INSS_Log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0254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7F221-5DD8-2A70-BD55-B40EBBDA7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826"/>
            <a:ext cx="7772400" cy="1446550"/>
          </a:xfrm>
        </p:spPr>
        <p:txBody>
          <a:bodyPr/>
          <a:lstStyle/>
          <a:p>
            <a:r>
              <a:rPr lang="en-US" dirty="0"/>
              <a:t>Impact of </a:t>
            </a:r>
            <a:r>
              <a:rPr lang="en-US"/>
              <a:t>Drones &amp;</a:t>
            </a:r>
            <a:br>
              <a:rPr lang="en-US" dirty="0"/>
            </a:br>
            <a:r>
              <a:rPr lang="en-US"/>
              <a:t>Cheap Missiles</a:t>
            </a:r>
          </a:p>
        </p:txBody>
      </p:sp>
      <p:sp>
        <p:nvSpPr>
          <p:cNvPr id="35842" name="Slide Number Placeholder 3">
            <a:extLst>
              <a:ext uri="{FF2B5EF4-FFF2-40B4-BE49-F238E27FC236}">
                <a16:creationId xmlns:a16="http://schemas.microsoft.com/office/drawing/2014/main" id="{0936D1B0-EF61-4BBE-9243-24081DF14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57250" indent="-17145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1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00150" indent="-17145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43050" indent="-17145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CB221FA-2450-413E-8020-BABCB9934552}" type="slidenum">
              <a:rPr lang="en-US" altLang="en-US" sz="1050"/>
              <a:pPr>
                <a:spcBef>
                  <a:spcPct val="0"/>
                </a:spcBef>
                <a:buSzTx/>
                <a:buFontTx/>
                <a:buNone/>
              </a:pPr>
              <a:t>29</a:t>
            </a:fld>
            <a:endParaRPr lang="en-US" altLang="en-US" sz="105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00BE958-9BBE-10AC-5FCA-232B65877F6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5800" y="1904376"/>
            <a:ext cx="8019828" cy="30861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ea typeface="Cambria"/>
              </a:rPr>
              <a:t>Drones</a:t>
            </a:r>
            <a:endParaRPr lang="en-US" sz="2400" dirty="0">
              <a:ea typeface="Cambria" panose="02040503050406030204" pitchFamily="18" charset="0"/>
            </a:endParaRPr>
          </a:p>
          <a:p>
            <a:pPr lvl="1"/>
            <a:r>
              <a:rPr lang="en-US" sz="2000" dirty="0">
                <a:ea typeface="Cambria" panose="02040503050406030204" pitchFamily="18" charset="0"/>
              </a:rPr>
              <a:t>Early 2024 – 90% of vehicle kills</a:t>
            </a:r>
          </a:p>
          <a:p>
            <a:pPr lvl="1"/>
            <a:r>
              <a:rPr lang="en-US" sz="2000" dirty="0">
                <a:ea typeface="Cambria" panose="02040503050406030204" pitchFamily="18" charset="0"/>
                <a:cs typeface="Arial"/>
              </a:rPr>
              <a:t>2025 – UKR </a:t>
            </a:r>
            <a:r>
              <a:rPr lang="en-US" sz="2000" dirty="0">
                <a:ea typeface="Cambria" panose="02040503050406030204" pitchFamily="18" charset="0"/>
              </a:rPr>
              <a:t>819,737 confirmed hits</a:t>
            </a:r>
          </a:p>
          <a:p>
            <a:pPr lvl="1"/>
            <a:r>
              <a:rPr lang="en-US" sz="2000" dirty="0">
                <a:ea typeface="Cambria" panose="02040503050406030204" pitchFamily="18" charset="0"/>
              </a:rPr>
              <a:t>March 2026 – 35,000 KIA/WIA, 96% drones</a:t>
            </a:r>
          </a:p>
          <a:p>
            <a:pPr lvl="1"/>
            <a:r>
              <a:rPr lang="en-US" sz="2000" dirty="0">
                <a:ea typeface="Cambria" panose="02040503050406030204" pitchFamily="18" charset="0"/>
              </a:rPr>
              <a:t>Cumulative Russian losses –</a:t>
            </a:r>
          </a:p>
          <a:p>
            <a:pPr lvl="2"/>
            <a:r>
              <a:rPr lang="en-US" sz="1600" dirty="0">
                <a:ea typeface="Cambria" panose="02040503050406030204" pitchFamily="18" charset="0"/>
              </a:rPr>
              <a:t> 65,000 tanks, IFVs, Arty</a:t>
            </a:r>
          </a:p>
          <a:p>
            <a:pPr lvl="2"/>
            <a:r>
              <a:rPr lang="en-US" sz="1600" dirty="0">
                <a:ea typeface="Cambria" panose="02040503050406030204" pitchFamily="18" charset="0"/>
              </a:rPr>
              <a:t>1.2 Million casualties</a:t>
            </a:r>
          </a:p>
          <a:p>
            <a:pPr>
              <a:buFont typeface="Arial"/>
              <a:buChar char="•"/>
            </a:pPr>
            <a:r>
              <a:rPr lang="en-US" sz="2400" dirty="0">
                <a:ea typeface="Cambria" panose="02040503050406030204" pitchFamily="18" charset="0"/>
                <a:cs typeface="Arial"/>
              </a:rPr>
              <a:t>Missiles</a:t>
            </a:r>
          </a:p>
          <a:p>
            <a:pPr lvl="1"/>
            <a:r>
              <a:rPr lang="en-US" sz="2000" dirty="0">
                <a:ea typeface="Cambria" panose="02040503050406030204" pitchFamily="18" charset="0"/>
                <a:cs typeface="Arial"/>
              </a:rPr>
              <a:t>50% reduction in oil exports</a:t>
            </a:r>
          </a:p>
          <a:p>
            <a:pPr lvl="1"/>
            <a:r>
              <a:rPr lang="en-US" sz="2000" dirty="0">
                <a:ea typeface="Cambria" panose="02040503050406030204" pitchFamily="18" charset="0"/>
                <a:cs typeface="Arial"/>
              </a:rPr>
              <a:t>400,000 bpd less production</a:t>
            </a:r>
          </a:p>
          <a:p>
            <a:pPr lvl="1"/>
            <a:r>
              <a:rPr lang="en-US" sz="2000" dirty="0">
                <a:ea typeface="Cambria" panose="02040503050406030204" pitchFamily="18" charset="0"/>
                <a:cs typeface="Arial"/>
              </a:rPr>
              <a:t>Air Force withdrawn deeper into Russia</a:t>
            </a:r>
          </a:p>
          <a:p>
            <a:pPr marL="457200" lvl="1" indent="0">
              <a:buNone/>
            </a:pPr>
            <a:endParaRPr lang="en-US" sz="2000" dirty="0">
              <a:ea typeface="Cambria" panose="02040503050406030204" pitchFamily="18" charset="0"/>
              <a:cs typeface="Arial"/>
            </a:endParaRPr>
          </a:p>
          <a:p>
            <a:pPr lvl="1"/>
            <a:endParaRPr lang="en-US" sz="2400" dirty="0">
              <a:ea typeface="Cambria" panose="02040503050406030204" pitchFamily="18" charset="0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5F5C05-835B-4AD5-9414-D5C2AED6E06A}"/>
              </a:ext>
            </a:extLst>
          </p:cNvPr>
          <p:cNvSpPr txBox="1"/>
          <p:nvPr/>
        </p:nvSpPr>
        <p:spPr>
          <a:xfrm>
            <a:off x="6469378" y="2457451"/>
            <a:ext cx="271229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270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Picture 7" descr="A logo with a globe and text&#10;&#10;AI-generated content may be incorrect.">
            <a:extLst>
              <a:ext uri="{FF2B5EF4-FFF2-40B4-BE49-F238E27FC236}">
                <a16:creationId xmlns:a16="http://schemas.microsoft.com/office/drawing/2014/main" id="{5832EEB8-69E3-2F59-AC58-64716A4A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304800"/>
            <a:ext cx="8477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21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8B9BB-D935-F26F-DD37-EA74B77FC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>
            <a:extLst>
              <a:ext uri="{FF2B5EF4-FFF2-40B4-BE49-F238E27FC236}">
                <a16:creationId xmlns:a16="http://schemas.microsoft.com/office/drawing/2014/main" id="{21121904-A3CF-EEEB-438E-38ABABDC61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175CE479-C709-484E-A3C5-E3FD90CB433B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1267" name="Slide Number Placeholder 5">
            <a:extLst>
              <a:ext uri="{FF2B5EF4-FFF2-40B4-BE49-F238E27FC236}">
                <a16:creationId xmlns:a16="http://schemas.microsoft.com/office/drawing/2014/main" id="{F4EDCB3A-72AB-AF02-C9AE-0F9FD12E3CCF}"/>
              </a:ext>
            </a:extLst>
          </p:cNvPr>
          <p:cNvSpPr txBox="1">
            <a:spLocks noGrp="1"/>
          </p:cNvSpPr>
          <p:nvPr/>
        </p:nvSpPr>
        <p:spPr bwMode="auto">
          <a:xfrm>
            <a:off x="6580188" y="63134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757CE1A0-1781-40AF-B870-ABCE8F5B4D2C}" type="slidenum">
              <a:rPr lang="en-US" altLang="en-US" sz="140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98FEA73A-CD27-2EED-9CCD-26189AD8A4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6072" y="644457"/>
            <a:ext cx="7772400" cy="762000"/>
          </a:xfrm>
        </p:spPr>
        <p:txBody>
          <a:bodyPr/>
          <a:lstStyle/>
          <a:p>
            <a:pPr eaLnBrk="1" hangingPunct="1"/>
            <a:r>
              <a:rPr lang="en-US" altLang="en-US"/>
              <a:t>Purpose</a:t>
            </a:r>
          </a:p>
        </p:txBody>
      </p:sp>
      <p:sp>
        <p:nvSpPr>
          <p:cNvPr id="11269" name="Rectangle 3">
            <a:extLst>
              <a:ext uri="{FF2B5EF4-FFF2-40B4-BE49-F238E27FC236}">
                <a16:creationId xmlns:a16="http://schemas.microsoft.com/office/drawing/2014/main" id="{7264C54E-13F1-5755-CE44-3439742011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10174" y="1571442"/>
            <a:ext cx="7772400" cy="41148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What emergent capabilities are driving changes in character of warfare?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What impact will these changes have on the various domains of warfare?</a:t>
            </a:r>
            <a:endParaRPr lang="en-US" altLang="en-US" dirty="0">
              <a:cs typeface="Arial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US" altLang="en-US" dirty="0"/>
              <a:t>Operational and strategic implications</a:t>
            </a:r>
            <a:endParaRPr lang="en-US" altLang="en-US" dirty="0"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cs typeface="Arial"/>
              </a:rPr>
              <a:t>Some questions to consider</a:t>
            </a:r>
          </a:p>
        </p:txBody>
      </p:sp>
      <p:grpSp>
        <p:nvGrpSpPr>
          <p:cNvPr id="11270" name="Group 4">
            <a:extLst>
              <a:ext uri="{FF2B5EF4-FFF2-40B4-BE49-F238E27FC236}">
                <a16:creationId xmlns:a16="http://schemas.microsoft.com/office/drawing/2014/main" id="{2265F6EB-9215-2EF5-6047-C68AD8DD8206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76200"/>
            <a:ext cx="838200" cy="1143000"/>
            <a:chOff x="4464" y="144"/>
            <a:chExt cx="1008" cy="1248"/>
          </a:xfrm>
        </p:grpSpPr>
        <p:sp>
          <p:nvSpPr>
            <p:cNvPr id="11271" name="Rectangle 5">
              <a:extLst>
                <a:ext uri="{FF2B5EF4-FFF2-40B4-BE49-F238E27FC236}">
                  <a16:creationId xmlns:a16="http://schemas.microsoft.com/office/drawing/2014/main" id="{F6CB9CF2-B6C8-4E86-A5B0-9A1A74B19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en-US"/>
            </a:p>
          </p:txBody>
        </p:sp>
        <p:pic>
          <p:nvPicPr>
            <p:cNvPr id="11272" name="Picture 6" descr="NEW_INSS_Logo">
              <a:extLst>
                <a:ext uri="{FF2B5EF4-FFF2-40B4-BE49-F238E27FC236}">
                  <a16:creationId xmlns:a16="http://schemas.microsoft.com/office/drawing/2014/main" id="{72F57AB6-5DEC-8EB4-8236-05980B7A8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0355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>
            <a:extLst>
              <a:ext uri="{FF2B5EF4-FFF2-40B4-BE49-F238E27FC236}">
                <a16:creationId xmlns:a16="http://schemas.microsoft.com/office/drawing/2014/main" id="{F331442F-4BA4-49C4-90EF-8DBE5029DF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40475"/>
            <a:ext cx="7772400" cy="769441"/>
          </a:xfrm>
        </p:spPr>
        <p:txBody>
          <a:bodyPr/>
          <a:lstStyle/>
          <a:p>
            <a:r>
              <a:rPr lang="en-US" altLang="en-US"/>
              <a:t>USN is Fragile </a:t>
            </a:r>
            <a:endParaRPr lang="en-US" altLang="en-US" dirty="0"/>
          </a:p>
        </p:txBody>
      </p:sp>
      <p:sp>
        <p:nvSpPr>
          <p:cNvPr id="78851" name="Content Placeholder 2">
            <a:extLst>
              <a:ext uri="{FF2B5EF4-FFF2-40B4-BE49-F238E27FC236}">
                <a16:creationId xmlns:a16="http://schemas.microsoft.com/office/drawing/2014/main" id="{B22B7E0D-3D06-40C2-84E8-A3D445C79A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12941"/>
            <a:ext cx="8077200" cy="4114800"/>
          </a:xfrm>
        </p:spPr>
        <p:txBody>
          <a:bodyPr/>
          <a:lstStyle/>
          <a:p>
            <a:pPr>
              <a:defRPr/>
            </a:pPr>
            <a:r>
              <a:rPr lang="en-US" altLang="en-US" dirty="0"/>
              <a:t>Any ship can kill any other ship</a:t>
            </a:r>
          </a:p>
          <a:p>
            <a:pPr>
              <a:defRPr/>
            </a:pPr>
            <a:r>
              <a:rPr lang="en-US" altLang="en-US" dirty="0"/>
              <a:t>Think weapons not platforms </a:t>
            </a:r>
            <a:endParaRPr lang="en-US" altLang="en-US" dirty="0">
              <a:cs typeface="Arial"/>
            </a:endParaRPr>
          </a:p>
          <a:p>
            <a:pPr lvl="1">
              <a:defRPr/>
            </a:pPr>
            <a:r>
              <a:rPr lang="en-US" altLang="en-US" dirty="0"/>
              <a:t>Missiles, drones, mines, torpedoes</a:t>
            </a:r>
          </a:p>
          <a:p>
            <a:pPr lvl="1">
              <a:buClr>
                <a:srgbClr val="FFCC00"/>
              </a:buClr>
              <a:defRPr/>
            </a:pPr>
            <a:r>
              <a:rPr lang="en-US" altLang="en-US" dirty="0">
                <a:cs typeface="Arial"/>
              </a:rPr>
              <a:t>Tens of thousands not dozens</a:t>
            </a:r>
            <a:endParaRPr lang="en-US" altLang="en-US" dirty="0"/>
          </a:p>
          <a:p>
            <a:pPr>
              <a:defRPr/>
            </a:pPr>
            <a:r>
              <a:rPr lang="en-US" altLang="en-US" dirty="0"/>
              <a:t>Land based defense dominates sea to increasing ranges</a:t>
            </a:r>
          </a:p>
          <a:p>
            <a:pPr lvl="1">
              <a:defRPr/>
            </a:pPr>
            <a:r>
              <a:rPr lang="en-US" altLang="en-US" dirty="0"/>
              <a:t>Comms, cover, &amp; magazine advantages</a:t>
            </a:r>
            <a:endParaRPr lang="en-US" altLang="en-US" dirty="0">
              <a:cs typeface="Arial"/>
            </a:endParaRPr>
          </a:p>
          <a:p>
            <a:pPr lvl="1">
              <a:buClr>
                <a:srgbClr val="FFCC00"/>
              </a:buClr>
              <a:defRPr/>
            </a:pPr>
            <a:r>
              <a:rPr lang="en-US" dirty="0">
                <a:cs typeface="Arial"/>
              </a:rPr>
              <a:t>Choke points closed – land-based </a:t>
            </a:r>
            <a:r>
              <a:rPr lang="en-US">
                <a:cs typeface="Arial"/>
              </a:rPr>
              <a:t>blockade</a:t>
            </a:r>
            <a:endParaRPr lang="en-US" dirty="0">
              <a:cs typeface="Arial"/>
            </a:endParaRPr>
          </a:p>
          <a:p>
            <a:pPr>
              <a:defRPr/>
            </a:pPr>
            <a:r>
              <a:rPr lang="en-US" altLang="en-US" dirty="0"/>
              <a:t>Small states/insurgents challenge navies</a:t>
            </a:r>
          </a:p>
          <a:p>
            <a:pPr marL="0" indent="0">
              <a:buFontTx/>
              <a:buNone/>
              <a:defRPr/>
            </a:pPr>
            <a:r>
              <a:rPr lang="en-US" altLang="en-US" dirty="0">
                <a:cs typeface="Arial"/>
              </a:rPr>
              <a:t>,</a:t>
            </a:r>
            <a:endParaRPr lang="en-US" altLang="en-US" dirty="0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C5DD2349-FD7A-4EF2-8F87-3C4CEEC41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739096-1384-4518-98BA-73DDBB0B687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81925" name="Group 4">
            <a:extLst>
              <a:ext uri="{FF2B5EF4-FFF2-40B4-BE49-F238E27FC236}">
                <a16:creationId xmlns:a16="http://schemas.microsoft.com/office/drawing/2014/main" id="{1AA43C10-1B8E-4570-B9A0-690F3435D590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81926" name="Rectangle 5">
              <a:extLst>
                <a:ext uri="{FF2B5EF4-FFF2-40B4-BE49-F238E27FC236}">
                  <a16:creationId xmlns:a16="http://schemas.microsoft.com/office/drawing/2014/main" id="{BE265F4C-C0CA-4B95-A2BD-D0CDC9B0D2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342900" marR="0" lvl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85000"/>
                <a:buFontTx/>
                <a:buBlip>
                  <a:blip r:embed="rId2"/>
                </a:buBlip>
                <a:tabLst/>
                <a:defRPr/>
              </a:pPr>
              <a:endParaRPr kumimoji="0" lang="en-US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81927" name="Picture 6" descr="NEW_INSS_Logo">
              <a:extLst>
                <a:ext uri="{FF2B5EF4-FFF2-40B4-BE49-F238E27FC236}">
                  <a16:creationId xmlns:a16="http://schemas.microsoft.com/office/drawing/2014/main" id="{5BBCD3AE-7E91-49F4-B260-2945DD972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>
            <a:extLst>
              <a:ext uri="{FF2B5EF4-FFF2-40B4-BE49-F238E27FC236}">
                <a16:creationId xmlns:a16="http://schemas.microsoft.com/office/drawing/2014/main" id="{6E311AF6-393A-48FB-A017-2ED307BBC0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0375" y="327094"/>
            <a:ext cx="7772400" cy="707886"/>
          </a:xfrm>
        </p:spPr>
        <p:txBody>
          <a:bodyPr/>
          <a:lstStyle/>
          <a:p>
            <a:r>
              <a:rPr lang="en-US" altLang="en-US" sz="4000" dirty="0"/>
              <a:t>Fragility - Carriers</a:t>
            </a:r>
          </a:p>
        </p:txBody>
      </p:sp>
      <p:pic>
        <p:nvPicPr>
          <p:cNvPr id="82947" name="Content Placeholder 1">
            <a:extLst>
              <a:ext uri="{FF2B5EF4-FFF2-40B4-BE49-F238E27FC236}">
                <a16:creationId xmlns:a16="http://schemas.microsoft.com/office/drawing/2014/main" id="{4D360665-E28D-4D7D-9593-AA5D0382DB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8"/>
          <a:stretch>
            <a:fillRect/>
          </a:stretch>
        </p:blipFill>
        <p:spPr>
          <a:xfrm>
            <a:off x="1193068" y="4314044"/>
            <a:ext cx="2757763" cy="1902598"/>
          </a:xfrm>
          <a:ln w="28575">
            <a:solidFill>
              <a:schemeClr val="tx1"/>
            </a:solidFill>
          </a:ln>
        </p:spPr>
      </p:pic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40B0B070-A12A-4FC2-90D2-DE3739231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58372F1-B5E3-49E9-ACB0-ED8B1F12ADE6}" type="slidenum">
              <a:rPr lang="en-US" altLang="en-US" sz="1400" smtClean="0"/>
              <a:pPr>
                <a:spcBef>
                  <a:spcPct val="0"/>
                </a:spcBef>
                <a:buSzTx/>
                <a:buFontTx/>
                <a:buNone/>
              </a:pPr>
              <a:t>31</a:t>
            </a:fld>
            <a:endParaRPr lang="en-US" altLang="en-US" sz="1400"/>
          </a:p>
        </p:txBody>
      </p:sp>
      <p:grpSp>
        <p:nvGrpSpPr>
          <p:cNvPr id="82949" name="Group 4">
            <a:extLst>
              <a:ext uri="{FF2B5EF4-FFF2-40B4-BE49-F238E27FC236}">
                <a16:creationId xmlns:a16="http://schemas.microsoft.com/office/drawing/2014/main" id="{D3996F94-E2A9-4E76-9E44-14E32FC0D8BC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82955" name="Rectangle 5">
              <a:extLst>
                <a:ext uri="{FF2B5EF4-FFF2-40B4-BE49-F238E27FC236}">
                  <a16:creationId xmlns:a16="http://schemas.microsoft.com/office/drawing/2014/main" id="{7697D7E7-9B98-46B3-81DE-001B183F9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82956" name="Picture 6" descr="NEW_INSS_Logo">
              <a:extLst>
                <a:ext uri="{FF2B5EF4-FFF2-40B4-BE49-F238E27FC236}">
                  <a16:creationId xmlns:a16="http://schemas.microsoft.com/office/drawing/2014/main" id="{5D976978-2837-4214-A44A-392EDE39F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2950" name="Picture 2">
            <a:extLst>
              <a:ext uri="{FF2B5EF4-FFF2-40B4-BE49-F238E27FC236}">
                <a16:creationId xmlns:a16="http://schemas.microsoft.com/office/drawing/2014/main" id="{CEDFCAE8-F754-4D77-BB99-0EACEAEC9E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0"/>
          <a:stretch/>
        </p:blipFill>
        <p:spPr bwMode="auto">
          <a:xfrm>
            <a:off x="4800600" y="1132025"/>
            <a:ext cx="3160933" cy="206935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1" name="Picture 3">
            <a:extLst>
              <a:ext uri="{FF2B5EF4-FFF2-40B4-BE49-F238E27FC236}">
                <a16:creationId xmlns:a16="http://schemas.microsoft.com/office/drawing/2014/main" id="{072266D8-D7C8-4BAE-A878-DB9DDF92DC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5"/>
          <a:stretch/>
        </p:blipFill>
        <p:spPr bwMode="auto">
          <a:xfrm>
            <a:off x="1193870" y="1140818"/>
            <a:ext cx="2844729" cy="206056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52" name="TextBox 4">
            <a:extLst>
              <a:ext uri="{FF2B5EF4-FFF2-40B4-BE49-F238E27FC236}">
                <a16:creationId xmlns:a16="http://schemas.microsoft.com/office/drawing/2014/main" id="{A0D6EB57-7878-43ED-B2FB-9627F86F4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283803"/>
            <a:ext cx="31454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400" i="1" dirty="0">
                <a:latin typeface="+mn-lt"/>
              </a:rPr>
              <a:t>USS Oriskany </a:t>
            </a:r>
            <a:r>
              <a:rPr lang="en-US" altLang="en-US" sz="2400" dirty="0">
                <a:latin typeface="+mn-lt"/>
              </a:rPr>
              <a:t>– 1966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latin typeface="+mn-lt"/>
              </a:rPr>
              <a:t>5 months</a:t>
            </a:r>
          </a:p>
        </p:txBody>
      </p:sp>
      <p:sp>
        <p:nvSpPr>
          <p:cNvPr id="82953" name="TextBox 6">
            <a:extLst>
              <a:ext uri="{FF2B5EF4-FFF2-40B4-BE49-F238E27FC236}">
                <a16:creationId xmlns:a16="http://schemas.microsoft.com/office/drawing/2014/main" id="{CC5F50B0-17CB-45BB-B2D2-5E8D77E91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268930"/>
            <a:ext cx="318067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400" i="1" dirty="0">
                <a:latin typeface="+mn-lt"/>
              </a:rPr>
              <a:t>USS Enterprise </a:t>
            </a:r>
            <a:r>
              <a:rPr lang="en-US" altLang="en-US" sz="2400" dirty="0">
                <a:latin typeface="+mn-lt"/>
              </a:rPr>
              <a:t>-1966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latin typeface="+mn-lt"/>
              </a:rPr>
              <a:t>51 days</a:t>
            </a:r>
          </a:p>
        </p:txBody>
      </p:sp>
      <p:sp>
        <p:nvSpPr>
          <p:cNvPr id="82954" name="TextBox 5">
            <a:extLst>
              <a:ext uri="{FF2B5EF4-FFF2-40B4-BE49-F238E27FC236}">
                <a16:creationId xmlns:a16="http://schemas.microsoft.com/office/drawing/2014/main" id="{9A380504-79DB-4E8A-8C4E-7258D8BE1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6032" y="4751245"/>
            <a:ext cx="31454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85000"/>
              <a:buBlip>
                <a:blip r:embed="rId4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400" i="1" dirty="0">
                <a:latin typeface="+mn-lt"/>
              </a:rPr>
              <a:t>USS Forrestal </a:t>
            </a:r>
            <a:r>
              <a:rPr lang="en-US" altLang="en-US" sz="2400" dirty="0">
                <a:latin typeface="+mn-lt"/>
              </a:rPr>
              <a:t>– 1967</a:t>
            </a:r>
          </a:p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en-US" sz="2400" dirty="0">
                <a:latin typeface="+mn-lt"/>
              </a:rPr>
              <a:t>9 months 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20E6D8-858B-7355-BB8D-C1D60DDF6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4">
            <a:extLst>
              <a:ext uri="{FF2B5EF4-FFF2-40B4-BE49-F238E27FC236}">
                <a16:creationId xmlns:a16="http://schemas.microsoft.com/office/drawing/2014/main" id="{55F2C902-1FD7-6DF7-A50C-629EC654F8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2EE07F7F-4D34-4E69-B171-3D1ACEF89382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9219" name="Slide Number Placeholder 5">
            <a:extLst>
              <a:ext uri="{FF2B5EF4-FFF2-40B4-BE49-F238E27FC236}">
                <a16:creationId xmlns:a16="http://schemas.microsoft.com/office/drawing/2014/main" id="{2DE6FFD8-47D3-7857-F896-B65B60F7195E}"/>
              </a:ext>
            </a:extLst>
          </p:cNvPr>
          <p:cNvSpPr txBox="1">
            <a:spLocks noGrp="1"/>
          </p:cNvSpPr>
          <p:nvPr/>
        </p:nvSpPr>
        <p:spPr bwMode="auto">
          <a:xfrm>
            <a:off x="6580188" y="63134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35CFCE3F-2B1C-4203-A6B2-31427F845AF9}" type="slidenum">
              <a:rPr lang="en-US" altLang="en-US" sz="140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32</a:t>
            </a:fld>
            <a:endParaRPr lang="en-US" altLang="en-US" sz="1400"/>
          </a:p>
        </p:txBody>
      </p:sp>
      <p:sp>
        <p:nvSpPr>
          <p:cNvPr id="9220" name="Rectangle 2">
            <a:extLst>
              <a:ext uri="{FF2B5EF4-FFF2-40B4-BE49-F238E27FC236}">
                <a16:creationId xmlns:a16="http://schemas.microsoft.com/office/drawing/2014/main" id="{5067883A-0B48-CC61-C88A-256C3F3A88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8929" y="378322"/>
            <a:ext cx="7772400" cy="769441"/>
          </a:xfrm>
        </p:spPr>
        <p:txBody>
          <a:bodyPr/>
          <a:lstStyle/>
          <a:p>
            <a:pPr eaLnBrk="1" hangingPunct="1"/>
            <a:r>
              <a:rPr lang="en-US" altLang="en-US" dirty="0"/>
              <a:t>Fragility – Surface 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39B2C-C4C7-9BED-AC09-016D308AF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8345" y="2879437"/>
            <a:ext cx="3326843" cy="22178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9222" name="Group 4">
            <a:extLst>
              <a:ext uri="{FF2B5EF4-FFF2-40B4-BE49-F238E27FC236}">
                <a16:creationId xmlns:a16="http://schemas.microsoft.com/office/drawing/2014/main" id="{2761F151-1607-EDA6-BF6A-C9494E2FF290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76200"/>
            <a:ext cx="838200" cy="1143000"/>
            <a:chOff x="4464" y="144"/>
            <a:chExt cx="1008" cy="1248"/>
          </a:xfrm>
        </p:grpSpPr>
        <p:sp>
          <p:nvSpPr>
            <p:cNvPr id="9223" name="Rectangle 5">
              <a:extLst>
                <a:ext uri="{FF2B5EF4-FFF2-40B4-BE49-F238E27FC236}">
                  <a16:creationId xmlns:a16="http://schemas.microsoft.com/office/drawing/2014/main" id="{79F80484-8975-1076-6D28-F2B7DD0D3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en-US"/>
            </a:p>
          </p:txBody>
        </p:sp>
        <p:pic>
          <p:nvPicPr>
            <p:cNvPr id="9224" name="Picture 6" descr="NEW_INSS_Logo">
              <a:extLst>
                <a:ext uri="{FF2B5EF4-FFF2-40B4-BE49-F238E27FC236}">
                  <a16:creationId xmlns:a16="http://schemas.microsoft.com/office/drawing/2014/main" id="{0B354D38-6226-FC0B-A923-AA2BF1E26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B4AE8B3-CADF-B75F-D14E-A8D483B02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00" y="2879437"/>
            <a:ext cx="4419600" cy="22178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69940-1A19-0620-6DD1-E8CB4BCC8961}"/>
              </a:ext>
            </a:extLst>
          </p:cNvPr>
          <p:cNvSpPr txBox="1"/>
          <p:nvPr/>
        </p:nvSpPr>
        <p:spPr>
          <a:xfrm>
            <a:off x="1138758" y="1201616"/>
            <a:ext cx="6393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Average 1.2 Cruise missiles to sink or disable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DD91C7-5A35-7B5F-1C5C-B10C1C59C5FC}"/>
              </a:ext>
            </a:extLst>
          </p:cNvPr>
          <p:cNvSpPr txBox="1"/>
          <p:nvPr/>
        </p:nvSpPr>
        <p:spPr>
          <a:xfrm>
            <a:off x="1066800" y="5416759"/>
            <a:ext cx="2558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HMS Coventry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77AD22-DB19-49E0-093B-E9779AC88A5D}"/>
              </a:ext>
            </a:extLst>
          </p:cNvPr>
          <p:cNvSpPr txBox="1"/>
          <p:nvPr/>
        </p:nvSpPr>
        <p:spPr>
          <a:xfrm>
            <a:off x="6019800" y="5416759"/>
            <a:ext cx="1905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USS Stark</a:t>
            </a:r>
          </a:p>
        </p:txBody>
      </p:sp>
    </p:spTree>
    <p:extLst>
      <p:ext uri="{BB962C8B-B14F-4D97-AF65-F5344CB8AC3E}">
        <p14:creationId xmlns:p14="http://schemas.microsoft.com/office/powerpoint/2010/main" val="3355255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55FE6-CA1D-9368-594F-841DBE71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/>
          <a:lstStyle/>
          <a:p>
            <a:r>
              <a:rPr lang="en-US" dirty="0"/>
              <a:t>Unsupportable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B38E6-8349-0C91-4B16-1D83E3A68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2590801"/>
          </a:xfrm>
        </p:spPr>
        <p:txBody>
          <a:bodyPr/>
          <a:lstStyle/>
          <a:p>
            <a:r>
              <a:rPr lang="en-US" dirty="0">
                <a:cs typeface="Arial"/>
              </a:rPr>
              <a:t>Very low readiness rates &lt; 50% for many</a:t>
            </a:r>
            <a:endParaRPr lang="en-US" dirty="0"/>
          </a:p>
          <a:p>
            <a:r>
              <a:rPr lang="en-US" dirty="0">
                <a:cs typeface="Arial"/>
              </a:rPr>
              <a:t>Complexity of weapons</a:t>
            </a:r>
            <a:endParaRPr lang="en-US" dirty="0"/>
          </a:p>
          <a:p>
            <a:r>
              <a:rPr lang="en-US" dirty="0">
                <a:cs typeface="Arial"/>
              </a:rPr>
              <a:t>Limited suppliers</a:t>
            </a:r>
          </a:p>
          <a:p>
            <a:r>
              <a:rPr lang="en-US" dirty="0">
                <a:cs typeface="Arial"/>
              </a:rPr>
              <a:t>Massive logistics backlog</a:t>
            </a:r>
          </a:p>
          <a:p>
            <a:r>
              <a:rPr lang="en-US" dirty="0">
                <a:cs typeface="Arial"/>
              </a:rPr>
              <a:t>Forward logistics facilities in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9F383-2476-6615-6174-E5AF4683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06DC1-ED6C-45B5-B741-CE968416A1CA}" type="slidenum">
              <a:rPr lang="en-US" altLang="en-US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DE26DF-CA59-C0B1-B469-1E7D9DB6F4D9}"/>
              </a:ext>
            </a:extLst>
          </p:cNvPr>
          <p:cNvSpPr txBox="1"/>
          <p:nvPr/>
        </p:nvSpPr>
        <p:spPr>
          <a:xfrm>
            <a:off x="1149739" y="5281607"/>
            <a:ext cx="664391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CC00"/>
                </a:solidFill>
                <a:latin typeface="Arial Black"/>
                <a:cs typeface="Times New Roman"/>
              </a:rPr>
              <a:t>Peacetime with large bases </a:t>
            </a:r>
            <a:endParaRPr lang="en-US" sz="2800" dirty="0">
              <a:solidFill>
                <a:srgbClr val="FFCC00"/>
              </a:solidFill>
              <a:latin typeface="Arial Black"/>
            </a:endParaRP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B7491D7-89A3-F764-BBF9-63823A30B031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76200"/>
            <a:ext cx="838200" cy="1143000"/>
            <a:chOff x="4464" y="144"/>
            <a:chExt cx="1008" cy="1248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7CE6F662-B72A-A189-A1F3-2BB49869E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en-US"/>
            </a:p>
          </p:txBody>
        </p:sp>
        <p:pic>
          <p:nvPicPr>
            <p:cNvPr id="8" name="Picture 6" descr="NEW_INSS_Logo">
              <a:extLst>
                <a:ext uri="{FF2B5EF4-FFF2-40B4-BE49-F238E27FC236}">
                  <a16:creationId xmlns:a16="http://schemas.microsoft.com/office/drawing/2014/main" id="{DFE5F839-CA75-C758-65E8-35B541B78E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769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010A5-8175-29DF-B465-CFDA8779F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93721"/>
            <a:ext cx="7772400" cy="769441"/>
          </a:xfrm>
        </p:spPr>
        <p:txBody>
          <a:bodyPr/>
          <a:lstStyle/>
          <a:p>
            <a:r>
              <a:rPr lang="en-US" dirty="0"/>
              <a:t>Unaffordable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26D61-F7E3-0608-3181-477164459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13275"/>
            <a:ext cx="7772400" cy="4114800"/>
          </a:xfrm>
        </p:spPr>
        <p:txBody>
          <a:bodyPr/>
          <a:lstStyle/>
          <a:p>
            <a:pPr>
              <a:buFont typeface="Courier New"/>
              <a:buChar char="•"/>
            </a:pPr>
            <a:r>
              <a:rPr lang="en-US" dirty="0">
                <a:cs typeface="Arial"/>
              </a:rPr>
              <a:t>F-35A = $855M each lifetime</a:t>
            </a:r>
          </a:p>
          <a:p>
            <a:pPr lvl="1">
              <a:buClr>
                <a:srgbClr val="FFCC00"/>
              </a:buClr>
              <a:buFont typeface="Courier New"/>
              <a:buChar char="o"/>
            </a:pPr>
            <a:r>
              <a:rPr lang="en-US" dirty="0">
                <a:cs typeface="Arial"/>
              </a:rPr>
              <a:t>$2.1B to insure one works  </a:t>
            </a:r>
          </a:p>
          <a:p>
            <a:pPr lvl="2">
              <a:buClr>
                <a:srgbClr val="F98D43"/>
              </a:buClr>
              <a:buFont typeface="Wingdings"/>
              <a:buChar char="§"/>
            </a:pPr>
            <a:r>
              <a:rPr lang="en-US" dirty="0">
                <a:cs typeface="Arial"/>
              </a:rPr>
              <a:t>Lockheed was delivering w/out TR-3 or Block 4</a:t>
            </a:r>
          </a:p>
          <a:p>
            <a:pPr lvl="2">
              <a:buClr>
                <a:srgbClr val="F98D43"/>
              </a:buClr>
              <a:buFont typeface="Wingdings"/>
              <a:buChar char="§"/>
            </a:pPr>
            <a:r>
              <a:rPr lang="en-US" dirty="0">
                <a:cs typeface="Arial"/>
              </a:rPr>
              <a:t>Next gen will cost 3 times as much </a:t>
            </a:r>
          </a:p>
          <a:p>
            <a:pPr>
              <a:buFont typeface="Courier New"/>
              <a:buChar char="•"/>
            </a:pPr>
            <a:r>
              <a:rPr lang="en-US" dirty="0">
                <a:cs typeface="Arial"/>
              </a:rPr>
              <a:t>CV = Purchase &gt; $20 B with airwing</a:t>
            </a:r>
          </a:p>
          <a:p>
            <a:pPr>
              <a:buFont typeface="Courier New"/>
              <a:buChar char="•"/>
            </a:pPr>
            <a:r>
              <a:rPr lang="en-US" dirty="0">
                <a:cs typeface="Arial"/>
              </a:rPr>
              <a:t>      = Lifetime – approaching $100B</a:t>
            </a:r>
          </a:p>
          <a:p>
            <a:pPr>
              <a:buFont typeface="Courier New"/>
              <a:buChar char="•"/>
            </a:pPr>
            <a:r>
              <a:rPr lang="en-US" dirty="0">
                <a:cs typeface="Arial"/>
              </a:rPr>
              <a:t>Missiles = LRASM/JASSM-ER - $3.3M; PAC-3 Interceptor - $3.4M</a:t>
            </a:r>
          </a:p>
          <a:p>
            <a:pPr>
              <a:buFont typeface="Courier New"/>
              <a:buChar char="•"/>
            </a:pPr>
            <a:endParaRPr lang="en-US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76BE1-7619-B004-B0A0-F33DCD3CB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06DC1-ED6C-45B5-B741-CE968416A1CA}" type="slidenum">
              <a:rPr lang="en-US" altLang="en-US"/>
              <a:pPr>
                <a:defRPr/>
              </a:pPr>
              <a:t>34</a:t>
            </a:fld>
            <a:endParaRPr lang="en-US" alt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46FA0014-C9BC-FC4D-AB37-8E1052CC60C7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76200"/>
            <a:ext cx="838200" cy="1143000"/>
            <a:chOff x="4464" y="144"/>
            <a:chExt cx="1008" cy="1248"/>
          </a:xfrm>
        </p:grpSpPr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14C08807-563C-3AC9-E573-D67EBD13C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en-US"/>
            </a:p>
          </p:txBody>
        </p:sp>
        <p:pic>
          <p:nvPicPr>
            <p:cNvPr id="8" name="Picture 6" descr="NEW_INSS_Logo">
              <a:extLst>
                <a:ext uri="{FF2B5EF4-FFF2-40B4-BE49-F238E27FC236}">
                  <a16:creationId xmlns:a16="http://schemas.microsoft.com/office/drawing/2014/main" id="{547FBED0-F6EA-895E-726C-F3F8125E4E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622351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ADE30-51EC-3A83-4626-445189B59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Unreplaceable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C0179-F571-973C-F6A5-B96EFCD73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1828482"/>
            <a:ext cx="7772400" cy="301906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F-35: 13 per month (20 users)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B-21: 7 per year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CV: 9 years each (JFK delayed)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DDGs: 2/year; FFG: ??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SSNs: 1.5/year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cs typeface="Arial"/>
              </a:rPr>
              <a:t>Munitions: Iran war has consumed years of production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4207E-6999-66CD-A0CA-920DD81BA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06DC1-ED6C-45B5-B741-CE968416A1CA}" type="slidenum">
              <a:rPr lang="en-US" altLang="en-US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509BC5-15BA-E2FF-414A-D3E62BBE5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789" y="5217755"/>
            <a:ext cx="5041829" cy="118272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256DF6-4B08-966F-0CBF-B988F7573EB0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76200"/>
            <a:ext cx="838200" cy="1143000"/>
            <a:chOff x="4464" y="144"/>
            <a:chExt cx="1008" cy="12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F7C0247-6742-5932-E48C-D94F8664D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en-US"/>
            </a:p>
          </p:txBody>
        </p:sp>
        <p:pic>
          <p:nvPicPr>
            <p:cNvPr id="9" name="Picture 6" descr="NEW_INSS_Logo">
              <a:extLst>
                <a:ext uri="{FF2B5EF4-FFF2-40B4-BE49-F238E27FC236}">
                  <a16:creationId xmlns:a16="http://schemas.microsoft.com/office/drawing/2014/main" id="{93E18585-7174-45D5-6675-8902428BD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783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67263-208B-9DDA-57B7-AA95407A9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BEB43E-56D8-6688-445E-1455806B3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738" y="786106"/>
            <a:ext cx="7772400" cy="769441"/>
          </a:xfrm>
        </p:spPr>
        <p:txBody>
          <a:bodyPr/>
          <a:lstStyle/>
          <a:p>
            <a:r>
              <a:rPr lang="en-US" dirty="0"/>
              <a:t>The Good News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A02EA3-3713-8F34-06E5-F776E8ACC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100" y="1840434"/>
            <a:ext cx="7772400" cy="4114800"/>
          </a:xfrm>
        </p:spPr>
        <p:txBody>
          <a:bodyPr/>
          <a:lstStyle/>
          <a:p>
            <a:r>
              <a:rPr lang="en-US" dirty="0"/>
              <a:t>New weapons</a:t>
            </a:r>
          </a:p>
          <a:p>
            <a:pPr lvl="1"/>
            <a:r>
              <a:rPr lang="en-US" dirty="0"/>
              <a:t>Range</a:t>
            </a:r>
          </a:p>
          <a:p>
            <a:pPr lvl="1"/>
            <a:r>
              <a:rPr lang="en-US" dirty="0"/>
              <a:t>Mass producible in wartime </a:t>
            </a:r>
          </a:p>
          <a:p>
            <a:pPr lvl="1"/>
            <a:r>
              <a:rPr lang="en-US" dirty="0"/>
              <a:t>Affordable</a:t>
            </a:r>
          </a:p>
          <a:p>
            <a:pPr lvl="1"/>
            <a:r>
              <a:rPr lang="en-US" dirty="0"/>
              <a:t>Supportable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DDC7BA-449B-90D9-0259-B7036A38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06DC1-ED6C-45B5-B741-CE968416A1CA}" type="slidenum">
              <a:rPr lang="en-US" altLang="en-US"/>
              <a:pPr>
                <a:defRPr/>
              </a:pPr>
              <a:t>36</a:t>
            </a:fld>
            <a:endParaRPr lang="en-US" altLang="en-US"/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B6A17E2-EB3E-AADA-90EA-4AEAF17A7AB8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EA8C52-F624-A673-39DC-FC4A592F0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7" name="Picture 6" descr="NEW_INSS_Logo">
              <a:extLst>
                <a:ext uri="{FF2B5EF4-FFF2-40B4-BE49-F238E27FC236}">
                  <a16:creationId xmlns:a16="http://schemas.microsoft.com/office/drawing/2014/main" id="{71ABE13E-1FC6-A4F9-D901-21EA0509C0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26705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Number Placeholder 3">
            <a:extLst>
              <a:ext uri="{FF2B5EF4-FFF2-40B4-BE49-F238E27FC236}">
                <a16:creationId xmlns:a16="http://schemas.microsoft.com/office/drawing/2014/main" id="{C4DB3DC0-4A5B-46D7-B75B-A11383699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3EF37F90-0946-4F8F-850A-3EC916942618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05F6F0-3396-45F1-9405-7CDFAE8CFEAE}"/>
              </a:ext>
            </a:extLst>
          </p:cNvPr>
          <p:cNvSpPr txBox="1"/>
          <p:nvPr/>
        </p:nvSpPr>
        <p:spPr>
          <a:xfrm>
            <a:off x="7113588" y="2133600"/>
            <a:ext cx="338137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tx2"/>
                </a:solidFill>
                <a:latin typeface="+mj-lt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BD1595-50FE-44DB-A869-E589B1AFC613}"/>
              </a:ext>
            </a:extLst>
          </p:cNvPr>
          <p:cNvSpPr txBox="1"/>
          <p:nvPr/>
        </p:nvSpPr>
        <p:spPr>
          <a:xfrm>
            <a:off x="1767471" y="152400"/>
            <a:ext cx="5115503" cy="144655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C000"/>
                </a:solidFill>
                <a:latin typeface="+mj-lt"/>
              </a:rPr>
              <a:t>Collaborative </a:t>
            </a:r>
            <a:endParaRPr lang="en-US" sz="4400" dirty="0">
              <a:solidFill>
                <a:srgbClr val="FFFFFF"/>
              </a:solidFill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400" dirty="0">
                <a:solidFill>
                  <a:srgbClr val="FFC000"/>
                </a:solidFill>
                <a:latin typeface="+mj-lt"/>
              </a:rPr>
              <a:t>Combat Aircraft</a:t>
            </a:r>
            <a:endParaRPr lang="en-US" sz="4400">
              <a:cs typeface="Times New Roman"/>
            </a:endParaRPr>
          </a:p>
        </p:txBody>
      </p:sp>
      <p:grpSp>
        <p:nvGrpSpPr>
          <p:cNvPr id="37893" name="Group 4">
            <a:extLst>
              <a:ext uri="{FF2B5EF4-FFF2-40B4-BE49-F238E27FC236}">
                <a16:creationId xmlns:a16="http://schemas.microsoft.com/office/drawing/2014/main" id="{EAE76CDB-4243-41D0-B0FC-1CC78D6D32C8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37898" name="Rectangle 5">
              <a:extLst>
                <a:ext uri="{FF2B5EF4-FFF2-40B4-BE49-F238E27FC236}">
                  <a16:creationId xmlns:a16="http://schemas.microsoft.com/office/drawing/2014/main" id="{27F54367-C60C-4A94-B40F-6B8C4A669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37899" name="Picture 6" descr="NEW_INSS_Logo">
              <a:extLst>
                <a:ext uri="{FF2B5EF4-FFF2-40B4-BE49-F238E27FC236}">
                  <a16:creationId xmlns:a16="http://schemas.microsoft.com/office/drawing/2014/main" id="{246FE3CA-CF65-4461-8FC0-39DA7F6AE8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CEE53D3-B9A9-478A-A5B0-1CF958AF5D05}"/>
              </a:ext>
            </a:extLst>
          </p:cNvPr>
          <p:cNvSpPr txBox="1"/>
          <p:nvPr/>
        </p:nvSpPr>
        <p:spPr>
          <a:xfrm>
            <a:off x="5278399" y="1709954"/>
            <a:ext cx="2779928" cy="2000548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XQ-58A </a:t>
            </a:r>
            <a:r>
              <a:rPr lang="en-US" i="1" dirty="0">
                <a:latin typeface="+mn-lt"/>
              </a:rPr>
              <a:t>Valkyrie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5,000 KM – 270 KG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4.000 KM – 540 KG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Autonomous/VTOL</a:t>
            </a:r>
            <a:endParaRPr lang="en-US" sz="2000" dirty="0">
              <a:latin typeface="+mn-lt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$3M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  <a:cs typeface="Arial"/>
              </a:rPr>
              <a:t>Mass produced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2376E-7BE8-4E86-8262-3306E2E900F6}"/>
              </a:ext>
            </a:extLst>
          </p:cNvPr>
          <p:cNvSpPr txBox="1"/>
          <p:nvPr/>
        </p:nvSpPr>
        <p:spPr>
          <a:xfrm>
            <a:off x="662781" y="4450536"/>
            <a:ext cx="2611869" cy="1323439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YQF-42A and 44A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1,200 KM</a:t>
            </a:r>
            <a:endParaRPr lang="en-US" sz="2000" dirty="0">
              <a:latin typeface="+mn-lt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Semi-autonomous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$25-30M</a:t>
            </a:r>
            <a:endParaRPr lang="en-US" sz="2000" dirty="0">
              <a:latin typeface="+mn-lt"/>
              <a:cs typeface="Arial"/>
            </a:endParaRPr>
          </a:p>
        </p:txBody>
      </p:sp>
      <p:pic>
        <p:nvPicPr>
          <p:cNvPr id="5" name="Picture 4" descr="A jet flying in the sky&#10;&#10;AI-generated content may be incorrect.">
            <a:extLst>
              <a:ext uri="{FF2B5EF4-FFF2-40B4-BE49-F238E27FC236}">
                <a16:creationId xmlns:a16="http://schemas.microsoft.com/office/drawing/2014/main" id="{05CDBFCF-7BCE-C705-0180-530923B8EAA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24528"/>
          <a:stretch>
            <a:fillRect/>
          </a:stretch>
        </p:blipFill>
        <p:spPr>
          <a:xfrm>
            <a:off x="92608" y="1603304"/>
            <a:ext cx="4981755" cy="211347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 descr="A pair of airplanes flying in the sky&#10;&#10;AI-generated content may be incorrect.">
            <a:extLst>
              <a:ext uri="{FF2B5EF4-FFF2-40B4-BE49-F238E27FC236}">
                <a16:creationId xmlns:a16="http://schemas.microsoft.com/office/drawing/2014/main" id="{F357C293-B8AB-1C45-338B-223FBC944B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3" r="164" b="22514"/>
          <a:stretch>
            <a:fillRect/>
          </a:stretch>
        </p:blipFill>
        <p:spPr>
          <a:xfrm>
            <a:off x="4120444" y="3953673"/>
            <a:ext cx="4573886" cy="21146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F63087-B6E9-1220-2F2A-D004F5D1DB23}"/>
              </a:ext>
            </a:extLst>
          </p:cNvPr>
          <p:cNvSpPr txBox="1"/>
          <p:nvPr/>
        </p:nvSpPr>
        <p:spPr>
          <a:xfrm>
            <a:off x="1026691" y="6315758"/>
            <a:ext cx="659330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CC00"/>
                </a:solidFill>
                <a:latin typeface="Arial Black"/>
                <a:cs typeface="Arial"/>
              </a:rPr>
              <a:t>700 </a:t>
            </a:r>
            <a:r>
              <a:rPr lang="en-US" i="1" dirty="0">
                <a:solidFill>
                  <a:srgbClr val="FFCC00"/>
                </a:solidFill>
                <a:latin typeface="Arial Black"/>
                <a:cs typeface="Arial"/>
              </a:rPr>
              <a:t>Valkyrie = </a:t>
            </a:r>
            <a:r>
              <a:rPr lang="en-US" dirty="0">
                <a:solidFill>
                  <a:srgbClr val="FFCC00"/>
                </a:solidFill>
                <a:latin typeface="Arial Black"/>
                <a:cs typeface="Arial"/>
              </a:rPr>
              <a:t>1 F-35A Lifetime cost</a:t>
            </a:r>
          </a:p>
        </p:txBody>
      </p:sp>
    </p:spTree>
    <p:extLst>
      <p:ext uri="{BB962C8B-B14F-4D97-AF65-F5344CB8AC3E}">
        <p14:creationId xmlns:p14="http://schemas.microsoft.com/office/powerpoint/2010/main" val="4169159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DAF6-892C-9D70-C870-644F50A87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80936"/>
            <a:ext cx="7772400" cy="1200329"/>
          </a:xfrm>
        </p:spPr>
        <p:txBody>
          <a:bodyPr/>
          <a:lstStyle/>
          <a:p>
            <a:r>
              <a:rPr lang="en-US" dirty="0"/>
              <a:t>FML-136 LUCAS</a:t>
            </a:r>
            <a:br>
              <a:rPr lang="en-US" dirty="0"/>
            </a:br>
            <a:r>
              <a:rPr lang="en-US" sz="2800" dirty="0"/>
              <a:t>Low-cost Unmanned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09F9BD-2601-8A0B-FDBB-3D5E323E7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/>
              <a:t>Linked, swarming</a:t>
            </a:r>
          </a:p>
          <a:p>
            <a:r>
              <a:rPr lang="en-US" dirty="0"/>
              <a:t>Autonomous</a:t>
            </a:r>
          </a:p>
          <a:p>
            <a:r>
              <a:rPr lang="en-US" dirty="0"/>
              <a:t>NLOS control if needed</a:t>
            </a:r>
          </a:p>
          <a:p>
            <a:r>
              <a:rPr lang="en-US" dirty="0"/>
              <a:t>700 km, 18 kg warhead</a:t>
            </a:r>
          </a:p>
          <a:p>
            <a:r>
              <a:rPr lang="en-US" dirty="0"/>
              <a:t>$35,000</a:t>
            </a:r>
          </a:p>
          <a:p>
            <a:r>
              <a:rPr lang="en-US" dirty="0"/>
              <a:t>3 months to reverse engineer Shahed</a:t>
            </a:r>
          </a:p>
          <a:p>
            <a:r>
              <a:rPr lang="en-US" dirty="0"/>
              <a:t>TF Scorpion Strike in CENTCOM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3E8EC9-D513-9223-8FFF-A61F3B44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06DC1-ED6C-45B5-B741-CE968416A1CA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A2071-B8FF-B045-D64A-FFE17723E1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56" r="27018" b="18644"/>
          <a:stretch>
            <a:fillRect/>
          </a:stretch>
        </p:blipFill>
        <p:spPr>
          <a:xfrm>
            <a:off x="6050280" y="2171699"/>
            <a:ext cx="2514601" cy="251460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7" descr="A logo with a globe and text&#10;&#10;AI-generated content may be incorrect.">
            <a:extLst>
              <a:ext uri="{FF2B5EF4-FFF2-40B4-BE49-F238E27FC236}">
                <a16:creationId xmlns:a16="http://schemas.microsoft.com/office/drawing/2014/main" id="{C58EEEB8-CB84-A881-7EDB-7139883F2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304800"/>
            <a:ext cx="8477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6714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A7796-4E73-C333-01A0-6EEA85C55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926" y="119886"/>
            <a:ext cx="8038730" cy="1423312"/>
          </a:xfrm>
        </p:spPr>
        <p:txBody>
          <a:bodyPr/>
          <a:lstStyle/>
          <a:p>
            <a:r>
              <a:rPr lang="en-US" sz="4000" dirty="0"/>
              <a:t>Autonomous Attack Drones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16D185-2408-6476-B3EA-E5AF2CE3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E6D812-B8F8-46F9-A34B-958E1E5C7689}" type="slidenum">
              <a:rPr lang="en-US" altLang="en-US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488691-B0D1-40F8-9C37-137205CA0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091" y="1415249"/>
            <a:ext cx="7772400" cy="4114800"/>
          </a:xfrm>
        </p:spPr>
        <p:txBody>
          <a:bodyPr/>
          <a:lstStyle/>
          <a:p>
            <a:r>
              <a:rPr lang="en-US" dirty="0">
                <a:cs typeface="Arial"/>
              </a:rPr>
              <a:t>Over 100,000 delivered in 2025</a:t>
            </a:r>
          </a:p>
          <a:p>
            <a:r>
              <a:rPr lang="en-US" dirty="0">
                <a:cs typeface="Arial"/>
              </a:rPr>
              <a:t>Bumblebee – 15-30 km range</a:t>
            </a:r>
            <a:endParaRPr lang="en-US" dirty="0"/>
          </a:p>
          <a:p>
            <a:pPr lvl="1">
              <a:buFont typeface="Courier New"/>
              <a:buChar char="o"/>
            </a:pPr>
            <a:r>
              <a:rPr lang="en-US" dirty="0">
                <a:cs typeface="Arial"/>
              </a:rPr>
              <a:t>Lock on from 1.6 km</a:t>
            </a:r>
          </a:p>
          <a:p>
            <a:pPr lvl="1">
              <a:buClr>
                <a:srgbClr val="FFCC00"/>
              </a:buClr>
              <a:buFont typeface="Courier New"/>
              <a:buChar char="o"/>
            </a:pPr>
            <a:r>
              <a:rPr lang="en-US" dirty="0">
                <a:cs typeface="Arial"/>
              </a:rPr>
              <a:t>70% hit rate – 1,000 live missions</a:t>
            </a:r>
          </a:p>
          <a:p>
            <a:pPr>
              <a:buFont typeface="Courier New"/>
              <a:buChar char="•"/>
            </a:pPr>
            <a:r>
              <a:rPr lang="en-US" dirty="0">
                <a:cs typeface="Arial"/>
              </a:rPr>
              <a:t>Hornet – 120 km range</a:t>
            </a:r>
          </a:p>
          <a:p>
            <a:pPr lvl="1">
              <a:buClr>
                <a:srgbClr val="FFCC00"/>
              </a:buClr>
              <a:buFont typeface="Courier New"/>
              <a:buChar char="o"/>
            </a:pPr>
            <a:r>
              <a:rPr lang="en-US" dirty="0">
                <a:cs typeface="Arial"/>
              </a:rPr>
              <a:t>5 kg payload</a:t>
            </a:r>
          </a:p>
          <a:p>
            <a:pPr lvl="1">
              <a:buClr>
                <a:srgbClr val="FFCC00"/>
              </a:buClr>
              <a:buFont typeface="Courier New"/>
              <a:buChar char="o"/>
            </a:pPr>
            <a:r>
              <a:rPr lang="en-US" dirty="0">
                <a:cs typeface="Arial"/>
              </a:rPr>
              <a:t>6,000 per month initial plan</a:t>
            </a:r>
          </a:p>
          <a:p>
            <a:r>
              <a:rPr lang="en-US" dirty="0">
                <a:cs typeface="Arial"/>
              </a:rPr>
              <a:t>Vermeer – 90 km</a:t>
            </a:r>
          </a:p>
          <a:p>
            <a:pPr lvl="1">
              <a:buClr>
                <a:srgbClr val="FFCC00"/>
              </a:buClr>
              <a:buFont typeface="Courier New"/>
              <a:buChar char="o"/>
            </a:pPr>
            <a:r>
              <a:rPr lang="en-US" dirty="0">
                <a:cs typeface="Arial"/>
              </a:rPr>
              <a:t>Guidance –  .5 kg</a:t>
            </a:r>
          </a:p>
          <a:p>
            <a:pPr lvl="1">
              <a:buClr>
                <a:srgbClr val="FFCC00"/>
              </a:buClr>
              <a:buFont typeface="Courier New"/>
              <a:buChar char="o"/>
            </a:pPr>
            <a:endParaRPr lang="en-US" dirty="0">
              <a:cs typeface="Arial"/>
            </a:endParaRPr>
          </a:p>
          <a:p>
            <a:pPr>
              <a:buFont typeface="Courier New"/>
              <a:buChar char="•"/>
            </a:pPr>
            <a:endParaRPr lang="en-US" dirty="0">
              <a:cs typeface="Arial"/>
            </a:endParaRPr>
          </a:p>
          <a:p>
            <a:pPr lvl="1">
              <a:buClr>
                <a:srgbClr val="FFCC00"/>
              </a:buClr>
              <a:buFont typeface="Courier New"/>
              <a:buChar char="o"/>
            </a:pPr>
            <a:endParaRPr lang="en-US" dirty="0">
              <a:cs typeface="Arial"/>
            </a:endParaRPr>
          </a:p>
          <a:p>
            <a:pPr lvl="1">
              <a:buClr>
                <a:srgbClr val="FFCC00"/>
              </a:buClr>
              <a:buFont typeface="Courier New"/>
              <a:buChar char="o"/>
            </a:pPr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4479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4">
            <a:extLst>
              <a:ext uri="{FF2B5EF4-FFF2-40B4-BE49-F238E27FC236}">
                <a16:creationId xmlns:a16="http://schemas.microsoft.com/office/drawing/2014/main" id="{0F26F2FE-FA74-49D7-9C72-8CFF6A9F8E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7590B4B7-3C39-4E37-BD1A-71A41F865169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13315" name="Title 1">
            <a:extLst>
              <a:ext uri="{FF2B5EF4-FFF2-40B4-BE49-F238E27FC236}">
                <a16:creationId xmlns:a16="http://schemas.microsoft.com/office/drawing/2014/main" id="{872AFAF3-35AC-146A-D7C8-58333C195F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84213"/>
            <a:ext cx="8229600" cy="5294312"/>
          </a:xfrm>
        </p:spPr>
        <p:txBody>
          <a:bodyPr/>
          <a:lstStyle/>
          <a:p>
            <a:r>
              <a:rPr lang="en-US" altLang="en-US"/>
              <a:t>Underlying</a:t>
            </a:r>
            <a:br>
              <a:rPr lang="en-US" altLang="en-US"/>
            </a:br>
            <a:r>
              <a:rPr lang="en-US" altLang="en-US" sz="5400">
                <a:solidFill>
                  <a:schemeClr val="tx1"/>
                </a:solidFill>
              </a:rPr>
              <a:t>NATURE OF WAR</a:t>
            </a:r>
            <a:br>
              <a:rPr lang="en-US" altLang="en-US"/>
            </a:br>
            <a:r>
              <a:rPr lang="en-US" altLang="en-US"/>
              <a:t>does not change,</a:t>
            </a:r>
            <a:br>
              <a:rPr lang="en-US" altLang="en-US"/>
            </a:br>
            <a:br>
              <a:rPr lang="en-US" altLang="en-US"/>
            </a:br>
            <a:r>
              <a:rPr lang="en-US" altLang="en-US" sz="5400">
                <a:solidFill>
                  <a:schemeClr val="tx1"/>
                </a:solidFill>
              </a:rPr>
              <a:t>CHARACTER OF WARFARE</a:t>
            </a:r>
            <a:br>
              <a:rPr lang="en-US" altLang="en-US" sz="5400">
                <a:solidFill>
                  <a:schemeClr val="tx1"/>
                </a:solidFill>
              </a:rPr>
            </a:br>
            <a:r>
              <a:rPr lang="en-US" altLang="en-US"/>
              <a:t>changes continually</a:t>
            </a:r>
          </a:p>
        </p:txBody>
      </p:sp>
      <p:sp>
        <p:nvSpPr>
          <p:cNvPr id="13316" name="Slide Number Placeholder 2">
            <a:extLst>
              <a:ext uri="{FF2B5EF4-FFF2-40B4-BE49-F238E27FC236}">
                <a16:creationId xmlns:a16="http://schemas.microsoft.com/office/drawing/2014/main" id="{5DB70A7D-7312-4184-9427-EDAB1A414AA9}"/>
              </a:ext>
            </a:extLst>
          </p:cNvPr>
          <p:cNvSpPr txBox="1">
            <a:spLocks noGrp="1"/>
          </p:cNvSpPr>
          <p:nvPr/>
        </p:nvSpPr>
        <p:spPr bwMode="auto">
          <a:xfrm>
            <a:off x="6580188" y="63134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25E92F51-C77D-4AB7-BB1A-273F05B7A7B2}" type="slidenum">
              <a:rPr lang="en-US" altLang="en-US" sz="140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4</a:t>
            </a:fld>
            <a:endParaRPr lang="en-US" altLang="en-US" sz="1400"/>
          </a:p>
        </p:txBody>
      </p:sp>
      <p:grpSp>
        <p:nvGrpSpPr>
          <p:cNvPr id="13317" name="Group 4">
            <a:extLst>
              <a:ext uri="{FF2B5EF4-FFF2-40B4-BE49-F238E27FC236}">
                <a16:creationId xmlns:a16="http://schemas.microsoft.com/office/drawing/2014/main" id="{B07D91C7-CCEC-0C8E-604A-2A57905B1E1B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76200"/>
            <a:ext cx="838200" cy="1143000"/>
            <a:chOff x="4464" y="144"/>
            <a:chExt cx="1008" cy="1248"/>
          </a:xfrm>
        </p:grpSpPr>
        <p:sp>
          <p:nvSpPr>
            <p:cNvPr id="13318" name="Rectangle 5">
              <a:extLst>
                <a:ext uri="{FF2B5EF4-FFF2-40B4-BE49-F238E27FC236}">
                  <a16:creationId xmlns:a16="http://schemas.microsoft.com/office/drawing/2014/main" id="{7EC39A74-724F-299C-7876-8980D62570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en-US"/>
            </a:p>
          </p:txBody>
        </p:sp>
        <p:pic>
          <p:nvPicPr>
            <p:cNvPr id="13319" name="Picture 6" descr="NEW_INSS_Logo">
              <a:extLst>
                <a:ext uri="{FF2B5EF4-FFF2-40B4-BE49-F238E27FC236}">
                  <a16:creationId xmlns:a16="http://schemas.microsoft.com/office/drawing/2014/main" id="{A7FFA968-F60A-2C59-70AE-84620DCDE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095B23-5C36-6FB0-91E1-2CE73F147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4">
            <a:extLst>
              <a:ext uri="{FF2B5EF4-FFF2-40B4-BE49-F238E27FC236}">
                <a16:creationId xmlns:a16="http://schemas.microsoft.com/office/drawing/2014/main" id="{7C0506BA-437B-C8A3-D69E-D424AA3957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6361AB04-DB08-4FEC-ACC4-F7D81151DD79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11267" name="Slide Number Placeholder 5">
            <a:extLst>
              <a:ext uri="{FF2B5EF4-FFF2-40B4-BE49-F238E27FC236}">
                <a16:creationId xmlns:a16="http://schemas.microsoft.com/office/drawing/2014/main" id="{3368EC4A-0A5F-FEBF-A14E-66EA8C143B52}"/>
              </a:ext>
            </a:extLst>
          </p:cNvPr>
          <p:cNvSpPr txBox="1">
            <a:spLocks noGrp="1"/>
          </p:cNvSpPr>
          <p:nvPr/>
        </p:nvSpPr>
        <p:spPr bwMode="auto">
          <a:xfrm>
            <a:off x="6580188" y="6313488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SzTx/>
              <a:buFontTx/>
              <a:buNone/>
            </a:pPr>
            <a:fld id="{C17509FF-4624-4C77-B648-45DA4F9F0997}" type="slidenum">
              <a:rPr lang="en-US" altLang="en-US" sz="1400"/>
              <a:pPr algn="r" eaLnBrk="1" hangingPunct="1">
                <a:spcBef>
                  <a:spcPct val="0"/>
                </a:spcBef>
                <a:buSz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11268" name="Rectangle 2">
            <a:extLst>
              <a:ext uri="{FF2B5EF4-FFF2-40B4-BE49-F238E27FC236}">
                <a16:creationId xmlns:a16="http://schemas.microsoft.com/office/drawing/2014/main" id="{7678959E-ABB0-E878-8507-37D3B2623C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4133" y="185216"/>
            <a:ext cx="8991600" cy="1077218"/>
          </a:xfrm>
        </p:spPr>
        <p:txBody>
          <a:bodyPr/>
          <a:lstStyle/>
          <a:p>
            <a:pPr eaLnBrk="1" hangingPunct="1"/>
            <a:r>
              <a:rPr lang="en-US" altLang="en-US" sz="3600" dirty="0"/>
              <a:t>Cheap Long-range Precision  </a:t>
            </a:r>
            <a:br>
              <a:rPr lang="en-US" altLang="en-US" sz="2800" dirty="0"/>
            </a:br>
            <a:r>
              <a:rPr lang="en-US" altLang="en-US" sz="2800" dirty="0">
                <a:solidFill>
                  <a:schemeClr val="tx1"/>
                </a:solidFill>
              </a:rPr>
              <a:t>Platform Agnostic - autonomous </a:t>
            </a:r>
          </a:p>
        </p:txBody>
      </p:sp>
      <p:grpSp>
        <p:nvGrpSpPr>
          <p:cNvPr id="11270" name="Group 4">
            <a:extLst>
              <a:ext uri="{FF2B5EF4-FFF2-40B4-BE49-F238E27FC236}">
                <a16:creationId xmlns:a16="http://schemas.microsoft.com/office/drawing/2014/main" id="{588F57F4-B150-DFBB-CDAD-E2E5DCBDF315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76200"/>
            <a:ext cx="838200" cy="1143000"/>
            <a:chOff x="4464" y="144"/>
            <a:chExt cx="1008" cy="1248"/>
          </a:xfrm>
        </p:grpSpPr>
        <p:sp>
          <p:nvSpPr>
            <p:cNvPr id="11271" name="Rectangle 5">
              <a:extLst>
                <a:ext uri="{FF2B5EF4-FFF2-40B4-BE49-F238E27FC236}">
                  <a16:creationId xmlns:a16="http://schemas.microsoft.com/office/drawing/2014/main" id="{F3E97A3F-77FA-CE10-DC8A-A72DFDB68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en-US"/>
            </a:p>
          </p:txBody>
        </p:sp>
        <p:pic>
          <p:nvPicPr>
            <p:cNvPr id="11272" name="Picture 6" descr="NEW_INSS_Logo">
              <a:extLst>
                <a:ext uri="{FF2B5EF4-FFF2-40B4-BE49-F238E27FC236}">
                  <a16:creationId xmlns:a16="http://schemas.microsoft.com/office/drawing/2014/main" id="{51BC0131-4D26-2AE0-F2E1-EA464C0DE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08B64FB-8380-59FF-BB39-12D868D5E825}"/>
              </a:ext>
            </a:extLst>
          </p:cNvPr>
          <p:cNvSpPr txBox="1"/>
          <p:nvPr/>
        </p:nvSpPr>
        <p:spPr>
          <a:xfrm>
            <a:off x="294061" y="4370031"/>
            <a:ext cx="8441542" cy="193899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>
                <a:latin typeface="+mj-lt"/>
              </a:rPr>
              <a:t>                       Anduril Barracuda</a:t>
            </a:r>
          </a:p>
          <a:p>
            <a:r>
              <a:rPr lang="en-US" dirty="0">
                <a:latin typeface="+mj-lt"/>
              </a:rPr>
              <a:t> 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100 </a:t>
            </a:r>
            <a:r>
              <a:rPr lang="en-US" dirty="0">
                <a:latin typeface="+mj-lt"/>
              </a:rPr>
              <a:t>– 220 km, Helicopter, fighter, container</a:t>
            </a:r>
          </a:p>
          <a:p>
            <a:r>
              <a:rPr lang="en-US" dirty="0">
                <a:latin typeface="+mj-lt"/>
              </a:rPr>
              <a:t> 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250 </a:t>
            </a:r>
            <a:r>
              <a:rPr lang="en-US" dirty="0">
                <a:latin typeface="+mj-lt"/>
              </a:rPr>
              <a:t>– 370 km, Fighter, cargo, container - $160K</a:t>
            </a:r>
          </a:p>
          <a:p>
            <a:r>
              <a:rPr lang="en-US" dirty="0">
                <a:latin typeface="+mj-lt"/>
              </a:rPr>
              <a:t> 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500</a:t>
            </a:r>
            <a:r>
              <a:rPr lang="en-US" dirty="0">
                <a:latin typeface="+mj-lt"/>
              </a:rPr>
              <a:t> – 900 km, Fighter, cargo, container -$220K</a:t>
            </a:r>
          </a:p>
          <a:p>
            <a:endParaRPr lang="en-US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A7B57-8A5C-4857-8F9C-0FDE8C8002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59" y="1443863"/>
            <a:ext cx="3737941" cy="28034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A5BDD0-B6BB-649C-B256-0FB151D17EB1}"/>
              </a:ext>
            </a:extLst>
          </p:cNvPr>
          <p:cNvSpPr txBox="1"/>
          <p:nvPr/>
        </p:nvSpPr>
        <p:spPr>
          <a:xfrm>
            <a:off x="1584850" y="6313488"/>
            <a:ext cx="5734390" cy="46166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tx2"/>
                </a:solidFill>
                <a:latin typeface="+mj-lt"/>
              </a:rPr>
              <a:t>15 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Barracuda 500s for 1 LRASM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7E45C1-0C0B-4C4A-3BC9-9FBA76DFDF22}"/>
              </a:ext>
            </a:extLst>
          </p:cNvPr>
          <p:cNvSpPr txBox="1"/>
          <p:nvPr/>
        </p:nvSpPr>
        <p:spPr>
          <a:xfrm>
            <a:off x="4511459" y="1888122"/>
            <a:ext cx="4041084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Black"/>
                <a:cs typeface="Times New Roman"/>
              </a:rPr>
              <a:t>VTOL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Black"/>
                <a:cs typeface="Times New Roman"/>
              </a:rPr>
              <a:t>Swarming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Black"/>
                <a:cs typeface="Times New Roman"/>
              </a:rPr>
              <a:t>Commercial parts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Arial Black"/>
                <a:cs typeface="Times New Roman"/>
              </a:rPr>
              <a:t>2026 – 100/month</a:t>
            </a:r>
          </a:p>
        </p:txBody>
      </p:sp>
    </p:spTree>
    <p:extLst>
      <p:ext uri="{BB962C8B-B14F-4D97-AF65-F5344CB8AC3E}">
        <p14:creationId xmlns:p14="http://schemas.microsoft.com/office/powerpoint/2010/main" val="297545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5B92A-D929-8F40-957B-9AD4C49382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3">
            <a:extLst>
              <a:ext uri="{FF2B5EF4-FFF2-40B4-BE49-F238E27FC236}">
                <a16:creationId xmlns:a16="http://schemas.microsoft.com/office/drawing/2014/main" id="{F52E31C0-5289-43A5-7611-3BE5CEDD31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0375" y="156090"/>
            <a:ext cx="7772400" cy="1446550"/>
          </a:xfrm>
        </p:spPr>
        <p:txBody>
          <a:bodyPr/>
          <a:lstStyle/>
          <a:p>
            <a:r>
              <a:rPr lang="en-US" altLang="en-US" dirty="0"/>
              <a:t>Autonomous Surface Vessels</a:t>
            </a:r>
          </a:p>
        </p:txBody>
      </p:sp>
      <p:grpSp>
        <p:nvGrpSpPr>
          <p:cNvPr id="52227" name="Group 4">
            <a:extLst>
              <a:ext uri="{FF2B5EF4-FFF2-40B4-BE49-F238E27FC236}">
                <a16:creationId xmlns:a16="http://schemas.microsoft.com/office/drawing/2014/main" id="{3B4923FC-5A46-43B9-2E6C-D2DE867FD21D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52231" name="Rectangle 5">
              <a:extLst>
                <a:ext uri="{FF2B5EF4-FFF2-40B4-BE49-F238E27FC236}">
                  <a16:creationId xmlns:a16="http://schemas.microsoft.com/office/drawing/2014/main" id="{D6B89EB5-5885-C979-E0EA-BDCD6A27F7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52232" name="Picture 6" descr="NEW_INSS_Logo">
              <a:extLst>
                <a:ext uri="{FF2B5EF4-FFF2-40B4-BE49-F238E27FC236}">
                  <a16:creationId xmlns:a16="http://schemas.microsoft.com/office/drawing/2014/main" id="{176E08E2-EE5A-6CE0-88C5-C7077A23C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504AC3-AB00-DBA7-7130-0F1F9BA545B3}"/>
              </a:ext>
            </a:extLst>
          </p:cNvPr>
          <p:cNvSpPr txBox="1"/>
          <p:nvPr/>
        </p:nvSpPr>
        <p:spPr>
          <a:xfrm>
            <a:off x="5189440" y="1668066"/>
            <a:ext cx="3139001" cy="132343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USN MUSV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8 containers</a:t>
            </a:r>
            <a:endParaRPr lang="en-US" sz="2000" dirty="0"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20-66 Barracuda each</a:t>
            </a:r>
            <a:endParaRPr lang="en-US" sz="2000" dirty="0">
              <a:cs typeface="Times New Roman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Autonomous/swarming</a:t>
            </a:r>
          </a:p>
        </p:txBody>
      </p:sp>
      <p:pic>
        <p:nvPicPr>
          <p:cNvPr id="3" name="Picture 2" descr="A group of ships in the ocean&#10;&#10;AI-generated content may be incorrect.">
            <a:extLst>
              <a:ext uri="{FF2B5EF4-FFF2-40B4-BE49-F238E27FC236}">
                <a16:creationId xmlns:a16="http://schemas.microsoft.com/office/drawing/2014/main" id="{CF50BD1A-40DB-C6FA-1B38-D4F906856C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968" t="47328" r="-99" b="9975"/>
          <a:stretch>
            <a:fillRect/>
          </a:stretch>
        </p:blipFill>
        <p:spPr>
          <a:xfrm>
            <a:off x="425206" y="1644620"/>
            <a:ext cx="4419600" cy="143668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ship in the water&#10;&#10;AI-generated content may be incorrect.">
            <a:extLst>
              <a:ext uri="{FF2B5EF4-FFF2-40B4-BE49-F238E27FC236}">
                <a16:creationId xmlns:a16="http://schemas.microsoft.com/office/drawing/2014/main" id="{A8835762-41BD-A859-33FA-73ABFE4DFB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981" r="18189" b="43960"/>
          <a:stretch>
            <a:fillRect/>
          </a:stretch>
        </p:blipFill>
        <p:spPr>
          <a:xfrm>
            <a:off x="4501798" y="3242040"/>
            <a:ext cx="3730977" cy="15523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B1AB6F-3A8A-078F-AAB1-544860845821}"/>
              </a:ext>
            </a:extLst>
          </p:cNvPr>
          <p:cNvSpPr txBox="1"/>
          <p:nvPr/>
        </p:nvSpPr>
        <p:spPr>
          <a:xfrm>
            <a:off x="1458464" y="3364171"/>
            <a:ext cx="373097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Blue Water Autonomy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5 shipyards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Container capable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B5C2C-996F-AF7E-CFEC-62E15D341D8F}"/>
              </a:ext>
            </a:extLst>
          </p:cNvPr>
          <p:cNvSpPr txBox="1"/>
          <p:nvPr/>
        </p:nvSpPr>
        <p:spPr>
          <a:xfrm>
            <a:off x="4346575" y="4955122"/>
            <a:ext cx="2299027" cy="1323439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Saronic Corsair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1000 km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450 kg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35 knots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2FF08E-3C47-B988-0507-7EC69D14B13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3120" r="15012" b="16819"/>
          <a:stretch>
            <a:fillRect/>
          </a:stretch>
        </p:blipFill>
        <p:spPr>
          <a:xfrm>
            <a:off x="315884" y="4668061"/>
            <a:ext cx="3823855" cy="15760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7367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4999650-DEFA-C61B-BC8C-455113744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66" y="264886"/>
            <a:ext cx="7772400" cy="769441"/>
          </a:xfrm>
        </p:spPr>
        <p:txBody>
          <a:bodyPr/>
          <a:lstStyle/>
          <a:p>
            <a:r>
              <a:rPr lang="en-US" dirty="0"/>
              <a:t>Missile Merchants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3A282-BCD2-77DB-38D2-9412BB0F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06DC1-ED6C-45B5-B741-CE968416A1CA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9D760D-8D96-4860-CD13-BB94883D75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" y="3977825"/>
            <a:ext cx="3464354" cy="195069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5AEFFA-990F-A132-7F94-AF4BA2604A66}"/>
              </a:ext>
            </a:extLst>
          </p:cNvPr>
          <p:cNvSpPr txBox="1"/>
          <p:nvPr/>
        </p:nvSpPr>
        <p:spPr>
          <a:xfrm>
            <a:off x="4492782" y="3975226"/>
            <a:ext cx="48295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$2-5 million for 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4 – 20 LR missiles per TEU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66 SR missiles per TEU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VTOL Drones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957438-53D1-BD9A-99B9-B3C28BEDE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03110"/>
            <a:ext cx="3487214" cy="18899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E14E2E-FF87-3E62-4E28-1F605EDB19E9}"/>
              </a:ext>
            </a:extLst>
          </p:cNvPr>
          <p:cNvSpPr txBox="1"/>
          <p:nvPr/>
        </p:nvSpPr>
        <p:spPr>
          <a:xfrm>
            <a:off x="4724400" y="1332212"/>
            <a:ext cx="4325223" cy="230832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$25 million for 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Total - $125M</a:t>
            </a: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dirty="0">
                <a:latin typeface="+mj-lt"/>
              </a:rPr>
              <a:t>40-250 missiles       </a:t>
            </a:r>
            <a:endParaRPr lang="en-US" dirty="0">
              <a:cs typeface="Times New Roman" panose="02020603050405020304" pitchFamily="18" charset="0"/>
            </a:endParaRPr>
          </a:p>
          <a:p>
            <a:pPr marL="800100" lvl="1" indent="-342900">
              <a:buFont typeface="Courier New" panose="020B0604020202020204" pitchFamily="34" charset="0"/>
              <a:buChar char="o"/>
            </a:pPr>
            <a:r>
              <a:rPr lang="en-US" dirty="0">
                <a:latin typeface="+mj-lt"/>
              </a:rPr>
              <a:t>VTOL Drones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Small crew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Well-armored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1BC220-3BE3-8FBF-406B-05C83A6BEDBB}"/>
              </a:ext>
            </a:extLst>
          </p:cNvPr>
          <p:cNvSpPr txBox="1"/>
          <p:nvPr/>
        </p:nvSpPr>
        <p:spPr>
          <a:xfrm>
            <a:off x="530921" y="6317098"/>
            <a:ext cx="83765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FFCC00"/>
                </a:solidFill>
                <a:latin typeface="Arial"/>
                <a:cs typeface="Arial"/>
              </a:rPr>
              <a:t>8 Large MM w/320 to 2000 missiles = 1 </a:t>
            </a:r>
            <a:r>
              <a:rPr lang="en-US" i="1" dirty="0">
                <a:solidFill>
                  <a:srgbClr val="FFCC00"/>
                </a:solidFill>
                <a:latin typeface="Arial"/>
                <a:cs typeface="Arial"/>
              </a:rPr>
              <a:t>Constellation </a:t>
            </a:r>
            <a:r>
              <a:rPr lang="en-US" dirty="0">
                <a:solidFill>
                  <a:srgbClr val="FFCC00"/>
                </a:solidFill>
                <a:latin typeface="Arial"/>
                <a:cs typeface="Arial"/>
              </a:rPr>
              <a:t>class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D4E774D-AB88-0559-EEDF-256215BF8480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76200"/>
            <a:ext cx="838200" cy="1143000"/>
            <a:chOff x="4464" y="144"/>
            <a:chExt cx="1008" cy="1248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E0A44022-2E02-37FF-682A-52FC40B7A4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SzPct val="85000"/>
                <a:buBlip>
                  <a:blip r:embed="rId4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buFontTx/>
                <a:buChar char="•"/>
              </a:pPr>
              <a:endParaRPr lang="en-US" altLang="en-US"/>
            </a:p>
          </p:txBody>
        </p:sp>
        <p:pic>
          <p:nvPicPr>
            <p:cNvPr id="11" name="Picture 6" descr="NEW_INSS_Logo">
              <a:extLst>
                <a:ext uri="{FF2B5EF4-FFF2-40B4-BE49-F238E27FC236}">
                  <a16:creationId xmlns:a16="http://schemas.microsoft.com/office/drawing/2014/main" id="{41F7D1AD-EA4F-6FCC-9F29-92320E2E3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2032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C2E23-1349-F849-7409-3253C1F0D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788" y="325441"/>
            <a:ext cx="7772400" cy="769441"/>
          </a:xfrm>
        </p:spPr>
        <p:txBody>
          <a:bodyPr/>
          <a:lstStyle/>
          <a:p>
            <a:r>
              <a:rPr lang="en-US" dirty="0"/>
              <a:t>Initial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C360D-CBA5-38BF-1EB8-90D48F96F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431" y="1457226"/>
            <a:ext cx="7772400" cy="41148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/>
              <a:t>Weapons NOT platforms - High-low mix</a:t>
            </a:r>
          </a:p>
          <a:p>
            <a:pPr marL="457200" indent="-457200">
              <a:buFont typeface="Arial"/>
              <a:buChar char="•"/>
            </a:pPr>
            <a:r>
              <a:rPr lang="en-US"/>
              <a:t>Current</a:t>
            </a:r>
            <a:r>
              <a:rPr lang="en-US" dirty="0"/>
              <a:t> platforms</a:t>
            </a:r>
            <a:endParaRPr lang="en-US">
              <a:cs typeface="Arial"/>
            </a:endParaRPr>
          </a:p>
          <a:p>
            <a:pPr lvl="1"/>
            <a:r>
              <a:rPr lang="en-US" dirty="0"/>
              <a:t>Reduce/slow/stop buys </a:t>
            </a:r>
          </a:p>
          <a:p>
            <a:pPr lvl="1"/>
            <a:r>
              <a:rPr lang="en-US" dirty="0"/>
              <a:t>Invest in readiness for current systems </a:t>
            </a:r>
          </a:p>
          <a:p>
            <a:pPr>
              <a:buFont typeface="Arial"/>
              <a:buChar char="•"/>
            </a:pPr>
            <a:r>
              <a:rPr lang="en-US" dirty="0"/>
              <a:t>Current weapons </a:t>
            </a:r>
            <a:endParaRPr lang="en-US" dirty="0">
              <a:cs typeface="Arial"/>
            </a:endParaRPr>
          </a:p>
          <a:p>
            <a:pPr lvl="1"/>
            <a:r>
              <a:rPr lang="en-US" dirty="0"/>
              <a:t>Continue buys but examine replacements</a:t>
            </a:r>
          </a:p>
          <a:p>
            <a:pPr>
              <a:buFont typeface="Arial"/>
              <a:buChar char="•"/>
            </a:pPr>
            <a:r>
              <a:rPr lang="en-US"/>
              <a:t>Accelerate  weapons/systems for emerging missile age</a:t>
            </a:r>
            <a:endParaRPr lang="en-US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C7707-C7FA-852C-8533-7F113C95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06DC1-ED6C-45B5-B741-CE968416A1CA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0F5598-BA8E-E22B-1D52-866F963D5484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931189-A1E8-2E1D-72CF-A8C6A9663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7" name="Picture 6" descr="NEW_INSS_Logo">
              <a:extLst>
                <a:ext uri="{FF2B5EF4-FFF2-40B4-BE49-F238E27FC236}">
                  <a16:creationId xmlns:a16="http://schemas.microsoft.com/office/drawing/2014/main" id="{645C6392-B658-A399-9EAE-99F390D5A5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7191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>
            <a:extLst>
              <a:ext uri="{FF2B5EF4-FFF2-40B4-BE49-F238E27FC236}">
                <a16:creationId xmlns:a16="http://schemas.microsoft.com/office/drawing/2014/main" id="{8D0548E9-F581-2BCE-2EB1-4B48EAE172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96925"/>
            <a:ext cx="7772400" cy="768350"/>
          </a:xfrm>
        </p:spPr>
        <p:txBody>
          <a:bodyPr/>
          <a:lstStyle/>
          <a:p>
            <a:r>
              <a:rPr lang="en-US" altLang="en-US"/>
              <a:t>Some Questions</a:t>
            </a:r>
          </a:p>
        </p:txBody>
      </p:sp>
      <p:sp>
        <p:nvSpPr>
          <p:cNvPr id="94211" name="Content Placeholder 1">
            <a:extLst>
              <a:ext uri="{FF2B5EF4-FFF2-40B4-BE49-F238E27FC236}">
                <a16:creationId xmlns:a16="http://schemas.microsoft.com/office/drawing/2014/main" id="{4BAF5332-8FEA-52D9-21DA-1752B6242E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/>
              <a:t>Should operating concepts focus on defense?</a:t>
            </a:r>
            <a:endParaRPr lang="en-US">
              <a:cs typeface="Arial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/>
              <a:t>Payloads not platforms?</a:t>
            </a:r>
            <a:endParaRPr lang="en-US" altLang="en-US">
              <a:cs typeface="Arial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/>
              <a:t>Containerize everything?</a:t>
            </a:r>
            <a:endParaRPr lang="en-US" altLang="en-US">
              <a:cs typeface="Arial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/>
              <a:t>Production for long wars?</a:t>
            </a:r>
            <a:endParaRPr lang="en-US" altLang="en-US">
              <a:cs typeface="Arial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US" altLang="en-US"/>
              <a:t>Battlespace management?</a:t>
            </a:r>
            <a:endParaRPr lang="en-US" altLang="en-US">
              <a:cs typeface="Arial"/>
            </a:endParaRPr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65468952-68BE-1A9A-E17F-C9E2D2158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9D983FB9-1A28-42C2-ADC9-F4F2177FEECA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44</a:t>
            </a:fld>
            <a:endParaRPr lang="en-US" altLang="en-US" sz="1400"/>
          </a:p>
        </p:txBody>
      </p:sp>
      <p:grpSp>
        <p:nvGrpSpPr>
          <p:cNvPr id="94213" name="Group 4">
            <a:extLst>
              <a:ext uri="{FF2B5EF4-FFF2-40B4-BE49-F238E27FC236}">
                <a16:creationId xmlns:a16="http://schemas.microsoft.com/office/drawing/2014/main" id="{CF7A8F25-D6BB-A3E3-171A-E71DCA122D9D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94214" name="Rectangle 5">
              <a:extLst>
                <a:ext uri="{FF2B5EF4-FFF2-40B4-BE49-F238E27FC236}">
                  <a16:creationId xmlns:a16="http://schemas.microsoft.com/office/drawing/2014/main" id="{B783C726-924F-BAA7-206D-79EB8A8E4E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2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94215" name="Picture 6" descr="NEW_INSS_Logo">
              <a:extLst>
                <a:ext uri="{FF2B5EF4-FFF2-40B4-BE49-F238E27FC236}">
                  <a16:creationId xmlns:a16="http://schemas.microsoft.com/office/drawing/2014/main" id="{7EC3DCC8-35E1-D1A8-2CE2-A06F04014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dog running away from a rhinoceros&#10;&#10;Description automatically generated">
            <a:extLst>
              <a:ext uri="{FF2B5EF4-FFF2-40B4-BE49-F238E27FC236}">
                <a16:creationId xmlns:a16="http://schemas.microsoft.com/office/drawing/2014/main" id="{898BDDF4-1261-AE2E-AB99-D7F225E69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00" y="613569"/>
            <a:ext cx="4901357" cy="56308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EBF6E-221D-23E6-977B-C7B0F0716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2FCA5-6409-43A2-81DA-B965499426A5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25795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05DEB-0FCA-E372-CA6B-8C87FC3D6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1577819"/>
            <a:ext cx="7772400" cy="769441"/>
          </a:xfrm>
        </p:spPr>
        <p:txBody>
          <a:bodyPr/>
          <a:lstStyle/>
          <a:p>
            <a:r>
              <a:rPr lang="en-US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07A0B-AC3A-73DE-A9AD-306BE73DB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2229" y="3427445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txhammes1@gmail.com</a:t>
            </a:r>
          </a:p>
          <a:p>
            <a:pPr marL="0" indent="0">
              <a:buNone/>
            </a:pPr>
            <a:endParaRPr lang="en-US" sz="4000" dirty="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24C5DA-136A-54AF-C017-B1F83D3E2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22FCA5-6409-43A2-81DA-B965499426A5}" type="slidenum">
              <a:rPr lang="en-US" altLang="en-US"/>
              <a:pPr>
                <a:defRPr/>
              </a:pPr>
              <a:t>46</a:t>
            </a:fld>
            <a:endParaRPr lang="en-US" altLang="en-US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D1B4E08D-4138-00AE-010C-674602F01B0A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F4FD668-B9A4-BDE4-CA75-5242C75429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7" name="Picture 6" descr="NEW_INSS_Logo">
              <a:extLst>
                <a:ext uri="{FF2B5EF4-FFF2-40B4-BE49-F238E27FC236}">
                  <a16:creationId xmlns:a16="http://schemas.microsoft.com/office/drawing/2014/main" id="{635705CF-8BCE-61A6-71CC-BD0CA08F2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1667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5">
            <a:extLst>
              <a:ext uri="{FF2B5EF4-FFF2-40B4-BE49-F238E27FC236}">
                <a16:creationId xmlns:a16="http://schemas.microsoft.com/office/drawing/2014/main" id="{D23E727B-6E58-4472-B1CE-9B1B62C76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9696" y="597395"/>
            <a:ext cx="7772400" cy="769441"/>
          </a:xfrm>
        </p:spPr>
        <p:txBody>
          <a:bodyPr/>
          <a:lstStyle/>
          <a:p>
            <a:r>
              <a:rPr lang="en-US" altLang="en-US" dirty="0"/>
              <a:t>Emergent Capabilities </a:t>
            </a:r>
          </a:p>
        </p:txBody>
      </p:sp>
      <p:sp>
        <p:nvSpPr>
          <p:cNvPr id="31747" name="Content Placeholder 6">
            <a:extLst>
              <a:ext uri="{FF2B5EF4-FFF2-40B4-BE49-F238E27FC236}">
                <a16:creationId xmlns:a16="http://schemas.microsoft.com/office/drawing/2014/main" id="{76F34BF2-24E8-4EC6-9084-91E248F212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1624996"/>
            <a:ext cx="8077200" cy="4114800"/>
          </a:xfrm>
        </p:spPr>
        <p:txBody>
          <a:bodyPr/>
          <a:lstStyle/>
          <a:p>
            <a:pPr>
              <a:buFont typeface="Courier New"/>
              <a:buChar char="•"/>
            </a:pPr>
            <a:r>
              <a:rPr lang="en-US" altLang="en-US" dirty="0"/>
              <a:t>Pervasive surveillance</a:t>
            </a:r>
            <a:endParaRPr lang="en-US" dirty="0">
              <a:cs typeface="Arial"/>
            </a:endParaRPr>
          </a:p>
          <a:p>
            <a:pPr>
              <a:buFont typeface="Courier New"/>
              <a:buChar char="•"/>
            </a:pPr>
            <a:r>
              <a:rPr lang="en-US" altLang="en-US" dirty="0"/>
              <a:t>Precise mass</a:t>
            </a:r>
            <a:endParaRPr lang="en-US" altLang="en-US" dirty="0">
              <a:cs typeface="Arial"/>
            </a:endParaRPr>
          </a:p>
          <a:p>
            <a:pPr lvl="1">
              <a:buFont typeface="Courier New"/>
              <a:buChar char="•"/>
            </a:pPr>
            <a:r>
              <a:rPr lang="en-US" altLang="en-US" dirty="0"/>
              <a:t>Extended range </a:t>
            </a:r>
          </a:p>
          <a:p>
            <a:pPr lvl="1">
              <a:buFont typeface="Courier New"/>
              <a:buChar char="•"/>
            </a:pPr>
            <a:r>
              <a:rPr lang="en-US" altLang="en-US" dirty="0"/>
              <a:t>Emerging autonomy</a:t>
            </a:r>
          </a:p>
          <a:p>
            <a:pPr>
              <a:buFont typeface="Courier New"/>
              <a:buChar char="•"/>
            </a:pPr>
            <a:r>
              <a:rPr lang="en-US" altLang="en-US" dirty="0"/>
              <a:t>C4ISR that can exploit both </a:t>
            </a:r>
            <a:endParaRPr lang="en-US" altLang="en-US" dirty="0">
              <a:cs typeface="Arial"/>
            </a:endParaRPr>
          </a:p>
          <a:p>
            <a:pPr>
              <a:buFont typeface="Courier New"/>
              <a:buChar char="•"/>
            </a:pPr>
            <a:r>
              <a:rPr lang="en-US" altLang="en-US" dirty="0">
                <a:cs typeface="Arial"/>
              </a:rPr>
              <a:t>Multidomain is norm</a:t>
            </a:r>
          </a:p>
          <a:p>
            <a:endParaRPr lang="en-US" altLang="en-US" dirty="0"/>
          </a:p>
        </p:txBody>
      </p:sp>
      <p:sp>
        <p:nvSpPr>
          <p:cNvPr id="31748" name="Slide Number Placeholder 1">
            <a:extLst>
              <a:ext uri="{FF2B5EF4-FFF2-40B4-BE49-F238E27FC236}">
                <a16:creationId xmlns:a16="http://schemas.microsoft.com/office/drawing/2014/main" id="{E89E231A-7AC2-42DB-B084-69ABFD2A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ECF036D5-6235-499C-94A3-1023FC9BB1B6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grpSp>
        <p:nvGrpSpPr>
          <p:cNvPr id="31749" name="Group 4">
            <a:extLst>
              <a:ext uri="{FF2B5EF4-FFF2-40B4-BE49-F238E27FC236}">
                <a16:creationId xmlns:a16="http://schemas.microsoft.com/office/drawing/2014/main" id="{BEA77019-56AA-4DF3-9CBE-45DC5C45B9AA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31750" name="Rectangle 5">
              <a:extLst>
                <a:ext uri="{FF2B5EF4-FFF2-40B4-BE49-F238E27FC236}">
                  <a16:creationId xmlns:a16="http://schemas.microsoft.com/office/drawing/2014/main" id="{E81BCE92-C658-4C73-B2AB-7D79821643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31751" name="Picture 6" descr="NEW_INSS_Logo">
              <a:extLst>
                <a:ext uri="{FF2B5EF4-FFF2-40B4-BE49-F238E27FC236}">
                  <a16:creationId xmlns:a16="http://schemas.microsoft.com/office/drawing/2014/main" id="{515CB4EE-3739-401A-B013-BA580C774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5C018F-3670-89BE-F585-E1A46BE880D0}"/>
              </a:ext>
            </a:extLst>
          </p:cNvPr>
          <p:cNvSpPr txBox="1"/>
          <p:nvPr/>
        </p:nvSpPr>
        <p:spPr>
          <a:xfrm>
            <a:off x="1370398" y="5103795"/>
            <a:ext cx="670070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/>
            <a:r>
              <a:rPr lang="en-US" sz="2400" kern="1200" dirty="0">
                <a:solidFill>
                  <a:schemeClr val="tx2"/>
                </a:solidFill>
                <a:latin typeface="+mj-lt"/>
                <a:cs typeface="Arial"/>
              </a:rPr>
              <a:t>Both sides are able to practically hit</a:t>
            </a:r>
          </a:p>
          <a:p>
            <a:pPr algn="l" rtl="0"/>
            <a:r>
              <a:rPr lang="en-US" sz="2400" kern="1200" dirty="0">
                <a:solidFill>
                  <a:schemeClr val="tx2"/>
                </a:solidFill>
                <a:latin typeface="+mj-lt"/>
                <a:cs typeface="Arial"/>
              </a:rPr>
              <a:t> ‘everything, everywhere all at once’</a:t>
            </a:r>
          </a:p>
          <a:p>
            <a:pPr algn="ctr" rtl="0"/>
            <a:r>
              <a:rPr lang="en-US" sz="2400" kern="1200" dirty="0">
                <a:solidFill>
                  <a:schemeClr val="tx2"/>
                </a:solidFill>
                <a:latin typeface="+mj-lt"/>
                <a:cs typeface="Arial"/>
              </a:rPr>
              <a:t>                          </a:t>
            </a:r>
            <a:r>
              <a:rPr lang="en-US" sz="1600" kern="1200" dirty="0">
                <a:solidFill>
                  <a:schemeClr val="tx2"/>
                </a:solidFill>
                <a:latin typeface="+mj-lt"/>
                <a:cs typeface="Arial"/>
              </a:rPr>
              <a:t>The Hague Center Feb 2026</a:t>
            </a:r>
          </a:p>
          <a:p>
            <a:pPr algn="ctr"/>
            <a:endParaRPr lang="en-US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333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19100" y="321438"/>
            <a:ext cx="7772400" cy="1200329"/>
          </a:xfrm>
        </p:spPr>
        <p:txBody>
          <a:bodyPr/>
          <a:lstStyle/>
          <a:p>
            <a:r>
              <a:rPr lang="en-US" altLang="en-US" dirty="0"/>
              <a:t>Pervasive Surveillance</a:t>
            </a:r>
            <a:br>
              <a:rPr lang="en-US" altLang="en-US" dirty="0"/>
            </a:br>
            <a:r>
              <a:rPr lang="en-US" altLang="en-US" sz="2800" dirty="0">
                <a:solidFill>
                  <a:schemeClr val="tx1"/>
                </a:solidFill>
              </a:rPr>
              <a:t>All weather, all the time</a:t>
            </a:r>
          </a:p>
        </p:txBody>
      </p:sp>
      <p:sp>
        <p:nvSpPr>
          <p:cNvPr id="19459" name="Content Placeholder 1"/>
          <p:cNvSpPr>
            <a:spLocks noGrp="1"/>
          </p:cNvSpPr>
          <p:nvPr>
            <p:ph idx="1"/>
          </p:nvPr>
        </p:nvSpPr>
        <p:spPr>
          <a:xfrm>
            <a:off x="624341" y="1579602"/>
            <a:ext cx="7986259" cy="4114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/>
              <a:t>Space based </a:t>
            </a:r>
          </a:p>
          <a:p>
            <a:pPr lvl="1"/>
            <a:r>
              <a:rPr lang="en-US" altLang="en-US" dirty="0"/>
              <a:t>Visual/IR (10 cm) , SAR, ESM, Radar – many times per day – 10 cm</a:t>
            </a:r>
          </a:p>
          <a:p>
            <a:pPr lvl="1"/>
            <a:r>
              <a:rPr lang="en-US" altLang="en-US" dirty="0"/>
              <a:t>100,000 small sats by 2030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Ground based – all spectrum</a:t>
            </a:r>
          </a:p>
          <a:p>
            <a:pPr marL="51435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Drones – minutes to weeks 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BD63F3A9-60FB-4873-98C3-50E924970DB2}" type="slidenum">
              <a:rPr lang="en-US" altLang="en-US" sz="1400" smtClean="0"/>
              <a:pPr>
                <a:spcBef>
                  <a:spcPct val="0"/>
                </a:spcBef>
                <a:buSzTx/>
                <a:buFontTx/>
                <a:buNone/>
              </a:pPr>
              <a:t>6</a:t>
            </a:fld>
            <a:endParaRPr lang="en-US" altLang="en-US" sz="1400" dirty="0"/>
          </a:p>
        </p:txBody>
      </p:sp>
      <p:grpSp>
        <p:nvGrpSpPr>
          <p:cNvPr id="19462" name="Group 4"/>
          <p:cNvGrpSpPr>
            <a:grpSpLocks/>
          </p:cNvGrpSpPr>
          <p:nvPr/>
        </p:nvGrpSpPr>
        <p:grpSpPr bwMode="auto">
          <a:xfrm>
            <a:off x="8191500" y="109538"/>
            <a:ext cx="838200" cy="1143000"/>
            <a:chOff x="4464" y="144"/>
            <a:chExt cx="1008" cy="1248"/>
          </a:xfrm>
        </p:grpSpPr>
        <p:sp>
          <p:nvSpPr>
            <p:cNvPr id="19464" name="Rectangle 5"/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19465" name="Picture 6" descr="NEW_INSS_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5CE011B-84BD-4AD0-9E29-20AA7D22439B}"/>
              </a:ext>
            </a:extLst>
          </p:cNvPr>
          <p:cNvSpPr txBox="1"/>
          <p:nvPr/>
        </p:nvSpPr>
        <p:spPr>
          <a:xfrm>
            <a:off x="838200" y="5105400"/>
            <a:ext cx="7280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dirty="0">
                <a:solidFill>
                  <a:srgbClr val="FFC000"/>
                </a:solidFill>
                <a:latin typeface="+mj-lt"/>
              </a:rPr>
              <a:t>If you produce a signature,</a:t>
            </a:r>
          </a:p>
          <a:p>
            <a:pPr algn="ctr"/>
            <a:r>
              <a:rPr lang="en-US" dirty="0">
                <a:solidFill>
                  <a:srgbClr val="FFC000"/>
                </a:solidFill>
                <a:latin typeface="+mj-lt"/>
              </a:rPr>
              <a:t>You will be seen.</a:t>
            </a:r>
          </a:p>
        </p:txBody>
      </p:sp>
    </p:spTree>
    <p:extLst>
      <p:ext uri="{BB962C8B-B14F-4D97-AF65-F5344CB8AC3E}">
        <p14:creationId xmlns:p14="http://schemas.microsoft.com/office/powerpoint/2010/main" val="39865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5">
            <a:extLst>
              <a:ext uri="{FF2B5EF4-FFF2-40B4-BE49-F238E27FC236}">
                <a16:creationId xmlns:a16="http://schemas.microsoft.com/office/drawing/2014/main" id="{0622AA17-CD9A-445C-B284-EFBA1A099C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91845"/>
            <a:ext cx="7772400" cy="1877437"/>
          </a:xfrm>
        </p:spPr>
        <p:txBody>
          <a:bodyPr/>
          <a:lstStyle/>
          <a:p>
            <a:r>
              <a:rPr lang="en-US" altLang="en-US" dirty="0"/>
              <a:t>Precision Mass </a:t>
            </a:r>
            <a:br>
              <a:rPr lang="en-US" altLang="en-US" dirty="0"/>
            </a:br>
            <a:r>
              <a:rPr lang="en-US" altLang="en-US" sz="3600" dirty="0">
                <a:solidFill>
                  <a:schemeClr val="tx1"/>
                </a:solidFill>
              </a:rPr>
              <a:t>Artillery, rockets, missiles, drones</a:t>
            </a:r>
          </a:p>
        </p:txBody>
      </p:sp>
      <p:sp>
        <p:nvSpPr>
          <p:cNvPr id="5123" name="Slide Number Placeholder 1">
            <a:extLst>
              <a:ext uri="{FF2B5EF4-FFF2-40B4-BE49-F238E27FC236}">
                <a16:creationId xmlns:a16="http://schemas.microsoft.com/office/drawing/2014/main" id="{B06E3B64-9BBE-4D61-B5FB-34E02C9C7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F8330B5-4EC0-4DB5-AE06-555AD6A3D8C6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7</a:t>
            </a:fld>
            <a:endParaRPr lang="en-US" altLang="en-US" sz="1400"/>
          </a:p>
        </p:txBody>
      </p:sp>
      <p:grpSp>
        <p:nvGrpSpPr>
          <p:cNvPr id="5124" name="Group 4">
            <a:extLst>
              <a:ext uri="{FF2B5EF4-FFF2-40B4-BE49-F238E27FC236}">
                <a16:creationId xmlns:a16="http://schemas.microsoft.com/office/drawing/2014/main" id="{CE1E7EE9-00DF-442E-A136-EF42DB19CA2B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5126" name="Rectangle 5">
              <a:extLst>
                <a:ext uri="{FF2B5EF4-FFF2-40B4-BE49-F238E27FC236}">
                  <a16:creationId xmlns:a16="http://schemas.microsoft.com/office/drawing/2014/main" id="{FF3A428C-AC7B-4F1C-9052-B167AEBBE4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5127" name="Picture 6" descr="NEW_INSS_Logo">
              <a:extLst>
                <a:ext uri="{FF2B5EF4-FFF2-40B4-BE49-F238E27FC236}">
                  <a16:creationId xmlns:a16="http://schemas.microsoft.com/office/drawing/2014/main" id="{4366F984-75F6-4FE1-A08E-7410E06128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B54642B-657D-0D38-7348-69F5A0206C1F}"/>
              </a:ext>
            </a:extLst>
          </p:cNvPr>
          <p:cNvSpPr txBox="1"/>
          <p:nvPr/>
        </p:nvSpPr>
        <p:spPr>
          <a:xfrm>
            <a:off x="1876425" y="5010552"/>
            <a:ext cx="6276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If you are seen, you can be hit</a:t>
            </a:r>
          </a:p>
        </p:txBody>
      </p:sp>
    </p:spTree>
    <p:extLst>
      <p:ext uri="{BB962C8B-B14F-4D97-AF65-F5344CB8AC3E}">
        <p14:creationId xmlns:p14="http://schemas.microsoft.com/office/powerpoint/2010/main" val="412999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3">
            <a:extLst>
              <a:ext uri="{FF2B5EF4-FFF2-40B4-BE49-F238E27FC236}">
                <a16:creationId xmlns:a16="http://schemas.microsoft.com/office/drawing/2014/main" id="{4B644F74-8934-6E3D-EBA1-600E24B68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2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FE907889-1101-4285-BD17-5E484434F41B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DCBF26-E5E3-24CC-9A16-F924CB1079EA}"/>
              </a:ext>
            </a:extLst>
          </p:cNvPr>
          <p:cNvSpPr txBox="1"/>
          <p:nvPr/>
        </p:nvSpPr>
        <p:spPr>
          <a:xfrm>
            <a:off x="3572840" y="640407"/>
            <a:ext cx="4044950" cy="16319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Harop – loitering munition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600 Miles – 50 </a:t>
            </a:r>
            <a:r>
              <a:rPr lang="en-US" sz="2000" dirty="0" err="1">
                <a:latin typeface="+mn-lt"/>
              </a:rPr>
              <a:t>lbs</a:t>
            </a:r>
            <a:endParaRPr lang="en-US" sz="20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VTOL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Autonomous – Visual, IR, EMS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Operational in over 10 nations</a:t>
            </a:r>
          </a:p>
        </p:txBody>
      </p:sp>
      <p:pic>
        <p:nvPicPr>
          <p:cNvPr id="41989" name="Picture 7">
            <a:extLst>
              <a:ext uri="{FF2B5EF4-FFF2-40B4-BE49-F238E27FC236}">
                <a16:creationId xmlns:a16="http://schemas.microsoft.com/office/drawing/2014/main" id="{E8149FBF-1B07-1D4B-05AF-A413D50C57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5" y="304800"/>
            <a:ext cx="8477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8">
            <a:extLst>
              <a:ext uri="{FF2B5EF4-FFF2-40B4-BE49-F238E27FC236}">
                <a16:creationId xmlns:a16="http://schemas.microsoft.com/office/drawing/2014/main" id="{1BA99D43-952C-34E6-EECE-EA3173162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20" y="4674637"/>
            <a:ext cx="3532187" cy="18002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317B75-9056-384C-EA6A-3335289447F3}"/>
              </a:ext>
            </a:extLst>
          </p:cNvPr>
          <p:cNvSpPr txBox="1"/>
          <p:nvPr/>
        </p:nvSpPr>
        <p:spPr>
          <a:xfrm>
            <a:off x="3677809" y="4372947"/>
            <a:ext cx="5118709" cy="193899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>
              <a:defRPr/>
            </a:pPr>
            <a:r>
              <a:rPr lang="en-US" sz="2000" dirty="0">
                <a:latin typeface="+mn-lt"/>
              </a:rPr>
              <a:t>	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C-130 w/ Rapid Dragon</a:t>
            </a:r>
            <a:endParaRPr lang="en-US" sz="2000" dirty="0">
              <a:latin typeface="+mn-lt"/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JASSM-ER – 600 miles</a:t>
            </a:r>
            <a:endParaRPr lang="en-US" sz="2000" dirty="0">
              <a:latin typeface="+mn-lt"/>
              <a:cs typeface="Arial"/>
            </a:endParaRPr>
          </a:p>
          <a:p>
            <a:pPr marL="1257300" lvl="2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Longer range missiles available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n-lt"/>
              </a:rPr>
              <a:t>Allied use too</a:t>
            </a:r>
            <a:endParaRPr lang="en-US" sz="2000" dirty="0">
              <a:latin typeface="+mn-lt"/>
              <a:cs typeface="Arial"/>
            </a:endParaRPr>
          </a:p>
          <a:p>
            <a:pPr>
              <a:defRPr/>
            </a:pPr>
            <a:r>
              <a:rPr lang="en-US" sz="2000" dirty="0">
                <a:latin typeface="+mn-lt"/>
              </a:rPr>
              <a:t> </a:t>
            </a:r>
            <a:endParaRPr lang="en-US" sz="2000" dirty="0">
              <a:latin typeface="+mn-lt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AB505B-4C51-D5F3-DF49-B0A43ED87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245" y="381000"/>
            <a:ext cx="3097337" cy="17403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military vehicle with a cannon on it&#10;&#10;AI-generated content may be incorrect.">
            <a:extLst>
              <a:ext uri="{FF2B5EF4-FFF2-40B4-BE49-F238E27FC236}">
                <a16:creationId xmlns:a16="http://schemas.microsoft.com/office/drawing/2014/main" id="{98D4D3D2-8BDA-6909-7F36-128FB148684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35" r="-449" b="18957"/>
          <a:stretch>
            <a:fillRect/>
          </a:stretch>
        </p:blipFill>
        <p:spPr>
          <a:xfrm>
            <a:off x="167271" y="2448213"/>
            <a:ext cx="3286778" cy="19779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D3FAE-C6E9-C8E2-11B5-C571A5D305E4}"/>
              </a:ext>
            </a:extLst>
          </p:cNvPr>
          <p:cNvSpPr txBox="1"/>
          <p:nvPr/>
        </p:nvSpPr>
        <p:spPr>
          <a:xfrm>
            <a:off x="3917415" y="2922777"/>
            <a:ext cx="441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Swedish Archer 155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Range: 50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Emplace, 3 rounds, displace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>
                <a:latin typeface="+mn-lt"/>
              </a:rPr>
              <a:t>72 seconds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3">
            <a:extLst>
              <a:ext uri="{FF2B5EF4-FFF2-40B4-BE49-F238E27FC236}">
                <a16:creationId xmlns:a16="http://schemas.microsoft.com/office/drawing/2014/main" id="{CAEC5A5B-7F25-42DF-B787-10917084D7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217736"/>
            <a:ext cx="7772400" cy="769441"/>
          </a:xfrm>
        </p:spPr>
        <p:txBody>
          <a:bodyPr/>
          <a:lstStyle/>
          <a:p>
            <a:r>
              <a:rPr lang="en-US" altLang="en-US" dirty="0"/>
              <a:t>First Person View</a:t>
            </a:r>
          </a:p>
        </p:txBody>
      </p:sp>
      <p:sp>
        <p:nvSpPr>
          <p:cNvPr id="41988" name="Slide Number Placeholder 2">
            <a:extLst>
              <a:ext uri="{FF2B5EF4-FFF2-40B4-BE49-F238E27FC236}">
                <a16:creationId xmlns:a16="http://schemas.microsoft.com/office/drawing/2014/main" id="{6E6D5482-5F08-4B63-B7B0-F312799D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85000"/>
              <a:buBlip>
                <a:blip r:embed="rId3"/>
              </a:buBlip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fld id="{CC8ED43D-1367-4308-A799-8F56EAFB13FD}" type="slidenum">
              <a:rPr lang="en-US" altLang="en-US" sz="1400"/>
              <a:pPr>
                <a:spcBef>
                  <a:spcPct val="0"/>
                </a:spcBef>
                <a:buSzTx/>
                <a:buFontTx/>
                <a:buNone/>
              </a:pPr>
              <a:t>9</a:t>
            </a:fld>
            <a:endParaRPr lang="en-US" altLang="en-US" sz="1400"/>
          </a:p>
        </p:txBody>
      </p:sp>
      <p:grpSp>
        <p:nvGrpSpPr>
          <p:cNvPr id="41989" name="Group 4">
            <a:extLst>
              <a:ext uri="{FF2B5EF4-FFF2-40B4-BE49-F238E27FC236}">
                <a16:creationId xmlns:a16="http://schemas.microsoft.com/office/drawing/2014/main" id="{5498B03C-4B79-44C1-927C-6C1DE7CFCE0D}"/>
              </a:ext>
            </a:extLst>
          </p:cNvPr>
          <p:cNvGrpSpPr>
            <a:grpSpLocks/>
          </p:cNvGrpSpPr>
          <p:nvPr/>
        </p:nvGrpSpPr>
        <p:grpSpPr bwMode="auto">
          <a:xfrm>
            <a:off x="8153400" y="152400"/>
            <a:ext cx="838200" cy="1143000"/>
            <a:chOff x="4464" y="144"/>
            <a:chExt cx="1008" cy="1248"/>
          </a:xfrm>
        </p:grpSpPr>
        <p:sp>
          <p:nvSpPr>
            <p:cNvPr id="41994" name="Rectangle 5">
              <a:extLst>
                <a:ext uri="{FF2B5EF4-FFF2-40B4-BE49-F238E27FC236}">
                  <a16:creationId xmlns:a16="http://schemas.microsoft.com/office/drawing/2014/main" id="{0B060606-EB05-4F0A-BB2A-4E654E5829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44"/>
              <a:ext cx="1008" cy="124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marL="342900" indent="-342900">
                <a:spcBef>
                  <a:spcPct val="20000"/>
                </a:spcBef>
                <a:buSzPct val="85000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60000"/>
                <a:buFont typeface="Wingdings" panose="05000000000000000000" pitchFamily="2" charset="2"/>
                <a:buChar char="l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pic>
          <p:nvPicPr>
            <p:cNvPr id="41995" name="Picture 6" descr="NEW_INSS_Logo">
              <a:extLst>
                <a:ext uri="{FF2B5EF4-FFF2-40B4-BE49-F238E27FC236}">
                  <a16:creationId xmlns:a16="http://schemas.microsoft.com/office/drawing/2014/main" id="{8B95FF79-C546-4F7B-81FC-DFFE27F4A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" y="192"/>
              <a:ext cx="768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0C3DCA4-0922-4263-91B3-0FE05DBB0E7B}"/>
              </a:ext>
            </a:extLst>
          </p:cNvPr>
          <p:cNvSpPr txBox="1"/>
          <p:nvPr/>
        </p:nvSpPr>
        <p:spPr>
          <a:xfrm>
            <a:off x="4683294" y="1418500"/>
            <a:ext cx="2521652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Homemade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RPG Warhead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10 km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$500-1000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9BAA01-FF4B-4981-9F2E-2032A253A833}"/>
              </a:ext>
            </a:extLst>
          </p:cNvPr>
          <p:cNvSpPr txBox="1"/>
          <p:nvPr/>
        </p:nvSpPr>
        <p:spPr>
          <a:xfrm>
            <a:off x="1802187" y="3644993"/>
            <a:ext cx="345799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algn="r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Fiber-Optic Guidance</a:t>
            </a:r>
          </a:p>
          <a:p>
            <a:pPr marL="342900" indent="-342900" algn="r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Loitering Munitions</a:t>
            </a:r>
          </a:p>
          <a:p>
            <a:pPr marL="342900" indent="-342900" algn="r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15 – 50  kms</a:t>
            </a:r>
          </a:p>
          <a:p>
            <a:pPr marL="342900" indent="-342900" algn="r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Semi-autonomous</a:t>
            </a:r>
          </a:p>
          <a:p>
            <a:pPr marL="342900" indent="-342900" algn="r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+mn-lt"/>
              </a:rPr>
              <a:t>$900 -??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3C80C3-DB22-9893-4E51-2B9B72CB8262}"/>
              </a:ext>
            </a:extLst>
          </p:cNvPr>
          <p:cNvSpPr txBox="1"/>
          <p:nvPr/>
        </p:nvSpPr>
        <p:spPr>
          <a:xfrm>
            <a:off x="1559913" y="6313488"/>
            <a:ext cx="5482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+mj-lt"/>
              </a:rPr>
              <a:t>11,000 Homemade FPVs = 1 M1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56280-DA76-3BB4-57BF-748F09DA7D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20" y="1100811"/>
            <a:ext cx="3716736" cy="2205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8341F-4526-6A41-EF7C-C9ACF729EE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000"/>
          <a:stretch>
            <a:fillRect/>
          </a:stretch>
        </p:blipFill>
        <p:spPr>
          <a:xfrm>
            <a:off x="5508844" y="3015030"/>
            <a:ext cx="2822692" cy="3176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Network Blitz">
  <a:themeElements>
    <a:clrScheme name="Network Bli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Network Blitz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Network Blitz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Blitz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Blitz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Blitz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Blitz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Blitz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724392-4127-4023-8022-f34e3e4712d3">
      <Terms xmlns="http://schemas.microsoft.com/office/infopath/2007/PartnerControls"/>
    </lcf76f155ced4ddcb4097134ff3c332f>
    <TaxCatchAll xmlns="f3734251-b688-48a9-9868-3bcfaa349d3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3A07869D882648A96431C1019F6CCF" ma:contentTypeVersion="19" ma:contentTypeDescription="Create a new document." ma:contentTypeScope="" ma:versionID="70b5f66924413199460f137349dd1b2a">
  <xsd:schema xmlns:xsd="http://www.w3.org/2001/XMLSchema" xmlns:xs="http://www.w3.org/2001/XMLSchema" xmlns:p="http://schemas.microsoft.com/office/2006/metadata/properties" xmlns:ns2="de724392-4127-4023-8022-f34e3e4712d3" xmlns:ns3="f3734251-b688-48a9-9868-3bcfaa349d34" targetNamespace="http://schemas.microsoft.com/office/2006/metadata/properties" ma:root="true" ma:fieldsID="b74bee998377d9acded46573490334e8" ns2:_="" ns3:_="">
    <xsd:import namespace="de724392-4127-4023-8022-f34e3e4712d3"/>
    <xsd:import namespace="f3734251-b688-48a9-9868-3bcfaa349d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724392-4127-4023-8022-f34e3e471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634031f-5af4-462f-909d-b01dcfe103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34251-b688-48a9-9868-3bcfaa349d3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1d13ab-b3d9-4dc2-81fa-676027a22dbf}" ma:internalName="TaxCatchAll" ma:showField="CatchAllData" ma:web="f3734251-b688-48a9-9868-3bcfaa349d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7214B2-6D45-4804-8714-8E7F26F3104E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  <ds:schemaRef ds:uri="3f795a2c-1e6f-4149-bbb6-343cbfaf5586"/>
  </ds:schemaRefs>
</ds:datastoreItem>
</file>

<file path=customXml/itemProps2.xml><?xml version="1.0" encoding="utf-8"?>
<ds:datastoreItem xmlns:ds="http://schemas.openxmlformats.org/officeDocument/2006/customXml" ds:itemID="{F30983F4-45BA-42F1-8C4F-BC6D6E7BC17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F366C6-7DC8-4B03-AA67-97B39F79EBC9}"/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Designs\Soaring.pot</Template>
  <TotalTime>269</TotalTime>
  <Words>1496</Words>
  <Application>Microsoft Office PowerPoint</Application>
  <PresentationFormat>On-screen Show (4:3)</PresentationFormat>
  <Paragraphs>411</Paragraphs>
  <Slides>46</Slides>
  <Notes>20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Network Blitz</vt:lpstr>
      <vt:lpstr>The Changing Character of Warfare Adapt or Perish</vt:lpstr>
      <vt:lpstr>The Key Rule of  Military History</vt:lpstr>
      <vt:lpstr>Purpose</vt:lpstr>
      <vt:lpstr>Underlying NATURE OF WAR does not change,  CHARACTER OF WARFARE changes continually</vt:lpstr>
      <vt:lpstr>Emergent Capabilities </vt:lpstr>
      <vt:lpstr>Pervasive Surveillance All weather, all the time</vt:lpstr>
      <vt:lpstr>Precision Mass  Artillery, rockets, missiles, drones</vt:lpstr>
      <vt:lpstr>PowerPoint Presentation</vt:lpstr>
      <vt:lpstr>First Person View</vt:lpstr>
      <vt:lpstr>Ukraine  Medium-Range Strike</vt:lpstr>
      <vt:lpstr>Countering UAVs</vt:lpstr>
      <vt:lpstr>Ukraine Long-Range Strike </vt:lpstr>
      <vt:lpstr>Sea Baby to Magura 7</vt:lpstr>
      <vt:lpstr> Autonomous Underwater Vehicles</vt:lpstr>
      <vt:lpstr>Chinese Fishing Fleet Barrier Formation</vt:lpstr>
      <vt:lpstr>UxVs vs Black Fleet</vt:lpstr>
      <vt:lpstr>Containerized Systems  Hide in plain site</vt:lpstr>
      <vt:lpstr>C4I: Exploit advances</vt:lpstr>
      <vt:lpstr>C4I - Ukraine   Demonstrated capability </vt:lpstr>
      <vt:lpstr>Tactical Impacts</vt:lpstr>
      <vt:lpstr>Irregular War</vt:lpstr>
      <vt:lpstr>Conventional Warfare</vt:lpstr>
      <vt:lpstr>Legacy vs Emerging Systems</vt:lpstr>
      <vt:lpstr>Air Domain Numbers and Range Operational Range in Nautical Miles</vt:lpstr>
      <vt:lpstr>Russian Drone/Missiles April 3, 2026</vt:lpstr>
      <vt:lpstr>China</vt:lpstr>
      <vt:lpstr>Bases Vulnerabilities </vt:lpstr>
      <vt:lpstr>Land Domain</vt:lpstr>
      <vt:lpstr>Impact of Drones &amp; Cheap Missiles</vt:lpstr>
      <vt:lpstr>USN is Fragile </vt:lpstr>
      <vt:lpstr>Fragility - Carriers</vt:lpstr>
      <vt:lpstr>Fragility – Surface Line</vt:lpstr>
      <vt:lpstr>Unsupportable </vt:lpstr>
      <vt:lpstr>Unaffordable </vt:lpstr>
      <vt:lpstr>Unreplaceable </vt:lpstr>
      <vt:lpstr>The Good News </vt:lpstr>
      <vt:lpstr>PowerPoint Presentation</vt:lpstr>
      <vt:lpstr>FML-136 LUCAS Low-cost Unmanned System</vt:lpstr>
      <vt:lpstr>Autonomous Attack Drones</vt:lpstr>
      <vt:lpstr>Cheap Long-range Precision   Platform Agnostic - autonomous </vt:lpstr>
      <vt:lpstr>Autonomous Surface Vessels</vt:lpstr>
      <vt:lpstr>Missile Merchants</vt:lpstr>
      <vt:lpstr>Initial analysis </vt:lpstr>
      <vt:lpstr>Some Questions</vt:lpstr>
      <vt:lpstr>PowerPoint Presentation</vt:lpstr>
      <vt:lpstr>Contact Information</vt:lpstr>
    </vt:vector>
  </TitlesOfParts>
  <Company>USMC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4th Generation War</dc:title>
  <dc:creator>HammesTX</dc:creator>
  <cp:lastModifiedBy>Hammes, Thomas  CIV US NDU/INSS/FAC</cp:lastModifiedBy>
  <cp:revision>348</cp:revision>
  <cp:lastPrinted>2026-01-12T18:21:08Z</cp:lastPrinted>
  <dcterms:created xsi:type="dcterms:W3CDTF">2001-07-31T19:10:10Z</dcterms:created>
  <dcterms:modified xsi:type="dcterms:W3CDTF">2026-05-01T20:57:17Z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0x0101008C3A07869D882648A96431C1019F6CCF</vt:lpwstr>
  </property>
</Properties>
</file>