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media/image42.jpg" ContentType="image/jpg"/>
  <Override PartName="/ppt/notesSlides/notesSlide26.xml" ContentType="application/vnd.openxmlformats-officedocument.presentationml.notesSlide+xml"/>
  <Override PartName="/ppt/notesSlides/notesSlide27.xml" ContentType="application/vnd.openxmlformats-officedocument.presentationml.notesSlide+xml"/>
  <Override PartName="/ppt/media/image44.jpg" ContentType="image/jpg"/>
  <Override PartName="/ppt/media/image45.jpg" ContentType="image/jpg"/>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0"/>
  </p:notesMasterIdLst>
  <p:handoutMasterIdLst>
    <p:handoutMasterId r:id="rId41"/>
  </p:handoutMasterIdLst>
  <p:sldIdLst>
    <p:sldId id="3041" r:id="rId5"/>
    <p:sldId id="267" r:id="rId6"/>
    <p:sldId id="264" r:id="rId7"/>
    <p:sldId id="3039" r:id="rId8"/>
    <p:sldId id="2147479220" r:id="rId9"/>
    <p:sldId id="294" r:id="rId10"/>
    <p:sldId id="2147479942" r:id="rId11"/>
    <p:sldId id="297" r:id="rId12"/>
    <p:sldId id="321" r:id="rId13"/>
    <p:sldId id="322" r:id="rId14"/>
    <p:sldId id="3053" r:id="rId15"/>
    <p:sldId id="270" r:id="rId16"/>
    <p:sldId id="269" r:id="rId17"/>
    <p:sldId id="276" r:id="rId18"/>
    <p:sldId id="277" r:id="rId19"/>
    <p:sldId id="295" r:id="rId20"/>
    <p:sldId id="278" r:id="rId21"/>
    <p:sldId id="305" r:id="rId22"/>
    <p:sldId id="280" r:id="rId23"/>
    <p:sldId id="363" r:id="rId24"/>
    <p:sldId id="364" r:id="rId25"/>
    <p:sldId id="366" r:id="rId26"/>
    <p:sldId id="367" r:id="rId27"/>
    <p:sldId id="486" r:id="rId28"/>
    <p:sldId id="2147479264" r:id="rId29"/>
    <p:sldId id="3044" r:id="rId30"/>
    <p:sldId id="1417" r:id="rId31"/>
    <p:sldId id="2147479266" r:id="rId32"/>
    <p:sldId id="2147479265" r:id="rId33"/>
    <p:sldId id="329" r:id="rId34"/>
    <p:sldId id="290" r:id="rId35"/>
    <p:sldId id="3051" r:id="rId36"/>
    <p:sldId id="315" r:id="rId37"/>
    <p:sldId id="2147479941" r:id="rId38"/>
    <p:sldId id="2147479267" r:id="rId3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2DC180B-735B-8AEB-E27A-3ECFBAF587A9}" name="Condrey, Meagan K CIV DHA DHA OGC (USA)" initials="MC" userId="S::meagan.k.condrey.civ@health.mil::5b992545-6fdb-41d5-a0da-32ff043c370a" providerId="AD"/>
  <p188:author id="{F5C88F1B-27C3-75E5-2BCB-D8DC461D7027}" name="Oravec, Thomas J CIV DHA DHA OGC (USA)" initials="TO" userId="S::thomas.j.oravec3.civ@health.mil::4086f815-ddf4-4c1e-aaea-97e2a829c74f" providerId="AD"/>
  <p188:author id="{0983744D-7FF0-A76E-1E01-251538CD8C14}" name="Lee, Frank K CTR DHA TRICARE HEALTH PLAN (USA)" initials="FL" userId="Lee, Frank K CTR DHA TRICARE HEALTH PLAN (USA)"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AC45"/>
    <a:srgbClr val="000000"/>
    <a:srgbClr val="092068"/>
    <a:srgbClr val="5A92CA"/>
    <a:srgbClr val="9EBEDC"/>
    <a:srgbClr val="242B64"/>
    <a:srgbClr val="563A81"/>
    <a:srgbClr val="FFD041"/>
    <a:srgbClr val="582831"/>
    <a:srgbClr val="7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162" autoAdjust="0"/>
    <p:restoredTop sz="59737" autoAdjust="0"/>
  </p:normalViewPr>
  <p:slideViewPr>
    <p:cSldViewPr>
      <p:cViewPr varScale="1">
        <p:scale>
          <a:sx n="107" d="100"/>
          <a:sy n="107" d="100"/>
        </p:scale>
        <p:origin x="1099" y="77"/>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71" d="100"/>
          <a:sy n="71" d="100"/>
        </p:scale>
        <p:origin x="216"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320747578078773"/>
          <c:y val="5.2009533716101661E-2"/>
          <c:w val="0.63057658966221675"/>
          <c:h val="0.94799046628389838"/>
        </c:manualLayout>
      </c:layout>
      <c:doughnutChart>
        <c:varyColors val="1"/>
        <c:ser>
          <c:idx val="0"/>
          <c:order val="0"/>
          <c:tx>
            <c:strRef>
              <c:f>Sheet1!$B$1</c:f>
              <c:strCache>
                <c:ptCount val="1"/>
                <c:pt idx="0">
                  <c:v>Beneficiaries</c:v>
                </c:pt>
              </c:strCache>
            </c:strRef>
          </c:tx>
          <c:explosion val="1"/>
          <c:dPt>
            <c:idx val="0"/>
            <c:bubble3D val="0"/>
            <c:spPr>
              <a:solidFill>
                <a:schemeClr val="accent2">
                  <a:shade val="50000"/>
                </a:schemeClr>
              </a:solidFill>
              <a:ln w="19050">
                <a:solidFill>
                  <a:schemeClr val="lt1"/>
                </a:solidFill>
              </a:ln>
              <a:effectLst/>
            </c:spPr>
            <c:extLst>
              <c:ext xmlns:c16="http://schemas.microsoft.com/office/drawing/2014/chart" uri="{C3380CC4-5D6E-409C-BE32-E72D297353CC}">
                <c16:uniqueId val="{00000001-0A75-4B93-B78E-A924074F9868}"/>
              </c:ext>
            </c:extLst>
          </c:dPt>
          <c:dPt>
            <c:idx val="1"/>
            <c:bubble3D val="0"/>
            <c:spPr>
              <a:solidFill>
                <a:schemeClr val="accent2">
                  <a:shade val="70000"/>
                </a:schemeClr>
              </a:solidFill>
              <a:ln w="19050">
                <a:solidFill>
                  <a:schemeClr val="lt1"/>
                </a:solidFill>
              </a:ln>
              <a:effectLst/>
            </c:spPr>
            <c:extLst>
              <c:ext xmlns:c16="http://schemas.microsoft.com/office/drawing/2014/chart" uri="{C3380CC4-5D6E-409C-BE32-E72D297353CC}">
                <c16:uniqueId val="{00000003-0A75-4B93-B78E-A924074F9868}"/>
              </c:ext>
            </c:extLst>
          </c:dPt>
          <c:dPt>
            <c:idx val="2"/>
            <c:bubble3D val="0"/>
            <c:spPr>
              <a:solidFill>
                <a:schemeClr val="accent2">
                  <a:shade val="90000"/>
                </a:schemeClr>
              </a:solidFill>
              <a:ln w="19050">
                <a:solidFill>
                  <a:schemeClr val="lt1"/>
                </a:solidFill>
              </a:ln>
              <a:effectLst/>
            </c:spPr>
            <c:extLst>
              <c:ext xmlns:c16="http://schemas.microsoft.com/office/drawing/2014/chart" uri="{C3380CC4-5D6E-409C-BE32-E72D297353CC}">
                <c16:uniqueId val="{00000005-0A75-4B93-B78E-A924074F9868}"/>
              </c:ext>
            </c:extLst>
          </c:dPt>
          <c:dPt>
            <c:idx val="3"/>
            <c:bubble3D val="0"/>
            <c:spPr>
              <a:solidFill>
                <a:schemeClr val="accent2">
                  <a:tint val="30000"/>
                </a:schemeClr>
              </a:solidFill>
              <a:ln w="19050">
                <a:solidFill>
                  <a:schemeClr val="lt1"/>
                </a:solidFill>
              </a:ln>
              <a:effectLst/>
            </c:spPr>
            <c:extLst>
              <c:ext xmlns:c16="http://schemas.microsoft.com/office/drawing/2014/chart" uri="{C3380CC4-5D6E-409C-BE32-E72D297353CC}">
                <c16:uniqueId val="{00000007-0A75-4B93-B78E-A924074F9868}"/>
              </c:ext>
            </c:extLst>
          </c:dPt>
          <c:dPt>
            <c:idx val="4"/>
            <c:bubble3D val="0"/>
            <c:spPr>
              <a:solidFill>
                <a:schemeClr val="accent2">
                  <a:tint val="70000"/>
                </a:schemeClr>
              </a:solidFill>
              <a:ln w="19050">
                <a:solidFill>
                  <a:schemeClr val="lt1"/>
                </a:solidFill>
              </a:ln>
              <a:effectLst/>
            </c:spPr>
            <c:extLst>
              <c:ext xmlns:c16="http://schemas.microsoft.com/office/drawing/2014/chart" uri="{C3380CC4-5D6E-409C-BE32-E72D297353CC}">
                <c16:uniqueId val="{00000009-0A75-4B93-B78E-A924074F9868}"/>
              </c:ext>
            </c:extLst>
          </c:dPt>
          <c:dPt>
            <c:idx val="5"/>
            <c:bubble3D val="0"/>
            <c:spPr>
              <a:solidFill>
                <a:schemeClr val="accent2">
                  <a:tint val="60000"/>
                </a:schemeClr>
              </a:solidFill>
              <a:ln w="19050">
                <a:solidFill>
                  <a:schemeClr val="lt1"/>
                </a:solidFill>
              </a:ln>
              <a:effectLst/>
            </c:spPr>
            <c:extLst>
              <c:ext xmlns:c16="http://schemas.microsoft.com/office/drawing/2014/chart" uri="{C3380CC4-5D6E-409C-BE32-E72D297353CC}">
                <c16:uniqueId val="{0000000B-0A75-4B93-B78E-A924074F9868}"/>
              </c:ext>
            </c:extLst>
          </c:dPt>
          <c:dLbls>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r>
                      <a:rPr lang="en-US" sz="800" dirty="0"/>
                      <a:t>22%</a:t>
                    </a:r>
                    <a:endParaRPr lang="en-US" dirty="0"/>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0A75-4B93-B78E-A924074F9868}"/>
                </c:ext>
              </c:extLst>
            </c:dLbl>
            <c:dLbl>
              <c:idx val="1"/>
              <c:layout>
                <c:manualLayout>
                  <c:x val="2.0154133338895205E-2"/>
                  <c:y val="-9.0729644947037461E-3"/>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bg1"/>
                        </a:solidFill>
                        <a:latin typeface="+mn-lt"/>
                        <a:ea typeface="+mn-ea"/>
                        <a:cs typeface="+mn-cs"/>
                      </a:defRPr>
                    </a:pPr>
                    <a:fld id="{570A13E9-F0B6-4E72-ABDC-D9887475E7E3}" type="PERCENTAGE">
                      <a:rPr lang="en-US" sz="800"/>
                      <a:pPr>
                        <a:defRPr sz="900">
                          <a:solidFill>
                            <a:schemeClr val="bg1"/>
                          </a:solidFill>
                        </a:defRPr>
                      </a:pPr>
                      <a:t>[PERCENTAGE]</a:t>
                    </a:fld>
                    <a:endParaRPr lang="en-US"/>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0.13837711568343222"/>
                      <c:h val="0.14068667338685192"/>
                    </c:manualLayout>
                  </c15:layout>
                  <c15:dlblFieldTable/>
                  <c15:showDataLabelsRange val="0"/>
                </c:ext>
                <c:ext xmlns:c16="http://schemas.microsoft.com/office/drawing/2014/chart" uri="{C3380CC4-5D6E-409C-BE32-E72D297353CC}">
                  <c16:uniqueId val="{00000003-0A75-4B93-B78E-A924074F9868}"/>
                </c:ext>
              </c:extLst>
            </c:dLbl>
            <c:dLbl>
              <c:idx val="2"/>
              <c:layout>
                <c:manualLayout>
                  <c:x val="5.2976817428122E-3"/>
                  <c:y val="2.7218893484111238E-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A5F944CD-6464-48FC-957D-45205E7CB810}" type="PERCENTAGE">
                      <a:rPr lang="en-US" sz="700">
                        <a:solidFill>
                          <a:schemeClr val="bg1"/>
                        </a:solidFill>
                      </a:rPr>
                      <a:pPr>
                        <a:defRPr sz="900">
                          <a:solidFill>
                            <a:schemeClr val="bg1"/>
                          </a:solidFill>
                        </a:defRPr>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A75-4B93-B78E-A924074F9868}"/>
                </c:ext>
              </c:extLst>
            </c:dLbl>
            <c:dLbl>
              <c:idx val="3"/>
              <c:layout>
                <c:manualLayout>
                  <c:x val="-9.7123043311205275E-17"/>
                  <c:y val="0"/>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r>
                      <a:rPr lang="en-US" sz="800" baseline="0" dirty="0">
                        <a:solidFill>
                          <a:schemeClr val="tx1"/>
                        </a:solidFill>
                      </a:rPr>
                      <a:t>46%</a:t>
                    </a:r>
                    <a:endParaRPr lang="en-US" dirty="0"/>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0A75-4B93-B78E-A924074F9868}"/>
                </c:ext>
              </c:extLst>
            </c:dLbl>
            <c:dLbl>
              <c:idx val="4"/>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2">
                          <a:lumMod val="50000"/>
                        </a:schemeClr>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9-0A75-4B93-B78E-A924074F986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Sheet1!$A$2:$A$5</c:f>
              <c:strCache>
                <c:ptCount val="4"/>
                <c:pt idx="0">
                  <c:v>TRICARE Select</c:v>
                </c:pt>
                <c:pt idx="1">
                  <c:v>Direct Care only</c:v>
                </c:pt>
                <c:pt idx="2">
                  <c:v>Medicare Eligible</c:v>
                </c:pt>
                <c:pt idx="3">
                  <c:v>TRICARE Prime</c:v>
                </c:pt>
              </c:strCache>
            </c:strRef>
          </c:cat>
          <c:val>
            <c:numRef>
              <c:f>Sheet1!$B$2:$B$5</c:f>
              <c:numCache>
                <c:formatCode>General</c:formatCode>
                <c:ptCount val="4"/>
                <c:pt idx="0">
                  <c:v>2.09</c:v>
                </c:pt>
                <c:pt idx="1">
                  <c:v>0.433</c:v>
                </c:pt>
                <c:pt idx="2">
                  <c:v>2.5</c:v>
                </c:pt>
                <c:pt idx="3" formatCode="0.00">
                  <c:v>4.38</c:v>
                </c:pt>
              </c:numCache>
            </c:numRef>
          </c:val>
          <c:extLst>
            <c:ext xmlns:c16="http://schemas.microsoft.com/office/drawing/2014/chart" uri="{C3380CC4-5D6E-409C-BE32-E72D297353CC}">
              <c16:uniqueId val="{0000000C-0A75-4B93-B78E-A924074F9868}"/>
            </c:ext>
          </c:extLst>
        </c:ser>
        <c:dLbls>
          <c:showLegendKey val="0"/>
          <c:showVal val="0"/>
          <c:showCatName val="0"/>
          <c:showSerName val="0"/>
          <c:showPercent val="0"/>
          <c:showBubbleSize val="0"/>
          <c:showLeaderLines val="0"/>
        </c:dLbls>
        <c:firstSliceAng val="0"/>
        <c:holeSize val="57"/>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301282051282051"/>
          <c:y val="0.22478564609265578"/>
          <c:w val="0.70608684906441777"/>
          <c:h val="0.67448887060968854"/>
        </c:manualLayout>
      </c:layout>
      <c:ofPieChart>
        <c:ofPieType val="bar"/>
        <c:varyColors val="1"/>
        <c:ser>
          <c:idx val="0"/>
          <c:order val="0"/>
          <c:tx>
            <c:strRef>
              <c:f>Sheet1!$B$1</c:f>
              <c:strCache>
                <c:ptCount val="1"/>
                <c:pt idx="0">
                  <c:v>Budget</c:v>
                </c:pt>
              </c:strCache>
            </c:strRef>
          </c:tx>
          <c:dPt>
            <c:idx val="0"/>
            <c:bubble3D val="0"/>
            <c:spPr>
              <a:solidFill>
                <a:sysClr val="window" lastClr="FFFFFF">
                  <a:lumMod val="50000"/>
                </a:sysClr>
              </a:solidFill>
              <a:ln w="19050">
                <a:solidFill>
                  <a:schemeClr val="lt1"/>
                </a:solidFill>
              </a:ln>
              <a:effectLst/>
            </c:spPr>
            <c:extLst>
              <c:ext xmlns:c16="http://schemas.microsoft.com/office/drawing/2014/chart" uri="{C3380CC4-5D6E-409C-BE32-E72D297353CC}">
                <c16:uniqueId val="{00000001-F50A-402E-AE6A-0058652F6B55}"/>
              </c:ext>
            </c:extLst>
          </c:dPt>
          <c:dPt>
            <c:idx val="1"/>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3-F50A-402E-AE6A-0058652F6B55}"/>
              </c:ext>
            </c:extLst>
          </c:dPt>
          <c:dPt>
            <c:idx val="2"/>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5-F50A-402E-AE6A-0058652F6B5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50A-402E-AE6A-0058652F6B5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50A-402E-AE6A-0058652F6B55}"/>
              </c:ext>
            </c:extLst>
          </c:dPt>
          <c:dPt>
            <c:idx val="5"/>
            <c:bubble3D val="0"/>
            <c:spPr>
              <a:solidFill>
                <a:srgbClr val="283446">
                  <a:lumMod val="20000"/>
                  <a:lumOff val="80000"/>
                </a:srgbClr>
              </a:solidFill>
              <a:ln w="19050">
                <a:solidFill>
                  <a:schemeClr val="lt1"/>
                </a:solidFill>
              </a:ln>
              <a:effectLst/>
            </c:spPr>
            <c:extLst>
              <c:ext xmlns:c16="http://schemas.microsoft.com/office/drawing/2014/chart" uri="{C3380CC4-5D6E-409C-BE32-E72D297353CC}">
                <c16:uniqueId val="{0000000B-F50A-402E-AE6A-0058652F6B55}"/>
              </c:ext>
            </c:extLst>
          </c:dPt>
          <c:dPt>
            <c:idx val="6"/>
            <c:bubble3D val="0"/>
            <c:spPr>
              <a:solidFill>
                <a:srgbClr val="283446">
                  <a:lumMod val="40000"/>
                  <a:lumOff val="60000"/>
                </a:srgbClr>
              </a:solidFill>
              <a:ln w="19050">
                <a:solidFill>
                  <a:schemeClr val="lt1"/>
                </a:solidFill>
              </a:ln>
              <a:effectLst/>
            </c:spPr>
            <c:extLst>
              <c:ext xmlns:c16="http://schemas.microsoft.com/office/drawing/2014/chart" uri="{C3380CC4-5D6E-409C-BE32-E72D297353CC}">
                <c16:uniqueId val="{0000000D-F50A-402E-AE6A-0058652F6B55}"/>
              </c:ext>
            </c:extLst>
          </c:dPt>
          <c:dPt>
            <c:idx val="7"/>
            <c:bubble3D val="0"/>
            <c:spPr>
              <a:solidFill>
                <a:srgbClr val="283446">
                  <a:lumMod val="60000"/>
                  <a:lumOff val="40000"/>
                </a:srgbClr>
              </a:solidFill>
              <a:ln w="19050">
                <a:solidFill>
                  <a:schemeClr val="lt1"/>
                </a:solidFill>
              </a:ln>
              <a:effectLst/>
            </c:spPr>
            <c:extLst>
              <c:ext xmlns:c16="http://schemas.microsoft.com/office/drawing/2014/chart" uri="{C3380CC4-5D6E-409C-BE32-E72D297353CC}">
                <c16:uniqueId val="{0000000F-F50A-402E-AE6A-0058652F6B55}"/>
              </c:ext>
            </c:extLst>
          </c:dPt>
          <c:dPt>
            <c:idx val="8"/>
            <c:bubble3D val="0"/>
            <c:spPr>
              <a:solidFill>
                <a:srgbClr val="6C82A7">
                  <a:lumMod val="75000"/>
                </a:srgbClr>
              </a:solidFill>
              <a:ln w="19050">
                <a:solidFill>
                  <a:schemeClr val="lt1"/>
                </a:solidFill>
              </a:ln>
              <a:effectLst/>
            </c:spPr>
            <c:extLst>
              <c:ext xmlns:c16="http://schemas.microsoft.com/office/drawing/2014/chart" uri="{C3380CC4-5D6E-409C-BE32-E72D297353CC}">
                <c16:uniqueId val="{00000011-F50A-402E-AE6A-0058652F6B55}"/>
              </c:ext>
            </c:extLst>
          </c:dPt>
          <c:dPt>
            <c:idx val="9"/>
            <c:bubble3D val="0"/>
            <c:spPr>
              <a:solidFill>
                <a:srgbClr val="6C82A7">
                  <a:lumMod val="50000"/>
                </a:srgbClr>
              </a:solidFill>
              <a:ln w="19050">
                <a:solidFill>
                  <a:schemeClr val="lt1"/>
                </a:solidFill>
              </a:ln>
              <a:effectLst/>
            </c:spPr>
            <c:extLst>
              <c:ext xmlns:c16="http://schemas.microsoft.com/office/drawing/2014/chart" uri="{C3380CC4-5D6E-409C-BE32-E72D297353CC}">
                <c16:uniqueId val="{00000013-F50A-402E-AE6A-0058652F6B55}"/>
              </c:ext>
            </c:extLst>
          </c:dPt>
          <c:dPt>
            <c:idx val="10"/>
            <c:bubble3D val="0"/>
            <c:spPr>
              <a:solidFill>
                <a:srgbClr val="283446">
                  <a:lumMod val="75000"/>
                </a:srgbClr>
              </a:solidFill>
              <a:ln w="19050">
                <a:solidFill>
                  <a:schemeClr val="lt1"/>
                </a:solidFill>
              </a:ln>
              <a:effectLst/>
            </c:spPr>
            <c:extLst>
              <c:ext xmlns:c16="http://schemas.microsoft.com/office/drawing/2014/chart" uri="{C3380CC4-5D6E-409C-BE32-E72D297353CC}">
                <c16:uniqueId val="{00000015-F50A-402E-AE6A-0058652F6B55}"/>
              </c:ext>
            </c:extLst>
          </c:dPt>
          <c:dPt>
            <c:idx val="11"/>
            <c:bubble3D val="0"/>
            <c:spPr>
              <a:solidFill>
                <a:srgbClr val="283446">
                  <a:lumMod val="75000"/>
                </a:srgbClr>
              </a:solidFill>
              <a:ln w="19050">
                <a:solidFill>
                  <a:schemeClr val="lt1"/>
                </a:solidFill>
              </a:ln>
              <a:effectLst/>
            </c:spPr>
            <c:extLst>
              <c:ext xmlns:c16="http://schemas.microsoft.com/office/drawing/2014/chart" uri="{C3380CC4-5D6E-409C-BE32-E72D297353CC}">
                <c16:uniqueId val="{00000017-F50A-402E-AE6A-0058652F6B55}"/>
              </c:ext>
            </c:extLst>
          </c:dPt>
          <c:dPt>
            <c:idx val="12"/>
            <c:bubble3D val="0"/>
            <c:spPr>
              <a:solidFill>
                <a:srgbClr val="283446"/>
              </a:solidFill>
              <a:ln w="19050">
                <a:solidFill>
                  <a:schemeClr val="lt1"/>
                </a:solidFill>
              </a:ln>
              <a:effectLst/>
            </c:spPr>
            <c:extLst>
              <c:ext xmlns:c16="http://schemas.microsoft.com/office/drawing/2014/chart" uri="{C3380CC4-5D6E-409C-BE32-E72D297353CC}">
                <c16:uniqueId val="{00000019-F50A-402E-AE6A-0058652F6B55}"/>
              </c:ext>
            </c:extLst>
          </c:dPt>
          <c:dLbls>
            <c:dLbl>
              <c:idx val="0"/>
              <c:layout>
                <c:manualLayout>
                  <c:x val="0.15613063103105598"/>
                  <c:y val="-0.13631417281089619"/>
                </c:manualLayout>
              </c:layout>
              <c:tx>
                <c:rich>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r>
                      <a:rPr lang="en-US" sz="800" dirty="0"/>
                      <a:t>Medicare-Eligible</a:t>
                    </a:r>
                    <a:r>
                      <a:rPr lang="en-US" sz="800" baseline="0" dirty="0"/>
                      <a:t> Retiree Health Care Fund (</a:t>
                    </a:r>
                    <a:fld id="{4D08E1C7-7A55-49BA-8938-23E8A72596EB}" type="CATEGORYNAME">
                      <a:rPr lang="en-US" sz="800" smtClean="0"/>
                      <a:pPr>
                        <a:defRPr>
                          <a:solidFill>
                            <a:schemeClr val="bg1"/>
                          </a:solidFill>
                        </a:defRPr>
                      </a:pPr>
                      <a:t>[CATEGORY NAME]</a:t>
                    </a:fld>
                    <a:r>
                      <a:rPr lang="en-US" baseline="0" dirty="0"/>
                      <a:t>
</a:t>
                    </a:r>
                    <a:fld id="{2EBCEB46-2829-4543-BBAC-2331D370EBC9}" type="VALUE">
                      <a:rPr lang="en-US" baseline="0"/>
                      <a:pPr>
                        <a:defRPr>
                          <a:solidFill>
                            <a:schemeClr val="bg1"/>
                          </a:solidFill>
                        </a:defRPr>
                      </a:pPr>
                      <a:t>[VALUE]</a:t>
                    </a:fld>
                    <a:endParaRPr lang="en-US" baseline="0" dirty="0"/>
                  </a:p>
                </c:rich>
              </c:tx>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7019004833468884"/>
                      <c:h val="0.20313150746325759"/>
                    </c:manualLayout>
                  </c15:layout>
                  <c15:dlblFieldTable/>
                  <c15:showDataLabelsRange val="0"/>
                </c:ext>
                <c:ext xmlns:c16="http://schemas.microsoft.com/office/drawing/2014/chart" uri="{C3380CC4-5D6E-409C-BE32-E72D297353CC}">
                  <c16:uniqueId val="{00000001-F50A-402E-AE6A-0058652F6B55}"/>
                </c:ext>
              </c:extLst>
            </c:dLbl>
            <c:dLbl>
              <c:idx val="1"/>
              <c:layout>
                <c:manualLayout>
                  <c:x val="0.15815416927149273"/>
                  <c:y val="9.7432967603754778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16802789029631035"/>
                      <c:h val="0.17387996480162651"/>
                    </c:manualLayout>
                  </c15:layout>
                </c:ext>
                <c:ext xmlns:c16="http://schemas.microsoft.com/office/drawing/2014/chart" uri="{C3380CC4-5D6E-409C-BE32-E72D297353CC}">
                  <c16:uniqueId val="{00000003-F50A-402E-AE6A-0058652F6B55}"/>
                </c:ext>
              </c:extLst>
            </c:dLbl>
            <c:dLbl>
              <c:idx val="2"/>
              <c:layout>
                <c:manualLayout>
                  <c:x val="3.2695239371476566E-2"/>
                  <c:y val="4.4249793674130837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1416592477408211"/>
                      <c:h val="0.1105701699250668"/>
                    </c:manualLayout>
                  </c15:layout>
                </c:ext>
                <c:ext xmlns:c16="http://schemas.microsoft.com/office/drawing/2014/chart" uri="{C3380CC4-5D6E-409C-BE32-E72D297353CC}">
                  <c16:uniqueId val="{00000005-F50A-402E-AE6A-0058652F6B55}"/>
                </c:ext>
              </c:extLst>
            </c:dLbl>
            <c:dLbl>
              <c:idx val="3"/>
              <c:layout>
                <c:manualLayout>
                  <c:x val="-1.4961131904742415E-3"/>
                  <c:y val="-3.3037144122035601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0841515159154203"/>
                      <c:h val="0.15194492875608728"/>
                    </c:manualLayout>
                  </c15:layout>
                </c:ext>
                <c:ext xmlns:c16="http://schemas.microsoft.com/office/drawing/2014/chart" uri="{C3380CC4-5D6E-409C-BE32-E72D297353CC}">
                  <c16:uniqueId val="{00000007-F50A-402E-AE6A-0058652F6B55}"/>
                </c:ext>
              </c:extLst>
            </c:dLbl>
            <c:dLbl>
              <c:idx val="4"/>
              <c:layout>
                <c:manualLayout>
                  <c:x val="0.11985638243543775"/>
                  <c:y val="-1.8922275958666985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F50A-402E-AE6A-0058652F6B55}"/>
                </c:ext>
              </c:extLst>
            </c:dLbl>
            <c:dLbl>
              <c:idx val="5"/>
              <c:layout>
                <c:manualLayout>
                  <c:x val="-0.15953503828901958"/>
                  <c:y val="4.4614091042364159E-3"/>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9.6982460309834165E-2"/>
                      <c:h val="0.22448275047507804"/>
                    </c:manualLayout>
                  </c15:layout>
                </c:ext>
                <c:ext xmlns:c16="http://schemas.microsoft.com/office/drawing/2014/chart" uri="{C3380CC4-5D6E-409C-BE32-E72D297353CC}">
                  <c16:uniqueId val="{0000000B-F50A-402E-AE6A-0058652F6B55}"/>
                </c:ext>
              </c:extLst>
            </c:dLbl>
            <c:dLbl>
              <c:idx val="6"/>
              <c:layout>
                <c:manualLayout>
                  <c:x val="-0.16156746901371477"/>
                  <c:y val="-7.2101698180107327E-3"/>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11474893768776086"/>
                      <c:h val="0.11882551634084972"/>
                    </c:manualLayout>
                  </c15:layout>
                </c:ext>
                <c:ext xmlns:c16="http://schemas.microsoft.com/office/drawing/2014/chart" uri="{C3380CC4-5D6E-409C-BE32-E72D297353CC}">
                  <c16:uniqueId val="{0000000D-F50A-402E-AE6A-0058652F6B55}"/>
                </c:ext>
              </c:extLst>
            </c:dLbl>
            <c:dLbl>
              <c:idx val="7"/>
              <c:delete val="1"/>
              <c:extLst>
                <c:ext xmlns:c15="http://schemas.microsoft.com/office/drawing/2012/chart" uri="{CE6537A1-D6FC-4f65-9D91-7224C49458BB}"/>
                <c:ext xmlns:c16="http://schemas.microsoft.com/office/drawing/2014/chart" uri="{C3380CC4-5D6E-409C-BE32-E72D297353CC}">
                  <c16:uniqueId val="{0000000F-F50A-402E-AE6A-0058652F6B55}"/>
                </c:ext>
              </c:extLst>
            </c:dLbl>
            <c:dLbl>
              <c:idx val="8"/>
              <c:delete val="1"/>
              <c:extLst>
                <c:ext xmlns:c15="http://schemas.microsoft.com/office/drawing/2012/chart" uri="{CE6537A1-D6FC-4f65-9D91-7224C49458BB}"/>
                <c:ext xmlns:c16="http://schemas.microsoft.com/office/drawing/2014/chart" uri="{C3380CC4-5D6E-409C-BE32-E72D297353CC}">
                  <c16:uniqueId val="{00000011-F50A-402E-AE6A-0058652F6B55}"/>
                </c:ext>
              </c:extLst>
            </c:dLbl>
            <c:dLbl>
              <c:idx val="9"/>
              <c:delete val="1"/>
              <c:extLst>
                <c:ext xmlns:c15="http://schemas.microsoft.com/office/drawing/2012/chart" uri="{CE6537A1-D6FC-4f65-9D91-7224C49458BB}">
                  <c15:layout>
                    <c:manualLayout>
                      <c:w val="0.16231300210272404"/>
                      <c:h val="7.7553620011318922E-2"/>
                    </c:manualLayout>
                  </c15:layout>
                </c:ext>
                <c:ext xmlns:c16="http://schemas.microsoft.com/office/drawing/2014/chart" uri="{C3380CC4-5D6E-409C-BE32-E72D297353CC}">
                  <c16:uniqueId val="{00000013-F50A-402E-AE6A-0058652F6B55}"/>
                </c:ext>
              </c:extLst>
            </c:dLbl>
            <c:dLbl>
              <c:idx val="10"/>
              <c:delete val="1"/>
              <c:extLst>
                <c:ext xmlns:c15="http://schemas.microsoft.com/office/drawing/2012/chart" uri="{CE6537A1-D6FC-4f65-9D91-7224C49458BB}">
                  <c15:layout>
                    <c:manualLayout>
                      <c:w val="0.17164965073756416"/>
                      <c:h val="6.4108557723122656E-2"/>
                    </c:manualLayout>
                  </c15:layout>
                </c:ext>
                <c:ext xmlns:c16="http://schemas.microsoft.com/office/drawing/2014/chart" uri="{C3380CC4-5D6E-409C-BE32-E72D297353CC}">
                  <c16:uniqueId val="{00000015-F50A-402E-AE6A-0058652F6B55}"/>
                </c:ext>
              </c:extLst>
            </c:dLbl>
            <c:dLbl>
              <c:idx val="11"/>
              <c:delete val="1"/>
              <c:extLst>
                <c:ext xmlns:c15="http://schemas.microsoft.com/office/drawing/2012/chart" uri="{CE6537A1-D6FC-4f65-9D91-7224C49458BB}">
                  <c15:layout>
                    <c:manualLayout>
                      <c:w val="0.17027882499520311"/>
                      <c:h val="6.886306142904873E-2"/>
                    </c:manualLayout>
                  </c15:layout>
                </c:ext>
                <c:ext xmlns:c16="http://schemas.microsoft.com/office/drawing/2014/chart" uri="{C3380CC4-5D6E-409C-BE32-E72D297353CC}">
                  <c16:uniqueId val="{00000017-F50A-402E-AE6A-0058652F6B55}"/>
                </c:ext>
              </c:extLst>
            </c:dLbl>
            <c:dLbl>
              <c:idx val="12"/>
              <c:layout>
                <c:manualLayout>
                  <c:x val="-0.20136596480113766"/>
                  <c:y val="2.5548795541228908E-2"/>
                </c:manualLayout>
              </c:layout>
              <c:tx>
                <c:rich>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r>
                      <a:rPr lang="en-US" dirty="0">
                        <a:solidFill>
                          <a:schemeClr val="bg1"/>
                        </a:solidFill>
                      </a:rPr>
                      <a:t>Defense Health Program (DHP)  </a:t>
                    </a:r>
                  </a:p>
                  <a:p>
                    <a:pPr>
                      <a:defRPr>
                        <a:solidFill>
                          <a:schemeClr val="bg1"/>
                        </a:solidFill>
                      </a:defRPr>
                    </a:pPr>
                    <a:r>
                      <a:rPr lang="en-US" dirty="0">
                        <a:solidFill>
                          <a:schemeClr val="bg1"/>
                        </a:solidFill>
                      </a:rPr>
                      <a:t>Operation &amp; Maintenance</a:t>
                    </a:r>
                  </a:p>
                  <a:p>
                    <a:pPr>
                      <a:defRPr>
                        <a:solidFill>
                          <a:schemeClr val="bg1"/>
                        </a:solidFill>
                      </a:defRPr>
                    </a:pPr>
                    <a:r>
                      <a:rPr lang="en-US" dirty="0">
                        <a:solidFill>
                          <a:schemeClr val="bg1"/>
                        </a:solidFill>
                      </a:rPr>
                      <a:t> </a:t>
                    </a:r>
                    <a:fld id="{7908154C-30C4-4F9F-B4BB-28CE50848E3D}" type="VALUE">
                      <a:rPr lang="en-US">
                        <a:solidFill>
                          <a:schemeClr val="bg1"/>
                        </a:solidFill>
                      </a:rPr>
                      <a:pPr>
                        <a:defRPr>
                          <a:solidFill>
                            <a:schemeClr val="bg1"/>
                          </a:solidFill>
                        </a:defRPr>
                      </a:pPr>
                      <a:t>[VALUE]</a:t>
                    </a:fld>
                    <a:endParaRPr lang="en-US" dirty="0">
                      <a:solidFill>
                        <a:schemeClr val="bg1"/>
                      </a:solidFill>
                    </a:endParaRPr>
                  </a:p>
                </c:rich>
              </c:tx>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8827077774667206"/>
                      <c:h val="0.2088400386963484"/>
                    </c:manualLayout>
                  </c15:layout>
                  <c15:dlblFieldTable/>
                  <c15:showDataLabelsRange val="0"/>
                </c:ext>
                <c:ext xmlns:c16="http://schemas.microsoft.com/office/drawing/2014/chart" uri="{C3380CC4-5D6E-409C-BE32-E72D297353CC}">
                  <c16:uniqueId val="{00000019-F50A-402E-AE6A-0058652F6B55}"/>
                </c:ext>
              </c:extLst>
            </c:dLbl>
            <c:spPr>
              <a:noFill/>
              <a:ln>
                <a:noFill/>
              </a:ln>
              <a:effectLst/>
            </c:spPr>
            <c:txPr>
              <a:bodyPr rot="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en-US"/>
              </a:p>
            </c:tx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Sheet1!$A$2:$A$13</c:f>
              <c:strCache>
                <c:ptCount val="12"/>
                <c:pt idx="0">
                  <c:v>(MERHCF) Contributions</c:v>
                </c:pt>
                <c:pt idx="1">
                  <c:v>Medical Military Personnel (MILPERS)</c:v>
                </c:pt>
                <c:pt idx="2">
                  <c:v>Medical Military Construction (MILCON)</c:v>
                </c:pt>
                <c:pt idx="3">
                  <c:v>DHP Research, Development, Test, and Evaluation (RDT&amp;E)</c:v>
                </c:pt>
                <c:pt idx="4">
                  <c:v>DHP Procurement</c:v>
                </c:pt>
                <c:pt idx="5">
                  <c:v>Private Sector Care</c:v>
                </c:pt>
                <c:pt idx="6">
                  <c:v>In House Care</c:v>
                </c:pt>
                <c:pt idx="7">
                  <c:v>Info. Mgmt</c:v>
                </c:pt>
                <c:pt idx="8">
                  <c:v>Base Ops/Comms</c:v>
                </c:pt>
                <c:pt idx="9">
                  <c:v>Cons. Hlth Sppt</c:v>
                </c:pt>
                <c:pt idx="10">
                  <c:v>Educ &amp; Trng</c:v>
                </c:pt>
                <c:pt idx="11">
                  <c:v>Mgmt Activities</c:v>
                </c:pt>
              </c:strCache>
            </c:strRef>
          </c:cat>
          <c:val>
            <c:numRef>
              <c:f>Sheet1!$B$2:$B$13</c:f>
              <c:numCache>
                <c:formatCode>"$"#,##0.0_);[Red]\("$"#,##0.0\)</c:formatCode>
                <c:ptCount val="12"/>
                <c:pt idx="0">
                  <c:v>11</c:v>
                </c:pt>
                <c:pt idx="1">
                  <c:v>9.5</c:v>
                </c:pt>
                <c:pt idx="2">
                  <c:v>0.5</c:v>
                </c:pt>
                <c:pt idx="3">
                  <c:v>1.7</c:v>
                </c:pt>
                <c:pt idx="4">
                  <c:v>0.4</c:v>
                </c:pt>
                <c:pt idx="5">
                  <c:v>20.599</c:v>
                </c:pt>
                <c:pt idx="6">
                  <c:v>10.199999999999999</c:v>
                </c:pt>
                <c:pt idx="7">
                  <c:v>2.4689999999999999</c:v>
                </c:pt>
                <c:pt idx="8">
                  <c:v>2.306</c:v>
                </c:pt>
                <c:pt idx="9">
                  <c:v>2.048</c:v>
                </c:pt>
                <c:pt idx="10">
                  <c:v>0.371</c:v>
                </c:pt>
                <c:pt idx="11">
                  <c:v>0.34100000000000003</c:v>
                </c:pt>
              </c:numCache>
            </c:numRef>
          </c:val>
          <c:extLst>
            <c:ext xmlns:c16="http://schemas.microsoft.com/office/drawing/2014/chart" uri="{C3380CC4-5D6E-409C-BE32-E72D297353CC}">
              <c16:uniqueId val="{0000001A-F50A-402E-AE6A-0058652F6B55}"/>
            </c:ext>
          </c:extLst>
        </c:ser>
        <c:dLbls>
          <c:showLegendKey val="0"/>
          <c:showVal val="0"/>
          <c:showCatName val="0"/>
          <c:showSerName val="0"/>
          <c:showPercent val="0"/>
          <c:showBubbleSize val="0"/>
          <c:showLeaderLines val="0"/>
        </c:dLbls>
        <c:gapWidth val="28"/>
        <c:splitType val="cust"/>
        <c:custSplit>
          <c:secondPiePt val="5"/>
          <c:secondPiePt val="6"/>
          <c:secondPiePt val="7"/>
          <c:secondPiePt val="8"/>
          <c:secondPiePt val="9"/>
          <c:secondPiePt val="10"/>
          <c:secondPiePt val="11"/>
        </c:custSplit>
        <c:secondPieSize val="100"/>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solidFill>
            <a:srgbClr val="000000"/>
          </a:solidFill>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0.24296</cdr:x>
      <cdr:y>0.19276</cdr:y>
    </cdr:from>
    <cdr:to>
      <cdr:x>0.28268</cdr:x>
      <cdr:y>0.2599</cdr:y>
    </cdr:to>
    <cdr:cxnSp macro="">
      <cdr:nvCxnSpPr>
        <cdr:cNvPr id="3" name="Straight Connector 2">
          <a:extLst xmlns:a="http://schemas.openxmlformats.org/drawingml/2006/main">
            <a:ext uri="{FF2B5EF4-FFF2-40B4-BE49-F238E27FC236}">
              <a16:creationId xmlns:a16="http://schemas.microsoft.com/office/drawing/2014/main" id="{3980D627-1D7E-DCF7-C06B-283385B1A1CC}"/>
            </a:ext>
          </a:extLst>
        </cdr:cNvPr>
        <cdr:cNvCxnSpPr/>
      </cdr:nvCxnSpPr>
      <cdr:spPr>
        <a:xfrm xmlns:a="http://schemas.openxmlformats.org/drawingml/2006/main">
          <a:off x="1464928" y="705342"/>
          <a:ext cx="239526" cy="245700"/>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D8F377-1D4D-4E55-BA23-B4C88B08AE04}" type="datetimeFigureOut">
              <a:rPr lang="en-US" smtClean="0"/>
              <a:t>8/8/2025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5D02E8-D589-462B-8871-E4027AEEAA39}" type="slidenum">
              <a:rPr lang="en-US" smtClean="0"/>
              <a:t>‹#›</a:t>
            </a:fld>
            <a:endParaRPr lang="en-US"/>
          </a:p>
        </p:txBody>
      </p:sp>
    </p:spTree>
    <p:extLst>
      <p:ext uri="{BB962C8B-B14F-4D97-AF65-F5344CB8AC3E}">
        <p14:creationId xmlns:p14="http://schemas.microsoft.com/office/powerpoint/2010/main" val="8494876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1C232C-A669-41A2-B224-8DB9E51725EC}" type="datetimeFigureOut">
              <a:rPr lang="en-US" smtClean="0"/>
              <a:t>8/8/2025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C72B32-1A00-43DB-BBB8-B81738A4878E}" type="slidenum">
              <a:rPr lang="en-US" smtClean="0"/>
              <a:t>‹#›</a:t>
            </a:fld>
            <a:endParaRPr lang="en-US"/>
          </a:p>
        </p:txBody>
      </p:sp>
    </p:spTree>
    <p:extLst>
      <p:ext uri="{BB962C8B-B14F-4D97-AF65-F5344CB8AC3E}">
        <p14:creationId xmlns:p14="http://schemas.microsoft.com/office/powerpoint/2010/main" val="346293876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ptos" panose="020B0004020202020204" pitchFamily="34" charset="0"/>
                <a:ea typeface="Aptos" panose="020B0004020202020204" pitchFamily="34" charset="0"/>
                <a:cs typeface="Calibri" panose="020F0502020204030204" pitchFamily="34" charset="0"/>
              </a:rPr>
              <a:t>general update on changes to TRICARE, friction points you are experiencing, the plan to address those friction points, as well as any best practices/resources you have for helping people to navigate TRICARE</a:t>
            </a:r>
            <a:endParaRPr lang="en-US" dirty="0"/>
          </a:p>
        </p:txBody>
      </p:sp>
      <p:sp>
        <p:nvSpPr>
          <p:cNvPr id="4" name="Slide Number Placeholder 3"/>
          <p:cNvSpPr>
            <a:spLocks noGrp="1"/>
          </p:cNvSpPr>
          <p:nvPr>
            <p:ph type="sldNum" sz="quarter" idx="10"/>
          </p:nvPr>
        </p:nvSpPr>
        <p:spPr/>
        <p:txBody>
          <a:bodyPr/>
          <a:lstStyle/>
          <a:p>
            <a:fld id="{47C72B32-1A00-43DB-BBB8-B81738A4878E}" type="slidenum">
              <a:rPr lang="en-US" smtClean="0"/>
              <a:t>1</a:t>
            </a:fld>
            <a:endParaRPr lang="en-US"/>
          </a:p>
        </p:txBody>
      </p:sp>
    </p:spTree>
    <p:extLst>
      <p:ext uri="{BB962C8B-B14F-4D97-AF65-F5344CB8AC3E}">
        <p14:creationId xmlns:p14="http://schemas.microsoft.com/office/powerpoint/2010/main" val="998868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a:defRPr/>
            </a:pPr>
            <a:fld id="{47C72B32-1A00-43DB-BBB8-B81738A4878E}" type="slidenum">
              <a:rPr lang="en-US">
                <a:solidFill>
                  <a:prstClr val="black"/>
                </a:solidFill>
                <a:latin typeface="Calibri"/>
              </a:rPr>
              <a:pPr defTabSz="933237">
                <a:defRPr/>
              </a:pPr>
              <a:t>12</a:t>
            </a:fld>
            <a:endParaRPr lang="en-US">
              <a:solidFill>
                <a:prstClr val="black"/>
              </a:solidFill>
              <a:latin typeface="Calibri"/>
            </a:endParaRPr>
          </a:p>
        </p:txBody>
      </p:sp>
    </p:spTree>
    <p:extLst>
      <p:ext uri="{BB962C8B-B14F-4D97-AF65-F5344CB8AC3E}">
        <p14:creationId xmlns:p14="http://schemas.microsoft.com/office/powerpoint/2010/main" val="3150485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C72B32-1A00-43DB-BBB8-B81738A4878E}" type="slidenum">
              <a:rPr lang="en-US" smtClean="0"/>
              <a:t>13</a:t>
            </a:fld>
            <a:endParaRPr lang="en-US"/>
          </a:p>
        </p:txBody>
      </p:sp>
    </p:spTree>
    <p:extLst>
      <p:ext uri="{BB962C8B-B14F-4D97-AF65-F5344CB8AC3E}">
        <p14:creationId xmlns:p14="http://schemas.microsoft.com/office/powerpoint/2010/main" val="3683728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C72B32-1A00-43DB-BBB8-B81738A4878E}" type="slidenum">
              <a:rPr lang="en-US" smtClean="0"/>
              <a:t>14</a:t>
            </a:fld>
            <a:endParaRPr lang="en-US"/>
          </a:p>
        </p:txBody>
      </p:sp>
    </p:spTree>
    <p:extLst>
      <p:ext uri="{BB962C8B-B14F-4D97-AF65-F5344CB8AC3E}">
        <p14:creationId xmlns:p14="http://schemas.microsoft.com/office/powerpoint/2010/main" val="4267409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TRS – ADFM level of cost sharing payable by both RC sponsor and covered family members/qualified survivors</a:t>
            </a:r>
          </a:p>
          <a:p>
            <a:pPr defTabSz="933237">
              <a:defRPr/>
            </a:pPr>
            <a:r>
              <a:rPr lang="en-US" dirty="0"/>
              <a:t>TRR – retiree level of cost sharing payable by both RC sponsor and covered family members/qualified survivors</a:t>
            </a:r>
          </a:p>
          <a:p>
            <a:pPr defTabSz="933237">
              <a:defRPr/>
            </a:pPr>
            <a:r>
              <a:rPr lang="en-US" dirty="0"/>
              <a:t>TYA – level of cost sharing depends status of sponsor, ADSM or retired</a:t>
            </a:r>
          </a:p>
          <a:p>
            <a:endParaRPr lang="en-US" dirty="0"/>
          </a:p>
        </p:txBody>
      </p:sp>
      <p:sp>
        <p:nvSpPr>
          <p:cNvPr id="4" name="Slide Number Placeholder 3"/>
          <p:cNvSpPr>
            <a:spLocks noGrp="1"/>
          </p:cNvSpPr>
          <p:nvPr>
            <p:ph type="sldNum" sz="quarter" idx="10"/>
          </p:nvPr>
        </p:nvSpPr>
        <p:spPr/>
        <p:txBody>
          <a:bodyPr/>
          <a:lstStyle/>
          <a:p>
            <a:pPr defTabSz="933237">
              <a:defRPr/>
            </a:pPr>
            <a:fld id="{47C72B32-1A00-43DB-BBB8-B81738A4878E}" type="slidenum">
              <a:rPr lang="en-US">
                <a:solidFill>
                  <a:prstClr val="black"/>
                </a:solidFill>
                <a:latin typeface="Calibri"/>
              </a:rPr>
              <a:pPr defTabSz="933237">
                <a:defRPr/>
              </a:pPr>
              <a:t>15</a:t>
            </a:fld>
            <a:endParaRPr lang="en-US">
              <a:solidFill>
                <a:prstClr val="black"/>
              </a:solidFill>
              <a:latin typeface="Calibri"/>
            </a:endParaRPr>
          </a:p>
        </p:txBody>
      </p:sp>
    </p:spTree>
    <p:extLst>
      <p:ext uri="{BB962C8B-B14F-4D97-AF65-F5344CB8AC3E}">
        <p14:creationId xmlns:p14="http://schemas.microsoft.com/office/powerpoint/2010/main" val="3486545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C72B32-1A00-43DB-BBB8-B81738A4878E}" type="slidenum">
              <a:rPr lang="en-US" smtClean="0"/>
              <a:t>16</a:t>
            </a:fld>
            <a:endParaRPr lang="en-US"/>
          </a:p>
        </p:txBody>
      </p:sp>
    </p:spTree>
    <p:extLst>
      <p:ext uri="{BB962C8B-B14F-4D97-AF65-F5344CB8AC3E}">
        <p14:creationId xmlns:p14="http://schemas.microsoft.com/office/powerpoint/2010/main" val="423970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a:defRPr/>
            </a:pPr>
            <a:fld id="{47C72B32-1A00-43DB-BBB8-B81738A4878E}" type="slidenum">
              <a:rPr lang="en-US">
                <a:solidFill>
                  <a:prstClr val="black"/>
                </a:solidFill>
                <a:latin typeface="Calibri"/>
              </a:rPr>
              <a:pPr defTabSz="933237">
                <a:defRPr/>
              </a:pPr>
              <a:t>17</a:t>
            </a:fld>
            <a:endParaRPr lang="en-US">
              <a:solidFill>
                <a:prstClr val="black"/>
              </a:solidFill>
              <a:latin typeface="Calibri"/>
            </a:endParaRPr>
          </a:p>
        </p:txBody>
      </p:sp>
    </p:spTree>
    <p:extLst>
      <p:ext uri="{BB962C8B-B14F-4D97-AF65-F5344CB8AC3E}">
        <p14:creationId xmlns:p14="http://schemas.microsoft.com/office/powerpoint/2010/main" val="3392200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defTabSz="933237">
              <a:defRPr/>
            </a:pPr>
            <a:fld id="{47C72B32-1A00-43DB-BBB8-B81738A4878E}" type="slidenum">
              <a:rPr lang="en-US">
                <a:solidFill>
                  <a:prstClr val="black"/>
                </a:solidFill>
                <a:latin typeface="Calibri"/>
              </a:rPr>
              <a:pPr defTabSz="933237">
                <a:defRPr/>
              </a:pPr>
              <a:t>19</a:t>
            </a:fld>
            <a:endParaRPr lang="en-US">
              <a:solidFill>
                <a:prstClr val="black"/>
              </a:solidFill>
              <a:latin typeface="Calibri"/>
            </a:endParaRPr>
          </a:p>
        </p:txBody>
      </p:sp>
    </p:spTree>
    <p:extLst>
      <p:ext uri="{BB962C8B-B14F-4D97-AF65-F5344CB8AC3E}">
        <p14:creationId xmlns:p14="http://schemas.microsoft.com/office/powerpoint/2010/main" val="1234998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800"/>
              </a:spcAft>
            </a:pPr>
            <a:r>
              <a:rPr lang="en-US" sz="2400" dirty="0"/>
              <a:t>TRICARE East Region and West Region</a:t>
            </a:r>
          </a:p>
          <a:p>
            <a:pPr marL="548640" lvl="1" indent="-274320">
              <a:spcBef>
                <a:spcPts val="600"/>
              </a:spcBef>
              <a:spcAft>
                <a:spcPts val="800"/>
              </a:spcAft>
              <a:buFont typeface="Arial" panose="020B0604020202020204" pitchFamily="34" charset="0"/>
              <a:buChar char="•"/>
            </a:pPr>
            <a:r>
              <a:rPr lang="en-US" sz="2200" dirty="0"/>
              <a:t>6 states moved from East Region to West Region (with exceptions for some ZIP codes)</a:t>
            </a:r>
          </a:p>
          <a:p>
            <a:pPr marL="548640" lvl="1" indent="-274320">
              <a:spcBef>
                <a:spcPts val="600"/>
              </a:spcBef>
              <a:spcAft>
                <a:spcPts val="800"/>
              </a:spcAft>
              <a:buFont typeface="Arial" panose="020B0604020202020204" pitchFamily="34" charset="0"/>
              <a:buChar char="•"/>
            </a:pPr>
            <a:r>
              <a:rPr lang="en-US" sz="2200" dirty="0"/>
              <a:t>West Region’s new contractor: TriWest Healthcare Alliance replaced Health Net Federal Services, LLC. </a:t>
            </a:r>
          </a:p>
          <a:p>
            <a:pPr marL="548640" lvl="1" indent="-274320">
              <a:spcBef>
                <a:spcPts val="600"/>
              </a:spcBef>
              <a:spcAft>
                <a:spcPts val="800"/>
              </a:spcAft>
              <a:buFont typeface="Arial" panose="020B0604020202020204" pitchFamily="34" charset="0"/>
              <a:buChar char="•"/>
            </a:pPr>
            <a:r>
              <a:rPr lang="en-US" sz="2200" dirty="0"/>
              <a:t>Humana Military will remain the contractor for the East Region.</a:t>
            </a:r>
          </a:p>
          <a:p>
            <a:pPr>
              <a:spcBef>
                <a:spcPts val="600"/>
              </a:spcBef>
              <a:spcAft>
                <a:spcPts val="800"/>
              </a:spcAft>
            </a:pPr>
            <a:r>
              <a:rPr lang="en-US" sz="2400" dirty="0"/>
              <a:t>More efficient transfers between the two regions</a:t>
            </a:r>
          </a:p>
          <a:p>
            <a:pPr>
              <a:spcBef>
                <a:spcPts val="600"/>
              </a:spcBef>
              <a:spcAft>
                <a:spcPts val="800"/>
              </a:spcAft>
            </a:pPr>
            <a:r>
              <a:rPr lang="en-US" sz="2400" dirty="0"/>
              <a:t>Greater provider network flexibility</a:t>
            </a:r>
          </a:p>
          <a:p>
            <a:pPr>
              <a:spcBef>
                <a:spcPts val="600"/>
              </a:spcBef>
              <a:spcAft>
                <a:spcPts val="800"/>
              </a:spcAft>
            </a:pPr>
            <a:r>
              <a:rPr lang="en-US" sz="2400" dirty="0"/>
              <a:t>Improved beneficiary choice</a:t>
            </a:r>
          </a:p>
          <a:p>
            <a:pPr>
              <a:spcBef>
                <a:spcPts val="600"/>
              </a:spcBef>
              <a:spcAft>
                <a:spcPts val="800"/>
              </a:spcAft>
            </a:pPr>
            <a:r>
              <a:rPr lang="en-US" sz="2400" dirty="0"/>
              <a:t>Enhanced access to telehealth</a:t>
            </a:r>
          </a:p>
          <a:p>
            <a:endParaRPr lang="en-US" dirty="0"/>
          </a:p>
        </p:txBody>
      </p:sp>
      <p:sp>
        <p:nvSpPr>
          <p:cNvPr id="4" name="Slide Number Placeholder 3"/>
          <p:cNvSpPr>
            <a:spLocks noGrp="1"/>
          </p:cNvSpPr>
          <p:nvPr>
            <p:ph type="sldNum" sz="quarter" idx="5"/>
          </p:nvPr>
        </p:nvSpPr>
        <p:spPr/>
        <p:txBody>
          <a:bodyPr/>
          <a:lstStyle/>
          <a:p>
            <a:fld id="{47C72B32-1A00-43DB-BBB8-B81738A4878E}" type="slidenum">
              <a:rPr lang="en-US" smtClean="0"/>
              <a:t>24</a:t>
            </a:fld>
            <a:endParaRPr lang="en-US"/>
          </a:p>
        </p:txBody>
      </p:sp>
    </p:spTree>
    <p:extLst>
      <p:ext uri="{BB962C8B-B14F-4D97-AF65-F5344CB8AC3E}">
        <p14:creationId xmlns:p14="http://schemas.microsoft.com/office/powerpoint/2010/main" val="3898443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C72B32-1A00-43DB-BBB8-B81738A4878E}" type="slidenum">
              <a:rPr lang="en-US" smtClean="0"/>
              <a:t>26</a:t>
            </a:fld>
            <a:endParaRPr lang="en-US"/>
          </a:p>
        </p:txBody>
      </p:sp>
    </p:spTree>
    <p:extLst>
      <p:ext uri="{BB962C8B-B14F-4D97-AF65-F5344CB8AC3E}">
        <p14:creationId xmlns:p14="http://schemas.microsoft.com/office/powerpoint/2010/main" val="42551015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C72B32-1A00-43DB-BBB8-B81738A487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9413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C72B32-1A00-43DB-BBB8-B81738A4878E}" type="slidenum">
              <a:rPr lang="en-US" smtClean="0"/>
              <a:t>3</a:t>
            </a:fld>
            <a:endParaRPr lang="en-US"/>
          </a:p>
        </p:txBody>
      </p:sp>
    </p:spTree>
    <p:extLst>
      <p:ext uri="{BB962C8B-B14F-4D97-AF65-F5344CB8AC3E}">
        <p14:creationId xmlns:p14="http://schemas.microsoft.com/office/powerpoint/2010/main" val="2385281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defRPr>
            </a:lvl1pPr>
            <a:lvl2pPr marL="742653" indent="-285636">
              <a:defRPr>
                <a:solidFill>
                  <a:schemeClr val="tx1"/>
                </a:solidFill>
                <a:latin typeface="Franklin Gothic Book" panose="020B0503020102020204" pitchFamily="34" charset="0"/>
              </a:defRPr>
            </a:lvl2pPr>
            <a:lvl3pPr marL="1142543" indent="-228509">
              <a:defRPr>
                <a:solidFill>
                  <a:schemeClr val="tx1"/>
                </a:solidFill>
                <a:latin typeface="Franklin Gothic Book" panose="020B0503020102020204" pitchFamily="34" charset="0"/>
              </a:defRPr>
            </a:lvl3pPr>
            <a:lvl4pPr marL="1599560" indent="-228509">
              <a:defRPr>
                <a:solidFill>
                  <a:schemeClr val="tx1"/>
                </a:solidFill>
                <a:latin typeface="Franklin Gothic Book" panose="020B0503020102020204" pitchFamily="34" charset="0"/>
              </a:defRPr>
            </a:lvl4pPr>
            <a:lvl5pPr marL="2056577" indent="-228509">
              <a:defRPr>
                <a:solidFill>
                  <a:schemeClr val="tx1"/>
                </a:solidFill>
                <a:latin typeface="Franklin Gothic Book" panose="020B0503020102020204" pitchFamily="34" charset="0"/>
              </a:defRPr>
            </a:lvl5pPr>
            <a:lvl6pPr marL="2513594" indent="-228509" eaLnBrk="0" fontAlgn="base" hangingPunct="0">
              <a:spcBef>
                <a:spcPct val="0"/>
              </a:spcBef>
              <a:spcAft>
                <a:spcPct val="0"/>
              </a:spcAft>
              <a:defRPr>
                <a:solidFill>
                  <a:schemeClr val="tx1"/>
                </a:solidFill>
                <a:latin typeface="Franklin Gothic Book" panose="020B0503020102020204" pitchFamily="34" charset="0"/>
              </a:defRPr>
            </a:lvl6pPr>
            <a:lvl7pPr marL="2970611" indent="-228509" eaLnBrk="0" fontAlgn="base" hangingPunct="0">
              <a:spcBef>
                <a:spcPct val="0"/>
              </a:spcBef>
              <a:spcAft>
                <a:spcPct val="0"/>
              </a:spcAft>
              <a:defRPr>
                <a:solidFill>
                  <a:schemeClr val="tx1"/>
                </a:solidFill>
                <a:latin typeface="Franklin Gothic Book" panose="020B0503020102020204" pitchFamily="34" charset="0"/>
              </a:defRPr>
            </a:lvl7pPr>
            <a:lvl8pPr marL="3427628" indent="-228509" eaLnBrk="0" fontAlgn="base" hangingPunct="0">
              <a:spcBef>
                <a:spcPct val="0"/>
              </a:spcBef>
              <a:spcAft>
                <a:spcPct val="0"/>
              </a:spcAft>
              <a:defRPr>
                <a:solidFill>
                  <a:schemeClr val="tx1"/>
                </a:solidFill>
                <a:latin typeface="Franklin Gothic Book" panose="020B0503020102020204" pitchFamily="34" charset="0"/>
              </a:defRPr>
            </a:lvl8pPr>
            <a:lvl9pPr marL="3884646" indent="-228509" eaLnBrk="0" fontAlgn="base" hangingPunct="0">
              <a:spcBef>
                <a:spcPct val="0"/>
              </a:spcBef>
              <a:spcAft>
                <a:spcPct val="0"/>
              </a:spcAft>
              <a:defRPr>
                <a:solidFill>
                  <a:schemeClr val="tx1"/>
                </a:solidFill>
                <a:latin typeface="Franklin Gothic Book" panose="020B05030201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165E546-BACD-4E52-B83B-36EC8185F95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6388" name="Notes Placeholder 1"/>
          <p:cNvSpPr>
            <a:spLocks noGrp="1"/>
          </p:cNvSpPr>
          <p:nvPr/>
        </p:nvSpPr>
        <p:spPr bwMode="auto">
          <a:xfrm>
            <a:off x="701358" y="4419680"/>
            <a:ext cx="5617209" cy="418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26" tIns="46662" rIns="93326" bIns="46662"/>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6389" name="Notes Placeholder 1"/>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381" indent="-171381">
              <a:buFont typeface="Wingdings" panose="05000000000000000000" pitchFamily="2" charset="2"/>
              <a:buChar char="q"/>
            </a:pPr>
            <a:r>
              <a:rPr lang="en-US" altLang="en-US" dirty="0"/>
              <a:t>Explain</a:t>
            </a:r>
            <a:r>
              <a:rPr lang="en-US" altLang="en-US" baseline="0" dirty="0"/>
              <a:t> remote dental no longer part of TOP contract.  </a:t>
            </a:r>
            <a:endParaRPr lang="en-US" altLang="en-US" dirty="0"/>
          </a:p>
          <a:p>
            <a:pPr marL="171381" indent="-171381">
              <a:buFont typeface="Wingdings" panose="05000000000000000000" pitchFamily="2" charset="2"/>
              <a:buChar char="q"/>
            </a:pPr>
            <a:r>
              <a:rPr lang="en-US" altLang="en-US" dirty="0"/>
              <a:t>Most significant changes: under TOP 21 are improved clinical quality, beneficiary experience of care, and medical document collection</a:t>
            </a:r>
          </a:p>
          <a:p>
            <a:pPr marL="171381" indent="-171381" defTabSz="914034" eaLnBrk="1" fontAlgn="auto" hangingPunct="1">
              <a:spcBef>
                <a:spcPts val="0"/>
              </a:spcBef>
              <a:spcAft>
                <a:spcPts val="0"/>
              </a:spcAft>
              <a:buFont typeface="Wingdings" panose="05000000000000000000" pitchFamily="2" charset="2"/>
              <a:buChar char="q"/>
              <a:defRPr/>
            </a:pPr>
            <a:r>
              <a:rPr lang="en-US" altLang="en-US" dirty="0"/>
              <a:t>59 TOP Prime Locations; 275 TOP Prime Remote Locations (3 new sites in progress)</a:t>
            </a:r>
          </a:p>
          <a:p>
            <a:pPr marL="171381" indent="-171381">
              <a:buFont typeface="Wingdings" panose="05000000000000000000" pitchFamily="2" charset="2"/>
              <a:buChar char="q"/>
            </a:pPr>
            <a:endParaRPr lang="en-US" altLang="en-US" dirty="0"/>
          </a:p>
          <a:p>
            <a:endParaRPr lang="en-US" altLang="en-US" dirty="0"/>
          </a:p>
        </p:txBody>
      </p:sp>
    </p:spTree>
    <p:extLst>
      <p:ext uri="{BB962C8B-B14F-4D97-AF65-F5344CB8AC3E}">
        <p14:creationId xmlns:p14="http://schemas.microsoft.com/office/powerpoint/2010/main" val="41982056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defRPr>
            </a:lvl1pPr>
            <a:lvl2pPr marL="742653" indent="-285636">
              <a:defRPr>
                <a:solidFill>
                  <a:schemeClr val="tx1"/>
                </a:solidFill>
                <a:latin typeface="Franklin Gothic Book" panose="020B0503020102020204" pitchFamily="34" charset="0"/>
              </a:defRPr>
            </a:lvl2pPr>
            <a:lvl3pPr marL="1142543" indent="-228509">
              <a:defRPr>
                <a:solidFill>
                  <a:schemeClr val="tx1"/>
                </a:solidFill>
                <a:latin typeface="Franklin Gothic Book" panose="020B0503020102020204" pitchFamily="34" charset="0"/>
              </a:defRPr>
            </a:lvl3pPr>
            <a:lvl4pPr marL="1599560" indent="-228509">
              <a:defRPr>
                <a:solidFill>
                  <a:schemeClr val="tx1"/>
                </a:solidFill>
                <a:latin typeface="Franklin Gothic Book" panose="020B0503020102020204" pitchFamily="34" charset="0"/>
              </a:defRPr>
            </a:lvl4pPr>
            <a:lvl5pPr marL="2056577" indent="-228509">
              <a:defRPr>
                <a:solidFill>
                  <a:schemeClr val="tx1"/>
                </a:solidFill>
                <a:latin typeface="Franklin Gothic Book" panose="020B0503020102020204" pitchFamily="34" charset="0"/>
              </a:defRPr>
            </a:lvl5pPr>
            <a:lvl6pPr marL="2513594" indent="-228509" eaLnBrk="0" fontAlgn="base" hangingPunct="0">
              <a:spcBef>
                <a:spcPct val="0"/>
              </a:spcBef>
              <a:spcAft>
                <a:spcPct val="0"/>
              </a:spcAft>
              <a:defRPr>
                <a:solidFill>
                  <a:schemeClr val="tx1"/>
                </a:solidFill>
                <a:latin typeface="Franklin Gothic Book" panose="020B0503020102020204" pitchFamily="34" charset="0"/>
              </a:defRPr>
            </a:lvl6pPr>
            <a:lvl7pPr marL="2970611" indent="-228509" eaLnBrk="0" fontAlgn="base" hangingPunct="0">
              <a:spcBef>
                <a:spcPct val="0"/>
              </a:spcBef>
              <a:spcAft>
                <a:spcPct val="0"/>
              </a:spcAft>
              <a:defRPr>
                <a:solidFill>
                  <a:schemeClr val="tx1"/>
                </a:solidFill>
                <a:latin typeface="Franklin Gothic Book" panose="020B0503020102020204" pitchFamily="34" charset="0"/>
              </a:defRPr>
            </a:lvl7pPr>
            <a:lvl8pPr marL="3427628" indent="-228509" eaLnBrk="0" fontAlgn="base" hangingPunct="0">
              <a:spcBef>
                <a:spcPct val="0"/>
              </a:spcBef>
              <a:spcAft>
                <a:spcPct val="0"/>
              </a:spcAft>
              <a:defRPr>
                <a:solidFill>
                  <a:schemeClr val="tx1"/>
                </a:solidFill>
                <a:latin typeface="Franklin Gothic Book" panose="020B0503020102020204" pitchFamily="34" charset="0"/>
              </a:defRPr>
            </a:lvl8pPr>
            <a:lvl9pPr marL="3884646" indent="-228509" eaLnBrk="0" fontAlgn="base" hangingPunct="0">
              <a:spcBef>
                <a:spcPct val="0"/>
              </a:spcBef>
              <a:spcAft>
                <a:spcPct val="0"/>
              </a:spcAft>
              <a:defRPr>
                <a:solidFill>
                  <a:schemeClr val="tx1"/>
                </a:solidFill>
                <a:latin typeface="Franklin Gothic Book" panose="020B05030201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165E546-BACD-4E52-B83B-36EC8185F95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6388" name="Notes Placeholder 1"/>
          <p:cNvSpPr>
            <a:spLocks noGrp="1"/>
          </p:cNvSpPr>
          <p:nvPr/>
        </p:nvSpPr>
        <p:spPr bwMode="auto">
          <a:xfrm>
            <a:off x="701358" y="4419680"/>
            <a:ext cx="5617209" cy="418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26" tIns="46662" rIns="93326" bIns="46662"/>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6389" name="Notes Placeholder 1"/>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381" indent="-171381">
              <a:buFont typeface="Wingdings" panose="05000000000000000000" pitchFamily="2" charset="2"/>
              <a:buChar char="q"/>
            </a:pPr>
            <a:r>
              <a:rPr lang="en-US" altLang="en-US" dirty="0"/>
              <a:t>Explain</a:t>
            </a:r>
            <a:r>
              <a:rPr lang="en-US" altLang="en-US" baseline="0" dirty="0"/>
              <a:t> remote dental no longer part of TOP contract.  </a:t>
            </a:r>
            <a:endParaRPr lang="en-US" altLang="en-US" dirty="0"/>
          </a:p>
          <a:p>
            <a:pPr marL="171381" indent="-171381">
              <a:buFont typeface="Wingdings" panose="05000000000000000000" pitchFamily="2" charset="2"/>
              <a:buChar char="q"/>
            </a:pPr>
            <a:r>
              <a:rPr lang="en-US" altLang="en-US" dirty="0"/>
              <a:t>Most significant changes: under TOP 21 are improved clinical quality, beneficiary experience of care, and medical document collection</a:t>
            </a:r>
          </a:p>
          <a:p>
            <a:pPr marL="171381" indent="-171381" defTabSz="914034" eaLnBrk="1" fontAlgn="auto" hangingPunct="1">
              <a:spcBef>
                <a:spcPts val="0"/>
              </a:spcBef>
              <a:spcAft>
                <a:spcPts val="0"/>
              </a:spcAft>
              <a:buFont typeface="Wingdings" panose="05000000000000000000" pitchFamily="2" charset="2"/>
              <a:buChar char="q"/>
              <a:defRPr/>
            </a:pPr>
            <a:r>
              <a:rPr lang="en-US" altLang="en-US" dirty="0"/>
              <a:t>59 TOP Prime Locations; 275 TOP Prime Remote Locations (3 new sites in progress)</a:t>
            </a:r>
          </a:p>
          <a:p>
            <a:pPr marL="171381" indent="-171381">
              <a:buFont typeface="Wingdings" panose="05000000000000000000" pitchFamily="2" charset="2"/>
              <a:buChar char="q"/>
            </a:pPr>
            <a:endParaRPr lang="en-US" altLang="en-US" dirty="0"/>
          </a:p>
          <a:p>
            <a:endParaRPr lang="en-US" altLang="en-US" dirty="0"/>
          </a:p>
        </p:txBody>
      </p:sp>
    </p:spTree>
    <p:extLst>
      <p:ext uri="{BB962C8B-B14F-4D97-AF65-F5344CB8AC3E}">
        <p14:creationId xmlns:p14="http://schemas.microsoft.com/office/powerpoint/2010/main" val="3283744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defRPr>
            </a:lvl1pPr>
            <a:lvl2pPr marL="742653" indent="-285636">
              <a:defRPr>
                <a:solidFill>
                  <a:schemeClr val="tx1"/>
                </a:solidFill>
                <a:latin typeface="Franklin Gothic Book" panose="020B0503020102020204" pitchFamily="34" charset="0"/>
              </a:defRPr>
            </a:lvl2pPr>
            <a:lvl3pPr marL="1142543" indent="-228509">
              <a:defRPr>
                <a:solidFill>
                  <a:schemeClr val="tx1"/>
                </a:solidFill>
                <a:latin typeface="Franklin Gothic Book" panose="020B0503020102020204" pitchFamily="34" charset="0"/>
              </a:defRPr>
            </a:lvl3pPr>
            <a:lvl4pPr marL="1599560" indent="-228509">
              <a:defRPr>
                <a:solidFill>
                  <a:schemeClr val="tx1"/>
                </a:solidFill>
                <a:latin typeface="Franklin Gothic Book" panose="020B0503020102020204" pitchFamily="34" charset="0"/>
              </a:defRPr>
            </a:lvl4pPr>
            <a:lvl5pPr marL="2056577" indent="-228509">
              <a:defRPr>
                <a:solidFill>
                  <a:schemeClr val="tx1"/>
                </a:solidFill>
                <a:latin typeface="Franklin Gothic Book" panose="020B0503020102020204" pitchFamily="34" charset="0"/>
              </a:defRPr>
            </a:lvl5pPr>
            <a:lvl6pPr marL="2513594" indent="-228509" eaLnBrk="0" fontAlgn="base" hangingPunct="0">
              <a:spcBef>
                <a:spcPct val="0"/>
              </a:spcBef>
              <a:spcAft>
                <a:spcPct val="0"/>
              </a:spcAft>
              <a:defRPr>
                <a:solidFill>
                  <a:schemeClr val="tx1"/>
                </a:solidFill>
                <a:latin typeface="Franklin Gothic Book" panose="020B0503020102020204" pitchFamily="34" charset="0"/>
              </a:defRPr>
            </a:lvl6pPr>
            <a:lvl7pPr marL="2970611" indent="-228509" eaLnBrk="0" fontAlgn="base" hangingPunct="0">
              <a:spcBef>
                <a:spcPct val="0"/>
              </a:spcBef>
              <a:spcAft>
                <a:spcPct val="0"/>
              </a:spcAft>
              <a:defRPr>
                <a:solidFill>
                  <a:schemeClr val="tx1"/>
                </a:solidFill>
                <a:latin typeface="Franklin Gothic Book" panose="020B0503020102020204" pitchFamily="34" charset="0"/>
              </a:defRPr>
            </a:lvl7pPr>
            <a:lvl8pPr marL="3427628" indent="-228509" eaLnBrk="0" fontAlgn="base" hangingPunct="0">
              <a:spcBef>
                <a:spcPct val="0"/>
              </a:spcBef>
              <a:spcAft>
                <a:spcPct val="0"/>
              </a:spcAft>
              <a:defRPr>
                <a:solidFill>
                  <a:schemeClr val="tx1"/>
                </a:solidFill>
                <a:latin typeface="Franklin Gothic Book" panose="020B0503020102020204" pitchFamily="34" charset="0"/>
              </a:defRPr>
            </a:lvl8pPr>
            <a:lvl9pPr marL="3884646" indent="-228509" eaLnBrk="0" fontAlgn="base" hangingPunct="0">
              <a:spcBef>
                <a:spcPct val="0"/>
              </a:spcBef>
              <a:spcAft>
                <a:spcPct val="0"/>
              </a:spcAft>
              <a:defRPr>
                <a:solidFill>
                  <a:schemeClr val="tx1"/>
                </a:solidFill>
                <a:latin typeface="Franklin Gothic Book" panose="020B05030201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165E546-BACD-4E52-B83B-36EC8185F95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6388" name="Notes Placeholder 1"/>
          <p:cNvSpPr>
            <a:spLocks noGrp="1"/>
          </p:cNvSpPr>
          <p:nvPr/>
        </p:nvSpPr>
        <p:spPr bwMode="auto">
          <a:xfrm>
            <a:off x="701358" y="4419680"/>
            <a:ext cx="5617209" cy="418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26" tIns="46662" rIns="93326" bIns="46662"/>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6389" name="Notes Placeholder 1"/>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381" indent="-171381">
              <a:buFont typeface="Wingdings" panose="05000000000000000000" pitchFamily="2" charset="2"/>
              <a:buChar char="q"/>
            </a:pPr>
            <a:r>
              <a:rPr lang="en-US" altLang="en-US" dirty="0"/>
              <a:t>Explain</a:t>
            </a:r>
            <a:r>
              <a:rPr lang="en-US" altLang="en-US" baseline="0" dirty="0"/>
              <a:t> remote dental no longer part of TOP contract.  </a:t>
            </a:r>
            <a:endParaRPr lang="en-US" altLang="en-US" dirty="0"/>
          </a:p>
          <a:p>
            <a:pPr marL="171381" indent="-171381">
              <a:buFont typeface="Wingdings" panose="05000000000000000000" pitchFamily="2" charset="2"/>
              <a:buChar char="q"/>
            </a:pPr>
            <a:r>
              <a:rPr lang="en-US" altLang="en-US" dirty="0"/>
              <a:t>Most significant changes: under TOP 21 are improved clinical quality, beneficiary experience of care, and medical document collection</a:t>
            </a:r>
          </a:p>
          <a:p>
            <a:pPr marL="171381" indent="-171381" defTabSz="914034" eaLnBrk="1" fontAlgn="auto" hangingPunct="1">
              <a:spcBef>
                <a:spcPts val="0"/>
              </a:spcBef>
              <a:spcAft>
                <a:spcPts val="0"/>
              </a:spcAft>
              <a:buFont typeface="Wingdings" panose="05000000000000000000" pitchFamily="2" charset="2"/>
              <a:buChar char="q"/>
              <a:defRPr/>
            </a:pPr>
            <a:r>
              <a:rPr lang="en-US" altLang="en-US" dirty="0"/>
              <a:t>59 TOP Prime Locations; 275 TOP Prime Remote Locations (3 new sites in progress)</a:t>
            </a:r>
          </a:p>
          <a:p>
            <a:pPr marL="171381" indent="-171381">
              <a:buFont typeface="Wingdings" panose="05000000000000000000" pitchFamily="2" charset="2"/>
              <a:buChar char="q"/>
            </a:pPr>
            <a:endParaRPr lang="en-US" altLang="en-US" dirty="0"/>
          </a:p>
          <a:p>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C72B32-1A00-43DB-BBB8-B81738A4878E}" type="slidenum">
              <a:rPr lang="en-US" smtClean="0"/>
              <a:t>31</a:t>
            </a:fld>
            <a:endParaRPr lang="en-US"/>
          </a:p>
        </p:txBody>
      </p:sp>
    </p:spTree>
    <p:extLst>
      <p:ext uri="{BB962C8B-B14F-4D97-AF65-F5344CB8AC3E}">
        <p14:creationId xmlns:p14="http://schemas.microsoft.com/office/powerpoint/2010/main" val="41525676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C72B32-1A00-43DB-BBB8-B81738A4878E}" type="slidenum">
              <a:rPr lang="en-US" smtClean="0"/>
              <a:t>32</a:t>
            </a:fld>
            <a:endParaRPr lang="en-US"/>
          </a:p>
        </p:txBody>
      </p:sp>
    </p:spTree>
    <p:extLst>
      <p:ext uri="{BB962C8B-B14F-4D97-AF65-F5344CB8AC3E}">
        <p14:creationId xmlns:p14="http://schemas.microsoft.com/office/powerpoint/2010/main" val="39854547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C72B32-1A00-43DB-BBB8-B81738A4878E}" type="slidenum">
              <a:rPr lang="en-US" smtClean="0"/>
              <a:t>33</a:t>
            </a:fld>
            <a:endParaRPr lang="en-US"/>
          </a:p>
        </p:txBody>
      </p:sp>
    </p:spTree>
    <p:extLst>
      <p:ext uri="{BB962C8B-B14F-4D97-AF65-F5344CB8AC3E}">
        <p14:creationId xmlns:p14="http://schemas.microsoft.com/office/powerpoint/2010/main" val="30620867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82EF205C-A13D-2345-8F13-39D5B9B6751B}"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10815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D5784C-0A2D-40F5-8001-4AB6EAEC2FF9}" type="slidenum">
              <a:rPr lang="en-US" smtClean="0"/>
              <a:t>35</a:t>
            </a:fld>
            <a:endParaRPr lang="en-US" dirty="0"/>
          </a:p>
        </p:txBody>
      </p:sp>
    </p:spTree>
    <p:extLst>
      <p:ext uri="{BB962C8B-B14F-4D97-AF65-F5344CB8AC3E}">
        <p14:creationId xmlns:p14="http://schemas.microsoft.com/office/powerpoint/2010/main" val="56152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73256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82EF205C-A13D-2345-8F13-39D5B9B6751B}"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5607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Calibri" panose="020F0502020204030204" pitchFamily="34" charset="0"/>
                <a:ea typeface="Calibri" panose="020F0502020204030204" pitchFamily="34" charset="0"/>
                <a:cs typeface="Times New Roman" panose="02020603050405020304" pitchFamily="18" charset="0"/>
              </a:rPr>
              <a:t>29 Jan 2015 – “Military Compensation and Retirement Modernization Commission” (MCRMC)</a:t>
            </a:r>
          </a:p>
          <a:p>
            <a:r>
              <a:rPr lang="en-US" sz="1800" dirty="0">
                <a:latin typeface="Calibri" panose="020F0502020204030204" pitchFamily="34" charset="0"/>
                <a:ea typeface="Calibri" panose="020F0502020204030204" pitchFamily="34" charset="0"/>
              </a:rPr>
              <a:t>     https://apps.dtic.mil/sti/citations/ADA625626</a:t>
            </a:r>
          </a:p>
          <a:p>
            <a:r>
              <a:rPr lang="en-US" sz="1800" dirty="0">
                <a:latin typeface="Calibri" panose="020F0502020204030204" pitchFamily="34" charset="0"/>
                <a:ea typeface="Calibri" panose="020F0502020204030204" pitchFamily="34" charset="0"/>
                <a:cs typeface="Times New Roman" panose="02020603050405020304" pitchFamily="18" charset="0"/>
              </a:rPr>
              <a:t>08 Feb 2016 – “MHS Modernization Study”</a:t>
            </a:r>
          </a:p>
          <a:p>
            <a:r>
              <a:rPr lang="en-US" sz="1800" dirty="0">
                <a:latin typeface="Calibri" panose="020F0502020204030204" pitchFamily="34" charset="0"/>
                <a:ea typeface="Calibri" panose="020F0502020204030204" pitchFamily="34" charset="0"/>
              </a:rPr>
              <a:t>     https://health.mil/Reference-Center/Reports/2016/02/08/Review-of-MHS-Modernization-Study</a:t>
            </a:r>
          </a:p>
          <a:p>
            <a:endParaRPr lang="en-US" sz="1800" dirty="0">
              <a:latin typeface="Calibri" panose="020F0502020204030204" pitchFamily="34" charset="0"/>
              <a:ea typeface="Calibri" panose="020F0502020204030204" pitchFamily="34" charset="0"/>
            </a:endParaRPr>
          </a:p>
          <a:p>
            <a:r>
              <a:rPr lang="en-US" sz="1800" dirty="0">
                <a:latin typeface="Calibri" panose="020F0502020204030204" pitchFamily="34" charset="0"/>
                <a:ea typeface="Calibri" panose="020F0502020204030204" pitchFamily="34" charset="0"/>
              </a:rPr>
              <a:t>Detailed evolution – see Appendix of “Annual Evaluation of the TRICARE Program” (Report to Congress)</a:t>
            </a:r>
          </a:p>
          <a:p>
            <a:r>
              <a:rPr lang="en-US" sz="1800" dirty="0">
                <a:latin typeface="Calibri" panose="020F0502020204030204" pitchFamily="34" charset="0"/>
                <a:ea typeface="Calibri" panose="020F0502020204030204" pitchFamily="34" charset="0"/>
              </a:rPr>
              <a:t>     www.health.mil/Military-Health-Topics/Access-Cost-Quality-and-Safety/Health-Care-Program-Evaluation/Annual-Evaluation-of-the-TRICARE-Program</a:t>
            </a:r>
          </a:p>
          <a:p>
            <a:r>
              <a:rPr lang="en-US" sz="1800" dirty="0">
                <a:latin typeface="Calibri" panose="020F0502020204030204" pitchFamily="34" charset="0"/>
                <a:ea typeface="Calibri" panose="020F0502020204030204" pitchFamily="34" charset="0"/>
              </a:rPr>
              <a:t>MHS Home &gt; Military Health Topics &gt; Health Care Administration &amp; Operations &gt; Health Care Program Evaluation &gt; Annual Evaluation of the TRICARE Program</a:t>
            </a:r>
          </a:p>
          <a:p>
            <a:endParaRPr lang="en-US" sz="1800" dirty="0">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pPr defTabSz="933237">
              <a:defRPr/>
            </a:pPr>
            <a:fld id="{82EF205C-A13D-2345-8F13-39D5B9B6751B}" type="slidenum">
              <a:rPr lang="en-US">
                <a:solidFill>
                  <a:prstClr val="black"/>
                </a:solidFill>
                <a:latin typeface="Calibri"/>
              </a:rPr>
              <a:pPr defTabSz="933237">
                <a:defRPr/>
              </a:pPr>
              <a:t>6</a:t>
            </a:fld>
            <a:endParaRPr lang="en-US">
              <a:solidFill>
                <a:prstClr val="black"/>
              </a:solidFill>
              <a:latin typeface="Calibri"/>
            </a:endParaRPr>
          </a:p>
        </p:txBody>
      </p:sp>
    </p:spTree>
    <p:extLst>
      <p:ext uri="{BB962C8B-B14F-4D97-AF65-F5344CB8AC3E}">
        <p14:creationId xmlns:p14="http://schemas.microsoft.com/office/powerpoint/2010/main" val="2680234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82EF205C-A13D-2345-8F13-39D5B9B6751B}"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4928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a:defRPr/>
            </a:pPr>
            <a:fld id="{47C72B32-1A00-43DB-BBB8-B81738A4878E}" type="slidenum">
              <a:rPr lang="en-US">
                <a:solidFill>
                  <a:prstClr val="black"/>
                </a:solidFill>
                <a:latin typeface="Calibri"/>
              </a:rPr>
              <a:pPr defTabSz="933237">
                <a:defRPr/>
              </a:pPr>
              <a:t>8</a:t>
            </a:fld>
            <a:endParaRPr lang="en-US">
              <a:solidFill>
                <a:prstClr val="black"/>
              </a:solidFill>
              <a:latin typeface="Calibri"/>
            </a:endParaRPr>
          </a:p>
        </p:txBody>
      </p:sp>
    </p:spTree>
    <p:extLst>
      <p:ext uri="{BB962C8B-B14F-4D97-AF65-F5344CB8AC3E}">
        <p14:creationId xmlns:p14="http://schemas.microsoft.com/office/powerpoint/2010/main" val="4197628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C72B32-1A00-43DB-BBB8-B81738A4878E}" type="slidenum">
              <a:rPr lang="en-US" smtClean="0"/>
              <a:t>9</a:t>
            </a:fld>
            <a:endParaRPr lang="en-US"/>
          </a:p>
        </p:txBody>
      </p:sp>
    </p:spTree>
    <p:extLst>
      <p:ext uri="{BB962C8B-B14F-4D97-AF65-F5344CB8AC3E}">
        <p14:creationId xmlns:p14="http://schemas.microsoft.com/office/powerpoint/2010/main" val="3917664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ea typeface="Calibri" panose="020F0502020204030204" pitchFamily="34" charset="0"/>
              </a:rPr>
              <a:t>Locality-based </a:t>
            </a:r>
            <a:r>
              <a:rPr lang="en-US" sz="900" dirty="0">
                <a:latin typeface="Calibri" panose="020F0502020204030204" pitchFamily="34" charset="0"/>
                <a:ea typeface="Calibri" panose="020F0502020204030204" pitchFamily="34" charset="0"/>
              </a:rPr>
              <a:t>reimbursement rate waivers allow a higher individual provider payment rate when it has been determined that the availability of an adequate </a:t>
            </a:r>
            <a:r>
              <a:rPr lang="en-US" dirty="0">
                <a:latin typeface="Calibri" panose="020F0502020204030204" pitchFamily="34" charset="0"/>
                <a:ea typeface="Calibri" panose="020F0502020204030204" pitchFamily="34" charset="0"/>
              </a:rPr>
              <a:t>number and mix of qualified health care providers in a network in a specific locality is not found, where the higher rates may be necessary to maintain an adequate network.  Network waivers have a cap of 15% above the current CMAC, and are approved by the Private Sector Care Integration Office.</a:t>
            </a:r>
          </a:p>
          <a:p>
            <a:r>
              <a:rPr lang="en-US" dirty="0">
                <a:latin typeface="Calibri" panose="020F0502020204030204" pitchFamily="34" charset="0"/>
                <a:ea typeface="Calibri" panose="020F0502020204030204" pitchFamily="34" charset="0"/>
              </a:rPr>
              <a:t> </a:t>
            </a:r>
          </a:p>
          <a:p>
            <a:r>
              <a:rPr lang="en-US" dirty="0">
                <a:latin typeface="Calibri" panose="020F0502020204030204" pitchFamily="34" charset="0"/>
                <a:ea typeface="Calibri" panose="020F0502020204030204" pitchFamily="34" charset="0"/>
              </a:rPr>
              <a:t>Additionally, if it is determined that access to specific health care services is severely impaired, higher payment rates can be applied to all similar services performed in a locality, or a new locality could be defined for application of the higher payment rates. There is no cap for locality-based waivers (LBW); however, a detailed analysis is obtained to determine what rates would be reasonable based on the population, locality, and provider, and the final determined rate is established by TRICARE contractor negotiation with the requesting provider. LBW waiver requests are reviewed by the THP Private Sector Care division and approved by the Director.</a:t>
            </a:r>
          </a:p>
          <a:p>
            <a:endParaRPr lang="en-US" dirty="0"/>
          </a:p>
        </p:txBody>
      </p:sp>
      <p:sp>
        <p:nvSpPr>
          <p:cNvPr id="4" name="Slide Number Placeholder 3"/>
          <p:cNvSpPr>
            <a:spLocks noGrp="1"/>
          </p:cNvSpPr>
          <p:nvPr>
            <p:ph type="sldNum" sz="quarter" idx="5"/>
          </p:nvPr>
        </p:nvSpPr>
        <p:spPr/>
        <p:txBody>
          <a:bodyPr/>
          <a:lstStyle/>
          <a:p>
            <a:pPr defTabSz="933237">
              <a:defRPr/>
            </a:pPr>
            <a:fld id="{47C72B32-1A00-43DB-BBB8-B81738A4878E}" type="slidenum">
              <a:rPr lang="en-US">
                <a:solidFill>
                  <a:prstClr val="black"/>
                </a:solidFill>
                <a:latin typeface="Calibri"/>
              </a:rPr>
              <a:pPr defTabSz="933237">
                <a:defRPr/>
              </a:pPr>
              <a:t>10</a:t>
            </a:fld>
            <a:endParaRPr lang="en-US" dirty="0">
              <a:solidFill>
                <a:prstClr val="black"/>
              </a:solidFill>
              <a:latin typeface="Calibri"/>
            </a:endParaRPr>
          </a:p>
        </p:txBody>
      </p:sp>
    </p:spTree>
    <p:extLst>
      <p:ext uri="{BB962C8B-B14F-4D97-AF65-F5344CB8AC3E}">
        <p14:creationId xmlns:p14="http://schemas.microsoft.com/office/powerpoint/2010/main" val="26548940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descr="Main Title"/>
          <p:cNvSpPr>
            <a:spLocks noGrp="1"/>
          </p:cNvSpPr>
          <p:nvPr>
            <p:ph type="ctrTitle" hasCustomPrompt="1"/>
          </p:nvPr>
        </p:nvSpPr>
        <p:spPr>
          <a:xfrm>
            <a:off x="800099" y="3200401"/>
            <a:ext cx="7543800" cy="895350"/>
          </a:xfrm>
        </p:spPr>
        <p:txBody>
          <a:bodyPr anchor="t">
            <a:normAutofit/>
          </a:bodyPr>
          <a:lstStyle>
            <a:lvl1pPr>
              <a:defRPr sz="3200" b="1" baseline="0">
                <a:solidFill>
                  <a:srgbClr val="242B64"/>
                </a:solidFill>
                <a:latin typeface="Franklin Gothic Medium" panose="020B0603020102020204" pitchFamily="34" charset="0"/>
              </a:defRPr>
            </a:lvl1pPr>
          </a:lstStyle>
          <a:p>
            <a:r>
              <a:rPr lang="en-US" dirty="0"/>
              <a:t>Title, Franklin Gothic Medium, 32pt</a:t>
            </a:r>
          </a:p>
        </p:txBody>
      </p:sp>
      <p:sp>
        <p:nvSpPr>
          <p:cNvPr id="3" name="Subtitle 2" descr="Presenter Name and Date"/>
          <p:cNvSpPr>
            <a:spLocks noGrp="1"/>
          </p:cNvSpPr>
          <p:nvPr>
            <p:ph type="subTitle" idx="1" hasCustomPrompt="1"/>
          </p:nvPr>
        </p:nvSpPr>
        <p:spPr>
          <a:xfrm>
            <a:off x="1371599" y="4095750"/>
            <a:ext cx="6400800" cy="914400"/>
          </a:xfrm>
        </p:spPr>
        <p:txBody>
          <a:bodyPr>
            <a:normAutofit/>
          </a:bodyPr>
          <a:lstStyle>
            <a:lvl1pPr marL="0" indent="0" algn="ctr">
              <a:buNone/>
              <a:defRPr sz="2400" b="1" baseline="0">
                <a:solidFill>
                  <a:srgbClr val="000000"/>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br>
              <a:rPr lang="en-US" dirty="0"/>
            </a:br>
            <a:r>
              <a:rPr lang="en-US" dirty="0"/>
              <a:t>Month DD, YYYY</a:t>
            </a:r>
          </a:p>
        </p:txBody>
      </p:sp>
      <p:pic>
        <p:nvPicPr>
          <p:cNvPr id="5" name="Graphic 4">
            <a:extLst>
              <a:ext uri="{FF2B5EF4-FFF2-40B4-BE49-F238E27FC236}">
                <a16:creationId xmlns:a16="http://schemas.microsoft.com/office/drawing/2014/main" id="{D50AAE7B-2E62-E348-E45F-EF370809AED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71899" y="822960"/>
            <a:ext cx="1600200" cy="1600200"/>
          </a:xfrm>
          <a:prstGeom prst="rect">
            <a:avLst/>
          </a:prstGeom>
        </p:spPr>
      </p:pic>
    </p:spTree>
    <p:extLst>
      <p:ext uri="{BB962C8B-B14F-4D97-AF65-F5344CB8AC3E}">
        <p14:creationId xmlns:p14="http://schemas.microsoft.com/office/powerpoint/2010/main" val="811531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descr="Slide title"/>
          <p:cNvSpPr>
            <a:spLocks noGrp="1"/>
          </p:cNvSpPr>
          <p:nvPr>
            <p:ph type="title" hasCustomPrompt="1"/>
          </p:nvPr>
        </p:nvSpPr>
        <p:spPr>
          <a:xfrm>
            <a:off x="1066800" y="133350"/>
            <a:ext cx="7010400" cy="857250"/>
          </a:xfrm>
        </p:spPr>
        <p:txBody>
          <a:bodyPr>
            <a:normAutofit/>
          </a:bodyPr>
          <a:lstStyle>
            <a:lvl1pPr algn="l">
              <a:lnSpc>
                <a:spcPts val="2800"/>
              </a:lnSpc>
              <a:defRPr sz="2800" b="1" baseline="0">
                <a:solidFill>
                  <a:srgbClr val="242B64"/>
                </a:solidFill>
              </a:defRPr>
            </a:lvl1pPr>
          </a:lstStyle>
          <a:p>
            <a:r>
              <a:rPr lang="en-US" dirty="0"/>
              <a:t>Different title per slide, Franklin Gothic Medium 28pt</a:t>
            </a:r>
          </a:p>
        </p:txBody>
      </p:sp>
      <p:sp>
        <p:nvSpPr>
          <p:cNvPr id="3" name="Content Placeholder 2"/>
          <p:cNvSpPr>
            <a:spLocks noGrp="1"/>
          </p:cNvSpPr>
          <p:nvPr>
            <p:ph idx="1" hasCustomPrompt="1"/>
          </p:nvPr>
        </p:nvSpPr>
        <p:spPr>
          <a:xfrm>
            <a:off x="457200" y="1276351"/>
            <a:ext cx="8229600" cy="3276599"/>
          </a:xfrm>
        </p:spPr>
        <p:txBody>
          <a:bodyPr/>
          <a:lstStyle>
            <a:lvl1pPr marL="342900" indent="-342900">
              <a:buClr>
                <a:srgbClr val="092068"/>
              </a:buClr>
              <a:buSzPct val="125000"/>
              <a:buFont typeface="Arial" panose="020B0604020202020204" pitchFamily="34" charset="0"/>
              <a:buChar char="•"/>
              <a:defRPr sz="2200">
                <a:solidFill>
                  <a:srgbClr val="000000"/>
                </a:solidFill>
                <a:latin typeface="Franklin Gothic Book" panose="020B0503020102020204" pitchFamily="34" charset="0"/>
              </a:defRPr>
            </a:lvl1pPr>
            <a:lvl2pPr marL="742950" indent="-285750">
              <a:buClr>
                <a:srgbClr val="092068"/>
              </a:buClr>
              <a:buFont typeface="Wingdings" panose="05000000000000000000" pitchFamily="2" charset="2"/>
              <a:buChar char="§"/>
              <a:defRPr sz="2000">
                <a:solidFill>
                  <a:srgbClr val="000000"/>
                </a:solidFill>
                <a:latin typeface="Franklin Gothic Book" panose="020B0503020102020204" pitchFamily="34" charset="0"/>
              </a:defRPr>
            </a:lvl2pPr>
            <a:lvl3pPr marL="1143000" indent="-228600">
              <a:buClr>
                <a:srgbClr val="092068"/>
              </a:buClr>
              <a:buFont typeface="Wingdings" panose="05000000000000000000" pitchFamily="2" charset="2"/>
              <a:buChar char="ü"/>
              <a:defRPr sz="1800">
                <a:solidFill>
                  <a:srgbClr val="000000"/>
                </a:solidFill>
                <a:latin typeface="Franklin Gothic Book" panose="020B0503020102020204" pitchFamily="34" charset="0"/>
              </a:defRPr>
            </a:lvl3pPr>
          </a:lstStyle>
          <a:p>
            <a:pPr lvl="0"/>
            <a:r>
              <a:rPr lang="en-US" dirty="0"/>
              <a:t>Click to edit Master text styles</a:t>
            </a:r>
          </a:p>
          <a:p>
            <a:pPr lvl="1"/>
            <a:r>
              <a:rPr lang="en-US" dirty="0"/>
              <a:t>Second level</a:t>
            </a:r>
          </a:p>
          <a:p>
            <a:pPr lvl="2"/>
            <a:r>
              <a:rPr lang="en-US" dirty="0"/>
              <a:t>Third level</a:t>
            </a:r>
          </a:p>
          <a:p>
            <a:pPr lvl="0"/>
            <a:endParaRPr lang="en-US" dirty="0"/>
          </a:p>
          <a:p>
            <a:pPr lvl="2"/>
            <a:endParaRPr lang="en-US" dirty="0"/>
          </a:p>
          <a:p>
            <a:pPr lvl="2"/>
            <a:endParaRPr lang="en-US" dirty="0"/>
          </a:p>
        </p:txBody>
      </p:sp>
      <p:sp>
        <p:nvSpPr>
          <p:cNvPr id="4" name="TextBox 3"/>
          <p:cNvSpPr txBox="1"/>
          <p:nvPr userDrawn="1"/>
        </p:nvSpPr>
        <p:spPr>
          <a:xfrm>
            <a:off x="1182432" y="4629150"/>
            <a:ext cx="6779136" cy="5001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1" u="none" strike="noStrike" kern="1200" baseline="0" dirty="0">
                <a:solidFill>
                  <a:schemeClr val="bg1"/>
                </a:solidFill>
                <a:latin typeface="Garamond" panose="02020404030301010803" pitchFamily="18" charset="0"/>
                <a:ea typeface="+mn-ea"/>
                <a:cs typeface="+mn-cs"/>
              </a:rPr>
              <a:t>Improving Health and Building Readiness. Anytime, Anywhere — Always</a:t>
            </a:r>
          </a:p>
          <a:p>
            <a:pPr algn="ctr"/>
            <a:endParaRPr lang="en-US" sz="1050" i="0" baseline="0" dirty="0">
              <a:solidFill>
                <a:schemeClr val="bg1"/>
              </a:solidFill>
              <a:latin typeface="Franklin Gothic Book" panose="020B0503020102020204" pitchFamily="34" charset="0"/>
            </a:endParaRPr>
          </a:p>
        </p:txBody>
      </p:sp>
      <p:grpSp>
        <p:nvGrpSpPr>
          <p:cNvPr id="17" name="Group 16"/>
          <p:cNvGrpSpPr/>
          <p:nvPr userDrawn="1"/>
        </p:nvGrpSpPr>
        <p:grpSpPr>
          <a:xfrm>
            <a:off x="457200" y="1123950"/>
            <a:ext cx="8229600" cy="0"/>
            <a:chOff x="457200" y="990600"/>
            <a:chExt cx="8229600" cy="0"/>
          </a:xfrm>
        </p:grpSpPr>
        <p:cxnSp>
          <p:nvCxnSpPr>
            <p:cNvPr id="18" name="Straight Connector 17"/>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
        <p:nvSpPr>
          <p:cNvPr id="5" name="Slide Number Placeholder 5">
            <a:extLst>
              <a:ext uri="{FF2B5EF4-FFF2-40B4-BE49-F238E27FC236}">
                <a16:creationId xmlns:a16="http://schemas.microsoft.com/office/drawing/2014/main" id="{AB9BEDD3-8903-B54C-F3D5-F1AE338A1051}"/>
              </a:ext>
            </a:extLst>
          </p:cNvPr>
          <p:cNvSpPr>
            <a:spLocks noGrp="1"/>
          </p:cNvSpPr>
          <p:nvPr>
            <p:ph type="sldNum" sz="quarter" idx="4"/>
          </p:nvPr>
        </p:nvSpPr>
        <p:spPr>
          <a:xfrm>
            <a:off x="6934200" y="4853462"/>
            <a:ext cx="2057400" cy="274637"/>
          </a:xfrm>
          <a:prstGeom prst="rect">
            <a:avLst/>
          </a:prstGeom>
        </p:spPr>
        <p:txBody>
          <a:bodyPr vert="horz" lIns="91440" tIns="45720" rIns="91440" bIns="45720" rtlCol="0" anchor="ctr"/>
          <a:lstStyle>
            <a:lvl1pPr algn="r">
              <a:defRPr sz="1100">
                <a:solidFill>
                  <a:srgbClr val="000000"/>
                </a:solidFill>
              </a:defRPr>
            </a:lvl1pPr>
          </a:lstStyle>
          <a:p>
            <a:fld id="{B8EC6C1D-B94A-4A9A-BD8D-A546578E37EF}" type="slidenum">
              <a:rPr lang="en-US" smtClean="0"/>
              <a:pPr/>
              <a:t>‹#›</a:t>
            </a:fld>
            <a:endParaRPr lang="en-US" dirty="0"/>
          </a:p>
        </p:txBody>
      </p:sp>
      <p:pic>
        <p:nvPicPr>
          <p:cNvPr id="7" name="Graphic 6">
            <a:extLst>
              <a:ext uri="{FF2B5EF4-FFF2-40B4-BE49-F238E27FC236}">
                <a16:creationId xmlns:a16="http://schemas.microsoft.com/office/drawing/2014/main" id="{ECEC1E4A-5491-DCAD-FD06-F3C48695971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05800" y="274320"/>
            <a:ext cx="548640" cy="548640"/>
          </a:xfrm>
          <a:prstGeom prst="rect">
            <a:avLst/>
          </a:prstGeom>
        </p:spPr>
      </p:pic>
      <p:pic>
        <p:nvPicPr>
          <p:cNvPr id="9" name="Graphic 8">
            <a:extLst>
              <a:ext uri="{FF2B5EF4-FFF2-40B4-BE49-F238E27FC236}">
                <a16:creationId xmlns:a16="http://schemas.microsoft.com/office/drawing/2014/main" id="{20666C73-1D0B-5BF5-5C82-70AB035D8AE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74320" y="274320"/>
            <a:ext cx="548640" cy="548640"/>
          </a:xfrm>
          <a:prstGeom prst="rect">
            <a:avLst/>
          </a:prstGeom>
        </p:spPr>
      </p:pic>
    </p:spTree>
    <p:extLst>
      <p:ext uri="{BB962C8B-B14F-4D97-AF65-F5344CB8AC3E}">
        <p14:creationId xmlns:p14="http://schemas.microsoft.com/office/powerpoint/2010/main" val="2196070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52550"/>
            <a:ext cx="4038600" cy="3276600"/>
          </a:xfrm>
        </p:spPr>
        <p:txBody>
          <a:bodyPr/>
          <a:lstStyle>
            <a:lvl1pPr marL="342900" indent="-342900">
              <a:buClr>
                <a:srgbClr val="092068"/>
              </a:buClr>
              <a:buFont typeface="Arial" panose="020B0604020202020204" pitchFamily="34" charset="0"/>
              <a:buChar char="•"/>
              <a:defRPr sz="2200">
                <a:solidFill>
                  <a:srgbClr val="000000"/>
                </a:solidFill>
              </a:defRPr>
            </a:lvl1pPr>
            <a:lvl2pPr marL="742950" indent="-285750">
              <a:buClr>
                <a:srgbClr val="092068"/>
              </a:buClr>
              <a:buFont typeface="Wingdings" panose="05000000000000000000" pitchFamily="2" charset="2"/>
              <a:buChar char="§"/>
              <a:defRPr sz="2000">
                <a:solidFill>
                  <a:srgbClr val="000000"/>
                </a:solidFill>
              </a:defRPr>
            </a:lvl2pPr>
            <a:lvl3pPr marL="1143000" indent="-228600">
              <a:buClr>
                <a:srgbClr val="092068"/>
              </a:buClr>
              <a:buFont typeface="Wingdings" panose="05000000000000000000" pitchFamily="2" charset="2"/>
              <a:buChar char="ü"/>
              <a:defRPr sz="1800">
                <a:solidFill>
                  <a:srgbClr val="000000"/>
                </a:solidFill>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48200" y="1352550"/>
            <a:ext cx="4038600" cy="3276600"/>
          </a:xfrm>
        </p:spPr>
        <p:txBody>
          <a:bodyPr>
            <a:normAutofit/>
          </a:bodyPr>
          <a:lstStyle>
            <a:lvl1pPr marL="342900" indent="-342900" algn="l" defTabSz="914400" rtl="0" eaLnBrk="1" latinLnBrk="0" hangingPunct="1">
              <a:spcBef>
                <a:spcPct val="20000"/>
              </a:spcBef>
              <a:buClr>
                <a:srgbClr val="092068"/>
              </a:buClr>
              <a:buFont typeface="Arial" panose="020B0604020202020204" pitchFamily="34" charset="0"/>
              <a:buChar char="•"/>
              <a:defRPr lang="en-US" sz="2200" kern="1200" dirty="0" smtClean="0">
                <a:solidFill>
                  <a:srgbClr val="000000"/>
                </a:solidFill>
                <a:latin typeface="+mn-lt"/>
                <a:ea typeface="+mn-ea"/>
                <a:cs typeface="+mn-cs"/>
              </a:defRPr>
            </a:lvl1pPr>
            <a:lvl2pPr marL="800100" indent="-342900" algn="l" defTabSz="914400" rtl="0" eaLnBrk="1" latinLnBrk="0" hangingPunct="1">
              <a:spcBef>
                <a:spcPct val="20000"/>
              </a:spcBef>
              <a:buClr>
                <a:srgbClr val="092068"/>
              </a:buClr>
              <a:buFont typeface="Wingdings" panose="05000000000000000000" pitchFamily="2" charset="2"/>
              <a:buChar char="§"/>
              <a:defRPr lang="en-US" sz="2000" kern="1200" dirty="0" smtClean="0">
                <a:solidFill>
                  <a:srgbClr val="000000"/>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ü"/>
              <a:defRPr lang="en-US" sz="1800" kern="1200" dirty="0" smtClean="0">
                <a:solidFill>
                  <a:srgbClr val="000000"/>
                </a:solidFill>
                <a:latin typeface="+mn-lt"/>
                <a:ea typeface="+mn-ea"/>
                <a:cs typeface="+mn-cs"/>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11" name="TextBox 10">
            <a:extLst>
              <a:ext uri="{FF2B5EF4-FFF2-40B4-BE49-F238E27FC236}">
                <a16:creationId xmlns:a16="http://schemas.microsoft.com/office/drawing/2014/main" id="{43A030CB-5CED-0C6E-490E-C80F2E0A85FE}"/>
              </a:ext>
            </a:extLst>
          </p:cNvPr>
          <p:cNvSpPr txBox="1"/>
          <p:nvPr userDrawn="1"/>
        </p:nvSpPr>
        <p:spPr>
          <a:xfrm>
            <a:off x="1182432" y="4629150"/>
            <a:ext cx="6779136" cy="5001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1" u="none" strike="noStrike" kern="1200" baseline="0" dirty="0">
                <a:solidFill>
                  <a:schemeClr val="bg1"/>
                </a:solidFill>
                <a:latin typeface="Garamond" panose="02020404030301010803" pitchFamily="18" charset="0"/>
                <a:ea typeface="+mn-ea"/>
                <a:cs typeface="+mn-cs"/>
              </a:rPr>
              <a:t>Improving Health and Building Readiness. Anytime, Anywhere — Always</a:t>
            </a:r>
          </a:p>
          <a:p>
            <a:pPr algn="ctr"/>
            <a:endParaRPr lang="en-US" sz="1050" i="0" baseline="0" dirty="0">
              <a:solidFill>
                <a:schemeClr val="bg1"/>
              </a:solidFill>
              <a:latin typeface="Franklin Gothic Book" panose="020B0503020102020204" pitchFamily="34" charset="0"/>
            </a:endParaRPr>
          </a:p>
        </p:txBody>
      </p:sp>
      <p:sp>
        <p:nvSpPr>
          <p:cNvPr id="8" name="Slide Number Placeholder 5">
            <a:extLst>
              <a:ext uri="{FF2B5EF4-FFF2-40B4-BE49-F238E27FC236}">
                <a16:creationId xmlns:a16="http://schemas.microsoft.com/office/drawing/2014/main" id="{41396AF9-CE6F-FF8A-4684-80CDE7014AC7}"/>
              </a:ext>
            </a:extLst>
          </p:cNvPr>
          <p:cNvSpPr>
            <a:spLocks noGrp="1"/>
          </p:cNvSpPr>
          <p:nvPr>
            <p:ph type="sldNum" sz="quarter" idx="4"/>
          </p:nvPr>
        </p:nvSpPr>
        <p:spPr>
          <a:xfrm>
            <a:off x="6934200" y="4853462"/>
            <a:ext cx="2057400" cy="274637"/>
          </a:xfrm>
          <a:prstGeom prst="rect">
            <a:avLst/>
          </a:prstGeom>
        </p:spPr>
        <p:txBody>
          <a:bodyPr vert="horz" lIns="91440" tIns="45720" rIns="91440" bIns="45720" rtlCol="0" anchor="ctr"/>
          <a:lstStyle>
            <a:lvl1pPr algn="r">
              <a:defRPr sz="1100">
                <a:solidFill>
                  <a:srgbClr val="000000"/>
                </a:solidFill>
              </a:defRPr>
            </a:lvl1pPr>
          </a:lstStyle>
          <a:p>
            <a:fld id="{B8EC6C1D-B94A-4A9A-BD8D-A546578E37EF}" type="slidenum">
              <a:rPr lang="en-US" smtClean="0"/>
              <a:pPr/>
              <a:t>‹#›</a:t>
            </a:fld>
            <a:endParaRPr lang="en-US" dirty="0"/>
          </a:p>
        </p:txBody>
      </p:sp>
      <p:sp>
        <p:nvSpPr>
          <p:cNvPr id="2" name="Title 1" descr="Slide title">
            <a:extLst>
              <a:ext uri="{FF2B5EF4-FFF2-40B4-BE49-F238E27FC236}">
                <a16:creationId xmlns:a16="http://schemas.microsoft.com/office/drawing/2014/main" id="{CF247BE4-2EA5-1906-BF78-D5D6CAE03C4A}"/>
              </a:ext>
            </a:extLst>
          </p:cNvPr>
          <p:cNvSpPr>
            <a:spLocks noGrp="1"/>
          </p:cNvSpPr>
          <p:nvPr>
            <p:ph type="title" hasCustomPrompt="1"/>
          </p:nvPr>
        </p:nvSpPr>
        <p:spPr>
          <a:xfrm>
            <a:off x="1066800" y="133350"/>
            <a:ext cx="7010400" cy="857250"/>
          </a:xfrm>
        </p:spPr>
        <p:txBody>
          <a:bodyPr>
            <a:normAutofit/>
          </a:bodyPr>
          <a:lstStyle>
            <a:lvl1pPr algn="l">
              <a:lnSpc>
                <a:spcPts val="2800"/>
              </a:lnSpc>
              <a:defRPr sz="2800" b="1" baseline="0">
                <a:solidFill>
                  <a:srgbClr val="242B64"/>
                </a:solidFill>
              </a:defRPr>
            </a:lvl1pPr>
          </a:lstStyle>
          <a:p>
            <a:r>
              <a:rPr lang="en-US" dirty="0"/>
              <a:t>Different title per slide, Franklin Gothic Medium 28pt</a:t>
            </a:r>
          </a:p>
        </p:txBody>
      </p:sp>
      <p:pic>
        <p:nvPicPr>
          <p:cNvPr id="5" name="Graphic 4">
            <a:extLst>
              <a:ext uri="{FF2B5EF4-FFF2-40B4-BE49-F238E27FC236}">
                <a16:creationId xmlns:a16="http://schemas.microsoft.com/office/drawing/2014/main" id="{91E3C7EE-B9BA-1397-3639-AC2FB323868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05800" y="274320"/>
            <a:ext cx="548640" cy="548640"/>
          </a:xfrm>
          <a:prstGeom prst="rect">
            <a:avLst/>
          </a:prstGeom>
        </p:spPr>
      </p:pic>
      <p:pic>
        <p:nvPicPr>
          <p:cNvPr id="6" name="Graphic 5">
            <a:extLst>
              <a:ext uri="{FF2B5EF4-FFF2-40B4-BE49-F238E27FC236}">
                <a16:creationId xmlns:a16="http://schemas.microsoft.com/office/drawing/2014/main" id="{4349BF03-08E7-EBE5-6BD8-FB4ED250A37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74320" y="274320"/>
            <a:ext cx="548640" cy="548640"/>
          </a:xfrm>
          <a:prstGeom prst="rect">
            <a:avLst/>
          </a:prstGeom>
        </p:spPr>
      </p:pic>
      <p:grpSp>
        <p:nvGrpSpPr>
          <p:cNvPr id="7" name="Group 6">
            <a:extLst>
              <a:ext uri="{FF2B5EF4-FFF2-40B4-BE49-F238E27FC236}">
                <a16:creationId xmlns:a16="http://schemas.microsoft.com/office/drawing/2014/main" id="{98396404-D14F-E6AE-1B6B-704A4CF45D08}"/>
              </a:ext>
            </a:extLst>
          </p:cNvPr>
          <p:cNvGrpSpPr/>
          <p:nvPr userDrawn="1"/>
        </p:nvGrpSpPr>
        <p:grpSpPr>
          <a:xfrm>
            <a:off x="457200" y="1123950"/>
            <a:ext cx="8229600" cy="0"/>
            <a:chOff x="457200" y="990600"/>
            <a:chExt cx="8229600" cy="0"/>
          </a:xfrm>
        </p:grpSpPr>
        <p:cxnSp>
          <p:nvCxnSpPr>
            <p:cNvPr id="23" name="Straight Connector 22">
              <a:extLst>
                <a:ext uri="{FF2B5EF4-FFF2-40B4-BE49-F238E27FC236}">
                  <a16:creationId xmlns:a16="http://schemas.microsoft.com/office/drawing/2014/main" id="{ABB1135E-FC63-801B-A981-1FECDBEBE9DB}"/>
                </a:ext>
              </a:extLst>
            </p:cNvPr>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C5F6E2A-733E-4695-F8C2-17E01514D497}"/>
                </a:ext>
              </a:extLst>
            </p:cNvPr>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4DAE42B-1968-C64C-B8EB-FDB51AF43CBA}"/>
                </a:ext>
              </a:extLst>
            </p:cNvPr>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8A0CBD6-12BC-7CA5-4AA5-9BB185A53F17}"/>
                </a:ext>
              </a:extLst>
            </p:cNvPr>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FB7C940-AA34-6C42-E023-90599FAFBA44}"/>
                </a:ext>
              </a:extLst>
            </p:cNvPr>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DB1A1DA-3042-BC24-53E2-DC0A0E8F9880}"/>
                </a:ext>
              </a:extLst>
            </p:cNvPr>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C6C5A10-04A1-5F61-8E00-DEA92799EA40}"/>
                </a:ext>
              </a:extLst>
            </p:cNvPr>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2D9B5F5-968C-FEE4-C61D-A94333E5A87F}"/>
                </a:ext>
              </a:extLst>
            </p:cNvPr>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8D16F3C-42D5-C26F-571C-57FA33634126}"/>
                </a:ext>
              </a:extLst>
            </p:cNvPr>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63733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AEC41EA-67D2-83EE-D3C3-D5FD711B584C}"/>
              </a:ext>
            </a:extLst>
          </p:cNvPr>
          <p:cNvSpPr txBox="1"/>
          <p:nvPr userDrawn="1"/>
        </p:nvSpPr>
        <p:spPr>
          <a:xfrm>
            <a:off x="1182432" y="4629150"/>
            <a:ext cx="6779136" cy="5001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1" u="none" strike="noStrike" kern="1200" baseline="0" dirty="0">
                <a:solidFill>
                  <a:schemeClr val="bg1"/>
                </a:solidFill>
                <a:latin typeface="Garamond" panose="02020404030301010803" pitchFamily="18" charset="0"/>
                <a:ea typeface="+mn-ea"/>
                <a:cs typeface="+mn-cs"/>
              </a:rPr>
              <a:t>Improving Health and Building Readiness. Anytime, Anywhere — Always</a:t>
            </a:r>
          </a:p>
          <a:p>
            <a:pPr algn="ctr"/>
            <a:endParaRPr lang="en-US" sz="1050" i="0" baseline="0" dirty="0">
              <a:solidFill>
                <a:schemeClr val="bg1"/>
              </a:solidFill>
              <a:latin typeface="Franklin Gothic Book" panose="020B0503020102020204" pitchFamily="34" charset="0"/>
            </a:endParaRPr>
          </a:p>
        </p:txBody>
      </p:sp>
      <p:sp>
        <p:nvSpPr>
          <p:cNvPr id="17" name="Slide Number Placeholder 5">
            <a:extLst>
              <a:ext uri="{FF2B5EF4-FFF2-40B4-BE49-F238E27FC236}">
                <a16:creationId xmlns:a16="http://schemas.microsoft.com/office/drawing/2014/main" id="{3D3A14E2-9E68-A847-A599-D3C2FDD49C68}"/>
              </a:ext>
            </a:extLst>
          </p:cNvPr>
          <p:cNvSpPr>
            <a:spLocks noGrp="1"/>
          </p:cNvSpPr>
          <p:nvPr>
            <p:ph type="sldNum" sz="quarter" idx="4"/>
          </p:nvPr>
        </p:nvSpPr>
        <p:spPr>
          <a:xfrm>
            <a:off x="6934200" y="4853462"/>
            <a:ext cx="2057400" cy="274637"/>
          </a:xfrm>
          <a:prstGeom prst="rect">
            <a:avLst/>
          </a:prstGeom>
        </p:spPr>
        <p:txBody>
          <a:bodyPr vert="horz" lIns="91440" tIns="45720" rIns="91440" bIns="45720" rtlCol="0" anchor="ctr"/>
          <a:lstStyle>
            <a:lvl1pPr algn="r">
              <a:defRPr sz="1100">
                <a:solidFill>
                  <a:srgbClr val="000000"/>
                </a:solidFill>
              </a:defRPr>
            </a:lvl1pPr>
          </a:lstStyle>
          <a:p>
            <a:fld id="{B8EC6C1D-B94A-4A9A-BD8D-A546578E37EF}" type="slidenum">
              <a:rPr lang="en-US" smtClean="0"/>
              <a:pPr/>
              <a:t>‹#›</a:t>
            </a:fld>
            <a:endParaRPr lang="en-US" dirty="0"/>
          </a:p>
        </p:txBody>
      </p:sp>
      <p:sp>
        <p:nvSpPr>
          <p:cNvPr id="2" name="Title 1" descr="Slide title">
            <a:extLst>
              <a:ext uri="{FF2B5EF4-FFF2-40B4-BE49-F238E27FC236}">
                <a16:creationId xmlns:a16="http://schemas.microsoft.com/office/drawing/2014/main" id="{EC5A6695-F927-0740-552D-0BCF41B15788}"/>
              </a:ext>
            </a:extLst>
          </p:cNvPr>
          <p:cNvSpPr>
            <a:spLocks noGrp="1"/>
          </p:cNvSpPr>
          <p:nvPr>
            <p:ph type="title" hasCustomPrompt="1"/>
          </p:nvPr>
        </p:nvSpPr>
        <p:spPr>
          <a:xfrm>
            <a:off x="1066800" y="133350"/>
            <a:ext cx="7010400" cy="857250"/>
          </a:xfrm>
        </p:spPr>
        <p:txBody>
          <a:bodyPr>
            <a:normAutofit/>
          </a:bodyPr>
          <a:lstStyle>
            <a:lvl1pPr algn="l">
              <a:lnSpc>
                <a:spcPts val="2800"/>
              </a:lnSpc>
              <a:defRPr sz="2800" b="1" baseline="0">
                <a:solidFill>
                  <a:srgbClr val="242B64"/>
                </a:solidFill>
              </a:defRPr>
            </a:lvl1pPr>
          </a:lstStyle>
          <a:p>
            <a:r>
              <a:rPr lang="en-US" dirty="0"/>
              <a:t>Different title per slide, Franklin Gothic Medium 28pt</a:t>
            </a:r>
          </a:p>
        </p:txBody>
      </p:sp>
      <p:pic>
        <p:nvPicPr>
          <p:cNvPr id="3" name="Graphic 2">
            <a:extLst>
              <a:ext uri="{FF2B5EF4-FFF2-40B4-BE49-F238E27FC236}">
                <a16:creationId xmlns:a16="http://schemas.microsoft.com/office/drawing/2014/main" id="{DC774063-F388-C7F9-19E3-8B80C24E323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05800" y="274320"/>
            <a:ext cx="548640" cy="548640"/>
          </a:xfrm>
          <a:prstGeom prst="rect">
            <a:avLst/>
          </a:prstGeom>
        </p:spPr>
      </p:pic>
      <p:pic>
        <p:nvPicPr>
          <p:cNvPr id="9" name="Graphic 8">
            <a:extLst>
              <a:ext uri="{FF2B5EF4-FFF2-40B4-BE49-F238E27FC236}">
                <a16:creationId xmlns:a16="http://schemas.microsoft.com/office/drawing/2014/main" id="{B40181C6-E21B-C36B-B0DC-44BEC00C101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74320" y="274320"/>
            <a:ext cx="548640" cy="548640"/>
          </a:xfrm>
          <a:prstGeom prst="rect">
            <a:avLst/>
          </a:prstGeom>
        </p:spPr>
      </p:pic>
      <p:grpSp>
        <p:nvGrpSpPr>
          <p:cNvPr id="16" name="Group 15">
            <a:extLst>
              <a:ext uri="{FF2B5EF4-FFF2-40B4-BE49-F238E27FC236}">
                <a16:creationId xmlns:a16="http://schemas.microsoft.com/office/drawing/2014/main" id="{4B692977-F390-DAA7-FBC2-6DC2D2821BE5}"/>
              </a:ext>
            </a:extLst>
          </p:cNvPr>
          <p:cNvGrpSpPr/>
          <p:nvPr userDrawn="1"/>
        </p:nvGrpSpPr>
        <p:grpSpPr>
          <a:xfrm>
            <a:off x="457200" y="1123950"/>
            <a:ext cx="8229600" cy="0"/>
            <a:chOff x="457200" y="990600"/>
            <a:chExt cx="8229600" cy="0"/>
          </a:xfrm>
        </p:grpSpPr>
        <p:cxnSp>
          <p:nvCxnSpPr>
            <p:cNvPr id="21" name="Straight Connector 20">
              <a:extLst>
                <a:ext uri="{FF2B5EF4-FFF2-40B4-BE49-F238E27FC236}">
                  <a16:creationId xmlns:a16="http://schemas.microsoft.com/office/drawing/2014/main" id="{E1DF66A7-9E11-2B46-0136-54AB276ED55B}"/>
                </a:ext>
              </a:extLst>
            </p:cNvPr>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DC954F6-C439-92D3-2EDA-123385E532CD}"/>
                </a:ext>
              </a:extLst>
            </p:cNvPr>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0C11B44-1896-59D5-4D99-975DC384D13A}"/>
                </a:ext>
              </a:extLst>
            </p:cNvPr>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774C637-BD25-182A-C8A2-5D7214742BB2}"/>
                </a:ext>
              </a:extLst>
            </p:cNvPr>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CE5779A-0FC6-3DE2-2AC2-1B2567F7904B}"/>
                </a:ext>
              </a:extLst>
            </p:cNvPr>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076BDE2-FDF8-A420-60FC-A74A33CA84D1}"/>
                </a:ext>
              </a:extLst>
            </p:cNvPr>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F38AF28-07F9-B311-CD7E-F52616079ED8}"/>
                </a:ext>
              </a:extLst>
            </p:cNvPr>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D3F622E-EADD-6AD0-F0EA-FD46136130D9}"/>
                </a:ext>
              </a:extLst>
            </p:cNvPr>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60F46D7-6E97-0AB6-029B-0F0D163E10B2}"/>
                </a:ext>
              </a:extLst>
            </p:cNvPr>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3052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C3A017-DB20-767C-EBBB-03357E84F892}"/>
              </a:ext>
            </a:extLst>
          </p:cNvPr>
          <p:cNvSpPr txBox="1"/>
          <p:nvPr userDrawn="1"/>
        </p:nvSpPr>
        <p:spPr>
          <a:xfrm>
            <a:off x="1182432" y="4629150"/>
            <a:ext cx="6779136" cy="5001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1" u="none" strike="noStrike" kern="1200" baseline="0" dirty="0">
                <a:solidFill>
                  <a:schemeClr val="bg1"/>
                </a:solidFill>
                <a:latin typeface="Garamond" panose="02020404030301010803" pitchFamily="18" charset="0"/>
                <a:ea typeface="+mn-ea"/>
                <a:cs typeface="+mn-cs"/>
              </a:rPr>
              <a:t>Improving Health and Building Readiness. Anytime, Anywhere — Always</a:t>
            </a:r>
          </a:p>
          <a:p>
            <a:pPr algn="ctr"/>
            <a:endParaRPr lang="en-US" sz="1050" i="0" baseline="0" dirty="0">
              <a:solidFill>
                <a:schemeClr val="bg1"/>
              </a:solidFill>
              <a:latin typeface="Franklin Gothic Book" panose="020B0503020102020204" pitchFamily="34" charset="0"/>
            </a:endParaRPr>
          </a:p>
        </p:txBody>
      </p:sp>
      <p:sp>
        <p:nvSpPr>
          <p:cNvPr id="6" name="Slide Number Placeholder 5">
            <a:extLst>
              <a:ext uri="{FF2B5EF4-FFF2-40B4-BE49-F238E27FC236}">
                <a16:creationId xmlns:a16="http://schemas.microsoft.com/office/drawing/2014/main" id="{1052111B-3C65-9AEB-AF5A-C8D2C8B411D6}"/>
              </a:ext>
            </a:extLst>
          </p:cNvPr>
          <p:cNvSpPr>
            <a:spLocks noGrp="1"/>
          </p:cNvSpPr>
          <p:nvPr>
            <p:ph type="sldNum" sz="quarter" idx="4"/>
          </p:nvPr>
        </p:nvSpPr>
        <p:spPr>
          <a:xfrm>
            <a:off x="6934200" y="4853462"/>
            <a:ext cx="2057400" cy="274637"/>
          </a:xfrm>
          <a:prstGeom prst="rect">
            <a:avLst/>
          </a:prstGeom>
        </p:spPr>
        <p:txBody>
          <a:bodyPr vert="horz" lIns="91440" tIns="45720" rIns="91440" bIns="45720" rtlCol="0" anchor="ctr"/>
          <a:lstStyle>
            <a:lvl1pPr algn="r">
              <a:defRPr sz="1100">
                <a:solidFill>
                  <a:srgbClr val="000000"/>
                </a:solidFill>
              </a:defRPr>
            </a:lvl1pPr>
          </a:lstStyle>
          <a:p>
            <a:fld id="{B8EC6C1D-B94A-4A9A-BD8D-A546578E37EF}" type="slidenum">
              <a:rPr lang="en-US" smtClean="0"/>
              <a:pPr/>
              <a:t>‹#›</a:t>
            </a:fld>
            <a:endParaRPr lang="en-US" dirty="0"/>
          </a:p>
        </p:txBody>
      </p:sp>
      <p:pic>
        <p:nvPicPr>
          <p:cNvPr id="2" name="Graphic 1">
            <a:extLst>
              <a:ext uri="{FF2B5EF4-FFF2-40B4-BE49-F238E27FC236}">
                <a16:creationId xmlns:a16="http://schemas.microsoft.com/office/drawing/2014/main" id="{BFE1DE41-72A7-B3AA-08B0-C8FB73ECFF2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05800" y="274320"/>
            <a:ext cx="548640" cy="548640"/>
          </a:xfrm>
          <a:prstGeom prst="rect">
            <a:avLst/>
          </a:prstGeom>
        </p:spPr>
      </p:pic>
      <p:pic>
        <p:nvPicPr>
          <p:cNvPr id="4" name="Graphic 3">
            <a:extLst>
              <a:ext uri="{FF2B5EF4-FFF2-40B4-BE49-F238E27FC236}">
                <a16:creationId xmlns:a16="http://schemas.microsoft.com/office/drawing/2014/main" id="{B024C12E-FED5-73A8-2C28-0DB70B347C7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74320" y="274320"/>
            <a:ext cx="548640" cy="548640"/>
          </a:xfrm>
          <a:prstGeom prst="rect">
            <a:avLst/>
          </a:prstGeom>
        </p:spPr>
      </p:pic>
    </p:spTree>
    <p:extLst>
      <p:ext uri="{BB962C8B-B14F-4D97-AF65-F5344CB8AC3E}">
        <p14:creationId xmlns:p14="http://schemas.microsoft.com/office/powerpoint/2010/main" val="620991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23950"/>
            <a:ext cx="4038600" cy="3276600"/>
          </a:xfrm>
        </p:spPr>
        <p:txBody>
          <a:bodyPr/>
          <a:lstStyle>
            <a:lvl1pPr marL="342892" indent="-342892">
              <a:buClr>
                <a:srgbClr val="582831"/>
              </a:buClr>
              <a:buFont typeface="Arial" panose="020B0604020202020204" pitchFamily="34" charset="0"/>
              <a:buChar char="•"/>
              <a:defRPr sz="2200">
                <a:solidFill>
                  <a:srgbClr val="454545"/>
                </a:solidFill>
              </a:defRPr>
            </a:lvl1pPr>
            <a:lvl2pPr marL="742931" indent="-285743">
              <a:buClr>
                <a:srgbClr val="092068"/>
              </a:buClr>
              <a:buFont typeface="Wingdings" panose="05000000000000000000" pitchFamily="2" charset="2"/>
              <a:buChar char="§"/>
              <a:defRPr sz="2000">
                <a:solidFill>
                  <a:srgbClr val="454545"/>
                </a:solidFill>
              </a:defRPr>
            </a:lvl2pPr>
            <a:lvl3pPr marL="1142972" indent="-228594">
              <a:buFont typeface="Wingdings" panose="05000000000000000000" pitchFamily="2" charset="2"/>
              <a:buChar char="ü"/>
              <a:defRPr sz="1800">
                <a:solidFill>
                  <a:srgbClr val="454545"/>
                </a:solidFill>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48200" y="1123950"/>
            <a:ext cx="4038600" cy="3276600"/>
          </a:xfrm>
        </p:spPr>
        <p:txBody>
          <a:bodyPr>
            <a:normAutofit/>
          </a:bodyPr>
          <a:lstStyle>
            <a:lvl1pPr marL="342892" indent="-342892" algn="l" defTabSz="914378" rtl="0" eaLnBrk="1" latinLnBrk="0" hangingPunct="1">
              <a:spcBef>
                <a:spcPct val="20000"/>
              </a:spcBef>
              <a:buClr>
                <a:srgbClr val="582831"/>
              </a:buClr>
              <a:buFont typeface="Arial" panose="020B0604020202020204" pitchFamily="34" charset="0"/>
              <a:buChar char="•"/>
              <a:defRPr lang="en-US" sz="2200" kern="1200" dirty="0" smtClean="0">
                <a:solidFill>
                  <a:srgbClr val="454545"/>
                </a:solidFill>
                <a:latin typeface="+mn-lt"/>
                <a:ea typeface="+mn-ea"/>
                <a:cs typeface="+mn-cs"/>
              </a:defRPr>
            </a:lvl1pPr>
            <a:lvl2pPr marL="800080" indent="-342892" algn="l" defTabSz="914378" rtl="0" eaLnBrk="1" latinLnBrk="0" hangingPunct="1">
              <a:spcBef>
                <a:spcPct val="20000"/>
              </a:spcBef>
              <a:buClr>
                <a:srgbClr val="092068"/>
              </a:buClr>
              <a:buFont typeface="Wingdings" panose="05000000000000000000" pitchFamily="2" charset="2"/>
              <a:buChar char="§"/>
              <a:defRPr lang="en-US" sz="2000" kern="1200" dirty="0" smtClean="0">
                <a:solidFill>
                  <a:srgbClr val="454545"/>
                </a:solidFill>
                <a:latin typeface="+mn-lt"/>
                <a:ea typeface="+mn-ea"/>
                <a:cs typeface="+mn-cs"/>
              </a:defRPr>
            </a:lvl2pPr>
            <a:lvl3pPr marL="1142972" indent="-228594" algn="l" defTabSz="914378" rtl="0" eaLnBrk="1" latinLnBrk="0" hangingPunct="1">
              <a:spcBef>
                <a:spcPct val="20000"/>
              </a:spcBef>
              <a:buFont typeface="Wingdings" panose="05000000000000000000" pitchFamily="2" charset="2"/>
              <a:buChar char="ü"/>
              <a:defRPr lang="en-US" sz="1800" kern="1200" dirty="0" smtClean="0">
                <a:solidFill>
                  <a:srgbClr val="454545"/>
                </a:solidFill>
                <a:latin typeface="+mn-lt"/>
                <a:ea typeface="+mn-ea"/>
                <a:cs typeface="+mn-cs"/>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298" y="4594623"/>
            <a:ext cx="555804" cy="555804"/>
          </a:xfrm>
          <a:prstGeom prst="rect">
            <a:avLst/>
          </a:prstGeom>
        </p:spPr>
      </p:pic>
      <p:pic>
        <p:nvPicPr>
          <p:cNvPr id="24" name="Picture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58200" y="4643925"/>
            <a:ext cx="457200" cy="457200"/>
          </a:xfrm>
          <a:prstGeom prst="rect">
            <a:avLst/>
          </a:prstGeom>
        </p:spPr>
      </p:pic>
      <p:grpSp>
        <p:nvGrpSpPr>
          <p:cNvPr id="9" name="Group 8">
            <a:extLst>
              <a:ext uri="{FF2B5EF4-FFF2-40B4-BE49-F238E27FC236}">
                <a16:creationId xmlns:a16="http://schemas.microsoft.com/office/drawing/2014/main" id="{384C336D-EBA9-50C7-E897-D392F41EFD44}"/>
              </a:ext>
            </a:extLst>
          </p:cNvPr>
          <p:cNvGrpSpPr/>
          <p:nvPr userDrawn="1"/>
        </p:nvGrpSpPr>
        <p:grpSpPr>
          <a:xfrm>
            <a:off x="457200" y="895350"/>
            <a:ext cx="8229600" cy="0"/>
            <a:chOff x="457200" y="990600"/>
            <a:chExt cx="8229600" cy="0"/>
          </a:xfrm>
        </p:grpSpPr>
        <p:cxnSp>
          <p:nvCxnSpPr>
            <p:cNvPr id="10" name="Straight Connector 9">
              <a:extLst>
                <a:ext uri="{FF2B5EF4-FFF2-40B4-BE49-F238E27FC236}">
                  <a16:creationId xmlns:a16="http://schemas.microsoft.com/office/drawing/2014/main" id="{DE9CE6FF-DF0A-CEE0-BDE0-85E9336E64B7}"/>
                </a:ext>
              </a:extLst>
            </p:cNvPr>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951B197-3011-6887-B892-453275EA855C}"/>
                </a:ext>
              </a:extLst>
            </p:cNvPr>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3B96308-DA40-CA6B-F6F2-39B24DDA44B0}"/>
                </a:ext>
              </a:extLst>
            </p:cNvPr>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0616D76-979B-236A-893E-52F517D23981}"/>
                </a:ext>
              </a:extLst>
            </p:cNvPr>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DF36A6E-9282-43E8-1E10-C70BF5D11794}"/>
                </a:ext>
              </a:extLst>
            </p:cNvPr>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90408D-0DB0-8CBD-1D05-4E9108AC34C2}"/>
                </a:ext>
              </a:extLst>
            </p:cNvPr>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FEF054D-3DC5-455C-1D58-7592446D714F}"/>
                </a:ext>
              </a:extLst>
            </p:cNvPr>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C05A261-6E2E-FA53-104C-277D1DEC9657}"/>
                </a:ext>
              </a:extLst>
            </p:cNvPr>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D32949F-A91A-38DA-C57A-0D9E557E0FAA}"/>
                </a:ext>
              </a:extLst>
            </p:cNvPr>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
        <p:nvSpPr>
          <p:cNvPr id="11" name="Slide Number Placeholder 2">
            <a:extLst>
              <a:ext uri="{FF2B5EF4-FFF2-40B4-BE49-F238E27FC236}">
                <a16:creationId xmlns:a16="http://schemas.microsoft.com/office/drawing/2014/main" id="{B4405230-4F87-0930-C8B1-02D1C5E99AE4}"/>
              </a:ext>
            </a:extLst>
          </p:cNvPr>
          <p:cNvSpPr>
            <a:spLocks noGrp="1"/>
          </p:cNvSpPr>
          <p:nvPr>
            <p:ph type="sldNum" sz="quarter" idx="4"/>
          </p:nvPr>
        </p:nvSpPr>
        <p:spPr>
          <a:xfrm>
            <a:off x="6934200" y="133351"/>
            <a:ext cx="2057400" cy="274637"/>
          </a:xfrm>
          <a:prstGeom prst="rect">
            <a:avLst/>
          </a:prstGeom>
        </p:spPr>
        <p:txBody>
          <a:bodyPr/>
          <a:lstStyle/>
          <a:p>
            <a:pPr algn="r" defTabSz="914378">
              <a:defRPr/>
            </a:pPr>
            <a:fld id="{B8EC6C1D-B94A-4A9A-BD8D-A546578E37EF}" type="slidenum">
              <a:rPr lang="en-US" sz="1200" smtClean="0">
                <a:solidFill>
                  <a:srgbClr val="283446">
                    <a:tint val="75000"/>
                  </a:srgbClr>
                </a:solidFill>
              </a:rPr>
              <a:pPr algn="r" defTabSz="914378">
                <a:defRPr/>
              </a:pPr>
              <a:t>‹#›</a:t>
            </a:fld>
            <a:endParaRPr lang="en-US" sz="1200" dirty="0">
              <a:solidFill>
                <a:srgbClr val="283446">
                  <a:tint val="75000"/>
                </a:srgbClr>
              </a:solidFill>
            </a:endParaRPr>
          </a:p>
        </p:txBody>
      </p:sp>
      <p:sp>
        <p:nvSpPr>
          <p:cNvPr id="18" name="TextBox 17">
            <a:extLst>
              <a:ext uri="{FF2B5EF4-FFF2-40B4-BE49-F238E27FC236}">
                <a16:creationId xmlns:a16="http://schemas.microsoft.com/office/drawing/2014/main" id="{DAD6180E-71CB-3EE0-718A-79BC2BC395A8}"/>
              </a:ext>
            </a:extLst>
          </p:cNvPr>
          <p:cNvSpPr txBox="1"/>
          <p:nvPr userDrawn="1"/>
        </p:nvSpPr>
        <p:spPr>
          <a:xfrm>
            <a:off x="1182432" y="4716274"/>
            <a:ext cx="6779136" cy="500137"/>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n-US" sz="1600" b="0" i="1" u="none" strike="noStrike" kern="1200" baseline="0" dirty="0">
                <a:solidFill>
                  <a:schemeClr val="bg1"/>
                </a:solidFill>
                <a:latin typeface="Garamond" panose="02020404030301010803" pitchFamily="18" charset="0"/>
                <a:ea typeface="+mn-ea"/>
                <a:cs typeface="+mn-cs"/>
              </a:rPr>
              <a:t>Improving Health and Building Readiness. Anytime, Anywhere — Always</a:t>
            </a:r>
          </a:p>
          <a:p>
            <a:pPr algn="ctr"/>
            <a:endParaRPr lang="en-US" sz="1050" i="0" baseline="0" dirty="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val="9299338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descr="Slide title"/>
          <p:cNvSpPr>
            <a:spLocks noGrp="1"/>
          </p:cNvSpPr>
          <p:nvPr>
            <p:ph type="title"/>
          </p:nvPr>
        </p:nvSpPr>
        <p:spPr>
          <a:xfrm>
            <a:off x="457200" y="133350"/>
            <a:ext cx="8229600" cy="857250"/>
          </a:xfrm>
          <a:prstGeom prst="rect">
            <a:avLst/>
          </a:prstGeom>
        </p:spPr>
        <p:txBody>
          <a:bodyPr vert="horz" lIns="91440" tIns="45720" rIns="91440" bIns="45720" rtlCol="0" anchor="ctr">
            <a:normAutofit/>
          </a:bodyPr>
          <a:lstStyle/>
          <a:p>
            <a:r>
              <a:rPr lang="en-US" dirty="0"/>
              <a:t>Different title per slide, Franklin Gothic Medium 28pt</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Slide Number Placeholder 5">
            <a:extLst>
              <a:ext uri="{FF2B5EF4-FFF2-40B4-BE49-F238E27FC236}">
                <a16:creationId xmlns:a16="http://schemas.microsoft.com/office/drawing/2014/main" id="{421811A2-995A-F314-7F2D-D1F96F51A658}"/>
              </a:ext>
            </a:extLst>
          </p:cNvPr>
          <p:cNvSpPr>
            <a:spLocks noGrp="1"/>
          </p:cNvSpPr>
          <p:nvPr>
            <p:ph type="sldNum" sz="quarter" idx="4"/>
          </p:nvPr>
        </p:nvSpPr>
        <p:spPr>
          <a:xfrm>
            <a:off x="6934200" y="133350"/>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8EC6C1D-B94A-4A9A-BD8D-A546578E37EF}" type="slidenum">
              <a:rPr lang="en-US" smtClean="0"/>
              <a:t>‹#›</a:t>
            </a:fld>
            <a:endParaRPr lang="en-US"/>
          </a:p>
        </p:txBody>
      </p:sp>
      <p:sp>
        <p:nvSpPr>
          <p:cNvPr id="7" name="TextBox 6">
            <a:extLst>
              <a:ext uri="{FF2B5EF4-FFF2-40B4-BE49-F238E27FC236}">
                <a16:creationId xmlns:a16="http://schemas.microsoft.com/office/drawing/2014/main" id="{A506E65C-B97F-9E4D-7064-D587C6584AFD}"/>
              </a:ext>
            </a:extLst>
          </p:cNvPr>
          <p:cNvSpPr txBox="1"/>
          <p:nvPr userDrawn="1"/>
        </p:nvSpPr>
        <p:spPr>
          <a:xfrm>
            <a:off x="4039941" y="-19050"/>
            <a:ext cx="1141659" cy="276999"/>
          </a:xfrm>
          <a:prstGeom prst="rect">
            <a:avLst/>
          </a:prstGeom>
          <a:noFill/>
        </p:spPr>
        <p:txBody>
          <a:bodyPr wrap="none" rtlCol="0">
            <a:spAutoFit/>
          </a:bodyPr>
          <a:lstStyle/>
          <a:p>
            <a:pPr algn="ctr"/>
            <a:r>
              <a:rPr lang="en-US" sz="1200" b="1" dirty="0">
                <a:solidFill>
                  <a:srgbClr val="5AAC45"/>
                </a:solidFill>
              </a:rPr>
              <a:t>UNCLASSIFIED</a:t>
            </a:r>
          </a:p>
        </p:txBody>
      </p:sp>
      <p:sp>
        <p:nvSpPr>
          <p:cNvPr id="8" name="TextBox 7">
            <a:extLst>
              <a:ext uri="{FF2B5EF4-FFF2-40B4-BE49-F238E27FC236}">
                <a16:creationId xmlns:a16="http://schemas.microsoft.com/office/drawing/2014/main" id="{F9333DF3-86EF-1D1C-28A0-0EAEDF643E54}"/>
              </a:ext>
            </a:extLst>
          </p:cNvPr>
          <p:cNvSpPr txBox="1"/>
          <p:nvPr userDrawn="1"/>
        </p:nvSpPr>
        <p:spPr>
          <a:xfrm>
            <a:off x="4039941" y="4910591"/>
            <a:ext cx="1141659" cy="276999"/>
          </a:xfrm>
          <a:prstGeom prst="rect">
            <a:avLst/>
          </a:prstGeom>
          <a:noFill/>
        </p:spPr>
        <p:txBody>
          <a:bodyPr wrap="none" rtlCol="0">
            <a:spAutoFit/>
          </a:bodyPr>
          <a:lstStyle/>
          <a:p>
            <a:pPr algn="ctr"/>
            <a:r>
              <a:rPr lang="en-US" sz="1200" b="1" dirty="0">
                <a:solidFill>
                  <a:srgbClr val="5AAC45"/>
                </a:solidFill>
              </a:rPr>
              <a:t>UNCLASSIFIED</a:t>
            </a:r>
          </a:p>
        </p:txBody>
      </p:sp>
    </p:spTree>
    <p:extLst>
      <p:ext uri="{BB962C8B-B14F-4D97-AF65-F5344CB8AC3E}">
        <p14:creationId xmlns:p14="http://schemas.microsoft.com/office/powerpoint/2010/main" val="2845926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Lst>
  <p:hf hdr="0" ftr="0" dt="0"/>
  <p:txStyles>
    <p:titleStyle>
      <a:lvl1pPr algn="ctr" defTabSz="914400" rtl="0" eaLnBrk="1" latinLnBrk="0" hangingPunct="1">
        <a:spcBef>
          <a:spcPct val="0"/>
        </a:spcBef>
        <a:buNone/>
        <a:defRPr sz="2800" b="1" kern="1200" baseline="0">
          <a:solidFill>
            <a:srgbClr val="242B64"/>
          </a:solidFill>
          <a:latin typeface="+mj-lt"/>
          <a:ea typeface="+mj-ea"/>
          <a:cs typeface="+mj-cs"/>
        </a:defRPr>
      </a:lvl1pPr>
    </p:titleStyle>
    <p:bodyStyle>
      <a:lvl1pPr marL="342900" indent="-342900" algn="l" defTabSz="914400" rtl="0" eaLnBrk="1" latinLnBrk="0" hangingPunct="1">
        <a:spcBef>
          <a:spcPct val="20000"/>
        </a:spcBef>
        <a:buClr>
          <a:srgbClr val="092068"/>
        </a:buClr>
        <a:buSzPct val="125000"/>
        <a:buFont typeface="Arial" panose="020B0604020202020204" pitchFamily="34" charset="0"/>
        <a:buChar char="•"/>
        <a:defRPr sz="2200" kern="1200">
          <a:solidFill>
            <a:srgbClr val="000000"/>
          </a:solidFill>
          <a:latin typeface="Franklin Gothic Book" panose="020B0503020102020204" pitchFamily="34" charset="0"/>
          <a:ea typeface="+mn-ea"/>
          <a:cs typeface="+mn-cs"/>
        </a:defRPr>
      </a:lvl1pPr>
      <a:lvl2pPr marL="742950" indent="-285750" algn="l" defTabSz="914400" rtl="0" eaLnBrk="1" latinLnBrk="0" hangingPunct="1">
        <a:spcBef>
          <a:spcPct val="20000"/>
        </a:spcBef>
        <a:buClr>
          <a:srgbClr val="092068"/>
        </a:buClr>
        <a:buFont typeface="Wingdings" panose="05000000000000000000" pitchFamily="2" charset="2"/>
        <a:buChar char="§"/>
        <a:defRPr sz="2000" kern="1200">
          <a:solidFill>
            <a:srgbClr val="000000"/>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Clr>
          <a:srgbClr val="092068"/>
        </a:buClr>
        <a:buFont typeface="Wingdings" panose="05000000000000000000" pitchFamily="2" charset="2"/>
        <a:buChar char="ü"/>
        <a:defRPr sz="1800" kern="1200">
          <a:solidFill>
            <a:srgbClr val="000000"/>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uscode.house.gov/view.xhtml?req=(title:10%20section:1079%20edition:prelim)%20OR%20(granuleid:USC-prelim-title10-section1079)&amp;f=treesort&amp;edition=prelim&amp;num=0&amp;jumpTo=tru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tricare.mil/" TargetMode="External"/><Relationship Id="rId2" Type="http://schemas.openxmlformats.org/officeDocument/2006/relationships/image" Target="../media/image24.png"/><Relationship Id="rId1" Type="http://schemas.openxmlformats.org/officeDocument/2006/relationships/slideLayout" Target="../slideLayouts/slideLayout5.xml"/><Relationship Id="rId4" Type="http://schemas.openxmlformats.org/officeDocument/2006/relationships/hyperlink" Target="http://www.tricare.mil/coveredservices"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19.jpeg"/><Relationship Id="rId5" Type="http://schemas.openxmlformats.org/officeDocument/2006/relationships/image" Target="../media/image27.png"/><Relationship Id="rId10" Type="http://schemas.openxmlformats.org/officeDocument/2006/relationships/image" Target="../media/image30.png"/><Relationship Id="rId4" Type="http://schemas.openxmlformats.org/officeDocument/2006/relationships/image" Target="../media/image26.png"/><Relationship Id="rId9" Type="http://schemas.openxmlformats.org/officeDocument/2006/relationships/image" Target="../media/image21.jp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tricare.mil/pharmacy"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slide" Target="slide25.xml"/></Relationships>
</file>

<file path=ppt/slides/_rels/slide26.xml.rels><?xml version="1.0" encoding="UTF-8" standalone="yes"?>
<Relationships xmlns="http://schemas.openxmlformats.org/package/2006/relationships"><Relationship Id="rId8" Type="http://schemas.openxmlformats.org/officeDocument/2006/relationships/hyperlink" Target="http://www.tricare.mil/customerservice" TargetMode="External"/><Relationship Id="rId3" Type="http://schemas.openxmlformats.org/officeDocument/2006/relationships/hyperlink" Target="http://www.tricare.mil/" TargetMode="External"/><Relationship Id="rId7" Type="http://schemas.openxmlformats.org/officeDocument/2006/relationships/hyperlink" Target="http://www.tricare.mil/oversea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www.tricare.mil/west" TargetMode="External"/><Relationship Id="rId5" Type="http://schemas.openxmlformats.org/officeDocument/2006/relationships/hyperlink" Target="http://www.tricare.mil/east" TargetMode="External"/><Relationship Id="rId4" Type="http://schemas.openxmlformats.org/officeDocument/2006/relationships/hyperlink" Target="http://www.tricare.mil/mtf"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manuals.health.mil/pages/DisplayManualHtmlFile/2023-04-04/AsOf/FR16/C24.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health.mil/" TargetMode="External"/><Relationship Id="rId4" Type="http://schemas.openxmlformats.org/officeDocument/2006/relationships/hyperlink" Target="http://www.tricare.mil/"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uscode.house.gov/view.xhtml?req=(title:10%20section:101%20edition:prelim)%20OR%20(granuleid:USC-prelim-title10-section101)&amp;f=treesort&amp;edition=prelim&amp;num=0&amp;jumpTo=true" TargetMode="External"/><Relationship Id="rId5" Type="http://schemas.openxmlformats.org/officeDocument/2006/relationships/hyperlink" Target="https://uscode.house.gov/view.xhtml?req=(title:10%20section:12304b%20edition:prelim)%20OR%20(granuleid:USC-prelim-title10-section12304b)&amp;f=treesort&amp;edition=prelim&amp;num=0&amp;jumpTo=true" TargetMode="External"/><Relationship Id="rId4" Type="http://schemas.openxmlformats.org/officeDocument/2006/relationships/hyperlink" Target="http://www.tricare.mil/reserve"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5.jpg"/><Relationship Id="rId4" Type="http://schemas.openxmlformats.org/officeDocument/2006/relationships/hyperlink" Target="http://www.tricare-overseas.com/" TargetMode="Externa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jpe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4.xml"/><Relationship Id="rId16" Type="http://schemas.openxmlformats.org/officeDocument/2006/relationships/hyperlink" Target="http://uscode.house.gov/view.xhtml?req=(title:10%20section:101%20edition:prelim)%20OR%20(granuleid:USC-prelim-title10-section101)&amp;f=treesort&amp;edition=prelim&amp;num=0&amp;jumpTo=true" TargetMode="External"/><Relationship Id="rId1" Type="http://schemas.openxmlformats.org/officeDocument/2006/relationships/slideLayout" Target="../slideLayouts/slideLayout5.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jp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jp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0100" y="2536031"/>
            <a:ext cx="7543800" cy="1102519"/>
          </a:xfrm>
        </p:spPr>
        <p:txBody>
          <a:bodyPr>
            <a:normAutofit/>
          </a:bodyPr>
          <a:lstStyle/>
          <a:p>
            <a:r>
              <a:rPr lang="en-US" dirty="0"/>
              <a:t>TRICARE Update</a:t>
            </a:r>
            <a:br>
              <a:rPr lang="en-US" dirty="0"/>
            </a:br>
            <a:r>
              <a:rPr kumimoji="0" lang="en-US" sz="2200" b="1" i="0" u="none" strike="noStrike" kern="1200" cap="none" spc="0" normalizeH="0" baseline="0" noProof="0" dirty="0">
                <a:ln>
                  <a:noFill/>
                </a:ln>
                <a:solidFill>
                  <a:srgbClr val="092068"/>
                </a:solidFill>
                <a:effectLst/>
                <a:uLnTx/>
                <a:uFillTx/>
                <a:latin typeface="Franklin Gothic Medium" panose="020B0603020102020204" pitchFamily="34" charset="0"/>
                <a:ea typeface="+mj-ea"/>
                <a:cs typeface="+mj-cs"/>
              </a:rPr>
              <a:t>CAPSTONE Spouse Course</a:t>
            </a:r>
            <a:endParaRPr lang="en-US" sz="2700" dirty="0"/>
          </a:p>
        </p:txBody>
      </p:sp>
      <p:sp>
        <p:nvSpPr>
          <p:cNvPr id="3" name="Subtitle 2"/>
          <p:cNvSpPr>
            <a:spLocks noGrp="1"/>
          </p:cNvSpPr>
          <p:nvPr>
            <p:ph type="subTitle" idx="1"/>
          </p:nvPr>
        </p:nvSpPr>
        <p:spPr>
          <a:xfrm>
            <a:off x="1333500" y="3679031"/>
            <a:ext cx="6477000" cy="1102519"/>
          </a:xfrm>
        </p:spPr>
        <p:txBody>
          <a:bodyPr>
            <a:noAutofit/>
          </a:bodyPr>
          <a:lstStyle/>
          <a:p>
            <a:r>
              <a:rPr lang="en-US" sz="1900" dirty="0"/>
              <a:t>Curt B. Prichard, MHA, FACHE</a:t>
            </a:r>
          </a:p>
          <a:p>
            <a:r>
              <a:rPr lang="en-US" sz="1900" dirty="0"/>
              <a:t>Deputy Director, TRICARE Health Plan </a:t>
            </a:r>
          </a:p>
          <a:p>
            <a:r>
              <a:rPr lang="en-US" sz="1900" dirty="0"/>
              <a:t>August 11, 2025</a:t>
            </a:r>
          </a:p>
        </p:txBody>
      </p:sp>
    </p:spTree>
    <p:extLst>
      <p:ext uri="{BB962C8B-B14F-4D97-AF65-F5344CB8AC3E}">
        <p14:creationId xmlns:p14="http://schemas.microsoft.com/office/powerpoint/2010/main" val="2793422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dirty="0"/>
              <a:t>What TRICARE Pays</a:t>
            </a:r>
            <a:endParaRPr lang="en-US" dirty="0"/>
          </a:p>
        </p:txBody>
      </p:sp>
      <p:sp>
        <p:nvSpPr>
          <p:cNvPr id="3" name="Content Placeholder 2">
            <a:extLst>
              <a:ext uri="{FF2B5EF4-FFF2-40B4-BE49-F238E27FC236}">
                <a16:creationId xmlns:a16="http://schemas.microsoft.com/office/drawing/2014/main" id="{9F056FE1-8F86-41E1-AE90-C258A178031D}"/>
              </a:ext>
            </a:extLst>
          </p:cNvPr>
          <p:cNvSpPr>
            <a:spLocks noGrp="1"/>
          </p:cNvSpPr>
          <p:nvPr>
            <p:ph idx="1"/>
          </p:nvPr>
        </p:nvSpPr>
        <p:spPr/>
        <p:txBody>
          <a:bodyPr>
            <a:normAutofit fontScale="92500" lnSpcReduction="20000"/>
          </a:bodyPr>
          <a:lstStyle/>
          <a:p>
            <a:r>
              <a:rPr lang="en-US" dirty="0"/>
              <a:t>Cost-shares are required by law and cannot be waived</a:t>
            </a:r>
          </a:p>
          <a:p>
            <a:r>
              <a:rPr lang="en-US" dirty="0"/>
              <a:t>TRICARE must reimburse like Medicare where practicable, by law</a:t>
            </a:r>
            <a:br>
              <a:rPr lang="en-US" dirty="0"/>
            </a:br>
            <a:r>
              <a:rPr lang="en-US" sz="1700" dirty="0"/>
              <a:t>(</a:t>
            </a:r>
            <a:r>
              <a:rPr lang="en-US" sz="1700" dirty="0">
                <a:hlinkClick r:id="rId3"/>
              </a:rPr>
              <a:t>10 USC 1079</a:t>
            </a:r>
            <a:r>
              <a:rPr lang="en-US" sz="1700" dirty="0"/>
              <a:t>).  </a:t>
            </a:r>
            <a:r>
              <a:rPr lang="en-US" dirty="0"/>
              <a:t>Not practicable includes:</a:t>
            </a:r>
          </a:p>
          <a:p>
            <a:pPr lvl="1"/>
            <a:r>
              <a:rPr lang="en-US" dirty="0"/>
              <a:t>Most areas overseas</a:t>
            </a:r>
          </a:p>
          <a:p>
            <a:pPr lvl="1"/>
            <a:r>
              <a:rPr lang="en-US" dirty="0"/>
              <a:t>Areas where reimbursement does not align with </a:t>
            </a:r>
            <a:br>
              <a:rPr lang="en-US" dirty="0"/>
            </a:br>
            <a:r>
              <a:rPr lang="en-US" dirty="0"/>
              <a:t>needs of younger/healthier population (e.g., maternity)</a:t>
            </a:r>
          </a:p>
          <a:p>
            <a:pPr lvl="1"/>
            <a:endParaRPr lang="en-US" dirty="0"/>
          </a:p>
          <a:p>
            <a:r>
              <a:rPr lang="en-US" dirty="0">
                <a:solidFill>
                  <a:schemeClr val="accent1">
                    <a:lumMod val="60000"/>
                    <a:lumOff val="40000"/>
                  </a:schemeClr>
                </a:solidFill>
              </a:rPr>
              <a:t>Network discounts </a:t>
            </a:r>
            <a:r>
              <a:rPr lang="en-US" dirty="0"/>
              <a:t>are permitted by law</a:t>
            </a:r>
          </a:p>
          <a:p>
            <a:r>
              <a:rPr lang="en-US" dirty="0">
                <a:solidFill>
                  <a:schemeClr val="accent1">
                    <a:lumMod val="60000"/>
                    <a:lumOff val="40000"/>
                  </a:schemeClr>
                </a:solidFill>
              </a:rPr>
              <a:t>Locality-based waivers </a:t>
            </a:r>
            <a:r>
              <a:rPr lang="en-US" dirty="0"/>
              <a:t>(LBW) – rates may be increased in certain localities, or for specific providers, to prevent severely limited access to care </a:t>
            </a:r>
          </a:p>
        </p:txBody>
      </p:sp>
    </p:spTree>
    <p:extLst>
      <p:ext uri="{BB962C8B-B14F-4D97-AF65-F5344CB8AC3E}">
        <p14:creationId xmlns:p14="http://schemas.microsoft.com/office/powerpoint/2010/main" val="2223779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7D7EA8-280C-E3D2-6D74-F89FAED15750}"/>
              </a:ext>
            </a:extLst>
          </p:cNvPr>
          <p:cNvPicPr>
            <a:picLocks noChangeAspect="1"/>
          </p:cNvPicPr>
          <p:nvPr/>
        </p:nvPicPr>
        <p:blipFill>
          <a:blip r:embed="rId2"/>
          <a:stretch>
            <a:fillRect/>
          </a:stretch>
        </p:blipFill>
        <p:spPr>
          <a:xfrm>
            <a:off x="0" y="0"/>
            <a:ext cx="9144000" cy="5143500"/>
          </a:xfrm>
          <a:prstGeom prst="rect">
            <a:avLst/>
          </a:prstGeom>
        </p:spPr>
      </p:pic>
      <p:sp>
        <p:nvSpPr>
          <p:cNvPr id="2" name="TextBox 1">
            <a:extLst>
              <a:ext uri="{FF2B5EF4-FFF2-40B4-BE49-F238E27FC236}">
                <a16:creationId xmlns:a16="http://schemas.microsoft.com/office/drawing/2014/main" id="{144A983F-5A37-8138-0EAE-68851A6B516A}"/>
              </a:ext>
            </a:extLst>
          </p:cNvPr>
          <p:cNvSpPr txBox="1"/>
          <p:nvPr/>
        </p:nvSpPr>
        <p:spPr>
          <a:xfrm>
            <a:off x="0" y="4705351"/>
            <a:ext cx="1739582" cy="438582"/>
          </a:xfrm>
          <a:prstGeom prst="rect">
            <a:avLst/>
          </a:prstGeom>
          <a:solidFill>
            <a:schemeClr val="accent4">
              <a:lumMod val="20000"/>
              <a:lumOff val="80000"/>
            </a:schemeClr>
          </a:solidFill>
        </p:spPr>
        <p:txBody>
          <a:bodyPr wrap="square" rtlCol="0">
            <a:spAutoFit/>
          </a:bodyPr>
          <a:lstStyle/>
          <a:p>
            <a:pPr algn="ctr"/>
            <a:r>
              <a:rPr lang="en-US" sz="1200" dirty="0">
                <a:hlinkClick r:id="rId3"/>
              </a:rPr>
              <a:t>www.tricare.mil</a:t>
            </a:r>
            <a:r>
              <a:rPr lang="en-US" sz="1200" dirty="0">
                <a:hlinkClick r:id="rId4"/>
              </a:rPr>
              <a:t> </a:t>
            </a:r>
            <a:endParaRPr lang="en-US" sz="1200" dirty="0"/>
          </a:p>
          <a:p>
            <a:pPr algn="ctr"/>
            <a:r>
              <a:rPr lang="en-US" sz="1050" dirty="0"/>
              <a:t>as of August</a:t>
            </a:r>
            <a:r>
              <a:rPr lang="en-US" sz="1050" dirty="0">
                <a:solidFill>
                  <a:srgbClr val="582831">
                    <a:lumMod val="75000"/>
                  </a:srgbClr>
                </a:solidFill>
                <a:latin typeface="Franklin Gothic Book" panose="020B0503020102020204"/>
              </a:rPr>
              <a:t> 6</a:t>
            </a:r>
            <a:r>
              <a:rPr kumimoji="0" lang="en-US" sz="1050" b="0" i="0" u="none" strike="noStrike" kern="1200" cap="none" spc="0" normalizeH="0" baseline="0" noProof="0" dirty="0">
                <a:ln>
                  <a:noFill/>
                </a:ln>
                <a:solidFill>
                  <a:srgbClr val="582831">
                    <a:lumMod val="75000"/>
                  </a:srgbClr>
                </a:solidFill>
                <a:effectLst/>
                <a:uLnTx/>
                <a:uFillTx/>
                <a:latin typeface="Franklin Gothic Book" panose="020B0503020102020204"/>
                <a:ea typeface="+mn-ea"/>
                <a:cs typeface="+mn-cs"/>
              </a:rPr>
              <a:t>, 2025</a:t>
            </a:r>
            <a:endParaRPr lang="en-US" sz="1050" dirty="0"/>
          </a:p>
        </p:txBody>
      </p:sp>
    </p:spTree>
    <p:extLst>
      <p:ext uri="{BB962C8B-B14F-4D97-AF65-F5344CB8AC3E}">
        <p14:creationId xmlns:p14="http://schemas.microsoft.com/office/powerpoint/2010/main" val="919347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0" y="2190750"/>
            <a:ext cx="4569516" cy="838200"/>
          </a:xfrm>
        </p:spPr>
        <p:txBody>
          <a:bodyPr>
            <a:noAutofit/>
          </a:bodyPr>
          <a:lstStyle/>
          <a:p>
            <a:pPr marL="0" indent="0" algn="ctr">
              <a:buNone/>
            </a:pPr>
            <a:r>
              <a:rPr lang="en-US" sz="2800" b="1" dirty="0"/>
              <a:t>TRICARE Health Plans</a:t>
            </a:r>
            <a:br>
              <a:rPr lang="en-US" sz="2800" b="1" dirty="0"/>
            </a:br>
            <a:endParaRPr lang="en-US" sz="2800" b="1" dirty="0"/>
          </a:p>
        </p:txBody>
      </p:sp>
    </p:spTree>
    <p:extLst>
      <p:ext uri="{BB962C8B-B14F-4D97-AF65-F5344CB8AC3E}">
        <p14:creationId xmlns:p14="http://schemas.microsoft.com/office/powerpoint/2010/main" val="1252236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190500"/>
            <a:ext cx="7391400" cy="857250"/>
          </a:xfrm>
        </p:spPr>
        <p:txBody>
          <a:bodyPr/>
          <a:lstStyle/>
          <a:p>
            <a:r>
              <a:rPr lang="en-US" altLang="en-US" dirty="0">
                <a:solidFill>
                  <a:srgbClr val="092068"/>
                </a:solidFill>
              </a:rPr>
              <a:t>TRICARE Network of Providers</a:t>
            </a:r>
            <a:endParaRPr lang="en-US" dirty="0">
              <a:solidFill>
                <a:srgbClr val="092068"/>
              </a:solidFill>
            </a:endParaRPr>
          </a:p>
        </p:txBody>
      </p:sp>
      <p:sp>
        <p:nvSpPr>
          <p:cNvPr id="7" name="Content Placeholder 7"/>
          <p:cNvSpPr>
            <a:spLocks noGrp="1"/>
          </p:cNvSpPr>
          <p:nvPr>
            <p:ph idx="1"/>
          </p:nvPr>
        </p:nvSpPr>
        <p:spPr>
          <a:xfrm>
            <a:off x="571498" y="1200150"/>
            <a:ext cx="8496302" cy="3657600"/>
          </a:xfrm>
        </p:spPr>
        <p:txBody>
          <a:bodyPr>
            <a:normAutofit fontScale="85000" lnSpcReduction="10000"/>
          </a:bodyPr>
          <a:lstStyle/>
          <a:p>
            <a:pPr>
              <a:lnSpc>
                <a:spcPct val="120000"/>
              </a:lnSpc>
              <a:spcBef>
                <a:spcPts val="0"/>
              </a:spcBef>
              <a:buFont typeface="Lucida Sans Unicode" panose="020B0602030504020204" pitchFamily="34" charset="0"/>
              <a:buChar char="∙"/>
            </a:pPr>
            <a:r>
              <a:rPr lang="en-US" altLang="en-US" sz="1800" dirty="0"/>
              <a:t>TRICARE contractors certify providers as TRICARE authorized providers </a:t>
            </a:r>
          </a:p>
          <a:p>
            <a:pPr marL="687387" lvl="1">
              <a:lnSpc>
                <a:spcPct val="120000"/>
              </a:lnSpc>
              <a:spcBef>
                <a:spcPts val="0"/>
              </a:spcBef>
            </a:pPr>
            <a:r>
              <a:rPr lang="en-US" altLang="en-US" sz="1600" dirty="0"/>
              <a:t>TRICARE can only pay claims for services TRICARE authorized providers deliver</a:t>
            </a:r>
          </a:p>
          <a:p>
            <a:pPr marL="687387" lvl="1">
              <a:lnSpc>
                <a:spcPct val="120000"/>
              </a:lnSpc>
              <a:spcBef>
                <a:spcPts val="0"/>
              </a:spcBef>
            </a:pPr>
            <a:r>
              <a:rPr lang="en-US" altLang="en-US" sz="1600" dirty="0">
                <a:solidFill>
                  <a:schemeClr val="accent1">
                    <a:lumMod val="60000"/>
                    <a:lumOff val="40000"/>
                  </a:schemeClr>
                </a:solidFill>
              </a:rPr>
              <a:t>TRICARE Network </a:t>
            </a:r>
            <a:r>
              <a:rPr lang="en-US" altLang="en-US" sz="1600" dirty="0"/>
              <a:t>providers are the subset of TRICARE authorized providers </a:t>
            </a:r>
            <a:br>
              <a:rPr lang="en-US" altLang="en-US" sz="1600" dirty="0"/>
            </a:br>
            <a:r>
              <a:rPr lang="en-US" altLang="en-US" sz="1600" dirty="0"/>
              <a:t>who signed an active agreement with a TRICARE contractor</a:t>
            </a:r>
            <a:endParaRPr lang="en-US" altLang="en-US" sz="1600" dirty="0">
              <a:solidFill>
                <a:schemeClr val="accent1">
                  <a:lumMod val="60000"/>
                  <a:lumOff val="40000"/>
                </a:schemeClr>
              </a:solidFill>
            </a:endParaRPr>
          </a:p>
          <a:p>
            <a:pPr>
              <a:lnSpc>
                <a:spcPct val="120000"/>
              </a:lnSpc>
              <a:spcBef>
                <a:spcPts val="0"/>
              </a:spcBef>
              <a:buFont typeface="Lucida Sans Unicode" panose="020B0602030504020204" pitchFamily="34" charset="0"/>
              <a:buChar char="∙"/>
            </a:pPr>
            <a:r>
              <a:rPr lang="en-US" altLang="en-US" sz="1800" dirty="0"/>
              <a:t>The TRICARE Network </a:t>
            </a:r>
            <a:r>
              <a:rPr lang="en-US" altLang="en-US" sz="1800" dirty="0">
                <a:solidFill>
                  <a:schemeClr val="accent1">
                    <a:lumMod val="60000"/>
                    <a:lumOff val="40000"/>
                  </a:schemeClr>
                </a:solidFill>
              </a:rPr>
              <a:t>wraps around </a:t>
            </a:r>
            <a:r>
              <a:rPr lang="en-US" altLang="en-US" sz="1800" dirty="0"/>
              <a:t>the Direct Care System to meet the primary, specialty, inpatient, outpatient, and pharmacy needs of the TRICARE </a:t>
            </a:r>
            <a:r>
              <a:rPr lang="en-US" altLang="en-US" sz="1800" u="sng" dirty="0"/>
              <a:t>enrolled</a:t>
            </a:r>
            <a:r>
              <a:rPr lang="en-US" altLang="en-US" sz="1800" dirty="0"/>
              <a:t> population</a:t>
            </a:r>
          </a:p>
          <a:p>
            <a:pPr marL="627063" lvl="1" indent="-222250">
              <a:lnSpc>
                <a:spcPct val="120000"/>
              </a:lnSpc>
              <a:spcBef>
                <a:spcPts val="0"/>
              </a:spcBef>
            </a:pPr>
            <a:r>
              <a:rPr lang="en-US" altLang="en-US" sz="1500" dirty="0">
                <a:solidFill>
                  <a:schemeClr val="accent1">
                    <a:lumMod val="60000"/>
                    <a:lumOff val="40000"/>
                  </a:schemeClr>
                </a:solidFill>
              </a:rPr>
              <a:t>Network adequacy</a:t>
            </a:r>
            <a:r>
              <a:rPr lang="en-US" altLang="en-US" sz="1500" dirty="0"/>
              <a:t> – TRICARE contractors establish &amp; maintain the TRICARE network of individual and institutional providers sufficient in number, mix, and geographic distribution to provide the </a:t>
            </a:r>
            <a:br>
              <a:rPr lang="en-US" altLang="en-US" sz="1500" dirty="0"/>
            </a:br>
            <a:r>
              <a:rPr lang="en-US" altLang="en-US" sz="1500" dirty="0"/>
              <a:t>full scope of benefits for TRICARE health plan enrollees within </a:t>
            </a:r>
            <a:r>
              <a:rPr lang="en-US" altLang="en-US" sz="1500" dirty="0">
                <a:solidFill>
                  <a:schemeClr val="accent1">
                    <a:lumMod val="60000"/>
                    <a:lumOff val="40000"/>
                  </a:schemeClr>
                </a:solidFill>
              </a:rPr>
              <a:t>TRICARE access to care standards </a:t>
            </a:r>
          </a:p>
          <a:p>
            <a:pPr marL="627063" lvl="1" indent="-222250">
              <a:lnSpc>
                <a:spcPct val="120000"/>
              </a:lnSpc>
              <a:spcBef>
                <a:spcPts val="0"/>
              </a:spcBef>
            </a:pPr>
            <a:r>
              <a:rPr lang="en-US" altLang="en-US" sz="1500" dirty="0">
                <a:solidFill>
                  <a:schemeClr val="accent1">
                    <a:lumMod val="60000"/>
                    <a:lumOff val="40000"/>
                  </a:schemeClr>
                </a:solidFill>
              </a:rPr>
              <a:t>Quality standards </a:t>
            </a:r>
            <a:r>
              <a:rPr lang="en-US" altLang="en-US" sz="1500" dirty="0"/>
              <a:t>– performance of contract requirements is monitored by DHA’s TRICARE Health Plan (THP) directorate for all Prime Service Areas (PSA), non-PSAs (i.e., U.S. areas remote from MTFs), and worldwide</a:t>
            </a:r>
          </a:p>
          <a:p>
            <a:pPr>
              <a:lnSpc>
                <a:spcPct val="120000"/>
              </a:lnSpc>
              <a:spcBef>
                <a:spcPts val="0"/>
              </a:spcBef>
              <a:buFont typeface="Lucida Sans Unicode" panose="020B0602030504020204" pitchFamily="34" charset="0"/>
              <a:buChar char="∙"/>
            </a:pPr>
            <a:r>
              <a:rPr lang="en-US" altLang="en-US" sz="1800" dirty="0"/>
              <a:t>TRICARE network is accredited by a </a:t>
            </a:r>
            <a:r>
              <a:rPr lang="en-US" altLang="en-US" sz="1800" dirty="0">
                <a:solidFill>
                  <a:schemeClr val="accent1">
                    <a:lumMod val="60000"/>
                    <a:lumOff val="40000"/>
                  </a:schemeClr>
                </a:solidFill>
              </a:rPr>
              <a:t>nationally recognized accrediting body</a:t>
            </a:r>
            <a:endParaRPr lang="en-US" altLang="en-US" sz="1800" dirty="0"/>
          </a:p>
          <a:p>
            <a:pPr marL="627063" indent="-222250">
              <a:lnSpc>
                <a:spcPct val="120000"/>
              </a:lnSpc>
              <a:spcBef>
                <a:spcPts val="0"/>
              </a:spcBef>
              <a:buClr>
                <a:srgbClr val="092068"/>
              </a:buClr>
              <a:buSzPct val="100000"/>
              <a:buFont typeface="Wingdings" panose="05000000000000000000" pitchFamily="2" charset="2"/>
              <a:buChar char="§"/>
            </a:pPr>
            <a:r>
              <a:rPr lang="en-US" altLang="en-US" sz="1500" dirty="0"/>
              <a:t>Address provider licensure, education, training, hospital privileges, and liability insurance  </a:t>
            </a:r>
          </a:p>
          <a:p>
            <a:pPr marL="627063" lvl="1" indent="-222250">
              <a:lnSpc>
                <a:spcPct val="120000"/>
              </a:lnSpc>
              <a:spcBef>
                <a:spcPts val="0"/>
              </a:spcBef>
              <a:buSzPct val="100000"/>
            </a:pPr>
            <a:r>
              <a:rPr lang="en-US" altLang="en-US" sz="1500" dirty="0"/>
              <a:t>Both TRICARE regional contractors s hold URAC accreditation</a:t>
            </a:r>
          </a:p>
          <a:p>
            <a:pPr marL="627063" lvl="1" indent="-222250">
              <a:lnSpc>
                <a:spcPct val="120000"/>
              </a:lnSpc>
              <a:spcBef>
                <a:spcPts val="0"/>
              </a:spcBef>
              <a:buSzPct val="100000"/>
            </a:pPr>
            <a:r>
              <a:rPr lang="en-US" altLang="en-US" sz="1500" dirty="0"/>
              <a:t>The U.S. Family Health Plans (6) are accredited by URAC or National Committee for Quality Assurance (NCQA)</a:t>
            </a:r>
          </a:p>
        </p:txBody>
      </p:sp>
    </p:spTree>
    <p:extLst>
      <p:ext uri="{BB962C8B-B14F-4D97-AF65-F5344CB8AC3E}">
        <p14:creationId xmlns:p14="http://schemas.microsoft.com/office/powerpoint/2010/main" val="29110990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dirty="0"/>
              <a:t>TRICARE Plans </a:t>
            </a:r>
            <a:endParaRPr lang="en-US" dirty="0"/>
          </a:p>
        </p:txBody>
      </p:sp>
      <p:sp>
        <p:nvSpPr>
          <p:cNvPr id="5" name="Content Placeholder 2"/>
          <p:cNvSpPr>
            <a:spLocks noGrp="1"/>
          </p:cNvSpPr>
          <p:nvPr>
            <p:ph idx="1"/>
          </p:nvPr>
        </p:nvSpPr>
        <p:spPr>
          <a:xfrm>
            <a:off x="457200" y="1200150"/>
            <a:ext cx="8229600" cy="3581400"/>
          </a:xfrm>
        </p:spPr>
        <p:txBody>
          <a:bodyPr>
            <a:normAutofit fontScale="77500" lnSpcReduction="20000"/>
          </a:bodyPr>
          <a:lstStyle/>
          <a:p>
            <a:pPr marL="228600" indent="-228600"/>
            <a:r>
              <a:rPr lang="en-US" dirty="0">
                <a:solidFill>
                  <a:schemeClr val="accent1">
                    <a:lumMod val="60000"/>
                    <a:lumOff val="40000"/>
                  </a:schemeClr>
                </a:solidFill>
              </a:rPr>
              <a:t>TRICARE Select </a:t>
            </a:r>
            <a:r>
              <a:rPr lang="en-US" sz="1800" dirty="0"/>
              <a:t>(PPO model) </a:t>
            </a:r>
            <a:r>
              <a:rPr lang="en-US" dirty="0"/>
              <a:t>– a non-“gatekeeper” plan for </a:t>
            </a:r>
            <a:r>
              <a:rPr lang="en-US" u="sng" dirty="0"/>
              <a:t>enrollment worldwide</a:t>
            </a:r>
          </a:p>
          <a:p>
            <a:pPr marL="628650" lvl="1" indent="-228600"/>
            <a:r>
              <a:rPr lang="en-US" sz="2100" dirty="0"/>
              <a:t>No referrals required for coverage </a:t>
            </a:r>
          </a:p>
          <a:p>
            <a:pPr marL="628650" lvl="1" indent="-228600"/>
            <a:r>
              <a:rPr lang="en-US" sz="2100" dirty="0"/>
              <a:t>TRICARE authorized providers, network </a:t>
            </a:r>
            <a:r>
              <a:rPr lang="en-US" sz="2100" u="sng" dirty="0"/>
              <a:t>and</a:t>
            </a:r>
            <a:r>
              <a:rPr lang="en-US" sz="2100" dirty="0"/>
              <a:t> non-network</a:t>
            </a:r>
          </a:p>
          <a:p>
            <a:pPr marL="228600" indent="-228600"/>
            <a:r>
              <a:rPr lang="en-US" dirty="0">
                <a:solidFill>
                  <a:schemeClr val="accent1">
                    <a:lumMod val="60000"/>
                    <a:lumOff val="40000"/>
                  </a:schemeClr>
                </a:solidFill>
              </a:rPr>
              <a:t>TRICARE Prime </a:t>
            </a:r>
            <a:r>
              <a:rPr lang="en-US" sz="1800" dirty="0"/>
              <a:t>(HMO model) </a:t>
            </a:r>
            <a:r>
              <a:rPr lang="en-US" dirty="0"/>
              <a:t>– a “gatekeeper” plan in Prime Service Areas (PSAs).</a:t>
            </a:r>
          </a:p>
          <a:p>
            <a:pPr marL="633413" indent="-231775">
              <a:buNone/>
            </a:pPr>
            <a:r>
              <a:rPr lang="en-US" dirty="0"/>
              <a:t>Requires referrals. Enrollees are assigned to a primary care manager (PCM).</a:t>
            </a:r>
          </a:p>
          <a:p>
            <a:pPr marL="633413" indent="-231775">
              <a:buNone/>
            </a:pPr>
            <a:r>
              <a:rPr lang="en-US" dirty="0"/>
              <a:t>Mandatory enrollment for active-duty service members (ADSMs).</a:t>
            </a:r>
          </a:p>
          <a:p>
            <a:pPr marL="633413" indent="-231775">
              <a:buNone/>
            </a:pPr>
            <a:r>
              <a:rPr lang="en-US" dirty="0"/>
              <a:t>Variations: </a:t>
            </a:r>
          </a:p>
          <a:p>
            <a:pPr marL="633413" lvl="1" indent="-231775"/>
            <a:r>
              <a:rPr lang="en-US" dirty="0">
                <a:solidFill>
                  <a:schemeClr val="accent1">
                    <a:lumMod val="60000"/>
                    <a:lumOff val="40000"/>
                  </a:schemeClr>
                </a:solidFill>
              </a:rPr>
              <a:t>TRICARE Prime Remote</a:t>
            </a:r>
            <a:r>
              <a:rPr lang="en-US" dirty="0"/>
              <a:t> (TPR) – available for certain ADSMs </a:t>
            </a:r>
            <a:br>
              <a:rPr lang="en-US" dirty="0"/>
            </a:br>
            <a:r>
              <a:rPr lang="en-US" dirty="0"/>
              <a:t>in areas geographically remote from MTFs, i.e. outside PSAs</a:t>
            </a:r>
          </a:p>
          <a:p>
            <a:pPr marL="633413" lvl="1" indent="-231775"/>
            <a:r>
              <a:rPr lang="en-US" dirty="0">
                <a:solidFill>
                  <a:schemeClr val="accent1">
                    <a:lumMod val="60000"/>
                    <a:lumOff val="40000"/>
                  </a:schemeClr>
                </a:solidFill>
              </a:rPr>
              <a:t>TRICARE Prime Remote for Active-Duty Family Members </a:t>
            </a:r>
            <a:r>
              <a:rPr lang="en-US" dirty="0"/>
              <a:t>(TPRADFM) – offered to certain ADFMs of a TPR-enrolled Service member, i.e. outside PSAs</a:t>
            </a:r>
          </a:p>
          <a:p>
            <a:pPr marL="633413" lvl="1" indent="-231775"/>
            <a:r>
              <a:rPr lang="en-US" dirty="0"/>
              <a:t>TRICARE Overseas Program </a:t>
            </a:r>
            <a:r>
              <a:rPr lang="en-US" dirty="0">
                <a:solidFill>
                  <a:schemeClr val="accent1">
                    <a:lumMod val="60000"/>
                    <a:lumOff val="40000"/>
                  </a:schemeClr>
                </a:solidFill>
              </a:rPr>
              <a:t>(TOP) Prime </a:t>
            </a:r>
            <a:r>
              <a:rPr lang="en-US" sz="2100" dirty="0"/>
              <a:t>and</a:t>
            </a:r>
            <a:r>
              <a:rPr lang="en-US" dirty="0">
                <a:solidFill>
                  <a:schemeClr val="accent1">
                    <a:lumMod val="60000"/>
                    <a:lumOff val="40000"/>
                  </a:schemeClr>
                </a:solidFill>
              </a:rPr>
              <a:t> TOP Prime Remote</a:t>
            </a:r>
          </a:p>
          <a:p>
            <a:pPr marL="633413" lvl="1" indent="-231775"/>
            <a:r>
              <a:rPr lang="en-US" dirty="0">
                <a:solidFill>
                  <a:schemeClr val="accent1">
                    <a:lumMod val="60000"/>
                    <a:lumOff val="40000"/>
                  </a:schemeClr>
                </a:solidFill>
              </a:rPr>
              <a:t>US Family Health Plan </a:t>
            </a:r>
            <a:r>
              <a:rPr lang="en-US" dirty="0"/>
              <a:t>(USFHP) – closed network TRICARE Prime plan </a:t>
            </a:r>
            <a:br>
              <a:rPr lang="en-US" dirty="0"/>
            </a:br>
            <a:r>
              <a:rPr lang="en-US" dirty="0"/>
              <a:t>offered in </a:t>
            </a:r>
            <a:r>
              <a:rPr lang="en-US" u="sng" dirty="0"/>
              <a:t>six</a:t>
            </a:r>
            <a:r>
              <a:rPr lang="en-US" dirty="0"/>
              <a:t> designated service areas in the U.S. </a:t>
            </a:r>
          </a:p>
          <a:p>
            <a:pPr marL="633413" lvl="1" indent="-231775"/>
            <a:endParaRPr lang="en-US" dirty="0"/>
          </a:p>
        </p:txBody>
      </p:sp>
      <p:pic>
        <p:nvPicPr>
          <p:cNvPr id="10" name="Picture 9">
            <a:extLst>
              <a:ext uri="{FF2B5EF4-FFF2-40B4-BE49-F238E27FC236}">
                <a16:creationId xmlns:a16="http://schemas.microsoft.com/office/drawing/2014/main" id="{91C87D9B-11D8-317F-D106-05671DB769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1781" y="4395173"/>
            <a:ext cx="526579" cy="310177"/>
          </a:xfrm>
          <a:prstGeom prst="rect">
            <a:avLst/>
          </a:prstGeom>
        </p:spPr>
      </p:pic>
      <p:pic>
        <p:nvPicPr>
          <p:cNvPr id="11" name="Picture 10">
            <a:extLst>
              <a:ext uri="{FF2B5EF4-FFF2-40B4-BE49-F238E27FC236}">
                <a16:creationId xmlns:a16="http://schemas.microsoft.com/office/drawing/2014/main" id="{3E75BA1F-CB28-8B24-EEB3-086D7DA53E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8840" y="4427955"/>
            <a:ext cx="548640" cy="274320"/>
          </a:xfrm>
          <a:prstGeom prst="rect">
            <a:avLst/>
          </a:prstGeom>
        </p:spPr>
      </p:pic>
      <p:pic>
        <p:nvPicPr>
          <p:cNvPr id="12" name="Picture 11">
            <a:extLst>
              <a:ext uri="{FF2B5EF4-FFF2-40B4-BE49-F238E27FC236}">
                <a16:creationId xmlns:a16="http://schemas.microsoft.com/office/drawing/2014/main" id="{87EFC744-EE45-0496-9760-AF3AE158734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6600" y="4283804"/>
            <a:ext cx="731520" cy="192946"/>
          </a:xfrm>
          <a:prstGeom prst="rect">
            <a:avLst/>
          </a:prstGeom>
        </p:spPr>
      </p:pic>
      <p:pic>
        <p:nvPicPr>
          <p:cNvPr id="13" name="Picture 12">
            <a:extLst>
              <a:ext uri="{FF2B5EF4-FFF2-40B4-BE49-F238E27FC236}">
                <a16:creationId xmlns:a16="http://schemas.microsoft.com/office/drawing/2014/main" id="{0E6C08AA-5B36-CEA4-2499-34A6DD33D9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01022" y="4395173"/>
            <a:ext cx="457200" cy="327803"/>
          </a:xfrm>
          <a:prstGeom prst="rect">
            <a:avLst/>
          </a:prstGeom>
        </p:spPr>
      </p:pic>
      <p:pic>
        <p:nvPicPr>
          <p:cNvPr id="14" name="Picture 13">
            <a:extLst>
              <a:ext uri="{FF2B5EF4-FFF2-40B4-BE49-F238E27FC236}">
                <a16:creationId xmlns:a16="http://schemas.microsoft.com/office/drawing/2014/main" id="{B3EB99E7-E9E4-50DA-B633-C694B0581BD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68640" y="4474150"/>
            <a:ext cx="822960" cy="215583"/>
          </a:xfrm>
          <a:prstGeom prst="rect">
            <a:avLst/>
          </a:prstGeom>
        </p:spPr>
      </p:pic>
      <p:pic>
        <p:nvPicPr>
          <p:cNvPr id="15" name="Picture 14">
            <a:extLst>
              <a:ext uri="{FF2B5EF4-FFF2-40B4-BE49-F238E27FC236}">
                <a16:creationId xmlns:a16="http://schemas.microsoft.com/office/drawing/2014/main" id="{E3F2AD94-7EB0-2B09-C757-6C28E9E6D5A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37494" y="4441335"/>
            <a:ext cx="548640" cy="292608"/>
          </a:xfrm>
          <a:prstGeom prst="rect">
            <a:avLst/>
          </a:prstGeom>
        </p:spPr>
      </p:pic>
      <p:pic>
        <p:nvPicPr>
          <p:cNvPr id="4" name="Picture 3">
            <a:extLst>
              <a:ext uri="{FF2B5EF4-FFF2-40B4-BE49-F238E27FC236}">
                <a16:creationId xmlns:a16="http://schemas.microsoft.com/office/drawing/2014/main" id="{7B13B89E-69D8-036F-1F46-3B5978D2F91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91450" y="2485441"/>
            <a:ext cx="895350" cy="400050"/>
          </a:xfrm>
          <a:prstGeom prst="rect">
            <a:avLst/>
          </a:prstGeom>
        </p:spPr>
      </p:pic>
      <p:pic>
        <p:nvPicPr>
          <p:cNvPr id="6" name="Picture 5">
            <a:extLst>
              <a:ext uri="{FF2B5EF4-FFF2-40B4-BE49-F238E27FC236}">
                <a16:creationId xmlns:a16="http://schemas.microsoft.com/office/drawing/2014/main" id="{F1365612-5935-6ACC-77FC-8E950679207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045902" y="1276350"/>
            <a:ext cx="631373" cy="304800"/>
          </a:xfrm>
          <a:prstGeom prst="rect">
            <a:avLst/>
          </a:prstGeom>
        </p:spPr>
      </p:pic>
      <p:pic>
        <p:nvPicPr>
          <p:cNvPr id="3" name="Picture 2" descr="Logo, company name&#10;&#10;Description automatically generated">
            <a:extLst>
              <a:ext uri="{FF2B5EF4-FFF2-40B4-BE49-F238E27FC236}">
                <a16:creationId xmlns:a16="http://schemas.microsoft.com/office/drawing/2014/main" id="{2C3B5325-32C3-757F-4011-2058009720B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186569" y="1930435"/>
            <a:ext cx="760363" cy="215582"/>
          </a:xfrm>
          <a:prstGeom prst="rect">
            <a:avLst/>
          </a:prstGeom>
        </p:spPr>
      </p:pic>
    </p:spTree>
    <p:extLst>
      <p:ext uri="{BB962C8B-B14F-4D97-AF65-F5344CB8AC3E}">
        <p14:creationId xmlns:p14="http://schemas.microsoft.com/office/powerpoint/2010/main" val="1797898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dirty="0"/>
              <a:t>TRICARE Plans </a:t>
            </a:r>
            <a:br>
              <a:rPr lang="en-US" altLang="en-US" dirty="0"/>
            </a:br>
            <a:r>
              <a:rPr lang="en-US" altLang="en-US" sz="2100" b="0" i="1" dirty="0">
                <a:cs typeface="Arial" panose="020B0604020202020204" pitchFamily="34" charset="0"/>
                <a:sym typeface="Wingdings" panose="05000000000000000000" pitchFamily="2" charset="2"/>
              </a:rPr>
              <a:t>(Continued)</a:t>
            </a:r>
            <a:endParaRPr lang="en-US" b="0" dirty="0"/>
          </a:p>
        </p:txBody>
      </p:sp>
      <p:sp>
        <p:nvSpPr>
          <p:cNvPr id="7" name="Content Placeholder 2"/>
          <p:cNvSpPr>
            <a:spLocks noGrp="1"/>
          </p:cNvSpPr>
          <p:nvPr>
            <p:ph idx="1"/>
          </p:nvPr>
        </p:nvSpPr>
        <p:spPr>
          <a:xfrm>
            <a:off x="457200" y="1276350"/>
            <a:ext cx="8229600" cy="3505200"/>
          </a:xfrm>
        </p:spPr>
        <p:txBody>
          <a:bodyPr>
            <a:normAutofit/>
          </a:bodyPr>
          <a:lstStyle/>
          <a:p>
            <a:pPr marL="0" indent="0">
              <a:buNone/>
              <a:defRPr/>
            </a:pPr>
            <a:r>
              <a:rPr lang="en-US" sz="1600" b="1" kern="0" dirty="0">
                <a:solidFill>
                  <a:schemeClr val="accent1">
                    <a:lumMod val="60000"/>
                    <a:lumOff val="40000"/>
                  </a:schemeClr>
                </a:solidFill>
                <a:ea typeface="ＭＳ Ｐゴシック" pitchFamily="1" charset="-128"/>
                <a:cs typeface="Arial" charset="0"/>
              </a:rPr>
              <a:t>TRICARE Overseas Program (TOP) </a:t>
            </a:r>
            <a:r>
              <a:rPr lang="en-US" sz="1600" kern="0" dirty="0">
                <a:ea typeface="ＭＳ Ｐゴシック" pitchFamily="1" charset="-128"/>
                <a:cs typeface="Arial" charset="0"/>
              </a:rPr>
              <a:t>– coverage for all eligible overseas beneficiaries, </a:t>
            </a:r>
            <a:br>
              <a:rPr lang="en-US" sz="1600" kern="0" dirty="0">
                <a:ea typeface="ＭＳ Ｐゴシック" pitchFamily="1" charset="-128"/>
                <a:cs typeface="Arial" charset="0"/>
              </a:rPr>
            </a:br>
            <a:r>
              <a:rPr lang="en-US" sz="1600" kern="0" dirty="0">
                <a:ea typeface="ＭＳ Ｐゴシック" pitchFamily="1" charset="-128"/>
                <a:cs typeface="Arial" charset="0"/>
              </a:rPr>
              <a:t>including eligible Reserve Component (RC) Service members </a:t>
            </a:r>
          </a:p>
          <a:p>
            <a:pPr marL="628650" lvl="1" indent="-228600">
              <a:buFont typeface="Lucida Sans Unicode" panose="020B0602030504020204" pitchFamily="34" charset="0"/>
              <a:buChar char="∙"/>
              <a:defRPr/>
            </a:pPr>
            <a:r>
              <a:rPr lang="en-US" sz="1400" kern="0" dirty="0">
                <a:ea typeface="ＭＳ Ｐゴシック" pitchFamily="1" charset="-128"/>
                <a:cs typeface="Arial" charset="0"/>
              </a:rPr>
              <a:t>Also includes dental coverage for TOP Prime Remote ADSMs </a:t>
            </a:r>
          </a:p>
          <a:p>
            <a:pPr marL="628650" lvl="1" indent="-228600">
              <a:buFont typeface="Lucida Sans Unicode" panose="020B0602030504020204" pitchFamily="34" charset="0"/>
              <a:buChar char="∙"/>
              <a:defRPr/>
            </a:pPr>
            <a:r>
              <a:rPr lang="en-US" sz="1400" kern="0" dirty="0">
                <a:ea typeface="ＭＳ Ｐゴシック" pitchFamily="1" charset="-128"/>
                <a:cs typeface="Arial" charset="0"/>
              </a:rPr>
              <a:t>Other eligible beneficiaries may purchase TRICARE Dental Program (TDP) coverage</a:t>
            </a:r>
          </a:p>
          <a:p>
            <a:pPr marL="628650" lvl="1" indent="-228600">
              <a:buFont typeface="Lucida Sans Unicode" panose="020B0602030504020204" pitchFamily="34" charset="0"/>
              <a:buChar char="∙"/>
              <a:defRPr/>
            </a:pPr>
            <a:endParaRPr lang="en-US" sz="1400" kern="0" dirty="0">
              <a:ea typeface="ＭＳ Ｐゴシック" pitchFamily="1" charset="-128"/>
              <a:cs typeface="Arial" charset="0"/>
            </a:endParaRPr>
          </a:p>
          <a:p>
            <a:pPr marL="0" indent="0">
              <a:buNone/>
              <a:defRPr/>
            </a:pPr>
            <a:r>
              <a:rPr lang="en-US" sz="1600" kern="0" dirty="0">
                <a:ea typeface="ＭＳ Ｐゴシック" pitchFamily="1" charset="-128"/>
                <a:cs typeface="Arial" charset="0"/>
              </a:rPr>
              <a:t>Premium-based TRICARE health plans</a:t>
            </a:r>
          </a:p>
          <a:p>
            <a:pPr marL="457200" indent="-228600">
              <a:buFont typeface="Lucida Sans Unicode" panose="020B0602030504020204" pitchFamily="34" charset="0"/>
              <a:buChar char="∙"/>
              <a:tabLst>
                <a:tab pos="3200400" algn="l"/>
              </a:tabLst>
              <a:defRPr/>
            </a:pPr>
            <a:r>
              <a:rPr lang="en-US" sz="1600" b="1" kern="0" dirty="0">
                <a:solidFill>
                  <a:schemeClr val="accent1">
                    <a:lumMod val="60000"/>
                    <a:lumOff val="40000"/>
                  </a:schemeClr>
                </a:solidFill>
                <a:ea typeface="ＭＳ Ｐゴシック" pitchFamily="1" charset="-128"/>
                <a:cs typeface="Arial" charset="0"/>
              </a:rPr>
              <a:t>TRICARE Reserve Select (TRS)	</a:t>
            </a:r>
            <a:r>
              <a:rPr lang="en-US" sz="1600" kern="0" dirty="0">
                <a:ea typeface="ＭＳ Ｐゴシック" pitchFamily="1" charset="-128"/>
                <a:cs typeface="Arial" charset="0"/>
              </a:rPr>
              <a:t>– member/family TRICARE </a:t>
            </a:r>
            <a:r>
              <a:rPr lang="en-US" sz="1600" u="sng" kern="0" dirty="0">
                <a:ea typeface="ＭＳ Ｐゴシック" pitchFamily="1" charset="-128"/>
                <a:cs typeface="Arial" charset="0"/>
              </a:rPr>
              <a:t>Select</a:t>
            </a:r>
            <a:r>
              <a:rPr lang="en-US" sz="1600" kern="0" dirty="0">
                <a:ea typeface="ＭＳ Ｐゴシック" pitchFamily="1" charset="-128"/>
                <a:cs typeface="Arial" charset="0"/>
              </a:rPr>
              <a:t> coverage </a:t>
            </a:r>
            <a:br>
              <a:rPr lang="en-US" sz="1600" kern="0" dirty="0">
                <a:ea typeface="ＭＳ Ｐゴシック" pitchFamily="1" charset="-128"/>
                <a:cs typeface="Arial" charset="0"/>
              </a:rPr>
            </a:br>
            <a:r>
              <a:rPr lang="en-US" sz="1600" kern="0" dirty="0">
                <a:ea typeface="ＭＳ Ｐゴシック" pitchFamily="1" charset="-128"/>
                <a:cs typeface="Arial" charset="0"/>
              </a:rPr>
              <a:t>available for purchase by qualified Selected Reserve members and qualified survivors</a:t>
            </a:r>
          </a:p>
          <a:p>
            <a:pPr marL="457200" indent="-228600">
              <a:buFont typeface="Lucida Sans Unicode" panose="020B0602030504020204" pitchFamily="34" charset="0"/>
              <a:buChar char="∙"/>
              <a:tabLst>
                <a:tab pos="3200400" algn="l"/>
              </a:tabLst>
              <a:defRPr/>
            </a:pPr>
            <a:r>
              <a:rPr lang="en-US" sz="1600" b="1" kern="0" dirty="0">
                <a:solidFill>
                  <a:schemeClr val="accent1">
                    <a:lumMod val="60000"/>
                    <a:lumOff val="40000"/>
                  </a:schemeClr>
                </a:solidFill>
                <a:ea typeface="ＭＳ Ｐゴシック" pitchFamily="1" charset="-128"/>
                <a:cs typeface="Arial" charset="0"/>
              </a:rPr>
              <a:t>TRICARE Retired Reserve (TRR) 	</a:t>
            </a:r>
            <a:r>
              <a:rPr lang="en-US" sz="1600" kern="0" dirty="0">
                <a:ea typeface="ＭＳ Ｐゴシック" pitchFamily="1" charset="-128"/>
                <a:cs typeface="Arial" charset="0"/>
              </a:rPr>
              <a:t>– member/family TRICARE </a:t>
            </a:r>
            <a:r>
              <a:rPr lang="en-US" sz="1600" u="sng" kern="0" dirty="0">
                <a:ea typeface="ＭＳ Ｐゴシック" pitchFamily="1" charset="-128"/>
                <a:cs typeface="Arial" charset="0"/>
              </a:rPr>
              <a:t>Select</a:t>
            </a:r>
            <a:r>
              <a:rPr lang="en-US" sz="1600" kern="0" dirty="0">
                <a:ea typeface="ＭＳ Ｐゴシック" pitchFamily="1" charset="-128"/>
                <a:cs typeface="Arial" charset="0"/>
              </a:rPr>
              <a:t> coverage </a:t>
            </a:r>
            <a:br>
              <a:rPr lang="en-US" sz="1600" kern="0" dirty="0">
                <a:ea typeface="ＭＳ Ｐゴシック" pitchFamily="1" charset="-128"/>
                <a:cs typeface="Arial" charset="0"/>
              </a:rPr>
            </a:br>
            <a:r>
              <a:rPr lang="en-US" sz="1600" kern="0" dirty="0">
                <a:ea typeface="ＭＳ Ｐゴシック" pitchFamily="1" charset="-128"/>
                <a:cs typeface="Arial" charset="0"/>
              </a:rPr>
              <a:t>available for purchase by qualified Retired Reserve members and qualified survivors</a:t>
            </a:r>
          </a:p>
          <a:p>
            <a:pPr marL="457200" indent="-228600">
              <a:buFont typeface="Lucida Sans Unicode" panose="020B0602030504020204" pitchFamily="34" charset="0"/>
              <a:buChar char="∙"/>
              <a:tabLst>
                <a:tab pos="3200400" algn="l"/>
              </a:tabLst>
              <a:defRPr/>
            </a:pPr>
            <a:r>
              <a:rPr lang="en-US" sz="1600" b="1" kern="0" dirty="0">
                <a:solidFill>
                  <a:schemeClr val="accent1">
                    <a:lumMod val="60000"/>
                    <a:lumOff val="40000"/>
                  </a:schemeClr>
                </a:solidFill>
                <a:ea typeface="ＭＳ Ｐゴシック" pitchFamily="1" charset="-128"/>
                <a:cs typeface="Arial" charset="0"/>
              </a:rPr>
              <a:t>TRICARE Young Adult (TYA) 	</a:t>
            </a:r>
            <a:r>
              <a:rPr lang="en-US" sz="1600" kern="0" dirty="0">
                <a:ea typeface="ＭＳ Ｐゴシック" pitchFamily="1" charset="-128"/>
                <a:cs typeface="Arial" charset="0"/>
              </a:rPr>
              <a:t>– individual </a:t>
            </a:r>
            <a:r>
              <a:rPr lang="en-US" sz="1600" u="sng" kern="0" dirty="0">
                <a:ea typeface="ＭＳ Ｐゴシック" pitchFamily="1" charset="-128"/>
                <a:cs typeface="Arial" charset="0"/>
              </a:rPr>
              <a:t>Prime or Select </a:t>
            </a:r>
            <a:r>
              <a:rPr lang="en-US" sz="1600" kern="0" dirty="0">
                <a:ea typeface="ＭＳ Ｐゴシック" pitchFamily="1" charset="-128"/>
                <a:cs typeface="Arial" charset="0"/>
              </a:rPr>
              <a:t>coverage </a:t>
            </a:r>
            <a:br>
              <a:rPr lang="en-US" sz="1600" kern="0" dirty="0">
                <a:ea typeface="ＭＳ Ｐゴシック" pitchFamily="1" charset="-128"/>
                <a:cs typeface="Arial" charset="0"/>
              </a:rPr>
            </a:br>
            <a:r>
              <a:rPr lang="en-US" sz="1600" kern="0" dirty="0">
                <a:ea typeface="ＭＳ Ｐゴシック" pitchFamily="1" charset="-128"/>
                <a:cs typeface="Arial" charset="0"/>
              </a:rPr>
              <a:t>available for purchase by sponsor to cover qualified family members under the age of 26 </a:t>
            </a:r>
            <a:br>
              <a:rPr lang="en-US" sz="1600" kern="0" dirty="0">
                <a:ea typeface="ＭＳ Ｐゴシック" pitchFamily="1" charset="-128"/>
                <a:cs typeface="Arial" charset="0"/>
              </a:rPr>
            </a:br>
            <a:r>
              <a:rPr lang="en-US" sz="1600" kern="0" dirty="0">
                <a:ea typeface="ＭＳ Ｐゴシック" pitchFamily="1" charset="-128"/>
                <a:cs typeface="Arial" charset="0"/>
              </a:rPr>
              <a:t>who have lost or will lose TRICARE eligibility due to age </a:t>
            </a:r>
            <a:r>
              <a:rPr lang="en-US" sz="1400" kern="0" dirty="0">
                <a:solidFill>
                  <a:schemeClr val="accent1">
                    <a:lumMod val="60000"/>
                    <a:lumOff val="40000"/>
                  </a:schemeClr>
                </a:solidFill>
                <a:ea typeface="ＭＳ Ｐゴシック" pitchFamily="1" charset="-128"/>
                <a:cs typeface="Arial" charset="0"/>
              </a:rPr>
              <a:t>(compare to Affordable Care Act)</a:t>
            </a:r>
            <a:endParaRPr lang="en-US" sz="1600" kern="0" dirty="0">
              <a:solidFill>
                <a:schemeClr val="accent1">
                  <a:lumMod val="60000"/>
                  <a:lumOff val="40000"/>
                </a:schemeClr>
              </a:solidFill>
              <a:ea typeface="ＭＳ Ｐゴシック" pitchFamily="1" charset="-128"/>
              <a:cs typeface="Arial" charset="0"/>
            </a:endParaRPr>
          </a:p>
        </p:txBody>
      </p:sp>
      <p:pic>
        <p:nvPicPr>
          <p:cNvPr id="4" name="Picture 3">
            <a:extLst>
              <a:ext uri="{FF2B5EF4-FFF2-40B4-BE49-F238E27FC236}">
                <a16:creationId xmlns:a16="http://schemas.microsoft.com/office/drawing/2014/main" id="{2CAC49BF-94CC-FFC5-7015-4B0C2E480A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5902" y="1276350"/>
            <a:ext cx="631373" cy="304800"/>
          </a:xfrm>
          <a:prstGeom prst="rect">
            <a:avLst/>
          </a:prstGeom>
        </p:spPr>
      </p:pic>
    </p:spTree>
    <p:extLst>
      <p:ext uri="{BB962C8B-B14F-4D97-AF65-F5344CB8AC3E}">
        <p14:creationId xmlns:p14="http://schemas.microsoft.com/office/powerpoint/2010/main" val="3019150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7150"/>
            <a:ext cx="7315200" cy="857250"/>
          </a:xfrm>
        </p:spPr>
        <p:txBody>
          <a:bodyPr>
            <a:noAutofit/>
          </a:bodyPr>
          <a:lstStyle/>
          <a:p>
            <a:pPr algn="l"/>
            <a:r>
              <a:rPr lang="en-US" altLang="en-US" dirty="0">
                <a:solidFill>
                  <a:srgbClr val="092068"/>
                </a:solidFill>
              </a:rPr>
              <a:t>TRICARE Plans </a:t>
            </a:r>
            <a:br>
              <a:rPr lang="en-US" altLang="en-US" dirty="0">
                <a:solidFill>
                  <a:srgbClr val="092068"/>
                </a:solidFill>
              </a:rPr>
            </a:br>
            <a:r>
              <a:rPr lang="en-US" altLang="en-US" sz="2100" b="0" i="1" dirty="0">
                <a:solidFill>
                  <a:srgbClr val="092068"/>
                </a:solidFill>
                <a:cs typeface="Arial" panose="020B0604020202020204" pitchFamily="34" charset="0"/>
                <a:sym typeface="Wingdings" panose="05000000000000000000" pitchFamily="2" charset="2"/>
              </a:rPr>
              <a:t>(Continued)</a:t>
            </a:r>
            <a:endParaRPr lang="en-US" b="0" dirty="0"/>
          </a:p>
        </p:txBody>
      </p:sp>
      <p:sp>
        <p:nvSpPr>
          <p:cNvPr id="6" name="Content Placeholder 1"/>
          <p:cNvSpPr>
            <a:spLocks noGrp="1"/>
          </p:cNvSpPr>
          <p:nvPr>
            <p:ph idx="1"/>
          </p:nvPr>
        </p:nvSpPr>
        <p:spPr>
          <a:xfrm>
            <a:off x="533400" y="1276350"/>
            <a:ext cx="8305800" cy="3505200"/>
          </a:xfrm>
        </p:spPr>
        <p:txBody>
          <a:bodyPr>
            <a:normAutofit fontScale="70000" lnSpcReduction="20000"/>
          </a:bodyPr>
          <a:lstStyle/>
          <a:p>
            <a:pPr marL="0" indent="0">
              <a:buNone/>
            </a:pPr>
            <a:r>
              <a:rPr lang="en-US" b="1" dirty="0">
                <a:solidFill>
                  <a:schemeClr val="accent1">
                    <a:lumMod val="60000"/>
                    <a:lumOff val="40000"/>
                  </a:schemeClr>
                </a:solidFill>
              </a:rPr>
              <a:t>TRICARE For Life (TFL) </a:t>
            </a:r>
            <a:r>
              <a:rPr lang="en-US" dirty="0"/>
              <a:t>- wraparound coverage for TRICARE beneficiaries who have </a:t>
            </a:r>
            <a:br>
              <a:rPr lang="en-US" dirty="0"/>
            </a:br>
            <a:r>
              <a:rPr lang="en-US" u="sng" dirty="0"/>
              <a:t>both</a:t>
            </a:r>
            <a:r>
              <a:rPr lang="en-US" dirty="0"/>
              <a:t> Medicare Part A and Medicare Part B, regardless of age or place of residence</a:t>
            </a:r>
          </a:p>
          <a:p>
            <a:r>
              <a:rPr lang="en-US" dirty="0"/>
              <a:t>TFL pays Medicare deductibles and copayments, for TRICARE covered services</a:t>
            </a:r>
          </a:p>
          <a:p>
            <a:r>
              <a:rPr lang="en-US" dirty="0"/>
              <a:t>TFL coverage will begin automatically the first day an individual has both Medicare Parts A and B.</a:t>
            </a:r>
          </a:p>
          <a:p>
            <a:pPr lvl="1"/>
            <a:r>
              <a:rPr lang="en-US" dirty="0"/>
              <a:t>Medicare is awarded in the 25</a:t>
            </a:r>
            <a:r>
              <a:rPr lang="en-US" baseline="30000" dirty="0"/>
              <a:t>th</a:t>
            </a:r>
            <a:r>
              <a:rPr lang="en-US" dirty="0"/>
              <a:t> month of receiving SSDI (for those under 65).</a:t>
            </a:r>
          </a:p>
          <a:p>
            <a:pPr marL="457200" lvl="1" indent="0">
              <a:buNone/>
              <a:tabLst>
                <a:tab pos="1431925" algn="l"/>
              </a:tabLst>
            </a:pPr>
            <a:r>
              <a:rPr lang="en-US" dirty="0"/>
              <a:t>	or</a:t>
            </a:r>
          </a:p>
          <a:p>
            <a:pPr marL="457200" lvl="1" indent="0">
              <a:buNone/>
            </a:pPr>
            <a:r>
              <a:rPr lang="en-US" dirty="0">
                <a:solidFill>
                  <a:schemeClr val="accent1">
                    <a:lumMod val="60000"/>
                    <a:lumOff val="40000"/>
                  </a:schemeClr>
                </a:solidFill>
              </a:rPr>
              <a:t>*** Sign up for Medicare Parts A and B </a:t>
            </a:r>
            <a:r>
              <a:rPr lang="en-US" u="sng" dirty="0">
                <a:solidFill>
                  <a:schemeClr val="accent1">
                    <a:lumMod val="60000"/>
                    <a:lumOff val="40000"/>
                  </a:schemeClr>
                </a:solidFill>
              </a:rPr>
              <a:t>two months </a:t>
            </a:r>
            <a:r>
              <a:rPr lang="en-US" dirty="0">
                <a:solidFill>
                  <a:schemeClr val="accent1">
                    <a:lumMod val="60000"/>
                    <a:lumOff val="40000"/>
                  </a:schemeClr>
                </a:solidFill>
              </a:rPr>
              <a:t>before your 65</a:t>
            </a:r>
            <a:r>
              <a:rPr lang="en-US" baseline="30000" dirty="0">
                <a:solidFill>
                  <a:schemeClr val="accent1">
                    <a:lumMod val="60000"/>
                    <a:lumOff val="40000"/>
                  </a:schemeClr>
                </a:solidFill>
              </a:rPr>
              <a:t>th</a:t>
            </a:r>
            <a:r>
              <a:rPr lang="en-US" dirty="0">
                <a:solidFill>
                  <a:schemeClr val="accent1">
                    <a:lumMod val="60000"/>
                    <a:lumOff val="40000"/>
                  </a:schemeClr>
                </a:solidFill>
              </a:rPr>
              <a:t> birthday !! ***</a:t>
            </a:r>
          </a:p>
          <a:p>
            <a:r>
              <a:rPr lang="en-US" dirty="0"/>
              <a:t>Medicare card and Uniformed Services ID card are </a:t>
            </a:r>
            <a:br>
              <a:rPr lang="en-US" dirty="0"/>
            </a:br>
            <a:r>
              <a:rPr lang="en-US" dirty="0"/>
              <a:t>proof of TFL coverage and must be presented at time of service</a:t>
            </a:r>
          </a:p>
          <a:p>
            <a:r>
              <a:rPr lang="en-US" dirty="0"/>
              <a:t>TFL beneficiaries may get care from:</a:t>
            </a:r>
          </a:p>
          <a:p>
            <a:pPr lvl="1"/>
            <a:r>
              <a:rPr lang="en-US" dirty="0"/>
              <a:t>Medicare participating and Medicare nonparticipating providers</a:t>
            </a:r>
          </a:p>
          <a:p>
            <a:pPr lvl="1"/>
            <a:r>
              <a:rPr lang="en-US" dirty="0"/>
              <a:t>Military hospitals and clinics </a:t>
            </a:r>
            <a:r>
              <a:rPr lang="en-US" dirty="0">
                <a:solidFill>
                  <a:schemeClr val="accent1">
                    <a:lumMod val="60000"/>
                    <a:lumOff val="40000"/>
                  </a:schemeClr>
                </a:solidFill>
              </a:rPr>
              <a:t>if</a:t>
            </a:r>
            <a:r>
              <a:rPr lang="en-US" dirty="0"/>
              <a:t> space is available</a:t>
            </a:r>
          </a:p>
          <a:p>
            <a:pPr>
              <a:tabLst>
                <a:tab pos="3543300" algn="l"/>
                <a:tab pos="4060825" algn="l"/>
              </a:tabLst>
            </a:pPr>
            <a:r>
              <a:rPr lang="en-US" sz="2100" dirty="0"/>
              <a:t>Avoid getting TFL-covered services from either	(a) the VA for non-service connected conditions, </a:t>
            </a:r>
            <a:br>
              <a:rPr lang="en-US" sz="2100" dirty="0"/>
            </a:br>
            <a:r>
              <a:rPr lang="en-US" sz="2100" dirty="0"/>
              <a:t>	or 	(b) a Medicare opt-out provider. </a:t>
            </a:r>
          </a:p>
          <a:p>
            <a:pPr lvl="1"/>
            <a:r>
              <a:rPr lang="en-US" sz="1800" dirty="0">
                <a:solidFill>
                  <a:srgbClr val="000000"/>
                </a:solidFill>
              </a:rPr>
              <a:t>Medicare cannot pay anything for services from either of these providers </a:t>
            </a:r>
          </a:p>
          <a:p>
            <a:pPr lvl="1"/>
            <a:r>
              <a:rPr lang="en-US" sz="1800" dirty="0">
                <a:solidFill>
                  <a:srgbClr val="000000"/>
                </a:solidFill>
              </a:rPr>
              <a:t>Patient will be responsible for </a:t>
            </a:r>
            <a:r>
              <a:rPr lang="en-US" sz="1800" dirty="0">
                <a:solidFill>
                  <a:schemeClr val="accent1">
                    <a:lumMod val="60000"/>
                    <a:lumOff val="40000"/>
                  </a:schemeClr>
                </a:solidFill>
              </a:rPr>
              <a:t>billed charges </a:t>
            </a:r>
            <a:r>
              <a:rPr lang="en-US" sz="1800" dirty="0">
                <a:solidFill>
                  <a:srgbClr val="000000"/>
                </a:solidFill>
              </a:rPr>
              <a:t>minus 20% of TRICARE allowable charge paid by TRICARE</a:t>
            </a:r>
          </a:p>
          <a:p>
            <a:endParaRPr lang="en-US" dirty="0"/>
          </a:p>
        </p:txBody>
      </p:sp>
      <p:pic>
        <p:nvPicPr>
          <p:cNvPr id="3" name="Picture 2">
            <a:extLst>
              <a:ext uri="{FF2B5EF4-FFF2-40B4-BE49-F238E27FC236}">
                <a16:creationId xmlns:a16="http://schemas.microsoft.com/office/drawing/2014/main" id="{3C253415-9D70-0BB1-2F33-62CA435624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0" y="1428750"/>
            <a:ext cx="1513700" cy="381000"/>
          </a:xfrm>
          <a:prstGeom prst="rect">
            <a:avLst/>
          </a:prstGeom>
        </p:spPr>
      </p:pic>
    </p:spTree>
    <p:extLst>
      <p:ext uri="{BB962C8B-B14F-4D97-AF65-F5344CB8AC3E}">
        <p14:creationId xmlns:p14="http://schemas.microsoft.com/office/powerpoint/2010/main" val="2175293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dirty="0"/>
              <a:t>TRICARE Plans </a:t>
            </a:r>
            <a:br>
              <a:rPr lang="en-US" altLang="en-US" dirty="0"/>
            </a:br>
            <a:r>
              <a:rPr lang="en-US" altLang="en-US" sz="2100" b="0" i="1" dirty="0">
                <a:cs typeface="Arial" panose="020B0604020202020204" pitchFamily="34" charset="0"/>
                <a:sym typeface="Wingdings" panose="05000000000000000000" pitchFamily="2" charset="2"/>
              </a:rPr>
              <a:t>(Continued)</a:t>
            </a:r>
            <a:endParaRPr lang="en-US" b="0" dirty="0"/>
          </a:p>
        </p:txBody>
      </p:sp>
      <p:sp>
        <p:nvSpPr>
          <p:cNvPr id="5" name="Content Placeholder 2"/>
          <p:cNvSpPr>
            <a:spLocks noGrp="1"/>
          </p:cNvSpPr>
          <p:nvPr>
            <p:ph idx="1"/>
          </p:nvPr>
        </p:nvSpPr>
        <p:spPr>
          <a:xfrm>
            <a:off x="457200" y="1123950"/>
            <a:ext cx="8382000" cy="3429000"/>
          </a:xfrm>
        </p:spPr>
        <p:txBody>
          <a:bodyPr>
            <a:normAutofit fontScale="85000" lnSpcReduction="20000"/>
          </a:bodyPr>
          <a:lstStyle/>
          <a:p>
            <a:pPr marL="0" indent="0">
              <a:lnSpc>
                <a:spcPct val="120000"/>
              </a:lnSpc>
              <a:spcBef>
                <a:spcPts val="0"/>
              </a:spcBef>
              <a:buNone/>
              <a:defRPr/>
            </a:pPr>
            <a:r>
              <a:rPr lang="en-US" sz="1500" b="1" kern="0" dirty="0">
                <a:solidFill>
                  <a:srgbClr val="092068"/>
                </a:solidFill>
                <a:ea typeface="ＭＳ Ｐゴシック" pitchFamily="1" charset="-128"/>
                <a:cs typeface="Arial" charset="0"/>
              </a:rPr>
              <a:t>Temporary Continuation of Coverage</a:t>
            </a:r>
          </a:p>
          <a:p>
            <a:pPr>
              <a:lnSpc>
                <a:spcPct val="120000"/>
              </a:lnSpc>
              <a:spcBef>
                <a:spcPts val="0"/>
              </a:spcBef>
              <a:buFont typeface="Lucida Sans Unicode" panose="020B0602030504020204" pitchFamily="34" charset="0"/>
              <a:buChar char="∙"/>
              <a:defRPr/>
            </a:pPr>
            <a:r>
              <a:rPr lang="en-US" sz="1500" b="1" i="1" kern="0" dirty="0">
                <a:solidFill>
                  <a:schemeClr val="accent1">
                    <a:lumMod val="60000"/>
                    <a:lumOff val="40000"/>
                  </a:schemeClr>
                </a:solidFill>
                <a:ea typeface="ＭＳ Ｐゴシック" pitchFamily="1" charset="-128"/>
                <a:cs typeface="Arial" charset="0"/>
              </a:rPr>
              <a:t>Transitional Assistance Management Program (TAMP) </a:t>
            </a:r>
            <a:r>
              <a:rPr lang="en-US" sz="1500" i="1" kern="0" dirty="0">
                <a:ea typeface="ＭＳ Ｐゴシック" pitchFamily="1" charset="-128"/>
                <a:cs typeface="Arial" charset="0"/>
              </a:rPr>
              <a:t>– offers 180 days of premium-free TRICARE Select or TRICARE Prime (in PSA) coverage upon separation from active duty for certain sponsors  </a:t>
            </a:r>
          </a:p>
          <a:p>
            <a:pPr lvl="1">
              <a:lnSpc>
                <a:spcPct val="120000"/>
              </a:lnSpc>
              <a:spcBef>
                <a:spcPts val="0"/>
              </a:spcBef>
              <a:buFont typeface="Lucida Sans Unicode" panose="020B0602030504020204" pitchFamily="34" charset="0"/>
              <a:buChar char="∙"/>
              <a:defRPr/>
            </a:pPr>
            <a:r>
              <a:rPr lang="en-US" sz="1300" i="1" kern="0" dirty="0">
                <a:ea typeface="ＭＳ Ｐゴシック" pitchFamily="1" charset="-128"/>
                <a:cs typeface="Arial" charset="0"/>
              </a:rPr>
              <a:t>ADFM cost-sharing applies to both sponsor and family members</a:t>
            </a:r>
          </a:p>
          <a:p>
            <a:pPr>
              <a:lnSpc>
                <a:spcPct val="120000"/>
              </a:lnSpc>
              <a:spcBef>
                <a:spcPts val="0"/>
              </a:spcBef>
              <a:buFont typeface="Lucida Sans Unicode" panose="020B0602030504020204" pitchFamily="34" charset="0"/>
              <a:buChar char="∙"/>
              <a:defRPr/>
            </a:pPr>
            <a:r>
              <a:rPr lang="en-US" sz="1500" b="1" i="1" kern="0" dirty="0">
                <a:solidFill>
                  <a:schemeClr val="accent1">
                    <a:lumMod val="60000"/>
                    <a:lumOff val="40000"/>
                  </a:schemeClr>
                </a:solidFill>
                <a:ea typeface="ＭＳ Ｐゴシック" pitchFamily="1" charset="-128"/>
                <a:cs typeface="Arial" charset="0"/>
              </a:rPr>
              <a:t>Continued Health Care Benefit Program (CHCBP) </a:t>
            </a:r>
            <a:r>
              <a:rPr lang="en-US" sz="1500" i="1" kern="0" dirty="0">
                <a:ea typeface="ＭＳ Ｐゴシック" pitchFamily="1" charset="-128"/>
                <a:cs typeface="Arial" charset="0"/>
              </a:rPr>
              <a:t>– offers full-cost premium-based medical coverage </a:t>
            </a:r>
            <a:br>
              <a:rPr lang="en-US" sz="1500" i="1" kern="0" dirty="0">
                <a:ea typeface="ＭＳ Ｐゴシック" pitchFamily="1" charset="-128"/>
                <a:cs typeface="Arial" charset="0"/>
              </a:rPr>
            </a:br>
            <a:r>
              <a:rPr lang="en-US" sz="1500" i="1" kern="0" dirty="0">
                <a:ea typeface="ＭＳ Ｐゴシック" pitchFamily="1" charset="-128"/>
                <a:cs typeface="Arial" charset="0"/>
              </a:rPr>
              <a:t>to certain beneficiaries </a:t>
            </a:r>
            <a:r>
              <a:rPr lang="en-US" sz="1500" kern="0" dirty="0">
                <a:ea typeface="ＭＳ Ｐゴシック" pitchFamily="1" charset="-128"/>
                <a:cs typeface="Arial" charset="0"/>
              </a:rPr>
              <a:t>for 18–36 months after TRICARE eligibility or premium-based plan coverage ends</a:t>
            </a:r>
          </a:p>
          <a:p>
            <a:pPr lvl="1">
              <a:lnSpc>
                <a:spcPct val="120000"/>
              </a:lnSpc>
              <a:spcBef>
                <a:spcPts val="0"/>
              </a:spcBef>
              <a:buFont typeface="Lucida Sans Unicode" panose="020B0602030504020204" pitchFamily="34" charset="0"/>
              <a:buChar char="∙"/>
              <a:defRPr/>
            </a:pPr>
            <a:r>
              <a:rPr lang="en-US" sz="1300" kern="0" dirty="0">
                <a:ea typeface="ＭＳ Ｐゴシック" pitchFamily="1" charset="-128"/>
                <a:cs typeface="Arial" charset="0"/>
              </a:rPr>
              <a:t>No MTF access</a:t>
            </a:r>
          </a:p>
          <a:p>
            <a:pPr lvl="1">
              <a:lnSpc>
                <a:spcPct val="120000"/>
              </a:lnSpc>
              <a:spcBef>
                <a:spcPts val="0"/>
              </a:spcBef>
              <a:buFont typeface="Lucida Sans Unicode" panose="020B0602030504020204" pitchFamily="34" charset="0"/>
              <a:buChar char="∙"/>
              <a:defRPr/>
            </a:pPr>
            <a:endParaRPr lang="en-US" sz="1300" kern="0" dirty="0">
              <a:ea typeface="ＭＳ Ｐゴシック" pitchFamily="1" charset="-128"/>
              <a:cs typeface="Arial" charset="0"/>
            </a:endParaRPr>
          </a:p>
          <a:p>
            <a:pPr>
              <a:lnSpc>
                <a:spcPct val="120000"/>
              </a:lnSpc>
              <a:spcBef>
                <a:spcPts val="0"/>
              </a:spcBef>
              <a:buFont typeface="Lucida Sans Unicode" panose="020B0602030504020204" pitchFamily="34" charset="0"/>
              <a:buChar char="∙"/>
              <a:defRPr/>
            </a:pPr>
            <a:endParaRPr lang="en-US" sz="1500" kern="0" dirty="0">
              <a:ea typeface="ＭＳ Ｐゴシック" pitchFamily="1" charset="-128"/>
              <a:cs typeface="Arial" charset="0"/>
            </a:endParaRPr>
          </a:p>
          <a:p>
            <a:pPr marL="0" indent="0">
              <a:lnSpc>
                <a:spcPct val="120000"/>
              </a:lnSpc>
              <a:spcBef>
                <a:spcPts val="0"/>
              </a:spcBef>
              <a:buNone/>
              <a:defRPr/>
            </a:pPr>
            <a:r>
              <a:rPr lang="en-US" sz="1500" b="1" kern="0" dirty="0">
                <a:solidFill>
                  <a:srgbClr val="092068"/>
                </a:solidFill>
                <a:ea typeface="ＭＳ Ｐゴシック" pitchFamily="1" charset="-128"/>
                <a:cs typeface="Arial" charset="0"/>
              </a:rPr>
              <a:t>Dental Plans </a:t>
            </a:r>
            <a:r>
              <a:rPr lang="en-US" sz="1300" b="1" kern="0" dirty="0">
                <a:solidFill>
                  <a:srgbClr val="092068"/>
                </a:solidFill>
                <a:ea typeface="ＭＳ Ｐゴシック" pitchFamily="1" charset="-128"/>
                <a:cs typeface="Arial" charset="0"/>
              </a:rPr>
              <a:t>(by DoD)</a:t>
            </a:r>
          </a:p>
          <a:p>
            <a:pPr>
              <a:lnSpc>
                <a:spcPct val="120000"/>
              </a:lnSpc>
              <a:spcBef>
                <a:spcPts val="0"/>
              </a:spcBef>
              <a:buSzPct val="150000"/>
              <a:defRPr/>
            </a:pPr>
            <a:r>
              <a:rPr lang="en-US" sz="1500" b="1" dirty="0">
                <a:solidFill>
                  <a:schemeClr val="accent1">
                    <a:lumMod val="60000"/>
                    <a:lumOff val="40000"/>
                  </a:schemeClr>
                </a:solidFill>
              </a:rPr>
              <a:t>Active-Duty Dental Program (ADDP)</a:t>
            </a:r>
          </a:p>
          <a:p>
            <a:pPr marL="687388" lvl="1" indent="-230188">
              <a:lnSpc>
                <a:spcPct val="120000"/>
              </a:lnSpc>
              <a:spcBef>
                <a:spcPts val="0"/>
              </a:spcBef>
              <a:defRPr/>
            </a:pPr>
            <a:r>
              <a:rPr lang="en-US" sz="1300" dirty="0"/>
              <a:t>ADSMs – remote from Dental Treatment facilities (DTFs) or care referred by DTFs</a:t>
            </a:r>
          </a:p>
          <a:p>
            <a:pPr marL="687388" lvl="1" indent="-230188">
              <a:lnSpc>
                <a:spcPct val="120000"/>
              </a:lnSpc>
              <a:spcBef>
                <a:spcPts val="0"/>
              </a:spcBef>
              <a:defRPr/>
            </a:pPr>
            <a:r>
              <a:rPr lang="en-US" sz="1300" dirty="0"/>
              <a:t>Reserve Service members – while activated 30 or more days/covered by TAMP </a:t>
            </a:r>
            <a:r>
              <a:rPr lang="en-US" sz="1200" dirty="0"/>
              <a:t>(family members not included)</a:t>
            </a:r>
          </a:p>
          <a:p>
            <a:pPr>
              <a:lnSpc>
                <a:spcPct val="120000"/>
              </a:lnSpc>
              <a:spcBef>
                <a:spcPts val="0"/>
              </a:spcBef>
              <a:buSzPct val="150000"/>
              <a:defRPr/>
            </a:pPr>
            <a:r>
              <a:rPr lang="en-US" sz="1500" b="1" dirty="0">
                <a:solidFill>
                  <a:schemeClr val="accent1">
                    <a:lumMod val="60000"/>
                    <a:lumOff val="40000"/>
                  </a:schemeClr>
                </a:solidFill>
              </a:rPr>
              <a:t>TRICARE Dental Program (TDP) </a:t>
            </a:r>
            <a:r>
              <a:rPr lang="en-US" sz="1500" dirty="0"/>
              <a:t>– premium-based coverage</a:t>
            </a:r>
          </a:p>
          <a:p>
            <a:pPr marL="687388" lvl="1" indent="-230188">
              <a:lnSpc>
                <a:spcPct val="120000"/>
              </a:lnSpc>
              <a:spcBef>
                <a:spcPts val="0"/>
              </a:spcBef>
              <a:defRPr/>
            </a:pPr>
            <a:r>
              <a:rPr lang="en-US" sz="1300" dirty="0"/>
              <a:t>ADFMs</a:t>
            </a:r>
          </a:p>
          <a:p>
            <a:pPr marL="687388" lvl="1" indent="-230188">
              <a:lnSpc>
                <a:spcPct val="120000"/>
              </a:lnSpc>
              <a:spcBef>
                <a:spcPts val="0"/>
              </a:spcBef>
              <a:defRPr/>
            </a:pPr>
            <a:r>
              <a:rPr lang="en-US" sz="1300" dirty="0"/>
              <a:t>Members of the </a:t>
            </a:r>
            <a:r>
              <a:rPr lang="en-US" sz="1300" u="sng" dirty="0">
                <a:uFill>
                  <a:solidFill>
                    <a:srgbClr val="C00000"/>
                  </a:solidFill>
                </a:uFill>
              </a:rPr>
              <a:t>Ready Reserve</a:t>
            </a:r>
            <a:r>
              <a:rPr lang="en-US" sz="1300" dirty="0"/>
              <a:t> and their eligible family members</a:t>
            </a:r>
          </a:p>
          <a:p>
            <a:pPr marL="1027113" lvl="2" indent="-227013">
              <a:lnSpc>
                <a:spcPct val="120000"/>
              </a:lnSpc>
              <a:spcBef>
                <a:spcPts val="0"/>
              </a:spcBef>
              <a:defRPr/>
            </a:pPr>
            <a:r>
              <a:rPr lang="en-US" sz="1100" dirty="0"/>
              <a:t>Selected Reserve (drilling Guard/Reserve)</a:t>
            </a:r>
          </a:p>
          <a:p>
            <a:pPr marL="1027113" lvl="2" indent="-227013">
              <a:lnSpc>
                <a:spcPct val="120000"/>
              </a:lnSpc>
              <a:spcBef>
                <a:spcPts val="0"/>
              </a:spcBef>
              <a:defRPr/>
            </a:pPr>
            <a:r>
              <a:rPr lang="en-US" sz="1100" dirty="0"/>
              <a:t>Individual Ready Reserve (IRR), Inactive National Guard (ING)</a:t>
            </a:r>
          </a:p>
        </p:txBody>
      </p:sp>
      <p:pic>
        <p:nvPicPr>
          <p:cNvPr id="4" name="Picture 3">
            <a:extLst>
              <a:ext uri="{FF2B5EF4-FFF2-40B4-BE49-F238E27FC236}">
                <a16:creationId xmlns:a16="http://schemas.microsoft.com/office/drawing/2014/main" id="{5407AC0D-796E-0E55-A340-F69ACB0C088C}"/>
              </a:ext>
            </a:extLst>
          </p:cNvPr>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2819400" y="2806200"/>
            <a:ext cx="1186392" cy="275550"/>
          </a:xfrm>
          <a:prstGeom prst="rect">
            <a:avLst/>
          </a:prstGeom>
        </p:spPr>
      </p:pic>
      <p:pic>
        <p:nvPicPr>
          <p:cNvPr id="7" name="Picture 6">
            <a:extLst>
              <a:ext uri="{FF2B5EF4-FFF2-40B4-BE49-F238E27FC236}">
                <a16:creationId xmlns:a16="http://schemas.microsoft.com/office/drawing/2014/main" id="{31E3EFCD-79BD-5729-9F62-2728C3F717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9125" y="2038350"/>
            <a:ext cx="600075" cy="268119"/>
          </a:xfrm>
          <a:prstGeom prst="rect">
            <a:avLst/>
          </a:prstGeom>
        </p:spPr>
      </p:pic>
    </p:spTree>
    <p:extLst>
      <p:ext uri="{BB962C8B-B14F-4D97-AF65-F5344CB8AC3E}">
        <p14:creationId xmlns:p14="http://schemas.microsoft.com/office/powerpoint/2010/main" val="3798845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A581-101E-9465-E47C-B5664AA6A8F2}"/>
              </a:ext>
            </a:extLst>
          </p:cNvPr>
          <p:cNvSpPr>
            <a:spLocks noGrp="1"/>
          </p:cNvSpPr>
          <p:nvPr>
            <p:ph type="title"/>
          </p:nvPr>
        </p:nvSpPr>
        <p:spPr>
          <a:xfrm>
            <a:off x="838200" y="209551"/>
            <a:ext cx="7239000" cy="656140"/>
          </a:xfrm>
        </p:spPr>
        <p:txBody>
          <a:bodyPr>
            <a:noAutofit/>
          </a:bodyPr>
          <a:lstStyle/>
          <a:p>
            <a:pPr algn="l"/>
            <a:r>
              <a:rPr lang="en-US" dirty="0">
                <a:solidFill>
                  <a:srgbClr val="051C48"/>
                </a:solidFill>
              </a:rPr>
              <a:t>TRICARE Pharmacy Program</a:t>
            </a:r>
          </a:p>
        </p:txBody>
      </p:sp>
      <p:sp>
        <p:nvSpPr>
          <p:cNvPr id="5" name="Content Placeholder 1">
            <a:extLst>
              <a:ext uri="{FF2B5EF4-FFF2-40B4-BE49-F238E27FC236}">
                <a16:creationId xmlns:a16="http://schemas.microsoft.com/office/drawing/2014/main" id="{024C2AC5-C082-B85E-8A15-40DAE658CE55}"/>
              </a:ext>
            </a:extLst>
          </p:cNvPr>
          <p:cNvSpPr txBox="1">
            <a:spLocks/>
          </p:cNvSpPr>
          <p:nvPr/>
        </p:nvSpPr>
        <p:spPr>
          <a:xfrm>
            <a:off x="215597" y="919954"/>
            <a:ext cx="8712806" cy="3632996"/>
          </a:xfrm>
          <a:prstGeom prst="rect">
            <a:avLst/>
          </a:prstGeom>
          <a:noFill/>
        </p:spPr>
        <p:txBody>
          <a:bodyPr lIns="182880" tIns="228600" rIns="182880" bIns="228600"/>
          <a:lstStyle>
            <a:lvl1pPr marL="365760" indent="-274320" algn="l" defTabSz="457200" rtl="0" eaLnBrk="1" latinLnBrk="0" hangingPunct="1">
              <a:lnSpc>
                <a:spcPct val="100000"/>
              </a:lnSpc>
              <a:spcBef>
                <a:spcPts val="0"/>
              </a:spcBef>
              <a:spcAft>
                <a:spcPts val="1200"/>
              </a:spcAft>
              <a:buClr>
                <a:srgbClr val="BE242C"/>
              </a:buClr>
              <a:buSzPct val="140000"/>
              <a:buFont typeface="Arial"/>
              <a:buChar char="•"/>
              <a:defRPr sz="2400" b="0" i="0" kern="1200">
                <a:solidFill>
                  <a:schemeClr val="tx1">
                    <a:lumMod val="75000"/>
                    <a:lumOff val="25000"/>
                  </a:schemeClr>
                </a:solidFill>
                <a:latin typeface="Calibri"/>
                <a:ea typeface="+mn-ea"/>
                <a:cs typeface="Calibri"/>
              </a:defRPr>
            </a:lvl1pPr>
            <a:lvl2pPr marL="742950" indent="-285750" algn="l" defTabSz="457200" rtl="0" eaLnBrk="1" latinLnBrk="0" hangingPunct="1">
              <a:lnSpc>
                <a:spcPct val="100000"/>
              </a:lnSpc>
              <a:spcBef>
                <a:spcPts val="0"/>
              </a:spcBef>
              <a:spcAft>
                <a:spcPts val="600"/>
              </a:spcAft>
              <a:buClr>
                <a:srgbClr val="003A6D"/>
              </a:buClr>
              <a:buSzPct val="120000"/>
              <a:buFont typeface="Arial"/>
              <a:buChar char="•"/>
              <a:defRPr sz="2000" b="0" i="0" kern="1200">
                <a:solidFill>
                  <a:srgbClr val="184365"/>
                </a:solidFill>
                <a:latin typeface="Calibri"/>
                <a:ea typeface="+mn-ea"/>
                <a:cs typeface="Calibri"/>
              </a:defRPr>
            </a:lvl2pPr>
            <a:lvl3pPr marL="1143000" indent="-228600" algn="l" defTabSz="457200" rtl="0" eaLnBrk="1" latinLnBrk="0" hangingPunct="1">
              <a:lnSpc>
                <a:spcPct val="100000"/>
              </a:lnSpc>
              <a:spcBef>
                <a:spcPts val="0"/>
              </a:spcBef>
              <a:spcAft>
                <a:spcPts val="600"/>
              </a:spcAft>
              <a:buClr>
                <a:srgbClr val="003A6D"/>
              </a:buClr>
              <a:buSzPct val="120000"/>
              <a:buFont typeface="Arial"/>
              <a:buChar char="•"/>
              <a:defRPr sz="1800" b="0" i="0" kern="1200">
                <a:solidFill>
                  <a:srgbClr val="404040"/>
                </a:solidFill>
                <a:latin typeface="Calibri"/>
                <a:ea typeface="+mn-ea"/>
                <a:cs typeface="Calibri"/>
              </a:defRPr>
            </a:lvl3pPr>
            <a:lvl4pPr marL="1600200" indent="-228600" algn="l" defTabSz="457200" rtl="0" eaLnBrk="1" latinLnBrk="0" hangingPunct="1">
              <a:spcBef>
                <a:spcPct val="20000"/>
              </a:spcBef>
              <a:buFont typeface="Arial"/>
              <a:buChar char="–"/>
              <a:defRPr sz="1800" b="0" i="0" kern="1200">
                <a:solidFill>
                  <a:schemeClr val="tx1"/>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1800" b="0" i="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65760" marR="0" lvl="0" indent="-274320" algn="l" defTabSz="457200" rtl="0" eaLnBrk="1" fontAlgn="auto" latinLnBrk="0" hangingPunct="1">
              <a:lnSpc>
                <a:spcPct val="100000"/>
              </a:lnSpc>
              <a:spcBef>
                <a:spcPts val="0"/>
              </a:spcBef>
              <a:spcAft>
                <a:spcPts val="1000"/>
              </a:spcAft>
              <a:buClr>
                <a:srgbClr val="582831"/>
              </a:buClr>
              <a:buSzPct val="140000"/>
              <a:buFont typeface="Arial"/>
              <a:buChar char="•"/>
              <a:tabLst/>
              <a:defRPr/>
            </a:pPr>
            <a:r>
              <a:rPr kumimoji="0" lang="en-US" sz="1600" b="0" i="0" u="none" strike="noStrike" kern="1200" cap="none" spc="0" normalizeH="0" baseline="0" noProof="0" dirty="0">
                <a:ln>
                  <a:noFill/>
                </a:ln>
                <a:solidFill>
                  <a:sysClr val="windowText" lastClr="000000">
                    <a:lumMod val="75000"/>
                    <a:lumOff val="25000"/>
                  </a:sysClr>
                </a:solidFill>
                <a:effectLst/>
                <a:uLnTx/>
                <a:uFillTx/>
                <a:latin typeface="Franklin Gothic Book" panose="020B0503020102020204" pitchFamily="34" charset="0"/>
              </a:rPr>
              <a:t>All TRICARE health plans, except USFHP, include pharmacy coverage through the TRICARE Pharmacy Program. </a:t>
            </a:r>
          </a:p>
          <a:p>
            <a:pPr marL="365760" marR="0" lvl="0" indent="-274320" algn="l" defTabSz="457200" rtl="0" eaLnBrk="1" fontAlgn="auto" latinLnBrk="0" hangingPunct="1">
              <a:lnSpc>
                <a:spcPct val="100000"/>
              </a:lnSpc>
              <a:spcBef>
                <a:spcPts val="400"/>
              </a:spcBef>
              <a:spcAft>
                <a:spcPts val="600"/>
              </a:spcAft>
              <a:buClr>
                <a:srgbClr val="582831"/>
              </a:buClr>
              <a:buSzPct val="140000"/>
              <a:buFont typeface="Arial"/>
              <a:buChar char="•"/>
              <a:tabLst/>
              <a:defRPr/>
            </a:pPr>
            <a:r>
              <a:rPr kumimoji="0" lang="en-US" sz="1600" b="0" i="0" u="none" strike="noStrike" kern="1200" cap="none" spc="0" normalizeH="0" baseline="0" noProof="0" dirty="0">
                <a:ln>
                  <a:noFill/>
                </a:ln>
                <a:solidFill>
                  <a:sysClr val="windowText" lastClr="000000">
                    <a:lumMod val="75000"/>
                    <a:lumOff val="25000"/>
                  </a:sysClr>
                </a:solidFill>
                <a:effectLst/>
                <a:uLnTx/>
                <a:uFillTx/>
                <a:latin typeface="Franklin Gothic Book" panose="020B0503020102020204" pitchFamily="34" charset="0"/>
              </a:rPr>
              <a:t>You may fill prescriptions through:</a:t>
            </a:r>
          </a:p>
          <a:p>
            <a:pPr marL="742950" marR="0" lvl="1" indent="-285750" algn="l" defTabSz="457200" rtl="0" eaLnBrk="1" fontAlgn="auto" latinLnBrk="0" hangingPunct="1">
              <a:lnSpc>
                <a:spcPct val="100000"/>
              </a:lnSpc>
              <a:spcBef>
                <a:spcPts val="0"/>
              </a:spcBef>
              <a:spcAft>
                <a:spcPts val="600"/>
              </a:spcAft>
              <a:buClr>
                <a:srgbClr val="003A6D"/>
              </a:buClr>
              <a:buSzPct val="120000"/>
              <a:buFont typeface="Arial"/>
              <a:buChar char="•"/>
              <a:tabLst/>
              <a:defRPr/>
            </a:pPr>
            <a:r>
              <a:rPr kumimoji="0" lang="en-US" sz="1400" b="0" i="0" u="none" strike="noStrike" kern="1200" cap="none" spc="0" normalizeH="0" baseline="0" noProof="0" dirty="0">
                <a:ln>
                  <a:noFill/>
                </a:ln>
                <a:solidFill>
                  <a:srgbClr val="184365"/>
                </a:solidFill>
                <a:effectLst/>
                <a:uLnTx/>
                <a:uFillTx/>
                <a:latin typeface="Franklin Gothic Book" panose="020B0503020102020204" pitchFamily="34" charset="0"/>
              </a:rPr>
              <a:t>Military pharmacies</a:t>
            </a:r>
          </a:p>
          <a:p>
            <a:pPr marL="742950" marR="0" lvl="1" indent="-285750" algn="l" defTabSz="457200" rtl="0" eaLnBrk="1" fontAlgn="auto" latinLnBrk="0" hangingPunct="1">
              <a:lnSpc>
                <a:spcPct val="100000"/>
              </a:lnSpc>
              <a:spcBef>
                <a:spcPts val="0"/>
              </a:spcBef>
              <a:spcAft>
                <a:spcPts val="600"/>
              </a:spcAft>
              <a:buClr>
                <a:srgbClr val="003A6D"/>
              </a:buClr>
              <a:buSzPct val="120000"/>
              <a:buFont typeface="Arial"/>
              <a:buChar char="•"/>
              <a:tabLst/>
              <a:defRPr/>
            </a:pPr>
            <a:r>
              <a:rPr kumimoji="0" lang="en-US" sz="1400" b="0" i="0" u="none" strike="noStrike" kern="1200" cap="none" spc="0" normalizeH="0" baseline="0" noProof="0" dirty="0">
                <a:ln>
                  <a:noFill/>
                </a:ln>
                <a:solidFill>
                  <a:srgbClr val="184365"/>
                </a:solidFill>
                <a:effectLst/>
                <a:uLnTx/>
                <a:uFillTx/>
                <a:latin typeface="Franklin Gothic Book" panose="020B0503020102020204" pitchFamily="34" charset="0"/>
              </a:rPr>
              <a:t>TRICARE Pharmacy Home Delivery (some limitations overseas)</a:t>
            </a:r>
          </a:p>
          <a:p>
            <a:pPr marL="742950" marR="0" lvl="1" indent="-285750" algn="l" defTabSz="457200" rtl="0" eaLnBrk="1" fontAlgn="auto" latinLnBrk="0" hangingPunct="1">
              <a:lnSpc>
                <a:spcPct val="100000"/>
              </a:lnSpc>
              <a:spcBef>
                <a:spcPts val="0"/>
              </a:spcBef>
              <a:spcAft>
                <a:spcPts val="600"/>
              </a:spcAft>
              <a:buClr>
                <a:srgbClr val="003A6D"/>
              </a:buClr>
              <a:buSzPct val="120000"/>
              <a:buFont typeface="Arial"/>
              <a:buChar char="•"/>
              <a:tabLst/>
              <a:defRPr/>
            </a:pPr>
            <a:r>
              <a:rPr kumimoji="0" lang="en-US" sz="1400" b="0" i="0" u="none" strike="noStrike" kern="1200" cap="none" spc="0" normalizeH="0" baseline="0" noProof="0" dirty="0">
                <a:ln>
                  <a:noFill/>
                </a:ln>
                <a:solidFill>
                  <a:srgbClr val="184365"/>
                </a:solidFill>
                <a:effectLst/>
                <a:uLnTx/>
                <a:uFillTx/>
                <a:latin typeface="Franklin Gothic Book" panose="020B0503020102020204" pitchFamily="34" charset="0"/>
              </a:rPr>
              <a:t>TRICARE retail network pharmacies </a:t>
            </a:r>
          </a:p>
          <a:p>
            <a:pPr marL="742950" marR="0" lvl="1" indent="-285750" algn="l" defTabSz="457200" rtl="0" eaLnBrk="1" fontAlgn="auto" latinLnBrk="0" hangingPunct="1">
              <a:lnSpc>
                <a:spcPct val="100000"/>
              </a:lnSpc>
              <a:spcBef>
                <a:spcPts val="0"/>
              </a:spcBef>
              <a:spcAft>
                <a:spcPts val="1000"/>
              </a:spcAft>
              <a:buClr>
                <a:srgbClr val="003A6D"/>
              </a:buClr>
              <a:buSzPct val="120000"/>
              <a:buFont typeface="Arial"/>
              <a:buChar char="•"/>
              <a:tabLst/>
              <a:defRPr/>
            </a:pPr>
            <a:r>
              <a:rPr kumimoji="0" lang="en-US" sz="1400" b="0" i="0" u="none" strike="noStrike" kern="1200" cap="none" spc="0" normalizeH="0" baseline="0" noProof="0" dirty="0">
                <a:ln>
                  <a:noFill/>
                </a:ln>
                <a:solidFill>
                  <a:srgbClr val="184365"/>
                </a:solidFill>
                <a:effectLst/>
                <a:uLnTx/>
                <a:uFillTx/>
                <a:latin typeface="Franklin Gothic Book" panose="020B0503020102020204" pitchFamily="34" charset="0"/>
              </a:rPr>
              <a:t>Non-network pharmacies or overseas pharmacies</a:t>
            </a:r>
          </a:p>
          <a:p>
            <a:pPr marL="365760" marR="0" lvl="1" indent="-274320" algn="l" defTabSz="457200" rtl="0" eaLnBrk="1" fontAlgn="auto" latinLnBrk="0" hangingPunct="1">
              <a:lnSpc>
                <a:spcPct val="100000"/>
              </a:lnSpc>
              <a:spcBef>
                <a:spcPts val="400"/>
              </a:spcBef>
              <a:spcAft>
                <a:spcPts val="1000"/>
              </a:spcAft>
              <a:buClr>
                <a:srgbClr val="582831"/>
              </a:buClr>
              <a:buSzPct val="140000"/>
              <a:buFont typeface="Arial"/>
              <a:buChar char="•"/>
              <a:tabLst/>
              <a:defRPr/>
            </a:pPr>
            <a:r>
              <a:rPr kumimoji="0" lang="en-US" sz="1600" b="0" i="0" u="none" strike="noStrike" kern="1200" cap="none" spc="0" normalizeH="0" baseline="0" noProof="0" dirty="0">
                <a:ln>
                  <a:noFill/>
                </a:ln>
                <a:solidFill>
                  <a:sysClr val="windowText" lastClr="000000">
                    <a:lumMod val="75000"/>
                    <a:lumOff val="25000"/>
                  </a:sysClr>
                </a:solidFill>
                <a:effectLst/>
                <a:uLnTx/>
                <a:uFillTx/>
                <a:latin typeface="Franklin Gothic Book" panose="020B0503020102020204" pitchFamily="34" charset="0"/>
              </a:rPr>
              <a:t>Most retirees and their family members are required to fill certain maintenance medications through home delivery. </a:t>
            </a:r>
          </a:p>
          <a:p>
            <a:pPr marL="365760" marR="0" lvl="1" indent="-274320" algn="l" defTabSz="457200" rtl="0" eaLnBrk="1" fontAlgn="auto" latinLnBrk="0" hangingPunct="1">
              <a:lnSpc>
                <a:spcPct val="100000"/>
              </a:lnSpc>
              <a:spcBef>
                <a:spcPts val="400"/>
              </a:spcBef>
              <a:spcAft>
                <a:spcPts val="600"/>
              </a:spcAft>
              <a:buClr>
                <a:srgbClr val="582831"/>
              </a:buClr>
              <a:buSzPct val="140000"/>
              <a:buFont typeface="Arial"/>
              <a:buChar char="•"/>
              <a:tabLst/>
              <a:defRPr/>
            </a:pPr>
            <a:r>
              <a:rPr kumimoji="0" lang="en-US" sz="1600" b="0" i="0" u="none" strike="noStrike" kern="1200" cap="none" spc="0" normalizeH="0" baseline="0" noProof="0" dirty="0">
                <a:ln>
                  <a:noFill/>
                </a:ln>
                <a:solidFill>
                  <a:sysClr val="windowText" lastClr="000000">
                    <a:lumMod val="75000"/>
                    <a:lumOff val="25000"/>
                  </a:sysClr>
                </a:solidFill>
                <a:effectLst/>
                <a:uLnTx/>
                <a:uFillTx/>
                <a:latin typeface="Franklin Gothic Book" panose="020B0503020102020204" pitchFamily="34" charset="0"/>
              </a:rPr>
              <a:t>Learn more about your pharmacy options and copayments at </a:t>
            </a:r>
            <a:r>
              <a:rPr kumimoji="0" lang="en-US" sz="1600" b="1" i="0" u="none" strike="noStrike" kern="1200" cap="none" spc="0" normalizeH="0" baseline="0" noProof="0" dirty="0">
                <a:ln>
                  <a:noFill/>
                </a:ln>
                <a:solidFill>
                  <a:sysClr val="windowText" lastClr="000000">
                    <a:lumMod val="75000"/>
                    <a:lumOff val="25000"/>
                  </a:sysClr>
                </a:solidFill>
                <a:effectLst/>
                <a:uLnTx/>
                <a:uFillTx/>
                <a:latin typeface="Franklin Gothic Book" panose="020B0503020102020204" pitchFamily="34" charset="0"/>
                <a:hlinkClick r:id="rId2"/>
              </a:rPr>
              <a:t>https://www.tricare.mil/pharmacy</a:t>
            </a:r>
            <a:r>
              <a:rPr kumimoji="0" lang="en-US" sz="1600" b="0" i="0" u="none" strike="noStrike" kern="1200" cap="none" spc="0" normalizeH="0" baseline="0" noProof="0" dirty="0">
                <a:ln>
                  <a:noFill/>
                </a:ln>
                <a:solidFill>
                  <a:sysClr val="windowText" lastClr="000000">
                    <a:lumMod val="75000"/>
                    <a:lumOff val="25000"/>
                  </a:sysClr>
                </a:solidFill>
                <a:effectLst/>
                <a:uLnTx/>
                <a:uFillTx/>
                <a:latin typeface="Franklin Gothic Book" panose="020B0503020102020204" pitchFamily="34" charset="0"/>
              </a:rPr>
              <a:t>. </a:t>
            </a:r>
          </a:p>
        </p:txBody>
      </p:sp>
      <p:pic>
        <p:nvPicPr>
          <p:cNvPr id="6" name="Picture 5">
            <a:extLst>
              <a:ext uri="{FF2B5EF4-FFF2-40B4-BE49-F238E27FC236}">
                <a16:creationId xmlns:a16="http://schemas.microsoft.com/office/drawing/2014/main" id="{48D4EF3D-A779-0DCF-CE04-58A65391D16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62800" y="1733550"/>
            <a:ext cx="926342" cy="1032066"/>
          </a:xfrm>
          <a:prstGeom prst="rect">
            <a:avLst/>
          </a:prstGeom>
        </p:spPr>
      </p:pic>
    </p:spTree>
    <p:extLst>
      <p:ext uri="{BB962C8B-B14F-4D97-AF65-F5344CB8AC3E}">
        <p14:creationId xmlns:p14="http://schemas.microsoft.com/office/powerpoint/2010/main" val="3005657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a:cs typeface="Arial" panose="020B0604020202020204" pitchFamily="34" charset="0"/>
              </a:rPr>
              <a:t>Other Benefit Programs</a:t>
            </a:r>
            <a:endParaRPr lang="en-US" dirty="0"/>
          </a:p>
        </p:txBody>
      </p:sp>
      <p:sp>
        <p:nvSpPr>
          <p:cNvPr id="4" name="Content Placeholder 5"/>
          <p:cNvSpPr txBox="1">
            <a:spLocks/>
          </p:cNvSpPr>
          <p:nvPr/>
        </p:nvSpPr>
        <p:spPr>
          <a:xfrm>
            <a:off x="457200" y="1123950"/>
            <a:ext cx="8534400" cy="3505200"/>
          </a:xfrm>
          <a:prstGeom prst="rect">
            <a:avLst/>
          </a:prstGeom>
        </p:spPr>
        <p:txBody>
          <a:bodyPr>
            <a:normAutofit fontScale="77500" lnSpcReduction="20000"/>
          </a:bodyPr>
          <a:lstStyle>
            <a:lvl1pPr marL="342900" indent="-342900" algn="l" defTabSz="914400" rtl="0" eaLnBrk="1" latinLnBrk="0" hangingPunct="1">
              <a:spcBef>
                <a:spcPct val="20000"/>
              </a:spcBef>
              <a:buSzPct val="125000"/>
              <a:buFont typeface="Arial" panose="020B0604020202020204" pitchFamily="34" charset="0"/>
              <a:buChar char="•"/>
              <a:defRPr sz="2200" kern="1200">
                <a:solidFill>
                  <a:srgbClr val="454545"/>
                </a:solidFill>
                <a:latin typeface="Franklin Gothic Book" panose="020B0503020102020204" pitchFamily="34" charset="0"/>
                <a:ea typeface="+mn-ea"/>
                <a:cs typeface="+mn-cs"/>
              </a:defRPr>
            </a:lvl1pPr>
            <a:lvl2pPr marL="742950" indent="-285750" algn="l" defTabSz="914400" rtl="0" eaLnBrk="1" latinLnBrk="0" hangingPunct="1">
              <a:spcBef>
                <a:spcPct val="20000"/>
              </a:spcBef>
              <a:buFont typeface="Wingdings" panose="05000000000000000000" pitchFamily="2" charset="2"/>
              <a:buChar char="§"/>
              <a:defRPr sz="2000" kern="1200">
                <a:solidFill>
                  <a:srgbClr val="454545"/>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Wingdings" panose="05000000000000000000" pitchFamily="2" charset="2"/>
              <a:buChar char="ü"/>
              <a:defRPr sz="1800" kern="1200">
                <a:solidFill>
                  <a:srgbClr val="454545"/>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nSpc>
                <a:spcPct val="120000"/>
              </a:lnSpc>
              <a:spcBef>
                <a:spcPts val="0"/>
              </a:spcBef>
              <a:buClr>
                <a:srgbClr val="582831"/>
              </a:buClr>
              <a:defRPr/>
            </a:pPr>
            <a:r>
              <a:rPr lang="en-US" altLang="en-US" sz="1800" b="1" dirty="0">
                <a:solidFill>
                  <a:schemeClr val="accent1">
                    <a:lumMod val="60000"/>
                    <a:lumOff val="40000"/>
                  </a:schemeClr>
                </a:solidFill>
              </a:rPr>
              <a:t>Federal Employee </a:t>
            </a:r>
            <a:r>
              <a:rPr lang="en-US" altLang="en-US" sz="1800" b="1" u="sng" dirty="0">
                <a:solidFill>
                  <a:srgbClr val="092068"/>
                </a:solidFill>
              </a:rPr>
              <a:t>Dental</a:t>
            </a:r>
            <a:r>
              <a:rPr lang="en-US" altLang="en-US" sz="1800" b="1" dirty="0">
                <a:solidFill>
                  <a:srgbClr val="092068"/>
                </a:solidFill>
              </a:rPr>
              <a:t> </a:t>
            </a:r>
            <a:r>
              <a:rPr lang="en-US" altLang="en-US" sz="1800" b="1" dirty="0">
                <a:solidFill>
                  <a:schemeClr val="accent1">
                    <a:lumMod val="60000"/>
                    <a:lumOff val="40000"/>
                  </a:schemeClr>
                </a:solidFill>
              </a:rPr>
              <a:t>and </a:t>
            </a:r>
            <a:r>
              <a:rPr lang="en-US" altLang="en-US" sz="1800" b="1" u="sng" dirty="0">
                <a:solidFill>
                  <a:srgbClr val="092068"/>
                </a:solidFill>
              </a:rPr>
              <a:t>Vision</a:t>
            </a:r>
            <a:r>
              <a:rPr lang="en-US" altLang="en-US" sz="1800" b="1" dirty="0">
                <a:solidFill>
                  <a:srgbClr val="092068"/>
                </a:solidFill>
              </a:rPr>
              <a:t> </a:t>
            </a:r>
            <a:r>
              <a:rPr lang="en-US" altLang="en-US" sz="1800" b="1" dirty="0">
                <a:solidFill>
                  <a:schemeClr val="accent1">
                    <a:lumMod val="60000"/>
                    <a:lumOff val="40000"/>
                  </a:schemeClr>
                </a:solidFill>
              </a:rPr>
              <a:t>Insurance Program (FEDVIP) </a:t>
            </a:r>
            <a:br>
              <a:rPr lang="en-US" altLang="en-US" sz="1800" b="1" dirty="0">
                <a:solidFill>
                  <a:schemeClr val="accent1">
                    <a:lumMod val="60000"/>
                    <a:lumOff val="40000"/>
                  </a:schemeClr>
                </a:solidFill>
              </a:rPr>
            </a:br>
            <a:r>
              <a:rPr lang="en-US" altLang="en-US" sz="1600" dirty="0"/>
              <a:t>– administered by U.S. Office of Personnel Management (OPM), not by DoD</a:t>
            </a:r>
            <a:endParaRPr lang="en-US" altLang="en-US" sz="1800" dirty="0"/>
          </a:p>
          <a:p>
            <a:pPr marL="630238" lvl="1" indent="-173038">
              <a:lnSpc>
                <a:spcPct val="120000"/>
              </a:lnSpc>
              <a:spcBef>
                <a:spcPts val="0"/>
              </a:spcBef>
              <a:buClr>
                <a:srgbClr val="092068"/>
              </a:buClr>
              <a:tabLst>
                <a:tab pos="4630738" algn="l"/>
              </a:tabLst>
              <a:defRPr/>
            </a:pPr>
            <a:r>
              <a:rPr lang="en-US" altLang="en-US" sz="1600" dirty="0"/>
              <a:t>FEDVIP exclusions:</a:t>
            </a:r>
          </a:p>
          <a:p>
            <a:pPr marL="969963" lvl="2" indent="-166688">
              <a:lnSpc>
                <a:spcPct val="120000"/>
              </a:lnSpc>
              <a:spcBef>
                <a:spcPts val="0"/>
              </a:spcBef>
              <a:buClr>
                <a:srgbClr val="092068"/>
              </a:buClr>
              <a:defRPr/>
            </a:pPr>
            <a:r>
              <a:rPr lang="en-US" altLang="en-US" sz="1400" dirty="0"/>
              <a:t>ADSMs.  Enrollees in TYA, CHCBP, and TAMP </a:t>
            </a:r>
          </a:p>
          <a:p>
            <a:pPr marL="969963" lvl="2" indent="-166688">
              <a:lnSpc>
                <a:spcPct val="120000"/>
              </a:lnSpc>
              <a:spcBef>
                <a:spcPts val="0"/>
              </a:spcBef>
              <a:buClr>
                <a:srgbClr val="092068"/>
              </a:buClr>
              <a:defRPr/>
            </a:pPr>
            <a:r>
              <a:rPr lang="en-US" altLang="en-US" sz="1400" dirty="0"/>
              <a:t>DoD eligible persons </a:t>
            </a:r>
            <a:r>
              <a:rPr lang="en-US" altLang="en-US" sz="1400" u="sng" dirty="0"/>
              <a:t>not</a:t>
            </a:r>
            <a:r>
              <a:rPr lang="en-US" altLang="en-US" sz="1400" dirty="0"/>
              <a:t> enrolled in a TRICARE health plan, </a:t>
            </a:r>
            <a:r>
              <a:rPr lang="en-US" altLang="en-US" sz="1300" dirty="0"/>
              <a:t>i.e. direct care only</a:t>
            </a:r>
          </a:p>
          <a:p>
            <a:pPr marL="969963" lvl="2" indent="-166688">
              <a:lnSpc>
                <a:spcPct val="120000"/>
              </a:lnSpc>
              <a:spcBef>
                <a:spcPts val="0"/>
              </a:spcBef>
              <a:buClr>
                <a:srgbClr val="092068"/>
              </a:buClr>
              <a:defRPr/>
            </a:pPr>
            <a:r>
              <a:rPr lang="en-US" altLang="en-US" sz="1400" dirty="0"/>
              <a:t>Foreign Force members and their families</a:t>
            </a:r>
          </a:p>
          <a:p>
            <a:pPr marL="630238" lvl="1" indent="-173038">
              <a:lnSpc>
                <a:spcPct val="120000"/>
              </a:lnSpc>
              <a:spcBef>
                <a:spcPts val="0"/>
              </a:spcBef>
              <a:buClr>
                <a:srgbClr val="092068"/>
              </a:buClr>
              <a:defRPr/>
            </a:pPr>
            <a:r>
              <a:rPr lang="en-US" altLang="en-US" sz="1600" dirty="0">
                <a:solidFill>
                  <a:schemeClr val="accent1">
                    <a:lumMod val="60000"/>
                    <a:lumOff val="40000"/>
                  </a:schemeClr>
                </a:solidFill>
              </a:rPr>
              <a:t>Dental</a:t>
            </a:r>
            <a:r>
              <a:rPr lang="en-US" altLang="en-US" sz="1600" dirty="0"/>
              <a:t> plan – retirees, including members of the Retired Reserve, their families, and survivors. </a:t>
            </a:r>
          </a:p>
          <a:p>
            <a:pPr marL="969963" lvl="2" indent="-166688">
              <a:lnSpc>
                <a:spcPct val="120000"/>
              </a:lnSpc>
              <a:spcBef>
                <a:spcPts val="0"/>
              </a:spcBef>
              <a:buClr>
                <a:srgbClr val="092068"/>
              </a:buClr>
              <a:defRPr/>
            </a:pPr>
            <a:r>
              <a:rPr lang="en-US" altLang="en-US" sz="1400" dirty="0"/>
              <a:t>Additional exclusion – anyone eligible for the TRICARE Dental Program (TDP)</a:t>
            </a:r>
          </a:p>
          <a:p>
            <a:pPr marL="630238" lvl="1" indent="-173038">
              <a:lnSpc>
                <a:spcPct val="120000"/>
              </a:lnSpc>
              <a:spcBef>
                <a:spcPts val="0"/>
              </a:spcBef>
              <a:buClr>
                <a:srgbClr val="092068"/>
              </a:buClr>
              <a:defRPr/>
            </a:pPr>
            <a:r>
              <a:rPr lang="en-US" altLang="en-US" sz="1600" dirty="0">
                <a:solidFill>
                  <a:schemeClr val="accent1">
                    <a:lumMod val="60000"/>
                    <a:lumOff val="40000"/>
                  </a:schemeClr>
                </a:solidFill>
              </a:rPr>
              <a:t>Vision</a:t>
            </a:r>
            <a:r>
              <a:rPr lang="en-US" altLang="en-US" sz="1600" dirty="0"/>
              <a:t> plan – TFL &amp; TRICARE </a:t>
            </a:r>
            <a:r>
              <a:rPr lang="en-US" altLang="en-US" sz="1600" u="sng" dirty="0">
                <a:uFill>
                  <a:solidFill>
                    <a:srgbClr val="C00000"/>
                  </a:solidFill>
                </a:uFill>
              </a:rPr>
              <a:t>health plan enrollees</a:t>
            </a:r>
            <a:r>
              <a:rPr lang="en-US" altLang="en-US" sz="1600" dirty="0"/>
              <a:t>, including TRS &amp; TRR enrollees </a:t>
            </a:r>
            <a:r>
              <a:rPr lang="en-US" altLang="en-US" sz="1400" dirty="0"/>
              <a:t>(i.e. must be enrolled)</a:t>
            </a:r>
          </a:p>
          <a:p>
            <a:pPr marL="630238" lvl="1" indent="-173038">
              <a:lnSpc>
                <a:spcPct val="120000"/>
              </a:lnSpc>
              <a:spcBef>
                <a:spcPts val="0"/>
              </a:spcBef>
              <a:buClr>
                <a:srgbClr val="092068"/>
              </a:buClr>
              <a:defRPr/>
            </a:pPr>
            <a:endParaRPr lang="en-US" altLang="en-US" sz="1400" dirty="0"/>
          </a:p>
          <a:p>
            <a:pPr marL="630238" lvl="1" indent="-173038">
              <a:lnSpc>
                <a:spcPct val="120000"/>
              </a:lnSpc>
              <a:spcBef>
                <a:spcPts val="0"/>
              </a:spcBef>
              <a:buClr>
                <a:srgbClr val="092068"/>
              </a:buClr>
              <a:defRPr/>
            </a:pPr>
            <a:endParaRPr lang="en-US" altLang="en-US" sz="1400" dirty="0"/>
          </a:p>
          <a:p>
            <a:pPr lvl="0">
              <a:lnSpc>
                <a:spcPct val="120000"/>
              </a:lnSpc>
              <a:spcBef>
                <a:spcPts val="0"/>
              </a:spcBef>
              <a:buClr>
                <a:srgbClr val="582831"/>
              </a:buClr>
              <a:defRPr/>
            </a:pPr>
            <a:r>
              <a:rPr lang="en-US" altLang="en-US" sz="1800" b="1" dirty="0">
                <a:solidFill>
                  <a:schemeClr val="accent1">
                    <a:lumMod val="60000"/>
                    <a:lumOff val="40000"/>
                  </a:schemeClr>
                </a:solidFill>
              </a:rPr>
              <a:t>Extended Care Health Option (ECHO) </a:t>
            </a:r>
            <a:r>
              <a:rPr lang="en-US" altLang="en-US" sz="1600" dirty="0"/>
              <a:t>– a supplemental program to the </a:t>
            </a:r>
            <a:r>
              <a:rPr lang="en-US" altLang="en-US" sz="1600" dirty="0">
                <a:solidFill>
                  <a:schemeClr val="accent1">
                    <a:lumMod val="60000"/>
                    <a:lumOff val="40000"/>
                  </a:schemeClr>
                </a:solidFill>
              </a:rPr>
              <a:t>TRICARE Basic Program</a:t>
            </a:r>
            <a:r>
              <a:rPr lang="en-US" altLang="en-US" sz="1600" dirty="0"/>
              <a:t>. </a:t>
            </a:r>
          </a:p>
          <a:p>
            <a:pPr marL="630238" marR="0" lvl="1" indent="-230188" fontAlgn="auto">
              <a:lnSpc>
                <a:spcPct val="120000"/>
              </a:lnSpc>
              <a:spcBef>
                <a:spcPts val="0"/>
              </a:spcBef>
              <a:buClr>
                <a:srgbClr val="582831"/>
              </a:buClr>
              <a:buSzPct val="125000"/>
              <a:tabLst/>
              <a:defRPr/>
            </a:pPr>
            <a:r>
              <a:rPr lang="en-US" altLang="en-US" sz="1400" dirty="0"/>
              <a:t>Provides eligible Active-Duty Family Members (ADFMs) with an additional financial resource </a:t>
            </a:r>
            <a:br>
              <a:rPr lang="en-US" altLang="en-US" sz="1400" dirty="0"/>
            </a:br>
            <a:r>
              <a:rPr lang="en-US" altLang="en-US" sz="1400" dirty="0"/>
              <a:t>to assist in the reduction of the disabling effects of the beneficiary’s qualifying condition</a:t>
            </a:r>
          </a:p>
          <a:p>
            <a:pPr lvl="0">
              <a:lnSpc>
                <a:spcPct val="120000"/>
              </a:lnSpc>
              <a:spcBef>
                <a:spcPts val="0"/>
              </a:spcBef>
              <a:buClr>
                <a:srgbClr val="582831"/>
              </a:buClr>
              <a:defRPr/>
            </a:pPr>
            <a:r>
              <a:rPr kumimoji="0" lang="en-US" altLang="en-US" sz="1800" b="1" i="0" u="none" strike="noStrike" kern="1200" cap="none" spc="0" normalizeH="0" baseline="0" noProof="0" dirty="0">
                <a:ln>
                  <a:noFill/>
                </a:ln>
                <a:solidFill>
                  <a:schemeClr val="accent1">
                    <a:lumMod val="60000"/>
                    <a:lumOff val="40000"/>
                  </a:schemeClr>
                </a:solidFill>
                <a:effectLst/>
                <a:uLnTx/>
                <a:uFillTx/>
                <a:latin typeface="Franklin Gothic Book" panose="020B0503020102020204" pitchFamily="34" charset="0"/>
                <a:ea typeface="+mn-ea"/>
                <a:cs typeface="+mn-cs"/>
              </a:rPr>
              <a:t>TRICARE Plus </a:t>
            </a:r>
            <a:r>
              <a:rPr kumimoji="0" lang="en-US" altLang="en-US" sz="1600" b="0" i="0" u="none" strike="noStrike" kern="1200" cap="none" spc="0" normalizeH="0" baseline="0" noProof="0" dirty="0">
                <a:ln>
                  <a:noFill/>
                </a:ln>
                <a:solidFill>
                  <a:srgbClr val="454545"/>
                </a:solidFill>
                <a:effectLst/>
                <a:uLnTx/>
                <a:uFillTx/>
                <a:latin typeface="Franklin Gothic Book" panose="020B0503020102020204" pitchFamily="34" charset="0"/>
                <a:ea typeface="+mn-ea"/>
                <a:cs typeface="+mn-cs"/>
              </a:rPr>
              <a:t>–program </a:t>
            </a:r>
            <a:r>
              <a:rPr lang="en-US" altLang="en-US" sz="1600" dirty="0"/>
              <a:t>offering primary care priority </a:t>
            </a:r>
            <a:r>
              <a:rPr kumimoji="0" lang="en-US" altLang="en-US" sz="1600" b="0" i="0" u="none" strike="noStrike" kern="1200" cap="none" spc="0" normalizeH="0" baseline="0" noProof="0" dirty="0">
                <a:ln>
                  <a:noFill/>
                </a:ln>
                <a:solidFill>
                  <a:srgbClr val="454545"/>
                </a:solidFill>
                <a:effectLst/>
                <a:uLnTx/>
                <a:uFillTx/>
                <a:latin typeface="Franklin Gothic Book" panose="020B0503020102020204" pitchFamily="34" charset="0"/>
                <a:ea typeface="+mn-ea"/>
                <a:cs typeface="+mn-cs"/>
              </a:rPr>
              <a:t>access at some military hospitals and clinics</a:t>
            </a:r>
            <a:endParaRPr kumimoji="0" lang="en-US" altLang="en-US" sz="1800" b="0" i="0" u="none" strike="noStrike" kern="1200" cap="none" spc="0" normalizeH="0" baseline="0" noProof="0" dirty="0">
              <a:ln>
                <a:noFill/>
              </a:ln>
              <a:solidFill>
                <a:srgbClr val="454545"/>
              </a:solidFill>
              <a:effectLst/>
              <a:uLnTx/>
              <a:uFillTx/>
              <a:latin typeface="Franklin Gothic Book" panose="020B0503020102020204" pitchFamily="34" charset="0"/>
              <a:ea typeface="+mn-ea"/>
              <a:cs typeface="+mn-cs"/>
            </a:endParaRPr>
          </a:p>
          <a:p>
            <a:pPr marL="630238" lvl="1" indent="-230188">
              <a:lnSpc>
                <a:spcPct val="120000"/>
              </a:lnSpc>
              <a:spcBef>
                <a:spcPts val="0"/>
              </a:spcBef>
              <a:buClr>
                <a:srgbClr val="582831"/>
              </a:buClr>
              <a:buSzPct val="125000"/>
              <a:defRPr/>
            </a:pPr>
            <a:r>
              <a:rPr lang="en-US" altLang="en-US" sz="1400" dirty="0"/>
              <a:t>Each military hospital or clinic commander/director decides if TRICARE Plus is offered</a:t>
            </a:r>
          </a:p>
          <a:p>
            <a:pPr marL="342900" marR="0" lvl="0" indent="-342900" algn="l" defTabSz="914400" rtl="0" eaLnBrk="1" fontAlgn="auto" latinLnBrk="0" hangingPunct="1">
              <a:lnSpc>
                <a:spcPct val="120000"/>
              </a:lnSpc>
              <a:spcBef>
                <a:spcPts val="0"/>
              </a:spcBef>
              <a:buClr>
                <a:srgbClr val="582831"/>
              </a:buClr>
              <a:buSzPct val="125000"/>
              <a:buFont typeface="Arial" panose="020B0604020202020204" pitchFamily="34" charset="0"/>
              <a:buChar char="•"/>
              <a:tabLst/>
              <a:defRPr/>
            </a:pPr>
            <a:r>
              <a:rPr kumimoji="0" lang="en-US" altLang="en-US" sz="1800" b="1" i="0" u="none" strike="noStrike" kern="1200" cap="none" spc="0" normalizeH="0" baseline="0" noProof="0" dirty="0">
                <a:ln>
                  <a:noFill/>
                </a:ln>
                <a:solidFill>
                  <a:schemeClr val="accent1">
                    <a:lumMod val="60000"/>
                    <a:lumOff val="40000"/>
                  </a:schemeClr>
                </a:solidFill>
                <a:effectLst/>
                <a:uLnTx/>
                <a:uFillTx/>
                <a:latin typeface="Franklin Gothic Book" panose="020B0503020102020204" pitchFamily="34" charset="0"/>
                <a:ea typeface="+mn-ea"/>
                <a:cs typeface="+mn-cs"/>
              </a:rPr>
              <a:t>Women, Infants, and Children (WIC) Overseas Program </a:t>
            </a:r>
            <a:r>
              <a:rPr kumimoji="0" lang="en-US" altLang="en-US" sz="1600" b="0" i="0" u="none" strike="noStrike" kern="1200" cap="none" spc="0" normalizeH="0" baseline="0" noProof="0" dirty="0">
                <a:ln>
                  <a:noFill/>
                </a:ln>
                <a:solidFill>
                  <a:srgbClr val="454545"/>
                </a:solidFill>
                <a:effectLst/>
                <a:uLnTx/>
                <a:uFillTx/>
                <a:latin typeface="Franklin Gothic Book" panose="020B0503020102020204" pitchFamily="34" charset="0"/>
                <a:ea typeface="+mn-ea"/>
                <a:cs typeface="+mn-cs"/>
              </a:rPr>
              <a:t>– supplemental food and nutrition program for qualified families as certified by a WIC Overseas counselor</a:t>
            </a:r>
          </a:p>
          <a:p>
            <a:pPr marL="685800" marR="0" lvl="2" indent="0" algn="l" defTabSz="914400" rtl="0" eaLnBrk="1" fontAlgn="auto" latinLnBrk="0" hangingPunct="1">
              <a:lnSpc>
                <a:spcPct val="100000"/>
              </a:lnSpc>
              <a:spcBef>
                <a:spcPct val="20000"/>
              </a:spcBef>
              <a:spcAft>
                <a:spcPts val="0"/>
              </a:spcAft>
              <a:buClrTx/>
              <a:buSzTx/>
              <a:buFont typeface="Wingdings" panose="05000000000000000000" pitchFamily="2" charset="2"/>
              <a:buNone/>
              <a:tabLst/>
              <a:defRPr/>
            </a:pPr>
            <a:endParaRPr kumimoji="0" lang="en-US" altLang="en-US" sz="1350" b="0" i="0" u="none" strike="noStrike" kern="1200" cap="none" spc="0" normalizeH="0" baseline="0" noProof="0" dirty="0">
              <a:ln>
                <a:noFill/>
              </a:ln>
              <a:solidFill>
                <a:srgbClr val="454545"/>
              </a:solidFill>
              <a:effectLst/>
              <a:uLnTx/>
              <a:uFillTx/>
              <a:latin typeface="Franklin Gothic Book" panose="020B0503020102020204" pitchFamily="34" charset="0"/>
              <a:ea typeface="+mn-ea"/>
              <a:cs typeface="+mn-cs"/>
            </a:endParaRPr>
          </a:p>
        </p:txBody>
      </p:sp>
    </p:spTree>
    <p:extLst>
      <p:ext uri="{BB962C8B-B14F-4D97-AF65-F5344CB8AC3E}">
        <p14:creationId xmlns:p14="http://schemas.microsoft.com/office/powerpoint/2010/main" val="779965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Agenda</a:t>
            </a:r>
          </a:p>
        </p:txBody>
      </p:sp>
      <p:sp>
        <p:nvSpPr>
          <p:cNvPr id="3" name="Content Placeholder 2"/>
          <p:cNvSpPr>
            <a:spLocks noGrp="1"/>
          </p:cNvSpPr>
          <p:nvPr>
            <p:ph idx="1"/>
          </p:nvPr>
        </p:nvSpPr>
        <p:spPr>
          <a:xfrm>
            <a:off x="457200" y="1200150"/>
            <a:ext cx="8229600" cy="3352800"/>
          </a:xfrm>
        </p:spPr>
        <p:txBody>
          <a:bodyPr>
            <a:normAutofit lnSpcReduction="10000"/>
          </a:bodyPr>
          <a:lstStyle/>
          <a:p>
            <a:pPr>
              <a:lnSpc>
                <a:spcPct val="110000"/>
              </a:lnSpc>
            </a:pPr>
            <a:r>
              <a:rPr lang="en-US" dirty="0"/>
              <a:t>Purpose and Highlights</a:t>
            </a:r>
          </a:p>
          <a:p>
            <a:pPr>
              <a:lnSpc>
                <a:spcPct val="110000"/>
              </a:lnSpc>
            </a:pPr>
            <a:r>
              <a:rPr lang="en-US" dirty="0"/>
              <a:t>TRICARE and the Military Health System (MHS)</a:t>
            </a:r>
          </a:p>
          <a:p>
            <a:pPr>
              <a:lnSpc>
                <a:spcPct val="110000"/>
              </a:lnSpc>
              <a:spcBef>
                <a:spcPts val="600"/>
              </a:spcBef>
            </a:pPr>
            <a:r>
              <a:rPr lang="en-US" dirty="0"/>
              <a:t>Benefits and Coverage</a:t>
            </a:r>
          </a:p>
          <a:p>
            <a:pPr lvl="1">
              <a:lnSpc>
                <a:spcPct val="110000"/>
              </a:lnSpc>
            </a:pPr>
            <a:r>
              <a:rPr lang="en-US" dirty="0"/>
              <a:t>Eligibility, Coverage, and Exclusions</a:t>
            </a:r>
          </a:p>
          <a:p>
            <a:pPr lvl="1">
              <a:lnSpc>
                <a:spcPct val="110000"/>
              </a:lnSpc>
            </a:pPr>
            <a:r>
              <a:rPr lang="en-US" dirty="0"/>
              <a:t>Who and What TRICARE Pays</a:t>
            </a:r>
          </a:p>
          <a:p>
            <a:pPr>
              <a:lnSpc>
                <a:spcPct val="110000"/>
              </a:lnSpc>
              <a:spcBef>
                <a:spcPts val="600"/>
              </a:spcBef>
            </a:pPr>
            <a:r>
              <a:rPr lang="en-US" dirty="0"/>
              <a:t>TRICARE Plans</a:t>
            </a:r>
          </a:p>
          <a:p>
            <a:pPr>
              <a:lnSpc>
                <a:spcPct val="110000"/>
              </a:lnSpc>
              <a:spcBef>
                <a:spcPts val="600"/>
              </a:spcBef>
            </a:pPr>
            <a:r>
              <a:rPr lang="en-US" dirty="0"/>
              <a:t>T-5 Contracts</a:t>
            </a:r>
          </a:p>
          <a:p>
            <a:pPr>
              <a:lnSpc>
                <a:spcPct val="110000"/>
              </a:lnSpc>
              <a:spcBef>
                <a:spcPts val="600"/>
              </a:spcBef>
            </a:pPr>
            <a:r>
              <a:rPr lang="en-US" dirty="0"/>
              <a:t>TRICARE Overseas Program</a:t>
            </a:r>
          </a:p>
          <a:p>
            <a:pPr lvl="1"/>
            <a:endParaRPr lang="en-US" dirty="0"/>
          </a:p>
          <a:p>
            <a:endParaRPr lang="en-US" dirty="0"/>
          </a:p>
        </p:txBody>
      </p:sp>
    </p:spTree>
    <p:extLst>
      <p:ext uri="{BB962C8B-B14F-4D97-AF65-F5344CB8AC3E}">
        <p14:creationId xmlns:p14="http://schemas.microsoft.com/office/powerpoint/2010/main" val="18181946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594859"/>
            <a:ext cx="9144000" cy="548640"/>
          </a:xfrm>
          <a:custGeom>
            <a:avLst/>
            <a:gdLst/>
            <a:ahLst/>
            <a:cxnLst/>
            <a:rect l="l" t="t" r="r" b="b"/>
            <a:pathLst>
              <a:path w="9144000" h="548639">
                <a:moveTo>
                  <a:pt x="9144000" y="0"/>
                </a:moveTo>
                <a:lnTo>
                  <a:pt x="0" y="0"/>
                </a:lnTo>
                <a:lnTo>
                  <a:pt x="0" y="548639"/>
                </a:lnTo>
                <a:lnTo>
                  <a:pt x="9144000" y="548639"/>
                </a:lnTo>
                <a:lnTo>
                  <a:pt x="9144000" y="0"/>
                </a:lnTo>
                <a:close/>
              </a:path>
            </a:pathLst>
          </a:custGeom>
          <a:solidFill>
            <a:srgbClr val="57283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pic>
        <p:nvPicPr>
          <p:cNvPr id="3" name="object 3"/>
          <p:cNvPicPr/>
          <p:nvPr/>
        </p:nvPicPr>
        <p:blipFill>
          <a:blip r:embed="rId2" cstate="print"/>
          <a:stretch>
            <a:fillRect/>
          </a:stretch>
        </p:blipFill>
        <p:spPr>
          <a:xfrm>
            <a:off x="3649217" y="325386"/>
            <a:ext cx="1845551" cy="1845551"/>
          </a:xfrm>
          <a:prstGeom prst="rect">
            <a:avLst/>
          </a:prstGeom>
        </p:spPr>
      </p:pic>
      <p:sp>
        <p:nvSpPr>
          <p:cNvPr id="4" name="object 4"/>
          <p:cNvSpPr txBox="1">
            <a:spLocks noGrp="1"/>
          </p:cNvSpPr>
          <p:nvPr>
            <p:ph type="title"/>
          </p:nvPr>
        </p:nvSpPr>
        <p:spPr>
          <a:xfrm>
            <a:off x="1270410" y="2581481"/>
            <a:ext cx="6602730" cy="452755"/>
          </a:xfrm>
          <a:prstGeom prst="rect">
            <a:avLst/>
          </a:prstGeom>
        </p:spPr>
        <p:txBody>
          <a:bodyPr vert="horz" wrap="square" lIns="0" tIns="12700" rIns="0" bIns="0" rtlCol="0">
            <a:spAutoFit/>
          </a:bodyPr>
          <a:lstStyle/>
          <a:p>
            <a:pPr marL="12700">
              <a:lnSpc>
                <a:spcPct val="100000"/>
              </a:lnSpc>
              <a:spcBef>
                <a:spcPts val="100"/>
              </a:spcBef>
            </a:pPr>
            <a:r>
              <a:rPr dirty="0"/>
              <a:t>Next</a:t>
            </a:r>
            <a:r>
              <a:rPr spc="-45" dirty="0"/>
              <a:t> </a:t>
            </a:r>
            <a:r>
              <a:rPr dirty="0"/>
              <a:t>Generation</a:t>
            </a:r>
            <a:r>
              <a:rPr spc="-45" dirty="0"/>
              <a:t> </a:t>
            </a:r>
            <a:r>
              <a:rPr dirty="0"/>
              <a:t>of</a:t>
            </a:r>
            <a:r>
              <a:rPr spc="-30" dirty="0"/>
              <a:t> </a:t>
            </a:r>
            <a:r>
              <a:rPr dirty="0"/>
              <a:t>TRICARE</a:t>
            </a:r>
            <a:r>
              <a:rPr spc="-50" dirty="0"/>
              <a:t> </a:t>
            </a:r>
            <a:r>
              <a:rPr dirty="0"/>
              <a:t>Contracts</a:t>
            </a:r>
            <a:r>
              <a:rPr spc="-45" dirty="0"/>
              <a:t> </a:t>
            </a:r>
            <a:r>
              <a:rPr spc="-20" dirty="0"/>
              <a:t>(T-</a:t>
            </a:r>
            <a:r>
              <a:rPr spc="-25" dirty="0"/>
              <a:t>5)</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18326" rIns="0" bIns="0" rtlCol="0">
            <a:spAutoFit/>
          </a:bodyPr>
          <a:lstStyle/>
          <a:p>
            <a:pPr marL="163195">
              <a:lnSpc>
                <a:spcPct val="100000"/>
              </a:lnSpc>
              <a:spcBef>
                <a:spcPts val="100"/>
              </a:spcBef>
            </a:pPr>
            <a:r>
              <a:rPr spc="-30" dirty="0"/>
              <a:t>T-</a:t>
            </a:r>
            <a:r>
              <a:rPr dirty="0"/>
              <a:t>5</a:t>
            </a:r>
            <a:r>
              <a:rPr spc="-10" dirty="0"/>
              <a:t> Overview</a:t>
            </a:r>
          </a:p>
        </p:txBody>
      </p:sp>
      <p:sp>
        <p:nvSpPr>
          <p:cNvPr id="3" name="object 3"/>
          <p:cNvSpPr txBox="1"/>
          <p:nvPr/>
        </p:nvSpPr>
        <p:spPr>
          <a:xfrm>
            <a:off x="507873" y="1263268"/>
            <a:ext cx="8128000" cy="609600"/>
          </a:xfrm>
          <a:prstGeom prst="rect">
            <a:avLst/>
          </a:prstGeom>
          <a:solidFill>
            <a:srgbClr val="572830"/>
          </a:solidFill>
          <a:ln w="25400">
            <a:solidFill>
              <a:srgbClr val="3D1A20"/>
            </a:solidFill>
          </a:ln>
        </p:spPr>
        <p:txBody>
          <a:bodyPr vert="horz" wrap="square" lIns="0" tIns="147320" rIns="0" bIns="0" rtlCol="0">
            <a:spAutoFit/>
          </a:bodyPr>
          <a:lstStyle/>
          <a:p>
            <a:pPr marL="59055" marR="0" lvl="0" indent="0" algn="l" defTabSz="914400" rtl="0" eaLnBrk="1" fontAlgn="auto" latinLnBrk="0" hangingPunct="1">
              <a:lnSpc>
                <a:spcPct val="100000"/>
              </a:lnSpc>
              <a:spcBef>
                <a:spcPts val="1160"/>
              </a:spcBef>
              <a:spcAft>
                <a:spcPts val="0"/>
              </a:spcAft>
              <a:buClrTx/>
              <a:buSzTx/>
              <a:buFontTx/>
              <a:buNone/>
              <a:tabLst/>
              <a:defRPr/>
            </a:pPr>
            <a:r>
              <a:rPr kumimoji="0" sz="1900" b="0" i="1" u="none" strike="noStrike" kern="0" cap="none" spc="-45" normalizeH="0" baseline="0" noProof="0" dirty="0">
                <a:ln>
                  <a:noFill/>
                </a:ln>
                <a:solidFill>
                  <a:srgbClr val="FFFFFF"/>
                </a:solidFill>
                <a:effectLst/>
                <a:uLnTx/>
                <a:uFillTx/>
                <a:latin typeface="Franklin Gothic Book"/>
                <a:ea typeface="+mn-ea"/>
                <a:cs typeface="Franklin Gothic Book"/>
              </a:rPr>
              <a:t>Supports</a:t>
            </a:r>
            <a:r>
              <a:rPr kumimoji="0" sz="1900" b="0" i="1" u="none" strike="noStrike" kern="0" cap="none" spc="-35" normalizeH="0" baseline="0" noProof="0" dirty="0">
                <a:ln>
                  <a:noFill/>
                </a:ln>
                <a:solidFill>
                  <a:srgbClr val="FFFFFF"/>
                </a:solidFill>
                <a:effectLst/>
                <a:uLnTx/>
                <a:uFillTx/>
                <a:latin typeface="Franklin Gothic Book"/>
                <a:ea typeface="+mn-ea"/>
                <a:cs typeface="Franklin Gothic Book"/>
              </a:rPr>
              <a:t> </a:t>
            </a:r>
            <a:r>
              <a:rPr kumimoji="0" sz="1900" b="0" i="1" u="none" strike="noStrike" kern="0" cap="none" spc="-45" normalizeH="0" baseline="0" noProof="0" dirty="0">
                <a:ln>
                  <a:noFill/>
                </a:ln>
                <a:solidFill>
                  <a:srgbClr val="FFFFFF"/>
                </a:solidFill>
                <a:effectLst/>
                <a:uLnTx/>
                <a:uFillTx/>
                <a:latin typeface="Franklin Gothic Book"/>
                <a:ea typeface="+mn-ea"/>
                <a:cs typeface="Franklin Gothic Book"/>
              </a:rPr>
              <a:t>the</a:t>
            </a:r>
            <a:r>
              <a:rPr kumimoji="0" sz="1900" b="0" i="1" u="none" strike="noStrike" kern="0" cap="none" spc="-40" normalizeH="0" baseline="0" noProof="0" dirty="0">
                <a:ln>
                  <a:noFill/>
                </a:ln>
                <a:solidFill>
                  <a:srgbClr val="FFFFFF"/>
                </a:solidFill>
                <a:effectLst/>
                <a:uLnTx/>
                <a:uFillTx/>
                <a:latin typeface="Franklin Gothic Book"/>
                <a:ea typeface="+mn-ea"/>
                <a:cs typeface="Franklin Gothic Book"/>
              </a:rPr>
              <a:t> </a:t>
            </a:r>
            <a:r>
              <a:rPr kumimoji="0" sz="1900" b="0" i="1" u="none" strike="noStrike" kern="0" cap="none" spc="-55" normalizeH="0" baseline="0" noProof="0" dirty="0">
                <a:ln>
                  <a:noFill/>
                </a:ln>
                <a:solidFill>
                  <a:srgbClr val="FFFFFF"/>
                </a:solidFill>
                <a:effectLst/>
                <a:uLnTx/>
                <a:uFillTx/>
                <a:latin typeface="Franklin Gothic Book"/>
                <a:ea typeface="+mn-ea"/>
                <a:cs typeface="Franklin Gothic Book"/>
              </a:rPr>
              <a:t>National</a:t>
            </a:r>
            <a:r>
              <a:rPr kumimoji="0" sz="1900" b="0" i="1" u="none" strike="noStrike" kern="0" cap="none" spc="-40" normalizeH="0" baseline="0" noProof="0" dirty="0">
                <a:ln>
                  <a:noFill/>
                </a:ln>
                <a:solidFill>
                  <a:srgbClr val="FFFFFF"/>
                </a:solidFill>
                <a:effectLst/>
                <a:uLnTx/>
                <a:uFillTx/>
                <a:latin typeface="Franklin Gothic Book"/>
                <a:ea typeface="+mn-ea"/>
                <a:cs typeface="Franklin Gothic Book"/>
              </a:rPr>
              <a:t> </a:t>
            </a:r>
            <a:r>
              <a:rPr kumimoji="0" sz="1900" b="0" i="1" u="none" strike="noStrike" kern="0" cap="none" spc="-55" normalizeH="0" baseline="0" noProof="0" dirty="0">
                <a:ln>
                  <a:noFill/>
                </a:ln>
                <a:solidFill>
                  <a:srgbClr val="FFFFFF"/>
                </a:solidFill>
                <a:effectLst/>
                <a:uLnTx/>
                <a:uFillTx/>
                <a:latin typeface="Franklin Gothic Book"/>
                <a:ea typeface="+mn-ea"/>
                <a:cs typeface="Franklin Gothic Book"/>
              </a:rPr>
              <a:t>Defense</a:t>
            </a:r>
            <a:r>
              <a:rPr kumimoji="0" sz="1900" b="0" i="1" u="none" strike="noStrike" kern="0" cap="none" spc="-35" normalizeH="0" baseline="0" noProof="0" dirty="0">
                <a:ln>
                  <a:noFill/>
                </a:ln>
                <a:solidFill>
                  <a:srgbClr val="FFFFFF"/>
                </a:solidFill>
                <a:effectLst/>
                <a:uLnTx/>
                <a:uFillTx/>
                <a:latin typeface="Franklin Gothic Book"/>
                <a:ea typeface="+mn-ea"/>
                <a:cs typeface="Franklin Gothic Book"/>
              </a:rPr>
              <a:t> </a:t>
            </a:r>
            <a:r>
              <a:rPr kumimoji="0" sz="1900" b="0" i="1" u="none" strike="noStrike" kern="0" cap="none" spc="-65" normalizeH="0" baseline="0" noProof="0" dirty="0">
                <a:ln>
                  <a:noFill/>
                </a:ln>
                <a:solidFill>
                  <a:srgbClr val="FFFFFF"/>
                </a:solidFill>
                <a:effectLst/>
                <a:uLnTx/>
                <a:uFillTx/>
                <a:latin typeface="Franklin Gothic Book"/>
                <a:ea typeface="+mn-ea"/>
                <a:cs typeface="Franklin Gothic Book"/>
              </a:rPr>
              <a:t>Strategy</a:t>
            </a:r>
            <a:r>
              <a:rPr kumimoji="0" sz="1900" b="0" i="1" u="none" strike="noStrike" kern="0" cap="none" spc="-25" normalizeH="0" baseline="0" noProof="0" dirty="0">
                <a:ln>
                  <a:noFill/>
                </a:ln>
                <a:solidFill>
                  <a:srgbClr val="FFFFFF"/>
                </a:solidFill>
                <a:effectLst/>
                <a:uLnTx/>
                <a:uFillTx/>
                <a:latin typeface="Franklin Gothic Book"/>
                <a:ea typeface="+mn-ea"/>
                <a:cs typeface="Franklin Gothic Book"/>
              </a:rPr>
              <a:t> </a:t>
            </a:r>
            <a:r>
              <a:rPr kumimoji="0" sz="1900" b="0" i="1" u="none" strike="noStrike" kern="0" cap="none" spc="-45" normalizeH="0" baseline="0" noProof="0" dirty="0">
                <a:ln>
                  <a:noFill/>
                </a:ln>
                <a:solidFill>
                  <a:srgbClr val="FFFFFF"/>
                </a:solidFill>
                <a:effectLst/>
                <a:uLnTx/>
                <a:uFillTx/>
                <a:latin typeface="Franklin Gothic Book"/>
                <a:ea typeface="+mn-ea"/>
                <a:cs typeface="Franklin Gothic Book"/>
              </a:rPr>
              <a:t>and</a:t>
            </a:r>
            <a:r>
              <a:rPr kumimoji="0" sz="1900" b="0" i="1" u="none" strike="noStrike" kern="0" cap="none" spc="-40" normalizeH="0" baseline="0" noProof="0" dirty="0">
                <a:ln>
                  <a:noFill/>
                </a:ln>
                <a:solidFill>
                  <a:srgbClr val="FFFFFF"/>
                </a:solidFill>
                <a:effectLst/>
                <a:uLnTx/>
                <a:uFillTx/>
                <a:latin typeface="Franklin Gothic Book"/>
                <a:ea typeface="+mn-ea"/>
                <a:cs typeface="Franklin Gothic Book"/>
              </a:rPr>
              <a:t> </a:t>
            </a:r>
            <a:r>
              <a:rPr kumimoji="0" sz="1900" b="0" i="1" u="none" strike="noStrike" kern="0" cap="none" spc="-35" normalizeH="0" baseline="0" noProof="0" dirty="0">
                <a:ln>
                  <a:noFill/>
                </a:ln>
                <a:solidFill>
                  <a:srgbClr val="FFFFFF"/>
                </a:solidFill>
                <a:effectLst/>
                <a:uLnTx/>
                <a:uFillTx/>
                <a:latin typeface="Franklin Gothic Book"/>
                <a:ea typeface="+mn-ea"/>
                <a:cs typeface="Franklin Gothic Book"/>
              </a:rPr>
              <a:t>Military</a:t>
            </a:r>
            <a:r>
              <a:rPr kumimoji="0" sz="1900" b="0" i="1" u="none" strike="noStrike" kern="0" cap="none" spc="-25" normalizeH="0" baseline="0" noProof="0" dirty="0">
                <a:ln>
                  <a:noFill/>
                </a:ln>
                <a:solidFill>
                  <a:srgbClr val="FFFFFF"/>
                </a:solidFill>
                <a:effectLst/>
                <a:uLnTx/>
                <a:uFillTx/>
                <a:latin typeface="Franklin Gothic Book"/>
                <a:ea typeface="+mn-ea"/>
                <a:cs typeface="Franklin Gothic Book"/>
              </a:rPr>
              <a:t> </a:t>
            </a:r>
            <a:r>
              <a:rPr kumimoji="0" sz="1900" b="0" i="1" u="none" strike="noStrike" kern="0" cap="none" spc="-55" normalizeH="0" baseline="0" noProof="0" dirty="0">
                <a:ln>
                  <a:noFill/>
                </a:ln>
                <a:solidFill>
                  <a:srgbClr val="FFFFFF"/>
                </a:solidFill>
                <a:effectLst/>
                <a:uLnTx/>
                <a:uFillTx/>
                <a:latin typeface="Franklin Gothic Book"/>
                <a:ea typeface="+mn-ea"/>
                <a:cs typeface="Franklin Gothic Book"/>
              </a:rPr>
              <a:t>Health</a:t>
            </a:r>
            <a:r>
              <a:rPr kumimoji="0" sz="1900" b="0" i="1" u="none" strike="noStrike" kern="0" cap="none" spc="-35" normalizeH="0" baseline="0" noProof="0" dirty="0">
                <a:ln>
                  <a:noFill/>
                </a:ln>
                <a:solidFill>
                  <a:srgbClr val="FFFFFF"/>
                </a:solidFill>
                <a:effectLst/>
                <a:uLnTx/>
                <a:uFillTx/>
                <a:latin typeface="Franklin Gothic Book"/>
                <a:ea typeface="+mn-ea"/>
                <a:cs typeface="Franklin Gothic Book"/>
              </a:rPr>
              <a:t> </a:t>
            </a:r>
            <a:r>
              <a:rPr kumimoji="0" sz="1900" b="0" i="1" u="none" strike="noStrike" kern="0" cap="none" spc="-75" normalizeH="0" baseline="0" noProof="0" dirty="0">
                <a:ln>
                  <a:noFill/>
                </a:ln>
                <a:solidFill>
                  <a:srgbClr val="FFFFFF"/>
                </a:solidFill>
                <a:effectLst/>
                <a:uLnTx/>
                <a:uFillTx/>
                <a:latin typeface="Franklin Gothic Book"/>
                <a:ea typeface="+mn-ea"/>
                <a:cs typeface="Franklin Gothic Book"/>
              </a:rPr>
              <a:t>System</a:t>
            </a:r>
            <a:r>
              <a:rPr kumimoji="0" sz="1900" b="0" i="1" u="none" strike="noStrike" kern="0" cap="none" spc="-30" normalizeH="0" baseline="0" noProof="0" dirty="0">
                <a:ln>
                  <a:noFill/>
                </a:ln>
                <a:solidFill>
                  <a:srgbClr val="FFFFFF"/>
                </a:solidFill>
                <a:effectLst/>
                <a:uLnTx/>
                <a:uFillTx/>
                <a:latin typeface="Franklin Gothic Book"/>
                <a:ea typeface="+mn-ea"/>
                <a:cs typeface="Franklin Gothic Book"/>
              </a:rPr>
              <a:t> </a:t>
            </a:r>
            <a:r>
              <a:rPr kumimoji="0" sz="1900" b="0" i="1" u="none" strike="noStrike" kern="0" cap="none" spc="-10" normalizeH="0" baseline="0" noProof="0" dirty="0">
                <a:ln>
                  <a:noFill/>
                </a:ln>
                <a:solidFill>
                  <a:srgbClr val="FFFFFF"/>
                </a:solidFill>
                <a:effectLst/>
                <a:uLnTx/>
                <a:uFillTx/>
                <a:latin typeface="Franklin Gothic Book"/>
                <a:ea typeface="+mn-ea"/>
                <a:cs typeface="Franklin Gothic Book"/>
              </a:rPr>
              <a:t>Transformation</a:t>
            </a:r>
            <a:endParaRPr kumimoji="0" sz="1900" b="0" i="0" u="none" strike="noStrike" kern="0" cap="none" spc="0" normalizeH="0" baseline="0" noProof="0">
              <a:ln>
                <a:noFill/>
              </a:ln>
              <a:solidFill>
                <a:sysClr val="windowText" lastClr="000000"/>
              </a:solidFill>
              <a:effectLst/>
              <a:uLnTx/>
              <a:uFillTx/>
              <a:latin typeface="Franklin Gothic Book"/>
              <a:ea typeface="+mn-ea"/>
              <a:cs typeface="Franklin Gothic Book"/>
            </a:endParaRPr>
          </a:p>
        </p:txBody>
      </p:sp>
      <p:grpSp>
        <p:nvGrpSpPr>
          <p:cNvPr id="4" name="object 4"/>
          <p:cNvGrpSpPr/>
          <p:nvPr/>
        </p:nvGrpSpPr>
        <p:grpSpPr>
          <a:xfrm>
            <a:off x="495173" y="1899792"/>
            <a:ext cx="3694429" cy="635000"/>
            <a:chOff x="495173" y="1684654"/>
            <a:chExt cx="3694429" cy="635000"/>
          </a:xfrm>
        </p:grpSpPr>
        <p:sp>
          <p:nvSpPr>
            <p:cNvPr id="5" name="object 5"/>
            <p:cNvSpPr/>
            <p:nvPr/>
          </p:nvSpPr>
          <p:spPr>
            <a:xfrm>
              <a:off x="507873" y="1697354"/>
              <a:ext cx="3669029" cy="609600"/>
            </a:xfrm>
            <a:custGeom>
              <a:avLst/>
              <a:gdLst/>
              <a:ahLst/>
              <a:cxnLst/>
              <a:rect l="l" t="t" r="r" b="b"/>
              <a:pathLst>
                <a:path w="3669029" h="609600">
                  <a:moveTo>
                    <a:pt x="3364229" y="0"/>
                  </a:moveTo>
                  <a:lnTo>
                    <a:pt x="0" y="0"/>
                  </a:lnTo>
                  <a:lnTo>
                    <a:pt x="0" y="609600"/>
                  </a:lnTo>
                  <a:lnTo>
                    <a:pt x="3364229" y="609600"/>
                  </a:lnTo>
                  <a:lnTo>
                    <a:pt x="3669029" y="304800"/>
                  </a:lnTo>
                  <a:lnTo>
                    <a:pt x="3364229" y="0"/>
                  </a:lnTo>
                  <a:close/>
                </a:path>
              </a:pathLst>
            </a:custGeom>
            <a:solidFill>
              <a:srgbClr val="57283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 name="object 6"/>
            <p:cNvSpPr/>
            <p:nvPr/>
          </p:nvSpPr>
          <p:spPr>
            <a:xfrm>
              <a:off x="507873" y="1697354"/>
              <a:ext cx="3669029" cy="609600"/>
            </a:xfrm>
            <a:custGeom>
              <a:avLst/>
              <a:gdLst/>
              <a:ahLst/>
              <a:cxnLst/>
              <a:rect l="l" t="t" r="r" b="b"/>
              <a:pathLst>
                <a:path w="3669029" h="609600">
                  <a:moveTo>
                    <a:pt x="0" y="0"/>
                  </a:moveTo>
                  <a:lnTo>
                    <a:pt x="3364229" y="0"/>
                  </a:lnTo>
                  <a:lnTo>
                    <a:pt x="3669029" y="304800"/>
                  </a:lnTo>
                  <a:lnTo>
                    <a:pt x="3364229" y="609600"/>
                  </a:lnTo>
                  <a:lnTo>
                    <a:pt x="0" y="609600"/>
                  </a:lnTo>
                  <a:lnTo>
                    <a:pt x="0" y="0"/>
                  </a:lnTo>
                  <a:close/>
                </a:path>
              </a:pathLst>
            </a:custGeom>
            <a:ln w="25400">
              <a:solidFill>
                <a:srgbClr val="3D1A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grpSp>
      <p:sp>
        <p:nvSpPr>
          <p:cNvPr id="7" name="object 7"/>
          <p:cNvSpPr txBox="1"/>
          <p:nvPr/>
        </p:nvSpPr>
        <p:spPr>
          <a:xfrm>
            <a:off x="713554" y="1923290"/>
            <a:ext cx="3104515" cy="574040"/>
          </a:xfrm>
          <a:prstGeom prst="rect">
            <a:avLst/>
          </a:prstGeom>
        </p:spPr>
        <p:txBody>
          <a:bodyPr vert="horz" wrap="square" lIns="0" tIns="12700" rIns="0" bIns="0" rtlCol="0">
            <a:spAutoFit/>
          </a:bodyPr>
          <a:lstStyle/>
          <a:p>
            <a:pPr marL="1233170" marR="5080" lvl="0" indent="-1221105" algn="l" defTabSz="914400" rtl="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rgbClr val="FFFFFF"/>
                </a:solidFill>
                <a:effectLst/>
                <a:uLnTx/>
                <a:uFillTx/>
                <a:latin typeface="Franklin Gothic Book"/>
                <a:ea typeface="+mn-ea"/>
                <a:cs typeface="Franklin Gothic Book"/>
              </a:rPr>
              <a:t>Optimizes</a:t>
            </a:r>
            <a:r>
              <a:rPr kumimoji="0" sz="1800" b="0" i="0" u="none" strike="noStrike" kern="0" cap="none" spc="-70" normalizeH="0" baseline="0" noProof="0" dirty="0">
                <a:ln>
                  <a:noFill/>
                </a:ln>
                <a:solidFill>
                  <a:srgbClr val="FFFFFF"/>
                </a:solidFill>
                <a:effectLst/>
                <a:uLnTx/>
                <a:uFillTx/>
                <a:latin typeface="Franklin Gothic Book"/>
                <a:ea typeface="+mn-ea"/>
                <a:cs typeface="Franklin Gothic Book"/>
              </a:rPr>
              <a:t> </a:t>
            </a:r>
            <a:r>
              <a:rPr kumimoji="0" sz="1800" b="0" i="0" u="none" strike="noStrike" kern="0" cap="none" spc="0" normalizeH="0" baseline="0" noProof="0" dirty="0">
                <a:ln>
                  <a:noFill/>
                </a:ln>
                <a:solidFill>
                  <a:srgbClr val="FFFFFF"/>
                </a:solidFill>
                <a:effectLst/>
                <a:uLnTx/>
                <a:uFillTx/>
                <a:latin typeface="Franklin Gothic Book"/>
                <a:ea typeface="+mn-ea"/>
                <a:cs typeface="Franklin Gothic Book"/>
              </a:rPr>
              <a:t>Readiness</a:t>
            </a:r>
            <a:r>
              <a:rPr kumimoji="0" sz="1800" b="0" i="0" u="none" strike="noStrike" kern="0" cap="none" spc="-65" normalizeH="0" baseline="0" noProof="0" dirty="0">
                <a:ln>
                  <a:noFill/>
                </a:ln>
                <a:solidFill>
                  <a:srgbClr val="FFFFFF"/>
                </a:solidFill>
                <a:effectLst/>
                <a:uLnTx/>
                <a:uFillTx/>
                <a:latin typeface="Franklin Gothic Book"/>
                <a:ea typeface="+mn-ea"/>
                <a:cs typeface="Franklin Gothic Book"/>
              </a:rPr>
              <a:t> </a:t>
            </a:r>
            <a:r>
              <a:rPr kumimoji="0" sz="1800" b="0" i="0" u="none" strike="noStrike" kern="0" cap="none" spc="0" normalizeH="0" baseline="0" noProof="0" dirty="0">
                <a:ln>
                  <a:noFill/>
                </a:ln>
                <a:solidFill>
                  <a:srgbClr val="FFFFFF"/>
                </a:solidFill>
                <a:effectLst/>
                <a:uLnTx/>
                <a:uFillTx/>
                <a:latin typeface="Franklin Gothic Book"/>
                <a:ea typeface="+mn-ea"/>
                <a:cs typeface="Franklin Gothic Book"/>
              </a:rPr>
              <a:t>of</a:t>
            </a:r>
            <a:r>
              <a:rPr kumimoji="0" sz="1800" b="0" i="0" u="none" strike="noStrike" kern="0" cap="none" spc="-60" normalizeH="0" baseline="0" noProof="0" dirty="0">
                <a:ln>
                  <a:noFill/>
                </a:ln>
                <a:solidFill>
                  <a:srgbClr val="FFFFFF"/>
                </a:solidFill>
                <a:effectLst/>
                <a:uLnTx/>
                <a:uFillTx/>
                <a:latin typeface="Franklin Gothic Book"/>
                <a:ea typeface="+mn-ea"/>
                <a:cs typeface="Franklin Gothic Book"/>
              </a:rPr>
              <a:t> </a:t>
            </a:r>
            <a:r>
              <a:rPr kumimoji="0" sz="1800" b="0" i="0" u="none" strike="noStrike" kern="0" cap="none" spc="-10" normalizeH="0" baseline="0" noProof="0" dirty="0">
                <a:ln>
                  <a:noFill/>
                </a:ln>
                <a:solidFill>
                  <a:srgbClr val="FFFFFF"/>
                </a:solidFill>
                <a:effectLst/>
                <a:uLnTx/>
                <a:uFillTx/>
                <a:latin typeface="Franklin Gothic Book"/>
                <a:ea typeface="+mn-ea"/>
                <a:cs typeface="Franklin Gothic Book"/>
              </a:rPr>
              <a:t>Medical Forces</a:t>
            </a:r>
            <a:endParaRPr kumimoji="0" sz="1800" b="0" i="0" u="none" strike="noStrike" kern="0" cap="none" spc="0" normalizeH="0" baseline="0" noProof="0">
              <a:ln>
                <a:noFill/>
              </a:ln>
              <a:solidFill>
                <a:sysClr val="windowText" lastClr="000000"/>
              </a:solidFill>
              <a:effectLst/>
              <a:uLnTx/>
              <a:uFillTx/>
              <a:latin typeface="Franklin Gothic Book"/>
              <a:ea typeface="+mn-ea"/>
              <a:cs typeface="Franklin Gothic Book"/>
            </a:endParaRPr>
          </a:p>
        </p:txBody>
      </p:sp>
      <p:sp>
        <p:nvSpPr>
          <p:cNvPr id="8" name="object 8"/>
          <p:cNvSpPr txBox="1"/>
          <p:nvPr/>
        </p:nvSpPr>
        <p:spPr>
          <a:xfrm>
            <a:off x="4215950" y="1984571"/>
            <a:ext cx="3914140" cy="452120"/>
          </a:xfrm>
          <a:prstGeom prst="rect">
            <a:avLst/>
          </a:prstGeom>
        </p:spPr>
        <p:txBody>
          <a:bodyPr vert="horz" wrap="square" lIns="0" tIns="12065" rIns="0" bIns="0" rtlCol="0">
            <a:spAutoFit/>
          </a:bodyPr>
          <a:lstStyle/>
          <a:p>
            <a:pPr marL="12700" marR="5080" lvl="0" indent="0" algn="l" defTabSz="914400" rtl="0" eaLnBrk="1" fontAlgn="auto" latinLnBrk="0" hangingPunct="1">
              <a:lnSpc>
                <a:spcPct val="100000"/>
              </a:lnSpc>
              <a:spcBef>
                <a:spcPts val="95"/>
              </a:spcBef>
              <a:spcAft>
                <a:spcPts val="0"/>
              </a:spcAft>
              <a:buClrTx/>
              <a:buSzTx/>
              <a:buFontTx/>
              <a:buNone/>
              <a:tabLst/>
              <a:defRPr/>
            </a:pPr>
            <a:r>
              <a:rPr kumimoji="0" sz="1400" b="0" i="1" u="none" strike="noStrike" kern="0" cap="none" spc="0" normalizeH="0" baseline="0" noProof="0" dirty="0">
                <a:ln>
                  <a:noFill/>
                </a:ln>
                <a:solidFill>
                  <a:sysClr val="windowText" lastClr="000000"/>
                </a:solidFill>
                <a:effectLst/>
                <a:uLnTx/>
                <a:uFillTx/>
                <a:latin typeface="Franklin Gothic Book"/>
                <a:ea typeface="+mn-ea"/>
                <a:cs typeface="Franklin Gothic Book"/>
              </a:rPr>
              <a:t>By</a:t>
            </a:r>
            <a:r>
              <a:rPr kumimoji="0" sz="1400" b="0" i="1" u="none" strike="noStrike" kern="0" cap="none" spc="-45" normalizeH="0" baseline="0" noProof="0" dirty="0">
                <a:ln>
                  <a:noFill/>
                </a:ln>
                <a:solidFill>
                  <a:sysClr val="windowText" lastClr="000000"/>
                </a:solidFill>
                <a:effectLst/>
                <a:uLnTx/>
                <a:uFillTx/>
                <a:latin typeface="Franklin Gothic Book"/>
                <a:ea typeface="+mn-ea"/>
                <a:cs typeface="Franklin Gothic Book"/>
              </a:rPr>
              <a:t> </a:t>
            </a:r>
            <a:r>
              <a:rPr kumimoji="0" sz="1400" b="0" i="1" u="none" strike="noStrike" kern="0" cap="none" spc="0" normalizeH="0" baseline="0" noProof="0" dirty="0">
                <a:ln>
                  <a:noFill/>
                </a:ln>
                <a:solidFill>
                  <a:sysClr val="windowText" lastClr="000000"/>
                </a:solidFill>
                <a:effectLst/>
                <a:uLnTx/>
                <a:uFillTx/>
                <a:latin typeface="Franklin Gothic Book"/>
                <a:ea typeface="+mn-ea"/>
                <a:cs typeface="Franklin Gothic Book"/>
              </a:rPr>
              <a:t>creating</a:t>
            </a:r>
            <a:r>
              <a:rPr kumimoji="0" sz="1400" b="0" i="1" u="none" strike="noStrike" kern="0" cap="none" spc="-40" normalizeH="0" baseline="0" noProof="0" dirty="0">
                <a:ln>
                  <a:noFill/>
                </a:ln>
                <a:solidFill>
                  <a:sysClr val="windowText" lastClr="000000"/>
                </a:solidFill>
                <a:effectLst/>
                <a:uLnTx/>
                <a:uFillTx/>
                <a:latin typeface="Franklin Gothic Book"/>
                <a:ea typeface="+mn-ea"/>
                <a:cs typeface="Franklin Gothic Book"/>
              </a:rPr>
              <a:t> </a:t>
            </a:r>
            <a:r>
              <a:rPr kumimoji="0" sz="1400" b="0" i="1" u="none" strike="noStrike" kern="0" cap="none" spc="0" normalizeH="0" baseline="0" noProof="0" dirty="0">
                <a:ln>
                  <a:noFill/>
                </a:ln>
                <a:solidFill>
                  <a:sysClr val="windowText" lastClr="000000"/>
                </a:solidFill>
                <a:effectLst/>
                <a:uLnTx/>
                <a:uFillTx/>
                <a:latin typeface="Franklin Gothic Book"/>
                <a:ea typeface="+mn-ea"/>
                <a:cs typeface="Franklin Gothic Book"/>
              </a:rPr>
              <a:t>incentives</a:t>
            </a:r>
            <a:r>
              <a:rPr kumimoji="0" sz="1400" b="0" i="1" u="none" strike="noStrike" kern="0" cap="none" spc="-35" normalizeH="0" baseline="0" noProof="0" dirty="0">
                <a:ln>
                  <a:noFill/>
                </a:ln>
                <a:solidFill>
                  <a:sysClr val="windowText" lastClr="000000"/>
                </a:solidFill>
                <a:effectLst/>
                <a:uLnTx/>
                <a:uFillTx/>
                <a:latin typeface="Franklin Gothic Book"/>
                <a:ea typeface="+mn-ea"/>
                <a:cs typeface="Franklin Gothic Book"/>
              </a:rPr>
              <a:t> </a:t>
            </a:r>
            <a:r>
              <a:rPr kumimoji="0" sz="1400" b="0" i="1" u="none" strike="noStrike" kern="0" cap="none" spc="0" normalizeH="0" baseline="0" noProof="0" dirty="0">
                <a:ln>
                  <a:noFill/>
                </a:ln>
                <a:solidFill>
                  <a:sysClr val="windowText" lastClr="000000"/>
                </a:solidFill>
                <a:effectLst/>
                <a:uLnTx/>
                <a:uFillTx/>
                <a:latin typeface="Franklin Gothic Book"/>
                <a:ea typeface="+mn-ea"/>
                <a:cs typeface="Franklin Gothic Book"/>
              </a:rPr>
              <a:t>to</a:t>
            </a:r>
            <a:r>
              <a:rPr kumimoji="0" sz="1400" b="0" i="1" u="none" strike="noStrike" kern="0" cap="none" spc="-45" normalizeH="0" baseline="0" noProof="0" dirty="0">
                <a:ln>
                  <a:noFill/>
                </a:ln>
                <a:solidFill>
                  <a:sysClr val="windowText" lastClr="000000"/>
                </a:solidFill>
                <a:effectLst/>
                <a:uLnTx/>
                <a:uFillTx/>
                <a:latin typeface="Franklin Gothic Book"/>
                <a:ea typeface="+mn-ea"/>
                <a:cs typeface="Franklin Gothic Book"/>
              </a:rPr>
              <a:t> </a:t>
            </a:r>
            <a:r>
              <a:rPr kumimoji="0" sz="1400" b="0" i="1" u="none" strike="noStrike" kern="0" cap="none" spc="0" normalizeH="0" baseline="0" noProof="0" dirty="0">
                <a:ln>
                  <a:noFill/>
                </a:ln>
                <a:solidFill>
                  <a:sysClr val="windowText" lastClr="000000"/>
                </a:solidFill>
                <a:effectLst/>
                <a:uLnTx/>
                <a:uFillTx/>
                <a:latin typeface="Franklin Gothic Book"/>
                <a:ea typeface="+mn-ea"/>
                <a:cs typeface="Franklin Gothic Book"/>
              </a:rPr>
              <a:t>refer</a:t>
            </a:r>
            <a:r>
              <a:rPr kumimoji="0" sz="1400" b="0" i="1" u="none" strike="noStrike" kern="0" cap="none" spc="-40" normalizeH="0" baseline="0" noProof="0" dirty="0">
                <a:ln>
                  <a:noFill/>
                </a:ln>
                <a:solidFill>
                  <a:sysClr val="windowText" lastClr="000000"/>
                </a:solidFill>
                <a:effectLst/>
                <a:uLnTx/>
                <a:uFillTx/>
                <a:latin typeface="Franklin Gothic Book"/>
                <a:ea typeface="+mn-ea"/>
                <a:cs typeface="Franklin Gothic Book"/>
              </a:rPr>
              <a:t> </a:t>
            </a:r>
            <a:r>
              <a:rPr kumimoji="0" sz="1400" b="0" i="1" u="none" strike="noStrike" kern="0" cap="none" spc="0" normalizeH="0" baseline="0" noProof="0" dirty="0">
                <a:ln>
                  <a:noFill/>
                </a:ln>
                <a:solidFill>
                  <a:sysClr val="windowText" lastClr="000000"/>
                </a:solidFill>
                <a:effectLst/>
                <a:uLnTx/>
                <a:uFillTx/>
                <a:latin typeface="Franklin Gothic Book"/>
                <a:ea typeface="+mn-ea"/>
                <a:cs typeface="Franklin Gothic Book"/>
              </a:rPr>
              <a:t>care</a:t>
            </a:r>
            <a:r>
              <a:rPr kumimoji="0" sz="1400" b="0" i="1" u="none" strike="noStrike" kern="0" cap="none" spc="-40" normalizeH="0" baseline="0" noProof="0" dirty="0">
                <a:ln>
                  <a:noFill/>
                </a:ln>
                <a:solidFill>
                  <a:sysClr val="windowText" lastClr="000000"/>
                </a:solidFill>
                <a:effectLst/>
                <a:uLnTx/>
                <a:uFillTx/>
                <a:latin typeface="Franklin Gothic Book"/>
                <a:ea typeface="+mn-ea"/>
                <a:cs typeface="Franklin Gothic Book"/>
              </a:rPr>
              <a:t> </a:t>
            </a:r>
            <a:r>
              <a:rPr kumimoji="0" sz="1400" b="0" i="1" u="none" strike="noStrike" kern="0" cap="none" spc="0" normalizeH="0" baseline="0" noProof="0" dirty="0">
                <a:ln>
                  <a:noFill/>
                </a:ln>
                <a:solidFill>
                  <a:sysClr val="windowText" lastClr="000000"/>
                </a:solidFill>
                <a:effectLst/>
                <a:uLnTx/>
                <a:uFillTx/>
                <a:latin typeface="Franklin Gothic Book"/>
                <a:ea typeface="+mn-ea"/>
                <a:cs typeface="Franklin Gothic Book"/>
              </a:rPr>
              <a:t>back</a:t>
            </a:r>
            <a:r>
              <a:rPr kumimoji="0" sz="1400" b="0" i="1" u="none" strike="noStrike" kern="0" cap="none" spc="-40" normalizeH="0" baseline="0" noProof="0" dirty="0">
                <a:ln>
                  <a:noFill/>
                </a:ln>
                <a:solidFill>
                  <a:sysClr val="windowText" lastClr="000000"/>
                </a:solidFill>
                <a:effectLst/>
                <a:uLnTx/>
                <a:uFillTx/>
                <a:latin typeface="Franklin Gothic Book"/>
                <a:ea typeface="+mn-ea"/>
                <a:cs typeface="Franklin Gothic Book"/>
              </a:rPr>
              <a:t> </a:t>
            </a:r>
            <a:r>
              <a:rPr kumimoji="0" sz="1400" b="0" i="1" u="none" strike="noStrike" kern="0" cap="none" spc="0" normalizeH="0" baseline="0" noProof="0" dirty="0">
                <a:ln>
                  <a:noFill/>
                </a:ln>
                <a:solidFill>
                  <a:sysClr val="windowText" lastClr="000000"/>
                </a:solidFill>
                <a:effectLst/>
                <a:uLnTx/>
                <a:uFillTx/>
                <a:latin typeface="Franklin Gothic Book"/>
                <a:ea typeface="+mn-ea"/>
                <a:cs typeface="Franklin Gothic Book"/>
              </a:rPr>
              <a:t>to</a:t>
            </a:r>
            <a:r>
              <a:rPr kumimoji="0" sz="1400" b="0" i="1" u="none" strike="noStrike" kern="0" cap="none" spc="-45" normalizeH="0" baseline="0" noProof="0" dirty="0">
                <a:ln>
                  <a:noFill/>
                </a:ln>
                <a:solidFill>
                  <a:sysClr val="windowText" lastClr="000000"/>
                </a:solidFill>
                <a:effectLst/>
                <a:uLnTx/>
                <a:uFillTx/>
                <a:latin typeface="Franklin Gothic Book"/>
                <a:ea typeface="+mn-ea"/>
                <a:cs typeface="Franklin Gothic Book"/>
              </a:rPr>
              <a:t> </a:t>
            </a:r>
            <a:r>
              <a:rPr kumimoji="0" sz="1400" b="0" i="1" u="none" strike="noStrike" kern="0" cap="none" spc="0" normalizeH="0" baseline="0" noProof="0" dirty="0">
                <a:ln>
                  <a:noFill/>
                </a:ln>
                <a:solidFill>
                  <a:sysClr val="windowText" lastClr="000000"/>
                </a:solidFill>
                <a:effectLst/>
                <a:uLnTx/>
                <a:uFillTx/>
                <a:latin typeface="Franklin Gothic Book"/>
                <a:ea typeface="+mn-ea"/>
                <a:cs typeface="Franklin Gothic Book"/>
              </a:rPr>
              <a:t>into</a:t>
            </a:r>
            <a:r>
              <a:rPr kumimoji="0" sz="1400" b="0" i="1" u="none" strike="noStrike" kern="0" cap="none" spc="-40" normalizeH="0" baseline="0" noProof="0" dirty="0">
                <a:ln>
                  <a:noFill/>
                </a:ln>
                <a:solidFill>
                  <a:sysClr val="windowText" lastClr="000000"/>
                </a:solidFill>
                <a:effectLst/>
                <a:uLnTx/>
                <a:uFillTx/>
                <a:latin typeface="Franklin Gothic Book"/>
                <a:ea typeface="+mn-ea"/>
                <a:cs typeface="Franklin Gothic Book"/>
              </a:rPr>
              <a:t> </a:t>
            </a:r>
            <a:r>
              <a:rPr kumimoji="0" sz="1400" b="0" i="1" u="none" strike="noStrike" kern="0" cap="none" spc="-25" normalizeH="0" baseline="0" noProof="0" dirty="0">
                <a:ln>
                  <a:noFill/>
                </a:ln>
                <a:solidFill>
                  <a:sysClr val="windowText" lastClr="000000"/>
                </a:solidFill>
                <a:effectLst/>
                <a:uLnTx/>
                <a:uFillTx/>
                <a:latin typeface="Franklin Gothic Book"/>
                <a:ea typeface="+mn-ea"/>
                <a:cs typeface="Franklin Gothic Book"/>
              </a:rPr>
              <a:t>DoD </a:t>
            </a:r>
            <a:r>
              <a:rPr kumimoji="0" sz="1400" b="0" i="1" u="none" strike="noStrike" kern="0" cap="none" spc="0" normalizeH="0" baseline="0" noProof="0" dirty="0">
                <a:ln>
                  <a:noFill/>
                </a:ln>
                <a:solidFill>
                  <a:sysClr val="windowText" lastClr="000000"/>
                </a:solidFill>
                <a:effectLst/>
                <a:uLnTx/>
                <a:uFillTx/>
                <a:latin typeface="Franklin Gothic Book"/>
                <a:ea typeface="+mn-ea"/>
                <a:cs typeface="Franklin Gothic Book"/>
              </a:rPr>
              <a:t>Military</a:t>
            </a:r>
            <a:r>
              <a:rPr kumimoji="0" sz="1400" b="0" i="1" u="none" strike="noStrike" kern="0" cap="none" spc="-40" normalizeH="0" baseline="0" noProof="0" dirty="0">
                <a:ln>
                  <a:noFill/>
                </a:ln>
                <a:solidFill>
                  <a:sysClr val="windowText" lastClr="000000"/>
                </a:solidFill>
                <a:effectLst/>
                <a:uLnTx/>
                <a:uFillTx/>
                <a:latin typeface="Franklin Gothic Book"/>
                <a:ea typeface="+mn-ea"/>
                <a:cs typeface="Franklin Gothic Book"/>
              </a:rPr>
              <a:t> </a:t>
            </a:r>
            <a:r>
              <a:rPr kumimoji="0" sz="1400" b="0" i="1" u="none" strike="noStrike" kern="0" cap="none" spc="0" normalizeH="0" baseline="0" noProof="0" dirty="0">
                <a:ln>
                  <a:noFill/>
                </a:ln>
                <a:solidFill>
                  <a:sysClr val="windowText" lastClr="000000"/>
                </a:solidFill>
                <a:effectLst/>
                <a:uLnTx/>
                <a:uFillTx/>
                <a:latin typeface="Franklin Gothic Book"/>
                <a:ea typeface="+mn-ea"/>
                <a:cs typeface="Franklin Gothic Book"/>
              </a:rPr>
              <a:t>Medical</a:t>
            </a:r>
            <a:r>
              <a:rPr kumimoji="0" sz="1400" b="0" i="1" u="none" strike="noStrike" kern="0" cap="none" spc="-50" normalizeH="0" baseline="0" noProof="0" dirty="0">
                <a:ln>
                  <a:noFill/>
                </a:ln>
                <a:solidFill>
                  <a:sysClr val="windowText" lastClr="000000"/>
                </a:solidFill>
                <a:effectLst/>
                <a:uLnTx/>
                <a:uFillTx/>
                <a:latin typeface="Franklin Gothic Book"/>
                <a:ea typeface="+mn-ea"/>
                <a:cs typeface="Franklin Gothic Book"/>
              </a:rPr>
              <a:t> </a:t>
            </a:r>
            <a:r>
              <a:rPr kumimoji="0" sz="1400" b="0" i="1" u="none" strike="noStrike" kern="0" cap="none" spc="-10" normalizeH="0" baseline="0" noProof="0" dirty="0">
                <a:ln>
                  <a:noFill/>
                </a:ln>
                <a:solidFill>
                  <a:sysClr val="windowText" lastClr="000000"/>
                </a:solidFill>
                <a:effectLst/>
                <a:uLnTx/>
                <a:uFillTx/>
                <a:latin typeface="Franklin Gothic Book"/>
                <a:ea typeface="+mn-ea"/>
                <a:cs typeface="Franklin Gothic Book"/>
              </a:rPr>
              <a:t>Treatment</a:t>
            </a:r>
            <a:r>
              <a:rPr kumimoji="0" sz="1400" b="0" i="1" u="none" strike="noStrike" kern="0" cap="none" spc="-60" normalizeH="0" baseline="0" noProof="0" dirty="0">
                <a:ln>
                  <a:noFill/>
                </a:ln>
                <a:solidFill>
                  <a:sysClr val="windowText" lastClr="000000"/>
                </a:solidFill>
                <a:effectLst/>
                <a:uLnTx/>
                <a:uFillTx/>
                <a:latin typeface="Franklin Gothic Book"/>
                <a:ea typeface="+mn-ea"/>
                <a:cs typeface="Franklin Gothic Book"/>
              </a:rPr>
              <a:t> </a:t>
            </a:r>
            <a:r>
              <a:rPr kumimoji="0" sz="1400" b="0" i="1" u="none" strike="noStrike" kern="0" cap="none" spc="0" normalizeH="0" baseline="0" noProof="0" dirty="0">
                <a:ln>
                  <a:noFill/>
                </a:ln>
                <a:solidFill>
                  <a:sysClr val="windowText" lastClr="000000"/>
                </a:solidFill>
                <a:effectLst/>
                <a:uLnTx/>
                <a:uFillTx/>
                <a:latin typeface="Franklin Gothic Book"/>
                <a:ea typeface="+mn-ea"/>
                <a:cs typeface="Franklin Gothic Book"/>
              </a:rPr>
              <a:t>Facilities</a:t>
            </a:r>
            <a:r>
              <a:rPr kumimoji="0" sz="1400" b="0" i="1" u="none" strike="noStrike" kern="0" cap="none" spc="-30" normalizeH="0" baseline="0" noProof="0" dirty="0">
                <a:ln>
                  <a:noFill/>
                </a:ln>
                <a:solidFill>
                  <a:sysClr val="windowText" lastClr="000000"/>
                </a:solidFill>
                <a:effectLst/>
                <a:uLnTx/>
                <a:uFillTx/>
                <a:latin typeface="Franklin Gothic Book"/>
                <a:ea typeface="+mn-ea"/>
                <a:cs typeface="Franklin Gothic Book"/>
              </a:rPr>
              <a:t> </a:t>
            </a:r>
            <a:r>
              <a:rPr kumimoji="0" sz="1400" b="0" i="1" u="none" strike="noStrike" kern="0" cap="none" spc="-10" normalizeH="0" baseline="0" noProof="0" dirty="0">
                <a:ln>
                  <a:noFill/>
                </a:ln>
                <a:solidFill>
                  <a:sysClr val="windowText" lastClr="000000"/>
                </a:solidFill>
                <a:effectLst/>
                <a:uLnTx/>
                <a:uFillTx/>
                <a:latin typeface="Franklin Gothic Book"/>
                <a:ea typeface="+mn-ea"/>
                <a:cs typeface="Franklin Gothic Book"/>
              </a:rPr>
              <a:t>(MTFs)</a:t>
            </a:r>
            <a:endParaRPr kumimoji="0" sz="1400" b="0" i="0" u="none" strike="noStrike" kern="0" cap="none" spc="0" normalizeH="0" baseline="0" noProof="0">
              <a:ln>
                <a:noFill/>
              </a:ln>
              <a:solidFill>
                <a:sysClr val="windowText" lastClr="000000"/>
              </a:solidFill>
              <a:effectLst/>
              <a:uLnTx/>
              <a:uFillTx/>
              <a:latin typeface="Franklin Gothic Book"/>
              <a:ea typeface="+mn-ea"/>
              <a:cs typeface="Franklin Gothic Book"/>
            </a:endParaRPr>
          </a:p>
        </p:txBody>
      </p:sp>
      <p:grpSp>
        <p:nvGrpSpPr>
          <p:cNvPr id="9" name="object 9"/>
          <p:cNvGrpSpPr/>
          <p:nvPr/>
        </p:nvGrpSpPr>
        <p:grpSpPr>
          <a:xfrm>
            <a:off x="495173" y="2586355"/>
            <a:ext cx="3694429" cy="635000"/>
            <a:chOff x="495173" y="2371217"/>
            <a:chExt cx="3694429" cy="635000"/>
          </a:xfrm>
        </p:grpSpPr>
        <p:sp>
          <p:nvSpPr>
            <p:cNvPr id="10" name="object 10"/>
            <p:cNvSpPr/>
            <p:nvPr/>
          </p:nvSpPr>
          <p:spPr>
            <a:xfrm>
              <a:off x="507873" y="2383917"/>
              <a:ext cx="3669029" cy="609600"/>
            </a:xfrm>
            <a:custGeom>
              <a:avLst/>
              <a:gdLst/>
              <a:ahLst/>
              <a:cxnLst/>
              <a:rect l="l" t="t" r="r" b="b"/>
              <a:pathLst>
                <a:path w="3669029" h="609600">
                  <a:moveTo>
                    <a:pt x="3364229" y="0"/>
                  </a:moveTo>
                  <a:lnTo>
                    <a:pt x="0" y="0"/>
                  </a:lnTo>
                  <a:lnTo>
                    <a:pt x="0" y="609600"/>
                  </a:lnTo>
                  <a:lnTo>
                    <a:pt x="3364229" y="609600"/>
                  </a:lnTo>
                  <a:lnTo>
                    <a:pt x="3669029" y="304800"/>
                  </a:lnTo>
                  <a:lnTo>
                    <a:pt x="3364229" y="0"/>
                  </a:lnTo>
                  <a:close/>
                </a:path>
              </a:pathLst>
            </a:custGeom>
            <a:solidFill>
              <a:srgbClr val="57283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1" name="object 11"/>
            <p:cNvSpPr/>
            <p:nvPr/>
          </p:nvSpPr>
          <p:spPr>
            <a:xfrm>
              <a:off x="507873" y="2383917"/>
              <a:ext cx="3669029" cy="609600"/>
            </a:xfrm>
            <a:custGeom>
              <a:avLst/>
              <a:gdLst/>
              <a:ahLst/>
              <a:cxnLst/>
              <a:rect l="l" t="t" r="r" b="b"/>
              <a:pathLst>
                <a:path w="3669029" h="609600">
                  <a:moveTo>
                    <a:pt x="0" y="0"/>
                  </a:moveTo>
                  <a:lnTo>
                    <a:pt x="3364229" y="0"/>
                  </a:lnTo>
                  <a:lnTo>
                    <a:pt x="3669029" y="304800"/>
                  </a:lnTo>
                  <a:lnTo>
                    <a:pt x="3364229" y="609600"/>
                  </a:lnTo>
                  <a:lnTo>
                    <a:pt x="0" y="609600"/>
                  </a:lnTo>
                  <a:lnTo>
                    <a:pt x="0" y="0"/>
                  </a:lnTo>
                  <a:close/>
                </a:path>
              </a:pathLst>
            </a:custGeom>
            <a:ln w="25400">
              <a:solidFill>
                <a:srgbClr val="3D1A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grpSp>
      <p:sp>
        <p:nvSpPr>
          <p:cNvPr id="12" name="object 12"/>
          <p:cNvSpPr txBox="1"/>
          <p:nvPr/>
        </p:nvSpPr>
        <p:spPr>
          <a:xfrm>
            <a:off x="1079314" y="2746640"/>
            <a:ext cx="2373630"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0" i="0" u="none" strike="noStrike" kern="0" cap="none" spc="-10" normalizeH="0" baseline="0" noProof="0" dirty="0">
                <a:ln>
                  <a:noFill/>
                </a:ln>
                <a:solidFill>
                  <a:srgbClr val="FFFFFF"/>
                </a:solidFill>
                <a:effectLst/>
                <a:uLnTx/>
                <a:uFillTx/>
                <a:latin typeface="Franklin Gothic Book"/>
                <a:ea typeface="+mn-ea"/>
                <a:cs typeface="Franklin Gothic Book"/>
              </a:rPr>
              <a:t>Improves</a:t>
            </a:r>
            <a:r>
              <a:rPr kumimoji="0" sz="1800" b="0" i="0" u="none" strike="noStrike" kern="0" cap="none" spc="-55" normalizeH="0" baseline="0" noProof="0" dirty="0">
                <a:ln>
                  <a:noFill/>
                </a:ln>
                <a:solidFill>
                  <a:srgbClr val="FFFFFF"/>
                </a:solidFill>
                <a:effectLst/>
                <a:uLnTx/>
                <a:uFillTx/>
                <a:latin typeface="Franklin Gothic Book"/>
                <a:ea typeface="+mn-ea"/>
                <a:cs typeface="Franklin Gothic Book"/>
              </a:rPr>
              <a:t> </a:t>
            </a:r>
            <a:r>
              <a:rPr kumimoji="0" sz="1800" b="0" i="0" u="none" strike="noStrike" kern="0" cap="none" spc="0" normalizeH="0" baseline="0" noProof="0" dirty="0">
                <a:ln>
                  <a:noFill/>
                </a:ln>
                <a:solidFill>
                  <a:srgbClr val="FFFFFF"/>
                </a:solidFill>
                <a:effectLst/>
                <a:uLnTx/>
                <a:uFillTx/>
                <a:latin typeface="Franklin Gothic Book"/>
                <a:ea typeface="+mn-ea"/>
                <a:cs typeface="Franklin Gothic Book"/>
              </a:rPr>
              <a:t>Access</a:t>
            </a:r>
            <a:r>
              <a:rPr kumimoji="0" sz="1800" b="0" i="0" u="none" strike="noStrike" kern="0" cap="none" spc="-60" normalizeH="0" baseline="0" noProof="0" dirty="0">
                <a:ln>
                  <a:noFill/>
                </a:ln>
                <a:solidFill>
                  <a:srgbClr val="FFFFFF"/>
                </a:solidFill>
                <a:effectLst/>
                <a:uLnTx/>
                <a:uFillTx/>
                <a:latin typeface="Franklin Gothic Book"/>
                <a:ea typeface="+mn-ea"/>
                <a:cs typeface="Franklin Gothic Book"/>
              </a:rPr>
              <a:t> </a:t>
            </a:r>
            <a:r>
              <a:rPr kumimoji="0" sz="1800" b="0" i="0" u="none" strike="noStrike" kern="0" cap="none" spc="0" normalizeH="0" baseline="0" noProof="0" dirty="0">
                <a:ln>
                  <a:noFill/>
                </a:ln>
                <a:solidFill>
                  <a:srgbClr val="FFFFFF"/>
                </a:solidFill>
                <a:effectLst/>
                <a:uLnTx/>
                <a:uFillTx/>
                <a:latin typeface="Franklin Gothic Book"/>
                <a:ea typeface="+mn-ea"/>
                <a:cs typeface="Franklin Gothic Book"/>
              </a:rPr>
              <a:t>to</a:t>
            </a:r>
            <a:r>
              <a:rPr kumimoji="0" sz="1800" b="0" i="0" u="none" strike="noStrike" kern="0" cap="none" spc="-45" normalizeH="0" baseline="0" noProof="0" dirty="0">
                <a:ln>
                  <a:noFill/>
                </a:ln>
                <a:solidFill>
                  <a:srgbClr val="FFFFFF"/>
                </a:solidFill>
                <a:effectLst/>
                <a:uLnTx/>
                <a:uFillTx/>
                <a:latin typeface="Franklin Gothic Book"/>
                <a:ea typeface="+mn-ea"/>
                <a:cs typeface="Franklin Gothic Book"/>
              </a:rPr>
              <a:t> </a:t>
            </a:r>
            <a:r>
              <a:rPr kumimoji="0" sz="1800" b="0" i="0" u="none" strike="noStrike" kern="0" cap="none" spc="-20" normalizeH="0" baseline="0" noProof="0" dirty="0">
                <a:ln>
                  <a:noFill/>
                </a:ln>
                <a:solidFill>
                  <a:srgbClr val="FFFFFF"/>
                </a:solidFill>
                <a:effectLst/>
                <a:uLnTx/>
                <a:uFillTx/>
                <a:latin typeface="Franklin Gothic Book"/>
                <a:ea typeface="+mn-ea"/>
                <a:cs typeface="Franklin Gothic Book"/>
              </a:rPr>
              <a:t>Care</a:t>
            </a:r>
            <a:endParaRPr kumimoji="0" sz="1800" b="0" i="0" u="none" strike="noStrike" kern="0" cap="none" spc="0" normalizeH="0" baseline="0" noProof="0">
              <a:ln>
                <a:noFill/>
              </a:ln>
              <a:solidFill>
                <a:sysClr val="windowText" lastClr="000000"/>
              </a:solidFill>
              <a:effectLst/>
              <a:uLnTx/>
              <a:uFillTx/>
              <a:latin typeface="Franklin Gothic Book"/>
              <a:ea typeface="+mn-ea"/>
              <a:cs typeface="Franklin Gothic Book"/>
            </a:endParaRPr>
          </a:p>
        </p:txBody>
      </p:sp>
      <p:sp>
        <p:nvSpPr>
          <p:cNvPr id="13" name="object 13"/>
          <p:cNvSpPr txBox="1"/>
          <p:nvPr/>
        </p:nvSpPr>
        <p:spPr>
          <a:xfrm>
            <a:off x="4215950" y="2671878"/>
            <a:ext cx="3891279" cy="452120"/>
          </a:xfrm>
          <a:prstGeom prst="rect">
            <a:avLst/>
          </a:prstGeom>
        </p:spPr>
        <p:txBody>
          <a:bodyPr vert="horz" wrap="square" lIns="0" tIns="12065" rIns="0" bIns="0" rtlCol="0">
            <a:spAutoFit/>
          </a:bodyPr>
          <a:lstStyle/>
          <a:p>
            <a:pPr marL="12700" marR="5080" lvl="0" indent="0" algn="l" defTabSz="914400" rtl="0" eaLnBrk="1" fontAlgn="auto" latinLnBrk="0" hangingPunct="1">
              <a:lnSpc>
                <a:spcPct val="100000"/>
              </a:lnSpc>
              <a:spcBef>
                <a:spcPts val="95"/>
              </a:spcBef>
              <a:spcAft>
                <a:spcPts val="0"/>
              </a:spcAft>
              <a:buClrTx/>
              <a:buSzTx/>
              <a:buFontTx/>
              <a:buNone/>
              <a:tabLst/>
              <a:defRPr/>
            </a:pPr>
            <a:r>
              <a:rPr kumimoji="0" sz="1400" b="0" i="1" u="none" strike="noStrike" kern="0" cap="none" spc="0" normalizeH="0" baseline="0" noProof="0" dirty="0">
                <a:ln>
                  <a:noFill/>
                </a:ln>
                <a:solidFill>
                  <a:sysClr val="windowText" lastClr="000000"/>
                </a:solidFill>
                <a:effectLst/>
                <a:uLnTx/>
                <a:uFillTx/>
                <a:latin typeface="Franklin Gothic Book"/>
                <a:ea typeface="+mn-ea"/>
                <a:cs typeface="Franklin Gothic Book"/>
              </a:rPr>
              <a:t>With</a:t>
            </a:r>
            <a:r>
              <a:rPr kumimoji="0" sz="1400" b="0" i="1" u="none" strike="noStrike" kern="0" cap="none" spc="-30" normalizeH="0" baseline="0" noProof="0" dirty="0">
                <a:ln>
                  <a:noFill/>
                </a:ln>
                <a:solidFill>
                  <a:sysClr val="windowText" lastClr="000000"/>
                </a:solidFill>
                <a:effectLst/>
                <a:uLnTx/>
                <a:uFillTx/>
                <a:latin typeface="Franklin Gothic Book"/>
                <a:ea typeface="+mn-ea"/>
                <a:cs typeface="Franklin Gothic Book"/>
              </a:rPr>
              <a:t> </a:t>
            </a:r>
            <a:r>
              <a:rPr kumimoji="0" sz="1400" b="0" i="1" u="none" strike="noStrike" kern="0" cap="none" spc="0" normalizeH="0" baseline="0" noProof="0" dirty="0">
                <a:ln>
                  <a:noFill/>
                </a:ln>
                <a:solidFill>
                  <a:sysClr val="windowText" lastClr="000000"/>
                </a:solidFill>
                <a:effectLst/>
                <a:uLnTx/>
                <a:uFillTx/>
                <a:latin typeface="Franklin Gothic Book"/>
                <a:ea typeface="+mn-ea"/>
                <a:cs typeface="Franklin Gothic Book"/>
              </a:rPr>
              <a:t>greater</a:t>
            </a:r>
            <a:r>
              <a:rPr kumimoji="0" sz="1400" b="0" i="1" u="none" strike="noStrike" kern="0" cap="none" spc="-40" normalizeH="0" baseline="0" noProof="0" dirty="0">
                <a:ln>
                  <a:noFill/>
                </a:ln>
                <a:solidFill>
                  <a:sysClr val="windowText" lastClr="000000"/>
                </a:solidFill>
                <a:effectLst/>
                <a:uLnTx/>
                <a:uFillTx/>
                <a:latin typeface="Franklin Gothic Book"/>
                <a:ea typeface="+mn-ea"/>
                <a:cs typeface="Franklin Gothic Book"/>
              </a:rPr>
              <a:t> </a:t>
            </a:r>
            <a:r>
              <a:rPr kumimoji="0" sz="1400" b="0" i="1" u="none" strike="noStrike" kern="0" cap="none" spc="0" normalizeH="0" baseline="0" noProof="0" dirty="0">
                <a:ln>
                  <a:noFill/>
                </a:ln>
                <a:solidFill>
                  <a:sysClr val="windowText" lastClr="000000"/>
                </a:solidFill>
                <a:effectLst/>
                <a:uLnTx/>
                <a:uFillTx/>
                <a:latin typeface="Franklin Gothic Book"/>
                <a:ea typeface="+mn-ea"/>
                <a:cs typeface="Franklin Gothic Book"/>
              </a:rPr>
              <a:t>opportunities</a:t>
            </a:r>
            <a:r>
              <a:rPr kumimoji="0" sz="1400" b="0" i="1" u="none" strike="noStrike" kern="0" cap="none" spc="-30" normalizeH="0" baseline="0" noProof="0" dirty="0">
                <a:ln>
                  <a:noFill/>
                </a:ln>
                <a:solidFill>
                  <a:sysClr val="windowText" lastClr="000000"/>
                </a:solidFill>
                <a:effectLst/>
                <a:uLnTx/>
                <a:uFillTx/>
                <a:latin typeface="Franklin Gothic Book"/>
                <a:ea typeface="+mn-ea"/>
                <a:cs typeface="Franklin Gothic Book"/>
              </a:rPr>
              <a:t> </a:t>
            </a:r>
            <a:r>
              <a:rPr kumimoji="0" sz="1400" b="0" i="1" u="none" strike="noStrike" kern="0" cap="none" spc="0" normalizeH="0" baseline="0" noProof="0" dirty="0">
                <a:ln>
                  <a:noFill/>
                </a:ln>
                <a:solidFill>
                  <a:sysClr val="windowText" lastClr="000000"/>
                </a:solidFill>
                <a:effectLst/>
                <a:uLnTx/>
                <a:uFillTx/>
                <a:latin typeface="Franklin Gothic Book"/>
                <a:ea typeface="+mn-ea"/>
                <a:cs typeface="Franklin Gothic Book"/>
              </a:rPr>
              <a:t>to</a:t>
            </a:r>
            <a:r>
              <a:rPr kumimoji="0" sz="1400" b="0" i="1" u="none" strike="noStrike" kern="0" cap="none" spc="-40" normalizeH="0" baseline="0" noProof="0" dirty="0">
                <a:ln>
                  <a:noFill/>
                </a:ln>
                <a:solidFill>
                  <a:sysClr val="windowText" lastClr="000000"/>
                </a:solidFill>
                <a:effectLst/>
                <a:uLnTx/>
                <a:uFillTx/>
                <a:latin typeface="Franklin Gothic Book"/>
                <a:ea typeface="+mn-ea"/>
                <a:cs typeface="Franklin Gothic Book"/>
              </a:rPr>
              <a:t> </a:t>
            </a:r>
            <a:r>
              <a:rPr kumimoji="0" sz="1400" b="0" i="1" u="none" strike="noStrike" kern="0" cap="none" spc="-10" normalizeH="0" baseline="0" noProof="0" dirty="0">
                <a:ln>
                  <a:noFill/>
                </a:ln>
                <a:solidFill>
                  <a:sysClr val="windowText" lastClr="000000"/>
                </a:solidFill>
                <a:effectLst/>
                <a:uLnTx/>
                <a:uFillTx/>
                <a:latin typeface="Franklin Gothic Book"/>
                <a:ea typeface="+mn-ea"/>
                <a:cs typeface="Franklin Gothic Book"/>
              </a:rPr>
              <a:t>leverage</a:t>
            </a:r>
            <a:r>
              <a:rPr kumimoji="0" sz="1400" b="0" i="1" u="none" strike="noStrike" kern="0" cap="none" spc="-35" normalizeH="0" baseline="0" noProof="0" dirty="0">
                <a:ln>
                  <a:noFill/>
                </a:ln>
                <a:solidFill>
                  <a:sysClr val="windowText" lastClr="000000"/>
                </a:solidFill>
                <a:effectLst/>
                <a:uLnTx/>
                <a:uFillTx/>
                <a:latin typeface="Franklin Gothic Book"/>
                <a:ea typeface="+mn-ea"/>
                <a:cs typeface="Franklin Gothic Book"/>
              </a:rPr>
              <a:t> </a:t>
            </a:r>
            <a:r>
              <a:rPr kumimoji="0" sz="1400" b="0" i="1" u="none" strike="noStrike" kern="0" cap="none" spc="0" normalizeH="0" baseline="0" noProof="0" dirty="0">
                <a:ln>
                  <a:noFill/>
                </a:ln>
                <a:solidFill>
                  <a:sysClr val="windowText" lastClr="000000"/>
                </a:solidFill>
                <a:effectLst/>
                <a:uLnTx/>
                <a:uFillTx/>
                <a:latin typeface="Franklin Gothic Book"/>
                <a:ea typeface="+mn-ea"/>
                <a:cs typeface="Franklin Gothic Book"/>
              </a:rPr>
              <a:t>virtual</a:t>
            </a:r>
            <a:r>
              <a:rPr kumimoji="0" sz="1400" b="0" i="1" u="none" strike="noStrike" kern="0" cap="none" spc="-25" normalizeH="0" baseline="0" noProof="0" dirty="0">
                <a:ln>
                  <a:noFill/>
                </a:ln>
                <a:solidFill>
                  <a:sysClr val="windowText" lastClr="000000"/>
                </a:solidFill>
                <a:effectLst/>
                <a:uLnTx/>
                <a:uFillTx/>
                <a:latin typeface="Franklin Gothic Book"/>
                <a:ea typeface="+mn-ea"/>
                <a:cs typeface="Franklin Gothic Book"/>
              </a:rPr>
              <a:t> </a:t>
            </a:r>
            <a:r>
              <a:rPr kumimoji="0" sz="1400" b="0" i="1" u="none" strike="noStrike" kern="0" cap="none" spc="-10" normalizeH="0" baseline="0" noProof="0" dirty="0">
                <a:ln>
                  <a:noFill/>
                </a:ln>
                <a:solidFill>
                  <a:sysClr val="windowText" lastClr="000000"/>
                </a:solidFill>
                <a:effectLst/>
                <a:uLnTx/>
                <a:uFillTx/>
                <a:latin typeface="Franklin Gothic Book"/>
                <a:ea typeface="+mn-ea"/>
                <a:cs typeface="Franklin Gothic Book"/>
              </a:rPr>
              <a:t>health technology</a:t>
            </a:r>
            <a:endParaRPr kumimoji="0" sz="1400" b="0" i="0" u="none" strike="noStrike" kern="0" cap="none" spc="0" normalizeH="0" baseline="0" noProof="0">
              <a:ln>
                <a:noFill/>
              </a:ln>
              <a:solidFill>
                <a:sysClr val="windowText" lastClr="000000"/>
              </a:solidFill>
              <a:effectLst/>
              <a:uLnTx/>
              <a:uFillTx/>
              <a:latin typeface="Franklin Gothic Book"/>
              <a:ea typeface="+mn-ea"/>
              <a:cs typeface="Franklin Gothic Book"/>
            </a:endParaRPr>
          </a:p>
        </p:txBody>
      </p:sp>
      <p:grpSp>
        <p:nvGrpSpPr>
          <p:cNvPr id="14" name="object 14"/>
          <p:cNvGrpSpPr/>
          <p:nvPr/>
        </p:nvGrpSpPr>
        <p:grpSpPr>
          <a:xfrm>
            <a:off x="495173" y="3272155"/>
            <a:ext cx="3694429" cy="635000"/>
            <a:chOff x="495173" y="3057017"/>
            <a:chExt cx="3694429" cy="635000"/>
          </a:xfrm>
        </p:grpSpPr>
        <p:sp>
          <p:nvSpPr>
            <p:cNvPr id="15" name="object 15"/>
            <p:cNvSpPr/>
            <p:nvPr/>
          </p:nvSpPr>
          <p:spPr>
            <a:xfrm>
              <a:off x="507873" y="3069717"/>
              <a:ext cx="3669029" cy="609600"/>
            </a:xfrm>
            <a:custGeom>
              <a:avLst/>
              <a:gdLst/>
              <a:ahLst/>
              <a:cxnLst/>
              <a:rect l="l" t="t" r="r" b="b"/>
              <a:pathLst>
                <a:path w="3669029" h="609600">
                  <a:moveTo>
                    <a:pt x="3364229" y="0"/>
                  </a:moveTo>
                  <a:lnTo>
                    <a:pt x="0" y="0"/>
                  </a:lnTo>
                  <a:lnTo>
                    <a:pt x="0" y="609600"/>
                  </a:lnTo>
                  <a:lnTo>
                    <a:pt x="3364229" y="609600"/>
                  </a:lnTo>
                  <a:lnTo>
                    <a:pt x="3669029" y="304800"/>
                  </a:lnTo>
                  <a:lnTo>
                    <a:pt x="3364229" y="0"/>
                  </a:lnTo>
                  <a:close/>
                </a:path>
              </a:pathLst>
            </a:custGeom>
            <a:solidFill>
              <a:srgbClr val="57283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6" name="object 16"/>
            <p:cNvSpPr/>
            <p:nvPr/>
          </p:nvSpPr>
          <p:spPr>
            <a:xfrm>
              <a:off x="507873" y="3069717"/>
              <a:ext cx="3669029" cy="609600"/>
            </a:xfrm>
            <a:custGeom>
              <a:avLst/>
              <a:gdLst/>
              <a:ahLst/>
              <a:cxnLst/>
              <a:rect l="l" t="t" r="r" b="b"/>
              <a:pathLst>
                <a:path w="3669029" h="609600">
                  <a:moveTo>
                    <a:pt x="0" y="0"/>
                  </a:moveTo>
                  <a:lnTo>
                    <a:pt x="3364229" y="0"/>
                  </a:lnTo>
                  <a:lnTo>
                    <a:pt x="3669029" y="304800"/>
                  </a:lnTo>
                  <a:lnTo>
                    <a:pt x="3364229" y="609600"/>
                  </a:lnTo>
                  <a:lnTo>
                    <a:pt x="0" y="609600"/>
                  </a:lnTo>
                  <a:lnTo>
                    <a:pt x="0" y="0"/>
                  </a:lnTo>
                  <a:close/>
                </a:path>
              </a:pathLst>
            </a:custGeom>
            <a:ln w="25400">
              <a:solidFill>
                <a:srgbClr val="3D1A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grpSp>
      <p:sp>
        <p:nvSpPr>
          <p:cNvPr id="17" name="object 17"/>
          <p:cNvSpPr txBox="1"/>
          <p:nvPr/>
        </p:nvSpPr>
        <p:spPr>
          <a:xfrm>
            <a:off x="1093031" y="3432830"/>
            <a:ext cx="2345690"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rgbClr val="FFFFFF"/>
                </a:solidFill>
                <a:effectLst/>
                <a:uLnTx/>
                <a:uFillTx/>
                <a:latin typeface="Franklin Gothic Book"/>
                <a:ea typeface="+mn-ea"/>
                <a:cs typeface="Franklin Gothic Book"/>
              </a:rPr>
              <a:t>Aligns</a:t>
            </a:r>
            <a:r>
              <a:rPr kumimoji="0" sz="1800" b="0" i="0" u="none" strike="noStrike" kern="0" cap="none" spc="-40" normalizeH="0" baseline="0" noProof="0" dirty="0">
                <a:ln>
                  <a:noFill/>
                </a:ln>
                <a:solidFill>
                  <a:srgbClr val="FFFFFF"/>
                </a:solidFill>
                <a:effectLst/>
                <a:uLnTx/>
                <a:uFillTx/>
                <a:latin typeface="Franklin Gothic Book"/>
                <a:ea typeface="+mn-ea"/>
                <a:cs typeface="Franklin Gothic Book"/>
              </a:rPr>
              <a:t> </a:t>
            </a:r>
            <a:r>
              <a:rPr kumimoji="0" sz="1800" b="0" i="0" u="none" strike="noStrike" kern="0" cap="none" spc="0" normalizeH="0" baseline="0" noProof="0" dirty="0">
                <a:ln>
                  <a:noFill/>
                </a:ln>
                <a:solidFill>
                  <a:srgbClr val="FFFFFF"/>
                </a:solidFill>
                <a:effectLst/>
                <a:uLnTx/>
                <a:uFillTx/>
                <a:latin typeface="Franklin Gothic Book"/>
                <a:ea typeface="+mn-ea"/>
                <a:cs typeface="Franklin Gothic Book"/>
              </a:rPr>
              <a:t>Quality</a:t>
            </a:r>
            <a:r>
              <a:rPr kumimoji="0" sz="1800" b="0" i="0" u="none" strike="noStrike" kern="0" cap="none" spc="-40" normalizeH="0" baseline="0" noProof="0" dirty="0">
                <a:ln>
                  <a:noFill/>
                </a:ln>
                <a:solidFill>
                  <a:srgbClr val="FFFFFF"/>
                </a:solidFill>
                <a:effectLst/>
                <a:uLnTx/>
                <a:uFillTx/>
                <a:latin typeface="Franklin Gothic Book"/>
                <a:ea typeface="+mn-ea"/>
                <a:cs typeface="Franklin Gothic Book"/>
              </a:rPr>
              <a:t> </a:t>
            </a:r>
            <a:r>
              <a:rPr kumimoji="0" sz="1800" b="0" i="0" u="none" strike="noStrike" kern="0" cap="none" spc="-10" normalizeH="0" baseline="0" noProof="0" dirty="0">
                <a:ln>
                  <a:noFill/>
                </a:ln>
                <a:solidFill>
                  <a:srgbClr val="FFFFFF"/>
                </a:solidFill>
                <a:effectLst/>
                <a:uLnTx/>
                <a:uFillTx/>
                <a:latin typeface="Franklin Gothic Book"/>
                <a:ea typeface="+mn-ea"/>
                <a:cs typeface="Franklin Gothic Book"/>
              </a:rPr>
              <a:t>Outcomes</a:t>
            </a:r>
            <a:endParaRPr kumimoji="0" sz="1800" b="0" i="0" u="none" strike="noStrike" kern="0" cap="none" spc="0" normalizeH="0" baseline="0" noProof="0">
              <a:ln>
                <a:noFill/>
              </a:ln>
              <a:solidFill>
                <a:sysClr val="windowText" lastClr="000000"/>
              </a:solidFill>
              <a:effectLst/>
              <a:uLnTx/>
              <a:uFillTx/>
              <a:latin typeface="Franklin Gothic Book"/>
              <a:ea typeface="+mn-ea"/>
              <a:cs typeface="Franklin Gothic Book"/>
            </a:endParaRPr>
          </a:p>
        </p:txBody>
      </p:sp>
      <p:sp>
        <p:nvSpPr>
          <p:cNvPr id="18" name="object 18"/>
          <p:cNvSpPr txBox="1"/>
          <p:nvPr/>
        </p:nvSpPr>
        <p:spPr>
          <a:xfrm>
            <a:off x="4219961" y="3359181"/>
            <a:ext cx="4259580" cy="452120"/>
          </a:xfrm>
          <a:prstGeom prst="rect">
            <a:avLst/>
          </a:prstGeom>
        </p:spPr>
        <p:txBody>
          <a:bodyPr vert="horz" wrap="square" lIns="0" tIns="12065" rIns="0" bIns="0" rtlCol="0">
            <a:spAutoFit/>
          </a:bodyPr>
          <a:lstStyle/>
          <a:p>
            <a:pPr marL="12700" marR="5080" lvl="0" indent="0" algn="l" defTabSz="914400" rtl="0" eaLnBrk="1" fontAlgn="auto" latinLnBrk="0" hangingPunct="1">
              <a:lnSpc>
                <a:spcPct val="100000"/>
              </a:lnSpc>
              <a:spcBef>
                <a:spcPts val="95"/>
              </a:spcBef>
              <a:spcAft>
                <a:spcPts val="0"/>
              </a:spcAft>
              <a:buClrTx/>
              <a:buSzTx/>
              <a:buFontTx/>
              <a:buNone/>
              <a:tabLst/>
              <a:defRPr/>
            </a:pPr>
            <a:r>
              <a:rPr kumimoji="0" sz="1400" b="0" i="1" u="none" strike="noStrike" kern="0" cap="none" spc="-20" normalizeH="0" baseline="0" noProof="0" dirty="0">
                <a:ln>
                  <a:noFill/>
                </a:ln>
                <a:solidFill>
                  <a:sysClr val="windowText" lastClr="000000"/>
                </a:solidFill>
                <a:effectLst/>
                <a:uLnTx/>
                <a:uFillTx/>
                <a:latin typeface="Franklin Gothic Book"/>
                <a:ea typeface="+mn-ea"/>
                <a:cs typeface="Franklin Gothic Book"/>
              </a:rPr>
              <a:t>To</a:t>
            </a:r>
            <a:r>
              <a:rPr kumimoji="0" sz="1400" b="0" i="1" u="none" strike="noStrike" kern="0" cap="none" spc="-40" normalizeH="0" baseline="0" noProof="0" dirty="0">
                <a:ln>
                  <a:noFill/>
                </a:ln>
                <a:solidFill>
                  <a:sysClr val="windowText" lastClr="000000"/>
                </a:solidFill>
                <a:effectLst/>
                <a:uLnTx/>
                <a:uFillTx/>
                <a:latin typeface="Franklin Gothic Book"/>
                <a:ea typeface="+mn-ea"/>
                <a:cs typeface="Franklin Gothic Book"/>
              </a:rPr>
              <a:t> </a:t>
            </a:r>
            <a:r>
              <a:rPr kumimoji="0" sz="1400" b="0" i="1" u="none" strike="noStrike" kern="0" cap="none" spc="0" normalizeH="0" baseline="0" noProof="0" dirty="0">
                <a:ln>
                  <a:noFill/>
                </a:ln>
                <a:solidFill>
                  <a:sysClr val="windowText" lastClr="000000"/>
                </a:solidFill>
                <a:effectLst/>
                <a:uLnTx/>
                <a:uFillTx/>
                <a:latin typeface="Franklin Gothic Book"/>
                <a:ea typeface="+mn-ea"/>
                <a:cs typeface="Franklin Gothic Book"/>
              </a:rPr>
              <a:t>ensure</a:t>
            </a:r>
            <a:r>
              <a:rPr kumimoji="0" sz="1400" b="0" i="1" u="none" strike="noStrike" kern="0" cap="none" spc="-30" normalizeH="0" baseline="0" noProof="0" dirty="0">
                <a:ln>
                  <a:noFill/>
                </a:ln>
                <a:solidFill>
                  <a:sysClr val="windowText" lastClr="000000"/>
                </a:solidFill>
                <a:effectLst/>
                <a:uLnTx/>
                <a:uFillTx/>
                <a:latin typeface="Franklin Gothic Book"/>
                <a:ea typeface="+mn-ea"/>
                <a:cs typeface="Franklin Gothic Book"/>
              </a:rPr>
              <a:t> </a:t>
            </a:r>
            <a:r>
              <a:rPr kumimoji="0" sz="1400" b="0" i="1" u="none" strike="noStrike" kern="0" cap="none" spc="0" normalizeH="0" baseline="0" noProof="0" dirty="0">
                <a:ln>
                  <a:noFill/>
                </a:ln>
                <a:solidFill>
                  <a:sysClr val="windowText" lastClr="000000"/>
                </a:solidFill>
                <a:effectLst/>
                <a:uLnTx/>
                <a:uFillTx/>
                <a:latin typeface="Franklin Gothic Book"/>
                <a:ea typeface="+mn-ea"/>
                <a:cs typeface="Franklin Gothic Book"/>
              </a:rPr>
              <a:t>the</a:t>
            </a:r>
            <a:r>
              <a:rPr kumimoji="0" sz="1400" b="0" i="1" u="none" strike="noStrike" kern="0" cap="none" spc="-35" normalizeH="0" baseline="0" noProof="0" dirty="0">
                <a:ln>
                  <a:noFill/>
                </a:ln>
                <a:solidFill>
                  <a:sysClr val="windowText" lastClr="000000"/>
                </a:solidFill>
                <a:effectLst/>
                <a:uLnTx/>
                <a:uFillTx/>
                <a:latin typeface="Franklin Gothic Book"/>
                <a:ea typeface="+mn-ea"/>
                <a:cs typeface="Franklin Gothic Book"/>
              </a:rPr>
              <a:t> </a:t>
            </a:r>
            <a:r>
              <a:rPr kumimoji="0" sz="1400" b="0" i="1" u="none" strike="noStrike" kern="0" cap="none" spc="0" normalizeH="0" baseline="0" noProof="0" dirty="0">
                <a:ln>
                  <a:noFill/>
                </a:ln>
                <a:solidFill>
                  <a:sysClr val="windowText" lastClr="000000"/>
                </a:solidFill>
                <a:effectLst/>
                <a:uLnTx/>
                <a:uFillTx/>
                <a:latin typeface="Franklin Gothic Book"/>
                <a:ea typeface="+mn-ea"/>
                <a:cs typeface="Franklin Gothic Book"/>
              </a:rPr>
              <a:t>same</a:t>
            </a:r>
            <a:r>
              <a:rPr kumimoji="0" sz="1400" b="0" i="1" u="none" strike="noStrike" kern="0" cap="none" spc="-40" normalizeH="0" baseline="0" noProof="0" dirty="0">
                <a:ln>
                  <a:noFill/>
                </a:ln>
                <a:solidFill>
                  <a:sysClr val="windowText" lastClr="000000"/>
                </a:solidFill>
                <a:effectLst/>
                <a:uLnTx/>
                <a:uFillTx/>
                <a:latin typeface="Franklin Gothic Book"/>
                <a:ea typeface="+mn-ea"/>
                <a:cs typeface="Franklin Gothic Book"/>
              </a:rPr>
              <a:t> </a:t>
            </a:r>
            <a:r>
              <a:rPr kumimoji="0" sz="1400" b="0" i="1" u="none" strike="noStrike" kern="0" cap="none" spc="0" normalizeH="0" baseline="0" noProof="0" dirty="0">
                <a:ln>
                  <a:noFill/>
                </a:ln>
                <a:solidFill>
                  <a:sysClr val="windowText" lastClr="000000"/>
                </a:solidFill>
                <a:effectLst/>
                <a:uLnTx/>
                <a:uFillTx/>
                <a:latin typeface="Franklin Gothic Book"/>
                <a:ea typeface="+mn-ea"/>
                <a:cs typeface="Franklin Gothic Book"/>
              </a:rPr>
              <a:t>high</a:t>
            </a:r>
            <a:r>
              <a:rPr kumimoji="0" sz="1400" b="0" i="1" u="none" strike="noStrike" kern="0" cap="none" spc="-20" normalizeH="0" baseline="0" noProof="0" dirty="0">
                <a:ln>
                  <a:noFill/>
                </a:ln>
                <a:solidFill>
                  <a:sysClr val="windowText" lastClr="000000"/>
                </a:solidFill>
                <a:effectLst/>
                <a:uLnTx/>
                <a:uFillTx/>
                <a:latin typeface="Franklin Gothic Book"/>
                <a:ea typeface="+mn-ea"/>
                <a:cs typeface="Franklin Gothic Book"/>
              </a:rPr>
              <a:t> </a:t>
            </a:r>
            <a:r>
              <a:rPr kumimoji="0" sz="1400" b="0" i="1" u="none" strike="noStrike" kern="0" cap="none" spc="0" normalizeH="0" baseline="0" noProof="0" dirty="0">
                <a:ln>
                  <a:noFill/>
                </a:ln>
                <a:solidFill>
                  <a:sysClr val="windowText" lastClr="000000"/>
                </a:solidFill>
                <a:effectLst/>
                <a:uLnTx/>
                <a:uFillTx/>
                <a:latin typeface="Franklin Gothic Book"/>
                <a:ea typeface="+mn-ea"/>
                <a:cs typeface="Franklin Gothic Book"/>
              </a:rPr>
              <a:t>standards</a:t>
            </a:r>
            <a:r>
              <a:rPr kumimoji="0" sz="1400" b="0" i="1" u="none" strike="noStrike" kern="0" cap="none" spc="-30" normalizeH="0" baseline="0" noProof="0" dirty="0">
                <a:ln>
                  <a:noFill/>
                </a:ln>
                <a:solidFill>
                  <a:sysClr val="windowText" lastClr="000000"/>
                </a:solidFill>
                <a:effectLst/>
                <a:uLnTx/>
                <a:uFillTx/>
                <a:latin typeface="Franklin Gothic Book"/>
                <a:ea typeface="+mn-ea"/>
                <a:cs typeface="Franklin Gothic Book"/>
              </a:rPr>
              <a:t> </a:t>
            </a:r>
            <a:r>
              <a:rPr kumimoji="0" sz="1400" b="0" i="1" u="none" strike="noStrike" kern="0" cap="none" spc="0" normalizeH="0" baseline="0" noProof="0" dirty="0">
                <a:ln>
                  <a:noFill/>
                </a:ln>
                <a:solidFill>
                  <a:sysClr val="windowText" lastClr="000000"/>
                </a:solidFill>
                <a:effectLst/>
                <a:uLnTx/>
                <a:uFillTx/>
                <a:latin typeface="Franklin Gothic Book"/>
                <a:ea typeface="+mn-ea"/>
                <a:cs typeface="Franklin Gothic Book"/>
              </a:rPr>
              <a:t>for</a:t>
            </a:r>
            <a:r>
              <a:rPr kumimoji="0" sz="1400" b="0" i="1" u="none" strike="noStrike" kern="0" cap="none" spc="-35" normalizeH="0" baseline="0" noProof="0" dirty="0">
                <a:ln>
                  <a:noFill/>
                </a:ln>
                <a:solidFill>
                  <a:sysClr val="windowText" lastClr="000000"/>
                </a:solidFill>
                <a:effectLst/>
                <a:uLnTx/>
                <a:uFillTx/>
                <a:latin typeface="Franklin Gothic Book"/>
                <a:ea typeface="+mn-ea"/>
                <a:cs typeface="Franklin Gothic Book"/>
              </a:rPr>
              <a:t> </a:t>
            </a:r>
            <a:r>
              <a:rPr kumimoji="0" sz="1400" b="0" i="1" u="none" strike="noStrike" kern="0" cap="none" spc="0" normalizeH="0" baseline="0" noProof="0" dirty="0">
                <a:ln>
                  <a:noFill/>
                </a:ln>
                <a:solidFill>
                  <a:sysClr val="windowText" lastClr="000000"/>
                </a:solidFill>
                <a:effectLst/>
                <a:uLnTx/>
                <a:uFillTx/>
                <a:latin typeface="Franklin Gothic Book"/>
                <a:ea typeface="+mn-ea"/>
                <a:cs typeface="Franklin Gothic Book"/>
              </a:rPr>
              <a:t>care</a:t>
            </a:r>
            <a:r>
              <a:rPr kumimoji="0" sz="1400" b="0" i="1" u="none" strike="noStrike" kern="0" cap="none" spc="-30" normalizeH="0" baseline="0" noProof="0" dirty="0">
                <a:ln>
                  <a:noFill/>
                </a:ln>
                <a:solidFill>
                  <a:sysClr val="windowText" lastClr="000000"/>
                </a:solidFill>
                <a:effectLst/>
                <a:uLnTx/>
                <a:uFillTx/>
                <a:latin typeface="Franklin Gothic Book"/>
                <a:ea typeface="+mn-ea"/>
                <a:cs typeface="Franklin Gothic Book"/>
              </a:rPr>
              <a:t> </a:t>
            </a:r>
            <a:r>
              <a:rPr kumimoji="0" sz="1400" b="0" i="1" u="none" strike="noStrike" kern="0" cap="none" spc="0" normalizeH="0" baseline="0" noProof="0" dirty="0">
                <a:ln>
                  <a:noFill/>
                </a:ln>
                <a:solidFill>
                  <a:sysClr val="windowText" lastClr="000000"/>
                </a:solidFill>
                <a:effectLst/>
                <a:uLnTx/>
                <a:uFillTx/>
                <a:latin typeface="Franklin Gothic Book"/>
                <a:ea typeface="+mn-ea"/>
                <a:cs typeface="Franklin Gothic Book"/>
              </a:rPr>
              <a:t>in</a:t>
            </a:r>
            <a:r>
              <a:rPr kumimoji="0" sz="1400" b="0" i="1" u="none" strike="noStrike" kern="0" cap="none" spc="-30" normalizeH="0" baseline="0" noProof="0" dirty="0">
                <a:ln>
                  <a:noFill/>
                </a:ln>
                <a:solidFill>
                  <a:sysClr val="windowText" lastClr="000000"/>
                </a:solidFill>
                <a:effectLst/>
                <a:uLnTx/>
                <a:uFillTx/>
                <a:latin typeface="Franklin Gothic Book"/>
                <a:ea typeface="+mn-ea"/>
                <a:cs typeface="Franklin Gothic Book"/>
              </a:rPr>
              <a:t> </a:t>
            </a:r>
            <a:r>
              <a:rPr kumimoji="0" sz="1400" b="0" i="1" u="none" strike="noStrike" kern="0" cap="none" spc="0" normalizeH="0" baseline="0" noProof="0" dirty="0">
                <a:ln>
                  <a:noFill/>
                </a:ln>
                <a:solidFill>
                  <a:sysClr val="windowText" lastClr="000000"/>
                </a:solidFill>
                <a:effectLst/>
                <a:uLnTx/>
                <a:uFillTx/>
                <a:latin typeface="Franklin Gothic Book"/>
                <a:ea typeface="+mn-ea"/>
                <a:cs typeface="Franklin Gothic Book"/>
              </a:rPr>
              <a:t>MTFs</a:t>
            </a:r>
            <a:r>
              <a:rPr kumimoji="0" sz="1400" b="0" i="1" u="none" strike="noStrike" kern="0" cap="none" spc="-25" normalizeH="0" baseline="0" noProof="0" dirty="0">
                <a:ln>
                  <a:noFill/>
                </a:ln>
                <a:solidFill>
                  <a:sysClr val="windowText" lastClr="000000"/>
                </a:solidFill>
                <a:effectLst/>
                <a:uLnTx/>
                <a:uFillTx/>
                <a:latin typeface="Franklin Gothic Book"/>
                <a:ea typeface="+mn-ea"/>
                <a:cs typeface="Franklin Gothic Book"/>
              </a:rPr>
              <a:t> and </a:t>
            </a:r>
            <a:r>
              <a:rPr kumimoji="0" sz="1400" b="0" i="1" u="none" strike="noStrike" kern="0" cap="none" spc="0" normalizeH="0" baseline="0" noProof="0" dirty="0">
                <a:ln>
                  <a:noFill/>
                </a:ln>
                <a:solidFill>
                  <a:sysClr val="windowText" lastClr="000000"/>
                </a:solidFill>
                <a:effectLst/>
                <a:uLnTx/>
                <a:uFillTx/>
                <a:latin typeface="Franklin Gothic Book"/>
                <a:ea typeface="+mn-ea"/>
                <a:cs typeface="Franklin Gothic Book"/>
              </a:rPr>
              <a:t>in</a:t>
            </a:r>
            <a:r>
              <a:rPr kumimoji="0" sz="1400" b="0" i="1" u="none" strike="noStrike" kern="0" cap="none" spc="-35" normalizeH="0" baseline="0" noProof="0" dirty="0">
                <a:ln>
                  <a:noFill/>
                </a:ln>
                <a:solidFill>
                  <a:sysClr val="windowText" lastClr="000000"/>
                </a:solidFill>
                <a:effectLst/>
                <a:uLnTx/>
                <a:uFillTx/>
                <a:latin typeface="Franklin Gothic Book"/>
                <a:ea typeface="+mn-ea"/>
                <a:cs typeface="Franklin Gothic Book"/>
              </a:rPr>
              <a:t> </a:t>
            </a:r>
            <a:r>
              <a:rPr kumimoji="0" sz="1400" b="0" i="1" u="none" strike="noStrike" kern="0" cap="none" spc="0" normalizeH="0" baseline="0" noProof="0" dirty="0">
                <a:ln>
                  <a:noFill/>
                </a:ln>
                <a:solidFill>
                  <a:sysClr val="windowText" lastClr="000000"/>
                </a:solidFill>
                <a:effectLst/>
                <a:uLnTx/>
                <a:uFillTx/>
                <a:latin typeface="Franklin Gothic Book"/>
                <a:ea typeface="+mn-ea"/>
                <a:cs typeface="Franklin Gothic Book"/>
              </a:rPr>
              <a:t>civilian</a:t>
            </a:r>
            <a:r>
              <a:rPr kumimoji="0" sz="1400" b="0" i="1" u="none" strike="noStrike" kern="0" cap="none" spc="-15" normalizeH="0" baseline="0" noProof="0" dirty="0">
                <a:ln>
                  <a:noFill/>
                </a:ln>
                <a:solidFill>
                  <a:sysClr val="windowText" lastClr="000000"/>
                </a:solidFill>
                <a:effectLst/>
                <a:uLnTx/>
                <a:uFillTx/>
                <a:latin typeface="Franklin Gothic Book"/>
                <a:ea typeface="+mn-ea"/>
                <a:cs typeface="Franklin Gothic Book"/>
              </a:rPr>
              <a:t> </a:t>
            </a:r>
            <a:r>
              <a:rPr kumimoji="0" sz="1400" b="0" i="1" u="none" strike="noStrike" kern="0" cap="none" spc="-10" normalizeH="0" baseline="0" noProof="0" dirty="0">
                <a:ln>
                  <a:noFill/>
                </a:ln>
                <a:solidFill>
                  <a:sysClr val="windowText" lastClr="000000"/>
                </a:solidFill>
                <a:effectLst/>
                <a:uLnTx/>
                <a:uFillTx/>
                <a:latin typeface="Franklin Gothic Book"/>
                <a:ea typeface="+mn-ea"/>
                <a:cs typeface="Franklin Gothic Book"/>
              </a:rPr>
              <a:t>networks</a:t>
            </a:r>
            <a:endParaRPr kumimoji="0" sz="1400" b="0" i="0" u="none" strike="noStrike" kern="0" cap="none" spc="0" normalizeH="0" baseline="0" noProof="0">
              <a:ln>
                <a:noFill/>
              </a:ln>
              <a:solidFill>
                <a:sysClr val="windowText" lastClr="000000"/>
              </a:solidFill>
              <a:effectLst/>
              <a:uLnTx/>
              <a:uFillTx/>
              <a:latin typeface="Franklin Gothic Book"/>
              <a:ea typeface="+mn-ea"/>
              <a:cs typeface="Franklin Gothic Book"/>
            </a:endParaRPr>
          </a:p>
        </p:txBody>
      </p:sp>
      <p:grpSp>
        <p:nvGrpSpPr>
          <p:cNvPr id="19" name="object 19"/>
          <p:cNvGrpSpPr/>
          <p:nvPr/>
        </p:nvGrpSpPr>
        <p:grpSpPr>
          <a:xfrm>
            <a:off x="495173" y="3958716"/>
            <a:ext cx="3694429" cy="635000"/>
            <a:chOff x="495173" y="3743578"/>
            <a:chExt cx="3694429" cy="635000"/>
          </a:xfrm>
        </p:grpSpPr>
        <p:sp>
          <p:nvSpPr>
            <p:cNvPr id="20" name="object 20"/>
            <p:cNvSpPr/>
            <p:nvPr/>
          </p:nvSpPr>
          <p:spPr>
            <a:xfrm>
              <a:off x="507873" y="3756278"/>
              <a:ext cx="3669029" cy="609600"/>
            </a:xfrm>
            <a:custGeom>
              <a:avLst/>
              <a:gdLst/>
              <a:ahLst/>
              <a:cxnLst/>
              <a:rect l="l" t="t" r="r" b="b"/>
              <a:pathLst>
                <a:path w="3669029" h="609600">
                  <a:moveTo>
                    <a:pt x="3364229" y="0"/>
                  </a:moveTo>
                  <a:lnTo>
                    <a:pt x="0" y="0"/>
                  </a:lnTo>
                  <a:lnTo>
                    <a:pt x="0" y="609600"/>
                  </a:lnTo>
                  <a:lnTo>
                    <a:pt x="3364229" y="609600"/>
                  </a:lnTo>
                  <a:lnTo>
                    <a:pt x="3669029" y="304800"/>
                  </a:lnTo>
                  <a:lnTo>
                    <a:pt x="3364229" y="0"/>
                  </a:lnTo>
                  <a:close/>
                </a:path>
              </a:pathLst>
            </a:custGeom>
            <a:solidFill>
              <a:srgbClr val="57283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1" name="object 21"/>
            <p:cNvSpPr/>
            <p:nvPr/>
          </p:nvSpPr>
          <p:spPr>
            <a:xfrm>
              <a:off x="507873" y="3756278"/>
              <a:ext cx="3669029" cy="609600"/>
            </a:xfrm>
            <a:custGeom>
              <a:avLst/>
              <a:gdLst/>
              <a:ahLst/>
              <a:cxnLst/>
              <a:rect l="l" t="t" r="r" b="b"/>
              <a:pathLst>
                <a:path w="3669029" h="609600">
                  <a:moveTo>
                    <a:pt x="0" y="0"/>
                  </a:moveTo>
                  <a:lnTo>
                    <a:pt x="3364229" y="0"/>
                  </a:lnTo>
                  <a:lnTo>
                    <a:pt x="3669029" y="304800"/>
                  </a:lnTo>
                  <a:lnTo>
                    <a:pt x="3364229" y="609600"/>
                  </a:lnTo>
                  <a:lnTo>
                    <a:pt x="0" y="609600"/>
                  </a:lnTo>
                  <a:lnTo>
                    <a:pt x="0" y="0"/>
                  </a:lnTo>
                  <a:close/>
                </a:path>
              </a:pathLst>
            </a:custGeom>
            <a:ln w="25400">
              <a:solidFill>
                <a:srgbClr val="3D1A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grpSp>
      <p:sp>
        <p:nvSpPr>
          <p:cNvPr id="22" name="object 22"/>
          <p:cNvSpPr txBox="1"/>
          <p:nvPr/>
        </p:nvSpPr>
        <p:spPr>
          <a:xfrm>
            <a:off x="923867" y="3981860"/>
            <a:ext cx="2684145" cy="574040"/>
          </a:xfrm>
          <a:prstGeom prst="rect">
            <a:avLst/>
          </a:prstGeom>
        </p:spPr>
        <p:txBody>
          <a:bodyPr vert="horz" wrap="square" lIns="0" tIns="12700" rIns="0" bIns="0" rtlCol="0">
            <a:spAutoFit/>
          </a:bodyPr>
          <a:lstStyle/>
          <a:p>
            <a:pPr marL="433070" marR="5080" lvl="0" indent="-421005" algn="l" defTabSz="914400" rtl="0" eaLnBrk="1" fontAlgn="auto" latinLnBrk="0" hangingPunct="1">
              <a:lnSpc>
                <a:spcPct val="100000"/>
              </a:lnSpc>
              <a:spcBef>
                <a:spcPts val="100"/>
              </a:spcBef>
              <a:spcAft>
                <a:spcPts val="0"/>
              </a:spcAft>
              <a:buClrTx/>
              <a:buSzTx/>
              <a:buFontTx/>
              <a:buNone/>
              <a:tabLst/>
              <a:defRPr/>
            </a:pPr>
            <a:r>
              <a:rPr kumimoji="0" sz="1800" b="0" i="0" u="none" strike="noStrike" kern="0" cap="none" spc="-10" normalizeH="0" baseline="0" noProof="0" dirty="0">
                <a:ln>
                  <a:noFill/>
                </a:ln>
                <a:solidFill>
                  <a:srgbClr val="FFFFFF"/>
                </a:solidFill>
                <a:effectLst/>
                <a:uLnTx/>
                <a:uFillTx/>
                <a:latin typeface="Franklin Gothic Book"/>
                <a:ea typeface="+mn-ea"/>
                <a:cs typeface="Franklin Gothic Book"/>
              </a:rPr>
              <a:t>Provides</a:t>
            </a:r>
            <a:r>
              <a:rPr kumimoji="0" sz="1800" b="0" i="0" u="none" strike="noStrike" kern="0" cap="none" spc="-35" normalizeH="0" baseline="0" noProof="0" dirty="0">
                <a:ln>
                  <a:noFill/>
                </a:ln>
                <a:solidFill>
                  <a:srgbClr val="FFFFFF"/>
                </a:solidFill>
                <a:effectLst/>
                <a:uLnTx/>
                <a:uFillTx/>
                <a:latin typeface="Franklin Gothic Book"/>
                <a:ea typeface="+mn-ea"/>
                <a:cs typeface="Franklin Gothic Book"/>
              </a:rPr>
              <a:t> </a:t>
            </a:r>
            <a:r>
              <a:rPr kumimoji="0" sz="1800" b="0" i="0" u="none" strike="noStrike" kern="0" cap="none" spc="0" normalizeH="0" baseline="0" noProof="0" dirty="0">
                <a:ln>
                  <a:noFill/>
                </a:ln>
                <a:solidFill>
                  <a:srgbClr val="FFFFFF"/>
                </a:solidFill>
                <a:effectLst/>
                <a:uLnTx/>
                <a:uFillTx/>
                <a:latin typeface="Franklin Gothic Book"/>
                <a:ea typeface="+mn-ea"/>
                <a:cs typeface="Franklin Gothic Book"/>
              </a:rPr>
              <a:t>Stability</a:t>
            </a:r>
            <a:r>
              <a:rPr kumimoji="0" sz="1800" b="0" i="0" u="none" strike="noStrike" kern="0" cap="none" spc="-35" normalizeH="0" baseline="0" noProof="0" dirty="0">
                <a:ln>
                  <a:noFill/>
                </a:ln>
                <a:solidFill>
                  <a:srgbClr val="FFFFFF"/>
                </a:solidFill>
                <a:effectLst/>
                <a:uLnTx/>
                <a:uFillTx/>
                <a:latin typeface="Franklin Gothic Book"/>
                <a:ea typeface="+mn-ea"/>
                <a:cs typeface="Franklin Gothic Book"/>
              </a:rPr>
              <a:t> </a:t>
            </a:r>
            <a:r>
              <a:rPr kumimoji="0" sz="1800" b="0" i="0" u="none" strike="noStrike" kern="0" cap="none" spc="0" normalizeH="0" baseline="0" noProof="0" dirty="0">
                <a:ln>
                  <a:noFill/>
                </a:ln>
                <a:solidFill>
                  <a:srgbClr val="FFFFFF"/>
                </a:solidFill>
                <a:effectLst/>
                <a:uLnTx/>
                <a:uFillTx/>
                <a:latin typeface="Franklin Gothic Book"/>
                <a:ea typeface="+mn-ea"/>
                <a:cs typeface="Franklin Gothic Book"/>
              </a:rPr>
              <a:t>&amp;</a:t>
            </a:r>
            <a:r>
              <a:rPr kumimoji="0" sz="1800" b="0" i="0" u="none" strike="noStrike" kern="0" cap="none" spc="-20" normalizeH="0" baseline="0" noProof="0" dirty="0">
                <a:ln>
                  <a:noFill/>
                </a:ln>
                <a:solidFill>
                  <a:srgbClr val="FFFFFF"/>
                </a:solidFill>
                <a:effectLst/>
                <a:uLnTx/>
                <a:uFillTx/>
                <a:latin typeface="Franklin Gothic Book"/>
                <a:ea typeface="+mn-ea"/>
                <a:cs typeface="Franklin Gothic Book"/>
              </a:rPr>
              <a:t> </a:t>
            </a:r>
            <a:r>
              <a:rPr kumimoji="0" sz="1800" b="0" i="0" u="none" strike="noStrike" kern="0" cap="none" spc="-10" normalizeH="0" baseline="0" noProof="0" dirty="0">
                <a:ln>
                  <a:noFill/>
                </a:ln>
                <a:solidFill>
                  <a:srgbClr val="FFFFFF"/>
                </a:solidFill>
                <a:effectLst/>
                <a:uLnTx/>
                <a:uFillTx/>
                <a:latin typeface="Franklin Gothic Book"/>
                <a:ea typeface="+mn-ea"/>
                <a:cs typeface="Franklin Gothic Book"/>
              </a:rPr>
              <a:t>Smooth </a:t>
            </a:r>
            <a:r>
              <a:rPr kumimoji="0" sz="1800" b="0" i="0" u="none" strike="noStrike" kern="0" cap="none" spc="0" normalizeH="0" baseline="0" noProof="0" dirty="0">
                <a:ln>
                  <a:noFill/>
                </a:ln>
                <a:solidFill>
                  <a:srgbClr val="FFFFFF"/>
                </a:solidFill>
                <a:effectLst/>
                <a:uLnTx/>
                <a:uFillTx/>
                <a:latin typeface="Franklin Gothic Book"/>
                <a:ea typeface="+mn-ea"/>
                <a:cs typeface="Franklin Gothic Book"/>
              </a:rPr>
              <a:t>Contract</a:t>
            </a:r>
            <a:r>
              <a:rPr kumimoji="0" sz="1800" b="0" i="0" u="none" strike="noStrike" kern="0" cap="none" spc="-30" normalizeH="0" baseline="0" noProof="0" dirty="0">
                <a:ln>
                  <a:noFill/>
                </a:ln>
                <a:solidFill>
                  <a:srgbClr val="FFFFFF"/>
                </a:solidFill>
                <a:effectLst/>
                <a:uLnTx/>
                <a:uFillTx/>
                <a:latin typeface="Franklin Gothic Book"/>
                <a:ea typeface="+mn-ea"/>
                <a:cs typeface="Franklin Gothic Book"/>
              </a:rPr>
              <a:t> </a:t>
            </a:r>
            <a:r>
              <a:rPr kumimoji="0" sz="1800" b="0" i="0" u="none" strike="noStrike" kern="0" cap="none" spc="-10" normalizeH="0" baseline="0" noProof="0" dirty="0">
                <a:ln>
                  <a:noFill/>
                </a:ln>
                <a:solidFill>
                  <a:srgbClr val="FFFFFF"/>
                </a:solidFill>
                <a:effectLst/>
                <a:uLnTx/>
                <a:uFillTx/>
                <a:latin typeface="Franklin Gothic Book"/>
                <a:ea typeface="+mn-ea"/>
                <a:cs typeface="Franklin Gothic Book"/>
              </a:rPr>
              <a:t>Transition</a:t>
            </a:r>
            <a:endParaRPr kumimoji="0" sz="1800" b="0" i="0" u="none" strike="noStrike" kern="0" cap="none" spc="0" normalizeH="0" baseline="0" noProof="0">
              <a:ln>
                <a:noFill/>
              </a:ln>
              <a:solidFill>
                <a:sysClr val="windowText" lastClr="000000"/>
              </a:solidFill>
              <a:effectLst/>
              <a:uLnTx/>
              <a:uFillTx/>
              <a:latin typeface="Franklin Gothic Book"/>
              <a:ea typeface="+mn-ea"/>
              <a:cs typeface="Franklin Gothic Book"/>
            </a:endParaRPr>
          </a:p>
        </p:txBody>
      </p:sp>
      <p:sp>
        <p:nvSpPr>
          <p:cNvPr id="23" name="object 23"/>
          <p:cNvSpPr txBox="1"/>
          <p:nvPr/>
        </p:nvSpPr>
        <p:spPr>
          <a:xfrm>
            <a:off x="4227982" y="4046485"/>
            <a:ext cx="3550920" cy="452120"/>
          </a:xfrm>
          <a:prstGeom prst="rect">
            <a:avLst/>
          </a:prstGeom>
        </p:spPr>
        <p:txBody>
          <a:bodyPr vert="horz" wrap="square" lIns="0" tIns="12065" rIns="0" bIns="0" rtlCol="0">
            <a:spAutoFit/>
          </a:bodyPr>
          <a:lstStyle/>
          <a:p>
            <a:pPr marL="12700" marR="5080" lvl="0" indent="0" algn="l" defTabSz="914400" rtl="0" eaLnBrk="1" fontAlgn="auto" latinLnBrk="0" hangingPunct="1">
              <a:lnSpc>
                <a:spcPct val="100000"/>
              </a:lnSpc>
              <a:spcBef>
                <a:spcPts val="95"/>
              </a:spcBef>
              <a:spcAft>
                <a:spcPts val="0"/>
              </a:spcAft>
              <a:buClrTx/>
              <a:buSzTx/>
              <a:buFontTx/>
              <a:buNone/>
              <a:tabLst/>
              <a:defRPr/>
            </a:pPr>
            <a:r>
              <a:rPr kumimoji="0" sz="1400" b="0" i="1" u="none" strike="noStrike" kern="0" cap="none" spc="0" normalizeH="0" baseline="0" noProof="0" dirty="0">
                <a:ln>
                  <a:noFill/>
                </a:ln>
                <a:solidFill>
                  <a:sysClr val="windowText" lastClr="000000"/>
                </a:solidFill>
                <a:effectLst/>
                <a:uLnTx/>
                <a:uFillTx/>
                <a:latin typeface="Franklin Gothic Book"/>
                <a:ea typeface="+mn-ea"/>
                <a:cs typeface="Franklin Gothic Book"/>
              </a:rPr>
              <a:t>8</a:t>
            </a:r>
            <a:r>
              <a:rPr kumimoji="0" sz="1400" b="0" i="1" u="none" strike="noStrike" kern="0" cap="none" spc="-25" normalizeH="0" baseline="0" noProof="0" dirty="0">
                <a:ln>
                  <a:noFill/>
                </a:ln>
                <a:solidFill>
                  <a:sysClr val="windowText" lastClr="000000"/>
                </a:solidFill>
                <a:effectLst/>
                <a:uLnTx/>
                <a:uFillTx/>
                <a:latin typeface="Franklin Gothic Book"/>
                <a:ea typeface="+mn-ea"/>
                <a:cs typeface="Franklin Gothic Book"/>
              </a:rPr>
              <a:t> </a:t>
            </a:r>
            <a:r>
              <a:rPr kumimoji="0" sz="1400" b="0" i="1" u="none" strike="noStrike" kern="0" cap="none" spc="0" normalizeH="0" baseline="0" noProof="0" dirty="0">
                <a:ln>
                  <a:noFill/>
                </a:ln>
                <a:solidFill>
                  <a:sysClr val="windowText" lastClr="000000"/>
                </a:solidFill>
                <a:effectLst/>
                <a:uLnTx/>
                <a:uFillTx/>
                <a:latin typeface="Franklin Gothic Book"/>
                <a:ea typeface="+mn-ea"/>
                <a:cs typeface="Franklin Gothic Book"/>
              </a:rPr>
              <a:t>contract</a:t>
            </a:r>
            <a:r>
              <a:rPr kumimoji="0" sz="1400" b="0" i="1" u="none" strike="noStrike" kern="0" cap="none" spc="-35" normalizeH="0" baseline="0" noProof="0" dirty="0">
                <a:ln>
                  <a:noFill/>
                </a:ln>
                <a:solidFill>
                  <a:sysClr val="windowText" lastClr="000000"/>
                </a:solidFill>
                <a:effectLst/>
                <a:uLnTx/>
                <a:uFillTx/>
                <a:latin typeface="Franklin Gothic Book"/>
                <a:ea typeface="+mn-ea"/>
                <a:cs typeface="Franklin Gothic Book"/>
              </a:rPr>
              <a:t> </a:t>
            </a:r>
            <a:r>
              <a:rPr kumimoji="0" sz="1400" b="0" i="1" u="none" strike="noStrike" kern="0" cap="none" spc="0" normalizeH="0" baseline="0" noProof="0" dirty="0">
                <a:ln>
                  <a:noFill/>
                </a:ln>
                <a:solidFill>
                  <a:sysClr val="windowText" lastClr="000000"/>
                </a:solidFill>
                <a:effectLst/>
                <a:uLnTx/>
                <a:uFillTx/>
                <a:latin typeface="Franklin Gothic Book"/>
                <a:ea typeface="+mn-ea"/>
                <a:cs typeface="Franklin Gothic Book"/>
              </a:rPr>
              <a:t>years</a:t>
            </a:r>
            <a:r>
              <a:rPr kumimoji="0" sz="1400" b="0" i="1" u="none" strike="noStrike" kern="0" cap="none" spc="-15" normalizeH="0" baseline="0" noProof="0" dirty="0">
                <a:ln>
                  <a:noFill/>
                </a:ln>
                <a:solidFill>
                  <a:sysClr val="windowText" lastClr="000000"/>
                </a:solidFill>
                <a:effectLst/>
                <a:uLnTx/>
                <a:uFillTx/>
                <a:latin typeface="Franklin Gothic Book"/>
                <a:ea typeface="+mn-ea"/>
                <a:cs typeface="Franklin Gothic Book"/>
              </a:rPr>
              <a:t> </a:t>
            </a:r>
            <a:r>
              <a:rPr kumimoji="0" sz="1400" b="0" i="1" u="none" strike="noStrike" kern="0" cap="none" spc="0" normalizeH="0" baseline="0" noProof="0" dirty="0">
                <a:ln>
                  <a:noFill/>
                </a:ln>
                <a:solidFill>
                  <a:sysClr val="windowText" lastClr="000000"/>
                </a:solidFill>
                <a:effectLst/>
                <a:uLnTx/>
                <a:uFillTx/>
                <a:latin typeface="Franklin Gothic Book"/>
                <a:ea typeface="+mn-ea"/>
                <a:cs typeface="Franklin Gothic Book"/>
              </a:rPr>
              <a:t>of</a:t>
            </a:r>
            <a:r>
              <a:rPr kumimoji="0" sz="1400" b="0" i="1" u="none" strike="noStrike" kern="0" cap="none" spc="-30" normalizeH="0" baseline="0" noProof="0" dirty="0">
                <a:ln>
                  <a:noFill/>
                </a:ln>
                <a:solidFill>
                  <a:sysClr val="windowText" lastClr="000000"/>
                </a:solidFill>
                <a:effectLst/>
                <a:uLnTx/>
                <a:uFillTx/>
                <a:latin typeface="Franklin Gothic Book"/>
                <a:ea typeface="+mn-ea"/>
                <a:cs typeface="Franklin Gothic Book"/>
              </a:rPr>
              <a:t> </a:t>
            </a:r>
            <a:r>
              <a:rPr kumimoji="0" sz="1400" b="0" i="1" u="none" strike="noStrike" kern="0" cap="none" spc="0" normalizeH="0" baseline="0" noProof="0" dirty="0">
                <a:ln>
                  <a:noFill/>
                </a:ln>
                <a:solidFill>
                  <a:sysClr val="windowText" lastClr="000000"/>
                </a:solidFill>
                <a:effectLst/>
                <a:uLnTx/>
                <a:uFillTx/>
                <a:latin typeface="Franklin Gothic Book"/>
                <a:ea typeface="+mn-ea"/>
                <a:cs typeface="Franklin Gothic Book"/>
              </a:rPr>
              <a:t>health</a:t>
            </a:r>
            <a:r>
              <a:rPr kumimoji="0" sz="1400" b="0" i="1" u="none" strike="noStrike" kern="0" cap="none" spc="-30" normalizeH="0" baseline="0" noProof="0" dirty="0">
                <a:ln>
                  <a:noFill/>
                </a:ln>
                <a:solidFill>
                  <a:sysClr val="windowText" lastClr="000000"/>
                </a:solidFill>
                <a:effectLst/>
                <a:uLnTx/>
                <a:uFillTx/>
                <a:latin typeface="Franklin Gothic Book"/>
                <a:ea typeface="+mn-ea"/>
                <a:cs typeface="Franklin Gothic Book"/>
              </a:rPr>
              <a:t> </a:t>
            </a:r>
            <a:r>
              <a:rPr kumimoji="0" sz="1400" b="0" i="1" u="none" strike="noStrike" kern="0" cap="none" spc="0" normalizeH="0" baseline="0" noProof="0" dirty="0">
                <a:ln>
                  <a:noFill/>
                </a:ln>
                <a:solidFill>
                  <a:sysClr val="windowText" lastClr="000000"/>
                </a:solidFill>
                <a:effectLst/>
                <a:uLnTx/>
                <a:uFillTx/>
                <a:latin typeface="Franklin Gothic Book"/>
                <a:ea typeface="+mn-ea"/>
                <a:cs typeface="Franklin Gothic Book"/>
              </a:rPr>
              <a:t>care</a:t>
            </a:r>
            <a:r>
              <a:rPr kumimoji="0" sz="1400" b="0" i="1" u="none" strike="noStrike" kern="0" cap="none" spc="-25" normalizeH="0" baseline="0" noProof="0" dirty="0">
                <a:ln>
                  <a:noFill/>
                </a:ln>
                <a:solidFill>
                  <a:sysClr val="windowText" lastClr="000000"/>
                </a:solidFill>
                <a:effectLst/>
                <a:uLnTx/>
                <a:uFillTx/>
                <a:latin typeface="Franklin Gothic Book"/>
                <a:ea typeface="+mn-ea"/>
                <a:cs typeface="Franklin Gothic Book"/>
              </a:rPr>
              <a:t> </a:t>
            </a:r>
            <a:r>
              <a:rPr kumimoji="0" sz="1400" b="0" i="1" u="none" strike="noStrike" kern="0" cap="none" spc="0" normalizeH="0" baseline="0" noProof="0" dirty="0">
                <a:ln>
                  <a:noFill/>
                </a:ln>
                <a:solidFill>
                  <a:sysClr val="windowText" lastClr="000000"/>
                </a:solidFill>
                <a:effectLst/>
                <a:uLnTx/>
                <a:uFillTx/>
                <a:latin typeface="Franklin Gothic Book"/>
                <a:ea typeface="+mn-ea"/>
                <a:cs typeface="Franklin Gothic Book"/>
              </a:rPr>
              <a:t>delivery</a:t>
            </a:r>
            <a:r>
              <a:rPr kumimoji="0" sz="1400" b="0" i="1" u="none" strike="noStrike" kern="0" cap="none" spc="-10" normalizeH="0" baseline="0" noProof="0" dirty="0">
                <a:ln>
                  <a:noFill/>
                </a:ln>
                <a:solidFill>
                  <a:sysClr val="windowText" lastClr="000000"/>
                </a:solidFill>
                <a:effectLst/>
                <a:uLnTx/>
                <a:uFillTx/>
                <a:latin typeface="Franklin Gothic Book"/>
                <a:ea typeface="+mn-ea"/>
                <a:cs typeface="Franklin Gothic Book"/>
              </a:rPr>
              <a:t> </a:t>
            </a:r>
            <a:r>
              <a:rPr kumimoji="0" sz="1400" b="0" i="1" u="none" strike="noStrike" kern="0" cap="none" spc="0" normalizeH="0" baseline="0" noProof="0" dirty="0">
                <a:ln>
                  <a:noFill/>
                </a:ln>
                <a:solidFill>
                  <a:sysClr val="windowText" lastClr="000000"/>
                </a:solidFill>
                <a:effectLst/>
                <a:uLnTx/>
                <a:uFillTx/>
                <a:latin typeface="Franklin Gothic Book"/>
                <a:ea typeface="+mn-ea"/>
                <a:cs typeface="Franklin Gothic Book"/>
              </a:rPr>
              <a:t>with</a:t>
            </a:r>
            <a:r>
              <a:rPr kumimoji="0" sz="1400" b="0" i="1" u="none" strike="noStrike" kern="0" cap="none" spc="-30" normalizeH="0" baseline="0" noProof="0" dirty="0">
                <a:ln>
                  <a:noFill/>
                </a:ln>
                <a:solidFill>
                  <a:sysClr val="windowText" lastClr="000000"/>
                </a:solidFill>
                <a:effectLst/>
                <a:uLnTx/>
                <a:uFillTx/>
                <a:latin typeface="Franklin Gothic Book"/>
                <a:ea typeface="+mn-ea"/>
                <a:cs typeface="Franklin Gothic Book"/>
              </a:rPr>
              <a:t> </a:t>
            </a:r>
            <a:r>
              <a:rPr kumimoji="0" sz="1400" b="0" i="1" u="none" strike="noStrike" kern="0" cap="none" spc="-25" normalizeH="0" baseline="0" noProof="0" dirty="0">
                <a:ln>
                  <a:noFill/>
                </a:ln>
                <a:solidFill>
                  <a:sysClr val="windowText" lastClr="000000"/>
                </a:solidFill>
                <a:effectLst/>
                <a:uLnTx/>
                <a:uFillTx/>
                <a:latin typeface="Franklin Gothic Book"/>
                <a:ea typeface="+mn-ea"/>
                <a:cs typeface="Franklin Gothic Book"/>
              </a:rPr>
              <a:t>an </a:t>
            </a:r>
            <a:r>
              <a:rPr kumimoji="0" sz="1400" b="0" i="1" u="none" strike="noStrike" kern="0" cap="none" spc="-10" normalizeH="0" baseline="0" noProof="0" dirty="0">
                <a:ln>
                  <a:noFill/>
                </a:ln>
                <a:solidFill>
                  <a:sysClr val="windowText" lastClr="000000"/>
                </a:solidFill>
                <a:effectLst/>
                <a:uLnTx/>
                <a:uFillTx/>
                <a:latin typeface="Franklin Gothic Book"/>
                <a:ea typeface="+mn-ea"/>
                <a:cs typeface="Franklin Gothic Book"/>
              </a:rPr>
              <a:t>estimated</a:t>
            </a:r>
            <a:r>
              <a:rPr kumimoji="0" sz="1400" b="0" i="1" u="none" strike="noStrike" kern="0" cap="none" spc="-35" normalizeH="0" baseline="0" noProof="0" dirty="0">
                <a:ln>
                  <a:noFill/>
                </a:ln>
                <a:solidFill>
                  <a:sysClr val="windowText" lastClr="000000"/>
                </a:solidFill>
                <a:effectLst/>
                <a:uLnTx/>
                <a:uFillTx/>
                <a:latin typeface="Franklin Gothic Book"/>
                <a:ea typeface="+mn-ea"/>
                <a:cs typeface="Franklin Gothic Book"/>
              </a:rPr>
              <a:t> </a:t>
            </a:r>
            <a:r>
              <a:rPr kumimoji="0" sz="1400" b="0" i="1" u="none" strike="noStrike" kern="0" cap="none" spc="0" normalizeH="0" baseline="0" noProof="0" dirty="0">
                <a:ln>
                  <a:noFill/>
                </a:ln>
                <a:solidFill>
                  <a:sysClr val="windowText" lastClr="000000"/>
                </a:solidFill>
                <a:effectLst/>
                <a:uLnTx/>
                <a:uFillTx/>
                <a:latin typeface="Franklin Gothic Book"/>
                <a:ea typeface="+mn-ea"/>
                <a:cs typeface="Franklin Gothic Book"/>
              </a:rPr>
              <a:t>value</a:t>
            </a:r>
            <a:r>
              <a:rPr kumimoji="0" sz="1400" b="0" i="1" u="none" strike="noStrike" kern="0" cap="none" spc="-15" normalizeH="0" baseline="0" noProof="0" dirty="0">
                <a:ln>
                  <a:noFill/>
                </a:ln>
                <a:solidFill>
                  <a:sysClr val="windowText" lastClr="000000"/>
                </a:solidFill>
                <a:effectLst/>
                <a:uLnTx/>
                <a:uFillTx/>
                <a:latin typeface="Franklin Gothic Book"/>
                <a:ea typeface="+mn-ea"/>
                <a:cs typeface="Franklin Gothic Book"/>
              </a:rPr>
              <a:t> </a:t>
            </a:r>
            <a:r>
              <a:rPr kumimoji="0" sz="1400" b="0" i="1" u="none" strike="noStrike" kern="0" cap="none" spc="0" normalizeH="0" baseline="0" noProof="0" dirty="0">
                <a:ln>
                  <a:noFill/>
                </a:ln>
                <a:solidFill>
                  <a:sysClr val="windowText" lastClr="000000"/>
                </a:solidFill>
                <a:effectLst/>
                <a:uLnTx/>
                <a:uFillTx/>
                <a:latin typeface="Franklin Gothic Book"/>
                <a:ea typeface="+mn-ea"/>
                <a:cs typeface="Franklin Gothic Book"/>
              </a:rPr>
              <a:t>of</a:t>
            </a:r>
            <a:r>
              <a:rPr kumimoji="0" sz="1400" b="0" i="1" u="none" strike="noStrike" kern="0" cap="none" spc="-30" normalizeH="0" baseline="0" noProof="0" dirty="0">
                <a:ln>
                  <a:noFill/>
                </a:ln>
                <a:solidFill>
                  <a:sysClr val="windowText" lastClr="000000"/>
                </a:solidFill>
                <a:effectLst/>
                <a:uLnTx/>
                <a:uFillTx/>
                <a:latin typeface="Franklin Gothic Book"/>
                <a:ea typeface="+mn-ea"/>
                <a:cs typeface="Franklin Gothic Book"/>
              </a:rPr>
              <a:t> </a:t>
            </a:r>
            <a:r>
              <a:rPr kumimoji="0" sz="1400" b="0" i="1" u="none" strike="noStrike" kern="0" cap="none" spc="-20" normalizeH="0" baseline="0" noProof="0" dirty="0">
                <a:ln>
                  <a:noFill/>
                </a:ln>
                <a:solidFill>
                  <a:sysClr val="windowText" lastClr="000000"/>
                </a:solidFill>
                <a:effectLst/>
                <a:uLnTx/>
                <a:uFillTx/>
                <a:latin typeface="Franklin Gothic Book"/>
                <a:ea typeface="+mn-ea"/>
                <a:cs typeface="Franklin Gothic Book"/>
              </a:rPr>
              <a:t>$136B</a:t>
            </a:r>
            <a:endParaRPr kumimoji="0" sz="1400" b="0" i="0" u="none" strike="noStrike" kern="0" cap="none" spc="0" normalizeH="0" baseline="0" noProof="0">
              <a:ln>
                <a:noFill/>
              </a:ln>
              <a:solidFill>
                <a:sysClr val="windowText" lastClr="000000"/>
              </a:solidFill>
              <a:effectLst/>
              <a:uLnTx/>
              <a:uFillTx/>
              <a:latin typeface="Franklin Gothic Book"/>
              <a:ea typeface="+mn-ea"/>
              <a:cs typeface="Franklin Gothic Book"/>
            </a:endParaRPr>
          </a:p>
        </p:txBody>
      </p:sp>
      <p:grpSp>
        <p:nvGrpSpPr>
          <p:cNvPr id="24" name="object 24"/>
          <p:cNvGrpSpPr/>
          <p:nvPr/>
        </p:nvGrpSpPr>
        <p:grpSpPr>
          <a:xfrm>
            <a:off x="507873" y="2551430"/>
            <a:ext cx="8138159" cy="2077720"/>
            <a:chOff x="507873" y="2336292"/>
            <a:chExt cx="8138159" cy="2077720"/>
          </a:xfrm>
        </p:grpSpPr>
        <p:sp>
          <p:nvSpPr>
            <p:cNvPr id="25" name="object 25"/>
            <p:cNvSpPr/>
            <p:nvPr/>
          </p:nvSpPr>
          <p:spPr>
            <a:xfrm>
              <a:off x="507873" y="2345817"/>
              <a:ext cx="8138159" cy="0"/>
            </a:xfrm>
            <a:custGeom>
              <a:avLst/>
              <a:gdLst/>
              <a:ahLst/>
              <a:cxnLst/>
              <a:rect l="l" t="t" r="r" b="b"/>
              <a:pathLst>
                <a:path w="8138159">
                  <a:moveTo>
                    <a:pt x="0" y="0"/>
                  </a:moveTo>
                  <a:lnTo>
                    <a:pt x="8138159" y="0"/>
                  </a:lnTo>
                </a:path>
              </a:pathLst>
            </a:custGeom>
            <a:ln w="19050">
              <a:solidFill>
                <a:srgbClr val="56252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6" name="object 26"/>
            <p:cNvSpPr/>
            <p:nvPr/>
          </p:nvSpPr>
          <p:spPr>
            <a:xfrm>
              <a:off x="507873" y="3031617"/>
              <a:ext cx="8138159" cy="0"/>
            </a:xfrm>
            <a:custGeom>
              <a:avLst/>
              <a:gdLst/>
              <a:ahLst/>
              <a:cxnLst/>
              <a:rect l="l" t="t" r="r" b="b"/>
              <a:pathLst>
                <a:path w="8138159">
                  <a:moveTo>
                    <a:pt x="0" y="0"/>
                  </a:moveTo>
                  <a:lnTo>
                    <a:pt x="8138159" y="0"/>
                  </a:lnTo>
                </a:path>
              </a:pathLst>
            </a:custGeom>
            <a:ln w="19050">
              <a:solidFill>
                <a:srgbClr val="56252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7" name="object 27"/>
            <p:cNvSpPr/>
            <p:nvPr/>
          </p:nvSpPr>
          <p:spPr>
            <a:xfrm>
              <a:off x="507873" y="3718179"/>
              <a:ext cx="8138159" cy="0"/>
            </a:xfrm>
            <a:custGeom>
              <a:avLst/>
              <a:gdLst/>
              <a:ahLst/>
              <a:cxnLst/>
              <a:rect l="l" t="t" r="r" b="b"/>
              <a:pathLst>
                <a:path w="8138159">
                  <a:moveTo>
                    <a:pt x="0" y="0"/>
                  </a:moveTo>
                  <a:lnTo>
                    <a:pt x="8138159" y="0"/>
                  </a:lnTo>
                </a:path>
              </a:pathLst>
            </a:custGeom>
            <a:ln w="19050">
              <a:solidFill>
                <a:srgbClr val="56252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8" name="object 28"/>
            <p:cNvSpPr/>
            <p:nvPr/>
          </p:nvSpPr>
          <p:spPr>
            <a:xfrm>
              <a:off x="507873" y="4403979"/>
              <a:ext cx="8138159" cy="0"/>
            </a:xfrm>
            <a:custGeom>
              <a:avLst/>
              <a:gdLst/>
              <a:ahLst/>
              <a:cxnLst/>
              <a:rect l="l" t="t" r="r" b="b"/>
              <a:pathLst>
                <a:path w="8138159">
                  <a:moveTo>
                    <a:pt x="0" y="0"/>
                  </a:moveTo>
                  <a:lnTo>
                    <a:pt x="8138159" y="0"/>
                  </a:lnTo>
                </a:path>
              </a:pathLst>
            </a:custGeom>
            <a:ln w="19050">
              <a:solidFill>
                <a:srgbClr val="56252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grpSp>
      <p:sp>
        <p:nvSpPr>
          <p:cNvPr id="30" name="object 30"/>
          <p:cNvSpPr txBox="1">
            <a:spLocks noGrp="1"/>
          </p:cNvSpPr>
          <p:nvPr>
            <p:ph type="ftr" sz="quarter" idx="5"/>
          </p:nvPr>
        </p:nvSpPr>
        <p:spPr>
          <a:xfrm>
            <a:off x="1996630" y="4734892"/>
            <a:ext cx="5151120" cy="259489"/>
          </a:xfrm>
          <a:prstGeom prst="rect">
            <a:avLst/>
          </a:prstGeom>
        </p:spPr>
        <p:txBody>
          <a:bodyPr vert="horz" wrap="square" lIns="0" tIns="0" rIns="0" bIns="0" rtlCol="0">
            <a:spAutoFit/>
          </a:bodyPr>
          <a:lstStyle>
            <a:defPPr>
              <a:defRPr lang="en-US"/>
            </a:defPPr>
            <a:lvl1pPr marL="0" algn="l" defTabSz="914400" rtl="0" eaLnBrk="1" latinLnBrk="0" hangingPunct="1">
              <a:defRPr sz="1600" b="0" i="1" kern="1200">
                <a:solidFill>
                  <a:schemeClr val="bg1"/>
                </a:solidFill>
                <a:latin typeface="Garamond"/>
                <a:ea typeface="+mn-ea"/>
                <a:cs typeface="Garamon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ts val="1800"/>
              </a:lnSpc>
              <a:spcBef>
                <a:spcPts val="0"/>
              </a:spcBef>
              <a:spcAft>
                <a:spcPts val="0"/>
              </a:spcAft>
              <a:buClrTx/>
              <a:buSzTx/>
              <a:buFontTx/>
              <a:buNone/>
              <a:tabLst/>
              <a:defRPr/>
            </a:pPr>
            <a:r>
              <a:rPr lang="en-US"/>
              <a:t>Improving</a:t>
            </a:r>
            <a:r>
              <a:rPr lang="en-US" spc="-45"/>
              <a:t> </a:t>
            </a:r>
            <a:r>
              <a:rPr lang="en-US"/>
              <a:t>Health</a:t>
            </a:r>
            <a:r>
              <a:rPr lang="en-US" spc="-30"/>
              <a:t> </a:t>
            </a:r>
            <a:r>
              <a:rPr lang="en-US"/>
              <a:t>and</a:t>
            </a:r>
            <a:r>
              <a:rPr lang="en-US" spc="-20"/>
              <a:t> </a:t>
            </a:r>
            <a:r>
              <a:rPr lang="en-US"/>
              <a:t>Building</a:t>
            </a:r>
            <a:r>
              <a:rPr lang="en-US" spc="-35"/>
              <a:t> </a:t>
            </a:r>
            <a:r>
              <a:rPr lang="en-US"/>
              <a:t>Readiness.</a:t>
            </a:r>
            <a:r>
              <a:rPr lang="en-US" spc="-40"/>
              <a:t> </a:t>
            </a:r>
            <a:r>
              <a:rPr lang="en-US"/>
              <a:t>Anytime,</a:t>
            </a:r>
            <a:r>
              <a:rPr lang="en-US" spc="-35"/>
              <a:t> </a:t>
            </a:r>
            <a:r>
              <a:rPr lang="en-US"/>
              <a:t>Anywhere</a:t>
            </a:r>
            <a:r>
              <a:rPr lang="en-US" spc="-30"/>
              <a:t> </a:t>
            </a:r>
            <a:r>
              <a:rPr lang="en-US"/>
              <a:t>—</a:t>
            </a:r>
            <a:r>
              <a:rPr lang="en-US" spc="-25"/>
              <a:t> </a:t>
            </a:r>
            <a:r>
              <a:rPr lang="en-US" spc="-10"/>
              <a:t>Always</a:t>
            </a:r>
            <a:endParaRPr kumimoji="0" sz="1600" b="0" i="1" u="none" strike="noStrike" kern="0" cap="none" spc="-10" normalizeH="0" baseline="0" noProof="0" dirty="0">
              <a:ln>
                <a:noFill/>
              </a:ln>
              <a:solidFill>
                <a:prstClr val="white"/>
              </a:solidFill>
              <a:effectLst/>
              <a:uLnTx/>
              <a:uFillTx/>
              <a:latin typeface="Garamond"/>
              <a:ea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08178" rIns="0" bIns="0" rtlCol="0">
            <a:spAutoFit/>
          </a:bodyPr>
          <a:lstStyle/>
          <a:p>
            <a:pPr marL="167005">
              <a:lnSpc>
                <a:spcPct val="100000"/>
              </a:lnSpc>
              <a:spcBef>
                <a:spcPts val="100"/>
              </a:spcBef>
            </a:pPr>
            <a:r>
              <a:rPr spc="-30" dirty="0">
                <a:solidFill>
                  <a:srgbClr val="001F5F"/>
                </a:solidFill>
              </a:rPr>
              <a:t>T-</a:t>
            </a:r>
            <a:r>
              <a:rPr dirty="0">
                <a:solidFill>
                  <a:srgbClr val="001F5F"/>
                </a:solidFill>
              </a:rPr>
              <a:t>5</a:t>
            </a:r>
            <a:r>
              <a:rPr spc="-20" dirty="0">
                <a:solidFill>
                  <a:srgbClr val="001F5F"/>
                </a:solidFill>
              </a:rPr>
              <a:t> </a:t>
            </a:r>
            <a:r>
              <a:rPr dirty="0">
                <a:solidFill>
                  <a:srgbClr val="001F5F"/>
                </a:solidFill>
              </a:rPr>
              <a:t>Contract</a:t>
            </a:r>
            <a:r>
              <a:rPr spc="-35" dirty="0">
                <a:solidFill>
                  <a:srgbClr val="001F5F"/>
                </a:solidFill>
              </a:rPr>
              <a:t> </a:t>
            </a:r>
            <a:r>
              <a:rPr spc="-10" dirty="0">
                <a:solidFill>
                  <a:srgbClr val="001F5F"/>
                </a:solidFill>
              </a:rPr>
              <a:t>Objectives</a:t>
            </a:r>
          </a:p>
        </p:txBody>
      </p:sp>
      <p:sp>
        <p:nvSpPr>
          <p:cNvPr id="5" name="object 5"/>
          <p:cNvSpPr txBox="1">
            <a:spLocks noGrp="1"/>
          </p:cNvSpPr>
          <p:nvPr>
            <p:ph type="ftr" sz="quarter" idx="5"/>
          </p:nvPr>
        </p:nvSpPr>
        <p:spPr>
          <a:xfrm>
            <a:off x="1996630" y="4734892"/>
            <a:ext cx="5151120" cy="259489"/>
          </a:xfrm>
          <a:prstGeom prst="rect">
            <a:avLst/>
          </a:prstGeom>
        </p:spPr>
        <p:txBody>
          <a:bodyPr vert="horz" wrap="square" lIns="0" tIns="0" rIns="0" bIns="0" rtlCol="0">
            <a:spAutoFit/>
          </a:bodyPr>
          <a:lstStyle>
            <a:defPPr>
              <a:defRPr lang="en-US"/>
            </a:defPPr>
            <a:lvl1pPr marL="0" algn="l" defTabSz="914400" rtl="0" eaLnBrk="1" latinLnBrk="0" hangingPunct="1">
              <a:defRPr sz="1600" b="0" i="1" kern="1200">
                <a:solidFill>
                  <a:schemeClr val="bg1"/>
                </a:solidFill>
                <a:latin typeface="Garamond"/>
                <a:ea typeface="+mn-ea"/>
                <a:cs typeface="Garamon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ts val="1800"/>
              </a:lnSpc>
              <a:spcBef>
                <a:spcPts val="0"/>
              </a:spcBef>
              <a:spcAft>
                <a:spcPts val="0"/>
              </a:spcAft>
              <a:buClrTx/>
              <a:buSzTx/>
              <a:buFontTx/>
              <a:buNone/>
              <a:tabLst/>
              <a:defRPr/>
            </a:pPr>
            <a:r>
              <a:rPr lang="en-US"/>
              <a:t>Improving</a:t>
            </a:r>
            <a:r>
              <a:rPr lang="en-US" spc="-45"/>
              <a:t> </a:t>
            </a:r>
            <a:r>
              <a:rPr lang="en-US"/>
              <a:t>Health</a:t>
            </a:r>
            <a:r>
              <a:rPr lang="en-US" spc="-30"/>
              <a:t> </a:t>
            </a:r>
            <a:r>
              <a:rPr lang="en-US"/>
              <a:t>and</a:t>
            </a:r>
            <a:r>
              <a:rPr lang="en-US" spc="-20"/>
              <a:t> </a:t>
            </a:r>
            <a:r>
              <a:rPr lang="en-US"/>
              <a:t>Building</a:t>
            </a:r>
            <a:r>
              <a:rPr lang="en-US" spc="-35"/>
              <a:t> </a:t>
            </a:r>
            <a:r>
              <a:rPr lang="en-US"/>
              <a:t>Readiness.</a:t>
            </a:r>
            <a:r>
              <a:rPr lang="en-US" spc="-40"/>
              <a:t> </a:t>
            </a:r>
            <a:r>
              <a:rPr lang="en-US"/>
              <a:t>Anytime,</a:t>
            </a:r>
            <a:r>
              <a:rPr lang="en-US" spc="-35"/>
              <a:t> </a:t>
            </a:r>
            <a:r>
              <a:rPr lang="en-US"/>
              <a:t>Anywhere</a:t>
            </a:r>
            <a:r>
              <a:rPr lang="en-US" spc="-30"/>
              <a:t> </a:t>
            </a:r>
            <a:r>
              <a:rPr lang="en-US"/>
              <a:t>—</a:t>
            </a:r>
            <a:r>
              <a:rPr lang="en-US" spc="-25"/>
              <a:t> </a:t>
            </a:r>
            <a:r>
              <a:rPr lang="en-US" spc="-10"/>
              <a:t>Always</a:t>
            </a:r>
            <a:endParaRPr kumimoji="0" sz="1600" b="0" i="1" u="none" strike="noStrike" kern="0" cap="none" spc="-10" normalizeH="0" baseline="0" noProof="0" dirty="0">
              <a:ln>
                <a:noFill/>
              </a:ln>
              <a:solidFill>
                <a:prstClr val="white"/>
              </a:solidFill>
              <a:effectLst/>
              <a:uLnTx/>
              <a:uFillTx/>
              <a:latin typeface="Garamond"/>
              <a:ea typeface="+mn-ea"/>
            </a:endParaRPr>
          </a:p>
        </p:txBody>
      </p:sp>
      <p:sp>
        <p:nvSpPr>
          <p:cNvPr id="3" name="object 3"/>
          <p:cNvSpPr txBox="1"/>
          <p:nvPr/>
        </p:nvSpPr>
        <p:spPr>
          <a:xfrm>
            <a:off x="535940" y="1232556"/>
            <a:ext cx="8022590" cy="2939394"/>
          </a:xfrm>
          <a:prstGeom prst="rect">
            <a:avLst/>
          </a:prstGeom>
        </p:spPr>
        <p:txBody>
          <a:bodyPr vert="horz" wrap="square" lIns="0" tIns="64135" rIns="0" bIns="0" rtlCol="0">
            <a:spAutoFit/>
          </a:bodyPr>
          <a:lstStyle/>
          <a:p>
            <a:pPr marL="354965" marR="15875" lvl="0" indent="-342900" algn="l" defTabSz="914400" rtl="0" eaLnBrk="1" fontAlgn="auto" latinLnBrk="0" hangingPunct="1">
              <a:lnSpc>
                <a:spcPct val="80000"/>
              </a:lnSpc>
              <a:spcBef>
                <a:spcPts val="505"/>
              </a:spcBef>
              <a:spcAft>
                <a:spcPts val="0"/>
              </a:spcAft>
              <a:buClr>
                <a:srgbClr val="572830"/>
              </a:buClr>
              <a:buSzPct val="123529"/>
              <a:buFont typeface="Arial"/>
              <a:buChar char="•"/>
              <a:tabLst>
                <a:tab pos="354965" algn="l"/>
              </a:tabLst>
              <a:defRPr/>
            </a:pPr>
            <a:r>
              <a:rPr kumimoji="0" sz="1700" b="0" i="0" u="sng" strike="noStrike" kern="0" cap="none" spc="0" normalizeH="0" baseline="0" noProof="0" dirty="0">
                <a:ln>
                  <a:noFill/>
                </a:ln>
                <a:solidFill>
                  <a:srgbClr val="5AAB46"/>
                </a:solidFill>
                <a:effectLst/>
                <a:uLnTx/>
                <a:uFill>
                  <a:solidFill>
                    <a:srgbClr val="5AAB46"/>
                  </a:solidFill>
                </a:uFill>
                <a:latin typeface="Franklin Gothic Book"/>
                <a:ea typeface="+mn-ea"/>
                <a:cs typeface="Franklin Gothic Book"/>
              </a:rPr>
              <a:t>Readiness</a:t>
            </a:r>
            <a:r>
              <a:rPr kumimoji="0" sz="1700" b="0" i="0" u="none" strike="noStrike" kern="0" cap="none" spc="-50" normalizeH="0" baseline="0" noProof="0" dirty="0">
                <a:ln>
                  <a:noFill/>
                </a:ln>
                <a:solidFill>
                  <a:srgbClr val="5AAB46"/>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a:t>
            </a:r>
            <a:r>
              <a:rPr kumimoji="0" sz="1700" b="0" i="0" u="none" strike="noStrike" kern="0" cap="none" spc="-35"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Support the</a:t>
            </a:r>
            <a:r>
              <a:rPr kumimoji="0" sz="1700" b="0" i="0" u="none" strike="noStrike" kern="0" cap="none" spc="-35"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MHS</a:t>
            </a:r>
            <a:r>
              <a:rPr kumimoji="0" sz="1700" b="0" i="0" u="none" strike="noStrike" kern="0" cap="none" spc="-40"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readiness</a:t>
            </a:r>
            <a:r>
              <a:rPr kumimoji="0" sz="1700" b="0" i="0" u="none" strike="noStrike" kern="0" cap="none" spc="-15"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mission</a:t>
            </a:r>
            <a:r>
              <a:rPr kumimoji="0" sz="1700" b="0" i="0" u="none" strike="noStrike" kern="0" cap="none" spc="-15"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by</a:t>
            </a:r>
            <a:r>
              <a:rPr kumimoji="0" sz="1700" b="0" i="0" u="none" strike="noStrike" kern="0" cap="none" spc="-40"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partnering</a:t>
            </a:r>
            <a:r>
              <a:rPr kumimoji="0" sz="1700" b="0" i="0" u="none" strike="noStrike" kern="0" cap="none" spc="-5"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with</a:t>
            </a:r>
            <a:r>
              <a:rPr kumimoji="0" sz="1700" b="0" i="0" u="none" strike="noStrike" kern="0" cap="none" spc="-45"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the</a:t>
            </a:r>
            <a:r>
              <a:rPr kumimoji="0" sz="1700" b="0" i="0" u="none" strike="noStrike" kern="0" cap="none" spc="-35"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10" normalizeH="0" baseline="0" noProof="0" dirty="0">
                <a:ln>
                  <a:noFill/>
                </a:ln>
                <a:solidFill>
                  <a:srgbClr val="454545"/>
                </a:solidFill>
                <a:effectLst/>
                <a:uLnTx/>
                <a:uFillTx/>
                <a:latin typeface="Franklin Gothic Book"/>
                <a:ea typeface="+mn-ea"/>
                <a:cs typeface="Franklin Gothic Book"/>
              </a:rPr>
              <a:t>Military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Medical</a:t>
            </a:r>
            <a:r>
              <a:rPr kumimoji="0" sz="1700" b="0" i="0" u="none" strike="noStrike" kern="0" cap="none" spc="-55"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20" normalizeH="0" baseline="0" noProof="0" dirty="0">
                <a:ln>
                  <a:noFill/>
                </a:ln>
                <a:solidFill>
                  <a:srgbClr val="454545"/>
                </a:solidFill>
                <a:effectLst/>
                <a:uLnTx/>
                <a:uFillTx/>
                <a:latin typeface="Franklin Gothic Book"/>
                <a:ea typeface="+mn-ea"/>
                <a:cs typeface="Franklin Gothic Book"/>
              </a:rPr>
              <a:t>Treatment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Facilities</a:t>
            </a:r>
            <a:r>
              <a:rPr kumimoji="0" sz="1700" b="0" i="0" u="none" strike="noStrike" kern="0" cap="none" spc="-50"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(MTFs)</a:t>
            </a:r>
            <a:r>
              <a:rPr kumimoji="0" sz="1700" b="0" i="0" u="none" strike="noStrike" kern="0" cap="none" spc="-40"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to</a:t>
            </a:r>
            <a:r>
              <a:rPr kumimoji="0" sz="1700" b="0" i="0" u="none" strike="noStrike" kern="0" cap="none" spc="-40"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optimize</a:t>
            </a:r>
            <a:r>
              <a:rPr kumimoji="0" sz="1700" b="0" i="0" u="none" strike="noStrike" kern="0" cap="none" spc="-20"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the</a:t>
            </a:r>
            <a:r>
              <a:rPr kumimoji="0" sz="1700" b="0" i="0" u="none" strike="noStrike" kern="0" cap="none" spc="-45"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delivery</a:t>
            </a:r>
            <a:r>
              <a:rPr kumimoji="0" sz="1700" b="0" i="0" u="none" strike="noStrike" kern="0" cap="none" spc="-35"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of</a:t>
            </a:r>
            <a:r>
              <a:rPr kumimoji="0" sz="1700" b="0" i="0" u="none" strike="noStrike" kern="0" cap="none" spc="-40"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health</a:t>
            </a:r>
            <a:r>
              <a:rPr kumimoji="0" sz="1700" b="0" i="0" u="none" strike="noStrike" kern="0" cap="none" spc="-45"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care</a:t>
            </a:r>
            <a:r>
              <a:rPr kumimoji="0" sz="1700" b="0" i="0" u="none" strike="noStrike" kern="0" cap="none" spc="-45"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10" normalizeH="0" baseline="0" noProof="0" dirty="0">
                <a:ln>
                  <a:noFill/>
                </a:ln>
                <a:solidFill>
                  <a:srgbClr val="454545"/>
                </a:solidFill>
                <a:effectLst/>
                <a:uLnTx/>
                <a:uFillTx/>
                <a:latin typeface="Franklin Gothic Book"/>
                <a:ea typeface="+mn-ea"/>
                <a:cs typeface="Franklin Gothic Book"/>
              </a:rPr>
              <a:t>services</a:t>
            </a:r>
            <a:r>
              <a:rPr kumimoji="0" sz="1700" b="0" i="0" u="none" strike="noStrike" kern="0" cap="none" spc="500"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to</a:t>
            </a:r>
            <a:r>
              <a:rPr kumimoji="0" sz="1700" b="0" i="0" u="none" strike="noStrike" kern="0" cap="none" spc="-40"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enhance</a:t>
            </a:r>
            <a:r>
              <a:rPr kumimoji="0" sz="1700" b="0" i="0" u="none" strike="noStrike" kern="0" cap="none" spc="-35"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the</a:t>
            </a:r>
            <a:r>
              <a:rPr kumimoji="0" sz="1700" b="0" i="0" u="none" strike="noStrike" kern="0" cap="none" spc="-45"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clinical</a:t>
            </a:r>
            <a:r>
              <a:rPr kumimoji="0" sz="1700" b="0" i="0" u="none" strike="noStrike" kern="0" cap="none" spc="-60"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expertise</a:t>
            </a:r>
            <a:r>
              <a:rPr kumimoji="0" sz="1700" b="0" i="0" u="none" strike="noStrike" kern="0" cap="none" spc="-20"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of</a:t>
            </a:r>
            <a:r>
              <a:rPr kumimoji="0" sz="1700" b="0" i="0" u="none" strike="noStrike" kern="0" cap="none" spc="-40"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providers</a:t>
            </a:r>
            <a:r>
              <a:rPr kumimoji="0" sz="1700" b="0" i="0" u="none" strike="noStrike" kern="0" cap="none" spc="-25"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in</a:t>
            </a:r>
            <a:r>
              <a:rPr kumimoji="0" sz="1700" b="0" i="0" u="none" strike="noStrike" kern="0" cap="none" spc="-50"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the</a:t>
            </a:r>
            <a:r>
              <a:rPr kumimoji="0" sz="1700" b="0" i="0" u="none" strike="noStrike" kern="0" cap="none" spc="-45"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direct</a:t>
            </a:r>
            <a:r>
              <a:rPr kumimoji="0" sz="1700" b="0" i="0" u="none" strike="noStrike" kern="0" cap="none" spc="-40"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care</a:t>
            </a:r>
            <a:r>
              <a:rPr kumimoji="0" sz="1700" b="0" i="0" u="none" strike="noStrike" kern="0" cap="none" spc="-45"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system</a:t>
            </a:r>
            <a:r>
              <a:rPr kumimoji="0" sz="1700" b="0" i="0" u="none" strike="noStrike" kern="0" cap="none" spc="-30"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20" normalizeH="0" baseline="0" noProof="0" dirty="0">
                <a:ln>
                  <a:noFill/>
                </a:ln>
                <a:solidFill>
                  <a:srgbClr val="454545"/>
                </a:solidFill>
                <a:effectLst/>
                <a:uLnTx/>
                <a:uFillTx/>
                <a:latin typeface="Franklin Gothic Book"/>
                <a:ea typeface="+mn-ea"/>
                <a:cs typeface="Franklin Gothic Book"/>
              </a:rPr>
              <a:t>(see</a:t>
            </a:r>
            <a:r>
              <a:rPr kumimoji="0" sz="1700" b="0" i="0" u="none" strike="noStrike" kern="0" cap="none" spc="500"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definition</a:t>
            </a:r>
            <a:r>
              <a:rPr kumimoji="0" sz="1700" b="0" i="0" u="none" strike="noStrike" kern="0" cap="none" spc="-30"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of</a:t>
            </a:r>
            <a:r>
              <a:rPr kumimoji="0" sz="1700" b="0" i="0" u="none" strike="noStrike" kern="0" cap="none" spc="-35"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MTF</a:t>
            </a:r>
            <a:r>
              <a:rPr kumimoji="0" sz="1700" b="0" i="0" u="none" strike="noStrike" kern="0" cap="none" spc="-40"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optimization</a:t>
            </a:r>
            <a:r>
              <a:rPr kumimoji="0" sz="1700" b="0" i="0" u="none" strike="noStrike" kern="0" cap="none" spc="-20"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in</a:t>
            </a:r>
            <a:r>
              <a:rPr kumimoji="0" sz="1700" b="0" i="0" u="none" strike="noStrike" kern="0" cap="none" spc="-45"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the</a:t>
            </a:r>
            <a:r>
              <a:rPr kumimoji="0" sz="1700" b="0" i="0" u="none" strike="noStrike" kern="0" cap="none" spc="-40"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TRICARE</a:t>
            </a:r>
            <a:r>
              <a:rPr kumimoji="0" sz="1700" b="0" i="0" u="none" strike="noStrike" kern="0" cap="none" spc="-35"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Manual,</a:t>
            </a:r>
            <a:r>
              <a:rPr kumimoji="0" sz="1700" b="0" i="0" u="none" strike="noStrike" kern="0" cap="none" spc="-35"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Definitions1</a:t>
            </a:r>
            <a:r>
              <a:rPr kumimoji="0" sz="1700" b="0" i="0" u="none" strike="noStrike" kern="0" cap="none" spc="-15"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a:t>
            </a:r>
            <a:r>
              <a:rPr kumimoji="0" sz="1700" b="0" i="0" u="none" strike="noStrike" kern="0" cap="none" spc="-40"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for</a:t>
            </a:r>
            <a:r>
              <a:rPr kumimoji="0" sz="1700" b="0" i="0" u="none" strike="noStrike" kern="0" cap="none" spc="-35"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all</a:t>
            </a:r>
            <a:r>
              <a:rPr kumimoji="0" sz="1700" b="0" i="0" u="none" strike="noStrike" kern="0" cap="none" spc="-50"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10" normalizeH="0" baseline="0" noProof="0" dirty="0">
                <a:ln>
                  <a:noFill/>
                </a:ln>
                <a:solidFill>
                  <a:srgbClr val="454545"/>
                </a:solidFill>
                <a:effectLst/>
                <a:uLnTx/>
                <a:uFillTx/>
                <a:latin typeface="Franklin Gothic Book"/>
                <a:ea typeface="+mn-ea"/>
                <a:cs typeface="Franklin Gothic Book"/>
              </a:rPr>
              <a:t>TRICARE-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eligible</a:t>
            </a:r>
            <a:r>
              <a:rPr kumimoji="0" sz="1700" b="0" i="0" u="none" strike="noStrike" kern="0" cap="none" spc="-55"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beneficiaries</a:t>
            </a:r>
            <a:r>
              <a:rPr kumimoji="0" sz="1700" b="0" i="0" u="none" strike="noStrike" kern="0" cap="none" spc="-35"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(see</a:t>
            </a:r>
            <a:r>
              <a:rPr kumimoji="0" sz="1700" b="0" i="0" u="none" strike="noStrike" kern="0" cap="none" spc="-45"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definition</a:t>
            </a:r>
            <a:r>
              <a:rPr kumimoji="0" sz="1700" b="0" i="0" u="none" strike="noStrike" kern="0" cap="none" spc="-40"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at</a:t>
            </a:r>
            <a:r>
              <a:rPr kumimoji="0" sz="1700" b="0" i="0" u="none" strike="noStrike" kern="0" cap="none" spc="-45"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Title</a:t>
            </a:r>
            <a:r>
              <a:rPr kumimoji="0" sz="1700" b="0" i="0" u="none" strike="noStrike" kern="0" cap="none" spc="-50"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32</a:t>
            </a:r>
            <a:r>
              <a:rPr kumimoji="0" sz="1700" b="0" i="0" u="none" strike="noStrike" kern="0" cap="none" spc="-50"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Code</a:t>
            </a:r>
            <a:r>
              <a:rPr kumimoji="0" sz="1700" b="0" i="0" u="none" strike="noStrike" kern="0" cap="none" spc="-40"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of</a:t>
            </a:r>
            <a:r>
              <a:rPr kumimoji="0" sz="1700" b="0" i="0" u="none" strike="noStrike" kern="0" cap="none" spc="-50"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Federal</a:t>
            </a:r>
            <a:r>
              <a:rPr kumimoji="0" sz="1700" b="0" i="0" u="none" strike="noStrike" kern="0" cap="none" spc="-40"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Regulations</a:t>
            </a:r>
            <a:r>
              <a:rPr kumimoji="0" sz="1700" b="0" i="0" u="none" strike="noStrike" kern="0" cap="none" spc="-30"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10" normalizeH="0" baseline="0" noProof="0" dirty="0">
                <a:ln>
                  <a:noFill/>
                </a:ln>
                <a:solidFill>
                  <a:srgbClr val="454545"/>
                </a:solidFill>
                <a:effectLst/>
                <a:uLnTx/>
                <a:uFillTx/>
                <a:latin typeface="Franklin Gothic Book"/>
                <a:ea typeface="+mn-ea"/>
                <a:cs typeface="Franklin Gothic Book"/>
              </a:rPr>
              <a:t>(CFR)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Part</a:t>
            </a:r>
            <a:r>
              <a:rPr kumimoji="0" sz="1700" b="0" i="0" u="none" strike="noStrike" kern="0" cap="none" spc="15"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10" normalizeH="0" baseline="0" noProof="0" dirty="0">
                <a:ln>
                  <a:noFill/>
                </a:ln>
                <a:solidFill>
                  <a:srgbClr val="454545"/>
                </a:solidFill>
                <a:effectLst/>
                <a:uLnTx/>
                <a:uFillTx/>
                <a:latin typeface="Franklin Gothic Book"/>
                <a:ea typeface="+mn-ea"/>
                <a:cs typeface="Franklin Gothic Book"/>
              </a:rPr>
              <a:t>199.17(a)(6)(i))</a:t>
            </a:r>
            <a:endParaRPr kumimoji="0" sz="1700" b="0" i="0" u="none" strike="noStrike" kern="0" cap="none" spc="0" normalizeH="0" baseline="0" noProof="0" dirty="0">
              <a:ln>
                <a:noFill/>
              </a:ln>
              <a:solidFill>
                <a:sysClr val="windowText" lastClr="000000"/>
              </a:solidFill>
              <a:effectLst/>
              <a:uLnTx/>
              <a:uFillTx/>
              <a:latin typeface="Franklin Gothic Book"/>
              <a:ea typeface="+mn-ea"/>
              <a:cs typeface="Franklin Gothic Book"/>
            </a:endParaRPr>
          </a:p>
          <a:p>
            <a:pPr marL="354965" marR="219710" lvl="0" indent="-342900" algn="l" defTabSz="914400" rtl="0" eaLnBrk="1" fontAlgn="auto" latinLnBrk="0" hangingPunct="1">
              <a:lnSpc>
                <a:spcPct val="80000"/>
              </a:lnSpc>
              <a:spcBef>
                <a:spcPts val="409"/>
              </a:spcBef>
              <a:spcAft>
                <a:spcPts val="0"/>
              </a:spcAft>
              <a:buClr>
                <a:srgbClr val="572830"/>
              </a:buClr>
              <a:buSzPct val="123529"/>
              <a:buFont typeface="Arial"/>
              <a:buChar char="•"/>
              <a:tabLst>
                <a:tab pos="354965" algn="l"/>
              </a:tabLst>
              <a:defRPr/>
            </a:pPr>
            <a:r>
              <a:rPr kumimoji="0" sz="1700" b="0" i="0" u="sng" strike="noStrike" kern="0" cap="none" spc="0" normalizeH="0" baseline="0" noProof="0" dirty="0">
                <a:ln>
                  <a:noFill/>
                </a:ln>
                <a:solidFill>
                  <a:srgbClr val="C00000"/>
                </a:solidFill>
                <a:effectLst/>
                <a:uLnTx/>
                <a:uFill>
                  <a:solidFill>
                    <a:srgbClr val="C00000"/>
                  </a:solidFill>
                </a:uFill>
                <a:latin typeface="Franklin Gothic Book"/>
                <a:ea typeface="+mn-ea"/>
                <a:cs typeface="Franklin Gothic Book"/>
              </a:rPr>
              <a:t>Experience</a:t>
            </a:r>
            <a:r>
              <a:rPr kumimoji="0" sz="1700" b="0" i="0" u="sng" strike="noStrike" kern="0" cap="none" spc="-50" normalizeH="0" baseline="0" noProof="0" dirty="0">
                <a:ln>
                  <a:noFill/>
                </a:ln>
                <a:solidFill>
                  <a:srgbClr val="C00000"/>
                </a:solidFill>
                <a:effectLst/>
                <a:uLnTx/>
                <a:uFill>
                  <a:solidFill>
                    <a:srgbClr val="C00000"/>
                  </a:solidFill>
                </a:uFill>
                <a:latin typeface="Franklin Gothic Book"/>
                <a:ea typeface="+mn-ea"/>
                <a:cs typeface="Franklin Gothic Book"/>
              </a:rPr>
              <a:t> </a:t>
            </a:r>
            <a:r>
              <a:rPr kumimoji="0" sz="1700" b="0" i="0" u="sng" strike="noStrike" kern="0" cap="none" spc="0" normalizeH="0" baseline="0" noProof="0" dirty="0">
                <a:ln>
                  <a:noFill/>
                </a:ln>
                <a:solidFill>
                  <a:srgbClr val="C00000"/>
                </a:solidFill>
                <a:effectLst/>
                <a:uLnTx/>
                <a:uFill>
                  <a:solidFill>
                    <a:srgbClr val="C00000"/>
                  </a:solidFill>
                </a:uFill>
                <a:latin typeface="Franklin Gothic Book"/>
                <a:ea typeface="+mn-ea"/>
                <a:cs typeface="Franklin Gothic Book"/>
              </a:rPr>
              <a:t>of</a:t>
            </a:r>
            <a:r>
              <a:rPr kumimoji="0" sz="1700" b="0" i="0" u="sng" strike="noStrike" kern="0" cap="none" spc="-35" normalizeH="0" baseline="0" noProof="0" dirty="0">
                <a:ln>
                  <a:noFill/>
                </a:ln>
                <a:solidFill>
                  <a:srgbClr val="C00000"/>
                </a:solidFill>
                <a:effectLst/>
                <a:uLnTx/>
                <a:uFill>
                  <a:solidFill>
                    <a:srgbClr val="C00000"/>
                  </a:solidFill>
                </a:uFill>
                <a:latin typeface="Franklin Gothic Book"/>
                <a:ea typeface="+mn-ea"/>
                <a:cs typeface="Franklin Gothic Book"/>
              </a:rPr>
              <a:t> </a:t>
            </a:r>
            <a:r>
              <a:rPr kumimoji="0" sz="1700" b="0" i="0" u="sng" strike="noStrike" kern="0" cap="none" spc="0" normalizeH="0" baseline="0" noProof="0" dirty="0">
                <a:ln>
                  <a:noFill/>
                </a:ln>
                <a:solidFill>
                  <a:srgbClr val="C00000"/>
                </a:solidFill>
                <a:effectLst/>
                <a:uLnTx/>
                <a:uFill>
                  <a:solidFill>
                    <a:srgbClr val="C00000"/>
                  </a:solidFill>
                </a:uFill>
                <a:latin typeface="Franklin Gothic Book"/>
                <a:ea typeface="+mn-ea"/>
                <a:cs typeface="Franklin Gothic Book"/>
              </a:rPr>
              <a:t>Care</a:t>
            </a:r>
            <a:r>
              <a:rPr kumimoji="0" sz="1700" b="0" i="0" u="none" strike="noStrike" kern="0" cap="none" spc="-45" normalizeH="0" baseline="0" noProof="0" dirty="0">
                <a:ln>
                  <a:noFill/>
                </a:ln>
                <a:solidFill>
                  <a:srgbClr val="C00000"/>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a:t>
            </a:r>
            <a:r>
              <a:rPr kumimoji="0" sz="1700" b="0" i="0" u="none" strike="noStrike" kern="0" cap="none" spc="-40"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Provide</a:t>
            </a:r>
            <a:r>
              <a:rPr kumimoji="0" sz="1700" b="0" i="0" u="none" strike="noStrike" kern="0" cap="none" spc="-20"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a</a:t>
            </a:r>
            <a:r>
              <a:rPr kumimoji="0" sz="1700" b="0" i="0" u="none" strike="noStrike" kern="0" cap="none" spc="-35"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care</a:t>
            </a:r>
            <a:r>
              <a:rPr kumimoji="0" sz="1700" b="0" i="0" u="none" strike="noStrike" kern="0" cap="none" spc="-30"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10" normalizeH="0" baseline="0" noProof="0" dirty="0">
                <a:ln>
                  <a:noFill/>
                </a:ln>
                <a:solidFill>
                  <a:srgbClr val="454545"/>
                </a:solidFill>
                <a:effectLst/>
                <a:uLnTx/>
                <a:uFillTx/>
                <a:latin typeface="Franklin Gothic Book"/>
                <a:ea typeface="+mn-ea"/>
                <a:cs typeface="Franklin Gothic Book"/>
              </a:rPr>
              <a:t>experience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that</a:t>
            </a:r>
            <a:r>
              <a:rPr kumimoji="0" sz="1700" b="0" i="0" u="none" strike="noStrike" kern="0" cap="none" spc="-35"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is</a:t>
            </a:r>
            <a:r>
              <a:rPr kumimoji="0" sz="1700" b="0" i="0" u="none" strike="noStrike" kern="0" cap="none" spc="-40"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patient</a:t>
            </a:r>
            <a:r>
              <a:rPr kumimoji="0" sz="1700" b="0" i="0" u="none" strike="noStrike" kern="0" cap="none" spc="-20"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and</a:t>
            </a:r>
            <a:r>
              <a:rPr kumimoji="0" sz="1700" b="0" i="0" u="none" strike="noStrike" kern="0" cap="none" spc="-35"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family</a:t>
            </a:r>
            <a:r>
              <a:rPr kumimoji="0" sz="1700" b="0" i="0" u="none" strike="noStrike" kern="0" cap="none" spc="-35"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10" normalizeH="0" baseline="0" noProof="0" dirty="0">
                <a:ln>
                  <a:noFill/>
                </a:ln>
                <a:solidFill>
                  <a:srgbClr val="454545"/>
                </a:solidFill>
                <a:effectLst/>
                <a:uLnTx/>
                <a:uFillTx/>
                <a:latin typeface="Franklin Gothic Book"/>
                <a:ea typeface="+mn-ea"/>
                <a:cs typeface="Franklin Gothic Book"/>
              </a:rPr>
              <a:t>centered, compassionate,</a:t>
            </a:r>
            <a:r>
              <a:rPr kumimoji="0" sz="1700" b="0" i="0" u="none" strike="noStrike" kern="0" cap="none" spc="-35"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10" normalizeH="0" baseline="0" noProof="0" dirty="0">
                <a:ln>
                  <a:noFill/>
                </a:ln>
                <a:solidFill>
                  <a:srgbClr val="454545"/>
                </a:solidFill>
                <a:effectLst/>
                <a:uLnTx/>
                <a:uFillTx/>
                <a:latin typeface="Franklin Gothic Book"/>
                <a:ea typeface="+mn-ea"/>
                <a:cs typeface="Franklin Gothic Book"/>
              </a:rPr>
              <a:t>convenient,</a:t>
            </a:r>
            <a:r>
              <a:rPr kumimoji="0" sz="1700" b="0" i="0" u="none" strike="noStrike" kern="0" cap="none" spc="-30"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equitable,</a:t>
            </a:r>
            <a:r>
              <a:rPr kumimoji="0" sz="1700" b="0" i="0" u="none" strike="noStrike" kern="0" cap="none" spc="-30"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safe,</a:t>
            </a:r>
            <a:r>
              <a:rPr kumimoji="0" sz="1700" b="0" i="0" u="none" strike="noStrike" kern="0" cap="none" spc="-50"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and</a:t>
            </a:r>
            <a:r>
              <a:rPr kumimoji="0" sz="1700" b="0" i="0" u="none" strike="noStrike" kern="0" cap="none" spc="-50"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always</a:t>
            </a:r>
            <a:r>
              <a:rPr kumimoji="0" sz="1700" b="0" i="0" u="none" strike="noStrike" kern="0" cap="none" spc="-65"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of</a:t>
            </a:r>
            <a:r>
              <a:rPr kumimoji="0" sz="1700" b="0" i="0" u="none" strike="noStrike" kern="0" cap="none" spc="-45"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the</a:t>
            </a:r>
            <a:r>
              <a:rPr kumimoji="0" sz="1700" b="0" i="0" u="none" strike="noStrike" kern="0" cap="none" spc="-55"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highest</a:t>
            </a:r>
            <a:r>
              <a:rPr kumimoji="0" sz="1700" b="0" i="0" u="none" strike="noStrike" kern="0" cap="none" spc="-60"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10" normalizeH="0" baseline="0" noProof="0" dirty="0">
                <a:ln>
                  <a:noFill/>
                </a:ln>
                <a:solidFill>
                  <a:srgbClr val="454545"/>
                </a:solidFill>
                <a:effectLst/>
                <a:uLnTx/>
                <a:uFillTx/>
                <a:latin typeface="Franklin Gothic Book"/>
                <a:ea typeface="+mn-ea"/>
                <a:cs typeface="Franklin Gothic Book"/>
              </a:rPr>
              <a:t>quality</a:t>
            </a:r>
            <a:endParaRPr kumimoji="0" sz="1700" b="0" i="0" u="none" strike="noStrike" kern="0" cap="none" spc="0" normalizeH="0" baseline="0" noProof="0" dirty="0">
              <a:ln>
                <a:noFill/>
              </a:ln>
              <a:solidFill>
                <a:sysClr val="windowText" lastClr="000000"/>
              </a:solidFill>
              <a:effectLst/>
              <a:uLnTx/>
              <a:uFillTx/>
              <a:latin typeface="Franklin Gothic Book"/>
              <a:ea typeface="+mn-ea"/>
              <a:cs typeface="Franklin Gothic Book"/>
            </a:endParaRPr>
          </a:p>
          <a:p>
            <a:pPr marL="355600" marR="5080" lvl="0" indent="-342900" algn="just" defTabSz="914400" rtl="0" eaLnBrk="1" fontAlgn="auto" latinLnBrk="0" hangingPunct="1">
              <a:lnSpc>
                <a:spcPct val="80000"/>
              </a:lnSpc>
              <a:spcBef>
                <a:spcPts val="405"/>
              </a:spcBef>
              <a:spcAft>
                <a:spcPts val="0"/>
              </a:spcAft>
              <a:buClrTx/>
              <a:buSzPct val="123529"/>
              <a:buFont typeface="Arial"/>
              <a:buChar char="•"/>
              <a:tabLst>
                <a:tab pos="355600" algn="l"/>
                <a:tab pos="356870" algn="l"/>
              </a:tabLst>
              <a:defRPr/>
            </a:pPr>
            <a:r>
              <a:rPr kumimoji="0" sz="1700" b="0" i="0" u="sng" strike="noStrike" kern="0" cap="none" spc="0" normalizeH="0" baseline="0" noProof="0" dirty="0">
                <a:ln>
                  <a:noFill/>
                </a:ln>
                <a:solidFill>
                  <a:srgbClr val="572830"/>
                </a:solidFill>
                <a:effectLst/>
                <a:uLnTx/>
                <a:uFill>
                  <a:solidFill>
                    <a:srgbClr val="006FC0"/>
                  </a:solidFill>
                </a:uFill>
                <a:latin typeface="Franklin Gothic Book"/>
                <a:ea typeface="+mn-ea"/>
                <a:cs typeface="Franklin Gothic Book"/>
              </a:rPr>
              <a:t>	</a:t>
            </a:r>
            <a:r>
              <a:rPr kumimoji="0" sz="1700" b="0" i="0" u="sng" strike="noStrike" kern="0" cap="none" spc="0" normalizeH="0" baseline="0" noProof="0" dirty="0">
                <a:ln>
                  <a:noFill/>
                </a:ln>
                <a:solidFill>
                  <a:srgbClr val="006FC0"/>
                </a:solidFill>
                <a:effectLst/>
                <a:uLnTx/>
                <a:uFill>
                  <a:solidFill>
                    <a:srgbClr val="006FC0"/>
                  </a:solidFill>
                </a:uFill>
                <a:latin typeface="Franklin Gothic Book"/>
                <a:ea typeface="+mn-ea"/>
                <a:cs typeface="Franklin Gothic Book"/>
              </a:rPr>
              <a:t>Manage</a:t>
            </a:r>
            <a:r>
              <a:rPr kumimoji="0" sz="1700" b="0" i="0" u="sng" strike="noStrike" kern="0" cap="none" spc="-70" normalizeH="0" baseline="0" noProof="0" dirty="0">
                <a:ln>
                  <a:noFill/>
                </a:ln>
                <a:solidFill>
                  <a:srgbClr val="006FC0"/>
                </a:solidFill>
                <a:effectLst/>
                <a:uLnTx/>
                <a:uFill>
                  <a:solidFill>
                    <a:srgbClr val="006FC0"/>
                  </a:solidFill>
                </a:uFill>
                <a:latin typeface="Franklin Gothic Book"/>
                <a:ea typeface="+mn-ea"/>
                <a:cs typeface="Franklin Gothic Book"/>
              </a:rPr>
              <a:t> </a:t>
            </a:r>
            <a:r>
              <a:rPr kumimoji="0" sz="1700" b="0" i="0" u="sng" strike="noStrike" kern="0" cap="none" spc="0" normalizeH="0" baseline="0" noProof="0" dirty="0">
                <a:ln>
                  <a:noFill/>
                </a:ln>
                <a:solidFill>
                  <a:srgbClr val="006FC0"/>
                </a:solidFill>
                <a:effectLst/>
                <a:uLnTx/>
                <a:uFill>
                  <a:solidFill>
                    <a:srgbClr val="006FC0"/>
                  </a:solidFill>
                </a:uFill>
                <a:latin typeface="Franklin Gothic Book"/>
                <a:ea typeface="+mn-ea"/>
                <a:cs typeface="Franklin Gothic Book"/>
              </a:rPr>
              <a:t>Per</a:t>
            </a:r>
            <a:r>
              <a:rPr kumimoji="0" sz="1700" b="0" i="0" u="sng" strike="noStrike" kern="0" cap="none" spc="-65" normalizeH="0" baseline="0" noProof="0" dirty="0">
                <a:ln>
                  <a:noFill/>
                </a:ln>
                <a:solidFill>
                  <a:srgbClr val="006FC0"/>
                </a:solidFill>
                <a:effectLst/>
                <a:uLnTx/>
                <a:uFill>
                  <a:solidFill>
                    <a:srgbClr val="006FC0"/>
                  </a:solidFill>
                </a:uFill>
                <a:latin typeface="Franklin Gothic Book"/>
                <a:ea typeface="+mn-ea"/>
                <a:cs typeface="Franklin Gothic Book"/>
              </a:rPr>
              <a:t> </a:t>
            </a:r>
            <a:r>
              <a:rPr kumimoji="0" sz="1700" b="0" i="0" u="sng" strike="noStrike" kern="0" cap="none" spc="0" normalizeH="0" baseline="0" noProof="0" dirty="0">
                <a:ln>
                  <a:noFill/>
                </a:ln>
                <a:solidFill>
                  <a:srgbClr val="006FC0"/>
                </a:solidFill>
                <a:effectLst/>
                <a:uLnTx/>
                <a:uFill>
                  <a:solidFill>
                    <a:srgbClr val="006FC0"/>
                  </a:solidFill>
                </a:uFill>
                <a:latin typeface="Franklin Gothic Book"/>
                <a:ea typeface="+mn-ea"/>
                <a:cs typeface="Franklin Gothic Book"/>
              </a:rPr>
              <a:t>Capita</a:t>
            </a:r>
            <a:r>
              <a:rPr kumimoji="0" sz="1700" b="0" i="0" u="sng" strike="noStrike" kern="0" cap="none" spc="-75" normalizeH="0" baseline="0" noProof="0" dirty="0">
                <a:ln>
                  <a:noFill/>
                </a:ln>
                <a:solidFill>
                  <a:srgbClr val="006FC0"/>
                </a:solidFill>
                <a:effectLst/>
                <a:uLnTx/>
                <a:uFill>
                  <a:solidFill>
                    <a:srgbClr val="006FC0"/>
                  </a:solidFill>
                </a:uFill>
                <a:latin typeface="Franklin Gothic Book"/>
                <a:ea typeface="+mn-ea"/>
                <a:cs typeface="Franklin Gothic Book"/>
              </a:rPr>
              <a:t> </a:t>
            </a:r>
            <a:r>
              <a:rPr kumimoji="0" sz="1700" b="0" i="0" u="sng" strike="noStrike" kern="0" cap="none" spc="0" normalizeH="0" baseline="0" noProof="0" dirty="0">
                <a:ln>
                  <a:noFill/>
                </a:ln>
                <a:solidFill>
                  <a:srgbClr val="006FC0"/>
                </a:solidFill>
                <a:effectLst/>
                <a:uLnTx/>
                <a:uFill>
                  <a:solidFill>
                    <a:srgbClr val="006FC0"/>
                  </a:solidFill>
                </a:uFill>
                <a:latin typeface="Franklin Gothic Book"/>
                <a:ea typeface="+mn-ea"/>
                <a:cs typeface="Franklin Gothic Book"/>
              </a:rPr>
              <a:t>Cost</a:t>
            </a:r>
            <a:r>
              <a:rPr kumimoji="0" sz="1700" b="0" i="0" u="none" strike="noStrike" kern="0" cap="none" spc="-60" normalizeH="0" baseline="0" noProof="0" dirty="0">
                <a:ln>
                  <a:noFill/>
                </a:ln>
                <a:solidFill>
                  <a:srgbClr val="006FC0"/>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a:t>
            </a:r>
            <a:r>
              <a:rPr kumimoji="0" sz="1700" b="0" i="0" u="none" strike="noStrike" kern="0" cap="none" spc="-55"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Create</a:t>
            </a:r>
            <a:r>
              <a:rPr kumimoji="0" sz="1700" b="0" i="0" u="none" strike="noStrike" kern="0" cap="none" spc="-45"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value</a:t>
            </a:r>
            <a:r>
              <a:rPr kumimoji="0" sz="1700" b="0" i="0" u="none" strike="noStrike" kern="0" cap="none" spc="-50"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by</a:t>
            </a:r>
            <a:r>
              <a:rPr kumimoji="0" sz="1700" b="0" i="0" u="none" strike="noStrike" kern="0" cap="none" spc="-65"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focusing</a:t>
            </a:r>
            <a:r>
              <a:rPr kumimoji="0" sz="1700" b="0" i="0" u="none" strike="noStrike" kern="0" cap="none" spc="-30"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on</a:t>
            </a:r>
            <a:r>
              <a:rPr kumimoji="0" sz="1700" b="0" i="0" u="none" strike="noStrike" kern="0" cap="none" spc="-50"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10" normalizeH="0" baseline="0" noProof="0" dirty="0">
                <a:ln>
                  <a:noFill/>
                </a:ln>
                <a:solidFill>
                  <a:srgbClr val="454545"/>
                </a:solidFill>
                <a:effectLst/>
                <a:uLnTx/>
                <a:uFillTx/>
                <a:latin typeface="Franklin Gothic Book"/>
                <a:ea typeface="+mn-ea"/>
                <a:cs typeface="Franklin Gothic Book"/>
              </a:rPr>
              <a:t>quality,</a:t>
            </a:r>
            <a:r>
              <a:rPr kumimoji="0" sz="1700" b="0" i="0" u="none" strike="noStrike" kern="0" cap="none" spc="-55"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eliminating</a:t>
            </a:r>
            <a:r>
              <a:rPr kumimoji="0" sz="1700" b="0" i="0" u="none" strike="noStrike" kern="0" cap="none" spc="-35"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waste,</a:t>
            </a:r>
            <a:r>
              <a:rPr kumimoji="0" sz="1700" b="0" i="0" u="none" strike="noStrike" kern="0" cap="none" spc="-55"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25" normalizeH="0" baseline="0" noProof="0" dirty="0">
                <a:ln>
                  <a:noFill/>
                </a:ln>
                <a:solidFill>
                  <a:srgbClr val="454545"/>
                </a:solidFill>
                <a:effectLst/>
                <a:uLnTx/>
                <a:uFillTx/>
                <a:latin typeface="Franklin Gothic Book"/>
                <a:ea typeface="+mn-ea"/>
                <a:cs typeface="Franklin Gothic Book"/>
              </a:rPr>
              <a:t>and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reducing</a:t>
            </a:r>
            <a:r>
              <a:rPr kumimoji="0" sz="1700" b="0" i="0" u="none" strike="noStrike" kern="0" cap="none" spc="-45"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10" normalizeH="0" baseline="0" noProof="0" dirty="0">
                <a:ln>
                  <a:noFill/>
                </a:ln>
                <a:solidFill>
                  <a:srgbClr val="454545"/>
                </a:solidFill>
                <a:effectLst/>
                <a:uLnTx/>
                <a:uFillTx/>
                <a:latin typeface="Franklin Gothic Book"/>
                <a:ea typeface="+mn-ea"/>
                <a:cs typeface="Franklin Gothic Book"/>
              </a:rPr>
              <a:t>unwarranted</a:t>
            </a:r>
            <a:r>
              <a:rPr kumimoji="0" sz="1700" b="0" i="0" u="none" strike="noStrike" kern="0" cap="none" spc="-35"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variation;</a:t>
            </a:r>
            <a:r>
              <a:rPr kumimoji="0" sz="1700" b="0" i="0" u="none" strike="noStrike" kern="0" cap="none" spc="-50"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considering</a:t>
            </a:r>
            <a:r>
              <a:rPr kumimoji="0" sz="1700" b="0" i="0" u="none" strike="noStrike" kern="0" cap="none" spc="-35"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the</a:t>
            </a:r>
            <a:r>
              <a:rPr kumimoji="0" sz="1700" b="0" i="0" u="none" strike="noStrike" kern="0" cap="none" spc="-55"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total</a:t>
            </a:r>
            <a:r>
              <a:rPr kumimoji="0" sz="1700" b="0" i="0" u="none" strike="noStrike" kern="0" cap="none" spc="-55"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cost</a:t>
            </a:r>
            <a:r>
              <a:rPr kumimoji="0" sz="1700" b="0" i="0" u="none" strike="noStrike" kern="0" cap="none" spc="-55"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of</a:t>
            </a:r>
            <a:r>
              <a:rPr kumimoji="0" sz="1700" b="0" i="0" u="none" strike="noStrike" kern="0" cap="none" spc="-55"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care</a:t>
            </a:r>
            <a:r>
              <a:rPr kumimoji="0" sz="1700" b="0" i="0" u="none" strike="noStrike" kern="0" cap="none" spc="-55"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over</a:t>
            </a:r>
            <a:r>
              <a:rPr kumimoji="0" sz="1700" b="0" i="0" u="none" strike="noStrike" kern="0" cap="none" spc="-45"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time,</a:t>
            </a:r>
            <a:r>
              <a:rPr kumimoji="0" sz="1700" b="0" i="0" u="none" strike="noStrike" kern="0" cap="none" spc="-50"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not</a:t>
            </a:r>
            <a:r>
              <a:rPr kumimoji="0" sz="1700" b="0" i="0" u="none" strike="noStrike" kern="0" cap="none" spc="-45"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20" normalizeH="0" baseline="0" noProof="0" dirty="0">
                <a:ln>
                  <a:noFill/>
                </a:ln>
                <a:solidFill>
                  <a:srgbClr val="454545"/>
                </a:solidFill>
                <a:effectLst/>
                <a:uLnTx/>
                <a:uFillTx/>
                <a:latin typeface="Franklin Gothic Book"/>
                <a:ea typeface="+mn-ea"/>
                <a:cs typeface="Franklin Gothic Book"/>
              </a:rPr>
              <a:t>just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the</a:t>
            </a:r>
            <a:r>
              <a:rPr kumimoji="0" sz="1700" b="0" i="0" u="none" strike="noStrike" kern="0" cap="none" spc="-35"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cost</a:t>
            </a:r>
            <a:r>
              <a:rPr kumimoji="0" sz="1700" b="0" i="0" u="none" strike="noStrike" kern="0" cap="none" spc="-20"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of</a:t>
            </a:r>
            <a:r>
              <a:rPr kumimoji="0" sz="1700" b="0" i="0" u="none" strike="noStrike" kern="0" cap="none" spc="-25"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an</a:t>
            </a:r>
            <a:r>
              <a:rPr kumimoji="0" sz="1700" b="0" i="0" u="none" strike="noStrike" kern="0" cap="none" spc="-25"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individual</a:t>
            </a:r>
            <a:r>
              <a:rPr kumimoji="0" sz="1700" b="0" i="0" u="none" strike="noStrike" kern="0" cap="none" spc="-20"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health</a:t>
            </a:r>
            <a:r>
              <a:rPr kumimoji="0" sz="1700" b="0" i="0" u="none" strike="noStrike" kern="0" cap="none" spc="-35"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care</a:t>
            </a:r>
            <a:r>
              <a:rPr kumimoji="0" sz="1700" b="0" i="0" u="none" strike="noStrike" kern="0" cap="none" spc="-25"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10" normalizeH="0" baseline="0" noProof="0" dirty="0">
                <a:ln>
                  <a:noFill/>
                </a:ln>
                <a:solidFill>
                  <a:srgbClr val="454545"/>
                </a:solidFill>
                <a:effectLst/>
                <a:uLnTx/>
                <a:uFillTx/>
                <a:latin typeface="Franklin Gothic Book"/>
                <a:ea typeface="+mn-ea"/>
                <a:cs typeface="Franklin Gothic Book"/>
              </a:rPr>
              <a:t>activity</a:t>
            </a:r>
            <a:endParaRPr kumimoji="0" sz="1700" b="0" i="0" u="none" strike="noStrike" kern="0" cap="none" spc="0" normalizeH="0" baseline="0" noProof="0" dirty="0">
              <a:ln>
                <a:noFill/>
              </a:ln>
              <a:solidFill>
                <a:sysClr val="windowText" lastClr="000000"/>
              </a:solidFill>
              <a:effectLst/>
              <a:uLnTx/>
              <a:uFillTx/>
              <a:latin typeface="Franklin Gothic Book"/>
              <a:ea typeface="+mn-ea"/>
              <a:cs typeface="Franklin Gothic Book"/>
            </a:endParaRPr>
          </a:p>
          <a:p>
            <a:pPr marL="354965" marR="203200" lvl="0" indent="-342900" algn="just" defTabSz="914400" rtl="0" eaLnBrk="1" fontAlgn="auto" latinLnBrk="0" hangingPunct="1">
              <a:lnSpc>
                <a:spcPct val="80000"/>
              </a:lnSpc>
              <a:spcBef>
                <a:spcPts val="409"/>
              </a:spcBef>
              <a:spcAft>
                <a:spcPts val="0"/>
              </a:spcAft>
              <a:buClrTx/>
              <a:buSzPct val="123529"/>
              <a:buFont typeface="Arial"/>
              <a:buChar char="•"/>
              <a:tabLst>
                <a:tab pos="354965" algn="l"/>
                <a:tab pos="356235" algn="l"/>
              </a:tabLst>
              <a:defRPr/>
            </a:pPr>
            <a:r>
              <a:rPr kumimoji="0" sz="1700" b="0" i="0" u="sng" strike="noStrike" kern="0" cap="none" spc="0" normalizeH="0" baseline="0" noProof="0" dirty="0">
                <a:ln>
                  <a:noFill/>
                </a:ln>
                <a:solidFill>
                  <a:srgbClr val="572830"/>
                </a:solidFill>
                <a:effectLst/>
                <a:uLnTx/>
                <a:uFill>
                  <a:solidFill>
                    <a:srgbClr val="6F2F9F"/>
                  </a:solidFill>
                </a:uFill>
                <a:latin typeface="Franklin Gothic Book"/>
                <a:ea typeface="+mn-ea"/>
                <a:cs typeface="Franklin Gothic Book"/>
              </a:rPr>
              <a:t>	</a:t>
            </a:r>
            <a:r>
              <a:rPr kumimoji="0" sz="1700" b="0" i="0" u="sng" strike="noStrike" kern="0" cap="none" spc="0" normalizeH="0" baseline="0" noProof="0" dirty="0">
                <a:ln>
                  <a:noFill/>
                </a:ln>
                <a:solidFill>
                  <a:srgbClr val="6F2F9F"/>
                </a:solidFill>
                <a:effectLst/>
                <a:uLnTx/>
                <a:uFill>
                  <a:solidFill>
                    <a:srgbClr val="6F2F9F"/>
                  </a:solidFill>
                </a:uFill>
                <a:latin typeface="Franklin Gothic Book"/>
                <a:ea typeface="+mn-ea"/>
                <a:cs typeface="Franklin Gothic Book"/>
              </a:rPr>
              <a:t>Population</a:t>
            </a:r>
            <a:r>
              <a:rPr kumimoji="0" sz="1700" b="0" i="0" u="sng" strike="noStrike" kern="0" cap="none" spc="-60" normalizeH="0" baseline="0" noProof="0" dirty="0">
                <a:ln>
                  <a:noFill/>
                </a:ln>
                <a:solidFill>
                  <a:srgbClr val="6F2F9F"/>
                </a:solidFill>
                <a:effectLst/>
                <a:uLnTx/>
                <a:uFill>
                  <a:solidFill>
                    <a:srgbClr val="6F2F9F"/>
                  </a:solidFill>
                </a:uFill>
                <a:latin typeface="Franklin Gothic Book"/>
                <a:ea typeface="+mn-ea"/>
                <a:cs typeface="Franklin Gothic Book"/>
              </a:rPr>
              <a:t> </a:t>
            </a:r>
            <a:r>
              <a:rPr kumimoji="0" sz="1700" b="0" i="0" u="sng" strike="noStrike" kern="0" cap="none" spc="0" normalizeH="0" baseline="0" noProof="0" dirty="0">
                <a:ln>
                  <a:noFill/>
                </a:ln>
                <a:solidFill>
                  <a:srgbClr val="6F2F9F"/>
                </a:solidFill>
                <a:effectLst/>
                <a:uLnTx/>
                <a:uFill>
                  <a:solidFill>
                    <a:srgbClr val="6F2F9F"/>
                  </a:solidFill>
                </a:uFill>
                <a:latin typeface="Franklin Gothic Book"/>
                <a:ea typeface="+mn-ea"/>
                <a:cs typeface="Franklin Gothic Book"/>
              </a:rPr>
              <a:t>Health</a:t>
            </a:r>
            <a:r>
              <a:rPr kumimoji="0" sz="1700" b="0" i="0" u="none" strike="noStrike" kern="0" cap="none" spc="-50" normalizeH="0" baseline="0" noProof="0" dirty="0">
                <a:ln>
                  <a:noFill/>
                </a:ln>
                <a:solidFill>
                  <a:srgbClr val="6F2F9F"/>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a:t>
            </a:r>
            <a:r>
              <a:rPr kumimoji="0" sz="1700" b="0" i="0" u="none" strike="noStrike" kern="0" cap="none" spc="-45"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Within</a:t>
            </a:r>
            <a:r>
              <a:rPr kumimoji="0" sz="1700" b="0" i="0" u="none" strike="noStrike" kern="0" cap="none" spc="-50"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the</a:t>
            </a:r>
            <a:r>
              <a:rPr kumimoji="0" sz="1700" b="0" i="0" u="none" strike="noStrike" kern="0" cap="none" spc="-45"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constraints,</a:t>
            </a:r>
            <a:r>
              <a:rPr kumimoji="0" sz="1700" b="0" i="0" u="none" strike="noStrike" kern="0" cap="none" spc="-25"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boundaries,</a:t>
            </a:r>
            <a:r>
              <a:rPr kumimoji="0" sz="1700" b="0" i="0" u="none" strike="noStrike" kern="0" cap="none" spc="-15"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and</a:t>
            </a:r>
            <a:r>
              <a:rPr kumimoji="0" sz="1700" b="0" i="0" u="none" strike="noStrike" kern="0" cap="none" spc="-45"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benefits</a:t>
            </a:r>
            <a:r>
              <a:rPr kumimoji="0" sz="1700" b="0" i="0" u="none" strike="noStrike" kern="0" cap="none" spc="-30"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of</a:t>
            </a:r>
            <a:r>
              <a:rPr kumimoji="0" sz="1700" b="0" i="0" u="none" strike="noStrike" kern="0" cap="none" spc="-30"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the</a:t>
            </a:r>
            <a:r>
              <a:rPr kumimoji="0" sz="1700" b="0" i="0" u="none" strike="noStrike" kern="0" cap="none" spc="-50"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10" normalizeH="0" baseline="0" noProof="0" dirty="0">
                <a:ln>
                  <a:noFill/>
                </a:ln>
                <a:solidFill>
                  <a:srgbClr val="454545"/>
                </a:solidFill>
                <a:effectLst/>
                <a:uLnTx/>
                <a:uFillTx/>
                <a:latin typeface="Franklin Gothic Book"/>
                <a:ea typeface="+mn-ea"/>
                <a:cs typeface="Franklin Gothic Book"/>
              </a:rPr>
              <a:t>current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program,</a:t>
            </a:r>
            <a:r>
              <a:rPr kumimoji="0" sz="1700" b="0" i="0" u="none" strike="noStrike" kern="0" cap="none" spc="-50"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encourage</a:t>
            </a:r>
            <a:r>
              <a:rPr kumimoji="0" sz="1700" b="0" i="0" u="none" strike="noStrike" kern="0" cap="none" spc="-55"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beneficiaries</a:t>
            </a:r>
            <a:r>
              <a:rPr kumimoji="0" sz="1700" b="0" i="0" u="none" strike="noStrike" kern="0" cap="none" spc="-60"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and</a:t>
            </a:r>
            <a:r>
              <a:rPr kumimoji="0" sz="1700" b="0" i="0" u="none" strike="noStrike" kern="0" cap="none" spc="-70"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providers</a:t>
            </a:r>
            <a:r>
              <a:rPr kumimoji="0" sz="1700" b="0" i="0" u="none" strike="noStrike" kern="0" cap="none" spc="-55"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to</a:t>
            </a:r>
            <a:r>
              <a:rPr kumimoji="0" sz="1700" b="0" i="0" u="none" strike="noStrike" kern="0" cap="none" spc="-70"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seek</a:t>
            </a:r>
            <a:r>
              <a:rPr kumimoji="0" sz="1700" b="0" i="0" u="none" strike="noStrike" kern="0" cap="none" spc="-65"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ways</a:t>
            </a:r>
            <a:r>
              <a:rPr kumimoji="0" sz="1700" b="0" i="0" u="none" strike="noStrike" kern="0" cap="none" spc="-80"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0" normalizeH="0" baseline="0" noProof="0" dirty="0">
                <a:ln>
                  <a:noFill/>
                </a:ln>
                <a:solidFill>
                  <a:srgbClr val="454545"/>
                </a:solidFill>
                <a:effectLst/>
                <a:uLnTx/>
                <a:uFillTx/>
                <a:latin typeface="Franklin Gothic Book"/>
                <a:ea typeface="+mn-ea"/>
                <a:cs typeface="Franklin Gothic Book"/>
              </a:rPr>
              <a:t>to</a:t>
            </a:r>
            <a:r>
              <a:rPr kumimoji="0" sz="1700" b="0" i="0" u="none" strike="noStrike" kern="0" cap="none" spc="-65"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10" normalizeH="0" baseline="0" noProof="0" dirty="0">
                <a:ln>
                  <a:noFill/>
                </a:ln>
                <a:solidFill>
                  <a:srgbClr val="454545"/>
                </a:solidFill>
                <a:effectLst/>
                <a:uLnTx/>
                <a:uFillTx/>
                <a:latin typeface="Franklin Gothic Book"/>
                <a:ea typeface="+mn-ea"/>
                <a:cs typeface="Franklin Gothic Book"/>
              </a:rPr>
              <a:t>improve</a:t>
            </a:r>
            <a:r>
              <a:rPr kumimoji="0" sz="1700" b="0" i="0" u="none" strike="noStrike" kern="0" cap="none" spc="-50" normalizeH="0" baseline="0" noProof="0" dirty="0">
                <a:ln>
                  <a:noFill/>
                </a:ln>
                <a:solidFill>
                  <a:srgbClr val="454545"/>
                </a:solidFill>
                <a:effectLst/>
                <a:uLnTx/>
                <a:uFillTx/>
                <a:latin typeface="Franklin Gothic Book"/>
                <a:ea typeface="+mn-ea"/>
                <a:cs typeface="Franklin Gothic Book"/>
              </a:rPr>
              <a:t> </a:t>
            </a:r>
            <a:r>
              <a:rPr kumimoji="0" sz="1700" b="0" i="0" u="none" strike="noStrike" kern="0" cap="none" spc="-10" normalizeH="0" baseline="0" noProof="0" dirty="0">
                <a:ln>
                  <a:noFill/>
                </a:ln>
                <a:solidFill>
                  <a:srgbClr val="454545"/>
                </a:solidFill>
                <a:effectLst/>
                <a:uLnTx/>
                <a:uFillTx/>
                <a:latin typeface="Franklin Gothic Book"/>
                <a:ea typeface="+mn-ea"/>
                <a:cs typeface="Franklin Gothic Book"/>
              </a:rPr>
              <a:t>health</a:t>
            </a:r>
            <a:endParaRPr kumimoji="0" sz="1700" b="0" i="0" u="none" strike="noStrike" kern="0" cap="none" spc="0" normalizeH="0" baseline="0" noProof="0" dirty="0">
              <a:ln>
                <a:noFill/>
              </a:ln>
              <a:solidFill>
                <a:sysClr val="windowText" lastClr="000000"/>
              </a:solidFill>
              <a:effectLst/>
              <a:uLnTx/>
              <a:uFillTx/>
              <a:latin typeface="Franklin Gothic Book"/>
              <a:ea typeface="+mn-ea"/>
              <a:cs typeface="Franklin Gothic Book"/>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4400" y="67146"/>
            <a:ext cx="7010400" cy="857250"/>
          </a:xfrm>
          <a:prstGeom prst="rect">
            <a:avLst/>
          </a:prstGeom>
        </p:spPr>
        <p:txBody>
          <a:bodyPr vert="horz" wrap="square" lIns="0" tIns="415798" rIns="0" bIns="0" rtlCol="0">
            <a:spAutoFit/>
          </a:bodyPr>
          <a:lstStyle/>
          <a:p>
            <a:pPr marL="167005">
              <a:lnSpc>
                <a:spcPct val="100000"/>
              </a:lnSpc>
              <a:spcBef>
                <a:spcPts val="100"/>
              </a:spcBef>
            </a:pPr>
            <a:r>
              <a:rPr dirty="0">
                <a:solidFill>
                  <a:srgbClr val="001F5F"/>
                </a:solidFill>
              </a:rPr>
              <a:t>Managed</a:t>
            </a:r>
            <a:r>
              <a:rPr spc="-40" dirty="0">
                <a:solidFill>
                  <a:srgbClr val="001F5F"/>
                </a:solidFill>
              </a:rPr>
              <a:t> </a:t>
            </a:r>
            <a:r>
              <a:rPr dirty="0">
                <a:solidFill>
                  <a:srgbClr val="001F5F"/>
                </a:solidFill>
              </a:rPr>
              <a:t>Care</a:t>
            </a:r>
            <a:r>
              <a:rPr spc="-25" dirty="0">
                <a:solidFill>
                  <a:srgbClr val="001F5F"/>
                </a:solidFill>
              </a:rPr>
              <a:t> </a:t>
            </a:r>
            <a:r>
              <a:rPr dirty="0">
                <a:solidFill>
                  <a:srgbClr val="001F5F"/>
                </a:solidFill>
              </a:rPr>
              <a:t>Support</a:t>
            </a:r>
            <a:r>
              <a:rPr spc="-40" dirty="0">
                <a:solidFill>
                  <a:srgbClr val="001F5F"/>
                </a:solidFill>
              </a:rPr>
              <a:t> </a:t>
            </a:r>
            <a:r>
              <a:rPr dirty="0">
                <a:solidFill>
                  <a:srgbClr val="001F5F"/>
                </a:solidFill>
              </a:rPr>
              <a:t>Contractors</a:t>
            </a:r>
            <a:r>
              <a:rPr spc="-35" dirty="0">
                <a:solidFill>
                  <a:srgbClr val="001F5F"/>
                </a:solidFill>
              </a:rPr>
              <a:t> </a:t>
            </a:r>
            <a:r>
              <a:rPr dirty="0">
                <a:solidFill>
                  <a:srgbClr val="001F5F"/>
                </a:solidFill>
              </a:rPr>
              <a:t>(MCSCs)</a:t>
            </a:r>
            <a:r>
              <a:rPr spc="-35" dirty="0">
                <a:solidFill>
                  <a:srgbClr val="001F5F"/>
                </a:solidFill>
              </a:rPr>
              <a:t> </a:t>
            </a:r>
            <a:r>
              <a:rPr spc="-30" dirty="0">
                <a:solidFill>
                  <a:srgbClr val="001F5F"/>
                </a:solidFill>
              </a:rPr>
              <a:t>T-</a:t>
            </a:r>
            <a:r>
              <a:rPr spc="-50" dirty="0">
                <a:solidFill>
                  <a:srgbClr val="001F5F"/>
                </a:solidFill>
              </a:rPr>
              <a:t>5</a:t>
            </a:r>
          </a:p>
        </p:txBody>
      </p:sp>
      <p:sp>
        <p:nvSpPr>
          <p:cNvPr id="5" name="object 5"/>
          <p:cNvSpPr txBox="1">
            <a:spLocks noGrp="1"/>
          </p:cNvSpPr>
          <p:nvPr>
            <p:ph type="ftr" sz="quarter" idx="5"/>
          </p:nvPr>
        </p:nvSpPr>
        <p:spPr>
          <a:xfrm>
            <a:off x="1996630" y="4734892"/>
            <a:ext cx="5151120" cy="259489"/>
          </a:xfrm>
          <a:prstGeom prst="rect">
            <a:avLst/>
          </a:prstGeom>
        </p:spPr>
        <p:txBody>
          <a:bodyPr vert="horz" wrap="square" lIns="0" tIns="0" rIns="0" bIns="0" rtlCol="0">
            <a:spAutoFit/>
          </a:bodyPr>
          <a:lstStyle>
            <a:defPPr>
              <a:defRPr lang="en-US"/>
            </a:defPPr>
            <a:lvl1pPr marL="0" algn="l" defTabSz="914400" rtl="0" eaLnBrk="1" latinLnBrk="0" hangingPunct="1">
              <a:defRPr sz="1600" b="0" i="1" kern="1200">
                <a:solidFill>
                  <a:schemeClr val="bg1"/>
                </a:solidFill>
                <a:latin typeface="Garamond"/>
                <a:ea typeface="+mn-ea"/>
                <a:cs typeface="Garamon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ts val="1800"/>
              </a:lnSpc>
              <a:spcBef>
                <a:spcPts val="0"/>
              </a:spcBef>
              <a:spcAft>
                <a:spcPts val="0"/>
              </a:spcAft>
              <a:buClrTx/>
              <a:buSzTx/>
              <a:buFontTx/>
              <a:buNone/>
              <a:tabLst/>
              <a:defRPr/>
            </a:pPr>
            <a:r>
              <a:rPr lang="en-US"/>
              <a:t>Improving</a:t>
            </a:r>
            <a:r>
              <a:rPr lang="en-US" spc="-45"/>
              <a:t> </a:t>
            </a:r>
            <a:r>
              <a:rPr lang="en-US"/>
              <a:t>Health</a:t>
            </a:r>
            <a:r>
              <a:rPr lang="en-US" spc="-30"/>
              <a:t> </a:t>
            </a:r>
            <a:r>
              <a:rPr lang="en-US"/>
              <a:t>and</a:t>
            </a:r>
            <a:r>
              <a:rPr lang="en-US" spc="-20"/>
              <a:t> </a:t>
            </a:r>
            <a:r>
              <a:rPr lang="en-US"/>
              <a:t>Building</a:t>
            </a:r>
            <a:r>
              <a:rPr lang="en-US" spc="-35"/>
              <a:t> </a:t>
            </a:r>
            <a:r>
              <a:rPr lang="en-US"/>
              <a:t>Readiness.</a:t>
            </a:r>
            <a:r>
              <a:rPr lang="en-US" spc="-40"/>
              <a:t> </a:t>
            </a:r>
            <a:r>
              <a:rPr lang="en-US"/>
              <a:t>Anytime,</a:t>
            </a:r>
            <a:r>
              <a:rPr lang="en-US" spc="-35"/>
              <a:t> </a:t>
            </a:r>
            <a:r>
              <a:rPr lang="en-US"/>
              <a:t>Anywhere</a:t>
            </a:r>
            <a:r>
              <a:rPr lang="en-US" spc="-30"/>
              <a:t> </a:t>
            </a:r>
            <a:r>
              <a:rPr lang="en-US"/>
              <a:t>—</a:t>
            </a:r>
            <a:r>
              <a:rPr lang="en-US" spc="-25"/>
              <a:t> </a:t>
            </a:r>
            <a:r>
              <a:rPr lang="en-US" spc="-10"/>
              <a:t>Always</a:t>
            </a:r>
            <a:endParaRPr kumimoji="0" sz="1600" b="0" i="1" u="none" strike="noStrike" kern="0" cap="none" spc="-10" normalizeH="0" baseline="0" noProof="0" dirty="0">
              <a:ln>
                <a:noFill/>
              </a:ln>
              <a:solidFill>
                <a:prstClr val="white"/>
              </a:solidFill>
              <a:effectLst/>
              <a:uLnTx/>
              <a:uFillTx/>
              <a:latin typeface="Garamond"/>
              <a:ea typeface="+mn-ea"/>
            </a:endParaRPr>
          </a:p>
        </p:txBody>
      </p:sp>
      <p:sp>
        <p:nvSpPr>
          <p:cNvPr id="3" name="object 3"/>
          <p:cNvSpPr txBox="1"/>
          <p:nvPr/>
        </p:nvSpPr>
        <p:spPr>
          <a:xfrm>
            <a:off x="535940" y="1455078"/>
            <a:ext cx="7903845" cy="2793072"/>
          </a:xfrm>
          <a:prstGeom prst="rect">
            <a:avLst/>
          </a:prstGeom>
        </p:spPr>
        <p:txBody>
          <a:bodyPr vert="horz" wrap="square" lIns="0" tIns="35560" rIns="0" bIns="0" rtlCol="0">
            <a:spAutoFit/>
          </a:bodyPr>
          <a:lstStyle/>
          <a:p>
            <a:pPr marL="354965" marR="0" lvl="0" indent="-342265" algn="l" defTabSz="914400" rtl="0" eaLnBrk="1" fontAlgn="auto" latinLnBrk="0" hangingPunct="1">
              <a:lnSpc>
                <a:spcPct val="100000"/>
              </a:lnSpc>
              <a:spcBef>
                <a:spcPts val="280"/>
              </a:spcBef>
              <a:spcAft>
                <a:spcPts val="0"/>
              </a:spcAft>
              <a:buClr>
                <a:srgbClr val="572830"/>
              </a:buClr>
              <a:buSzPct val="123333"/>
              <a:buFont typeface="Arial"/>
              <a:buChar char="•"/>
              <a:tabLst>
                <a:tab pos="354965" algn="l"/>
              </a:tabLst>
              <a:defRPr/>
            </a:pPr>
            <a:r>
              <a:rPr kumimoji="0" sz="1500" b="0" i="0" u="none" strike="noStrike" kern="0" cap="none" spc="-25" normalizeH="0" baseline="0" noProof="0" dirty="0">
                <a:ln>
                  <a:noFill/>
                </a:ln>
                <a:solidFill>
                  <a:srgbClr val="454545"/>
                </a:solidFill>
                <a:effectLst/>
                <a:uLnTx/>
                <a:uFillTx/>
                <a:latin typeface="Franklin Gothic Book"/>
                <a:ea typeface="+mn-ea"/>
                <a:cs typeface="Franklin Gothic Book"/>
              </a:rPr>
              <a:t>T-</a:t>
            </a:r>
            <a:r>
              <a:rPr kumimoji="0" sz="1500" b="0" i="0" u="none" strike="noStrike" kern="0" cap="none" spc="0" normalizeH="0" baseline="0" noProof="0" dirty="0">
                <a:ln>
                  <a:noFill/>
                </a:ln>
                <a:solidFill>
                  <a:srgbClr val="454545"/>
                </a:solidFill>
                <a:effectLst/>
                <a:uLnTx/>
                <a:uFillTx/>
                <a:latin typeface="Franklin Gothic Book"/>
                <a:ea typeface="+mn-ea"/>
                <a:cs typeface="Franklin Gothic Book"/>
              </a:rPr>
              <a:t>5</a:t>
            </a:r>
            <a:r>
              <a:rPr kumimoji="0" sz="1500" b="0" i="0" u="none" strike="noStrike" kern="0" cap="none" spc="-50" normalizeH="0" baseline="0" noProof="0" dirty="0">
                <a:ln>
                  <a:noFill/>
                </a:ln>
                <a:solidFill>
                  <a:srgbClr val="454545"/>
                </a:solidFill>
                <a:effectLst/>
                <a:uLnTx/>
                <a:uFillTx/>
                <a:latin typeface="Franklin Gothic Book"/>
                <a:ea typeface="+mn-ea"/>
                <a:cs typeface="Franklin Gothic Book"/>
              </a:rPr>
              <a:t> </a:t>
            </a:r>
            <a:r>
              <a:rPr kumimoji="0" sz="1500" b="0" i="0" u="none" strike="noStrike" kern="0" cap="none" spc="0" normalizeH="0" baseline="0" noProof="0" dirty="0">
                <a:ln>
                  <a:noFill/>
                </a:ln>
                <a:solidFill>
                  <a:srgbClr val="454545"/>
                </a:solidFill>
                <a:effectLst/>
                <a:uLnTx/>
                <a:uFillTx/>
                <a:latin typeface="Franklin Gothic Book"/>
                <a:ea typeface="+mn-ea"/>
                <a:cs typeface="Franklin Gothic Book"/>
              </a:rPr>
              <a:t>East:</a:t>
            </a:r>
            <a:r>
              <a:rPr kumimoji="0" sz="1500" b="0" i="0" u="none" strike="noStrike" kern="0" cap="none" spc="-25" normalizeH="0" baseline="0" noProof="0" dirty="0">
                <a:ln>
                  <a:noFill/>
                </a:ln>
                <a:solidFill>
                  <a:srgbClr val="454545"/>
                </a:solidFill>
                <a:effectLst/>
                <a:uLnTx/>
                <a:uFillTx/>
                <a:latin typeface="Franklin Gothic Book"/>
                <a:ea typeface="+mn-ea"/>
                <a:cs typeface="Franklin Gothic Book"/>
              </a:rPr>
              <a:t> </a:t>
            </a:r>
            <a:r>
              <a:rPr kumimoji="0" sz="1500" b="0" i="0" u="none" strike="noStrike" kern="0" cap="none" spc="0" normalizeH="0" baseline="0" noProof="0" dirty="0">
                <a:ln>
                  <a:noFill/>
                </a:ln>
                <a:solidFill>
                  <a:srgbClr val="454545"/>
                </a:solidFill>
                <a:effectLst/>
                <a:uLnTx/>
                <a:uFillTx/>
                <a:latin typeface="Franklin Gothic Book"/>
                <a:ea typeface="+mn-ea"/>
                <a:cs typeface="Franklin Gothic Book"/>
              </a:rPr>
              <a:t>Humana</a:t>
            </a:r>
            <a:r>
              <a:rPr kumimoji="0" sz="1500" b="0" i="0" u="none" strike="noStrike" kern="0" cap="none" spc="-40" normalizeH="0" baseline="0" noProof="0" dirty="0">
                <a:ln>
                  <a:noFill/>
                </a:ln>
                <a:solidFill>
                  <a:srgbClr val="454545"/>
                </a:solidFill>
                <a:effectLst/>
                <a:uLnTx/>
                <a:uFillTx/>
                <a:latin typeface="Franklin Gothic Book"/>
                <a:ea typeface="+mn-ea"/>
                <a:cs typeface="Franklin Gothic Book"/>
              </a:rPr>
              <a:t> </a:t>
            </a:r>
            <a:r>
              <a:rPr kumimoji="0" sz="1500" b="0" i="0" u="none" strike="noStrike" kern="0" cap="none" spc="-10" normalizeH="0" baseline="0" noProof="0" dirty="0">
                <a:ln>
                  <a:noFill/>
                </a:ln>
                <a:solidFill>
                  <a:srgbClr val="454545"/>
                </a:solidFill>
                <a:effectLst/>
                <a:uLnTx/>
                <a:uFillTx/>
                <a:latin typeface="Franklin Gothic Book"/>
                <a:ea typeface="+mn-ea"/>
                <a:cs typeface="Franklin Gothic Book"/>
              </a:rPr>
              <a:t>Government</a:t>
            </a:r>
            <a:r>
              <a:rPr kumimoji="0" sz="1500" b="0" i="0" u="none" strike="noStrike" kern="0" cap="none" spc="-25" normalizeH="0" baseline="0" noProof="0" dirty="0">
                <a:ln>
                  <a:noFill/>
                </a:ln>
                <a:solidFill>
                  <a:srgbClr val="454545"/>
                </a:solidFill>
                <a:effectLst/>
                <a:uLnTx/>
                <a:uFillTx/>
                <a:latin typeface="Franklin Gothic Book"/>
                <a:ea typeface="+mn-ea"/>
                <a:cs typeface="Franklin Gothic Book"/>
              </a:rPr>
              <a:t> </a:t>
            </a:r>
            <a:r>
              <a:rPr kumimoji="0" sz="1500" b="0" i="0" u="none" strike="noStrike" kern="0" cap="none" spc="0" normalizeH="0" baseline="0" noProof="0" dirty="0">
                <a:ln>
                  <a:noFill/>
                </a:ln>
                <a:solidFill>
                  <a:srgbClr val="454545"/>
                </a:solidFill>
                <a:effectLst/>
                <a:uLnTx/>
                <a:uFillTx/>
                <a:latin typeface="Franklin Gothic Book"/>
                <a:ea typeface="+mn-ea"/>
                <a:cs typeface="Franklin Gothic Book"/>
              </a:rPr>
              <a:t>Business</a:t>
            </a:r>
            <a:r>
              <a:rPr kumimoji="0" sz="1500" b="0" i="0" u="none" strike="noStrike" kern="0" cap="none" spc="-10" normalizeH="0" baseline="0" noProof="0" dirty="0">
                <a:ln>
                  <a:noFill/>
                </a:ln>
                <a:solidFill>
                  <a:srgbClr val="454545"/>
                </a:solidFill>
                <a:effectLst/>
                <a:uLnTx/>
                <a:uFillTx/>
                <a:latin typeface="Franklin Gothic Book"/>
                <a:ea typeface="+mn-ea"/>
                <a:cs typeface="Franklin Gothic Book"/>
              </a:rPr>
              <a:t> </a:t>
            </a:r>
            <a:r>
              <a:rPr kumimoji="0" sz="1500" b="0" i="0" u="none" strike="noStrike" kern="0" cap="none" spc="0" normalizeH="0" baseline="0" noProof="0" dirty="0">
                <a:ln>
                  <a:noFill/>
                </a:ln>
                <a:solidFill>
                  <a:srgbClr val="454545"/>
                </a:solidFill>
                <a:effectLst/>
                <a:uLnTx/>
                <a:uFillTx/>
                <a:latin typeface="Franklin Gothic Book"/>
                <a:ea typeface="+mn-ea"/>
                <a:cs typeface="Franklin Gothic Book"/>
              </a:rPr>
              <a:t>(HGB)</a:t>
            </a:r>
            <a:r>
              <a:rPr kumimoji="0" sz="1500" b="0" i="0" u="none" strike="noStrike" kern="0" cap="none" spc="-35" normalizeH="0" baseline="0" noProof="0" dirty="0">
                <a:ln>
                  <a:noFill/>
                </a:ln>
                <a:solidFill>
                  <a:srgbClr val="454545"/>
                </a:solidFill>
                <a:effectLst/>
                <a:uLnTx/>
                <a:uFillTx/>
                <a:latin typeface="Franklin Gothic Book"/>
                <a:ea typeface="+mn-ea"/>
                <a:cs typeface="Franklin Gothic Book"/>
              </a:rPr>
              <a:t> </a:t>
            </a:r>
            <a:r>
              <a:rPr kumimoji="0" sz="1500" b="0" i="0" u="none" strike="noStrike" kern="0" cap="none" spc="0" normalizeH="0" baseline="0" noProof="0" dirty="0">
                <a:ln>
                  <a:noFill/>
                </a:ln>
                <a:solidFill>
                  <a:srgbClr val="454545"/>
                </a:solidFill>
                <a:effectLst/>
                <a:uLnTx/>
                <a:uFillTx/>
                <a:latin typeface="Franklin Gothic Book"/>
                <a:ea typeface="+mn-ea"/>
                <a:cs typeface="Franklin Gothic Book"/>
              </a:rPr>
              <a:t>of</a:t>
            </a:r>
            <a:r>
              <a:rPr kumimoji="0" sz="1500" b="0" i="0" u="none" strike="noStrike" kern="0" cap="none" spc="-35" normalizeH="0" baseline="0" noProof="0" dirty="0">
                <a:ln>
                  <a:noFill/>
                </a:ln>
                <a:solidFill>
                  <a:srgbClr val="454545"/>
                </a:solidFill>
                <a:effectLst/>
                <a:uLnTx/>
                <a:uFillTx/>
                <a:latin typeface="Franklin Gothic Book"/>
                <a:ea typeface="+mn-ea"/>
                <a:cs typeface="Franklin Gothic Book"/>
              </a:rPr>
              <a:t> </a:t>
            </a:r>
            <a:r>
              <a:rPr kumimoji="0" sz="1500" b="0" i="0" u="none" strike="noStrike" kern="0" cap="none" spc="0" normalizeH="0" baseline="0" noProof="0" dirty="0">
                <a:ln>
                  <a:noFill/>
                </a:ln>
                <a:solidFill>
                  <a:srgbClr val="454545"/>
                </a:solidFill>
                <a:effectLst/>
                <a:uLnTx/>
                <a:uFillTx/>
                <a:latin typeface="Franklin Gothic Book"/>
                <a:ea typeface="+mn-ea"/>
                <a:cs typeface="Franklin Gothic Book"/>
              </a:rPr>
              <a:t>Louisville,</a:t>
            </a:r>
            <a:r>
              <a:rPr kumimoji="0" sz="1500" b="0" i="0" u="none" strike="noStrike" kern="0" cap="none" spc="-15" normalizeH="0" baseline="0" noProof="0" dirty="0">
                <a:ln>
                  <a:noFill/>
                </a:ln>
                <a:solidFill>
                  <a:srgbClr val="454545"/>
                </a:solidFill>
                <a:effectLst/>
                <a:uLnTx/>
                <a:uFillTx/>
                <a:latin typeface="Franklin Gothic Book"/>
                <a:ea typeface="+mn-ea"/>
                <a:cs typeface="Franklin Gothic Book"/>
              </a:rPr>
              <a:t> </a:t>
            </a:r>
            <a:r>
              <a:rPr kumimoji="0" sz="1500" b="0" i="0" u="none" strike="noStrike" kern="0" cap="none" spc="-25" normalizeH="0" baseline="0" noProof="0" dirty="0">
                <a:ln>
                  <a:noFill/>
                </a:ln>
                <a:solidFill>
                  <a:srgbClr val="454545"/>
                </a:solidFill>
                <a:effectLst/>
                <a:uLnTx/>
                <a:uFillTx/>
                <a:latin typeface="Franklin Gothic Book"/>
                <a:ea typeface="+mn-ea"/>
                <a:cs typeface="Franklin Gothic Book"/>
              </a:rPr>
              <a:t>KY</a:t>
            </a:r>
            <a:endParaRPr kumimoji="0" sz="1500" b="0" i="0" u="none" strike="noStrike" kern="0" cap="none" spc="0" normalizeH="0" baseline="0" noProof="0" dirty="0">
              <a:ln>
                <a:noFill/>
              </a:ln>
              <a:solidFill>
                <a:sysClr val="windowText" lastClr="000000"/>
              </a:solidFill>
              <a:effectLst/>
              <a:uLnTx/>
              <a:uFillTx/>
              <a:latin typeface="Franklin Gothic Book"/>
              <a:ea typeface="+mn-ea"/>
              <a:cs typeface="Franklin Gothic Book"/>
            </a:endParaRPr>
          </a:p>
          <a:p>
            <a:pPr marL="755015" marR="0" lvl="1" indent="-285115" algn="l" defTabSz="914400" rtl="0" eaLnBrk="1" fontAlgn="auto" latinLnBrk="0" hangingPunct="1">
              <a:lnSpc>
                <a:spcPct val="100000"/>
              </a:lnSpc>
              <a:spcBef>
                <a:spcPts val="180"/>
              </a:spcBef>
              <a:spcAft>
                <a:spcPts val="0"/>
              </a:spcAft>
              <a:buClr>
                <a:srgbClr val="081F68"/>
              </a:buClr>
              <a:buSzTx/>
              <a:buFont typeface="Wingdings"/>
              <a:buChar char=""/>
              <a:tabLst>
                <a:tab pos="755015" algn="l"/>
              </a:tabLst>
              <a:defRPr/>
            </a:pPr>
            <a:r>
              <a:rPr kumimoji="0" sz="1500" b="0" i="0" u="none" strike="noStrike" kern="0" cap="none" spc="0" normalizeH="0" baseline="0" noProof="0" dirty="0">
                <a:ln>
                  <a:noFill/>
                </a:ln>
                <a:solidFill>
                  <a:srgbClr val="454545"/>
                </a:solidFill>
                <a:effectLst/>
                <a:uLnTx/>
                <a:uFillTx/>
                <a:latin typeface="Franklin Gothic Book"/>
                <a:ea typeface="+mn-ea"/>
                <a:cs typeface="Franklin Gothic Book"/>
              </a:rPr>
              <a:t>$70.9</a:t>
            </a:r>
            <a:r>
              <a:rPr kumimoji="0" sz="1500" b="0" i="0" u="none" strike="noStrike" kern="0" cap="none" spc="-60" normalizeH="0" baseline="0" noProof="0" dirty="0">
                <a:ln>
                  <a:noFill/>
                </a:ln>
                <a:solidFill>
                  <a:srgbClr val="454545"/>
                </a:solidFill>
                <a:effectLst/>
                <a:uLnTx/>
                <a:uFillTx/>
                <a:latin typeface="Franklin Gothic Book"/>
                <a:ea typeface="+mn-ea"/>
                <a:cs typeface="Franklin Gothic Book"/>
              </a:rPr>
              <a:t> </a:t>
            </a:r>
            <a:r>
              <a:rPr kumimoji="0" sz="1500" b="0" i="0" u="none" strike="noStrike" kern="0" cap="none" spc="0" normalizeH="0" baseline="0" noProof="0" dirty="0">
                <a:ln>
                  <a:noFill/>
                </a:ln>
                <a:solidFill>
                  <a:srgbClr val="454545"/>
                </a:solidFill>
                <a:effectLst/>
                <a:uLnTx/>
                <a:uFillTx/>
                <a:latin typeface="Franklin Gothic Book"/>
                <a:ea typeface="+mn-ea"/>
                <a:cs typeface="Franklin Gothic Book"/>
              </a:rPr>
              <a:t>billion</a:t>
            </a:r>
            <a:r>
              <a:rPr kumimoji="0" sz="1500" b="0" i="0" u="none" strike="noStrike" kern="0" cap="none" spc="-15" normalizeH="0" baseline="0" noProof="0" dirty="0">
                <a:ln>
                  <a:noFill/>
                </a:ln>
                <a:solidFill>
                  <a:srgbClr val="454545"/>
                </a:solidFill>
                <a:effectLst/>
                <a:uLnTx/>
                <a:uFillTx/>
                <a:latin typeface="Franklin Gothic Book"/>
                <a:ea typeface="+mn-ea"/>
                <a:cs typeface="Franklin Gothic Book"/>
              </a:rPr>
              <a:t> </a:t>
            </a:r>
            <a:r>
              <a:rPr kumimoji="0" sz="1500" b="0" i="0" u="none" strike="noStrike" kern="0" cap="none" spc="0" normalizeH="0" baseline="0" noProof="0" dirty="0">
                <a:ln>
                  <a:noFill/>
                </a:ln>
                <a:solidFill>
                  <a:srgbClr val="454545"/>
                </a:solidFill>
                <a:effectLst/>
                <a:uLnTx/>
                <a:uFillTx/>
                <a:latin typeface="Franklin Gothic Book"/>
                <a:ea typeface="+mn-ea"/>
                <a:cs typeface="Franklin Gothic Book"/>
              </a:rPr>
              <a:t>Contract</a:t>
            </a:r>
            <a:r>
              <a:rPr kumimoji="0" sz="1500" b="0" i="0" u="none" strike="noStrike" kern="0" cap="none" spc="-40" normalizeH="0" baseline="0" noProof="0" dirty="0">
                <a:ln>
                  <a:noFill/>
                </a:ln>
                <a:solidFill>
                  <a:srgbClr val="454545"/>
                </a:solidFill>
                <a:effectLst/>
                <a:uLnTx/>
                <a:uFillTx/>
                <a:latin typeface="Franklin Gothic Book"/>
                <a:ea typeface="+mn-ea"/>
                <a:cs typeface="Franklin Gothic Book"/>
              </a:rPr>
              <a:t> </a:t>
            </a:r>
            <a:r>
              <a:rPr kumimoji="0" sz="1500" b="0" i="0" u="none" strike="noStrike" kern="0" cap="none" spc="-10" normalizeH="0" baseline="0" noProof="0" dirty="0">
                <a:ln>
                  <a:noFill/>
                </a:ln>
                <a:solidFill>
                  <a:srgbClr val="454545"/>
                </a:solidFill>
                <a:effectLst/>
                <a:uLnTx/>
                <a:uFillTx/>
                <a:latin typeface="Franklin Gothic Book"/>
                <a:ea typeface="+mn-ea"/>
                <a:cs typeface="Franklin Gothic Book"/>
              </a:rPr>
              <a:t>Value</a:t>
            </a:r>
            <a:endParaRPr kumimoji="0" sz="1500" b="0" i="0" u="none" strike="noStrike" kern="0" cap="none" spc="0" normalizeH="0" baseline="0" noProof="0" dirty="0">
              <a:ln>
                <a:noFill/>
              </a:ln>
              <a:solidFill>
                <a:sysClr val="windowText" lastClr="000000"/>
              </a:solidFill>
              <a:effectLst/>
              <a:uLnTx/>
              <a:uFillTx/>
              <a:latin typeface="Franklin Gothic Book"/>
              <a:ea typeface="+mn-ea"/>
              <a:cs typeface="Franklin Gothic Book"/>
            </a:endParaRPr>
          </a:p>
          <a:p>
            <a:pPr marL="755650" marR="5080" lvl="1" indent="-285750" algn="l" defTabSz="914400" rtl="0" eaLnBrk="1" fontAlgn="auto" latinLnBrk="0" hangingPunct="1">
              <a:lnSpc>
                <a:spcPts val="1620"/>
              </a:lnSpc>
              <a:spcBef>
                <a:spcPts val="380"/>
              </a:spcBef>
              <a:spcAft>
                <a:spcPts val="0"/>
              </a:spcAft>
              <a:buClr>
                <a:srgbClr val="081F68"/>
              </a:buClr>
              <a:buSzTx/>
              <a:buFont typeface="Wingdings"/>
              <a:buChar char=""/>
              <a:tabLst>
                <a:tab pos="755650" algn="l"/>
              </a:tabLst>
              <a:defRPr/>
            </a:pPr>
            <a:r>
              <a:rPr kumimoji="0" sz="1500" b="0" i="0" u="none" strike="noStrike" kern="0" cap="none" spc="0" normalizeH="0" baseline="0" noProof="0" dirty="0">
                <a:ln>
                  <a:noFill/>
                </a:ln>
                <a:solidFill>
                  <a:srgbClr val="454545"/>
                </a:solidFill>
                <a:effectLst/>
                <a:uLnTx/>
                <a:uFillTx/>
                <a:latin typeface="Franklin Gothic Book"/>
                <a:ea typeface="+mn-ea"/>
                <a:cs typeface="Franklin Gothic Book"/>
              </a:rPr>
              <a:t>Claims</a:t>
            </a:r>
            <a:r>
              <a:rPr kumimoji="0" sz="1500" b="0" i="0" u="none" strike="noStrike" kern="0" cap="none" spc="-30" normalizeH="0" baseline="0" noProof="0" dirty="0">
                <a:ln>
                  <a:noFill/>
                </a:ln>
                <a:solidFill>
                  <a:srgbClr val="454545"/>
                </a:solidFill>
                <a:effectLst/>
                <a:uLnTx/>
                <a:uFillTx/>
                <a:latin typeface="Franklin Gothic Book"/>
                <a:ea typeface="+mn-ea"/>
                <a:cs typeface="Franklin Gothic Book"/>
              </a:rPr>
              <a:t> </a:t>
            </a:r>
            <a:r>
              <a:rPr kumimoji="0" sz="1500" b="0" i="0" u="none" strike="noStrike" kern="0" cap="none" spc="-10" normalizeH="0" baseline="0" noProof="0" dirty="0">
                <a:ln>
                  <a:noFill/>
                </a:ln>
                <a:solidFill>
                  <a:srgbClr val="454545"/>
                </a:solidFill>
                <a:effectLst/>
                <a:uLnTx/>
                <a:uFillTx/>
                <a:latin typeface="Franklin Gothic Book"/>
                <a:ea typeface="+mn-ea"/>
                <a:cs typeface="Franklin Gothic Book"/>
              </a:rPr>
              <a:t>Processor/Fiscal</a:t>
            </a:r>
            <a:r>
              <a:rPr kumimoji="0" sz="1500" b="0" i="0" u="none" strike="noStrike" kern="0" cap="none" spc="-25" normalizeH="0" baseline="0" noProof="0" dirty="0">
                <a:ln>
                  <a:noFill/>
                </a:ln>
                <a:solidFill>
                  <a:srgbClr val="454545"/>
                </a:solidFill>
                <a:effectLst/>
                <a:uLnTx/>
                <a:uFillTx/>
                <a:latin typeface="Franklin Gothic Book"/>
                <a:ea typeface="+mn-ea"/>
                <a:cs typeface="Franklin Gothic Book"/>
              </a:rPr>
              <a:t> </a:t>
            </a:r>
            <a:r>
              <a:rPr kumimoji="0" sz="1500" b="0" i="0" u="none" strike="noStrike" kern="0" cap="none" spc="0" normalizeH="0" baseline="0" noProof="0" dirty="0">
                <a:ln>
                  <a:noFill/>
                </a:ln>
                <a:solidFill>
                  <a:srgbClr val="454545"/>
                </a:solidFill>
                <a:effectLst/>
                <a:uLnTx/>
                <a:uFillTx/>
                <a:latin typeface="Franklin Gothic Book"/>
                <a:ea typeface="+mn-ea"/>
                <a:cs typeface="Franklin Gothic Book"/>
              </a:rPr>
              <a:t>Intermediary</a:t>
            </a:r>
            <a:r>
              <a:rPr kumimoji="0" sz="1500" b="0" i="0" u="none" strike="noStrike" kern="0" cap="none" spc="-25" normalizeH="0" baseline="0" noProof="0" dirty="0">
                <a:ln>
                  <a:noFill/>
                </a:ln>
                <a:solidFill>
                  <a:srgbClr val="454545"/>
                </a:solidFill>
                <a:effectLst/>
                <a:uLnTx/>
                <a:uFillTx/>
                <a:latin typeface="Franklin Gothic Book"/>
                <a:ea typeface="+mn-ea"/>
                <a:cs typeface="Franklin Gothic Book"/>
              </a:rPr>
              <a:t> </a:t>
            </a:r>
            <a:r>
              <a:rPr kumimoji="0" sz="1500" b="0" i="0" u="none" strike="noStrike" kern="0" cap="none" spc="0" normalizeH="0" baseline="0" noProof="0" dirty="0">
                <a:ln>
                  <a:noFill/>
                </a:ln>
                <a:solidFill>
                  <a:srgbClr val="454545"/>
                </a:solidFill>
                <a:effectLst/>
                <a:uLnTx/>
                <a:uFillTx/>
                <a:latin typeface="Franklin Gothic Book"/>
                <a:ea typeface="+mn-ea"/>
                <a:cs typeface="Franklin Gothic Book"/>
              </a:rPr>
              <a:t>(FI):</a:t>
            </a:r>
            <a:r>
              <a:rPr kumimoji="0" sz="1500" b="0" i="0" u="none" strike="noStrike" kern="0" cap="none" spc="-50" normalizeH="0" baseline="0" noProof="0" dirty="0">
                <a:ln>
                  <a:noFill/>
                </a:ln>
                <a:solidFill>
                  <a:srgbClr val="454545"/>
                </a:solidFill>
                <a:effectLst/>
                <a:uLnTx/>
                <a:uFillTx/>
                <a:latin typeface="Franklin Gothic Book"/>
                <a:ea typeface="+mn-ea"/>
                <a:cs typeface="Franklin Gothic Book"/>
              </a:rPr>
              <a:t> </a:t>
            </a:r>
            <a:r>
              <a:rPr kumimoji="0" sz="1500" b="0" i="0" u="none" strike="noStrike" kern="0" cap="none" spc="0" normalizeH="0" baseline="0" noProof="0" dirty="0">
                <a:ln>
                  <a:noFill/>
                </a:ln>
                <a:solidFill>
                  <a:srgbClr val="454545"/>
                </a:solidFill>
                <a:effectLst/>
                <a:uLnTx/>
                <a:uFillTx/>
                <a:latin typeface="Franklin Gothic Book"/>
                <a:ea typeface="+mn-ea"/>
                <a:cs typeface="Franklin Gothic Book"/>
              </a:rPr>
              <a:t>Palmetto</a:t>
            </a:r>
            <a:r>
              <a:rPr kumimoji="0" sz="1500" b="0" i="0" u="none" strike="noStrike" kern="0" cap="none" spc="-50" normalizeH="0" baseline="0" noProof="0" dirty="0">
                <a:ln>
                  <a:noFill/>
                </a:ln>
                <a:solidFill>
                  <a:srgbClr val="454545"/>
                </a:solidFill>
                <a:effectLst/>
                <a:uLnTx/>
                <a:uFillTx/>
                <a:latin typeface="Franklin Gothic Book"/>
                <a:ea typeface="+mn-ea"/>
                <a:cs typeface="Franklin Gothic Book"/>
              </a:rPr>
              <a:t> </a:t>
            </a:r>
            <a:r>
              <a:rPr kumimoji="0" sz="1500" b="0" i="0" u="none" strike="noStrike" kern="0" cap="none" spc="-10" normalizeH="0" baseline="0" noProof="0" dirty="0">
                <a:ln>
                  <a:noFill/>
                </a:ln>
                <a:solidFill>
                  <a:srgbClr val="454545"/>
                </a:solidFill>
                <a:effectLst/>
                <a:uLnTx/>
                <a:uFillTx/>
                <a:latin typeface="Franklin Gothic Book"/>
                <a:ea typeface="+mn-ea"/>
                <a:cs typeface="Franklin Gothic Book"/>
              </a:rPr>
              <a:t>Government</a:t>
            </a:r>
            <a:r>
              <a:rPr kumimoji="0" sz="1500" b="0" i="0" u="none" strike="noStrike" kern="0" cap="none" spc="-35" normalizeH="0" baseline="0" noProof="0" dirty="0">
                <a:ln>
                  <a:noFill/>
                </a:ln>
                <a:solidFill>
                  <a:srgbClr val="454545"/>
                </a:solidFill>
                <a:effectLst/>
                <a:uLnTx/>
                <a:uFillTx/>
                <a:latin typeface="Franklin Gothic Book"/>
                <a:ea typeface="+mn-ea"/>
                <a:cs typeface="Franklin Gothic Book"/>
              </a:rPr>
              <a:t> </a:t>
            </a:r>
            <a:r>
              <a:rPr kumimoji="0" sz="1500" b="0" i="0" u="none" strike="noStrike" kern="0" cap="none" spc="0" normalizeH="0" baseline="0" noProof="0" dirty="0">
                <a:ln>
                  <a:noFill/>
                </a:ln>
                <a:solidFill>
                  <a:srgbClr val="454545"/>
                </a:solidFill>
                <a:effectLst/>
                <a:uLnTx/>
                <a:uFillTx/>
                <a:latin typeface="Franklin Gothic Book"/>
                <a:ea typeface="+mn-ea"/>
                <a:cs typeface="Franklin Gothic Book"/>
              </a:rPr>
              <a:t>Business</a:t>
            </a:r>
            <a:r>
              <a:rPr kumimoji="0" sz="1500" b="0" i="0" u="none" strike="noStrike" kern="0" cap="none" spc="-25" normalizeH="0" baseline="0" noProof="0" dirty="0">
                <a:ln>
                  <a:noFill/>
                </a:ln>
                <a:solidFill>
                  <a:srgbClr val="454545"/>
                </a:solidFill>
                <a:effectLst/>
                <a:uLnTx/>
                <a:uFillTx/>
                <a:latin typeface="Franklin Gothic Book"/>
                <a:ea typeface="+mn-ea"/>
                <a:cs typeface="Franklin Gothic Book"/>
              </a:rPr>
              <a:t> </a:t>
            </a:r>
            <a:r>
              <a:rPr kumimoji="0" sz="1500" b="0" i="0" u="none" strike="noStrike" kern="0" cap="none" spc="-10" normalizeH="0" baseline="0" noProof="0" dirty="0">
                <a:ln>
                  <a:noFill/>
                </a:ln>
                <a:solidFill>
                  <a:srgbClr val="454545"/>
                </a:solidFill>
                <a:effectLst/>
                <a:uLnTx/>
                <a:uFillTx/>
                <a:latin typeface="Franklin Gothic Book"/>
                <a:ea typeface="+mn-ea"/>
                <a:cs typeface="Franklin Gothic Book"/>
              </a:rPr>
              <a:t>Administrators </a:t>
            </a:r>
            <a:r>
              <a:rPr kumimoji="0" sz="1500" b="0" i="0" u="none" strike="noStrike" kern="0" cap="none" spc="0" normalizeH="0" baseline="0" noProof="0" dirty="0">
                <a:ln>
                  <a:noFill/>
                </a:ln>
                <a:solidFill>
                  <a:srgbClr val="454545"/>
                </a:solidFill>
                <a:effectLst/>
                <a:uLnTx/>
                <a:uFillTx/>
                <a:latin typeface="Franklin Gothic Book"/>
                <a:ea typeface="+mn-ea"/>
                <a:cs typeface="Franklin Gothic Book"/>
              </a:rPr>
              <a:t>(PGBA),</a:t>
            </a:r>
            <a:r>
              <a:rPr kumimoji="0" sz="1500" b="0" i="0" u="none" strike="noStrike" kern="0" cap="none" spc="-25" normalizeH="0" baseline="0" noProof="0" dirty="0">
                <a:ln>
                  <a:noFill/>
                </a:ln>
                <a:solidFill>
                  <a:srgbClr val="454545"/>
                </a:solidFill>
                <a:effectLst/>
                <a:uLnTx/>
                <a:uFillTx/>
                <a:latin typeface="Franklin Gothic Book"/>
                <a:ea typeface="+mn-ea"/>
                <a:cs typeface="Franklin Gothic Book"/>
              </a:rPr>
              <a:t> </a:t>
            </a:r>
            <a:r>
              <a:rPr kumimoji="0" sz="1500" b="0" i="0" u="none" strike="noStrike" kern="0" cap="none" spc="0" normalizeH="0" baseline="0" noProof="0" dirty="0">
                <a:ln>
                  <a:noFill/>
                </a:ln>
                <a:solidFill>
                  <a:srgbClr val="454545"/>
                </a:solidFill>
                <a:effectLst/>
                <a:uLnTx/>
                <a:uFillTx/>
                <a:latin typeface="Franklin Gothic Book"/>
                <a:ea typeface="+mn-ea"/>
                <a:cs typeface="Franklin Gothic Book"/>
              </a:rPr>
              <a:t>Surfside</a:t>
            </a:r>
            <a:r>
              <a:rPr kumimoji="0" sz="1500" b="0" i="0" u="none" strike="noStrike" kern="0" cap="none" spc="-10" normalizeH="0" baseline="0" noProof="0" dirty="0">
                <a:ln>
                  <a:noFill/>
                </a:ln>
                <a:solidFill>
                  <a:srgbClr val="454545"/>
                </a:solidFill>
                <a:effectLst/>
                <a:uLnTx/>
                <a:uFillTx/>
                <a:latin typeface="Franklin Gothic Book"/>
                <a:ea typeface="+mn-ea"/>
                <a:cs typeface="Franklin Gothic Book"/>
              </a:rPr>
              <a:t> </a:t>
            </a:r>
            <a:r>
              <a:rPr kumimoji="0" sz="1500" b="0" i="0" u="none" strike="noStrike" kern="0" cap="none" spc="0" normalizeH="0" baseline="0" noProof="0" dirty="0">
                <a:ln>
                  <a:noFill/>
                </a:ln>
                <a:solidFill>
                  <a:srgbClr val="454545"/>
                </a:solidFill>
                <a:effectLst/>
                <a:uLnTx/>
                <a:uFillTx/>
                <a:latin typeface="Franklin Gothic Book"/>
                <a:ea typeface="+mn-ea"/>
                <a:cs typeface="Franklin Gothic Book"/>
              </a:rPr>
              <a:t>Beach,</a:t>
            </a:r>
            <a:r>
              <a:rPr kumimoji="0" sz="1500" b="0" i="0" u="none" strike="noStrike" kern="0" cap="none" spc="-20" normalizeH="0" baseline="0" noProof="0" dirty="0">
                <a:ln>
                  <a:noFill/>
                </a:ln>
                <a:solidFill>
                  <a:srgbClr val="454545"/>
                </a:solidFill>
                <a:effectLst/>
                <a:uLnTx/>
                <a:uFillTx/>
                <a:latin typeface="Franklin Gothic Book"/>
                <a:ea typeface="+mn-ea"/>
                <a:cs typeface="Franklin Gothic Book"/>
              </a:rPr>
              <a:t> </a:t>
            </a:r>
            <a:r>
              <a:rPr kumimoji="0" sz="1500" b="0" i="0" u="none" strike="noStrike" kern="0" cap="none" spc="0" normalizeH="0" baseline="0" noProof="0" dirty="0">
                <a:ln>
                  <a:noFill/>
                </a:ln>
                <a:solidFill>
                  <a:srgbClr val="454545"/>
                </a:solidFill>
                <a:effectLst/>
                <a:uLnTx/>
                <a:uFillTx/>
                <a:latin typeface="Franklin Gothic Book"/>
                <a:ea typeface="+mn-ea"/>
                <a:cs typeface="Franklin Gothic Book"/>
              </a:rPr>
              <a:t>SC</a:t>
            </a:r>
            <a:r>
              <a:rPr kumimoji="0" sz="1500" b="0" i="0" u="none" strike="noStrike" kern="0" cap="none" spc="-40" normalizeH="0" baseline="0" noProof="0" dirty="0">
                <a:ln>
                  <a:noFill/>
                </a:ln>
                <a:solidFill>
                  <a:srgbClr val="454545"/>
                </a:solidFill>
                <a:effectLst/>
                <a:uLnTx/>
                <a:uFillTx/>
                <a:latin typeface="Franklin Gothic Book"/>
                <a:ea typeface="+mn-ea"/>
                <a:cs typeface="Franklin Gothic Book"/>
              </a:rPr>
              <a:t> </a:t>
            </a:r>
            <a:r>
              <a:rPr kumimoji="0" sz="1500" b="0" i="0" u="none" strike="noStrike" kern="0" cap="none" spc="0" normalizeH="0" baseline="0" noProof="0" dirty="0">
                <a:ln>
                  <a:noFill/>
                </a:ln>
                <a:solidFill>
                  <a:srgbClr val="454545"/>
                </a:solidFill>
                <a:effectLst/>
                <a:uLnTx/>
                <a:uFillTx/>
                <a:latin typeface="Franklin Gothic Book"/>
                <a:ea typeface="+mn-ea"/>
                <a:cs typeface="Franklin Gothic Book"/>
              </a:rPr>
              <a:t>/</a:t>
            </a:r>
            <a:r>
              <a:rPr kumimoji="0" sz="1500" b="0" i="0" u="none" strike="noStrike" kern="0" cap="none" spc="-35" normalizeH="0" baseline="0" noProof="0" dirty="0">
                <a:ln>
                  <a:noFill/>
                </a:ln>
                <a:solidFill>
                  <a:srgbClr val="454545"/>
                </a:solidFill>
                <a:effectLst/>
                <a:uLnTx/>
                <a:uFillTx/>
                <a:latin typeface="Franklin Gothic Book"/>
                <a:ea typeface="+mn-ea"/>
                <a:cs typeface="Franklin Gothic Book"/>
              </a:rPr>
              <a:t> </a:t>
            </a:r>
            <a:r>
              <a:rPr kumimoji="0" sz="1500" b="0" i="0" u="none" strike="noStrike" kern="0" cap="none" spc="0" normalizeH="0" baseline="0" noProof="0" dirty="0">
                <a:ln>
                  <a:noFill/>
                </a:ln>
                <a:solidFill>
                  <a:srgbClr val="454545"/>
                </a:solidFill>
                <a:effectLst/>
                <a:uLnTx/>
                <a:uFillTx/>
                <a:latin typeface="Franklin Gothic Book"/>
                <a:ea typeface="+mn-ea"/>
                <a:cs typeface="Franklin Gothic Book"/>
              </a:rPr>
              <a:t>Florence,</a:t>
            </a:r>
            <a:r>
              <a:rPr kumimoji="0" sz="1500" b="0" i="0" u="none" strike="noStrike" kern="0" cap="none" spc="-15" normalizeH="0" baseline="0" noProof="0" dirty="0">
                <a:ln>
                  <a:noFill/>
                </a:ln>
                <a:solidFill>
                  <a:srgbClr val="454545"/>
                </a:solidFill>
                <a:effectLst/>
                <a:uLnTx/>
                <a:uFillTx/>
                <a:latin typeface="Franklin Gothic Book"/>
                <a:ea typeface="+mn-ea"/>
                <a:cs typeface="Franklin Gothic Book"/>
              </a:rPr>
              <a:t> </a:t>
            </a:r>
            <a:r>
              <a:rPr kumimoji="0" sz="1500" b="0" i="0" u="none" strike="noStrike" kern="0" cap="none" spc="-25" normalizeH="0" baseline="0" noProof="0" dirty="0">
                <a:ln>
                  <a:noFill/>
                </a:ln>
                <a:solidFill>
                  <a:srgbClr val="454545"/>
                </a:solidFill>
                <a:effectLst/>
                <a:uLnTx/>
                <a:uFillTx/>
                <a:latin typeface="Franklin Gothic Book"/>
                <a:ea typeface="+mn-ea"/>
                <a:cs typeface="Franklin Gothic Book"/>
              </a:rPr>
              <a:t>SC</a:t>
            </a:r>
            <a:endParaRPr kumimoji="0" sz="1500" b="0" i="0" u="none" strike="noStrike" kern="0" cap="none" spc="0" normalizeH="0" baseline="0" noProof="0" dirty="0">
              <a:ln>
                <a:noFill/>
              </a:ln>
              <a:solidFill>
                <a:sysClr val="windowText" lastClr="000000"/>
              </a:solidFill>
              <a:effectLst/>
              <a:uLnTx/>
              <a:uFillTx/>
              <a:latin typeface="Franklin Gothic Book"/>
              <a:ea typeface="+mn-ea"/>
              <a:cs typeface="Franklin Gothic Book"/>
            </a:endParaRPr>
          </a:p>
          <a:p>
            <a:pPr marL="755015" marR="0" lvl="1" indent="-285115" algn="l" defTabSz="914400" rtl="0" eaLnBrk="1" fontAlgn="auto" latinLnBrk="0" hangingPunct="1">
              <a:lnSpc>
                <a:spcPct val="100000"/>
              </a:lnSpc>
              <a:spcBef>
                <a:spcPts val="160"/>
              </a:spcBef>
              <a:spcAft>
                <a:spcPts val="0"/>
              </a:spcAft>
              <a:buClr>
                <a:srgbClr val="081F68"/>
              </a:buClr>
              <a:buSzTx/>
              <a:buFont typeface="Wingdings"/>
              <a:buChar char=""/>
              <a:tabLst>
                <a:tab pos="755015" algn="l"/>
              </a:tabLst>
              <a:defRPr/>
            </a:pPr>
            <a:r>
              <a:rPr kumimoji="0" lang="en-US" sz="1500" b="0" i="0" u="none" strike="noStrike" kern="0" cap="none" spc="0" normalizeH="0" baseline="0" noProof="0" dirty="0">
                <a:ln>
                  <a:noFill/>
                </a:ln>
                <a:solidFill>
                  <a:srgbClr val="454545"/>
                </a:solidFill>
                <a:effectLst/>
                <a:uLnTx/>
                <a:uFillTx/>
                <a:latin typeface="Franklin Gothic Book"/>
                <a:ea typeface="+mn-ea"/>
                <a:cs typeface="Franklin Gothic Book"/>
              </a:rPr>
              <a:t>January 1, </a:t>
            </a:r>
            <a:r>
              <a:rPr kumimoji="0" sz="1500" b="0" i="0" u="none" strike="noStrike" kern="0" cap="none" spc="0" normalizeH="0" baseline="0" noProof="0" dirty="0">
                <a:ln>
                  <a:noFill/>
                </a:ln>
                <a:solidFill>
                  <a:srgbClr val="454545"/>
                </a:solidFill>
                <a:effectLst/>
                <a:uLnTx/>
                <a:uFillTx/>
                <a:latin typeface="Franklin Gothic Book"/>
                <a:ea typeface="+mn-ea"/>
                <a:cs typeface="Franklin Gothic Book"/>
              </a:rPr>
              <a:t>202</a:t>
            </a:r>
            <a:r>
              <a:rPr kumimoji="0" lang="en-US" sz="1500" b="0" i="0" u="none" strike="noStrike" kern="0" cap="none" spc="0" normalizeH="0" baseline="0" noProof="0" dirty="0">
                <a:ln>
                  <a:noFill/>
                </a:ln>
                <a:solidFill>
                  <a:srgbClr val="454545"/>
                </a:solidFill>
                <a:effectLst/>
                <a:uLnTx/>
                <a:uFillTx/>
                <a:latin typeface="Franklin Gothic Book"/>
                <a:ea typeface="+mn-ea"/>
                <a:cs typeface="Franklin Gothic Book"/>
              </a:rPr>
              <a:t>5</a:t>
            </a:r>
            <a:r>
              <a:rPr kumimoji="0" sz="1500" b="0" i="0" u="none" strike="noStrike" kern="0" cap="none" spc="-50" normalizeH="0" baseline="0" noProof="0" dirty="0">
                <a:ln>
                  <a:noFill/>
                </a:ln>
                <a:solidFill>
                  <a:srgbClr val="454545"/>
                </a:solidFill>
                <a:effectLst/>
                <a:uLnTx/>
                <a:uFillTx/>
                <a:latin typeface="Franklin Gothic Book"/>
                <a:ea typeface="+mn-ea"/>
                <a:cs typeface="Franklin Gothic Book"/>
              </a:rPr>
              <a:t> </a:t>
            </a:r>
            <a:r>
              <a:rPr kumimoji="0" lang="en-US" sz="1500" b="0" i="0" u="none" strike="noStrike" kern="0" cap="none" spc="-50" normalizeH="0" baseline="0" noProof="0" dirty="0">
                <a:ln>
                  <a:noFill/>
                </a:ln>
                <a:solidFill>
                  <a:srgbClr val="454545"/>
                </a:solidFill>
                <a:effectLst/>
                <a:uLnTx/>
                <a:uFillTx/>
                <a:latin typeface="Franklin Gothic Book"/>
                <a:ea typeface="+mn-ea"/>
                <a:cs typeface="Franklin Gothic Book"/>
              </a:rPr>
              <a:t>- </a:t>
            </a:r>
            <a:r>
              <a:rPr kumimoji="0" sz="1500" b="0" i="0" u="none" strike="noStrike" kern="0" cap="none" spc="0" normalizeH="0" baseline="0" noProof="0" dirty="0">
                <a:ln>
                  <a:noFill/>
                </a:ln>
                <a:solidFill>
                  <a:srgbClr val="454545"/>
                </a:solidFill>
                <a:effectLst/>
                <a:uLnTx/>
                <a:uFillTx/>
                <a:latin typeface="Franklin Gothic Book"/>
                <a:ea typeface="+mn-ea"/>
                <a:cs typeface="Franklin Gothic Book"/>
              </a:rPr>
              <a:t>Start</a:t>
            </a:r>
            <a:r>
              <a:rPr kumimoji="0" lang="en-US" sz="1500" b="0" i="0" u="none" strike="noStrike" kern="0" cap="none" spc="0" normalizeH="0" baseline="0" noProof="0" dirty="0">
                <a:ln>
                  <a:noFill/>
                </a:ln>
                <a:solidFill>
                  <a:srgbClr val="454545"/>
                </a:solidFill>
                <a:effectLst/>
                <a:uLnTx/>
                <a:uFillTx/>
                <a:latin typeface="Franklin Gothic Book"/>
                <a:ea typeface="+mn-ea"/>
                <a:cs typeface="Franklin Gothic Book"/>
              </a:rPr>
              <a:t>ed</a:t>
            </a:r>
            <a:r>
              <a:rPr kumimoji="0" sz="1500" b="0" i="0" u="none" strike="noStrike" kern="0" cap="none" spc="-25" normalizeH="0" baseline="0" noProof="0" dirty="0">
                <a:ln>
                  <a:noFill/>
                </a:ln>
                <a:solidFill>
                  <a:srgbClr val="454545"/>
                </a:solidFill>
                <a:effectLst/>
                <a:uLnTx/>
                <a:uFillTx/>
                <a:latin typeface="Franklin Gothic Book"/>
                <a:ea typeface="+mn-ea"/>
                <a:cs typeface="Franklin Gothic Book"/>
              </a:rPr>
              <a:t> </a:t>
            </a:r>
            <a:r>
              <a:rPr kumimoji="0" sz="1500" b="0" i="0" u="none" strike="noStrike" kern="0" cap="none" spc="0" normalizeH="0" baseline="0" noProof="0" dirty="0">
                <a:ln>
                  <a:noFill/>
                </a:ln>
                <a:solidFill>
                  <a:srgbClr val="454545"/>
                </a:solidFill>
                <a:effectLst/>
                <a:uLnTx/>
                <a:uFillTx/>
                <a:latin typeface="Franklin Gothic Book"/>
                <a:ea typeface="+mn-ea"/>
                <a:cs typeface="Franklin Gothic Book"/>
              </a:rPr>
              <a:t>Health</a:t>
            </a:r>
            <a:r>
              <a:rPr kumimoji="0" sz="1500" b="0" i="0" u="none" strike="noStrike" kern="0" cap="none" spc="-35" normalizeH="0" baseline="0" noProof="0" dirty="0">
                <a:ln>
                  <a:noFill/>
                </a:ln>
                <a:solidFill>
                  <a:srgbClr val="454545"/>
                </a:solidFill>
                <a:effectLst/>
                <a:uLnTx/>
                <a:uFillTx/>
                <a:latin typeface="Franklin Gothic Book"/>
                <a:ea typeface="+mn-ea"/>
                <a:cs typeface="Franklin Gothic Book"/>
              </a:rPr>
              <a:t> </a:t>
            </a:r>
            <a:r>
              <a:rPr kumimoji="0" sz="1500" b="0" i="0" u="none" strike="noStrike" kern="0" cap="none" spc="0" normalizeH="0" baseline="0" noProof="0" dirty="0">
                <a:ln>
                  <a:noFill/>
                </a:ln>
                <a:solidFill>
                  <a:srgbClr val="454545"/>
                </a:solidFill>
                <a:effectLst/>
                <a:uLnTx/>
                <a:uFillTx/>
                <a:latin typeface="Franklin Gothic Book"/>
                <a:ea typeface="+mn-ea"/>
                <a:cs typeface="Franklin Gothic Book"/>
              </a:rPr>
              <a:t>Care</a:t>
            </a:r>
            <a:r>
              <a:rPr kumimoji="0" sz="1500" b="0" i="0" u="none" strike="noStrike" kern="0" cap="none" spc="-35" normalizeH="0" baseline="0" noProof="0" dirty="0">
                <a:ln>
                  <a:noFill/>
                </a:ln>
                <a:solidFill>
                  <a:srgbClr val="454545"/>
                </a:solidFill>
                <a:effectLst/>
                <a:uLnTx/>
                <a:uFillTx/>
                <a:latin typeface="Franklin Gothic Book"/>
                <a:ea typeface="+mn-ea"/>
                <a:cs typeface="Franklin Gothic Book"/>
              </a:rPr>
              <a:t> </a:t>
            </a:r>
            <a:r>
              <a:rPr kumimoji="0" sz="1500" b="0" i="0" u="none" strike="noStrike" kern="0" cap="none" spc="-10" normalizeH="0" baseline="0" noProof="0" dirty="0">
                <a:ln>
                  <a:noFill/>
                </a:ln>
                <a:solidFill>
                  <a:srgbClr val="454545"/>
                </a:solidFill>
                <a:effectLst/>
                <a:uLnTx/>
                <a:uFillTx/>
                <a:latin typeface="Franklin Gothic Book"/>
                <a:ea typeface="+mn-ea"/>
                <a:cs typeface="Franklin Gothic Book"/>
              </a:rPr>
              <a:t>Delivery</a:t>
            </a:r>
            <a:endParaRPr kumimoji="0" sz="1500" b="0" i="0" u="none" strike="noStrike" kern="0" cap="none" spc="0" normalizeH="0" baseline="0" noProof="0" dirty="0">
              <a:ln>
                <a:noFill/>
              </a:ln>
              <a:solidFill>
                <a:sysClr val="windowText" lastClr="000000"/>
              </a:solidFill>
              <a:effectLst/>
              <a:uLnTx/>
              <a:uFillTx/>
              <a:latin typeface="Franklin Gothic Book"/>
              <a:ea typeface="+mn-ea"/>
              <a:cs typeface="Franklin Gothic Book"/>
            </a:endParaRPr>
          </a:p>
          <a:p>
            <a:pPr marL="0" marR="0" lvl="1" indent="0" algn="l" defTabSz="914400" rtl="0" eaLnBrk="1" fontAlgn="auto" latinLnBrk="0" hangingPunct="1">
              <a:lnSpc>
                <a:spcPct val="100000"/>
              </a:lnSpc>
              <a:spcBef>
                <a:spcPts val="455"/>
              </a:spcBef>
              <a:spcAft>
                <a:spcPts val="0"/>
              </a:spcAft>
              <a:buClrTx/>
              <a:buSzTx/>
              <a:buFont typeface="Wingdings"/>
              <a:buChar char=""/>
              <a:tabLst/>
              <a:defRPr/>
            </a:pPr>
            <a:endParaRPr kumimoji="0" sz="1500" b="0" i="0" u="none" strike="noStrike" kern="0" cap="none" spc="0" normalizeH="0" baseline="0" noProof="0" dirty="0">
              <a:ln>
                <a:noFill/>
              </a:ln>
              <a:solidFill>
                <a:sysClr val="windowText" lastClr="000000"/>
              </a:solidFill>
              <a:effectLst/>
              <a:uLnTx/>
              <a:uFillTx/>
              <a:latin typeface="Franklin Gothic Book"/>
              <a:ea typeface="+mn-ea"/>
              <a:cs typeface="Franklin Gothic Book"/>
            </a:endParaRPr>
          </a:p>
          <a:p>
            <a:pPr marL="354965" marR="0" lvl="0" indent="-342265" algn="l" defTabSz="914400" rtl="0" eaLnBrk="1" fontAlgn="auto" latinLnBrk="0" hangingPunct="1">
              <a:lnSpc>
                <a:spcPct val="100000"/>
              </a:lnSpc>
              <a:spcBef>
                <a:spcPts val="5"/>
              </a:spcBef>
              <a:spcAft>
                <a:spcPts val="0"/>
              </a:spcAft>
              <a:buClr>
                <a:srgbClr val="572830"/>
              </a:buClr>
              <a:buSzPct val="123333"/>
              <a:buFont typeface="Arial"/>
              <a:buChar char="•"/>
              <a:tabLst>
                <a:tab pos="354965" algn="l"/>
              </a:tabLst>
              <a:defRPr/>
            </a:pPr>
            <a:r>
              <a:rPr kumimoji="0" sz="1500" b="0" i="0" u="none" strike="noStrike" kern="0" cap="none" spc="-25" normalizeH="0" baseline="0" noProof="0" dirty="0">
                <a:ln>
                  <a:noFill/>
                </a:ln>
                <a:solidFill>
                  <a:srgbClr val="454545"/>
                </a:solidFill>
                <a:effectLst/>
                <a:uLnTx/>
                <a:uFillTx/>
                <a:latin typeface="Franklin Gothic Book"/>
                <a:ea typeface="+mn-ea"/>
                <a:cs typeface="Franklin Gothic Book"/>
              </a:rPr>
              <a:t>T-</a:t>
            </a:r>
            <a:r>
              <a:rPr kumimoji="0" sz="1500" b="0" i="0" u="none" strike="noStrike" kern="0" cap="none" spc="0" normalizeH="0" baseline="0" noProof="0" dirty="0">
                <a:ln>
                  <a:noFill/>
                </a:ln>
                <a:solidFill>
                  <a:srgbClr val="454545"/>
                </a:solidFill>
                <a:effectLst/>
                <a:uLnTx/>
                <a:uFillTx/>
                <a:latin typeface="Franklin Gothic Book"/>
                <a:ea typeface="+mn-ea"/>
                <a:cs typeface="Franklin Gothic Book"/>
              </a:rPr>
              <a:t>5</a:t>
            </a:r>
            <a:r>
              <a:rPr kumimoji="0" sz="1500" b="0" i="0" u="none" strike="noStrike" kern="0" cap="none" spc="-55" normalizeH="0" baseline="0" noProof="0" dirty="0">
                <a:ln>
                  <a:noFill/>
                </a:ln>
                <a:solidFill>
                  <a:srgbClr val="454545"/>
                </a:solidFill>
                <a:effectLst/>
                <a:uLnTx/>
                <a:uFillTx/>
                <a:latin typeface="Franklin Gothic Book"/>
                <a:ea typeface="+mn-ea"/>
                <a:cs typeface="Franklin Gothic Book"/>
              </a:rPr>
              <a:t> </a:t>
            </a:r>
            <a:r>
              <a:rPr kumimoji="0" sz="1500" b="0" i="0" u="none" strike="noStrike" kern="0" cap="none" spc="0" normalizeH="0" baseline="0" noProof="0" dirty="0">
                <a:ln>
                  <a:noFill/>
                </a:ln>
                <a:solidFill>
                  <a:srgbClr val="454545"/>
                </a:solidFill>
                <a:effectLst/>
                <a:uLnTx/>
                <a:uFillTx/>
                <a:latin typeface="Franklin Gothic Book"/>
                <a:ea typeface="+mn-ea"/>
                <a:cs typeface="Franklin Gothic Book"/>
              </a:rPr>
              <a:t>West:</a:t>
            </a:r>
            <a:r>
              <a:rPr kumimoji="0" sz="1500" b="0" i="0" u="none" strike="noStrike" kern="0" cap="none" spc="-40" normalizeH="0" baseline="0" noProof="0" dirty="0">
                <a:ln>
                  <a:noFill/>
                </a:ln>
                <a:solidFill>
                  <a:srgbClr val="454545"/>
                </a:solidFill>
                <a:effectLst/>
                <a:uLnTx/>
                <a:uFillTx/>
                <a:latin typeface="Franklin Gothic Book"/>
                <a:ea typeface="+mn-ea"/>
                <a:cs typeface="Franklin Gothic Book"/>
              </a:rPr>
              <a:t> </a:t>
            </a:r>
            <a:r>
              <a:rPr kumimoji="0" sz="1500" b="0" i="0" u="none" strike="noStrike" kern="0" cap="none" spc="-20" normalizeH="0" baseline="0" noProof="0" dirty="0">
                <a:ln>
                  <a:noFill/>
                </a:ln>
                <a:solidFill>
                  <a:srgbClr val="454545"/>
                </a:solidFill>
                <a:effectLst/>
                <a:uLnTx/>
                <a:uFillTx/>
                <a:latin typeface="Franklin Gothic Book"/>
                <a:ea typeface="+mn-ea"/>
                <a:cs typeface="Franklin Gothic Book"/>
              </a:rPr>
              <a:t>TriWest </a:t>
            </a:r>
            <a:r>
              <a:rPr kumimoji="0" sz="1500" b="0" i="0" u="none" strike="noStrike" kern="0" cap="none" spc="0" normalizeH="0" baseline="0" noProof="0" dirty="0">
                <a:ln>
                  <a:noFill/>
                </a:ln>
                <a:solidFill>
                  <a:srgbClr val="454545"/>
                </a:solidFill>
                <a:effectLst/>
                <a:uLnTx/>
                <a:uFillTx/>
                <a:latin typeface="Franklin Gothic Book"/>
                <a:ea typeface="+mn-ea"/>
                <a:cs typeface="Franklin Gothic Book"/>
              </a:rPr>
              <a:t>Healthcare</a:t>
            </a:r>
            <a:r>
              <a:rPr kumimoji="0" sz="1500" b="0" i="0" u="none" strike="noStrike" kern="0" cap="none" spc="-40" normalizeH="0" baseline="0" noProof="0" dirty="0">
                <a:ln>
                  <a:noFill/>
                </a:ln>
                <a:solidFill>
                  <a:srgbClr val="454545"/>
                </a:solidFill>
                <a:effectLst/>
                <a:uLnTx/>
                <a:uFillTx/>
                <a:latin typeface="Franklin Gothic Book"/>
                <a:ea typeface="+mn-ea"/>
                <a:cs typeface="Franklin Gothic Book"/>
              </a:rPr>
              <a:t> </a:t>
            </a:r>
            <a:r>
              <a:rPr kumimoji="0" sz="1500" b="0" i="0" u="none" strike="noStrike" kern="0" cap="none" spc="0" normalizeH="0" baseline="0" noProof="0" dirty="0">
                <a:ln>
                  <a:noFill/>
                </a:ln>
                <a:solidFill>
                  <a:srgbClr val="454545"/>
                </a:solidFill>
                <a:effectLst/>
                <a:uLnTx/>
                <a:uFillTx/>
                <a:latin typeface="Franklin Gothic Book"/>
                <a:ea typeface="+mn-ea"/>
                <a:cs typeface="Franklin Gothic Book"/>
              </a:rPr>
              <a:t>Alliance</a:t>
            </a:r>
            <a:r>
              <a:rPr kumimoji="0" sz="1500" b="0" i="0" u="none" strike="noStrike" kern="0" cap="none" spc="-20" normalizeH="0" baseline="0" noProof="0" dirty="0">
                <a:ln>
                  <a:noFill/>
                </a:ln>
                <a:solidFill>
                  <a:srgbClr val="454545"/>
                </a:solidFill>
                <a:effectLst/>
                <a:uLnTx/>
                <a:uFillTx/>
                <a:latin typeface="Franklin Gothic Book"/>
                <a:ea typeface="+mn-ea"/>
                <a:cs typeface="Franklin Gothic Book"/>
              </a:rPr>
              <a:t> </a:t>
            </a:r>
            <a:r>
              <a:rPr kumimoji="0" sz="1500" b="0" i="0" u="none" strike="noStrike" kern="0" cap="none" spc="0" normalizeH="0" baseline="0" noProof="0" dirty="0">
                <a:ln>
                  <a:noFill/>
                </a:ln>
                <a:solidFill>
                  <a:srgbClr val="454545"/>
                </a:solidFill>
                <a:effectLst/>
                <a:uLnTx/>
                <a:uFillTx/>
                <a:latin typeface="Franklin Gothic Book"/>
                <a:ea typeface="+mn-ea"/>
                <a:cs typeface="Franklin Gothic Book"/>
              </a:rPr>
              <a:t>of</a:t>
            </a:r>
            <a:r>
              <a:rPr kumimoji="0" sz="1500" b="0" i="0" u="none" strike="noStrike" kern="0" cap="none" spc="-50" normalizeH="0" baseline="0" noProof="0" dirty="0">
                <a:ln>
                  <a:noFill/>
                </a:ln>
                <a:solidFill>
                  <a:srgbClr val="454545"/>
                </a:solidFill>
                <a:effectLst/>
                <a:uLnTx/>
                <a:uFillTx/>
                <a:latin typeface="Franklin Gothic Book"/>
                <a:ea typeface="+mn-ea"/>
                <a:cs typeface="Franklin Gothic Book"/>
              </a:rPr>
              <a:t> </a:t>
            </a:r>
            <a:r>
              <a:rPr kumimoji="0" sz="1500" b="0" i="0" u="none" strike="noStrike" kern="0" cap="none" spc="0" normalizeH="0" baseline="0" noProof="0" dirty="0">
                <a:ln>
                  <a:noFill/>
                </a:ln>
                <a:solidFill>
                  <a:srgbClr val="454545"/>
                </a:solidFill>
                <a:effectLst/>
                <a:uLnTx/>
                <a:uFillTx/>
                <a:latin typeface="Franklin Gothic Book"/>
                <a:ea typeface="+mn-ea"/>
                <a:cs typeface="Franklin Gothic Book"/>
              </a:rPr>
              <a:t>Phoenix,</a:t>
            </a:r>
            <a:r>
              <a:rPr kumimoji="0" sz="1500" b="0" i="0" u="none" strike="noStrike" kern="0" cap="none" spc="-35" normalizeH="0" baseline="0" noProof="0" dirty="0">
                <a:ln>
                  <a:noFill/>
                </a:ln>
                <a:solidFill>
                  <a:srgbClr val="454545"/>
                </a:solidFill>
                <a:effectLst/>
                <a:uLnTx/>
                <a:uFillTx/>
                <a:latin typeface="Franklin Gothic Book"/>
                <a:ea typeface="+mn-ea"/>
                <a:cs typeface="Franklin Gothic Book"/>
              </a:rPr>
              <a:t> </a:t>
            </a:r>
            <a:r>
              <a:rPr kumimoji="0" sz="1500" b="0" i="0" u="none" strike="noStrike" kern="0" cap="none" spc="-25" normalizeH="0" baseline="0" noProof="0" dirty="0">
                <a:ln>
                  <a:noFill/>
                </a:ln>
                <a:solidFill>
                  <a:srgbClr val="454545"/>
                </a:solidFill>
                <a:effectLst/>
                <a:uLnTx/>
                <a:uFillTx/>
                <a:latin typeface="Franklin Gothic Book"/>
                <a:ea typeface="+mn-ea"/>
                <a:cs typeface="Franklin Gothic Book"/>
              </a:rPr>
              <a:t>AZ</a:t>
            </a:r>
            <a:endParaRPr kumimoji="0" sz="1500" b="0" i="0" u="none" strike="noStrike" kern="0" cap="none" spc="0" normalizeH="0" baseline="0" noProof="0" dirty="0">
              <a:ln>
                <a:noFill/>
              </a:ln>
              <a:solidFill>
                <a:sysClr val="windowText" lastClr="000000"/>
              </a:solidFill>
              <a:effectLst/>
              <a:uLnTx/>
              <a:uFillTx/>
              <a:latin typeface="Franklin Gothic Book"/>
              <a:ea typeface="+mn-ea"/>
              <a:cs typeface="Franklin Gothic Book"/>
            </a:endParaRPr>
          </a:p>
          <a:p>
            <a:pPr marL="755015" marR="0" lvl="1" indent="-285115" algn="l" defTabSz="914400" rtl="0" eaLnBrk="1" fontAlgn="auto" latinLnBrk="0" hangingPunct="1">
              <a:lnSpc>
                <a:spcPct val="100000"/>
              </a:lnSpc>
              <a:spcBef>
                <a:spcPts val="180"/>
              </a:spcBef>
              <a:spcAft>
                <a:spcPts val="0"/>
              </a:spcAft>
              <a:buClr>
                <a:srgbClr val="081F68"/>
              </a:buClr>
              <a:buSzTx/>
              <a:buFont typeface="Wingdings"/>
              <a:buChar char=""/>
              <a:tabLst>
                <a:tab pos="755015" algn="l"/>
              </a:tabLst>
              <a:defRPr/>
            </a:pPr>
            <a:r>
              <a:rPr kumimoji="0" sz="1500" b="0" i="0" u="none" strike="noStrike" kern="0" cap="none" spc="0" normalizeH="0" baseline="0" noProof="0" dirty="0">
                <a:ln>
                  <a:noFill/>
                </a:ln>
                <a:solidFill>
                  <a:srgbClr val="454545"/>
                </a:solidFill>
                <a:effectLst/>
                <a:uLnTx/>
                <a:uFillTx/>
                <a:latin typeface="Franklin Gothic Book"/>
                <a:ea typeface="+mn-ea"/>
                <a:cs typeface="Franklin Gothic Book"/>
              </a:rPr>
              <a:t>$65.1</a:t>
            </a:r>
            <a:r>
              <a:rPr kumimoji="0" sz="1500" b="0" i="0" u="none" strike="noStrike" kern="0" cap="none" spc="-75" normalizeH="0" baseline="0" noProof="0" dirty="0">
                <a:ln>
                  <a:noFill/>
                </a:ln>
                <a:solidFill>
                  <a:srgbClr val="454545"/>
                </a:solidFill>
                <a:effectLst/>
                <a:uLnTx/>
                <a:uFillTx/>
                <a:latin typeface="Franklin Gothic Book"/>
                <a:ea typeface="+mn-ea"/>
                <a:cs typeface="Franklin Gothic Book"/>
              </a:rPr>
              <a:t> </a:t>
            </a:r>
            <a:r>
              <a:rPr kumimoji="0" sz="1500" b="0" i="0" u="none" strike="noStrike" kern="0" cap="none" spc="0" normalizeH="0" baseline="0" noProof="0" dirty="0">
                <a:ln>
                  <a:noFill/>
                </a:ln>
                <a:solidFill>
                  <a:srgbClr val="454545"/>
                </a:solidFill>
                <a:effectLst/>
                <a:uLnTx/>
                <a:uFillTx/>
                <a:latin typeface="Franklin Gothic Book"/>
                <a:ea typeface="+mn-ea"/>
                <a:cs typeface="Franklin Gothic Book"/>
              </a:rPr>
              <a:t>billion</a:t>
            </a:r>
            <a:r>
              <a:rPr kumimoji="0" sz="1500" b="0" i="0" u="none" strike="noStrike" kern="0" cap="none" spc="-40" normalizeH="0" baseline="0" noProof="0" dirty="0">
                <a:ln>
                  <a:noFill/>
                </a:ln>
                <a:solidFill>
                  <a:srgbClr val="454545"/>
                </a:solidFill>
                <a:effectLst/>
                <a:uLnTx/>
                <a:uFillTx/>
                <a:latin typeface="Franklin Gothic Book"/>
                <a:ea typeface="+mn-ea"/>
                <a:cs typeface="Franklin Gothic Book"/>
              </a:rPr>
              <a:t> </a:t>
            </a:r>
            <a:r>
              <a:rPr kumimoji="0" sz="1500" b="0" i="0" u="none" strike="noStrike" kern="0" cap="none" spc="0" normalizeH="0" baseline="0" noProof="0" dirty="0">
                <a:ln>
                  <a:noFill/>
                </a:ln>
                <a:solidFill>
                  <a:srgbClr val="454545"/>
                </a:solidFill>
                <a:effectLst/>
                <a:uLnTx/>
                <a:uFillTx/>
                <a:latin typeface="Franklin Gothic Book"/>
                <a:ea typeface="+mn-ea"/>
                <a:cs typeface="Franklin Gothic Book"/>
              </a:rPr>
              <a:t>Contract</a:t>
            </a:r>
            <a:r>
              <a:rPr kumimoji="0" sz="1500" b="0" i="0" u="none" strike="noStrike" kern="0" cap="none" spc="-55" normalizeH="0" baseline="0" noProof="0" dirty="0">
                <a:ln>
                  <a:noFill/>
                </a:ln>
                <a:solidFill>
                  <a:srgbClr val="454545"/>
                </a:solidFill>
                <a:effectLst/>
                <a:uLnTx/>
                <a:uFillTx/>
                <a:latin typeface="Franklin Gothic Book"/>
                <a:ea typeface="+mn-ea"/>
                <a:cs typeface="Franklin Gothic Book"/>
              </a:rPr>
              <a:t> </a:t>
            </a:r>
            <a:r>
              <a:rPr kumimoji="0" sz="1500" b="0" i="0" u="none" strike="noStrike" kern="0" cap="none" spc="-20" normalizeH="0" baseline="0" noProof="0" dirty="0">
                <a:ln>
                  <a:noFill/>
                </a:ln>
                <a:solidFill>
                  <a:srgbClr val="454545"/>
                </a:solidFill>
                <a:effectLst/>
                <a:uLnTx/>
                <a:uFillTx/>
                <a:latin typeface="Franklin Gothic Book"/>
                <a:ea typeface="+mn-ea"/>
                <a:cs typeface="Franklin Gothic Book"/>
              </a:rPr>
              <a:t>Value</a:t>
            </a:r>
            <a:endParaRPr kumimoji="0" sz="1500" b="0" i="0" u="none" strike="noStrike" kern="0" cap="none" spc="0" normalizeH="0" baseline="0" noProof="0" dirty="0">
              <a:ln>
                <a:noFill/>
              </a:ln>
              <a:solidFill>
                <a:sysClr val="windowText" lastClr="000000"/>
              </a:solidFill>
              <a:effectLst/>
              <a:uLnTx/>
              <a:uFillTx/>
              <a:latin typeface="Franklin Gothic Book"/>
              <a:ea typeface="+mn-ea"/>
              <a:cs typeface="Franklin Gothic Book"/>
            </a:endParaRPr>
          </a:p>
          <a:p>
            <a:pPr marL="755650" marR="220979" lvl="1" indent="-285750" algn="l" defTabSz="914400" rtl="0" eaLnBrk="1" fontAlgn="auto" latinLnBrk="0" hangingPunct="1">
              <a:lnSpc>
                <a:spcPts val="1839"/>
              </a:lnSpc>
              <a:spcBef>
                <a:spcPts val="420"/>
              </a:spcBef>
              <a:spcAft>
                <a:spcPts val="0"/>
              </a:spcAft>
              <a:buClr>
                <a:srgbClr val="081F68"/>
              </a:buClr>
              <a:buSzTx/>
              <a:buFont typeface="Wingdings"/>
              <a:buChar char=""/>
              <a:tabLst>
                <a:tab pos="755650" algn="l"/>
              </a:tabLst>
              <a:defRPr/>
            </a:pPr>
            <a:r>
              <a:rPr kumimoji="0" sz="1500" b="0" i="0" u="none" strike="noStrike" kern="0" cap="none" spc="0" normalizeH="0" baseline="0" noProof="0" dirty="0">
                <a:ln>
                  <a:noFill/>
                </a:ln>
                <a:solidFill>
                  <a:srgbClr val="454545"/>
                </a:solidFill>
                <a:effectLst/>
                <a:uLnTx/>
                <a:uFillTx/>
                <a:latin typeface="Franklin Gothic Book"/>
                <a:ea typeface="+mn-ea"/>
                <a:cs typeface="Franklin Gothic Book"/>
              </a:rPr>
              <a:t>Claims</a:t>
            </a:r>
            <a:r>
              <a:rPr kumimoji="0" sz="1500" b="0" i="0" u="none" strike="noStrike" kern="0" cap="none" spc="-55" normalizeH="0" baseline="0" noProof="0" dirty="0">
                <a:ln>
                  <a:noFill/>
                </a:ln>
                <a:solidFill>
                  <a:srgbClr val="454545"/>
                </a:solidFill>
                <a:effectLst/>
                <a:uLnTx/>
                <a:uFillTx/>
                <a:latin typeface="Franklin Gothic Book"/>
                <a:ea typeface="+mn-ea"/>
                <a:cs typeface="Franklin Gothic Book"/>
              </a:rPr>
              <a:t> </a:t>
            </a:r>
            <a:r>
              <a:rPr kumimoji="0" sz="1500" b="0" i="0" u="none" strike="noStrike" kern="0" cap="none" spc="-10" normalizeH="0" baseline="0" noProof="0" dirty="0">
                <a:ln>
                  <a:noFill/>
                </a:ln>
                <a:solidFill>
                  <a:srgbClr val="454545"/>
                </a:solidFill>
                <a:effectLst/>
                <a:uLnTx/>
                <a:uFillTx/>
                <a:latin typeface="Franklin Gothic Book"/>
                <a:ea typeface="+mn-ea"/>
                <a:cs typeface="Franklin Gothic Book"/>
              </a:rPr>
              <a:t>Processor/FI:</a:t>
            </a:r>
            <a:r>
              <a:rPr kumimoji="0" sz="1500" b="0" i="0" u="none" strike="noStrike" kern="0" cap="none" spc="-40" normalizeH="0" baseline="0" noProof="0" dirty="0">
                <a:ln>
                  <a:noFill/>
                </a:ln>
                <a:solidFill>
                  <a:srgbClr val="454545"/>
                </a:solidFill>
                <a:effectLst/>
                <a:uLnTx/>
                <a:uFillTx/>
                <a:latin typeface="Franklin Gothic Book"/>
                <a:ea typeface="+mn-ea"/>
                <a:cs typeface="Franklin Gothic Book"/>
              </a:rPr>
              <a:t> </a:t>
            </a:r>
            <a:r>
              <a:rPr kumimoji="0" sz="1500" b="0" i="0" u="none" strike="noStrike" kern="0" cap="none" spc="0" normalizeH="0" baseline="0" noProof="0" dirty="0">
                <a:ln>
                  <a:noFill/>
                </a:ln>
                <a:solidFill>
                  <a:srgbClr val="454545"/>
                </a:solidFill>
                <a:effectLst/>
                <a:uLnTx/>
                <a:uFillTx/>
                <a:latin typeface="Franklin Gothic Book"/>
                <a:ea typeface="+mn-ea"/>
                <a:cs typeface="Franklin Gothic Book"/>
              </a:rPr>
              <a:t>Palmetto</a:t>
            </a:r>
            <a:r>
              <a:rPr kumimoji="0" sz="1500" b="0" i="0" u="none" strike="noStrike" kern="0" cap="none" spc="-45" normalizeH="0" baseline="0" noProof="0" dirty="0">
                <a:ln>
                  <a:noFill/>
                </a:ln>
                <a:solidFill>
                  <a:srgbClr val="454545"/>
                </a:solidFill>
                <a:effectLst/>
                <a:uLnTx/>
                <a:uFillTx/>
                <a:latin typeface="Franklin Gothic Book"/>
                <a:ea typeface="+mn-ea"/>
                <a:cs typeface="Franklin Gothic Book"/>
              </a:rPr>
              <a:t> </a:t>
            </a:r>
            <a:r>
              <a:rPr kumimoji="0" sz="1500" b="0" i="0" u="none" strike="noStrike" kern="0" cap="none" spc="-10" normalizeH="0" baseline="0" noProof="0" dirty="0">
                <a:ln>
                  <a:noFill/>
                </a:ln>
                <a:solidFill>
                  <a:srgbClr val="454545"/>
                </a:solidFill>
                <a:effectLst/>
                <a:uLnTx/>
                <a:uFillTx/>
                <a:latin typeface="Franklin Gothic Book"/>
                <a:ea typeface="+mn-ea"/>
                <a:cs typeface="Franklin Gothic Book"/>
              </a:rPr>
              <a:t>Government</a:t>
            </a:r>
            <a:r>
              <a:rPr kumimoji="0" sz="1500" b="0" i="0" u="none" strike="noStrike" kern="0" cap="none" spc="-30" normalizeH="0" baseline="0" noProof="0" dirty="0">
                <a:ln>
                  <a:noFill/>
                </a:ln>
                <a:solidFill>
                  <a:srgbClr val="454545"/>
                </a:solidFill>
                <a:effectLst/>
                <a:uLnTx/>
                <a:uFillTx/>
                <a:latin typeface="Franklin Gothic Book"/>
                <a:ea typeface="+mn-ea"/>
                <a:cs typeface="Franklin Gothic Book"/>
              </a:rPr>
              <a:t> </a:t>
            </a:r>
            <a:r>
              <a:rPr kumimoji="0" sz="1500" b="0" i="0" u="none" strike="noStrike" kern="0" cap="none" spc="0" normalizeH="0" baseline="0" noProof="0" dirty="0">
                <a:ln>
                  <a:noFill/>
                </a:ln>
                <a:solidFill>
                  <a:srgbClr val="454545"/>
                </a:solidFill>
                <a:effectLst/>
                <a:uLnTx/>
                <a:uFillTx/>
                <a:latin typeface="Franklin Gothic Book"/>
                <a:ea typeface="+mn-ea"/>
                <a:cs typeface="Franklin Gothic Book"/>
              </a:rPr>
              <a:t>Business</a:t>
            </a:r>
            <a:r>
              <a:rPr kumimoji="0" sz="1500" b="0" i="0" u="none" strike="noStrike" kern="0" cap="none" spc="-40" normalizeH="0" baseline="0" noProof="0" dirty="0">
                <a:ln>
                  <a:noFill/>
                </a:ln>
                <a:solidFill>
                  <a:srgbClr val="454545"/>
                </a:solidFill>
                <a:effectLst/>
                <a:uLnTx/>
                <a:uFillTx/>
                <a:latin typeface="Franklin Gothic Book"/>
                <a:ea typeface="+mn-ea"/>
                <a:cs typeface="Franklin Gothic Book"/>
              </a:rPr>
              <a:t> </a:t>
            </a:r>
            <a:r>
              <a:rPr kumimoji="0" sz="1500" b="0" i="0" u="none" strike="noStrike" kern="0" cap="none" spc="-10" normalizeH="0" baseline="0" noProof="0" dirty="0">
                <a:ln>
                  <a:noFill/>
                </a:ln>
                <a:solidFill>
                  <a:srgbClr val="454545"/>
                </a:solidFill>
                <a:effectLst/>
                <a:uLnTx/>
                <a:uFillTx/>
                <a:latin typeface="Franklin Gothic Book"/>
                <a:ea typeface="+mn-ea"/>
                <a:cs typeface="Franklin Gothic Book"/>
              </a:rPr>
              <a:t>Administrators</a:t>
            </a:r>
            <a:r>
              <a:rPr kumimoji="0" sz="1500" b="0" i="0" u="none" strike="noStrike" kern="0" cap="none" spc="-35" normalizeH="0" baseline="0" noProof="0" dirty="0">
                <a:ln>
                  <a:noFill/>
                </a:ln>
                <a:solidFill>
                  <a:srgbClr val="454545"/>
                </a:solidFill>
                <a:effectLst/>
                <a:uLnTx/>
                <a:uFillTx/>
                <a:latin typeface="Franklin Gothic Book"/>
                <a:ea typeface="+mn-ea"/>
                <a:cs typeface="Franklin Gothic Book"/>
              </a:rPr>
              <a:t> </a:t>
            </a:r>
            <a:r>
              <a:rPr kumimoji="0" sz="1500" b="0" i="0" u="none" strike="noStrike" kern="0" cap="none" spc="-10" normalizeH="0" baseline="0" noProof="0" dirty="0">
                <a:ln>
                  <a:noFill/>
                </a:ln>
                <a:solidFill>
                  <a:srgbClr val="454545"/>
                </a:solidFill>
                <a:effectLst/>
                <a:uLnTx/>
                <a:uFillTx/>
                <a:latin typeface="Franklin Gothic Book"/>
                <a:ea typeface="+mn-ea"/>
                <a:cs typeface="Franklin Gothic Book"/>
              </a:rPr>
              <a:t>(PGBA), </a:t>
            </a:r>
            <a:r>
              <a:rPr kumimoji="0" sz="1500" b="0" i="0" u="none" strike="noStrike" kern="0" cap="none" spc="0" normalizeH="0" baseline="0" noProof="0" dirty="0">
                <a:ln>
                  <a:noFill/>
                </a:ln>
                <a:solidFill>
                  <a:srgbClr val="454545"/>
                </a:solidFill>
                <a:effectLst/>
                <a:uLnTx/>
                <a:uFillTx/>
                <a:latin typeface="Franklin Gothic Book"/>
                <a:ea typeface="+mn-ea"/>
                <a:cs typeface="Franklin Gothic Book"/>
              </a:rPr>
              <a:t>Surfside</a:t>
            </a:r>
            <a:r>
              <a:rPr kumimoji="0" sz="1500" b="0" i="0" u="none" strike="noStrike" kern="0" cap="none" spc="-15" normalizeH="0" baseline="0" noProof="0" dirty="0">
                <a:ln>
                  <a:noFill/>
                </a:ln>
                <a:solidFill>
                  <a:srgbClr val="454545"/>
                </a:solidFill>
                <a:effectLst/>
                <a:uLnTx/>
                <a:uFillTx/>
                <a:latin typeface="Franklin Gothic Book"/>
                <a:ea typeface="+mn-ea"/>
                <a:cs typeface="Franklin Gothic Book"/>
              </a:rPr>
              <a:t> </a:t>
            </a:r>
            <a:r>
              <a:rPr kumimoji="0" sz="1500" b="0" i="0" u="none" strike="noStrike" kern="0" cap="none" spc="0" normalizeH="0" baseline="0" noProof="0" dirty="0">
                <a:ln>
                  <a:noFill/>
                </a:ln>
                <a:solidFill>
                  <a:srgbClr val="454545"/>
                </a:solidFill>
                <a:effectLst/>
                <a:uLnTx/>
                <a:uFillTx/>
                <a:latin typeface="Franklin Gothic Book"/>
                <a:ea typeface="+mn-ea"/>
                <a:cs typeface="Franklin Gothic Book"/>
              </a:rPr>
              <a:t>Beach,</a:t>
            </a:r>
            <a:r>
              <a:rPr kumimoji="0" sz="1500" b="0" i="0" u="none" strike="noStrike" kern="0" cap="none" spc="-40" normalizeH="0" baseline="0" noProof="0" dirty="0">
                <a:ln>
                  <a:noFill/>
                </a:ln>
                <a:solidFill>
                  <a:srgbClr val="454545"/>
                </a:solidFill>
                <a:effectLst/>
                <a:uLnTx/>
                <a:uFillTx/>
                <a:latin typeface="Franklin Gothic Book"/>
                <a:ea typeface="+mn-ea"/>
                <a:cs typeface="Franklin Gothic Book"/>
              </a:rPr>
              <a:t> </a:t>
            </a:r>
            <a:r>
              <a:rPr kumimoji="0" sz="1500" b="0" i="0" u="none" strike="noStrike" kern="0" cap="none" spc="0" normalizeH="0" baseline="0" noProof="0" dirty="0">
                <a:ln>
                  <a:noFill/>
                </a:ln>
                <a:solidFill>
                  <a:srgbClr val="454545"/>
                </a:solidFill>
                <a:effectLst/>
                <a:uLnTx/>
                <a:uFillTx/>
                <a:latin typeface="Franklin Gothic Book"/>
                <a:ea typeface="+mn-ea"/>
                <a:cs typeface="Franklin Gothic Book"/>
              </a:rPr>
              <a:t>SC</a:t>
            </a:r>
            <a:r>
              <a:rPr kumimoji="0" sz="1500" b="0" i="0" u="none" strike="noStrike" kern="0" cap="none" spc="-30" normalizeH="0" baseline="0" noProof="0" dirty="0">
                <a:ln>
                  <a:noFill/>
                </a:ln>
                <a:solidFill>
                  <a:srgbClr val="454545"/>
                </a:solidFill>
                <a:effectLst/>
                <a:uLnTx/>
                <a:uFillTx/>
                <a:latin typeface="Franklin Gothic Book"/>
                <a:ea typeface="+mn-ea"/>
                <a:cs typeface="Franklin Gothic Book"/>
              </a:rPr>
              <a:t> </a:t>
            </a:r>
            <a:r>
              <a:rPr kumimoji="0" sz="1500" b="0" i="0" u="none" strike="noStrike" kern="0" cap="none" spc="0" normalizeH="0" baseline="0" noProof="0" dirty="0">
                <a:ln>
                  <a:noFill/>
                </a:ln>
                <a:solidFill>
                  <a:srgbClr val="454545"/>
                </a:solidFill>
                <a:effectLst/>
                <a:uLnTx/>
                <a:uFillTx/>
                <a:latin typeface="Franklin Gothic Book"/>
                <a:ea typeface="+mn-ea"/>
                <a:cs typeface="Franklin Gothic Book"/>
              </a:rPr>
              <a:t>/</a:t>
            </a:r>
            <a:r>
              <a:rPr kumimoji="0" sz="1500" b="0" i="0" u="none" strike="noStrike" kern="0" cap="none" spc="-30" normalizeH="0" baseline="0" noProof="0" dirty="0">
                <a:ln>
                  <a:noFill/>
                </a:ln>
                <a:solidFill>
                  <a:srgbClr val="454545"/>
                </a:solidFill>
                <a:effectLst/>
                <a:uLnTx/>
                <a:uFillTx/>
                <a:latin typeface="Franklin Gothic Book"/>
                <a:ea typeface="+mn-ea"/>
                <a:cs typeface="Franklin Gothic Book"/>
              </a:rPr>
              <a:t> </a:t>
            </a:r>
            <a:r>
              <a:rPr kumimoji="0" sz="1500" b="0" i="0" u="none" strike="noStrike" kern="0" cap="none" spc="0" normalizeH="0" baseline="0" noProof="0" dirty="0">
                <a:ln>
                  <a:noFill/>
                </a:ln>
                <a:solidFill>
                  <a:srgbClr val="454545"/>
                </a:solidFill>
                <a:effectLst/>
                <a:uLnTx/>
                <a:uFillTx/>
                <a:latin typeface="Franklin Gothic Book"/>
                <a:ea typeface="+mn-ea"/>
                <a:cs typeface="Franklin Gothic Book"/>
              </a:rPr>
              <a:t>Florence,</a:t>
            </a:r>
            <a:r>
              <a:rPr kumimoji="0" sz="1500" b="0" i="0" u="none" strike="noStrike" kern="0" cap="none" spc="-10" normalizeH="0" baseline="0" noProof="0" dirty="0">
                <a:ln>
                  <a:noFill/>
                </a:ln>
                <a:solidFill>
                  <a:srgbClr val="454545"/>
                </a:solidFill>
                <a:effectLst/>
                <a:uLnTx/>
                <a:uFillTx/>
                <a:latin typeface="Franklin Gothic Book"/>
                <a:ea typeface="+mn-ea"/>
                <a:cs typeface="Franklin Gothic Book"/>
              </a:rPr>
              <a:t> </a:t>
            </a:r>
            <a:r>
              <a:rPr kumimoji="0" sz="1500" b="0" i="0" u="none" strike="noStrike" kern="0" cap="none" spc="-25" normalizeH="0" baseline="0" noProof="0" dirty="0">
                <a:ln>
                  <a:noFill/>
                </a:ln>
                <a:solidFill>
                  <a:srgbClr val="454545"/>
                </a:solidFill>
                <a:effectLst/>
                <a:uLnTx/>
                <a:uFillTx/>
                <a:latin typeface="Franklin Gothic Book"/>
                <a:ea typeface="+mn-ea"/>
                <a:cs typeface="Franklin Gothic Book"/>
              </a:rPr>
              <a:t>SC</a:t>
            </a:r>
            <a:endParaRPr kumimoji="0" sz="1500" b="0" i="0" u="none" strike="noStrike" kern="0" cap="none" spc="0" normalizeH="0" baseline="0" noProof="0" dirty="0">
              <a:ln>
                <a:noFill/>
              </a:ln>
              <a:solidFill>
                <a:sysClr val="windowText" lastClr="000000"/>
              </a:solidFill>
              <a:effectLst/>
              <a:uLnTx/>
              <a:uFillTx/>
              <a:latin typeface="Franklin Gothic Book"/>
              <a:ea typeface="+mn-ea"/>
              <a:cs typeface="Franklin Gothic Book"/>
            </a:endParaRPr>
          </a:p>
          <a:p>
            <a:pPr marL="755015" marR="0" lvl="1" indent="-285115" algn="l" defTabSz="914400" rtl="0" eaLnBrk="1" fontAlgn="auto" latinLnBrk="0" hangingPunct="1">
              <a:lnSpc>
                <a:spcPct val="100000"/>
              </a:lnSpc>
              <a:spcBef>
                <a:spcPts val="160"/>
              </a:spcBef>
              <a:spcAft>
                <a:spcPts val="0"/>
              </a:spcAft>
              <a:buClr>
                <a:srgbClr val="081F68"/>
              </a:buClr>
              <a:buSzTx/>
              <a:buFont typeface="Wingdings"/>
              <a:buChar char=""/>
              <a:tabLst>
                <a:tab pos="755015" algn="l"/>
              </a:tabLst>
              <a:defRPr/>
            </a:pPr>
            <a:r>
              <a:rPr kumimoji="0" lang="en-US" sz="1500" b="0" i="0" u="none" strike="noStrike" kern="0" cap="none" spc="0" normalizeH="0" baseline="0" noProof="0" dirty="0">
                <a:ln>
                  <a:noFill/>
                </a:ln>
                <a:solidFill>
                  <a:srgbClr val="454545"/>
                </a:solidFill>
                <a:effectLst/>
                <a:uLnTx/>
                <a:uFillTx/>
                <a:latin typeface="Franklin Gothic Book"/>
                <a:ea typeface="+mn-ea"/>
                <a:cs typeface="Franklin Gothic Book"/>
              </a:rPr>
              <a:t>January 1, </a:t>
            </a:r>
            <a:r>
              <a:rPr kumimoji="0" sz="1500" b="0" i="0" u="none" strike="noStrike" kern="0" cap="none" spc="0" normalizeH="0" baseline="0" noProof="0" dirty="0">
                <a:ln>
                  <a:noFill/>
                </a:ln>
                <a:solidFill>
                  <a:srgbClr val="454545"/>
                </a:solidFill>
                <a:effectLst/>
                <a:uLnTx/>
                <a:uFillTx/>
                <a:latin typeface="Franklin Gothic Book"/>
                <a:ea typeface="+mn-ea"/>
                <a:cs typeface="Franklin Gothic Book"/>
              </a:rPr>
              <a:t>202</a:t>
            </a:r>
            <a:r>
              <a:rPr kumimoji="0" lang="en-US" sz="1500" b="0" i="0" u="none" strike="noStrike" kern="0" cap="none" spc="0" normalizeH="0" baseline="0" noProof="0" dirty="0">
                <a:ln>
                  <a:noFill/>
                </a:ln>
                <a:solidFill>
                  <a:srgbClr val="454545"/>
                </a:solidFill>
                <a:effectLst/>
                <a:uLnTx/>
                <a:uFillTx/>
                <a:latin typeface="Franklin Gothic Book"/>
                <a:ea typeface="+mn-ea"/>
                <a:cs typeface="Franklin Gothic Book"/>
              </a:rPr>
              <a:t>5</a:t>
            </a:r>
            <a:r>
              <a:rPr kumimoji="0" sz="1500" b="0" i="0" u="none" strike="noStrike" kern="0" cap="none" spc="-50" normalizeH="0" baseline="0" noProof="0" dirty="0">
                <a:ln>
                  <a:noFill/>
                </a:ln>
                <a:solidFill>
                  <a:srgbClr val="454545"/>
                </a:solidFill>
                <a:effectLst/>
                <a:uLnTx/>
                <a:uFillTx/>
                <a:latin typeface="Franklin Gothic Book"/>
                <a:ea typeface="+mn-ea"/>
                <a:cs typeface="Franklin Gothic Book"/>
              </a:rPr>
              <a:t> </a:t>
            </a:r>
            <a:r>
              <a:rPr kumimoji="0" lang="en-US" sz="1500" b="0" i="0" u="none" strike="noStrike" kern="0" cap="none" spc="-50" normalizeH="0" baseline="0" noProof="0" dirty="0">
                <a:ln>
                  <a:noFill/>
                </a:ln>
                <a:solidFill>
                  <a:srgbClr val="454545"/>
                </a:solidFill>
                <a:effectLst/>
                <a:uLnTx/>
                <a:uFillTx/>
                <a:latin typeface="Franklin Gothic Book"/>
                <a:ea typeface="+mn-ea"/>
                <a:cs typeface="Franklin Gothic Book"/>
              </a:rPr>
              <a:t>- </a:t>
            </a:r>
            <a:r>
              <a:rPr kumimoji="0" sz="1500" b="0" i="0" u="none" strike="noStrike" kern="0" cap="none" spc="0" normalizeH="0" baseline="0" noProof="0" dirty="0">
                <a:ln>
                  <a:noFill/>
                </a:ln>
                <a:solidFill>
                  <a:srgbClr val="454545"/>
                </a:solidFill>
                <a:effectLst/>
                <a:uLnTx/>
                <a:uFillTx/>
                <a:latin typeface="Franklin Gothic Book"/>
                <a:ea typeface="+mn-ea"/>
                <a:cs typeface="Franklin Gothic Book"/>
              </a:rPr>
              <a:t>Start</a:t>
            </a:r>
            <a:r>
              <a:rPr kumimoji="0" lang="en-US" sz="1500" b="0" i="0" u="none" strike="noStrike" kern="0" cap="none" spc="0" normalizeH="0" baseline="0" noProof="0" dirty="0">
                <a:ln>
                  <a:noFill/>
                </a:ln>
                <a:solidFill>
                  <a:srgbClr val="454545"/>
                </a:solidFill>
                <a:effectLst/>
                <a:uLnTx/>
                <a:uFillTx/>
                <a:latin typeface="Franklin Gothic Book"/>
                <a:ea typeface="+mn-ea"/>
                <a:cs typeface="Franklin Gothic Book"/>
              </a:rPr>
              <a:t>ed</a:t>
            </a:r>
            <a:r>
              <a:rPr kumimoji="0" sz="1500" b="0" i="0" u="none" strike="noStrike" kern="0" cap="none" spc="-25" normalizeH="0" baseline="0" noProof="0" dirty="0">
                <a:ln>
                  <a:noFill/>
                </a:ln>
                <a:solidFill>
                  <a:srgbClr val="454545"/>
                </a:solidFill>
                <a:effectLst/>
                <a:uLnTx/>
                <a:uFillTx/>
                <a:latin typeface="Franklin Gothic Book"/>
                <a:ea typeface="+mn-ea"/>
                <a:cs typeface="Franklin Gothic Book"/>
              </a:rPr>
              <a:t> </a:t>
            </a:r>
            <a:r>
              <a:rPr kumimoji="0" sz="1500" b="0" i="0" u="none" strike="noStrike" kern="0" cap="none" spc="0" normalizeH="0" baseline="0" noProof="0" dirty="0">
                <a:ln>
                  <a:noFill/>
                </a:ln>
                <a:solidFill>
                  <a:srgbClr val="454545"/>
                </a:solidFill>
                <a:effectLst/>
                <a:uLnTx/>
                <a:uFillTx/>
                <a:latin typeface="Franklin Gothic Book"/>
                <a:ea typeface="+mn-ea"/>
                <a:cs typeface="Franklin Gothic Book"/>
              </a:rPr>
              <a:t>Health</a:t>
            </a:r>
            <a:r>
              <a:rPr kumimoji="0" sz="1500" b="0" i="0" u="none" strike="noStrike" kern="0" cap="none" spc="-35" normalizeH="0" baseline="0" noProof="0" dirty="0">
                <a:ln>
                  <a:noFill/>
                </a:ln>
                <a:solidFill>
                  <a:srgbClr val="454545"/>
                </a:solidFill>
                <a:effectLst/>
                <a:uLnTx/>
                <a:uFillTx/>
                <a:latin typeface="Franklin Gothic Book"/>
                <a:ea typeface="+mn-ea"/>
                <a:cs typeface="Franklin Gothic Book"/>
              </a:rPr>
              <a:t> </a:t>
            </a:r>
            <a:r>
              <a:rPr kumimoji="0" sz="1500" b="0" i="0" u="none" strike="noStrike" kern="0" cap="none" spc="0" normalizeH="0" baseline="0" noProof="0" dirty="0">
                <a:ln>
                  <a:noFill/>
                </a:ln>
                <a:solidFill>
                  <a:srgbClr val="454545"/>
                </a:solidFill>
                <a:effectLst/>
                <a:uLnTx/>
                <a:uFillTx/>
                <a:latin typeface="Franklin Gothic Book"/>
                <a:ea typeface="+mn-ea"/>
                <a:cs typeface="Franklin Gothic Book"/>
              </a:rPr>
              <a:t>Care</a:t>
            </a:r>
            <a:r>
              <a:rPr kumimoji="0" sz="1500" b="0" i="0" u="none" strike="noStrike" kern="0" cap="none" spc="-35" normalizeH="0" baseline="0" noProof="0" dirty="0">
                <a:ln>
                  <a:noFill/>
                </a:ln>
                <a:solidFill>
                  <a:srgbClr val="454545"/>
                </a:solidFill>
                <a:effectLst/>
                <a:uLnTx/>
                <a:uFillTx/>
                <a:latin typeface="Franklin Gothic Book"/>
                <a:ea typeface="+mn-ea"/>
                <a:cs typeface="Franklin Gothic Book"/>
              </a:rPr>
              <a:t> </a:t>
            </a:r>
            <a:r>
              <a:rPr kumimoji="0" sz="1500" b="0" i="0" u="none" strike="noStrike" kern="0" cap="none" spc="-10" normalizeH="0" baseline="0" noProof="0" dirty="0">
                <a:ln>
                  <a:noFill/>
                </a:ln>
                <a:solidFill>
                  <a:srgbClr val="454545"/>
                </a:solidFill>
                <a:effectLst/>
                <a:uLnTx/>
                <a:uFillTx/>
                <a:latin typeface="Franklin Gothic Book"/>
                <a:ea typeface="+mn-ea"/>
                <a:cs typeface="Franklin Gothic Book"/>
              </a:rPr>
              <a:t>Delivery</a:t>
            </a:r>
            <a:endParaRPr kumimoji="0" sz="1500" b="0" i="0" u="none" strike="noStrike" kern="0" cap="none" spc="0" normalizeH="0" baseline="0" noProof="0" dirty="0">
              <a:ln>
                <a:noFill/>
              </a:ln>
              <a:solidFill>
                <a:sysClr val="windowText" lastClr="000000"/>
              </a:solidFill>
              <a:effectLst/>
              <a:uLnTx/>
              <a:uFillTx/>
              <a:latin typeface="Franklin Gothic Book"/>
              <a:ea typeface="+mn-ea"/>
              <a:cs typeface="Franklin Gothic Book"/>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AC792-728D-9506-7F32-A9909048D84F}"/>
              </a:ext>
            </a:extLst>
          </p:cNvPr>
          <p:cNvSpPr>
            <a:spLocks noGrp="1"/>
          </p:cNvSpPr>
          <p:nvPr>
            <p:ph type="title"/>
          </p:nvPr>
        </p:nvSpPr>
        <p:spPr>
          <a:xfrm>
            <a:off x="838200" y="133350"/>
            <a:ext cx="7391400" cy="857250"/>
          </a:xfrm>
        </p:spPr>
        <p:txBody>
          <a:bodyPr>
            <a:normAutofit/>
          </a:bodyPr>
          <a:lstStyle/>
          <a:p>
            <a:r>
              <a:rPr lang="en-US" sz="2400" dirty="0"/>
              <a:t>Six States Migrated to West Region from East Region</a:t>
            </a:r>
          </a:p>
        </p:txBody>
      </p:sp>
      <p:pic>
        <p:nvPicPr>
          <p:cNvPr id="7" name="Picture 6">
            <a:extLst>
              <a:ext uri="{FF2B5EF4-FFF2-40B4-BE49-F238E27FC236}">
                <a16:creationId xmlns:a16="http://schemas.microsoft.com/office/drawing/2014/main" id="{FFB6EF96-4AA0-A11C-62AC-C42D69764C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690"/>
          <a:stretch/>
        </p:blipFill>
        <p:spPr>
          <a:xfrm>
            <a:off x="5031465" y="2082800"/>
            <a:ext cx="3883935" cy="2622550"/>
          </a:xfrm>
          <a:prstGeom prst="roundRect">
            <a:avLst/>
          </a:prstGeom>
          <a:solidFill>
            <a:schemeClr val="bg1">
              <a:lumMod val="95000"/>
            </a:schemeClr>
          </a:solidFill>
          <a:effectLst>
            <a:outerShdw blurRad="50800" dist="38100" dir="2700000" algn="tl" rotWithShape="0">
              <a:prstClr val="black">
                <a:alpha val="40000"/>
              </a:prstClr>
            </a:outerShdw>
          </a:effectLst>
        </p:spPr>
      </p:pic>
      <p:pic>
        <p:nvPicPr>
          <p:cNvPr id="8" name="Picture 7" descr="Map of TRICARE stateside regions.">
            <a:extLst>
              <a:ext uri="{FF2B5EF4-FFF2-40B4-BE49-F238E27FC236}">
                <a16:creationId xmlns:a16="http://schemas.microsoft.com/office/drawing/2014/main" id="{47D9C168-A013-E8A4-8951-8CC90AD5ED6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6423"/>
          <a:stretch/>
        </p:blipFill>
        <p:spPr>
          <a:xfrm>
            <a:off x="228600" y="2038350"/>
            <a:ext cx="3907421" cy="2656561"/>
          </a:xfrm>
          <a:prstGeom prst="roundRect">
            <a:avLst/>
          </a:prstGeom>
          <a:solidFill>
            <a:schemeClr val="bg1">
              <a:lumMod val="95000"/>
            </a:schemeClr>
          </a:solidFill>
          <a:effectLst>
            <a:outerShdw blurRad="50800" dist="38100" dir="2700000" algn="tl" rotWithShape="0">
              <a:prstClr val="black">
                <a:alpha val="40000"/>
              </a:prstClr>
            </a:outerShdw>
          </a:effectLst>
        </p:spPr>
      </p:pic>
      <p:sp>
        <p:nvSpPr>
          <p:cNvPr id="9" name="Content Placeholder 2">
            <a:extLst>
              <a:ext uri="{FF2B5EF4-FFF2-40B4-BE49-F238E27FC236}">
                <a16:creationId xmlns:a16="http://schemas.microsoft.com/office/drawing/2014/main" id="{1275531F-CE30-2BE5-7DB3-76DF3CF88170}"/>
              </a:ext>
            </a:extLst>
          </p:cNvPr>
          <p:cNvSpPr txBox="1">
            <a:spLocks/>
          </p:cNvSpPr>
          <p:nvPr/>
        </p:nvSpPr>
        <p:spPr>
          <a:xfrm>
            <a:off x="5044164" y="2224761"/>
            <a:ext cx="3871236" cy="527567"/>
          </a:xfrm>
          <a:prstGeom prst="rect">
            <a:avLst/>
          </a:prstGeom>
        </p:spPr>
        <p:txBody>
          <a:bodyPr/>
          <a:lstStyle>
            <a:lvl1pPr marL="342891" indent="-342891" algn="l" defTabSz="457189" rtl="0" eaLnBrk="1" fontAlgn="base" hangingPunct="1">
              <a:spcBef>
                <a:spcPts val="400"/>
              </a:spcBef>
              <a:spcAft>
                <a:spcPts val="600"/>
              </a:spcAft>
              <a:buFont typeface="Arial" charset="0"/>
              <a:buChar char="•"/>
              <a:defRPr sz="2000" kern="1200">
                <a:solidFill>
                  <a:schemeClr val="tx1"/>
                </a:solidFill>
                <a:latin typeface="Arial"/>
                <a:ea typeface="ＭＳ Ｐゴシック" charset="0"/>
                <a:cs typeface="Arial"/>
              </a:defRPr>
            </a:lvl1pPr>
            <a:lvl2pPr marL="742932" indent="-285744" algn="l" defTabSz="457189" rtl="0" eaLnBrk="1" fontAlgn="base" hangingPunct="1">
              <a:spcBef>
                <a:spcPts val="400"/>
              </a:spcBef>
              <a:spcAft>
                <a:spcPts val="600"/>
              </a:spcAft>
              <a:buFont typeface="Arial" charset="0"/>
              <a:buChar char="–"/>
              <a:defRPr sz="1800" kern="1200">
                <a:solidFill>
                  <a:schemeClr val="tx1"/>
                </a:solidFill>
                <a:latin typeface="Arial"/>
                <a:ea typeface="ＭＳ Ｐゴシック" charset="0"/>
                <a:cs typeface="Arial"/>
              </a:defRPr>
            </a:lvl2pPr>
            <a:lvl3pPr marL="1261840" indent="-283457" algn="l" defTabSz="457189" rtl="0" eaLnBrk="1" fontAlgn="base" hangingPunct="1">
              <a:spcBef>
                <a:spcPts val="400"/>
              </a:spcBef>
              <a:spcAft>
                <a:spcPts val="600"/>
              </a:spcAft>
              <a:buFont typeface="Arial" charset="0"/>
              <a:buChar char="•"/>
              <a:defRPr sz="1600" kern="1200">
                <a:solidFill>
                  <a:schemeClr val="tx1"/>
                </a:solidFill>
                <a:latin typeface="Arial"/>
                <a:ea typeface="ＭＳ Ｐゴシック" charset="0"/>
                <a:cs typeface="Arial"/>
              </a:defRPr>
            </a:lvl3pPr>
            <a:lvl4pPr marL="1600160" indent="-228594" algn="l" defTabSz="457189" rtl="0" eaLnBrk="1" fontAlgn="base" hangingPunct="1">
              <a:spcBef>
                <a:spcPts val="400"/>
              </a:spcBef>
              <a:spcAft>
                <a:spcPts val="600"/>
              </a:spcAft>
              <a:buFont typeface="Arial" charset="0"/>
              <a:buChar char="–"/>
              <a:defRPr sz="1600" kern="1200">
                <a:solidFill>
                  <a:schemeClr val="tx1"/>
                </a:solidFill>
                <a:latin typeface="Arial"/>
                <a:ea typeface="ＭＳ Ｐゴシック" charset="0"/>
                <a:cs typeface="Arial"/>
              </a:defRPr>
            </a:lvl4pPr>
            <a:lvl5pPr marL="2057349" indent="-228594" algn="l" defTabSz="457189" rtl="0" eaLnBrk="1" fontAlgn="base" hangingPunct="1">
              <a:spcBef>
                <a:spcPts val="400"/>
              </a:spcBef>
              <a:spcAft>
                <a:spcPts val="600"/>
              </a:spcAft>
              <a:buFont typeface="Arial" charset="0"/>
              <a:buChar char="»"/>
              <a:defRPr sz="1600" kern="1200">
                <a:solidFill>
                  <a:schemeClr val="tx1"/>
                </a:solidFill>
                <a:latin typeface="Arial"/>
                <a:ea typeface="ＭＳ Ｐゴシック" charset="0"/>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450"/>
              </a:spcBef>
              <a:buNone/>
            </a:pPr>
            <a:r>
              <a:rPr lang="en-US" sz="1575" dirty="0">
                <a:solidFill>
                  <a:srgbClr val="000000"/>
                </a:solidFill>
              </a:rPr>
              <a:t>T2017 TRICARE Regions</a:t>
            </a:r>
            <a:br>
              <a:rPr lang="en-US" sz="1575" dirty="0">
                <a:solidFill>
                  <a:srgbClr val="000000"/>
                </a:solidFill>
              </a:rPr>
            </a:br>
            <a:r>
              <a:rPr lang="en-US" sz="1500" dirty="0">
                <a:solidFill>
                  <a:srgbClr val="000000"/>
                </a:solidFill>
              </a:rPr>
              <a:t>Previous</a:t>
            </a:r>
          </a:p>
        </p:txBody>
      </p:sp>
      <p:sp>
        <p:nvSpPr>
          <p:cNvPr id="10" name="Content Placeholder 2">
            <a:extLst>
              <a:ext uri="{FF2B5EF4-FFF2-40B4-BE49-F238E27FC236}">
                <a16:creationId xmlns:a16="http://schemas.microsoft.com/office/drawing/2014/main" id="{1A288BC2-02FC-AA24-F2A3-59F983F140BA}"/>
              </a:ext>
            </a:extLst>
          </p:cNvPr>
          <p:cNvSpPr txBox="1">
            <a:spLocks/>
          </p:cNvSpPr>
          <p:nvPr/>
        </p:nvSpPr>
        <p:spPr>
          <a:xfrm>
            <a:off x="234949" y="2180311"/>
            <a:ext cx="3894722" cy="527567"/>
          </a:xfrm>
          <a:prstGeom prst="rect">
            <a:avLst/>
          </a:prstGeom>
        </p:spPr>
        <p:txBody>
          <a:bodyPr/>
          <a:lstStyle>
            <a:lvl1pPr marL="342891" indent="-342891" algn="l" defTabSz="457189" rtl="0" eaLnBrk="1" fontAlgn="base" hangingPunct="1">
              <a:spcBef>
                <a:spcPts val="400"/>
              </a:spcBef>
              <a:spcAft>
                <a:spcPts val="600"/>
              </a:spcAft>
              <a:buFont typeface="Arial" charset="0"/>
              <a:buChar char="•"/>
              <a:defRPr sz="2000" kern="1200">
                <a:solidFill>
                  <a:schemeClr val="tx1"/>
                </a:solidFill>
                <a:latin typeface="Arial"/>
                <a:ea typeface="ＭＳ Ｐゴシック" charset="0"/>
                <a:cs typeface="Arial"/>
              </a:defRPr>
            </a:lvl1pPr>
            <a:lvl2pPr marL="742932" indent="-285744" algn="l" defTabSz="457189" rtl="0" eaLnBrk="1" fontAlgn="base" hangingPunct="1">
              <a:spcBef>
                <a:spcPts val="400"/>
              </a:spcBef>
              <a:spcAft>
                <a:spcPts val="600"/>
              </a:spcAft>
              <a:buFont typeface="Arial" charset="0"/>
              <a:buChar char="–"/>
              <a:defRPr sz="1800" kern="1200">
                <a:solidFill>
                  <a:schemeClr val="tx1"/>
                </a:solidFill>
                <a:latin typeface="Arial"/>
                <a:ea typeface="ＭＳ Ｐゴシック" charset="0"/>
                <a:cs typeface="Arial"/>
              </a:defRPr>
            </a:lvl2pPr>
            <a:lvl3pPr marL="1261840" indent="-283457" algn="l" defTabSz="457189" rtl="0" eaLnBrk="1" fontAlgn="base" hangingPunct="1">
              <a:spcBef>
                <a:spcPts val="400"/>
              </a:spcBef>
              <a:spcAft>
                <a:spcPts val="600"/>
              </a:spcAft>
              <a:buFont typeface="Arial" charset="0"/>
              <a:buChar char="•"/>
              <a:defRPr sz="1600" kern="1200">
                <a:solidFill>
                  <a:schemeClr val="tx1"/>
                </a:solidFill>
                <a:latin typeface="Arial"/>
                <a:ea typeface="ＭＳ Ｐゴシック" charset="0"/>
                <a:cs typeface="Arial"/>
              </a:defRPr>
            </a:lvl3pPr>
            <a:lvl4pPr marL="1600160" indent="-228594" algn="l" defTabSz="457189" rtl="0" eaLnBrk="1" fontAlgn="base" hangingPunct="1">
              <a:spcBef>
                <a:spcPts val="400"/>
              </a:spcBef>
              <a:spcAft>
                <a:spcPts val="600"/>
              </a:spcAft>
              <a:buFont typeface="Arial" charset="0"/>
              <a:buChar char="–"/>
              <a:defRPr sz="1600" kern="1200">
                <a:solidFill>
                  <a:schemeClr val="tx1"/>
                </a:solidFill>
                <a:latin typeface="Arial"/>
                <a:ea typeface="ＭＳ Ｐゴシック" charset="0"/>
                <a:cs typeface="Arial"/>
              </a:defRPr>
            </a:lvl4pPr>
            <a:lvl5pPr marL="2057349" indent="-228594" algn="l" defTabSz="457189" rtl="0" eaLnBrk="1" fontAlgn="base" hangingPunct="1">
              <a:spcBef>
                <a:spcPts val="400"/>
              </a:spcBef>
              <a:spcAft>
                <a:spcPts val="600"/>
              </a:spcAft>
              <a:buFont typeface="Arial" charset="0"/>
              <a:buChar char="»"/>
              <a:defRPr sz="1600" kern="1200">
                <a:solidFill>
                  <a:schemeClr val="tx1"/>
                </a:solidFill>
                <a:latin typeface="Arial"/>
                <a:ea typeface="ＭＳ Ｐゴシック" charset="0"/>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450"/>
              </a:spcBef>
              <a:buNone/>
            </a:pPr>
            <a:r>
              <a:rPr lang="en-US" sz="1575" dirty="0">
                <a:solidFill>
                  <a:srgbClr val="000000"/>
                </a:solidFill>
              </a:rPr>
              <a:t>T-5 TRICARE Regions</a:t>
            </a:r>
            <a:br>
              <a:rPr lang="en-US" sz="1575" dirty="0">
                <a:solidFill>
                  <a:srgbClr val="000000"/>
                </a:solidFill>
              </a:rPr>
            </a:br>
            <a:r>
              <a:rPr lang="en-US" sz="1500" dirty="0">
                <a:solidFill>
                  <a:srgbClr val="000000"/>
                </a:solidFill>
              </a:rPr>
              <a:t>January 1, 2025</a:t>
            </a:r>
          </a:p>
        </p:txBody>
      </p:sp>
      <p:sp>
        <p:nvSpPr>
          <p:cNvPr id="11" name="Arrow: Right 10">
            <a:extLst>
              <a:ext uri="{FF2B5EF4-FFF2-40B4-BE49-F238E27FC236}">
                <a16:creationId xmlns:a16="http://schemas.microsoft.com/office/drawing/2014/main" id="{170AC0E7-472B-4F69-9C0E-00D150E8AC0C}"/>
              </a:ext>
            </a:extLst>
          </p:cNvPr>
          <p:cNvSpPr/>
          <p:nvPr/>
        </p:nvSpPr>
        <p:spPr>
          <a:xfrm rot="10800000">
            <a:off x="4216223" y="3107194"/>
            <a:ext cx="688067" cy="457200"/>
          </a:xfrm>
          <a:prstGeom prst="rightArrow">
            <a:avLst/>
          </a:prstGeom>
          <a:solidFill>
            <a:srgbClr val="CA5E14"/>
          </a:solidFill>
          <a:ln w="57150">
            <a:solidFill>
              <a:srgbClr val="CA5E1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graphicFrame>
        <p:nvGraphicFramePr>
          <p:cNvPr id="14" name="Table 13">
            <a:extLst>
              <a:ext uri="{FF2B5EF4-FFF2-40B4-BE49-F238E27FC236}">
                <a16:creationId xmlns:a16="http://schemas.microsoft.com/office/drawing/2014/main" id="{424E584A-4135-1CD6-23FD-0945CF717D6C}"/>
              </a:ext>
            </a:extLst>
          </p:cNvPr>
          <p:cNvGraphicFramePr>
            <a:graphicFrameLocks noGrp="1"/>
          </p:cNvGraphicFramePr>
          <p:nvPr>
            <p:extLst>
              <p:ext uri="{D42A27DB-BD31-4B8C-83A1-F6EECF244321}">
                <p14:modId xmlns:p14="http://schemas.microsoft.com/office/powerpoint/2010/main" val="3478141704"/>
              </p:ext>
            </p:extLst>
          </p:nvPr>
        </p:nvGraphicFramePr>
        <p:xfrm>
          <a:off x="457200" y="1200150"/>
          <a:ext cx="3593144" cy="822960"/>
        </p:xfrm>
        <a:graphic>
          <a:graphicData uri="http://schemas.openxmlformats.org/drawingml/2006/table">
            <a:tbl>
              <a:tblPr bandRow="1">
                <a:tableStyleId>{5C22544A-7EE6-4342-B048-85BDC9FD1C3A}</a:tableStyleId>
              </a:tblPr>
              <a:tblGrid>
                <a:gridCol w="920272">
                  <a:extLst>
                    <a:ext uri="{9D8B030D-6E8A-4147-A177-3AD203B41FA5}">
                      <a16:colId xmlns:a16="http://schemas.microsoft.com/office/drawing/2014/main" val="3111196226"/>
                    </a:ext>
                  </a:extLst>
                </a:gridCol>
                <a:gridCol w="920272">
                  <a:extLst>
                    <a:ext uri="{9D8B030D-6E8A-4147-A177-3AD203B41FA5}">
                      <a16:colId xmlns:a16="http://schemas.microsoft.com/office/drawing/2014/main" val="1043981093"/>
                    </a:ext>
                  </a:extLst>
                </a:gridCol>
                <a:gridCol w="1752600">
                  <a:extLst>
                    <a:ext uri="{9D8B030D-6E8A-4147-A177-3AD203B41FA5}">
                      <a16:colId xmlns:a16="http://schemas.microsoft.com/office/drawing/2014/main" val="3647901993"/>
                    </a:ext>
                  </a:extLst>
                </a:gridCol>
              </a:tblGrid>
              <a:tr h="171450">
                <a:tc>
                  <a:txBody>
                    <a:bodyPr/>
                    <a:lstStyle/>
                    <a:p>
                      <a:r>
                        <a:rPr lang="en-US" sz="1200" dirty="0"/>
                        <a:t>Arkansas*</a:t>
                      </a:r>
                    </a:p>
                  </a:txBody>
                  <a:tcPr/>
                </a:tc>
                <a:tc>
                  <a:txBody>
                    <a:bodyPr/>
                    <a:lstStyle/>
                    <a:p>
                      <a:r>
                        <a:rPr lang="en-US" sz="1200" dirty="0"/>
                        <a:t>Texas</a:t>
                      </a:r>
                    </a:p>
                  </a:txBody>
                  <a:tcPr/>
                </a:tc>
                <a:tc>
                  <a:txBody>
                    <a:bodyPr/>
                    <a:lstStyle/>
                    <a:p>
                      <a:r>
                        <a:rPr lang="en-US" sz="1200" dirty="0"/>
                        <a:t>St. Louis area (Missouri</a:t>
                      </a:r>
                    </a:p>
                  </a:txBody>
                  <a:tcPr/>
                </a:tc>
                <a:extLst>
                  <a:ext uri="{0D108BD9-81ED-4DB2-BD59-A6C34878D82A}">
                    <a16:rowId xmlns:a16="http://schemas.microsoft.com/office/drawing/2014/main" val="748170527"/>
                  </a:ext>
                </a:extLst>
              </a:tr>
              <a:tr h="171450">
                <a:tc>
                  <a:txBody>
                    <a:bodyPr/>
                    <a:lstStyle/>
                    <a:p>
                      <a:r>
                        <a:rPr lang="en-US" sz="1200" dirty="0"/>
                        <a:t>Louisiana</a:t>
                      </a:r>
                    </a:p>
                  </a:txBody>
                  <a:tcPr/>
                </a:tc>
                <a:tc>
                  <a:txBody>
                    <a:bodyPr/>
                    <a:lstStyle/>
                    <a:p>
                      <a:r>
                        <a:rPr lang="en-US" sz="1200" dirty="0"/>
                        <a:t>Illinois</a:t>
                      </a:r>
                    </a:p>
                  </a:txBody>
                  <a:tcPr/>
                </a:tc>
                <a:tc>
                  <a:txBody>
                    <a:bodyPr/>
                    <a:lstStyle/>
                    <a:p>
                      <a:r>
                        <a:rPr lang="en-US" sz="1200" dirty="0"/>
                        <a:t>Rock Island (Iowa)</a:t>
                      </a:r>
                    </a:p>
                  </a:txBody>
                  <a:tcPr/>
                </a:tc>
                <a:extLst>
                  <a:ext uri="{0D108BD9-81ED-4DB2-BD59-A6C34878D82A}">
                    <a16:rowId xmlns:a16="http://schemas.microsoft.com/office/drawing/2014/main" val="1638828131"/>
                  </a:ext>
                </a:extLst>
              </a:tr>
              <a:tr h="171450">
                <a:tc>
                  <a:txBody>
                    <a:bodyPr/>
                    <a:lstStyle/>
                    <a:p>
                      <a:r>
                        <a:rPr lang="en-US" sz="1200" dirty="0"/>
                        <a:t>Oklahoma</a:t>
                      </a:r>
                    </a:p>
                  </a:txBody>
                  <a:tcPr/>
                </a:tc>
                <a:tc>
                  <a:txBody>
                    <a:bodyPr/>
                    <a:lstStyle/>
                    <a:p>
                      <a:r>
                        <a:rPr lang="en-US" sz="1200" dirty="0"/>
                        <a:t>Wisconsin</a:t>
                      </a:r>
                    </a:p>
                  </a:txBody>
                  <a:tcPr/>
                </a:tc>
                <a:tc>
                  <a:txBody>
                    <a:bodyPr/>
                    <a:lstStyle/>
                    <a:p>
                      <a:endParaRPr lang="en-US" sz="1200" dirty="0"/>
                    </a:p>
                  </a:txBody>
                  <a:tcPr/>
                </a:tc>
                <a:extLst>
                  <a:ext uri="{0D108BD9-81ED-4DB2-BD59-A6C34878D82A}">
                    <a16:rowId xmlns:a16="http://schemas.microsoft.com/office/drawing/2014/main" val="3361725453"/>
                  </a:ext>
                </a:extLst>
              </a:tr>
            </a:tbl>
          </a:graphicData>
        </a:graphic>
      </p:graphicFrame>
    </p:spTree>
    <p:extLst>
      <p:ext uri="{BB962C8B-B14F-4D97-AF65-F5344CB8AC3E}">
        <p14:creationId xmlns:p14="http://schemas.microsoft.com/office/powerpoint/2010/main" val="3693481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A8AC7586-FB37-11F5-1D56-01628CD599D3}"/>
              </a:ext>
            </a:extLst>
          </p:cNvPr>
          <p:cNvSpPr>
            <a:spLocks noGrp="1"/>
          </p:cNvSpPr>
          <p:nvPr>
            <p:ph type="title"/>
          </p:nvPr>
        </p:nvSpPr>
        <p:spPr>
          <a:xfrm>
            <a:off x="828137" y="372273"/>
            <a:ext cx="6896100" cy="408970"/>
          </a:xfrm>
        </p:spPr>
        <p:txBody>
          <a:bodyP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550" b="1" i="0" u="none" strike="noStrike" kern="1200" cap="none" spc="0" normalizeH="0" baseline="0" noProof="0" dirty="0">
                <a:ln>
                  <a:noFill/>
                </a:ln>
                <a:solidFill>
                  <a:srgbClr val="283446"/>
                </a:solidFill>
                <a:effectLst/>
                <a:uLnTx/>
                <a:uFillTx/>
                <a:latin typeface="Franklin Gothic Medium" panose="020B0603020102020204"/>
                <a:ea typeface="+mn-ea"/>
                <a:cs typeface="Arial" panose="020B0604020202020204" pitchFamily="34" charset="0"/>
              </a:rPr>
              <a:t>Defense Health Network HQs and T-5 Regions</a:t>
            </a:r>
          </a:p>
        </p:txBody>
      </p:sp>
      <p:grpSp>
        <p:nvGrpSpPr>
          <p:cNvPr id="26629" name="Group 55">
            <a:extLst>
              <a:ext uri="{FF2B5EF4-FFF2-40B4-BE49-F238E27FC236}">
                <a16:creationId xmlns:a16="http://schemas.microsoft.com/office/drawing/2014/main" id="{EDF24BA2-0C7E-E73D-98E2-7FA4A30BCCCA}"/>
              </a:ext>
            </a:extLst>
          </p:cNvPr>
          <p:cNvGrpSpPr>
            <a:grpSpLocks/>
          </p:cNvGrpSpPr>
          <p:nvPr/>
        </p:nvGrpSpPr>
        <p:grpSpPr bwMode="auto">
          <a:xfrm>
            <a:off x="1228187" y="1369940"/>
            <a:ext cx="5103019" cy="2692004"/>
            <a:chOff x="1219200" y="1028555"/>
            <a:chExt cx="5103284" cy="2692400"/>
          </a:xfrm>
        </p:grpSpPr>
        <p:pic>
          <p:nvPicPr>
            <p:cNvPr id="26653" name="Picture 8">
              <a:extLst>
                <a:ext uri="{FF2B5EF4-FFF2-40B4-BE49-F238E27FC236}">
                  <a16:creationId xmlns:a16="http://schemas.microsoft.com/office/drawing/2014/main" id="{60C03B91-EA5F-0AB9-1297-BC12B45479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028555"/>
              <a:ext cx="4891929"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586B1C9E-5612-DE7E-D2BA-240A49ED01FA}"/>
                </a:ext>
              </a:extLst>
            </p:cNvPr>
            <p:cNvSpPr txBox="1"/>
            <p:nvPr/>
          </p:nvSpPr>
          <p:spPr>
            <a:xfrm>
              <a:off x="1371608" y="1201221"/>
              <a:ext cx="609632" cy="184693"/>
            </a:xfrm>
            <a:prstGeom prst="rect">
              <a:avLst/>
            </a:prstGeom>
            <a:noFill/>
          </p:spPr>
          <p:txBody>
            <a:bodyPr>
              <a:spAutoFit/>
            </a:bodyPr>
            <a:lstStyle/>
            <a:p>
              <a:pPr marL="0" marR="0" lvl="0" indent="0" algn="l" defTabSz="685783" rtl="0" eaLnBrk="0" fontAlgn="base" latinLnBrk="0" hangingPunct="0">
                <a:lnSpc>
                  <a:spcPct val="100000"/>
                </a:lnSpc>
                <a:spcBef>
                  <a:spcPct val="0"/>
                </a:spcBef>
                <a:spcAft>
                  <a:spcPct val="0"/>
                </a:spcAft>
                <a:buClrTx/>
                <a:buSzTx/>
                <a:buFontTx/>
                <a:buNone/>
                <a:tabLst/>
                <a:defRPr/>
              </a:pPr>
              <a:r>
                <a:rPr kumimoji="0" lang="en-US" sz="600" b="0" i="1" u="none" strike="noStrike" kern="1200" cap="none" spc="0" normalizeH="0" baseline="0" noProof="0" dirty="0">
                  <a:ln>
                    <a:noFill/>
                  </a:ln>
                  <a:solidFill>
                    <a:srgbClr val="283446"/>
                  </a:solidFill>
                  <a:effectLst>
                    <a:outerShdw blurRad="38100" dist="38100" dir="2700000" algn="tl">
                      <a:srgbClr val="000000">
                        <a:alpha val="43137"/>
                      </a:srgbClr>
                    </a:outerShdw>
                  </a:effectLst>
                  <a:uLnTx/>
                  <a:uFillTx/>
                  <a:latin typeface="Calibri" panose="020F0502020204030204" pitchFamily="34" charset="0"/>
                  <a:ea typeface="+mn-ea"/>
                  <a:cs typeface="Arial" panose="020B0604020202020204" pitchFamily="34" charset="0"/>
                </a:rPr>
                <a:t>Washington</a:t>
              </a:r>
            </a:p>
          </p:txBody>
        </p:sp>
        <p:sp>
          <p:nvSpPr>
            <p:cNvPr id="13" name="TextBox 12">
              <a:extLst>
                <a:ext uri="{FF2B5EF4-FFF2-40B4-BE49-F238E27FC236}">
                  <a16:creationId xmlns:a16="http://schemas.microsoft.com/office/drawing/2014/main" id="{A7A99F45-EA21-8FC7-AAB1-AEC5BFDAE5ED}"/>
                </a:ext>
              </a:extLst>
            </p:cNvPr>
            <p:cNvSpPr txBox="1"/>
            <p:nvPr/>
          </p:nvSpPr>
          <p:spPr>
            <a:xfrm>
              <a:off x="1447812" y="2357488"/>
              <a:ext cx="609632" cy="184693"/>
            </a:xfrm>
            <a:prstGeom prst="rect">
              <a:avLst/>
            </a:prstGeom>
            <a:noFill/>
          </p:spPr>
          <p:txBody>
            <a:bodyPr>
              <a:spAutoFit/>
            </a:bodyPr>
            <a:lstStyle/>
            <a:p>
              <a:pPr marL="0" marR="0" lvl="0" indent="0" algn="l" defTabSz="685783" rtl="0" eaLnBrk="0" fontAlgn="base" latinLnBrk="0" hangingPunct="0">
                <a:lnSpc>
                  <a:spcPct val="100000"/>
                </a:lnSpc>
                <a:spcBef>
                  <a:spcPct val="0"/>
                </a:spcBef>
                <a:spcAft>
                  <a:spcPct val="0"/>
                </a:spcAft>
                <a:buClrTx/>
                <a:buSzTx/>
                <a:buFontTx/>
                <a:buNone/>
                <a:tabLst/>
                <a:defRPr/>
              </a:pPr>
              <a:r>
                <a:rPr kumimoji="0" lang="en-US" sz="600" b="0" i="1" u="none" strike="noStrike" kern="1200" cap="none" spc="0" normalizeH="0" baseline="0" noProof="0" dirty="0">
                  <a:ln>
                    <a:noFill/>
                  </a:ln>
                  <a:solidFill>
                    <a:srgbClr val="283446"/>
                  </a:solidFill>
                  <a:effectLst>
                    <a:outerShdw blurRad="38100" dist="38100" dir="2700000" algn="tl">
                      <a:srgbClr val="000000">
                        <a:alpha val="43137"/>
                      </a:srgbClr>
                    </a:outerShdw>
                  </a:effectLst>
                  <a:uLnTx/>
                  <a:uFillTx/>
                  <a:latin typeface="Calibri" panose="020F0502020204030204" pitchFamily="34" charset="0"/>
                  <a:ea typeface="+mn-ea"/>
                  <a:cs typeface="Arial" panose="020B0604020202020204" pitchFamily="34" charset="0"/>
                </a:rPr>
                <a:t>California</a:t>
              </a:r>
            </a:p>
          </p:txBody>
        </p:sp>
        <p:sp>
          <p:nvSpPr>
            <p:cNvPr id="14" name="TextBox 13">
              <a:extLst>
                <a:ext uri="{FF2B5EF4-FFF2-40B4-BE49-F238E27FC236}">
                  <a16:creationId xmlns:a16="http://schemas.microsoft.com/office/drawing/2014/main" id="{F9B7D78F-BECE-3DF0-4FB2-DB43BE08CC56}"/>
                </a:ext>
              </a:extLst>
            </p:cNvPr>
            <p:cNvSpPr txBox="1"/>
            <p:nvPr/>
          </p:nvSpPr>
          <p:spPr>
            <a:xfrm>
              <a:off x="1372799" y="1627528"/>
              <a:ext cx="609632" cy="184693"/>
            </a:xfrm>
            <a:prstGeom prst="rect">
              <a:avLst/>
            </a:prstGeom>
            <a:noFill/>
          </p:spPr>
          <p:txBody>
            <a:bodyPr>
              <a:spAutoFit/>
            </a:bodyPr>
            <a:lstStyle/>
            <a:p>
              <a:pPr marL="0" marR="0" lvl="0" indent="0" algn="l" defTabSz="685783" rtl="0" eaLnBrk="0" fontAlgn="base" latinLnBrk="0" hangingPunct="0">
                <a:lnSpc>
                  <a:spcPct val="100000"/>
                </a:lnSpc>
                <a:spcBef>
                  <a:spcPct val="0"/>
                </a:spcBef>
                <a:spcAft>
                  <a:spcPct val="0"/>
                </a:spcAft>
                <a:buClrTx/>
                <a:buSzTx/>
                <a:buFontTx/>
                <a:buNone/>
                <a:tabLst/>
                <a:defRPr/>
              </a:pPr>
              <a:r>
                <a:rPr kumimoji="0" lang="en-US" sz="600" b="0" i="1" u="none" strike="noStrike" kern="1200" cap="none" spc="0" normalizeH="0" baseline="0" noProof="0" dirty="0">
                  <a:ln>
                    <a:noFill/>
                  </a:ln>
                  <a:solidFill>
                    <a:srgbClr val="283446"/>
                  </a:solidFill>
                  <a:effectLst>
                    <a:outerShdw blurRad="38100" dist="38100" dir="2700000" algn="tl">
                      <a:srgbClr val="000000">
                        <a:alpha val="43137"/>
                      </a:srgbClr>
                    </a:outerShdw>
                  </a:effectLst>
                  <a:uLnTx/>
                  <a:uFillTx/>
                  <a:latin typeface="Calibri" panose="020F0502020204030204" pitchFamily="34" charset="0"/>
                  <a:ea typeface="+mn-ea"/>
                  <a:cs typeface="Arial" panose="020B0604020202020204" pitchFamily="34" charset="0"/>
                </a:rPr>
                <a:t>Oregon</a:t>
              </a:r>
            </a:p>
          </p:txBody>
        </p:sp>
        <p:sp>
          <p:nvSpPr>
            <p:cNvPr id="15" name="TextBox 14">
              <a:extLst>
                <a:ext uri="{FF2B5EF4-FFF2-40B4-BE49-F238E27FC236}">
                  <a16:creationId xmlns:a16="http://schemas.microsoft.com/office/drawing/2014/main" id="{35B32A36-78F1-DB6D-0E39-6250F8D7B938}"/>
                </a:ext>
              </a:extLst>
            </p:cNvPr>
            <p:cNvSpPr txBox="1"/>
            <p:nvPr/>
          </p:nvSpPr>
          <p:spPr>
            <a:xfrm>
              <a:off x="2286055" y="1252425"/>
              <a:ext cx="609632" cy="184693"/>
            </a:xfrm>
            <a:prstGeom prst="rect">
              <a:avLst/>
            </a:prstGeom>
            <a:noFill/>
          </p:spPr>
          <p:txBody>
            <a:bodyPr>
              <a:spAutoFit/>
            </a:bodyPr>
            <a:lstStyle/>
            <a:p>
              <a:pPr marL="0" marR="0" lvl="0" indent="0" algn="l" defTabSz="685783" rtl="0" eaLnBrk="0" fontAlgn="base" latinLnBrk="0" hangingPunct="0">
                <a:lnSpc>
                  <a:spcPct val="100000"/>
                </a:lnSpc>
                <a:spcBef>
                  <a:spcPct val="0"/>
                </a:spcBef>
                <a:spcAft>
                  <a:spcPct val="0"/>
                </a:spcAft>
                <a:buClrTx/>
                <a:buSzTx/>
                <a:buFontTx/>
                <a:buNone/>
                <a:tabLst/>
                <a:defRPr/>
              </a:pPr>
              <a:r>
                <a:rPr kumimoji="0" lang="en-US" sz="600" b="0" i="1" u="none" strike="noStrike" kern="1200" cap="none" spc="0" normalizeH="0" baseline="0" noProof="0" dirty="0">
                  <a:ln>
                    <a:noFill/>
                  </a:ln>
                  <a:solidFill>
                    <a:srgbClr val="283446"/>
                  </a:solidFill>
                  <a:effectLst>
                    <a:outerShdw blurRad="38100" dist="38100" dir="2700000" algn="tl">
                      <a:srgbClr val="000000">
                        <a:alpha val="43137"/>
                      </a:srgbClr>
                    </a:outerShdw>
                  </a:effectLst>
                  <a:uLnTx/>
                  <a:uFillTx/>
                  <a:latin typeface="Calibri" panose="020F0502020204030204" pitchFamily="34" charset="0"/>
                  <a:ea typeface="+mn-ea"/>
                  <a:cs typeface="Arial" panose="020B0604020202020204" pitchFamily="34" charset="0"/>
                </a:rPr>
                <a:t>Montana</a:t>
              </a:r>
            </a:p>
          </p:txBody>
        </p:sp>
        <p:sp>
          <p:nvSpPr>
            <p:cNvPr id="16" name="TextBox 15">
              <a:extLst>
                <a:ext uri="{FF2B5EF4-FFF2-40B4-BE49-F238E27FC236}">
                  <a16:creationId xmlns:a16="http://schemas.microsoft.com/office/drawing/2014/main" id="{BFABD0C2-97B5-5E32-F7FC-39D80892F754}"/>
                </a:ext>
              </a:extLst>
            </p:cNvPr>
            <p:cNvSpPr txBox="1"/>
            <p:nvPr/>
          </p:nvSpPr>
          <p:spPr>
            <a:xfrm>
              <a:off x="1981240" y="1633482"/>
              <a:ext cx="609632" cy="184693"/>
            </a:xfrm>
            <a:prstGeom prst="rect">
              <a:avLst/>
            </a:prstGeom>
            <a:noFill/>
          </p:spPr>
          <p:txBody>
            <a:bodyPr>
              <a:spAutoFit/>
            </a:bodyPr>
            <a:lstStyle/>
            <a:p>
              <a:pPr marL="0" marR="0" lvl="0" indent="0" algn="l" defTabSz="685783" rtl="0" eaLnBrk="0" fontAlgn="base" latinLnBrk="0" hangingPunct="0">
                <a:lnSpc>
                  <a:spcPct val="100000"/>
                </a:lnSpc>
                <a:spcBef>
                  <a:spcPct val="0"/>
                </a:spcBef>
                <a:spcAft>
                  <a:spcPct val="0"/>
                </a:spcAft>
                <a:buClrTx/>
                <a:buSzTx/>
                <a:buFontTx/>
                <a:buNone/>
                <a:tabLst/>
                <a:defRPr/>
              </a:pPr>
              <a:r>
                <a:rPr kumimoji="0" lang="en-US" sz="600" b="0" i="1" u="none" strike="noStrike" kern="1200" cap="none" spc="0" normalizeH="0" baseline="0" noProof="0" dirty="0">
                  <a:ln>
                    <a:noFill/>
                  </a:ln>
                  <a:solidFill>
                    <a:srgbClr val="283446"/>
                  </a:solidFill>
                  <a:effectLst>
                    <a:outerShdw blurRad="38100" dist="38100" dir="2700000" algn="tl">
                      <a:srgbClr val="000000">
                        <a:alpha val="43137"/>
                      </a:srgbClr>
                    </a:outerShdw>
                  </a:effectLst>
                  <a:uLnTx/>
                  <a:uFillTx/>
                  <a:latin typeface="Calibri" panose="020F0502020204030204" pitchFamily="34" charset="0"/>
                  <a:ea typeface="+mn-ea"/>
                  <a:cs typeface="Arial" panose="020B0604020202020204" pitchFamily="34" charset="0"/>
                </a:rPr>
                <a:t>Idaho</a:t>
              </a:r>
            </a:p>
          </p:txBody>
        </p:sp>
        <p:sp>
          <p:nvSpPr>
            <p:cNvPr id="17" name="TextBox 16">
              <a:extLst>
                <a:ext uri="{FF2B5EF4-FFF2-40B4-BE49-F238E27FC236}">
                  <a16:creationId xmlns:a16="http://schemas.microsoft.com/office/drawing/2014/main" id="{AC8C1003-09EC-87A8-F0AB-82C1CA29BC18}"/>
                </a:ext>
              </a:extLst>
            </p:cNvPr>
            <p:cNvSpPr txBox="1"/>
            <p:nvPr/>
          </p:nvSpPr>
          <p:spPr>
            <a:xfrm>
              <a:off x="1746675" y="2077650"/>
              <a:ext cx="609632" cy="184693"/>
            </a:xfrm>
            <a:prstGeom prst="rect">
              <a:avLst/>
            </a:prstGeom>
            <a:noFill/>
          </p:spPr>
          <p:txBody>
            <a:bodyPr>
              <a:spAutoFit/>
            </a:bodyPr>
            <a:lstStyle/>
            <a:p>
              <a:pPr marL="0" marR="0" lvl="0" indent="0" algn="l" defTabSz="685783" rtl="0" eaLnBrk="0" fontAlgn="base" latinLnBrk="0" hangingPunct="0">
                <a:lnSpc>
                  <a:spcPct val="100000"/>
                </a:lnSpc>
                <a:spcBef>
                  <a:spcPct val="0"/>
                </a:spcBef>
                <a:spcAft>
                  <a:spcPct val="0"/>
                </a:spcAft>
                <a:buClrTx/>
                <a:buSzTx/>
                <a:buFontTx/>
                <a:buNone/>
                <a:tabLst/>
                <a:defRPr/>
              </a:pPr>
              <a:r>
                <a:rPr kumimoji="0" lang="en-US" sz="600" b="0" i="1" u="none" strike="noStrike" kern="1200" cap="none" spc="0" normalizeH="0" baseline="0" noProof="0" dirty="0">
                  <a:ln>
                    <a:noFill/>
                  </a:ln>
                  <a:solidFill>
                    <a:srgbClr val="283446"/>
                  </a:solidFill>
                  <a:effectLst>
                    <a:outerShdw blurRad="38100" dist="38100" dir="2700000" algn="tl">
                      <a:srgbClr val="000000">
                        <a:alpha val="43137"/>
                      </a:srgbClr>
                    </a:outerShdw>
                  </a:effectLst>
                  <a:uLnTx/>
                  <a:uFillTx/>
                  <a:latin typeface="Calibri" panose="020F0502020204030204" pitchFamily="34" charset="0"/>
                  <a:ea typeface="+mn-ea"/>
                  <a:cs typeface="Arial" panose="020B0604020202020204" pitchFamily="34" charset="0"/>
                </a:rPr>
                <a:t>Nevada</a:t>
              </a:r>
            </a:p>
          </p:txBody>
        </p:sp>
        <p:sp>
          <p:nvSpPr>
            <p:cNvPr id="18" name="TextBox 17">
              <a:extLst>
                <a:ext uri="{FF2B5EF4-FFF2-40B4-BE49-F238E27FC236}">
                  <a16:creationId xmlns:a16="http://schemas.microsoft.com/office/drawing/2014/main" id="{C67505F5-F6BC-96EC-19F3-59D69925F9CF}"/>
                </a:ext>
              </a:extLst>
            </p:cNvPr>
            <p:cNvSpPr txBox="1"/>
            <p:nvPr/>
          </p:nvSpPr>
          <p:spPr>
            <a:xfrm>
              <a:off x="2457514" y="1706121"/>
              <a:ext cx="609632" cy="184693"/>
            </a:xfrm>
            <a:prstGeom prst="rect">
              <a:avLst/>
            </a:prstGeom>
            <a:noFill/>
          </p:spPr>
          <p:txBody>
            <a:bodyPr>
              <a:spAutoFit/>
            </a:bodyPr>
            <a:lstStyle/>
            <a:p>
              <a:pPr marL="0" marR="0" lvl="0" indent="0" algn="l" defTabSz="685783" rtl="0" eaLnBrk="0" fontAlgn="base" latinLnBrk="0" hangingPunct="0">
                <a:lnSpc>
                  <a:spcPct val="100000"/>
                </a:lnSpc>
                <a:spcBef>
                  <a:spcPct val="0"/>
                </a:spcBef>
                <a:spcAft>
                  <a:spcPct val="0"/>
                </a:spcAft>
                <a:buClrTx/>
                <a:buSzTx/>
                <a:buFontTx/>
                <a:buNone/>
                <a:tabLst/>
                <a:defRPr/>
              </a:pPr>
              <a:r>
                <a:rPr kumimoji="0" lang="en-US" sz="600" b="0" i="1" u="none" strike="noStrike" kern="1200" cap="none" spc="0" normalizeH="0" baseline="0" noProof="0" dirty="0">
                  <a:ln>
                    <a:noFill/>
                  </a:ln>
                  <a:solidFill>
                    <a:srgbClr val="283446"/>
                  </a:solidFill>
                  <a:effectLst>
                    <a:outerShdw blurRad="38100" dist="38100" dir="2700000" algn="tl">
                      <a:srgbClr val="000000">
                        <a:alpha val="43137"/>
                      </a:srgbClr>
                    </a:outerShdw>
                  </a:effectLst>
                  <a:uLnTx/>
                  <a:uFillTx/>
                  <a:latin typeface="Calibri" panose="020F0502020204030204" pitchFamily="34" charset="0"/>
                  <a:ea typeface="+mn-ea"/>
                  <a:cs typeface="Arial" panose="020B0604020202020204" pitchFamily="34" charset="0"/>
                </a:rPr>
                <a:t>Wyoming</a:t>
              </a:r>
            </a:p>
          </p:txBody>
        </p:sp>
        <p:sp>
          <p:nvSpPr>
            <p:cNvPr id="19" name="TextBox 18">
              <a:extLst>
                <a:ext uri="{FF2B5EF4-FFF2-40B4-BE49-F238E27FC236}">
                  <a16:creationId xmlns:a16="http://schemas.microsoft.com/office/drawing/2014/main" id="{DD1B2AB5-C162-F84F-7388-FB47D9AF447D}"/>
                </a:ext>
              </a:extLst>
            </p:cNvPr>
            <p:cNvSpPr txBox="1"/>
            <p:nvPr/>
          </p:nvSpPr>
          <p:spPr>
            <a:xfrm>
              <a:off x="2209851" y="2103848"/>
              <a:ext cx="609632" cy="184693"/>
            </a:xfrm>
            <a:prstGeom prst="rect">
              <a:avLst/>
            </a:prstGeom>
            <a:noFill/>
          </p:spPr>
          <p:txBody>
            <a:bodyPr>
              <a:spAutoFit/>
            </a:bodyPr>
            <a:lstStyle/>
            <a:p>
              <a:pPr marL="0" marR="0" lvl="0" indent="0" algn="l" defTabSz="685783" rtl="0" eaLnBrk="0" fontAlgn="base" latinLnBrk="0" hangingPunct="0">
                <a:lnSpc>
                  <a:spcPct val="100000"/>
                </a:lnSpc>
                <a:spcBef>
                  <a:spcPct val="0"/>
                </a:spcBef>
                <a:spcAft>
                  <a:spcPct val="0"/>
                </a:spcAft>
                <a:buClrTx/>
                <a:buSzTx/>
                <a:buFontTx/>
                <a:buNone/>
                <a:tabLst/>
                <a:defRPr/>
              </a:pPr>
              <a:r>
                <a:rPr kumimoji="0" lang="en-US" sz="600" b="0" i="1" u="none" strike="noStrike" kern="1200" cap="none" spc="0" normalizeH="0" baseline="0" noProof="0" dirty="0">
                  <a:ln>
                    <a:noFill/>
                  </a:ln>
                  <a:solidFill>
                    <a:srgbClr val="283446"/>
                  </a:solidFill>
                  <a:effectLst>
                    <a:outerShdw blurRad="38100" dist="38100" dir="2700000" algn="tl">
                      <a:srgbClr val="000000">
                        <a:alpha val="43137"/>
                      </a:srgbClr>
                    </a:outerShdw>
                  </a:effectLst>
                  <a:uLnTx/>
                  <a:uFillTx/>
                  <a:latin typeface="Calibri" panose="020F0502020204030204" pitchFamily="34" charset="0"/>
                  <a:ea typeface="+mn-ea"/>
                  <a:cs typeface="Arial" panose="020B0604020202020204" pitchFamily="34" charset="0"/>
                </a:rPr>
                <a:t>Utah</a:t>
              </a:r>
            </a:p>
          </p:txBody>
        </p:sp>
        <p:sp>
          <p:nvSpPr>
            <p:cNvPr id="20" name="TextBox 19">
              <a:extLst>
                <a:ext uri="{FF2B5EF4-FFF2-40B4-BE49-F238E27FC236}">
                  <a16:creationId xmlns:a16="http://schemas.microsoft.com/office/drawing/2014/main" id="{8662DF1B-0A29-29D5-CAE2-ABEE4D742080}"/>
                </a:ext>
              </a:extLst>
            </p:cNvPr>
            <p:cNvSpPr txBox="1"/>
            <p:nvPr/>
          </p:nvSpPr>
          <p:spPr>
            <a:xfrm>
              <a:off x="2171750" y="2594458"/>
              <a:ext cx="609632" cy="184693"/>
            </a:xfrm>
            <a:prstGeom prst="rect">
              <a:avLst/>
            </a:prstGeom>
            <a:noFill/>
          </p:spPr>
          <p:txBody>
            <a:bodyPr>
              <a:spAutoFit/>
            </a:bodyPr>
            <a:lstStyle/>
            <a:p>
              <a:pPr marL="0" marR="0" lvl="0" indent="0" algn="l" defTabSz="685783" rtl="0" eaLnBrk="0" fontAlgn="base" latinLnBrk="0" hangingPunct="0">
                <a:lnSpc>
                  <a:spcPct val="100000"/>
                </a:lnSpc>
                <a:spcBef>
                  <a:spcPct val="0"/>
                </a:spcBef>
                <a:spcAft>
                  <a:spcPct val="0"/>
                </a:spcAft>
                <a:buClrTx/>
                <a:buSzTx/>
                <a:buFontTx/>
                <a:buNone/>
                <a:tabLst/>
                <a:defRPr/>
              </a:pPr>
              <a:r>
                <a:rPr kumimoji="0" lang="en-US" sz="600" b="0" i="1" u="none" strike="noStrike" kern="1200" cap="none" spc="0" normalizeH="0" baseline="0" noProof="0" dirty="0">
                  <a:ln>
                    <a:noFill/>
                  </a:ln>
                  <a:solidFill>
                    <a:srgbClr val="283446"/>
                  </a:solidFill>
                  <a:effectLst>
                    <a:outerShdw blurRad="38100" dist="38100" dir="2700000" algn="tl">
                      <a:srgbClr val="000000">
                        <a:alpha val="43137"/>
                      </a:srgbClr>
                    </a:outerShdw>
                  </a:effectLst>
                  <a:uLnTx/>
                  <a:uFillTx/>
                  <a:latin typeface="Calibri" panose="020F0502020204030204" pitchFamily="34" charset="0"/>
                  <a:ea typeface="+mn-ea"/>
                  <a:cs typeface="Arial" panose="020B0604020202020204" pitchFamily="34" charset="0"/>
                </a:rPr>
                <a:t>Arizona</a:t>
              </a:r>
            </a:p>
          </p:txBody>
        </p:sp>
        <p:sp>
          <p:nvSpPr>
            <p:cNvPr id="21" name="TextBox 20">
              <a:extLst>
                <a:ext uri="{FF2B5EF4-FFF2-40B4-BE49-F238E27FC236}">
                  <a16:creationId xmlns:a16="http://schemas.microsoft.com/office/drawing/2014/main" id="{FD4C0627-1688-2BF1-737E-6E966747D05A}"/>
                </a:ext>
              </a:extLst>
            </p:cNvPr>
            <p:cNvSpPr txBox="1"/>
            <p:nvPr/>
          </p:nvSpPr>
          <p:spPr>
            <a:xfrm>
              <a:off x="3081434" y="1166688"/>
              <a:ext cx="609632" cy="184693"/>
            </a:xfrm>
            <a:prstGeom prst="rect">
              <a:avLst/>
            </a:prstGeom>
            <a:noFill/>
          </p:spPr>
          <p:txBody>
            <a:bodyPr>
              <a:spAutoFit/>
            </a:bodyPr>
            <a:lstStyle/>
            <a:p>
              <a:pPr marL="0" marR="0" lvl="0" indent="0" algn="l" defTabSz="685783" rtl="0" eaLnBrk="0" fontAlgn="base" latinLnBrk="0" hangingPunct="0">
                <a:lnSpc>
                  <a:spcPct val="100000"/>
                </a:lnSpc>
                <a:spcBef>
                  <a:spcPct val="0"/>
                </a:spcBef>
                <a:spcAft>
                  <a:spcPct val="0"/>
                </a:spcAft>
                <a:buClrTx/>
                <a:buSzTx/>
                <a:buFontTx/>
                <a:buNone/>
                <a:tabLst/>
                <a:defRPr/>
              </a:pPr>
              <a:r>
                <a:rPr kumimoji="0" lang="en-US" sz="600" b="0" i="1" u="none" strike="noStrike" kern="1200" cap="none" spc="0" normalizeH="0" baseline="0" noProof="0" dirty="0">
                  <a:ln>
                    <a:noFill/>
                  </a:ln>
                  <a:solidFill>
                    <a:srgbClr val="283446"/>
                  </a:solidFill>
                  <a:effectLst>
                    <a:outerShdw blurRad="38100" dist="38100" dir="2700000" algn="tl">
                      <a:srgbClr val="000000">
                        <a:alpha val="43137"/>
                      </a:srgbClr>
                    </a:outerShdw>
                  </a:effectLst>
                  <a:uLnTx/>
                  <a:uFillTx/>
                  <a:latin typeface="Calibri" panose="020F0502020204030204" pitchFamily="34" charset="0"/>
                  <a:ea typeface="+mn-ea"/>
                  <a:cs typeface="Arial" panose="020B0604020202020204" pitchFamily="34" charset="0"/>
                </a:rPr>
                <a:t>North Dakota</a:t>
              </a:r>
            </a:p>
          </p:txBody>
        </p:sp>
        <p:sp>
          <p:nvSpPr>
            <p:cNvPr id="22" name="TextBox 21">
              <a:extLst>
                <a:ext uri="{FF2B5EF4-FFF2-40B4-BE49-F238E27FC236}">
                  <a16:creationId xmlns:a16="http://schemas.microsoft.com/office/drawing/2014/main" id="{78043027-3384-EB03-6137-28D5CC0FB590}"/>
                </a:ext>
              </a:extLst>
            </p:cNvPr>
            <p:cNvSpPr txBox="1"/>
            <p:nvPr/>
          </p:nvSpPr>
          <p:spPr>
            <a:xfrm>
              <a:off x="3088578" y="1462006"/>
              <a:ext cx="609632" cy="184693"/>
            </a:xfrm>
            <a:prstGeom prst="rect">
              <a:avLst/>
            </a:prstGeom>
            <a:noFill/>
          </p:spPr>
          <p:txBody>
            <a:bodyPr>
              <a:spAutoFit/>
            </a:bodyPr>
            <a:lstStyle/>
            <a:p>
              <a:pPr marL="0" marR="0" lvl="0" indent="0" algn="l" defTabSz="685783" rtl="0" eaLnBrk="0" fontAlgn="base" latinLnBrk="0" hangingPunct="0">
                <a:lnSpc>
                  <a:spcPct val="100000"/>
                </a:lnSpc>
                <a:spcBef>
                  <a:spcPct val="0"/>
                </a:spcBef>
                <a:spcAft>
                  <a:spcPct val="0"/>
                </a:spcAft>
                <a:buClrTx/>
                <a:buSzTx/>
                <a:buFontTx/>
                <a:buNone/>
                <a:tabLst/>
                <a:defRPr/>
              </a:pPr>
              <a:r>
                <a:rPr kumimoji="0" lang="en-US" sz="600" b="0" i="1" u="none" strike="noStrike" kern="1200" cap="none" spc="0" normalizeH="0" baseline="0" noProof="0" dirty="0">
                  <a:ln>
                    <a:noFill/>
                  </a:ln>
                  <a:solidFill>
                    <a:srgbClr val="283446"/>
                  </a:solidFill>
                  <a:effectLst>
                    <a:outerShdw blurRad="38100" dist="38100" dir="2700000" algn="tl">
                      <a:srgbClr val="000000">
                        <a:alpha val="43137"/>
                      </a:srgbClr>
                    </a:outerShdw>
                  </a:effectLst>
                  <a:uLnTx/>
                  <a:uFillTx/>
                  <a:latin typeface="Calibri" panose="020F0502020204030204" pitchFamily="34" charset="0"/>
                  <a:ea typeface="+mn-ea"/>
                  <a:cs typeface="Arial" panose="020B0604020202020204" pitchFamily="34" charset="0"/>
                </a:rPr>
                <a:t>South Dakota</a:t>
              </a:r>
            </a:p>
          </p:txBody>
        </p:sp>
        <p:sp>
          <p:nvSpPr>
            <p:cNvPr id="23" name="TextBox 22">
              <a:extLst>
                <a:ext uri="{FF2B5EF4-FFF2-40B4-BE49-F238E27FC236}">
                  <a16:creationId xmlns:a16="http://schemas.microsoft.com/office/drawing/2014/main" id="{DA710BD8-1DA4-C192-38D2-AB751D22CCD4}"/>
                </a:ext>
              </a:extLst>
            </p:cNvPr>
            <p:cNvSpPr txBox="1"/>
            <p:nvPr/>
          </p:nvSpPr>
          <p:spPr>
            <a:xfrm>
              <a:off x="2663504" y="2008584"/>
              <a:ext cx="609632" cy="184693"/>
            </a:xfrm>
            <a:prstGeom prst="rect">
              <a:avLst/>
            </a:prstGeom>
            <a:noFill/>
          </p:spPr>
          <p:txBody>
            <a:bodyPr>
              <a:spAutoFit/>
            </a:bodyPr>
            <a:lstStyle/>
            <a:p>
              <a:pPr marL="0" marR="0" lvl="0" indent="0" algn="l" defTabSz="685783" rtl="0" eaLnBrk="0" fontAlgn="base" latinLnBrk="0" hangingPunct="0">
                <a:lnSpc>
                  <a:spcPct val="100000"/>
                </a:lnSpc>
                <a:spcBef>
                  <a:spcPct val="0"/>
                </a:spcBef>
                <a:spcAft>
                  <a:spcPct val="0"/>
                </a:spcAft>
                <a:buClrTx/>
                <a:buSzTx/>
                <a:buFontTx/>
                <a:buNone/>
                <a:tabLst/>
                <a:defRPr/>
              </a:pPr>
              <a:r>
                <a:rPr kumimoji="0" lang="en-US" sz="600" b="0" i="1" u="none" strike="noStrike" kern="1200" cap="none" spc="0" normalizeH="0" baseline="0" noProof="0" dirty="0">
                  <a:ln>
                    <a:noFill/>
                  </a:ln>
                  <a:solidFill>
                    <a:srgbClr val="283446"/>
                  </a:solidFill>
                  <a:effectLst>
                    <a:outerShdw blurRad="38100" dist="38100" dir="2700000" algn="tl">
                      <a:srgbClr val="000000">
                        <a:alpha val="43137"/>
                      </a:srgbClr>
                    </a:outerShdw>
                  </a:effectLst>
                  <a:uLnTx/>
                  <a:uFillTx/>
                  <a:latin typeface="Calibri" panose="020F0502020204030204" pitchFamily="34" charset="0"/>
                  <a:ea typeface="+mn-ea"/>
                  <a:cs typeface="Arial" panose="020B0604020202020204" pitchFamily="34" charset="0"/>
                </a:rPr>
                <a:t>Colorado</a:t>
              </a:r>
            </a:p>
          </p:txBody>
        </p:sp>
        <p:sp>
          <p:nvSpPr>
            <p:cNvPr id="24" name="TextBox 23">
              <a:extLst>
                <a:ext uri="{FF2B5EF4-FFF2-40B4-BE49-F238E27FC236}">
                  <a16:creationId xmlns:a16="http://schemas.microsoft.com/office/drawing/2014/main" id="{2DB57C4A-FB7C-C909-BE87-2AFE1ECB9433}"/>
                </a:ext>
              </a:extLst>
            </p:cNvPr>
            <p:cNvSpPr txBox="1"/>
            <p:nvPr/>
          </p:nvSpPr>
          <p:spPr>
            <a:xfrm>
              <a:off x="3088578" y="1875214"/>
              <a:ext cx="609632" cy="184693"/>
            </a:xfrm>
            <a:prstGeom prst="rect">
              <a:avLst/>
            </a:prstGeom>
            <a:noFill/>
          </p:spPr>
          <p:txBody>
            <a:bodyPr>
              <a:spAutoFit/>
            </a:bodyPr>
            <a:lstStyle/>
            <a:p>
              <a:pPr marL="0" marR="0" lvl="0" indent="0" algn="l" defTabSz="685783" rtl="0" eaLnBrk="0" fontAlgn="base" latinLnBrk="0" hangingPunct="0">
                <a:lnSpc>
                  <a:spcPct val="100000"/>
                </a:lnSpc>
                <a:spcBef>
                  <a:spcPct val="0"/>
                </a:spcBef>
                <a:spcAft>
                  <a:spcPct val="0"/>
                </a:spcAft>
                <a:buClrTx/>
                <a:buSzTx/>
                <a:buFontTx/>
                <a:buNone/>
                <a:tabLst/>
                <a:defRPr/>
              </a:pPr>
              <a:r>
                <a:rPr kumimoji="0" lang="en-US" sz="600" b="0" i="1" u="none" strike="noStrike" kern="1200" cap="none" spc="0" normalizeH="0" baseline="0" noProof="0" dirty="0">
                  <a:ln>
                    <a:noFill/>
                  </a:ln>
                  <a:solidFill>
                    <a:srgbClr val="283446"/>
                  </a:solidFill>
                  <a:effectLst>
                    <a:outerShdw blurRad="38100" dist="38100" dir="2700000" algn="tl">
                      <a:srgbClr val="000000">
                        <a:alpha val="43137"/>
                      </a:srgbClr>
                    </a:outerShdw>
                  </a:effectLst>
                  <a:uLnTx/>
                  <a:uFillTx/>
                  <a:latin typeface="Calibri" panose="020F0502020204030204" pitchFamily="34" charset="0"/>
                  <a:ea typeface="+mn-ea"/>
                  <a:cs typeface="Arial" panose="020B0604020202020204" pitchFamily="34" charset="0"/>
                </a:rPr>
                <a:t>Nebraska</a:t>
              </a:r>
            </a:p>
          </p:txBody>
        </p:sp>
        <p:sp>
          <p:nvSpPr>
            <p:cNvPr id="25" name="TextBox 24">
              <a:extLst>
                <a:ext uri="{FF2B5EF4-FFF2-40B4-BE49-F238E27FC236}">
                  <a16:creationId xmlns:a16="http://schemas.microsoft.com/office/drawing/2014/main" id="{1216EE99-0D33-080F-CC1B-C7081B370F7F}"/>
                </a:ext>
              </a:extLst>
            </p:cNvPr>
            <p:cNvSpPr txBox="1"/>
            <p:nvPr/>
          </p:nvSpPr>
          <p:spPr>
            <a:xfrm>
              <a:off x="2575393" y="2590885"/>
              <a:ext cx="609632" cy="184693"/>
            </a:xfrm>
            <a:prstGeom prst="rect">
              <a:avLst/>
            </a:prstGeom>
            <a:noFill/>
          </p:spPr>
          <p:txBody>
            <a:bodyPr>
              <a:spAutoFit/>
            </a:bodyPr>
            <a:lstStyle/>
            <a:p>
              <a:pPr marL="0" marR="0" lvl="0" indent="0" algn="l" defTabSz="685783" rtl="0" eaLnBrk="0" fontAlgn="base" latinLnBrk="0" hangingPunct="0">
                <a:lnSpc>
                  <a:spcPct val="100000"/>
                </a:lnSpc>
                <a:spcBef>
                  <a:spcPct val="0"/>
                </a:spcBef>
                <a:spcAft>
                  <a:spcPct val="0"/>
                </a:spcAft>
                <a:buClrTx/>
                <a:buSzTx/>
                <a:buFontTx/>
                <a:buNone/>
                <a:tabLst/>
                <a:defRPr/>
              </a:pPr>
              <a:r>
                <a:rPr kumimoji="0" lang="en-US" sz="600" b="0" i="1" u="none" strike="noStrike" kern="1200" cap="none" spc="0" normalizeH="0" baseline="0" noProof="0" dirty="0">
                  <a:ln>
                    <a:noFill/>
                  </a:ln>
                  <a:solidFill>
                    <a:srgbClr val="283446"/>
                  </a:solidFill>
                  <a:effectLst>
                    <a:outerShdw blurRad="38100" dist="38100" dir="2700000" algn="tl">
                      <a:srgbClr val="000000">
                        <a:alpha val="43137"/>
                      </a:srgbClr>
                    </a:outerShdw>
                  </a:effectLst>
                  <a:uLnTx/>
                  <a:uFillTx/>
                  <a:latin typeface="Calibri" panose="020F0502020204030204" pitchFamily="34" charset="0"/>
                  <a:ea typeface="+mn-ea"/>
                  <a:cs typeface="Arial" panose="020B0604020202020204" pitchFamily="34" charset="0"/>
                </a:rPr>
                <a:t>New Mexico</a:t>
              </a:r>
            </a:p>
          </p:txBody>
        </p:sp>
        <p:sp>
          <p:nvSpPr>
            <p:cNvPr id="26" name="TextBox 25">
              <a:extLst>
                <a:ext uri="{FF2B5EF4-FFF2-40B4-BE49-F238E27FC236}">
                  <a16:creationId xmlns:a16="http://schemas.microsoft.com/office/drawing/2014/main" id="{BA080616-354B-74EB-4A13-93505DB974D0}"/>
                </a:ext>
              </a:extLst>
            </p:cNvPr>
            <p:cNvSpPr txBox="1"/>
            <p:nvPr/>
          </p:nvSpPr>
          <p:spPr>
            <a:xfrm>
              <a:off x="3219554" y="2899303"/>
              <a:ext cx="609632" cy="184693"/>
            </a:xfrm>
            <a:prstGeom prst="rect">
              <a:avLst/>
            </a:prstGeom>
            <a:noFill/>
          </p:spPr>
          <p:txBody>
            <a:bodyPr>
              <a:spAutoFit/>
            </a:bodyPr>
            <a:lstStyle/>
            <a:p>
              <a:pPr marL="0" marR="0" lvl="0" indent="0" algn="l" defTabSz="685783" rtl="0" eaLnBrk="0" fontAlgn="base" latinLnBrk="0" hangingPunct="0">
                <a:lnSpc>
                  <a:spcPct val="100000"/>
                </a:lnSpc>
                <a:spcBef>
                  <a:spcPct val="0"/>
                </a:spcBef>
                <a:spcAft>
                  <a:spcPct val="0"/>
                </a:spcAft>
                <a:buClrTx/>
                <a:buSzTx/>
                <a:buFontTx/>
                <a:buNone/>
                <a:tabLst/>
                <a:defRPr/>
              </a:pPr>
              <a:r>
                <a:rPr kumimoji="0" lang="en-US" sz="600" b="0" i="1" u="none" strike="noStrike" kern="1200" cap="none" spc="0" normalizeH="0" baseline="0" noProof="0" dirty="0">
                  <a:ln>
                    <a:noFill/>
                  </a:ln>
                  <a:solidFill>
                    <a:srgbClr val="283446"/>
                  </a:solidFill>
                  <a:effectLst>
                    <a:outerShdw blurRad="38100" dist="38100" dir="2700000" algn="tl">
                      <a:srgbClr val="000000">
                        <a:alpha val="43137"/>
                      </a:srgbClr>
                    </a:outerShdw>
                  </a:effectLst>
                  <a:uLnTx/>
                  <a:uFillTx/>
                  <a:latin typeface="Calibri" panose="020F0502020204030204" pitchFamily="34" charset="0"/>
                  <a:ea typeface="+mn-ea"/>
                  <a:cs typeface="Arial" panose="020B0604020202020204" pitchFamily="34" charset="0"/>
                </a:rPr>
                <a:t>Texas</a:t>
              </a:r>
            </a:p>
          </p:txBody>
        </p:sp>
        <p:sp>
          <p:nvSpPr>
            <p:cNvPr id="27" name="TextBox 26">
              <a:extLst>
                <a:ext uri="{FF2B5EF4-FFF2-40B4-BE49-F238E27FC236}">
                  <a16:creationId xmlns:a16="http://schemas.microsoft.com/office/drawing/2014/main" id="{819E9D6D-21C8-B89C-B6A6-4AD3A6A5ED5E}"/>
                </a:ext>
              </a:extLst>
            </p:cNvPr>
            <p:cNvSpPr txBox="1"/>
            <p:nvPr/>
          </p:nvSpPr>
          <p:spPr>
            <a:xfrm>
              <a:off x="3219554" y="2202684"/>
              <a:ext cx="609632" cy="184693"/>
            </a:xfrm>
            <a:prstGeom prst="rect">
              <a:avLst/>
            </a:prstGeom>
            <a:noFill/>
          </p:spPr>
          <p:txBody>
            <a:bodyPr>
              <a:spAutoFit/>
            </a:bodyPr>
            <a:lstStyle/>
            <a:p>
              <a:pPr marL="0" marR="0" lvl="0" indent="0" algn="l" defTabSz="685783" rtl="0" eaLnBrk="0" fontAlgn="base" latinLnBrk="0" hangingPunct="0">
                <a:lnSpc>
                  <a:spcPct val="100000"/>
                </a:lnSpc>
                <a:spcBef>
                  <a:spcPct val="0"/>
                </a:spcBef>
                <a:spcAft>
                  <a:spcPct val="0"/>
                </a:spcAft>
                <a:buClrTx/>
                <a:buSzTx/>
                <a:buFontTx/>
                <a:buNone/>
                <a:tabLst/>
                <a:defRPr/>
              </a:pPr>
              <a:r>
                <a:rPr kumimoji="0" lang="en-US" sz="600" b="0" i="1" u="none" strike="noStrike" kern="1200" cap="none" spc="0" normalizeH="0" baseline="0" noProof="0" dirty="0">
                  <a:ln>
                    <a:noFill/>
                  </a:ln>
                  <a:solidFill>
                    <a:srgbClr val="283446"/>
                  </a:solidFill>
                  <a:effectLst>
                    <a:outerShdw blurRad="38100" dist="38100" dir="2700000" algn="tl">
                      <a:srgbClr val="000000">
                        <a:alpha val="43137"/>
                      </a:srgbClr>
                    </a:outerShdw>
                  </a:effectLst>
                  <a:uLnTx/>
                  <a:uFillTx/>
                  <a:latin typeface="Calibri" panose="020F0502020204030204" pitchFamily="34" charset="0"/>
                  <a:ea typeface="+mn-ea"/>
                  <a:cs typeface="Arial" panose="020B0604020202020204" pitchFamily="34" charset="0"/>
                </a:rPr>
                <a:t>Kansas</a:t>
              </a:r>
            </a:p>
          </p:txBody>
        </p:sp>
        <p:sp>
          <p:nvSpPr>
            <p:cNvPr id="28" name="TextBox 27">
              <a:extLst>
                <a:ext uri="{FF2B5EF4-FFF2-40B4-BE49-F238E27FC236}">
                  <a16:creationId xmlns:a16="http://schemas.microsoft.com/office/drawing/2014/main" id="{A069256E-E374-8839-BE3D-E0DBE14DA0A8}"/>
                </a:ext>
              </a:extLst>
            </p:cNvPr>
            <p:cNvSpPr txBox="1"/>
            <p:nvPr/>
          </p:nvSpPr>
          <p:spPr>
            <a:xfrm>
              <a:off x="3304093" y="2512292"/>
              <a:ext cx="609632" cy="184693"/>
            </a:xfrm>
            <a:prstGeom prst="rect">
              <a:avLst/>
            </a:prstGeom>
            <a:noFill/>
          </p:spPr>
          <p:txBody>
            <a:bodyPr>
              <a:spAutoFit/>
            </a:bodyPr>
            <a:lstStyle/>
            <a:p>
              <a:pPr marL="0" marR="0" lvl="0" indent="0" algn="l" defTabSz="685783" rtl="0" eaLnBrk="0" fontAlgn="base" latinLnBrk="0" hangingPunct="0">
                <a:lnSpc>
                  <a:spcPct val="100000"/>
                </a:lnSpc>
                <a:spcBef>
                  <a:spcPct val="0"/>
                </a:spcBef>
                <a:spcAft>
                  <a:spcPct val="0"/>
                </a:spcAft>
                <a:buClrTx/>
                <a:buSzTx/>
                <a:buFontTx/>
                <a:buNone/>
                <a:tabLst/>
                <a:defRPr/>
              </a:pPr>
              <a:r>
                <a:rPr kumimoji="0" lang="en-US" sz="600" b="0" i="1" u="none" strike="noStrike" kern="1200" cap="none" spc="0" normalizeH="0" baseline="0" noProof="0" dirty="0">
                  <a:ln>
                    <a:noFill/>
                  </a:ln>
                  <a:solidFill>
                    <a:srgbClr val="283446"/>
                  </a:solidFill>
                  <a:effectLst>
                    <a:outerShdw blurRad="38100" dist="38100" dir="2700000" algn="tl">
                      <a:srgbClr val="000000">
                        <a:alpha val="43137"/>
                      </a:srgbClr>
                    </a:outerShdw>
                  </a:effectLst>
                  <a:uLnTx/>
                  <a:uFillTx/>
                  <a:latin typeface="Calibri" panose="020F0502020204030204" pitchFamily="34" charset="0"/>
                  <a:ea typeface="+mn-ea"/>
                  <a:cs typeface="Arial" panose="020B0604020202020204" pitchFamily="34" charset="0"/>
                </a:rPr>
                <a:t>Oklahoma</a:t>
              </a:r>
            </a:p>
          </p:txBody>
        </p:sp>
        <p:sp>
          <p:nvSpPr>
            <p:cNvPr id="29" name="TextBox 28">
              <a:extLst>
                <a:ext uri="{FF2B5EF4-FFF2-40B4-BE49-F238E27FC236}">
                  <a16:creationId xmlns:a16="http://schemas.microsoft.com/office/drawing/2014/main" id="{3C318820-073A-A66D-8FEC-9F6576FA2224}"/>
                </a:ext>
              </a:extLst>
            </p:cNvPr>
            <p:cNvSpPr txBox="1"/>
            <p:nvPr/>
          </p:nvSpPr>
          <p:spPr>
            <a:xfrm>
              <a:off x="3545802" y="1278623"/>
              <a:ext cx="609632" cy="184693"/>
            </a:xfrm>
            <a:prstGeom prst="rect">
              <a:avLst/>
            </a:prstGeom>
            <a:noFill/>
          </p:spPr>
          <p:txBody>
            <a:bodyPr>
              <a:spAutoFit/>
            </a:bodyPr>
            <a:lstStyle/>
            <a:p>
              <a:pPr marL="0" marR="0" lvl="0" indent="0" algn="l" defTabSz="685783" rtl="0" eaLnBrk="0" fontAlgn="base" latinLnBrk="0" hangingPunct="0">
                <a:lnSpc>
                  <a:spcPct val="100000"/>
                </a:lnSpc>
                <a:spcBef>
                  <a:spcPct val="0"/>
                </a:spcBef>
                <a:spcAft>
                  <a:spcPct val="0"/>
                </a:spcAft>
                <a:buClrTx/>
                <a:buSzTx/>
                <a:buFontTx/>
                <a:buNone/>
                <a:tabLst/>
                <a:defRPr/>
              </a:pPr>
              <a:r>
                <a:rPr kumimoji="0" lang="en-US" sz="600" b="0" i="1" u="none" strike="noStrike" kern="1200" cap="none" spc="0" normalizeH="0" baseline="0" noProof="0" dirty="0">
                  <a:ln>
                    <a:noFill/>
                  </a:ln>
                  <a:solidFill>
                    <a:srgbClr val="283446"/>
                  </a:solidFill>
                  <a:effectLst>
                    <a:outerShdw blurRad="38100" dist="38100" dir="2700000" algn="tl">
                      <a:srgbClr val="000000">
                        <a:alpha val="43137"/>
                      </a:srgbClr>
                    </a:outerShdw>
                  </a:effectLst>
                  <a:uLnTx/>
                  <a:uFillTx/>
                  <a:latin typeface="Calibri" panose="020F0502020204030204" pitchFamily="34" charset="0"/>
                  <a:ea typeface="+mn-ea"/>
                  <a:cs typeface="Arial" panose="020B0604020202020204" pitchFamily="34" charset="0"/>
                </a:rPr>
                <a:t>Minnesota</a:t>
              </a:r>
            </a:p>
          </p:txBody>
        </p:sp>
        <p:sp>
          <p:nvSpPr>
            <p:cNvPr id="30" name="TextBox 29">
              <a:extLst>
                <a:ext uri="{FF2B5EF4-FFF2-40B4-BE49-F238E27FC236}">
                  <a16:creationId xmlns:a16="http://schemas.microsoft.com/office/drawing/2014/main" id="{AD9FC9C2-8ED6-F11A-4FE4-55CA751F1ADC}"/>
                </a:ext>
              </a:extLst>
            </p:cNvPr>
            <p:cNvSpPr txBox="1"/>
            <p:nvPr/>
          </p:nvSpPr>
          <p:spPr>
            <a:xfrm>
              <a:off x="3683922" y="1809720"/>
              <a:ext cx="609632" cy="184693"/>
            </a:xfrm>
            <a:prstGeom prst="rect">
              <a:avLst/>
            </a:prstGeom>
            <a:noFill/>
          </p:spPr>
          <p:txBody>
            <a:bodyPr>
              <a:spAutoFit/>
            </a:bodyPr>
            <a:lstStyle/>
            <a:p>
              <a:pPr marL="0" marR="0" lvl="0" indent="0" algn="l" defTabSz="685783" rtl="0" eaLnBrk="0" fontAlgn="base" latinLnBrk="0" hangingPunct="0">
                <a:lnSpc>
                  <a:spcPct val="100000"/>
                </a:lnSpc>
                <a:spcBef>
                  <a:spcPct val="0"/>
                </a:spcBef>
                <a:spcAft>
                  <a:spcPct val="0"/>
                </a:spcAft>
                <a:buClrTx/>
                <a:buSzTx/>
                <a:buFontTx/>
                <a:buNone/>
                <a:tabLst/>
                <a:defRPr/>
              </a:pPr>
              <a:r>
                <a:rPr kumimoji="0" lang="en-US" sz="600" b="0" i="1" u="none" strike="noStrike" kern="1200" cap="none" spc="0" normalizeH="0" baseline="0" noProof="0" dirty="0">
                  <a:ln>
                    <a:noFill/>
                  </a:ln>
                  <a:solidFill>
                    <a:srgbClr val="283446"/>
                  </a:solidFill>
                  <a:effectLst>
                    <a:outerShdw blurRad="38100" dist="38100" dir="2700000" algn="tl">
                      <a:srgbClr val="000000">
                        <a:alpha val="43137"/>
                      </a:srgbClr>
                    </a:outerShdw>
                  </a:effectLst>
                  <a:uLnTx/>
                  <a:uFillTx/>
                  <a:latin typeface="Calibri" panose="020F0502020204030204" pitchFamily="34" charset="0"/>
                  <a:ea typeface="+mn-ea"/>
                  <a:cs typeface="Arial" panose="020B0604020202020204" pitchFamily="34" charset="0"/>
                </a:rPr>
                <a:t>Iowa</a:t>
              </a:r>
            </a:p>
          </p:txBody>
        </p:sp>
        <p:sp>
          <p:nvSpPr>
            <p:cNvPr id="31" name="TextBox 30">
              <a:extLst>
                <a:ext uri="{FF2B5EF4-FFF2-40B4-BE49-F238E27FC236}">
                  <a16:creationId xmlns:a16="http://schemas.microsoft.com/office/drawing/2014/main" id="{0CFD7B7D-1901-DD71-E478-D5EF45A2DB31}"/>
                </a:ext>
              </a:extLst>
            </p:cNvPr>
            <p:cNvSpPr txBox="1"/>
            <p:nvPr/>
          </p:nvSpPr>
          <p:spPr>
            <a:xfrm>
              <a:off x="3735122" y="2186013"/>
              <a:ext cx="609632" cy="184693"/>
            </a:xfrm>
            <a:prstGeom prst="rect">
              <a:avLst/>
            </a:prstGeom>
            <a:noFill/>
          </p:spPr>
          <p:txBody>
            <a:bodyPr>
              <a:spAutoFit/>
            </a:bodyPr>
            <a:lstStyle/>
            <a:p>
              <a:pPr marL="0" marR="0" lvl="0" indent="0" algn="l" defTabSz="685783" rtl="0" eaLnBrk="0" fontAlgn="base" latinLnBrk="0" hangingPunct="0">
                <a:lnSpc>
                  <a:spcPct val="100000"/>
                </a:lnSpc>
                <a:spcBef>
                  <a:spcPct val="0"/>
                </a:spcBef>
                <a:spcAft>
                  <a:spcPct val="0"/>
                </a:spcAft>
                <a:buClrTx/>
                <a:buSzTx/>
                <a:buFontTx/>
                <a:buNone/>
                <a:tabLst/>
                <a:defRPr/>
              </a:pPr>
              <a:r>
                <a:rPr kumimoji="0" lang="en-US" sz="600" b="0" i="1" u="none" strike="noStrike" kern="1200" cap="none" spc="0" normalizeH="0" baseline="0" noProof="0" dirty="0">
                  <a:ln>
                    <a:noFill/>
                  </a:ln>
                  <a:solidFill>
                    <a:srgbClr val="283446"/>
                  </a:solidFill>
                  <a:effectLst>
                    <a:outerShdw blurRad="38100" dist="38100" dir="2700000" algn="tl">
                      <a:srgbClr val="000000">
                        <a:alpha val="43137"/>
                      </a:srgbClr>
                    </a:outerShdw>
                  </a:effectLst>
                  <a:uLnTx/>
                  <a:uFillTx/>
                  <a:latin typeface="Calibri" panose="020F0502020204030204" pitchFamily="34" charset="0"/>
                  <a:ea typeface="+mn-ea"/>
                  <a:cs typeface="Arial" panose="020B0604020202020204" pitchFamily="34" charset="0"/>
                </a:rPr>
                <a:t>Missouri</a:t>
              </a:r>
            </a:p>
          </p:txBody>
        </p:sp>
        <p:sp>
          <p:nvSpPr>
            <p:cNvPr id="32" name="TextBox 31">
              <a:extLst>
                <a:ext uri="{FF2B5EF4-FFF2-40B4-BE49-F238E27FC236}">
                  <a16:creationId xmlns:a16="http://schemas.microsoft.com/office/drawing/2014/main" id="{7A931CF6-DF7B-57E0-1276-AD75BFAC6D21}"/>
                </a:ext>
              </a:extLst>
            </p:cNvPr>
            <p:cNvSpPr txBox="1"/>
            <p:nvPr/>
          </p:nvSpPr>
          <p:spPr>
            <a:xfrm>
              <a:off x="3733931" y="2534918"/>
              <a:ext cx="609632" cy="184693"/>
            </a:xfrm>
            <a:prstGeom prst="rect">
              <a:avLst/>
            </a:prstGeom>
            <a:noFill/>
          </p:spPr>
          <p:txBody>
            <a:bodyPr>
              <a:spAutoFit/>
            </a:bodyPr>
            <a:lstStyle/>
            <a:p>
              <a:pPr marL="0" marR="0" lvl="0" indent="0" algn="l" defTabSz="685783" rtl="0" eaLnBrk="0" fontAlgn="base" latinLnBrk="0" hangingPunct="0">
                <a:lnSpc>
                  <a:spcPct val="100000"/>
                </a:lnSpc>
                <a:spcBef>
                  <a:spcPct val="0"/>
                </a:spcBef>
                <a:spcAft>
                  <a:spcPct val="0"/>
                </a:spcAft>
                <a:buClrTx/>
                <a:buSzTx/>
                <a:buFontTx/>
                <a:buNone/>
                <a:tabLst/>
                <a:defRPr/>
              </a:pPr>
              <a:r>
                <a:rPr kumimoji="0" lang="en-US" sz="600" b="0" i="1" u="none" strike="noStrike" kern="1200" cap="none" spc="0" normalizeH="0" baseline="0" noProof="0" dirty="0">
                  <a:ln>
                    <a:noFill/>
                  </a:ln>
                  <a:solidFill>
                    <a:srgbClr val="283446"/>
                  </a:solidFill>
                  <a:effectLst>
                    <a:outerShdw blurRad="38100" dist="38100" dir="2700000" algn="tl">
                      <a:srgbClr val="000000">
                        <a:alpha val="43137"/>
                      </a:srgbClr>
                    </a:outerShdw>
                  </a:effectLst>
                  <a:uLnTx/>
                  <a:uFillTx/>
                  <a:latin typeface="Calibri" panose="020F0502020204030204" pitchFamily="34" charset="0"/>
                  <a:ea typeface="+mn-ea"/>
                  <a:cs typeface="Arial" panose="020B0604020202020204" pitchFamily="34" charset="0"/>
                </a:rPr>
                <a:t>Arkansas</a:t>
              </a:r>
            </a:p>
          </p:txBody>
        </p:sp>
        <p:sp>
          <p:nvSpPr>
            <p:cNvPr id="33" name="TextBox 32">
              <a:extLst>
                <a:ext uri="{FF2B5EF4-FFF2-40B4-BE49-F238E27FC236}">
                  <a16:creationId xmlns:a16="http://schemas.microsoft.com/office/drawing/2014/main" id="{B50C8272-D43F-830B-CBB7-37FB457F4A95}"/>
                </a:ext>
              </a:extLst>
            </p:cNvPr>
            <p:cNvSpPr txBox="1"/>
            <p:nvPr/>
          </p:nvSpPr>
          <p:spPr>
            <a:xfrm>
              <a:off x="3733931" y="3012428"/>
              <a:ext cx="609632" cy="184693"/>
            </a:xfrm>
            <a:prstGeom prst="rect">
              <a:avLst/>
            </a:prstGeom>
            <a:noFill/>
          </p:spPr>
          <p:txBody>
            <a:bodyPr>
              <a:spAutoFit/>
            </a:bodyPr>
            <a:lstStyle/>
            <a:p>
              <a:pPr marL="0" marR="0" lvl="0" indent="0" algn="l" defTabSz="685783" rtl="0" eaLnBrk="0" fontAlgn="base" latinLnBrk="0" hangingPunct="0">
                <a:lnSpc>
                  <a:spcPct val="100000"/>
                </a:lnSpc>
                <a:spcBef>
                  <a:spcPct val="0"/>
                </a:spcBef>
                <a:spcAft>
                  <a:spcPct val="0"/>
                </a:spcAft>
                <a:buClrTx/>
                <a:buSzTx/>
                <a:buFontTx/>
                <a:buNone/>
                <a:tabLst/>
                <a:defRPr/>
              </a:pPr>
              <a:r>
                <a:rPr kumimoji="0" lang="en-US" sz="600" b="0" i="1" u="none" strike="noStrike" kern="1200" cap="none" spc="0" normalizeH="0" baseline="0" noProof="0" dirty="0">
                  <a:ln>
                    <a:noFill/>
                  </a:ln>
                  <a:solidFill>
                    <a:srgbClr val="283446"/>
                  </a:solidFill>
                  <a:effectLst>
                    <a:outerShdw blurRad="38100" dist="38100" dir="2700000" algn="tl">
                      <a:srgbClr val="000000">
                        <a:alpha val="43137"/>
                      </a:srgbClr>
                    </a:outerShdw>
                  </a:effectLst>
                  <a:uLnTx/>
                  <a:uFillTx/>
                  <a:latin typeface="Calibri" panose="020F0502020204030204" pitchFamily="34" charset="0"/>
                  <a:ea typeface="+mn-ea"/>
                  <a:cs typeface="Arial" panose="020B0604020202020204" pitchFamily="34" charset="0"/>
                </a:rPr>
                <a:t>Louisiana</a:t>
              </a:r>
            </a:p>
          </p:txBody>
        </p:sp>
        <p:sp>
          <p:nvSpPr>
            <p:cNvPr id="34" name="TextBox 33">
              <a:extLst>
                <a:ext uri="{FF2B5EF4-FFF2-40B4-BE49-F238E27FC236}">
                  <a16:creationId xmlns:a16="http://schemas.microsoft.com/office/drawing/2014/main" id="{64D6CC43-B21C-DBEA-5EBE-544B1817233D}"/>
                </a:ext>
              </a:extLst>
            </p:cNvPr>
            <p:cNvSpPr txBox="1"/>
            <p:nvPr/>
          </p:nvSpPr>
          <p:spPr>
            <a:xfrm>
              <a:off x="4393571" y="1702548"/>
              <a:ext cx="609632" cy="184693"/>
            </a:xfrm>
            <a:prstGeom prst="rect">
              <a:avLst/>
            </a:prstGeom>
            <a:noFill/>
          </p:spPr>
          <p:txBody>
            <a:bodyPr>
              <a:spAutoFit/>
            </a:bodyPr>
            <a:lstStyle/>
            <a:p>
              <a:pPr marL="0" marR="0" lvl="0" indent="0" algn="l" defTabSz="685783" rtl="0" eaLnBrk="0" fontAlgn="base" latinLnBrk="0" hangingPunct="0">
                <a:lnSpc>
                  <a:spcPct val="100000"/>
                </a:lnSpc>
                <a:spcBef>
                  <a:spcPct val="0"/>
                </a:spcBef>
                <a:spcAft>
                  <a:spcPct val="0"/>
                </a:spcAft>
                <a:buClrTx/>
                <a:buSzTx/>
                <a:buFontTx/>
                <a:buNone/>
                <a:tabLst/>
                <a:defRPr/>
              </a:pPr>
              <a:r>
                <a:rPr kumimoji="0" lang="en-US" sz="600" b="0" i="1" u="none" strike="noStrike" kern="1200" cap="none" spc="0" normalizeH="0" baseline="0" noProof="0" dirty="0">
                  <a:ln>
                    <a:noFill/>
                  </a:ln>
                  <a:solidFill>
                    <a:srgbClr val="283446"/>
                  </a:solidFill>
                  <a:effectLst>
                    <a:outerShdw blurRad="38100" dist="38100" dir="2700000" algn="tl">
                      <a:srgbClr val="000000">
                        <a:alpha val="43137"/>
                      </a:srgbClr>
                    </a:outerShdw>
                  </a:effectLst>
                  <a:uLnTx/>
                  <a:uFillTx/>
                  <a:latin typeface="Calibri" panose="020F0502020204030204" pitchFamily="34" charset="0"/>
                  <a:ea typeface="+mn-ea"/>
                  <a:cs typeface="Arial" panose="020B0604020202020204" pitchFamily="34" charset="0"/>
                </a:rPr>
                <a:t>Michigan</a:t>
              </a:r>
            </a:p>
          </p:txBody>
        </p:sp>
        <p:sp>
          <p:nvSpPr>
            <p:cNvPr id="35" name="TextBox 34">
              <a:extLst>
                <a:ext uri="{FF2B5EF4-FFF2-40B4-BE49-F238E27FC236}">
                  <a16:creationId xmlns:a16="http://schemas.microsoft.com/office/drawing/2014/main" id="{07EAD1C2-B4F9-5301-16DE-0C6AC0D289EB}"/>
                </a:ext>
              </a:extLst>
            </p:cNvPr>
            <p:cNvSpPr txBox="1"/>
            <p:nvPr/>
          </p:nvSpPr>
          <p:spPr>
            <a:xfrm>
              <a:off x="3845855" y="2794512"/>
              <a:ext cx="609632" cy="184693"/>
            </a:xfrm>
            <a:prstGeom prst="rect">
              <a:avLst/>
            </a:prstGeom>
            <a:noFill/>
          </p:spPr>
          <p:txBody>
            <a:bodyPr>
              <a:spAutoFit/>
            </a:bodyPr>
            <a:lstStyle/>
            <a:p>
              <a:pPr marL="0" marR="0" lvl="0" indent="0" algn="l" defTabSz="685783" rtl="0" eaLnBrk="0" fontAlgn="base" latinLnBrk="0" hangingPunct="0">
                <a:lnSpc>
                  <a:spcPct val="100000"/>
                </a:lnSpc>
                <a:spcBef>
                  <a:spcPct val="0"/>
                </a:spcBef>
                <a:spcAft>
                  <a:spcPct val="0"/>
                </a:spcAft>
                <a:buClrTx/>
                <a:buSzTx/>
                <a:buFontTx/>
                <a:buNone/>
                <a:tabLst/>
                <a:defRPr/>
              </a:pPr>
              <a:r>
                <a:rPr kumimoji="0" lang="en-US" sz="600" b="0" i="1" u="none" strike="noStrike" kern="1200" cap="none" spc="0" normalizeH="0" baseline="0" noProof="0" dirty="0">
                  <a:ln>
                    <a:noFill/>
                  </a:ln>
                  <a:solidFill>
                    <a:srgbClr val="283446"/>
                  </a:solidFill>
                  <a:effectLst>
                    <a:outerShdw blurRad="38100" dist="38100" dir="2700000" algn="tl">
                      <a:srgbClr val="000000">
                        <a:alpha val="43137"/>
                      </a:srgbClr>
                    </a:outerShdw>
                  </a:effectLst>
                  <a:uLnTx/>
                  <a:uFillTx/>
                  <a:latin typeface="Calibri" panose="020F0502020204030204" pitchFamily="34" charset="0"/>
                  <a:ea typeface="+mn-ea"/>
                  <a:cs typeface="Arial" panose="020B0604020202020204" pitchFamily="34" charset="0"/>
                </a:rPr>
                <a:t>Mississippi</a:t>
              </a:r>
            </a:p>
          </p:txBody>
        </p:sp>
        <p:sp>
          <p:nvSpPr>
            <p:cNvPr id="36" name="TextBox 35">
              <a:extLst>
                <a:ext uri="{FF2B5EF4-FFF2-40B4-BE49-F238E27FC236}">
                  <a16:creationId xmlns:a16="http://schemas.microsoft.com/office/drawing/2014/main" id="{414329BF-DEA9-2F25-DBC9-FCCD320D5B0D}"/>
                </a:ext>
              </a:extLst>
            </p:cNvPr>
            <p:cNvSpPr txBox="1"/>
            <p:nvPr/>
          </p:nvSpPr>
          <p:spPr>
            <a:xfrm>
              <a:off x="4193536" y="2477759"/>
              <a:ext cx="609632" cy="184693"/>
            </a:xfrm>
            <a:prstGeom prst="rect">
              <a:avLst/>
            </a:prstGeom>
            <a:noFill/>
          </p:spPr>
          <p:txBody>
            <a:bodyPr>
              <a:spAutoFit/>
            </a:bodyPr>
            <a:lstStyle/>
            <a:p>
              <a:pPr marL="0" marR="0" lvl="0" indent="0" algn="l" defTabSz="685783" rtl="0" eaLnBrk="0" fontAlgn="base" latinLnBrk="0" hangingPunct="0">
                <a:lnSpc>
                  <a:spcPct val="100000"/>
                </a:lnSpc>
                <a:spcBef>
                  <a:spcPct val="0"/>
                </a:spcBef>
                <a:spcAft>
                  <a:spcPct val="0"/>
                </a:spcAft>
                <a:buClrTx/>
                <a:buSzTx/>
                <a:buFontTx/>
                <a:buNone/>
                <a:tabLst/>
                <a:defRPr/>
              </a:pPr>
              <a:r>
                <a:rPr kumimoji="0" lang="en-US" sz="600" b="0" i="1" u="none" strike="noStrike" kern="1200" cap="none" spc="0" normalizeH="0" baseline="0" noProof="0" dirty="0">
                  <a:ln>
                    <a:noFill/>
                  </a:ln>
                  <a:solidFill>
                    <a:srgbClr val="283446"/>
                  </a:solidFill>
                  <a:effectLst>
                    <a:outerShdw blurRad="38100" dist="38100" dir="2700000" algn="tl">
                      <a:srgbClr val="000000">
                        <a:alpha val="43137"/>
                      </a:srgbClr>
                    </a:outerShdw>
                  </a:effectLst>
                  <a:uLnTx/>
                  <a:uFillTx/>
                  <a:latin typeface="Calibri" panose="020F0502020204030204" pitchFamily="34" charset="0"/>
                  <a:ea typeface="+mn-ea"/>
                  <a:cs typeface="Arial" panose="020B0604020202020204" pitchFamily="34" charset="0"/>
                </a:rPr>
                <a:t>Tennessee</a:t>
              </a:r>
            </a:p>
          </p:txBody>
        </p:sp>
        <p:sp>
          <p:nvSpPr>
            <p:cNvPr id="37" name="TextBox 36">
              <a:extLst>
                <a:ext uri="{FF2B5EF4-FFF2-40B4-BE49-F238E27FC236}">
                  <a16:creationId xmlns:a16="http://schemas.microsoft.com/office/drawing/2014/main" id="{6D18A165-5D45-9C38-66F1-C368AFA060DE}"/>
                </a:ext>
              </a:extLst>
            </p:cNvPr>
            <p:cNvSpPr txBox="1"/>
            <p:nvPr/>
          </p:nvSpPr>
          <p:spPr>
            <a:xfrm>
              <a:off x="4267358" y="2039545"/>
              <a:ext cx="609632" cy="184693"/>
            </a:xfrm>
            <a:prstGeom prst="rect">
              <a:avLst/>
            </a:prstGeom>
            <a:noFill/>
          </p:spPr>
          <p:txBody>
            <a:bodyPr>
              <a:spAutoFit/>
            </a:bodyPr>
            <a:lstStyle/>
            <a:p>
              <a:pPr marL="0" marR="0" lvl="0" indent="0" algn="l" defTabSz="685783" rtl="0" eaLnBrk="0" fontAlgn="base" latinLnBrk="0" hangingPunct="0">
                <a:lnSpc>
                  <a:spcPct val="100000"/>
                </a:lnSpc>
                <a:spcBef>
                  <a:spcPct val="0"/>
                </a:spcBef>
                <a:spcAft>
                  <a:spcPct val="0"/>
                </a:spcAft>
                <a:buClrTx/>
                <a:buSzTx/>
                <a:buFontTx/>
                <a:buNone/>
                <a:tabLst/>
                <a:defRPr/>
              </a:pPr>
              <a:r>
                <a:rPr kumimoji="0" lang="en-US" sz="600" b="0" i="1" u="none" strike="noStrike" kern="1200" cap="none" spc="0" normalizeH="0" baseline="0" noProof="0" dirty="0">
                  <a:ln>
                    <a:noFill/>
                  </a:ln>
                  <a:solidFill>
                    <a:srgbClr val="283446"/>
                  </a:solidFill>
                  <a:effectLst>
                    <a:outerShdw blurRad="38100" dist="38100" dir="2700000" algn="tl">
                      <a:srgbClr val="000000">
                        <a:alpha val="43137"/>
                      </a:srgbClr>
                    </a:outerShdw>
                  </a:effectLst>
                  <a:uLnTx/>
                  <a:uFillTx/>
                  <a:latin typeface="Calibri" panose="020F0502020204030204" pitchFamily="34" charset="0"/>
                  <a:ea typeface="+mn-ea"/>
                  <a:cs typeface="Arial" panose="020B0604020202020204" pitchFamily="34" charset="0"/>
                </a:rPr>
                <a:t>Indiana</a:t>
              </a:r>
            </a:p>
          </p:txBody>
        </p:sp>
        <p:sp>
          <p:nvSpPr>
            <p:cNvPr id="38" name="TextBox 37">
              <a:extLst>
                <a:ext uri="{FF2B5EF4-FFF2-40B4-BE49-F238E27FC236}">
                  <a16:creationId xmlns:a16="http://schemas.microsoft.com/office/drawing/2014/main" id="{86726549-9132-09B5-F205-1CA5225CF29F}"/>
                </a:ext>
              </a:extLst>
            </p:cNvPr>
            <p:cNvSpPr txBox="1"/>
            <p:nvPr/>
          </p:nvSpPr>
          <p:spPr>
            <a:xfrm>
              <a:off x="3888720" y="1483441"/>
              <a:ext cx="609632" cy="184693"/>
            </a:xfrm>
            <a:prstGeom prst="rect">
              <a:avLst/>
            </a:prstGeom>
            <a:noFill/>
          </p:spPr>
          <p:txBody>
            <a:bodyPr>
              <a:spAutoFit/>
            </a:bodyPr>
            <a:lstStyle/>
            <a:p>
              <a:pPr marL="0" marR="0" lvl="0" indent="0" algn="l" defTabSz="685783" rtl="0" eaLnBrk="0" fontAlgn="base" latinLnBrk="0" hangingPunct="0">
                <a:lnSpc>
                  <a:spcPct val="100000"/>
                </a:lnSpc>
                <a:spcBef>
                  <a:spcPct val="0"/>
                </a:spcBef>
                <a:spcAft>
                  <a:spcPct val="0"/>
                </a:spcAft>
                <a:buClrTx/>
                <a:buSzTx/>
                <a:buFontTx/>
                <a:buNone/>
                <a:tabLst/>
                <a:defRPr/>
              </a:pPr>
              <a:r>
                <a:rPr kumimoji="0" lang="en-US" sz="600" b="0" i="1" u="none" strike="noStrike" kern="1200" cap="none" spc="0" normalizeH="0" baseline="0" noProof="0" dirty="0">
                  <a:ln>
                    <a:noFill/>
                  </a:ln>
                  <a:solidFill>
                    <a:srgbClr val="283446"/>
                  </a:solidFill>
                  <a:effectLst>
                    <a:outerShdw blurRad="38100" dist="38100" dir="2700000" algn="tl">
                      <a:srgbClr val="000000">
                        <a:alpha val="43137"/>
                      </a:srgbClr>
                    </a:outerShdw>
                  </a:effectLst>
                  <a:uLnTx/>
                  <a:uFillTx/>
                  <a:latin typeface="Calibri" panose="020F0502020204030204" pitchFamily="34" charset="0"/>
                  <a:ea typeface="+mn-ea"/>
                  <a:cs typeface="Arial" panose="020B0604020202020204" pitchFamily="34" charset="0"/>
                </a:rPr>
                <a:t>Wisconsin</a:t>
              </a:r>
            </a:p>
          </p:txBody>
        </p:sp>
        <p:sp>
          <p:nvSpPr>
            <p:cNvPr id="39" name="TextBox 38">
              <a:extLst>
                <a:ext uri="{FF2B5EF4-FFF2-40B4-BE49-F238E27FC236}">
                  <a16:creationId xmlns:a16="http://schemas.microsoft.com/office/drawing/2014/main" id="{159FB2A1-B398-3874-9D65-0DBE5D667F01}"/>
                </a:ext>
              </a:extLst>
            </p:cNvPr>
            <p:cNvSpPr txBox="1"/>
            <p:nvPr/>
          </p:nvSpPr>
          <p:spPr>
            <a:xfrm>
              <a:off x="4584081" y="1988340"/>
              <a:ext cx="609632" cy="184693"/>
            </a:xfrm>
            <a:prstGeom prst="rect">
              <a:avLst/>
            </a:prstGeom>
            <a:noFill/>
          </p:spPr>
          <p:txBody>
            <a:bodyPr>
              <a:spAutoFit/>
            </a:bodyPr>
            <a:lstStyle/>
            <a:p>
              <a:pPr marL="0" marR="0" lvl="0" indent="0" algn="l" defTabSz="685783" rtl="0" eaLnBrk="0" fontAlgn="base" latinLnBrk="0" hangingPunct="0">
                <a:lnSpc>
                  <a:spcPct val="100000"/>
                </a:lnSpc>
                <a:spcBef>
                  <a:spcPct val="0"/>
                </a:spcBef>
                <a:spcAft>
                  <a:spcPct val="0"/>
                </a:spcAft>
                <a:buClrTx/>
                <a:buSzTx/>
                <a:buFontTx/>
                <a:buNone/>
                <a:tabLst/>
                <a:defRPr/>
              </a:pPr>
              <a:r>
                <a:rPr kumimoji="0" lang="en-US" sz="600" b="0" i="1" u="none" strike="noStrike" kern="1200" cap="none" spc="0" normalizeH="0" baseline="0" noProof="0" dirty="0">
                  <a:ln>
                    <a:noFill/>
                  </a:ln>
                  <a:solidFill>
                    <a:srgbClr val="283446"/>
                  </a:solidFill>
                  <a:effectLst>
                    <a:outerShdw blurRad="38100" dist="38100" dir="2700000" algn="tl">
                      <a:srgbClr val="000000">
                        <a:alpha val="43137"/>
                      </a:srgbClr>
                    </a:outerShdw>
                  </a:effectLst>
                  <a:uLnTx/>
                  <a:uFillTx/>
                  <a:latin typeface="Calibri" panose="020F0502020204030204" pitchFamily="34" charset="0"/>
                  <a:ea typeface="+mn-ea"/>
                  <a:cs typeface="Arial" panose="020B0604020202020204" pitchFamily="34" charset="0"/>
                </a:rPr>
                <a:t>Ohio</a:t>
              </a:r>
            </a:p>
          </p:txBody>
        </p:sp>
        <p:sp>
          <p:nvSpPr>
            <p:cNvPr id="40" name="TextBox 39">
              <a:extLst>
                <a:ext uri="{FF2B5EF4-FFF2-40B4-BE49-F238E27FC236}">
                  <a16:creationId xmlns:a16="http://schemas.microsoft.com/office/drawing/2014/main" id="{4BDBE782-8F72-9361-F49E-0ECE848D8258}"/>
                </a:ext>
              </a:extLst>
            </p:cNvPr>
            <p:cNvSpPr txBox="1"/>
            <p:nvPr/>
          </p:nvSpPr>
          <p:spPr>
            <a:xfrm>
              <a:off x="3998263" y="2014538"/>
              <a:ext cx="609632" cy="184693"/>
            </a:xfrm>
            <a:prstGeom prst="rect">
              <a:avLst/>
            </a:prstGeom>
            <a:noFill/>
          </p:spPr>
          <p:txBody>
            <a:bodyPr>
              <a:spAutoFit/>
            </a:bodyPr>
            <a:lstStyle/>
            <a:p>
              <a:pPr marL="0" marR="0" lvl="0" indent="0" algn="l" defTabSz="685783" rtl="0" eaLnBrk="0" fontAlgn="base" latinLnBrk="0" hangingPunct="0">
                <a:lnSpc>
                  <a:spcPct val="100000"/>
                </a:lnSpc>
                <a:spcBef>
                  <a:spcPct val="0"/>
                </a:spcBef>
                <a:spcAft>
                  <a:spcPct val="0"/>
                </a:spcAft>
                <a:buClrTx/>
                <a:buSzTx/>
                <a:buFontTx/>
                <a:buNone/>
                <a:tabLst/>
                <a:defRPr/>
              </a:pPr>
              <a:r>
                <a:rPr kumimoji="0" lang="en-US" sz="600" b="0" i="1" u="none" strike="noStrike" kern="1200" cap="none" spc="0" normalizeH="0" baseline="0" noProof="0" dirty="0">
                  <a:ln>
                    <a:noFill/>
                  </a:ln>
                  <a:solidFill>
                    <a:srgbClr val="283446"/>
                  </a:solidFill>
                  <a:effectLst>
                    <a:outerShdw blurRad="38100" dist="38100" dir="2700000" algn="tl">
                      <a:srgbClr val="000000">
                        <a:alpha val="43137"/>
                      </a:srgbClr>
                    </a:outerShdw>
                  </a:effectLst>
                  <a:uLnTx/>
                  <a:uFillTx/>
                  <a:latin typeface="Calibri" panose="020F0502020204030204" pitchFamily="34" charset="0"/>
                  <a:ea typeface="+mn-ea"/>
                  <a:cs typeface="Arial" panose="020B0604020202020204" pitchFamily="34" charset="0"/>
                </a:rPr>
                <a:t>Illinois</a:t>
              </a:r>
            </a:p>
          </p:txBody>
        </p:sp>
        <p:sp>
          <p:nvSpPr>
            <p:cNvPr id="41" name="TextBox 40">
              <a:extLst>
                <a:ext uri="{FF2B5EF4-FFF2-40B4-BE49-F238E27FC236}">
                  <a16:creationId xmlns:a16="http://schemas.microsoft.com/office/drawing/2014/main" id="{AB5CEF3E-A173-D8BC-89BB-F844D4634D96}"/>
                </a:ext>
              </a:extLst>
            </p:cNvPr>
            <p:cNvSpPr txBox="1"/>
            <p:nvPr/>
          </p:nvSpPr>
          <p:spPr>
            <a:xfrm>
              <a:off x="4168532" y="2862388"/>
              <a:ext cx="609632" cy="184693"/>
            </a:xfrm>
            <a:prstGeom prst="rect">
              <a:avLst/>
            </a:prstGeom>
            <a:noFill/>
          </p:spPr>
          <p:txBody>
            <a:bodyPr>
              <a:spAutoFit/>
            </a:bodyPr>
            <a:lstStyle/>
            <a:p>
              <a:pPr marL="0" marR="0" lvl="0" indent="0" algn="l" defTabSz="685783" rtl="0" eaLnBrk="0" fontAlgn="base" latinLnBrk="0" hangingPunct="0">
                <a:lnSpc>
                  <a:spcPct val="100000"/>
                </a:lnSpc>
                <a:spcBef>
                  <a:spcPct val="0"/>
                </a:spcBef>
                <a:spcAft>
                  <a:spcPct val="0"/>
                </a:spcAft>
                <a:buClrTx/>
                <a:buSzTx/>
                <a:buFontTx/>
                <a:buNone/>
                <a:tabLst/>
                <a:defRPr/>
              </a:pPr>
              <a:r>
                <a:rPr kumimoji="0" lang="en-US" sz="600" b="0" i="1" u="none" strike="noStrike" kern="1200" cap="none" spc="0" normalizeH="0" baseline="0" noProof="0" dirty="0">
                  <a:ln>
                    <a:noFill/>
                  </a:ln>
                  <a:solidFill>
                    <a:srgbClr val="283446"/>
                  </a:solidFill>
                  <a:effectLst>
                    <a:outerShdw blurRad="38100" dist="38100" dir="2700000" algn="tl">
                      <a:srgbClr val="000000">
                        <a:alpha val="43137"/>
                      </a:srgbClr>
                    </a:outerShdw>
                  </a:effectLst>
                  <a:uLnTx/>
                  <a:uFillTx/>
                  <a:latin typeface="Calibri" panose="020F0502020204030204" pitchFamily="34" charset="0"/>
                  <a:ea typeface="+mn-ea"/>
                  <a:cs typeface="Arial" panose="020B0604020202020204" pitchFamily="34" charset="0"/>
                </a:rPr>
                <a:t>Alabama</a:t>
              </a:r>
            </a:p>
          </p:txBody>
        </p:sp>
        <p:sp>
          <p:nvSpPr>
            <p:cNvPr id="42" name="TextBox 41">
              <a:extLst>
                <a:ext uri="{FF2B5EF4-FFF2-40B4-BE49-F238E27FC236}">
                  <a16:creationId xmlns:a16="http://schemas.microsoft.com/office/drawing/2014/main" id="{9C4482F7-8777-7568-AC7A-9AFA413C65E3}"/>
                </a:ext>
              </a:extLst>
            </p:cNvPr>
            <p:cNvSpPr txBox="1"/>
            <p:nvPr/>
          </p:nvSpPr>
          <p:spPr>
            <a:xfrm>
              <a:off x="4607895" y="3123173"/>
              <a:ext cx="609632" cy="184693"/>
            </a:xfrm>
            <a:prstGeom prst="rect">
              <a:avLst/>
            </a:prstGeom>
            <a:noFill/>
          </p:spPr>
          <p:txBody>
            <a:bodyPr>
              <a:spAutoFit/>
            </a:bodyPr>
            <a:lstStyle/>
            <a:p>
              <a:pPr marL="0" marR="0" lvl="0" indent="0" algn="l" defTabSz="685783" rtl="0" eaLnBrk="0" fontAlgn="base" latinLnBrk="0" hangingPunct="0">
                <a:lnSpc>
                  <a:spcPct val="100000"/>
                </a:lnSpc>
                <a:spcBef>
                  <a:spcPct val="0"/>
                </a:spcBef>
                <a:spcAft>
                  <a:spcPct val="0"/>
                </a:spcAft>
                <a:buClrTx/>
                <a:buSzTx/>
                <a:buFontTx/>
                <a:buNone/>
                <a:tabLst/>
                <a:defRPr/>
              </a:pPr>
              <a:r>
                <a:rPr kumimoji="0" lang="en-US" sz="600" b="0" i="1" u="none" strike="noStrike" kern="1200" cap="none" spc="0" normalizeH="0" baseline="0" noProof="0" dirty="0">
                  <a:ln>
                    <a:noFill/>
                  </a:ln>
                  <a:solidFill>
                    <a:srgbClr val="283446"/>
                  </a:solidFill>
                  <a:effectLst>
                    <a:outerShdw blurRad="38100" dist="38100" dir="2700000" algn="tl">
                      <a:srgbClr val="000000">
                        <a:alpha val="43137"/>
                      </a:srgbClr>
                    </a:outerShdw>
                  </a:effectLst>
                  <a:uLnTx/>
                  <a:uFillTx/>
                  <a:latin typeface="Calibri" panose="020F0502020204030204" pitchFamily="34" charset="0"/>
                  <a:ea typeface="+mn-ea"/>
                  <a:cs typeface="Arial" panose="020B0604020202020204" pitchFamily="34" charset="0"/>
                </a:rPr>
                <a:t>Florida</a:t>
              </a:r>
            </a:p>
          </p:txBody>
        </p:sp>
        <p:sp>
          <p:nvSpPr>
            <p:cNvPr id="43" name="TextBox 42">
              <a:extLst>
                <a:ext uri="{FF2B5EF4-FFF2-40B4-BE49-F238E27FC236}">
                  <a16:creationId xmlns:a16="http://schemas.microsoft.com/office/drawing/2014/main" id="{6D114546-B69C-A3EB-87F5-E5A8CA1FA1C2}"/>
                </a:ext>
              </a:extLst>
            </p:cNvPr>
            <p:cNvSpPr txBox="1"/>
            <p:nvPr/>
          </p:nvSpPr>
          <p:spPr>
            <a:xfrm>
              <a:off x="4320940" y="2324146"/>
              <a:ext cx="609632" cy="184693"/>
            </a:xfrm>
            <a:prstGeom prst="rect">
              <a:avLst/>
            </a:prstGeom>
            <a:noFill/>
          </p:spPr>
          <p:txBody>
            <a:bodyPr>
              <a:spAutoFit/>
            </a:bodyPr>
            <a:lstStyle/>
            <a:p>
              <a:pPr marL="0" marR="0" lvl="0" indent="0" algn="l" defTabSz="685783" rtl="0" eaLnBrk="0" fontAlgn="base" latinLnBrk="0" hangingPunct="0">
                <a:lnSpc>
                  <a:spcPct val="100000"/>
                </a:lnSpc>
                <a:spcBef>
                  <a:spcPct val="0"/>
                </a:spcBef>
                <a:spcAft>
                  <a:spcPct val="0"/>
                </a:spcAft>
                <a:buClrTx/>
                <a:buSzTx/>
                <a:buFontTx/>
                <a:buNone/>
                <a:tabLst/>
                <a:defRPr/>
              </a:pPr>
              <a:r>
                <a:rPr kumimoji="0" lang="en-US" sz="600" b="0" i="1" u="none" strike="noStrike" kern="1200" cap="none" spc="0" normalizeH="0" baseline="0" noProof="0" dirty="0">
                  <a:ln>
                    <a:noFill/>
                  </a:ln>
                  <a:solidFill>
                    <a:srgbClr val="283446"/>
                  </a:solidFill>
                  <a:effectLst>
                    <a:outerShdw blurRad="38100" dist="38100" dir="2700000" algn="tl">
                      <a:srgbClr val="000000">
                        <a:alpha val="43137"/>
                      </a:srgbClr>
                    </a:outerShdw>
                  </a:effectLst>
                  <a:uLnTx/>
                  <a:uFillTx/>
                  <a:latin typeface="Calibri" panose="020F0502020204030204" pitchFamily="34" charset="0"/>
                  <a:ea typeface="+mn-ea"/>
                  <a:cs typeface="Arial" panose="020B0604020202020204" pitchFamily="34" charset="0"/>
                </a:rPr>
                <a:t>Kentucky</a:t>
              </a:r>
            </a:p>
          </p:txBody>
        </p:sp>
        <p:sp>
          <p:nvSpPr>
            <p:cNvPr id="44" name="TextBox 43">
              <a:extLst>
                <a:ext uri="{FF2B5EF4-FFF2-40B4-BE49-F238E27FC236}">
                  <a16:creationId xmlns:a16="http://schemas.microsoft.com/office/drawing/2014/main" id="{C7BF5CEF-EED9-D428-570F-ECC9ED91EEFE}"/>
                </a:ext>
              </a:extLst>
            </p:cNvPr>
            <p:cNvSpPr txBox="1"/>
            <p:nvPr/>
          </p:nvSpPr>
          <p:spPr>
            <a:xfrm>
              <a:off x="4897232" y="2446799"/>
              <a:ext cx="609632" cy="277040"/>
            </a:xfrm>
            <a:prstGeom prst="rect">
              <a:avLst/>
            </a:prstGeom>
            <a:noFill/>
          </p:spPr>
          <p:txBody>
            <a:bodyPr>
              <a:spAutoFit/>
            </a:bodyPr>
            <a:lstStyle/>
            <a:p>
              <a:pPr marL="0" marR="0" lvl="0" indent="0" algn="l" defTabSz="685783" rtl="0" eaLnBrk="0" fontAlgn="base" latinLnBrk="0" hangingPunct="0">
                <a:lnSpc>
                  <a:spcPct val="100000"/>
                </a:lnSpc>
                <a:spcBef>
                  <a:spcPct val="0"/>
                </a:spcBef>
                <a:spcAft>
                  <a:spcPct val="0"/>
                </a:spcAft>
                <a:buClrTx/>
                <a:buSzTx/>
                <a:buFontTx/>
                <a:buNone/>
                <a:tabLst/>
                <a:defRPr/>
              </a:pPr>
              <a:r>
                <a:rPr kumimoji="0" lang="en-US" sz="600" b="0" i="1" u="none" strike="noStrike" kern="1200" cap="none" spc="0" normalizeH="0" baseline="0" noProof="0" dirty="0">
                  <a:ln>
                    <a:noFill/>
                  </a:ln>
                  <a:solidFill>
                    <a:srgbClr val="283446"/>
                  </a:solidFill>
                  <a:effectLst>
                    <a:outerShdw blurRad="38100" dist="38100" dir="2700000" algn="tl">
                      <a:srgbClr val="000000">
                        <a:alpha val="43137"/>
                      </a:srgbClr>
                    </a:outerShdw>
                  </a:effectLst>
                  <a:uLnTx/>
                  <a:uFillTx/>
                  <a:latin typeface="Calibri" panose="020F0502020204030204" pitchFamily="34" charset="0"/>
                  <a:ea typeface="+mn-ea"/>
                  <a:cs typeface="Arial" panose="020B0604020202020204" pitchFamily="34" charset="0"/>
                </a:rPr>
                <a:t>North Carolina</a:t>
              </a:r>
            </a:p>
          </p:txBody>
        </p:sp>
        <p:sp>
          <p:nvSpPr>
            <p:cNvPr id="45" name="TextBox 44">
              <a:extLst>
                <a:ext uri="{FF2B5EF4-FFF2-40B4-BE49-F238E27FC236}">
                  <a16:creationId xmlns:a16="http://schemas.microsoft.com/office/drawing/2014/main" id="{C79C5EEA-FB62-FF12-E984-E13EE5D24724}"/>
                </a:ext>
              </a:extLst>
            </p:cNvPr>
            <p:cNvSpPr txBox="1"/>
            <p:nvPr/>
          </p:nvSpPr>
          <p:spPr>
            <a:xfrm>
              <a:off x="4794833" y="2609938"/>
              <a:ext cx="609632" cy="277040"/>
            </a:xfrm>
            <a:prstGeom prst="rect">
              <a:avLst/>
            </a:prstGeom>
            <a:noFill/>
          </p:spPr>
          <p:txBody>
            <a:bodyPr>
              <a:spAutoFit/>
            </a:bodyPr>
            <a:lstStyle/>
            <a:p>
              <a:pPr marL="0" marR="0" lvl="0" indent="0" algn="l" defTabSz="685783" rtl="0" eaLnBrk="0" fontAlgn="base" latinLnBrk="0" hangingPunct="0">
                <a:lnSpc>
                  <a:spcPct val="100000"/>
                </a:lnSpc>
                <a:spcBef>
                  <a:spcPct val="0"/>
                </a:spcBef>
                <a:spcAft>
                  <a:spcPct val="0"/>
                </a:spcAft>
                <a:buClrTx/>
                <a:buSzTx/>
                <a:buFontTx/>
                <a:buNone/>
                <a:tabLst/>
                <a:defRPr/>
              </a:pPr>
              <a:r>
                <a:rPr kumimoji="0" lang="en-US" sz="600" b="0" i="1" u="none" strike="noStrike" kern="1200" cap="none" spc="0" normalizeH="0" baseline="0" noProof="0" dirty="0">
                  <a:ln>
                    <a:noFill/>
                  </a:ln>
                  <a:solidFill>
                    <a:srgbClr val="283446"/>
                  </a:solidFill>
                  <a:effectLst>
                    <a:outerShdw blurRad="38100" dist="38100" dir="2700000" algn="tl">
                      <a:srgbClr val="000000">
                        <a:alpha val="43137"/>
                      </a:srgbClr>
                    </a:outerShdw>
                  </a:effectLst>
                  <a:uLnTx/>
                  <a:uFillTx/>
                  <a:latin typeface="Calibri" panose="020F0502020204030204" pitchFamily="34" charset="0"/>
                  <a:ea typeface="+mn-ea"/>
                  <a:cs typeface="Arial" panose="020B0604020202020204" pitchFamily="34" charset="0"/>
                </a:rPr>
                <a:t>South Carolina</a:t>
              </a:r>
            </a:p>
          </p:txBody>
        </p:sp>
        <p:sp>
          <p:nvSpPr>
            <p:cNvPr id="46" name="TextBox 45">
              <a:extLst>
                <a:ext uri="{FF2B5EF4-FFF2-40B4-BE49-F238E27FC236}">
                  <a16:creationId xmlns:a16="http://schemas.microsoft.com/office/drawing/2014/main" id="{39ECF160-7B1E-0CD5-6210-484BEE032D42}"/>
                </a:ext>
              </a:extLst>
            </p:cNvPr>
            <p:cNvSpPr txBox="1"/>
            <p:nvPr/>
          </p:nvSpPr>
          <p:spPr>
            <a:xfrm>
              <a:off x="5712852" y="1428664"/>
              <a:ext cx="609632" cy="184693"/>
            </a:xfrm>
            <a:prstGeom prst="rect">
              <a:avLst/>
            </a:prstGeom>
            <a:noFill/>
          </p:spPr>
          <p:txBody>
            <a:bodyPr>
              <a:spAutoFit/>
            </a:bodyPr>
            <a:lstStyle/>
            <a:p>
              <a:pPr marL="0" marR="0" lvl="0" indent="0" algn="l" defTabSz="685783" rtl="0" eaLnBrk="0" fontAlgn="base" latinLnBrk="0" hangingPunct="0">
                <a:lnSpc>
                  <a:spcPct val="100000"/>
                </a:lnSpc>
                <a:spcBef>
                  <a:spcPct val="0"/>
                </a:spcBef>
                <a:spcAft>
                  <a:spcPct val="0"/>
                </a:spcAft>
                <a:buClrTx/>
                <a:buSzTx/>
                <a:buFontTx/>
                <a:buNone/>
                <a:tabLst/>
                <a:defRPr/>
              </a:pPr>
              <a:r>
                <a:rPr kumimoji="0" lang="en-US" sz="600" b="0" i="1" u="none" strike="noStrike" kern="1200" cap="none" spc="0" normalizeH="0" baseline="0" noProof="0" dirty="0">
                  <a:ln>
                    <a:noFill/>
                  </a:ln>
                  <a:solidFill>
                    <a:srgbClr val="283446"/>
                  </a:solidFill>
                  <a:effectLst>
                    <a:outerShdw blurRad="38100" dist="38100" dir="2700000" algn="tl">
                      <a:srgbClr val="000000">
                        <a:alpha val="43137"/>
                      </a:srgbClr>
                    </a:outerShdw>
                  </a:effectLst>
                  <a:uLnTx/>
                  <a:uFillTx/>
                  <a:latin typeface="Calibri" panose="020F0502020204030204" pitchFamily="34" charset="0"/>
                  <a:ea typeface="+mn-ea"/>
                  <a:cs typeface="Arial" panose="020B0604020202020204" pitchFamily="34" charset="0"/>
                </a:rPr>
                <a:t>Maine</a:t>
              </a:r>
            </a:p>
          </p:txBody>
        </p:sp>
        <p:sp>
          <p:nvSpPr>
            <p:cNvPr id="47" name="TextBox 46">
              <a:extLst>
                <a:ext uri="{FF2B5EF4-FFF2-40B4-BE49-F238E27FC236}">
                  <a16:creationId xmlns:a16="http://schemas.microsoft.com/office/drawing/2014/main" id="{614E9203-18CA-1A5B-A429-5FE2DAA14BC0}"/>
                </a:ext>
              </a:extLst>
            </p:cNvPr>
            <p:cNvSpPr txBox="1"/>
            <p:nvPr/>
          </p:nvSpPr>
          <p:spPr>
            <a:xfrm>
              <a:off x="4576937" y="2170533"/>
              <a:ext cx="609632" cy="184693"/>
            </a:xfrm>
            <a:prstGeom prst="rect">
              <a:avLst/>
            </a:prstGeom>
            <a:noFill/>
          </p:spPr>
          <p:txBody>
            <a:bodyPr>
              <a:spAutoFit/>
            </a:bodyPr>
            <a:lstStyle/>
            <a:p>
              <a:pPr marL="0" marR="0" lvl="0" indent="0" algn="l" defTabSz="685783" rtl="0" eaLnBrk="0" fontAlgn="base" latinLnBrk="0" hangingPunct="0">
                <a:lnSpc>
                  <a:spcPct val="100000"/>
                </a:lnSpc>
                <a:spcBef>
                  <a:spcPct val="0"/>
                </a:spcBef>
                <a:spcAft>
                  <a:spcPct val="0"/>
                </a:spcAft>
                <a:buClrTx/>
                <a:buSzTx/>
                <a:buFontTx/>
                <a:buNone/>
                <a:tabLst/>
                <a:defRPr/>
              </a:pPr>
              <a:r>
                <a:rPr kumimoji="0" lang="en-US" sz="600" b="0" i="1" u="none" strike="noStrike" kern="1200" cap="none" spc="0" normalizeH="0" baseline="0" noProof="0" dirty="0">
                  <a:ln>
                    <a:noFill/>
                  </a:ln>
                  <a:solidFill>
                    <a:srgbClr val="283446"/>
                  </a:solidFill>
                  <a:effectLst>
                    <a:outerShdw blurRad="38100" dist="38100" dir="2700000" algn="tl">
                      <a:srgbClr val="000000">
                        <a:alpha val="43137"/>
                      </a:srgbClr>
                    </a:outerShdw>
                  </a:effectLst>
                  <a:uLnTx/>
                  <a:uFillTx/>
                  <a:latin typeface="Calibri" panose="020F0502020204030204" pitchFamily="34" charset="0"/>
                  <a:ea typeface="+mn-ea"/>
                  <a:cs typeface="Arial" panose="020B0604020202020204" pitchFamily="34" charset="0"/>
                </a:rPr>
                <a:t>West Virginia</a:t>
              </a:r>
            </a:p>
          </p:txBody>
        </p:sp>
        <p:sp>
          <p:nvSpPr>
            <p:cNvPr id="48" name="TextBox 47">
              <a:extLst>
                <a:ext uri="{FF2B5EF4-FFF2-40B4-BE49-F238E27FC236}">
                  <a16:creationId xmlns:a16="http://schemas.microsoft.com/office/drawing/2014/main" id="{EB940D0A-5016-F1C9-6D78-34DB44230888}"/>
                </a:ext>
              </a:extLst>
            </p:cNvPr>
            <p:cNvSpPr txBox="1"/>
            <p:nvPr/>
          </p:nvSpPr>
          <p:spPr>
            <a:xfrm>
              <a:off x="4876990" y="2324146"/>
              <a:ext cx="609632" cy="184693"/>
            </a:xfrm>
            <a:prstGeom prst="rect">
              <a:avLst/>
            </a:prstGeom>
            <a:noFill/>
          </p:spPr>
          <p:txBody>
            <a:bodyPr>
              <a:spAutoFit/>
            </a:bodyPr>
            <a:lstStyle/>
            <a:p>
              <a:pPr marL="0" marR="0" lvl="0" indent="0" algn="l" defTabSz="685783" rtl="0" eaLnBrk="0" fontAlgn="base" latinLnBrk="0" hangingPunct="0">
                <a:lnSpc>
                  <a:spcPct val="100000"/>
                </a:lnSpc>
                <a:spcBef>
                  <a:spcPct val="0"/>
                </a:spcBef>
                <a:spcAft>
                  <a:spcPct val="0"/>
                </a:spcAft>
                <a:buClrTx/>
                <a:buSzTx/>
                <a:buFontTx/>
                <a:buNone/>
                <a:tabLst/>
                <a:defRPr/>
              </a:pPr>
              <a:r>
                <a:rPr kumimoji="0" lang="en-US" sz="600" b="0" i="1" u="none" strike="noStrike" kern="1200" cap="none" spc="0" normalizeH="0" baseline="0" noProof="0" dirty="0">
                  <a:ln>
                    <a:noFill/>
                  </a:ln>
                  <a:solidFill>
                    <a:srgbClr val="283446"/>
                  </a:solidFill>
                  <a:effectLst>
                    <a:outerShdw blurRad="38100" dist="38100" dir="2700000" algn="tl">
                      <a:srgbClr val="000000">
                        <a:alpha val="43137"/>
                      </a:srgbClr>
                    </a:outerShdw>
                  </a:effectLst>
                  <a:uLnTx/>
                  <a:uFillTx/>
                  <a:latin typeface="Calibri" panose="020F0502020204030204" pitchFamily="34" charset="0"/>
                  <a:ea typeface="+mn-ea"/>
                  <a:cs typeface="Arial" panose="020B0604020202020204" pitchFamily="34" charset="0"/>
                </a:rPr>
                <a:t>Virginia</a:t>
              </a:r>
            </a:p>
          </p:txBody>
        </p:sp>
        <p:sp>
          <p:nvSpPr>
            <p:cNvPr id="49" name="TextBox 48">
              <a:extLst>
                <a:ext uri="{FF2B5EF4-FFF2-40B4-BE49-F238E27FC236}">
                  <a16:creationId xmlns:a16="http://schemas.microsoft.com/office/drawing/2014/main" id="{503F6D36-97A1-5E83-117C-2E3050E52334}"/>
                </a:ext>
              </a:extLst>
            </p:cNvPr>
            <p:cNvSpPr txBox="1"/>
            <p:nvPr/>
          </p:nvSpPr>
          <p:spPr>
            <a:xfrm>
              <a:off x="4530501" y="2814756"/>
              <a:ext cx="609632" cy="184693"/>
            </a:xfrm>
            <a:prstGeom prst="rect">
              <a:avLst/>
            </a:prstGeom>
            <a:noFill/>
          </p:spPr>
          <p:txBody>
            <a:bodyPr>
              <a:spAutoFit/>
            </a:bodyPr>
            <a:lstStyle/>
            <a:p>
              <a:pPr marL="0" marR="0" lvl="0" indent="0" algn="l" defTabSz="685783" rtl="0" eaLnBrk="0" fontAlgn="base" latinLnBrk="0" hangingPunct="0">
                <a:lnSpc>
                  <a:spcPct val="100000"/>
                </a:lnSpc>
                <a:spcBef>
                  <a:spcPct val="0"/>
                </a:spcBef>
                <a:spcAft>
                  <a:spcPct val="0"/>
                </a:spcAft>
                <a:buClrTx/>
                <a:buSzTx/>
                <a:buFontTx/>
                <a:buNone/>
                <a:tabLst/>
                <a:defRPr/>
              </a:pPr>
              <a:r>
                <a:rPr kumimoji="0" lang="en-US" sz="600" b="0" i="1" u="none" strike="noStrike" kern="1200" cap="none" spc="0" normalizeH="0" baseline="0" noProof="0" dirty="0">
                  <a:ln>
                    <a:noFill/>
                  </a:ln>
                  <a:solidFill>
                    <a:srgbClr val="283446"/>
                  </a:solidFill>
                  <a:effectLst>
                    <a:outerShdw blurRad="38100" dist="38100" dir="2700000" algn="tl">
                      <a:srgbClr val="000000">
                        <a:alpha val="43137"/>
                      </a:srgbClr>
                    </a:outerShdw>
                  </a:effectLst>
                  <a:uLnTx/>
                  <a:uFillTx/>
                  <a:latin typeface="Calibri" panose="020F0502020204030204" pitchFamily="34" charset="0"/>
                  <a:ea typeface="+mn-ea"/>
                  <a:cs typeface="Arial" panose="020B0604020202020204" pitchFamily="34" charset="0"/>
                </a:rPr>
                <a:t>Georgia</a:t>
              </a:r>
            </a:p>
          </p:txBody>
        </p:sp>
        <p:sp>
          <p:nvSpPr>
            <p:cNvPr id="50" name="TextBox 49">
              <a:extLst>
                <a:ext uri="{FF2B5EF4-FFF2-40B4-BE49-F238E27FC236}">
                  <a16:creationId xmlns:a16="http://schemas.microsoft.com/office/drawing/2014/main" id="{FC489B92-674A-54BC-D7E1-B12AEFB7F50C}"/>
                </a:ext>
              </a:extLst>
            </p:cNvPr>
            <p:cNvSpPr txBox="1"/>
            <p:nvPr/>
          </p:nvSpPr>
          <p:spPr>
            <a:xfrm>
              <a:off x="5586640" y="1893076"/>
              <a:ext cx="629874" cy="184693"/>
            </a:xfrm>
            <a:prstGeom prst="rect">
              <a:avLst/>
            </a:prstGeom>
            <a:noFill/>
          </p:spPr>
          <p:txBody>
            <a:bodyPr>
              <a:spAutoFit/>
            </a:bodyPr>
            <a:lstStyle/>
            <a:p>
              <a:pPr marL="0" marR="0" lvl="0" indent="0" algn="l" defTabSz="685783" rtl="0" eaLnBrk="0" fontAlgn="base" latinLnBrk="0" hangingPunct="0">
                <a:lnSpc>
                  <a:spcPct val="100000"/>
                </a:lnSpc>
                <a:spcBef>
                  <a:spcPct val="0"/>
                </a:spcBef>
                <a:spcAft>
                  <a:spcPct val="0"/>
                </a:spcAft>
                <a:buClrTx/>
                <a:buSzTx/>
                <a:buFontTx/>
                <a:buNone/>
                <a:tabLst/>
                <a:defRPr/>
              </a:pPr>
              <a:r>
                <a:rPr kumimoji="0" lang="en-US" sz="600" b="0" i="1" u="none" strike="noStrike" kern="1200" cap="none" spc="0" normalizeH="0" baseline="0" noProof="0" dirty="0">
                  <a:ln>
                    <a:noFill/>
                  </a:ln>
                  <a:solidFill>
                    <a:srgbClr val="283446"/>
                  </a:solidFill>
                  <a:effectLst>
                    <a:outerShdw blurRad="38100" dist="38100" dir="2700000" algn="tl">
                      <a:srgbClr val="000000">
                        <a:alpha val="43137"/>
                      </a:srgbClr>
                    </a:outerShdw>
                  </a:effectLst>
                  <a:uLnTx/>
                  <a:uFillTx/>
                  <a:latin typeface="Calibri" panose="020F0502020204030204" pitchFamily="34" charset="0"/>
                  <a:ea typeface="+mn-ea"/>
                  <a:cs typeface="Arial" panose="020B0604020202020204" pitchFamily="34" charset="0"/>
                </a:rPr>
                <a:t>Rhode Island</a:t>
              </a:r>
            </a:p>
          </p:txBody>
        </p:sp>
        <p:sp>
          <p:nvSpPr>
            <p:cNvPr id="51" name="TextBox 50">
              <a:extLst>
                <a:ext uri="{FF2B5EF4-FFF2-40B4-BE49-F238E27FC236}">
                  <a16:creationId xmlns:a16="http://schemas.microsoft.com/office/drawing/2014/main" id="{402FF473-AC45-093D-5F0E-F4C830548BA0}"/>
                </a:ext>
              </a:extLst>
            </p:cNvPr>
            <p:cNvSpPr txBox="1"/>
            <p:nvPr/>
          </p:nvSpPr>
          <p:spPr>
            <a:xfrm>
              <a:off x="5499720" y="1589422"/>
              <a:ext cx="609632" cy="277040"/>
            </a:xfrm>
            <a:prstGeom prst="rect">
              <a:avLst/>
            </a:prstGeom>
            <a:noFill/>
          </p:spPr>
          <p:txBody>
            <a:bodyPr>
              <a:spAutoFit/>
            </a:bodyPr>
            <a:lstStyle/>
            <a:p>
              <a:pPr marL="0" marR="0" lvl="0" indent="0" algn="l" defTabSz="685783" rtl="0" eaLnBrk="0" fontAlgn="base" latinLnBrk="0" hangingPunct="0">
                <a:lnSpc>
                  <a:spcPct val="100000"/>
                </a:lnSpc>
                <a:spcBef>
                  <a:spcPct val="0"/>
                </a:spcBef>
                <a:spcAft>
                  <a:spcPct val="0"/>
                </a:spcAft>
                <a:buClrTx/>
                <a:buSzTx/>
                <a:buFontTx/>
                <a:buNone/>
                <a:tabLst/>
                <a:defRPr/>
              </a:pPr>
              <a:r>
                <a:rPr kumimoji="0" lang="en-US" sz="600" b="0" i="1" u="none" strike="noStrike" kern="1200" cap="none" spc="0" normalizeH="0" baseline="0" noProof="0" dirty="0">
                  <a:ln>
                    <a:noFill/>
                  </a:ln>
                  <a:solidFill>
                    <a:srgbClr val="283446"/>
                  </a:solidFill>
                  <a:effectLst>
                    <a:outerShdw blurRad="38100" dist="38100" dir="2700000" algn="tl">
                      <a:srgbClr val="000000">
                        <a:alpha val="43137"/>
                      </a:srgbClr>
                    </a:outerShdw>
                  </a:effectLst>
                  <a:uLnTx/>
                  <a:uFillTx/>
                  <a:latin typeface="Calibri" panose="020F0502020204030204" pitchFamily="34" charset="0"/>
                  <a:ea typeface="+mn-ea"/>
                  <a:cs typeface="Arial" panose="020B0604020202020204" pitchFamily="34" charset="0"/>
                </a:rPr>
                <a:t>New Hampshire</a:t>
              </a:r>
            </a:p>
          </p:txBody>
        </p:sp>
        <p:sp>
          <p:nvSpPr>
            <p:cNvPr id="52" name="TextBox 51">
              <a:extLst>
                <a:ext uri="{FF2B5EF4-FFF2-40B4-BE49-F238E27FC236}">
                  <a16:creationId xmlns:a16="http://schemas.microsoft.com/office/drawing/2014/main" id="{AA8EFB5A-9F90-5524-5FD3-F2251E7FF806}"/>
                </a:ext>
              </a:extLst>
            </p:cNvPr>
            <p:cNvSpPr txBox="1"/>
            <p:nvPr/>
          </p:nvSpPr>
          <p:spPr>
            <a:xfrm>
              <a:off x="5024635" y="1726364"/>
              <a:ext cx="609632" cy="184693"/>
            </a:xfrm>
            <a:prstGeom prst="rect">
              <a:avLst/>
            </a:prstGeom>
            <a:noFill/>
          </p:spPr>
          <p:txBody>
            <a:bodyPr>
              <a:spAutoFit/>
            </a:bodyPr>
            <a:lstStyle/>
            <a:p>
              <a:pPr marL="0" marR="0" lvl="0" indent="0" algn="l" defTabSz="685783" rtl="0" eaLnBrk="0" fontAlgn="base" latinLnBrk="0" hangingPunct="0">
                <a:lnSpc>
                  <a:spcPct val="100000"/>
                </a:lnSpc>
                <a:spcBef>
                  <a:spcPct val="0"/>
                </a:spcBef>
                <a:spcAft>
                  <a:spcPct val="0"/>
                </a:spcAft>
                <a:buClrTx/>
                <a:buSzTx/>
                <a:buFontTx/>
                <a:buNone/>
                <a:tabLst/>
                <a:defRPr/>
              </a:pPr>
              <a:r>
                <a:rPr kumimoji="0" lang="en-US" sz="600" b="0" i="1" u="none" strike="noStrike" kern="1200" cap="none" spc="0" normalizeH="0" baseline="0" noProof="0" dirty="0">
                  <a:ln>
                    <a:noFill/>
                  </a:ln>
                  <a:solidFill>
                    <a:srgbClr val="283446"/>
                  </a:solidFill>
                  <a:effectLst>
                    <a:outerShdw blurRad="38100" dist="38100" dir="2700000" algn="tl">
                      <a:srgbClr val="000000">
                        <a:alpha val="43137"/>
                      </a:srgbClr>
                    </a:outerShdw>
                  </a:effectLst>
                  <a:uLnTx/>
                  <a:uFillTx/>
                  <a:latin typeface="Calibri" panose="020F0502020204030204" pitchFamily="34" charset="0"/>
                  <a:ea typeface="+mn-ea"/>
                  <a:cs typeface="Arial" panose="020B0604020202020204" pitchFamily="34" charset="0"/>
                </a:rPr>
                <a:t>New York</a:t>
              </a:r>
            </a:p>
          </p:txBody>
        </p:sp>
        <p:sp>
          <p:nvSpPr>
            <p:cNvPr id="53" name="TextBox 52">
              <a:extLst>
                <a:ext uri="{FF2B5EF4-FFF2-40B4-BE49-F238E27FC236}">
                  <a16:creationId xmlns:a16="http://schemas.microsoft.com/office/drawing/2014/main" id="{A35B661E-B9A1-81ED-06F7-DDB5F643C847}"/>
                </a:ext>
              </a:extLst>
            </p:cNvPr>
            <p:cNvSpPr txBox="1"/>
            <p:nvPr/>
          </p:nvSpPr>
          <p:spPr>
            <a:xfrm>
              <a:off x="4857939" y="1938326"/>
              <a:ext cx="609632" cy="184693"/>
            </a:xfrm>
            <a:prstGeom prst="rect">
              <a:avLst/>
            </a:prstGeom>
            <a:noFill/>
          </p:spPr>
          <p:txBody>
            <a:bodyPr>
              <a:spAutoFit/>
            </a:bodyPr>
            <a:lstStyle/>
            <a:p>
              <a:pPr marL="0" marR="0" lvl="0" indent="0" algn="l" defTabSz="685783" rtl="0" eaLnBrk="0" fontAlgn="base" latinLnBrk="0" hangingPunct="0">
                <a:lnSpc>
                  <a:spcPct val="100000"/>
                </a:lnSpc>
                <a:spcBef>
                  <a:spcPct val="0"/>
                </a:spcBef>
                <a:spcAft>
                  <a:spcPct val="0"/>
                </a:spcAft>
                <a:buClrTx/>
                <a:buSzTx/>
                <a:buFontTx/>
                <a:buNone/>
                <a:tabLst/>
                <a:defRPr/>
              </a:pPr>
              <a:r>
                <a:rPr kumimoji="0" lang="en-US" sz="600" b="0" i="1" u="none" strike="noStrike" kern="1200" cap="none" spc="0" normalizeH="0" baseline="0" noProof="0" dirty="0">
                  <a:ln>
                    <a:noFill/>
                  </a:ln>
                  <a:solidFill>
                    <a:srgbClr val="283446"/>
                  </a:solidFill>
                  <a:effectLst>
                    <a:outerShdw blurRad="38100" dist="38100" dir="2700000" algn="tl">
                      <a:srgbClr val="000000">
                        <a:alpha val="43137"/>
                      </a:srgbClr>
                    </a:outerShdw>
                  </a:effectLst>
                  <a:uLnTx/>
                  <a:uFillTx/>
                  <a:latin typeface="Calibri" panose="020F0502020204030204" pitchFamily="34" charset="0"/>
                  <a:ea typeface="+mn-ea"/>
                  <a:cs typeface="Arial" panose="020B0604020202020204" pitchFamily="34" charset="0"/>
                </a:rPr>
                <a:t>Pennsylvania</a:t>
              </a:r>
            </a:p>
          </p:txBody>
        </p:sp>
        <p:sp>
          <p:nvSpPr>
            <p:cNvPr id="54" name="TextBox 53">
              <a:extLst>
                <a:ext uri="{FF2B5EF4-FFF2-40B4-BE49-F238E27FC236}">
                  <a16:creationId xmlns:a16="http://schemas.microsoft.com/office/drawing/2014/main" id="{21D805A9-945B-D22C-E976-CB86CCB94A01}"/>
                </a:ext>
              </a:extLst>
            </p:cNvPr>
            <p:cNvSpPr txBox="1"/>
            <p:nvPr/>
          </p:nvSpPr>
          <p:spPr>
            <a:xfrm>
              <a:off x="4919855" y="2070506"/>
              <a:ext cx="609632" cy="184693"/>
            </a:xfrm>
            <a:prstGeom prst="rect">
              <a:avLst/>
            </a:prstGeom>
            <a:noFill/>
          </p:spPr>
          <p:txBody>
            <a:bodyPr>
              <a:spAutoFit/>
            </a:bodyPr>
            <a:lstStyle/>
            <a:p>
              <a:pPr marL="0" marR="0" lvl="0" indent="0" algn="l" defTabSz="685783" rtl="0" eaLnBrk="0" fontAlgn="base" latinLnBrk="0" hangingPunct="0">
                <a:lnSpc>
                  <a:spcPct val="100000"/>
                </a:lnSpc>
                <a:spcBef>
                  <a:spcPct val="0"/>
                </a:spcBef>
                <a:spcAft>
                  <a:spcPct val="0"/>
                </a:spcAft>
                <a:buClrTx/>
                <a:buSzTx/>
                <a:buFontTx/>
                <a:buNone/>
                <a:tabLst/>
                <a:defRPr/>
              </a:pPr>
              <a:r>
                <a:rPr kumimoji="0" lang="en-US" sz="600" b="0" i="1" u="none" strike="noStrike" kern="1200" cap="none" spc="0" normalizeH="0" baseline="0" noProof="0" dirty="0">
                  <a:ln>
                    <a:noFill/>
                  </a:ln>
                  <a:solidFill>
                    <a:srgbClr val="283446"/>
                  </a:solidFill>
                  <a:effectLst>
                    <a:outerShdw blurRad="38100" dist="38100" dir="2700000" algn="tl">
                      <a:srgbClr val="000000">
                        <a:alpha val="43137"/>
                      </a:srgbClr>
                    </a:outerShdw>
                  </a:effectLst>
                  <a:uLnTx/>
                  <a:uFillTx/>
                  <a:latin typeface="Calibri" panose="020F0502020204030204" pitchFamily="34" charset="0"/>
                  <a:ea typeface="+mn-ea"/>
                  <a:cs typeface="Arial" panose="020B0604020202020204" pitchFamily="34" charset="0"/>
                </a:rPr>
                <a:t>Maryland</a:t>
              </a:r>
            </a:p>
          </p:txBody>
        </p:sp>
        <p:sp>
          <p:nvSpPr>
            <p:cNvPr id="55" name="TextBox 54">
              <a:extLst>
                <a:ext uri="{FF2B5EF4-FFF2-40B4-BE49-F238E27FC236}">
                  <a16:creationId xmlns:a16="http://schemas.microsoft.com/office/drawing/2014/main" id="{5D1731F3-656C-3CD5-5D8F-66DC2C1E13CE}"/>
                </a:ext>
              </a:extLst>
            </p:cNvPr>
            <p:cNvSpPr txBox="1"/>
            <p:nvPr/>
          </p:nvSpPr>
          <p:spPr>
            <a:xfrm>
              <a:off x="5254438" y="2149099"/>
              <a:ext cx="609632" cy="184693"/>
            </a:xfrm>
            <a:prstGeom prst="rect">
              <a:avLst/>
            </a:prstGeom>
            <a:noFill/>
          </p:spPr>
          <p:txBody>
            <a:bodyPr>
              <a:spAutoFit/>
            </a:bodyPr>
            <a:lstStyle/>
            <a:p>
              <a:pPr marL="0" marR="0" lvl="0" indent="0" algn="l" defTabSz="685783" rtl="0" eaLnBrk="0" fontAlgn="base" latinLnBrk="0" hangingPunct="0">
                <a:lnSpc>
                  <a:spcPct val="100000"/>
                </a:lnSpc>
                <a:spcBef>
                  <a:spcPct val="0"/>
                </a:spcBef>
                <a:spcAft>
                  <a:spcPct val="0"/>
                </a:spcAft>
                <a:buClrTx/>
                <a:buSzTx/>
                <a:buFontTx/>
                <a:buNone/>
                <a:tabLst/>
                <a:defRPr/>
              </a:pPr>
              <a:r>
                <a:rPr kumimoji="0" lang="en-US" sz="600" b="0" i="1" u="none" strike="noStrike" kern="1200" cap="none" spc="0" normalizeH="0" baseline="0" noProof="0" dirty="0">
                  <a:ln>
                    <a:noFill/>
                  </a:ln>
                  <a:solidFill>
                    <a:srgbClr val="283446"/>
                  </a:solidFill>
                  <a:effectLst>
                    <a:outerShdw blurRad="38100" dist="38100" dir="2700000" algn="tl">
                      <a:srgbClr val="000000">
                        <a:alpha val="43137"/>
                      </a:srgbClr>
                    </a:outerShdw>
                  </a:effectLst>
                  <a:uLnTx/>
                  <a:uFillTx/>
                  <a:latin typeface="Calibri" panose="020F0502020204030204" pitchFamily="34" charset="0"/>
                  <a:ea typeface="+mn-ea"/>
                  <a:cs typeface="Arial" panose="020B0604020202020204" pitchFamily="34" charset="0"/>
                </a:rPr>
                <a:t>Delaware</a:t>
              </a:r>
            </a:p>
          </p:txBody>
        </p:sp>
      </p:grpSp>
      <p:grpSp>
        <p:nvGrpSpPr>
          <p:cNvPr id="26630" name="Group 90">
            <a:extLst>
              <a:ext uri="{FF2B5EF4-FFF2-40B4-BE49-F238E27FC236}">
                <a16:creationId xmlns:a16="http://schemas.microsoft.com/office/drawing/2014/main" id="{D313736D-9288-8352-9606-6DA3D3107E4D}"/>
              </a:ext>
            </a:extLst>
          </p:cNvPr>
          <p:cNvGrpSpPr>
            <a:grpSpLocks/>
          </p:cNvGrpSpPr>
          <p:nvPr/>
        </p:nvGrpSpPr>
        <p:grpSpPr bwMode="auto">
          <a:xfrm>
            <a:off x="247651" y="1552456"/>
            <a:ext cx="812939" cy="367934"/>
            <a:chOff x="387912" y="1313897"/>
            <a:chExt cx="812403" cy="368493"/>
          </a:xfrm>
        </p:grpSpPr>
        <p:sp>
          <p:nvSpPr>
            <p:cNvPr id="64" name="Oval 63">
              <a:extLst>
                <a:ext uri="{FF2B5EF4-FFF2-40B4-BE49-F238E27FC236}">
                  <a16:creationId xmlns:a16="http://schemas.microsoft.com/office/drawing/2014/main" id="{934FCD20-9BE4-B3F0-EB13-AF56A1D3FEF4}"/>
                </a:ext>
              </a:extLst>
            </p:cNvPr>
            <p:cNvSpPr/>
            <p:nvPr/>
          </p:nvSpPr>
          <p:spPr>
            <a:xfrm>
              <a:off x="445024" y="1571463"/>
              <a:ext cx="45214" cy="45313"/>
            </a:xfrm>
            <a:prstGeom prst="ellipse">
              <a:avLst/>
            </a:prstGeom>
            <a:solidFill>
              <a:srgbClr val="C00000"/>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783"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65" name="TextBox 64">
              <a:extLst>
                <a:ext uri="{FF2B5EF4-FFF2-40B4-BE49-F238E27FC236}">
                  <a16:creationId xmlns:a16="http://schemas.microsoft.com/office/drawing/2014/main" id="{2857ECBF-120D-BA42-C118-F1205E7355E7}"/>
                </a:ext>
              </a:extLst>
            </p:cNvPr>
            <p:cNvSpPr txBox="1"/>
            <p:nvPr/>
          </p:nvSpPr>
          <p:spPr>
            <a:xfrm>
              <a:off x="480720" y="1313897"/>
              <a:ext cx="719595" cy="200359"/>
            </a:xfrm>
            <a:prstGeom prst="rect">
              <a:avLst/>
            </a:prstGeom>
            <a:noFill/>
          </p:spPr>
          <p:txBody>
            <a:bodyPr wrap="none">
              <a:spAutoFit/>
            </a:bodyPr>
            <a:lstStyle/>
            <a:p>
              <a:pPr marL="0" marR="0" lvl="0" indent="0" algn="l" defTabSz="685783" rtl="0" eaLnBrk="0" fontAlgn="base" latinLnBrk="0" hangingPunct="0">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283446"/>
                  </a:solidFill>
                  <a:effectLst/>
                  <a:uLnTx/>
                  <a:uFillTx/>
                  <a:latin typeface="Calibri" panose="020F0502020204030204" pitchFamily="34" charset="0"/>
                  <a:ea typeface="+mn-ea"/>
                  <a:cs typeface="Arial" panose="020B0604020202020204" pitchFamily="34" charset="0"/>
                </a:rPr>
                <a:t>DHN Main Site</a:t>
              </a:r>
            </a:p>
          </p:txBody>
        </p:sp>
        <p:sp>
          <p:nvSpPr>
            <p:cNvPr id="66" name="TextBox 65">
              <a:extLst>
                <a:ext uri="{FF2B5EF4-FFF2-40B4-BE49-F238E27FC236}">
                  <a16:creationId xmlns:a16="http://schemas.microsoft.com/office/drawing/2014/main" id="{0EE702AD-2DF6-4B75-43A9-1DA4995C2AC3}"/>
                </a:ext>
              </a:extLst>
            </p:cNvPr>
            <p:cNvSpPr txBox="1"/>
            <p:nvPr/>
          </p:nvSpPr>
          <p:spPr>
            <a:xfrm>
              <a:off x="480720" y="1482031"/>
              <a:ext cx="570614" cy="200359"/>
            </a:xfrm>
            <a:prstGeom prst="rect">
              <a:avLst/>
            </a:prstGeom>
            <a:noFill/>
          </p:spPr>
          <p:txBody>
            <a:bodyPr wrap="none">
              <a:spAutoFit/>
            </a:bodyPr>
            <a:lstStyle/>
            <a:p>
              <a:pPr marL="0" marR="0" lvl="0" indent="0" algn="l" defTabSz="685783" rtl="0" eaLnBrk="0" fontAlgn="base" latinLnBrk="0" hangingPunct="0">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283446"/>
                  </a:solidFill>
                  <a:effectLst/>
                  <a:uLnTx/>
                  <a:uFillTx/>
                  <a:latin typeface="Calibri" panose="020F0502020204030204" pitchFamily="34" charset="0"/>
                  <a:ea typeface="+mn-ea"/>
                  <a:cs typeface="Arial" panose="020B0604020202020204" pitchFamily="34" charset="0"/>
                </a:rPr>
                <a:t>DHN MTFs</a:t>
              </a:r>
            </a:p>
          </p:txBody>
        </p:sp>
        <p:pic>
          <p:nvPicPr>
            <p:cNvPr id="26652" name="Picture 67">
              <a:extLst>
                <a:ext uri="{FF2B5EF4-FFF2-40B4-BE49-F238E27FC236}">
                  <a16:creationId xmlns:a16="http://schemas.microsoft.com/office/drawing/2014/main" id="{E5981D2B-516D-BFD7-E7FB-91231199AF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912" y="1358632"/>
              <a:ext cx="166029" cy="134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9" name="Group 68">
            <a:extLst>
              <a:ext uri="{FF2B5EF4-FFF2-40B4-BE49-F238E27FC236}">
                <a16:creationId xmlns:a16="http://schemas.microsoft.com/office/drawing/2014/main" id="{5B5745AA-8248-A45A-F8DB-FF6EED258306}"/>
              </a:ext>
            </a:extLst>
          </p:cNvPr>
          <p:cNvGrpSpPr/>
          <p:nvPr/>
        </p:nvGrpSpPr>
        <p:grpSpPr>
          <a:xfrm>
            <a:off x="6320576" y="1597950"/>
            <a:ext cx="194343" cy="224922"/>
            <a:chOff x="862381" y="4144066"/>
            <a:chExt cx="359156" cy="361109"/>
          </a:xfrm>
          <a:solidFill>
            <a:srgbClr val="92D050"/>
          </a:solidFill>
        </p:grpSpPr>
        <p:sp>
          <p:nvSpPr>
            <p:cNvPr id="70" name="Teardrop 69">
              <a:hlinkClick r:id="rId4" action="ppaction://hlinksldjump"/>
              <a:extLst>
                <a:ext uri="{FF2B5EF4-FFF2-40B4-BE49-F238E27FC236}">
                  <a16:creationId xmlns:a16="http://schemas.microsoft.com/office/drawing/2014/main" id="{D4459468-EBBE-2500-CD43-CCF6F170A17E}"/>
                </a:ext>
              </a:extLst>
            </p:cNvPr>
            <p:cNvSpPr/>
            <p:nvPr/>
          </p:nvSpPr>
          <p:spPr>
            <a:xfrm rot="8037547">
              <a:off x="861404" y="4145043"/>
              <a:ext cx="361109" cy="359156"/>
            </a:xfrm>
            <a:prstGeom prst="teardrop">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766"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
          <p:nvSpPr>
            <p:cNvPr id="71" name="Star: 5 Points 268">
              <a:hlinkClick r:id="rId4" action="ppaction://hlinksldjump"/>
              <a:extLst>
                <a:ext uri="{FF2B5EF4-FFF2-40B4-BE49-F238E27FC236}">
                  <a16:creationId xmlns:a16="http://schemas.microsoft.com/office/drawing/2014/main" id="{B5B259C8-CD84-A13B-788D-749B9F17959A}"/>
                </a:ext>
              </a:extLst>
            </p:cNvPr>
            <p:cNvSpPr/>
            <p:nvPr/>
          </p:nvSpPr>
          <p:spPr>
            <a:xfrm>
              <a:off x="964020" y="4228842"/>
              <a:ext cx="159103" cy="153217"/>
            </a:xfrm>
            <a:prstGeom prst="star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766"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grpSp>
      <p:sp>
        <p:nvSpPr>
          <p:cNvPr id="73" name="TextBox 72">
            <a:extLst>
              <a:ext uri="{FF2B5EF4-FFF2-40B4-BE49-F238E27FC236}">
                <a16:creationId xmlns:a16="http://schemas.microsoft.com/office/drawing/2014/main" id="{F07E7336-64B8-7ADE-2836-50C53358271B}"/>
              </a:ext>
            </a:extLst>
          </p:cNvPr>
          <p:cNvSpPr txBox="1"/>
          <p:nvPr/>
        </p:nvSpPr>
        <p:spPr>
          <a:xfrm>
            <a:off x="6461522" y="1558410"/>
            <a:ext cx="2742009" cy="307777"/>
          </a:xfrm>
          <a:prstGeom prst="rect">
            <a:avLst/>
          </a:prstGeom>
          <a:noFill/>
        </p:spPr>
        <p:txBody>
          <a:bodyPr>
            <a:spAutoFit/>
          </a:bodyPr>
          <a:lstStyle/>
          <a:p>
            <a:pPr marL="0" marR="0" lvl="0" indent="0" algn="l" defTabSz="685766"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Defense Health Networks (DHNs)</a:t>
            </a:r>
          </a:p>
        </p:txBody>
      </p:sp>
      <p:sp>
        <p:nvSpPr>
          <p:cNvPr id="26633" name="TextBox 73">
            <a:extLst>
              <a:ext uri="{FF2B5EF4-FFF2-40B4-BE49-F238E27FC236}">
                <a16:creationId xmlns:a16="http://schemas.microsoft.com/office/drawing/2014/main" id="{CC414DEF-523D-4ABE-F218-D24BA83FCF3E}"/>
              </a:ext>
            </a:extLst>
          </p:cNvPr>
          <p:cNvSpPr txBox="1">
            <a:spLocks noChangeArrowheads="1"/>
          </p:cNvSpPr>
          <p:nvPr/>
        </p:nvSpPr>
        <p:spPr bwMode="auto">
          <a:xfrm>
            <a:off x="6560345" y="1833443"/>
            <a:ext cx="1860947" cy="1234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9863" indent="-169863" defTabSz="912813">
              <a:spcBef>
                <a:spcPct val="20000"/>
              </a:spcBef>
              <a:buSzPct val="125000"/>
              <a:buFont typeface="Arial" panose="020B0604020202020204" pitchFamily="34" charset="0"/>
              <a:buChar char="•"/>
              <a:defRPr sz="2200">
                <a:solidFill>
                  <a:srgbClr val="454545"/>
                </a:solidFill>
                <a:latin typeface="Franklin Gothic Book" panose="020B0503020102020204" pitchFamily="34" charset="0"/>
              </a:defRPr>
            </a:lvl1pPr>
            <a:lvl2pPr marL="742950" indent="-285750" defTabSz="912813">
              <a:spcBef>
                <a:spcPct val="20000"/>
              </a:spcBef>
              <a:buFont typeface="Wingdings" panose="05000000000000000000" pitchFamily="2" charset="2"/>
              <a:buChar char="§"/>
              <a:defRPr sz="2000">
                <a:solidFill>
                  <a:srgbClr val="454545"/>
                </a:solidFill>
                <a:latin typeface="Franklin Gothic Book" panose="020B0503020102020204" pitchFamily="34" charset="0"/>
              </a:defRPr>
            </a:lvl2pPr>
            <a:lvl3pPr marL="1143000" indent="-228600" defTabSz="912813">
              <a:spcBef>
                <a:spcPct val="20000"/>
              </a:spcBef>
              <a:buFont typeface="Wingdings" panose="05000000000000000000" pitchFamily="2" charset="2"/>
              <a:buChar char="ü"/>
              <a:defRPr>
                <a:solidFill>
                  <a:srgbClr val="454545"/>
                </a:solidFill>
                <a:latin typeface="Franklin Gothic Book" panose="020B050302010202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Franklin Gothic Book" panose="020B050302010202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Franklin Gothic Book" panose="020B050302010202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9pPr>
          </a:lstStyle>
          <a:p>
            <a:pPr marL="127394" marR="0" lvl="0" indent="-127394" algn="l" defTabSz="684593"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825"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INDO-PACIFIC</a:t>
            </a:r>
          </a:p>
          <a:p>
            <a:pPr marL="127394" marR="0" lvl="0" indent="-127394" algn="l" defTabSz="684593"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825"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PACIFIC RIM</a:t>
            </a:r>
          </a:p>
          <a:p>
            <a:pPr marL="127394" marR="0" lvl="0" indent="-127394" algn="l" defTabSz="684593"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825"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WEST</a:t>
            </a:r>
          </a:p>
          <a:p>
            <a:pPr marL="127394" marR="0" lvl="0" indent="-127394" algn="l" defTabSz="684593"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825"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CENTRAL</a:t>
            </a:r>
          </a:p>
          <a:p>
            <a:pPr marL="127394" marR="0" lvl="0" indent="-127394" algn="l" defTabSz="684593"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825"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ATLANTIC</a:t>
            </a:r>
          </a:p>
          <a:p>
            <a:pPr marL="127394" marR="0" lvl="0" indent="-127394" algn="l" defTabSz="684593"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825"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EAST</a:t>
            </a:r>
          </a:p>
          <a:p>
            <a:pPr marL="127394" marR="0" lvl="0" indent="-127394" algn="l" defTabSz="684593"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825"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NATIONAL CAPITAL REGION</a:t>
            </a:r>
          </a:p>
          <a:p>
            <a:pPr marL="127394" marR="0" lvl="0" indent="-127394" algn="l" defTabSz="684593"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825"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EUROPE*</a:t>
            </a:r>
          </a:p>
          <a:p>
            <a:pPr marL="127394" marR="0" lvl="0" indent="-127394" algn="l" defTabSz="684593"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825"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CONTINENTAL</a:t>
            </a:r>
          </a:p>
        </p:txBody>
      </p:sp>
      <p:sp>
        <p:nvSpPr>
          <p:cNvPr id="26634" name="TextBox 75">
            <a:extLst>
              <a:ext uri="{FF2B5EF4-FFF2-40B4-BE49-F238E27FC236}">
                <a16:creationId xmlns:a16="http://schemas.microsoft.com/office/drawing/2014/main" id="{2B917BE3-D621-566E-A6C3-24C697FA079D}"/>
              </a:ext>
            </a:extLst>
          </p:cNvPr>
          <p:cNvSpPr txBox="1">
            <a:spLocks noChangeArrowheads="1"/>
          </p:cNvSpPr>
          <p:nvPr/>
        </p:nvSpPr>
        <p:spPr bwMode="auto">
          <a:xfrm>
            <a:off x="6417469" y="2995493"/>
            <a:ext cx="99899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25000"/>
              <a:buFont typeface="Arial" panose="020B0604020202020204" pitchFamily="34" charset="0"/>
              <a:buChar char="•"/>
              <a:defRPr sz="2200">
                <a:solidFill>
                  <a:srgbClr val="454545"/>
                </a:solidFill>
                <a:latin typeface="Franklin Gothic Book" panose="020B0503020102020204" pitchFamily="34" charset="0"/>
              </a:defRPr>
            </a:lvl1pPr>
            <a:lvl2pPr marL="742950" indent="-285750">
              <a:spcBef>
                <a:spcPct val="20000"/>
              </a:spcBef>
              <a:buFont typeface="Wingdings" panose="05000000000000000000" pitchFamily="2" charset="2"/>
              <a:buChar char="§"/>
              <a:defRPr sz="2000">
                <a:solidFill>
                  <a:srgbClr val="454545"/>
                </a:solidFill>
                <a:latin typeface="Franklin Gothic Book" panose="020B0503020102020204" pitchFamily="34" charset="0"/>
              </a:defRPr>
            </a:lvl2pPr>
            <a:lvl3pPr marL="1143000" indent="-228600">
              <a:spcBef>
                <a:spcPct val="20000"/>
              </a:spcBef>
              <a:buFont typeface="Wingdings" panose="05000000000000000000" pitchFamily="2" charset="2"/>
              <a:buChar char="ü"/>
              <a:defRPr>
                <a:solidFill>
                  <a:srgbClr val="454545"/>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chemeClr val="tx1"/>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9pPr>
          </a:lstStyle>
          <a:p>
            <a:pPr marL="0" marR="0" lvl="0" indent="0" algn="l" defTabSz="685783"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600" b="0" i="0" u="none" strike="noStrike" kern="1200" cap="none" spc="0" normalizeH="0" baseline="0" noProof="0">
                <a:ln>
                  <a:noFill/>
                </a:ln>
                <a:solidFill>
                  <a:srgbClr val="283446"/>
                </a:solidFill>
                <a:effectLst/>
                <a:uLnTx/>
                <a:uFillTx/>
                <a:latin typeface="Calibri" panose="020F0502020204030204" pitchFamily="34" charset="0"/>
                <a:ea typeface="+mn-ea"/>
                <a:cs typeface="Arial" panose="020B0604020202020204" pitchFamily="34" charset="0"/>
              </a:rPr>
              <a:t>*TAO covers Europe DHN </a:t>
            </a:r>
          </a:p>
        </p:txBody>
      </p:sp>
      <p:grpSp>
        <p:nvGrpSpPr>
          <p:cNvPr id="26635" name="Group 80">
            <a:extLst>
              <a:ext uri="{FF2B5EF4-FFF2-40B4-BE49-F238E27FC236}">
                <a16:creationId xmlns:a16="http://schemas.microsoft.com/office/drawing/2014/main" id="{BDD2F35F-487F-85E6-3BDC-4707F147AB4D}"/>
              </a:ext>
            </a:extLst>
          </p:cNvPr>
          <p:cNvGrpSpPr>
            <a:grpSpLocks/>
          </p:cNvGrpSpPr>
          <p:nvPr/>
        </p:nvGrpSpPr>
        <p:grpSpPr bwMode="auto">
          <a:xfrm>
            <a:off x="190500" y="3337145"/>
            <a:ext cx="2010966" cy="1490663"/>
            <a:chOff x="190915" y="2970961"/>
            <a:chExt cx="2010027" cy="1490182"/>
          </a:xfrm>
        </p:grpSpPr>
        <p:pic>
          <p:nvPicPr>
            <p:cNvPr id="26647" name="Picture 78">
              <a:extLst>
                <a:ext uri="{FF2B5EF4-FFF2-40B4-BE49-F238E27FC236}">
                  <a16:creationId xmlns:a16="http://schemas.microsoft.com/office/drawing/2014/main" id="{BC076DDF-0011-4931-3B32-8D996883EF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1282" r="3766"/>
            <a:stretch>
              <a:fillRect/>
            </a:stretch>
          </p:blipFill>
          <p:spPr bwMode="auto">
            <a:xfrm>
              <a:off x="190915" y="2970961"/>
              <a:ext cx="2010027" cy="1490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TextBox 79">
              <a:extLst>
                <a:ext uri="{FF2B5EF4-FFF2-40B4-BE49-F238E27FC236}">
                  <a16:creationId xmlns:a16="http://schemas.microsoft.com/office/drawing/2014/main" id="{AD203CEE-9D51-B82C-8316-EB93791D124F}"/>
                </a:ext>
              </a:extLst>
            </p:cNvPr>
            <p:cNvSpPr txBox="1"/>
            <p:nvPr/>
          </p:nvSpPr>
          <p:spPr>
            <a:xfrm>
              <a:off x="1248887" y="3332794"/>
              <a:ext cx="609315" cy="184606"/>
            </a:xfrm>
            <a:prstGeom prst="rect">
              <a:avLst/>
            </a:prstGeom>
            <a:noFill/>
          </p:spPr>
          <p:txBody>
            <a:bodyPr>
              <a:spAutoFit/>
            </a:bodyPr>
            <a:lstStyle/>
            <a:p>
              <a:pPr marL="0" marR="0" lvl="0" indent="0" algn="l" defTabSz="685783" rtl="0" eaLnBrk="0" fontAlgn="base" latinLnBrk="0" hangingPunct="0">
                <a:lnSpc>
                  <a:spcPct val="100000"/>
                </a:lnSpc>
                <a:spcBef>
                  <a:spcPct val="0"/>
                </a:spcBef>
                <a:spcAft>
                  <a:spcPct val="0"/>
                </a:spcAft>
                <a:buClrTx/>
                <a:buSzTx/>
                <a:buFontTx/>
                <a:buNone/>
                <a:tabLst/>
                <a:defRPr/>
              </a:pPr>
              <a:r>
                <a:rPr kumimoji="0" lang="en-US" sz="600" b="0" i="1" u="none" strike="noStrike" kern="1200" cap="none" spc="0" normalizeH="0" baseline="0" noProof="0" dirty="0">
                  <a:ln>
                    <a:noFill/>
                  </a:ln>
                  <a:solidFill>
                    <a:srgbClr val="283446"/>
                  </a:solidFill>
                  <a:effectLst>
                    <a:outerShdw blurRad="38100" dist="38100" dir="2700000" algn="tl">
                      <a:srgbClr val="000000">
                        <a:alpha val="43137"/>
                      </a:srgbClr>
                    </a:outerShdw>
                  </a:effectLst>
                  <a:uLnTx/>
                  <a:uFillTx/>
                  <a:latin typeface="Calibri" panose="020F0502020204030204" pitchFamily="34" charset="0"/>
                  <a:ea typeface="+mn-ea"/>
                  <a:cs typeface="Arial" panose="020B0604020202020204" pitchFamily="34" charset="0"/>
                </a:rPr>
                <a:t>Alaska</a:t>
              </a:r>
            </a:p>
          </p:txBody>
        </p:sp>
      </p:grpSp>
      <p:grpSp>
        <p:nvGrpSpPr>
          <p:cNvPr id="26636" name="Group 86">
            <a:extLst>
              <a:ext uri="{FF2B5EF4-FFF2-40B4-BE49-F238E27FC236}">
                <a16:creationId xmlns:a16="http://schemas.microsoft.com/office/drawing/2014/main" id="{DC895A1F-ACC3-36B6-AD79-8AC8924B91FE}"/>
              </a:ext>
            </a:extLst>
          </p:cNvPr>
          <p:cNvGrpSpPr>
            <a:grpSpLocks/>
          </p:cNvGrpSpPr>
          <p:nvPr/>
        </p:nvGrpSpPr>
        <p:grpSpPr bwMode="auto">
          <a:xfrm>
            <a:off x="2375299" y="3900369"/>
            <a:ext cx="1296590" cy="813197"/>
            <a:chOff x="2375736" y="3645954"/>
            <a:chExt cx="1296336" cy="813206"/>
          </a:xfrm>
        </p:grpSpPr>
        <p:pic>
          <p:nvPicPr>
            <p:cNvPr id="26645" name="Picture 84">
              <a:extLst>
                <a:ext uri="{FF2B5EF4-FFF2-40B4-BE49-F238E27FC236}">
                  <a16:creationId xmlns:a16="http://schemas.microsoft.com/office/drawing/2014/main" id="{00CE3290-CE2C-6EDB-43E5-4BB3466BD3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75736" y="3645954"/>
              <a:ext cx="1283341" cy="81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 name="TextBox 85">
              <a:extLst>
                <a:ext uri="{FF2B5EF4-FFF2-40B4-BE49-F238E27FC236}">
                  <a16:creationId xmlns:a16="http://schemas.microsoft.com/office/drawing/2014/main" id="{05542D1F-7FC0-DE51-F9BC-D8C2210EA1D5}"/>
                </a:ext>
              </a:extLst>
            </p:cNvPr>
            <p:cNvSpPr txBox="1"/>
            <p:nvPr/>
          </p:nvSpPr>
          <p:spPr>
            <a:xfrm>
              <a:off x="3062592" y="3892416"/>
              <a:ext cx="609480" cy="184668"/>
            </a:xfrm>
            <a:prstGeom prst="rect">
              <a:avLst/>
            </a:prstGeom>
            <a:noFill/>
          </p:spPr>
          <p:txBody>
            <a:bodyPr>
              <a:spAutoFit/>
            </a:bodyPr>
            <a:lstStyle/>
            <a:p>
              <a:pPr marL="0" marR="0" lvl="0" indent="0" algn="l" defTabSz="685783" rtl="0" eaLnBrk="0" fontAlgn="base" latinLnBrk="0" hangingPunct="0">
                <a:lnSpc>
                  <a:spcPct val="100000"/>
                </a:lnSpc>
                <a:spcBef>
                  <a:spcPct val="0"/>
                </a:spcBef>
                <a:spcAft>
                  <a:spcPct val="0"/>
                </a:spcAft>
                <a:buClrTx/>
                <a:buSzTx/>
                <a:buFontTx/>
                <a:buNone/>
                <a:tabLst/>
                <a:defRPr/>
              </a:pPr>
              <a:r>
                <a:rPr kumimoji="0" lang="en-US" sz="600" b="0" i="1" u="none" strike="noStrike" kern="1200" cap="none" spc="0" normalizeH="0" baseline="0" noProof="0" dirty="0">
                  <a:ln>
                    <a:noFill/>
                  </a:ln>
                  <a:solidFill>
                    <a:srgbClr val="283446"/>
                  </a:solidFill>
                  <a:effectLst>
                    <a:outerShdw blurRad="38100" dist="38100" dir="2700000" algn="tl">
                      <a:srgbClr val="000000">
                        <a:alpha val="43137"/>
                      </a:srgbClr>
                    </a:outerShdw>
                  </a:effectLst>
                  <a:uLnTx/>
                  <a:uFillTx/>
                  <a:latin typeface="Calibri" panose="020F0502020204030204" pitchFamily="34" charset="0"/>
                  <a:ea typeface="+mn-ea"/>
                  <a:cs typeface="Arial" panose="020B0604020202020204" pitchFamily="34" charset="0"/>
                </a:rPr>
                <a:t>Hawaii</a:t>
              </a:r>
            </a:p>
          </p:txBody>
        </p:sp>
      </p:grpSp>
      <p:sp>
        <p:nvSpPr>
          <p:cNvPr id="26637" name="TextBox 87">
            <a:extLst>
              <a:ext uri="{FF2B5EF4-FFF2-40B4-BE49-F238E27FC236}">
                <a16:creationId xmlns:a16="http://schemas.microsoft.com/office/drawing/2014/main" id="{1CBE2265-55C4-4F01-B166-B29B0AFC54DE}"/>
              </a:ext>
            </a:extLst>
          </p:cNvPr>
          <p:cNvSpPr txBox="1">
            <a:spLocks noChangeArrowheads="1"/>
          </p:cNvSpPr>
          <p:nvPr/>
        </p:nvSpPr>
        <p:spPr bwMode="auto">
          <a:xfrm>
            <a:off x="2295109" y="1203000"/>
            <a:ext cx="5027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25000"/>
              <a:buFont typeface="Arial" panose="020B0604020202020204" pitchFamily="34" charset="0"/>
              <a:buChar char="•"/>
              <a:defRPr sz="2200">
                <a:solidFill>
                  <a:srgbClr val="454545"/>
                </a:solidFill>
                <a:latin typeface="Franklin Gothic Book" panose="020B0503020102020204" pitchFamily="34" charset="0"/>
              </a:defRPr>
            </a:lvl1pPr>
            <a:lvl2pPr marL="742950" indent="-285750">
              <a:spcBef>
                <a:spcPct val="20000"/>
              </a:spcBef>
              <a:buFont typeface="Wingdings" panose="05000000000000000000" pitchFamily="2" charset="2"/>
              <a:buChar char="§"/>
              <a:defRPr sz="2000">
                <a:solidFill>
                  <a:srgbClr val="454545"/>
                </a:solidFill>
                <a:latin typeface="Franklin Gothic Book" panose="020B0503020102020204" pitchFamily="34" charset="0"/>
              </a:defRPr>
            </a:lvl2pPr>
            <a:lvl3pPr marL="1143000" indent="-228600">
              <a:spcBef>
                <a:spcPct val="20000"/>
              </a:spcBef>
              <a:buFont typeface="Wingdings" panose="05000000000000000000" pitchFamily="2" charset="2"/>
              <a:buChar char="ü"/>
              <a:defRPr>
                <a:solidFill>
                  <a:srgbClr val="454545"/>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chemeClr val="tx1"/>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9pPr>
          </a:lstStyle>
          <a:p>
            <a:pPr marL="0" marR="0" lvl="0" indent="0" algn="l" defTabSz="685783"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200" b="0" i="0" u="none" strike="noStrike" kern="1200" cap="none" spc="0" normalizeH="0" baseline="0" noProof="0" dirty="0">
                <a:ln>
                  <a:noFill/>
                </a:ln>
                <a:solidFill>
                  <a:srgbClr val="283446"/>
                </a:solidFill>
                <a:effectLst/>
                <a:uLnTx/>
                <a:uFillTx/>
                <a:latin typeface="Calibri" panose="020F0502020204030204" pitchFamily="34" charset="0"/>
                <a:ea typeface="+mn-ea"/>
                <a:cs typeface="Arial" panose="020B0604020202020204" pitchFamily="34" charset="0"/>
              </a:rPr>
              <a:t>West</a:t>
            </a:r>
          </a:p>
        </p:txBody>
      </p:sp>
      <p:sp>
        <p:nvSpPr>
          <p:cNvPr id="26638" name="TextBox 88">
            <a:extLst>
              <a:ext uri="{FF2B5EF4-FFF2-40B4-BE49-F238E27FC236}">
                <a16:creationId xmlns:a16="http://schemas.microsoft.com/office/drawing/2014/main" id="{EB53B3F1-C562-80E0-E639-32B7145BCBF2}"/>
              </a:ext>
            </a:extLst>
          </p:cNvPr>
          <p:cNvSpPr txBox="1">
            <a:spLocks noChangeArrowheads="1"/>
          </p:cNvSpPr>
          <p:nvPr/>
        </p:nvSpPr>
        <p:spPr bwMode="auto">
          <a:xfrm>
            <a:off x="4900614" y="1528644"/>
            <a:ext cx="4416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25000"/>
              <a:buFont typeface="Arial" panose="020B0604020202020204" pitchFamily="34" charset="0"/>
              <a:buChar char="•"/>
              <a:defRPr sz="2200">
                <a:solidFill>
                  <a:srgbClr val="454545"/>
                </a:solidFill>
                <a:latin typeface="Franklin Gothic Book" panose="020B0503020102020204" pitchFamily="34" charset="0"/>
              </a:defRPr>
            </a:lvl1pPr>
            <a:lvl2pPr marL="742950" indent="-285750">
              <a:spcBef>
                <a:spcPct val="20000"/>
              </a:spcBef>
              <a:buFont typeface="Wingdings" panose="05000000000000000000" pitchFamily="2" charset="2"/>
              <a:buChar char="§"/>
              <a:defRPr sz="2000">
                <a:solidFill>
                  <a:srgbClr val="454545"/>
                </a:solidFill>
                <a:latin typeface="Franklin Gothic Book" panose="020B0503020102020204" pitchFamily="34" charset="0"/>
              </a:defRPr>
            </a:lvl2pPr>
            <a:lvl3pPr marL="1143000" indent="-228600">
              <a:spcBef>
                <a:spcPct val="20000"/>
              </a:spcBef>
              <a:buFont typeface="Wingdings" panose="05000000000000000000" pitchFamily="2" charset="2"/>
              <a:buChar char="ü"/>
              <a:defRPr>
                <a:solidFill>
                  <a:srgbClr val="454545"/>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chemeClr val="tx1"/>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9pPr>
          </a:lstStyle>
          <a:p>
            <a:pPr marL="0" marR="0" lvl="0" indent="0" algn="l" defTabSz="685783"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200" b="0" i="0" u="none" strike="noStrike" kern="1200" cap="none" spc="0" normalizeH="0" baseline="0" noProof="0">
                <a:ln>
                  <a:noFill/>
                </a:ln>
                <a:solidFill>
                  <a:srgbClr val="283446"/>
                </a:solidFill>
                <a:effectLst/>
                <a:uLnTx/>
                <a:uFillTx/>
                <a:latin typeface="Calibri" panose="020F0502020204030204" pitchFamily="34" charset="0"/>
                <a:ea typeface="+mn-ea"/>
                <a:cs typeface="Arial" panose="020B0604020202020204" pitchFamily="34" charset="0"/>
              </a:rPr>
              <a:t>East</a:t>
            </a:r>
          </a:p>
        </p:txBody>
      </p:sp>
      <p:sp>
        <p:nvSpPr>
          <p:cNvPr id="26639" name="TextBox 89">
            <a:extLst>
              <a:ext uri="{FF2B5EF4-FFF2-40B4-BE49-F238E27FC236}">
                <a16:creationId xmlns:a16="http://schemas.microsoft.com/office/drawing/2014/main" id="{7B11E2CA-18FA-01B8-8655-8798A7388C50}"/>
              </a:ext>
            </a:extLst>
          </p:cNvPr>
          <p:cNvSpPr txBox="1">
            <a:spLocks noChangeArrowheads="1"/>
          </p:cNvSpPr>
          <p:nvPr/>
        </p:nvSpPr>
        <p:spPr bwMode="auto">
          <a:xfrm>
            <a:off x="-14288" y="4673084"/>
            <a:ext cx="239360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25000"/>
              <a:buFont typeface="Arial" panose="020B0604020202020204" pitchFamily="34" charset="0"/>
              <a:buChar char="•"/>
              <a:defRPr sz="2200">
                <a:solidFill>
                  <a:srgbClr val="454545"/>
                </a:solidFill>
                <a:latin typeface="Franklin Gothic Book" panose="020B0503020102020204" pitchFamily="34" charset="0"/>
              </a:defRPr>
            </a:lvl1pPr>
            <a:lvl2pPr marL="742950" indent="-285750">
              <a:spcBef>
                <a:spcPct val="20000"/>
              </a:spcBef>
              <a:buFont typeface="Wingdings" panose="05000000000000000000" pitchFamily="2" charset="2"/>
              <a:buChar char="§"/>
              <a:defRPr sz="2000">
                <a:solidFill>
                  <a:srgbClr val="454545"/>
                </a:solidFill>
                <a:latin typeface="Franklin Gothic Book" panose="020B0503020102020204" pitchFamily="34" charset="0"/>
              </a:defRPr>
            </a:lvl2pPr>
            <a:lvl3pPr marL="1143000" indent="-228600">
              <a:spcBef>
                <a:spcPct val="20000"/>
              </a:spcBef>
              <a:buFont typeface="Wingdings" panose="05000000000000000000" pitchFamily="2" charset="2"/>
              <a:buChar char="ü"/>
              <a:defRPr>
                <a:solidFill>
                  <a:srgbClr val="454545"/>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chemeClr val="tx1"/>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9pPr>
          </a:lstStyle>
          <a:p>
            <a:pPr marL="0" marR="0" lvl="0" indent="0" algn="l" defTabSz="685783"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600" b="0" i="1" u="none" strike="noStrike" kern="1200" cap="none" spc="0" normalizeH="0" baseline="0" noProof="0">
                <a:ln>
                  <a:noFill/>
                </a:ln>
                <a:solidFill>
                  <a:srgbClr val="283446"/>
                </a:solidFill>
                <a:effectLst/>
                <a:uLnTx/>
                <a:uFillTx/>
                <a:latin typeface="Calibri" panose="020F0502020204030204" pitchFamily="34" charset="0"/>
                <a:ea typeface="+mn-ea"/>
                <a:cs typeface="Arial" panose="020B0604020202020204" pitchFamily="34" charset="0"/>
              </a:rPr>
              <a:t>Source: M2 Demographics, Tableau (frances.l.bautista.civ@health.mil)</a:t>
            </a:r>
          </a:p>
        </p:txBody>
      </p:sp>
      <p:pic>
        <p:nvPicPr>
          <p:cNvPr id="26640" name="Picture 10">
            <a:extLst>
              <a:ext uri="{FF2B5EF4-FFF2-40B4-BE49-F238E27FC236}">
                <a16:creationId xmlns:a16="http://schemas.microsoft.com/office/drawing/2014/main" id="{2DD2D58D-CD6D-77FC-465F-92E818D78F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50000" r="39276"/>
          <a:stretch>
            <a:fillRect/>
          </a:stretch>
        </p:blipFill>
        <p:spPr bwMode="auto">
          <a:xfrm>
            <a:off x="282180" y="1271469"/>
            <a:ext cx="98702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0E78B9F1-6440-6124-F3B9-2B7C047AAB63}"/>
              </a:ext>
            </a:extLst>
          </p:cNvPr>
          <p:cNvSpPr txBox="1"/>
          <p:nvPr/>
        </p:nvSpPr>
        <p:spPr>
          <a:xfrm>
            <a:off x="5384006" y="2316836"/>
            <a:ext cx="609600" cy="184666"/>
          </a:xfrm>
          <a:prstGeom prst="rect">
            <a:avLst/>
          </a:prstGeom>
          <a:noFill/>
        </p:spPr>
        <p:txBody>
          <a:bodyPr>
            <a:spAutoFit/>
          </a:bodyPr>
          <a:lstStyle/>
          <a:p>
            <a:pPr marL="0" marR="0" lvl="0" indent="0" algn="l" defTabSz="685783" rtl="0" eaLnBrk="0" fontAlgn="base" latinLnBrk="0" hangingPunct="0">
              <a:lnSpc>
                <a:spcPct val="100000"/>
              </a:lnSpc>
              <a:spcBef>
                <a:spcPct val="0"/>
              </a:spcBef>
              <a:spcAft>
                <a:spcPct val="0"/>
              </a:spcAft>
              <a:buClrTx/>
              <a:buSzTx/>
              <a:buFontTx/>
              <a:buNone/>
              <a:tabLst/>
              <a:defRPr/>
            </a:pPr>
            <a:r>
              <a:rPr kumimoji="0" lang="en-US" sz="600" b="0" i="1" u="none" strike="noStrike" kern="1200" cap="none" spc="0" normalizeH="0" baseline="0" noProof="0" dirty="0">
                <a:ln>
                  <a:noFill/>
                </a:ln>
                <a:solidFill>
                  <a:srgbClr val="283446"/>
                </a:solidFill>
                <a:effectLst>
                  <a:outerShdw blurRad="38100" dist="38100" dir="2700000" algn="tl">
                    <a:srgbClr val="000000">
                      <a:alpha val="43137"/>
                    </a:srgbClr>
                  </a:outerShdw>
                </a:effectLst>
                <a:uLnTx/>
                <a:uFillTx/>
                <a:latin typeface="Calibri" panose="020F0502020204030204" pitchFamily="34" charset="0"/>
                <a:ea typeface="+mn-ea"/>
                <a:cs typeface="Arial" panose="020B0604020202020204" pitchFamily="34" charset="0"/>
              </a:rPr>
              <a:t>New Jersey</a:t>
            </a:r>
          </a:p>
        </p:txBody>
      </p:sp>
      <p:sp>
        <p:nvSpPr>
          <p:cNvPr id="6" name="TextBox 5">
            <a:extLst>
              <a:ext uri="{FF2B5EF4-FFF2-40B4-BE49-F238E27FC236}">
                <a16:creationId xmlns:a16="http://schemas.microsoft.com/office/drawing/2014/main" id="{B860B51B-9F23-E6C3-D2F3-F70A81421550}"/>
              </a:ext>
            </a:extLst>
          </p:cNvPr>
          <p:cNvSpPr txBox="1"/>
          <p:nvPr/>
        </p:nvSpPr>
        <p:spPr>
          <a:xfrm>
            <a:off x="5372100" y="1773911"/>
            <a:ext cx="609600" cy="184666"/>
          </a:xfrm>
          <a:prstGeom prst="rect">
            <a:avLst/>
          </a:prstGeom>
          <a:noFill/>
        </p:spPr>
        <p:txBody>
          <a:bodyPr>
            <a:spAutoFit/>
          </a:bodyPr>
          <a:lstStyle/>
          <a:p>
            <a:pPr marL="0" marR="0" lvl="0" indent="0" algn="l" defTabSz="685783" rtl="0" eaLnBrk="0" fontAlgn="base" latinLnBrk="0" hangingPunct="0">
              <a:lnSpc>
                <a:spcPct val="100000"/>
              </a:lnSpc>
              <a:spcBef>
                <a:spcPct val="0"/>
              </a:spcBef>
              <a:spcAft>
                <a:spcPct val="0"/>
              </a:spcAft>
              <a:buClrTx/>
              <a:buSzTx/>
              <a:buFontTx/>
              <a:buNone/>
              <a:tabLst/>
              <a:defRPr/>
            </a:pPr>
            <a:r>
              <a:rPr kumimoji="0" lang="en-US" sz="600" b="0" i="1" u="none" strike="noStrike" kern="1200" cap="none" spc="0" normalizeH="0" baseline="0" noProof="0" dirty="0">
                <a:ln>
                  <a:noFill/>
                </a:ln>
                <a:solidFill>
                  <a:srgbClr val="283446"/>
                </a:solidFill>
                <a:effectLst>
                  <a:outerShdw blurRad="38100" dist="38100" dir="2700000" algn="tl">
                    <a:srgbClr val="000000">
                      <a:alpha val="43137"/>
                    </a:srgbClr>
                  </a:outerShdw>
                </a:effectLst>
                <a:uLnTx/>
                <a:uFillTx/>
                <a:latin typeface="Calibri" panose="020F0502020204030204" pitchFamily="34" charset="0"/>
                <a:ea typeface="+mn-ea"/>
                <a:cs typeface="Arial" panose="020B0604020202020204" pitchFamily="34" charset="0"/>
              </a:rPr>
              <a:t>Vermont</a:t>
            </a:r>
          </a:p>
        </p:txBody>
      </p:sp>
      <p:sp>
        <p:nvSpPr>
          <p:cNvPr id="7" name="TextBox 6">
            <a:extLst>
              <a:ext uri="{FF2B5EF4-FFF2-40B4-BE49-F238E27FC236}">
                <a16:creationId xmlns:a16="http://schemas.microsoft.com/office/drawing/2014/main" id="{015A3F42-72AA-FD7B-96EE-F5DB9EEBC329}"/>
              </a:ext>
            </a:extLst>
          </p:cNvPr>
          <p:cNvSpPr txBox="1"/>
          <p:nvPr/>
        </p:nvSpPr>
        <p:spPr>
          <a:xfrm>
            <a:off x="5506641" y="2051327"/>
            <a:ext cx="720328" cy="184666"/>
          </a:xfrm>
          <a:prstGeom prst="rect">
            <a:avLst/>
          </a:prstGeom>
          <a:noFill/>
        </p:spPr>
        <p:txBody>
          <a:bodyPr>
            <a:spAutoFit/>
          </a:bodyPr>
          <a:lstStyle/>
          <a:p>
            <a:pPr marL="0" marR="0" lvl="0" indent="0" algn="l" defTabSz="685783" rtl="0" eaLnBrk="0" fontAlgn="base" latinLnBrk="0" hangingPunct="0">
              <a:lnSpc>
                <a:spcPct val="100000"/>
              </a:lnSpc>
              <a:spcBef>
                <a:spcPct val="0"/>
              </a:spcBef>
              <a:spcAft>
                <a:spcPct val="0"/>
              </a:spcAft>
              <a:buClrTx/>
              <a:buSzTx/>
              <a:buFontTx/>
              <a:buNone/>
              <a:tabLst/>
              <a:defRPr/>
            </a:pPr>
            <a:r>
              <a:rPr kumimoji="0" lang="en-US" sz="600" b="0" i="1" u="none" strike="noStrike" kern="1200" cap="none" spc="0" normalizeH="0" baseline="0" noProof="0" dirty="0">
                <a:ln>
                  <a:noFill/>
                </a:ln>
                <a:solidFill>
                  <a:srgbClr val="283446"/>
                </a:solidFill>
                <a:effectLst>
                  <a:outerShdw blurRad="38100" dist="38100" dir="2700000" algn="tl">
                    <a:srgbClr val="000000">
                      <a:alpha val="43137"/>
                    </a:srgbClr>
                  </a:outerShdw>
                </a:effectLst>
                <a:uLnTx/>
                <a:uFillTx/>
                <a:latin typeface="Calibri" panose="020F0502020204030204" pitchFamily="34" charset="0"/>
                <a:ea typeface="+mn-ea"/>
                <a:cs typeface="Arial" panose="020B0604020202020204" pitchFamily="34" charset="0"/>
              </a:rPr>
              <a:t>Massachusetts</a:t>
            </a:r>
          </a:p>
        </p:txBody>
      </p:sp>
      <p:sp>
        <p:nvSpPr>
          <p:cNvPr id="8" name="TextBox 7">
            <a:extLst>
              <a:ext uri="{FF2B5EF4-FFF2-40B4-BE49-F238E27FC236}">
                <a16:creationId xmlns:a16="http://schemas.microsoft.com/office/drawing/2014/main" id="{476809E7-6227-77D0-B2AD-FEA416AC70CD}"/>
              </a:ext>
            </a:extLst>
          </p:cNvPr>
          <p:cNvSpPr txBox="1"/>
          <p:nvPr/>
        </p:nvSpPr>
        <p:spPr>
          <a:xfrm>
            <a:off x="5239942" y="2109668"/>
            <a:ext cx="629840" cy="184666"/>
          </a:xfrm>
          <a:prstGeom prst="rect">
            <a:avLst/>
          </a:prstGeom>
          <a:noFill/>
        </p:spPr>
        <p:txBody>
          <a:bodyPr>
            <a:spAutoFit/>
          </a:bodyPr>
          <a:lstStyle/>
          <a:p>
            <a:pPr marL="0" marR="0" lvl="0" indent="0" algn="l" defTabSz="685783" rtl="0" eaLnBrk="0" fontAlgn="base" latinLnBrk="0" hangingPunct="0">
              <a:lnSpc>
                <a:spcPct val="100000"/>
              </a:lnSpc>
              <a:spcBef>
                <a:spcPct val="0"/>
              </a:spcBef>
              <a:spcAft>
                <a:spcPct val="0"/>
              </a:spcAft>
              <a:buClrTx/>
              <a:buSzTx/>
              <a:buFontTx/>
              <a:buNone/>
              <a:tabLst/>
              <a:defRPr/>
            </a:pPr>
            <a:r>
              <a:rPr kumimoji="0" lang="en-US" sz="600" b="0" i="1" u="none" strike="noStrike" kern="1200" cap="none" spc="0" normalizeH="0" baseline="0" noProof="0" dirty="0">
                <a:ln>
                  <a:noFill/>
                </a:ln>
                <a:solidFill>
                  <a:srgbClr val="283446"/>
                </a:solidFill>
                <a:effectLst>
                  <a:outerShdw blurRad="38100" dist="38100" dir="2700000" algn="tl">
                    <a:srgbClr val="000000">
                      <a:alpha val="43137"/>
                    </a:srgbClr>
                  </a:outerShdw>
                </a:effectLst>
                <a:uLnTx/>
                <a:uFillTx/>
                <a:latin typeface="Calibri" panose="020F0502020204030204" pitchFamily="34" charset="0"/>
                <a:ea typeface="+mn-ea"/>
                <a:cs typeface="Arial" panose="020B0604020202020204" pitchFamily="34" charset="0"/>
              </a:rPr>
              <a:t>Connecticut</a:t>
            </a:r>
          </a:p>
        </p:txBody>
      </p:sp>
      <p:pic>
        <p:nvPicPr>
          <p:cNvPr id="2" name="Picture 1">
            <a:extLst>
              <a:ext uri="{FF2B5EF4-FFF2-40B4-BE49-F238E27FC236}">
                <a16:creationId xmlns:a16="http://schemas.microsoft.com/office/drawing/2014/main" id="{C9B7FFC5-8718-56F1-35AD-0685BC894449}"/>
              </a:ext>
            </a:extLst>
          </p:cNvPr>
          <p:cNvPicPr>
            <a:picLocks noChangeAspect="1"/>
          </p:cNvPicPr>
          <p:nvPr/>
        </p:nvPicPr>
        <p:blipFill>
          <a:blip r:embed="rId8"/>
          <a:stretch>
            <a:fillRect/>
          </a:stretch>
        </p:blipFill>
        <p:spPr>
          <a:xfrm>
            <a:off x="5901542" y="3127042"/>
            <a:ext cx="2742009" cy="169189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References – TRICARE website </a:t>
            </a:r>
          </a:p>
        </p:txBody>
      </p:sp>
      <p:sp>
        <p:nvSpPr>
          <p:cNvPr id="4" name="Content Placeholder 3">
            <a:extLst>
              <a:ext uri="{FF2B5EF4-FFF2-40B4-BE49-F238E27FC236}">
                <a16:creationId xmlns:a16="http://schemas.microsoft.com/office/drawing/2014/main" id="{82CF297B-D45D-CAD4-2523-32687B70EBD7}"/>
              </a:ext>
            </a:extLst>
          </p:cNvPr>
          <p:cNvSpPr>
            <a:spLocks noGrp="1"/>
          </p:cNvSpPr>
          <p:nvPr>
            <p:ph idx="1"/>
          </p:nvPr>
        </p:nvSpPr>
        <p:spPr/>
        <p:txBody>
          <a:bodyPr/>
          <a:lstStyle/>
          <a:p>
            <a:endParaRPr lang="en-US"/>
          </a:p>
        </p:txBody>
      </p:sp>
      <p:graphicFrame>
        <p:nvGraphicFramePr>
          <p:cNvPr id="5" name="Content Placeholder 3">
            <a:extLst>
              <a:ext uri="{FF2B5EF4-FFF2-40B4-BE49-F238E27FC236}">
                <a16:creationId xmlns:a16="http://schemas.microsoft.com/office/drawing/2014/main" id="{F4F5D9CA-80A8-069B-5413-771A5D645E14}"/>
              </a:ext>
            </a:extLst>
          </p:cNvPr>
          <p:cNvGraphicFramePr>
            <a:graphicFrameLocks/>
          </p:cNvGraphicFramePr>
          <p:nvPr/>
        </p:nvGraphicFramePr>
        <p:xfrm>
          <a:off x="457200" y="1047750"/>
          <a:ext cx="8229600" cy="3510280"/>
        </p:xfrm>
        <a:graphic>
          <a:graphicData uri="http://schemas.openxmlformats.org/drawingml/2006/table">
            <a:tbl>
              <a:tblPr bandRow="1">
                <a:tableStyleId>{5C22544A-7EE6-4342-B048-85BDC9FD1C3A}</a:tableStyleId>
              </a:tblPr>
              <a:tblGrid>
                <a:gridCol w="3352800">
                  <a:extLst>
                    <a:ext uri="{9D8B030D-6E8A-4147-A177-3AD203B41FA5}">
                      <a16:colId xmlns:a16="http://schemas.microsoft.com/office/drawing/2014/main" val="1812438010"/>
                    </a:ext>
                  </a:extLst>
                </a:gridCol>
                <a:gridCol w="4876800">
                  <a:extLst>
                    <a:ext uri="{9D8B030D-6E8A-4147-A177-3AD203B41FA5}">
                      <a16:colId xmlns:a16="http://schemas.microsoft.com/office/drawing/2014/main" val="4768021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hlinkClick r:id="rId3"/>
                        </a:rPr>
                        <a:t>www.tricare.mil</a:t>
                      </a:r>
                      <a:r>
                        <a:rPr lang="en-US" sz="1800" dirty="0"/>
                        <a:t> </a:t>
                      </a:r>
                      <a:endParaRPr lang="en-US" dirty="0"/>
                    </a:p>
                  </a:txBody>
                  <a:tcPr anchor="ctr"/>
                </a:tc>
                <a:tc>
                  <a:txBody>
                    <a:bodyPr/>
                    <a:lstStyle/>
                    <a:p>
                      <a:r>
                        <a:rPr lang="en-US" sz="1800" dirty="0">
                          <a:solidFill>
                            <a:schemeClr val="accent1">
                              <a:lumMod val="50000"/>
                            </a:schemeClr>
                          </a:solidFill>
                        </a:rPr>
                        <a:t>Up-to-date TRICARE information </a:t>
                      </a:r>
                      <a:endParaRPr lang="en-US" dirty="0">
                        <a:solidFill>
                          <a:schemeClr val="accent1">
                            <a:lumMod val="50000"/>
                          </a:schemeClr>
                        </a:solidFill>
                      </a:endParaRPr>
                    </a:p>
                  </a:txBody>
                  <a:tcPr/>
                </a:tc>
                <a:extLst>
                  <a:ext uri="{0D108BD9-81ED-4DB2-BD59-A6C34878D82A}">
                    <a16:rowId xmlns:a16="http://schemas.microsoft.com/office/drawing/2014/main" val="268387473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hlinkClick r:id="rId4"/>
                        </a:rPr>
                        <a:t>www.tricare.mil/mtf</a:t>
                      </a:r>
                      <a:r>
                        <a:rPr lang="en-US" sz="1800" dirty="0"/>
                        <a:t>  </a:t>
                      </a:r>
                      <a:endParaRPr lang="en-US" dirty="0"/>
                    </a:p>
                  </a:txBody>
                  <a:tcPr anchor="ctr"/>
                </a:tc>
                <a:tc>
                  <a:txBody>
                    <a:bodyPr/>
                    <a:lstStyle/>
                    <a:p>
                      <a:r>
                        <a:rPr lang="en-US" sz="1800" dirty="0">
                          <a:solidFill>
                            <a:schemeClr val="accent1">
                              <a:lumMod val="50000"/>
                            </a:schemeClr>
                          </a:solidFill>
                        </a:rPr>
                        <a:t>MTF websites </a:t>
                      </a:r>
                      <a:endParaRPr lang="en-US" dirty="0">
                        <a:solidFill>
                          <a:schemeClr val="accent1">
                            <a:lumMod val="50000"/>
                          </a:schemeClr>
                        </a:solidFill>
                      </a:endParaRPr>
                    </a:p>
                  </a:txBody>
                  <a:tcPr/>
                </a:tc>
                <a:extLst>
                  <a:ext uri="{0D108BD9-81ED-4DB2-BD59-A6C34878D82A}">
                    <a16:rowId xmlns:a16="http://schemas.microsoft.com/office/drawing/2014/main" val="217550792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hlinkClick r:id="rId4"/>
                        </a:rPr>
                        <a:t>www.newsroom.tricare.mil</a:t>
                      </a:r>
                      <a:endParaRPr lang="en-US" dirty="0"/>
                    </a:p>
                  </a:txBody>
                  <a:tcPr anchor="ctr"/>
                </a:tc>
                <a:tc>
                  <a:txBody>
                    <a:bodyPr/>
                    <a:lstStyle/>
                    <a:p>
                      <a:r>
                        <a:rPr lang="en-US" dirty="0">
                          <a:solidFill>
                            <a:schemeClr val="accent1">
                              <a:lumMod val="50000"/>
                            </a:schemeClr>
                          </a:solidFill>
                        </a:rPr>
                        <a:t>Latest TRICARE news releases</a:t>
                      </a:r>
                    </a:p>
                  </a:txBody>
                  <a:tcPr/>
                </a:tc>
                <a:extLst>
                  <a:ext uri="{0D108BD9-81ED-4DB2-BD59-A6C34878D82A}">
                    <a16:rowId xmlns:a16="http://schemas.microsoft.com/office/drawing/2014/main" val="3079507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hlinkClick r:id="rId4"/>
                        </a:rPr>
                        <a:t>www.tricare.mil/bcacdcao</a:t>
                      </a:r>
                      <a:r>
                        <a:rPr lang="en-US" sz="1800" dirty="0"/>
                        <a:t>  </a:t>
                      </a:r>
                      <a:endParaRPr lang="en-US" dirty="0"/>
                    </a:p>
                  </a:txBody>
                  <a:tcPr anchor="ctr"/>
                </a:tc>
                <a:tc>
                  <a:txBody>
                    <a:bodyPr/>
                    <a:lstStyle/>
                    <a:p>
                      <a:pPr marL="0" algn="l" defTabSz="914400" rtl="0" eaLnBrk="1" latinLnBrk="0" hangingPunct="1"/>
                      <a:r>
                        <a:rPr lang="en-US" sz="1800" kern="1200" dirty="0">
                          <a:solidFill>
                            <a:schemeClr val="accent1">
                              <a:lumMod val="50000"/>
                            </a:schemeClr>
                          </a:solidFill>
                          <a:latin typeface="+mn-lt"/>
                          <a:ea typeface="+mn-ea"/>
                          <a:cs typeface="+mn-cs"/>
                        </a:rPr>
                        <a:t>Beneficiary Counseling and Assistance Coordinators (BCACs) and </a:t>
                      </a:r>
                      <a:br>
                        <a:rPr lang="en-US" sz="1800" kern="1200" dirty="0">
                          <a:solidFill>
                            <a:schemeClr val="accent1">
                              <a:lumMod val="50000"/>
                            </a:schemeClr>
                          </a:solidFill>
                          <a:latin typeface="+mn-lt"/>
                          <a:ea typeface="+mn-ea"/>
                          <a:cs typeface="+mn-cs"/>
                        </a:rPr>
                      </a:br>
                      <a:r>
                        <a:rPr lang="en-US" sz="1800" kern="1200" dirty="0">
                          <a:solidFill>
                            <a:schemeClr val="accent1">
                              <a:lumMod val="50000"/>
                            </a:schemeClr>
                          </a:solidFill>
                          <a:latin typeface="+mn-lt"/>
                          <a:ea typeface="+mn-ea"/>
                          <a:cs typeface="+mn-cs"/>
                        </a:rPr>
                        <a:t>Debt Collection Assistance Officers (DCAOs) </a:t>
                      </a:r>
                    </a:p>
                  </a:txBody>
                  <a:tcPr/>
                </a:tc>
                <a:extLst>
                  <a:ext uri="{0D108BD9-81ED-4DB2-BD59-A6C34878D82A}">
                    <a16:rowId xmlns:a16="http://schemas.microsoft.com/office/drawing/2014/main" val="361677417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hlinkClick r:id="rId5"/>
                        </a:rPr>
                        <a:t>www.tricare.mil/east</a:t>
                      </a:r>
                      <a:r>
                        <a:rPr lang="en-US" sz="1800" dirty="0"/>
                        <a:t> </a:t>
                      </a:r>
                      <a:endParaRPr lang="en-US"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1">
                              <a:lumMod val="50000"/>
                            </a:schemeClr>
                          </a:solidFill>
                        </a:rPr>
                        <a:t>TRICARE </a:t>
                      </a:r>
                      <a:r>
                        <a:rPr lang="en-US" sz="1800" dirty="0">
                          <a:solidFill>
                            <a:schemeClr val="accent1">
                              <a:lumMod val="50000"/>
                            </a:schemeClr>
                          </a:solidFill>
                        </a:rPr>
                        <a:t>East Region information</a:t>
                      </a:r>
                      <a:endParaRPr lang="en-US" dirty="0">
                        <a:solidFill>
                          <a:schemeClr val="accent1">
                            <a:lumMod val="50000"/>
                          </a:schemeClr>
                        </a:solidFill>
                      </a:endParaRPr>
                    </a:p>
                  </a:txBody>
                  <a:tcPr/>
                </a:tc>
                <a:extLst>
                  <a:ext uri="{0D108BD9-81ED-4DB2-BD59-A6C34878D82A}">
                    <a16:rowId xmlns:a16="http://schemas.microsoft.com/office/drawing/2014/main" val="27229777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hlinkClick r:id="rId6"/>
                        </a:rPr>
                        <a:t>www.tricare.mil/west</a:t>
                      </a:r>
                      <a:r>
                        <a:rPr lang="en-US" sz="1800" dirty="0"/>
                        <a:t> </a:t>
                      </a:r>
                      <a:endParaRPr lang="en-US" dirty="0"/>
                    </a:p>
                  </a:txBody>
                  <a:tcPr anchor="ctr"/>
                </a:tc>
                <a:tc>
                  <a:txBody>
                    <a:bodyPr/>
                    <a:lstStyle/>
                    <a:p>
                      <a:r>
                        <a:rPr lang="en-US" dirty="0">
                          <a:solidFill>
                            <a:schemeClr val="accent1">
                              <a:lumMod val="50000"/>
                            </a:schemeClr>
                          </a:solidFill>
                        </a:rPr>
                        <a:t>TRICARE </a:t>
                      </a:r>
                      <a:r>
                        <a:rPr lang="en-US" sz="1800" dirty="0">
                          <a:solidFill>
                            <a:schemeClr val="accent1">
                              <a:lumMod val="50000"/>
                            </a:schemeClr>
                          </a:solidFill>
                        </a:rPr>
                        <a:t>West Region information</a:t>
                      </a:r>
                      <a:endParaRPr lang="en-US" dirty="0">
                        <a:solidFill>
                          <a:schemeClr val="accent1">
                            <a:lumMod val="50000"/>
                          </a:schemeClr>
                        </a:solidFill>
                      </a:endParaRPr>
                    </a:p>
                  </a:txBody>
                  <a:tcPr/>
                </a:tc>
                <a:extLst>
                  <a:ext uri="{0D108BD9-81ED-4DB2-BD59-A6C34878D82A}">
                    <a16:rowId xmlns:a16="http://schemas.microsoft.com/office/drawing/2014/main" val="373144636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hlinkClick r:id="rId7"/>
                        </a:rPr>
                        <a:t>www.tricare.mil/overseas</a:t>
                      </a:r>
                      <a:endParaRPr lang="en-US" dirty="0"/>
                    </a:p>
                  </a:txBody>
                  <a:tcPr anchor="ctr"/>
                </a:tc>
                <a:tc>
                  <a:txBody>
                    <a:bodyPr/>
                    <a:lstStyle/>
                    <a:p>
                      <a:r>
                        <a:rPr lang="en-US" dirty="0">
                          <a:solidFill>
                            <a:schemeClr val="accent1">
                              <a:lumMod val="50000"/>
                            </a:schemeClr>
                          </a:solidFill>
                        </a:rPr>
                        <a:t>TRICARE </a:t>
                      </a:r>
                      <a:r>
                        <a:rPr lang="en-US" sz="1800" dirty="0">
                          <a:solidFill>
                            <a:schemeClr val="accent1">
                              <a:lumMod val="50000"/>
                            </a:schemeClr>
                          </a:solidFill>
                        </a:rPr>
                        <a:t>Overseas information</a:t>
                      </a:r>
                      <a:endParaRPr lang="en-US" dirty="0">
                        <a:solidFill>
                          <a:schemeClr val="accent1">
                            <a:lumMod val="50000"/>
                          </a:schemeClr>
                        </a:solidFill>
                      </a:endParaRPr>
                    </a:p>
                  </a:txBody>
                  <a:tcPr/>
                </a:tc>
                <a:extLst>
                  <a:ext uri="{0D108BD9-81ED-4DB2-BD59-A6C34878D82A}">
                    <a16:rowId xmlns:a16="http://schemas.microsoft.com/office/drawing/2014/main" val="328299362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hlinkClick r:id="rId8"/>
                        </a:rPr>
                        <a:t>www.tricare.mil/customerservice</a:t>
                      </a:r>
                      <a:r>
                        <a:rPr lang="en-US" sz="1800" dirty="0"/>
                        <a:t>  </a:t>
                      </a:r>
                      <a:endParaRPr lang="en-US" dirty="0"/>
                    </a:p>
                  </a:txBody>
                  <a:tcPr anchor="ctr"/>
                </a:tc>
                <a:tc>
                  <a:txBody>
                    <a:bodyPr/>
                    <a:lstStyle/>
                    <a:p>
                      <a:r>
                        <a:rPr lang="en-US" sz="1800" dirty="0">
                          <a:solidFill>
                            <a:schemeClr val="accent1">
                              <a:lumMod val="50000"/>
                            </a:schemeClr>
                          </a:solidFill>
                        </a:rPr>
                        <a:t>TRICARE Customer Service</a:t>
                      </a:r>
                      <a:endParaRPr lang="en-US" dirty="0">
                        <a:solidFill>
                          <a:schemeClr val="accent1">
                            <a:lumMod val="50000"/>
                          </a:schemeClr>
                        </a:solidFill>
                      </a:endParaRPr>
                    </a:p>
                  </a:txBody>
                  <a:tcPr/>
                </a:tc>
                <a:extLst>
                  <a:ext uri="{0D108BD9-81ED-4DB2-BD59-A6C34878D82A}">
                    <a16:rowId xmlns:a16="http://schemas.microsoft.com/office/drawing/2014/main" val="1397617199"/>
                  </a:ext>
                </a:extLst>
              </a:tr>
            </a:tbl>
          </a:graphicData>
        </a:graphic>
      </p:graphicFrame>
    </p:spTree>
    <p:extLst>
      <p:ext uri="{BB962C8B-B14F-4D97-AF65-F5344CB8AC3E}">
        <p14:creationId xmlns:p14="http://schemas.microsoft.com/office/powerpoint/2010/main" val="3746125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0" y="2190750"/>
            <a:ext cx="4569516" cy="838200"/>
          </a:xfrm>
        </p:spPr>
        <p:txBody>
          <a:bodyPr>
            <a:noAutofit/>
          </a:bodyPr>
          <a:lstStyle/>
          <a:p>
            <a:pPr marL="0" indent="0" algn="ctr">
              <a:buNone/>
            </a:pPr>
            <a:r>
              <a:rPr lang="en-US" sz="2800" b="1" dirty="0"/>
              <a:t>TRICARE Overseas Program</a:t>
            </a:r>
            <a:br>
              <a:rPr lang="en-US" sz="2800" b="1" dirty="0"/>
            </a:br>
            <a:endParaRPr lang="en-US" sz="2800" b="1" dirty="0"/>
          </a:p>
        </p:txBody>
      </p:sp>
    </p:spTree>
    <p:extLst>
      <p:ext uri="{BB962C8B-B14F-4D97-AF65-F5344CB8AC3E}">
        <p14:creationId xmlns:p14="http://schemas.microsoft.com/office/powerpoint/2010/main" val="10303686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6">
            <a:extLst>
              <a:ext uri="{FF2B5EF4-FFF2-40B4-BE49-F238E27FC236}">
                <a16:creationId xmlns:a16="http://schemas.microsoft.com/office/drawing/2014/main" id="{87174A73-B585-5956-27A6-B17395F7A39E}"/>
              </a:ext>
            </a:extLst>
          </p:cNvPr>
          <p:cNvGraphicFramePr>
            <a:graphicFrameLocks noGrp="1"/>
          </p:cNvGraphicFramePr>
          <p:nvPr/>
        </p:nvGraphicFramePr>
        <p:xfrm>
          <a:off x="457200" y="1066800"/>
          <a:ext cx="8229600" cy="3380930"/>
        </p:xfrm>
        <a:graphic>
          <a:graphicData uri="http://schemas.openxmlformats.org/drawingml/2006/table">
            <a:tbl>
              <a:tblPr firstRow="1" bandRow="1"/>
              <a:tblGrid>
                <a:gridCol w="4114800">
                  <a:extLst>
                    <a:ext uri="{9D8B030D-6E8A-4147-A177-3AD203B41FA5}">
                      <a16:colId xmlns:a16="http://schemas.microsoft.com/office/drawing/2014/main" val="3132206646"/>
                    </a:ext>
                  </a:extLst>
                </a:gridCol>
                <a:gridCol w="4114800">
                  <a:extLst>
                    <a:ext uri="{9D8B030D-6E8A-4147-A177-3AD203B41FA5}">
                      <a16:colId xmlns:a16="http://schemas.microsoft.com/office/drawing/2014/main" val="2343471064"/>
                    </a:ext>
                  </a:extLst>
                </a:gridCol>
              </a:tblGrid>
              <a:tr h="525780">
                <a:tc>
                  <a:txBody>
                    <a:bodyPr/>
                    <a:lstStyle>
                      <a:lvl1pPr marL="0" algn="l" defTabSz="685800" rtl="0" eaLnBrk="1" latinLnBrk="0" hangingPunct="1">
                        <a:defRPr sz="1350" b="1" kern="1200">
                          <a:solidFill>
                            <a:schemeClr val="lt1"/>
                          </a:solidFill>
                          <a:latin typeface="Franklin Gothic Book" panose="020B0503020102020204"/>
                        </a:defRPr>
                      </a:lvl1pPr>
                      <a:lvl2pPr marL="342900" algn="l" defTabSz="685800" rtl="0" eaLnBrk="1" latinLnBrk="0" hangingPunct="1">
                        <a:defRPr sz="1350" b="1" kern="1200">
                          <a:solidFill>
                            <a:schemeClr val="lt1"/>
                          </a:solidFill>
                          <a:latin typeface="Franklin Gothic Book" panose="020B0503020102020204"/>
                        </a:defRPr>
                      </a:lvl2pPr>
                      <a:lvl3pPr marL="685800" algn="l" defTabSz="685800" rtl="0" eaLnBrk="1" latinLnBrk="0" hangingPunct="1">
                        <a:defRPr sz="1350" b="1" kern="1200">
                          <a:solidFill>
                            <a:schemeClr val="lt1"/>
                          </a:solidFill>
                          <a:latin typeface="Franklin Gothic Book" panose="020B0503020102020204"/>
                        </a:defRPr>
                      </a:lvl3pPr>
                      <a:lvl4pPr marL="1028700" algn="l" defTabSz="685800" rtl="0" eaLnBrk="1" latinLnBrk="0" hangingPunct="1">
                        <a:defRPr sz="1350" b="1" kern="1200">
                          <a:solidFill>
                            <a:schemeClr val="lt1"/>
                          </a:solidFill>
                          <a:latin typeface="Franklin Gothic Book" panose="020B0503020102020204"/>
                        </a:defRPr>
                      </a:lvl4pPr>
                      <a:lvl5pPr marL="1371600" algn="l" defTabSz="685800" rtl="0" eaLnBrk="1" latinLnBrk="0" hangingPunct="1">
                        <a:defRPr sz="1350" b="1" kern="1200">
                          <a:solidFill>
                            <a:schemeClr val="lt1"/>
                          </a:solidFill>
                          <a:latin typeface="Franklin Gothic Book" panose="020B0503020102020204"/>
                        </a:defRPr>
                      </a:lvl5pPr>
                      <a:lvl6pPr marL="1714500" algn="l" defTabSz="685800" rtl="0" eaLnBrk="1" latinLnBrk="0" hangingPunct="1">
                        <a:defRPr sz="1350" b="1" kern="1200">
                          <a:solidFill>
                            <a:schemeClr val="lt1"/>
                          </a:solidFill>
                          <a:latin typeface="Franklin Gothic Book" panose="020B0503020102020204"/>
                        </a:defRPr>
                      </a:lvl6pPr>
                      <a:lvl7pPr marL="2057400" algn="l" defTabSz="685800" rtl="0" eaLnBrk="1" latinLnBrk="0" hangingPunct="1">
                        <a:defRPr sz="1350" b="1" kern="1200">
                          <a:solidFill>
                            <a:schemeClr val="lt1"/>
                          </a:solidFill>
                          <a:latin typeface="Franklin Gothic Book" panose="020B0503020102020204"/>
                        </a:defRPr>
                      </a:lvl7pPr>
                      <a:lvl8pPr marL="2400300" algn="l" defTabSz="685800" rtl="0" eaLnBrk="1" latinLnBrk="0" hangingPunct="1">
                        <a:defRPr sz="1350" b="1" kern="1200">
                          <a:solidFill>
                            <a:schemeClr val="lt1"/>
                          </a:solidFill>
                          <a:latin typeface="Franklin Gothic Book" panose="020B0503020102020204"/>
                        </a:defRPr>
                      </a:lvl8pPr>
                      <a:lvl9pPr marL="2743200" algn="l" defTabSz="685800" rtl="0" eaLnBrk="1" latinLnBrk="0" hangingPunct="1">
                        <a:defRPr sz="1350" b="1" kern="1200">
                          <a:solidFill>
                            <a:schemeClr val="lt1"/>
                          </a:solidFill>
                          <a:latin typeface="Franklin Gothic Book" panose="020B0503020102020204"/>
                        </a:defRPr>
                      </a:lvl9pPr>
                    </a:lstStyle>
                    <a:p>
                      <a:pPr algn="ctr"/>
                      <a:r>
                        <a:rPr lang="en-US" sz="1400" dirty="0"/>
                        <a:t>TOP Contract </a:t>
                      </a:r>
                    </a:p>
                    <a:p>
                      <a:pPr algn="ctr"/>
                      <a:r>
                        <a:rPr lang="en-US" sz="1400" dirty="0"/>
                        <a:t>(Overseas)</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83446"/>
                    </a:solidFill>
                  </a:tcPr>
                </a:tc>
                <a:tc>
                  <a:txBody>
                    <a:bodyPr/>
                    <a:lstStyle>
                      <a:lvl1pPr marL="0" algn="l" defTabSz="685800" rtl="0" eaLnBrk="1" latinLnBrk="0" hangingPunct="1">
                        <a:defRPr sz="1350" b="1" kern="1200">
                          <a:solidFill>
                            <a:schemeClr val="lt1"/>
                          </a:solidFill>
                          <a:latin typeface="Franklin Gothic Book" panose="020B0503020102020204"/>
                        </a:defRPr>
                      </a:lvl1pPr>
                      <a:lvl2pPr marL="342900" algn="l" defTabSz="685800" rtl="0" eaLnBrk="1" latinLnBrk="0" hangingPunct="1">
                        <a:defRPr sz="1350" b="1" kern="1200">
                          <a:solidFill>
                            <a:schemeClr val="lt1"/>
                          </a:solidFill>
                          <a:latin typeface="Franklin Gothic Book" panose="020B0503020102020204"/>
                        </a:defRPr>
                      </a:lvl2pPr>
                      <a:lvl3pPr marL="685800" algn="l" defTabSz="685800" rtl="0" eaLnBrk="1" latinLnBrk="0" hangingPunct="1">
                        <a:defRPr sz="1350" b="1" kern="1200">
                          <a:solidFill>
                            <a:schemeClr val="lt1"/>
                          </a:solidFill>
                          <a:latin typeface="Franklin Gothic Book" panose="020B0503020102020204"/>
                        </a:defRPr>
                      </a:lvl3pPr>
                      <a:lvl4pPr marL="1028700" algn="l" defTabSz="685800" rtl="0" eaLnBrk="1" latinLnBrk="0" hangingPunct="1">
                        <a:defRPr sz="1350" b="1" kern="1200">
                          <a:solidFill>
                            <a:schemeClr val="lt1"/>
                          </a:solidFill>
                          <a:latin typeface="Franklin Gothic Book" panose="020B0503020102020204"/>
                        </a:defRPr>
                      </a:lvl4pPr>
                      <a:lvl5pPr marL="1371600" algn="l" defTabSz="685800" rtl="0" eaLnBrk="1" latinLnBrk="0" hangingPunct="1">
                        <a:defRPr sz="1350" b="1" kern="1200">
                          <a:solidFill>
                            <a:schemeClr val="lt1"/>
                          </a:solidFill>
                          <a:latin typeface="Franklin Gothic Book" panose="020B0503020102020204"/>
                        </a:defRPr>
                      </a:lvl5pPr>
                      <a:lvl6pPr marL="1714500" algn="l" defTabSz="685800" rtl="0" eaLnBrk="1" latinLnBrk="0" hangingPunct="1">
                        <a:defRPr sz="1350" b="1" kern="1200">
                          <a:solidFill>
                            <a:schemeClr val="lt1"/>
                          </a:solidFill>
                          <a:latin typeface="Franklin Gothic Book" panose="020B0503020102020204"/>
                        </a:defRPr>
                      </a:lvl6pPr>
                      <a:lvl7pPr marL="2057400" algn="l" defTabSz="685800" rtl="0" eaLnBrk="1" latinLnBrk="0" hangingPunct="1">
                        <a:defRPr sz="1350" b="1" kern="1200">
                          <a:solidFill>
                            <a:schemeClr val="lt1"/>
                          </a:solidFill>
                          <a:latin typeface="Franklin Gothic Book" panose="020B0503020102020204"/>
                        </a:defRPr>
                      </a:lvl7pPr>
                      <a:lvl8pPr marL="2400300" algn="l" defTabSz="685800" rtl="0" eaLnBrk="1" latinLnBrk="0" hangingPunct="1">
                        <a:defRPr sz="1350" b="1" kern="1200">
                          <a:solidFill>
                            <a:schemeClr val="lt1"/>
                          </a:solidFill>
                          <a:latin typeface="Franklin Gothic Book" panose="020B0503020102020204"/>
                        </a:defRPr>
                      </a:lvl8pPr>
                      <a:lvl9pPr marL="2743200" algn="l" defTabSz="685800" rtl="0" eaLnBrk="1" latinLnBrk="0" hangingPunct="1">
                        <a:defRPr sz="1350" b="1" kern="1200">
                          <a:solidFill>
                            <a:schemeClr val="lt1"/>
                          </a:solidFill>
                          <a:latin typeface="Franklin Gothic Book" panose="020B0503020102020204"/>
                        </a:defRPr>
                      </a:lvl9pPr>
                    </a:lstStyle>
                    <a:p>
                      <a:pPr algn="ctr"/>
                      <a:r>
                        <a:rPr lang="en-US" sz="1400" dirty="0"/>
                        <a:t>Managed Care Support Contract</a:t>
                      </a:r>
                    </a:p>
                    <a:p>
                      <a:pPr algn="ctr"/>
                      <a:r>
                        <a:rPr lang="en-US" sz="1400" dirty="0"/>
                        <a:t> (United States)</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83446"/>
                    </a:solidFill>
                  </a:tcPr>
                </a:tc>
                <a:extLst>
                  <a:ext uri="{0D108BD9-81ED-4DB2-BD59-A6C34878D82A}">
                    <a16:rowId xmlns:a16="http://schemas.microsoft.com/office/drawing/2014/main" val="1619680360"/>
                  </a:ext>
                </a:extLst>
              </a:tr>
              <a:tr h="330295">
                <a:tc>
                  <a:txBody>
                    <a:bodyPr/>
                    <a:lstStyle>
                      <a:lvl1pPr marL="0" algn="l" defTabSz="685800" rtl="0" eaLnBrk="1" latinLnBrk="0" hangingPunct="1">
                        <a:defRPr sz="1350" kern="1200">
                          <a:solidFill>
                            <a:schemeClr val="dk1"/>
                          </a:solidFill>
                          <a:latin typeface="Franklin Gothic Book" panose="020B0503020102020204"/>
                        </a:defRPr>
                      </a:lvl1pPr>
                      <a:lvl2pPr marL="342900" algn="l" defTabSz="685800" rtl="0" eaLnBrk="1" latinLnBrk="0" hangingPunct="1">
                        <a:defRPr sz="1350" kern="1200">
                          <a:solidFill>
                            <a:schemeClr val="dk1"/>
                          </a:solidFill>
                          <a:latin typeface="Franklin Gothic Book" panose="020B0503020102020204"/>
                        </a:defRPr>
                      </a:lvl2pPr>
                      <a:lvl3pPr marL="685800" algn="l" defTabSz="685800" rtl="0" eaLnBrk="1" latinLnBrk="0" hangingPunct="1">
                        <a:defRPr sz="1350" kern="1200">
                          <a:solidFill>
                            <a:schemeClr val="dk1"/>
                          </a:solidFill>
                          <a:latin typeface="Franklin Gothic Book" panose="020B0503020102020204"/>
                        </a:defRPr>
                      </a:lvl3pPr>
                      <a:lvl4pPr marL="1028700" algn="l" defTabSz="685800" rtl="0" eaLnBrk="1" latinLnBrk="0" hangingPunct="1">
                        <a:defRPr sz="1350" kern="1200">
                          <a:solidFill>
                            <a:schemeClr val="dk1"/>
                          </a:solidFill>
                          <a:latin typeface="Franklin Gothic Book" panose="020B0503020102020204"/>
                        </a:defRPr>
                      </a:lvl4pPr>
                      <a:lvl5pPr marL="1371600" algn="l" defTabSz="685800" rtl="0" eaLnBrk="1" latinLnBrk="0" hangingPunct="1">
                        <a:defRPr sz="1350" kern="1200">
                          <a:solidFill>
                            <a:schemeClr val="dk1"/>
                          </a:solidFill>
                          <a:latin typeface="Franklin Gothic Book" panose="020B0503020102020204"/>
                        </a:defRPr>
                      </a:lvl5pPr>
                      <a:lvl6pPr marL="1714500" algn="l" defTabSz="685800" rtl="0" eaLnBrk="1" latinLnBrk="0" hangingPunct="1">
                        <a:defRPr sz="1350" kern="1200">
                          <a:solidFill>
                            <a:schemeClr val="dk1"/>
                          </a:solidFill>
                          <a:latin typeface="Franklin Gothic Book" panose="020B0503020102020204"/>
                        </a:defRPr>
                      </a:lvl6pPr>
                      <a:lvl7pPr marL="2057400" algn="l" defTabSz="685800" rtl="0" eaLnBrk="1" latinLnBrk="0" hangingPunct="1">
                        <a:defRPr sz="1350" kern="1200">
                          <a:solidFill>
                            <a:schemeClr val="dk1"/>
                          </a:solidFill>
                          <a:latin typeface="Franklin Gothic Book" panose="020B0503020102020204"/>
                        </a:defRPr>
                      </a:lvl7pPr>
                      <a:lvl8pPr marL="2400300" algn="l" defTabSz="685800" rtl="0" eaLnBrk="1" latinLnBrk="0" hangingPunct="1">
                        <a:defRPr sz="1350" kern="1200">
                          <a:solidFill>
                            <a:schemeClr val="dk1"/>
                          </a:solidFill>
                          <a:latin typeface="Franklin Gothic Book" panose="020B0503020102020204"/>
                        </a:defRPr>
                      </a:lvl8pPr>
                      <a:lvl9pPr marL="2743200" algn="l" defTabSz="685800" rtl="0" eaLnBrk="1" latinLnBrk="0" hangingPunct="1">
                        <a:defRPr sz="1350" kern="1200">
                          <a:solidFill>
                            <a:schemeClr val="dk1"/>
                          </a:solidFill>
                          <a:latin typeface="Franklin Gothic Book" panose="020B0503020102020204"/>
                        </a:defRPr>
                      </a:lvl9pPr>
                    </a:lstStyle>
                    <a:p>
                      <a:r>
                        <a:rPr lang="en-US" sz="1400" dirty="0"/>
                        <a:t>Frequent fluctuation in # of eligible beneficiaries</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83446">
                        <a:tint val="40000"/>
                      </a:srgbClr>
                    </a:solidFill>
                  </a:tcPr>
                </a:tc>
                <a:tc>
                  <a:txBody>
                    <a:bodyPr/>
                    <a:lstStyle>
                      <a:lvl1pPr marL="0" algn="l" defTabSz="685800" rtl="0" eaLnBrk="1" latinLnBrk="0" hangingPunct="1">
                        <a:defRPr sz="1350" kern="1200">
                          <a:solidFill>
                            <a:schemeClr val="dk1"/>
                          </a:solidFill>
                          <a:latin typeface="Franklin Gothic Book" panose="020B0503020102020204"/>
                        </a:defRPr>
                      </a:lvl1pPr>
                      <a:lvl2pPr marL="342900" algn="l" defTabSz="685800" rtl="0" eaLnBrk="1" latinLnBrk="0" hangingPunct="1">
                        <a:defRPr sz="1350" kern="1200">
                          <a:solidFill>
                            <a:schemeClr val="dk1"/>
                          </a:solidFill>
                          <a:latin typeface="Franklin Gothic Book" panose="020B0503020102020204"/>
                        </a:defRPr>
                      </a:lvl2pPr>
                      <a:lvl3pPr marL="685800" algn="l" defTabSz="685800" rtl="0" eaLnBrk="1" latinLnBrk="0" hangingPunct="1">
                        <a:defRPr sz="1350" kern="1200">
                          <a:solidFill>
                            <a:schemeClr val="dk1"/>
                          </a:solidFill>
                          <a:latin typeface="Franklin Gothic Book" panose="020B0503020102020204"/>
                        </a:defRPr>
                      </a:lvl3pPr>
                      <a:lvl4pPr marL="1028700" algn="l" defTabSz="685800" rtl="0" eaLnBrk="1" latinLnBrk="0" hangingPunct="1">
                        <a:defRPr sz="1350" kern="1200">
                          <a:solidFill>
                            <a:schemeClr val="dk1"/>
                          </a:solidFill>
                          <a:latin typeface="Franklin Gothic Book" panose="020B0503020102020204"/>
                        </a:defRPr>
                      </a:lvl4pPr>
                      <a:lvl5pPr marL="1371600" algn="l" defTabSz="685800" rtl="0" eaLnBrk="1" latinLnBrk="0" hangingPunct="1">
                        <a:defRPr sz="1350" kern="1200">
                          <a:solidFill>
                            <a:schemeClr val="dk1"/>
                          </a:solidFill>
                          <a:latin typeface="Franklin Gothic Book" panose="020B0503020102020204"/>
                        </a:defRPr>
                      </a:lvl5pPr>
                      <a:lvl6pPr marL="1714500" algn="l" defTabSz="685800" rtl="0" eaLnBrk="1" latinLnBrk="0" hangingPunct="1">
                        <a:defRPr sz="1350" kern="1200">
                          <a:solidFill>
                            <a:schemeClr val="dk1"/>
                          </a:solidFill>
                          <a:latin typeface="Franklin Gothic Book" panose="020B0503020102020204"/>
                        </a:defRPr>
                      </a:lvl6pPr>
                      <a:lvl7pPr marL="2057400" algn="l" defTabSz="685800" rtl="0" eaLnBrk="1" latinLnBrk="0" hangingPunct="1">
                        <a:defRPr sz="1350" kern="1200">
                          <a:solidFill>
                            <a:schemeClr val="dk1"/>
                          </a:solidFill>
                          <a:latin typeface="Franklin Gothic Book" panose="020B0503020102020204"/>
                        </a:defRPr>
                      </a:lvl7pPr>
                      <a:lvl8pPr marL="2400300" algn="l" defTabSz="685800" rtl="0" eaLnBrk="1" latinLnBrk="0" hangingPunct="1">
                        <a:defRPr sz="1350" kern="1200">
                          <a:solidFill>
                            <a:schemeClr val="dk1"/>
                          </a:solidFill>
                          <a:latin typeface="Franklin Gothic Book" panose="020B0503020102020204"/>
                        </a:defRPr>
                      </a:lvl8pPr>
                      <a:lvl9pPr marL="2743200" algn="l" defTabSz="685800" rtl="0" eaLnBrk="1" latinLnBrk="0" hangingPunct="1">
                        <a:defRPr sz="1350" kern="1200">
                          <a:solidFill>
                            <a:schemeClr val="dk1"/>
                          </a:solidFill>
                          <a:latin typeface="Franklin Gothic Book" panose="020B0503020102020204"/>
                        </a:defRPr>
                      </a:lvl9pPr>
                    </a:lstStyle>
                    <a:p>
                      <a:r>
                        <a:rPr lang="en-US" sz="1400" dirty="0"/>
                        <a:t># of eligible beneficiaries more stable</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83446">
                        <a:tint val="40000"/>
                      </a:srgbClr>
                    </a:solidFill>
                  </a:tcPr>
                </a:tc>
                <a:extLst>
                  <a:ext uri="{0D108BD9-81ED-4DB2-BD59-A6C34878D82A}">
                    <a16:rowId xmlns:a16="http://schemas.microsoft.com/office/drawing/2014/main" val="2747460050"/>
                  </a:ext>
                </a:extLst>
              </a:tr>
              <a:tr h="308610">
                <a:tc>
                  <a:txBody>
                    <a:bodyPr/>
                    <a:lstStyle>
                      <a:lvl1pPr marL="0" algn="l" defTabSz="685800" rtl="0" eaLnBrk="1" latinLnBrk="0" hangingPunct="1">
                        <a:defRPr sz="1350" kern="1200">
                          <a:solidFill>
                            <a:schemeClr val="dk1"/>
                          </a:solidFill>
                          <a:latin typeface="Franklin Gothic Book" panose="020B0503020102020204"/>
                        </a:defRPr>
                      </a:lvl1pPr>
                      <a:lvl2pPr marL="342900" algn="l" defTabSz="685800" rtl="0" eaLnBrk="1" latinLnBrk="0" hangingPunct="1">
                        <a:defRPr sz="1350" kern="1200">
                          <a:solidFill>
                            <a:schemeClr val="dk1"/>
                          </a:solidFill>
                          <a:latin typeface="Franklin Gothic Book" panose="020B0503020102020204"/>
                        </a:defRPr>
                      </a:lvl2pPr>
                      <a:lvl3pPr marL="685800" algn="l" defTabSz="685800" rtl="0" eaLnBrk="1" latinLnBrk="0" hangingPunct="1">
                        <a:defRPr sz="1350" kern="1200">
                          <a:solidFill>
                            <a:schemeClr val="dk1"/>
                          </a:solidFill>
                          <a:latin typeface="Franklin Gothic Book" panose="020B0503020102020204"/>
                        </a:defRPr>
                      </a:lvl3pPr>
                      <a:lvl4pPr marL="1028700" algn="l" defTabSz="685800" rtl="0" eaLnBrk="1" latinLnBrk="0" hangingPunct="1">
                        <a:defRPr sz="1350" kern="1200">
                          <a:solidFill>
                            <a:schemeClr val="dk1"/>
                          </a:solidFill>
                          <a:latin typeface="Franklin Gothic Book" panose="020B0503020102020204"/>
                        </a:defRPr>
                      </a:lvl4pPr>
                      <a:lvl5pPr marL="1371600" algn="l" defTabSz="685800" rtl="0" eaLnBrk="1" latinLnBrk="0" hangingPunct="1">
                        <a:defRPr sz="1350" kern="1200">
                          <a:solidFill>
                            <a:schemeClr val="dk1"/>
                          </a:solidFill>
                          <a:latin typeface="Franklin Gothic Book" panose="020B0503020102020204"/>
                        </a:defRPr>
                      </a:lvl5pPr>
                      <a:lvl6pPr marL="1714500" algn="l" defTabSz="685800" rtl="0" eaLnBrk="1" latinLnBrk="0" hangingPunct="1">
                        <a:defRPr sz="1350" kern="1200">
                          <a:solidFill>
                            <a:schemeClr val="dk1"/>
                          </a:solidFill>
                          <a:latin typeface="Franklin Gothic Book" panose="020B0503020102020204"/>
                        </a:defRPr>
                      </a:lvl6pPr>
                      <a:lvl7pPr marL="2057400" algn="l" defTabSz="685800" rtl="0" eaLnBrk="1" latinLnBrk="0" hangingPunct="1">
                        <a:defRPr sz="1350" kern="1200">
                          <a:solidFill>
                            <a:schemeClr val="dk1"/>
                          </a:solidFill>
                          <a:latin typeface="Franklin Gothic Book" panose="020B0503020102020204"/>
                        </a:defRPr>
                      </a:lvl7pPr>
                      <a:lvl8pPr marL="2400300" algn="l" defTabSz="685800" rtl="0" eaLnBrk="1" latinLnBrk="0" hangingPunct="1">
                        <a:defRPr sz="1350" kern="1200">
                          <a:solidFill>
                            <a:schemeClr val="dk1"/>
                          </a:solidFill>
                          <a:latin typeface="Franklin Gothic Book" panose="020B0503020102020204"/>
                        </a:defRPr>
                      </a:lvl8pPr>
                      <a:lvl9pPr marL="2743200" algn="l" defTabSz="685800" rtl="0" eaLnBrk="1" latinLnBrk="0" hangingPunct="1">
                        <a:defRPr sz="1350" kern="1200">
                          <a:solidFill>
                            <a:schemeClr val="dk1"/>
                          </a:solidFill>
                          <a:latin typeface="Franklin Gothic Book" panose="020B0503020102020204"/>
                        </a:defRPr>
                      </a:lvl9pPr>
                    </a:lstStyle>
                    <a:p>
                      <a:r>
                        <a:rPr lang="en-US" sz="1400" dirty="0"/>
                        <a:t>3 Geographical Areas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83446">
                        <a:tint val="20000"/>
                      </a:srgbClr>
                    </a:solidFill>
                  </a:tcPr>
                </a:tc>
                <a:tc>
                  <a:txBody>
                    <a:bodyPr/>
                    <a:lstStyle>
                      <a:lvl1pPr marL="0" algn="l" defTabSz="685800" rtl="0" eaLnBrk="1" latinLnBrk="0" hangingPunct="1">
                        <a:defRPr sz="1350" kern="1200">
                          <a:solidFill>
                            <a:schemeClr val="dk1"/>
                          </a:solidFill>
                          <a:latin typeface="Franklin Gothic Book" panose="020B0503020102020204"/>
                        </a:defRPr>
                      </a:lvl1pPr>
                      <a:lvl2pPr marL="342900" algn="l" defTabSz="685800" rtl="0" eaLnBrk="1" latinLnBrk="0" hangingPunct="1">
                        <a:defRPr sz="1350" kern="1200">
                          <a:solidFill>
                            <a:schemeClr val="dk1"/>
                          </a:solidFill>
                          <a:latin typeface="Franklin Gothic Book" panose="020B0503020102020204"/>
                        </a:defRPr>
                      </a:lvl2pPr>
                      <a:lvl3pPr marL="685800" algn="l" defTabSz="685800" rtl="0" eaLnBrk="1" latinLnBrk="0" hangingPunct="1">
                        <a:defRPr sz="1350" kern="1200">
                          <a:solidFill>
                            <a:schemeClr val="dk1"/>
                          </a:solidFill>
                          <a:latin typeface="Franklin Gothic Book" panose="020B0503020102020204"/>
                        </a:defRPr>
                      </a:lvl3pPr>
                      <a:lvl4pPr marL="1028700" algn="l" defTabSz="685800" rtl="0" eaLnBrk="1" latinLnBrk="0" hangingPunct="1">
                        <a:defRPr sz="1350" kern="1200">
                          <a:solidFill>
                            <a:schemeClr val="dk1"/>
                          </a:solidFill>
                          <a:latin typeface="Franklin Gothic Book" panose="020B0503020102020204"/>
                        </a:defRPr>
                      </a:lvl4pPr>
                      <a:lvl5pPr marL="1371600" algn="l" defTabSz="685800" rtl="0" eaLnBrk="1" latinLnBrk="0" hangingPunct="1">
                        <a:defRPr sz="1350" kern="1200">
                          <a:solidFill>
                            <a:schemeClr val="dk1"/>
                          </a:solidFill>
                          <a:latin typeface="Franklin Gothic Book" panose="020B0503020102020204"/>
                        </a:defRPr>
                      </a:lvl5pPr>
                      <a:lvl6pPr marL="1714500" algn="l" defTabSz="685800" rtl="0" eaLnBrk="1" latinLnBrk="0" hangingPunct="1">
                        <a:defRPr sz="1350" kern="1200">
                          <a:solidFill>
                            <a:schemeClr val="dk1"/>
                          </a:solidFill>
                          <a:latin typeface="Franklin Gothic Book" panose="020B0503020102020204"/>
                        </a:defRPr>
                      </a:lvl6pPr>
                      <a:lvl7pPr marL="2057400" algn="l" defTabSz="685800" rtl="0" eaLnBrk="1" latinLnBrk="0" hangingPunct="1">
                        <a:defRPr sz="1350" kern="1200">
                          <a:solidFill>
                            <a:schemeClr val="dk1"/>
                          </a:solidFill>
                          <a:latin typeface="Franklin Gothic Book" panose="020B0503020102020204"/>
                        </a:defRPr>
                      </a:lvl7pPr>
                      <a:lvl8pPr marL="2400300" algn="l" defTabSz="685800" rtl="0" eaLnBrk="1" latinLnBrk="0" hangingPunct="1">
                        <a:defRPr sz="1350" kern="1200">
                          <a:solidFill>
                            <a:schemeClr val="dk1"/>
                          </a:solidFill>
                          <a:latin typeface="Franklin Gothic Book" panose="020B0503020102020204"/>
                        </a:defRPr>
                      </a:lvl8pPr>
                      <a:lvl9pPr marL="2743200" algn="l" defTabSz="685800" rtl="0" eaLnBrk="1" latinLnBrk="0" hangingPunct="1">
                        <a:defRPr sz="1350" kern="1200">
                          <a:solidFill>
                            <a:schemeClr val="dk1"/>
                          </a:solidFill>
                          <a:latin typeface="Franklin Gothic Book" panose="020B0503020102020204"/>
                        </a:defRPr>
                      </a:lvl9pPr>
                    </a:lstStyle>
                    <a:p>
                      <a:r>
                        <a:rPr lang="en-US" sz="1400" dirty="0"/>
                        <a:t>2 Geographical Areas (East/West)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83446">
                        <a:tint val="20000"/>
                      </a:srgbClr>
                    </a:solidFill>
                  </a:tcPr>
                </a:tc>
                <a:extLst>
                  <a:ext uri="{0D108BD9-81ED-4DB2-BD59-A6C34878D82A}">
                    <a16:rowId xmlns:a16="http://schemas.microsoft.com/office/drawing/2014/main" val="4201277047"/>
                  </a:ext>
                </a:extLst>
              </a:tr>
              <a:tr h="308610">
                <a:tc>
                  <a:txBody>
                    <a:bodyPr/>
                    <a:lstStyle>
                      <a:lvl1pPr marL="0" algn="l" defTabSz="685800" rtl="0" eaLnBrk="1" latinLnBrk="0" hangingPunct="1">
                        <a:defRPr sz="1350" kern="1200">
                          <a:solidFill>
                            <a:schemeClr val="dk1"/>
                          </a:solidFill>
                          <a:latin typeface="Franklin Gothic Book" panose="020B0503020102020204"/>
                        </a:defRPr>
                      </a:lvl1pPr>
                      <a:lvl2pPr marL="342900" algn="l" defTabSz="685800" rtl="0" eaLnBrk="1" latinLnBrk="0" hangingPunct="1">
                        <a:defRPr sz="1350" kern="1200">
                          <a:solidFill>
                            <a:schemeClr val="dk1"/>
                          </a:solidFill>
                          <a:latin typeface="Franklin Gothic Book" panose="020B0503020102020204"/>
                        </a:defRPr>
                      </a:lvl2pPr>
                      <a:lvl3pPr marL="685800" algn="l" defTabSz="685800" rtl="0" eaLnBrk="1" latinLnBrk="0" hangingPunct="1">
                        <a:defRPr sz="1350" kern="1200">
                          <a:solidFill>
                            <a:schemeClr val="dk1"/>
                          </a:solidFill>
                          <a:latin typeface="Franklin Gothic Book" panose="020B0503020102020204"/>
                        </a:defRPr>
                      </a:lvl3pPr>
                      <a:lvl4pPr marL="1028700" algn="l" defTabSz="685800" rtl="0" eaLnBrk="1" latinLnBrk="0" hangingPunct="1">
                        <a:defRPr sz="1350" kern="1200">
                          <a:solidFill>
                            <a:schemeClr val="dk1"/>
                          </a:solidFill>
                          <a:latin typeface="Franklin Gothic Book" panose="020B0503020102020204"/>
                        </a:defRPr>
                      </a:lvl4pPr>
                      <a:lvl5pPr marL="1371600" algn="l" defTabSz="685800" rtl="0" eaLnBrk="1" latinLnBrk="0" hangingPunct="1">
                        <a:defRPr sz="1350" kern="1200">
                          <a:solidFill>
                            <a:schemeClr val="dk1"/>
                          </a:solidFill>
                          <a:latin typeface="Franklin Gothic Book" panose="020B0503020102020204"/>
                        </a:defRPr>
                      </a:lvl5pPr>
                      <a:lvl6pPr marL="1714500" algn="l" defTabSz="685800" rtl="0" eaLnBrk="1" latinLnBrk="0" hangingPunct="1">
                        <a:defRPr sz="1350" kern="1200">
                          <a:solidFill>
                            <a:schemeClr val="dk1"/>
                          </a:solidFill>
                          <a:latin typeface="Franklin Gothic Book" panose="020B0503020102020204"/>
                        </a:defRPr>
                      </a:lvl6pPr>
                      <a:lvl7pPr marL="2057400" algn="l" defTabSz="685800" rtl="0" eaLnBrk="1" latinLnBrk="0" hangingPunct="1">
                        <a:defRPr sz="1350" kern="1200">
                          <a:solidFill>
                            <a:schemeClr val="dk1"/>
                          </a:solidFill>
                          <a:latin typeface="Franklin Gothic Book" panose="020B0503020102020204"/>
                        </a:defRPr>
                      </a:lvl7pPr>
                      <a:lvl8pPr marL="2400300" algn="l" defTabSz="685800" rtl="0" eaLnBrk="1" latinLnBrk="0" hangingPunct="1">
                        <a:defRPr sz="1350" kern="1200">
                          <a:solidFill>
                            <a:schemeClr val="dk1"/>
                          </a:solidFill>
                          <a:latin typeface="Franklin Gothic Book" panose="020B0503020102020204"/>
                        </a:defRPr>
                      </a:lvl8pPr>
                      <a:lvl9pPr marL="2743200" algn="l" defTabSz="685800" rtl="0" eaLnBrk="1" latinLnBrk="0" hangingPunct="1">
                        <a:defRPr sz="1350" kern="1200">
                          <a:solidFill>
                            <a:schemeClr val="dk1"/>
                          </a:solidFill>
                          <a:latin typeface="Franklin Gothic Book" panose="020B0503020102020204"/>
                        </a:defRPr>
                      </a:lvl9pPr>
                    </a:lstStyle>
                    <a:p>
                      <a:r>
                        <a:rPr lang="en-US" sz="1400" dirty="0"/>
                        <a:t>106 Countries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83446">
                        <a:tint val="40000"/>
                      </a:srgbClr>
                    </a:solidFill>
                  </a:tcPr>
                </a:tc>
                <a:tc>
                  <a:txBody>
                    <a:bodyPr/>
                    <a:lstStyle>
                      <a:lvl1pPr marL="0" algn="l" defTabSz="685800" rtl="0" eaLnBrk="1" latinLnBrk="0" hangingPunct="1">
                        <a:defRPr sz="1350" kern="1200">
                          <a:solidFill>
                            <a:schemeClr val="dk1"/>
                          </a:solidFill>
                          <a:latin typeface="Franklin Gothic Book" panose="020B0503020102020204"/>
                        </a:defRPr>
                      </a:lvl1pPr>
                      <a:lvl2pPr marL="342900" algn="l" defTabSz="685800" rtl="0" eaLnBrk="1" latinLnBrk="0" hangingPunct="1">
                        <a:defRPr sz="1350" kern="1200">
                          <a:solidFill>
                            <a:schemeClr val="dk1"/>
                          </a:solidFill>
                          <a:latin typeface="Franklin Gothic Book" panose="020B0503020102020204"/>
                        </a:defRPr>
                      </a:lvl2pPr>
                      <a:lvl3pPr marL="685800" algn="l" defTabSz="685800" rtl="0" eaLnBrk="1" latinLnBrk="0" hangingPunct="1">
                        <a:defRPr sz="1350" kern="1200">
                          <a:solidFill>
                            <a:schemeClr val="dk1"/>
                          </a:solidFill>
                          <a:latin typeface="Franklin Gothic Book" panose="020B0503020102020204"/>
                        </a:defRPr>
                      </a:lvl3pPr>
                      <a:lvl4pPr marL="1028700" algn="l" defTabSz="685800" rtl="0" eaLnBrk="1" latinLnBrk="0" hangingPunct="1">
                        <a:defRPr sz="1350" kern="1200">
                          <a:solidFill>
                            <a:schemeClr val="dk1"/>
                          </a:solidFill>
                          <a:latin typeface="Franklin Gothic Book" panose="020B0503020102020204"/>
                        </a:defRPr>
                      </a:lvl4pPr>
                      <a:lvl5pPr marL="1371600" algn="l" defTabSz="685800" rtl="0" eaLnBrk="1" latinLnBrk="0" hangingPunct="1">
                        <a:defRPr sz="1350" kern="1200">
                          <a:solidFill>
                            <a:schemeClr val="dk1"/>
                          </a:solidFill>
                          <a:latin typeface="Franklin Gothic Book" panose="020B0503020102020204"/>
                        </a:defRPr>
                      </a:lvl5pPr>
                      <a:lvl6pPr marL="1714500" algn="l" defTabSz="685800" rtl="0" eaLnBrk="1" latinLnBrk="0" hangingPunct="1">
                        <a:defRPr sz="1350" kern="1200">
                          <a:solidFill>
                            <a:schemeClr val="dk1"/>
                          </a:solidFill>
                          <a:latin typeface="Franklin Gothic Book" panose="020B0503020102020204"/>
                        </a:defRPr>
                      </a:lvl6pPr>
                      <a:lvl7pPr marL="2057400" algn="l" defTabSz="685800" rtl="0" eaLnBrk="1" latinLnBrk="0" hangingPunct="1">
                        <a:defRPr sz="1350" kern="1200">
                          <a:solidFill>
                            <a:schemeClr val="dk1"/>
                          </a:solidFill>
                          <a:latin typeface="Franklin Gothic Book" panose="020B0503020102020204"/>
                        </a:defRPr>
                      </a:lvl7pPr>
                      <a:lvl8pPr marL="2400300" algn="l" defTabSz="685800" rtl="0" eaLnBrk="1" latinLnBrk="0" hangingPunct="1">
                        <a:defRPr sz="1350" kern="1200">
                          <a:solidFill>
                            <a:schemeClr val="dk1"/>
                          </a:solidFill>
                          <a:latin typeface="Franklin Gothic Book" panose="020B0503020102020204"/>
                        </a:defRPr>
                      </a:lvl8pPr>
                      <a:lvl9pPr marL="2743200" algn="l" defTabSz="685800" rtl="0" eaLnBrk="1" latinLnBrk="0" hangingPunct="1">
                        <a:defRPr sz="1350" kern="1200">
                          <a:solidFill>
                            <a:schemeClr val="dk1"/>
                          </a:solidFill>
                          <a:latin typeface="Franklin Gothic Book" panose="020B0503020102020204"/>
                        </a:defRPr>
                      </a:lvl9pPr>
                    </a:lstStyle>
                    <a:p>
                      <a:r>
                        <a:rPr lang="en-US" sz="1400" dirty="0"/>
                        <a:t>1 Country</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83446">
                        <a:tint val="40000"/>
                      </a:srgbClr>
                    </a:solidFill>
                  </a:tcPr>
                </a:tc>
                <a:extLst>
                  <a:ext uri="{0D108BD9-81ED-4DB2-BD59-A6C34878D82A}">
                    <a16:rowId xmlns:a16="http://schemas.microsoft.com/office/drawing/2014/main" val="2158956247"/>
                  </a:ext>
                </a:extLst>
              </a:tr>
              <a:tr h="308610">
                <a:tc>
                  <a:txBody>
                    <a:bodyPr/>
                    <a:lstStyle>
                      <a:lvl1pPr marL="0" algn="l" defTabSz="685800" rtl="0" eaLnBrk="1" latinLnBrk="0" hangingPunct="1">
                        <a:defRPr sz="1350" kern="1200">
                          <a:solidFill>
                            <a:schemeClr val="dk1"/>
                          </a:solidFill>
                          <a:latin typeface="Franklin Gothic Book" panose="020B0503020102020204"/>
                        </a:defRPr>
                      </a:lvl1pPr>
                      <a:lvl2pPr marL="342900" algn="l" defTabSz="685800" rtl="0" eaLnBrk="1" latinLnBrk="0" hangingPunct="1">
                        <a:defRPr sz="1350" kern="1200">
                          <a:solidFill>
                            <a:schemeClr val="dk1"/>
                          </a:solidFill>
                          <a:latin typeface="Franklin Gothic Book" panose="020B0503020102020204"/>
                        </a:defRPr>
                      </a:lvl2pPr>
                      <a:lvl3pPr marL="685800" algn="l" defTabSz="685800" rtl="0" eaLnBrk="1" latinLnBrk="0" hangingPunct="1">
                        <a:defRPr sz="1350" kern="1200">
                          <a:solidFill>
                            <a:schemeClr val="dk1"/>
                          </a:solidFill>
                          <a:latin typeface="Franklin Gothic Book" panose="020B0503020102020204"/>
                        </a:defRPr>
                      </a:lvl3pPr>
                      <a:lvl4pPr marL="1028700" algn="l" defTabSz="685800" rtl="0" eaLnBrk="1" latinLnBrk="0" hangingPunct="1">
                        <a:defRPr sz="1350" kern="1200">
                          <a:solidFill>
                            <a:schemeClr val="dk1"/>
                          </a:solidFill>
                          <a:latin typeface="Franklin Gothic Book" panose="020B0503020102020204"/>
                        </a:defRPr>
                      </a:lvl4pPr>
                      <a:lvl5pPr marL="1371600" algn="l" defTabSz="685800" rtl="0" eaLnBrk="1" latinLnBrk="0" hangingPunct="1">
                        <a:defRPr sz="1350" kern="1200">
                          <a:solidFill>
                            <a:schemeClr val="dk1"/>
                          </a:solidFill>
                          <a:latin typeface="Franklin Gothic Book" panose="020B0503020102020204"/>
                        </a:defRPr>
                      </a:lvl5pPr>
                      <a:lvl6pPr marL="1714500" algn="l" defTabSz="685800" rtl="0" eaLnBrk="1" latinLnBrk="0" hangingPunct="1">
                        <a:defRPr sz="1350" kern="1200">
                          <a:solidFill>
                            <a:schemeClr val="dk1"/>
                          </a:solidFill>
                          <a:latin typeface="Franklin Gothic Book" panose="020B0503020102020204"/>
                        </a:defRPr>
                      </a:lvl6pPr>
                      <a:lvl7pPr marL="2057400" algn="l" defTabSz="685800" rtl="0" eaLnBrk="1" latinLnBrk="0" hangingPunct="1">
                        <a:defRPr sz="1350" kern="1200">
                          <a:solidFill>
                            <a:schemeClr val="dk1"/>
                          </a:solidFill>
                          <a:latin typeface="Franklin Gothic Book" panose="020B0503020102020204"/>
                        </a:defRPr>
                      </a:lvl7pPr>
                      <a:lvl8pPr marL="2400300" algn="l" defTabSz="685800" rtl="0" eaLnBrk="1" latinLnBrk="0" hangingPunct="1">
                        <a:defRPr sz="1350" kern="1200">
                          <a:solidFill>
                            <a:schemeClr val="dk1"/>
                          </a:solidFill>
                          <a:latin typeface="Franklin Gothic Book" panose="020B0503020102020204"/>
                        </a:defRPr>
                      </a:lvl8pPr>
                      <a:lvl9pPr marL="2743200" algn="l" defTabSz="685800" rtl="0" eaLnBrk="1" latinLnBrk="0" hangingPunct="1">
                        <a:defRPr sz="1350" kern="1200">
                          <a:solidFill>
                            <a:schemeClr val="dk1"/>
                          </a:solidFill>
                          <a:latin typeface="Franklin Gothic Book" panose="020B0503020102020204"/>
                        </a:defRPr>
                      </a:lvl9pPr>
                    </a:lstStyle>
                    <a:p>
                      <a:r>
                        <a:rPr lang="en-US" sz="1400" dirty="0"/>
                        <a:t>99 Languages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83446">
                        <a:tint val="20000"/>
                      </a:srgbClr>
                    </a:solidFill>
                  </a:tcPr>
                </a:tc>
                <a:tc>
                  <a:txBody>
                    <a:bodyPr/>
                    <a:lstStyle>
                      <a:lvl1pPr marL="0" algn="l" defTabSz="685800" rtl="0" eaLnBrk="1" latinLnBrk="0" hangingPunct="1">
                        <a:defRPr sz="1350" kern="1200">
                          <a:solidFill>
                            <a:schemeClr val="dk1"/>
                          </a:solidFill>
                          <a:latin typeface="Franklin Gothic Book" panose="020B0503020102020204"/>
                        </a:defRPr>
                      </a:lvl1pPr>
                      <a:lvl2pPr marL="342900" algn="l" defTabSz="685800" rtl="0" eaLnBrk="1" latinLnBrk="0" hangingPunct="1">
                        <a:defRPr sz="1350" kern="1200">
                          <a:solidFill>
                            <a:schemeClr val="dk1"/>
                          </a:solidFill>
                          <a:latin typeface="Franklin Gothic Book" panose="020B0503020102020204"/>
                        </a:defRPr>
                      </a:lvl2pPr>
                      <a:lvl3pPr marL="685800" algn="l" defTabSz="685800" rtl="0" eaLnBrk="1" latinLnBrk="0" hangingPunct="1">
                        <a:defRPr sz="1350" kern="1200">
                          <a:solidFill>
                            <a:schemeClr val="dk1"/>
                          </a:solidFill>
                          <a:latin typeface="Franklin Gothic Book" panose="020B0503020102020204"/>
                        </a:defRPr>
                      </a:lvl3pPr>
                      <a:lvl4pPr marL="1028700" algn="l" defTabSz="685800" rtl="0" eaLnBrk="1" latinLnBrk="0" hangingPunct="1">
                        <a:defRPr sz="1350" kern="1200">
                          <a:solidFill>
                            <a:schemeClr val="dk1"/>
                          </a:solidFill>
                          <a:latin typeface="Franklin Gothic Book" panose="020B0503020102020204"/>
                        </a:defRPr>
                      </a:lvl4pPr>
                      <a:lvl5pPr marL="1371600" algn="l" defTabSz="685800" rtl="0" eaLnBrk="1" latinLnBrk="0" hangingPunct="1">
                        <a:defRPr sz="1350" kern="1200">
                          <a:solidFill>
                            <a:schemeClr val="dk1"/>
                          </a:solidFill>
                          <a:latin typeface="Franklin Gothic Book" panose="020B0503020102020204"/>
                        </a:defRPr>
                      </a:lvl5pPr>
                      <a:lvl6pPr marL="1714500" algn="l" defTabSz="685800" rtl="0" eaLnBrk="1" latinLnBrk="0" hangingPunct="1">
                        <a:defRPr sz="1350" kern="1200">
                          <a:solidFill>
                            <a:schemeClr val="dk1"/>
                          </a:solidFill>
                          <a:latin typeface="Franklin Gothic Book" panose="020B0503020102020204"/>
                        </a:defRPr>
                      </a:lvl6pPr>
                      <a:lvl7pPr marL="2057400" algn="l" defTabSz="685800" rtl="0" eaLnBrk="1" latinLnBrk="0" hangingPunct="1">
                        <a:defRPr sz="1350" kern="1200">
                          <a:solidFill>
                            <a:schemeClr val="dk1"/>
                          </a:solidFill>
                          <a:latin typeface="Franklin Gothic Book" panose="020B0503020102020204"/>
                        </a:defRPr>
                      </a:lvl7pPr>
                      <a:lvl8pPr marL="2400300" algn="l" defTabSz="685800" rtl="0" eaLnBrk="1" latinLnBrk="0" hangingPunct="1">
                        <a:defRPr sz="1350" kern="1200">
                          <a:solidFill>
                            <a:schemeClr val="dk1"/>
                          </a:solidFill>
                          <a:latin typeface="Franklin Gothic Book" panose="020B0503020102020204"/>
                        </a:defRPr>
                      </a:lvl8pPr>
                      <a:lvl9pPr marL="2743200" algn="l" defTabSz="685800" rtl="0" eaLnBrk="1" latinLnBrk="0" hangingPunct="1">
                        <a:defRPr sz="1350" kern="1200">
                          <a:solidFill>
                            <a:schemeClr val="dk1"/>
                          </a:solidFill>
                          <a:latin typeface="Franklin Gothic Book" panose="020B0503020102020204"/>
                        </a:defRPr>
                      </a:lvl9pPr>
                    </a:lstStyle>
                    <a:p>
                      <a:r>
                        <a:rPr lang="en-US" sz="1400" dirty="0"/>
                        <a:t>1 Language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83446">
                        <a:tint val="20000"/>
                      </a:srgbClr>
                    </a:solidFill>
                  </a:tcPr>
                </a:tc>
                <a:extLst>
                  <a:ext uri="{0D108BD9-81ED-4DB2-BD59-A6C34878D82A}">
                    <a16:rowId xmlns:a16="http://schemas.microsoft.com/office/drawing/2014/main" val="150121586"/>
                  </a:ext>
                </a:extLst>
              </a:tr>
              <a:tr h="525780">
                <a:tc>
                  <a:txBody>
                    <a:bodyPr/>
                    <a:lstStyle>
                      <a:lvl1pPr marL="0" algn="l" defTabSz="685800" rtl="0" eaLnBrk="1" latinLnBrk="0" hangingPunct="1">
                        <a:defRPr sz="1350" kern="1200">
                          <a:solidFill>
                            <a:schemeClr val="dk1"/>
                          </a:solidFill>
                          <a:latin typeface="Franklin Gothic Book" panose="020B0503020102020204"/>
                        </a:defRPr>
                      </a:lvl1pPr>
                      <a:lvl2pPr marL="342900" algn="l" defTabSz="685800" rtl="0" eaLnBrk="1" latinLnBrk="0" hangingPunct="1">
                        <a:defRPr sz="1350" kern="1200">
                          <a:solidFill>
                            <a:schemeClr val="dk1"/>
                          </a:solidFill>
                          <a:latin typeface="Franklin Gothic Book" panose="020B0503020102020204"/>
                        </a:defRPr>
                      </a:lvl2pPr>
                      <a:lvl3pPr marL="685800" algn="l" defTabSz="685800" rtl="0" eaLnBrk="1" latinLnBrk="0" hangingPunct="1">
                        <a:defRPr sz="1350" kern="1200">
                          <a:solidFill>
                            <a:schemeClr val="dk1"/>
                          </a:solidFill>
                          <a:latin typeface="Franklin Gothic Book" panose="020B0503020102020204"/>
                        </a:defRPr>
                      </a:lvl3pPr>
                      <a:lvl4pPr marL="1028700" algn="l" defTabSz="685800" rtl="0" eaLnBrk="1" latinLnBrk="0" hangingPunct="1">
                        <a:defRPr sz="1350" kern="1200">
                          <a:solidFill>
                            <a:schemeClr val="dk1"/>
                          </a:solidFill>
                          <a:latin typeface="Franklin Gothic Book" panose="020B0503020102020204"/>
                        </a:defRPr>
                      </a:lvl4pPr>
                      <a:lvl5pPr marL="1371600" algn="l" defTabSz="685800" rtl="0" eaLnBrk="1" latinLnBrk="0" hangingPunct="1">
                        <a:defRPr sz="1350" kern="1200">
                          <a:solidFill>
                            <a:schemeClr val="dk1"/>
                          </a:solidFill>
                          <a:latin typeface="Franklin Gothic Book" panose="020B0503020102020204"/>
                        </a:defRPr>
                      </a:lvl5pPr>
                      <a:lvl6pPr marL="1714500" algn="l" defTabSz="685800" rtl="0" eaLnBrk="1" latinLnBrk="0" hangingPunct="1">
                        <a:defRPr sz="1350" kern="1200">
                          <a:solidFill>
                            <a:schemeClr val="dk1"/>
                          </a:solidFill>
                          <a:latin typeface="Franklin Gothic Book" panose="020B0503020102020204"/>
                        </a:defRPr>
                      </a:lvl6pPr>
                      <a:lvl7pPr marL="2057400" algn="l" defTabSz="685800" rtl="0" eaLnBrk="1" latinLnBrk="0" hangingPunct="1">
                        <a:defRPr sz="1350" kern="1200">
                          <a:solidFill>
                            <a:schemeClr val="dk1"/>
                          </a:solidFill>
                          <a:latin typeface="Franklin Gothic Book" panose="020B0503020102020204"/>
                        </a:defRPr>
                      </a:lvl7pPr>
                      <a:lvl8pPr marL="2400300" algn="l" defTabSz="685800" rtl="0" eaLnBrk="1" latinLnBrk="0" hangingPunct="1">
                        <a:defRPr sz="1350" kern="1200">
                          <a:solidFill>
                            <a:schemeClr val="dk1"/>
                          </a:solidFill>
                          <a:latin typeface="Franklin Gothic Book" panose="020B0503020102020204"/>
                        </a:defRPr>
                      </a:lvl8pPr>
                      <a:lvl9pPr marL="2743200" algn="l" defTabSz="685800" rtl="0" eaLnBrk="1" latinLnBrk="0" hangingPunct="1">
                        <a:defRPr sz="1350" kern="1200">
                          <a:solidFill>
                            <a:schemeClr val="dk1"/>
                          </a:solidFill>
                          <a:latin typeface="Franklin Gothic Book" panose="020B0503020102020204"/>
                        </a:defRPr>
                      </a:lvl9pPr>
                    </a:lstStyle>
                    <a:p>
                      <a:r>
                        <a:rPr lang="en-US" sz="1400" dirty="0"/>
                        <a:t>Clinical Quality/Standard of Care are variable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83446">
                        <a:tint val="40000"/>
                      </a:srgbClr>
                    </a:solidFill>
                  </a:tcPr>
                </a:tc>
                <a:tc>
                  <a:txBody>
                    <a:bodyPr/>
                    <a:lstStyle>
                      <a:lvl1pPr marL="0" algn="l" defTabSz="685800" rtl="0" eaLnBrk="1" latinLnBrk="0" hangingPunct="1">
                        <a:defRPr sz="1350" kern="1200">
                          <a:solidFill>
                            <a:schemeClr val="dk1"/>
                          </a:solidFill>
                          <a:latin typeface="Franklin Gothic Book" panose="020B0503020102020204"/>
                        </a:defRPr>
                      </a:lvl1pPr>
                      <a:lvl2pPr marL="342900" algn="l" defTabSz="685800" rtl="0" eaLnBrk="1" latinLnBrk="0" hangingPunct="1">
                        <a:defRPr sz="1350" kern="1200">
                          <a:solidFill>
                            <a:schemeClr val="dk1"/>
                          </a:solidFill>
                          <a:latin typeface="Franklin Gothic Book" panose="020B0503020102020204"/>
                        </a:defRPr>
                      </a:lvl2pPr>
                      <a:lvl3pPr marL="685800" algn="l" defTabSz="685800" rtl="0" eaLnBrk="1" latinLnBrk="0" hangingPunct="1">
                        <a:defRPr sz="1350" kern="1200">
                          <a:solidFill>
                            <a:schemeClr val="dk1"/>
                          </a:solidFill>
                          <a:latin typeface="Franklin Gothic Book" panose="020B0503020102020204"/>
                        </a:defRPr>
                      </a:lvl3pPr>
                      <a:lvl4pPr marL="1028700" algn="l" defTabSz="685800" rtl="0" eaLnBrk="1" latinLnBrk="0" hangingPunct="1">
                        <a:defRPr sz="1350" kern="1200">
                          <a:solidFill>
                            <a:schemeClr val="dk1"/>
                          </a:solidFill>
                          <a:latin typeface="Franklin Gothic Book" panose="020B0503020102020204"/>
                        </a:defRPr>
                      </a:lvl4pPr>
                      <a:lvl5pPr marL="1371600" algn="l" defTabSz="685800" rtl="0" eaLnBrk="1" latinLnBrk="0" hangingPunct="1">
                        <a:defRPr sz="1350" kern="1200">
                          <a:solidFill>
                            <a:schemeClr val="dk1"/>
                          </a:solidFill>
                          <a:latin typeface="Franklin Gothic Book" panose="020B0503020102020204"/>
                        </a:defRPr>
                      </a:lvl5pPr>
                      <a:lvl6pPr marL="1714500" algn="l" defTabSz="685800" rtl="0" eaLnBrk="1" latinLnBrk="0" hangingPunct="1">
                        <a:defRPr sz="1350" kern="1200">
                          <a:solidFill>
                            <a:schemeClr val="dk1"/>
                          </a:solidFill>
                          <a:latin typeface="Franklin Gothic Book" panose="020B0503020102020204"/>
                        </a:defRPr>
                      </a:lvl6pPr>
                      <a:lvl7pPr marL="2057400" algn="l" defTabSz="685800" rtl="0" eaLnBrk="1" latinLnBrk="0" hangingPunct="1">
                        <a:defRPr sz="1350" kern="1200">
                          <a:solidFill>
                            <a:schemeClr val="dk1"/>
                          </a:solidFill>
                          <a:latin typeface="Franklin Gothic Book" panose="020B0503020102020204"/>
                        </a:defRPr>
                      </a:lvl7pPr>
                      <a:lvl8pPr marL="2400300" algn="l" defTabSz="685800" rtl="0" eaLnBrk="1" latinLnBrk="0" hangingPunct="1">
                        <a:defRPr sz="1350" kern="1200">
                          <a:solidFill>
                            <a:schemeClr val="dk1"/>
                          </a:solidFill>
                          <a:latin typeface="Franklin Gothic Book" panose="020B0503020102020204"/>
                        </a:defRPr>
                      </a:lvl8pPr>
                      <a:lvl9pPr marL="2743200" algn="l" defTabSz="685800" rtl="0" eaLnBrk="1" latinLnBrk="0" hangingPunct="1">
                        <a:defRPr sz="1350" kern="1200">
                          <a:solidFill>
                            <a:schemeClr val="dk1"/>
                          </a:solidFill>
                          <a:latin typeface="Franklin Gothic Book" panose="020B0503020102020204"/>
                        </a:defRPr>
                      </a:lvl9pPr>
                    </a:lstStyle>
                    <a:p>
                      <a:r>
                        <a:rPr lang="en-US" sz="1400" dirty="0"/>
                        <a:t>Clinical Quality/Standard of Care requirements are uniform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83446">
                        <a:tint val="40000"/>
                      </a:srgbClr>
                    </a:solidFill>
                  </a:tcPr>
                </a:tc>
                <a:extLst>
                  <a:ext uri="{0D108BD9-81ED-4DB2-BD59-A6C34878D82A}">
                    <a16:rowId xmlns:a16="http://schemas.microsoft.com/office/drawing/2014/main" val="1953681630"/>
                  </a:ext>
                </a:extLst>
              </a:tr>
              <a:tr h="330295">
                <a:tc>
                  <a:txBody>
                    <a:bodyPr/>
                    <a:lstStyle>
                      <a:lvl1pPr marL="0" algn="l" defTabSz="685800" rtl="0" eaLnBrk="1" latinLnBrk="0" hangingPunct="1">
                        <a:defRPr sz="1350" kern="1200">
                          <a:solidFill>
                            <a:schemeClr val="dk1"/>
                          </a:solidFill>
                          <a:latin typeface="Franklin Gothic Book" panose="020B0503020102020204"/>
                        </a:defRPr>
                      </a:lvl1pPr>
                      <a:lvl2pPr marL="342900" algn="l" defTabSz="685800" rtl="0" eaLnBrk="1" latinLnBrk="0" hangingPunct="1">
                        <a:defRPr sz="1350" kern="1200">
                          <a:solidFill>
                            <a:schemeClr val="dk1"/>
                          </a:solidFill>
                          <a:latin typeface="Franklin Gothic Book" panose="020B0503020102020204"/>
                        </a:defRPr>
                      </a:lvl2pPr>
                      <a:lvl3pPr marL="685800" algn="l" defTabSz="685800" rtl="0" eaLnBrk="1" latinLnBrk="0" hangingPunct="1">
                        <a:defRPr sz="1350" kern="1200">
                          <a:solidFill>
                            <a:schemeClr val="dk1"/>
                          </a:solidFill>
                          <a:latin typeface="Franklin Gothic Book" panose="020B0503020102020204"/>
                        </a:defRPr>
                      </a:lvl3pPr>
                      <a:lvl4pPr marL="1028700" algn="l" defTabSz="685800" rtl="0" eaLnBrk="1" latinLnBrk="0" hangingPunct="1">
                        <a:defRPr sz="1350" kern="1200">
                          <a:solidFill>
                            <a:schemeClr val="dk1"/>
                          </a:solidFill>
                          <a:latin typeface="Franklin Gothic Book" panose="020B0503020102020204"/>
                        </a:defRPr>
                      </a:lvl4pPr>
                      <a:lvl5pPr marL="1371600" algn="l" defTabSz="685800" rtl="0" eaLnBrk="1" latinLnBrk="0" hangingPunct="1">
                        <a:defRPr sz="1350" kern="1200">
                          <a:solidFill>
                            <a:schemeClr val="dk1"/>
                          </a:solidFill>
                          <a:latin typeface="Franklin Gothic Book" panose="020B0503020102020204"/>
                        </a:defRPr>
                      </a:lvl5pPr>
                      <a:lvl6pPr marL="1714500" algn="l" defTabSz="685800" rtl="0" eaLnBrk="1" latinLnBrk="0" hangingPunct="1">
                        <a:defRPr sz="1350" kern="1200">
                          <a:solidFill>
                            <a:schemeClr val="dk1"/>
                          </a:solidFill>
                          <a:latin typeface="Franklin Gothic Book" panose="020B0503020102020204"/>
                        </a:defRPr>
                      </a:lvl6pPr>
                      <a:lvl7pPr marL="2057400" algn="l" defTabSz="685800" rtl="0" eaLnBrk="1" latinLnBrk="0" hangingPunct="1">
                        <a:defRPr sz="1350" kern="1200">
                          <a:solidFill>
                            <a:schemeClr val="dk1"/>
                          </a:solidFill>
                          <a:latin typeface="Franklin Gothic Book" panose="020B0503020102020204"/>
                        </a:defRPr>
                      </a:lvl7pPr>
                      <a:lvl8pPr marL="2400300" algn="l" defTabSz="685800" rtl="0" eaLnBrk="1" latinLnBrk="0" hangingPunct="1">
                        <a:defRPr sz="1350" kern="1200">
                          <a:solidFill>
                            <a:schemeClr val="dk1"/>
                          </a:solidFill>
                          <a:latin typeface="Franklin Gothic Book" panose="020B0503020102020204"/>
                        </a:defRPr>
                      </a:lvl8pPr>
                      <a:lvl9pPr marL="2743200" algn="l" defTabSz="685800" rtl="0" eaLnBrk="1" latinLnBrk="0" hangingPunct="1">
                        <a:defRPr sz="1350" kern="1200">
                          <a:solidFill>
                            <a:schemeClr val="dk1"/>
                          </a:solidFill>
                          <a:latin typeface="Franklin Gothic Book" panose="020B0503020102020204"/>
                        </a:defRPr>
                      </a:lvl9pPr>
                    </a:lstStyle>
                    <a:p>
                      <a:r>
                        <a:rPr lang="en-US" sz="1400" dirty="0"/>
                        <a:t>Accommodates a wide range of cultural differences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83446">
                        <a:tint val="20000"/>
                      </a:srgbClr>
                    </a:solidFill>
                  </a:tcPr>
                </a:tc>
                <a:tc>
                  <a:txBody>
                    <a:bodyPr/>
                    <a:lstStyle>
                      <a:lvl1pPr marL="0" algn="l" defTabSz="685800" rtl="0" eaLnBrk="1" latinLnBrk="0" hangingPunct="1">
                        <a:defRPr sz="1350" kern="1200">
                          <a:solidFill>
                            <a:schemeClr val="dk1"/>
                          </a:solidFill>
                          <a:latin typeface="Franklin Gothic Book" panose="020B0503020102020204"/>
                        </a:defRPr>
                      </a:lvl1pPr>
                      <a:lvl2pPr marL="342900" algn="l" defTabSz="685800" rtl="0" eaLnBrk="1" latinLnBrk="0" hangingPunct="1">
                        <a:defRPr sz="1350" kern="1200">
                          <a:solidFill>
                            <a:schemeClr val="dk1"/>
                          </a:solidFill>
                          <a:latin typeface="Franklin Gothic Book" panose="020B0503020102020204"/>
                        </a:defRPr>
                      </a:lvl2pPr>
                      <a:lvl3pPr marL="685800" algn="l" defTabSz="685800" rtl="0" eaLnBrk="1" latinLnBrk="0" hangingPunct="1">
                        <a:defRPr sz="1350" kern="1200">
                          <a:solidFill>
                            <a:schemeClr val="dk1"/>
                          </a:solidFill>
                          <a:latin typeface="Franklin Gothic Book" panose="020B0503020102020204"/>
                        </a:defRPr>
                      </a:lvl3pPr>
                      <a:lvl4pPr marL="1028700" algn="l" defTabSz="685800" rtl="0" eaLnBrk="1" latinLnBrk="0" hangingPunct="1">
                        <a:defRPr sz="1350" kern="1200">
                          <a:solidFill>
                            <a:schemeClr val="dk1"/>
                          </a:solidFill>
                          <a:latin typeface="Franklin Gothic Book" panose="020B0503020102020204"/>
                        </a:defRPr>
                      </a:lvl4pPr>
                      <a:lvl5pPr marL="1371600" algn="l" defTabSz="685800" rtl="0" eaLnBrk="1" latinLnBrk="0" hangingPunct="1">
                        <a:defRPr sz="1350" kern="1200">
                          <a:solidFill>
                            <a:schemeClr val="dk1"/>
                          </a:solidFill>
                          <a:latin typeface="Franklin Gothic Book" panose="020B0503020102020204"/>
                        </a:defRPr>
                      </a:lvl5pPr>
                      <a:lvl6pPr marL="1714500" algn="l" defTabSz="685800" rtl="0" eaLnBrk="1" latinLnBrk="0" hangingPunct="1">
                        <a:defRPr sz="1350" kern="1200">
                          <a:solidFill>
                            <a:schemeClr val="dk1"/>
                          </a:solidFill>
                          <a:latin typeface="Franklin Gothic Book" panose="020B0503020102020204"/>
                        </a:defRPr>
                      </a:lvl6pPr>
                      <a:lvl7pPr marL="2057400" algn="l" defTabSz="685800" rtl="0" eaLnBrk="1" latinLnBrk="0" hangingPunct="1">
                        <a:defRPr sz="1350" kern="1200">
                          <a:solidFill>
                            <a:schemeClr val="dk1"/>
                          </a:solidFill>
                          <a:latin typeface="Franklin Gothic Book" panose="020B0503020102020204"/>
                        </a:defRPr>
                      </a:lvl7pPr>
                      <a:lvl8pPr marL="2400300" algn="l" defTabSz="685800" rtl="0" eaLnBrk="1" latinLnBrk="0" hangingPunct="1">
                        <a:defRPr sz="1350" kern="1200">
                          <a:solidFill>
                            <a:schemeClr val="dk1"/>
                          </a:solidFill>
                          <a:latin typeface="Franklin Gothic Book" panose="020B0503020102020204"/>
                        </a:defRPr>
                      </a:lvl8pPr>
                      <a:lvl9pPr marL="2743200" algn="l" defTabSz="685800" rtl="0" eaLnBrk="1" latinLnBrk="0" hangingPunct="1">
                        <a:defRPr sz="1350" kern="1200">
                          <a:solidFill>
                            <a:schemeClr val="dk1"/>
                          </a:solidFill>
                          <a:latin typeface="Franklin Gothic Book" panose="020B0503020102020204"/>
                        </a:defRPr>
                      </a:lvl9pPr>
                    </a:lstStyle>
                    <a:p>
                      <a:r>
                        <a:rPr lang="en-US" sz="1400" dirty="0"/>
                        <a:t>Health care delivery largely standardized</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83446">
                        <a:tint val="20000"/>
                      </a:srgbClr>
                    </a:solidFill>
                  </a:tcPr>
                </a:tc>
                <a:extLst>
                  <a:ext uri="{0D108BD9-81ED-4DB2-BD59-A6C34878D82A}">
                    <a16:rowId xmlns:a16="http://schemas.microsoft.com/office/drawing/2014/main" val="20950676"/>
                  </a:ext>
                </a:extLst>
              </a:tr>
              <a:tr h="742950">
                <a:tc>
                  <a:txBody>
                    <a:bodyPr/>
                    <a:lstStyle>
                      <a:lvl1pPr marL="0" algn="l" defTabSz="685800" rtl="0" eaLnBrk="1" latinLnBrk="0" hangingPunct="1">
                        <a:defRPr sz="1350" kern="1200">
                          <a:solidFill>
                            <a:schemeClr val="dk1"/>
                          </a:solidFill>
                          <a:latin typeface="Franklin Gothic Book" panose="020B0503020102020204"/>
                        </a:defRPr>
                      </a:lvl1pPr>
                      <a:lvl2pPr marL="342900" algn="l" defTabSz="685800" rtl="0" eaLnBrk="1" latinLnBrk="0" hangingPunct="1">
                        <a:defRPr sz="1350" kern="1200">
                          <a:solidFill>
                            <a:schemeClr val="dk1"/>
                          </a:solidFill>
                          <a:latin typeface="Franklin Gothic Book" panose="020B0503020102020204"/>
                        </a:defRPr>
                      </a:lvl2pPr>
                      <a:lvl3pPr marL="685800" algn="l" defTabSz="685800" rtl="0" eaLnBrk="1" latinLnBrk="0" hangingPunct="1">
                        <a:defRPr sz="1350" kern="1200">
                          <a:solidFill>
                            <a:schemeClr val="dk1"/>
                          </a:solidFill>
                          <a:latin typeface="Franklin Gothic Book" panose="020B0503020102020204"/>
                        </a:defRPr>
                      </a:lvl3pPr>
                      <a:lvl4pPr marL="1028700" algn="l" defTabSz="685800" rtl="0" eaLnBrk="1" latinLnBrk="0" hangingPunct="1">
                        <a:defRPr sz="1350" kern="1200">
                          <a:solidFill>
                            <a:schemeClr val="dk1"/>
                          </a:solidFill>
                          <a:latin typeface="Franklin Gothic Book" panose="020B0503020102020204"/>
                        </a:defRPr>
                      </a:lvl4pPr>
                      <a:lvl5pPr marL="1371600" algn="l" defTabSz="685800" rtl="0" eaLnBrk="1" latinLnBrk="0" hangingPunct="1">
                        <a:defRPr sz="1350" kern="1200">
                          <a:solidFill>
                            <a:schemeClr val="dk1"/>
                          </a:solidFill>
                          <a:latin typeface="Franklin Gothic Book" panose="020B0503020102020204"/>
                        </a:defRPr>
                      </a:lvl5pPr>
                      <a:lvl6pPr marL="1714500" algn="l" defTabSz="685800" rtl="0" eaLnBrk="1" latinLnBrk="0" hangingPunct="1">
                        <a:defRPr sz="1350" kern="1200">
                          <a:solidFill>
                            <a:schemeClr val="dk1"/>
                          </a:solidFill>
                          <a:latin typeface="Franklin Gothic Book" panose="020B0503020102020204"/>
                        </a:defRPr>
                      </a:lvl6pPr>
                      <a:lvl7pPr marL="2057400" algn="l" defTabSz="685800" rtl="0" eaLnBrk="1" latinLnBrk="0" hangingPunct="1">
                        <a:defRPr sz="1350" kern="1200">
                          <a:solidFill>
                            <a:schemeClr val="dk1"/>
                          </a:solidFill>
                          <a:latin typeface="Franklin Gothic Book" panose="020B0503020102020204"/>
                        </a:defRPr>
                      </a:lvl7pPr>
                      <a:lvl8pPr marL="2400300" algn="l" defTabSz="685800" rtl="0" eaLnBrk="1" latinLnBrk="0" hangingPunct="1">
                        <a:defRPr sz="1350" kern="1200">
                          <a:solidFill>
                            <a:schemeClr val="dk1"/>
                          </a:solidFill>
                          <a:latin typeface="Franklin Gothic Book" panose="020B0503020102020204"/>
                        </a:defRPr>
                      </a:lvl8pPr>
                      <a:lvl9pPr marL="2743200" algn="l" defTabSz="685800" rtl="0" eaLnBrk="1" latinLnBrk="0" hangingPunct="1">
                        <a:defRPr sz="1350" kern="1200">
                          <a:solidFill>
                            <a:schemeClr val="dk1"/>
                          </a:solidFill>
                          <a:latin typeface="Franklin Gothic Book" panose="020B0503020102020204"/>
                        </a:defRPr>
                      </a:lvl9pPr>
                    </a:lstStyle>
                    <a:p>
                      <a:r>
                        <a:rPr lang="en-US" sz="1400" dirty="0"/>
                        <a:t>Does not cover home health care, or facility charges for hospice, skilled nursing facility, partial hospitalization programs, inpatient rehab</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83446">
                        <a:tint val="40000"/>
                      </a:srgbClr>
                    </a:solidFill>
                  </a:tcPr>
                </a:tc>
                <a:tc>
                  <a:txBody>
                    <a:bodyPr/>
                    <a:lstStyle>
                      <a:lvl1pPr marL="0" algn="l" defTabSz="685800" rtl="0" eaLnBrk="1" latinLnBrk="0" hangingPunct="1">
                        <a:defRPr sz="1350" kern="1200">
                          <a:solidFill>
                            <a:schemeClr val="dk1"/>
                          </a:solidFill>
                          <a:latin typeface="Franklin Gothic Book" panose="020B0503020102020204"/>
                        </a:defRPr>
                      </a:lvl1pPr>
                      <a:lvl2pPr marL="342900" algn="l" defTabSz="685800" rtl="0" eaLnBrk="1" latinLnBrk="0" hangingPunct="1">
                        <a:defRPr sz="1350" kern="1200">
                          <a:solidFill>
                            <a:schemeClr val="dk1"/>
                          </a:solidFill>
                          <a:latin typeface="Franklin Gothic Book" panose="020B0503020102020204"/>
                        </a:defRPr>
                      </a:lvl2pPr>
                      <a:lvl3pPr marL="685800" algn="l" defTabSz="685800" rtl="0" eaLnBrk="1" latinLnBrk="0" hangingPunct="1">
                        <a:defRPr sz="1350" kern="1200">
                          <a:solidFill>
                            <a:schemeClr val="dk1"/>
                          </a:solidFill>
                          <a:latin typeface="Franklin Gothic Book" panose="020B0503020102020204"/>
                        </a:defRPr>
                      </a:lvl3pPr>
                      <a:lvl4pPr marL="1028700" algn="l" defTabSz="685800" rtl="0" eaLnBrk="1" latinLnBrk="0" hangingPunct="1">
                        <a:defRPr sz="1350" kern="1200">
                          <a:solidFill>
                            <a:schemeClr val="dk1"/>
                          </a:solidFill>
                          <a:latin typeface="Franklin Gothic Book" panose="020B0503020102020204"/>
                        </a:defRPr>
                      </a:lvl4pPr>
                      <a:lvl5pPr marL="1371600" algn="l" defTabSz="685800" rtl="0" eaLnBrk="1" latinLnBrk="0" hangingPunct="1">
                        <a:defRPr sz="1350" kern="1200">
                          <a:solidFill>
                            <a:schemeClr val="dk1"/>
                          </a:solidFill>
                          <a:latin typeface="Franklin Gothic Book" panose="020B0503020102020204"/>
                        </a:defRPr>
                      </a:lvl5pPr>
                      <a:lvl6pPr marL="1714500" algn="l" defTabSz="685800" rtl="0" eaLnBrk="1" latinLnBrk="0" hangingPunct="1">
                        <a:defRPr sz="1350" kern="1200">
                          <a:solidFill>
                            <a:schemeClr val="dk1"/>
                          </a:solidFill>
                          <a:latin typeface="Franklin Gothic Book" panose="020B0503020102020204"/>
                        </a:defRPr>
                      </a:lvl6pPr>
                      <a:lvl7pPr marL="2057400" algn="l" defTabSz="685800" rtl="0" eaLnBrk="1" latinLnBrk="0" hangingPunct="1">
                        <a:defRPr sz="1350" kern="1200">
                          <a:solidFill>
                            <a:schemeClr val="dk1"/>
                          </a:solidFill>
                          <a:latin typeface="Franklin Gothic Book" panose="020B0503020102020204"/>
                        </a:defRPr>
                      </a:lvl7pPr>
                      <a:lvl8pPr marL="2400300" algn="l" defTabSz="685800" rtl="0" eaLnBrk="1" latinLnBrk="0" hangingPunct="1">
                        <a:defRPr sz="1350" kern="1200">
                          <a:solidFill>
                            <a:schemeClr val="dk1"/>
                          </a:solidFill>
                          <a:latin typeface="Franklin Gothic Book" panose="020B0503020102020204"/>
                        </a:defRPr>
                      </a:lvl8pPr>
                      <a:lvl9pPr marL="2743200" algn="l" defTabSz="685800" rtl="0" eaLnBrk="1" latinLnBrk="0" hangingPunct="1">
                        <a:defRPr sz="1350" kern="1200">
                          <a:solidFill>
                            <a:schemeClr val="dk1"/>
                          </a:solidFill>
                          <a:latin typeface="Franklin Gothic Book" panose="020B0503020102020204"/>
                        </a:defRPr>
                      </a:lvl9pPr>
                    </a:lstStyle>
                    <a:p>
                      <a:r>
                        <a:rPr lang="en-US" sz="1400" dirty="0"/>
                        <a:t>Covers all aspects of Medicare certified home health care, hospice care, skilled nursing facility care, partial hospitalization programs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83446">
                        <a:tint val="40000"/>
                      </a:srgbClr>
                    </a:solidFill>
                  </a:tcPr>
                </a:tc>
                <a:extLst>
                  <a:ext uri="{0D108BD9-81ED-4DB2-BD59-A6C34878D82A}">
                    <a16:rowId xmlns:a16="http://schemas.microsoft.com/office/drawing/2014/main" val="1558440682"/>
                  </a:ext>
                </a:extLst>
              </a:tr>
            </a:tbl>
          </a:graphicData>
        </a:graphic>
      </p:graphicFrame>
      <p:sp>
        <p:nvSpPr>
          <p:cNvPr id="6" name="Title 1">
            <a:extLst>
              <a:ext uri="{FF2B5EF4-FFF2-40B4-BE49-F238E27FC236}">
                <a16:creationId xmlns:a16="http://schemas.microsoft.com/office/drawing/2014/main" id="{22BBCE65-6453-40E4-8CC0-CF479C7E226C}"/>
              </a:ext>
            </a:extLst>
          </p:cNvPr>
          <p:cNvSpPr txBox="1">
            <a:spLocks/>
          </p:cNvSpPr>
          <p:nvPr/>
        </p:nvSpPr>
        <p:spPr>
          <a:xfrm>
            <a:off x="838200" y="133350"/>
            <a:ext cx="7467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baseline="0">
                <a:solidFill>
                  <a:srgbClr val="051C48"/>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51C48"/>
                </a:solidFill>
                <a:effectLst/>
                <a:uLnTx/>
                <a:uFillTx/>
                <a:latin typeface="Franklin Gothic Medium" panose="020B0603020102020204"/>
                <a:ea typeface="+mj-ea"/>
                <a:cs typeface="+mj-cs"/>
              </a:rPr>
              <a:t> </a:t>
            </a:r>
            <a:r>
              <a:rPr kumimoji="0" lang="en-US" sz="2400" b="1" i="0" u="none" strike="noStrike" kern="1200" cap="none" spc="0" normalizeH="0" baseline="0" noProof="0" dirty="0">
                <a:ln>
                  <a:noFill/>
                </a:ln>
                <a:solidFill>
                  <a:srgbClr val="051C48"/>
                </a:solidFill>
                <a:effectLst/>
                <a:uLnTx/>
                <a:uFillTx/>
                <a:latin typeface="Franklin Gothic Medium" panose="020B0603020102020204"/>
                <a:ea typeface="+mj-ea"/>
                <a:cs typeface="+mj-cs"/>
              </a:rPr>
              <a:t>TOP21 Contract vs Managed Care Support Contracts</a:t>
            </a:r>
          </a:p>
        </p:txBody>
      </p:sp>
    </p:spTree>
    <p:extLst>
      <p:ext uri="{BB962C8B-B14F-4D97-AF65-F5344CB8AC3E}">
        <p14:creationId xmlns:p14="http://schemas.microsoft.com/office/powerpoint/2010/main" val="23194292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50BA467D-888D-5044-347A-B237E50D9F58}"/>
              </a:ext>
            </a:extLst>
          </p:cNvPr>
          <p:cNvGraphicFramePr>
            <a:graphicFrameLocks noGrp="1"/>
          </p:cNvGraphicFramePr>
          <p:nvPr/>
        </p:nvGraphicFramePr>
        <p:xfrm>
          <a:off x="457200" y="1063953"/>
          <a:ext cx="8229600" cy="3391822"/>
        </p:xfrm>
        <a:graphic>
          <a:graphicData uri="http://schemas.openxmlformats.org/drawingml/2006/table">
            <a:tbl>
              <a:tblPr firstRow="1" bandRow="1"/>
              <a:tblGrid>
                <a:gridCol w="4114800">
                  <a:extLst>
                    <a:ext uri="{9D8B030D-6E8A-4147-A177-3AD203B41FA5}">
                      <a16:colId xmlns:a16="http://schemas.microsoft.com/office/drawing/2014/main" val="3674529215"/>
                    </a:ext>
                  </a:extLst>
                </a:gridCol>
                <a:gridCol w="4114800">
                  <a:extLst>
                    <a:ext uri="{9D8B030D-6E8A-4147-A177-3AD203B41FA5}">
                      <a16:colId xmlns:a16="http://schemas.microsoft.com/office/drawing/2014/main" val="3698334339"/>
                    </a:ext>
                  </a:extLst>
                </a:gridCol>
              </a:tblGrid>
              <a:tr h="579120">
                <a:tc>
                  <a:txBody>
                    <a:bodyPr/>
                    <a:lstStyle>
                      <a:lvl1pPr marL="0" algn="l" defTabSz="685800" rtl="0" eaLnBrk="1" latinLnBrk="0" hangingPunct="1">
                        <a:defRPr sz="1350" b="1" kern="1200">
                          <a:solidFill>
                            <a:schemeClr val="lt1"/>
                          </a:solidFill>
                          <a:latin typeface="Franklin Gothic Book" panose="020B0503020102020204"/>
                        </a:defRPr>
                      </a:lvl1pPr>
                      <a:lvl2pPr marL="342900" algn="l" defTabSz="685800" rtl="0" eaLnBrk="1" latinLnBrk="0" hangingPunct="1">
                        <a:defRPr sz="1350" b="1" kern="1200">
                          <a:solidFill>
                            <a:schemeClr val="lt1"/>
                          </a:solidFill>
                          <a:latin typeface="Franklin Gothic Book" panose="020B0503020102020204"/>
                        </a:defRPr>
                      </a:lvl2pPr>
                      <a:lvl3pPr marL="685800" algn="l" defTabSz="685800" rtl="0" eaLnBrk="1" latinLnBrk="0" hangingPunct="1">
                        <a:defRPr sz="1350" b="1" kern="1200">
                          <a:solidFill>
                            <a:schemeClr val="lt1"/>
                          </a:solidFill>
                          <a:latin typeface="Franklin Gothic Book" panose="020B0503020102020204"/>
                        </a:defRPr>
                      </a:lvl3pPr>
                      <a:lvl4pPr marL="1028700" algn="l" defTabSz="685800" rtl="0" eaLnBrk="1" latinLnBrk="0" hangingPunct="1">
                        <a:defRPr sz="1350" b="1" kern="1200">
                          <a:solidFill>
                            <a:schemeClr val="lt1"/>
                          </a:solidFill>
                          <a:latin typeface="Franklin Gothic Book" panose="020B0503020102020204"/>
                        </a:defRPr>
                      </a:lvl4pPr>
                      <a:lvl5pPr marL="1371600" algn="l" defTabSz="685800" rtl="0" eaLnBrk="1" latinLnBrk="0" hangingPunct="1">
                        <a:defRPr sz="1350" b="1" kern="1200">
                          <a:solidFill>
                            <a:schemeClr val="lt1"/>
                          </a:solidFill>
                          <a:latin typeface="Franklin Gothic Book" panose="020B0503020102020204"/>
                        </a:defRPr>
                      </a:lvl5pPr>
                      <a:lvl6pPr marL="1714500" algn="l" defTabSz="685800" rtl="0" eaLnBrk="1" latinLnBrk="0" hangingPunct="1">
                        <a:defRPr sz="1350" b="1" kern="1200">
                          <a:solidFill>
                            <a:schemeClr val="lt1"/>
                          </a:solidFill>
                          <a:latin typeface="Franklin Gothic Book" panose="020B0503020102020204"/>
                        </a:defRPr>
                      </a:lvl6pPr>
                      <a:lvl7pPr marL="2057400" algn="l" defTabSz="685800" rtl="0" eaLnBrk="1" latinLnBrk="0" hangingPunct="1">
                        <a:defRPr sz="1350" b="1" kern="1200">
                          <a:solidFill>
                            <a:schemeClr val="lt1"/>
                          </a:solidFill>
                          <a:latin typeface="Franklin Gothic Book" panose="020B0503020102020204"/>
                        </a:defRPr>
                      </a:lvl7pPr>
                      <a:lvl8pPr marL="2400300" algn="l" defTabSz="685800" rtl="0" eaLnBrk="1" latinLnBrk="0" hangingPunct="1">
                        <a:defRPr sz="1350" b="1" kern="1200">
                          <a:solidFill>
                            <a:schemeClr val="lt1"/>
                          </a:solidFill>
                          <a:latin typeface="Franklin Gothic Book" panose="020B0503020102020204"/>
                        </a:defRPr>
                      </a:lvl8pPr>
                      <a:lvl9pPr marL="2743200" algn="l" defTabSz="685800" rtl="0" eaLnBrk="1" latinLnBrk="0" hangingPunct="1">
                        <a:defRPr sz="1350" b="1" kern="1200">
                          <a:solidFill>
                            <a:schemeClr val="lt1"/>
                          </a:solidFill>
                          <a:latin typeface="Franklin Gothic Book" panose="020B0503020102020204"/>
                        </a:defRPr>
                      </a:lvl9pPr>
                    </a:lstStyle>
                    <a:p>
                      <a:pPr algn="ctr"/>
                      <a:r>
                        <a:rPr lang="en-US" sz="1600" dirty="0"/>
                        <a:t>TOP Contract </a:t>
                      </a:r>
                    </a:p>
                    <a:p>
                      <a:pPr algn="ctr"/>
                      <a:r>
                        <a:rPr lang="en-US" sz="1600" dirty="0"/>
                        <a:t>(Overseas)</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83446"/>
                    </a:solidFill>
                  </a:tcPr>
                </a:tc>
                <a:tc>
                  <a:txBody>
                    <a:bodyPr/>
                    <a:lstStyle>
                      <a:lvl1pPr marL="0" algn="l" defTabSz="685800" rtl="0" eaLnBrk="1" latinLnBrk="0" hangingPunct="1">
                        <a:defRPr sz="1350" b="1" kern="1200">
                          <a:solidFill>
                            <a:schemeClr val="lt1"/>
                          </a:solidFill>
                          <a:latin typeface="Franklin Gothic Book" panose="020B0503020102020204"/>
                        </a:defRPr>
                      </a:lvl1pPr>
                      <a:lvl2pPr marL="342900" algn="l" defTabSz="685800" rtl="0" eaLnBrk="1" latinLnBrk="0" hangingPunct="1">
                        <a:defRPr sz="1350" b="1" kern="1200">
                          <a:solidFill>
                            <a:schemeClr val="lt1"/>
                          </a:solidFill>
                          <a:latin typeface="Franklin Gothic Book" panose="020B0503020102020204"/>
                        </a:defRPr>
                      </a:lvl2pPr>
                      <a:lvl3pPr marL="685800" algn="l" defTabSz="685800" rtl="0" eaLnBrk="1" latinLnBrk="0" hangingPunct="1">
                        <a:defRPr sz="1350" b="1" kern="1200">
                          <a:solidFill>
                            <a:schemeClr val="lt1"/>
                          </a:solidFill>
                          <a:latin typeface="Franklin Gothic Book" panose="020B0503020102020204"/>
                        </a:defRPr>
                      </a:lvl3pPr>
                      <a:lvl4pPr marL="1028700" algn="l" defTabSz="685800" rtl="0" eaLnBrk="1" latinLnBrk="0" hangingPunct="1">
                        <a:defRPr sz="1350" b="1" kern="1200">
                          <a:solidFill>
                            <a:schemeClr val="lt1"/>
                          </a:solidFill>
                          <a:latin typeface="Franklin Gothic Book" panose="020B0503020102020204"/>
                        </a:defRPr>
                      </a:lvl4pPr>
                      <a:lvl5pPr marL="1371600" algn="l" defTabSz="685800" rtl="0" eaLnBrk="1" latinLnBrk="0" hangingPunct="1">
                        <a:defRPr sz="1350" b="1" kern="1200">
                          <a:solidFill>
                            <a:schemeClr val="lt1"/>
                          </a:solidFill>
                          <a:latin typeface="Franklin Gothic Book" panose="020B0503020102020204"/>
                        </a:defRPr>
                      </a:lvl5pPr>
                      <a:lvl6pPr marL="1714500" algn="l" defTabSz="685800" rtl="0" eaLnBrk="1" latinLnBrk="0" hangingPunct="1">
                        <a:defRPr sz="1350" b="1" kern="1200">
                          <a:solidFill>
                            <a:schemeClr val="lt1"/>
                          </a:solidFill>
                          <a:latin typeface="Franklin Gothic Book" panose="020B0503020102020204"/>
                        </a:defRPr>
                      </a:lvl6pPr>
                      <a:lvl7pPr marL="2057400" algn="l" defTabSz="685800" rtl="0" eaLnBrk="1" latinLnBrk="0" hangingPunct="1">
                        <a:defRPr sz="1350" b="1" kern="1200">
                          <a:solidFill>
                            <a:schemeClr val="lt1"/>
                          </a:solidFill>
                          <a:latin typeface="Franklin Gothic Book" panose="020B0503020102020204"/>
                        </a:defRPr>
                      </a:lvl7pPr>
                      <a:lvl8pPr marL="2400300" algn="l" defTabSz="685800" rtl="0" eaLnBrk="1" latinLnBrk="0" hangingPunct="1">
                        <a:defRPr sz="1350" b="1" kern="1200">
                          <a:solidFill>
                            <a:schemeClr val="lt1"/>
                          </a:solidFill>
                          <a:latin typeface="Franklin Gothic Book" panose="020B0503020102020204"/>
                        </a:defRPr>
                      </a:lvl8pPr>
                      <a:lvl9pPr marL="2743200" algn="l" defTabSz="685800" rtl="0" eaLnBrk="1" latinLnBrk="0" hangingPunct="1">
                        <a:defRPr sz="1350" b="1" kern="1200">
                          <a:solidFill>
                            <a:schemeClr val="lt1"/>
                          </a:solidFill>
                          <a:latin typeface="Franklin Gothic Book" panose="020B0503020102020204"/>
                        </a:defRPr>
                      </a:lvl9pPr>
                    </a:lstStyle>
                    <a:p>
                      <a:pPr algn="ctr"/>
                      <a:r>
                        <a:rPr lang="en-US" sz="1600" dirty="0"/>
                        <a:t>Managed Care Support Contracts           (United States)</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83446"/>
                    </a:solidFill>
                  </a:tcPr>
                </a:tc>
                <a:extLst>
                  <a:ext uri="{0D108BD9-81ED-4DB2-BD59-A6C34878D82A}">
                    <a16:rowId xmlns:a16="http://schemas.microsoft.com/office/drawing/2014/main" val="1364878804"/>
                  </a:ext>
                </a:extLst>
              </a:tr>
              <a:tr h="822960">
                <a:tc>
                  <a:txBody>
                    <a:bodyPr/>
                    <a:lstStyle>
                      <a:lvl1pPr marL="0" algn="l" defTabSz="685800" rtl="0" eaLnBrk="1" latinLnBrk="0" hangingPunct="1">
                        <a:defRPr sz="1350" kern="1200">
                          <a:solidFill>
                            <a:schemeClr val="dk1"/>
                          </a:solidFill>
                          <a:latin typeface="Franklin Gothic Book" panose="020B0503020102020204"/>
                        </a:defRPr>
                      </a:lvl1pPr>
                      <a:lvl2pPr marL="342900" algn="l" defTabSz="685800" rtl="0" eaLnBrk="1" latinLnBrk="0" hangingPunct="1">
                        <a:defRPr sz="1350" kern="1200">
                          <a:solidFill>
                            <a:schemeClr val="dk1"/>
                          </a:solidFill>
                          <a:latin typeface="Franklin Gothic Book" panose="020B0503020102020204"/>
                        </a:defRPr>
                      </a:lvl2pPr>
                      <a:lvl3pPr marL="685800" algn="l" defTabSz="685800" rtl="0" eaLnBrk="1" latinLnBrk="0" hangingPunct="1">
                        <a:defRPr sz="1350" kern="1200">
                          <a:solidFill>
                            <a:schemeClr val="dk1"/>
                          </a:solidFill>
                          <a:latin typeface="Franklin Gothic Book" panose="020B0503020102020204"/>
                        </a:defRPr>
                      </a:lvl3pPr>
                      <a:lvl4pPr marL="1028700" algn="l" defTabSz="685800" rtl="0" eaLnBrk="1" latinLnBrk="0" hangingPunct="1">
                        <a:defRPr sz="1350" kern="1200">
                          <a:solidFill>
                            <a:schemeClr val="dk1"/>
                          </a:solidFill>
                          <a:latin typeface="Franklin Gothic Book" panose="020B0503020102020204"/>
                        </a:defRPr>
                      </a:lvl4pPr>
                      <a:lvl5pPr marL="1371600" algn="l" defTabSz="685800" rtl="0" eaLnBrk="1" latinLnBrk="0" hangingPunct="1">
                        <a:defRPr sz="1350" kern="1200">
                          <a:solidFill>
                            <a:schemeClr val="dk1"/>
                          </a:solidFill>
                          <a:latin typeface="Franklin Gothic Book" panose="020B0503020102020204"/>
                        </a:defRPr>
                      </a:lvl5pPr>
                      <a:lvl6pPr marL="1714500" algn="l" defTabSz="685800" rtl="0" eaLnBrk="1" latinLnBrk="0" hangingPunct="1">
                        <a:defRPr sz="1350" kern="1200">
                          <a:solidFill>
                            <a:schemeClr val="dk1"/>
                          </a:solidFill>
                          <a:latin typeface="Franklin Gothic Book" panose="020B0503020102020204"/>
                        </a:defRPr>
                      </a:lvl6pPr>
                      <a:lvl7pPr marL="2057400" algn="l" defTabSz="685800" rtl="0" eaLnBrk="1" latinLnBrk="0" hangingPunct="1">
                        <a:defRPr sz="1350" kern="1200">
                          <a:solidFill>
                            <a:schemeClr val="dk1"/>
                          </a:solidFill>
                          <a:latin typeface="Franklin Gothic Book" panose="020B0503020102020204"/>
                        </a:defRPr>
                      </a:lvl7pPr>
                      <a:lvl8pPr marL="2400300" algn="l" defTabSz="685800" rtl="0" eaLnBrk="1" latinLnBrk="0" hangingPunct="1">
                        <a:defRPr sz="1350" kern="1200">
                          <a:solidFill>
                            <a:schemeClr val="dk1"/>
                          </a:solidFill>
                          <a:latin typeface="Franklin Gothic Book" panose="020B0503020102020204"/>
                        </a:defRPr>
                      </a:lvl8pPr>
                      <a:lvl9pPr marL="2743200" algn="l" defTabSz="685800" rtl="0" eaLnBrk="1" latinLnBrk="0" hangingPunct="1">
                        <a:defRPr sz="1350" kern="1200">
                          <a:solidFill>
                            <a:schemeClr val="dk1"/>
                          </a:solidFill>
                          <a:latin typeface="Franklin Gothic Book" panose="020B0503020102020204"/>
                        </a:defRPr>
                      </a:lvl9pPr>
                    </a:lstStyle>
                    <a:p>
                      <a:r>
                        <a:rPr lang="en-US" sz="1600" dirty="0"/>
                        <a:t>Payment at time of service often expected</a:t>
                      </a:r>
                    </a:p>
                    <a:p>
                      <a:r>
                        <a:rPr lang="en-US" sz="1600" dirty="0"/>
                        <a:t>(network providers agree to cashless, claimless)</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83446">
                        <a:tint val="40000"/>
                      </a:srgbClr>
                    </a:solidFill>
                  </a:tcPr>
                </a:tc>
                <a:tc>
                  <a:txBody>
                    <a:bodyPr/>
                    <a:lstStyle>
                      <a:lvl1pPr marL="0" algn="l" defTabSz="685800" rtl="0" eaLnBrk="1" latinLnBrk="0" hangingPunct="1">
                        <a:defRPr sz="1350" kern="1200">
                          <a:solidFill>
                            <a:schemeClr val="dk1"/>
                          </a:solidFill>
                          <a:latin typeface="Franklin Gothic Book" panose="020B0503020102020204"/>
                        </a:defRPr>
                      </a:lvl1pPr>
                      <a:lvl2pPr marL="342900" algn="l" defTabSz="685800" rtl="0" eaLnBrk="1" latinLnBrk="0" hangingPunct="1">
                        <a:defRPr sz="1350" kern="1200">
                          <a:solidFill>
                            <a:schemeClr val="dk1"/>
                          </a:solidFill>
                          <a:latin typeface="Franklin Gothic Book" panose="020B0503020102020204"/>
                        </a:defRPr>
                      </a:lvl2pPr>
                      <a:lvl3pPr marL="685800" algn="l" defTabSz="685800" rtl="0" eaLnBrk="1" latinLnBrk="0" hangingPunct="1">
                        <a:defRPr sz="1350" kern="1200">
                          <a:solidFill>
                            <a:schemeClr val="dk1"/>
                          </a:solidFill>
                          <a:latin typeface="Franklin Gothic Book" panose="020B0503020102020204"/>
                        </a:defRPr>
                      </a:lvl3pPr>
                      <a:lvl4pPr marL="1028700" algn="l" defTabSz="685800" rtl="0" eaLnBrk="1" latinLnBrk="0" hangingPunct="1">
                        <a:defRPr sz="1350" kern="1200">
                          <a:solidFill>
                            <a:schemeClr val="dk1"/>
                          </a:solidFill>
                          <a:latin typeface="Franklin Gothic Book" panose="020B0503020102020204"/>
                        </a:defRPr>
                      </a:lvl4pPr>
                      <a:lvl5pPr marL="1371600" algn="l" defTabSz="685800" rtl="0" eaLnBrk="1" latinLnBrk="0" hangingPunct="1">
                        <a:defRPr sz="1350" kern="1200">
                          <a:solidFill>
                            <a:schemeClr val="dk1"/>
                          </a:solidFill>
                          <a:latin typeface="Franklin Gothic Book" panose="020B0503020102020204"/>
                        </a:defRPr>
                      </a:lvl5pPr>
                      <a:lvl6pPr marL="1714500" algn="l" defTabSz="685800" rtl="0" eaLnBrk="1" latinLnBrk="0" hangingPunct="1">
                        <a:defRPr sz="1350" kern="1200">
                          <a:solidFill>
                            <a:schemeClr val="dk1"/>
                          </a:solidFill>
                          <a:latin typeface="Franklin Gothic Book" panose="020B0503020102020204"/>
                        </a:defRPr>
                      </a:lvl6pPr>
                      <a:lvl7pPr marL="2057400" algn="l" defTabSz="685800" rtl="0" eaLnBrk="1" latinLnBrk="0" hangingPunct="1">
                        <a:defRPr sz="1350" kern="1200">
                          <a:solidFill>
                            <a:schemeClr val="dk1"/>
                          </a:solidFill>
                          <a:latin typeface="Franklin Gothic Book" panose="020B0503020102020204"/>
                        </a:defRPr>
                      </a:lvl7pPr>
                      <a:lvl8pPr marL="2400300" algn="l" defTabSz="685800" rtl="0" eaLnBrk="1" latinLnBrk="0" hangingPunct="1">
                        <a:defRPr sz="1350" kern="1200">
                          <a:solidFill>
                            <a:schemeClr val="dk1"/>
                          </a:solidFill>
                          <a:latin typeface="Franklin Gothic Book" panose="020B0503020102020204"/>
                        </a:defRPr>
                      </a:lvl8pPr>
                      <a:lvl9pPr marL="2743200" algn="l" defTabSz="685800" rtl="0" eaLnBrk="1" latinLnBrk="0" hangingPunct="1">
                        <a:defRPr sz="1350" kern="1200">
                          <a:solidFill>
                            <a:schemeClr val="dk1"/>
                          </a:solidFill>
                          <a:latin typeface="Franklin Gothic Book" panose="020B0503020102020204"/>
                        </a:defRPr>
                      </a:lvl9pPr>
                    </a:lstStyle>
                    <a:p>
                      <a:r>
                        <a:rPr lang="en-US" sz="1600" dirty="0"/>
                        <a:t>Payment not usually expected at time of service</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83446">
                        <a:tint val="40000"/>
                      </a:srgbClr>
                    </a:solidFill>
                  </a:tcPr>
                </a:tc>
                <a:extLst>
                  <a:ext uri="{0D108BD9-81ED-4DB2-BD59-A6C34878D82A}">
                    <a16:rowId xmlns:a16="http://schemas.microsoft.com/office/drawing/2014/main" val="1407484639"/>
                  </a:ext>
                </a:extLst>
              </a:tr>
              <a:tr h="477212">
                <a:tc>
                  <a:txBody>
                    <a:bodyPr/>
                    <a:lstStyle>
                      <a:lvl1pPr marL="0" algn="l" defTabSz="685800" rtl="0" eaLnBrk="1" latinLnBrk="0" hangingPunct="1">
                        <a:defRPr sz="1350" kern="1200">
                          <a:solidFill>
                            <a:schemeClr val="dk1"/>
                          </a:solidFill>
                          <a:latin typeface="Franklin Gothic Book" panose="020B0503020102020204"/>
                        </a:defRPr>
                      </a:lvl1pPr>
                      <a:lvl2pPr marL="342900" algn="l" defTabSz="685800" rtl="0" eaLnBrk="1" latinLnBrk="0" hangingPunct="1">
                        <a:defRPr sz="1350" kern="1200">
                          <a:solidFill>
                            <a:schemeClr val="dk1"/>
                          </a:solidFill>
                          <a:latin typeface="Franklin Gothic Book" panose="020B0503020102020204"/>
                        </a:defRPr>
                      </a:lvl2pPr>
                      <a:lvl3pPr marL="685800" algn="l" defTabSz="685800" rtl="0" eaLnBrk="1" latinLnBrk="0" hangingPunct="1">
                        <a:defRPr sz="1350" kern="1200">
                          <a:solidFill>
                            <a:schemeClr val="dk1"/>
                          </a:solidFill>
                          <a:latin typeface="Franklin Gothic Book" panose="020B0503020102020204"/>
                        </a:defRPr>
                      </a:lvl3pPr>
                      <a:lvl4pPr marL="1028700" algn="l" defTabSz="685800" rtl="0" eaLnBrk="1" latinLnBrk="0" hangingPunct="1">
                        <a:defRPr sz="1350" kern="1200">
                          <a:solidFill>
                            <a:schemeClr val="dk1"/>
                          </a:solidFill>
                          <a:latin typeface="Franklin Gothic Book" panose="020B0503020102020204"/>
                        </a:defRPr>
                      </a:lvl4pPr>
                      <a:lvl5pPr marL="1371600" algn="l" defTabSz="685800" rtl="0" eaLnBrk="1" latinLnBrk="0" hangingPunct="1">
                        <a:defRPr sz="1350" kern="1200">
                          <a:solidFill>
                            <a:schemeClr val="dk1"/>
                          </a:solidFill>
                          <a:latin typeface="Franklin Gothic Book" panose="020B0503020102020204"/>
                        </a:defRPr>
                      </a:lvl5pPr>
                      <a:lvl6pPr marL="1714500" algn="l" defTabSz="685800" rtl="0" eaLnBrk="1" latinLnBrk="0" hangingPunct="1">
                        <a:defRPr sz="1350" kern="1200">
                          <a:solidFill>
                            <a:schemeClr val="dk1"/>
                          </a:solidFill>
                          <a:latin typeface="Franklin Gothic Book" panose="020B0503020102020204"/>
                        </a:defRPr>
                      </a:lvl6pPr>
                      <a:lvl7pPr marL="2057400" algn="l" defTabSz="685800" rtl="0" eaLnBrk="1" latinLnBrk="0" hangingPunct="1">
                        <a:defRPr sz="1350" kern="1200">
                          <a:solidFill>
                            <a:schemeClr val="dk1"/>
                          </a:solidFill>
                          <a:latin typeface="Franklin Gothic Book" panose="020B0503020102020204"/>
                        </a:defRPr>
                      </a:lvl7pPr>
                      <a:lvl8pPr marL="2400300" algn="l" defTabSz="685800" rtl="0" eaLnBrk="1" latinLnBrk="0" hangingPunct="1">
                        <a:defRPr sz="1350" kern="1200">
                          <a:solidFill>
                            <a:schemeClr val="dk1"/>
                          </a:solidFill>
                          <a:latin typeface="Franklin Gothic Book" panose="020B0503020102020204"/>
                        </a:defRPr>
                      </a:lvl8pPr>
                      <a:lvl9pPr marL="2743200" algn="l" defTabSz="685800" rtl="0" eaLnBrk="1" latinLnBrk="0" hangingPunct="1">
                        <a:defRPr sz="1350" kern="1200">
                          <a:solidFill>
                            <a:schemeClr val="dk1"/>
                          </a:solidFill>
                          <a:latin typeface="Franklin Gothic Book" panose="020B0503020102020204"/>
                        </a:defRPr>
                      </a:lvl9pPr>
                    </a:lstStyle>
                    <a:p>
                      <a:r>
                        <a:rPr lang="en-US" sz="1600" dirty="0"/>
                        <a:t>Billing based on host nation laws/practice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83446">
                        <a:tint val="20000"/>
                      </a:srgbClr>
                    </a:solidFill>
                  </a:tcPr>
                </a:tc>
                <a:tc>
                  <a:txBody>
                    <a:bodyPr/>
                    <a:lstStyle>
                      <a:lvl1pPr marL="0" algn="l" defTabSz="685800" rtl="0" eaLnBrk="1" latinLnBrk="0" hangingPunct="1">
                        <a:defRPr sz="1350" kern="1200">
                          <a:solidFill>
                            <a:schemeClr val="dk1"/>
                          </a:solidFill>
                          <a:latin typeface="Franklin Gothic Book" panose="020B0503020102020204"/>
                        </a:defRPr>
                      </a:lvl1pPr>
                      <a:lvl2pPr marL="342900" algn="l" defTabSz="685800" rtl="0" eaLnBrk="1" latinLnBrk="0" hangingPunct="1">
                        <a:defRPr sz="1350" kern="1200">
                          <a:solidFill>
                            <a:schemeClr val="dk1"/>
                          </a:solidFill>
                          <a:latin typeface="Franklin Gothic Book" panose="020B0503020102020204"/>
                        </a:defRPr>
                      </a:lvl2pPr>
                      <a:lvl3pPr marL="685800" algn="l" defTabSz="685800" rtl="0" eaLnBrk="1" latinLnBrk="0" hangingPunct="1">
                        <a:defRPr sz="1350" kern="1200">
                          <a:solidFill>
                            <a:schemeClr val="dk1"/>
                          </a:solidFill>
                          <a:latin typeface="Franklin Gothic Book" panose="020B0503020102020204"/>
                        </a:defRPr>
                      </a:lvl3pPr>
                      <a:lvl4pPr marL="1028700" algn="l" defTabSz="685800" rtl="0" eaLnBrk="1" latinLnBrk="0" hangingPunct="1">
                        <a:defRPr sz="1350" kern="1200">
                          <a:solidFill>
                            <a:schemeClr val="dk1"/>
                          </a:solidFill>
                          <a:latin typeface="Franklin Gothic Book" panose="020B0503020102020204"/>
                        </a:defRPr>
                      </a:lvl4pPr>
                      <a:lvl5pPr marL="1371600" algn="l" defTabSz="685800" rtl="0" eaLnBrk="1" latinLnBrk="0" hangingPunct="1">
                        <a:defRPr sz="1350" kern="1200">
                          <a:solidFill>
                            <a:schemeClr val="dk1"/>
                          </a:solidFill>
                          <a:latin typeface="Franklin Gothic Book" panose="020B0503020102020204"/>
                        </a:defRPr>
                      </a:lvl5pPr>
                      <a:lvl6pPr marL="1714500" algn="l" defTabSz="685800" rtl="0" eaLnBrk="1" latinLnBrk="0" hangingPunct="1">
                        <a:defRPr sz="1350" kern="1200">
                          <a:solidFill>
                            <a:schemeClr val="dk1"/>
                          </a:solidFill>
                          <a:latin typeface="Franklin Gothic Book" panose="020B0503020102020204"/>
                        </a:defRPr>
                      </a:lvl6pPr>
                      <a:lvl7pPr marL="2057400" algn="l" defTabSz="685800" rtl="0" eaLnBrk="1" latinLnBrk="0" hangingPunct="1">
                        <a:defRPr sz="1350" kern="1200">
                          <a:solidFill>
                            <a:schemeClr val="dk1"/>
                          </a:solidFill>
                          <a:latin typeface="Franklin Gothic Book" panose="020B0503020102020204"/>
                        </a:defRPr>
                      </a:lvl7pPr>
                      <a:lvl8pPr marL="2400300" algn="l" defTabSz="685800" rtl="0" eaLnBrk="1" latinLnBrk="0" hangingPunct="1">
                        <a:defRPr sz="1350" kern="1200">
                          <a:solidFill>
                            <a:schemeClr val="dk1"/>
                          </a:solidFill>
                          <a:latin typeface="Franklin Gothic Book" panose="020B0503020102020204"/>
                        </a:defRPr>
                      </a:lvl8pPr>
                      <a:lvl9pPr marL="2743200" algn="l" defTabSz="685800" rtl="0" eaLnBrk="1" latinLnBrk="0" hangingPunct="1">
                        <a:defRPr sz="1350" kern="1200">
                          <a:solidFill>
                            <a:schemeClr val="dk1"/>
                          </a:solidFill>
                          <a:latin typeface="Franklin Gothic Book" panose="020B0503020102020204"/>
                        </a:defRPr>
                      </a:lvl9pPr>
                    </a:lstStyle>
                    <a:p>
                      <a:r>
                        <a:rPr lang="en-US" sz="1600" dirty="0"/>
                        <a:t>Bills are all inclusive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83446">
                        <a:tint val="20000"/>
                      </a:srgbClr>
                    </a:solidFill>
                  </a:tcPr>
                </a:tc>
                <a:extLst>
                  <a:ext uri="{0D108BD9-81ED-4DB2-BD59-A6C34878D82A}">
                    <a16:rowId xmlns:a16="http://schemas.microsoft.com/office/drawing/2014/main" val="2637189898"/>
                  </a:ext>
                </a:extLst>
              </a:tr>
              <a:tr h="390505">
                <a:tc>
                  <a:txBody>
                    <a:bodyPr/>
                    <a:lstStyle>
                      <a:lvl1pPr marL="0" algn="l" defTabSz="685800" rtl="0" eaLnBrk="1" latinLnBrk="0" hangingPunct="1">
                        <a:defRPr sz="1350" kern="1200">
                          <a:solidFill>
                            <a:schemeClr val="dk1"/>
                          </a:solidFill>
                          <a:latin typeface="Franklin Gothic Book" panose="020B0503020102020204"/>
                        </a:defRPr>
                      </a:lvl1pPr>
                      <a:lvl2pPr marL="342900" algn="l" defTabSz="685800" rtl="0" eaLnBrk="1" latinLnBrk="0" hangingPunct="1">
                        <a:defRPr sz="1350" kern="1200">
                          <a:solidFill>
                            <a:schemeClr val="dk1"/>
                          </a:solidFill>
                          <a:latin typeface="Franklin Gothic Book" panose="020B0503020102020204"/>
                        </a:defRPr>
                      </a:lvl2pPr>
                      <a:lvl3pPr marL="685800" algn="l" defTabSz="685800" rtl="0" eaLnBrk="1" latinLnBrk="0" hangingPunct="1">
                        <a:defRPr sz="1350" kern="1200">
                          <a:solidFill>
                            <a:schemeClr val="dk1"/>
                          </a:solidFill>
                          <a:latin typeface="Franklin Gothic Book" panose="020B0503020102020204"/>
                        </a:defRPr>
                      </a:lvl3pPr>
                      <a:lvl4pPr marL="1028700" algn="l" defTabSz="685800" rtl="0" eaLnBrk="1" latinLnBrk="0" hangingPunct="1">
                        <a:defRPr sz="1350" kern="1200">
                          <a:solidFill>
                            <a:schemeClr val="dk1"/>
                          </a:solidFill>
                          <a:latin typeface="Franklin Gothic Book" panose="020B0503020102020204"/>
                        </a:defRPr>
                      </a:lvl4pPr>
                      <a:lvl5pPr marL="1371600" algn="l" defTabSz="685800" rtl="0" eaLnBrk="1" latinLnBrk="0" hangingPunct="1">
                        <a:defRPr sz="1350" kern="1200">
                          <a:solidFill>
                            <a:schemeClr val="dk1"/>
                          </a:solidFill>
                          <a:latin typeface="Franklin Gothic Book" panose="020B0503020102020204"/>
                        </a:defRPr>
                      </a:lvl5pPr>
                      <a:lvl6pPr marL="1714500" algn="l" defTabSz="685800" rtl="0" eaLnBrk="1" latinLnBrk="0" hangingPunct="1">
                        <a:defRPr sz="1350" kern="1200">
                          <a:solidFill>
                            <a:schemeClr val="dk1"/>
                          </a:solidFill>
                          <a:latin typeface="Franklin Gothic Book" panose="020B0503020102020204"/>
                        </a:defRPr>
                      </a:lvl6pPr>
                      <a:lvl7pPr marL="2057400" algn="l" defTabSz="685800" rtl="0" eaLnBrk="1" latinLnBrk="0" hangingPunct="1">
                        <a:defRPr sz="1350" kern="1200">
                          <a:solidFill>
                            <a:schemeClr val="dk1"/>
                          </a:solidFill>
                          <a:latin typeface="Franklin Gothic Book" panose="020B0503020102020204"/>
                        </a:defRPr>
                      </a:lvl7pPr>
                      <a:lvl8pPr marL="2400300" algn="l" defTabSz="685800" rtl="0" eaLnBrk="1" latinLnBrk="0" hangingPunct="1">
                        <a:defRPr sz="1350" kern="1200">
                          <a:solidFill>
                            <a:schemeClr val="dk1"/>
                          </a:solidFill>
                          <a:latin typeface="Franklin Gothic Book" panose="020B0503020102020204"/>
                        </a:defRPr>
                      </a:lvl8pPr>
                      <a:lvl9pPr marL="2743200" algn="l" defTabSz="685800" rtl="0" eaLnBrk="1" latinLnBrk="0" hangingPunct="1">
                        <a:defRPr sz="1350" kern="1200">
                          <a:solidFill>
                            <a:schemeClr val="dk1"/>
                          </a:solidFill>
                          <a:latin typeface="Franklin Gothic Book" panose="020B0503020102020204"/>
                        </a:defRPr>
                      </a:lvl9pPr>
                    </a:lstStyle>
                    <a:p>
                      <a:r>
                        <a:rPr lang="en-US" sz="1600" dirty="0"/>
                        <a:t>134 Foreign Currencies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83446">
                        <a:tint val="40000"/>
                      </a:srgbClr>
                    </a:solidFill>
                  </a:tcPr>
                </a:tc>
                <a:tc>
                  <a:txBody>
                    <a:bodyPr/>
                    <a:lstStyle>
                      <a:lvl1pPr marL="0" algn="l" defTabSz="685800" rtl="0" eaLnBrk="1" latinLnBrk="0" hangingPunct="1">
                        <a:defRPr sz="1350" kern="1200">
                          <a:solidFill>
                            <a:schemeClr val="dk1"/>
                          </a:solidFill>
                          <a:latin typeface="Franklin Gothic Book" panose="020B0503020102020204"/>
                        </a:defRPr>
                      </a:lvl1pPr>
                      <a:lvl2pPr marL="342900" algn="l" defTabSz="685800" rtl="0" eaLnBrk="1" latinLnBrk="0" hangingPunct="1">
                        <a:defRPr sz="1350" kern="1200">
                          <a:solidFill>
                            <a:schemeClr val="dk1"/>
                          </a:solidFill>
                          <a:latin typeface="Franklin Gothic Book" panose="020B0503020102020204"/>
                        </a:defRPr>
                      </a:lvl2pPr>
                      <a:lvl3pPr marL="685800" algn="l" defTabSz="685800" rtl="0" eaLnBrk="1" latinLnBrk="0" hangingPunct="1">
                        <a:defRPr sz="1350" kern="1200">
                          <a:solidFill>
                            <a:schemeClr val="dk1"/>
                          </a:solidFill>
                          <a:latin typeface="Franklin Gothic Book" panose="020B0503020102020204"/>
                        </a:defRPr>
                      </a:lvl3pPr>
                      <a:lvl4pPr marL="1028700" algn="l" defTabSz="685800" rtl="0" eaLnBrk="1" latinLnBrk="0" hangingPunct="1">
                        <a:defRPr sz="1350" kern="1200">
                          <a:solidFill>
                            <a:schemeClr val="dk1"/>
                          </a:solidFill>
                          <a:latin typeface="Franklin Gothic Book" panose="020B0503020102020204"/>
                        </a:defRPr>
                      </a:lvl4pPr>
                      <a:lvl5pPr marL="1371600" algn="l" defTabSz="685800" rtl="0" eaLnBrk="1" latinLnBrk="0" hangingPunct="1">
                        <a:defRPr sz="1350" kern="1200">
                          <a:solidFill>
                            <a:schemeClr val="dk1"/>
                          </a:solidFill>
                          <a:latin typeface="Franklin Gothic Book" panose="020B0503020102020204"/>
                        </a:defRPr>
                      </a:lvl5pPr>
                      <a:lvl6pPr marL="1714500" algn="l" defTabSz="685800" rtl="0" eaLnBrk="1" latinLnBrk="0" hangingPunct="1">
                        <a:defRPr sz="1350" kern="1200">
                          <a:solidFill>
                            <a:schemeClr val="dk1"/>
                          </a:solidFill>
                          <a:latin typeface="Franklin Gothic Book" panose="020B0503020102020204"/>
                        </a:defRPr>
                      </a:lvl6pPr>
                      <a:lvl7pPr marL="2057400" algn="l" defTabSz="685800" rtl="0" eaLnBrk="1" latinLnBrk="0" hangingPunct="1">
                        <a:defRPr sz="1350" kern="1200">
                          <a:solidFill>
                            <a:schemeClr val="dk1"/>
                          </a:solidFill>
                          <a:latin typeface="Franklin Gothic Book" panose="020B0503020102020204"/>
                        </a:defRPr>
                      </a:lvl7pPr>
                      <a:lvl8pPr marL="2400300" algn="l" defTabSz="685800" rtl="0" eaLnBrk="1" latinLnBrk="0" hangingPunct="1">
                        <a:defRPr sz="1350" kern="1200">
                          <a:solidFill>
                            <a:schemeClr val="dk1"/>
                          </a:solidFill>
                          <a:latin typeface="Franklin Gothic Book" panose="020B0503020102020204"/>
                        </a:defRPr>
                      </a:lvl8pPr>
                      <a:lvl9pPr marL="2743200" algn="l" defTabSz="685800" rtl="0" eaLnBrk="1" latinLnBrk="0" hangingPunct="1">
                        <a:defRPr sz="1350" kern="1200">
                          <a:solidFill>
                            <a:schemeClr val="dk1"/>
                          </a:solidFill>
                          <a:latin typeface="Franklin Gothic Book" panose="020B0503020102020204"/>
                        </a:defRPr>
                      </a:lvl9pPr>
                    </a:lstStyle>
                    <a:p>
                      <a:r>
                        <a:rPr lang="en-US" sz="1600" dirty="0"/>
                        <a:t>1 Currency</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83446">
                        <a:tint val="40000"/>
                      </a:srgbClr>
                    </a:solidFill>
                  </a:tcPr>
                </a:tc>
                <a:extLst>
                  <a:ext uri="{0D108BD9-81ED-4DB2-BD59-A6C34878D82A}">
                    <a16:rowId xmlns:a16="http://schemas.microsoft.com/office/drawing/2014/main" val="3304915562"/>
                  </a:ext>
                </a:extLst>
              </a:tr>
              <a:tr h="579120">
                <a:tc>
                  <a:txBody>
                    <a:bodyPr/>
                    <a:lstStyle>
                      <a:lvl1pPr marL="0" algn="l" defTabSz="685800" rtl="0" eaLnBrk="1" latinLnBrk="0" hangingPunct="1">
                        <a:defRPr sz="1350" kern="1200">
                          <a:solidFill>
                            <a:schemeClr val="dk1"/>
                          </a:solidFill>
                          <a:latin typeface="Franklin Gothic Book" panose="020B0503020102020204"/>
                        </a:defRPr>
                      </a:lvl1pPr>
                      <a:lvl2pPr marL="342900" algn="l" defTabSz="685800" rtl="0" eaLnBrk="1" latinLnBrk="0" hangingPunct="1">
                        <a:defRPr sz="1350" kern="1200">
                          <a:solidFill>
                            <a:schemeClr val="dk1"/>
                          </a:solidFill>
                          <a:latin typeface="Franklin Gothic Book" panose="020B0503020102020204"/>
                        </a:defRPr>
                      </a:lvl2pPr>
                      <a:lvl3pPr marL="685800" algn="l" defTabSz="685800" rtl="0" eaLnBrk="1" latinLnBrk="0" hangingPunct="1">
                        <a:defRPr sz="1350" kern="1200">
                          <a:solidFill>
                            <a:schemeClr val="dk1"/>
                          </a:solidFill>
                          <a:latin typeface="Franklin Gothic Book" panose="020B0503020102020204"/>
                        </a:defRPr>
                      </a:lvl3pPr>
                      <a:lvl4pPr marL="1028700" algn="l" defTabSz="685800" rtl="0" eaLnBrk="1" latinLnBrk="0" hangingPunct="1">
                        <a:defRPr sz="1350" kern="1200">
                          <a:solidFill>
                            <a:schemeClr val="dk1"/>
                          </a:solidFill>
                          <a:latin typeface="Franklin Gothic Book" panose="020B0503020102020204"/>
                        </a:defRPr>
                      </a:lvl4pPr>
                      <a:lvl5pPr marL="1371600" algn="l" defTabSz="685800" rtl="0" eaLnBrk="1" latinLnBrk="0" hangingPunct="1">
                        <a:defRPr sz="1350" kern="1200">
                          <a:solidFill>
                            <a:schemeClr val="dk1"/>
                          </a:solidFill>
                          <a:latin typeface="Franklin Gothic Book" panose="020B0503020102020204"/>
                        </a:defRPr>
                      </a:lvl5pPr>
                      <a:lvl6pPr marL="1714500" algn="l" defTabSz="685800" rtl="0" eaLnBrk="1" latinLnBrk="0" hangingPunct="1">
                        <a:defRPr sz="1350" kern="1200">
                          <a:solidFill>
                            <a:schemeClr val="dk1"/>
                          </a:solidFill>
                          <a:latin typeface="Franklin Gothic Book" panose="020B0503020102020204"/>
                        </a:defRPr>
                      </a:lvl6pPr>
                      <a:lvl7pPr marL="2057400" algn="l" defTabSz="685800" rtl="0" eaLnBrk="1" latinLnBrk="0" hangingPunct="1">
                        <a:defRPr sz="1350" kern="1200">
                          <a:solidFill>
                            <a:schemeClr val="dk1"/>
                          </a:solidFill>
                          <a:latin typeface="Franklin Gothic Book" panose="020B0503020102020204"/>
                        </a:defRPr>
                      </a:lvl7pPr>
                      <a:lvl8pPr marL="2400300" algn="l" defTabSz="685800" rtl="0" eaLnBrk="1" latinLnBrk="0" hangingPunct="1">
                        <a:defRPr sz="1350" kern="1200">
                          <a:solidFill>
                            <a:schemeClr val="dk1"/>
                          </a:solidFill>
                          <a:latin typeface="Franklin Gothic Book" panose="020B0503020102020204"/>
                        </a:defRPr>
                      </a:lvl8pPr>
                      <a:lvl9pPr marL="2743200" algn="l" defTabSz="685800" rtl="0" eaLnBrk="1" latinLnBrk="0" hangingPunct="1">
                        <a:defRPr sz="1350" kern="1200">
                          <a:solidFill>
                            <a:schemeClr val="dk1"/>
                          </a:solidFill>
                          <a:latin typeface="Franklin Gothic Book" panose="020B0503020102020204"/>
                        </a:defRPr>
                      </a:lvl9pPr>
                    </a:lstStyle>
                    <a:p>
                      <a:r>
                        <a:rPr lang="en-US" sz="1600" dirty="0"/>
                        <a:t>3 years to file a claim (except PR/US territories)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83446">
                        <a:tint val="20000"/>
                      </a:srgbClr>
                    </a:solidFill>
                  </a:tcPr>
                </a:tc>
                <a:tc>
                  <a:txBody>
                    <a:bodyPr/>
                    <a:lstStyle>
                      <a:lvl1pPr marL="0" algn="l" defTabSz="685800" rtl="0" eaLnBrk="1" latinLnBrk="0" hangingPunct="1">
                        <a:defRPr sz="1350" kern="1200">
                          <a:solidFill>
                            <a:schemeClr val="dk1"/>
                          </a:solidFill>
                          <a:latin typeface="Franklin Gothic Book" panose="020B0503020102020204"/>
                        </a:defRPr>
                      </a:lvl1pPr>
                      <a:lvl2pPr marL="342900" algn="l" defTabSz="685800" rtl="0" eaLnBrk="1" latinLnBrk="0" hangingPunct="1">
                        <a:defRPr sz="1350" kern="1200">
                          <a:solidFill>
                            <a:schemeClr val="dk1"/>
                          </a:solidFill>
                          <a:latin typeface="Franklin Gothic Book" panose="020B0503020102020204"/>
                        </a:defRPr>
                      </a:lvl2pPr>
                      <a:lvl3pPr marL="685800" algn="l" defTabSz="685800" rtl="0" eaLnBrk="1" latinLnBrk="0" hangingPunct="1">
                        <a:defRPr sz="1350" kern="1200">
                          <a:solidFill>
                            <a:schemeClr val="dk1"/>
                          </a:solidFill>
                          <a:latin typeface="Franklin Gothic Book" panose="020B0503020102020204"/>
                        </a:defRPr>
                      </a:lvl3pPr>
                      <a:lvl4pPr marL="1028700" algn="l" defTabSz="685800" rtl="0" eaLnBrk="1" latinLnBrk="0" hangingPunct="1">
                        <a:defRPr sz="1350" kern="1200">
                          <a:solidFill>
                            <a:schemeClr val="dk1"/>
                          </a:solidFill>
                          <a:latin typeface="Franklin Gothic Book" panose="020B0503020102020204"/>
                        </a:defRPr>
                      </a:lvl4pPr>
                      <a:lvl5pPr marL="1371600" algn="l" defTabSz="685800" rtl="0" eaLnBrk="1" latinLnBrk="0" hangingPunct="1">
                        <a:defRPr sz="1350" kern="1200">
                          <a:solidFill>
                            <a:schemeClr val="dk1"/>
                          </a:solidFill>
                          <a:latin typeface="Franklin Gothic Book" panose="020B0503020102020204"/>
                        </a:defRPr>
                      </a:lvl5pPr>
                      <a:lvl6pPr marL="1714500" algn="l" defTabSz="685800" rtl="0" eaLnBrk="1" latinLnBrk="0" hangingPunct="1">
                        <a:defRPr sz="1350" kern="1200">
                          <a:solidFill>
                            <a:schemeClr val="dk1"/>
                          </a:solidFill>
                          <a:latin typeface="Franklin Gothic Book" panose="020B0503020102020204"/>
                        </a:defRPr>
                      </a:lvl6pPr>
                      <a:lvl7pPr marL="2057400" algn="l" defTabSz="685800" rtl="0" eaLnBrk="1" latinLnBrk="0" hangingPunct="1">
                        <a:defRPr sz="1350" kern="1200">
                          <a:solidFill>
                            <a:schemeClr val="dk1"/>
                          </a:solidFill>
                          <a:latin typeface="Franklin Gothic Book" panose="020B0503020102020204"/>
                        </a:defRPr>
                      </a:lvl7pPr>
                      <a:lvl8pPr marL="2400300" algn="l" defTabSz="685800" rtl="0" eaLnBrk="1" latinLnBrk="0" hangingPunct="1">
                        <a:defRPr sz="1350" kern="1200">
                          <a:solidFill>
                            <a:schemeClr val="dk1"/>
                          </a:solidFill>
                          <a:latin typeface="Franklin Gothic Book" panose="020B0503020102020204"/>
                        </a:defRPr>
                      </a:lvl8pPr>
                      <a:lvl9pPr marL="2743200" algn="l" defTabSz="685800" rtl="0" eaLnBrk="1" latinLnBrk="0" hangingPunct="1">
                        <a:defRPr sz="1350" kern="1200">
                          <a:solidFill>
                            <a:schemeClr val="dk1"/>
                          </a:solidFill>
                          <a:latin typeface="Franklin Gothic Book" panose="020B0503020102020204"/>
                        </a:defRPr>
                      </a:lvl9pPr>
                    </a:lstStyle>
                    <a:p>
                      <a:r>
                        <a:rPr lang="en-US" sz="1600" dirty="0"/>
                        <a:t>1 year to file a claim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83446">
                        <a:tint val="20000"/>
                      </a:srgbClr>
                    </a:solidFill>
                  </a:tcPr>
                </a:tc>
                <a:extLst>
                  <a:ext uri="{0D108BD9-81ED-4DB2-BD59-A6C34878D82A}">
                    <a16:rowId xmlns:a16="http://schemas.microsoft.com/office/drawing/2014/main" val="801875879"/>
                  </a:ext>
                </a:extLst>
              </a:tr>
              <a:tr h="542905">
                <a:tc>
                  <a:txBody>
                    <a:bodyPr/>
                    <a:lstStyle>
                      <a:lvl1pPr marL="0" algn="l" defTabSz="685800" rtl="0" eaLnBrk="1" latinLnBrk="0" hangingPunct="1">
                        <a:defRPr sz="1350" kern="1200">
                          <a:solidFill>
                            <a:schemeClr val="dk1"/>
                          </a:solidFill>
                          <a:latin typeface="Franklin Gothic Book" panose="020B0503020102020204"/>
                        </a:defRPr>
                      </a:lvl1pPr>
                      <a:lvl2pPr marL="342900" algn="l" defTabSz="685800" rtl="0" eaLnBrk="1" latinLnBrk="0" hangingPunct="1">
                        <a:defRPr sz="1350" kern="1200">
                          <a:solidFill>
                            <a:schemeClr val="dk1"/>
                          </a:solidFill>
                          <a:latin typeface="Franklin Gothic Book" panose="020B0503020102020204"/>
                        </a:defRPr>
                      </a:lvl2pPr>
                      <a:lvl3pPr marL="685800" algn="l" defTabSz="685800" rtl="0" eaLnBrk="1" latinLnBrk="0" hangingPunct="1">
                        <a:defRPr sz="1350" kern="1200">
                          <a:solidFill>
                            <a:schemeClr val="dk1"/>
                          </a:solidFill>
                          <a:latin typeface="Franklin Gothic Book" panose="020B0503020102020204"/>
                        </a:defRPr>
                      </a:lvl3pPr>
                      <a:lvl4pPr marL="1028700" algn="l" defTabSz="685800" rtl="0" eaLnBrk="1" latinLnBrk="0" hangingPunct="1">
                        <a:defRPr sz="1350" kern="1200">
                          <a:solidFill>
                            <a:schemeClr val="dk1"/>
                          </a:solidFill>
                          <a:latin typeface="Franklin Gothic Book" panose="020B0503020102020204"/>
                        </a:defRPr>
                      </a:lvl4pPr>
                      <a:lvl5pPr marL="1371600" algn="l" defTabSz="685800" rtl="0" eaLnBrk="1" latinLnBrk="0" hangingPunct="1">
                        <a:defRPr sz="1350" kern="1200">
                          <a:solidFill>
                            <a:schemeClr val="dk1"/>
                          </a:solidFill>
                          <a:latin typeface="Franklin Gothic Book" panose="020B0503020102020204"/>
                        </a:defRPr>
                      </a:lvl5pPr>
                      <a:lvl6pPr marL="1714500" algn="l" defTabSz="685800" rtl="0" eaLnBrk="1" latinLnBrk="0" hangingPunct="1">
                        <a:defRPr sz="1350" kern="1200">
                          <a:solidFill>
                            <a:schemeClr val="dk1"/>
                          </a:solidFill>
                          <a:latin typeface="Franklin Gothic Book" panose="020B0503020102020204"/>
                        </a:defRPr>
                      </a:lvl6pPr>
                      <a:lvl7pPr marL="2057400" algn="l" defTabSz="685800" rtl="0" eaLnBrk="1" latinLnBrk="0" hangingPunct="1">
                        <a:defRPr sz="1350" kern="1200">
                          <a:solidFill>
                            <a:schemeClr val="dk1"/>
                          </a:solidFill>
                          <a:latin typeface="Franklin Gothic Book" panose="020B0503020102020204"/>
                        </a:defRPr>
                      </a:lvl7pPr>
                      <a:lvl8pPr marL="2400300" algn="l" defTabSz="685800" rtl="0" eaLnBrk="1" latinLnBrk="0" hangingPunct="1">
                        <a:defRPr sz="1350" kern="1200">
                          <a:solidFill>
                            <a:schemeClr val="dk1"/>
                          </a:solidFill>
                          <a:latin typeface="Franklin Gothic Book" panose="020B0503020102020204"/>
                        </a:defRPr>
                      </a:lvl8pPr>
                      <a:lvl9pPr marL="2743200" algn="l" defTabSz="685800" rtl="0" eaLnBrk="1" latinLnBrk="0" hangingPunct="1">
                        <a:defRPr sz="1350" kern="1200">
                          <a:solidFill>
                            <a:schemeClr val="dk1"/>
                          </a:solidFill>
                          <a:latin typeface="Franklin Gothic Book" panose="020B05030201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Contractor codes claims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83446">
                        <a:tint val="40000"/>
                      </a:srgbClr>
                    </a:solidFill>
                  </a:tcPr>
                </a:tc>
                <a:tc>
                  <a:txBody>
                    <a:bodyPr/>
                    <a:lstStyle>
                      <a:lvl1pPr marL="0" algn="l" defTabSz="685800" rtl="0" eaLnBrk="1" latinLnBrk="0" hangingPunct="1">
                        <a:defRPr sz="1350" kern="1200">
                          <a:solidFill>
                            <a:schemeClr val="dk1"/>
                          </a:solidFill>
                          <a:latin typeface="Franklin Gothic Book" panose="020B0503020102020204"/>
                        </a:defRPr>
                      </a:lvl1pPr>
                      <a:lvl2pPr marL="342900" algn="l" defTabSz="685800" rtl="0" eaLnBrk="1" latinLnBrk="0" hangingPunct="1">
                        <a:defRPr sz="1350" kern="1200">
                          <a:solidFill>
                            <a:schemeClr val="dk1"/>
                          </a:solidFill>
                          <a:latin typeface="Franklin Gothic Book" panose="020B0503020102020204"/>
                        </a:defRPr>
                      </a:lvl2pPr>
                      <a:lvl3pPr marL="685800" algn="l" defTabSz="685800" rtl="0" eaLnBrk="1" latinLnBrk="0" hangingPunct="1">
                        <a:defRPr sz="1350" kern="1200">
                          <a:solidFill>
                            <a:schemeClr val="dk1"/>
                          </a:solidFill>
                          <a:latin typeface="Franklin Gothic Book" panose="020B0503020102020204"/>
                        </a:defRPr>
                      </a:lvl3pPr>
                      <a:lvl4pPr marL="1028700" algn="l" defTabSz="685800" rtl="0" eaLnBrk="1" latinLnBrk="0" hangingPunct="1">
                        <a:defRPr sz="1350" kern="1200">
                          <a:solidFill>
                            <a:schemeClr val="dk1"/>
                          </a:solidFill>
                          <a:latin typeface="Franklin Gothic Book" panose="020B0503020102020204"/>
                        </a:defRPr>
                      </a:lvl4pPr>
                      <a:lvl5pPr marL="1371600" algn="l" defTabSz="685800" rtl="0" eaLnBrk="1" latinLnBrk="0" hangingPunct="1">
                        <a:defRPr sz="1350" kern="1200">
                          <a:solidFill>
                            <a:schemeClr val="dk1"/>
                          </a:solidFill>
                          <a:latin typeface="Franklin Gothic Book" panose="020B0503020102020204"/>
                        </a:defRPr>
                      </a:lvl5pPr>
                      <a:lvl6pPr marL="1714500" algn="l" defTabSz="685800" rtl="0" eaLnBrk="1" latinLnBrk="0" hangingPunct="1">
                        <a:defRPr sz="1350" kern="1200">
                          <a:solidFill>
                            <a:schemeClr val="dk1"/>
                          </a:solidFill>
                          <a:latin typeface="Franklin Gothic Book" panose="020B0503020102020204"/>
                        </a:defRPr>
                      </a:lvl6pPr>
                      <a:lvl7pPr marL="2057400" algn="l" defTabSz="685800" rtl="0" eaLnBrk="1" latinLnBrk="0" hangingPunct="1">
                        <a:defRPr sz="1350" kern="1200">
                          <a:solidFill>
                            <a:schemeClr val="dk1"/>
                          </a:solidFill>
                          <a:latin typeface="Franklin Gothic Book" panose="020B0503020102020204"/>
                        </a:defRPr>
                      </a:lvl7pPr>
                      <a:lvl8pPr marL="2400300" algn="l" defTabSz="685800" rtl="0" eaLnBrk="1" latinLnBrk="0" hangingPunct="1">
                        <a:defRPr sz="1350" kern="1200">
                          <a:solidFill>
                            <a:schemeClr val="dk1"/>
                          </a:solidFill>
                          <a:latin typeface="Franklin Gothic Book" panose="020B0503020102020204"/>
                        </a:defRPr>
                      </a:lvl8pPr>
                      <a:lvl9pPr marL="2743200" algn="l" defTabSz="685800" rtl="0" eaLnBrk="1" latinLnBrk="0" hangingPunct="1">
                        <a:defRPr sz="1350" kern="1200">
                          <a:solidFill>
                            <a:schemeClr val="dk1"/>
                          </a:solidFill>
                          <a:latin typeface="Franklin Gothic Book" panose="020B05030201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Private Sector </a:t>
                      </a:r>
                      <a:r>
                        <a:rPr lang="en-US" sz="1600" kern="1200" dirty="0">
                          <a:solidFill>
                            <a:schemeClr val="dk1"/>
                          </a:solidFill>
                          <a:latin typeface="+mn-lt"/>
                          <a:ea typeface="+mn-ea"/>
                          <a:cs typeface="+mn-cs"/>
                        </a:rPr>
                        <a:t>pr</a:t>
                      </a:r>
                      <a:r>
                        <a:rPr lang="en-US" sz="1600" dirty="0"/>
                        <a:t>ovider codes claims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83446">
                        <a:tint val="40000"/>
                      </a:srgbClr>
                    </a:solidFill>
                  </a:tcPr>
                </a:tc>
                <a:extLst>
                  <a:ext uri="{0D108BD9-81ED-4DB2-BD59-A6C34878D82A}">
                    <a16:rowId xmlns:a16="http://schemas.microsoft.com/office/drawing/2014/main" val="2913511702"/>
                  </a:ext>
                </a:extLst>
              </a:tr>
            </a:tbl>
          </a:graphicData>
        </a:graphic>
      </p:graphicFrame>
      <p:sp>
        <p:nvSpPr>
          <p:cNvPr id="6" name="Title 1">
            <a:extLst>
              <a:ext uri="{FF2B5EF4-FFF2-40B4-BE49-F238E27FC236}">
                <a16:creationId xmlns:a16="http://schemas.microsoft.com/office/drawing/2014/main" id="{2986F954-8FA4-A608-B4F0-E448CD1A3965}"/>
              </a:ext>
            </a:extLst>
          </p:cNvPr>
          <p:cNvSpPr txBox="1">
            <a:spLocks/>
          </p:cNvSpPr>
          <p:nvPr/>
        </p:nvSpPr>
        <p:spPr>
          <a:xfrm>
            <a:off x="838200" y="133350"/>
            <a:ext cx="73914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baseline="0">
                <a:solidFill>
                  <a:srgbClr val="051C48"/>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51C48"/>
                </a:solidFill>
                <a:effectLst/>
                <a:uLnTx/>
                <a:uFillTx/>
                <a:latin typeface="Franklin Gothic Medium" panose="020B0603020102020204"/>
                <a:ea typeface="+mj-ea"/>
                <a:cs typeface="+mj-cs"/>
              </a:rPr>
              <a:t>TOP21 Contract vs Managed Care Support Contracts</a:t>
            </a:r>
          </a:p>
        </p:txBody>
      </p:sp>
    </p:spTree>
    <p:extLst>
      <p:ext uri="{BB962C8B-B14F-4D97-AF65-F5344CB8AC3E}">
        <p14:creationId xmlns:p14="http://schemas.microsoft.com/office/powerpoint/2010/main" val="14376703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Takeaways</a:t>
            </a:r>
          </a:p>
        </p:txBody>
      </p:sp>
      <p:sp>
        <p:nvSpPr>
          <p:cNvPr id="6" name="Content Placeholder 1"/>
          <p:cNvSpPr>
            <a:spLocks noGrp="1"/>
          </p:cNvSpPr>
          <p:nvPr>
            <p:ph idx="1"/>
          </p:nvPr>
        </p:nvSpPr>
        <p:spPr>
          <a:xfrm>
            <a:off x="537871" y="1200150"/>
            <a:ext cx="8301329" cy="3657600"/>
          </a:xfrm>
        </p:spPr>
        <p:txBody>
          <a:bodyPr>
            <a:normAutofit fontScale="62500" lnSpcReduction="20000"/>
          </a:bodyPr>
          <a:lstStyle/>
          <a:p>
            <a:pPr marL="0" indent="0">
              <a:lnSpc>
                <a:spcPct val="120000"/>
              </a:lnSpc>
              <a:spcBef>
                <a:spcPts val="0"/>
              </a:spcBef>
              <a:buNone/>
            </a:pPr>
            <a:r>
              <a:rPr lang="en-US" sz="1900" b="1" dirty="0">
                <a:solidFill>
                  <a:srgbClr val="092068"/>
                </a:solidFill>
              </a:rPr>
              <a:t>Purpose – </a:t>
            </a:r>
            <a:r>
              <a:rPr lang="en-US" sz="1900" dirty="0"/>
              <a:t>To foster better understanding of your TRICARE program and its health plans</a:t>
            </a:r>
          </a:p>
          <a:p>
            <a:pPr marL="0" indent="0">
              <a:lnSpc>
                <a:spcPct val="120000"/>
              </a:lnSpc>
              <a:spcBef>
                <a:spcPts val="0"/>
              </a:spcBef>
              <a:buNone/>
            </a:pPr>
            <a:endParaRPr lang="en-US" sz="1900" b="1" dirty="0"/>
          </a:p>
          <a:p>
            <a:pPr marL="0" indent="0">
              <a:lnSpc>
                <a:spcPct val="120000"/>
              </a:lnSpc>
              <a:spcBef>
                <a:spcPts val="0"/>
              </a:spcBef>
              <a:buNone/>
            </a:pPr>
            <a:r>
              <a:rPr lang="en-US" sz="1900" b="1" dirty="0">
                <a:solidFill>
                  <a:srgbClr val="092068"/>
                </a:solidFill>
              </a:rPr>
              <a:t>Take Home Points</a:t>
            </a:r>
          </a:p>
          <a:p>
            <a:pPr marL="461963" lvl="1" indent="-236538">
              <a:lnSpc>
                <a:spcPct val="120000"/>
              </a:lnSpc>
              <a:spcBef>
                <a:spcPts val="0"/>
              </a:spcBef>
              <a:buFont typeface="+mj-lt"/>
              <a:buAutoNum type="arabicPeriod"/>
            </a:pPr>
            <a:r>
              <a:rPr lang="en-US" sz="1900" dirty="0"/>
              <a:t>The Military Health System (MHS) provides a healthcare benefit to our 9.5 million beneficiaries both through </a:t>
            </a:r>
            <a:br>
              <a:rPr lang="en-US" sz="1900" dirty="0"/>
            </a:br>
            <a:r>
              <a:rPr lang="en-US" sz="1900" dirty="0"/>
              <a:t>the </a:t>
            </a:r>
            <a:r>
              <a:rPr lang="en-US" sz="1900" dirty="0">
                <a:solidFill>
                  <a:srgbClr val="904251"/>
                </a:solidFill>
              </a:rPr>
              <a:t>Direct Care System (DCS) </a:t>
            </a:r>
            <a:r>
              <a:rPr lang="en-US" sz="1900" dirty="0"/>
              <a:t>at the military medical treatment facilities (MTFs) when capability/capacity exists, </a:t>
            </a:r>
            <a:br>
              <a:rPr lang="en-US" sz="1900" dirty="0"/>
            </a:br>
            <a:r>
              <a:rPr lang="en-US" sz="1900" dirty="0"/>
              <a:t>and in </a:t>
            </a:r>
            <a:r>
              <a:rPr lang="en-US" sz="1900" dirty="0">
                <a:solidFill>
                  <a:srgbClr val="904251"/>
                </a:solidFill>
              </a:rPr>
              <a:t>private sector care (PSC) </a:t>
            </a:r>
            <a:r>
              <a:rPr lang="en-US" sz="1900" dirty="0"/>
              <a:t>under the TRICARE program</a:t>
            </a:r>
          </a:p>
          <a:p>
            <a:pPr marL="461963" lvl="1" indent="-236538">
              <a:lnSpc>
                <a:spcPct val="120000"/>
              </a:lnSpc>
              <a:spcBef>
                <a:spcPts val="600"/>
              </a:spcBef>
              <a:buFont typeface="+mj-lt"/>
              <a:buAutoNum type="arabicPeriod"/>
            </a:pPr>
            <a:r>
              <a:rPr lang="en-US" sz="1900" dirty="0"/>
              <a:t>TRICARE </a:t>
            </a:r>
            <a:r>
              <a:rPr lang="en-US" sz="1900" dirty="0">
                <a:solidFill>
                  <a:srgbClr val="904251"/>
                </a:solidFill>
              </a:rPr>
              <a:t>wraps-around</a:t>
            </a:r>
            <a:r>
              <a:rPr lang="en-US" sz="1900" dirty="0"/>
              <a:t> local MTFs to increase capacity and capability through TRICARE-authorized providers, suppliers, and pharmacies, network and non-network, in PSC including international host nation providers </a:t>
            </a:r>
          </a:p>
          <a:p>
            <a:pPr marL="461963" lvl="1" indent="-236538">
              <a:lnSpc>
                <a:spcPct val="120000"/>
              </a:lnSpc>
              <a:spcBef>
                <a:spcPts val="600"/>
              </a:spcBef>
              <a:buFont typeface="+mj-lt"/>
              <a:buAutoNum type="arabicPeriod"/>
            </a:pPr>
            <a:r>
              <a:rPr lang="en-US" sz="1900" dirty="0"/>
              <a:t>In addition to Active-Duty Service Members (ADSMs), TRICARE covers Active-Duty Family Members (ADFMs), </a:t>
            </a:r>
            <a:br>
              <a:rPr lang="en-US" sz="1900" dirty="0"/>
            </a:br>
            <a:r>
              <a:rPr lang="en-US" sz="1900" dirty="0"/>
              <a:t>retirees and their families, and qualified survivors </a:t>
            </a:r>
          </a:p>
          <a:p>
            <a:pPr marL="739775" lvl="1" indent="-171450">
              <a:lnSpc>
                <a:spcPct val="120000"/>
              </a:lnSpc>
              <a:spcBef>
                <a:spcPts val="0"/>
              </a:spcBef>
              <a:tabLst>
                <a:tab pos="514350" algn="l"/>
              </a:tabLst>
            </a:pPr>
            <a:r>
              <a:rPr lang="en-US" sz="1600" dirty="0"/>
              <a:t>The </a:t>
            </a:r>
            <a:r>
              <a:rPr lang="en-US" sz="1600" dirty="0">
                <a:solidFill>
                  <a:srgbClr val="904251"/>
                </a:solidFill>
              </a:rPr>
              <a:t>family of TRICARE health plans </a:t>
            </a:r>
            <a:r>
              <a:rPr lang="en-US" sz="1600" dirty="0"/>
              <a:t>is administered by huge federal service contracts</a:t>
            </a:r>
          </a:p>
          <a:p>
            <a:pPr marL="461963" lvl="1" indent="-236538">
              <a:lnSpc>
                <a:spcPct val="120000"/>
              </a:lnSpc>
              <a:spcBef>
                <a:spcPts val="600"/>
              </a:spcBef>
              <a:buFont typeface="+mj-lt"/>
              <a:buAutoNum type="arabicPeriod" startAt="4"/>
              <a:tabLst>
                <a:tab pos="461963" algn="l"/>
              </a:tabLst>
            </a:pPr>
            <a:r>
              <a:rPr lang="en-US" sz="1900" dirty="0"/>
              <a:t>The unique MHS promotes recruitment, retention, and readiness in the eight covered Uniformed Services</a:t>
            </a:r>
          </a:p>
          <a:p>
            <a:pPr marL="461963" lvl="1" indent="-236538">
              <a:lnSpc>
                <a:spcPct val="120000"/>
              </a:lnSpc>
              <a:spcBef>
                <a:spcPts val="600"/>
              </a:spcBef>
              <a:buFont typeface="+mj-lt"/>
              <a:buAutoNum type="arabicPeriod" startAt="4"/>
              <a:tabLst>
                <a:tab pos="461963" algn="l"/>
              </a:tabLst>
            </a:pPr>
            <a:r>
              <a:rPr lang="en-US" sz="1900" dirty="0"/>
              <a:t>Grounded in statutory law, the TRICARE is a </a:t>
            </a:r>
            <a:r>
              <a:rPr lang="en-US" sz="1900" dirty="0">
                <a:solidFill>
                  <a:srgbClr val="904251"/>
                </a:solidFill>
              </a:rPr>
              <a:t>federal health benefit </a:t>
            </a:r>
            <a:r>
              <a:rPr lang="en-US" sz="1900" dirty="0"/>
              <a:t>program. It is not health insurance.</a:t>
            </a:r>
          </a:p>
          <a:p>
            <a:pPr marL="739775" lvl="1" indent="-171450">
              <a:lnSpc>
                <a:spcPct val="120000"/>
              </a:lnSpc>
              <a:spcBef>
                <a:spcPts val="0"/>
              </a:spcBef>
              <a:tabLst>
                <a:tab pos="514350" algn="l"/>
              </a:tabLst>
            </a:pPr>
            <a:r>
              <a:rPr lang="en-US" sz="1600" dirty="0"/>
              <a:t>TRICARE is implemented in federal regulation (32 CFR 199)</a:t>
            </a:r>
          </a:p>
          <a:p>
            <a:pPr marL="739775" lvl="1" indent="-171450">
              <a:lnSpc>
                <a:spcPct val="120000"/>
              </a:lnSpc>
              <a:spcBef>
                <a:spcPts val="0"/>
              </a:spcBef>
              <a:tabLst>
                <a:tab pos="514350" algn="l"/>
              </a:tabLst>
            </a:pPr>
            <a:r>
              <a:rPr lang="en-US" sz="1600" dirty="0"/>
              <a:t>TRICARE contractors administer the program according to requirements specified in the </a:t>
            </a:r>
            <a:br>
              <a:rPr lang="en-US" sz="1600" dirty="0"/>
            </a:br>
            <a:r>
              <a:rPr lang="en-US" sz="1600" dirty="0"/>
              <a:t>four </a:t>
            </a:r>
            <a:r>
              <a:rPr lang="en-US" sz="1600" dirty="0">
                <a:solidFill>
                  <a:srgbClr val="904251"/>
                </a:solidFill>
                <a:hlinkClick r:id="rId3">
                  <a:extLst>
                    <a:ext uri="{A12FA001-AC4F-418D-AE19-62706E023703}">
                      <ahyp:hlinkClr xmlns:ahyp="http://schemas.microsoft.com/office/drawing/2018/hyperlinkcolor" val="tx"/>
                    </a:ext>
                  </a:extLst>
                </a:hlinkClick>
              </a:rPr>
              <a:t>TRICARE Manuals </a:t>
            </a:r>
            <a:r>
              <a:rPr lang="en-US" sz="1600" dirty="0"/>
              <a:t>(Policy (TPM), Operations (TOM), Reimbursement (TRS), and Systems (TSM))</a:t>
            </a:r>
          </a:p>
          <a:p>
            <a:pPr marL="457200" lvl="1" indent="-231775">
              <a:lnSpc>
                <a:spcPct val="120000"/>
              </a:lnSpc>
              <a:spcBef>
                <a:spcPts val="600"/>
              </a:spcBef>
              <a:buFont typeface="+mj-lt"/>
              <a:buAutoNum type="arabicPeriod" startAt="6"/>
            </a:pPr>
            <a:r>
              <a:rPr lang="en-US" sz="1900" dirty="0">
                <a:solidFill>
                  <a:srgbClr val="904251"/>
                </a:solidFill>
                <a:hlinkClick r:id="rId4">
                  <a:extLst>
                    <a:ext uri="{A12FA001-AC4F-418D-AE19-62706E023703}">
                      <ahyp:hlinkClr xmlns:ahyp="http://schemas.microsoft.com/office/drawing/2018/hyperlinkcolor" val="tx"/>
                    </a:ext>
                  </a:extLst>
                </a:hlinkClick>
              </a:rPr>
              <a:t>www.tricare.mil</a:t>
            </a:r>
            <a:r>
              <a:rPr lang="en-US" sz="1900" dirty="0">
                <a:solidFill>
                  <a:srgbClr val="904251"/>
                </a:solidFill>
              </a:rPr>
              <a:t> </a:t>
            </a:r>
            <a:r>
              <a:rPr lang="en-US" sz="1900" dirty="0"/>
              <a:t>contains the most up-to-date information for MHS beneficiaries; includes one website for each MTF</a:t>
            </a:r>
          </a:p>
          <a:p>
            <a:pPr marL="746125" lvl="1" indent="-177800">
              <a:lnSpc>
                <a:spcPct val="120000"/>
              </a:lnSpc>
              <a:spcBef>
                <a:spcPts val="0"/>
              </a:spcBef>
              <a:tabLst>
                <a:tab pos="514350" algn="l"/>
              </a:tabLst>
            </a:pPr>
            <a:r>
              <a:rPr lang="en-US" sz="1600" dirty="0">
                <a:solidFill>
                  <a:srgbClr val="904251"/>
                </a:solidFill>
                <a:hlinkClick r:id="rId5">
                  <a:extLst>
                    <a:ext uri="{A12FA001-AC4F-418D-AE19-62706E023703}">
                      <ahyp:hlinkClr xmlns:ahyp="http://schemas.microsoft.com/office/drawing/2018/hyperlinkcolor" val="tx"/>
                    </a:ext>
                  </a:extLst>
                </a:hlinkClick>
              </a:rPr>
              <a:t>www.health.mil</a:t>
            </a:r>
            <a:r>
              <a:rPr lang="en-US" sz="1600" dirty="0">
                <a:solidFill>
                  <a:srgbClr val="904251"/>
                </a:solidFill>
              </a:rPr>
              <a:t> </a:t>
            </a:r>
            <a:r>
              <a:rPr lang="en-US" sz="1600" dirty="0"/>
              <a:t>contains information for MHS and other government staff</a:t>
            </a:r>
          </a:p>
        </p:txBody>
      </p:sp>
    </p:spTree>
    <p:extLst>
      <p:ext uri="{BB962C8B-B14F-4D97-AF65-F5344CB8AC3E}">
        <p14:creationId xmlns:p14="http://schemas.microsoft.com/office/powerpoint/2010/main" val="37909462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814898" y="314325"/>
            <a:ext cx="7490902" cy="857250"/>
          </a:xfrm>
        </p:spPr>
        <p:txBody>
          <a:bodyPr>
            <a:normAutofit fontScale="90000"/>
          </a:bodyPr>
          <a:lstStyle/>
          <a:p>
            <a:pPr eaLnBrk="1" hangingPunct="1"/>
            <a:r>
              <a:rPr lang="en-US" altLang="en-US" sz="3100" dirty="0"/>
              <a:t>TRICARE Overseas Program Contract (TOP21)</a:t>
            </a:r>
            <a:br>
              <a:rPr lang="en-US" altLang="en-US" dirty="0"/>
            </a:br>
            <a:endParaRPr lang="en-US" altLang="en-US" sz="1800" i="1" dirty="0"/>
          </a:p>
        </p:txBody>
      </p:sp>
      <p:sp>
        <p:nvSpPr>
          <p:cNvPr id="23555" name="Content Placeholder 2"/>
          <p:cNvSpPr>
            <a:spLocks noGrp="1"/>
          </p:cNvSpPr>
          <p:nvPr>
            <p:ph idx="1"/>
          </p:nvPr>
        </p:nvSpPr>
        <p:spPr>
          <a:xfrm>
            <a:off x="482266" y="1200150"/>
            <a:ext cx="6375734" cy="3352800"/>
          </a:xfrm>
        </p:spPr>
        <p:txBody>
          <a:bodyPr>
            <a:normAutofit fontScale="92500" lnSpcReduction="10000"/>
          </a:bodyPr>
          <a:lstStyle/>
          <a:p>
            <a:pPr eaLnBrk="1" hangingPunct="1">
              <a:defRPr/>
            </a:pPr>
            <a:r>
              <a:rPr lang="en-US" altLang="en-US" sz="1900" dirty="0"/>
              <a:t>Third Generation Overseas Contract</a:t>
            </a:r>
          </a:p>
          <a:p>
            <a:pPr lvl="1" eaLnBrk="1" hangingPunct="1">
              <a:defRPr/>
            </a:pPr>
            <a:r>
              <a:rPr lang="en-US" altLang="en-US" sz="1500" dirty="0"/>
              <a:t>Contractor: International SOS (TOP contractor since 2010)</a:t>
            </a:r>
          </a:p>
          <a:p>
            <a:pPr lvl="1" eaLnBrk="1" hangingPunct="1">
              <a:defRPr/>
            </a:pPr>
            <a:r>
              <a:rPr lang="en-US" altLang="en-US" sz="1500" dirty="0"/>
              <a:t>Started Health Care Delivery under the TOP 21 contract on 1 September 2021; Contract ends 31 August 2028</a:t>
            </a:r>
          </a:p>
          <a:p>
            <a:pPr eaLnBrk="1" hangingPunct="1">
              <a:defRPr/>
            </a:pPr>
            <a:r>
              <a:rPr lang="en-US" altLang="en-US" sz="1900" dirty="0"/>
              <a:t>Health care support services include the development of private sector provider networks, referral management activities, medical evacuation, medical documentation collection, translation services, medical management, customer service/call center activities, beneficiary/provider education, marketing, and claims processing </a:t>
            </a:r>
          </a:p>
          <a:p>
            <a:pPr eaLnBrk="1" hangingPunct="1">
              <a:defRPr/>
            </a:pPr>
            <a:r>
              <a:rPr lang="en-US" altLang="en-US" sz="1900" b="1" u="sng" dirty="0"/>
              <a:t>Requirements place emphasis on Clinical Quality, Beneficiary Experience, and Combatant Command Support</a:t>
            </a:r>
          </a:p>
          <a:p>
            <a:pPr marL="342892" lvl="1" indent="0">
              <a:buNone/>
              <a:defRPr/>
            </a:pPr>
            <a:endParaRPr lang="en-US" altLang="en-US" sz="2800" dirty="0"/>
          </a:p>
        </p:txBody>
      </p:sp>
      <p:sp>
        <p:nvSpPr>
          <p:cNvPr id="2" name="TextBox 1">
            <a:extLst>
              <a:ext uri="{FF2B5EF4-FFF2-40B4-BE49-F238E27FC236}">
                <a16:creationId xmlns:a16="http://schemas.microsoft.com/office/drawing/2014/main" id="{FAED3059-1DF9-F22E-1000-CF5C15C6A22B}"/>
              </a:ext>
            </a:extLst>
          </p:cNvPr>
          <p:cNvSpPr txBox="1"/>
          <p:nvPr/>
        </p:nvSpPr>
        <p:spPr>
          <a:xfrm>
            <a:off x="6934200" y="1408406"/>
            <a:ext cx="1943694" cy="2631490"/>
          </a:xfrm>
          <a:prstGeom prst="rect">
            <a:avLst/>
          </a:prstGeom>
          <a:solidFill>
            <a:schemeClr val="bg2">
              <a:lumMod val="90000"/>
            </a:schemeClr>
          </a:solidFill>
          <a:scene3d>
            <a:camera prst="orthographicFront"/>
            <a:lightRig rig="threePt" dir="t"/>
          </a:scene3d>
          <a:sp3d>
            <a:bevelT/>
          </a:sp3d>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283446"/>
                </a:solidFill>
                <a:effectLst/>
                <a:uLnTx/>
                <a:uFillTx/>
                <a:latin typeface="Franklin Gothic Book" panose="020B0503020102020204"/>
                <a:ea typeface="+mn-ea"/>
                <a:cs typeface="+mn-cs"/>
              </a:rPr>
              <a:t>Primary Objectives of the TOP21 Contract:</a:t>
            </a:r>
          </a:p>
          <a:p>
            <a:pPr marL="171446" marR="0" lvl="0" indent="-17144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83446"/>
                </a:solidFill>
                <a:effectLst/>
                <a:uLnTx/>
                <a:uFillTx/>
                <a:latin typeface="Franklin Gothic Book" panose="020B0503020102020204"/>
                <a:ea typeface="+mn-ea"/>
                <a:cs typeface="+mn-cs"/>
              </a:rPr>
              <a:t>Optimal Beneficiary Experience of Care</a:t>
            </a:r>
          </a:p>
          <a:p>
            <a:pPr marL="171446" marR="0" lvl="0" indent="-17144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83446"/>
                </a:solidFill>
                <a:effectLst/>
                <a:uLnTx/>
                <a:uFillTx/>
                <a:latin typeface="Franklin Gothic Book" panose="020B0503020102020204"/>
                <a:ea typeface="+mn-ea"/>
                <a:cs typeface="+mn-cs"/>
              </a:rPr>
              <a:t>Flexible, Versatile, and Adaptable Overseas Health Care Delivery System</a:t>
            </a:r>
          </a:p>
          <a:p>
            <a:pPr marL="171446" marR="0" lvl="0" indent="-17144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83446"/>
                </a:solidFill>
                <a:effectLst/>
                <a:uLnTx/>
                <a:uFillTx/>
                <a:latin typeface="Franklin Gothic Book" panose="020B0503020102020204"/>
                <a:ea typeface="+mn-ea"/>
                <a:cs typeface="+mn-cs"/>
              </a:rPr>
              <a:t>Highest Level of Clinical Quality</a:t>
            </a:r>
          </a:p>
          <a:p>
            <a:pPr marL="171446" marR="0" lvl="0" indent="-17144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83446"/>
                </a:solidFill>
                <a:effectLst/>
                <a:uLnTx/>
                <a:uFillTx/>
                <a:latin typeface="Franklin Gothic Book" panose="020B0503020102020204"/>
                <a:ea typeface="+mn-ea"/>
                <a:cs typeface="+mn-cs"/>
              </a:rPr>
              <a:t>Efficient and Integrated Overseas Health Care Delivery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283446"/>
              </a:solidFill>
              <a:effectLst/>
              <a:uLnTx/>
              <a:uFillTx/>
              <a:latin typeface="Franklin Gothic Book" panose="020B050302010202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1962943" y="1773019"/>
            <a:ext cx="49613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Lucida Sans Unicode" panose="020B0602030504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Wingdings" panose="05000000000000000000" pitchFamily="2" charset="2"/>
              <a:buChar char="q"/>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Wingdings" panose="05000000000000000000" pitchFamily="2" charset="2"/>
              <a:buChar char="§"/>
              <a:defRPr sz="22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Lucida Sans Unicode" panose="020B0602030504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Lucida Sans Unicode" panose="020B0602030504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3600" b="0" i="0" u="none" strike="noStrike" kern="1200" cap="none" spc="0" normalizeH="0" baseline="0" noProof="0" dirty="0">
                <a:ln>
                  <a:noFill/>
                </a:ln>
                <a:solidFill>
                  <a:srgbClr val="283446"/>
                </a:solidFill>
                <a:effectLst/>
                <a:uLnTx/>
                <a:uFillTx/>
                <a:latin typeface="Franklin Gothic Book" panose="020B0503020102020204"/>
                <a:ea typeface="MS PGothic" panose="020B0600070205080204" pitchFamily="34" charset="-128"/>
                <a:cs typeface="Arial" panose="020B0604020202020204" pitchFamily="34" charset="0"/>
              </a:rPr>
              <a:t>Questions?</a:t>
            </a:r>
          </a:p>
        </p:txBody>
      </p:sp>
    </p:spTree>
    <p:extLst>
      <p:ext uri="{BB962C8B-B14F-4D97-AF65-F5344CB8AC3E}">
        <p14:creationId xmlns:p14="http://schemas.microsoft.com/office/powerpoint/2010/main" val="30436005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1962943" y="1773019"/>
            <a:ext cx="49613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Lucida Sans Unicode" panose="020B0602030504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Wingdings" panose="05000000000000000000" pitchFamily="2" charset="2"/>
              <a:buChar char="q"/>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Wingdings" panose="05000000000000000000" pitchFamily="2" charset="2"/>
              <a:buChar char="§"/>
              <a:defRPr sz="22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Lucida Sans Unicode" panose="020B0602030504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Lucida Sans Unicode" panose="020B0602030504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3600" b="0" i="0" u="none" strike="noStrike" kern="1200" cap="none" spc="0" normalizeH="0" baseline="0" noProof="0" dirty="0">
                <a:ln>
                  <a:noFill/>
                </a:ln>
                <a:solidFill>
                  <a:srgbClr val="283446"/>
                </a:solidFill>
                <a:effectLst/>
                <a:uLnTx/>
                <a:uFillTx/>
                <a:latin typeface="Franklin Gothic Book" panose="020B0503020102020204"/>
                <a:ea typeface="MS PGothic" panose="020B0600070205080204" pitchFamily="34" charset="-128"/>
                <a:cs typeface="Arial" panose="020B0604020202020204" pitchFamily="34" charset="0"/>
              </a:rPr>
              <a:t>Back-up Slides</a:t>
            </a:r>
          </a:p>
        </p:txBody>
      </p:sp>
    </p:spTree>
    <p:extLst>
      <p:ext uri="{BB962C8B-B14F-4D97-AF65-F5344CB8AC3E}">
        <p14:creationId xmlns:p14="http://schemas.microsoft.com/office/powerpoint/2010/main" val="24439930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Reserve Component Coverage “Life Cycle”</a:t>
            </a:r>
          </a:p>
        </p:txBody>
      </p:sp>
      <p:sp>
        <p:nvSpPr>
          <p:cNvPr id="9" name="object 12"/>
          <p:cNvSpPr txBox="1"/>
          <p:nvPr/>
        </p:nvSpPr>
        <p:spPr>
          <a:xfrm>
            <a:off x="471931" y="1403576"/>
            <a:ext cx="2436495" cy="1122045"/>
          </a:xfrm>
          <a:prstGeom prst="rect">
            <a:avLst/>
          </a:prstGeom>
        </p:spPr>
        <p:txBody>
          <a:bodyPr vert="horz" wrap="square" lIns="0" tIns="12065" rIns="0" bIns="0" rtlCol="0">
            <a:spAutoFit/>
          </a:bodyPr>
          <a:lstStyle/>
          <a:p>
            <a:pPr marL="46355" algn="ctr">
              <a:lnSpc>
                <a:spcPts val="1920"/>
              </a:lnSpc>
              <a:spcBef>
                <a:spcPts val="95"/>
              </a:spcBef>
            </a:pPr>
            <a:r>
              <a:rPr sz="1600" b="1" spc="-10" dirty="0">
                <a:solidFill>
                  <a:srgbClr val="FFFFFF"/>
                </a:solidFill>
                <a:latin typeface="Arial"/>
                <a:cs typeface="Arial"/>
              </a:rPr>
              <a:t>Deactivation:</a:t>
            </a:r>
            <a:endParaRPr sz="1600" dirty="0">
              <a:latin typeface="Arial"/>
              <a:cs typeface="Arial"/>
            </a:endParaRPr>
          </a:p>
          <a:p>
            <a:pPr marL="12065" marR="5080" indent="1270" algn="ctr">
              <a:lnSpc>
                <a:spcPts val="1680"/>
              </a:lnSpc>
              <a:spcBef>
                <a:spcPts val="55"/>
              </a:spcBef>
            </a:pPr>
            <a:r>
              <a:rPr sz="1400" spc="-10" dirty="0">
                <a:solidFill>
                  <a:srgbClr val="FFFFFF"/>
                </a:solidFill>
                <a:latin typeface="Arial"/>
                <a:cs typeface="Arial"/>
              </a:rPr>
              <a:t>Transitional </a:t>
            </a:r>
            <a:r>
              <a:rPr sz="1400" spc="-5" dirty="0">
                <a:solidFill>
                  <a:srgbClr val="FFFFFF"/>
                </a:solidFill>
                <a:latin typeface="Arial"/>
                <a:cs typeface="Arial"/>
              </a:rPr>
              <a:t>Assistance  Management </a:t>
            </a:r>
            <a:r>
              <a:rPr sz="1400" dirty="0">
                <a:solidFill>
                  <a:srgbClr val="FFFFFF"/>
                </a:solidFill>
                <a:latin typeface="Arial"/>
                <a:cs typeface="Arial"/>
              </a:rPr>
              <a:t>Program</a:t>
            </a:r>
            <a:r>
              <a:rPr sz="1400" spc="-125" dirty="0">
                <a:solidFill>
                  <a:srgbClr val="FFFFFF"/>
                </a:solidFill>
                <a:latin typeface="Arial"/>
                <a:cs typeface="Arial"/>
              </a:rPr>
              <a:t> </a:t>
            </a:r>
            <a:r>
              <a:rPr sz="1400" spc="-20" dirty="0">
                <a:solidFill>
                  <a:srgbClr val="FFFFFF"/>
                </a:solidFill>
                <a:latin typeface="Arial"/>
                <a:cs typeface="Arial"/>
              </a:rPr>
              <a:t>(TAMP)  </a:t>
            </a:r>
            <a:r>
              <a:rPr sz="1400" spc="-5" dirty="0">
                <a:solidFill>
                  <a:srgbClr val="FFFFFF"/>
                </a:solidFill>
                <a:latin typeface="Arial"/>
                <a:cs typeface="Arial"/>
              </a:rPr>
              <a:t>and Continued Health Care  </a:t>
            </a:r>
            <a:r>
              <a:rPr sz="1400" dirty="0">
                <a:solidFill>
                  <a:srgbClr val="FFFFFF"/>
                </a:solidFill>
                <a:latin typeface="Arial"/>
                <a:cs typeface="Arial"/>
              </a:rPr>
              <a:t>Benefit Program</a:t>
            </a:r>
            <a:r>
              <a:rPr sz="1400" spc="-85" dirty="0">
                <a:solidFill>
                  <a:srgbClr val="FFFFFF"/>
                </a:solidFill>
                <a:latin typeface="Arial"/>
                <a:cs typeface="Arial"/>
              </a:rPr>
              <a:t> </a:t>
            </a:r>
            <a:r>
              <a:rPr sz="1400" spc="-5" dirty="0">
                <a:solidFill>
                  <a:srgbClr val="FFFFFF"/>
                </a:solidFill>
                <a:latin typeface="Arial"/>
                <a:cs typeface="Arial"/>
              </a:rPr>
              <a:t>(CHCBP)</a:t>
            </a:r>
            <a:endParaRPr sz="1400" dirty="0">
              <a:latin typeface="Arial"/>
              <a:cs typeface="Arial"/>
            </a:endParaRPr>
          </a:p>
        </p:txBody>
      </p:sp>
      <p:sp>
        <p:nvSpPr>
          <p:cNvPr id="4" name="object 3"/>
          <p:cNvSpPr/>
          <p:nvPr/>
        </p:nvSpPr>
        <p:spPr>
          <a:xfrm>
            <a:off x="3076385" y="1349861"/>
            <a:ext cx="3019615" cy="3020807"/>
          </a:xfrm>
          <a:prstGeom prst="rect">
            <a:avLst/>
          </a:prstGeom>
          <a:blipFill>
            <a:blip r:embed="rId3"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25" name="Rounded Rectangular Callout 24"/>
          <p:cNvSpPr/>
          <p:nvPr/>
        </p:nvSpPr>
        <p:spPr>
          <a:xfrm>
            <a:off x="471931" y="1228318"/>
            <a:ext cx="2599279" cy="1313684"/>
          </a:xfrm>
          <a:prstGeom prst="wedgeRoundRectCallout">
            <a:avLst>
              <a:gd name="adj1" fmla="val 73648"/>
              <a:gd name="adj2" fmla="val -114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355" algn="ctr">
              <a:lnSpc>
                <a:spcPts val="1920"/>
              </a:lnSpc>
              <a:spcBef>
                <a:spcPts val="95"/>
              </a:spcBef>
            </a:pPr>
            <a:r>
              <a:rPr lang="en-US" sz="1600" b="1" spc="-10" dirty="0">
                <a:solidFill>
                  <a:schemeClr val="bg1"/>
                </a:solidFill>
                <a:latin typeface="Arial" panose="020B0604020202020204" pitchFamily="34" charset="0"/>
                <a:cs typeface="Arial" panose="020B0604020202020204" pitchFamily="34" charset="0"/>
              </a:rPr>
              <a:t>Not activated</a:t>
            </a:r>
            <a:endParaRPr lang="en-US" sz="1600" b="1" dirty="0">
              <a:solidFill>
                <a:schemeClr val="bg1"/>
              </a:solidFill>
              <a:latin typeface="Arial" panose="020B0604020202020204" pitchFamily="34" charset="0"/>
              <a:cs typeface="Arial" panose="020B0604020202020204" pitchFamily="34" charset="0"/>
            </a:endParaRPr>
          </a:p>
          <a:p>
            <a:pPr marL="12065" marR="5080" indent="1270" algn="ctr">
              <a:lnSpc>
                <a:spcPts val="1680"/>
              </a:lnSpc>
              <a:spcBef>
                <a:spcPts val="55"/>
              </a:spcBef>
            </a:pPr>
            <a:r>
              <a:rPr lang="en-US" sz="1200" spc="-10" dirty="0">
                <a:solidFill>
                  <a:schemeClr val="bg1"/>
                </a:solidFill>
                <a:latin typeface="Arial" panose="020B0604020202020204" pitchFamily="34" charset="0"/>
                <a:cs typeface="Arial" panose="020B0604020202020204" pitchFamily="34" charset="0"/>
              </a:rPr>
              <a:t>TRICARE Reserve Select (TRS)</a:t>
            </a:r>
          </a:p>
          <a:p>
            <a:pPr marL="12065" marR="5080" indent="1270" algn="ctr">
              <a:lnSpc>
                <a:spcPts val="1680"/>
              </a:lnSpc>
              <a:spcBef>
                <a:spcPts val="55"/>
              </a:spcBef>
            </a:pPr>
            <a:r>
              <a:rPr lang="en-US" sz="1200" spc="-10" dirty="0">
                <a:solidFill>
                  <a:schemeClr val="bg1"/>
                </a:solidFill>
                <a:latin typeface="Arial" panose="020B0604020202020204" pitchFamily="34" charset="0"/>
                <a:cs typeface="Arial" panose="020B0604020202020204" pitchFamily="34" charset="0"/>
              </a:rPr>
              <a:t>TRICARE Retired Reserve (TRR)</a:t>
            </a:r>
          </a:p>
          <a:p>
            <a:pPr marL="12065" marR="5080" indent="1270" algn="ctr">
              <a:lnSpc>
                <a:spcPts val="1680"/>
              </a:lnSpc>
              <a:spcBef>
                <a:spcPts val="55"/>
              </a:spcBef>
            </a:pPr>
            <a:r>
              <a:rPr lang="en-US" sz="1200" spc="-10" dirty="0">
                <a:solidFill>
                  <a:schemeClr val="bg1"/>
                </a:solidFill>
                <a:latin typeface="Arial" panose="020B0604020202020204" pitchFamily="34" charset="0"/>
                <a:cs typeface="Arial" panose="020B0604020202020204" pitchFamily="34" charset="0"/>
              </a:rPr>
              <a:t>Line of Duty (LOD)</a:t>
            </a:r>
            <a:endParaRPr lang="en-US" sz="1200" dirty="0">
              <a:solidFill>
                <a:schemeClr val="bg1"/>
              </a:solidFill>
              <a:latin typeface="Arial" panose="020B0604020202020204" pitchFamily="34" charset="0"/>
              <a:cs typeface="Arial" panose="020B0604020202020204" pitchFamily="34" charset="0"/>
            </a:endParaRPr>
          </a:p>
        </p:txBody>
      </p:sp>
      <p:sp>
        <p:nvSpPr>
          <p:cNvPr id="26" name="Rounded Rectangular Callout 25"/>
          <p:cNvSpPr/>
          <p:nvPr/>
        </p:nvSpPr>
        <p:spPr>
          <a:xfrm>
            <a:off x="471931" y="2953047"/>
            <a:ext cx="2599279" cy="1313684"/>
          </a:xfrm>
          <a:prstGeom prst="wedgeRoundRectCallout">
            <a:avLst>
              <a:gd name="adj1" fmla="val 69531"/>
              <a:gd name="adj2" fmla="val 11511"/>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355" algn="ctr">
              <a:lnSpc>
                <a:spcPts val="1920"/>
              </a:lnSpc>
              <a:spcBef>
                <a:spcPts val="95"/>
              </a:spcBef>
            </a:pPr>
            <a:r>
              <a:rPr lang="en-US" sz="1600" b="1" spc="-10" dirty="0">
                <a:solidFill>
                  <a:schemeClr val="accent1">
                    <a:lumMod val="75000"/>
                  </a:schemeClr>
                </a:solidFill>
                <a:latin typeface="Arial" panose="020B0604020202020204" pitchFamily="34" charset="0"/>
                <a:cs typeface="Arial" panose="020B0604020202020204" pitchFamily="34" charset="0"/>
              </a:rPr>
              <a:t>Deactivation</a:t>
            </a:r>
            <a:endParaRPr lang="en-US" sz="1600" b="1" dirty="0">
              <a:solidFill>
                <a:schemeClr val="accent1">
                  <a:lumMod val="75000"/>
                </a:schemeClr>
              </a:solidFill>
              <a:latin typeface="Arial" panose="020B0604020202020204" pitchFamily="34" charset="0"/>
              <a:cs typeface="Arial" panose="020B0604020202020204" pitchFamily="34" charset="0"/>
            </a:endParaRPr>
          </a:p>
          <a:p>
            <a:pPr marL="12065" marR="5080" indent="1270" algn="ctr">
              <a:spcBef>
                <a:spcPts val="55"/>
              </a:spcBef>
            </a:pPr>
            <a:r>
              <a:rPr lang="en-US" sz="1200" spc="-10" dirty="0">
                <a:solidFill>
                  <a:schemeClr val="accent1">
                    <a:lumMod val="75000"/>
                  </a:schemeClr>
                </a:solidFill>
                <a:latin typeface="Arial" panose="020B0604020202020204" pitchFamily="34" charset="0"/>
                <a:cs typeface="Arial" panose="020B0604020202020204" pitchFamily="34" charset="0"/>
              </a:rPr>
              <a:t>Transitional </a:t>
            </a:r>
            <a:r>
              <a:rPr lang="en-US" sz="1200" spc="-5" dirty="0">
                <a:solidFill>
                  <a:schemeClr val="accent1">
                    <a:lumMod val="75000"/>
                  </a:schemeClr>
                </a:solidFill>
                <a:latin typeface="Arial" panose="020B0604020202020204" pitchFamily="34" charset="0"/>
                <a:cs typeface="Arial" panose="020B0604020202020204" pitchFamily="34" charset="0"/>
              </a:rPr>
              <a:t>Assistance Management </a:t>
            </a:r>
            <a:r>
              <a:rPr lang="en-US" sz="1200" dirty="0">
                <a:solidFill>
                  <a:schemeClr val="accent1">
                    <a:lumMod val="75000"/>
                  </a:schemeClr>
                </a:solidFill>
                <a:latin typeface="Arial" panose="020B0604020202020204" pitchFamily="34" charset="0"/>
                <a:cs typeface="Arial" panose="020B0604020202020204" pitchFamily="34" charset="0"/>
              </a:rPr>
              <a:t>Program</a:t>
            </a:r>
            <a:r>
              <a:rPr lang="en-US" sz="1200" spc="-125" dirty="0">
                <a:solidFill>
                  <a:schemeClr val="accent1">
                    <a:lumMod val="75000"/>
                  </a:schemeClr>
                </a:solidFill>
                <a:latin typeface="Arial" panose="020B0604020202020204" pitchFamily="34" charset="0"/>
                <a:cs typeface="Arial" panose="020B0604020202020204" pitchFamily="34" charset="0"/>
              </a:rPr>
              <a:t> </a:t>
            </a:r>
            <a:r>
              <a:rPr lang="en-US" sz="1200" spc="-20" dirty="0">
                <a:solidFill>
                  <a:schemeClr val="accent1">
                    <a:lumMod val="75000"/>
                  </a:schemeClr>
                </a:solidFill>
                <a:latin typeface="Arial" panose="020B0604020202020204" pitchFamily="34" charset="0"/>
                <a:cs typeface="Arial" panose="020B0604020202020204" pitchFamily="34" charset="0"/>
              </a:rPr>
              <a:t>(TAMP) </a:t>
            </a:r>
            <a:r>
              <a:rPr lang="en-US" sz="1200" spc="-20" baseline="30000" dirty="0">
                <a:solidFill>
                  <a:schemeClr val="accent1">
                    <a:lumMod val="75000"/>
                  </a:schemeClr>
                </a:solidFill>
                <a:latin typeface="Arial" panose="020B0604020202020204" pitchFamily="34" charset="0"/>
                <a:cs typeface="Arial" panose="020B0604020202020204" pitchFamily="34" charset="0"/>
              </a:rPr>
              <a:t>1</a:t>
            </a:r>
          </a:p>
          <a:p>
            <a:pPr marL="12065" marR="5080" indent="1270" algn="ctr">
              <a:spcBef>
                <a:spcPts val="55"/>
              </a:spcBef>
            </a:pPr>
            <a:endParaRPr lang="en-US" sz="1200" spc="-20" baseline="30000" dirty="0">
              <a:solidFill>
                <a:schemeClr val="accent1">
                  <a:lumMod val="75000"/>
                </a:schemeClr>
              </a:solidFill>
              <a:latin typeface="Arial" panose="020B0604020202020204" pitchFamily="34" charset="0"/>
              <a:cs typeface="Arial" panose="020B0604020202020204" pitchFamily="34" charset="0"/>
            </a:endParaRPr>
          </a:p>
          <a:p>
            <a:pPr marL="12065" marR="5080" indent="1270" algn="ctr">
              <a:spcBef>
                <a:spcPts val="55"/>
              </a:spcBef>
            </a:pPr>
            <a:r>
              <a:rPr lang="en-US" sz="1200" spc="-5" dirty="0">
                <a:solidFill>
                  <a:schemeClr val="accent1">
                    <a:lumMod val="75000"/>
                  </a:schemeClr>
                </a:solidFill>
                <a:latin typeface="Arial" panose="020B0604020202020204" pitchFamily="34" charset="0"/>
                <a:cs typeface="Arial" panose="020B0604020202020204" pitchFamily="34" charset="0"/>
              </a:rPr>
              <a:t>Continued Health Care  </a:t>
            </a:r>
            <a:br>
              <a:rPr lang="en-US" sz="1200" spc="-5" dirty="0">
                <a:solidFill>
                  <a:schemeClr val="accent1">
                    <a:lumMod val="75000"/>
                  </a:schemeClr>
                </a:solidFill>
                <a:latin typeface="Arial" panose="020B0604020202020204" pitchFamily="34" charset="0"/>
                <a:cs typeface="Arial" panose="020B0604020202020204" pitchFamily="34" charset="0"/>
              </a:rPr>
            </a:br>
            <a:r>
              <a:rPr lang="en-US" sz="1200" dirty="0">
                <a:solidFill>
                  <a:schemeClr val="accent1">
                    <a:lumMod val="75000"/>
                  </a:schemeClr>
                </a:solidFill>
                <a:latin typeface="Arial" panose="020B0604020202020204" pitchFamily="34" charset="0"/>
                <a:cs typeface="Arial" panose="020B0604020202020204" pitchFamily="34" charset="0"/>
              </a:rPr>
              <a:t>Benefit Program</a:t>
            </a:r>
            <a:r>
              <a:rPr lang="en-US" sz="1200" spc="-85" dirty="0">
                <a:solidFill>
                  <a:schemeClr val="accent1">
                    <a:lumMod val="75000"/>
                  </a:schemeClr>
                </a:solidFill>
                <a:latin typeface="Arial" panose="020B0604020202020204" pitchFamily="34" charset="0"/>
                <a:cs typeface="Arial" panose="020B0604020202020204" pitchFamily="34" charset="0"/>
              </a:rPr>
              <a:t> </a:t>
            </a:r>
            <a:r>
              <a:rPr lang="en-US" sz="1200" spc="-5" dirty="0">
                <a:solidFill>
                  <a:schemeClr val="accent1">
                    <a:lumMod val="75000"/>
                  </a:schemeClr>
                </a:solidFill>
                <a:latin typeface="Arial" panose="020B0604020202020204" pitchFamily="34" charset="0"/>
                <a:cs typeface="Arial" panose="020B0604020202020204" pitchFamily="34" charset="0"/>
              </a:rPr>
              <a:t>(CHCBP)</a:t>
            </a:r>
            <a:endParaRPr lang="en-US" sz="1200" dirty="0">
              <a:solidFill>
                <a:schemeClr val="accent1">
                  <a:lumMod val="75000"/>
                </a:schemeClr>
              </a:solidFill>
              <a:latin typeface="Arial" panose="020B0604020202020204" pitchFamily="34" charset="0"/>
              <a:cs typeface="Arial" panose="020B0604020202020204" pitchFamily="34" charset="0"/>
            </a:endParaRPr>
          </a:p>
        </p:txBody>
      </p:sp>
      <p:sp>
        <p:nvSpPr>
          <p:cNvPr id="27" name="Rounded Rectangular Callout 26"/>
          <p:cNvSpPr/>
          <p:nvPr/>
        </p:nvSpPr>
        <p:spPr>
          <a:xfrm>
            <a:off x="6107660" y="1188819"/>
            <a:ext cx="2599279" cy="1313684"/>
          </a:xfrm>
          <a:prstGeom prst="wedgeRoundRectCallout">
            <a:avLst>
              <a:gd name="adj1" fmla="val -74178"/>
              <a:gd name="adj2" fmla="val -188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355" algn="ctr">
              <a:lnSpc>
                <a:spcPts val="1920"/>
              </a:lnSpc>
              <a:spcBef>
                <a:spcPts val="95"/>
              </a:spcBef>
            </a:pPr>
            <a:r>
              <a:rPr lang="en-US" sz="1600" b="1" spc="-10" dirty="0">
                <a:solidFill>
                  <a:schemeClr val="accent1">
                    <a:lumMod val="75000"/>
                  </a:schemeClr>
                </a:solidFill>
                <a:latin typeface="Arial" panose="020B0604020202020204" pitchFamily="34" charset="0"/>
                <a:cs typeface="Arial" panose="020B0604020202020204" pitchFamily="34" charset="0"/>
              </a:rPr>
              <a:t>Pre-Activation </a:t>
            </a:r>
            <a:br>
              <a:rPr lang="en-US" sz="1400" b="1" spc="-10" dirty="0">
                <a:solidFill>
                  <a:schemeClr val="accent1">
                    <a:lumMod val="75000"/>
                  </a:schemeClr>
                </a:solidFill>
                <a:latin typeface="Arial" panose="020B0604020202020204" pitchFamily="34" charset="0"/>
                <a:cs typeface="Arial" panose="020B0604020202020204" pitchFamily="34" charset="0"/>
              </a:rPr>
            </a:br>
            <a:r>
              <a:rPr lang="en-US" sz="1200" b="1" spc="-10" dirty="0">
                <a:solidFill>
                  <a:schemeClr val="accent1">
                    <a:lumMod val="75000"/>
                  </a:schemeClr>
                </a:solidFill>
                <a:latin typeface="Arial" panose="020B0604020202020204" pitchFamily="34" charset="0"/>
                <a:cs typeface="Arial" panose="020B0604020202020204" pitchFamily="34" charset="0"/>
              </a:rPr>
              <a:t>(</a:t>
            </a:r>
            <a:r>
              <a:rPr lang="en-US" sz="1200" spc="-10" dirty="0">
                <a:solidFill>
                  <a:schemeClr val="accent1">
                    <a:lumMod val="75000"/>
                  </a:schemeClr>
                </a:solidFill>
                <a:latin typeface="Arial" panose="020B0604020202020204" pitchFamily="34" charset="0"/>
                <a:cs typeface="Arial" panose="020B0604020202020204" pitchFamily="34" charset="0"/>
              </a:rPr>
              <a:t>Early Eligibility</a:t>
            </a:r>
            <a:r>
              <a:rPr lang="en-US" sz="1200" b="1" spc="-10" dirty="0">
                <a:solidFill>
                  <a:schemeClr val="accent1">
                    <a:lumMod val="75000"/>
                  </a:schemeClr>
                </a:solidFill>
                <a:latin typeface="Arial" panose="020B0604020202020204" pitchFamily="34" charset="0"/>
                <a:cs typeface="Arial" panose="020B0604020202020204" pitchFamily="34" charset="0"/>
              </a:rPr>
              <a:t>)</a:t>
            </a:r>
            <a:r>
              <a:rPr lang="en-US" sz="1200" spc="-20" baseline="30000" dirty="0">
                <a:solidFill>
                  <a:schemeClr val="accent1">
                    <a:lumMod val="75000"/>
                  </a:schemeClr>
                </a:solidFill>
                <a:latin typeface="Arial" panose="020B0604020202020204" pitchFamily="34" charset="0"/>
                <a:cs typeface="Arial" panose="020B0604020202020204" pitchFamily="34" charset="0"/>
              </a:rPr>
              <a:t> 1</a:t>
            </a:r>
            <a:endParaRPr lang="en-US" sz="1200" b="1" dirty="0">
              <a:solidFill>
                <a:schemeClr val="accent1">
                  <a:lumMod val="75000"/>
                </a:schemeClr>
              </a:solidFill>
              <a:latin typeface="Arial" panose="020B0604020202020204" pitchFamily="34" charset="0"/>
              <a:cs typeface="Arial" panose="020B0604020202020204" pitchFamily="34" charset="0"/>
            </a:endParaRPr>
          </a:p>
          <a:p>
            <a:pPr marL="12065" marR="5080" indent="1270" algn="ctr">
              <a:lnSpc>
                <a:spcPts val="1680"/>
              </a:lnSpc>
              <a:spcBef>
                <a:spcPts val="55"/>
              </a:spcBef>
            </a:pPr>
            <a:r>
              <a:rPr lang="en-US" sz="1200" spc="-10" dirty="0">
                <a:solidFill>
                  <a:schemeClr val="accent1">
                    <a:lumMod val="75000"/>
                  </a:schemeClr>
                </a:solidFill>
                <a:latin typeface="Arial" panose="020B0604020202020204" pitchFamily="34" charset="0"/>
                <a:cs typeface="Arial" panose="020B0604020202020204" pitchFamily="34" charset="0"/>
              </a:rPr>
              <a:t>Active-duty benefits</a:t>
            </a:r>
          </a:p>
          <a:p>
            <a:pPr marL="12065" marR="5080" indent="1270" algn="ctr">
              <a:lnSpc>
                <a:spcPts val="1680"/>
              </a:lnSpc>
              <a:spcBef>
                <a:spcPts val="55"/>
              </a:spcBef>
            </a:pPr>
            <a:r>
              <a:rPr lang="en-US" sz="1200" spc="-10" dirty="0">
                <a:solidFill>
                  <a:schemeClr val="accent1">
                    <a:lumMod val="75000"/>
                  </a:schemeClr>
                </a:solidFill>
                <a:latin typeface="Arial" panose="020B0604020202020204" pitchFamily="34" charset="0"/>
                <a:cs typeface="Arial" panose="020B0604020202020204" pitchFamily="34" charset="0"/>
              </a:rPr>
              <a:t>RC Service member and family</a:t>
            </a:r>
            <a:endParaRPr lang="en-US" sz="1200" dirty="0">
              <a:solidFill>
                <a:schemeClr val="accent1">
                  <a:lumMod val="75000"/>
                </a:schemeClr>
              </a:solidFill>
              <a:latin typeface="Arial" panose="020B0604020202020204" pitchFamily="34" charset="0"/>
              <a:cs typeface="Arial" panose="020B0604020202020204" pitchFamily="34" charset="0"/>
            </a:endParaRPr>
          </a:p>
        </p:txBody>
      </p:sp>
      <p:sp>
        <p:nvSpPr>
          <p:cNvPr id="29" name="Rounded Rectangular Callout 28"/>
          <p:cNvSpPr/>
          <p:nvPr/>
        </p:nvSpPr>
        <p:spPr>
          <a:xfrm>
            <a:off x="6112524" y="2975507"/>
            <a:ext cx="2599279" cy="1313684"/>
          </a:xfrm>
          <a:prstGeom prst="wedgeRoundRectCallout">
            <a:avLst>
              <a:gd name="adj1" fmla="val -72307"/>
              <a:gd name="adj2" fmla="val 996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355" algn="ctr">
              <a:lnSpc>
                <a:spcPts val="1920"/>
              </a:lnSpc>
              <a:spcBef>
                <a:spcPts val="95"/>
              </a:spcBef>
            </a:pPr>
            <a:r>
              <a:rPr lang="en-US" sz="1600" b="1" spc="-10" dirty="0">
                <a:solidFill>
                  <a:schemeClr val="bg1"/>
                </a:solidFill>
                <a:latin typeface="Arial" panose="020B0604020202020204" pitchFamily="34" charset="0"/>
                <a:cs typeface="Arial" panose="020B0604020202020204" pitchFamily="34" charset="0"/>
              </a:rPr>
              <a:t>Activated</a:t>
            </a:r>
            <a:endParaRPr lang="en-US" sz="1600" b="1" dirty="0">
              <a:solidFill>
                <a:schemeClr val="bg1"/>
              </a:solidFill>
              <a:latin typeface="Arial" panose="020B0604020202020204" pitchFamily="34" charset="0"/>
              <a:cs typeface="Arial" panose="020B0604020202020204" pitchFamily="34" charset="0"/>
            </a:endParaRPr>
          </a:p>
          <a:p>
            <a:pPr marL="12065" marR="5080" indent="1270" algn="ctr">
              <a:lnSpc>
                <a:spcPts val="1680"/>
              </a:lnSpc>
              <a:spcBef>
                <a:spcPts val="55"/>
              </a:spcBef>
            </a:pPr>
            <a:r>
              <a:rPr lang="en-US" sz="1200" spc="-10" dirty="0">
                <a:solidFill>
                  <a:schemeClr val="bg1"/>
                </a:solidFill>
                <a:latin typeface="Arial" panose="020B0604020202020204" pitchFamily="34" charset="0"/>
                <a:cs typeface="Arial" panose="020B0604020202020204" pitchFamily="34" charset="0"/>
              </a:rPr>
              <a:t>Active-duty benefits</a:t>
            </a:r>
          </a:p>
          <a:p>
            <a:pPr marL="12065" marR="5080" indent="1270" algn="ctr">
              <a:lnSpc>
                <a:spcPts val="1680"/>
              </a:lnSpc>
              <a:spcBef>
                <a:spcPts val="55"/>
              </a:spcBef>
            </a:pPr>
            <a:r>
              <a:rPr lang="en-US" sz="1200" spc="-10" dirty="0">
                <a:solidFill>
                  <a:schemeClr val="bg1"/>
                </a:solidFill>
                <a:latin typeface="Arial" panose="020B0604020202020204" pitchFamily="34" charset="0"/>
                <a:cs typeface="Arial" panose="020B0604020202020204" pitchFamily="34" charset="0"/>
              </a:rPr>
              <a:t>RC Service member and family</a:t>
            </a:r>
            <a:endParaRPr lang="en-US" sz="1200" dirty="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3340644" y="2583715"/>
            <a:ext cx="2615588" cy="369332"/>
          </a:xfrm>
          <a:prstGeom prst="rect">
            <a:avLst/>
          </a:prstGeom>
          <a:noFill/>
        </p:spPr>
        <p:txBody>
          <a:bodyPr wrap="none" rtlCol="0">
            <a:spAutoFit/>
          </a:bodyPr>
          <a:lstStyle/>
          <a:p>
            <a:r>
              <a:rPr lang="en-US" dirty="0">
                <a:hlinkClick r:id="rId4"/>
              </a:rPr>
              <a:t>www.tricare.mil/reserve</a:t>
            </a:r>
            <a:r>
              <a:rPr lang="en-US" dirty="0"/>
              <a:t>  </a:t>
            </a:r>
          </a:p>
        </p:txBody>
      </p:sp>
      <p:sp>
        <p:nvSpPr>
          <p:cNvPr id="8" name="TextBox 7"/>
          <p:cNvSpPr txBox="1"/>
          <p:nvPr/>
        </p:nvSpPr>
        <p:spPr>
          <a:xfrm>
            <a:off x="1195114" y="4459129"/>
            <a:ext cx="6753773" cy="246221"/>
          </a:xfrm>
          <a:prstGeom prst="rect">
            <a:avLst/>
          </a:prstGeom>
          <a:noFill/>
        </p:spPr>
        <p:txBody>
          <a:bodyPr wrap="none" rtlCol="0">
            <a:spAutoFit/>
          </a:bodyPr>
          <a:lstStyle/>
          <a:p>
            <a:pPr algn="ctr"/>
            <a:r>
              <a:rPr lang="en-US" sz="1000" baseline="30000" dirty="0">
                <a:solidFill>
                  <a:schemeClr val="accent1">
                    <a:lumMod val="50000"/>
                  </a:schemeClr>
                </a:solidFill>
              </a:rPr>
              <a:t>1</a:t>
            </a:r>
            <a:r>
              <a:rPr lang="en-US" sz="1000" dirty="0">
                <a:solidFill>
                  <a:schemeClr val="accent1">
                    <a:lumMod val="50000"/>
                  </a:schemeClr>
                </a:solidFill>
              </a:rPr>
              <a:t> Activation for a federal preplanned mission (</a:t>
            </a:r>
            <a:r>
              <a:rPr lang="en-US" sz="1000" dirty="0">
                <a:solidFill>
                  <a:schemeClr val="accent1">
                    <a:lumMod val="50000"/>
                  </a:schemeClr>
                </a:solidFill>
                <a:hlinkClick r:id="rId5"/>
              </a:rPr>
              <a:t>10 USC §12304b</a:t>
            </a:r>
            <a:r>
              <a:rPr lang="en-US" sz="1000" dirty="0">
                <a:solidFill>
                  <a:schemeClr val="accent1">
                    <a:lumMod val="50000"/>
                  </a:schemeClr>
                </a:solidFill>
              </a:rPr>
              <a:t>) or in support of a contingency operation </a:t>
            </a:r>
            <a:r>
              <a:rPr lang="en-US" sz="1000" dirty="0">
                <a:solidFill>
                  <a:schemeClr val="accent1">
                    <a:lumMod val="50000"/>
                  </a:schemeClr>
                </a:solidFill>
                <a:hlinkClick r:id="rId6"/>
              </a:rPr>
              <a:t>(§101</a:t>
            </a:r>
            <a:r>
              <a:rPr lang="en-US" sz="1000" dirty="0">
                <a:solidFill>
                  <a:schemeClr val="accent1">
                    <a:lumMod val="50000"/>
                  </a:schemeClr>
                </a:solidFill>
              </a:rPr>
              <a:t>(a)(13)(B)) </a:t>
            </a:r>
          </a:p>
        </p:txBody>
      </p:sp>
      <p:sp>
        <p:nvSpPr>
          <p:cNvPr id="13" name="Arrow: Circular 12">
            <a:extLst>
              <a:ext uri="{FF2B5EF4-FFF2-40B4-BE49-F238E27FC236}">
                <a16:creationId xmlns:a16="http://schemas.microsoft.com/office/drawing/2014/main" id="{4EEE84CC-A084-2F83-E25F-CC8CB0FB02F0}"/>
              </a:ext>
            </a:extLst>
          </p:cNvPr>
          <p:cNvSpPr/>
          <p:nvPr/>
        </p:nvSpPr>
        <p:spPr>
          <a:xfrm rot="21182624">
            <a:off x="3564182" y="1291036"/>
            <a:ext cx="1910156" cy="1351505"/>
          </a:xfrm>
          <a:prstGeom prst="circularArrow">
            <a:avLst>
              <a:gd name="adj1" fmla="val 12500"/>
              <a:gd name="adj2" fmla="val 1064273"/>
              <a:gd name="adj3" fmla="val 20457681"/>
              <a:gd name="adj4" fmla="val 12232962"/>
              <a:gd name="adj5" fmla="val 22038"/>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ircular 14">
            <a:extLst>
              <a:ext uri="{FF2B5EF4-FFF2-40B4-BE49-F238E27FC236}">
                <a16:creationId xmlns:a16="http://schemas.microsoft.com/office/drawing/2014/main" id="{CEC8FDA2-E8E8-7B4C-B091-0FA93C3713BB}"/>
              </a:ext>
            </a:extLst>
          </p:cNvPr>
          <p:cNvSpPr/>
          <p:nvPr/>
        </p:nvSpPr>
        <p:spPr>
          <a:xfrm rot="5147648">
            <a:off x="4580120" y="2140932"/>
            <a:ext cx="1910156" cy="1351505"/>
          </a:xfrm>
          <a:prstGeom prst="circularArrow">
            <a:avLst>
              <a:gd name="adj1" fmla="val 12500"/>
              <a:gd name="adj2" fmla="val 1064273"/>
              <a:gd name="adj3" fmla="val 20457681"/>
              <a:gd name="adj4" fmla="val 12232962"/>
              <a:gd name="adj5" fmla="val 22038"/>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ircular 15">
            <a:extLst>
              <a:ext uri="{FF2B5EF4-FFF2-40B4-BE49-F238E27FC236}">
                <a16:creationId xmlns:a16="http://schemas.microsoft.com/office/drawing/2014/main" id="{D217E1B9-1DCD-DFA1-5525-0D1B432E3DD8}"/>
              </a:ext>
            </a:extLst>
          </p:cNvPr>
          <p:cNvSpPr/>
          <p:nvPr/>
        </p:nvSpPr>
        <p:spPr>
          <a:xfrm rot="15799836">
            <a:off x="2674761" y="2276499"/>
            <a:ext cx="1910156" cy="1351505"/>
          </a:xfrm>
          <a:prstGeom prst="circularArrow">
            <a:avLst>
              <a:gd name="adj1" fmla="val 12500"/>
              <a:gd name="adj2" fmla="val 1064273"/>
              <a:gd name="adj3" fmla="val 20457681"/>
              <a:gd name="adj4" fmla="val 12232962"/>
              <a:gd name="adj5" fmla="val 22038"/>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ircular 16">
            <a:extLst>
              <a:ext uri="{FF2B5EF4-FFF2-40B4-BE49-F238E27FC236}">
                <a16:creationId xmlns:a16="http://schemas.microsoft.com/office/drawing/2014/main" id="{A8C25476-497E-852D-27C2-A5D241526997}"/>
              </a:ext>
            </a:extLst>
          </p:cNvPr>
          <p:cNvSpPr/>
          <p:nvPr/>
        </p:nvSpPr>
        <p:spPr>
          <a:xfrm rot="10384107">
            <a:off x="3685767" y="3104355"/>
            <a:ext cx="1910156" cy="1351505"/>
          </a:xfrm>
          <a:prstGeom prst="circularArrow">
            <a:avLst>
              <a:gd name="adj1" fmla="val 12500"/>
              <a:gd name="adj2" fmla="val 1064273"/>
              <a:gd name="adj3" fmla="val 20457681"/>
              <a:gd name="adj4" fmla="val 12232962"/>
              <a:gd name="adj5" fmla="val 22038"/>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674795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3">
            <a:extLst>
              <a:ext uri="{FF2B5EF4-FFF2-40B4-BE49-F238E27FC236}">
                <a16:creationId xmlns:a16="http://schemas.microsoft.com/office/drawing/2014/main" id="{F05F6191-050B-498E-BD13-683DF18894F2}"/>
              </a:ext>
            </a:extLst>
          </p:cNvPr>
          <p:cNvSpPr txBox="1">
            <a:spLocks/>
          </p:cNvSpPr>
          <p:nvPr/>
        </p:nvSpPr>
        <p:spPr>
          <a:xfrm>
            <a:off x="7731063" y="5289920"/>
            <a:ext cx="949649" cy="3047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378" rtl="0" eaLnBrk="1" fontAlgn="auto" latinLnBrk="0" hangingPunct="1">
              <a:lnSpc>
                <a:spcPct val="100000"/>
              </a:lnSpc>
              <a:spcBef>
                <a:spcPts val="0"/>
              </a:spcBef>
              <a:spcAft>
                <a:spcPts val="0"/>
              </a:spcAft>
              <a:buClrTx/>
              <a:buSzTx/>
              <a:buFontTx/>
              <a:buNone/>
              <a:tabLst/>
              <a:defRPr/>
            </a:pPr>
            <a:fld id="{52D4AAD2-A963-456F-8913-AB64AD53ED81}"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Title 2">
            <a:extLst>
              <a:ext uri="{FF2B5EF4-FFF2-40B4-BE49-F238E27FC236}">
                <a16:creationId xmlns:a16="http://schemas.microsoft.com/office/drawing/2014/main" id="{9FC17AD1-4C25-4B00-9435-65545AB44410}"/>
              </a:ext>
            </a:extLst>
          </p:cNvPr>
          <p:cNvSpPr txBox="1">
            <a:spLocks/>
          </p:cNvSpPr>
          <p:nvPr/>
        </p:nvSpPr>
        <p:spPr>
          <a:xfrm>
            <a:off x="1251723" y="209550"/>
            <a:ext cx="6749277" cy="632081"/>
          </a:xfrm>
          <a:prstGeom prst="rect">
            <a:avLst/>
          </a:prstGeom>
        </p:spPr>
        <p:txBody>
          <a:bodyPr lIns="9144" rIns="9144">
            <a:noAutofit/>
          </a:bodyPr>
          <a:lstStyle>
            <a:lvl1pPr algn="ctr" defTabSz="914400" rtl="0" eaLnBrk="1" latinLnBrk="0" hangingPunct="1">
              <a:spcBef>
                <a:spcPct val="0"/>
              </a:spcBef>
              <a:buNone/>
              <a:defRPr sz="2800" b="1" kern="1200" baseline="0">
                <a:solidFill>
                  <a:srgbClr val="283446"/>
                </a:solidFill>
                <a:latin typeface="+mj-lt"/>
                <a:ea typeface="+mj-ea"/>
                <a:cs typeface="+mj-cs"/>
              </a:defRPr>
            </a:lvl1pPr>
          </a:lstStyle>
          <a:p>
            <a:pPr marL="0" marR="0" lvl="0" indent="0" algn="l" defTabSz="914378"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092068"/>
                </a:solidFill>
                <a:effectLst/>
                <a:uLnTx/>
                <a:uFillTx/>
                <a:latin typeface="Franklin Gothic Medium" panose="020B0603020102020204"/>
                <a:ea typeface="+mj-ea"/>
                <a:cs typeface="+mj-cs"/>
              </a:rPr>
              <a:t>Policy Change and Other Selected Drivers of Budget Activity Group (BAG) 2 Costs/Savings</a:t>
            </a:r>
          </a:p>
        </p:txBody>
      </p:sp>
      <p:pic>
        <p:nvPicPr>
          <p:cNvPr id="11" name="Picture 10">
            <a:extLst>
              <a:ext uri="{FF2B5EF4-FFF2-40B4-BE49-F238E27FC236}">
                <a16:creationId xmlns:a16="http://schemas.microsoft.com/office/drawing/2014/main" id="{3A127BCC-E6EC-89D9-1C7B-4E65DD03FD29}"/>
              </a:ext>
            </a:extLst>
          </p:cNvPr>
          <p:cNvPicPr>
            <a:picLocks noChangeAspect="1"/>
          </p:cNvPicPr>
          <p:nvPr/>
        </p:nvPicPr>
        <p:blipFill>
          <a:blip r:embed="rId3"/>
          <a:stretch>
            <a:fillRect/>
          </a:stretch>
        </p:blipFill>
        <p:spPr>
          <a:xfrm>
            <a:off x="762000" y="841631"/>
            <a:ext cx="7467600" cy="4354031"/>
          </a:xfrm>
          <a:prstGeom prst="rect">
            <a:avLst/>
          </a:prstGeom>
        </p:spPr>
      </p:pic>
    </p:spTree>
    <p:extLst>
      <p:ext uri="{BB962C8B-B14F-4D97-AF65-F5344CB8AC3E}">
        <p14:creationId xmlns:p14="http://schemas.microsoft.com/office/powerpoint/2010/main" val="29546021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40" y="325247"/>
            <a:ext cx="5331460" cy="443711"/>
          </a:xfrm>
          <a:prstGeom prst="rect">
            <a:avLst/>
          </a:prstGeom>
        </p:spPr>
        <p:txBody>
          <a:bodyPr vert="horz" wrap="square" lIns="0" tIns="12700" rIns="0" bIns="0" rtlCol="0">
            <a:spAutoFit/>
          </a:bodyPr>
          <a:lstStyle/>
          <a:p>
            <a:pPr marL="12700" algn="l">
              <a:lnSpc>
                <a:spcPct val="100000"/>
              </a:lnSpc>
              <a:spcBef>
                <a:spcPts val="100"/>
              </a:spcBef>
            </a:pPr>
            <a:r>
              <a:rPr b="1" dirty="0">
                <a:latin typeface="Arial" panose="020B0604020202020204" pitchFamily="34" charset="0"/>
                <a:cs typeface="Arial" panose="020B0604020202020204" pitchFamily="34" charset="0"/>
              </a:rPr>
              <a:t>OCONUS </a:t>
            </a:r>
            <a:r>
              <a:rPr b="1" spc="-5" dirty="0">
                <a:latin typeface="Arial" panose="020B0604020202020204" pitchFamily="34" charset="0"/>
                <a:cs typeface="Arial" panose="020B0604020202020204" pitchFamily="34" charset="0"/>
              </a:rPr>
              <a:t>TRICARE</a:t>
            </a:r>
            <a:r>
              <a:rPr b="1" spc="-90" dirty="0">
                <a:latin typeface="Arial" panose="020B0604020202020204" pitchFamily="34" charset="0"/>
                <a:cs typeface="Arial" panose="020B0604020202020204" pitchFamily="34" charset="0"/>
              </a:rPr>
              <a:t> </a:t>
            </a:r>
            <a:r>
              <a:rPr b="1" spc="-5" dirty="0">
                <a:latin typeface="Arial" panose="020B0604020202020204" pitchFamily="34" charset="0"/>
                <a:cs typeface="Arial" panose="020B0604020202020204" pitchFamily="34" charset="0"/>
              </a:rPr>
              <a:t>Region</a:t>
            </a:r>
          </a:p>
        </p:txBody>
      </p:sp>
      <p:sp>
        <p:nvSpPr>
          <p:cNvPr id="3" name="object 3"/>
          <p:cNvSpPr txBox="1"/>
          <p:nvPr/>
        </p:nvSpPr>
        <p:spPr>
          <a:xfrm>
            <a:off x="802958" y="1165506"/>
            <a:ext cx="7538084" cy="259045"/>
          </a:xfrm>
          <a:prstGeom prst="rect">
            <a:avLst/>
          </a:prstGeom>
        </p:spPr>
        <p:txBody>
          <a:bodyPr vert="horz" wrap="square" lIns="0" tIns="12700" rIns="0" bIns="0" rtlCol="0">
            <a:spAutoFit/>
          </a:bodyPr>
          <a:lstStyle/>
          <a:p>
            <a:pPr marL="12700" algn="ctr">
              <a:lnSpc>
                <a:spcPct val="100000"/>
              </a:lnSpc>
              <a:spcBef>
                <a:spcPts val="100"/>
              </a:spcBef>
            </a:pPr>
            <a:r>
              <a:rPr sz="1600" spc="-5" dirty="0">
                <a:solidFill>
                  <a:srgbClr val="283446"/>
                </a:solidFill>
                <a:latin typeface="Arial" panose="020B0604020202020204" pitchFamily="34" charset="0"/>
                <a:cs typeface="Arial" panose="020B0604020202020204" pitchFamily="34" charset="0"/>
              </a:rPr>
              <a:t>The TRICARE </a:t>
            </a:r>
            <a:r>
              <a:rPr sz="1600" spc="-10" dirty="0">
                <a:solidFill>
                  <a:srgbClr val="283446"/>
                </a:solidFill>
                <a:latin typeface="Arial" panose="020B0604020202020204" pitchFamily="34" charset="0"/>
                <a:cs typeface="Arial" panose="020B0604020202020204" pitchFamily="34" charset="0"/>
              </a:rPr>
              <a:t>Overseas </a:t>
            </a:r>
            <a:r>
              <a:rPr sz="1600" spc="-5" dirty="0">
                <a:solidFill>
                  <a:srgbClr val="283446"/>
                </a:solidFill>
                <a:latin typeface="Arial" panose="020B0604020202020204" pitchFamily="34" charset="0"/>
                <a:cs typeface="Arial" panose="020B0604020202020204" pitchFamily="34" charset="0"/>
              </a:rPr>
              <a:t>Program </a:t>
            </a:r>
            <a:r>
              <a:rPr sz="1600" dirty="0">
                <a:solidFill>
                  <a:srgbClr val="283446"/>
                </a:solidFill>
                <a:latin typeface="Arial" panose="020B0604020202020204" pitchFamily="34" charset="0"/>
                <a:cs typeface="Arial" panose="020B0604020202020204" pitchFamily="34" charset="0"/>
              </a:rPr>
              <a:t>is </a:t>
            </a:r>
            <a:r>
              <a:rPr lang="en-US" sz="1600" spc="-5" dirty="0">
                <a:solidFill>
                  <a:srgbClr val="283446"/>
                </a:solidFill>
                <a:latin typeface="Arial" panose="020B0604020202020204" pitchFamily="34" charset="0"/>
                <a:cs typeface="Arial" panose="020B0604020202020204" pitchFamily="34" charset="0"/>
              </a:rPr>
              <a:t>managed </a:t>
            </a:r>
            <a:r>
              <a:rPr lang="en-US" sz="1600" spc="-10" dirty="0">
                <a:solidFill>
                  <a:srgbClr val="283446"/>
                </a:solidFill>
                <a:latin typeface="Arial" panose="020B0604020202020204" pitchFamily="34" charset="0"/>
                <a:cs typeface="Arial" panose="020B0604020202020204" pitchFamily="34" charset="0"/>
              </a:rPr>
              <a:t>through </a:t>
            </a:r>
            <a:r>
              <a:rPr lang="en-US" sz="1600" spc="-5" dirty="0">
                <a:solidFill>
                  <a:srgbClr val="283446"/>
                </a:solidFill>
                <a:latin typeface="Arial" panose="020B0604020202020204" pitchFamily="34" charset="0"/>
                <a:cs typeface="Arial" panose="020B0604020202020204" pitchFamily="34" charset="0"/>
              </a:rPr>
              <a:t>three geographic</a:t>
            </a:r>
            <a:r>
              <a:rPr lang="en-US" sz="1600" spc="90" dirty="0">
                <a:solidFill>
                  <a:srgbClr val="283446"/>
                </a:solidFill>
                <a:latin typeface="Arial" panose="020B0604020202020204" pitchFamily="34" charset="0"/>
                <a:cs typeface="Arial" panose="020B0604020202020204" pitchFamily="34" charset="0"/>
              </a:rPr>
              <a:t> </a:t>
            </a:r>
            <a:r>
              <a:rPr lang="en-US" sz="1600" spc="-5" dirty="0">
                <a:solidFill>
                  <a:srgbClr val="283446"/>
                </a:solidFill>
                <a:latin typeface="Arial" panose="020B0604020202020204" pitchFamily="34" charset="0"/>
                <a:cs typeface="Arial" panose="020B0604020202020204" pitchFamily="34" charset="0"/>
              </a:rPr>
              <a:t>areas.</a:t>
            </a:r>
            <a:endParaRPr sz="1600" dirty="0">
              <a:latin typeface="Arial" panose="020B0604020202020204" pitchFamily="34" charset="0"/>
              <a:cs typeface="Arial" panose="020B0604020202020204" pitchFamily="34" charset="0"/>
            </a:endParaRPr>
          </a:p>
        </p:txBody>
      </p:sp>
      <p:sp>
        <p:nvSpPr>
          <p:cNvPr id="4" name="object 4"/>
          <p:cNvSpPr/>
          <p:nvPr/>
        </p:nvSpPr>
        <p:spPr>
          <a:xfrm>
            <a:off x="1258061" y="1566555"/>
            <a:ext cx="3547871" cy="1815573"/>
          </a:xfrm>
          <a:prstGeom prst="rect">
            <a:avLst/>
          </a:prstGeom>
          <a:blipFill>
            <a:blip r:embed="rId3" cstate="print"/>
            <a:stretch>
              <a:fillRect/>
            </a:stretch>
          </a:blipFill>
        </p:spPr>
        <p:txBody>
          <a:bodyPr wrap="square" lIns="0" tIns="0" rIns="0" bIns="0" rtlCol="0"/>
          <a:lstStyle/>
          <a:p>
            <a:endParaRPr dirty="0"/>
          </a:p>
        </p:txBody>
      </p:sp>
      <p:sp>
        <p:nvSpPr>
          <p:cNvPr id="5" name="object 5"/>
          <p:cNvSpPr txBox="1"/>
          <p:nvPr/>
        </p:nvSpPr>
        <p:spPr>
          <a:xfrm>
            <a:off x="387150" y="3369556"/>
            <a:ext cx="2258695" cy="721995"/>
          </a:xfrm>
          <a:prstGeom prst="rect">
            <a:avLst/>
          </a:prstGeom>
        </p:spPr>
        <p:txBody>
          <a:bodyPr vert="horz" wrap="square" lIns="0" tIns="12700" rIns="0" bIns="0" rtlCol="0">
            <a:spAutoFit/>
          </a:bodyPr>
          <a:lstStyle/>
          <a:p>
            <a:pPr marL="220979" marR="215900" indent="635" algn="ctr">
              <a:lnSpc>
                <a:spcPct val="107700"/>
              </a:lnSpc>
              <a:spcBef>
                <a:spcPts val="100"/>
              </a:spcBef>
            </a:pPr>
            <a:r>
              <a:rPr sz="1100" spc="-5" dirty="0">
                <a:solidFill>
                  <a:srgbClr val="C00000"/>
                </a:solidFill>
                <a:latin typeface="Franklin Gothic Book"/>
                <a:cs typeface="Franklin Gothic Book"/>
              </a:rPr>
              <a:t>Latin </a:t>
            </a:r>
            <a:r>
              <a:rPr sz="1100" spc="-10" dirty="0">
                <a:solidFill>
                  <a:srgbClr val="C00000"/>
                </a:solidFill>
                <a:latin typeface="Franklin Gothic Book"/>
                <a:cs typeface="Franklin Gothic Book"/>
              </a:rPr>
              <a:t>America </a:t>
            </a:r>
            <a:r>
              <a:rPr sz="1100" spc="-5" dirty="0">
                <a:solidFill>
                  <a:srgbClr val="C00000"/>
                </a:solidFill>
                <a:latin typeface="Franklin Gothic Book"/>
                <a:cs typeface="Franklin Gothic Book"/>
              </a:rPr>
              <a:t>&amp; </a:t>
            </a:r>
            <a:r>
              <a:rPr sz="1100" spc="-10" dirty="0">
                <a:solidFill>
                  <a:srgbClr val="C00000"/>
                </a:solidFill>
                <a:latin typeface="Franklin Gothic Book"/>
                <a:cs typeface="Franklin Gothic Book"/>
              </a:rPr>
              <a:t>Canada  </a:t>
            </a:r>
            <a:r>
              <a:rPr sz="1100" spc="-15" dirty="0">
                <a:latin typeface="Franklin Gothic Book"/>
                <a:cs typeface="Franklin Gothic Book"/>
              </a:rPr>
              <a:t>Central and </a:t>
            </a:r>
            <a:r>
              <a:rPr sz="1100" spc="-10" dirty="0">
                <a:latin typeface="Franklin Gothic Book"/>
                <a:cs typeface="Franklin Gothic Book"/>
              </a:rPr>
              <a:t>South </a:t>
            </a:r>
            <a:r>
              <a:rPr sz="1100" spc="-15" dirty="0">
                <a:latin typeface="Franklin Gothic Book"/>
                <a:cs typeface="Franklin Gothic Book"/>
              </a:rPr>
              <a:t>America,</a:t>
            </a:r>
            <a:r>
              <a:rPr sz="1100" spc="10" dirty="0">
                <a:latin typeface="Franklin Gothic Book"/>
                <a:cs typeface="Franklin Gothic Book"/>
              </a:rPr>
              <a:t> </a:t>
            </a:r>
            <a:r>
              <a:rPr sz="1100" spc="-5" dirty="0">
                <a:latin typeface="Franklin Gothic Book"/>
                <a:cs typeface="Franklin Gothic Book"/>
              </a:rPr>
              <a:t>the</a:t>
            </a:r>
            <a:endParaRPr sz="1100" dirty="0">
              <a:latin typeface="Franklin Gothic Book"/>
              <a:cs typeface="Franklin Gothic Book"/>
            </a:endParaRPr>
          </a:p>
          <a:p>
            <a:pPr marL="12700" marR="5080" algn="ctr">
              <a:lnSpc>
                <a:spcPct val="100000"/>
              </a:lnSpc>
            </a:pPr>
            <a:r>
              <a:rPr sz="1100" spc="-15" dirty="0">
                <a:latin typeface="Franklin Gothic Book"/>
                <a:cs typeface="Franklin Gothic Book"/>
              </a:rPr>
              <a:t>Caribbean Basin, Canada, Puerto </a:t>
            </a:r>
            <a:r>
              <a:rPr sz="1100" spc="-20" dirty="0">
                <a:latin typeface="Franklin Gothic Book"/>
                <a:cs typeface="Franklin Gothic Book"/>
              </a:rPr>
              <a:t>Rico,  </a:t>
            </a:r>
            <a:r>
              <a:rPr sz="1100" spc="-15" dirty="0">
                <a:latin typeface="Franklin Gothic Book"/>
                <a:cs typeface="Franklin Gothic Book"/>
              </a:rPr>
              <a:t>and </a:t>
            </a:r>
            <a:r>
              <a:rPr sz="1100" spc="-5" dirty="0">
                <a:latin typeface="Franklin Gothic Book"/>
                <a:cs typeface="Franklin Gothic Book"/>
              </a:rPr>
              <a:t>the </a:t>
            </a:r>
            <a:r>
              <a:rPr sz="1100" spc="-15" dirty="0">
                <a:latin typeface="Franklin Gothic Book"/>
                <a:cs typeface="Franklin Gothic Book"/>
              </a:rPr>
              <a:t>U.S. </a:t>
            </a:r>
            <a:r>
              <a:rPr sz="1100" spc="-20" dirty="0">
                <a:latin typeface="Franklin Gothic Book"/>
                <a:cs typeface="Franklin Gothic Book"/>
              </a:rPr>
              <a:t>Virgin</a:t>
            </a:r>
            <a:r>
              <a:rPr sz="1100" spc="-145" dirty="0">
                <a:latin typeface="Franklin Gothic Book"/>
                <a:cs typeface="Franklin Gothic Book"/>
              </a:rPr>
              <a:t> </a:t>
            </a:r>
            <a:r>
              <a:rPr sz="1100" spc="-15" dirty="0">
                <a:latin typeface="Franklin Gothic Book"/>
                <a:cs typeface="Franklin Gothic Book"/>
              </a:rPr>
              <a:t>Islands</a:t>
            </a:r>
            <a:endParaRPr sz="1100" dirty="0">
              <a:latin typeface="Franklin Gothic Book"/>
              <a:cs typeface="Franklin Gothic Book"/>
            </a:endParaRPr>
          </a:p>
        </p:txBody>
      </p:sp>
      <p:sp>
        <p:nvSpPr>
          <p:cNvPr id="6" name="object 6"/>
          <p:cNvSpPr txBox="1"/>
          <p:nvPr/>
        </p:nvSpPr>
        <p:spPr>
          <a:xfrm>
            <a:off x="2782231" y="3364361"/>
            <a:ext cx="1523365" cy="889635"/>
          </a:xfrm>
          <a:prstGeom prst="rect">
            <a:avLst/>
          </a:prstGeom>
        </p:spPr>
        <p:txBody>
          <a:bodyPr vert="horz" wrap="square" lIns="0" tIns="12700" rIns="0" bIns="0" rtlCol="0">
            <a:spAutoFit/>
          </a:bodyPr>
          <a:lstStyle/>
          <a:p>
            <a:pPr marL="12700" marR="5080" indent="349250">
              <a:lnSpc>
                <a:spcPct val="107700"/>
              </a:lnSpc>
              <a:spcBef>
                <a:spcPts val="100"/>
              </a:spcBef>
            </a:pPr>
            <a:r>
              <a:rPr sz="1100" spc="-15" dirty="0">
                <a:solidFill>
                  <a:srgbClr val="FF6600"/>
                </a:solidFill>
                <a:latin typeface="Franklin Gothic Book"/>
                <a:cs typeface="Franklin Gothic Book"/>
              </a:rPr>
              <a:t>Eurasia-Africa  </a:t>
            </a:r>
            <a:r>
              <a:rPr sz="1100" spc="-15" dirty="0">
                <a:latin typeface="Franklin Gothic Book"/>
                <a:cs typeface="Franklin Gothic Book"/>
              </a:rPr>
              <a:t>Europe, </a:t>
            </a:r>
            <a:r>
              <a:rPr sz="1100" dirty="0">
                <a:latin typeface="Franklin Gothic Book"/>
                <a:cs typeface="Franklin Gothic Book"/>
              </a:rPr>
              <a:t>Africa,the</a:t>
            </a:r>
            <a:r>
              <a:rPr sz="1100" spc="175" dirty="0">
                <a:latin typeface="Franklin Gothic Book"/>
                <a:cs typeface="Franklin Gothic Book"/>
              </a:rPr>
              <a:t> </a:t>
            </a:r>
            <a:r>
              <a:rPr sz="1100" spc="-15" dirty="0">
                <a:latin typeface="Franklin Gothic Book"/>
                <a:cs typeface="Franklin Gothic Book"/>
              </a:rPr>
              <a:t>Middle</a:t>
            </a:r>
            <a:endParaRPr sz="1100" dirty="0">
              <a:latin typeface="Franklin Gothic Book"/>
              <a:cs typeface="Franklin Gothic Book"/>
            </a:endParaRPr>
          </a:p>
          <a:p>
            <a:pPr marL="28575" marR="19050" indent="-1905" algn="ctr">
              <a:lnSpc>
                <a:spcPct val="100000"/>
              </a:lnSpc>
            </a:pPr>
            <a:r>
              <a:rPr sz="1100" spc="-10" dirty="0">
                <a:latin typeface="Franklin Gothic Book"/>
                <a:cs typeface="Franklin Gothic Book"/>
              </a:rPr>
              <a:t>East, </a:t>
            </a:r>
            <a:r>
              <a:rPr sz="1100" spc="-15" dirty="0">
                <a:latin typeface="Franklin Gothic Book"/>
                <a:cs typeface="Franklin Gothic Book"/>
              </a:rPr>
              <a:t>Pakistan, </a:t>
            </a:r>
            <a:r>
              <a:rPr sz="1100" spc="-20" dirty="0">
                <a:latin typeface="Franklin Gothic Book"/>
                <a:cs typeface="Franklin Gothic Book"/>
              </a:rPr>
              <a:t>Russia,  </a:t>
            </a:r>
            <a:r>
              <a:rPr sz="1100" spc="-15" dirty="0">
                <a:latin typeface="Franklin Gothic Book"/>
                <a:cs typeface="Franklin Gothic Book"/>
              </a:rPr>
              <a:t>and several </a:t>
            </a:r>
            <a:r>
              <a:rPr sz="1100" spc="-5" dirty="0">
                <a:latin typeface="Franklin Gothic Book"/>
                <a:cs typeface="Franklin Gothic Book"/>
              </a:rPr>
              <a:t>former</a:t>
            </a:r>
            <a:r>
              <a:rPr sz="1100" spc="-190" dirty="0">
                <a:latin typeface="Franklin Gothic Book"/>
                <a:cs typeface="Franklin Gothic Book"/>
              </a:rPr>
              <a:t> </a:t>
            </a:r>
            <a:r>
              <a:rPr sz="1100" spc="-15" dirty="0">
                <a:latin typeface="Franklin Gothic Book"/>
                <a:cs typeface="Franklin Gothic Book"/>
              </a:rPr>
              <a:t>Soviet  Republic</a:t>
            </a:r>
            <a:r>
              <a:rPr sz="1100" spc="-15" dirty="0">
                <a:latin typeface="Arial"/>
                <a:cs typeface="Arial"/>
              </a:rPr>
              <a:t>s</a:t>
            </a:r>
            <a:endParaRPr sz="1100" dirty="0">
              <a:latin typeface="Arial"/>
              <a:cs typeface="Arial"/>
            </a:endParaRPr>
          </a:p>
        </p:txBody>
      </p:sp>
      <p:sp>
        <p:nvSpPr>
          <p:cNvPr id="7" name="object 7"/>
          <p:cNvSpPr txBox="1"/>
          <p:nvPr/>
        </p:nvSpPr>
        <p:spPr>
          <a:xfrm>
            <a:off x="4619625" y="3370243"/>
            <a:ext cx="1400175" cy="1031240"/>
          </a:xfrm>
          <a:prstGeom prst="rect">
            <a:avLst/>
          </a:prstGeom>
        </p:spPr>
        <p:txBody>
          <a:bodyPr vert="horz" wrap="square" lIns="0" tIns="12065" rIns="0" bIns="0" rtlCol="0">
            <a:spAutoFit/>
          </a:bodyPr>
          <a:lstStyle/>
          <a:p>
            <a:pPr algn="ctr">
              <a:lnSpc>
                <a:spcPct val="100000"/>
              </a:lnSpc>
              <a:spcBef>
                <a:spcPts val="95"/>
              </a:spcBef>
            </a:pPr>
            <a:r>
              <a:rPr sz="1100" spc="-10" dirty="0">
                <a:solidFill>
                  <a:srgbClr val="0037E6"/>
                </a:solidFill>
                <a:latin typeface="Franklin Gothic Book"/>
                <a:cs typeface="Franklin Gothic Book"/>
              </a:rPr>
              <a:t>Pacific</a:t>
            </a:r>
            <a:endParaRPr sz="1100" dirty="0">
              <a:latin typeface="Franklin Gothic Book"/>
              <a:cs typeface="Franklin Gothic Book"/>
            </a:endParaRPr>
          </a:p>
          <a:p>
            <a:pPr marL="12700" marR="5080" indent="635" algn="ctr">
              <a:lnSpc>
                <a:spcPct val="100000"/>
              </a:lnSpc>
            </a:pPr>
            <a:r>
              <a:rPr sz="1100" spc="-15" dirty="0">
                <a:latin typeface="Franklin Gothic Book"/>
                <a:cs typeface="Franklin Gothic Book"/>
              </a:rPr>
              <a:t>Asia, </a:t>
            </a:r>
            <a:r>
              <a:rPr sz="1100" spc="-5" dirty="0">
                <a:latin typeface="Franklin Gothic Book"/>
                <a:cs typeface="Franklin Gothic Book"/>
              </a:rPr>
              <a:t>Guam, </a:t>
            </a:r>
            <a:r>
              <a:rPr sz="1100" spc="-20" dirty="0">
                <a:latin typeface="Franklin Gothic Book"/>
                <a:cs typeface="Franklin Gothic Book"/>
              </a:rPr>
              <a:t>Australia,  </a:t>
            </a:r>
            <a:r>
              <a:rPr sz="1100" spc="-15" dirty="0">
                <a:latin typeface="Franklin Gothic Book"/>
                <a:cs typeface="Franklin Gothic Book"/>
              </a:rPr>
              <a:t>New Zealand, India,  </a:t>
            </a:r>
            <a:r>
              <a:rPr sz="1100" spc="-10" dirty="0">
                <a:latin typeface="Franklin Gothic Book"/>
                <a:cs typeface="Franklin Gothic Book"/>
              </a:rPr>
              <a:t>Japan, South </a:t>
            </a:r>
            <a:r>
              <a:rPr sz="1100" spc="-5" dirty="0">
                <a:latin typeface="Franklin Gothic Book"/>
                <a:cs typeface="Franklin Gothic Book"/>
              </a:rPr>
              <a:t>Koreaand  </a:t>
            </a:r>
            <a:r>
              <a:rPr sz="1100" spc="-10" dirty="0">
                <a:latin typeface="Franklin Gothic Book"/>
                <a:cs typeface="Franklin Gothic Book"/>
              </a:rPr>
              <a:t>Western Pacific remote  </a:t>
            </a:r>
            <a:r>
              <a:rPr sz="1100" spc="-15" dirty="0">
                <a:latin typeface="Franklin Gothic Book"/>
                <a:cs typeface="Franklin Gothic Book"/>
              </a:rPr>
              <a:t>countries</a:t>
            </a:r>
            <a:endParaRPr sz="1100" dirty="0">
              <a:latin typeface="Franklin Gothic Book"/>
              <a:cs typeface="Franklin Gothic Book"/>
            </a:endParaRPr>
          </a:p>
        </p:txBody>
      </p:sp>
      <p:sp>
        <p:nvSpPr>
          <p:cNvPr id="8" name="object 8"/>
          <p:cNvSpPr txBox="1"/>
          <p:nvPr/>
        </p:nvSpPr>
        <p:spPr>
          <a:xfrm>
            <a:off x="535940" y="4436110"/>
            <a:ext cx="3797935" cy="193040"/>
          </a:xfrm>
          <a:prstGeom prst="rect">
            <a:avLst/>
          </a:prstGeom>
        </p:spPr>
        <p:txBody>
          <a:bodyPr vert="horz" wrap="square" lIns="0" tIns="12065" rIns="0" bIns="0" rtlCol="0">
            <a:spAutoFit/>
          </a:bodyPr>
          <a:lstStyle/>
          <a:p>
            <a:pPr marL="12700">
              <a:lnSpc>
                <a:spcPct val="100000"/>
              </a:lnSpc>
              <a:spcBef>
                <a:spcPts val="95"/>
              </a:spcBef>
            </a:pPr>
            <a:r>
              <a:rPr sz="1100" spc="-10" dirty="0">
                <a:solidFill>
                  <a:srgbClr val="283446"/>
                </a:solidFill>
                <a:latin typeface="Franklin Gothic Book"/>
                <a:cs typeface="Franklin Gothic Book"/>
              </a:rPr>
              <a:t>Country </a:t>
            </a:r>
            <a:r>
              <a:rPr sz="1100" spc="-5" dirty="0">
                <a:solidFill>
                  <a:srgbClr val="283446"/>
                </a:solidFill>
                <a:latin typeface="Franklin Gothic Book"/>
                <a:cs typeface="Franklin Gothic Book"/>
              </a:rPr>
              <a:t>Specific Contact Information:</a:t>
            </a:r>
            <a:r>
              <a:rPr sz="1100" spc="110" dirty="0">
                <a:solidFill>
                  <a:srgbClr val="283446"/>
                </a:solidFill>
                <a:latin typeface="Franklin Gothic Book"/>
                <a:cs typeface="Franklin Gothic Book"/>
              </a:rPr>
              <a:t> </a:t>
            </a:r>
            <a:r>
              <a:rPr sz="1100" spc="-5" dirty="0">
                <a:solidFill>
                  <a:srgbClr val="283446"/>
                </a:solidFill>
                <a:latin typeface="Franklin Gothic Book"/>
                <a:cs typeface="Franklin Gothic Book"/>
                <a:hlinkClick r:id="rId4"/>
              </a:rPr>
              <a:t>www.tricare-overseas.com</a:t>
            </a:r>
            <a:endParaRPr sz="1100" dirty="0">
              <a:latin typeface="Franklin Gothic Book"/>
              <a:cs typeface="Franklin Gothic Book"/>
            </a:endParaRPr>
          </a:p>
        </p:txBody>
      </p:sp>
      <p:sp>
        <p:nvSpPr>
          <p:cNvPr id="9" name="object 9"/>
          <p:cNvSpPr/>
          <p:nvPr/>
        </p:nvSpPr>
        <p:spPr>
          <a:xfrm>
            <a:off x="4892053" y="2304052"/>
            <a:ext cx="1127747" cy="461009"/>
          </a:xfrm>
          <a:prstGeom prst="rect">
            <a:avLst/>
          </a:prstGeom>
          <a:blipFill>
            <a:blip r:embed="rId5" cstate="print"/>
            <a:stretch>
              <a:fillRect/>
            </a:stretch>
          </a:blipFill>
        </p:spPr>
        <p:txBody>
          <a:bodyPr wrap="square" lIns="0" tIns="0" rIns="0" bIns="0" rtlCol="0"/>
          <a:lstStyle/>
          <a:p>
            <a:endParaRPr dirty="0"/>
          </a:p>
        </p:txBody>
      </p:sp>
      <p:sp>
        <p:nvSpPr>
          <p:cNvPr id="10" name="object 10"/>
          <p:cNvSpPr txBox="1"/>
          <p:nvPr/>
        </p:nvSpPr>
        <p:spPr>
          <a:xfrm>
            <a:off x="6602070" y="1653151"/>
            <a:ext cx="1932330" cy="1151597"/>
          </a:xfrm>
          <a:prstGeom prst="rect">
            <a:avLst/>
          </a:prstGeom>
        </p:spPr>
        <p:txBody>
          <a:bodyPr vert="horz" wrap="square" lIns="0" tIns="12700" rIns="0" bIns="0" rtlCol="0">
            <a:spAutoFit/>
          </a:bodyPr>
          <a:lstStyle/>
          <a:p>
            <a:pPr marL="12700">
              <a:lnSpc>
                <a:spcPct val="100000"/>
              </a:lnSpc>
              <a:spcBef>
                <a:spcPts val="100"/>
              </a:spcBef>
            </a:pPr>
            <a:r>
              <a:rPr sz="1050" spc="-5" dirty="0">
                <a:solidFill>
                  <a:srgbClr val="C00000"/>
                </a:solidFill>
                <a:latin typeface="Franklin Gothic Book"/>
                <a:cs typeface="Franklin Gothic Book"/>
              </a:rPr>
              <a:t>Latin </a:t>
            </a:r>
            <a:r>
              <a:rPr sz="1050" spc="-10" dirty="0">
                <a:solidFill>
                  <a:srgbClr val="C00000"/>
                </a:solidFill>
                <a:latin typeface="Franklin Gothic Book"/>
                <a:cs typeface="Franklin Gothic Book"/>
              </a:rPr>
              <a:t>America</a:t>
            </a:r>
            <a:r>
              <a:rPr sz="1050" spc="-80" dirty="0">
                <a:solidFill>
                  <a:srgbClr val="C00000"/>
                </a:solidFill>
                <a:latin typeface="Franklin Gothic Book"/>
                <a:cs typeface="Franklin Gothic Book"/>
              </a:rPr>
              <a:t> </a:t>
            </a:r>
            <a:r>
              <a:rPr sz="1050" spc="-15" dirty="0">
                <a:solidFill>
                  <a:srgbClr val="C00000"/>
                </a:solidFill>
                <a:latin typeface="Franklin Gothic Book"/>
                <a:cs typeface="Franklin Gothic Book"/>
              </a:rPr>
              <a:t>&amp;Canada</a:t>
            </a:r>
            <a:endParaRPr sz="1050" dirty="0">
              <a:latin typeface="Franklin Gothic Book"/>
              <a:cs typeface="Franklin Gothic Book"/>
            </a:endParaRPr>
          </a:p>
          <a:p>
            <a:pPr marL="12700">
              <a:lnSpc>
                <a:spcPct val="100000"/>
              </a:lnSpc>
            </a:pPr>
            <a:r>
              <a:rPr sz="1050" spc="-15" dirty="0">
                <a:solidFill>
                  <a:srgbClr val="C00000"/>
                </a:solidFill>
                <a:latin typeface="Franklin Gothic Book"/>
                <a:cs typeface="Franklin Gothic Book"/>
              </a:rPr>
              <a:t>+1-215-942-8393</a:t>
            </a:r>
            <a:r>
              <a:rPr sz="1050" spc="-160" dirty="0">
                <a:solidFill>
                  <a:srgbClr val="C00000"/>
                </a:solidFill>
                <a:latin typeface="Franklin Gothic Book"/>
                <a:cs typeface="Franklin Gothic Book"/>
              </a:rPr>
              <a:t> </a:t>
            </a:r>
            <a:r>
              <a:rPr lang="en-US" sz="1050" spc="-160" dirty="0">
                <a:solidFill>
                  <a:srgbClr val="C00000"/>
                </a:solidFill>
                <a:latin typeface="Franklin Gothic Book"/>
                <a:cs typeface="Franklin Gothic Book"/>
              </a:rPr>
              <a:t> </a:t>
            </a:r>
            <a:r>
              <a:rPr sz="1050" spc="-15" dirty="0">
                <a:solidFill>
                  <a:srgbClr val="C00000"/>
                </a:solidFill>
                <a:latin typeface="Franklin Gothic Book"/>
                <a:cs typeface="Franklin Gothic Book"/>
              </a:rPr>
              <a:t>(overseas)</a:t>
            </a:r>
            <a:endParaRPr sz="1050" dirty="0">
              <a:latin typeface="Franklin Gothic Book"/>
              <a:cs typeface="Franklin Gothic Book"/>
            </a:endParaRPr>
          </a:p>
          <a:p>
            <a:pPr marL="12700">
              <a:lnSpc>
                <a:spcPct val="100000"/>
              </a:lnSpc>
            </a:pPr>
            <a:r>
              <a:rPr sz="1050" spc="-15" dirty="0">
                <a:solidFill>
                  <a:srgbClr val="C00000"/>
                </a:solidFill>
                <a:latin typeface="Franklin Gothic Book"/>
                <a:cs typeface="Franklin Gothic Book"/>
              </a:rPr>
              <a:t>1-877-451-8659</a:t>
            </a:r>
            <a:r>
              <a:rPr lang="en-US" sz="1050" spc="-15" dirty="0">
                <a:solidFill>
                  <a:srgbClr val="C00000"/>
                </a:solidFill>
                <a:latin typeface="Franklin Gothic Book"/>
                <a:cs typeface="Franklin Gothic Book"/>
              </a:rPr>
              <a:t> </a:t>
            </a:r>
            <a:r>
              <a:rPr sz="1050" spc="-160" dirty="0">
                <a:solidFill>
                  <a:srgbClr val="C00000"/>
                </a:solidFill>
                <a:latin typeface="Franklin Gothic Book"/>
                <a:cs typeface="Franklin Gothic Book"/>
              </a:rPr>
              <a:t> </a:t>
            </a:r>
            <a:r>
              <a:rPr sz="1050" spc="-15" dirty="0">
                <a:solidFill>
                  <a:srgbClr val="C00000"/>
                </a:solidFill>
                <a:latin typeface="Franklin Gothic Book"/>
                <a:cs typeface="Franklin Gothic Book"/>
              </a:rPr>
              <a:t>(stateside)</a:t>
            </a:r>
            <a:endParaRPr sz="1050" dirty="0">
              <a:latin typeface="Franklin Gothic Book"/>
              <a:cs typeface="Franklin Gothic Book"/>
            </a:endParaRPr>
          </a:p>
          <a:p>
            <a:pPr>
              <a:lnSpc>
                <a:spcPct val="100000"/>
              </a:lnSpc>
              <a:spcBef>
                <a:spcPts val="10"/>
              </a:spcBef>
            </a:pPr>
            <a:endParaRPr sz="1100" dirty="0">
              <a:latin typeface="Franklin Gothic Book"/>
              <a:cs typeface="Franklin Gothic Book"/>
            </a:endParaRPr>
          </a:p>
          <a:p>
            <a:pPr marL="12700">
              <a:lnSpc>
                <a:spcPct val="100000"/>
              </a:lnSpc>
            </a:pPr>
            <a:r>
              <a:rPr sz="1050" spc="-15" dirty="0">
                <a:solidFill>
                  <a:srgbClr val="FF6600"/>
                </a:solidFill>
                <a:latin typeface="Franklin Gothic Book"/>
                <a:cs typeface="Franklin Gothic Book"/>
              </a:rPr>
              <a:t>Eurasia-Africa</a:t>
            </a:r>
            <a:endParaRPr sz="1050" dirty="0">
              <a:latin typeface="Franklin Gothic Book"/>
              <a:cs typeface="Franklin Gothic Book"/>
            </a:endParaRPr>
          </a:p>
          <a:p>
            <a:pPr marL="12700">
              <a:lnSpc>
                <a:spcPct val="100000"/>
              </a:lnSpc>
            </a:pPr>
            <a:r>
              <a:rPr sz="1050" spc="-10" dirty="0">
                <a:solidFill>
                  <a:srgbClr val="FF6600"/>
                </a:solidFill>
                <a:latin typeface="Franklin Gothic Book"/>
                <a:cs typeface="Franklin Gothic Book"/>
              </a:rPr>
              <a:t>+44-20-8762-8384</a:t>
            </a:r>
            <a:r>
              <a:rPr lang="en-US" sz="1050" spc="-10" dirty="0">
                <a:solidFill>
                  <a:srgbClr val="FF6600"/>
                </a:solidFill>
                <a:latin typeface="Franklin Gothic Book"/>
                <a:cs typeface="Franklin Gothic Book"/>
              </a:rPr>
              <a:t> </a:t>
            </a:r>
            <a:r>
              <a:rPr sz="1050" spc="-10" dirty="0">
                <a:solidFill>
                  <a:srgbClr val="FF6600"/>
                </a:solidFill>
                <a:latin typeface="Franklin Gothic Book"/>
                <a:cs typeface="Franklin Gothic Book"/>
              </a:rPr>
              <a:t>(overseas)</a:t>
            </a:r>
            <a:endParaRPr sz="1050" dirty="0">
              <a:latin typeface="Franklin Gothic Book"/>
              <a:cs typeface="Franklin Gothic Book"/>
            </a:endParaRPr>
          </a:p>
          <a:p>
            <a:pPr marL="12700">
              <a:lnSpc>
                <a:spcPct val="100000"/>
              </a:lnSpc>
            </a:pPr>
            <a:r>
              <a:rPr sz="1050" spc="-15" dirty="0">
                <a:solidFill>
                  <a:srgbClr val="FF6600"/>
                </a:solidFill>
                <a:latin typeface="Franklin Gothic Book"/>
                <a:cs typeface="Franklin Gothic Book"/>
              </a:rPr>
              <a:t>1-877-678-1207</a:t>
            </a:r>
            <a:r>
              <a:rPr lang="en-US" sz="1050" spc="-15" dirty="0">
                <a:solidFill>
                  <a:srgbClr val="FF6600"/>
                </a:solidFill>
                <a:latin typeface="Franklin Gothic Book"/>
                <a:cs typeface="Franklin Gothic Book"/>
              </a:rPr>
              <a:t> </a:t>
            </a:r>
            <a:r>
              <a:rPr sz="1050" spc="-160" dirty="0">
                <a:solidFill>
                  <a:srgbClr val="FF6600"/>
                </a:solidFill>
                <a:latin typeface="Franklin Gothic Book"/>
                <a:cs typeface="Franklin Gothic Book"/>
              </a:rPr>
              <a:t> </a:t>
            </a:r>
            <a:r>
              <a:rPr sz="1050" spc="-15" dirty="0">
                <a:solidFill>
                  <a:srgbClr val="FF6600"/>
                </a:solidFill>
                <a:latin typeface="Franklin Gothic Book"/>
                <a:cs typeface="Franklin Gothic Book"/>
              </a:rPr>
              <a:t>(stateside)</a:t>
            </a:r>
            <a:endParaRPr sz="1050" dirty="0">
              <a:latin typeface="Franklin Gothic Book"/>
              <a:cs typeface="Franklin Gothic Book"/>
            </a:endParaRPr>
          </a:p>
        </p:txBody>
      </p:sp>
      <p:sp>
        <p:nvSpPr>
          <p:cNvPr id="11" name="object 11"/>
          <p:cNvSpPr txBox="1"/>
          <p:nvPr/>
        </p:nvSpPr>
        <p:spPr>
          <a:xfrm>
            <a:off x="6602070" y="2890863"/>
            <a:ext cx="1932330" cy="1233671"/>
          </a:xfrm>
          <a:prstGeom prst="rect">
            <a:avLst/>
          </a:prstGeom>
        </p:spPr>
        <p:txBody>
          <a:bodyPr vert="horz" wrap="square" lIns="0" tIns="12700" rIns="0" bIns="0" rtlCol="0">
            <a:spAutoFit/>
          </a:bodyPr>
          <a:lstStyle/>
          <a:p>
            <a:pPr marL="12700" marR="1016635">
              <a:lnSpc>
                <a:spcPct val="100000"/>
              </a:lnSpc>
              <a:spcBef>
                <a:spcPts val="100"/>
              </a:spcBef>
            </a:pPr>
            <a:r>
              <a:rPr sz="1050" spc="-10" dirty="0">
                <a:solidFill>
                  <a:srgbClr val="0037E6"/>
                </a:solidFill>
                <a:latin typeface="Franklin Gothic Book"/>
                <a:cs typeface="Franklin Gothic Book"/>
              </a:rPr>
              <a:t>Pacific  S</a:t>
            </a:r>
            <a:r>
              <a:rPr sz="1050" spc="-15" dirty="0">
                <a:solidFill>
                  <a:srgbClr val="0037E6"/>
                </a:solidFill>
                <a:latin typeface="Franklin Gothic Book"/>
                <a:cs typeface="Franklin Gothic Book"/>
              </a:rPr>
              <a:t>ing</a:t>
            </a:r>
            <a:r>
              <a:rPr sz="1050" spc="-10" dirty="0">
                <a:solidFill>
                  <a:srgbClr val="0037E6"/>
                </a:solidFill>
                <a:latin typeface="Franklin Gothic Book"/>
                <a:cs typeface="Franklin Gothic Book"/>
              </a:rPr>
              <a:t>a</a:t>
            </a:r>
            <a:r>
              <a:rPr sz="1050" spc="-15" dirty="0">
                <a:solidFill>
                  <a:srgbClr val="0037E6"/>
                </a:solidFill>
                <a:latin typeface="Franklin Gothic Book"/>
                <a:cs typeface="Franklin Gothic Book"/>
              </a:rPr>
              <a:t>po</a:t>
            </a:r>
            <a:r>
              <a:rPr sz="1050" spc="-10" dirty="0">
                <a:solidFill>
                  <a:srgbClr val="0037E6"/>
                </a:solidFill>
                <a:latin typeface="Franklin Gothic Book"/>
                <a:cs typeface="Franklin Gothic Book"/>
              </a:rPr>
              <a:t>r</a:t>
            </a:r>
            <a:r>
              <a:rPr sz="1050" spc="-15" dirty="0">
                <a:solidFill>
                  <a:srgbClr val="0037E6"/>
                </a:solidFill>
                <a:latin typeface="Franklin Gothic Book"/>
                <a:cs typeface="Franklin Gothic Book"/>
              </a:rPr>
              <a:t>e</a:t>
            </a:r>
            <a:r>
              <a:rPr sz="1050" dirty="0">
                <a:solidFill>
                  <a:srgbClr val="0037E6"/>
                </a:solidFill>
                <a:latin typeface="Franklin Gothic Book"/>
                <a:cs typeface="Franklin Gothic Book"/>
              </a:rPr>
              <a:t>:</a:t>
            </a:r>
            <a:endParaRPr sz="1050" dirty="0">
              <a:latin typeface="Franklin Gothic Book"/>
              <a:cs typeface="Franklin Gothic Book"/>
            </a:endParaRPr>
          </a:p>
          <a:p>
            <a:pPr marL="12700">
              <a:lnSpc>
                <a:spcPct val="100000"/>
              </a:lnSpc>
              <a:spcBef>
                <a:spcPts val="35"/>
              </a:spcBef>
            </a:pPr>
            <a:r>
              <a:rPr sz="1050" spc="-15" dirty="0">
                <a:solidFill>
                  <a:srgbClr val="0037E6"/>
                </a:solidFill>
                <a:latin typeface="Franklin Gothic Book"/>
                <a:cs typeface="Franklin Gothic Book"/>
              </a:rPr>
              <a:t>+65-6339-2676</a:t>
            </a:r>
            <a:r>
              <a:rPr lang="en-US" sz="1050" spc="-15" dirty="0">
                <a:solidFill>
                  <a:srgbClr val="0037E6"/>
                </a:solidFill>
                <a:latin typeface="Franklin Gothic Book"/>
                <a:cs typeface="Franklin Gothic Book"/>
              </a:rPr>
              <a:t> </a:t>
            </a:r>
            <a:r>
              <a:rPr sz="1050" spc="-165" dirty="0">
                <a:solidFill>
                  <a:srgbClr val="0037E6"/>
                </a:solidFill>
                <a:latin typeface="Franklin Gothic Book"/>
                <a:cs typeface="Franklin Gothic Book"/>
              </a:rPr>
              <a:t> </a:t>
            </a:r>
            <a:r>
              <a:rPr sz="1050" spc="-15" dirty="0">
                <a:solidFill>
                  <a:srgbClr val="0037E6"/>
                </a:solidFill>
                <a:latin typeface="Franklin Gothic Book"/>
                <a:cs typeface="Franklin Gothic Book"/>
              </a:rPr>
              <a:t>(overseas)</a:t>
            </a:r>
            <a:endParaRPr sz="1050" dirty="0">
              <a:latin typeface="Franklin Gothic Book"/>
              <a:cs typeface="Franklin Gothic Book"/>
            </a:endParaRPr>
          </a:p>
          <a:p>
            <a:pPr marL="12700">
              <a:lnSpc>
                <a:spcPct val="100000"/>
              </a:lnSpc>
              <a:spcBef>
                <a:spcPts val="135"/>
              </a:spcBef>
            </a:pPr>
            <a:r>
              <a:rPr sz="1050" spc="-15" dirty="0">
                <a:solidFill>
                  <a:srgbClr val="0037E6"/>
                </a:solidFill>
                <a:latin typeface="Franklin Gothic Book"/>
                <a:cs typeface="Franklin Gothic Book"/>
              </a:rPr>
              <a:t>1-877-678-1208</a:t>
            </a:r>
            <a:r>
              <a:rPr sz="1050" spc="-170" dirty="0">
                <a:solidFill>
                  <a:srgbClr val="0037E6"/>
                </a:solidFill>
                <a:latin typeface="Franklin Gothic Book"/>
                <a:cs typeface="Franklin Gothic Book"/>
              </a:rPr>
              <a:t> </a:t>
            </a:r>
            <a:r>
              <a:rPr lang="en-US" sz="1050" spc="-170" dirty="0">
                <a:solidFill>
                  <a:srgbClr val="0037E6"/>
                </a:solidFill>
                <a:latin typeface="Franklin Gothic Book"/>
                <a:cs typeface="Franklin Gothic Book"/>
              </a:rPr>
              <a:t> </a:t>
            </a:r>
            <a:r>
              <a:rPr sz="1050" spc="-15" dirty="0">
                <a:solidFill>
                  <a:srgbClr val="0037E6"/>
                </a:solidFill>
                <a:latin typeface="Franklin Gothic Book"/>
                <a:cs typeface="Franklin Gothic Book"/>
              </a:rPr>
              <a:t>(stateside)</a:t>
            </a:r>
            <a:endParaRPr sz="1050" dirty="0">
              <a:latin typeface="Franklin Gothic Book"/>
              <a:cs typeface="Franklin Gothic Book"/>
            </a:endParaRPr>
          </a:p>
          <a:p>
            <a:pPr marL="12700">
              <a:lnSpc>
                <a:spcPct val="100000"/>
              </a:lnSpc>
              <a:spcBef>
                <a:spcPts val="290"/>
              </a:spcBef>
            </a:pPr>
            <a:r>
              <a:rPr sz="1050" spc="-25" dirty="0">
                <a:solidFill>
                  <a:srgbClr val="0037E6"/>
                </a:solidFill>
                <a:latin typeface="Franklin Gothic Book"/>
                <a:cs typeface="Franklin Gothic Book"/>
              </a:rPr>
              <a:t>Sydney:</a:t>
            </a:r>
            <a:endParaRPr sz="1050" dirty="0">
              <a:latin typeface="Franklin Gothic Book"/>
              <a:cs typeface="Franklin Gothic Book"/>
            </a:endParaRPr>
          </a:p>
          <a:p>
            <a:pPr marL="12700">
              <a:lnSpc>
                <a:spcPct val="100000"/>
              </a:lnSpc>
              <a:spcBef>
                <a:spcPts val="259"/>
              </a:spcBef>
            </a:pPr>
            <a:r>
              <a:rPr sz="1050" spc="-10" dirty="0">
                <a:solidFill>
                  <a:srgbClr val="0037E6"/>
                </a:solidFill>
                <a:latin typeface="Franklin Gothic Book"/>
                <a:cs typeface="Franklin Gothic Book"/>
              </a:rPr>
              <a:t>+61-2-9273-2710</a:t>
            </a:r>
            <a:r>
              <a:rPr lang="en-US" sz="1050" spc="-10" dirty="0">
                <a:solidFill>
                  <a:srgbClr val="0037E6"/>
                </a:solidFill>
                <a:latin typeface="Franklin Gothic Book"/>
                <a:cs typeface="Franklin Gothic Book"/>
              </a:rPr>
              <a:t> </a:t>
            </a:r>
            <a:r>
              <a:rPr sz="1050" spc="-10" dirty="0">
                <a:solidFill>
                  <a:srgbClr val="0037E6"/>
                </a:solidFill>
                <a:latin typeface="Franklin Gothic Book"/>
                <a:cs typeface="Franklin Gothic Book"/>
              </a:rPr>
              <a:t>(overseas)</a:t>
            </a:r>
            <a:endParaRPr sz="1050" dirty="0">
              <a:latin typeface="Franklin Gothic Book"/>
              <a:cs typeface="Franklin Gothic Book"/>
            </a:endParaRPr>
          </a:p>
          <a:p>
            <a:pPr marL="12700">
              <a:lnSpc>
                <a:spcPct val="100000"/>
              </a:lnSpc>
            </a:pPr>
            <a:r>
              <a:rPr sz="1050" spc="-15" dirty="0">
                <a:solidFill>
                  <a:srgbClr val="0037E6"/>
                </a:solidFill>
                <a:latin typeface="Franklin Gothic Book"/>
                <a:cs typeface="Franklin Gothic Book"/>
              </a:rPr>
              <a:t>1-877-678-1209</a:t>
            </a:r>
            <a:r>
              <a:rPr sz="1050" spc="-170" dirty="0">
                <a:solidFill>
                  <a:srgbClr val="0037E6"/>
                </a:solidFill>
                <a:latin typeface="Franklin Gothic Book"/>
                <a:cs typeface="Franklin Gothic Book"/>
              </a:rPr>
              <a:t> </a:t>
            </a:r>
            <a:r>
              <a:rPr sz="1050" spc="-15" dirty="0">
                <a:solidFill>
                  <a:srgbClr val="0037E6"/>
                </a:solidFill>
                <a:latin typeface="Franklin Gothic Book"/>
                <a:cs typeface="Franklin Gothic Book"/>
              </a:rPr>
              <a:t>(stateside)</a:t>
            </a:r>
            <a:endParaRPr sz="1050" dirty="0">
              <a:latin typeface="Franklin Gothic Book"/>
              <a:cs typeface="Franklin Gothic Book"/>
            </a:endParaRPr>
          </a:p>
        </p:txBody>
      </p:sp>
      <p:sp>
        <p:nvSpPr>
          <p:cNvPr id="12" name="object 3">
            <a:extLst>
              <a:ext uri="{FF2B5EF4-FFF2-40B4-BE49-F238E27FC236}">
                <a16:creationId xmlns:a16="http://schemas.microsoft.com/office/drawing/2014/main" id="{D2BCF911-C99D-F676-AB60-F549470FEA15}"/>
              </a:ext>
            </a:extLst>
          </p:cNvPr>
          <p:cNvSpPr txBox="1"/>
          <p:nvPr/>
        </p:nvSpPr>
        <p:spPr>
          <a:xfrm>
            <a:off x="960120" y="696372"/>
            <a:ext cx="3426460" cy="351378"/>
          </a:xfrm>
          <a:prstGeom prst="rect">
            <a:avLst/>
          </a:prstGeom>
        </p:spPr>
        <p:txBody>
          <a:bodyPr vert="horz" wrap="square" lIns="0" tIns="12700" rIns="0" bIns="0" rtlCol="0">
            <a:spAutoFit/>
          </a:bodyPr>
          <a:lstStyle/>
          <a:p>
            <a:pPr marL="12700">
              <a:lnSpc>
                <a:spcPct val="100000"/>
              </a:lnSpc>
              <a:spcBef>
                <a:spcPts val="100"/>
              </a:spcBef>
            </a:pPr>
            <a:r>
              <a:rPr lang="en-US" sz="2200" spc="-10" dirty="0">
                <a:solidFill>
                  <a:srgbClr val="051C47"/>
                </a:solidFill>
                <a:latin typeface="Arial" panose="020B0604020202020204" pitchFamily="34" charset="0"/>
                <a:cs typeface="Arial" panose="020B0604020202020204" pitchFamily="34" charset="0"/>
              </a:rPr>
              <a:t>Contact Information </a:t>
            </a:r>
            <a:endParaRPr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3852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4144" y="131171"/>
            <a:ext cx="8229600" cy="737797"/>
          </a:xfrm>
        </p:spPr>
        <p:txBody>
          <a:bodyPr/>
          <a:lstStyle/>
          <a:p>
            <a:pPr algn="l"/>
            <a:r>
              <a:rPr lang="en-US" dirty="0"/>
              <a:t>The Military Health System</a:t>
            </a:r>
          </a:p>
        </p:txBody>
      </p:sp>
      <p:sp>
        <p:nvSpPr>
          <p:cNvPr id="32" name="TextBox 31"/>
          <p:cNvSpPr txBox="1"/>
          <p:nvPr/>
        </p:nvSpPr>
        <p:spPr>
          <a:xfrm>
            <a:off x="762000" y="4670853"/>
            <a:ext cx="1219200" cy="415498"/>
          </a:xfrm>
          <a:prstGeom prst="rect">
            <a:avLst/>
          </a:prstGeom>
          <a:solidFill>
            <a:srgbClr val="582831">
              <a:lumMod val="20000"/>
              <a:lumOff val="80000"/>
            </a:srgbClr>
          </a:solid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582831">
                    <a:lumMod val="75000"/>
                  </a:srgbClr>
                </a:solidFill>
                <a:effectLst/>
                <a:uLnTx/>
                <a:uFillTx/>
                <a:latin typeface="Franklin Gothic Book" panose="020B0503020102020204"/>
                <a:ea typeface="+mn-ea"/>
                <a:cs typeface="+mn-cs"/>
              </a:rPr>
              <a:t>Source:  FY 2024 Evaluation of the TRICARE Program, pgs. 11-12</a:t>
            </a:r>
          </a:p>
        </p:txBody>
      </p:sp>
      <p:sp>
        <p:nvSpPr>
          <p:cNvPr id="5" name="Rectangle 4">
            <a:extLst>
              <a:ext uri="{FF2B5EF4-FFF2-40B4-BE49-F238E27FC236}">
                <a16:creationId xmlns:a16="http://schemas.microsoft.com/office/drawing/2014/main" id="{F6C15E54-E90C-79D9-98D2-D0AF094A6080}"/>
              </a:ext>
            </a:extLst>
          </p:cNvPr>
          <p:cNvSpPr/>
          <p:nvPr/>
        </p:nvSpPr>
        <p:spPr>
          <a:xfrm>
            <a:off x="533401" y="3486150"/>
            <a:ext cx="8119555" cy="939715"/>
          </a:xfrm>
          <a:prstGeom prst="rect">
            <a:avLst/>
          </a:prstGeom>
          <a:solidFill>
            <a:sysClr val="window" lastClr="FFFFFF"/>
          </a:solidFill>
          <a:ln w="28575" cap="flat" cmpd="sng" algn="ctr">
            <a:solidFill>
              <a:schemeClr val="tx1">
                <a:lumMod val="60000"/>
                <a:lumOff val="40000"/>
              </a:schemeClr>
            </a:solidFill>
            <a:prstDash val="solid"/>
            <a:miter lim="800000"/>
          </a:ln>
          <a:effectLst>
            <a:outerShdw blurRad="50800" dist="38100" dir="2700000" algn="tl" rotWithShape="0">
              <a:prstClr val="black">
                <a:alpha val="40000"/>
              </a:prstClr>
            </a:outerShdw>
          </a:effectLst>
        </p:spPr>
        <p:txBody>
          <a:bodyPr rtlCol="0" anchor="t"/>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283446"/>
                </a:solidFill>
                <a:effectLst/>
                <a:uLnTx/>
                <a:uFillTx/>
                <a:latin typeface="Calibri" panose="020F0502020204030204"/>
                <a:ea typeface="+mn-ea"/>
                <a:cs typeface="+mn-cs"/>
              </a:rPr>
              <a:t>Combat Support </a:t>
            </a:r>
            <a:endParaRPr kumimoji="0" lang="en-US" sz="900" b="0" i="0" u="none" strike="noStrike" kern="0" cap="none" spc="0" normalizeH="0" baseline="0" noProof="0" dirty="0">
              <a:ln>
                <a:noFill/>
              </a:ln>
              <a:solidFill>
                <a:srgbClr val="283446"/>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91F20816-90D0-203C-E58F-B1522DE73FC1}"/>
              </a:ext>
            </a:extLst>
          </p:cNvPr>
          <p:cNvSpPr/>
          <p:nvPr/>
        </p:nvSpPr>
        <p:spPr>
          <a:xfrm>
            <a:off x="3214807" y="946235"/>
            <a:ext cx="2788274" cy="2576346"/>
          </a:xfrm>
          <a:prstGeom prst="rect">
            <a:avLst/>
          </a:prstGeom>
          <a:solidFill>
            <a:sysClr val="window" lastClr="FFFFFF"/>
          </a:solidFill>
          <a:ln w="28575" cap="flat" cmpd="sng" algn="ctr">
            <a:solidFill>
              <a:schemeClr val="tx1">
                <a:lumMod val="60000"/>
                <a:lumOff val="40000"/>
              </a:schemeClr>
            </a:solidFill>
            <a:prstDash val="solid"/>
            <a:miter lim="800000"/>
          </a:ln>
          <a:effectLst>
            <a:outerShdw blurRad="50800" dist="38100" dir="2700000" algn="tl" rotWithShape="0">
              <a:prstClr val="black">
                <a:alpha val="40000"/>
              </a:prstClr>
            </a:outerShdw>
          </a:effectLst>
        </p:spPr>
        <p:txBody>
          <a:bodyPr rtlCol="0" anchor="t"/>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283446"/>
                </a:solidFill>
                <a:effectLst/>
                <a:uLnTx/>
                <a:uFillTx/>
                <a:latin typeface="Calibri" panose="020F0502020204030204"/>
                <a:ea typeface="+mn-ea"/>
                <a:cs typeface="+mn-cs"/>
              </a:rPr>
              <a:t>Patients by TRICARE Plan</a:t>
            </a:r>
            <a:endParaRPr kumimoji="0" lang="en-US" sz="900" b="0" i="0" u="none" strike="noStrike" kern="0" cap="none" spc="0" normalizeH="0" baseline="0" noProof="0" dirty="0">
              <a:ln>
                <a:noFill/>
              </a:ln>
              <a:solidFill>
                <a:srgbClr val="283446"/>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967524A8-4AE5-9028-05E0-3C7650A4AB77}"/>
              </a:ext>
            </a:extLst>
          </p:cNvPr>
          <p:cNvSpPr/>
          <p:nvPr/>
        </p:nvSpPr>
        <p:spPr>
          <a:xfrm>
            <a:off x="3233948" y="2765135"/>
            <a:ext cx="2761488" cy="757447"/>
          </a:xfrm>
          <a:prstGeom prst="rect">
            <a:avLst/>
          </a:prstGeom>
          <a:solidFill>
            <a:sysClr val="window" lastClr="FFFFFF">
              <a:lumMod val="95000"/>
            </a:sysClr>
          </a:solidFill>
          <a:ln w="12700" cap="flat" cmpd="sng" algn="ctr">
            <a:solidFill>
              <a:schemeClr val="tx1">
                <a:lumMod val="60000"/>
                <a:lumOff val="40000"/>
              </a:schemeClr>
            </a:solidFill>
            <a:prstDash val="solid"/>
            <a:miter lim="800000"/>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06826931-6482-28E4-D237-59E71B15051D}"/>
              </a:ext>
            </a:extLst>
          </p:cNvPr>
          <p:cNvSpPr txBox="1"/>
          <p:nvPr/>
        </p:nvSpPr>
        <p:spPr>
          <a:xfrm>
            <a:off x="3222170" y="2645418"/>
            <a:ext cx="2780911" cy="877163"/>
          </a:xfrm>
          <a:prstGeom prst="rect">
            <a:avLst/>
          </a:prstGeom>
          <a:solidFill>
            <a:srgbClr val="EBEDF1"/>
          </a:solidFill>
          <a:ln>
            <a:solidFill>
              <a:schemeClr val="tx1">
                <a:lumMod val="60000"/>
                <a:lumOff val="40000"/>
              </a:schemeClr>
            </a:solidFill>
          </a:ln>
        </p:spPr>
        <p:txBody>
          <a:bodyPr wrap="square" numCol="1"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283446"/>
                </a:solidFill>
                <a:effectLst/>
                <a:uLnTx/>
                <a:uFillTx/>
                <a:latin typeface="Calibri" panose="020F0502020204030204"/>
                <a:ea typeface="+mn-ea"/>
                <a:cs typeface="+mn-cs"/>
              </a:rPr>
              <a:t>TRICARE Health Plans</a:t>
            </a:r>
          </a:p>
          <a:p>
            <a:pPr marL="88104" marR="0" lvl="0" indent="-88104"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0" i="0" u="none" strike="noStrike" kern="1200" cap="none" spc="0" normalizeH="0" baseline="0" noProof="0" dirty="0">
                <a:ln>
                  <a:noFill/>
                </a:ln>
                <a:solidFill>
                  <a:srgbClr val="283446"/>
                </a:solidFill>
                <a:effectLst/>
                <a:uLnTx/>
                <a:uFillTx/>
                <a:latin typeface="Calibri" panose="020F0502020204030204"/>
                <a:ea typeface="+mn-ea"/>
                <a:cs typeface="+mn-cs"/>
              </a:rPr>
              <a:t>TRICARE Prime</a:t>
            </a:r>
          </a:p>
          <a:p>
            <a:pPr marL="88104" marR="0" lvl="0" indent="-88104"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0" i="0" u="none" strike="noStrike" kern="1200" cap="none" spc="0" normalizeH="0" baseline="0" noProof="0" dirty="0">
                <a:ln>
                  <a:noFill/>
                </a:ln>
                <a:solidFill>
                  <a:srgbClr val="283446"/>
                </a:solidFill>
                <a:effectLst/>
                <a:uLnTx/>
                <a:uFillTx/>
                <a:latin typeface="Calibri" panose="020F0502020204030204"/>
                <a:ea typeface="+mn-ea"/>
                <a:cs typeface="+mn-cs"/>
              </a:rPr>
              <a:t>TRICARE Select</a:t>
            </a:r>
          </a:p>
          <a:p>
            <a:pPr marL="88104" marR="0" lvl="0" indent="-88104"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0" i="0" u="none" strike="noStrike" kern="1200" cap="none" spc="0" normalizeH="0" baseline="0" noProof="0" dirty="0">
                <a:ln>
                  <a:noFill/>
                </a:ln>
                <a:solidFill>
                  <a:srgbClr val="283446"/>
                </a:solidFill>
                <a:effectLst/>
                <a:uLnTx/>
                <a:uFillTx/>
                <a:latin typeface="Calibri" panose="020F0502020204030204"/>
                <a:ea typeface="+mn-ea"/>
                <a:cs typeface="+mn-cs"/>
              </a:rPr>
              <a:t>TRICARE for Life</a:t>
            </a:r>
          </a:p>
          <a:p>
            <a:pPr marL="88104" marR="0" lvl="0" indent="-88104"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0" i="0" u="none" strike="noStrike" kern="1200" cap="none" spc="0" normalizeH="0" baseline="0" noProof="0" dirty="0">
                <a:ln>
                  <a:noFill/>
                </a:ln>
                <a:solidFill>
                  <a:srgbClr val="283446"/>
                </a:solidFill>
                <a:effectLst/>
                <a:uLnTx/>
                <a:uFillTx/>
                <a:latin typeface="Calibri" panose="020F0502020204030204"/>
                <a:ea typeface="+mn-ea"/>
                <a:cs typeface="+mn-cs"/>
              </a:rPr>
              <a:t>TRICARE Reserve Select</a:t>
            </a:r>
          </a:p>
          <a:p>
            <a:pPr marL="88104" marR="0" lvl="0" indent="-88104"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dirty="0">
                <a:solidFill>
                  <a:srgbClr val="283446"/>
                </a:solidFill>
                <a:latin typeface="Calibri" panose="020F0502020204030204"/>
              </a:rPr>
              <a:t>TRICARE Retired Reserve</a:t>
            </a:r>
            <a:endParaRPr kumimoji="0" lang="en-US" sz="700" b="0" i="0" u="none" strike="noStrike" kern="1200" cap="none" spc="0" normalizeH="0" baseline="0" noProof="0" dirty="0">
              <a:ln>
                <a:noFill/>
              </a:ln>
              <a:solidFill>
                <a:srgbClr val="283446"/>
              </a:solidFill>
              <a:effectLst/>
              <a:uLnTx/>
              <a:uFillTx/>
              <a:latin typeface="Calibri" panose="020F0502020204030204"/>
              <a:ea typeface="+mn-ea"/>
              <a:cs typeface="+mn-cs"/>
            </a:endParaRPr>
          </a:p>
          <a:p>
            <a:pPr marL="88104" marR="0" lvl="0" indent="-88104"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0" i="0" u="none" strike="noStrike" kern="1200" cap="none" spc="0" normalizeH="0" baseline="0" noProof="0" dirty="0">
                <a:ln>
                  <a:noFill/>
                </a:ln>
                <a:solidFill>
                  <a:srgbClr val="283446"/>
                </a:solidFill>
                <a:effectLst/>
                <a:uLnTx/>
                <a:uFillTx/>
                <a:latin typeface="Calibri" panose="020F0502020204030204"/>
                <a:ea typeface="+mn-ea"/>
                <a:cs typeface="+mn-cs"/>
              </a:rPr>
              <a:t>US Family Health Plan (USFHP)</a:t>
            </a:r>
          </a:p>
        </p:txBody>
      </p:sp>
      <p:sp>
        <p:nvSpPr>
          <p:cNvPr id="35" name="Rectangle 34">
            <a:extLst>
              <a:ext uri="{FF2B5EF4-FFF2-40B4-BE49-F238E27FC236}">
                <a16:creationId xmlns:a16="http://schemas.microsoft.com/office/drawing/2014/main" id="{946FBE32-944A-F3DE-2DCA-3CD0CC282A8F}"/>
              </a:ext>
            </a:extLst>
          </p:cNvPr>
          <p:cNvSpPr/>
          <p:nvPr/>
        </p:nvSpPr>
        <p:spPr>
          <a:xfrm>
            <a:off x="6070177" y="946235"/>
            <a:ext cx="2582779" cy="2530999"/>
          </a:xfrm>
          <a:prstGeom prst="rect">
            <a:avLst/>
          </a:prstGeom>
          <a:solidFill>
            <a:sysClr val="window" lastClr="FFFFFF"/>
          </a:solidFill>
          <a:ln w="28575" cap="flat" cmpd="sng" algn="ctr">
            <a:solidFill>
              <a:schemeClr val="tx1">
                <a:lumMod val="60000"/>
                <a:lumOff val="40000"/>
              </a:schemeClr>
            </a:solidFill>
            <a:prstDash val="solid"/>
            <a:miter lim="800000"/>
          </a:ln>
          <a:effectLst>
            <a:outerShdw blurRad="50800" dist="38100" dir="2700000" algn="tl" rotWithShape="0">
              <a:prstClr val="black">
                <a:alpha val="40000"/>
              </a:prstClr>
            </a:outerShdw>
          </a:effectLst>
        </p:spPr>
        <p:txBody>
          <a:bodyPr rtlCol="0" anchor="t"/>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283446"/>
                </a:solidFill>
                <a:effectLst/>
                <a:uLnTx/>
                <a:uFillTx/>
                <a:latin typeface="Calibri" panose="020F0502020204030204"/>
                <a:ea typeface="+mn-ea"/>
                <a:cs typeface="+mn-cs"/>
              </a:rPr>
              <a:t>Private Sector Care (PSC) </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283446"/>
                </a:solidFill>
                <a:effectLst/>
                <a:uLnTx/>
                <a:uFillTx/>
                <a:latin typeface="Calibri" panose="020F0502020204030204"/>
                <a:ea typeface="+mn-ea"/>
                <a:cs typeface="+mn-cs"/>
              </a:rPr>
              <a:t>“TRICARE authorized civilian providers, </a:t>
            </a:r>
            <a:br>
              <a:rPr kumimoji="0" lang="en-US" sz="900" b="0" i="0" u="none" strike="noStrike" kern="0" cap="none" spc="0" normalizeH="0" baseline="0" noProof="0" dirty="0">
                <a:ln>
                  <a:noFill/>
                </a:ln>
                <a:solidFill>
                  <a:srgbClr val="283446"/>
                </a:solidFill>
                <a:effectLst/>
                <a:uLnTx/>
                <a:uFillTx/>
                <a:latin typeface="Calibri" panose="020F0502020204030204"/>
                <a:ea typeface="+mn-ea"/>
                <a:cs typeface="+mn-cs"/>
              </a:rPr>
            </a:br>
            <a:r>
              <a:rPr kumimoji="0" lang="en-US" sz="900" b="0" i="0" u="none" strike="noStrike" kern="0" cap="none" spc="0" normalizeH="0" baseline="0" noProof="0" dirty="0">
                <a:ln>
                  <a:noFill/>
                </a:ln>
                <a:solidFill>
                  <a:srgbClr val="283446"/>
                </a:solidFill>
                <a:effectLst/>
                <a:uLnTx/>
                <a:uFillTx/>
                <a:latin typeface="Calibri" panose="020F0502020204030204"/>
                <a:ea typeface="+mn-ea"/>
                <a:cs typeface="+mn-cs"/>
              </a:rPr>
              <a:t>network and non-network</a:t>
            </a:r>
            <a:r>
              <a:rPr kumimoji="0" lang="en-US" sz="900" b="1" i="0" u="none" strike="noStrike" kern="0" cap="none" spc="0" normalizeH="0" baseline="0" noProof="0" dirty="0">
                <a:ln>
                  <a:noFill/>
                </a:ln>
                <a:solidFill>
                  <a:srgbClr val="283446"/>
                </a:solidFill>
                <a:effectLst/>
                <a:uLnTx/>
                <a:uFillTx/>
                <a:latin typeface="Calibri" panose="020F0502020204030204"/>
                <a:ea typeface="+mn-ea"/>
                <a:cs typeface="+mn-cs"/>
              </a:rPr>
              <a:t>”</a:t>
            </a:r>
          </a:p>
        </p:txBody>
      </p:sp>
      <p:sp>
        <p:nvSpPr>
          <p:cNvPr id="36" name="Rectangle 35">
            <a:extLst>
              <a:ext uri="{FF2B5EF4-FFF2-40B4-BE49-F238E27FC236}">
                <a16:creationId xmlns:a16="http://schemas.microsoft.com/office/drawing/2014/main" id="{EF6B7844-2763-79B7-4FD1-6F5F8732A4BB}"/>
              </a:ext>
            </a:extLst>
          </p:cNvPr>
          <p:cNvSpPr/>
          <p:nvPr/>
        </p:nvSpPr>
        <p:spPr>
          <a:xfrm>
            <a:off x="6096001" y="1421352"/>
            <a:ext cx="2540415" cy="795383"/>
          </a:xfrm>
          <a:prstGeom prst="rect">
            <a:avLst/>
          </a:prstGeom>
          <a:solidFill>
            <a:sysClr val="window" lastClr="FFFFFF">
              <a:lumMod val="95000"/>
            </a:sysClr>
          </a:solidFill>
          <a:ln w="28575" cap="flat" cmpd="sng" algn="ctr">
            <a:noFill/>
            <a:prstDash val="solid"/>
            <a:miter lim="800000"/>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276651C6-6781-48D0-23D5-82DEF3E17C36}"/>
              </a:ext>
            </a:extLst>
          </p:cNvPr>
          <p:cNvSpPr txBox="1"/>
          <p:nvPr/>
        </p:nvSpPr>
        <p:spPr>
          <a:xfrm>
            <a:off x="6126072" y="1545656"/>
            <a:ext cx="1417729" cy="630942"/>
          </a:xfrm>
          <a:prstGeom prst="rect">
            <a:avLst/>
          </a:prstGeom>
          <a:noFill/>
        </p:spPr>
        <p:txBody>
          <a:bodyPr wrap="square" rtlCol="0">
            <a:spAutoFit/>
          </a:bodyPr>
          <a:lstStyle/>
          <a:p>
            <a:pPr marL="128585" marR="0" lvl="0" indent="-128585"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0" i="0" u="none" strike="noStrike" kern="1200" cap="none" spc="0" normalizeH="0" baseline="0" noProof="0" dirty="0">
                <a:ln>
                  <a:noFill/>
                </a:ln>
                <a:solidFill>
                  <a:srgbClr val="283446"/>
                </a:solidFill>
                <a:effectLst/>
                <a:uLnTx/>
                <a:uFillTx/>
                <a:latin typeface="Calibri" panose="020F0502020204030204"/>
                <a:ea typeface="+mn-ea"/>
                <a:cs typeface="+mn-cs"/>
              </a:rPr>
              <a:t>Two USA regions/contractors </a:t>
            </a:r>
          </a:p>
          <a:p>
            <a:pPr marL="471476" marR="0" lvl="1" indent="-128585"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0" i="0" u="none" strike="noStrike" kern="1200" cap="none" spc="0" normalizeH="0" baseline="0" noProof="0" dirty="0">
                <a:ln>
                  <a:noFill/>
                </a:ln>
                <a:solidFill>
                  <a:srgbClr val="283446"/>
                </a:solidFill>
                <a:effectLst/>
                <a:uLnTx/>
                <a:uFillTx/>
                <a:latin typeface="Calibri" panose="020F0502020204030204"/>
                <a:ea typeface="+mn-ea"/>
                <a:cs typeface="+mn-cs"/>
              </a:rPr>
              <a:t>TriWest</a:t>
            </a:r>
          </a:p>
          <a:p>
            <a:pPr marL="471476" marR="0" lvl="1" indent="-128585"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0" i="0" u="none" strike="noStrike" kern="1200" cap="none" spc="0" normalizeH="0" baseline="0" noProof="0" dirty="0">
                <a:ln>
                  <a:noFill/>
                </a:ln>
                <a:solidFill>
                  <a:srgbClr val="283446"/>
                </a:solidFill>
                <a:effectLst/>
                <a:uLnTx/>
                <a:uFillTx/>
                <a:latin typeface="Calibri" panose="020F0502020204030204"/>
                <a:ea typeface="+mn-ea"/>
                <a:cs typeface="+mn-cs"/>
              </a:rPr>
              <a:t>Humana</a:t>
            </a:r>
          </a:p>
          <a:p>
            <a:pPr marL="128585" marR="0" lvl="0" indent="-128585"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0" i="0" u="none" strike="noStrike" kern="1200" cap="none" spc="0" normalizeH="0" baseline="0" noProof="0" dirty="0">
                <a:ln>
                  <a:noFill/>
                </a:ln>
                <a:solidFill>
                  <a:srgbClr val="283446"/>
                </a:solidFill>
                <a:effectLst/>
                <a:uLnTx/>
                <a:uFillTx/>
                <a:latin typeface="Calibri" panose="020F0502020204030204"/>
                <a:ea typeface="+mn-ea"/>
                <a:cs typeface="+mn-cs"/>
              </a:rPr>
              <a:t>One International contractor </a:t>
            </a:r>
          </a:p>
          <a:p>
            <a:pPr marL="471476" marR="0" lvl="1" indent="-128585"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0" i="0" u="none" strike="noStrike" kern="1200" cap="none" spc="0" normalizeH="0" baseline="0" noProof="0" dirty="0">
                <a:ln>
                  <a:noFill/>
                </a:ln>
                <a:solidFill>
                  <a:srgbClr val="283446"/>
                </a:solidFill>
                <a:effectLst/>
                <a:uLnTx/>
                <a:uFillTx/>
                <a:latin typeface="Calibri" panose="020F0502020204030204"/>
                <a:ea typeface="+mn-ea"/>
                <a:cs typeface="+mn-cs"/>
              </a:rPr>
              <a:t>International SOS </a:t>
            </a:r>
          </a:p>
        </p:txBody>
      </p:sp>
      <p:sp>
        <p:nvSpPr>
          <p:cNvPr id="38" name="Rectangle 37">
            <a:extLst>
              <a:ext uri="{FF2B5EF4-FFF2-40B4-BE49-F238E27FC236}">
                <a16:creationId xmlns:a16="http://schemas.microsoft.com/office/drawing/2014/main" id="{F1636DE2-ABCC-4CBD-881D-E71A6C9F91C5}"/>
              </a:ext>
            </a:extLst>
          </p:cNvPr>
          <p:cNvSpPr/>
          <p:nvPr/>
        </p:nvSpPr>
        <p:spPr>
          <a:xfrm>
            <a:off x="6120648" y="1414598"/>
            <a:ext cx="2705210" cy="200055"/>
          </a:xfrm>
          <a:prstGeom prst="rect">
            <a:avLst/>
          </a:prstGeom>
        </p:spPr>
        <p:txBody>
          <a:bodyPr wrap="square">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283446"/>
                </a:solidFill>
                <a:effectLst/>
                <a:uLnTx/>
                <a:uFillTx/>
                <a:latin typeface="Calibri" panose="020F0502020204030204"/>
                <a:ea typeface="+mn-ea"/>
                <a:cs typeface="+mn-cs"/>
              </a:rPr>
              <a:t>Administered by:</a:t>
            </a:r>
          </a:p>
        </p:txBody>
      </p:sp>
      <p:graphicFrame>
        <p:nvGraphicFramePr>
          <p:cNvPr id="39" name="Table 38">
            <a:extLst>
              <a:ext uri="{FF2B5EF4-FFF2-40B4-BE49-F238E27FC236}">
                <a16:creationId xmlns:a16="http://schemas.microsoft.com/office/drawing/2014/main" id="{7B7D4E40-85A9-DE16-681F-D05AD817CECA}"/>
              </a:ext>
            </a:extLst>
          </p:cNvPr>
          <p:cNvGraphicFramePr>
            <a:graphicFrameLocks noGrp="1"/>
          </p:cNvGraphicFramePr>
          <p:nvPr/>
        </p:nvGraphicFramePr>
        <p:xfrm>
          <a:off x="6096001" y="2198820"/>
          <a:ext cx="2540415" cy="1292869"/>
        </p:xfrm>
        <a:graphic>
          <a:graphicData uri="http://schemas.openxmlformats.org/drawingml/2006/table">
            <a:tbl>
              <a:tblPr firstRow="1" bandRow="1"/>
              <a:tblGrid>
                <a:gridCol w="1825403">
                  <a:extLst>
                    <a:ext uri="{9D8B030D-6E8A-4147-A177-3AD203B41FA5}">
                      <a16:colId xmlns:a16="http://schemas.microsoft.com/office/drawing/2014/main" val="20000"/>
                    </a:ext>
                  </a:extLst>
                </a:gridCol>
                <a:gridCol w="715012">
                  <a:extLst>
                    <a:ext uri="{9D8B030D-6E8A-4147-A177-3AD203B41FA5}">
                      <a16:colId xmlns:a16="http://schemas.microsoft.com/office/drawing/2014/main" val="20001"/>
                    </a:ext>
                  </a:extLst>
                </a:gridCol>
              </a:tblGrid>
              <a:tr h="219231">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US" sz="800" dirty="0"/>
                    </a:p>
                  </a:txBody>
                  <a:tcPr marL="34290" marR="34290"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800" dirty="0"/>
                        <a:t>FY2024</a:t>
                      </a:r>
                    </a:p>
                  </a:txBody>
                  <a:tcPr marL="34290" marR="34290"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10000"/>
                  </a:ext>
                </a:extLst>
              </a:tr>
              <a:tr h="19671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800" dirty="0">
                          <a:solidFill>
                            <a:schemeClr val="tx1"/>
                          </a:solidFill>
                        </a:rPr>
                        <a:t>Network</a:t>
                      </a:r>
                      <a:r>
                        <a:rPr lang="en-US" sz="800" baseline="0" dirty="0">
                          <a:solidFill>
                            <a:schemeClr val="tx1"/>
                          </a:solidFill>
                        </a:rPr>
                        <a:t> Providers</a:t>
                      </a:r>
                      <a:endParaRPr lang="en-US" sz="800" b="1" dirty="0">
                        <a:solidFill>
                          <a:schemeClr val="tx1"/>
                        </a:solidFill>
                      </a:endParaRPr>
                    </a:p>
                  </a:txBody>
                  <a:tcPr marL="34290" marR="3429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4D8EB"/>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800" dirty="0">
                          <a:solidFill>
                            <a:schemeClr val="tx1"/>
                          </a:solidFill>
                        </a:rPr>
                        <a:t>931,689</a:t>
                      </a:r>
                    </a:p>
                  </a:txBody>
                  <a:tcPr marL="34290" marR="34290" marT="34290" marB="3429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4D8EB"/>
                    </a:solidFill>
                  </a:tcPr>
                </a:tc>
                <a:extLst>
                  <a:ext uri="{0D108BD9-81ED-4DB2-BD59-A6C34878D82A}">
                    <a16:rowId xmlns:a16="http://schemas.microsoft.com/office/drawing/2014/main" val="10001"/>
                  </a:ext>
                </a:extLst>
              </a:tr>
              <a:tr h="21923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800" dirty="0">
                          <a:solidFill>
                            <a:schemeClr val="tx1"/>
                          </a:solidFill>
                        </a:rPr>
                        <a:t>Network Hospitals</a:t>
                      </a:r>
                      <a:endParaRPr lang="en-US" sz="800" b="1" dirty="0">
                        <a:solidFill>
                          <a:schemeClr val="tx1"/>
                        </a:solidFill>
                      </a:endParaRPr>
                    </a:p>
                  </a:txBody>
                  <a:tcPr marL="34290" marR="3429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BEDF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800" dirty="0">
                          <a:solidFill>
                            <a:schemeClr val="tx1"/>
                          </a:solidFill>
                        </a:rPr>
                        <a:t>4,158</a:t>
                      </a:r>
                    </a:p>
                  </a:txBody>
                  <a:tcPr marL="34290" marR="3429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BEDF1"/>
                    </a:solidFill>
                  </a:tcPr>
                </a:tc>
                <a:extLst>
                  <a:ext uri="{0D108BD9-81ED-4DB2-BD59-A6C34878D82A}">
                    <a16:rowId xmlns:a16="http://schemas.microsoft.com/office/drawing/2014/main" val="10002"/>
                  </a:ext>
                </a:extLst>
              </a:tr>
              <a:tr h="21923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800" dirty="0">
                          <a:solidFill>
                            <a:schemeClr val="tx1"/>
                          </a:solidFill>
                        </a:rPr>
                        <a:t>Behavioral Health facilities</a:t>
                      </a:r>
                      <a:endParaRPr lang="en-US" sz="800" b="1" dirty="0">
                        <a:solidFill>
                          <a:schemeClr val="tx1"/>
                        </a:solidFill>
                      </a:endParaRPr>
                    </a:p>
                  </a:txBody>
                  <a:tcPr marL="34290" marR="3429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4D8EB"/>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800" dirty="0">
                          <a:solidFill>
                            <a:schemeClr val="tx1"/>
                          </a:solidFill>
                        </a:rPr>
                        <a:t>2,148</a:t>
                      </a:r>
                    </a:p>
                  </a:txBody>
                  <a:tcPr marL="34290" marR="3429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4D8EB"/>
                    </a:solidFill>
                  </a:tcPr>
                </a:tc>
                <a:extLst>
                  <a:ext uri="{0D108BD9-81ED-4DB2-BD59-A6C34878D82A}">
                    <a16:rowId xmlns:a16="http://schemas.microsoft.com/office/drawing/2014/main" val="10003"/>
                  </a:ext>
                </a:extLst>
              </a:tr>
              <a:tr h="21923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800" dirty="0">
                          <a:solidFill>
                            <a:schemeClr val="tx1"/>
                          </a:solidFill>
                        </a:rPr>
                        <a:t>Network</a:t>
                      </a:r>
                      <a:r>
                        <a:rPr lang="en-US" sz="800" baseline="0" dirty="0">
                          <a:solidFill>
                            <a:schemeClr val="tx1"/>
                          </a:solidFill>
                        </a:rPr>
                        <a:t> Pharmacies</a:t>
                      </a:r>
                      <a:endParaRPr lang="en-US" sz="800" b="1" dirty="0">
                        <a:solidFill>
                          <a:schemeClr val="tx1"/>
                        </a:solidFill>
                      </a:endParaRPr>
                    </a:p>
                  </a:txBody>
                  <a:tcPr marL="34290" marR="3429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BEDF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800" dirty="0">
                          <a:solidFill>
                            <a:schemeClr val="tx1"/>
                          </a:solidFill>
                        </a:rPr>
                        <a:t>41,500</a:t>
                      </a:r>
                    </a:p>
                  </a:txBody>
                  <a:tcPr marL="34290" marR="3429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BEDF1"/>
                    </a:solidFill>
                  </a:tcPr>
                </a:tc>
                <a:extLst>
                  <a:ext uri="{0D108BD9-81ED-4DB2-BD59-A6C34878D82A}">
                    <a16:rowId xmlns:a16="http://schemas.microsoft.com/office/drawing/2014/main" val="10004"/>
                  </a:ext>
                </a:extLst>
              </a:tr>
              <a:tr h="21923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800" dirty="0">
                          <a:solidFill>
                            <a:schemeClr val="tx1"/>
                          </a:solidFill>
                        </a:rPr>
                        <a:t>Network Dentists</a:t>
                      </a:r>
                      <a:endParaRPr lang="en-US" sz="800" b="1" dirty="0">
                        <a:solidFill>
                          <a:schemeClr val="tx1"/>
                        </a:solidFill>
                      </a:endParaRPr>
                    </a:p>
                  </a:txBody>
                  <a:tcPr marL="34290" marR="3429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4D8EB"/>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800" dirty="0">
                          <a:solidFill>
                            <a:schemeClr val="tx1"/>
                          </a:solidFill>
                        </a:rPr>
                        <a:t>105,000</a:t>
                      </a:r>
                    </a:p>
                  </a:txBody>
                  <a:tcPr marL="34290" marR="3429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4D8EB"/>
                    </a:solidFill>
                  </a:tcPr>
                </a:tc>
                <a:extLst>
                  <a:ext uri="{0D108BD9-81ED-4DB2-BD59-A6C34878D82A}">
                    <a16:rowId xmlns:a16="http://schemas.microsoft.com/office/drawing/2014/main" val="10005"/>
                  </a:ext>
                </a:extLst>
              </a:tr>
            </a:tbl>
          </a:graphicData>
        </a:graphic>
      </p:graphicFrame>
      <p:graphicFrame>
        <p:nvGraphicFramePr>
          <p:cNvPr id="40" name="Table 39">
            <a:extLst>
              <a:ext uri="{FF2B5EF4-FFF2-40B4-BE49-F238E27FC236}">
                <a16:creationId xmlns:a16="http://schemas.microsoft.com/office/drawing/2014/main" id="{D4FC07B5-9130-B45C-E2BD-E92F071C2240}"/>
              </a:ext>
            </a:extLst>
          </p:cNvPr>
          <p:cNvGraphicFramePr>
            <a:graphicFrameLocks noGrp="1"/>
          </p:cNvGraphicFramePr>
          <p:nvPr/>
        </p:nvGraphicFramePr>
        <p:xfrm>
          <a:off x="546004" y="3723724"/>
          <a:ext cx="8083645" cy="708660"/>
        </p:xfrm>
        <a:graphic>
          <a:graphicData uri="http://schemas.openxmlformats.org/drawingml/2006/table">
            <a:tbl>
              <a:tblPr firstRow="1" bandRow="1"/>
              <a:tblGrid>
                <a:gridCol w="1532721">
                  <a:extLst>
                    <a:ext uri="{9D8B030D-6E8A-4147-A177-3AD203B41FA5}">
                      <a16:colId xmlns:a16="http://schemas.microsoft.com/office/drawing/2014/main" val="20000"/>
                    </a:ext>
                  </a:extLst>
                </a:gridCol>
                <a:gridCol w="1931699">
                  <a:extLst>
                    <a:ext uri="{9D8B030D-6E8A-4147-A177-3AD203B41FA5}">
                      <a16:colId xmlns:a16="http://schemas.microsoft.com/office/drawing/2014/main" val="20001"/>
                    </a:ext>
                  </a:extLst>
                </a:gridCol>
                <a:gridCol w="1784700">
                  <a:extLst>
                    <a:ext uri="{9D8B030D-6E8A-4147-A177-3AD203B41FA5}">
                      <a16:colId xmlns:a16="http://schemas.microsoft.com/office/drawing/2014/main" val="20002"/>
                    </a:ext>
                  </a:extLst>
                </a:gridCol>
                <a:gridCol w="1637726">
                  <a:extLst>
                    <a:ext uri="{9D8B030D-6E8A-4147-A177-3AD203B41FA5}">
                      <a16:colId xmlns:a16="http://schemas.microsoft.com/office/drawing/2014/main" val="20003"/>
                    </a:ext>
                  </a:extLst>
                </a:gridCol>
                <a:gridCol w="1196799">
                  <a:extLst>
                    <a:ext uri="{9D8B030D-6E8A-4147-A177-3AD203B41FA5}">
                      <a16:colId xmlns:a16="http://schemas.microsoft.com/office/drawing/2014/main" val="20004"/>
                    </a:ext>
                  </a:extLst>
                </a:gridCol>
              </a:tblGrid>
              <a:tr h="19431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800" dirty="0"/>
                        <a:t>Joint</a:t>
                      </a:r>
                      <a:r>
                        <a:rPr lang="en-US" sz="800" baseline="0" dirty="0"/>
                        <a:t> Medical Logistics</a:t>
                      </a:r>
                      <a:endParaRPr lang="en-US" sz="800" dirty="0"/>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800" dirty="0"/>
                        <a:t>Research</a:t>
                      </a:r>
                      <a:r>
                        <a:rPr lang="en-US" sz="800" baseline="0" dirty="0"/>
                        <a:t> &amp; Development</a:t>
                      </a:r>
                      <a:endParaRPr lang="en-US" sz="800" dirty="0"/>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800" dirty="0"/>
                        <a:t>Global Public</a:t>
                      </a:r>
                      <a:r>
                        <a:rPr lang="en-US" sz="800" baseline="0" dirty="0"/>
                        <a:t> Health</a:t>
                      </a:r>
                      <a:endParaRPr lang="en-US" sz="800" dirty="0"/>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800" dirty="0"/>
                        <a:t>Education</a:t>
                      </a:r>
                      <a:r>
                        <a:rPr lang="en-US" sz="800" baseline="0" dirty="0"/>
                        <a:t> &amp; Training</a:t>
                      </a:r>
                      <a:endParaRPr lang="en-US" sz="800" dirty="0"/>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800" dirty="0"/>
                        <a:t>Joint Trauma System</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10000"/>
                  </a:ext>
                </a:extLst>
              </a:tr>
              <a:tr h="51435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buFontTx/>
                        <a:buNone/>
                      </a:pPr>
                      <a:r>
                        <a:rPr lang="en-US" sz="800" dirty="0">
                          <a:solidFill>
                            <a:schemeClr val="tx1"/>
                          </a:solidFill>
                        </a:rPr>
                        <a:t>Identify</a:t>
                      </a:r>
                      <a:r>
                        <a:rPr lang="en-US" sz="800" baseline="0" dirty="0">
                          <a:solidFill>
                            <a:schemeClr val="tx1"/>
                          </a:solidFill>
                        </a:rPr>
                        <a:t> and deliver medical materiel solutions to meet operational requirements</a:t>
                      </a:r>
                      <a:endParaRPr lang="en-US" sz="800" dirty="0">
                        <a:solidFill>
                          <a:schemeClr val="tx1"/>
                        </a:solidFill>
                      </a:endParaRPr>
                    </a:p>
                  </a:txBody>
                  <a:tcPr marL="34290" marR="3429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4D8EB"/>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buFontTx/>
                        <a:buNone/>
                      </a:pPr>
                      <a:r>
                        <a:rPr lang="en-US" sz="800" dirty="0">
                          <a:solidFill>
                            <a:schemeClr val="tx1"/>
                          </a:solidFill>
                        </a:rPr>
                        <a:t>Provide novel medical tools, techniques, and clinical practice</a:t>
                      </a:r>
                      <a:r>
                        <a:rPr lang="en-US" sz="800" baseline="0" dirty="0">
                          <a:solidFill>
                            <a:schemeClr val="tx1"/>
                          </a:solidFill>
                        </a:rPr>
                        <a:t> guidelines to modernize MHS capabilities for near-peer conflict</a:t>
                      </a:r>
                      <a:endParaRPr lang="en-US" sz="800" dirty="0">
                        <a:solidFill>
                          <a:schemeClr val="tx1"/>
                        </a:solidFill>
                      </a:endParaRPr>
                    </a:p>
                  </a:txBody>
                  <a:tcPr marL="34290" marR="3429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4D8EB"/>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rPr>
                        <a:t>Provide combatant commands with near </a:t>
                      </a:r>
                      <a:br>
                        <a:rPr lang="en-US" sz="800" dirty="0">
                          <a:solidFill>
                            <a:schemeClr val="tx1"/>
                          </a:solidFill>
                        </a:rPr>
                      </a:br>
                      <a:r>
                        <a:rPr lang="en-US" sz="800" dirty="0">
                          <a:solidFill>
                            <a:schemeClr val="tx1"/>
                          </a:solidFill>
                        </a:rPr>
                        <a:t>real-time disease and </a:t>
                      </a:r>
                      <a:br>
                        <a:rPr lang="en-US" sz="800" dirty="0">
                          <a:solidFill>
                            <a:schemeClr val="tx1"/>
                          </a:solidFill>
                        </a:rPr>
                      </a:br>
                      <a:r>
                        <a:rPr lang="en-US" sz="800" dirty="0">
                          <a:solidFill>
                            <a:schemeClr val="tx1"/>
                          </a:solidFill>
                        </a:rPr>
                        <a:t>bio-surveillance threat information</a:t>
                      </a:r>
                      <a:endParaRPr lang="en-US" sz="800" dirty="0">
                        <a:solidFill>
                          <a:schemeClr val="tx1"/>
                        </a:solidFill>
                        <a:latin typeface="Calibri" panose="020F0502020204030204" pitchFamily="34" charset="0"/>
                        <a:ea typeface="ＭＳ Ｐゴシック" pitchFamily="34" charset="-128"/>
                        <a:cs typeface="Calibri" panose="020F0502020204030204" pitchFamily="34" charset="0"/>
                      </a:endParaRPr>
                    </a:p>
                  </a:txBody>
                  <a:tcPr marL="34290" marR="3429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4D8EB"/>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buFontTx/>
                        <a:buNone/>
                      </a:pPr>
                      <a:r>
                        <a:rPr lang="en-US" sz="800" dirty="0">
                          <a:solidFill>
                            <a:schemeClr val="tx1"/>
                          </a:solidFill>
                        </a:rPr>
                        <a:t>Help</a:t>
                      </a:r>
                      <a:r>
                        <a:rPr lang="en-US" sz="800" baseline="0" dirty="0">
                          <a:solidFill>
                            <a:schemeClr val="tx1"/>
                          </a:solidFill>
                        </a:rPr>
                        <a:t> b</a:t>
                      </a:r>
                      <a:r>
                        <a:rPr lang="en-US" sz="800" dirty="0">
                          <a:solidFill>
                            <a:schemeClr val="tx1"/>
                          </a:solidFill>
                        </a:rPr>
                        <a:t>uild a ready medical force to execute operational medicine and readiness-related requirements</a:t>
                      </a:r>
                    </a:p>
                  </a:txBody>
                  <a:tcPr marL="34290" marR="3429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4D8EB"/>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buFontTx/>
                        <a:buNone/>
                      </a:pPr>
                      <a:r>
                        <a:rPr lang="en-US" sz="800" dirty="0">
                          <a:solidFill>
                            <a:schemeClr val="tx1"/>
                          </a:solidFill>
                        </a:rPr>
                        <a:t>Maximize battlefield injury</a:t>
                      </a:r>
                      <a:r>
                        <a:rPr lang="en-US" sz="800" baseline="0" dirty="0">
                          <a:solidFill>
                            <a:schemeClr val="tx1"/>
                          </a:solidFill>
                        </a:rPr>
                        <a:t> survival functional recovery rates</a:t>
                      </a:r>
                      <a:endParaRPr lang="en-US" sz="800" dirty="0">
                        <a:solidFill>
                          <a:schemeClr val="tx1"/>
                        </a:solidFill>
                      </a:endParaRPr>
                    </a:p>
                  </a:txBody>
                  <a:tcPr marL="34290" marR="3429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4D8EB"/>
                    </a:solidFill>
                  </a:tcPr>
                </a:tc>
                <a:extLst>
                  <a:ext uri="{0D108BD9-81ED-4DB2-BD59-A6C34878D82A}">
                    <a16:rowId xmlns:a16="http://schemas.microsoft.com/office/drawing/2014/main" val="10001"/>
                  </a:ext>
                </a:extLst>
              </a:tr>
            </a:tbl>
          </a:graphicData>
        </a:graphic>
      </p:graphicFrame>
      <p:sp>
        <p:nvSpPr>
          <p:cNvPr id="42" name="TextBox 41">
            <a:extLst>
              <a:ext uri="{FF2B5EF4-FFF2-40B4-BE49-F238E27FC236}">
                <a16:creationId xmlns:a16="http://schemas.microsoft.com/office/drawing/2014/main" id="{8C353CFB-A802-71E4-A55A-4B564BF38247}"/>
              </a:ext>
            </a:extLst>
          </p:cNvPr>
          <p:cNvSpPr txBox="1"/>
          <p:nvPr/>
        </p:nvSpPr>
        <p:spPr>
          <a:xfrm>
            <a:off x="4572000" y="2927434"/>
            <a:ext cx="1423240" cy="523220"/>
          </a:xfrm>
          <a:prstGeom prst="rect">
            <a:avLst/>
          </a:prstGeom>
          <a:noFill/>
        </p:spPr>
        <p:txBody>
          <a:bodyPr wrap="square" lIns="9144" rIns="9144" numCol="1" rtlCol="0">
            <a:spAutoFit/>
          </a:bodyPr>
          <a:lstStyle/>
          <a:p>
            <a:pPr marL="88104" marR="0" lvl="0" indent="-88104"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0" i="0" u="none" strike="noStrike" kern="1200" cap="none" spc="0" normalizeH="0" baseline="0" noProof="0" dirty="0">
                <a:ln>
                  <a:noFill/>
                </a:ln>
                <a:solidFill>
                  <a:srgbClr val="283446"/>
                </a:solidFill>
                <a:effectLst/>
                <a:uLnTx/>
                <a:uFillTx/>
                <a:latin typeface="Calibri" panose="020F0502020204030204"/>
                <a:ea typeface="+mn-ea"/>
                <a:cs typeface="+mn-cs"/>
              </a:rPr>
              <a:t>TRICARE Young Adult</a:t>
            </a:r>
          </a:p>
          <a:p>
            <a:pPr marL="88104" marR="0" lvl="0" indent="-88104"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0" i="0" u="none" strike="noStrike" kern="1200" cap="none" spc="0" normalizeH="0" baseline="0" noProof="0" dirty="0">
                <a:ln>
                  <a:noFill/>
                </a:ln>
                <a:solidFill>
                  <a:srgbClr val="283446"/>
                </a:solidFill>
                <a:effectLst/>
                <a:uLnTx/>
                <a:uFillTx/>
                <a:latin typeface="Calibri" panose="020F0502020204030204"/>
                <a:ea typeface="+mn-ea"/>
                <a:cs typeface="+mn-cs"/>
              </a:rPr>
              <a:t>TRICARE Dental Program</a:t>
            </a:r>
          </a:p>
          <a:p>
            <a:pPr marL="88104" marR="0" lvl="0" indent="-88104"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0" i="0" u="none" strike="noStrike" kern="1200" cap="none" spc="0" normalizeH="0" baseline="0" noProof="0" dirty="0">
                <a:ln>
                  <a:noFill/>
                </a:ln>
                <a:solidFill>
                  <a:srgbClr val="283446"/>
                </a:solidFill>
                <a:effectLst/>
                <a:uLnTx/>
                <a:uFillTx/>
                <a:latin typeface="Calibri" panose="020F0502020204030204"/>
                <a:ea typeface="+mn-ea"/>
                <a:cs typeface="+mn-cs"/>
              </a:rPr>
              <a:t>Federal Employee Dental &amp; Vision Insurance Plan (FEDVIP)</a:t>
            </a:r>
          </a:p>
        </p:txBody>
      </p:sp>
      <p:graphicFrame>
        <p:nvGraphicFramePr>
          <p:cNvPr id="43" name="Chart 42">
            <a:extLst>
              <a:ext uri="{FF2B5EF4-FFF2-40B4-BE49-F238E27FC236}">
                <a16:creationId xmlns:a16="http://schemas.microsoft.com/office/drawing/2014/main" id="{08026025-9DD6-C898-5FC7-C7D9692E250D}"/>
              </a:ext>
            </a:extLst>
          </p:cNvPr>
          <p:cNvGraphicFramePr/>
          <p:nvPr/>
        </p:nvGraphicFramePr>
        <p:xfrm>
          <a:off x="3393926" y="1192752"/>
          <a:ext cx="2472406" cy="1399763"/>
        </p:xfrm>
        <a:graphic>
          <a:graphicData uri="http://schemas.openxmlformats.org/drawingml/2006/chart">
            <c:chart xmlns:c="http://schemas.openxmlformats.org/drawingml/2006/chart" xmlns:r="http://schemas.openxmlformats.org/officeDocument/2006/relationships" r:id="rId3"/>
          </a:graphicData>
        </a:graphic>
      </p:graphicFrame>
      <p:grpSp>
        <p:nvGrpSpPr>
          <p:cNvPr id="44" name="Group 43">
            <a:extLst>
              <a:ext uri="{FF2B5EF4-FFF2-40B4-BE49-F238E27FC236}">
                <a16:creationId xmlns:a16="http://schemas.microsoft.com/office/drawing/2014/main" id="{A5C7BA9F-2354-26B2-F368-B49228D00700}"/>
              </a:ext>
            </a:extLst>
          </p:cNvPr>
          <p:cNvGrpSpPr/>
          <p:nvPr/>
        </p:nvGrpSpPr>
        <p:grpSpPr>
          <a:xfrm>
            <a:off x="4038600" y="1647874"/>
            <a:ext cx="829090" cy="557746"/>
            <a:chOff x="5126259" y="1200306"/>
            <a:chExt cx="1019576" cy="743663"/>
          </a:xfrm>
        </p:grpSpPr>
        <p:sp>
          <p:nvSpPr>
            <p:cNvPr id="45" name="TextBox 44">
              <a:extLst>
                <a:ext uri="{FF2B5EF4-FFF2-40B4-BE49-F238E27FC236}">
                  <a16:creationId xmlns:a16="http://schemas.microsoft.com/office/drawing/2014/main" id="{6EA7834E-A9A6-BFDE-F536-4903A5686E15}"/>
                </a:ext>
              </a:extLst>
            </p:cNvPr>
            <p:cNvSpPr txBox="1"/>
            <p:nvPr/>
          </p:nvSpPr>
          <p:spPr>
            <a:xfrm>
              <a:off x="5216645" y="1200306"/>
              <a:ext cx="868176" cy="348814"/>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9.5M</a:t>
              </a:r>
            </a:p>
          </p:txBody>
        </p:sp>
        <p:sp>
          <p:nvSpPr>
            <p:cNvPr id="46" name="TextBox 45">
              <a:extLst>
                <a:ext uri="{FF2B5EF4-FFF2-40B4-BE49-F238E27FC236}">
                  <a16:creationId xmlns:a16="http://schemas.microsoft.com/office/drawing/2014/main" id="{EEB74AB0-AF24-F4F6-9F51-94BF4967A26A}"/>
                </a:ext>
              </a:extLst>
            </p:cNvPr>
            <p:cNvSpPr txBox="1"/>
            <p:nvPr/>
          </p:nvSpPr>
          <p:spPr>
            <a:xfrm>
              <a:off x="5126259" y="1451525"/>
              <a:ext cx="1019576" cy="492444"/>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82831">
                      <a:lumMod val="75000"/>
                    </a:srgbClr>
                  </a:solidFill>
                  <a:effectLst/>
                  <a:uLnTx/>
                  <a:uFillTx/>
                  <a:latin typeface="Calibri" panose="020F0502020204030204"/>
                  <a:ea typeface="+mn-ea"/>
                  <a:cs typeface="+mn-cs"/>
                </a:rPr>
                <a:t>Eligible</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Beneficiaries</a:t>
              </a:r>
            </a:p>
          </p:txBody>
        </p:sp>
      </p:grpSp>
      <p:sp>
        <p:nvSpPr>
          <p:cNvPr id="47" name="TextBox 46">
            <a:extLst>
              <a:ext uri="{FF2B5EF4-FFF2-40B4-BE49-F238E27FC236}">
                <a16:creationId xmlns:a16="http://schemas.microsoft.com/office/drawing/2014/main" id="{C0398A69-18FB-0F67-2718-E179B3B95E0A}"/>
              </a:ext>
            </a:extLst>
          </p:cNvPr>
          <p:cNvSpPr txBox="1"/>
          <p:nvPr/>
        </p:nvSpPr>
        <p:spPr>
          <a:xfrm>
            <a:off x="4977562" y="1238153"/>
            <a:ext cx="847187" cy="338554"/>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83446"/>
                </a:solidFill>
                <a:effectLst/>
                <a:uLnTx/>
                <a:uFillTx/>
                <a:latin typeface="Calibri" panose="020F0502020204030204"/>
                <a:ea typeface="+mn-ea"/>
                <a:cs typeface="+mn-cs"/>
              </a:rPr>
              <a:t>2.09 M </a:t>
            </a:r>
            <a:br>
              <a:rPr kumimoji="0" lang="en-US" sz="800" b="0" i="0" u="none" strike="noStrike" kern="1200" cap="none" spc="0" normalizeH="0" baseline="0" noProof="0" dirty="0">
                <a:ln>
                  <a:noFill/>
                </a:ln>
                <a:solidFill>
                  <a:srgbClr val="283446"/>
                </a:solidFill>
                <a:effectLst/>
                <a:uLnTx/>
                <a:uFillTx/>
                <a:latin typeface="Calibri" panose="020F0502020204030204"/>
                <a:ea typeface="+mn-ea"/>
                <a:cs typeface="+mn-cs"/>
              </a:rPr>
            </a:br>
            <a:r>
              <a:rPr kumimoji="0" lang="en-US" sz="800" b="0" i="0" u="none" strike="noStrike" kern="1200" cap="none" spc="0" normalizeH="0" baseline="0" noProof="0" dirty="0">
                <a:ln>
                  <a:noFill/>
                </a:ln>
                <a:solidFill>
                  <a:srgbClr val="283446"/>
                </a:solidFill>
                <a:effectLst/>
                <a:uLnTx/>
                <a:uFillTx/>
                <a:latin typeface="Calibri" panose="020F0502020204030204"/>
                <a:ea typeface="+mn-ea"/>
                <a:cs typeface="+mn-cs"/>
              </a:rPr>
              <a:t>TRICARE Select</a:t>
            </a:r>
          </a:p>
        </p:txBody>
      </p:sp>
      <p:sp>
        <p:nvSpPr>
          <p:cNvPr id="48" name="TextBox 47">
            <a:extLst>
              <a:ext uri="{FF2B5EF4-FFF2-40B4-BE49-F238E27FC236}">
                <a16:creationId xmlns:a16="http://schemas.microsoft.com/office/drawing/2014/main" id="{AA122A55-1E84-903B-E52C-B8F09BCC73E4}"/>
              </a:ext>
            </a:extLst>
          </p:cNvPr>
          <p:cNvSpPr txBox="1"/>
          <p:nvPr/>
        </p:nvSpPr>
        <p:spPr>
          <a:xfrm>
            <a:off x="4953000" y="2374984"/>
            <a:ext cx="847187" cy="264688"/>
          </a:xfrm>
          <a:prstGeom prst="rect">
            <a:avLst/>
          </a:prstGeom>
          <a:noFill/>
        </p:spPr>
        <p:txBody>
          <a:bodyPr wrap="square" lIns="9144" tIns="9144" rIns="9144" bIns="9144"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83446"/>
                </a:solidFill>
                <a:effectLst/>
                <a:uLnTx/>
                <a:uFillTx/>
                <a:latin typeface="Calibri" panose="020F0502020204030204"/>
                <a:ea typeface="+mn-ea"/>
                <a:cs typeface="+mn-cs"/>
              </a:rPr>
              <a:t>2.54 M </a:t>
            </a: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83446"/>
                </a:solidFill>
                <a:effectLst/>
                <a:uLnTx/>
                <a:uFillTx/>
                <a:latin typeface="Calibri" panose="020F0502020204030204"/>
                <a:ea typeface="+mn-ea"/>
                <a:cs typeface="+mn-cs"/>
              </a:rPr>
              <a:t>Medicare-Eligible</a:t>
            </a:r>
          </a:p>
        </p:txBody>
      </p:sp>
      <p:sp>
        <p:nvSpPr>
          <p:cNvPr id="49" name="TextBox 48">
            <a:extLst>
              <a:ext uri="{FF2B5EF4-FFF2-40B4-BE49-F238E27FC236}">
                <a16:creationId xmlns:a16="http://schemas.microsoft.com/office/drawing/2014/main" id="{B0370273-1E8F-8FEA-3F32-AB93545717B3}"/>
              </a:ext>
            </a:extLst>
          </p:cNvPr>
          <p:cNvSpPr txBox="1"/>
          <p:nvPr/>
        </p:nvSpPr>
        <p:spPr>
          <a:xfrm>
            <a:off x="3317951" y="1251035"/>
            <a:ext cx="803911" cy="338554"/>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83446"/>
                </a:solidFill>
                <a:effectLst/>
                <a:uLnTx/>
                <a:uFillTx/>
                <a:latin typeface="Calibri" panose="020F0502020204030204"/>
                <a:ea typeface="+mn-ea"/>
                <a:cs typeface="+mn-cs"/>
              </a:rPr>
              <a:t>4.38 M </a:t>
            </a: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83446"/>
                </a:solidFill>
                <a:effectLst/>
                <a:uLnTx/>
                <a:uFillTx/>
                <a:latin typeface="Calibri" panose="020F0502020204030204"/>
                <a:ea typeface="+mn-ea"/>
                <a:cs typeface="+mn-cs"/>
              </a:rPr>
              <a:t>TRICARE Prime</a:t>
            </a:r>
          </a:p>
        </p:txBody>
      </p:sp>
      <p:sp>
        <p:nvSpPr>
          <p:cNvPr id="50" name="TextBox 49">
            <a:extLst>
              <a:ext uri="{FF2B5EF4-FFF2-40B4-BE49-F238E27FC236}">
                <a16:creationId xmlns:a16="http://schemas.microsoft.com/office/drawing/2014/main" id="{1FDBCAB6-8CE3-5D2B-9DF7-B49449B044B8}"/>
              </a:ext>
            </a:extLst>
          </p:cNvPr>
          <p:cNvSpPr txBox="1"/>
          <p:nvPr/>
        </p:nvSpPr>
        <p:spPr>
          <a:xfrm>
            <a:off x="5155207" y="1731630"/>
            <a:ext cx="725312" cy="338554"/>
          </a:xfrm>
          <a:prstGeom prst="rect">
            <a:avLst/>
          </a:prstGeom>
          <a:noFill/>
        </p:spPr>
        <p:txBody>
          <a:bodyPr wrap="square" lIns="9144" rIns="9144"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83446"/>
                </a:solidFill>
                <a:effectLst/>
                <a:uLnTx/>
                <a:uFillTx/>
                <a:latin typeface="Calibri" panose="020F0502020204030204" pitchFamily="34" charset="0"/>
                <a:ea typeface="+mn-ea"/>
                <a:cs typeface="Calibri" panose="020F0502020204030204" pitchFamily="34" charset="0"/>
              </a:rPr>
              <a:t>433K</a:t>
            </a: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83446"/>
                </a:solidFill>
                <a:effectLst/>
                <a:uLnTx/>
                <a:uFillTx/>
                <a:latin typeface="Calibri" panose="020F0502020204030204" pitchFamily="34" charset="0"/>
                <a:ea typeface="+mn-ea"/>
                <a:cs typeface="Calibri" panose="020F0502020204030204" pitchFamily="34" charset="0"/>
              </a:rPr>
              <a:t> Direct Care Only</a:t>
            </a:r>
          </a:p>
        </p:txBody>
      </p:sp>
      <p:sp>
        <p:nvSpPr>
          <p:cNvPr id="9" name="TextBox 8">
            <a:extLst>
              <a:ext uri="{FF2B5EF4-FFF2-40B4-BE49-F238E27FC236}">
                <a16:creationId xmlns:a16="http://schemas.microsoft.com/office/drawing/2014/main" id="{D0789DEB-32A7-4129-20E7-44B04187CF09}"/>
              </a:ext>
            </a:extLst>
          </p:cNvPr>
          <p:cNvSpPr txBox="1"/>
          <p:nvPr/>
        </p:nvSpPr>
        <p:spPr>
          <a:xfrm>
            <a:off x="8001000" y="1499616"/>
            <a:ext cx="311039" cy="215444"/>
          </a:xfrm>
          <a:prstGeom prst="rect">
            <a:avLst/>
          </a:prstGeom>
          <a:noFill/>
        </p:spPr>
        <p:txBody>
          <a:bodyPr wrap="square" lIns="9144" rIns="9144"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83446"/>
                </a:solidFill>
                <a:effectLst/>
                <a:uLnTx/>
                <a:uFillTx/>
                <a:latin typeface="Franklin Gothic Book" panose="020B0503020102020204"/>
                <a:ea typeface="+mn-ea"/>
                <a:cs typeface="+mn-cs"/>
              </a:rPr>
              <a:t>T-5</a:t>
            </a:r>
          </a:p>
        </p:txBody>
      </p:sp>
      <p:sp>
        <p:nvSpPr>
          <p:cNvPr id="11" name="Rectangle 10">
            <a:extLst>
              <a:ext uri="{FF2B5EF4-FFF2-40B4-BE49-F238E27FC236}">
                <a16:creationId xmlns:a16="http://schemas.microsoft.com/office/drawing/2014/main" id="{7D199673-EAB4-AC52-96E7-47025FC0F8F9}"/>
              </a:ext>
            </a:extLst>
          </p:cNvPr>
          <p:cNvSpPr/>
          <p:nvPr/>
        </p:nvSpPr>
        <p:spPr>
          <a:xfrm>
            <a:off x="543954" y="946235"/>
            <a:ext cx="2605431" cy="2576346"/>
          </a:xfrm>
          <a:prstGeom prst="rect">
            <a:avLst/>
          </a:prstGeom>
          <a:solidFill>
            <a:sysClr val="window" lastClr="FFFFFF"/>
          </a:solidFill>
          <a:ln w="28575" cap="flat" cmpd="sng" algn="ctr">
            <a:solidFill>
              <a:schemeClr val="tx1">
                <a:lumMod val="60000"/>
                <a:lumOff val="40000"/>
              </a:schemeClr>
            </a:solidFill>
            <a:prstDash val="solid"/>
            <a:miter lim="800000"/>
          </a:ln>
          <a:effectLst>
            <a:outerShdw blurRad="50800" dist="38100" dir="2700000" algn="tl" rotWithShape="0">
              <a:prstClr val="black">
                <a:alpha val="40000"/>
              </a:prstClr>
            </a:outerShdw>
          </a:effectLst>
        </p:spPr>
        <p:txBody>
          <a:bodyPr rtlCol="0" anchor="t"/>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283446"/>
                </a:solidFill>
                <a:effectLst/>
                <a:uLnTx/>
                <a:uFillTx/>
                <a:latin typeface="Calibri" panose="020F0502020204030204"/>
                <a:ea typeface="+mn-ea"/>
                <a:cs typeface="+mn-cs"/>
              </a:rPr>
              <a:t>Direct Care System (DCS) of </a:t>
            </a:r>
            <a:br>
              <a:rPr kumimoji="0" lang="en-US" sz="900" b="1" i="0" u="none" strike="noStrike" kern="0" cap="none" spc="0" normalizeH="0" baseline="0" noProof="0" dirty="0">
                <a:ln>
                  <a:noFill/>
                </a:ln>
                <a:solidFill>
                  <a:srgbClr val="283446"/>
                </a:solidFill>
                <a:effectLst/>
                <a:uLnTx/>
                <a:uFillTx/>
                <a:latin typeface="Calibri" panose="020F0502020204030204"/>
                <a:ea typeface="+mn-ea"/>
                <a:cs typeface="+mn-cs"/>
              </a:rPr>
            </a:br>
            <a:r>
              <a:rPr kumimoji="0" lang="en-US" sz="900" b="1" i="0" u="none" strike="noStrike" kern="0" cap="none" spc="0" normalizeH="0" baseline="0" noProof="0" dirty="0">
                <a:ln>
                  <a:noFill/>
                </a:ln>
                <a:solidFill>
                  <a:srgbClr val="283446"/>
                </a:solidFill>
                <a:effectLst/>
                <a:uLnTx/>
                <a:uFillTx/>
                <a:latin typeface="Calibri" panose="020F0502020204030204"/>
                <a:ea typeface="+mn-ea"/>
                <a:cs typeface="+mn-cs"/>
              </a:rPr>
              <a:t>military hospitals and clinics </a:t>
            </a:r>
            <a:endParaRPr kumimoji="0" lang="en-US" sz="900" b="0" i="0" u="none" strike="noStrike" kern="0" cap="none" spc="0" normalizeH="0" baseline="0" noProof="0" dirty="0">
              <a:ln>
                <a:noFill/>
              </a:ln>
              <a:solidFill>
                <a:srgbClr val="283446"/>
              </a:solidFill>
              <a:effectLst/>
              <a:uLnTx/>
              <a:uFillTx/>
              <a:latin typeface="Calibri" panose="020F0502020204030204"/>
              <a:ea typeface="+mn-ea"/>
              <a:cs typeface="+mn-cs"/>
            </a:endParaRP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283446"/>
                </a:solidFill>
                <a:effectLst/>
                <a:uLnTx/>
                <a:uFillTx/>
                <a:latin typeface="Calibri" panose="020F0502020204030204"/>
                <a:ea typeface="+mn-ea"/>
                <a:cs typeface="+mn-cs"/>
              </a:rPr>
              <a:t>“Training Platform for Ready Medical Force”</a:t>
            </a:r>
          </a:p>
        </p:txBody>
      </p:sp>
      <p:graphicFrame>
        <p:nvGraphicFramePr>
          <p:cNvPr id="12" name="Table 11">
            <a:extLst>
              <a:ext uri="{FF2B5EF4-FFF2-40B4-BE49-F238E27FC236}">
                <a16:creationId xmlns:a16="http://schemas.microsoft.com/office/drawing/2014/main" id="{6956DB42-1991-E52D-0C73-5CD28F58915F}"/>
              </a:ext>
            </a:extLst>
          </p:cNvPr>
          <p:cNvGraphicFramePr>
            <a:graphicFrameLocks noGrp="1"/>
          </p:cNvGraphicFramePr>
          <p:nvPr/>
        </p:nvGraphicFramePr>
        <p:xfrm>
          <a:off x="566911" y="2196791"/>
          <a:ext cx="2577719" cy="1112697"/>
        </p:xfrm>
        <a:graphic>
          <a:graphicData uri="http://schemas.openxmlformats.org/drawingml/2006/table">
            <a:tbl>
              <a:tblPr firstRow="1" bandRow="1"/>
              <a:tblGrid>
                <a:gridCol w="1837833">
                  <a:extLst>
                    <a:ext uri="{9D8B030D-6E8A-4147-A177-3AD203B41FA5}">
                      <a16:colId xmlns:a16="http://schemas.microsoft.com/office/drawing/2014/main" val="20000"/>
                    </a:ext>
                  </a:extLst>
                </a:gridCol>
                <a:gridCol w="380831">
                  <a:extLst>
                    <a:ext uri="{9D8B030D-6E8A-4147-A177-3AD203B41FA5}">
                      <a16:colId xmlns:a16="http://schemas.microsoft.com/office/drawing/2014/main" val="20002"/>
                    </a:ext>
                  </a:extLst>
                </a:gridCol>
                <a:gridCol w="359055">
                  <a:extLst>
                    <a:ext uri="{9D8B030D-6E8A-4147-A177-3AD203B41FA5}">
                      <a16:colId xmlns:a16="http://schemas.microsoft.com/office/drawing/2014/main" val="20003"/>
                    </a:ext>
                  </a:extLst>
                </a:gridCol>
              </a:tblGrid>
              <a:tr h="26078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US" sz="900" dirty="0"/>
                    </a:p>
                  </a:txBody>
                  <a:tcPr marL="34290" marR="34290" marT="34290" marB="3429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900" dirty="0"/>
                        <a:t>FY2024</a:t>
                      </a:r>
                    </a:p>
                  </a:txBody>
                  <a:tcPr marL="34290" marR="34290" marT="34290" marB="3429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hMerge="1">
                  <a:txBody>
                    <a:bodyPr/>
                    <a:lstStyle/>
                    <a:p>
                      <a:endParaRPr lang="en-US"/>
                    </a:p>
                  </a:txBody>
                  <a:tcPr/>
                </a:tc>
                <a:extLst>
                  <a:ext uri="{0D108BD9-81ED-4DB2-BD59-A6C34878D82A}">
                    <a16:rowId xmlns:a16="http://schemas.microsoft.com/office/drawing/2014/main" val="10000"/>
                  </a:ext>
                </a:extLst>
              </a:tr>
              <a:tr h="30327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900" dirty="0">
                          <a:solidFill>
                            <a:schemeClr val="tx1"/>
                          </a:solidFill>
                        </a:rPr>
                        <a:t>Inpatient Hospitals</a:t>
                      </a:r>
                      <a:endParaRPr lang="en-US" sz="900" b="1" dirty="0">
                        <a:solidFill>
                          <a:schemeClr val="tx1"/>
                        </a:solidFill>
                      </a:endParaRPr>
                    </a:p>
                  </a:txBody>
                  <a:tcPr marL="34290" marR="34290" marT="34290" marB="3429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4D8EB"/>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rPr>
                        <a:t>US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u="none" strike="noStrike" kern="1200" cap="none" spc="0" normalizeH="0" baseline="0" noProof="0" dirty="0">
                          <a:ln>
                            <a:noFill/>
                          </a:ln>
                          <a:solidFill>
                            <a:schemeClr val="tx1"/>
                          </a:solidFill>
                          <a:effectLst/>
                          <a:uLnTx/>
                          <a:uFillTx/>
                        </a:rPr>
                        <a:t>32</a:t>
                      </a:r>
                      <a:endParaRPr lang="en-US" sz="900" b="1" i="1" dirty="0">
                        <a:solidFill>
                          <a:schemeClr val="tx1"/>
                        </a:solidFill>
                        <a:latin typeface="Calibri" panose="020F0502020204030204" pitchFamily="34" charset="0"/>
                        <a:cs typeface="Calibri" panose="020F0502020204030204" pitchFamily="34" charset="0"/>
                      </a:endParaRPr>
                    </a:p>
                  </a:txBody>
                  <a:tcPr marL="34290" marR="342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4D8EB"/>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rPr>
                        <a:t>Intl 13</a:t>
                      </a:r>
                      <a:endParaRPr lang="en-US" sz="900" b="1" i="1" dirty="0">
                        <a:solidFill>
                          <a:schemeClr val="tx1"/>
                        </a:solidFill>
                        <a:latin typeface="Calibri" panose="020F0502020204030204" pitchFamily="34" charset="0"/>
                        <a:cs typeface="Calibri" panose="020F0502020204030204" pitchFamily="34" charset="0"/>
                      </a:endParaRPr>
                    </a:p>
                  </a:txBody>
                  <a:tcPr marL="34290" marR="3429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4D8EB"/>
                    </a:solidFill>
                  </a:tcPr>
                </a:tc>
                <a:extLst>
                  <a:ext uri="{0D108BD9-81ED-4DB2-BD59-A6C34878D82A}">
                    <a16:rowId xmlns:a16="http://schemas.microsoft.com/office/drawing/2014/main" val="10001"/>
                  </a:ext>
                </a:extLst>
              </a:tr>
              <a:tr h="26078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900" dirty="0">
                          <a:solidFill>
                            <a:schemeClr val="tx1"/>
                          </a:solidFill>
                        </a:rPr>
                        <a:t>Outpatient</a:t>
                      </a:r>
                      <a:r>
                        <a:rPr lang="en-US" sz="900" baseline="0" dirty="0">
                          <a:solidFill>
                            <a:schemeClr val="tx1"/>
                          </a:solidFill>
                        </a:rPr>
                        <a:t> Clinics</a:t>
                      </a:r>
                      <a:endParaRPr lang="en-US" sz="900" b="1" dirty="0">
                        <a:solidFill>
                          <a:schemeClr val="tx1"/>
                        </a:solidFill>
                      </a:endParaRPr>
                    </a:p>
                  </a:txBody>
                  <a:tcPr marL="34290" marR="34290" marT="34290" marB="3429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900" dirty="0">
                          <a:solidFill>
                            <a:schemeClr val="tx1"/>
                          </a:solidFill>
                        </a:rPr>
                        <a:t>US 481</a:t>
                      </a:r>
                      <a:endParaRPr lang="en-US" sz="900" b="0" i="1" dirty="0">
                        <a:solidFill>
                          <a:schemeClr val="tx1"/>
                        </a:solidFill>
                        <a:latin typeface="Calibri" panose="020F0502020204030204" pitchFamily="34" charset="0"/>
                        <a:cs typeface="Calibri" panose="020F0502020204030204" pitchFamily="34" charset="0"/>
                      </a:endParaRPr>
                    </a:p>
                  </a:txBody>
                  <a:tcPr marL="34290" marR="342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900" dirty="0">
                          <a:solidFill>
                            <a:schemeClr val="tx1"/>
                          </a:solidFill>
                        </a:rPr>
                        <a:t>Intl 91</a:t>
                      </a:r>
                      <a:endParaRPr lang="en-US" sz="900" b="0" i="1" dirty="0">
                        <a:solidFill>
                          <a:schemeClr val="tx1"/>
                        </a:solidFill>
                        <a:latin typeface="Calibri" panose="020F0502020204030204" pitchFamily="34" charset="0"/>
                        <a:cs typeface="Calibri" panose="020F0502020204030204" pitchFamily="34" charset="0"/>
                      </a:endParaRPr>
                    </a:p>
                  </a:txBody>
                  <a:tcPr marL="34290" marR="3429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10003"/>
                  </a:ext>
                </a:extLst>
              </a:tr>
              <a:tr h="24257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900" dirty="0">
                          <a:solidFill>
                            <a:schemeClr val="tx1"/>
                          </a:solidFill>
                        </a:rPr>
                        <a:t>Dental Clinics</a:t>
                      </a:r>
                      <a:endParaRPr lang="en-US" sz="900" b="1" dirty="0">
                        <a:solidFill>
                          <a:schemeClr val="tx1"/>
                        </a:solidFill>
                      </a:endParaRPr>
                    </a:p>
                  </a:txBody>
                  <a:tcPr marL="34290" marR="34290" marT="34290" marB="3429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900" dirty="0">
                          <a:solidFill>
                            <a:schemeClr val="tx1"/>
                          </a:solidFill>
                        </a:rPr>
                        <a:t>US </a:t>
                      </a:r>
                    </a:p>
                    <a:p>
                      <a:pPr algn="ctr"/>
                      <a:r>
                        <a:rPr lang="en-US" sz="900" dirty="0">
                          <a:solidFill>
                            <a:schemeClr val="tx1"/>
                          </a:solidFill>
                        </a:rPr>
                        <a:t>88</a:t>
                      </a:r>
                      <a:endParaRPr lang="en-US" sz="900" b="0" i="1" dirty="0">
                        <a:solidFill>
                          <a:schemeClr val="tx1"/>
                        </a:solidFill>
                        <a:latin typeface="Calibri" panose="020F0502020204030204" pitchFamily="34" charset="0"/>
                        <a:cs typeface="Calibri" panose="020F0502020204030204" pitchFamily="34" charset="0"/>
                      </a:endParaRPr>
                    </a:p>
                  </a:txBody>
                  <a:tcPr marL="34290" marR="342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900" dirty="0">
                          <a:solidFill>
                            <a:schemeClr val="tx1"/>
                          </a:solidFill>
                        </a:rPr>
                        <a:t>Intl 27</a:t>
                      </a:r>
                      <a:endParaRPr lang="en-US" sz="900" b="0" i="1" dirty="0">
                        <a:solidFill>
                          <a:schemeClr val="tx1"/>
                        </a:solidFill>
                        <a:latin typeface="Calibri" panose="020F0502020204030204" pitchFamily="34" charset="0"/>
                        <a:cs typeface="Calibri" panose="020F0502020204030204" pitchFamily="34" charset="0"/>
                      </a:endParaRPr>
                    </a:p>
                  </a:txBody>
                  <a:tcPr marL="34290" marR="3429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extLst>
                  <a:ext uri="{0D108BD9-81ED-4DB2-BD59-A6C34878D82A}">
                    <a16:rowId xmlns:a16="http://schemas.microsoft.com/office/drawing/2014/main" val="10006"/>
                  </a:ext>
                </a:extLst>
              </a:tr>
            </a:tbl>
          </a:graphicData>
        </a:graphic>
      </p:graphicFrame>
      <p:pic>
        <p:nvPicPr>
          <p:cNvPr id="13" name="Picture 12" descr="A picture containing text, room, gambling house, several&#10;&#10;Description automatically generated">
            <a:extLst>
              <a:ext uri="{FF2B5EF4-FFF2-40B4-BE49-F238E27FC236}">
                <a16:creationId xmlns:a16="http://schemas.microsoft.com/office/drawing/2014/main" id="{A956F067-AE85-7BEF-60C4-9D14A9BB91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2191" y="1467827"/>
            <a:ext cx="2569696" cy="473163"/>
          </a:xfrm>
          <a:prstGeom prst="rect">
            <a:avLst/>
          </a:prstGeom>
        </p:spPr>
      </p:pic>
      <p:pic>
        <p:nvPicPr>
          <p:cNvPr id="4" name="Picture 3">
            <a:extLst>
              <a:ext uri="{FF2B5EF4-FFF2-40B4-BE49-F238E27FC236}">
                <a16:creationId xmlns:a16="http://schemas.microsoft.com/office/drawing/2014/main" id="{BEBECA2E-657C-4016-7166-5FB3D757DE3B}"/>
              </a:ext>
            </a:extLst>
          </p:cNvPr>
          <p:cNvPicPr>
            <a:picLocks noChangeAspect="1"/>
          </p:cNvPicPr>
          <p:nvPr/>
        </p:nvPicPr>
        <p:blipFill>
          <a:blip r:embed="rId5"/>
          <a:stretch>
            <a:fillRect/>
          </a:stretch>
        </p:blipFill>
        <p:spPr>
          <a:xfrm>
            <a:off x="7518670" y="1449884"/>
            <a:ext cx="1109369" cy="764907"/>
          </a:xfrm>
          <a:prstGeom prst="rect">
            <a:avLst/>
          </a:prstGeom>
        </p:spPr>
      </p:pic>
      <p:sp>
        <p:nvSpPr>
          <p:cNvPr id="10" name="Content Placeholder 2">
            <a:extLst>
              <a:ext uri="{FF2B5EF4-FFF2-40B4-BE49-F238E27FC236}">
                <a16:creationId xmlns:a16="http://schemas.microsoft.com/office/drawing/2014/main" id="{CA1A3114-F5FB-75BD-CA3C-9050102B169F}"/>
              </a:ext>
            </a:extLst>
          </p:cNvPr>
          <p:cNvSpPr txBox="1">
            <a:spLocks/>
          </p:cNvSpPr>
          <p:nvPr/>
        </p:nvSpPr>
        <p:spPr>
          <a:xfrm>
            <a:off x="7747646" y="1435429"/>
            <a:ext cx="913417" cy="298113"/>
          </a:xfrm>
          <a:prstGeom prst="rect">
            <a:avLst/>
          </a:prstGeom>
        </p:spPr>
        <p:txBody>
          <a:bodyPr/>
          <a:lstStyle>
            <a:lvl1pPr marL="342891" indent="-342891" algn="l" defTabSz="457189" rtl="0" eaLnBrk="1" fontAlgn="base" hangingPunct="1">
              <a:spcBef>
                <a:spcPts val="400"/>
              </a:spcBef>
              <a:spcAft>
                <a:spcPts val="600"/>
              </a:spcAft>
              <a:buFont typeface="Arial" charset="0"/>
              <a:buChar char="•"/>
              <a:defRPr sz="2000" kern="1200">
                <a:solidFill>
                  <a:schemeClr val="tx1"/>
                </a:solidFill>
                <a:latin typeface="Arial"/>
                <a:ea typeface="ＭＳ Ｐゴシック" charset="0"/>
                <a:cs typeface="Arial"/>
              </a:defRPr>
            </a:lvl1pPr>
            <a:lvl2pPr marL="742932" indent="-285744" algn="l" defTabSz="457189" rtl="0" eaLnBrk="1" fontAlgn="base" hangingPunct="1">
              <a:spcBef>
                <a:spcPts val="400"/>
              </a:spcBef>
              <a:spcAft>
                <a:spcPts val="600"/>
              </a:spcAft>
              <a:buFont typeface="Arial" charset="0"/>
              <a:buChar char="–"/>
              <a:defRPr sz="1800" kern="1200">
                <a:solidFill>
                  <a:schemeClr val="tx1"/>
                </a:solidFill>
                <a:latin typeface="Arial"/>
                <a:ea typeface="ＭＳ Ｐゴシック" charset="0"/>
                <a:cs typeface="Arial"/>
              </a:defRPr>
            </a:lvl2pPr>
            <a:lvl3pPr marL="1261840" indent="-283457" algn="l" defTabSz="457189" rtl="0" eaLnBrk="1" fontAlgn="base" hangingPunct="1">
              <a:spcBef>
                <a:spcPts val="400"/>
              </a:spcBef>
              <a:spcAft>
                <a:spcPts val="600"/>
              </a:spcAft>
              <a:buFont typeface="Arial" charset="0"/>
              <a:buChar char="•"/>
              <a:defRPr sz="1600" kern="1200">
                <a:solidFill>
                  <a:schemeClr val="tx1"/>
                </a:solidFill>
                <a:latin typeface="Arial"/>
                <a:ea typeface="ＭＳ Ｐゴシック" charset="0"/>
                <a:cs typeface="Arial"/>
              </a:defRPr>
            </a:lvl3pPr>
            <a:lvl4pPr marL="1600160" indent="-228594" algn="l" defTabSz="457189" rtl="0" eaLnBrk="1" fontAlgn="base" hangingPunct="1">
              <a:spcBef>
                <a:spcPts val="400"/>
              </a:spcBef>
              <a:spcAft>
                <a:spcPts val="600"/>
              </a:spcAft>
              <a:buFont typeface="Arial" charset="0"/>
              <a:buChar char="–"/>
              <a:defRPr sz="1600" kern="1200">
                <a:solidFill>
                  <a:schemeClr val="tx1"/>
                </a:solidFill>
                <a:latin typeface="Arial"/>
                <a:ea typeface="ＭＳ Ｐゴシック" charset="0"/>
                <a:cs typeface="Arial"/>
              </a:defRPr>
            </a:lvl4pPr>
            <a:lvl5pPr marL="2057349" indent="-228594" algn="l" defTabSz="457189" rtl="0" eaLnBrk="1" fontAlgn="base" hangingPunct="1">
              <a:spcBef>
                <a:spcPts val="400"/>
              </a:spcBef>
              <a:spcAft>
                <a:spcPts val="600"/>
              </a:spcAft>
              <a:buFont typeface="Arial" charset="0"/>
              <a:buChar char="»"/>
              <a:defRPr sz="1600" kern="1200">
                <a:solidFill>
                  <a:schemeClr val="tx1"/>
                </a:solidFill>
                <a:latin typeface="Arial"/>
                <a:ea typeface="ＭＳ Ｐゴシック" charset="0"/>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189" rtl="0" eaLnBrk="1" fontAlgn="base" latinLnBrk="0" hangingPunct="1">
              <a:lnSpc>
                <a:spcPct val="100000"/>
              </a:lnSpc>
              <a:spcBef>
                <a:spcPts val="450"/>
              </a:spcBef>
              <a:spcAft>
                <a:spcPts val="600"/>
              </a:spcAft>
              <a:buClrTx/>
              <a:buSzTx/>
              <a:buFont typeface="Arial" charset="0"/>
              <a:buNone/>
              <a:tabLst/>
              <a:defRPr/>
            </a:pPr>
            <a:r>
              <a:rPr kumimoji="0" lang="en-US" sz="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TRICARE Regions</a:t>
            </a:r>
            <a:br>
              <a:rPr kumimoji="0" lang="en-US" sz="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US" sz="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January 1, 2025</a:t>
            </a:r>
          </a:p>
        </p:txBody>
      </p:sp>
      <p:sp>
        <p:nvSpPr>
          <p:cNvPr id="16" name="TextBox 15">
            <a:extLst>
              <a:ext uri="{FF2B5EF4-FFF2-40B4-BE49-F238E27FC236}">
                <a16:creationId xmlns:a16="http://schemas.microsoft.com/office/drawing/2014/main" id="{936E6995-9590-BAB2-FB67-12835F5FE0F0}"/>
              </a:ext>
            </a:extLst>
          </p:cNvPr>
          <p:cNvSpPr txBox="1"/>
          <p:nvPr/>
        </p:nvSpPr>
        <p:spPr>
          <a:xfrm>
            <a:off x="7885394" y="2012125"/>
            <a:ext cx="200526" cy="184666"/>
          </a:xfrm>
          <a:prstGeom prst="rect">
            <a:avLst/>
          </a:prstGeom>
          <a:noFill/>
        </p:spPr>
        <p:txBody>
          <a:bodyPr wrap="square" lIns="9144" rIns="9144">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T-5</a:t>
            </a:r>
            <a:endParaRPr kumimoji="0" lang="en-US" sz="1800" b="0" i="0" u="none" strike="noStrike" kern="1200" cap="none" spc="0" normalizeH="0" baseline="0" noProof="0" dirty="0">
              <a:ln>
                <a:noFill/>
              </a:ln>
              <a:solidFill>
                <a:srgbClr val="283446"/>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5805249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3">
            <a:extLst>
              <a:ext uri="{FF2B5EF4-FFF2-40B4-BE49-F238E27FC236}">
                <a16:creationId xmlns:a16="http://schemas.microsoft.com/office/drawing/2014/main" id="{F05F6191-050B-498E-BD13-683DF18894F2}"/>
              </a:ext>
            </a:extLst>
          </p:cNvPr>
          <p:cNvSpPr txBox="1">
            <a:spLocks/>
          </p:cNvSpPr>
          <p:nvPr/>
        </p:nvSpPr>
        <p:spPr>
          <a:xfrm>
            <a:off x="7731063" y="5289920"/>
            <a:ext cx="949649" cy="3047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378" rtl="0" eaLnBrk="1" fontAlgn="auto" latinLnBrk="0" hangingPunct="1">
              <a:lnSpc>
                <a:spcPct val="100000"/>
              </a:lnSpc>
              <a:spcBef>
                <a:spcPts val="0"/>
              </a:spcBef>
              <a:spcAft>
                <a:spcPts val="0"/>
              </a:spcAft>
              <a:buClrTx/>
              <a:buSzTx/>
              <a:buFontTx/>
              <a:buNone/>
              <a:tabLst/>
              <a:defRPr/>
            </a:pPr>
            <a:fld id="{52D4AAD2-A963-456F-8913-AB64AD53ED81}"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Oval 22"/>
          <p:cNvSpPr/>
          <p:nvPr/>
        </p:nvSpPr>
        <p:spPr>
          <a:xfrm>
            <a:off x="1060296" y="674106"/>
            <a:ext cx="7023408" cy="3058157"/>
          </a:xfrm>
          <a:prstGeom prst="ellipse">
            <a:avLst/>
          </a:prstGeom>
          <a:solidFill>
            <a:schemeClr val="tx1">
              <a:lumMod val="20000"/>
              <a:lumOff val="80000"/>
            </a:schemeClr>
          </a:solidFill>
          <a:ln w="12700" cap="flat" cmpd="sng" algn="ctr">
            <a:solidFill>
              <a:schemeClr val="accent1">
                <a:lumMod val="75000"/>
              </a:schemeClr>
            </a:solidFill>
            <a:prstDash val="solid"/>
            <a:miter lim="800000"/>
          </a:ln>
          <a:effectLst/>
        </p:spPr>
        <p:txBody>
          <a:bodyPr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solidFill>
                  <a:srgbClr val="582831"/>
                </a:solidFill>
              </a:ln>
              <a:solidFill>
                <a:prstClr val="white"/>
              </a:solidFill>
              <a:effectLst/>
              <a:uLnTx/>
              <a:uFillTx/>
              <a:latin typeface="Franklin Gothic Book" panose="020B0503020102020204"/>
              <a:ea typeface="+mn-ea"/>
              <a:cs typeface="+mn-cs"/>
            </a:endParaRPr>
          </a:p>
        </p:txBody>
      </p:sp>
      <p:sp>
        <p:nvSpPr>
          <p:cNvPr id="24" name="Oval 23"/>
          <p:cNvSpPr/>
          <p:nvPr/>
        </p:nvSpPr>
        <p:spPr>
          <a:xfrm>
            <a:off x="3498280" y="1603437"/>
            <a:ext cx="2159760" cy="1273490"/>
          </a:xfrm>
          <a:prstGeom prst="ellipse">
            <a:avLst/>
          </a:prstGeom>
          <a:solidFill>
            <a:schemeClr val="tx1">
              <a:lumMod val="40000"/>
              <a:lumOff val="60000"/>
            </a:schemeClr>
          </a:solidFill>
          <a:ln w="12700" cap="flat" cmpd="sng" algn="ctr">
            <a:solidFill>
              <a:srgbClr val="8064A2">
                <a:lumMod val="50000"/>
              </a:srgbClr>
            </a:solidFill>
            <a:prstDash val="solid"/>
            <a:miter lim="800000"/>
          </a:ln>
          <a:effectLst/>
        </p:spPr>
        <p:txBody>
          <a:bodyPr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Franklin Gothic Book" panose="020B0503020102020204"/>
              <a:ea typeface="+mn-ea"/>
              <a:cs typeface="+mn-cs"/>
            </a:endParaRPr>
          </a:p>
        </p:txBody>
      </p:sp>
      <p:sp>
        <p:nvSpPr>
          <p:cNvPr id="25" name="TextBox 5"/>
          <p:cNvSpPr txBox="1">
            <a:spLocks noChangeArrowheads="1"/>
          </p:cNvSpPr>
          <p:nvPr/>
        </p:nvSpPr>
        <p:spPr bwMode="auto">
          <a:xfrm>
            <a:off x="3330796" y="744029"/>
            <a:ext cx="233000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altLang="en-US" sz="1600" b="1" i="0" u="none" strike="noStrike" kern="0" cap="none" spc="0" normalizeH="0" baseline="0" noProof="0" dirty="0">
                <a:ln>
                  <a:noFill/>
                </a:ln>
                <a:solidFill>
                  <a:srgbClr val="283446"/>
                </a:solidFill>
                <a:effectLst/>
                <a:uLnTx/>
                <a:uFillTx/>
                <a:latin typeface="Franklin Gothic Book" panose="020B0503020102020204"/>
                <a:ea typeface="MS PGothic" panose="020B0600070205080204" pitchFamily="34" charset="-128"/>
                <a:cs typeface="+mn-cs"/>
              </a:rPr>
              <a:t>TRICARE </a:t>
            </a:r>
            <a:br>
              <a:rPr kumimoji="0" lang="en-US" altLang="en-US" sz="1600" b="1" i="0" u="none" strike="noStrike" kern="0" cap="none" spc="0" normalizeH="0" baseline="0" noProof="0" dirty="0">
                <a:ln>
                  <a:noFill/>
                </a:ln>
                <a:solidFill>
                  <a:srgbClr val="283446"/>
                </a:solidFill>
                <a:effectLst/>
                <a:uLnTx/>
                <a:uFillTx/>
                <a:latin typeface="Franklin Gothic Book" panose="020B0503020102020204"/>
                <a:ea typeface="MS PGothic" panose="020B0600070205080204" pitchFamily="34" charset="-128"/>
                <a:cs typeface="+mn-cs"/>
              </a:rPr>
            </a:br>
            <a:r>
              <a:rPr kumimoji="0" lang="en-US" altLang="en-US" sz="1600" b="1" i="0" u="none" strike="noStrike" kern="0" cap="none" spc="0" normalizeH="0" baseline="0" noProof="0" dirty="0">
                <a:ln>
                  <a:noFill/>
                </a:ln>
                <a:solidFill>
                  <a:srgbClr val="283446"/>
                </a:solidFill>
                <a:effectLst/>
                <a:uLnTx/>
                <a:uFillTx/>
                <a:latin typeface="Franklin Gothic Book" panose="020B0503020102020204"/>
                <a:ea typeface="MS PGothic" panose="020B0600070205080204" pitchFamily="34" charset="-128"/>
                <a:cs typeface="+mn-cs"/>
              </a:rPr>
              <a:t>Private Sector Care</a:t>
            </a:r>
          </a:p>
        </p:txBody>
      </p:sp>
      <p:pic>
        <p:nvPicPr>
          <p:cNvPr id="27" name="Picture 26" descr="http://www.clipartlord.com/wp-content/uploads/2014/05/hospital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996357"/>
            <a:ext cx="947670" cy="689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7"/>
          <p:cNvSpPr txBox="1">
            <a:spLocks noChangeArrowheads="1"/>
          </p:cNvSpPr>
          <p:nvPr/>
        </p:nvSpPr>
        <p:spPr bwMode="auto">
          <a:xfrm>
            <a:off x="4302654" y="1574909"/>
            <a:ext cx="6528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dirty="0">
                <a:ln>
                  <a:noFill/>
                </a:ln>
                <a:solidFill>
                  <a:prstClr val="black"/>
                </a:solidFill>
                <a:effectLst/>
                <a:uLnTx/>
                <a:uFillTx/>
                <a:latin typeface="Franklin Gothic Book" panose="020B0503020102020204"/>
                <a:ea typeface="MS PGothic" panose="020B0600070205080204" pitchFamily="34" charset="-128"/>
                <a:cs typeface="+mn-cs"/>
              </a:rPr>
              <a:t>MTF</a:t>
            </a:r>
          </a:p>
        </p:txBody>
      </p:sp>
      <p:pic>
        <p:nvPicPr>
          <p:cNvPr id="32" name="Picture 31"/>
          <p:cNvPicPr>
            <a:picLocks noChangeAspect="1"/>
          </p:cNvPicPr>
          <p:nvPr/>
        </p:nvPicPr>
        <p:blipFill>
          <a:blip r:embed="rId4"/>
          <a:stretch>
            <a:fillRect/>
          </a:stretch>
        </p:blipFill>
        <p:spPr>
          <a:xfrm>
            <a:off x="2345437" y="2737630"/>
            <a:ext cx="789216" cy="381000"/>
          </a:xfrm>
          <a:prstGeom prst="rect">
            <a:avLst/>
          </a:prstGeom>
        </p:spPr>
      </p:pic>
      <p:pic>
        <p:nvPicPr>
          <p:cNvPr id="33" name="Picture 32"/>
          <p:cNvPicPr>
            <a:picLocks noChangeAspect="1"/>
          </p:cNvPicPr>
          <p:nvPr/>
        </p:nvPicPr>
        <p:blipFill>
          <a:blip r:embed="rId5"/>
          <a:stretch>
            <a:fillRect/>
          </a:stretch>
        </p:blipFill>
        <p:spPr>
          <a:xfrm>
            <a:off x="5917787" y="2095391"/>
            <a:ext cx="935702" cy="246801"/>
          </a:xfrm>
          <a:prstGeom prst="rect">
            <a:avLst/>
          </a:prstGeom>
        </p:spPr>
      </p:pic>
      <p:pic>
        <p:nvPicPr>
          <p:cNvPr id="34" name="Picture 33"/>
          <p:cNvPicPr>
            <a:picLocks noChangeAspect="1"/>
          </p:cNvPicPr>
          <p:nvPr/>
        </p:nvPicPr>
        <p:blipFill>
          <a:blip r:embed="rId6"/>
          <a:stretch>
            <a:fillRect/>
          </a:stretch>
        </p:blipFill>
        <p:spPr>
          <a:xfrm>
            <a:off x="6720317" y="2463131"/>
            <a:ext cx="457200" cy="327803"/>
          </a:xfrm>
          <a:prstGeom prst="rect">
            <a:avLst/>
          </a:prstGeom>
        </p:spPr>
      </p:pic>
      <p:pic>
        <p:nvPicPr>
          <p:cNvPr id="36" name="Picture 35"/>
          <p:cNvPicPr>
            <a:picLocks noChangeAspect="1"/>
          </p:cNvPicPr>
          <p:nvPr/>
        </p:nvPicPr>
        <p:blipFill>
          <a:blip r:embed="rId7"/>
          <a:stretch>
            <a:fillRect/>
          </a:stretch>
        </p:blipFill>
        <p:spPr>
          <a:xfrm>
            <a:off x="1402081" y="1974070"/>
            <a:ext cx="548640" cy="323172"/>
          </a:xfrm>
          <a:prstGeom prst="rect">
            <a:avLst/>
          </a:prstGeom>
        </p:spPr>
      </p:pic>
      <p:pic>
        <p:nvPicPr>
          <p:cNvPr id="37" name="Picture 36"/>
          <p:cNvPicPr>
            <a:picLocks noChangeAspect="1"/>
          </p:cNvPicPr>
          <p:nvPr/>
        </p:nvPicPr>
        <p:blipFill>
          <a:blip r:embed="rId8"/>
          <a:stretch>
            <a:fillRect/>
          </a:stretch>
        </p:blipFill>
        <p:spPr>
          <a:xfrm>
            <a:off x="6673506" y="1642757"/>
            <a:ext cx="548640" cy="292608"/>
          </a:xfrm>
          <a:prstGeom prst="rect">
            <a:avLst/>
          </a:prstGeom>
        </p:spPr>
      </p:pic>
      <p:pic>
        <p:nvPicPr>
          <p:cNvPr id="38" name="Picture 37"/>
          <p:cNvPicPr>
            <a:picLocks noChangeAspect="1"/>
          </p:cNvPicPr>
          <p:nvPr/>
        </p:nvPicPr>
        <p:blipFill>
          <a:blip r:embed="rId9"/>
          <a:stretch>
            <a:fillRect/>
          </a:stretch>
        </p:blipFill>
        <p:spPr>
          <a:xfrm>
            <a:off x="4495800" y="3095569"/>
            <a:ext cx="822959" cy="428680"/>
          </a:xfrm>
          <a:prstGeom prst="rect">
            <a:avLst/>
          </a:prstGeom>
        </p:spPr>
      </p:pic>
      <p:pic>
        <p:nvPicPr>
          <p:cNvPr id="39" name="Picture 38"/>
          <p:cNvPicPr>
            <a:picLocks noChangeAspect="1"/>
          </p:cNvPicPr>
          <p:nvPr/>
        </p:nvPicPr>
        <p:blipFill>
          <a:blip r:embed="rId10"/>
          <a:stretch>
            <a:fillRect/>
          </a:stretch>
        </p:blipFill>
        <p:spPr>
          <a:xfrm>
            <a:off x="3163477" y="3227184"/>
            <a:ext cx="1209365" cy="280886"/>
          </a:xfrm>
          <a:prstGeom prst="rect">
            <a:avLst/>
          </a:prstGeom>
        </p:spPr>
      </p:pic>
      <p:pic>
        <p:nvPicPr>
          <p:cNvPr id="40" name="Picture 39"/>
          <p:cNvPicPr>
            <a:picLocks noChangeAspect="1"/>
          </p:cNvPicPr>
          <p:nvPr/>
        </p:nvPicPr>
        <p:blipFill>
          <a:blip r:embed="rId11"/>
          <a:stretch>
            <a:fillRect/>
          </a:stretch>
        </p:blipFill>
        <p:spPr>
          <a:xfrm>
            <a:off x="7007079" y="2095392"/>
            <a:ext cx="822960" cy="215583"/>
          </a:xfrm>
          <a:prstGeom prst="rect">
            <a:avLst/>
          </a:prstGeom>
        </p:spPr>
      </p:pic>
      <p:sp>
        <p:nvSpPr>
          <p:cNvPr id="46" name="Title 2">
            <a:extLst>
              <a:ext uri="{FF2B5EF4-FFF2-40B4-BE49-F238E27FC236}">
                <a16:creationId xmlns:a16="http://schemas.microsoft.com/office/drawing/2014/main" id="{9FC17AD1-4C25-4B00-9435-65545AB44410}"/>
              </a:ext>
            </a:extLst>
          </p:cNvPr>
          <p:cNvSpPr txBox="1">
            <a:spLocks/>
          </p:cNvSpPr>
          <p:nvPr/>
        </p:nvSpPr>
        <p:spPr>
          <a:xfrm>
            <a:off x="1057986" y="263269"/>
            <a:ext cx="7171614" cy="446476"/>
          </a:xfrm>
          <a:prstGeom prst="rect">
            <a:avLst/>
          </a:prstGeom>
        </p:spPr>
        <p:txBody>
          <a:bodyPr lIns="9144" rIns="9144">
            <a:noAutofit/>
          </a:bodyPr>
          <a:lstStyle>
            <a:lvl1pPr algn="ctr" defTabSz="914400" rtl="0" eaLnBrk="1" latinLnBrk="0" hangingPunct="1">
              <a:spcBef>
                <a:spcPct val="0"/>
              </a:spcBef>
              <a:buNone/>
              <a:defRPr sz="2800" b="1" kern="1200" baseline="0">
                <a:solidFill>
                  <a:srgbClr val="283446"/>
                </a:solidFill>
                <a:latin typeface="+mj-lt"/>
                <a:ea typeface="+mj-ea"/>
                <a:cs typeface="+mj-cs"/>
              </a:defRPr>
            </a:lvl1pPr>
          </a:lstStyle>
          <a:p>
            <a:pPr marL="0" marR="0" lvl="0" indent="0" algn="l" defTabSz="914378"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092068"/>
                </a:solidFill>
                <a:effectLst/>
                <a:uLnTx/>
                <a:uFillTx/>
                <a:latin typeface="Franklin Gothic Medium" panose="020B0603020102020204"/>
                <a:ea typeface="+mj-ea"/>
                <a:cs typeface="+mj-cs"/>
              </a:rPr>
              <a:t>TRICARE – A Wrap-Around Local Military Treatment Facilities (MTFs)</a:t>
            </a:r>
          </a:p>
        </p:txBody>
      </p:sp>
      <p:sp>
        <p:nvSpPr>
          <p:cNvPr id="2" name="TextBox 1">
            <a:extLst>
              <a:ext uri="{FF2B5EF4-FFF2-40B4-BE49-F238E27FC236}">
                <a16:creationId xmlns:a16="http://schemas.microsoft.com/office/drawing/2014/main" id="{C8EB817D-875F-BBA3-72F8-716ECE16DCB5}"/>
              </a:ext>
            </a:extLst>
          </p:cNvPr>
          <p:cNvSpPr txBox="1"/>
          <p:nvPr/>
        </p:nvSpPr>
        <p:spPr>
          <a:xfrm>
            <a:off x="533401" y="3445073"/>
            <a:ext cx="1667123" cy="276999"/>
          </a:xfrm>
          <a:prstGeom prst="rect">
            <a:avLst/>
          </a:prstGeom>
          <a:noFill/>
        </p:spPr>
        <p:txBody>
          <a:bodyPr wrap="non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83446"/>
                </a:solidFill>
                <a:effectLst/>
                <a:uLnTx/>
                <a:uFillTx/>
                <a:latin typeface="Franklin Gothic Book" panose="020B0503020102020204"/>
                <a:ea typeface="+mn-ea"/>
                <a:cs typeface="+mn-cs"/>
              </a:rPr>
              <a:t>Uniformed Services (8)</a:t>
            </a:r>
          </a:p>
        </p:txBody>
      </p:sp>
      <p:graphicFrame>
        <p:nvGraphicFramePr>
          <p:cNvPr id="3" name="Table 2">
            <a:extLst>
              <a:ext uri="{FF2B5EF4-FFF2-40B4-BE49-F238E27FC236}">
                <a16:creationId xmlns:a16="http://schemas.microsoft.com/office/drawing/2014/main" id="{7EF78231-1CC4-A477-CB3A-C7E5BB929109}"/>
              </a:ext>
            </a:extLst>
          </p:cNvPr>
          <p:cNvGraphicFramePr>
            <a:graphicFrameLocks noGrp="1"/>
          </p:cNvGraphicFramePr>
          <p:nvPr>
            <p:extLst>
              <p:ext uri="{D42A27DB-BD31-4B8C-83A1-F6EECF244321}">
                <p14:modId xmlns:p14="http://schemas.microsoft.com/office/powerpoint/2010/main" val="991672256"/>
              </p:ext>
            </p:extLst>
          </p:nvPr>
        </p:nvGraphicFramePr>
        <p:xfrm>
          <a:off x="1676401" y="3763826"/>
          <a:ext cx="5835789" cy="1017724"/>
        </p:xfrm>
        <a:graphic>
          <a:graphicData uri="http://schemas.openxmlformats.org/drawingml/2006/table">
            <a:tbl>
              <a:tblPr bandRow="1">
                <a:tableStyleId>{284E427A-3D55-4303-BF80-6455036E1DE7}</a:tableStyleId>
              </a:tblPr>
              <a:tblGrid>
                <a:gridCol w="1945263">
                  <a:extLst>
                    <a:ext uri="{9D8B030D-6E8A-4147-A177-3AD203B41FA5}">
                      <a16:colId xmlns:a16="http://schemas.microsoft.com/office/drawing/2014/main" val="3799916758"/>
                    </a:ext>
                  </a:extLst>
                </a:gridCol>
                <a:gridCol w="1945263">
                  <a:extLst>
                    <a:ext uri="{9D8B030D-6E8A-4147-A177-3AD203B41FA5}">
                      <a16:colId xmlns:a16="http://schemas.microsoft.com/office/drawing/2014/main" val="142907657"/>
                    </a:ext>
                  </a:extLst>
                </a:gridCol>
                <a:gridCol w="1945263">
                  <a:extLst>
                    <a:ext uri="{9D8B030D-6E8A-4147-A177-3AD203B41FA5}">
                      <a16:colId xmlns:a16="http://schemas.microsoft.com/office/drawing/2014/main" val="2124890061"/>
                    </a:ext>
                  </a:extLst>
                </a:gridCol>
              </a:tblGrid>
              <a:tr h="25443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000" dirty="0">
                          <a:solidFill>
                            <a:schemeClr val="tx1"/>
                          </a:solidFill>
                        </a:rPr>
                        <a:t>United States Army</a:t>
                      </a:r>
                      <a:endParaRPr lang="en-US" sz="1000" dirty="0">
                        <a:solidFill>
                          <a:schemeClr val="tx1"/>
                        </a:solidFill>
                        <a:latin typeface="+mn-lt"/>
                      </a:endParaRPr>
                    </a:p>
                  </a:txBody>
                  <a:tcPr>
                    <a:solidFill>
                      <a:schemeClr val="tx1">
                        <a:lumMod val="20000"/>
                        <a:lumOff val="80000"/>
                        <a:alpha val="4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000" dirty="0">
                          <a:solidFill>
                            <a:schemeClr val="tx1"/>
                          </a:solidFill>
                        </a:rPr>
                        <a:t>United States Navy</a:t>
                      </a:r>
                      <a:endParaRPr lang="en-US" sz="1000" dirty="0">
                        <a:solidFill>
                          <a:schemeClr val="tx1"/>
                        </a:solidFill>
                        <a:latin typeface="+mn-lt"/>
                      </a:endParaRPr>
                    </a:p>
                  </a:txBody>
                  <a:tcPr>
                    <a:solidFill>
                      <a:schemeClr val="tx1">
                        <a:lumMod val="20000"/>
                        <a:lumOff val="80000"/>
                        <a:alpha val="4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000" dirty="0">
                          <a:solidFill>
                            <a:schemeClr val="tx1"/>
                          </a:solidFill>
                        </a:rPr>
                        <a:t>United States Space Force</a:t>
                      </a:r>
                      <a:endParaRPr lang="en-US" sz="1000" dirty="0">
                        <a:solidFill>
                          <a:schemeClr val="tx1"/>
                        </a:solidFill>
                        <a:latin typeface="+mn-lt"/>
                      </a:endParaRPr>
                    </a:p>
                  </a:txBody>
                  <a:tcPr>
                    <a:solidFill>
                      <a:schemeClr val="tx1">
                        <a:lumMod val="20000"/>
                        <a:lumOff val="80000"/>
                        <a:alpha val="40000"/>
                      </a:schemeClr>
                    </a:solidFill>
                  </a:tcPr>
                </a:tc>
                <a:extLst>
                  <a:ext uri="{0D108BD9-81ED-4DB2-BD59-A6C34878D82A}">
                    <a16:rowId xmlns:a16="http://schemas.microsoft.com/office/drawing/2014/main" val="1090040805"/>
                  </a:ext>
                </a:extLst>
              </a:tr>
              <a:tr h="25443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000" dirty="0">
                          <a:solidFill>
                            <a:schemeClr val="tx1"/>
                          </a:solidFill>
                        </a:rPr>
                        <a:t>United States Marine Corps</a:t>
                      </a:r>
                      <a:endParaRPr lang="en-US" sz="1000" dirty="0">
                        <a:solidFill>
                          <a:schemeClr val="tx1"/>
                        </a:solidFill>
                        <a:latin typeface="+mn-lt"/>
                      </a:endParaRPr>
                    </a:p>
                  </a:txBody>
                  <a:tcPr>
                    <a:solidFill>
                      <a:schemeClr val="bg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000" dirty="0">
                          <a:solidFill>
                            <a:schemeClr val="tx1"/>
                          </a:solidFill>
                        </a:rPr>
                        <a:t>United States Air Force</a:t>
                      </a:r>
                      <a:endParaRPr lang="en-US" sz="1000" dirty="0">
                        <a:solidFill>
                          <a:schemeClr val="tx1"/>
                        </a:solidFill>
                        <a:latin typeface="+mn-lt"/>
                      </a:endParaRPr>
                    </a:p>
                  </a:txBody>
                  <a:tcPr>
                    <a:solidFill>
                      <a:schemeClr val="bg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000" dirty="0">
                          <a:solidFill>
                            <a:schemeClr val="tx1"/>
                          </a:solidFill>
                        </a:rPr>
                        <a:t>United States Coast Guard</a:t>
                      </a:r>
                      <a:endParaRPr lang="en-US" sz="1000" dirty="0">
                        <a:solidFill>
                          <a:schemeClr val="tx1"/>
                        </a:solidFill>
                        <a:latin typeface="+mn-lt"/>
                      </a:endParaRPr>
                    </a:p>
                  </a:txBody>
                  <a:tcPr>
                    <a:solidFill>
                      <a:schemeClr val="bg1"/>
                    </a:solidFill>
                  </a:tcPr>
                </a:tc>
                <a:extLst>
                  <a:ext uri="{0D108BD9-81ED-4DB2-BD59-A6C34878D82A}">
                    <a16:rowId xmlns:a16="http://schemas.microsoft.com/office/drawing/2014/main" val="3784214671"/>
                  </a:ext>
                </a:extLst>
              </a:tr>
              <a:tr h="254431">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1000" dirty="0">
                          <a:solidFill>
                            <a:schemeClr val="tx1"/>
                          </a:solidFill>
                        </a:rPr>
                        <a:t>United States Public Health Service (PHS) Commissioned Corps</a:t>
                      </a:r>
                      <a:endParaRPr lang="en-US" sz="1000" dirty="0">
                        <a:solidFill>
                          <a:schemeClr val="tx1"/>
                        </a:solidFill>
                        <a:latin typeface="+mn-lt"/>
                      </a:endParaRPr>
                    </a:p>
                  </a:txBody>
                  <a:tcPr>
                    <a:solidFill>
                      <a:schemeClr val="tx1">
                        <a:lumMod val="20000"/>
                        <a:lumOff val="80000"/>
                        <a:alpha val="40000"/>
                      </a:schemeClr>
                    </a:solidFill>
                  </a:tcPr>
                </a:tc>
                <a:tc hMerge="1">
                  <a:txBody>
                    <a:bodyPr/>
                    <a:lstStyle/>
                    <a:p>
                      <a:endParaRPr lang="en-US" sz="1400" dirty="0">
                        <a:solidFill>
                          <a:schemeClr val="accent2">
                            <a:lumMod val="50000"/>
                          </a:schemeClr>
                        </a:solidFill>
                      </a:endParaRPr>
                    </a:p>
                  </a:txBody>
                  <a:tcPr/>
                </a:tc>
                <a:tc hMerge="1">
                  <a:txBody>
                    <a:bodyPr/>
                    <a:lstStyle/>
                    <a:p>
                      <a:endParaRPr lang="en-US" sz="1400" dirty="0">
                        <a:solidFill>
                          <a:schemeClr val="accent2">
                            <a:lumMod val="50000"/>
                          </a:schemeClr>
                        </a:solidFill>
                      </a:endParaRPr>
                    </a:p>
                  </a:txBody>
                  <a:tcPr/>
                </a:tc>
                <a:extLst>
                  <a:ext uri="{0D108BD9-81ED-4DB2-BD59-A6C34878D82A}">
                    <a16:rowId xmlns:a16="http://schemas.microsoft.com/office/drawing/2014/main" val="4107742388"/>
                  </a:ext>
                </a:extLst>
              </a:tr>
              <a:tr h="254431">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1000" dirty="0">
                          <a:solidFill>
                            <a:schemeClr val="tx1"/>
                          </a:solidFill>
                        </a:rPr>
                        <a:t>National Oceanic and Atmospheric Administration Commissioned Officer Corps (NOAA)</a:t>
                      </a:r>
                      <a:endParaRPr lang="en-US" sz="1000" dirty="0">
                        <a:solidFill>
                          <a:schemeClr val="tx1"/>
                        </a:solidFill>
                        <a:latin typeface="+mn-lt"/>
                      </a:endParaRPr>
                    </a:p>
                  </a:txBody>
                  <a:tcPr>
                    <a:solidFill>
                      <a:schemeClr val="bg1"/>
                    </a:solidFill>
                  </a:tcPr>
                </a:tc>
                <a:tc hMerge="1">
                  <a:txBody>
                    <a:bodyPr/>
                    <a:lstStyle/>
                    <a:p>
                      <a:endParaRPr lang="en-US" sz="1400" dirty="0">
                        <a:solidFill>
                          <a:schemeClr val="accent2">
                            <a:lumMod val="50000"/>
                          </a:schemeClr>
                        </a:solidFill>
                      </a:endParaRPr>
                    </a:p>
                  </a:txBody>
                  <a:tcPr/>
                </a:tc>
                <a:tc hMerge="1">
                  <a:txBody>
                    <a:bodyPr/>
                    <a:lstStyle/>
                    <a:p>
                      <a:endParaRPr lang="en-US" sz="1400" dirty="0">
                        <a:solidFill>
                          <a:schemeClr val="accent2">
                            <a:lumMod val="50000"/>
                          </a:schemeClr>
                        </a:solidFill>
                      </a:endParaRPr>
                    </a:p>
                  </a:txBody>
                  <a:tcPr/>
                </a:tc>
                <a:extLst>
                  <a:ext uri="{0D108BD9-81ED-4DB2-BD59-A6C34878D82A}">
                    <a16:rowId xmlns:a16="http://schemas.microsoft.com/office/drawing/2014/main" val="2082885670"/>
                  </a:ext>
                </a:extLst>
              </a:tr>
            </a:tbl>
          </a:graphicData>
        </a:graphic>
      </p:graphicFrame>
      <p:pic>
        <p:nvPicPr>
          <p:cNvPr id="5" name="Picture 4">
            <a:extLst>
              <a:ext uri="{FF2B5EF4-FFF2-40B4-BE49-F238E27FC236}">
                <a16:creationId xmlns:a16="http://schemas.microsoft.com/office/drawing/2014/main" id="{5A14D062-94C0-9B80-804B-34633ECC4E92}"/>
              </a:ext>
            </a:extLst>
          </p:cNvPr>
          <p:cNvPicPr>
            <a:picLocks noChangeAspect="1"/>
          </p:cNvPicPr>
          <p:nvPr/>
        </p:nvPicPr>
        <p:blipFill>
          <a:blip r:embed="rId12"/>
          <a:stretch>
            <a:fillRect/>
          </a:stretch>
        </p:blipFill>
        <p:spPr>
          <a:xfrm>
            <a:off x="2586013" y="2036655"/>
            <a:ext cx="548640" cy="274320"/>
          </a:xfrm>
          <a:prstGeom prst="rect">
            <a:avLst/>
          </a:prstGeom>
        </p:spPr>
      </p:pic>
      <p:sp>
        <p:nvSpPr>
          <p:cNvPr id="9" name="TextBox 8">
            <a:extLst>
              <a:ext uri="{FF2B5EF4-FFF2-40B4-BE49-F238E27FC236}">
                <a16:creationId xmlns:a16="http://schemas.microsoft.com/office/drawing/2014/main" id="{E5AD8170-3D9B-6412-F3CB-D4A9F4C69104}"/>
              </a:ext>
            </a:extLst>
          </p:cNvPr>
          <p:cNvSpPr txBox="1"/>
          <p:nvPr/>
        </p:nvSpPr>
        <p:spPr>
          <a:xfrm flipH="1">
            <a:off x="7418559" y="3619499"/>
            <a:ext cx="18726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283446"/>
                </a:solidFill>
                <a:effectLst/>
                <a:uLnTx/>
                <a:uFillTx/>
                <a:latin typeface="Abadi Extra Light" panose="020B0604020202020204" pitchFamily="34" charset="0"/>
                <a:ea typeface="+mn-ea"/>
                <a:cs typeface="+mn-cs"/>
              </a:rPr>
              <a:t>}</a:t>
            </a:r>
          </a:p>
        </p:txBody>
      </p:sp>
      <p:sp>
        <p:nvSpPr>
          <p:cNvPr id="10" name="TextBox 9">
            <a:extLst>
              <a:ext uri="{FF2B5EF4-FFF2-40B4-BE49-F238E27FC236}">
                <a16:creationId xmlns:a16="http://schemas.microsoft.com/office/drawing/2014/main" id="{86C37223-7903-C68B-8DEF-0834468488A9}"/>
              </a:ext>
            </a:extLst>
          </p:cNvPr>
          <p:cNvSpPr txBox="1"/>
          <p:nvPr/>
        </p:nvSpPr>
        <p:spPr>
          <a:xfrm>
            <a:off x="7616363" y="3809999"/>
            <a:ext cx="7930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283446"/>
                </a:solidFill>
                <a:effectLst/>
                <a:uLnTx/>
                <a:uFillTx/>
                <a:latin typeface="Franklin Gothic Book" panose="020B0503020102020204"/>
                <a:ea typeface="+mn-ea"/>
                <a:cs typeface="+mn-cs"/>
              </a:rPr>
              <a:t>Armed Forces (6)</a:t>
            </a:r>
          </a:p>
        </p:txBody>
      </p:sp>
      <p:pic>
        <p:nvPicPr>
          <p:cNvPr id="12" name="Picture 11" descr="Logo, company name&#10;&#10;Description automatically generated">
            <a:extLst>
              <a:ext uri="{FF2B5EF4-FFF2-40B4-BE49-F238E27FC236}">
                <a16:creationId xmlns:a16="http://schemas.microsoft.com/office/drawing/2014/main" id="{9E509355-6FB4-7C30-A0D7-E17634F1049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385267" y="1192529"/>
            <a:ext cx="967533" cy="274320"/>
          </a:xfrm>
          <a:prstGeom prst="rect">
            <a:avLst/>
          </a:prstGeom>
        </p:spPr>
      </p:pic>
      <p:pic>
        <p:nvPicPr>
          <p:cNvPr id="14" name="Picture 13">
            <a:extLst>
              <a:ext uri="{FF2B5EF4-FFF2-40B4-BE49-F238E27FC236}">
                <a16:creationId xmlns:a16="http://schemas.microsoft.com/office/drawing/2014/main" id="{B468E40C-3D8B-F984-A77A-98F6DCED882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477000" y="3167163"/>
            <a:ext cx="1115951" cy="280886"/>
          </a:xfrm>
          <a:prstGeom prst="rect">
            <a:avLst/>
          </a:prstGeom>
        </p:spPr>
      </p:pic>
      <p:pic>
        <p:nvPicPr>
          <p:cNvPr id="6" name="Picture 5">
            <a:extLst>
              <a:ext uri="{FF2B5EF4-FFF2-40B4-BE49-F238E27FC236}">
                <a16:creationId xmlns:a16="http://schemas.microsoft.com/office/drawing/2014/main" id="{2BAC70DC-87A3-1F82-739B-E33A5ED8F73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774013" y="1075126"/>
            <a:ext cx="876716" cy="391724"/>
          </a:xfrm>
          <a:prstGeom prst="rect">
            <a:avLst/>
          </a:prstGeom>
        </p:spPr>
      </p:pic>
      <p:sp>
        <p:nvSpPr>
          <p:cNvPr id="4" name="TextBox 3">
            <a:extLst>
              <a:ext uri="{FF2B5EF4-FFF2-40B4-BE49-F238E27FC236}">
                <a16:creationId xmlns:a16="http://schemas.microsoft.com/office/drawing/2014/main" id="{95057E48-0D69-CAE4-8099-CAE0873A3426}"/>
              </a:ext>
            </a:extLst>
          </p:cNvPr>
          <p:cNvSpPr txBox="1"/>
          <p:nvPr/>
        </p:nvSpPr>
        <p:spPr>
          <a:xfrm>
            <a:off x="763370" y="3772407"/>
            <a:ext cx="956211"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82831">
                    <a:lumMod val="75000"/>
                  </a:srgbClr>
                </a:solidFill>
                <a:effectLst/>
                <a:uLnTx/>
                <a:uFillTx/>
                <a:latin typeface="Franklin Gothic Book" panose="020B0503020102020204"/>
                <a:ea typeface="+mn-ea"/>
                <a:cs typeface="+mn-cs"/>
                <a:hlinkClick r:id="rId16"/>
              </a:rPr>
              <a:t>10 USC §101</a:t>
            </a:r>
            <a:endParaRPr kumimoji="0" lang="en-US" sz="900" b="0" i="0" u="none" strike="noStrike" kern="0" cap="none" spc="0" normalizeH="0" baseline="0" noProof="0" dirty="0">
              <a:ln>
                <a:noFill/>
              </a:ln>
              <a:solidFill>
                <a:srgbClr val="582831">
                  <a:lumMod val="75000"/>
                </a:srgb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3852612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690000" y="4248149"/>
            <a:ext cx="1876911" cy="620274"/>
          </a:xfrm>
          <a:prstGeom prst="rect">
            <a:avLst/>
          </a:prstGeom>
          <a:solidFill>
            <a:srgbClr val="4F81BD">
              <a:lumMod val="20000"/>
              <a:lumOff val="80000"/>
            </a:srgbClr>
          </a:solidFill>
          <a:ln w="19050" cap="flat" cmpd="sng" algn="ctr">
            <a:solidFill>
              <a:srgbClr val="0256AB"/>
            </a:solidFill>
            <a:prstDash val="solid"/>
          </a:ln>
          <a:effectLst/>
        </p:spPr>
        <p:txBody>
          <a:bodyPr rtlCol="0" anchor="ctr"/>
          <a:lstStyle/>
          <a:p>
            <a:pPr algn="ctr" defTabSz="685783">
              <a:defRPr/>
            </a:pPr>
            <a:endParaRPr lang="en-US" sz="1350" kern="0">
              <a:solidFill>
                <a:prstClr val="black">
                  <a:lumMod val="75000"/>
                  <a:lumOff val="25000"/>
                </a:prstClr>
              </a:solidFill>
              <a:latin typeface="Lato" panose="020F0502020204030203" pitchFamily="34" charset="0"/>
              <a:ea typeface="Lato" panose="020F0502020204030203" pitchFamily="34" charset="0"/>
              <a:cs typeface="Lato" panose="020F0502020204030203" pitchFamily="34" charset="0"/>
            </a:endParaRPr>
          </a:p>
        </p:txBody>
      </p:sp>
      <p:sp>
        <p:nvSpPr>
          <p:cNvPr id="14" name="Left Brace 13"/>
          <p:cNvSpPr/>
          <p:nvPr/>
        </p:nvSpPr>
        <p:spPr>
          <a:xfrm rot="16200000">
            <a:off x="3732168" y="1186924"/>
            <a:ext cx="273852" cy="4942746"/>
          </a:xfrm>
          <a:prstGeom prst="leftBrace">
            <a:avLst>
              <a:gd name="adj1" fmla="val 25462"/>
              <a:gd name="adj2" fmla="val 26440"/>
            </a:avLst>
          </a:prstGeom>
          <a:solidFill>
            <a:srgbClr val="4F81BD">
              <a:lumMod val="20000"/>
              <a:lumOff val="80000"/>
            </a:srgbClr>
          </a:solidFill>
          <a:ln w="19050" cap="flat" cmpd="sng" algn="ctr">
            <a:solidFill>
              <a:srgbClr val="0256AB"/>
            </a:solidFill>
            <a:prstDash val="solid"/>
          </a:ln>
          <a:effectLst/>
        </p:spPr>
        <p:txBody>
          <a:bodyPr rtlCol="0" anchor="ctr"/>
          <a:lstStyle/>
          <a:p>
            <a:pPr algn="ctr" defTabSz="685783">
              <a:defRPr/>
            </a:pPr>
            <a:endParaRPr lang="en-US" sz="1350" kern="0" dirty="0">
              <a:solidFill>
                <a:prstClr val="black">
                  <a:lumMod val="75000"/>
                  <a:lumOff val="25000"/>
                </a:prstClr>
              </a:solidFill>
              <a:latin typeface="Lato" panose="020F0502020204030203" pitchFamily="34" charset="0"/>
              <a:ea typeface="Lato" panose="020F0502020204030203" pitchFamily="34" charset="0"/>
              <a:cs typeface="Lato" panose="020F0502020204030203" pitchFamily="34" charset="0"/>
            </a:endParaRPr>
          </a:p>
        </p:txBody>
      </p:sp>
      <p:cxnSp>
        <p:nvCxnSpPr>
          <p:cNvPr id="18" name="Straight Connector 17"/>
          <p:cNvCxnSpPr/>
          <p:nvPr/>
        </p:nvCxnSpPr>
        <p:spPr>
          <a:xfrm flipH="1" flipV="1">
            <a:off x="4231055" y="2963417"/>
            <a:ext cx="0" cy="546005"/>
          </a:xfrm>
          <a:prstGeom prst="line">
            <a:avLst/>
          </a:prstGeom>
          <a:noFill/>
          <a:ln w="28575" cap="flat" cmpd="sng" algn="ctr">
            <a:solidFill>
              <a:srgbClr val="CD7069"/>
            </a:solidFill>
            <a:prstDash val="solid"/>
          </a:ln>
          <a:effectLst/>
        </p:spPr>
      </p:cxnSp>
      <p:cxnSp>
        <p:nvCxnSpPr>
          <p:cNvPr id="22" name="Straight Connector 21"/>
          <p:cNvCxnSpPr>
            <a:cxnSpLocks/>
          </p:cNvCxnSpPr>
          <p:nvPr/>
        </p:nvCxnSpPr>
        <p:spPr>
          <a:xfrm flipV="1">
            <a:off x="5372338" y="1151293"/>
            <a:ext cx="12027" cy="2362685"/>
          </a:xfrm>
          <a:prstGeom prst="line">
            <a:avLst/>
          </a:prstGeom>
          <a:noFill/>
          <a:ln w="28575" cap="flat" cmpd="sng" algn="ctr">
            <a:solidFill>
              <a:srgbClr val="CD7069"/>
            </a:solidFill>
            <a:prstDash val="solid"/>
          </a:ln>
          <a:effectLst/>
        </p:spPr>
      </p:cxnSp>
      <p:sp>
        <p:nvSpPr>
          <p:cNvPr id="23" name="TextBox 22"/>
          <p:cNvSpPr txBox="1"/>
          <p:nvPr/>
        </p:nvSpPr>
        <p:spPr>
          <a:xfrm>
            <a:off x="564263" y="2624150"/>
            <a:ext cx="1559603" cy="559833"/>
          </a:xfrm>
          <a:prstGeom prst="rect">
            <a:avLst/>
          </a:prstGeom>
          <a:noFill/>
          <a:ln>
            <a:noFill/>
          </a:ln>
        </p:spPr>
        <p:txBody>
          <a:bodyPr wrap="square" rtlCol="0">
            <a:spAutoFit/>
          </a:bodyPr>
          <a:lstStyle>
            <a:defPPr>
              <a:defRPr lang="en-US"/>
            </a:defPPr>
            <a:lvl1pPr algn="ctr" defTabSz="914400" eaLnBrk="1" hangingPunct="1">
              <a:spcBef>
                <a:spcPts val="0"/>
              </a:spcBef>
              <a:defRPr sz="1050" b="1" u="sng">
                <a:latin typeface="Arial" charset="0"/>
                <a:ea typeface="MS PGothic" charset="0"/>
                <a:cs typeface="MS PGothic" charset="0"/>
              </a:defRPr>
            </a:lvl1pPr>
          </a:lstStyle>
          <a:p>
            <a:pPr algn="l" defTabSz="685783">
              <a:defRPr/>
            </a:pPr>
            <a:r>
              <a:rPr lang="en-US" sz="788" u="none" kern="0" dirty="0">
                <a:solidFill>
                  <a:prstClr val="black">
                    <a:lumMod val="75000"/>
                    <a:lumOff val="25000"/>
                  </a:prstClr>
                </a:solidFill>
                <a:latin typeface="Lato" panose="020F0502020204030203" pitchFamily="34" charset="0"/>
                <a:ea typeface="Lato" panose="020F0502020204030203" pitchFamily="34" charset="0"/>
                <a:cs typeface="Lato" panose="020F0502020204030203" pitchFamily="34" charset="0"/>
              </a:rPr>
              <a:t>Title 10 Legislated Benefit</a:t>
            </a:r>
          </a:p>
          <a:p>
            <a:pPr marL="42862" indent="-42862" algn="l" defTabSz="685783">
              <a:buFont typeface="Arial" panose="020B0604020202020204" pitchFamily="34" charset="0"/>
              <a:buChar char="•"/>
              <a:defRPr/>
            </a:pPr>
            <a:r>
              <a:rPr lang="en-US" sz="750" b="0" u="none" kern="0" dirty="0">
                <a:solidFill>
                  <a:prstClr val="black">
                    <a:lumMod val="75000"/>
                    <a:lumOff val="25000"/>
                  </a:prstClr>
                </a:solidFill>
                <a:latin typeface="Lato" panose="020F0502020204030203" pitchFamily="34" charset="0"/>
                <a:ea typeface="Lato" panose="020F0502020204030203" pitchFamily="34" charset="0"/>
                <a:cs typeface="Lato" panose="020F0502020204030203" pitchFamily="34" charset="0"/>
              </a:rPr>
              <a:t>Space Required for Active Duty</a:t>
            </a:r>
          </a:p>
          <a:p>
            <a:pPr marL="42862" indent="-42862" algn="l" defTabSz="685783">
              <a:buFont typeface="Arial" panose="020B0604020202020204" pitchFamily="34" charset="0"/>
              <a:buChar char="•"/>
              <a:defRPr/>
            </a:pPr>
            <a:r>
              <a:rPr lang="en-US" sz="750" b="0" u="none" kern="0" dirty="0">
                <a:solidFill>
                  <a:prstClr val="black">
                    <a:lumMod val="75000"/>
                    <a:lumOff val="25000"/>
                  </a:prstClr>
                </a:solidFill>
                <a:latin typeface="Lato" panose="020F0502020204030203" pitchFamily="34" charset="0"/>
                <a:ea typeface="Lato" panose="020F0502020204030203" pitchFamily="34" charset="0"/>
                <a:cs typeface="Lato" panose="020F0502020204030203" pitchFamily="34" charset="0"/>
              </a:rPr>
              <a:t>Space Available for Families and Retirees</a:t>
            </a:r>
          </a:p>
        </p:txBody>
      </p:sp>
      <p:grpSp>
        <p:nvGrpSpPr>
          <p:cNvPr id="24" name="Group 23"/>
          <p:cNvGrpSpPr/>
          <p:nvPr/>
        </p:nvGrpSpPr>
        <p:grpSpPr>
          <a:xfrm>
            <a:off x="557011" y="3338454"/>
            <a:ext cx="6867115" cy="328538"/>
            <a:chOff x="1232535" y="3244744"/>
            <a:chExt cx="5680433" cy="295899"/>
          </a:xfrm>
        </p:grpSpPr>
        <p:sp>
          <p:nvSpPr>
            <p:cNvPr id="25" name="Text Box 49"/>
            <p:cNvSpPr txBox="1">
              <a:spLocks noChangeArrowheads="1"/>
            </p:cNvSpPr>
            <p:nvPr/>
          </p:nvSpPr>
          <p:spPr bwMode="auto">
            <a:xfrm>
              <a:off x="1232535" y="3244744"/>
              <a:ext cx="594360" cy="88877"/>
            </a:xfrm>
            <a:prstGeom prst="rect">
              <a:avLst/>
            </a:prstGeom>
            <a:noFill/>
            <a:ln w="12700" algn="ctr">
              <a:noFill/>
              <a:miter lim="800000"/>
              <a:headEnd/>
              <a:tailEnd/>
            </a:ln>
          </p:spPr>
          <p:txBody>
            <a:bodyPr lIns="0" tIns="0" rIns="0" bIns="0" anchor="b" anchorCtr="0">
              <a:spAutoFit/>
            </a:bodyPr>
            <a:lstStyle/>
            <a:p>
              <a:pPr algn="ctr" defTabSz="914378">
                <a:lnSpc>
                  <a:spcPct val="95000"/>
                </a:lnSpc>
                <a:spcBef>
                  <a:spcPct val="20000"/>
                </a:spcBef>
                <a:defRPr/>
              </a:pPr>
              <a:r>
                <a:rPr lang="en-US" sz="675" b="1" dirty="0">
                  <a:solidFill>
                    <a:prstClr val="black">
                      <a:lumMod val="75000"/>
                      <a:lumOff val="25000"/>
                    </a:prstClr>
                  </a:solidFill>
                  <a:latin typeface="Lato" panose="020F0502020204030203" pitchFamily="34" charset="0"/>
                  <a:ea typeface="Lato" panose="020F0502020204030203" pitchFamily="34" charset="0"/>
                  <a:cs typeface="Lato" panose="020F0502020204030203" pitchFamily="34" charset="0"/>
                </a:rPr>
                <a:t>1940</a:t>
              </a:r>
            </a:p>
          </p:txBody>
        </p:sp>
        <p:sp>
          <p:nvSpPr>
            <p:cNvPr id="26" name="Text Box 50"/>
            <p:cNvSpPr txBox="1">
              <a:spLocks noChangeArrowheads="1"/>
            </p:cNvSpPr>
            <p:nvPr/>
          </p:nvSpPr>
          <p:spPr bwMode="auto">
            <a:xfrm>
              <a:off x="1830546" y="3244744"/>
              <a:ext cx="594360" cy="88877"/>
            </a:xfrm>
            <a:prstGeom prst="rect">
              <a:avLst/>
            </a:prstGeom>
            <a:noFill/>
            <a:ln w="12700" algn="ctr">
              <a:noFill/>
              <a:miter lim="800000"/>
              <a:headEnd/>
              <a:tailEnd/>
            </a:ln>
          </p:spPr>
          <p:txBody>
            <a:bodyPr lIns="0" tIns="0" rIns="0" bIns="0" anchor="b" anchorCtr="0">
              <a:spAutoFit/>
            </a:bodyPr>
            <a:lstStyle/>
            <a:p>
              <a:pPr algn="ctr" defTabSz="914378">
                <a:lnSpc>
                  <a:spcPct val="95000"/>
                </a:lnSpc>
                <a:spcBef>
                  <a:spcPct val="20000"/>
                </a:spcBef>
                <a:defRPr/>
              </a:pPr>
              <a:r>
                <a:rPr lang="en-US" sz="675" b="1" dirty="0">
                  <a:solidFill>
                    <a:prstClr val="black">
                      <a:lumMod val="75000"/>
                      <a:lumOff val="25000"/>
                    </a:prstClr>
                  </a:solidFill>
                  <a:latin typeface="Lato" panose="020F0502020204030203" pitchFamily="34" charset="0"/>
                  <a:ea typeface="Lato" panose="020F0502020204030203" pitchFamily="34" charset="0"/>
                  <a:cs typeface="Lato" panose="020F0502020204030203" pitchFamily="34" charset="0"/>
                </a:rPr>
                <a:t>1950</a:t>
              </a:r>
            </a:p>
          </p:txBody>
        </p:sp>
        <p:sp>
          <p:nvSpPr>
            <p:cNvPr id="27" name="Text Box 51"/>
            <p:cNvSpPr txBox="1">
              <a:spLocks noChangeArrowheads="1"/>
            </p:cNvSpPr>
            <p:nvPr/>
          </p:nvSpPr>
          <p:spPr bwMode="auto">
            <a:xfrm>
              <a:off x="2428557" y="3244744"/>
              <a:ext cx="594360" cy="88877"/>
            </a:xfrm>
            <a:prstGeom prst="rect">
              <a:avLst/>
            </a:prstGeom>
            <a:noFill/>
            <a:ln w="12700" algn="ctr">
              <a:noFill/>
              <a:miter lim="800000"/>
              <a:headEnd/>
              <a:tailEnd/>
            </a:ln>
          </p:spPr>
          <p:txBody>
            <a:bodyPr lIns="0" tIns="0" rIns="0" bIns="0" anchor="b" anchorCtr="0">
              <a:spAutoFit/>
            </a:bodyPr>
            <a:lstStyle/>
            <a:p>
              <a:pPr algn="ctr" defTabSz="914378">
                <a:lnSpc>
                  <a:spcPct val="95000"/>
                </a:lnSpc>
                <a:spcBef>
                  <a:spcPct val="20000"/>
                </a:spcBef>
                <a:defRPr/>
              </a:pPr>
              <a:r>
                <a:rPr lang="en-US" sz="675" b="1" dirty="0">
                  <a:solidFill>
                    <a:prstClr val="black">
                      <a:lumMod val="75000"/>
                      <a:lumOff val="25000"/>
                    </a:prstClr>
                  </a:solidFill>
                  <a:latin typeface="Lato" panose="020F0502020204030203" pitchFamily="34" charset="0"/>
                  <a:ea typeface="Lato" panose="020F0502020204030203" pitchFamily="34" charset="0"/>
                  <a:cs typeface="Lato" panose="020F0502020204030203" pitchFamily="34" charset="0"/>
                </a:rPr>
                <a:t>1960</a:t>
              </a:r>
            </a:p>
          </p:txBody>
        </p:sp>
        <p:sp>
          <p:nvSpPr>
            <p:cNvPr id="28" name="Text Box 52"/>
            <p:cNvSpPr txBox="1">
              <a:spLocks noChangeArrowheads="1"/>
            </p:cNvSpPr>
            <p:nvPr/>
          </p:nvSpPr>
          <p:spPr bwMode="auto">
            <a:xfrm>
              <a:off x="3026568" y="3244744"/>
              <a:ext cx="594360" cy="88877"/>
            </a:xfrm>
            <a:prstGeom prst="rect">
              <a:avLst/>
            </a:prstGeom>
            <a:noFill/>
            <a:ln w="12700" algn="ctr">
              <a:noFill/>
              <a:miter lim="800000"/>
              <a:headEnd/>
              <a:tailEnd/>
            </a:ln>
          </p:spPr>
          <p:txBody>
            <a:bodyPr lIns="0" tIns="0" rIns="0" bIns="0" anchor="b" anchorCtr="0">
              <a:spAutoFit/>
            </a:bodyPr>
            <a:lstStyle/>
            <a:p>
              <a:pPr algn="ctr" defTabSz="914378">
                <a:lnSpc>
                  <a:spcPct val="95000"/>
                </a:lnSpc>
                <a:spcBef>
                  <a:spcPct val="20000"/>
                </a:spcBef>
                <a:defRPr/>
              </a:pPr>
              <a:r>
                <a:rPr lang="en-US" sz="675" b="1" dirty="0">
                  <a:solidFill>
                    <a:prstClr val="black">
                      <a:lumMod val="75000"/>
                      <a:lumOff val="25000"/>
                    </a:prstClr>
                  </a:solidFill>
                  <a:latin typeface="Lato" panose="020F0502020204030203" pitchFamily="34" charset="0"/>
                  <a:ea typeface="Lato" panose="020F0502020204030203" pitchFamily="34" charset="0"/>
                  <a:cs typeface="Lato" panose="020F0502020204030203" pitchFamily="34" charset="0"/>
                </a:rPr>
                <a:t>1970</a:t>
              </a:r>
            </a:p>
          </p:txBody>
        </p:sp>
        <p:sp>
          <p:nvSpPr>
            <p:cNvPr id="29" name="Text Box 53"/>
            <p:cNvSpPr txBox="1">
              <a:spLocks noChangeArrowheads="1"/>
            </p:cNvSpPr>
            <p:nvPr/>
          </p:nvSpPr>
          <p:spPr bwMode="auto">
            <a:xfrm>
              <a:off x="3624579" y="3244744"/>
              <a:ext cx="594360" cy="88877"/>
            </a:xfrm>
            <a:prstGeom prst="rect">
              <a:avLst/>
            </a:prstGeom>
            <a:noFill/>
            <a:ln w="12700" algn="ctr">
              <a:noFill/>
              <a:miter lim="800000"/>
              <a:headEnd/>
              <a:tailEnd/>
            </a:ln>
          </p:spPr>
          <p:txBody>
            <a:bodyPr lIns="0" tIns="0" rIns="0" bIns="0" anchor="b" anchorCtr="0">
              <a:spAutoFit/>
            </a:bodyPr>
            <a:lstStyle/>
            <a:p>
              <a:pPr algn="ctr" defTabSz="914378">
                <a:lnSpc>
                  <a:spcPct val="95000"/>
                </a:lnSpc>
                <a:spcBef>
                  <a:spcPct val="20000"/>
                </a:spcBef>
                <a:defRPr/>
              </a:pPr>
              <a:r>
                <a:rPr lang="en-US" sz="675" b="1" dirty="0">
                  <a:solidFill>
                    <a:prstClr val="black">
                      <a:lumMod val="75000"/>
                      <a:lumOff val="25000"/>
                    </a:prstClr>
                  </a:solidFill>
                  <a:latin typeface="Lato" panose="020F0502020204030203" pitchFamily="34" charset="0"/>
                  <a:ea typeface="Lato" panose="020F0502020204030203" pitchFamily="34" charset="0"/>
                  <a:cs typeface="Lato" panose="020F0502020204030203" pitchFamily="34" charset="0"/>
                </a:rPr>
                <a:t>1980</a:t>
              </a:r>
            </a:p>
          </p:txBody>
        </p:sp>
        <p:sp>
          <p:nvSpPr>
            <p:cNvPr id="30" name="Text Box 54"/>
            <p:cNvSpPr txBox="1">
              <a:spLocks noChangeArrowheads="1"/>
            </p:cNvSpPr>
            <p:nvPr/>
          </p:nvSpPr>
          <p:spPr bwMode="auto">
            <a:xfrm>
              <a:off x="4222590" y="3244744"/>
              <a:ext cx="594360" cy="88877"/>
            </a:xfrm>
            <a:prstGeom prst="rect">
              <a:avLst/>
            </a:prstGeom>
            <a:noFill/>
            <a:ln w="12700" algn="ctr">
              <a:noFill/>
              <a:miter lim="800000"/>
              <a:headEnd/>
              <a:tailEnd/>
            </a:ln>
          </p:spPr>
          <p:txBody>
            <a:bodyPr lIns="0" tIns="0" rIns="0" bIns="0" anchor="b" anchorCtr="0">
              <a:spAutoFit/>
            </a:bodyPr>
            <a:lstStyle/>
            <a:p>
              <a:pPr algn="ctr" defTabSz="914378">
                <a:lnSpc>
                  <a:spcPct val="95000"/>
                </a:lnSpc>
                <a:spcBef>
                  <a:spcPct val="20000"/>
                </a:spcBef>
                <a:defRPr/>
              </a:pPr>
              <a:r>
                <a:rPr lang="en-US" sz="675" b="1" dirty="0">
                  <a:solidFill>
                    <a:prstClr val="black">
                      <a:lumMod val="75000"/>
                      <a:lumOff val="25000"/>
                    </a:prstClr>
                  </a:solidFill>
                  <a:latin typeface="Lato" panose="020F0502020204030203" pitchFamily="34" charset="0"/>
                  <a:ea typeface="Lato" panose="020F0502020204030203" pitchFamily="34" charset="0"/>
                  <a:cs typeface="Lato" panose="020F0502020204030203" pitchFamily="34" charset="0"/>
                </a:rPr>
                <a:t>1990</a:t>
              </a:r>
            </a:p>
          </p:txBody>
        </p:sp>
        <p:sp>
          <p:nvSpPr>
            <p:cNvPr id="31" name="Text Box 55"/>
            <p:cNvSpPr txBox="1">
              <a:spLocks noChangeArrowheads="1"/>
            </p:cNvSpPr>
            <p:nvPr/>
          </p:nvSpPr>
          <p:spPr bwMode="auto">
            <a:xfrm>
              <a:off x="4820601" y="3244744"/>
              <a:ext cx="594360" cy="88877"/>
            </a:xfrm>
            <a:prstGeom prst="rect">
              <a:avLst/>
            </a:prstGeom>
            <a:noFill/>
            <a:ln w="12700" algn="ctr">
              <a:noFill/>
              <a:miter lim="800000"/>
              <a:headEnd/>
              <a:tailEnd/>
            </a:ln>
          </p:spPr>
          <p:txBody>
            <a:bodyPr lIns="0" tIns="0" rIns="0" bIns="0" anchor="b" anchorCtr="0">
              <a:spAutoFit/>
            </a:bodyPr>
            <a:lstStyle/>
            <a:p>
              <a:pPr algn="ctr" defTabSz="914378">
                <a:lnSpc>
                  <a:spcPct val="95000"/>
                </a:lnSpc>
                <a:spcBef>
                  <a:spcPct val="20000"/>
                </a:spcBef>
                <a:defRPr/>
              </a:pPr>
              <a:r>
                <a:rPr lang="en-US" sz="675" b="1" dirty="0">
                  <a:solidFill>
                    <a:prstClr val="black">
                      <a:lumMod val="75000"/>
                      <a:lumOff val="25000"/>
                    </a:prstClr>
                  </a:solidFill>
                  <a:latin typeface="Lato" panose="020F0502020204030203" pitchFamily="34" charset="0"/>
                  <a:ea typeface="Lato" panose="020F0502020204030203" pitchFamily="34" charset="0"/>
                  <a:cs typeface="Lato" panose="020F0502020204030203" pitchFamily="34" charset="0"/>
                </a:rPr>
                <a:t>2000</a:t>
              </a:r>
            </a:p>
          </p:txBody>
        </p:sp>
        <p:sp>
          <p:nvSpPr>
            <p:cNvPr id="32" name="Text Box 56"/>
            <p:cNvSpPr txBox="1">
              <a:spLocks noChangeArrowheads="1"/>
            </p:cNvSpPr>
            <p:nvPr/>
          </p:nvSpPr>
          <p:spPr bwMode="auto">
            <a:xfrm>
              <a:off x="5418612" y="3244744"/>
              <a:ext cx="594360" cy="88877"/>
            </a:xfrm>
            <a:prstGeom prst="rect">
              <a:avLst/>
            </a:prstGeom>
            <a:noFill/>
            <a:ln w="12700" algn="ctr">
              <a:noFill/>
              <a:miter lim="800000"/>
              <a:headEnd/>
              <a:tailEnd/>
            </a:ln>
          </p:spPr>
          <p:txBody>
            <a:bodyPr lIns="0" tIns="0" rIns="0" bIns="0" anchor="b" anchorCtr="0">
              <a:spAutoFit/>
            </a:bodyPr>
            <a:lstStyle/>
            <a:p>
              <a:pPr algn="ctr" defTabSz="914378">
                <a:lnSpc>
                  <a:spcPct val="95000"/>
                </a:lnSpc>
                <a:spcBef>
                  <a:spcPct val="20000"/>
                </a:spcBef>
                <a:defRPr/>
              </a:pPr>
              <a:r>
                <a:rPr lang="en-US" sz="675" b="1" dirty="0">
                  <a:solidFill>
                    <a:prstClr val="black">
                      <a:lumMod val="75000"/>
                      <a:lumOff val="25000"/>
                    </a:prstClr>
                  </a:solidFill>
                  <a:latin typeface="Lato" panose="020F0502020204030203" pitchFamily="34" charset="0"/>
                  <a:ea typeface="Lato" panose="020F0502020204030203" pitchFamily="34" charset="0"/>
                  <a:cs typeface="Lato" panose="020F0502020204030203" pitchFamily="34" charset="0"/>
                </a:rPr>
                <a:t>2010</a:t>
              </a:r>
            </a:p>
          </p:txBody>
        </p:sp>
        <p:sp>
          <p:nvSpPr>
            <p:cNvPr id="33" name="Text Box 57"/>
            <p:cNvSpPr txBox="1">
              <a:spLocks noChangeArrowheads="1"/>
            </p:cNvSpPr>
            <p:nvPr/>
          </p:nvSpPr>
          <p:spPr bwMode="auto">
            <a:xfrm>
              <a:off x="6318608" y="3244744"/>
              <a:ext cx="594360" cy="88877"/>
            </a:xfrm>
            <a:prstGeom prst="rect">
              <a:avLst/>
            </a:prstGeom>
            <a:noFill/>
            <a:ln w="12700" algn="ctr">
              <a:noFill/>
              <a:miter lim="800000"/>
              <a:headEnd/>
              <a:tailEnd/>
            </a:ln>
          </p:spPr>
          <p:txBody>
            <a:bodyPr lIns="0" tIns="0" rIns="0" bIns="0" anchor="b" anchorCtr="0">
              <a:spAutoFit/>
            </a:bodyPr>
            <a:lstStyle/>
            <a:p>
              <a:pPr algn="ctr" defTabSz="914378">
                <a:lnSpc>
                  <a:spcPct val="95000"/>
                </a:lnSpc>
                <a:spcBef>
                  <a:spcPct val="20000"/>
                </a:spcBef>
                <a:defRPr/>
              </a:pPr>
              <a:r>
                <a:rPr lang="en-US" sz="675" b="1" dirty="0">
                  <a:solidFill>
                    <a:prstClr val="black">
                      <a:lumMod val="75000"/>
                      <a:lumOff val="25000"/>
                    </a:prstClr>
                  </a:solidFill>
                  <a:latin typeface="Lato" panose="020F0502020204030203" pitchFamily="34" charset="0"/>
                  <a:ea typeface="Lato" panose="020F0502020204030203" pitchFamily="34" charset="0"/>
                  <a:cs typeface="Lato" panose="020F0502020204030203" pitchFamily="34" charset="0"/>
                </a:rPr>
                <a:t>2020</a:t>
              </a:r>
            </a:p>
          </p:txBody>
        </p:sp>
        <p:sp>
          <p:nvSpPr>
            <p:cNvPr id="34" name="Freeform 60"/>
            <p:cNvSpPr>
              <a:spLocks/>
            </p:cNvSpPr>
            <p:nvPr/>
          </p:nvSpPr>
          <p:spPr bwMode="auto">
            <a:xfrm>
              <a:off x="1232535" y="3396180"/>
              <a:ext cx="5400040" cy="144463"/>
            </a:xfrm>
            <a:custGeom>
              <a:avLst/>
              <a:gdLst>
                <a:gd name="T0" fmla="*/ 0 w 4490"/>
                <a:gd name="T1" fmla="*/ 2147483647 h 91"/>
                <a:gd name="T2" fmla="*/ 0 w 4490"/>
                <a:gd name="T3" fmla="*/ 0 h 91"/>
                <a:gd name="T4" fmla="*/ 2147483647 w 4490"/>
                <a:gd name="T5" fmla="*/ 0 h 91"/>
                <a:gd name="T6" fmla="*/ 2147483647 w 4490"/>
                <a:gd name="T7" fmla="*/ 2147483647 h 91"/>
                <a:gd name="T8" fmla="*/ 0 60000 65536"/>
                <a:gd name="T9" fmla="*/ 0 60000 65536"/>
                <a:gd name="T10" fmla="*/ 0 60000 65536"/>
                <a:gd name="T11" fmla="*/ 0 60000 65536"/>
                <a:gd name="T12" fmla="*/ 0 w 4490"/>
                <a:gd name="T13" fmla="*/ 0 h 91"/>
                <a:gd name="T14" fmla="*/ 4490 w 4490"/>
                <a:gd name="T15" fmla="*/ 91 h 91"/>
              </a:gdLst>
              <a:ahLst/>
              <a:cxnLst>
                <a:cxn ang="T8">
                  <a:pos x="T0" y="T1"/>
                </a:cxn>
                <a:cxn ang="T9">
                  <a:pos x="T2" y="T3"/>
                </a:cxn>
                <a:cxn ang="T10">
                  <a:pos x="T4" y="T5"/>
                </a:cxn>
                <a:cxn ang="T11">
                  <a:pos x="T6" y="T7"/>
                </a:cxn>
              </a:cxnLst>
              <a:rect l="T12" t="T13" r="T14" b="T15"/>
              <a:pathLst>
                <a:path w="4490" h="91">
                  <a:moveTo>
                    <a:pt x="0" y="91"/>
                  </a:moveTo>
                  <a:lnTo>
                    <a:pt x="0" y="0"/>
                  </a:lnTo>
                  <a:lnTo>
                    <a:pt x="4490" y="0"/>
                  </a:lnTo>
                  <a:lnTo>
                    <a:pt x="4490" y="91"/>
                  </a:lnTo>
                </a:path>
              </a:pathLst>
            </a:custGeom>
            <a:noFill/>
            <a:ln w="9525">
              <a:solidFill>
                <a:srgbClr val="CD7069"/>
              </a:solidFill>
              <a:round/>
              <a:headEnd/>
              <a:tailEnd/>
            </a:ln>
          </p:spPr>
          <p:txBody>
            <a:bodyPr wrap="none" lIns="0" tIns="0" rIns="0" bIns="0" anchor="ctr"/>
            <a:lstStyle/>
            <a:p>
              <a:pPr algn="ctr" defTabSz="914378">
                <a:spcBef>
                  <a:spcPct val="20000"/>
                </a:spcBef>
                <a:defRPr/>
              </a:pPr>
              <a:endParaRPr lang="en-US" sz="825" b="1" kern="0">
                <a:solidFill>
                  <a:prstClr val="black">
                    <a:lumMod val="75000"/>
                    <a:lumOff val="25000"/>
                  </a:prstClr>
                </a:solidFill>
                <a:latin typeface="Lato" panose="020F0502020204030203" pitchFamily="34" charset="0"/>
                <a:ea typeface="Lato" panose="020F0502020204030203" pitchFamily="34" charset="0"/>
                <a:cs typeface="Lato" panose="020F0502020204030203" pitchFamily="34" charset="0"/>
              </a:endParaRPr>
            </a:p>
          </p:txBody>
        </p:sp>
        <p:sp>
          <p:nvSpPr>
            <p:cNvPr id="35" name="Oval 61"/>
            <p:cNvSpPr>
              <a:spLocks noChangeArrowheads="1"/>
            </p:cNvSpPr>
            <p:nvPr/>
          </p:nvSpPr>
          <p:spPr bwMode="auto">
            <a:xfrm>
              <a:off x="1461135" y="3324743"/>
              <a:ext cx="137160" cy="137160"/>
            </a:xfrm>
            <a:prstGeom prst="ellipse">
              <a:avLst/>
            </a:prstGeom>
            <a:solidFill>
              <a:srgbClr val="0256AB"/>
            </a:solidFill>
            <a:ln w="6350" algn="ctr">
              <a:solidFill>
                <a:srgbClr val="FFFFFF"/>
              </a:solidFill>
              <a:round/>
              <a:headEnd/>
              <a:tailEnd/>
            </a:ln>
          </p:spPr>
          <p:txBody>
            <a:bodyPr wrap="none" lIns="0" tIns="0" rIns="0" bIns="0" anchor="ctr"/>
            <a:lstStyle/>
            <a:p>
              <a:pPr algn="ctr" defTabSz="914378">
                <a:spcBef>
                  <a:spcPct val="20000"/>
                </a:spcBef>
                <a:defRPr/>
              </a:pPr>
              <a:endParaRPr lang="en-US" sz="750" b="1" kern="0">
                <a:solidFill>
                  <a:prstClr val="black">
                    <a:lumMod val="75000"/>
                    <a:lumOff val="25000"/>
                  </a:prstClr>
                </a:solidFill>
                <a:latin typeface="Lato" panose="020F0502020204030203" pitchFamily="34" charset="0"/>
                <a:ea typeface="Lato" panose="020F0502020204030203" pitchFamily="34" charset="0"/>
                <a:cs typeface="Lato" panose="020F0502020204030203" pitchFamily="34" charset="0"/>
              </a:endParaRPr>
            </a:p>
          </p:txBody>
        </p:sp>
        <p:sp>
          <p:nvSpPr>
            <p:cNvPr id="36" name="Oval 62"/>
            <p:cNvSpPr>
              <a:spLocks noChangeArrowheads="1"/>
            </p:cNvSpPr>
            <p:nvPr/>
          </p:nvSpPr>
          <p:spPr bwMode="auto">
            <a:xfrm>
              <a:off x="2059146" y="3324743"/>
              <a:ext cx="137160" cy="137160"/>
            </a:xfrm>
            <a:prstGeom prst="ellipse">
              <a:avLst/>
            </a:prstGeom>
            <a:solidFill>
              <a:srgbClr val="0256AB"/>
            </a:solidFill>
            <a:ln w="6350" algn="ctr">
              <a:solidFill>
                <a:srgbClr val="FFFFFF"/>
              </a:solidFill>
              <a:round/>
              <a:headEnd/>
              <a:tailEnd/>
            </a:ln>
          </p:spPr>
          <p:txBody>
            <a:bodyPr wrap="none" lIns="0" tIns="0" rIns="0" bIns="0" anchor="ctr"/>
            <a:lstStyle/>
            <a:p>
              <a:pPr algn="ctr" defTabSz="914378">
                <a:spcBef>
                  <a:spcPct val="20000"/>
                </a:spcBef>
                <a:defRPr/>
              </a:pPr>
              <a:endParaRPr lang="en-US" sz="750" b="1" kern="0">
                <a:solidFill>
                  <a:prstClr val="black">
                    <a:lumMod val="75000"/>
                    <a:lumOff val="25000"/>
                  </a:prstClr>
                </a:solidFill>
                <a:latin typeface="Lato" panose="020F0502020204030203" pitchFamily="34" charset="0"/>
                <a:ea typeface="Lato" panose="020F0502020204030203" pitchFamily="34" charset="0"/>
                <a:cs typeface="Lato" panose="020F0502020204030203" pitchFamily="34" charset="0"/>
              </a:endParaRPr>
            </a:p>
          </p:txBody>
        </p:sp>
        <p:sp>
          <p:nvSpPr>
            <p:cNvPr id="37" name="Oval 63"/>
            <p:cNvSpPr>
              <a:spLocks noChangeArrowheads="1"/>
            </p:cNvSpPr>
            <p:nvPr/>
          </p:nvSpPr>
          <p:spPr bwMode="auto">
            <a:xfrm>
              <a:off x="2657157" y="3324743"/>
              <a:ext cx="137160" cy="137160"/>
            </a:xfrm>
            <a:prstGeom prst="ellipse">
              <a:avLst/>
            </a:prstGeom>
            <a:solidFill>
              <a:srgbClr val="0256AB"/>
            </a:solidFill>
            <a:ln w="6350" algn="ctr">
              <a:solidFill>
                <a:srgbClr val="FFFFFF"/>
              </a:solidFill>
              <a:round/>
              <a:headEnd/>
              <a:tailEnd/>
            </a:ln>
          </p:spPr>
          <p:txBody>
            <a:bodyPr wrap="none" lIns="0" tIns="0" rIns="0" bIns="0" anchor="ctr"/>
            <a:lstStyle/>
            <a:p>
              <a:pPr algn="ctr" defTabSz="914378">
                <a:spcBef>
                  <a:spcPct val="20000"/>
                </a:spcBef>
                <a:defRPr/>
              </a:pPr>
              <a:endParaRPr lang="en-US" sz="750" b="1" kern="0">
                <a:solidFill>
                  <a:prstClr val="black">
                    <a:lumMod val="75000"/>
                    <a:lumOff val="25000"/>
                  </a:prstClr>
                </a:solidFill>
                <a:latin typeface="Lato" panose="020F0502020204030203" pitchFamily="34" charset="0"/>
                <a:ea typeface="Lato" panose="020F0502020204030203" pitchFamily="34" charset="0"/>
                <a:cs typeface="Lato" panose="020F0502020204030203" pitchFamily="34" charset="0"/>
              </a:endParaRPr>
            </a:p>
          </p:txBody>
        </p:sp>
        <p:sp>
          <p:nvSpPr>
            <p:cNvPr id="38" name="Oval 64"/>
            <p:cNvSpPr>
              <a:spLocks noChangeArrowheads="1"/>
            </p:cNvSpPr>
            <p:nvPr/>
          </p:nvSpPr>
          <p:spPr bwMode="auto">
            <a:xfrm>
              <a:off x="3255168" y="3324743"/>
              <a:ext cx="137160" cy="137160"/>
            </a:xfrm>
            <a:prstGeom prst="ellipse">
              <a:avLst/>
            </a:prstGeom>
            <a:solidFill>
              <a:srgbClr val="0256AB"/>
            </a:solidFill>
            <a:ln w="6350" algn="ctr">
              <a:solidFill>
                <a:srgbClr val="FFFFFF"/>
              </a:solidFill>
              <a:round/>
              <a:headEnd/>
              <a:tailEnd/>
            </a:ln>
          </p:spPr>
          <p:txBody>
            <a:bodyPr wrap="none" lIns="0" tIns="0" rIns="0" bIns="0" anchor="ctr"/>
            <a:lstStyle/>
            <a:p>
              <a:pPr algn="ctr" defTabSz="914378">
                <a:spcBef>
                  <a:spcPct val="20000"/>
                </a:spcBef>
                <a:defRPr/>
              </a:pPr>
              <a:endParaRPr lang="en-US" sz="750" b="1" kern="0">
                <a:solidFill>
                  <a:prstClr val="black">
                    <a:lumMod val="75000"/>
                    <a:lumOff val="25000"/>
                  </a:prstClr>
                </a:solidFill>
                <a:latin typeface="Lato" panose="020F0502020204030203" pitchFamily="34" charset="0"/>
                <a:ea typeface="Lato" panose="020F0502020204030203" pitchFamily="34" charset="0"/>
                <a:cs typeface="Lato" panose="020F0502020204030203" pitchFamily="34" charset="0"/>
              </a:endParaRPr>
            </a:p>
          </p:txBody>
        </p:sp>
        <p:sp>
          <p:nvSpPr>
            <p:cNvPr id="39" name="Oval 65"/>
            <p:cNvSpPr>
              <a:spLocks noChangeArrowheads="1"/>
            </p:cNvSpPr>
            <p:nvPr/>
          </p:nvSpPr>
          <p:spPr bwMode="auto">
            <a:xfrm>
              <a:off x="3853179" y="3324743"/>
              <a:ext cx="137160" cy="137160"/>
            </a:xfrm>
            <a:prstGeom prst="ellipse">
              <a:avLst/>
            </a:prstGeom>
            <a:solidFill>
              <a:srgbClr val="0256AB"/>
            </a:solidFill>
            <a:ln w="6350" algn="ctr">
              <a:solidFill>
                <a:srgbClr val="FFFFFF"/>
              </a:solidFill>
              <a:round/>
              <a:headEnd/>
              <a:tailEnd/>
            </a:ln>
          </p:spPr>
          <p:txBody>
            <a:bodyPr wrap="none" lIns="0" tIns="0" rIns="0" bIns="0" anchor="ctr"/>
            <a:lstStyle/>
            <a:p>
              <a:pPr algn="ctr" defTabSz="914378">
                <a:spcBef>
                  <a:spcPct val="20000"/>
                </a:spcBef>
                <a:defRPr/>
              </a:pPr>
              <a:endParaRPr lang="en-US" sz="750" b="1" kern="0">
                <a:solidFill>
                  <a:prstClr val="black">
                    <a:lumMod val="75000"/>
                    <a:lumOff val="25000"/>
                  </a:prstClr>
                </a:solidFill>
                <a:latin typeface="Lato" panose="020F0502020204030203" pitchFamily="34" charset="0"/>
                <a:ea typeface="Lato" panose="020F0502020204030203" pitchFamily="34" charset="0"/>
                <a:cs typeface="Lato" panose="020F0502020204030203" pitchFamily="34" charset="0"/>
              </a:endParaRPr>
            </a:p>
          </p:txBody>
        </p:sp>
        <p:sp>
          <p:nvSpPr>
            <p:cNvPr id="40" name="Oval 66"/>
            <p:cNvSpPr>
              <a:spLocks noChangeArrowheads="1"/>
            </p:cNvSpPr>
            <p:nvPr/>
          </p:nvSpPr>
          <p:spPr bwMode="auto">
            <a:xfrm>
              <a:off x="4451190" y="3324743"/>
              <a:ext cx="137160" cy="137160"/>
            </a:xfrm>
            <a:prstGeom prst="ellipse">
              <a:avLst/>
            </a:prstGeom>
            <a:solidFill>
              <a:srgbClr val="0256AB"/>
            </a:solidFill>
            <a:ln w="6350" algn="ctr">
              <a:solidFill>
                <a:srgbClr val="FFFFFF"/>
              </a:solidFill>
              <a:round/>
              <a:headEnd/>
              <a:tailEnd/>
            </a:ln>
          </p:spPr>
          <p:txBody>
            <a:bodyPr wrap="none" lIns="0" tIns="0" rIns="0" bIns="0" anchor="ctr"/>
            <a:lstStyle/>
            <a:p>
              <a:pPr algn="ctr" defTabSz="914378">
                <a:spcBef>
                  <a:spcPct val="20000"/>
                </a:spcBef>
                <a:defRPr/>
              </a:pPr>
              <a:endParaRPr lang="en-US" sz="750" b="1" kern="0">
                <a:solidFill>
                  <a:prstClr val="black">
                    <a:lumMod val="75000"/>
                    <a:lumOff val="25000"/>
                  </a:prstClr>
                </a:solidFill>
                <a:latin typeface="Lato" panose="020F0502020204030203" pitchFamily="34" charset="0"/>
                <a:ea typeface="Lato" panose="020F0502020204030203" pitchFamily="34" charset="0"/>
                <a:cs typeface="Lato" panose="020F0502020204030203" pitchFamily="34" charset="0"/>
              </a:endParaRPr>
            </a:p>
          </p:txBody>
        </p:sp>
        <p:sp>
          <p:nvSpPr>
            <p:cNvPr id="41" name="Oval 67"/>
            <p:cNvSpPr>
              <a:spLocks noChangeArrowheads="1"/>
            </p:cNvSpPr>
            <p:nvPr/>
          </p:nvSpPr>
          <p:spPr bwMode="auto">
            <a:xfrm>
              <a:off x="5647212" y="3324743"/>
              <a:ext cx="137160" cy="137160"/>
            </a:xfrm>
            <a:prstGeom prst="ellipse">
              <a:avLst/>
            </a:prstGeom>
            <a:solidFill>
              <a:srgbClr val="0256AB"/>
            </a:solidFill>
            <a:ln w="6350" algn="ctr">
              <a:solidFill>
                <a:srgbClr val="FFFFFF"/>
              </a:solidFill>
              <a:round/>
              <a:headEnd/>
              <a:tailEnd/>
            </a:ln>
          </p:spPr>
          <p:txBody>
            <a:bodyPr wrap="none" lIns="0" tIns="0" rIns="0" bIns="0" anchor="ctr"/>
            <a:lstStyle/>
            <a:p>
              <a:pPr algn="ctr" defTabSz="914378">
                <a:spcBef>
                  <a:spcPct val="20000"/>
                </a:spcBef>
                <a:defRPr/>
              </a:pPr>
              <a:endParaRPr lang="en-US" sz="750" b="1" kern="0">
                <a:solidFill>
                  <a:prstClr val="black">
                    <a:lumMod val="75000"/>
                    <a:lumOff val="25000"/>
                  </a:prstClr>
                </a:solidFill>
                <a:latin typeface="Lato" panose="020F0502020204030203" pitchFamily="34" charset="0"/>
                <a:ea typeface="Lato" panose="020F0502020204030203" pitchFamily="34" charset="0"/>
                <a:cs typeface="Lato" panose="020F0502020204030203" pitchFamily="34" charset="0"/>
              </a:endParaRPr>
            </a:p>
          </p:txBody>
        </p:sp>
        <p:sp>
          <p:nvSpPr>
            <p:cNvPr id="42" name="Oval 68"/>
            <p:cNvSpPr>
              <a:spLocks noChangeArrowheads="1"/>
            </p:cNvSpPr>
            <p:nvPr/>
          </p:nvSpPr>
          <p:spPr bwMode="auto">
            <a:xfrm>
              <a:off x="6547655" y="3324743"/>
              <a:ext cx="137160" cy="137160"/>
            </a:xfrm>
            <a:prstGeom prst="ellipse">
              <a:avLst/>
            </a:prstGeom>
            <a:solidFill>
              <a:srgbClr val="0256AB"/>
            </a:solidFill>
            <a:ln w="6350" algn="ctr">
              <a:solidFill>
                <a:srgbClr val="FFFFFF"/>
              </a:solidFill>
              <a:round/>
              <a:headEnd/>
              <a:tailEnd/>
            </a:ln>
          </p:spPr>
          <p:txBody>
            <a:bodyPr wrap="none" lIns="0" tIns="0" rIns="0" bIns="0" anchor="ctr"/>
            <a:lstStyle/>
            <a:p>
              <a:pPr algn="ctr" defTabSz="914378">
                <a:spcBef>
                  <a:spcPct val="20000"/>
                </a:spcBef>
                <a:defRPr/>
              </a:pPr>
              <a:endParaRPr lang="en-US" sz="750" b="1" kern="0" dirty="0">
                <a:solidFill>
                  <a:prstClr val="black">
                    <a:lumMod val="75000"/>
                    <a:lumOff val="25000"/>
                  </a:prstClr>
                </a:solidFill>
                <a:latin typeface="Lato" panose="020F0502020204030203" pitchFamily="34" charset="0"/>
                <a:ea typeface="Lato" panose="020F0502020204030203" pitchFamily="34" charset="0"/>
                <a:cs typeface="Lato" panose="020F0502020204030203" pitchFamily="34" charset="0"/>
              </a:endParaRPr>
            </a:p>
          </p:txBody>
        </p:sp>
        <p:sp>
          <p:nvSpPr>
            <p:cNvPr id="43" name="Oval 71"/>
            <p:cNvSpPr>
              <a:spLocks noChangeArrowheads="1"/>
            </p:cNvSpPr>
            <p:nvPr/>
          </p:nvSpPr>
          <p:spPr bwMode="auto">
            <a:xfrm>
              <a:off x="5049201" y="3324743"/>
              <a:ext cx="137160" cy="137160"/>
            </a:xfrm>
            <a:prstGeom prst="ellipse">
              <a:avLst/>
            </a:prstGeom>
            <a:solidFill>
              <a:srgbClr val="0256AB"/>
            </a:solidFill>
            <a:ln w="6350" algn="ctr">
              <a:solidFill>
                <a:srgbClr val="FFFFFF"/>
              </a:solidFill>
              <a:round/>
              <a:headEnd/>
              <a:tailEnd/>
            </a:ln>
          </p:spPr>
          <p:txBody>
            <a:bodyPr wrap="none" lIns="0" tIns="0" rIns="0" bIns="0" anchor="ctr"/>
            <a:lstStyle/>
            <a:p>
              <a:pPr algn="ctr" defTabSz="914378">
                <a:spcBef>
                  <a:spcPct val="20000"/>
                </a:spcBef>
                <a:defRPr/>
              </a:pPr>
              <a:endParaRPr lang="en-US" sz="750" b="1" kern="0">
                <a:solidFill>
                  <a:prstClr val="black">
                    <a:lumMod val="75000"/>
                    <a:lumOff val="25000"/>
                  </a:prstClr>
                </a:solidFill>
                <a:latin typeface="Lato" panose="020F0502020204030203" pitchFamily="34" charset="0"/>
                <a:ea typeface="Lato" panose="020F0502020204030203" pitchFamily="34" charset="0"/>
                <a:cs typeface="Lato" panose="020F0502020204030203" pitchFamily="34" charset="0"/>
              </a:endParaRPr>
            </a:p>
          </p:txBody>
        </p:sp>
      </p:grpSp>
      <p:sp>
        <p:nvSpPr>
          <p:cNvPr id="44" name="TextBox 43"/>
          <p:cNvSpPr txBox="1"/>
          <p:nvPr/>
        </p:nvSpPr>
        <p:spPr>
          <a:xfrm>
            <a:off x="1871728" y="1259983"/>
            <a:ext cx="2466056" cy="444417"/>
          </a:xfrm>
          <a:prstGeom prst="rect">
            <a:avLst/>
          </a:prstGeom>
          <a:noFill/>
          <a:ln>
            <a:noFill/>
          </a:ln>
        </p:spPr>
        <p:txBody>
          <a:bodyPr wrap="square" rtlCol="0">
            <a:spAutoFit/>
          </a:bodyPr>
          <a:lstStyle>
            <a:defPPr>
              <a:defRPr lang="en-US"/>
            </a:defPPr>
            <a:lvl1pPr algn="ctr" defTabSz="914400" eaLnBrk="1" hangingPunct="1">
              <a:spcBef>
                <a:spcPts val="0"/>
              </a:spcBef>
              <a:defRPr sz="1050" b="1" u="sng">
                <a:latin typeface="Arial" charset="0"/>
                <a:ea typeface="MS PGothic" charset="0"/>
                <a:cs typeface="MS PGothic" charset="0"/>
              </a:defRPr>
            </a:lvl1pPr>
          </a:lstStyle>
          <a:p>
            <a:pPr algn="l" defTabSz="685783">
              <a:defRPr/>
            </a:pPr>
            <a:r>
              <a:rPr lang="en-US" sz="788" u="none" kern="0" dirty="0">
                <a:solidFill>
                  <a:schemeClr val="accent1">
                    <a:lumMod val="60000"/>
                    <a:lumOff val="40000"/>
                  </a:schemeClr>
                </a:solidFill>
                <a:latin typeface="Lato" panose="020F0502020204030203" pitchFamily="34" charset="0"/>
                <a:ea typeface="Lato" panose="020F0502020204030203" pitchFamily="34" charset="0"/>
                <a:cs typeface="Lato" panose="020F0502020204030203" pitchFamily="34" charset="0"/>
              </a:rPr>
              <a:t>CHAMPUS</a:t>
            </a:r>
            <a:r>
              <a:rPr lang="en-US" sz="788" u="none" kern="0" dirty="0">
                <a:solidFill>
                  <a:prstClr val="black">
                    <a:lumMod val="75000"/>
                    <a:lumOff val="25000"/>
                  </a:prstClr>
                </a:solidFill>
                <a:latin typeface="Lato" panose="020F0502020204030203" pitchFamily="34" charset="0"/>
                <a:ea typeface="Lato" panose="020F0502020204030203" pitchFamily="34" charset="0"/>
                <a:cs typeface="Lato" panose="020F0502020204030203" pitchFamily="34" charset="0"/>
              </a:rPr>
              <a:t> Legislated Benefit</a:t>
            </a:r>
          </a:p>
          <a:p>
            <a:pPr marL="42862" indent="-42862" algn="l" defTabSz="685783">
              <a:buFont typeface="Arial" panose="020B0604020202020204" pitchFamily="34" charset="0"/>
              <a:buChar char="•"/>
              <a:defRPr/>
            </a:pPr>
            <a:r>
              <a:rPr lang="en-US" sz="750" b="0" u="none" kern="0" dirty="0">
                <a:solidFill>
                  <a:prstClr val="black">
                    <a:lumMod val="75000"/>
                    <a:lumOff val="25000"/>
                  </a:prstClr>
                </a:solidFill>
                <a:latin typeface="Lato" panose="020F0502020204030203" pitchFamily="34" charset="0"/>
                <a:ea typeface="Lato" panose="020F0502020204030203" pitchFamily="34" charset="0"/>
                <a:cs typeface="Lato" panose="020F0502020204030203" pitchFamily="34" charset="0"/>
              </a:rPr>
              <a:t>Civilian Health Care where MTFs do not exist</a:t>
            </a:r>
          </a:p>
          <a:p>
            <a:pPr marL="42862" indent="-42862" algn="l" defTabSz="685783">
              <a:buFont typeface="Arial" panose="020B0604020202020204" pitchFamily="34" charset="0"/>
              <a:buChar char="•"/>
              <a:defRPr/>
            </a:pPr>
            <a:r>
              <a:rPr lang="en-US" sz="750" b="0" u="none" kern="0" dirty="0">
                <a:solidFill>
                  <a:prstClr val="black">
                    <a:lumMod val="75000"/>
                    <a:lumOff val="25000"/>
                  </a:prstClr>
                </a:solidFill>
                <a:latin typeface="Lato" panose="020F0502020204030203" pitchFamily="34" charset="0"/>
                <a:ea typeface="Lato" panose="020F0502020204030203" pitchFamily="34" charset="0"/>
                <a:cs typeface="Lato" panose="020F0502020204030203" pitchFamily="34" charset="0"/>
              </a:rPr>
              <a:t>Families &amp; Retirees &lt;65</a:t>
            </a:r>
          </a:p>
        </p:txBody>
      </p:sp>
      <p:sp>
        <p:nvSpPr>
          <p:cNvPr id="45" name="Rectangle 44"/>
          <p:cNvSpPr/>
          <p:nvPr/>
        </p:nvSpPr>
        <p:spPr>
          <a:xfrm>
            <a:off x="3020008" y="1538877"/>
            <a:ext cx="2130458" cy="675249"/>
          </a:xfrm>
          <a:prstGeom prst="rect">
            <a:avLst/>
          </a:prstGeom>
          <a:noFill/>
          <a:ln>
            <a:noFill/>
          </a:ln>
        </p:spPr>
        <p:txBody>
          <a:bodyPr wrap="square" rtlCol="0">
            <a:spAutoFit/>
          </a:bodyPr>
          <a:lstStyle/>
          <a:p>
            <a:pPr defTabSz="914378">
              <a:defRPr/>
            </a:pPr>
            <a:r>
              <a:rPr lang="en-US" sz="788" b="1" dirty="0">
                <a:solidFill>
                  <a:prstClr val="black">
                    <a:lumMod val="75000"/>
                    <a:lumOff val="25000"/>
                  </a:prstClr>
                </a:solidFill>
                <a:latin typeface="Lato" panose="020F0502020204030203" pitchFamily="34" charset="0"/>
                <a:ea typeface="Lato" panose="020F0502020204030203" pitchFamily="34" charset="0"/>
                <a:cs typeface="Lato" panose="020F0502020204030203" pitchFamily="34" charset="0"/>
              </a:rPr>
              <a:t>TRICARE Managed Care Legislation</a:t>
            </a:r>
          </a:p>
          <a:p>
            <a:pPr marL="42862" indent="-42862" defTabSz="914378">
              <a:buFont typeface="Arial" panose="020B0604020202020204" pitchFamily="34" charset="0"/>
              <a:buChar char="•"/>
              <a:defRPr/>
            </a:pPr>
            <a:r>
              <a:rPr lang="en-US" sz="750" dirty="0">
                <a:solidFill>
                  <a:prstClr val="black">
                    <a:lumMod val="75000"/>
                    <a:lumOff val="25000"/>
                  </a:prstClr>
                </a:solidFill>
                <a:latin typeface="Lato" panose="020F0502020204030203" pitchFamily="34" charset="0"/>
                <a:ea typeface="Lato" panose="020F0502020204030203" pitchFamily="34" charset="0"/>
                <a:cs typeface="Lato" panose="020F0502020204030203" pitchFamily="34" charset="0"/>
              </a:rPr>
              <a:t>3 options (Prime, Standard, Extra)</a:t>
            </a:r>
          </a:p>
          <a:p>
            <a:pPr marL="42862" indent="-42862" defTabSz="914378">
              <a:buFont typeface="Arial" panose="020B0604020202020204" pitchFamily="34" charset="0"/>
              <a:buChar char="•"/>
              <a:defRPr/>
            </a:pPr>
            <a:r>
              <a:rPr lang="en-US" sz="750" dirty="0">
                <a:solidFill>
                  <a:prstClr val="black">
                    <a:lumMod val="75000"/>
                    <a:lumOff val="25000"/>
                  </a:prstClr>
                </a:solidFill>
                <a:latin typeface="Lato" panose="020F0502020204030203" pitchFamily="34" charset="0"/>
                <a:ea typeface="Lato" panose="020F0502020204030203" pitchFamily="34" charset="0"/>
                <a:cs typeface="Lato" panose="020F0502020204030203" pitchFamily="34" charset="0"/>
              </a:rPr>
              <a:t>Automatic enrollment for Active Duty</a:t>
            </a:r>
          </a:p>
          <a:p>
            <a:pPr marL="42862" indent="-42862" defTabSz="914378">
              <a:buFont typeface="Arial" panose="020B0604020202020204" pitchFamily="34" charset="0"/>
              <a:buChar char="•"/>
              <a:defRPr/>
            </a:pPr>
            <a:r>
              <a:rPr lang="en-US" sz="750" dirty="0">
                <a:solidFill>
                  <a:prstClr val="black">
                    <a:lumMod val="75000"/>
                    <a:lumOff val="25000"/>
                  </a:prstClr>
                </a:solidFill>
                <a:latin typeface="Lato" panose="020F0502020204030203" pitchFamily="34" charset="0"/>
                <a:ea typeface="Lato" panose="020F0502020204030203" pitchFamily="34" charset="0"/>
                <a:cs typeface="Lato" panose="020F0502020204030203" pitchFamily="34" charset="0"/>
              </a:rPr>
              <a:t>Priority for TRICARE Prime enrollees</a:t>
            </a:r>
          </a:p>
          <a:p>
            <a:pPr marL="42862" indent="-42862" defTabSz="914378">
              <a:buFont typeface="Arial" panose="020B0604020202020204" pitchFamily="34" charset="0"/>
              <a:buChar char="•"/>
              <a:defRPr/>
            </a:pPr>
            <a:r>
              <a:rPr lang="en-US" sz="750" dirty="0">
                <a:solidFill>
                  <a:prstClr val="black">
                    <a:lumMod val="75000"/>
                    <a:lumOff val="25000"/>
                  </a:prstClr>
                </a:solidFill>
                <a:latin typeface="Lato" panose="020F0502020204030203" pitchFamily="34" charset="0"/>
                <a:ea typeface="Lato" panose="020F0502020204030203" pitchFamily="34" charset="0"/>
                <a:cs typeface="Lato" panose="020F0502020204030203" pitchFamily="34" charset="0"/>
              </a:rPr>
              <a:t>Space Available for Non-enrollees</a:t>
            </a:r>
          </a:p>
        </p:txBody>
      </p:sp>
      <p:cxnSp>
        <p:nvCxnSpPr>
          <p:cNvPr id="46" name="Straight Connector 45"/>
          <p:cNvCxnSpPr/>
          <p:nvPr/>
        </p:nvCxnSpPr>
        <p:spPr>
          <a:xfrm flipH="1" flipV="1">
            <a:off x="4709910" y="2172086"/>
            <a:ext cx="1512" cy="1336735"/>
          </a:xfrm>
          <a:prstGeom prst="line">
            <a:avLst/>
          </a:prstGeom>
          <a:noFill/>
          <a:ln w="28575" cap="flat" cmpd="sng" algn="ctr">
            <a:solidFill>
              <a:srgbClr val="CD7069"/>
            </a:solidFill>
            <a:prstDash val="solid"/>
          </a:ln>
          <a:effectLst/>
        </p:spPr>
      </p:cxnSp>
      <p:sp>
        <p:nvSpPr>
          <p:cNvPr id="47" name="TextBox 46"/>
          <p:cNvSpPr txBox="1"/>
          <p:nvPr/>
        </p:nvSpPr>
        <p:spPr>
          <a:xfrm>
            <a:off x="4516738" y="3056892"/>
            <a:ext cx="458693" cy="207749"/>
          </a:xfrm>
          <a:prstGeom prst="rect">
            <a:avLst/>
          </a:prstGeom>
          <a:solidFill>
            <a:sysClr val="window" lastClr="FFFFFF"/>
          </a:solidFill>
        </p:spPr>
        <p:txBody>
          <a:bodyPr wrap="square" rtlCol="0">
            <a:spAutoFit/>
          </a:bodyPr>
          <a:lstStyle/>
          <a:p>
            <a:pPr algn="ctr" defTabSz="685783">
              <a:defRPr/>
            </a:pPr>
            <a:r>
              <a:rPr lang="en-US" sz="750" b="1" kern="0" dirty="0">
                <a:solidFill>
                  <a:prstClr val="black">
                    <a:lumMod val="75000"/>
                    <a:lumOff val="25000"/>
                  </a:prstClr>
                </a:solidFill>
                <a:latin typeface="Lato" panose="020F0502020204030203" pitchFamily="34" charset="0"/>
                <a:ea typeface="Lato" panose="020F0502020204030203" pitchFamily="34" charset="0"/>
                <a:cs typeface="Lato" panose="020F0502020204030203" pitchFamily="34" charset="0"/>
              </a:rPr>
              <a:t>1994</a:t>
            </a:r>
          </a:p>
        </p:txBody>
      </p:sp>
      <p:cxnSp>
        <p:nvCxnSpPr>
          <p:cNvPr id="48" name="Straight Arrow Connector 47"/>
          <p:cNvCxnSpPr>
            <a:endCxn id="82" idx="1"/>
          </p:cNvCxnSpPr>
          <p:nvPr/>
        </p:nvCxnSpPr>
        <p:spPr>
          <a:xfrm>
            <a:off x="590494" y="3148347"/>
            <a:ext cx="1277010" cy="12420"/>
          </a:xfrm>
          <a:prstGeom prst="straightConnector1">
            <a:avLst/>
          </a:prstGeom>
          <a:noFill/>
          <a:ln w="28575" cap="flat" cmpd="sng" algn="ctr">
            <a:solidFill>
              <a:srgbClr val="CD7069"/>
            </a:solidFill>
            <a:prstDash val="solid"/>
            <a:tailEnd type="none"/>
          </a:ln>
          <a:effectLst/>
        </p:spPr>
      </p:cxnSp>
      <p:cxnSp>
        <p:nvCxnSpPr>
          <p:cNvPr id="49" name="Straight Connector 48"/>
          <p:cNvCxnSpPr/>
          <p:nvPr/>
        </p:nvCxnSpPr>
        <p:spPr>
          <a:xfrm flipH="1" flipV="1">
            <a:off x="600491" y="2664600"/>
            <a:ext cx="0" cy="492656"/>
          </a:xfrm>
          <a:prstGeom prst="line">
            <a:avLst/>
          </a:prstGeom>
          <a:noFill/>
          <a:ln w="28575" cap="flat" cmpd="sng" algn="ctr">
            <a:solidFill>
              <a:srgbClr val="CD7069"/>
            </a:solidFill>
            <a:prstDash val="solid"/>
          </a:ln>
          <a:effectLst/>
        </p:spPr>
      </p:cxnSp>
      <p:sp>
        <p:nvSpPr>
          <p:cNvPr id="50" name="TextBox 49"/>
          <p:cNvSpPr txBox="1"/>
          <p:nvPr/>
        </p:nvSpPr>
        <p:spPr>
          <a:xfrm>
            <a:off x="955788" y="2010680"/>
            <a:ext cx="1663131" cy="559833"/>
          </a:xfrm>
          <a:prstGeom prst="rect">
            <a:avLst/>
          </a:prstGeom>
          <a:noFill/>
          <a:ln>
            <a:noFill/>
          </a:ln>
        </p:spPr>
        <p:txBody>
          <a:bodyPr wrap="square" rtlCol="0">
            <a:spAutoFit/>
          </a:bodyPr>
          <a:lstStyle>
            <a:defPPr>
              <a:defRPr lang="en-US"/>
            </a:defPPr>
            <a:lvl1pPr algn="ctr" defTabSz="914400" eaLnBrk="1" hangingPunct="1">
              <a:spcBef>
                <a:spcPts val="0"/>
              </a:spcBef>
              <a:defRPr sz="1050" b="1" u="sng">
                <a:latin typeface="Arial" charset="0"/>
                <a:ea typeface="MS PGothic" charset="0"/>
                <a:cs typeface="MS PGothic" charset="0"/>
              </a:defRPr>
            </a:lvl1pPr>
          </a:lstStyle>
          <a:p>
            <a:pPr algn="l" defTabSz="685783">
              <a:defRPr/>
            </a:pPr>
            <a:r>
              <a:rPr lang="en-US" sz="788" u="none" kern="0" dirty="0">
                <a:solidFill>
                  <a:prstClr val="black">
                    <a:lumMod val="75000"/>
                    <a:lumOff val="25000"/>
                  </a:prstClr>
                </a:solidFill>
                <a:latin typeface="Lato" panose="020F0502020204030203" pitchFamily="34" charset="0"/>
                <a:ea typeface="Lato" panose="020F0502020204030203" pitchFamily="34" charset="0"/>
                <a:cs typeface="Lato" panose="020F0502020204030203" pitchFamily="34" charset="0"/>
              </a:rPr>
              <a:t>Dependents Medical Care Act </a:t>
            </a:r>
          </a:p>
          <a:p>
            <a:pPr marL="42862" indent="-42862" algn="l" defTabSz="685783">
              <a:buFont typeface="Arial" panose="020B0604020202020204" pitchFamily="34" charset="0"/>
              <a:buChar char="•"/>
              <a:defRPr/>
            </a:pPr>
            <a:r>
              <a:rPr lang="en-US" sz="750" b="0" u="none" kern="0" dirty="0">
                <a:solidFill>
                  <a:prstClr val="black">
                    <a:lumMod val="75000"/>
                    <a:lumOff val="25000"/>
                  </a:prstClr>
                </a:solidFill>
                <a:latin typeface="Lato" panose="020F0502020204030203" pitchFamily="34" charset="0"/>
                <a:ea typeface="Lato" panose="020F0502020204030203" pitchFamily="34" charset="0"/>
                <a:cs typeface="Lato" panose="020F0502020204030203" pitchFamily="34" charset="0"/>
              </a:rPr>
              <a:t>Authorizes SecDef to contract with civilian providers for medical care for Active Duty dependents</a:t>
            </a:r>
          </a:p>
        </p:txBody>
      </p:sp>
      <p:sp>
        <p:nvSpPr>
          <p:cNvPr id="51" name="TextBox 50"/>
          <p:cNvSpPr txBox="1"/>
          <p:nvPr/>
        </p:nvSpPr>
        <p:spPr>
          <a:xfrm>
            <a:off x="2861624" y="2646792"/>
            <a:ext cx="1263445" cy="334835"/>
          </a:xfrm>
          <a:prstGeom prst="rect">
            <a:avLst/>
          </a:prstGeom>
          <a:noFill/>
          <a:ln>
            <a:noFill/>
          </a:ln>
        </p:spPr>
        <p:txBody>
          <a:bodyPr wrap="square" rtlCol="0">
            <a:spAutoFit/>
          </a:bodyPr>
          <a:lstStyle>
            <a:defPPr>
              <a:defRPr lang="en-US"/>
            </a:defPPr>
            <a:lvl1pPr algn="ctr" defTabSz="914400" eaLnBrk="1" hangingPunct="1">
              <a:spcBef>
                <a:spcPts val="0"/>
              </a:spcBef>
              <a:defRPr sz="1050" b="1" u="sng">
                <a:latin typeface="Arial" charset="0"/>
                <a:ea typeface="MS PGothic" charset="0"/>
                <a:cs typeface="MS PGothic" charset="0"/>
              </a:defRPr>
            </a:lvl1pPr>
          </a:lstStyle>
          <a:p>
            <a:pPr algn="l" defTabSz="685783">
              <a:defRPr/>
            </a:pPr>
            <a:r>
              <a:rPr lang="en-US" sz="788" u="none" kern="0" dirty="0">
                <a:solidFill>
                  <a:prstClr val="black">
                    <a:lumMod val="75000"/>
                    <a:lumOff val="25000"/>
                  </a:prstClr>
                </a:solidFill>
                <a:latin typeface="Lato" panose="020F0502020204030203" pitchFamily="34" charset="0"/>
                <a:ea typeface="Lato" panose="020F0502020204030203" pitchFamily="34" charset="0"/>
                <a:cs typeface="Lato" panose="020F0502020204030203" pitchFamily="34" charset="0"/>
              </a:rPr>
              <a:t>Family Member Dental Program Established</a:t>
            </a:r>
            <a:endParaRPr lang="en-US" sz="788" b="0" u="none" kern="0" dirty="0">
              <a:solidFill>
                <a:prstClr val="black">
                  <a:lumMod val="75000"/>
                  <a:lumOff val="25000"/>
                </a:prstClr>
              </a:solidFill>
              <a:latin typeface="Lato" panose="020F0502020204030203" pitchFamily="34" charset="0"/>
              <a:ea typeface="Lato" panose="020F0502020204030203" pitchFamily="34" charset="0"/>
              <a:cs typeface="Lato" panose="020F0502020204030203" pitchFamily="34" charset="0"/>
            </a:endParaRPr>
          </a:p>
        </p:txBody>
      </p:sp>
      <p:sp>
        <p:nvSpPr>
          <p:cNvPr id="52" name="TextBox 51"/>
          <p:cNvSpPr txBox="1"/>
          <p:nvPr/>
        </p:nvSpPr>
        <p:spPr>
          <a:xfrm>
            <a:off x="3697621" y="4063482"/>
            <a:ext cx="1347410" cy="686919"/>
          </a:xfrm>
          <a:prstGeom prst="rect">
            <a:avLst/>
          </a:prstGeom>
          <a:noFill/>
          <a:ln>
            <a:noFill/>
          </a:ln>
        </p:spPr>
        <p:txBody>
          <a:bodyPr wrap="square" rtlCol="0">
            <a:spAutoFit/>
          </a:bodyPr>
          <a:lstStyle>
            <a:defPPr>
              <a:defRPr lang="en-US"/>
            </a:defPPr>
            <a:lvl1pPr algn="ctr" defTabSz="914400" eaLnBrk="1" hangingPunct="1">
              <a:spcBef>
                <a:spcPts val="0"/>
              </a:spcBef>
              <a:defRPr sz="1050" b="1" u="sng">
                <a:latin typeface="Arial" charset="0"/>
                <a:ea typeface="MS PGothic" charset="0"/>
                <a:cs typeface="MS PGothic" charset="0"/>
              </a:defRPr>
            </a:lvl1pPr>
          </a:lstStyle>
          <a:p>
            <a:pPr defTabSz="685783">
              <a:defRPr/>
            </a:pPr>
            <a:r>
              <a:rPr lang="en-US" sz="788" u="none" kern="0" dirty="0">
                <a:solidFill>
                  <a:prstClr val="black">
                    <a:lumMod val="75000"/>
                    <a:lumOff val="25000"/>
                  </a:prstClr>
                </a:solidFill>
                <a:latin typeface="Lato" panose="020F0502020204030203" pitchFamily="34" charset="0"/>
                <a:ea typeface="Lato" panose="020F0502020204030203" pitchFamily="34" charset="0"/>
                <a:cs typeface="Lato" panose="020F0502020204030203" pitchFamily="34" charset="0"/>
              </a:rPr>
              <a:t>TRICARE Management Activity (TMA) established</a:t>
            </a:r>
          </a:p>
          <a:p>
            <a:pPr defTabSz="685783">
              <a:defRPr/>
            </a:pPr>
            <a:r>
              <a:rPr lang="en-US" sz="750" b="0" u="none" kern="0" dirty="0">
                <a:solidFill>
                  <a:prstClr val="black">
                    <a:lumMod val="75000"/>
                    <a:lumOff val="25000"/>
                  </a:prstClr>
                </a:solidFill>
                <a:latin typeface="Lato" panose="020F0502020204030203" pitchFamily="34" charset="0"/>
                <a:ea typeface="Lato" panose="020F0502020204030203" pitchFamily="34" charset="0"/>
                <a:cs typeface="Lato" panose="020F0502020204030203" pitchFamily="34" charset="0"/>
              </a:rPr>
              <a:t>Field activity of </a:t>
            </a:r>
            <a:br>
              <a:rPr lang="en-US" sz="750" b="0" u="none" kern="0" dirty="0">
                <a:solidFill>
                  <a:prstClr val="black">
                    <a:lumMod val="75000"/>
                    <a:lumOff val="25000"/>
                  </a:prstClr>
                </a:solidFill>
                <a:latin typeface="Lato" panose="020F0502020204030203" pitchFamily="34" charset="0"/>
                <a:ea typeface="Lato" panose="020F0502020204030203" pitchFamily="34" charset="0"/>
                <a:cs typeface="Lato" panose="020F0502020204030203" pitchFamily="34" charset="0"/>
              </a:rPr>
            </a:br>
            <a:r>
              <a:rPr lang="en-US" sz="750" b="0" u="none" kern="0" dirty="0">
                <a:solidFill>
                  <a:prstClr val="black">
                    <a:lumMod val="75000"/>
                    <a:lumOff val="25000"/>
                  </a:prstClr>
                </a:solidFill>
                <a:latin typeface="Lato" panose="020F0502020204030203" pitchFamily="34" charset="0"/>
                <a:ea typeface="Lato" panose="020F0502020204030203" pitchFamily="34" charset="0"/>
                <a:cs typeface="Lato" panose="020F0502020204030203" pitchFamily="34" charset="0"/>
              </a:rPr>
              <a:t>OASD/Health Affairs</a:t>
            </a:r>
          </a:p>
        </p:txBody>
      </p:sp>
      <p:sp>
        <p:nvSpPr>
          <p:cNvPr id="53" name="TextBox 52"/>
          <p:cNvSpPr txBox="1"/>
          <p:nvPr/>
        </p:nvSpPr>
        <p:spPr>
          <a:xfrm>
            <a:off x="5385898" y="1047750"/>
            <a:ext cx="2679275" cy="790666"/>
          </a:xfrm>
          <a:prstGeom prst="rect">
            <a:avLst/>
          </a:prstGeom>
          <a:noFill/>
          <a:ln>
            <a:noFill/>
          </a:ln>
        </p:spPr>
        <p:txBody>
          <a:bodyPr wrap="square" rtlCol="0">
            <a:spAutoFit/>
          </a:bodyPr>
          <a:lstStyle>
            <a:defPPr>
              <a:defRPr lang="en-US"/>
            </a:defPPr>
            <a:lvl1pPr algn="ctr" defTabSz="914400" eaLnBrk="1" hangingPunct="1">
              <a:spcBef>
                <a:spcPts val="0"/>
              </a:spcBef>
              <a:defRPr sz="1050" b="1" u="sng">
                <a:latin typeface="Arial" charset="0"/>
                <a:ea typeface="MS PGothic" charset="0"/>
                <a:cs typeface="MS PGothic" charset="0"/>
              </a:defRPr>
            </a:lvl1pPr>
          </a:lstStyle>
          <a:p>
            <a:pPr algn="l" defTabSz="685783">
              <a:defRPr/>
            </a:pPr>
            <a:r>
              <a:rPr lang="en-US" sz="788" u="none" kern="0" dirty="0">
                <a:solidFill>
                  <a:prstClr val="black">
                    <a:lumMod val="75000"/>
                    <a:lumOff val="25000"/>
                  </a:prstClr>
                </a:solidFill>
                <a:latin typeface="Lato" panose="020F0502020204030203" pitchFamily="34" charset="0"/>
                <a:ea typeface="Lato" panose="020F0502020204030203" pitchFamily="34" charset="0"/>
                <a:cs typeface="Lato" panose="020F0502020204030203" pitchFamily="34" charset="0"/>
              </a:rPr>
              <a:t>Enhanced Benefit –“Watershed” Legislative Year</a:t>
            </a:r>
          </a:p>
          <a:p>
            <a:pPr marL="45243" indent="-45243" algn="l" defTabSz="685783">
              <a:buFont typeface="Arial" panose="020B0604020202020204" pitchFamily="34" charset="0"/>
              <a:buChar char="•"/>
              <a:defRPr/>
            </a:pPr>
            <a:r>
              <a:rPr lang="en-US" sz="750" b="0" u="none" kern="0" dirty="0">
                <a:solidFill>
                  <a:prstClr val="black">
                    <a:lumMod val="75000"/>
                    <a:lumOff val="25000"/>
                  </a:prstClr>
                </a:solidFill>
                <a:latin typeface="Lato" panose="020F0502020204030203" pitchFamily="34" charset="0"/>
                <a:ea typeface="Lato" panose="020F0502020204030203" pitchFamily="34" charset="0"/>
                <a:cs typeface="Lato" panose="020F0502020204030203" pitchFamily="34" charset="0"/>
              </a:rPr>
              <a:t>Added </a:t>
            </a:r>
            <a:r>
              <a:rPr lang="en-US" sz="750" u="none" kern="0" dirty="0">
                <a:solidFill>
                  <a:schemeClr val="accent1">
                    <a:lumMod val="60000"/>
                    <a:lumOff val="40000"/>
                  </a:schemeClr>
                </a:solidFill>
                <a:latin typeface="Lato" panose="020F0502020204030203" pitchFamily="34" charset="0"/>
                <a:ea typeface="Lato" panose="020F0502020204030203" pitchFamily="34" charset="0"/>
                <a:cs typeface="Lato" panose="020F0502020204030203" pitchFamily="34" charset="0"/>
              </a:rPr>
              <a:t>TRICARE for Life (TFL) </a:t>
            </a:r>
          </a:p>
          <a:p>
            <a:pPr marL="45243" indent="-45243" algn="l" defTabSz="685783">
              <a:buFont typeface="Arial" panose="020B0604020202020204" pitchFamily="34" charset="0"/>
              <a:buChar char="•"/>
              <a:defRPr/>
            </a:pPr>
            <a:r>
              <a:rPr lang="en-US" sz="750" b="0" u="none" kern="0" dirty="0">
                <a:solidFill>
                  <a:prstClr val="black">
                    <a:lumMod val="75000"/>
                    <a:lumOff val="25000"/>
                  </a:prstClr>
                </a:solidFill>
                <a:latin typeface="Lato" panose="020F0502020204030203" pitchFamily="34" charset="0"/>
                <a:ea typeface="Lato" panose="020F0502020204030203" pitchFamily="34" charset="0"/>
                <a:cs typeface="Lato" panose="020F0502020204030203" pitchFamily="34" charset="0"/>
              </a:rPr>
              <a:t>Added TRICARE Senior Pharmacy </a:t>
            </a:r>
          </a:p>
          <a:p>
            <a:pPr marL="45243" indent="-45243" algn="l" defTabSz="685783">
              <a:buFont typeface="Arial" panose="020B0604020202020204" pitchFamily="34" charset="0"/>
              <a:buChar char="•"/>
              <a:defRPr/>
            </a:pPr>
            <a:r>
              <a:rPr lang="en-US" sz="750" b="0" u="none" kern="0" dirty="0">
                <a:solidFill>
                  <a:prstClr val="black">
                    <a:lumMod val="75000"/>
                    <a:lumOff val="25000"/>
                  </a:prstClr>
                </a:solidFill>
                <a:latin typeface="Lato" panose="020F0502020204030203" pitchFamily="34" charset="0"/>
                <a:ea typeface="Lato" panose="020F0502020204030203" pitchFamily="34" charset="0"/>
                <a:cs typeface="Lato" panose="020F0502020204030203" pitchFamily="34" charset="0"/>
              </a:rPr>
              <a:t>Eliminated copayments for AD Families in TRICARE Prime</a:t>
            </a:r>
          </a:p>
          <a:p>
            <a:pPr marL="45243" indent="-45243" algn="l" defTabSz="685783">
              <a:buFont typeface="Arial" panose="020B0604020202020204" pitchFamily="34" charset="0"/>
              <a:buChar char="•"/>
              <a:defRPr/>
            </a:pPr>
            <a:r>
              <a:rPr lang="en-US" sz="750" b="0" u="none" kern="0" dirty="0">
                <a:solidFill>
                  <a:prstClr val="black">
                    <a:lumMod val="75000"/>
                    <a:lumOff val="25000"/>
                  </a:prstClr>
                </a:solidFill>
                <a:latin typeface="Lato" panose="020F0502020204030203" pitchFamily="34" charset="0"/>
                <a:ea typeface="Lato" panose="020F0502020204030203" pitchFamily="34" charset="0"/>
                <a:cs typeface="Lato" panose="020F0502020204030203" pitchFamily="34" charset="0"/>
              </a:rPr>
              <a:t>Reduced retiree catastrophic cap from $7,500 to $3,000</a:t>
            </a:r>
          </a:p>
          <a:p>
            <a:pPr algn="l" defTabSz="685783">
              <a:defRPr/>
            </a:pPr>
            <a:r>
              <a:rPr lang="en-US" sz="750" b="0" u="none" kern="0" dirty="0">
                <a:solidFill>
                  <a:prstClr val="black">
                    <a:lumMod val="75000"/>
                    <a:lumOff val="25000"/>
                  </a:prstClr>
                </a:solidFill>
                <a:latin typeface="Lato" panose="020F0502020204030203" pitchFamily="34" charset="0"/>
                <a:ea typeface="Lato" panose="020F0502020204030203" pitchFamily="34" charset="0"/>
                <a:cs typeface="Lato" panose="020F0502020204030203" pitchFamily="34" charset="0"/>
              </a:rPr>
              <a:t>	            …and much more</a:t>
            </a:r>
          </a:p>
        </p:txBody>
      </p:sp>
      <p:cxnSp>
        <p:nvCxnSpPr>
          <p:cNvPr id="54" name="Straight Connector 53"/>
          <p:cNvCxnSpPr>
            <a:cxnSpLocks/>
          </p:cNvCxnSpPr>
          <p:nvPr/>
        </p:nvCxnSpPr>
        <p:spPr>
          <a:xfrm flipH="1" flipV="1">
            <a:off x="5090910" y="3510534"/>
            <a:ext cx="0" cy="1236069"/>
          </a:xfrm>
          <a:prstGeom prst="line">
            <a:avLst/>
          </a:prstGeom>
          <a:noFill/>
          <a:ln w="28575" cap="flat" cmpd="sng" algn="ctr">
            <a:solidFill>
              <a:srgbClr val="0256AB"/>
            </a:solidFill>
            <a:prstDash val="solid"/>
          </a:ln>
          <a:effectLst/>
        </p:spPr>
      </p:cxnSp>
      <p:sp>
        <p:nvSpPr>
          <p:cNvPr id="55" name="TextBox 54"/>
          <p:cNvSpPr txBox="1"/>
          <p:nvPr/>
        </p:nvSpPr>
        <p:spPr>
          <a:xfrm>
            <a:off x="4798305" y="3766271"/>
            <a:ext cx="421772" cy="207749"/>
          </a:xfrm>
          <a:prstGeom prst="rect">
            <a:avLst/>
          </a:prstGeom>
          <a:solidFill>
            <a:sysClr val="window" lastClr="FFFFFF"/>
          </a:solidFill>
        </p:spPr>
        <p:txBody>
          <a:bodyPr wrap="square" rtlCol="0">
            <a:spAutoFit/>
          </a:bodyPr>
          <a:lstStyle/>
          <a:p>
            <a:pPr algn="ctr" defTabSz="685783">
              <a:defRPr/>
            </a:pPr>
            <a:r>
              <a:rPr lang="en-US" sz="750" b="1" kern="0" dirty="0">
                <a:solidFill>
                  <a:prstClr val="black">
                    <a:lumMod val="75000"/>
                    <a:lumOff val="25000"/>
                  </a:prstClr>
                </a:solidFill>
                <a:latin typeface="Lato" panose="020F0502020204030203" pitchFamily="34" charset="0"/>
                <a:ea typeface="Lato" panose="020F0502020204030203" pitchFamily="34" charset="0"/>
                <a:cs typeface="Lato" panose="020F0502020204030203" pitchFamily="34" charset="0"/>
              </a:rPr>
              <a:t>1998</a:t>
            </a:r>
          </a:p>
        </p:txBody>
      </p:sp>
      <p:sp>
        <p:nvSpPr>
          <p:cNvPr id="56" name="Rectangle 55"/>
          <p:cNvSpPr/>
          <p:nvPr/>
        </p:nvSpPr>
        <p:spPr>
          <a:xfrm>
            <a:off x="3033637" y="2222537"/>
            <a:ext cx="1767918" cy="444417"/>
          </a:xfrm>
          <a:prstGeom prst="rect">
            <a:avLst/>
          </a:prstGeom>
          <a:noFill/>
          <a:ln>
            <a:noFill/>
          </a:ln>
        </p:spPr>
        <p:txBody>
          <a:bodyPr wrap="square" rtlCol="0">
            <a:spAutoFit/>
          </a:bodyPr>
          <a:lstStyle/>
          <a:p>
            <a:pPr defTabSz="914378">
              <a:defRPr/>
            </a:pPr>
            <a:r>
              <a:rPr lang="en-US" sz="788" b="1" dirty="0">
                <a:solidFill>
                  <a:prstClr val="black">
                    <a:lumMod val="75000"/>
                    <a:lumOff val="25000"/>
                  </a:prstClr>
                </a:solidFill>
                <a:latin typeface="Lato" panose="020F0502020204030203" pitchFamily="34" charset="0"/>
                <a:ea typeface="Lato" panose="020F0502020204030203" pitchFamily="34" charset="0"/>
                <a:cs typeface="Lato" panose="020F0502020204030203" pitchFamily="34" charset="0"/>
              </a:rPr>
              <a:t>CHAMPUS Reform Initiative (CRI)</a:t>
            </a:r>
          </a:p>
          <a:p>
            <a:pPr marL="42862" indent="-42862" defTabSz="914378">
              <a:buFont typeface="Arial" panose="020B0604020202020204" pitchFamily="34" charset="0"/>
              <a:buChar char="•"/>
              <a:defRPr/>
            </a:pPr>
            <a:r>
              <a:rPr lang="en-US" sz="750" dirty="0">
                <a:solidFill>
                  <a:prstClr val="black">
                    <a:lumMod val="75000"/>
                    <a:lumOff val="25000"/>
                  </a:prstClr>
                </a:solidFill>
                <a:latin typeface="Lato" panose="020F0502020204030203" pitchFamily="34" charset="0"/>
                <a:ea typeface="Lato" panose="020F0502020204030203" pitchFamily="34" charset="0"/>
                <a:cs typeface="Lato" panose="020F0502020204030203" pitchFamily="34" charset="0"/>
              </a:rPr>
              <a:t>Pilots in CA and HI introduce health plan choice (pre-cursor to TRICARE)</a:t>
            </a:r>
          </a:p>
        </p:txBody>
      </p:sp>
      <p:grpSp>
        <p:nvGrpSpPr>
          <p:cNvPr id="57" name="Group 56"/>
          <p:cNvGrpSpPr/>
          <p:nvPr/>
        </p:nvGrpSpPr>
        <p:grpSpPr>
          <a:xfrm>
            <a:off x="1868135" y="1298641"/>
            <a:ext cx="857694" cy="2211955"/>
            <a:chOff x="2002166" y="2067489"/>
            <a:chExt cx="1143592" cy="2742205"/>
          </a:xfrm>
        </p:grpSpPr>
        <p:cxnSp>
          <p:nvCxnSpPr>
            <p:cNvPr id="58" name="Straight Connector 57"/>
            <p:cNvCxnSpPr/>
            <p:nvPr/>
          </p:nvCxnSpPr>
          <p:spPr>
            <a:xfrm flipV="1">
              <a:off x="3130574" y="2524311"/>
              <a:ext cx="0" cy="2285383"/>
            </a:xfrm>
            <a:prstGeom prst="line">
              <a:avLst/>
            </a:prstGeom>
            <a:noFill/>
            <a:ln w="28575" cap="flat" cmpd="sng" algn="ctr">
              <a:solidFill>
                <a:srgbClr val="CD7069"/>
              </a:solidFill>
              <a:prstDash val="solid"/>
            </a:ln>
            <a:effectLst/>
          </p:spPr>
        </p:cxnSp>
        <p:grpSp>
          <p:nvGrpSpPr>
            <p:cNvPr id="59" name="Group 58"/>
            <p:cNvGrpSpPr/>
            <p:nvPr/>
          </p:nvGrpSpPr>
          <p:grpSpPr>
            <a:xfrm>
              <a:off x="2002166" y="2067489"/>
              <a:ext cx="1143592" cy="482055"/>
              <a:chOff x="2305439" y="2475594"/>
              <a:chExt cx="1143592" cy="482055"/>
            </a:xfrm>
          </p:grpSpPr>
          <p:cxnSp>
            <p:nvCxnSpPr>
              <p:cNvPr id="60" name="Straight Connector 59"/>
              <p:cNvCxnSpPr/>
              <p:nvPr/>
            </p:nvCxnSpPr>
            <p:spPr>
              <a:xfrm>
                <a:off x="2305439" y="2947261"/>
                <a:ext cx="1143592" cy="0"/>
              </a:xfrm>
              <a:prstGeom prst="line">
                <a:avLst/>
              </a:prstGeom>
              <a:noFill/>
              <a:ln w="28575" cap="flat" cmpd="sng" algn="ctr">
                <a:solidFill>
                  <a:srgbClr val="CD7069"/>
                </a:solidFill>
                <a:prstDash val="solid"/>
              </a:ln>
              <a:effectLst/>
            </p:spPr>
          </p:cxnSp>
          <p:cxnSp>
            <p:nvCxnSpPr>
              <p:cNvPr id="61" name="Straight Connector 60"/>
              <p:cNvCxnSpPr/>
              <p:nvPr/>
            </p:nvCxnSpPr>
            <p:spPr>
              <a:xfrm flipV="1">
                <a:off x="2315100" y="2475594"/>
                <a:ext cx="3128" cy="482055"/>
              </a:xfrm>
              <a:prstGeom prst="line">
                <a:avLst/>
              </a:prstGeom>
              <a:noFill/>
              <a:ln w="28575" cap="flat" cmpd="sng" algn="ctr">
                <a:solidFill>
                  <a:srgbClr val="CD7069"/>
                </a:solidFill>
                <a:prstDash val="solid"/>
              </a:ln>
              <a:effectLst/>
            </p:spPr>
          </p:cxnSp>
        </p:grpSp>
      </p:grpSp>
      <p:grpSp>
        <p:nvGrpSpPr>
          <p:cNvPr id="62" name="Group 61"/>
          <p:cNvGrpSpPr/>
          <p:nvPr/>
        </p:nvGrpSpPr>
        <p:grpSpPr>
          <a:xfrm>
            <a:off x="3056962" y="1615754"/>
            <a:ext cx="1664336" cy="574996"/>
            <a:chOff x="2310576" y="2060370"/>
            <a:chExt cx="1956253" cy="766661"/>
          </a:xfrm>
        </p:grpSpPr>
        <p:cxnSp>
          <p:nvCxnSpPr>
            <p:cNvPr id="63" name="Straight Connector 62"/>
            <p:cNvCxnSpPr/>
            <p:nvPr/>
          </p:nvCxnSpPr>
          <p:spPr>
            <a:xfrm>
              <a:off x="2310576" y="2827030"/>
              <a:ext cx="1956253" cy="0"/>
            </a:xfrm>
            <a:prstGeom prst="line">
              <a:avLst/>
            </a:prstGeom>
            <a:noFill/>
            <a:ln w="28575" cap="flat" cmpd="sng" algn="ctr">
              <a:solidFill>
                <a:srgbClr val="CD7069"/>
              </a:solidFill>
              <a:prstDash val="solid"/>
            </a:ln>
            <a:effectLst/>
          </p:spPr>
        </p:cxnSp>
        <p:cxnSp>
          <p:nvCxnSpPr>
            <p:cNvPr id="64" name="Straight Connector 63"/>
            <p:cNvCxnSpPr/>
            <p:nvPr/>
          </p:nvCxnSpPr>
          <p:spPr>
            <a:xfrm flipV="1">
              <a:off x="2310576" y="2060370"/>
              <a:ext cx="8913" cy="766661"/>
            </a:xfrm>
            <a:prstGeom prst="line">
              <a:avLst/>
            </a:prstGeom>
            <a:noFill/>
            <a:ln w="28575" cap="flat" cmpd="sng" algn="ctr">
              <a:solidFill>
                <a:srgbClr val="CD7069"/>
              </a:solidFill>
              <a:prstDash val="solid"/>
            </a:ln>
            <a:effectLst/>
          </p:spPr>
        </p:cxnSp>
      </p:grpSp>
      <p:grpSp>
        <p:nvGrpSpPr>
          <p:cNvPr id="65" name="Group 64"/>
          <p:cNvGrpSpPr/>
          <p:nvPr/>
        </p:nvGrpSpPr>
        <p:grpSpPr>
          <a:xfrm>
            <a:off x="4138766" y="457200"/>
            <a:ext cx="751469" cy="1009467"/>
            <a:chOff x="2308518" y="2083955"/>
            <a:chExt cx="918635" cy="873694"/>
          </a:xfrm>
        </p:grpSpPr>
        <p:cxnSp>
          <p:nvCxnSpPr>
            <p:cNvPr id="66" name="Straight Connector 65"/>
            <p:cNvCxnSpPr/>
            <p:nvPr/>
          </p:nvCxnSpPr>
          <p:spPr>
            <a:xfrm>
              <a:off x="2308518" y="2947261"/>
              <a:ext cx="918635" cy="0"/>
            </a:xfrm>
            <a:prstGeom prst="line">
              <a:avLst/>
            </a:prstGeom>
            <a:noFill/>
            <a:ln w="28575" cap="flat" cmpd="sng" algn="ctr">
              <a:solidFill>
                <a:srgbClr val="CD7069"/>
              </a:solidFill>
              <a:prstDash val="solid"/>
            </a:ln>
            <a:effectLst/>
          </p:spPr>
        </p:cxnSp>
        <p:cxnSp>
          <p:nvCxnSpPr>
            <p:cNvPr id="67" name="Straight Connector 66"/>
            <p:cNvCxnSpPr/>
            <p:nvPr/>
          </p:nvCxnSpPr>
          <p:spPr>
            <a:xfrm flipV="1">
              <a:off x="2319134" y="2083955"/>
              <a:ext cx="0" cy="873694"/>
            </a:xfrm>
            <a:prstGeom prst="line">
              <a:avLst/>
            </a:prstGeom>
            <a:noFill/>
            <a:ln w="28575" cap="flat" cmpd="sng" algn="ctr">
              <a:solidFill>
                <a:srgbClr val="CD7069"/>
              </a:solidFill>
              <a:prstDash val="solid"/>
            </a:ln>
            <a:effectLst/>
          </p:spPr>
        </p:cxnSp>
      </p:grpSp>
      <p:sp>
        <p:nvSpPr>
          <p:cNvPr id="68" name="TextBox 67"/>
          <p:cNvSpPr txBox="1"/>
          <p:nvPr/>
        </p:nvSpPr>
        <p:spPr>
          <a:xfrm>
            <a:off x="5120356" y="3056892"/>
            <a:ext cx="421772" cy="207749"/>
          </a:xfrm>
          <a:prstGeom prst="rect">
            <a:avLst/>
          </a:prstGeom>
          <a:solidFill>
            <a:sysClr val="window" lastClr="FFFFFF"/>
          </a:solidFill>
        </p:spPr>
        <p:txBody>
          <a:bodyPr wrap="square" rtlCol="0">
            <a:spAutoFit/>
          </a:bodyPr>
          <a:lstStyle/>
          <a:p>
            <a:pPr algn="ctr" defTabSz="685783">
              <a:defRPr/>
            </a:pPr>
            <a:r>
              <a:rPr lang="en-US" sz="750" b="1" kern="0" dirty="0">
                <a:solidFill>
                  <a:prstClr val="black">
                    <a:lumMod val="75000"/>
                    <a:lumOff val="25000"/>
                  </a:prstClr>
                </a:solidFill>
                <a:latin typeface="Lato" panose="020F0502020204030203" pitchFamily="34" charset="0"/>
                <a:ea typeface="Lato" panose="020F0502020204030203" pitchFamily="34" charset="0"/>
                <a:cs typeface="Lato" panose="020F0502020204030203" pitchFamily="34" charset="0"/>
              </a:rPr>
              <a:t>2001</a:t>
            </a:r>
          </a:p>
        </p:txBody>
      </p:sp>
      <p:sp>
        <p:nvSpPr>
          <p:cNvPr id="69" name="TextBox 68"/>
          <p:cNvSpPr txBox="1"/>
          <p:nvPr/>
        </p:nvSpPr>
        <p:spPr>
          <a:xfrm>
            <a:off x="5599088" y="1771771"/>
            <a:ext cx="1281165" cy="334835"/>
          </a:xfrm>
          <a:prstGeom prst="rect">
            <a:avLst/>
          </a:prstGeom>
          <a:solidFill>
            <a:sysClr val="window" lastClr="FFFFFF"/>
          </a:solidFill>
          <a:ln>
            <a:noFill/>
          </a:ln>
        </p:spPr>
        <p:txBody>
          <a:bodyPr wrap="square" rtlCol="0">
            <a:spAutoFit/>
          </a:bodyPr>
          <a:lstStyle>
            <a:defPPr>
              <a:defRPr lang="en-US"/>
            </a:defPPr>
            <a:lvl1pPr algn="ctr" defTabSz="914400" eaLnBrk="1" hangingPunct="1">
              <a:spcBef>
                <a:spcPts val="0"/>
              </a:spcBef>
              <a:defRPr sz="1050" b="1" u="sng">
                <a:latin typeface="Arial" charset="0"/>
                <a:ea typeface="MS PGothic" charset="0"/>
                <a:cs typeface="MS PGothic" charset="0"/>
              </a:defRPr>
            </a:lvl1pPr>
          </a:lstStyle>
          <a:p>
            <a:pPr algn="l" defTabSz="685783">
              <a:defRPr/>
            </a:pPr>
            <a:r>
              <a:rPr lang="en-US" sz="788" u="none" kern="0" dirty="0">
                <a:solidFill>
                  <a:prstClr val="black">
                    <a:lumMod val="75000"/>
                    <a:lumOff val="25000"/>
                  </a:prstClr>
                </a:solidFill>
                <a:latin typeface="Lato" panose="020F0502020204030203" pitchFamily="34" charset="0"/>
                <a:ea typeface="Lato" panose="020F0502020204030203" pitchFamily="34" charset="0"/>
                <a:cs typeface="Lato" panose="020F0502020204030203" pitchFamily="34" charset="0"/>
              </a:rPr>
              <a:t>TRICARE Reserve Select Plan Added</a:t>
            </a:r>
          </a:p>
        </p:txBody>
      </p:sp>
      <p:sp>
        <p:nvSpPr>
          <p:cNvPr id="70" name="TextBox 69"/>
          <p:cNvSpPr txBox="1"/>
          <p:nvPr/>
        </p:nvSpPr>
        <p:spPr>
          <a:xfrm>
            <a:off x="6078566" y="2108673"/>
            <a:ext cx="1145945" cy="334835"/>
          </a:xfrm>
          <a:prstGeom prst="rect">
            <a:avLst/>
          </a:prstGeom>
          <a:solidFill>
            <a:sysClr val="window" lastClr="FFFFFF"/>
          </a:solidFill>
          <a:ln>
            <a:noFill/>
          </a:ln>
        </p:spPr>
        <p:txBody>
          <a:bodyPr wrap="square" rtlCol="0">
            <a:spAutoFit/>
          </a:bodyPr>
          <a:lstStyle>
            <a:defPPr>
              <a:defRPr lang="en-US"/>
            </a:defPPr>
            <a:lvl1pPr algn="ctr" defTabSz="914400" eaLnBrk="1" hangingPunct="1">
              <a:spcBef>
                <a:spcPts val="0"/>
              </a:spcBef>
              <a:defRPr sz="1050" b="1" u="sng">
                <a:latin typeface="Arial" charset="0"/>
                <a:ea typeface="MS PGothic" charset="0"/>
                <a:cs typeface="MS PGothic" charset="0"/>
              </a:defRPr>
            </a:lvl1pPr>
          </a:lstStyle>
          <a:p>
            <a:pPr algn="l" defTabSz="685783">
              <a:defRPr/>
            </a:pPr>
            <a:r>
              <a:rPr lang="en-US" sz="788" u="none" kern="0" dirty="0">
                <a:solidFill>
                  <a:prstClr val="black">
                    <a:lumMod val="75000"/>
                    <a:lumOff val="25000"/>
                  </a:prstClr>
                </a:solidFill>
                <a:latin typeface="Lato" panose="020F0502020204030203" pitchFamily="34" charset="0"/>
                <a:ea typeface="Lato" panose="020F0502020204030203" pitchFamily="34" charset="0"/>
                <a:cs typeface="Lato" panose="020F0502020204030203" pitchFamily="34" charset="0"/>
              </a:rPr>
              <a:t>TRICARE Young Adult Plan Added</a:t>
            </a:r>
          </a:p>
        </p:txBody>
      </p:sp>
      <p:sp>
        <p:nvSpPr>
          <p:cNvPr id="71" name="TextBox 70"/>
          <p:cNvSpPr txBox="1"/>
          <p:nvPr/>
        </p:nvSpPr>
        <p:spPr>
          <a:xfrm>
            <a:off x="5029200" y="3933765"/>
            <a:ext cx="1265291" cy="450251"/>
          </a:xfrm>
          <a:prstGeom prst="rect">
            <a:avLst/>
          </a:prstGeom>
          <a:noFill/>
          <a:ln>
            <a:noFill/>
          </a:ln>
        </p:spPr>
        <p:txBody>
          <a:bodyPr wrap="square" rtlCol="0">
            <a:spAutoFit/>
          </a:bodyPr>
          <a:lstStyle>
            <a:defPPr>
              <a:defRPr lang="en-US"/>
            </a:defPPr>
            <a:lvl1pPr algn="ctr" defTabSz="914400" eaLnBrk="1" hangingPunct="1">
              <a:spcBef>
                <a:spcPts val="0"/>
              </a:spcBef>
              <a:defRPr sz="1050" b="1" u="sng">
                <a:latin typeface="Arial" charset="0"/>
                <a:ea typeface="MS PGothic" charset="0"/>
                <a:cs typeface="MS PGothic" charset="0"/>
              </a:defRPr>
            </a:lvl1pPr>
          </a:lstStyle>
          <a:p>
            <a:pPr defTabSz="685783">
              <a:defRPr/>
            </a:pPr>
            <a:r>
              <a:rPr lang="en-US" sz="788" u="none" kern="0" dirty="0">
                <a:solidFill>
                  <a:prstClr val="black">
                    <a:lumMod val="75000"/>
                    <a:lumOff val="25000"/>
                  </a:prstClr>
                </a:solidFill>
                <a:latin typeface="Lato" panose="020F0502020204030203" pitchFamily="34" charset="0"/>
                <a:ea typeface="Lato" panose="020F0502020204030203" pitchFamily="34" charset="0"/>
                <a:cs typeface="Lato" panose="020F0502020204030203" pitchFamily="34" charset="0"/>
              </a:rPr>
              <a:t>Defense Health Agency (DHA) established</a:t>
            </a:r>
          </a:p>
          <a:p>
            <a:pPr defTabSz="685783">
              <a:defRPr/>
            </a:pPr>
            <a:r>
              <a:rPr lang="en-US" sz="750" b="0" u="none" kern="0" dirty="0">
                <a:solidFill>
                  <a:prstClr val="black">
                    <a:lumMod val="75000"/>
                    <a:lumOff val="25000"/>
                  </a:prstClr>
                </a:solidFill>
                <a:latin typeface="Lato" panose="020F0502020204030203" pitchFamily="34" charset="0"/>
                <a:ea typeface="Lato" panose="020F0502020204030203" pitchFamily="34" charset="0"/>
                <a:cs typeface="Lato" panose="020F0502020204030203" pitchFamily="34" charset="0"/>
              </a:rPr>
              <a:t>Expanded role from TMA</a:t>
            </a:r>
          </a:p>
        </p:txBody>
      </p:sp>
      <p:sp>
        <p:nvSpPr>
          <p:cNvPr id="74" name="TextBox 73"/>
          <p:cNvSpPr txBox="1"/>
          <p:nvPr/>
        </p:nvSpPr>
        <p:spPr>
          <a:xfrm>
            <a:off x="5129595" y="4450317"/>
            <a:ext cx="1347405" cy="559833"/>
          </a:xfrm>
          <a:prstGeom prst="rect">
            <a:avLst/>
          </a:prstGeom>
          <a:noFill/>
          <a:ln>
            <a:noFill/>
          </a:ln>
        </p:spPr>
        <p:txBody>
          <a:bodyPr wrap="square" rtlCol="0">
            <a:spAutoFit/>
          </a:bodyPr>
          <a:lstStyle>
            <a:defPPr>
              <a:defRPr lang="en-US"/>
            </a:defPPr>
            <a:lvl1pPr algn="ctr" defTabSz="914400" eaLnBrk="1" hangingPunct="1">
              <a:spcBef>
                <a:spcPts val="0"/>
              </a:spcBef>
              <a:defRPr sz="1050" b="1" u="sng">
                <a:latin typeface="Arial" charset="0"/>
                <a:ea typeface="MS PGothic" charset="0"/>
                <a:cs typeface="MS PGothic" charset="0"/>
              </a:defRPr>
            </a:lvl1pPr>
          </a:lstStyle>
          <a:p>
            <a:pPr algn="l" defTabSz="685783">
              <a:defRPr/>
            </a:pPr>
            <a:r>
              <a:rPr lang="en-US" sz="788" u="none" kern="0" dirty="0">
                <a:solidFill>
                  <a:prstClr val="black">
                    <a:lumMod val="75000"/>
                    <a:lumOff val="25000"/>
                  </a:prstClr>
                </a:solidFill>
                <a:latin typeface="Lato" panose="020F0502020204030203" pitchFamily="34" charset="0"/>
                <a:ea typeface="Lato" panose="020F0502020204030203" pitchFamily="34" charset="0"/>
                <a:cs typeface="Lato" panose="020F0502020204030203" pitchFamily="34" charset="0"/>
              </a:rPr>
              <a:t>NDAA 2017</a:t>
            </a:r>
          </a:p>
          <a:p>
            <a:pPr marL="45243" indent="-45243" algn="l" defTabSz="685783">
              <a:buFont typeface="Arial" panose="020B0604020202020204" pitchFamily="34" charset="0"/>
              <a:buChar char="•"/>
              <a:defRPr/>
            </a:pPr>
            <a:r>
              <a:rPr lang="en-US" sz="750" b="0" u="none" kern="0" dirty="0">
                <a:solidFill>
                  <a:prstClr val="black">
                    <a:lumMod val="75000"/>
                    <a:lumOff val="25000"/>
                  </a:prstClr>
                </a:solidFill>
                <a:latin typeface="Lato" panose="020F0502020204030203" pitchFamily="34" charset="0"/>
                <a:ea typeface="Lato" panose="020F0502020204030203" pitchFamily="34" charset="0"/>
                <a:cs typeface="Lato" panose="020F0502020204030203" pitchFamily="34" charset="0"/>
              </a:rPr>
              <a:t>DHA gains MTF authority, direction, &amp; control (ADC) over MTFs</a:t>
            </a:r>
          </a:p>
        </p:txBody>
      </p:sp>
      <p:sp>
        <p:nvSpPr>
          <p:cNvPr id="75" name="TextBox 74"/>
          <p:cNvSpPr txBox="1"/>
          <p:nvPr/>
        </p:nvSpPr>
        <p:spPr>
          <a:xfrm>
            <a:off x="6168799" y="2452375"/>
            <a:ext cx="1709962" cy="492827"/>
          </a:xfrm>
          <a:prstGeom prst="rect">
            <a:avLst/>
          </a:prstGeom>
          <a:noFill/>
          <a:ln>
            <a:noFill/>
          </a:ln>
        </p:spPr>
        <p:txBody>
          <a:bodyPr wrap="square" rtlCol="0">
            <a:spAutoFit/>
          </a:bodyPr>
          <a:lstStyle>
            <a:defPPr>
              <a:defRPr lang="en-US"/>
            </a:defPPr>
            <a:lvl1pPr algn="ctr" defTabSz="914400" eaLnBrk="1" hangingPunct="1">
              <a:spcBef>
                <a:spcPts val="0"/>
              </a:spcBef>
              <a:defRPr sz="1050" b="1" u="sng">
                <a:latin typeface="Arial" charset="0"/>
                <a:ea typeface="MS PGothic" charset="0"/>
                <a:cs typeface="MS PGothic" charset="0"/>
              </a:defRPr>
            </a:lvl1pPr>
          </a:lstStyle>
          <a:p>
            <a:pPr algn="l" defTabSz="685783">
              <a:defRPr/>
            </a:pPr>
            <a:r>
              <a:rPr lang="en-US" sz="788" u="none" kern="0" dirty="0">
                <a:solidFill>
                  <a:prstClr val="black">
                    <a:lumMod val="75000"/>
                    <a:lumOff val="25000"/>
                  </a:prstClr>
                </a:solidFill>
                <a:latin typeface="Lato" panose="020F0502020204030203" pitchFamily="34" charset="0"/>
                <a:ea typeface="Lato" panose="020F0502020204030203" pitchFamily="34" charset="0"/>
                <a:cs typeface="Lato" panose="020F0502020204030203" pitchFamily="34" charset="0"/>
              </a:rPr>
              <a:t>TRICARE Select (PPO) replaced TRICARE Standard &amp; Extra</a:t>
            </a:r>
          </a:p>
          <a:p>
            <a:pPr algn="l" defTabSz="685783">
              <a:lnSpc>
                <a:spcPct val="150000"/>
              </a:lnSpc>
              <a:defRPr/>
            </a:pPr>
            <a:r>
              <a:rPr lang="en-US" sz="788" u="none" kern="0" dirty="0">
                <a:solidFill>
                  <a:prstClr val="black">
                    <a:lumMod val="75000"/>
                    <a:lumOff val="25000"/>
                  </a:prstClr>
                </a:solidFill>
                <a:latin typeface="Lato" panose="020F0502020204030203" pitchFamily="34" charset="0"/>
                <a:ea typeface="Lato" panose="020F0502020204030203" pitchFamily="34" charset="0"/>
                <a:cs typeface="Lato" panose="020F0502020204030203" pitchFamily="34" charset="0"/>
              </a:rPr>
              <a:t>Added FEDVIP vision &amp; dental</a:t>
            </a:r>
          </a:p>
        </p:txBody>
      </p:sp>
      <p:sp>
        <p:nvSpPr>
          <p:cNvPr id="76" name="TextBox 75"/>
          <p:cNvSpPr txBox="1"/>
          <p:nvPr/>
        </p:nvSpPr>
        <p:spPr>
          <a:xfrm>
            <a:off x="2514943" y="3056892"/>
            <a:ext cx="421772" cy="207749"/>
          </a:xfrm>
          <a:prstGeom prst="rect">
            <a:avLst/>
          </a:prstGeom>
          <a:solidFill>
            <a:sysClr val="window" lastClr="FFFFFF"/>
          </a:solidFill>
        </p:spPr>
        <p:txBody>
          <a:bodyPr wrap="square" rtlCol="0">
            <a:spAutoFit/>
          </a:bodyPr>
          <a:lstStyle/>
          <a:p>
            <a:pPr algn="ctr" defTabSz="685783">
              <a:defRPr/>
            </a:pPr>
            <a:r>
              <a:rPr lang="en-US" sz="750" b="1" kern="0" dirty="0">
                <a:solidFill>
                  <a:prstClr val="black">
                    <a:lumMod val="75000"/>
                    <a:lumOff val="25000"/>
                  </a:prstClr>
                </a:solidFill>
                <a:latin typeface="Lato" panose="020F0502020204030203" pitchFamily="34" charset="0"/>
                <a:ea typeface="Lato" panose="020F0502020204030203" pitchFamily="34" charset="0"/>
                <a:cs typeface="Lato" panose="020F0502020204030203" pitchFamily="34" charset="0"/>
              </a:rPr>
              <a:t>1966</a:t>
            </a:r>
          </a:p>
        </p:txBody>
      </p:sp>
      <p:grpSp>
        <p:nvGrpSpPr>
          <p:cNvPr id="77" name="Group 76"/>
          <p:cNvGrpSpPr/>
          <p:nvPr/>
        </p:nvGrpSpPr>
        <p:grpSpPr>
          <a:xfrm>
            <a:off x="966427" y="2064597"/>
            <a:ext cx="1119433" cy="1445894"/>
            <a:chOff x="2002166" y="1892670"/>
            <a:chExt cx="1492577" cy="1927858"/>
          </a:xfrm>
        </p:grpSpPr>
        <p:cxnSp>
          <p:nvCxnSpPr>
            <p:cNvPr id="78" name="Straight Connector 77"/>
            <p:cNvCxnSpPr/>
            <p:nvPr/>
          </p:nvCxnSpPr>
          <p:spPr>
            <a:xfrm flipV="1">
              <a:off x="3486035" y="2524310"/>
              <a:ext cx="0" cy="1296218"/>
            </a:xfrm>
            <a:prstGeom prst="line">
              <a:avLst/>
            </a:prstGeom>
            <a:noFill/>
            <a:ln w="28575" cap="flat" cmpd="sng" algn="ctr">
              <a:solidFill>
                <a:srgbClr val="CD7069"/>
              </a:solidFill>
              <a:prstDash val="solid"/>
            </a:ln>
            <a:effectLst/>
          </p:spPr>
        </p:cxnSp>
        <p:grpSp>
          <p:nvGrpSpPr>
            <p:cNvPr id="79" name="Group 78"/>
            <p:cNvGrpSpPr/>
            <p:nvPr/>
          </p:nvGrpSpPr>
          <p:grpSpPr>
            <a:xfrm>
              <a:off x="2002166" y="1892670"/>
              <a:ext cx="1492577" cy="656874"/>
              <a:chOff x="2305439" y="2300775"/>
              <a:chExt cx="1492577" cy="656874"/>
            </a:xfrm>
          </p:grpSpPr>
          <p:cxnSp>
            <p:nvCxnSpPr>
              <p:cNvPr id="80" name="Straight Connector 79"/>
              <p:cNvCxnSpPr/>
              <p:nvPr/>
            </p:nvCxnSpPr>
            <p:spPr>
              <a:xfrm>
                <a:off x="2305439" y="2947261"/>
                <a:ext cx="1492577" cy="0"/>
              </a:xfrm>
              <a:prstGeom prst="line">
                <a:avLst/>
              </a:prstGeom>
              <a:noFill/>
              <a:ln w="28575" cap="flat" cmpd="sng" algn="ctr">
                <a:solidFill>
                  <a:srgbClr val="CD7069"/>
                </a:solidFill>
                <a:prstDash val="solid"/>
              </a:ln>
              <a:effectLst/>
            </p:spPr>
          </p:cxnSp>
          <p:cxnSp>
            <p:nvCxnSpPr>
              <p:cNvPr id="81" name="Straight Connector 80"/>
              <p:cNvCxnSpPr/>
              <p:nvPr/>
            </p:nvCxnSpPr>
            <p:spPr>
              <a:xfrm flipV="1">
                <a:off x="2315100" y="2300775"/>
                <a:ext cx="0" cy="656874"/>
              </a:xfrm>
              <a:prstGeom prst="line">
                <a:avLst/>
              </a:prstGeom>
              <a:noFill/>
              <a:ln w="28575" cap="flat" cmpd="sng" algn="ctr">
                <a:solidFill>
                  <a:srgbClr val="CD7069"/>
                </a:solidFill>
                <a:prstDash val="solid"/>
              </a:ln>
              <a:effectLst/>
            </p:spPr>
          </p:cxnSp>
        </p:grpSp>
      </p:grpSp>
      <p:sp>
        <p:nvSpPr>
          <p:cNvPr id="82" name="TextBox 81"/>
          <p:cNvSpPr txBox="1"/>
          <p:nvPr/>
        </p:nvSpPr>
        <p:spPr>
          <a:xfrm>
            <a:off x="1867504" y="3056892"/>
            <a:ext cx="421772" cy="207749"/>
          </a:xfrm>
          <a:prstGeom prst="rect">
            <a:avLst/>
          </a:prstGeom>
          <a:solidFill>
            <a:sysClr val="window" lastClr="FFFFFF"/>
          </a:solidFill>
        </p:spPr>
        <p:txBody>
          <a:bodyPr wrap="square" rtlCol="0">
            <a:spAutoFit/>
          </a:bodyPr>
          <a:lstStyle/>
          <a:p>
            <a:pPr algn="ctr" defTabSz="685783">
              <a:defRPr/>
            </a:pPr>
            <a:r>
              <a:rPr lang="en-US" sz="750" b="1" kern="0" dirty="0">
                <a:solidFill>
                  <a:prstClr val="black">
                    <a:lumMod val="75000"/>
                    <a:lumOff val="25000"/>
                  </a:prstClr>
                </a:solidFill>
                <a:latin typeface="Lato" panose="020F0502020204030203" pitchFamily="34" charset="0"/>
                <a:ea typeface="Lato" panose="020F0502020204030203" pitchFamily="34" charset="0"/>
                <a:cs typeface="Lato" panose="020F0502020204030203" pitchFamily="34" charset="0"/>
              </a:rPr>
              <a:t>1956</a:t>
            </a:r>
          </a:p>
        </p:txBody>
      </p:sp>
      <p:grpSp>
        <p:nvGrpSpPr>
          <p:cNvPr id="83" name="Group 82"/>
          <p:cNvGrpSpPr/>
          <p:nvPr/>
        </p:nvGrpSpPr>
        <p:grpSpPr>
          <a:xfrm>
            <a:off x="2867110" y="2724386"/>
            <a:ext cx="1363946" cy="255016"/>
            <a:chOff x="2308518" y="2129366"/>
            <a:chExt cx="1956253" cy="848236"/>
          </a:xfrm>
        </p:grpSpPr>
        <p:cxnSp>
          <p:nvCxnSpPr>
            <p:cNvPr id="84" name="Straight Connector 83"/>
            <p:cNvCxnSpPr/>
            <p:nvPr/>
          </p:nvCxnSpPr>
          <p:spPr>
            <a:xfrm>
              <a:off x="2308518" y="2947261"/>
              <a:ext cx="1956253" cy="0"/>
            </a:xfrm>
            <a:prstGeom prst="line">
              <a:avLst/>
            </a:prstGeom>
            <a:noFill/>
            <a:ln w="28575" cap="flat" cmpd="sng" algn="ctr">
              <a:solidFill>
                <a:srgbClr val="CD7069"/>
              </a:solidFill>
              <a:prstDash val="solid"/>
            </a:ln>
            <a:effectLst/>
          </p:spPr>
        </p:cxnSp>
        <p:cxnSp>
          <p:nvCxnSpPr>
            <p:cNvPr id="85" name="Straight Connector 84"/>
            <p:cNvCxnSpPr/>
            <p:nvPr/>
          </p:nvCxnSpPr>
          <p:spPr>
            <a:xfrm flipV="1">
              <a:off x="2322002" y="2129366"/>
              <a:ext cx="0" cy="848236"/>
            </a:xfrm>
            <a:prstGeom prst="line">
              <a:avLst/>
            </a:prstGeom>
            <a:noFill/>
            <a:ln w="28575" cap="flat" cmpd="sng" algn="ctr">
              <a:solidFill>
                <a:srgbClr val="CD7069"/>
              </a:solidFill>
              <a:prstDash val="solid"/>
            </a:ln>
            <a:effectLst/>
          </p:spPr>
        </p:cxnSp>
      </p:grpSp>
      <p:cxnSp>
        <p:nvCxnSpPr>
          <p:cNvPr id="86" name="Straight Connector 85"/>
          <p:cNvCxnSpPr/>
          <p:nvPr/>
        </p:nvCxnSpPr>
        <p:spPr>
          <a:xfrm flipV="1">
            <a:off x="5613174" y="1823061"/>
            <a:ext cx="0" cy="1685759"/>
          </a:xfrm>
          <a:prstGeom prst="line">
            <a:avLst/>
          </a:prstGeom>
          <a:noFill/>
          <a:ln w="28575" cap="flat" cmpd="sng" algn="ctr">
            <a:solidFill>
              <a:srgbClr val="CD7069"/>
            </a:solidFill>
            <a:prstDash val="solid"/>
          </a:ln>
          <a:effectLst/>
        </p:spPr>
      </p:cxnSp>
      <p:cxnSp>
        <p:nvCxnSpPr>
          <p:cNvPr id="87" name="Straight Connector 86"/>
          <p:cNvCxnSpPr/>
          <p:nvPr/>
        </p:nvCxnSpPr>
        <p:spPr>
          <a:xfrm flipV="1">
            <a:off x="6119593" y="2137219"/>
            <a:ext cx="0" cy="1371600"/>
          </a:xfrm>
          <a:prstGeom prst="line">
            <a:avLst/>
          </a:prstGeom>
          <a:noFill/>
          <a:ln w="28575" cap="flat" cmpd="sng" algn="ctr">
            <a:solidFill>
              <a:srgbClr val="CD7069"/>
            </a:solidFill>
            <a:prstDash val="solid"/>
          </a:ln>
          <a:effectLst/>
        </p:spPr>
      </p:cxnSp>
      <p:cxnSp>
        <p:nvCxnSpPr>
          <p:cNvPr id="88" name="Straight Connector 87"/>
          <p:cNvCxnSpPr/>
          <p:nvPr/>
        </p:nvCxnSpPr>
        <p:spPr>
          <a:xfrm flipV="1">
            <a:off x="6471957" y="2974417"/>
            <a:ext cx="0" cy="534402"/>
          </a:xfrm>
          <a:prstGeom prst="line">
            <a:avLst/>
          </a:prstGeom>
          <a:noFill/>
          <a:ln w="28575" cap="flat" cmpd="sng" algn="ctr">
            <a:solidFill>
              <a:srgbClr val="CD7069"/>
            </a:solidFill>
            <a:prstDash val="solid"/>
          </a:ln>
          <a:effectLst/>
        </p:spPr>
      </p:cxnSp>
      <p:cxnSp>
        <p:nvCxnSpPr>
          <p:cNvPr id="89" name="Straight Connector 88"/>
          <p:cNvCxnSpPr/>
          <p:nvPr/>
        </p:nvCxnSpPr>
        <p:spPr>
          <a:xfrm flipV="1">
            <a:off x="6424410" y="3508820"/>
            <a:ext cx="0" cy="1466382"/>
          </a:xfrm>
          <a:prstGeom prst="line">
            <a:avLst/>
          </a:prstGeom>
          <a:noFill/>
          <a:ln w="28575" cap="flat" cmpd="sng" algn="ctr">
            <a:solidFill>
              <a:srgbClr val="0256AB"/>
            </a:solidFill>
            <a:prstDash val="solid"/>
          </a:ln>
          <a:effectLst/>
        </p:spPr>
      </p:cxnSp>
      <p:cxnSp>
        <p:nvCxnSpPr>
          <p:cNvPr id="90" name="Straight Connector 89"/>
          <p:cNvCxnSpPr/>
          <p:nvPr/>
        </p:nvCxnSpPr>
        <p:spPr>
          <a:xfrm flipH="1" flipV="1">
            <a:off x="6236060" y="3510597"/>
            <a:ext cx="0" cy="930511"/>
          </a:xfrm>
          <a:prstGeom prst="line">
            <a:avLst/>
          </a:prstGeom>
          <a:noFill/>
          <a:ln w="28575" cap="flat" cmpd="sng" algn="ctr">
            <a:solidFill>
              <a:srgbClr val="0256AB"/>
            </a:solidFill>
            <a:prstDash val="solid"/>
          </a:ln>
          <a:effectLst/>
        </p:spPr>
      </p:cxnSp>
      <p:sp>
        <p:nvSpPr>
          <p:cNvPr id="91" name="TextBox 90"/>
          <p:cNvSpPr txBox="1"/>
          <p:nvPr/>
        </p:nvSpPr>
        <p:spPr>
          <a:xfrm>
            <a:off x="5464840" y="3056892"/>
            <a:ext cx="421772" cy="207749"/>
          </a:xfrm>
          <a:prstGeom prst="rect">
            <a:avLst/>
          </a:prstGeom>
          <a:solidFill>
            <a:sysClr val="window" lastClr="FFFFFF"/>
          </a:solidFill>
        </p:spPr>
        <p:txBody>
          <a:bodyPr wrap="square" rtlCol="0">
            <a:spAutoFit/>
          </a:bodyPr>
          <a:lstStyle/>
          <a:p>
            <a:pPr algn="ctr" defTabSz="685783">
              <a:defRPr/>
            </a:pPr>
            <a:r>
              <a:rPr lang="en-US" sz="750" b="1" kern="0" dirty="0">
                <a:solidFill>
                  <a:prstClr val="black">
                    <a:lumMod val="75000"/>
                    <a:lumOff val="25000"/>
                  </a:prstClr>
                </a:solidFill>
                <a:latin typeface="Lato" panose="020F0502020204030203" pitchFamily="34" charset="0"/>
                <a:ea typeface="Lato" panose="020F0502020204030203" pitchFamily="34" charset="0"/>
                <a:cs typeface="Lato" panose="020F0502020204030203" pitchFamily="34" charset="0"/>
              </a:rPr>
              <a:t>2005</a:t>
            </a:r>
          </a:p>
        </p:txBody>
      </p:sp>
      <p:sp>
        <p:nvSpPr>
          <p:cNvPr id="92" name="TextBox 91"/>
          <p:cNvSpPr txBox="1"/>
          <p:nvPr/>
        </p:nvSpPr>
        <p:spPr>
          <a:xfrm>
            <a:off x="5915590" y="3766271"/>
            <a:ext cx="421772" cy="207749"/>
          </a:xfrm>
          <a:prstGeom prst="rect">
            <a:avLst/>
          </a:prstGeom>
          <a:solidFill>
            <a:sysClr val="window" lastClr="FFFFFF"/>
          </a:solidFill>
        </p:spPr>
        <p:txBody>
          <a:bodyPr wrap="square" rtlCol="0">
            <a:spAutoFit/>
          </a:bodyPr>
          <a:lstStyle/>
          <a:p>
            <a:pPr algn="ctr" defTabSz="685783">
              <a:defRPr/>
            </a:pPr>
            <a:r>
              <a:rPr lang="en-US" sz="750" b="1" kern="0" dirty="0">
                <a:solidFill>
                  <a:prstClr val="black">
                    <a:lumMod val="75000"/>
                    <a:lumOff val="25000"/>
                  </a:prstClr>
                </a:solidFill>
                <a:latin typeface="Lato" panose="020F0502020204030203" pitchFamily="34" charset="0"/>
                <a:ea typeface="Lato" panose="020F0502020204030203" pitchFamily="34" charset="0"/>
                <a:cs typeface="Lato" panose="020F0502020204030203" pitchFamily="34" charset="0"/>
              </a:rPr>
              <a:t>2013</a:t>
            </a:r>
          </a:p>
        </p:txBody>
      </p:sp>
      <p:sp>
        <p:nvSpPr>
          <p:cNvPr id="93" name="TextBox 92"/>
          <p:cNvSpPr txBox="1"/>
          <p:nvPr/>
        </p:nvSpPr>
        <p:spPr>
          <a:xfrm>
            <a:off x="6386311" y="3766271"/>
            <a:ext cx="266135" cy="207749"/>
          </a:xfrm>
          <a:prstGeom prst="rect">
            <a:avLst/>
          </a:prstGeom>
          <a:solidFill>
            <a:sysClr val="window" lastClr="FFFFFF"/>
          </a:solidFill>
        </p:spPr>
        <p:txBody>
          <a:bodyPr wrap="square" lIns="0" rIns="0" rtlCol="0">
            <a:spAutoFit/>
          </a:bodyPr>
          <a:lstStyle/>
          <a:p>
            <a:pPr algn="ctr" defTabSz="685783">
              <a:defRPr/>
            </a:pPr>
            <a:r>
              <a:rPr lang="en-US" sz="750" b="1" kern="0" dirty="0">
                <a:solidFill>
                  <a:prstClr val="black">
                    <a:lumMod val="75000"/>
                    <a:lumOff val="25000"/>
                  </a:prstClr>
                </a:solidFill>
                <a:latin typeface="Lato" panose="020F0502020204030203" pitchFamily="34" charset="0"/>
                <a:ea typeface="Lato" panose="020F0502020204030203" pitchFamily="34" charset="0"/>
                <a:cs typeface="Lato" panose="020F0502020204030203" pitchFamily="34" charset="0"/>
              </a:rPr>
              <a:t>2017</a:t>
            </a:r>
          </a:p>
        </p:txBody>
      </p:sp>
      <p:sp>
        <p:nvSpPr>
          <p:cNvPr id="94" name="TextBox 93"/>
          <p:cNvSpPr txBox="1"/>
          <p:nvPr/>
        </p:nvSpPr>
        <p:spPr>
          <a:xfrm>
            <a:off x="6297057" y="3056892"/>
            <a:ext cx="421772" cy="207749"/>
          </a:xfrm>
          <a:prstGeom prst="rect">
            <a:avLst/>
          </a:prstGeom>
          <a:solidFill>
            <a:sysClr val="window" lastClr="FFFFFF"/>
          </a:solidFill>
        </p:spPr>
        <p:txBody>
          <a:bodyPr wrap="square" rtlCol="0">
            <a:spAutoFit/>
          </a:bodyPr>
          <a:lstStyle/>
          <a:p>
            <a:pPr algn="ctr" defTabSz="685783">
              <a:defRPr/>
            </a:pPr>
            <a:r>
              <a:rPr lang="en-US" sz="750" b="1" kern="0" dirty="0">
                <a:solidFill>
                  <a:prstClr val="black">
                    <a:lumMod val="75000"/>
                    <a:lumOff val="25000"/>
                  </a:prstClr>
                </a:solidFill>
                <a:latin typeface="Lato" panose="020F0502020204030203" pitchFamily="34" charset="0"/>
                <a:ea typeface="Lato" panose="020F0502020204030203" pitchFamily="34" charset="0"/>
                <a:cs typeface="Lato" panose="020F0502020204030203" pitchFamily="34" charset="0"/>
              </a:rPr>
              <a:t>2018</a:t>
            </a:r>
          </a:p>
        </p:txBody>
      </p:sp>
      <p:sp>
        <p:nvSpPr>
          <p:cNvPr id="95" name="TextBox 94"/>
          <p:cNvSpPr txBox="1"/>
          <p:nvPr/>
        </p:nvSpPr>
        <p:spPr>
          <a:xfrm>
            <a:off x="5918694" y="3056892"/>
            <a:ext cx="421772" cy="207749"/>
          </a:xfrm>
          <a:prstGeom prst="rect">
            <a:avLst/>
          </a:prstGeom>
          <a:solidFill>
            <a:sysClr val="window" lastClr="FFFFFF"/>
          </a:solidFill>
        </p:spPr>
        <p:txBody>
          <a:bodyPr wrap="square" rtlCol="0">
            <a:spAutoFit/>
          </a:bodyPr>
          <a:lstStyle/>
          <a:p>
            <a:pPr algn="ctr" defTabSz="685783">
              <a:defRPr/>
            </a:pPr>
            <a:r>
              <a:rPr lang="en-US" sz="750" b="1" kern="0" dirty="0">
                <a:solidFill>
                  <a:prstClr val="black">
                    <a:lumMod val="75000"/>
                    <a:lumOff val="25000"/>
                  </a:prstClr>
                </a:solidFill>
                <a:latin typeface="Lato" panose="020F0502020204030203" pitchFamily="34" charset="0"/>
                <a:ea typeface="Lato" panose="020F0502020204030203" pitchFamily="34" charset="0"/>
                <a:cs typeface="Lato" panose="020F0502020204030203" pitchFamily="34" charset="0"/>
              </a:rPr>
              <a:t>2011</a:t>
            </a:r>
          </a:p>
        </p:txBody>
      </p:sp>
      <p:grpSp>
        <p:nvGrpSpPr>
          <p:cNvPr id="96" name="Group 95"/>
          <p:cNvGrpSpPr/>
          <p:nvPr/>
        </p:nvGrpSpPr>
        <p:grpSpPr>
          <a:xfrm>
            <a:off x="6207471" y="2557253"/>
            <a:ext cx="264486" cy="431249"/>
            <a:chOff x="2308518" y="2209422"/>
            <a:chExt cx="1657151" cy="748227"/>
          </a:xfrm>
        </p:grpSpPr>
        <p:cxnSp>
          <p:nvCxnSpPr>
            <p:cNvPr id="97" name="Straight Connector 96"/>
            <p:cNvCxnSpPr/>
            <p:nvPr/>
          </p:nvCxnSpPr>
          <p:spPr>
            <a:xfrm>
              <a:off x="2308518" y="2947261"/>
              <a:ext cx="1657151" cy="0"/>
            </a:xfrm>
            <a:prstGeom prst="line">
              <a:avLst/>
            </a:prstGeom>
            <a:noFill/>
            <a:ln w="28575" cap="flat" cmpd="sng" algn="ctr">
              <a:solidFill>
                <a:srgbClr val="CD7069"/>
              </a:solidFill>
              <a:prstDash val="solid"/>
            </a:ln>
            <a:effectLst/>
          </p:spPr>
        </p:cxnSp>
        <p:cxnSp>
          <p:nvCxnSpPr>
            <p:cNvPr id="98" name="Straight Connector 97"/>
            <p:cNvCxnSpPr/>
            <p:nvPr/>
          </p:nvCxnSpPr>
          <p:spPr>
            <a:xfrm flipV="1">
              <a:off x="2319133" y="2209422"/>
              <a:ext cx="0" cy="748227"/>
            </a:xfrm>
            <a:prstGeom prst="line">
              <a:avLst/>
            </a:prstGeom>
            <a:noFill/>
            <a:ln w="28575" cap="flat" cmpd="sng" algn="ctr">
              <a:solidFill>
                <a:srgbClr val="CD7069"/>
              </a:solidFill>
              <a:prstDash val="solid"/>
            </a:ln>
            <a:effectLst/>
          </p:spPr>
        </p:cxnSp>
      </p:grpSp>
      <p:sp>
        <p:nvSpPr>
          <p:cNvPr id="99" name="TextBox 98"/>
          <p:cNvSpPr txBox="1"/>
          <p:nvPr/>
        </p:nvSpPr>
        <p:spPr>
          <a:xfrm rot="16200000">
            <a:off x="-457364" y="2088755"/>
            <a:ext cx="1890314" cy="213585"/>
          </a:xfrm>
          <a:prstGeom prst="rect">
            <a:avLst/>
          </a:prstGeom>
          <a:noFill/>
        </p:spPr>
        <p:txBody>
          <a:bodyPr wrap="square" rtlCol="0">
            <a:spAutoFit/>
          </a:bodyPr>
          <a:lstStyle/>
          <a:p>
            <a:pPr algn="ctr" defTabSz="914378">
              <a:defRPr/>
            </a:pPr>
            <a:r>
              <a:rPr lang="en-US" sz="788" b="1" dirty="0">
                <a:solidFill>
                  <a:srgbClr val="CD7069"/>
                </a:solidFill>
                <a:latin typeface="Lato" panose="020F0502020204030203" pitchFamily="34" charset="0"/>
                <a:ea typeface="Lato" panose="020F0502020204030203" pitchFamily="34" charset="0"/>
                <a:cs typeface="Lato" panose="020F0502020204030203" pitchFamily="34" charset="0"/>
              </a:rPr>
              <a:t>TRICARE Benefit Expansion</a:t>
            </a:r>
          </a:p>
        </p:txBody>
      </p:sp>
      <p:sp>
        <p:nvSpPr>
          <p:cNvPr id="100" name="TextBox 99"/>
          <p:cNvSpPr txBox="1"/>
          <p:nvPr/>
        </p:nvSpPr>
        <p:spPr>
          <a:xfrm rot="16200000">
            <a:off x="-180635" y="4067829"/>
            <a:ext cx="1473677" cy="334835"/>
          </a:xfrm>
          <a:prstGeom prst="rect">
            <a:avLst/>
          </a:prstGeom>
          <a:noFill/>
        </p:spPr>
        <p:txBody>
          <a:bodyPr wrap="square" rtlCol="0">
            <a:spAutoFit/>
          </a:bodyPr>
          <a:lstStyle/>
          <a:p>
            <a:pPr algn="ctr" defTabSz="914378">
              <a:defRPr/>
            </a:pPr>
            <a:r>
              <a:rPr lang="en-US" sz="788" b="1" dirty="0">
                <a:solidFill>
                  <a:srgbClr val="0256AB"/>
                </a:solidFill>
                <a:latin typeface="Lato" panose="020F0502020204030203" pitchFamily="34" charset="0"/>
                <a:ea typeface="Lato" panose="020F0502020204030203" pitchFamily="34" charset="0"/>
                <a:cs typeface="Lato" panose="020F0502020204030203" pitchFamily="34" charset="0"/>
              </a:rPr>
              <a:t>MHS Oversight &amp; Management</a:t>
            </a:r>
          </a:p>
        </p:txBody>
      </p:sp>
      <p:pic>
        <p:nvPicPr>
          <p:cNvPr id="101" name="Picture 10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2711" y="514350"/>
            <a:ext cx="1024519" cy="556307"/>
          </a:xfrm>
          <a:prstGeom prst="rect">
            <a:avLst/>
          </a:prstGeom>
        </p:spPr>
      </p:pic>
      <p:pic>
        <p:nvPicPr>
          <p:cNvPr id="10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2215" y="3676338"/>
            <a:ext cx="675917" cy="31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 name="TextBox 102"/>
          <p:cNvSpPr txBox="1"/>
          <p:nvPr/>
        </p:nvSpPr>
        <p:spPr>
          <a:xfrm>
            <a:off x="2195311" y="3766271"/>
            <a:ext cx="858535" cy="207749"/>
          </a:xfrm>
          <a:prstGeom prst="rect">
            <a:avLst/>
          </a:prstGeom>
          <a:noFill/>
        </p:spPr>
        <p:txBody>
          <a:bodyPr wrap="square" rtlCol="0">
            <a:spAutoFit/>
          </a:bodyPr>
          <a:lstStyle/>
          <a:p>
            <a:pPr algn="ctr" defTabSz="914378">
              <a:defRPr/>
            </a:pPr>
            <a:r>
              <a:rPr lang="en-US" sz="750" b="1" dirty="0">
                <a:solidFill>
                  <a:prstClr val="black">
                    <a:lumMod val="75000"/>
                    <a:lumOff val="25000"/>
                  </a:prstClr>
                </a:solidFill>
                <a:latin typeface="Lato" panose="020F0502020204030203" pitchFamily="34" charset="0"/>
                <a:ea typeface="Lato" panose="020F0502020204030203" pitchFamily="34" charset="0"/>
                <a:cs typeface="Lato" panose="020F0502020204030203" pitchFamily="34" charset="0"/>
              </a:rPr>
              <a:t>1948 - 2016</a:t>
            </a:r>
          </a:p>
        </p:txBody>
      </p:sp>
      <p:sp>
        <p:nvSpPr>
          <p:cNvPr id="104" name="Rectangle 103"/>
          <p:cNvSpPr/>
          <p:nvPr/>
        </p:nvSpPr>
        <p:spPr>
          <a:xfrm>
            <a:off x="1604072" y="4220661"/>
            <a:ext cx="1976239" cy="675249"/>
          </a:xfrm>
          <a:prstGeom prst="rect">
            <a:avLst/>
          </a:prstGeom>
          <a:noFill/>
          <a:ln>
            <a:noFill/>
          </a:ln>
        </p:spPr>
        <p:txBody>
          <a:bodyPr wrap="square" rtlCol="0">
            <a:spAutoFit/>
          </a:bodyPr>
          <a:lstStyle/>
          <a:p>
            <a:pPr algn="ctr" defTabSz="914378">
              <a:defRPr/>
            </a:pPr>
            <a:r>
              <a:rPr lang="en-US" sz="788" b="1" dirty="0">
                <a:solidFill>
                  <a:prstClr val="black">
                    <a:lumMod val="75000"/>
                    <a:lumOff val="25000"/>
                  </a:prstClr>
                </a:solidFill>
                <a:latin typeface="Lato" panose="020F0502020204030203" pitchFamily="34" charset="0"/>
                <a:ea typeface="Lato" panose="020F0502020204030203" pitchFamily="34" charset="0"/>
                <a:cs typeface="Lato" panose="020F0502020204030203" pitchFamily="34" charset="0"/>
              </a:rPr>
              <a:t>MHS Governance Studies</a:t>
            </a:r>
          </a:p>
          <a:p>
            <a:pPr marL="42862" indent="-42862" algn="ctr" defTabSz="914378">
              <a:buFont typeface="Arial" panose="020B0604020202020204" pitchFamily="34" charset="0"/>
              <a:buChar char="•"/>
              <a:defRPr/>
            </a:pPr>
            <a:r>
              <a:rPr lang="en-US" sz="750" dirty="0">
                <a:solidFill>
                  <a:prstClr val="black">
                    <a:lumMod val="75000"/>
                    <a:lumOff val="25000"/>
                  </a:prstClr>
                </a:solidFill>
                <a:latin typeface="Lato" panose="020F0502020204030203" pitchFamily="34" charset="0"/>
                <a:ea typeface="Lato" panose="020F0502020204030203" pitchFamily="34" charset="0"/>
                <a:cs typeface="Lato" panose="020F0502020204030203" pitchFamily="34" charset="0"/>
              </a:rPr>
              <a:t>20 Commissions and/or studies conducted to evaluate best approach for managing and delivering the military health benefit</a:t>
            </a:r>
          </a:p>
        </p:txBody>
      </p:sp>
      <p:cxnSp>
        <p:nvCxnSpPr>
          <p:cNvPr id="105" name="Straight Connector 104"/>
          <p:cNvCxnSpPr/>
          <p:nvPr/>
        </p:nvCxnSpPr>
        <p:spPr>
          <a:xfrm flipH="1" flipV="1">
            <a:off x="4367773" y="2623538"/>
            <a:ext cx="8882" cy="874871"/>
          </a:xfrm>
          <a:prstGeom prst="line">
            <a:avLst/>
          </a:prstGeom>
          <a:noFill/>
          <a:ln w="28575" cap="flat" cmpd="sng" algn="ctr">
            <a:solidFill>
              <a:srgbClr val="CD7069"/>
            </a:solidFill>
            <a:prstDash val="solid"/>
          </a:ln>
          <a:effectLst/>
        </p:spPr>
      </p:cxnSp>
      <p:sp>
        <p:nvSpPr>
          <p:cNvPr id="106" name="TextBox 105"/>
          <p:cNvSpPr txBox="1"/>
          <p:nvPr/>
        </p:nvSpPr>
        <p:spPr>
          <a:xfrm>
            <a:off x="4245142" y="3054671"/>
            <a:ext cx="414689" cy="207749"/>
          </a:xfrm>
          <a:prstGeom prst="rect">
            <a:avLst/>
          </a:prstGeom>
          <a:solidFill>
            <a:sysClr val="window" lastClr="FFFFFF"/>
          </a:solidFill>
        </p:spPr>
        <p:txBody>
          <a:bodyPr wrap="square" rtlCol="0">
            <a:spAutoFit/>
          </a:bodyPr>
          <a:lstStyle/>
          <a:p>
            <a:pPr algn="ctr" defTabSz="685783">
              <a:defRPr/>
            </a:pPr>
            <a:r>
              <a:rPr lang="en-US" sz="750" b="1" kern="0" dirty="0">
                <a:solidFill>
                  <a:prstClr val="black">
                    <a:lumMod val="75000"/>
                    <a:lumOff val="25000"/>
                  </a:prstClr>
                </a:solidFill>
                <a:latin typeface="Lato" panose="020F0502020204030203" pitchFamily="34" charset="0"/>
                <a:ea typeface="Lato" panose="020F0502020204030203" pitchFamily="34" charset="0"/>
                <a:cs typeface="Lato" panose="020F0502020204030203" pitchFamily="34" charset="0"/>
              </a:rPr>
              <a:t>1988</a:t>
            </a:r>
          </a:p>
        </p:txBody>
      </p:sp>
      <p:cxnSp>
        <p:nvCxnSpPr>
          <p:cNvPr id="107" name="Straight Connector 106"/>
          <p:cNvCxnSpPr/>
          <p:nvPr/>
        </p:nvCxnSpPr>
        <p:spPr>
          <a:xfrm>
            <a:off x="3049225" y="2627621"/>
            <a:ext cx="1322102" cy="2137"/>
          </a:xfrm>
          <a:prstGeom prst="line">
            <a:avLst/>
          </a:prstGeom>
          <a:noFill/>
          <a:ln w="28575" cap="flat" cmpd="sng" algn="ctr">
            <a:solidFill>
              <a:srgbClr val="CD7069"/>
            </a:solidFill>
            <a:prstDash val="solid"/>
          </a:ln>
          <a:effectLst/>
        </p:spPr>
      </p:cxnSp>
      <p:cxnSp>
        <p:nvCxnSpPr>
          <p:cNvPr id="108" name="Straight Connector 107"/>
          <p:cNvCxnSpPr/>
          <p:nvPr/>
        </p:nvCxnSpPr>
        <p:spPr>
          <a:xfrm flipV="1">
            <a:off x="3058248" y="2271106"/>
            <a:ext cx="0" cy="362734"/>
          </a:xfrm>
          <a:prstGeom prst="line">
            <a:avLst/>
          </a:prstGeom>
          <a:noFill/>
          <a:ln w="28575" cap="flat" cmpd="sng" algn="ctr">
            <a:solidFill>
              <a:srgbClr val="CD7069"/>
            </a:solidFill>
            <a:prstDash val="solid"/>
          </a:ln>
          <a:effectLst/>
        </p:spPr>
      </p:cxnSp>
      <p:sp>
        <p:nvSpPr>
          <p:cNvPr id="109" name="TextBox 108"/>
          <p:cNvSpPr txBox="1"/>
          <p:nvPr/>
        </p:nvSpPr>
        <p:spPr>
          <a:xfrm>
            <a:off x="3888534" y="3056892"/>
            <a:ext cx="442960" cy="207749"/>
          </a:xfrm>
          <a:prstGeom prst="rect">
            <a:avLst/>
          </a:prstGeom>
          <a:solidFill>
            <a:sysClr val="window" lastClr="FFFFFF"/>
          </a:solidFill>
        </p:spPr>
        <p:txBody>
          <a:bodyPr wrap="square" rtlCol="0">
            <a:spAutoFit/>
          </a:bodyPr>
          <a:lstStyle/>
          <a:p>
            <a:pPr algn="ctr" defTabSz="685783">
              <a:defRPr/>
            </a:pPr>
            <a:r>
              <a:rPr lang="en-US" sz="750" b="1" kern="0" dirty="0">
                <a:solidFill>
                  <a:prstClr val="black">
                    <a:lumMod val="75000"/>
                    <a:lumOff val="25000"/>
                  </a:prstClr>
                </a:solidFill>
                <a:latin typeface="Lato" panose="020F0502020204030203" pitchFamily="34" charset="0"/>
                <a:ea typeface="Lato" panose="020F0502020204030203" pitchFamily="34" charset="0"/>
                <a:cs typeface="Lato" panose="020F0502020204030203" pitchFamily="34" charset="0"/>
              </a:rPr>
              <a:t>1986</a:t>
            </a:r>
          </a:p>
        </p:txBody>
      </p:sp>
      <p:sp>
        <p:nvSpPr>
          <p:cNvPr id="110" name="Left Brace 109"/>
          <p:cNvSpPr/>
          <p:nvPr/>
        </p:nvSpPr>
        <p:spPr>
          <a:xfrm rot="5400000">
            <a:off x="2486212" y="3182136"/>
            <a:ext cx="284485" cy="1876911"/>
          </a:xfrm>
          <a:prstGeom prst="leftBrace">
            <a:avLst>
              <a:gd name="adj1" fmla="val 25462"/>
              <a:gd name="adj2" fmla="val 49717"/>
            </a:avLst>
          </a:prstGeom>
          <a:solidFill>
            <a:srgbClr val="4F81BD">
              <a:lumMod val="20000"/>
              <a:lumOff val="80000"/>
            </a:srgbClr>
          </a:solidFill>
          <a:ln w="19050" cap="flat" cmpd="sng" algn="ctr">
            <a:solidFill>
              <a:srgbClr val="0256AB"/>
            </a:solidFill>
            <a:prstDash val="solid"/>
          </a:ln>
          <a:effectLst/>
        </p:spPr>
        <p:txBody>
          <a:bodyPr rtlCol="0" anchor="ctr"/>
          <a:lstStyle/>
          <a:p>
            <a:pPr algn="ctr" defTabSz="685783">
              <a:defRPr/>
            </a:pPr>
            <a:endParaRPr lang="en-US" sz="1350" kern="0">
              <a:solidFill>
                <a:prstClr val="black">
                  <a:lumMod val="75000"/>
                  <a:lumOff val="25000"/>
                </a:prstClr>
              </a:solidFill>
              <a:latin typeface="Lato" panose="020F0502020204030203" pitchFamily="34" charset="0"/>
              <a:ea typeface="Lato" panose="020F0502020204030203" pitchFamily="34" charset="0"/>
              <a:cs typeface="Lato" panose="020F0502020204030203" pitchFamily="34" charset="0"/>
            </a:endParaRPr>
          </a:p>
        </p:txBody>
      </p:sp>
      <p:cxnSp>
        <p:nvCxnSpPr>
          <p:cNvPr id="111" name="Straight Connector 110"/>
          <p:cNvCxnSpPr/>
          <p:nvPr/>
        </p:nvCxnSpPr>
        <p:spPr>
          <a:xfrm flipV="1">
            <a:off x="6919710" y="3508820"/>
            <a:ext cx="0" cy="1280160"/>
          </a:xfrm>
          <a:prstGeom prst="line">
            <a:avLst/>
          </a:prstGeom>
          <a:noFill/>
          <a:ln w="28575" cap="flat" cmpd="sng" algn="ctr">
            <a:solidFill>
              <a:srgbClr val="0256AB"/>
            </a:solidFill>
            <a:prstDash val="solid"/>
          </a:ln>
          <a:effectLst/>
        </p:spPr>
      </p:cxnSp>
      <p:sp>
        <p:nvSpPr>
          <p:cNvPr id="112" name="TextBox 111"/>
          <p:cNvSpPr txBox="1"/>
          <p:nvPr/>
        </p:nvSpPr>
        <p:spPr>
          <a:xfrm>
            <a:off x="6831780" y="3775125"/>
            <a:ext cx="316530" cy="207749"/>
          </a:xfrm>
          <a:prstGeom prst="rect">
            <a:avLst/>
          </a:prstGeom>
          <a:solidFill>
            <a:sysClr val="window" lastClr="FFFFFF"/>
          </a:solidFill>
        </p:spPr>
        <p:txBody>
          <a:bodyPr wrap="square" lIns="0" rIns="0" rtlCol="0">
            <a:spAutoFit/>
          </a:bodyPr>
          <a:lstStyle/>
          <a:p>
            <a:pPr algn="ctr" defTabSz="685783">
              <a:defRPr/>
            </a:pPr>
            <a:r>
              <a:rPr lang="en-US" sz="750" b="1" kern="0" dirty="0">
                <a:solidFill>
                  <a:prstClr val="black">
                    <a:lumMod val="75000"/>
                    <a:lumOff val="25000"/>
                  </a:prstClr>
                </a:solidFill>
                <a:latin typeface="Lato" panose="020F0502020204030203" pitchFamily="34" charset="0"/>
                <a:ea typeface="Lato" panose="020F0502020204030203" pitchFamily="34" charset="0"/>
                <a:cs typeface="Lato" panose="020F0502020204030203" pitchFamily="34" charset="0"/>
              </a:rPr>
              <a:t>2019</a:t>
            </a:r>
          </a:p>
        </p:txBody>
      </p:sp>
      <p:cxnSp>
        <p:nvCxnSpPr>
          <p:cNvPr id="113" name="Straight Connector 112"/>
          <p:cNvCxnSpPr/>
          <p:nvPr/>
        </p:nvCxnSpPr>
        <p:spPr>
          <a:xfrm flipH="1" flipV="1">
            <a:off x="4748010" y="4734245"/>
            <a:ext cx="342900" cy="0"/>
          </a:xfrm>
          <a:prstGeom prst="line">
            <a:avLst/>
          </a:prstGeom>
          <a:noFill/>
          <a:ln w="28575" cap="flat" cmpd="sng" algn="ctr">
            <a:solidFill>
              <a:srgbClr val="0256AB"/>
            </a:solidFill>
            <a:prstDash val="solid"/>
          </a:ln>
          <a:effectLst/>
        </p:spPr>
      </p:cxnSp>
      <p:cxnSp>
        <p:nvCxnSpPr>
          <p:cNvPr id="114" name="Straight Connector 113"/>
          <p:cNvCxnSpPr/>
          <p:nvPr/>
        </p:nvCxnSpPr>
        <p:spPr>
          <a:xfrm flipH="1" flipV="1">
            <a:off x="5902256" y="4437989"/>
            <a:ext cx="342900" cy="0"/>
          </a:xfrm>
          <a:prstGeom prst="line">
            <a:avLst/>
          </a:prstGeom>
          <a:noFill/>
          <a:ln w="28575" cap="flat" cmpd="sng" algn="ctr">
            <a:solidFill>
              <a:srgbClr val="0256AB"/>
            </a:solidFill>
            <a:prstDash val="solid"/>
          </a:ln>
          <a:effectLst/>
        </p:spPr>
      </p:cxnSp>
      <p:cxnSp>
        <p:nvCxnSpPr>
          <p:cNvPr id="115" name="Straight Connector 114"/>
          <p:cNvCxnSpPr/>
          <p:nvPr/>
        </p:nvCxnSpPr>
        <p:spPr>
          <a:xfrm flipH="1" flipV="1">
            <a:off x="6087041" y="4972085"/>
            <a:ext cx="342900" cy="0"/>
          </a:xfrm>
          <a:prstGeom prst="line">
            <a:avLst/>
          </a:prstGeom>
          <a:noFill/>
          <a:ln w="28575" cap="flat" cmpd="sng" algn="ctr">
            <a:solidFill>
              <a:srgbClr val="0256AB"/>
            </a:solidFill>
            <a:prstDash val="solid"/>
          </a:ln>
          <a:effectLst/>
        </p:spPr>
      </p:cxnSp>
      <p:sp>
        <p:nvSpPr>
          <p:cNvPr id="116" name="TextBox 115"/>
          <p:cNvSpPr txBox="1"/>
          <p:nvPr/>
        </p:nvSpPr>
        <p:spPr>
          <a:xfrm>
            <a:off x="6972993" y="3867149"/>
            <a:ext cx="1318318" cy="790666"/>
          </a:xfrm>
          <a:prstGeom prst="rect">
            <a:avLst/>
          </a:prstGeom>
          <a:noFill/>
          <a:ln>
            <a:noFill/>
          </a:ln>
        </p:spPr>
        <p:txBody>
          <a:bodyPr wrap="square" rtlCol="0">
            <a:spAutoFit/>
          </a:bodyPr>
          <a:lstStyle>
            <a:defPPr>
              <a:defRPr lang="en-US"/>
            </a:defPPr>
            <a:lvl1pPr algn="ctr" defTabSz="914400" eaLnBrk="1" hangingPunct="1">
              <a:spcBef>
                <a:spcPts val="0"/>
              </a:spcBef>
              <a:defRPr sz="1050" b="1" u="sng">
                <a:latin typeface="Arial" charset="0"/>
                <a:ea typeface="MS PGothic" charset="0"/>
                <a:cs typeface="MS PGothic" charset="0"/>
              </a:defRPr>
            </a:lvl1pPr>
          </a:lstStyle>
          <a:p>
            <a:pPr algn="l" defTabSz="685783">
              <a:defRPr/>
            </a:pPr>
            <a:r>
              <a:rPr lang="en-US" sz="788" u="none" kern="0" dirty="0">
                <a:solidFill>
                  <a:prstClr val="black">
                    <a:lumMod val="75000"/>
                    <a:lumOff val="25000"/>
                  </a:prstClr>
                </a:solidFill>
                <a:latin typeface="Lato" panose="020F0502020204030203" pitchFamily="34" charset="0"/>
                <a:ea typeface="Lato" panose="020F0502020204030203" pitchFamily="34" charset="0"/>
                <a:cs typeface="Lato" panose="020F0502020204030203" pitchFamily="34" charset="0"/>
              </a:rPr>
              <a:t>NDAA 2019</a:t>
            </a:r>
          </a:p>
          <a:p>
            <a:pPr algn="l" defTabSz="685783">
              <a:defRPr/>
            </a:pPr>
            <a:r>
              <a:rPr lang="en-US" sz="750" b="0" u="none" kern="0" dirty="0">
                <a:solidFill>
                  <a:prstClr val="black">
                    <a:lumMod val="75000"/>
                    <a:lumOff val="25000"/>
                  </a:prstClr>
                </a:solidFill>
                <a:latin typeface="Lato" panose="020F0502020204030203" pitchFamily="34" charset="0"/>
                <a:ea typeface="Lato" panose="020F0502020204030203" pitchFamily="34" charset="0"/>
                <a:cs typeface="Lato" panose="020F0502020204030203" pitchFamily="34" charset="0"/>
              </a:rPr>
              <a:t>New DHA organizations for:</a:t>
            </a:r>
          </a:p>
          <a:p>
            <a:pPr marL="45243" indent="-45243" algn="l" defTabSz="685783">
              <a:buFont typeface="Arial" panose="020B0604020202020204" pitchFamily="34" charset="0"/>
              <a:buChar char="•"/>
              <a:defRPr/>
            </a:pPr>
            <a:r>
              <a:rPr lang="en-US" sz="750" b="0" u="none" kern="0" dirty="0">
                <a:solidFill>
                  <a:prstClr val="black">
                    <a:lumMod val="75000"/>
                    <a:lumOff val="25000"/>
                  </a:prstClr>
                </a:solidFill>
                <a:latin typeface="Lato" panose="020F0502020204030203" pitchFamily="34" charset="0"/>
                <a:ea typeface="Lato" panose="020F0502020204030203" pitchFamily="34" charset="0"/>
                <a:cs typeface="Lato" panose="020F0502020204030203" pitchFamily="34" charset="0"/>
              </a:rPr>
              <a:t>Research &amp; Development</a:t>
            </a:r>
          </a:p>
          <a:p>
            <a:pPr marL="45243" indent="-45243" algn="l" defTabSz="685783">
              <a:buFont typeface="Arial" panose="020B0604020202020204" pitchFamily="34" charset="0"/>
              <a:buChar char="•"/>
              <a:defRPr/>
            </a:pPr>
            <a:r>
              <a:rPr lang="en-US" sz="750" b="0" u="none" kern="0" dirty="0">
                <a:solidFill>
                  <a:prstClr val="black">
                    <a:lumMod val="75000"/>
                    <a:lumOff val="25000"/>
                  </a:prstClr>
                </a:solidFill>
                <a:latin typeface="Lato" panose="020F0502020204030203" pitchFamily="34" charset="0"/>
                <a:ea typeface="Lato" panose="020F0502020204030203" pitchFamily="34" charset="0"/>
                <a:cs typeface="Lato" panose="020F0502020204030203" pitchFamily="34" charset="0"/>
              </a:rPr>
              <a:t>Training &amp; Education</a:t>
            </a:r>
          </a:p>
          <a:p>
            <a:pPr marL="45243" indent="-45243" algn="l" defTabSz="685783">
              <a:buFont typeface="Arial" panose="020B0604020202020204" pitchFamily="34" charset="0"/>
              <a:buChar char="•"/>
              <a:defRPr/>
            </a:pPr>
            <a:r>
              <a:rPr lang="en-US" sz="750" b="0" u="none" kern="0" dirty="0">
                <a:solidFill>
                  <a:prstClr val="black">
                    <a:lumMod val="75000"/>
                    <a:lumOff val="25000"/>
                  </a:prstClr>
                </a:solidFill>
                <a:latin typeface="Lato" panose="020F0502020204030203" pitchFamily="34" charset="0"/>
                <a:ea typeface="Lato" panose="020F0502020204030203" pitchFamily="34" charset="0"/>
                <a:cs typeface="Lato" panose="020F0502020204030203" pitchFamily="34" charset="0"/>
              </a:rPr>
              <a:t>Public Health</a:t>
            </a:r>
          </a:p>
        </p:txBody>
      </p:sp>
      <p:cxnSp>
        <p:nvCxnSpPr>
          <p:cNvPr id="117" name="Straight Connector 116"/>
          <p:cNvCxnSpPr/>
          <p:nvPr/>
        </p:nvCxnSpPr>
        <p:spPr>
          <a:xfrm flipH="1" flipV="1">
            <a:off x="6922008" y="4781549"/>
            <a:ext cx="356616" cy="0"/>
          </a:xfrm>
          <a:prstGeom prst="line">
            <a:avLst/>
          </a:prstGeom>
          <a:noFill/>
          <a:ln w="28575" cap="flat" cmpd="sng" algn="ctr">
            <a:solidFill>
              <a:srgbClr val="0256AB"/>
            </a:solidFill>
            <a:prstDash val="solid"/>
          </a:ln>
          <a:effectLst/>
        </p:spPr>
      </p:cxnSp>
      <p:sp>
        <p:nvSpPr>
          <p:cNvPr id="120" name="Title 1"/>
          <p:cNvSpPr txBox="1">
            <a:spLocks/>
          </p:cNvSpPr>
          <p:nvPr/>
        </p:nvSpPr>
        <p:spPr>
          <a:xfrm>
            <a:off x="771117" y="47552"/>
            <a:ext cx="3648483" cy="414063"/>
          </a:xfrm>
          <a:prstGeom prst="rect">
            <a:avLst/>
          </a:prstGeom>
        </p:spPr>
        <p:txBody>
          <a:bodyPr vert="horz" lIns="68580" tIns="34290" rIns="68580" bIns="34290" rtlCol="0" anchor="ctr">
            <a:normAutofit fontScale="90000"/>
          </a:bodyPr>
          <a:lstStyle>
            <a:lvl1pPr algn="l" defTabSz="914400" rtl="0" eaLnBrk="1" latinLnBrk="0" hangingPunct="1">
              <a:spcBef>
                <a:spcPct val="0"/>
              </a:spcBef>
              <a:buNone/>
              <a:defRPr sz="3200" b="1" kern="1200">
                <a:solidFill>
                  <a:schemeClr val="tx1"/>
                </a:solidFill>
                <a:latin typeface="+mj-lt"/>
                <a:ea typeface="+mj-ea"/>
                <a:cs typeface="+mj-cs"/>
              </a:defRPr>
            </a:lvl1pPr>
          </a:lstStyle>
          <a:p>
            <a:pPr marL="228594" indent="-228594" defTabSz="685783">
              <a:defRPr/>
            </a:pPr>
            <a:r>
              <a:rPr lang="en-US" sz="2250" dirty="0">
                <a:solidFill>
                  <a:srgbClr val="092068"/>
                </a:solidFill>
                <a:latin typeface="Lato" panose="020F0502020204030203" pitchFamily="34" charset="0"/>
                <a:ea typeface="Lato" panose="020F0502020204030203" pitchFamily="34" charset="0"/>
                <a:cs typeface="Lato" panose="020F0502020204030203" pitchFamily="34" charset="0"/>
              </a:rPr>
              <a:t>TRICARE BENEFIT Evolution</a:t>
            </a:r>
            <a:endParaRPr lang="en-US" sz="1275" dirty="0">
              <a:solidFill>
                <a:srgbClr val="84322C"/>
              </a:solidFill>
              <a:latin typeface="Lato" panose="020F0502020204030203" pitchFamily="34" charset="0"/>
              <a:ea typeface="Lato" panose="020F0502020204030203" pitchFamily="34" charset="0"/>
              <a:cs typeface="Lato" panose="020F0502020204030203" pitchFamily="34" charset="0"/>
            </a:endParaRPr>
          </a:p>
        </p:txBody>
      </p:sp>
      <p:sp>
        <p:nvSpPr>
          <p:cNvPr id="2" name="TextBox 1">
            <a:extLst>
              <a:ext uri="{FF2B5EF4-FFF2-40B4-BE49-F238E27FC236}">
                <a16:creationId xmlns:a16="http://schemas.microsoft.com/office/drawing/2014/main" id="{3AE863A6-8324-F7DA-65F6-4C373A960D73}"/>
              </a:ext>
            </a:extLst>
          </p:cNvPr>
          <p:cNvSpPr txBox="1"/>
          <p:nvPr/>
        </p:nvSpPr>
        <p:spPr>
          <a:xfrm>
            <a:off x="856773" y="338666"/>
            <a:ext cx="2780534" cy="523220"/>
          </a:xfrm>
          <a:prstGeom prst="rect">
            <a:avLst/>
          </a:prstGeom>
          <a:noFill/>
        </p:spPr>
        <p:txBody>
          <a:bodyPr wrap="square" rtlCol="0">
            <a:spAutoFit/>
          </a:bodyPr>
          <a:lstStyle/>
          <a:p>
            <a:pPr algn="ctr"/>
            <a:r>
              <a:rPr lang="en-US" sz="1400" b="1" dirty="0">
                <a:solidFill>
                  <a:srgbClr val="84322C"/>
                </a:solidFill>
                <a:latin typeface="Lato" panose="020F0502020204030203" pitchFamily="34" charset="0"/>
                <a:ea typeface="Lato" panose="020F0502020204030203" pitchFamily="34" charset="0"/>
                <a:cs typeface="Lato" panose="020F0502020204030203" pitchFamily="34" charset="0"/>
              </a:rPr>
              <a:t>DoD Health Benefits Have Been </a:t>
            </a:r>
            <a:br>
              <a:rPr lang="en-US" sz="1400" b="1" dirty="0">
                <a:solidFill>
                  <a:srgbClr val="84322C"/>
                </a:solidFill>
                <a:latin typeface="Lato" panose="020F0502020204030203" pitchFamily="34" charset="0"/>
                <a:ea typeface="Lato" panose="020F0502020204030203" pitchFamily="34" charset="0"/>
                <a:cs typeface="Lato" panose="020F0502020204030203" pitchFamily="34" charset="0"/>
              </a:rPr>
            </a:br>
            <a:r>
              <a:rPr lang="en-US" sz="1400" b="1" u="dbl" dirty="0">
                <a:solidFill>
                  <a:srgbClr val="84322C"/>
                </a:solidFill>
                <a:uFill>
                  <a:solidFill>
                    <a:schemeClr val="accent1">
                      <a:lumMod val="60000"/>
                      <a:lumOff val="40000"/>
                    </a:schemeClr>
                  </a:solidFill>
                </a:uFill>
                <a:latin typeface="Lato" panose="020F0502020204030203" pitchFamily="34" charset="0"/>
                <a:ea typeface="Lato" panose="020F0502020204030203" pitchFamily="34" charset="0"/>
                <a:cs typeface="Lato" panose="020F0502020204030203" pitchFamily="34" charset="0"/>
              </a:rPr>
              <a:t>Expanding </a:t>
            </a:r>
            <a:r>
              <a:rPr lang="en-US" sz="1400" b="1" dirty="0">
                <a:solidFill>
                  <a:srgbClr val="84322C"/>
                </a:solidFill>
                <a:latin typeface="Lato" panose="020F0502020204030203" pitchFamily="34" charset="0"/>
                <a:ea typeface="Lato" panose="020F0502020204030203" pitchFamily="34" charset="0"/>
                <a:cs typeface="Lato" panose="020F0502020204030203" pitchFamily="34" charset="0"/>
              </a:rPr>
              <a:t>Steadily Since 1995</a:t>
            </a:r>
            <a:endParaRPr lang="en-US" sz="1400" b="1" dirty="0">
              <a:latin typeface="Lato" panose="020F0502020204030203" pitchFamily="34" charset="0"/>
              <a:ea typeface="Lato" panose="020F0502020204030203" pitchFamily="34" charset="0"/>
              <a:cs typeface="Lato" panose="020F0502020204030203" pitchFamily="34" charset="0"/>
            </a:endParaRPr>
          </a:p>
        </p:txBody>
      </p:sp>
      <p:cxnSp>
        <p:nvCxnSpPr>
          <p:cNvPr id="6" name="Straight Connector 5">
            <a:extLst>
              <a:ext uri="{FF2B5EF4-FFF2-40B4-BE49-F238E27FC236}">
                <a16:creationId xmlns:a16="http://schemas.microsoft.com/office/drawing/2014/main" id="{50179312-5C31-DCDB-16A8-3BADE4792E5F}"/>
              </a:ext>
            </a:extLst>
          </p:cNvPr>
          <p:cNvCxnSpPr/>
          <p:nvPr/>
        </p:nvCxnSpPr>
        <p:spPr>
          <a:xfrm flipV="1">
            <a:off x="4892483" y="1453900"/>
            <a:ext cx="0" cy="2044509"/>
          </a:xfrm>
          <a:prstGeom prst="line">
            <a:avLst/>
          </a:prstGeom>
          <a:noFill/>
          <a:ln w="28575" cap="flat" cmpd="sng" algn="ctr">
            <a:solidFill>
              <a:srgbClr val="CD7069"/>
            </a:solidFill>
            <a:prstDash val="solid"/>
          </a:ln>
          <a:effectLst/>
        </p:spPr>
      </p:cxnSp>
      <p:sp>
        <p:nvSpPr>
          <p:cNvPr id="10" name="TextBox 9">
            <a:extLst>
              <a:ext uri="{FF2B5EF4-FFF2-40B4-BE49-F238E27FC236}">
                <a16:creationId xmlns:a16="http://schemas.microsoft.com/office/drawing/2014/main" id="{7BC02780-634A-E724-9893-434E5C347B63}"/>
              </a:ext>
            </a:extLst>
          </p:cNvPr>
          <p:cNvSpPr txBox="1"/>
          <p:nvPr/>
        </p:nvSpPr>
        <p:spPr>
          <a:xfrm>
            <a:off x="4777547" y="2306299"/>
            <a:ext cx="517380" cy="253916"/>
          </a:xfrm>
          <a:prstGeom prst="rect">
            <a:avLst/>
          </a:prstGeom>
          <a:solidFill>
            <a:sysClr val="window" lastClr="FFFFFF"/>
          </a:solidFill>
          <a:ln w="19050">
            <a:solidFill>
              <a:schemeClr val="accent1">
                <a:lumMod val="60000"/>
                <a:lumOff val="40000"/>
              </a:schemeClr>
            </a:solidFill>
          </a:ln>
        </p:spPr>
        <p:txBody>
          <a:bodyPr wrap="square" rtlCol="0">
            <a:spAutoFit/>
          </a:bodyPr>
          <a:lstStyle/>
          <a:p>
            <a:pPr algn="ctr" defTabSz="685783">
              <a:defRPr/>
            </a:pPr>
            <a:r>
              <a:rPr lang="en-US" sz="1050" b="1" dirty="0">
                <a:solidFill>
                  <a:srgbClr val="FF0000"/>
                </a:solidFill>
                <a:latin typeface="Lato" panose="020F0502020204030203" pitchFamily="34" charset="0"/>
                <a:ea typeface="Lato" panose="020F0502020204030203" pitchFamily="34" charset="0"/>
                <a:cs typeface="Lato" panose="020F0502020204030203" pitchFamily="34" charset="0"/>
              </a:rPr>
              <a:t>1995</a:t>
            </a:r>
            <a:endParaRPr lang="en-US" sz="1050" b="1" kern="0" dirty="0">
              <a:solidFill>
                <a:srgbClr val="FF0000"/>
              </a:solidFill>
              <a:latin typeface="Lato" panose="020F0502020204030203" pitchFamily="34" charset="0"/>
              <a:ea typeface="Lato" panose="020F0502020204030203" pitchFamily="34" charset="0"/>
              <a:cs typeface="Lato" panose="020F0502020204030203" pitchFamily="34" charset="0"/>
            </a:endParaRPr>
          </a:p>
        </p:txBody>
      </p:sp>
      <p:sp useBgFill="1">
        <p:nvSpPr>
          <p:cNvPr id="11" name="TextBox 10">
            <a:extLst>
              <a:ext uri="{FF2B5EF4-FFF2-40B4-BE49-F238E27FC236}">
                <a16:creationId xmlns:a16="http://schemas.microsoft.com/office/drawing/2014/main" id="{3B580616-AF28-BFFF-8813-A731B1B61EA9}"/>
              </a:ext>
            </a:extLst>
          </p:cNvPr>
          <p:cNvSpPr txBox="1"/>
          <p:nvPr/>
        </p:nvSpPr>
        <p:spPr>
          <a:xfrm>
            <a:off x="4187769" y="1080015"/>
            <a:ext cx="1182222" cy="456087"/>
          </a:xfrm>
          <a:prstGeom prst="rect">
            <a:avLst/>
          </a:prstGeom>
          <a:ln>
            <a:noFill/>
          </a:ln>
        </p:spPr>
        <p:txBody>
          <a:bodyPr wrap="square" rtlCol="0">
            <a:spAutoFit/>
          </a:bodyPr>
          <a:lstStyle>
            <a:defPPr>
              <a:defRPr lang="en-US"/>
            </a:defPPr>
            <a:lvl1pPr algn="ctr" defTabSz="914400" eaLnBrk="1" hangingPunct="1">
              <a:spcBef>
                <a:spcPts val="0"/>
              </a:spcBef>
              <a:defRPr sz="1050" b="1" u="sng">
                <a:latin typeface="Arial" charset="0"/>
                <a:ea typeface="MS PGothic" charset="0"/>
                <a:cs typeface="MS PGothic" charset="0"/>
              </a:defRPr>
            </a:lvl1pPr>
          </a:lstStyle>
          <a:p>
            <a:pPr algn="l" defTabSz="685783">
              <a:defRPr/>
            </a:pPr>
            <a:r>
              <a:rPr lang="en-US" sz="788" u="none" kern="0" dirty="0">
                <a:solidFill>
                  <a:prstClr val="black">
                    <a:lumMod val="75000"/>
                    <a:lumOff val="25000"/>
                  </a:prstClr>
                </a:solidFill>
                <a:latin typeface="Lato" panose="020F0502020204030203" pitchFamily="34" charset="0"/>
                <a:ea typeface="Lato" panose="020F0502020204030203" pitchFamily="34" charset="0"/>
                <a:cs typeface="Lato" panose="020F0502020204030203" pitchFamily="34" charset="0"/>
              </a:rPr>
              <a:t>Northwest Region 11</a:t>
            </a:r>
          </a:p>
          <a:p>
            <a:pPr marL="114297" indent="-114297" algn="l" defTabSz="685783">
              <a:buFont typeface="Wingdings" panose="05000000000000000000" pitchFamily="2" charset="2"/>
              <a:buChar char="Ø"/>
              <a:defRPr/>
            </a:pPr>
            <a:r>
              <a:rPr lang="en-US" sz="788" b="0" u="none" kern="0" dirty="0">
                <a:solidFill>
                  <a:prstClr val="black">
                    <a:lumMod val="75000"/>
                    <a:lumOff val="25000"/>
                  </a:prstClr>
                </a:solidFill>
                <a:latin typeface="Lato" panose="020F0502020204030203" pitchFamily="34" charset="0"/>
                <a:ea typeface="Lato" panose="020F0502020204030203" pitchFamily="34" charset="0"/>
                <a:cs typeface="Lato" panose="020F0502020204030203" pitchFamily="34" charset="0"/>
              </a:rPr>
              <a:t>1</a:t>
            </a:r>
            <a:r>
              <a:rPr lang="en-US" sz="788" b="0" u="none" kern="0" baseline="30000" dirty="0">
                <a:solidFill>
                  <a:prstClr val="black">
                    <a:lumMod val="75000"/>
                    <a:lumOff val="25000"/>
                  </a:prstClr>
                </a:solidFill>
                <a:latin typeface="Lato" panose="020F0502020204030203" pitchFamily="34" charset="0"/>
                <a:ea typeface="Lato" panose="020F0502020204030203" pitchFamily="34" charset="0"/>
                <a:cs typeface="Lato" panose="020F0502020204030203" pitchFamily="34" charset="0"/>
              </a:rPr>
              <a:t>st</a:t>
            </a:r>
            <a:r>
              <a:rPr lang="en-US" sz="788" b="0" u="none" kern="0" dirty="0">
                <a:solidFill>
                  <a:prstClr val="black">
                    <a:lumMod val="75000"/>
                    <a:lumOff val="25000"/>
                  </a:prstClr>
                </a:solidFill>
                <a:latin typeface="Lato" panose="020F0502020204030203" pitchFamily="34" charset="0"/>
                <a:ea typeface="Lato" panose="020F0502020204030203" pitchFamily="34" charset="0"/>
                <a:cs typeface="Lato" panose="020F0502020204030203" pitchFamily="34" charset="0"/>
              </a:rPr>
              <a:t> TRICARE contract</a:t>
            </a:r>
          </a:p>
        </p:txBody>
      </p:sp>
      <p:pic>
        <p:nvPicPr>
          <p:cNvPr id="17" name="Picture 16">
            <a:extLst>
              <a:ext uri="{FF2B5EF4-FFF2-40B4-BE49-F238E27FC236}">
                <a16:creationId xmlns:a16="http://schemas.microsoft.com/office/drawing/2014/main" id="{BE39DDA8-C6CA-A673-4CEC-A6041C4D8B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4204" y="3730653"/>
            <a:ext cx="562880" cy="305640"/>
          </a:xfrm>
          <a:prstGeom prst="rect">
            <a:avLst/>
          </a:prstGeom>
        </p:spPr>
      </p:pic>
      <p:sp>
        <p:nvSpPr>
          <p:cNvPr id="5" name="TextBox 4">
            <a:extLst>
              <a:ext uri="{FF2B5EF4-FFF2-40B4-BE49-F238E27FC236}">
                <a16:creationId xmlns:a16="http://schemas.microsoft.com/office/drawing/2014/main" id="{2324F611-DE9F-E298-228A-7547F47AFDF9}"/>
              </a:ext>
            </a:extLst>
          </p:cNvPr>
          <p:cNvSpPr txBox="1"/>
          <p:nvPr/>
        </p:nvSpPr>
        <p:spPr>
          <a:xfrm>
            <a:off x="7481749" y="2919027"/>
            <a:ext cx="1444110" cy="938719"/>
          </a:xfrm>
          <a:prstGeom prst="rect">
            <a:avLst/>
          </a:prstGeom>
          <a:noFill/>
          <a:ln w="19050">
            <a:solidFill>
              <a:schemeClr val="accent1">
                <a:lumMod val="60000"/>
                <a:lumOff val="40000"/>
              </a:schemeClr>
            </a:solidFill>
          </a:ln>
        </p:spPr>
        <p:txBody>
          <a:bodyPr wrap="square" rtlCol="0">
            <a:spAutoFit/>
          </a:bodyPr>
          <a:lstStyle>
            <a:defPPr>
              <a:defRPr lang="en-US"/>
            </a:defPPr>
            <a:lvl1pPr algn="ctr" defTabSz="914400" eaLnBrk="1" hangingPunct="1">
              <a:spcBef>
                <a:spcPts val="0"/>
              </a:spcBef>
              <a:defRPr sz="1050" b="1" u="sng">
                <a:latin typeface="Arial" charset="0"/>
                <a:ea typeface="MS PGothic" charset="0"/>
                <a:cs typeface="MS PGothic" charset="0"/>
              </a:defRPr>
            </a:lvl1pPr>
          </a:lstStyle>
          <a:p>
            <a:pPr algn="l" defTabSz="685783">
              <a:defRPr/>
            </a:pPr>
            <a:r>
              <a:rPr lang="en-US" sz="1000" u="none" kern="0" dirty="0">
                <a:solidFill>
                  <a:srgbClr val="FF0000"/>
                </a:solidFill>
                <a:latin typeface="Lato" panose="020F0502020204030203" pitchFamily="34" charset="0"/>
                <a:ea typeface="Lato" panose="020F0502020204030203" pitchFamily="34" charset="0"/>
                <a:cs typeface="Lato" panose="020F0502020204030203" pitchFamily="34" charset="0"/>
              </a:rPr>
              <a:t>DHA  in the Now</a:t>
            </a:r>
          </a:p>
          <a:p>
            <a:pPr marL="45243" indent="-45243" algn="l" defTabSz="685783">
              <a:buFont typeface="Arial" panose="020B0604020202020204" pitchFamily="34" charset="0"/>
              <a:buChar char="•"/>
              <a:defRPr/>
            </a:pPr>
            <a:r>
              <a:rPr lang="en-US" sz="750" b="0" u="none" kern="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MTF ADC (authority, direction &amp; control)</a:t>
            </a:r>
          </a:p>
          <a:p>
            <a:pPr marL="45243" indent="-45243" algn="l" defTabSz="685783">
              <a:buFont typeface="Arial" panose="020B0604020202020204" pitchFamily="34" charset="0"/>
              <a:buChar char="•"/>
              <a:defRPr/>
            </a:pPr>
            <a:r>
              <a:rPr lang="en-US" sz="750" b="0" u="none" kern="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Defense Health Networks (9) worldwide</a:t>
            </a:r>
          </a:p>
          <a:p>
            <a:pPr marL="45243" indent="-45243" algn="l" defTabSz="685783">
              <a:buFont typeface="Arial" panose="020B0604020202020204" pitchFamily="34" charset="0"/>
              <a:buChar char="•"/>
              <a:defRPr/>
            </a:pPr>
            <a:r>
              <a:rPr lang="en-US" sz="750" b="0" u="none" kern="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MTF stabilization</a:t>
            </a:r>
          </a:p>
          <a:p>
            <a:pPr marL="45243" indent="-45243" algn="l" defTabSz="685783">
              <a:buFont typeface="Arial" panose="020B0604020202020204" pitchFamily="34" charset="0"/>
              <a:buChar char="•"/>
              <a:defRPr/>
            </a:pPr>
            <a:r>
              <a:rPr lang="en-US" sz="750" b="0" u="none" kern="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Digitalization</a:t>
            </a:r>
          </a:p>
        </p:txBody>
      </p:sp>
      <p:sp>
        <p:nvSpPr>
          <p:cNvPr id="3" name="TextBox 2">
            <a:extLst>
              <a:ext uri="{FF2B5EF4-FFF2-40B4-BE49-F238E27FC236}">
                <a16:creationId xmlns:a16="http://schemas.microsoft.com/office/drawing/2014/main" id="{0C9B6629-981C-5F60-886E-558EBC201133}"/>
              </a:ext>
            </a:extLst>
          </p:cNvPr>
          <p:cNvSpPr txBox="1"/>
          <p:nvPr/>
        </p:nvSpPr>
        <p:spPr>
          <a:xfrm>
            <a:off x="6295133" y="3714750"/>
            <a:ext cx="517380" cy="253916"/>
          </a:xfrm>
          <a:prstGeom prst="rect">
            <a:avLst/>
          </a:prstGeom>
          <a:solidFill>
            <a:sysClr val="window" lastClr="FFFFFF"/>
          </a:solidFill>
          <a:ln w="19050">
            <a:solidFill>
              <a:schemeClr val="accent1">
                <a:lumMod val="60000"/>
                <a:lumOff val="40000"/>
              </a:schemeClr>
            </a:solidFill>
          </a:ln>
        </p:spPr>
        <p:txBody>
          <a:bodyPr wrap="square" rtlCol="0">
            <a:spAutoFit/>
          </a:bodyPr>
          <a:lstStyle/>
          <a:p>
            <a:pPr algn="ctr" defTabSz="685783">
              <a:defRPr/>
            </a:pPr>
            <a:r>
              <a:rPr lang="en-US" sz="1050" b="1" dirty="0">
                <a:solidFill>
                  <a:srgbClr val="FF0000"/>
                </a:solidFill>
                <a:latin typeface="Lato" panose="020F0502020204030203" pitchFamily="34" charset="0"/>
                <a:ea typeface="Lato" panose="020F0502020204030203" pitchFamily="34" charset="0"/>
                <a:cs typeface="Lato" panose="020F0502020204030203" pitchFamily="34" charset="0"/>
              </a:rPr>
              <a:t>2017</a:t>
            </a:r>
            <a:endParaRPr lang="en-US" sz="1050" b="1" kern="0" dirty="0">
              <a:solidFill>
                <a:srgbClr val="FF0000"/>
              </a:solidFill>
              <a:latin typeface="Lato" panose="020F0502020204030203" pitchFamily="34" charset="0"/>
              <a:ea typeface="Lato" panose="020F0502020204030203" pitchFamily="34" charset="0"/>
              <a:cs typeface="Lato" panose="020F0502020204030203" pitchFamily="34" charset="0"/>
            </a:endParaRPr>
          </a:p>
        </p:txBody>
      </p:sp>
      <p:sp>
        <p:nvSpPr>
          <p:cNvPr id="4" name="TextBox 3">
            <a:extLst>
              <a:ext uri="{FF2B5EF4-FFF2-40B4-BE49-F238E27FC236}">
                <a16:creationId xmlns:a16="http://schemas.microsoft.com/office/drawing/2014/main" id="{70300539-46B1-109F-53F9-B99B90065C9D}"/>
              </a:ext>
            </a:extLst>
          </p:cNvPr>
          <p:cNvSpPr txBox="1"/>
          <p:nvPr/>
        </p:nvSpPr>
        <p:spPr>
          <a:xfrm>
            <a:off x="2445396" y="2997708"/>
            <a:ext cx="517380" cy="253916"/>
          </a:xfrm>
          <a:prstGeom prst="rect">
            <a:avLst/>
          </a:prstGeom>
          <a:solidFill>
            <a:sysClr val="window" lastClr="FFFFFF"/>
          </a:solidFill>
          <a:ln w="19050">
            <a:solidFill>
              <a:schemeClr val="accent1">
                <a:lumMod val="60000"/>
                <a:lumOff val="40000"/>
              </a:schemeClr>
            </a:solidFill>
          </a:ln>
        </p:spPr>
        <p:txBody>
          <a:bodyPr wrap="square" rtlCol="0">
            <a:spAutoFit/>
          </a:bodyPr>
          <a:lstStyle/>
          <a:p>
            <a:pPr algn="ctr" defTabSz="685783">
              <a:defRPr/>
            </a:pPr>
            <a:r>
              <a:rPr lang="en-US" sz="1050" b="1" dirty="0">
                <a:solidFill>
                  <a:srgbClr val="FF0000"/>
                </a:solidFill>
                <a:latin typeface="Lato" panose="020F0502020204030203" pitchFamily="34" charset="0"/>
                <a:ea typeface="Lato" panose="020F0502020204030203" pitchFamily="34" charset="0"/>
                <a:cs typeface="Lato" panose="020F0502020204030203" pitchFamily="34" charset="0"/>
              </a:rPr>
              <a:t>1966</a:t>
            </a:r>
            <a:endParaRPr lang="en-US" sz="1050" b="1" kern="0" dirty="0">
              <a:solidFill>
                <a:srgbClr val="FF0000"/>
              </a:solidFill>
              <a:latin typeface="Lato" panose="020F0502020204030203" pitchFamily="34" charset="0"/>
              <a:ea typeface="Lato" panose="020F0502020204030203" pitchFamily="34" charset="0"/>
              <a:cs typeface="Lato" panose="020F0502020204030203" pitchFamily="34" charset="0"/>
            </a:endParaRPr>
          </a:p>
        </p:txBody>
      </p:sp>
      <p:sp>
        <p:nvSpPr>
          <p:cNvPr id="7" name="TextBox 6">
            <a:extLst>
              <a:ext uri="{FF2B5EF4-FFF2-40B4-BE49-F238E27FC236}">
                <a16:creationId xmlns:a16="http://schemas.microsoft.com/office/drawing/2014/main" id="{E82F4415-626A-C78B-A050-696AA01A90BD}"/>
              </a:ext>
            </a:extLst>
          </p:cNvPr>
          <p:cNvSpPr txBox="1"/>
          <p:nvPr/>
        </p:nvSpPr>
        <p:spPr>
          <a:xfrm>
            <a:off x="5009190" y="1705665"/>
            <a:ext cx="517380" cy="253916"/>
          </a:xfrm>
          <a:prstGeom prst="rect">
            <a:avLst/>
          </a:prstGeom>
          <a:solidFill>
            <a:sysClr val="window" lastClr="FFFFFF"/>
          </a:solidFill>
          <a:ln w="19050">
            <a:solidFill>
              <a:schemeClr val="accent1">
                <a:lumMod val="60000"/>
                <a:lumOff val="40000"/>
              </a:schemeClr>
            </a:solidFill>
          </a:ln>
        </p:spPr>
        <p:txBody>
          <a:bodyPr wrap="square" rtlCol="0">
            <a:spAutoFit/>
          </a:bodyPr>
          <a:lstStyle/>
          <a:p>
            <a:pPr algn="ctr" defTabSz="685783">
              <a:defRPr/>
            </a:pPr>
            <a:r>
              <a:rPr lang="en-US" sz="1050" b="1" dirty="0">
                <a:solidFill>
                  <a:srgbClr val="FF0000"/>
                </a:solidFill>
                <a:latin typeface="Lato" panose="020F0502020204030203" pitchFamily="34" charset="0"/>
                <a:ea typeface="Lato" panose="020F0502020204030203" pitchFamily="34" charset="0"/>
                <a:cs typeface="Lato" panose="020F0502020204030203" pitchFamily="34" charset="0"/>
              </a:rPr>
              <a:t>2001</a:t>
            </a:r>
            <a:endParaRPr lang="en-US" sz="1050" b="1" kern="0" dirty="0">
              <a:solidFill>
                <a:srgbClr val="FF0000"/>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090361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3">
            <a:extLst>
              <a:ext uri="{FF2B5EF4-FFF2-40B4-BE49-F238E27FC236}">
                <a16:creationId xmlns:a16="http://schemas.microsoft.com/office/drawing/2014/main" id="{F05F6191-050B-498E-BD13-683DF18894F2}"/>
              </a:ext>
            </a:extLst>
          </p:cNvPr>
          <p:cNvSpPr txBox="1">
            <a:spLocks/>
          </p:cNvSpPr>
          <p:nvPr/>
        </p:nvSpPr>
        <p:spPr>
          <a:xfrm>
            <a:off x="7731063" y="5289920"/>
            <a:ext cx="949649" cy="3047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378" rtl="0" eaLnBrk="1" fontAlgn="auto" latinLnBrk="0" hangingPunct="1">
              <a:lnSpc>
                <a:spcPct val="100000"/>
              </a:lnSpc>
              <a:spcBef>
                <a:spcPts val="0"/>
              </a:spcBef>
              <a:spcAft>
                <a:spcPts val="0"/>
              </a:spcAft>
              <a:buClrTx/>
              <a:buSzTx/>
              <a:buFontTx/>
              <a:buNone/>
              <a:tabLst/>
              <a:defRPr/>
            </a:pPr>
            <a:fld id="{52D4AAD2-A963-456F-8913-AB64AD53ED81}"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Title 2">
            <a:extLst>
              <a:ext uri="{FF2B5EF4-FFF2-40B4-BE49-F238E27FC236}">
                <a16:creationId xmlns:a16="http://schemas.microsoft.com/office/drawing/2014/main" id="{9FC17AD1-4C25-4B00-9435-65545AB44410}"/>
              </a:ext>
            </a:extLst>
          </p:cNvPr>
          <p:cNvSpPr txBox="1">
            <a:spLocks/>
          </p:cNvSpPr>
          <p:nvPr/>
        </p:nvSpPr>
        <p:spPr>
          <a:xfrm>
            <a:off x="1057986" y="263269"/>
            <a:ext cx="7171614" cy="446476"/>
          </a:xfrm>
          <a:prstGeom prst="rect">
            <a:avLst/>
          </a:prstGeom>
        </p:spPr>
        <p:txBody>
          <a:bodyPr lIns="9144" rIns="9144">
            <a:noAutofit/>
          </a:bodyPr>
          <a:lstStyle>
            <a:lvl1pPr algn="ctr" defTabSz="914400" rtl="0" eaLnBrk="1" latinLnBrk="0" hangingPunct="1">
              <a:spcBef>
                <a:spcPct val="0"/>
              </a:spcBef>
              <a:buNone/>
              <a:defRPr sz="2800" b="1" kern="1200" baseline="0">
                <a:solidFill>
                  <a:srgbClr val="283446"/>
                </a:solidFill>
                <a:latin typeface="+mj-lt"/>
                <a:ea typeface="+mj-ea"/>
                <a:cs typeface="+mj-cs"/>
              </a:defRPr>
            </a:lvl1pPr>
          </a:lstStyle>
          <a:p>
            <a:pPr marL="0" marR="0" lvl="0" indent="0" algn="l" defTabSz="914378"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a:ln>
                  <a:noFill/>
                </a:ln>
                <a:solidFill>
                  <a:srgbClr val="092068"/>
                </a:solidFill>
                <a:effectLst/>
                <a:uLnTx/>
                <a:uFillTx/>
                <a:latin typeface="Franklin Gothic Medium" panose="020B0603020102020204"/>
                <a:ea typeface="+mj-ea"/>
                <a:cs typeface="+mj-cs"/>
              </a:rPr>
              <a:t>FY2025 Unified Medical Budget</a:t>
            </a:r>
          </a:p>
        </p:txBody>
      </p:sp>
      <p:cxnSp>
        <p:nvCxnSpPr>
          <p:cNvPr id="2" name="Straight Connector 1">
            <a:extLst>
              <a:ext uri="{FF2B5EF4-FFF2-40B4-BE49-F238E27FC236}">
                <a16:creationId xmlns:a16="http://schemas.microsoft.com/office/drawing/2014/main" id="{DAAE4F6E-8709-ABFD-336B-6856A9492AA4}"/>
              </a:ext>
            </a:extLst>
          </p:cNvPr>
          <p:cNvCxnSpPr>
            <a:cxnSpLocks/>
            <a:endCxn id="15" idx="1"/>
          </p:cNvCxnSpPr>
          <p:nvPr/>
        </p:nvCxnSpPr>
        <p:spPr>
          <a:xfrm>
            <a:off x="1808800" y="3478729"/>
            <a:ext cx="571483" cy="19915"/>
          </a:xfrm>
          <a:prstGeom prst="line">
            <a:avLst/>
          </a:prstGeom>
          <a:noFill/>
          <a:ln w="25400" cap="flat" cmpd="sng" algn="ctr">
            <a:solidFill>
              <a:srgbClr val="283446"/>
            </a:solidFill>
            <a:prstDash val="solid"/>
          </a:ln>
          <a:effectLst/>
        </p:spPr>
      </p:cxnSp>
      <p:grpSp>
        <p:nvGrpSpPr>
          <p:cNvPr id="3" name="Group 2">
            <a:extLst>
              <a:ext uri="{FF2B5EF4-FFF2-40B4-BE49-F238E27FC236}">
                <a16:creationId xmlns:a16="http://schemas.microsoft.com/office/drawing/2014/main" id="{DCDA3D72-778A-A75D-A670-16D66B42E3B8}"/>
              </a:ext>
            </a:extLst>
          </p:cNvPr>
          <p:cNvGrpSpPr/>
          <p:nvPr/>
        </p:nvGrpSpPr>
        <p:grpSpPr>
          <a:xfrm>
            <a:off x="131567" y="1370932"/>
            <a:ext cx="2018694" cy="2727223"/>
            <a:chOff x="1100536" y="2814025"/>
            <a:chExt cx="1828800" cy="2439681"/>
          </a:xfrm>
        </p:grpSpPr>
        <p:sp>
          <p:nvSpPr>
            <p:cNvPr id="4" name="Title 4">
              <a:extLst>
                <a:ext uri="{FF2B5EF4-FFF2-40B4-BE49-F238E27FC236}">
                  <a16:creationId xmlns:a16="http://schemas.microsoft.com/office/drawing/2014/main" id="{B91AF4B6-23F7-6B9C-55BF-06C64103E95A}"/>
                </a:ext>
              </a:extLst>
            </p:cNvPr>
            <p:cNvSpPr txBox="1">
              <a:spLocks/>
            </p:cNvSpPr>
            <p:nvPr/>
          </p:nvSpPr>
          <p:spPr>
            <a:xfrm>
              <a:off x="2043254" y="4090825"/>
              <a:ext cx="513401" cy="230879"/>
            </a:xfrm>
            <a:prstGeom prst="rect">
              <a:avLst/>
            </a:prstGeom>
            <a:effectLst/>
          </p:spPr>
          <p:txBody>
            <a:bodyPr vert="horz" wrap="square" lIns="0" tIns="0" rIns="0" bIns="0" rtlCol="0" anchor="t" anchorCtr="0">
              <a:noAutofit/>
            </a:bodyPr>
            <a:lstStyle>
              <a:lvl1pPr algn="l" defTabSz="914318" rtl="0" eaLnBrk="1" latinLnBrk="0" hangingPunct="1">
                <a:lnSpc>
                  <a:spcPct val="100000"/>
                </a:lnSpc>
                <a:spcBef>
                  <a:spcPct val="0"/>
                </a:spcBef>
                <a:buNone/>
                <a:defRPr sz="3600" b="1" i="0" kern="1200" spc="0" baseline="0">
                  <a:solidFill>
                    <a:srgbClr val="232B65"/>
                  </a:solidFill>
                  <a:latin typeface="Century Gothic" panose="020B0502020202020204" pitchFamily="34" charset="0"/>
                  <a:ea typeface="+mj-ea"/>
                  <a:cs typeface="Times New Roman" panose="02020603050405020304" pitchFamily="18" charset="0"/>
                </a:defRPr>
              </a:lvl1pPr>
            </a:lstStyle>
            <a:p>
              <a:pPr marL="0" marR="0" lvl="0" indent="0" algn="ctr" defTabSz="91431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C4BD97">
                      <a:lumMod val="75000"/>
                    </a:srgbClr>
                  </a:solidFill>
                  <a:effectLst/>
                  <a:uLnTx/>
                  <a:uFillTx/>
                  <a:latin typeface="Franklin Gothic Book" panose="020B0503020102020204" pitchFamily="34" charset="0"/>
                  <a:ea typeface="+mj-ea"/>
                  <a:cs typeface="Times New Roman" panose="02020603050405020304" pitchFamily="18" charset="0"/>
                </a:rPr>
                <a:t>$850 B</a:t>
              </a:r>
            </a:p>
          </p:txBody>
        </p:sp>
        <p:sp>
          <p:nvSpPr>
            <p:cNvPr id="5" name="Title 4">
              <a:extLst>
                <a:ext uri="{FF2B5EF4-FFF2-40B4-BE49-F238E27FC236}">
                  <a16:creationId xmlns:a16="http://schemas.microsoft.com/office/drawing/2014/main" id="{F8EEDD15-0DAF-8E6B-9AEC-E16C088EF524}"/>
                </a:ext>
              </a:extLst>
            </p:cNvPr>
            <p:cNvSpPr txBox="1">
              <a:spLocks/>
            </p:cNvSpPr>
            <p:nvPr/>
          </p:nvSpPr>
          <p:spPr>
            <a:xfrm>
              <a:off x="1860029" y="3722215"/>
              <a:ext cx="928236" cy="224684"/>
            </a:xfrm>
            <a:prstGeom prst="rect">
              <a:avLst/>
            </a:prstGeom>
            <a:effectLst/>
          </p:spPr>
          <p:txBody>
            <a:bodyPr vert="horz" wrap="square" lIns="0" tIns="0" rIns="0" bIns="0" rtlCol="0" anchor="t" anchorCtr="0">
              <a:noAutofit/>
            </a:bodyPr>
            <a:lstStyle>
              <a:lvl1pPr algn="l" defTabSz="914318" rtl="0" eaLnBrk="1" latinLnBrk="0" hangingPunct="1">
                <a:lnSpc>
                  <a:spcPct val="100000"/>
                </a:lnSpc>
                <a:spcBef>
                  <a:spcPct val="0"/>
                </a:spcBef>
                <a:buNone/>
                <a:defRPr sz="3600" b="1" i="0" kern="1200" spc="0" baseline="0">
                  <a:solidFill>
                    <a:srgbClr val="232B65"/>
                  </a:solidFill>
                  <a:latin typeface="Century Gothic" panose="020B0502020202020204" pitchFamily="34" charset="0"/>
                  <a:ea typeface="+mj-ea"/>
                  <a:cs typeface="Times New Roman" panose="02020603050405020304" pitchFamily="18" charset="0"/>
                </a:defRPr>
              </a:lvl1pPr>
            </a:lstStyle>
            <a:p>
              <a:pPr marL="0" marR="0" lvl="0" indent="0" algn="ctr" defTabSz="91431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C4BD97">
                      <a:lumMod val="75000"/>
                    </a:srgbClr>
                  </a:solidFill>
                  <a:effectLst/>
                  <a:uLnTx/>
                  <a:uFillTx/>
                  <a:latin typeface="Franklin Gothic Medium" panose="020B0603020102020204"/>
                  <a:ea typeface="+mj-ea"/>
                  <a:cs typeface="Times New Roman" panose="02020603050405020304" pitchFamily="18" charset="0"/>
                </a:rPr>
                <a:t>DoD Budget</a:t>
              </a:r>
            </a:p>
          </p:txBody>
        </p:sp>
        <p:sp>
          <p:nvSpPr>
            <p:cNvPr id="6" name="Title 4">
              <a:extLst>
                <a:ext uri="{FF2B5EF4-FFF2-40B4-BE49-F238E27FC236}">
                  <a16:creationId xmlns:a16="http://schemas.microsoft.com/office/drawing/2014/main" id="{CC8A934C-CBC8-C1B1-D478-528B946220C5}"/>
                </a:ext>
              </a:extLst>
            </p:cNvPr>
            <p:cNvSpPr txBox="1">
              <a:spLocks/>
            </p:cNvSpPr>
            <p:nvPr/>
          </p:nvSpPr>
          <p:spPr>
            <a:xfrm>
              <a:off x="1398340" y="3331602"/>
              <a:ext cx="1289833" cy="230878"/>
            </a:xfrm>
            <a:prstGeom prst="rect">
              <a:avLst/>
            </a:prstGeom>
            <a:effectLst/>
          </p:spPr>
          <p:txBody>
            <a:bodyPr vert="horz" wrap="square" lIns="0" tIns="0" rIns="0" bIns="0" rtlCol="0" anchor="t" anchorCtr="0">
              <a:noAutofit/>
            </a:bodyPr>
            <a:lstStyle>
              <a:lvl1pPr algn="l" defTabSz="914318" rtl="0" eaLnBrk="1" latinLnBrk="0" hangingPunct="1">
                <a:lnSpc>
                  <a:spcPct val="100000"/>
                </a:lnSpc>
                <a:spcBef>
                  <a:spcPct val="0"/>
                </a:spcBef>
                <a:buNone/>
                <a:defRPr sz="3600" b="1" i="0" kern="1200" spc="0" baseline="0">
                  <a:solidFill>
                    <a:srgbClr val="232B65"/>
                  </a:solidFill>
                  <a:latin typeface="Century Gothic" panose="020B0502020202020204" pitchFamily="34" charset="0"/>
                  <a:ea typeface="+mj-ea"/>
                  <a:cs typeface="Times New Roman" panose="02020603050405020304" pitchFamily="18" charset="0"/>
                </a:defRPr>
              </a:lvl1pPr>
            </a:lstStyle>
            <a:p>
              <a:pPr marL="0" marR="0" lvl="0" indent="0" algn="ctr" defTabSz="91431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708E"/>
                  </a:solidFill>
                  <a:effectLst/>
                  <a:uLnTx/>
                  <a:uFillTx/>
                  <a:latin typeface="Franklin Gothic Book" panose="020B0503020102020204" pitchFamily="34" charset="0"/>
                  <a:ea typeface="+mj-ea"/>
                  <a:cs typeface="Times New Roman" panose="02020603050405020304" pitchFamily="18" charset="0"/>
                </a:rPr>
                <a:t>$7.3 Trillion</a:t>
              </a:r>
            </a:p>
            <a:p>
              <a:pPr marL="0" marR="0" lvl="0" indent="0" algn="ctr" defTabSz="914318"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708E"/>
                </a:solidFill>
                <a:effectLst/>
                <a:uLnTx/>
                <a:uFillTx/>
                <a:latin typeface="Franklin Gothic Book" panose="020B0503020102020204" pitchFamily="34" charset="0"/>
                <a:ea typeface="+mj-ea"/>
                <a:cs typeface="Times New Roman" panose="02020603050405020304" pitchFamily="18" charset="0"/>
              </a:endParaRPr>
            </a:p>
            <a:p>
              <a:pPr marL="0" marR="0" lvl="0" indent="0" algn="ctr" defTabSz="914318"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708E"/>
                </a:solidFill>
                <a:effectLst/>
                <a:uLnTx/>
                <a:uFillTx/>
                <a:latin typeface="Franklin Gothic Book" panose="020B0503020102020204" pitchFamily="34" charset="0"/>
                <a:ea typeface="+mj-ea"/>
                <a:cs typeface="Times New Roman" panose="02020603050405020304" pitchFamily="18" charset="0"/>
              </a:endParaRPr>
            </a:p>
          </p:txBody>
        </p:sp>
        <p:sp>
          <p:nvSpPr>
            <p:cNvPr id="7" name="Title 4">
              <a:extLst>
                <a:ext uri="{FF2B5EF4-FFF2-40B4-BE49-F238E27FC236}">
                  <a16:creationId xmlns:a16="http://schemas.microsoft.com/office/drawing/2014/main" id="{F3D1EA99-8815-AE42-3C89-B0D8CC5CBA31}"/>
                </a:ext>
              </a:extLst>
            </p:cNvPr>
            <p:cNvSpPr txBox="1">
              <a:spLocks/>
            </p:cNvSpPr>
            <p:nvPr/>
          </p:nvSpPr>
          <p:spPr>
            <a:xfrm>
              <a:off x="1387124" y="3118024"/>
              <a:ext cx="1154682" cy="230878"/>
            </a:xfrm>
            <a:prstGeom prst="rect">
              <a:avLst/>
            </a:prstGeom>
            <a:effectLst/>
          </p:spPr>
          <p:txBody>
            <a:bodyPr vert="horz" wrap="square" lIns="0" tIns="0" rIns="0" bIns="0" rtlCol="0" anchor="t" anchorCtr="0">
              <a:noAutofit/>
            </a:bodyPr>
            <a:lstStyle>
              <a:lvl1pPr algn="l" defTabSz="914318" rtl="0" eaLnBrk="1" latinLnBrk="0" hangingPunct="1">
                <a:lnSpc>
                  <a:spcPct val="100000"/>
                </a:lnSpc>
                <a:spcBef>
                  <a:spcPct val="0"/>
                </a:spcBef>
                <a:buNone/>
                <a:defRPr sz="3600" b="1" i="0" kern="1200" spc="0" baseline="0">
                  <a:solidFill>
                    <a:srgbClr val="232B65"/>
                  </a:solidFill>
                  <a:latin typeface="Century Gothic" panose="020B0502020202020204" pitchFamily="34" charset="0"/>
                  <a:ea typeface="+mj-ea"/>
                  <a:cs typeface="Times New Roman" panose="02020603050405020304" pitchFamily="18" charset="0"/>
                </a:defRPr>
              </a:lvl1pPr>
            </a:lstStyle>
            <a:p>
              <a:pPr marL="0" marR="0" lvl="0" indent="0" algn="ctr" defTabSz="914318"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708E"/>
                  </a:solidFill>
                  <a:effectLst/>
                  <a:uLnTx/>
                  <a:uFillTx/>
                  <a:latin typeface="Franklin Gothic Book" panose="020B0503020102020204" pitchFamily="34" charset="0"/>
                  <a:ea typeface="+mj-ea"/>
                  <a:cs typeface="Times New Roman" panose="02020603050405020304" pitchFamily="18" charset="0"/>
                </a:rPr>
                <a:t>Federal Spending</a:t>
              </a:r>
            </a:p>
          </p:txBody>
        </p:sp>
        <p:sp>
          <p:nvSpPr>
            <p:cNvPr id="8" name="Oval 7">
              <a:extLst>
                <a:ext uri="{FF2B5EF4-FFF2-40B4-BE49-F238E27FC236}">
                  <a16:creationId xmlns:a16="http://schemas.microsoft.com/office/drawing/2014/main" id="{2136613F-AD08-BD78-6810-831AF7832D4A}"/>
                </a:ext>
              </a:extLst>
            </p:cNvPr>
            <p:cNvSpPr/>
            <p:nvPr/>
          </p:nvSpPr>
          <p:spPr>
            <a:xfrm>
              <a:off x="1100536" y="2814025"/>
              <a:ext cx="1828800" cy="1828800"/>
            </a:xfrm>
            <a:prstGeom prst="ellipse">
              <a:avLst/>
            </a:prstGeom>
            <a:noFill/>
            <a:ln w="38100" cap="flat" cmpd="sng" algn="ctr">
              <a:solidFill>
                <a:srgbClr val="00708E"/>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9" name="Oval 8">
              <a:extLst>
                <a:ext uri="{FF2B5EF4-FFF2-40B4-BE49-F238E27FC236}">
                  <a16:creationId xmlns:a16="http://schemas.microsoft.com/office/drawing/2014/main" id="{6FE48EA8-FB36-E977-94C6-739B68E97913}"/>
                </a:ext>
              </a:extLst>
            </p:cNvPr>
            <p:cNvSpPr/>
            <p:nvPr/>
          </p:nvSpPr>
          <p:spPr>
            <a:xfrm>
              <a:off x="1979915" y="3915583"/>
              <a:ext cx="640080" cy="640080"/>
            </a:xfrm>
            <a:prstGeom prst="ellipse">
              <a:avLst/>
            </a:prstGeom>
            <a:noFill/>
            <a:ln w="38100" cap="flat" cmpd="sng" algn="ctr">
              <a:solidFill>
                <a:srgbClr val="C4BD97"/>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0" name="Oval 9">
              <a:extLst>
                <a:ext uri="{FF2B5EF4-FFF2-40B4-BE49-F238E27FC236}">
                  <a16:creationId xmlns:a16="http://schemas.microsoft.com/office/drawing/2014/main" id="{7270A1CE-3F12-FA0C-2B6A-10F5B591C50E}"/>
                </a:ext>
              </a:extLst>
            </p:cNvPr>
            <p:cNvSpPr/>
            <p:nvPr/>
          </p:nvSpPr>
          <p:spPr>
            <a:xfrm>
              <a:off x="2307082" y="4357625"/>
              <a:ext cx="182880" cy="182880"/>
            </a:xfrm>
            <a:prstGeom prst="ellipse">
              <a:avLst/>
            </a:prstGeom>
            <a:noFill/>
            <a:ln w="38100" cap="flat" cmpd="sng" algn="ctr">
              <a:solidFill>
                <a:srgbClr val="283446"/>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2" name="Title 4">
              <a:extLst>
                <a:ext uri="{FF2B5EF4-FFF2-40B4-BE49-F238E27FC236}">
                  <a16:creationId xmlns:a16="http://schemas.microsoft.com/office/drawing/2014/main" id="{32955591-3866-8C31-03F6-CF0B4372FA43}"/>
                </a:ext>
              </a:extLst>
            </p:cNvPr>
            <p:cNvSpPr txBox="1">
              <a:spLocks/>
            </p:cNvSpPr>
            <p:nvPr/>
          </p:nvSpPr>
          <p:spPr>
            <a:xfrm>
              <a:off x="1660134" y="4739760"/>
              <a:ext cx="1009496" cy="224684"/>
            </a:xfrm>
            <a:prstGeom prst="rect">
              <a:avLst/>
            </a:prstGeom>
            <a:effectLst/>
          </p:spPr>
          <p:txBody>
            <a:bodyPr vert="horz" wrap="square" lIns="0" tIns="0" rIns="0" bIns="0" rtlCol="0" anchor="t" anchorCtr="0">
              <a:noAutofit/>
            </a:bodyPr>
            <a:lstStyle>
              <a:lvl1pPr algn="l" defTabSz="914318" rtl="0" eaLnBrk="1" latinLnBrk="0" hangingPunct="1">
                <a:lnSpc>
                  <a:spcPct val="100000"/>
                </a:lnSpc>
                <a:spcBef>
                  <a:spcPct val="0"/>
                </a:spcBef>
                <a:buNone/>
                <a:defRPr sz="3600" b="1" i="0" kern="1200" spc="0" baseline="0">
                  <a:solidFill>
                    <a:srgbClr val="232B65"/>
                  </a:solidFill>
                  <a:latin typeface="Century Gothic" panose="020B0502020202020204" pitchFamily="34" charset="0"/>
                  <a:ea typeface="+mj-ea"/>
                  <a:cs typeface="Times New Roman" panose="02020603050405020304" pitchFamily="18" charset="0"/>
                </a:defRPr>
              </a:lvl1pPr>
            </a:lstStyle>
            <a:p>
              <a:pPr marL="0" marR="0" lvl="0" indent="0" algn="ctr" defTabSz="914318"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283446"/>
                  </a:solidFill>
                  <a:effectLst/>
                  <a:uLnTx/>
                  <a:uFillTx/>
                  <a:latin typeface="Franklin Gothic Medium" panose="020B0603020102020204"/>
                  <a:ea typeface="+mj-ea"/>
                  <a:cs typeface="Times New Roman" panose="02020603050405020304" pitchFamily="18" charset="0"/>
                </a:rPr>
                <a:t>Unified Medical Budget</a:t>
              </a:r>
            </a:p>
          </p:txBody>
        </p:sp>
        <p:sp>
          <p:nvSpPr>
            <p:cNvPr id="13" name="Title 4">
              <a:extLst>
                <a:ext uri="{FF2B5EF4-FFF2-40B4-BE49-F238E27FC236}">
                  <a16:creationId xmlns:a16="http://schemas.microsoft.com/office/drawing/2014/main" id="{B75FD3D9-62CC-0EB4-6CC8-107F68A53EF2}"/>
                </a:ext>
              </a:extLst>
            </p:cNvPr>
            <p:cNvSpPr txBox="1">
              <a:spLocks/>
            </p:cNvSpPr>
            <p:nvPr/>
          </p:nvSpPr>
          <p:spPr>
            <a:xfrm>
              <a:off x="1885120" y="5022827"/>
              <a:ext cx="513401" cy="230879"/>
            </a:xfrm>
            <a:prstGeom prst="rect">
              <a:avLst/>
            </a:prstGeom>
            <a:effectLst/>
          </p:spPr>
          <p:txBody>
            <a:bodyPr vert="horz" wrap="square" lIns="0" tIns="0" rIns="0" bIns="0" rtlCol="0" anchor="t" anchorCtr="0">
              <a:noAutofit/>
            </a:bodyPr>
            <a:lstStyle>
              <a:lvl1pPr algn="l" defTabSz="914318" rtl="0" eaLnBrk="1" latinLnBrk="0" hangingPunct="1">
                <a:lnSpc>
                  <a:spcPct val="100000"/>
                </a:lnSpc>
                <a:spcBef>
                  <a:spcPct val="0"/>
                </a:spcBef>
                <a:buNone/>
                <a:defRPr sz="3600" b="1" i="0" kern="1200" spc="0" baseline="0">
                  <a:solidFill>
                    <a:srgbClr val="232B65"/>
                  </a:solidFill>
                  <a:latin typeface="Century Gothic" panose="020B0502020202020204" pitchFamily="34" charset="0"/>
                  <a:ea typeface="+mj-ea"/>
                  <a:cs typeface="Times New Roman" panose="02020603050405020304" pitchFamily="18" charset="0"/>
                </a:defRPr>
              </a:lvl1pPr>
            </a:lstStyle>
            <a:p>
              <a:pPr marL="0" marR="0" lvl="0" indent="0" algn="ctr" defTabSz="91431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83446"/>
                  </a:solidFill>
                  <a:effectLst/>
                  <a:uLnTx/>
                  <a:uFillTx/>
                  <a:latin typeface="Franklin Gothic Book" panose="020B0503020102020204" pitchFamily="34" charset="0"/>
                  <a:ea typeface="+mj-ea"/>
                  <a:cs typeface="Times New Roman" panose="02020603050405020304" pitchFamily="18" charset="0"/>
                </a:rPr>
                <a:t>$61 B</a:t>
              </a:r>
            </a:p>
          </p:txBody>
        </p:sp>
        <p:cxnSp>
          <p:nvCxnSpPr>
            <p:cNvPr id="14" name="Straight Arrow Connector 13">
              <a:extLst>
                <a:ext uri="{FF2B5EF4-FFF2-40B4-BE49-F238E27FC236}">
                  <a16:creationId xmlns:a16="http://schemas.microsoft.com/office/drawing/2014/main" id="{D100E284-5F9E-1D1C-2DAD-CCB1929048C9}"/>
                </a:ext>
              </a:extLst>
            </p:cNvPr>
            <p:cNvCxnSpPr>
              <a:endCxn id="10" idx="5"/>
            </p:cNvCxnSpPr>
            <p:nvPr/>
          </p:nvCxnSpPr>
          <p:spPr>
            <a:xfrm flipH="1" flipV="1">
              <a:off x="2463180" y="4513723"/>
              <a:ext cx="156815" cy="185866"/>
            </a:xfrm>
            <a:prstGeom prst="straightConnector1">
              <a:avLst/>
            </a:prstGeom>
            <a:noFill/>
            <a:ln w="28575" cap="flat" cmpd="sng" algn="ctr">
              <a:solidFill>
                <a:srgbClr val="283446"/>
              </a:solidFill>
              <a:prstDash val="solid"/>
              <a:tailEnd type="triangle"/>
            </a:ln>
            <a:effectLst/>
          </p:spPr>
        </p:cxnSp>
      </p:grpSp>
      <p:sp>
        <p:nvSpPr>
          <p:cNvPr id="15" name="Left Brace 14">
            <a:extLst>
              <a:ext uri="{FF2B5EF4-FFF2-40B4-BE49-F238E27FC236}">
                <a16:creationId xmlns:a16="http://schemas.microsoft.com/office/drawing/2014/main" id="{C708B825-BEF0-D645-FAAB-1917B72811A8}"/>
              </a:ext>
            </a:extLst>
          </p:cNvPr>
          <p:cNvSpPr/>
          <p:nvPr/>
        </p:nvSpPr>
        <p:spPr>
          <a:xfrm>
            <a:off x="2380283" y="1411461"/>
            <a:ext cx="640080" cy="2976035"/>
          </a:xfrm>
          <a:prstGeom prst="leftBrace">
            <a:avLst>
              <a:gd name="adj1" fmla="val 8333"/>
              <a:gd name="adj2" fmla="val 70133"/>
            </a:avLst>
          </a:prstGeom>
          <a:noFill/>
          <a:ln w="25400" cap="flat" cmpd="sng" algn="ctr">
            <a:solidFill>
              <a:srgbClr val="283446"/>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350" b="0" i="0" u="none" strike="noStrike" kern="0" cap="none" spc="0" normalizeH="0" baseline="0" noProof="0">
              <a:ln>
                <a:noFill/>
              </a:ln>
              <a:solidFill>
                <a:srgbClr val="283446"/>
              </a:solidFill>
              <a:effectLst/>
              <a:uLnTx/>
              <a:uFillTx/>
            </a:endParaRPr>
          </a:p>
        </p:txBody>
      </p:sp>
      <p:sp>
        <p:nvSpPr>
          <p:cNvPr id="16" name="Right Brace 15">
            <a:extLst>
              <a:ext uri="{FF2B5EF4-FFF2-40B4-BE49-F238E27FC236}">
                <a16:creationId xmlns:a16="http://schemas.microsoft.com/office/drawing/2014/main" id="{672FD5EA-7A10-DA5F-F45A-DAACAA09FE40}"/>
              </a:ext>
            </a:extLst>
          </p:cNvPr>
          <p:cNvSpPr/>
          <p:nvPr/>
        </p:nvSpPr>
        <p:spPr>
          <a:xfrm>
            <a:off x="7256052" y="1972852"/>
            <a:ext cx="440252" cy="1962446"/>
          </a:xfrm>
          <a:prstGeom prst="rightBrace">
            <a:avLst/>
          </a:prstGeom>
          <a:noFill/>
          <a:ln w="9525" cap="flat" cmpd="sng" algn="ctr">
            <a:solidFill>
              <a:srgbClr val="283446"/>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83446"/>
              </a:solidFill>
              <a:effectLst/>
              <a:uLnTx/>
              <a:uFillTx/>
            </a:endParaRPr>
          </a:p>
        </p:txBody>
      </p:sp>
      <p:sp>
        <p:nvSpPr>
          <p:cNvPr id="17" name="TextBox 16">
            <a:extLst>
              <a:ext uri="{FF2B5EF4-FFF2-40B4-BE49-F238E27FC236}">
                <a16:creationId xmlns:a16="http://schemas.microsoft.com/office/drawing/2014/main" id="{A4CA33B6-2BAE-7864-143D-DDC6E78DA4A0}"/>
              </a:ext>
            </a:extLst>
          </p:cNvPr>
          <p:cNvSpPr txBox="1"/>
          <p:nvPr/>
        </p:nvSpPr>
        <p:spPr>
          <a:xfrm>
            <a:off x="7650541" y="2663892"/>
            <a:ext cx="968972" cy="415498"/>
          </a:xfrm>
          <a:prstGeom prst="rect">
            <a:avLst/>
          </a:prstGeom>
          <a:noFill/>
        </p:spPr>
        <p:txBody>
          <a:bodyPr wrap="square" rtlCol="0">
            <a:spAutoFit/>
          </a:bodyPr>
          <a:lstStyle/>
          <a:p>
            <a:pPr eaLnBrk="0" fontAlgn="base" hangingPunct="0">
              <a:spcBef>
                <a:spcPct val="0"/>
              </a:spcBef>
              <a:spcAft>
                <a:spcPct val="0"/>
              </a:spcAft>
              <a:defRPr/>
            </a:pPr>
            <a:r>
              <a:rPr lang="en-US" sz="1050" dirty="0">
                <a:solidFill>
                  <a:srgbClr val="283446"/>
                </a:solidFill>
                <a:latin typeface="Arial" panose="020B0604020202020204" pitchFamily="34" charset="0"/>
                <a:ea typeface="MS PGothic" panose="020B0600070205080204" pitchFamily="34" charset="-128"/>
              </a:rPr>
              <a:t>Healthcare Delivery Costs</a:t>
            </a:r>
          </a:p>
        </p:txBody>
      </p:sp>
      <p:sp>
        <p:nvSpPr>
          <p:cNvPr id="18" name="TextBox 17">
            <a:extLst>
              <a:ext uri="{FF2B5EF4-FFF2-40B4-BE49-F238E27FC236}">
                <a16:creationId xmlns:a16="http://schemas.microsoft.com/office/drawing/2014/main" id="{93BE6404-4CD8-22AB-484E-EDEACA6A6C9B}"/>
              </a:ext>
            </a:extLst>
          </p:cNvPr>
          <p:cNvSpPr txBox="1"/>
          <p:nvPr/>
        </p:nvSpPr>
        <p:spPr>
          <a:xfrm>
            <a:off x="3950283" y="1200150"/>
            <a:ext cx="3841179" cy="323165"/>
          </a:xfrm>
          <a:prstGeom prst="rect">
            <a:avLst/>
          </a:prstGeom>
          <a:noFill/>
        </p:spPr>
        <p:txBody>
          <a:bodyPr wrap="square" rtlCol="0">
            <a:spAutoFit/>
          </a:bodyPr>
          <a:lstStyle/>
          <a:p>
            <a:pPr eaLnBrk="0" fontAlgn="base" hangingPunct="0">
              <a:spcBef>
                <a:spcPct val="0"/>
              </a:spcBef>
              <a:spcAft>
                <a:spcPct val="0"/>
              </a:spcAft>
              <a:defRPr/>
            </a:pPr>
            <a:r>
              <a:rPr lang="en-US" sz="1500" b="1" dirty="0">
                <a:solidFill>
                  <a:srgbClr val="283446"/>
                </a:solidFill>
                <a:latin typeface="Arial" panose="020B0604020202020204" pitchFamily="34" charset="0"/>
                <a:ea typeface="MS PGothic" panose="020B0600070205080204" pitchFamily="34" charset="-128"/>
              </a:rPr>
              <a:t>FY2025 Unified Medical Budget: $61.3 B</a:t>
            </a:r>
          </a:p>
        </p:txBody>
      </p:sp>
      <p:sp>
        <p:nvSpPr>
          <p:cNvPr id="19" name="Right Brace 18">
            <a:extLst>
              <a:ext uri="{FF2B5EF4-FFF2-40B4-BE49-F238E27FC236}">
                <a16:creationId xmlns:a16="http://schemas.microsoft.com/office/drawing/2014/main" id="{1C56484F-37A5-C036-4F1C-B35EEF6003FA}"/>
              </a:ext>
            </a:extLst>
          </p:cNvPr>
          <p:cNvSpPr/>
          <p:nvPr/>
        </p:nvSpPr>
        <p:spPr>
          <a:xfrm>
            <a:off x="7261089" y="3935298"/>
            <a:ext cx="440252" cy="452203"/>
          </a:xfrm>
          <a:prstGeom prst="rightBrace">
            <a:avLst/>
          </a:prstGeom>
          <a:noFill/>
          <a:ln w="9525" cap="flat" cmpd="sng" algn="ctr">
            <a:solidFill>
              <a:srgbClr val="283446"/>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83446"/>
              </a:solidFill>
              <a:effectLst/>
              <a:uLnTx/>
              <a:uFillTx/>
            </a:endParaRPr>
          </a:p>
        </p:txBody>
      </p:sp>
      <p:sp>
        <p:nvSpPr>
          <p:cNvPr id="20" name="TextBox 19">
            <a:extLst>
              <a:ext uri="{FF2B5EF4-FFF2-40B4-BE49-F238E27FC236}">
                <a16:creationId xmlns:a16="http://schemas.microsoft.com/office/drawing/2014/main" id="{B1494F11-8D31-086A-473F-69EBDD48B4F2}"/>
              </a:ext>
            </a:extLst>
          </p:cNvPr>
          <p:cNvSpPr txBox="1"/>
          <p:nvPr/>
        </p:nvSpPr>
        <p:spPr>
          <a:xfrm>
            <a:off x="7654059" y="3801210"/>
            <a:ext cx="1320395" cy="738664"/>
          </a:xfrm>
          <a:prstGeom prst="rect">
            <a:avLst/>
          </a:prstGeom>
          <a:noFill/>
        </p:spPr>
        <p:txBody>
          <a:bodyPr wrap="square" rtlCol="0">
            <a:spAutoFit/>
          </a:bodyPr>
          <a:lstStyle/>
          <a:p>
            <a:pPr eaLnBrk="0" fontAlgn="base" hangingPunct="0">
              <a:spcBef>
                <a:spcPct val="0"/>
              </a:spcBef>
              <a:spcAft>
                <a:spcPct val="0"/>
              </a:spcAft>
              <a:defRPr/>
            </a:pPr>
            <a:r>
              <a:rPr lang="en-US" sz="1050" dirty="0">
                <a:solidFill>
                  <a:srgbClr val="283446"/>
                </a:solidFill>
                <a:latin typeface="Arial" panose="020B0604020202020204" pitchFamily="34" charset="0"/>
                <a:ea typeface="MS PGothic" panose="020B0600070205080204" pitchFamily="34" charset="-128"/>
              </a:rPr>
              <a:t>Combat Support and other centralized support costs for 130 MTFs: $7.4 B</a:t>
            </a:r>
          </a:p>
        </p:txBody>
      </p:sp>
      <p:graphicFrame>
        <p:nvGraphicFramePr>
          <p:cNvPr id="21" name="Chart 20">
            <a:extLst>
              <a:ext uri="{FF2B5EF4-FFF2-40B4-BE49-F238E27FC236}">
                <a16:creationId xmlns:a16="http://schemas.microsoft.com/office/drawing/2014/main" id="{E0FFE61F-B347-178D-25A1-D1BE5EFDA9BC}"/>
              </a:ext>
            </a:extLst>
          </p:cNvPr>
          <p:cNvGraphicFramePr/>
          <p:nvPr>
            <p:extLst>
              <p:ext uri="{D42A27DB-BD31-4B8C-83A1-F6EECF244321}">
                <p14:modId xmlns:p14="http://schemas.microsoft.com/office/powerpoint/2010/main" val="2993043613"/>
              </p:ext>
            </p:extLst>
          </p:nvPr>
        </p:nvGraphicFramePr>
        <p:xfrm>
          <a:off x="2485355" y="1200150"/>
          <a:ext cx="6029624" cy="36592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898079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2057400" y="2190750"/>
            <a:ext cx="5257800" cy="838200"/>
          </a:xfrm>
        </p:spPr>
        <p:txBody>
          <a:bodyPr>
            <a:noAutofit/>
          </a:bodyPr>
          <a:lstStyle/>
          <a:p>
            <a:pPr marL="0" indent="0" algn="ctr">
              <a:buNone/>
            </a:pPr>
            <a:r>
              <a:rPr lang="en-US" sz="2800" b="1"/>
              <a:t>TRICARE Benefits and Coverage</a:t>
            </a:r>
            <a:br>
              <a:rPr lang="en-US" sz="2800" b="1" dirty="0"/>
            </a:br>
            <a:endParaRPr lang="en-US" sz="2800" b="1" dirty="0"/>
          </a:p>
        </p:txBody>
      </p:sp>
    </p:spTree>
    <p:extLst>
      <p:ext uri="{BB962C8B-B14F-4D97-AF65-F5344CB8AC3E}">
        <p14:creationId xmlns:p14="http://schemas.microsoft.com/office/powerpoint/2010/main" val="3579734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Who and What TRICARE Covers</a:t>
            </a:r>
            <a:br>
              <a:rPr lang="en-US" altLang="en-US" dirty="0"/>
            </a:br>
            <a:r>
              <a:rPr lang="en-US" altLang="en-US" sz="2200" dirty="0"/>
              <a:t>AKA the TRICARE Basic Benefit</a:t>
            </a:r>
            <a:endParaRPr lang="en-US"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225330159"/>
              </p:ext>
            </p:extLst>
          </p:nvPr>
        </p:nvGraphicFramePr>
        <p:xfrm>
          <a:off x="457200" y="1301750"/>
          <a:ext cx="8229600" cy="3327400"/>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2077260056"/>
                    </a:ext>
                  </a:extLst>
                </a:gridCol>
                <a:gridCol w="5105400">
                  <a:extLst>
                    <a:ext uri="{9D8B030D-6E8A-4147-A177-3AD203B41FA5}">
                      <a16:colId xmlns:a16="http://schemas.microsoft.com/office/drawing/2014/main" val="1420457380"/>
                    </a:ext>
                  </a:extLst>
                </a:gridCol>
              </a:tblGrid>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56866644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2797175" algn="r"/>
                        </a:tabLst>
                        <a:defRPr/>
                      </a:pPr>
                      <a:r>
                        <a:rPr lang="en-US" altLang="en-US" sz="1600" dirty="0">
                          <a:solidFill>
                            <a:schemeClr val="accent1">
                              <a:lumMod val="50000"/>
                            </a:schemeClr>
                          </a:solidFill>
                          <a:latin typeface="+mn-lt"/>
                          <a:cs typeface="Arial" panose="020B0604020202020204" pitchFamily="34" charset="0"/>
                        </a:rPr>
                        <a:t>Active-duty service members </a:t>
                      </a:r>
                      <a:br>
                        <a:rPr lang="en-US" altLang="en-US" sz="1600" dirty="0">
                          <a:solidFill>
                            <a:schemeClr val="accent1">
                              <a:lumMod val="50000"/>
                            </a:schemeClr>
                          </a:solidFill>
                          <a:latin typeface="+mn-lt"/>
                          <a:cs typeface="Arial" panose="020B0604020202020204" pitchFamily="34" charset="0"/>
                        </a:rPr>
                      </a:br>
                      <a:r>
                        <a:rPr lang="en-US" altLang="en-US" sz="1600" dirty="0">
                          <a:solidFill>
                            <a:schemeClr val="accent1">
                              <a:lumMod val="50000"/>
                            </a:schemeClr>
                          </a:solidFill>
                          <a:latin typeface="+mn-lt"/>
                          <a:cs typeface="Arial" panose="020B0604020202020204" pitchFamily="34" charset="0"/>
                        </a:rPr>
                        <a:t>	10 U.S.C. 1074</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600" dirty="0">
                          <a:solidFill>
                            <a:schemeClr val="accent1">
                              <a:lumMod val="50000"/>
                            </a:schemeClr>
                          </a:solidFill>
                          <a:latin typeface="+mn-lt"/>
                          <a:cs typeface="Arial" panose="020B0604020202020204" pitchFamily="34" charset="0"/>
                        </a:rPr>
                        <a:t>Private sector care is covered under</a:t>
                      </a:r>
                      <a:r>
                        <a:rPr lang="en-US" altLang="en-US" sz="1600" baseline="0" dirty="0">
                          <a:solidFill>
                            <a:schemeClr val="accent1">
                              <a:lumMod val="50000"/>
                            </a:schemeClr>
                          </a:solidFill>
                          <a:latin typeface="+mn-lt"/>
                          <a:cs typeface="Arial" panose="020B0604020202020204" pitchFamily="34" charset="0"/>
                        </a:rPr>
                        <a:t> rules of the </a:t>
                      </a:r>
                      <a:r>
                        <a:rPr lang="en-US" altLang="en-US" sz="1600" baseline="0" dirty="0">
                          <a:solidFill>
                            <a:schemeClr val="accent1">
                              <a:lumMod val="60000"/>
                              <a:lumOff val="40000"/>
                            </a:schemeClr>
                          </a:solidFill>
                          <a:latin typeface="+mn-lt"/>
                          <a:cs typeface="Arial" panose="020B0604020202020204" pitchFamily="34" charset="0"/>
                        </a:rPr>
                        <a:t>Supplemental Health Care Program (SHCP)</a:t>
                      </a:r>
                      <a:r>
                        <a:rPr lang="en-US" altLang="en-US" sz="1600" dirty="0">
                          <a:solidFill>
                            <a:schemeClr val="accent1">
                              <a:lumMod val="60000"/>
                              <a:lumOff val="40000"/>
                            </a:schemeClr>
                          </a:solidFill>
                          <a:latin typeface="+mn-lt"/>
                          <a:cs typeface="Arial" panose="020B0604020202020204" pitchFamily="34" charset="0"/>
                        </a:rPr>
                        <a:t> </a:t>
                      </a:r>
                      <a:endParaRPr lang="en-US" altLang="en-US" sz="1400" dirty="0">
                        <a:solidFill>
                          <a:schemeClr val="accent1">
                            <a:lumMod val="60000"/>
                            <a:lumOff val="40000"/>
                          </a:schemeClr>
                        </a:solidFill>
                        <a:latin typeface="+mn-lt"/>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600" dirty="0">
                          <a:solidFill>
                            <a:schemeClr val="accent1">
                              <a:lumMod val="50000"/>
                            </a:schemeClr>
                          </a:solidFill>
                          <a:latin typeface="+mn-lt"/>
                          <a:cs typeface="Arial" panose="020B0604020202020204" pitchFamily="34" charset="0"/>
                        </a:rPr>
                        <a:t>In addition to </a:t>
                      </a:r>
                      <a:r>
                        <a:rPr lang="en-US" sz="1600" kern="1200" dirty="0">
                          <a:solidFill>
                            <a:schemeClr val="accent1">
                              <a:lumMod val="50000"/>
                            </a:schemeClr>
                          </a:solidFill>
                          <a:latin typeface="+mn-lt"/>
                          <a:ea typeface="+mn-ea"/>
                          <a:cs typeface="Arial" panose="020B0604020202020204" pitchFamily="34" charset="0"/>
                        </a:rPr>
                        <a:t>covered services, some</a:t>
                      </a:r>
                      <a:br>
                        <a:rPr lang="en-US" sz="1600" kern="1200" dirty="0">
                          <a:solidFill>
                            <a:schemeClr val="accent1">
                              <a:lumMod val="50000"/>
                            </a:schemeClr>
                          </a:solidFill>
                          <a:latin typeface="+mn-lt"/>
                          <a:ea typeface="+mn-ea"/>
                          <a:cs typeface="Arial" panose="020B0604020202020204" pitchFamily="34" charset="0"/>
                        </a:rPr>
                      </a:br>
                      <a:r>
                        <a:rPr lang="en-US" altLang="en-US" sz="1600" baseline="0" dirty="0">
                          <a:solidFill>
                            <a:schemeClr val="accent1">
                              <a:lumMod val="60000"/>
                              <a:lumOff val="40000"/>
                            </a:schemeClr>
                          </a:solidFill>
                          <a:latin typeface="+mn-lt"/>
                          <a:cs typeface="Arial" panose="020B0604020202020204" pitchFamily="34" charset="0"/>
                        </a:rPr>
                        <a:t>non-covered services </a:t>
                      </a:r>
                      <a:r>
                        <a:rPr lang="en-US" altLang="en-US" sz="1600" baseline="0" dirty="0">
                          <a:solidFill>
                            <a:schemeClr val="accent1">
                              <a:lumMod val="50000"/>
                            </a:schemeClr>
                          </a:solidFill>
                          <a:latin typeface="+mn-lt"/>
                          <a:cs typeface="Arial" panose="020B0604020202020204" pitchFamily="34" charset="0"/>
                        </a:rPr>
                        <a:t>can be provided </a:t>
                      </a:r>
                      <a:r>
                        <a:rPr lang="en-US" altLang="en-US" sz="1600" dirty="0">
                          <a:solidFill>
                            <a:schemeClr val="accent1">
                              <a:lumMod val="50000"/>
                            </a:schemeClr>
                          </a:solidFill>
                          <a:latin typeface="+mn-lt"/>
                          <a:cs typeface="Arial" panose="020B0604020202020204" pitchFamily="34" charset="0"/>
                        </a:rPr>
                        <a:t>with an approved SHCP</a:t>
                      </a:r>
                      <a:r>
                        <a:rPr lang="en-US" altLang="en-US" sz="1600" baseline="0" dirty="0">
                          <a:solidFill>
                            <a:schemeClr val="accent1">
                              <a:lumMod val="50000"/>
                            </a:schemeClr>
                          </a:solidFill>
                          <a:latin typeface="+mn-lt"/>
                          <a:cs typeface="Arial" panose="020B0604020202020204" pitchFamily="34" charset="0"/>
                        </a:rPr>
                        <a:t> </a:t>
                      </a:r>
                      <a:r>
                        <a:rPr lang="en-US" altLang="en-US" sz="1600" dirty="0">
                          <a:solidFill>
                            <a:schemeClr val="accent1">
                              <a:lumMod val="50000"/>
                            </a:schemeClr>
                          </a:solidFill>
                          <a:latin typeface="+mn-lt"/>
                          <a:cs typeface="Arial" panose="020B0604020202020204" pitchFamily="34" charset="0"/>
                        </a:rPr>
                        <a:t>waiver from DHA Director </a:t>
                      </a:r>
                      <a:r>
                        <a:rPr lang="en-US" altLang="en-US" sz="1400" dirty="0">
                          <a:solidFill>
                            <a:schemeClr val="accent1">
                              <a:lumMod val="50000"/>
                            </a:schemeClr>
                          </a:solidFill>
                          <a:latin typeface="+mn-lt"/>
                          <a:cs typeface="Arial" panose="020B0604020202020204" pitchFamily="34" charset="0"/>
                        </a:rPr>
                        <a:t>(or</a:t>
                      </a:r>
                      <a:r>
                        <a:rPr lang="en-US" altLang="en-US" sz="1400" baseline="0" dirty="0">
                          <a:solidFill>
                            <a:schemeClr val="accent1">
                              <a:lumMod val="50000"/>
                            </a:schemeClr>
                          </a:solidFill>
                          <a:latin typeface="+mn-lt"/>
                          <a:cs typeface="Arial" panose="020B0604020202020204" pitchFamily="34" charset="0"/>
                        </a:rPr>
                        <a:t> </a:t>
                      </a:r>
                      <a:r>
                        <a:rPr lang="en-US" altLang="en-US" sz="1400" dirty="0">
                          <a:solidFill>
                            <a:schemeClr val="accent1">
                              <a:lumMod val="50000"/>
                            </a:schemeClr>
                          </a:solidFill>
                          <a:latin typeface="+mn-lt"/>
                          <a:cs typeface="Arial" panose="020B0604020202020204" pitchFamily="34" charset="0"/>
                        </a:rPr>
                        <a:t>designee)</a:t>
                      </a:r>
                      <a:endParaRPr lang="en-US" altLang="en-US" sz="1600" dirty="0">
                        <a:solidFill>
                          <a:schemeClr val="accent1">
                            <a:lumMod val="50000"/>
                          </a:schemeClr>
                        </a:solidFill>
                        <a:latin typeface="+mn-lt"/>
                        <a:cs typeface="Arial" panose="020B0604020202020204" pitchFamily="34" charset="0"/>
                      </a:endParaRPr>
                    </a:p>
                  </a:txBody>
                  <a:tcPr/>
                </a:tc>
                <a:extLst>
                  <a:ext uri="{0D108BD9-81ED-4DB2-BD59-A6C34878D82A}">
                    <a16:rowId xmlns:a16="http://schemas.microsoft.com/office/drawing/2014/main" val="1741591690"/>
                  </a:ext>
                </a:extLst>
              </a:tr>
              <a:tr h="23368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tab pos="2797175" algn="r"/>
                        </a:tabLst>
                        <a:defRPr/>
                      </a:pPr>
                      <a:endParaRPr lang="en-US" altLang="en-US" sz="1600" dirty="0">
                        <a:solidFill>
                          <a:schemeClr val="accent1">
                            <a:lumMod val="50000"/>
                          </a:schemeClr>
                        </a:solidFill>
                        <a:latin typeface="+mn-lt"/>
                        <a:cs typeface="Arial" panose="020B0604020202020204" pitchFamily="34" charset="0"/>
                      </a:endParaRPr>
                    </a:p>
                  </a:txBody>
                  <a:tcPr/>
                </a:tc>
                <a:tc hMerge="1">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600" dirty="0">
                        <a:solidFill>
                          <a:schemeClr val="accent1">
                            <a:lumMod val="50000"/>
                          </a:schemeClr>
                        </a:solidFill>
                        <a:latin typeface="+mn-lt"/>
                        <a:cs typeface="Arial" panose="020B0604020202020204" pitchFamily="34" charset="0"/>
                      </a:endParaRPr>
                    </a:p>
                  </a:txBody>
                  <a:tcPr/>
                </a:tc>
                <a:extLst>
                  <a:ext uri="{0D108BD9-81ED-4DB2-BD59-A6C34878D82A}">
                    <a16:rowId xmlns:a16="http://schemas.microsoft.com/office/drawing/2014/main" val="419333781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2797175" algn="r"/>
                        </a:tabLst>
                        <a:defRPr/>
                      </a:pPr>
                      <a:r>
                        <a:rPr lang="en-US" sz="1600" kern="1200" dirty="0">
                          <a:solidFill>
                            <a:schemeClr val="accent1">
                              <a:lumMod val="50000"/>
                            </a:schemeClr>
                          </a:solidFill>
                          <a:latin typeface="+mn-lt"/>
                          <a:ea typeface="+mn-ea"/>
                          <a:cs typeface="Arial" panose="020B0604020202020204" pitchFamily="34" charset="0"/>
                        </a:rPr>
                        <a:t>Active-duty family members </a:t>
                      </a:r>
                      <a:br>
                        <a:rPr lang="en-US" sz="1600" kern="1200" dirty="0">
                          <a:solidFill>
                            <a:schemeClr val="accent1">
                              <a:lumMod val="50000"/>
                            </a:schemeClr>
                          </a:solidFill>
                          <a:latin typeface="+mn-lt"/>
                          <a:ea typeface="+mn-ea"/>
                          <a:cs typeface="Arial" panose="020B0604020202020204" pitchFamily="34" charset="0"/>
                        </a:rPr>
                      </a:br>
                      <a:r>
                        <a:rPr lang="en-US" sz="1600" kern="1200" dirty="0">
                          <a:solidFill>
                            <a:schemeClr val="accent1">
                              <a:lumMod val="50000"/>
                            </a:schemeClr>
                          </a:solidFill>
                          <a:latin typeface="+mn-lt"/>
                          <a:ea typeface="+mn-ea"/>
                          <a:cs typeface="Arial" panose="020B0604020202020204" pitchFamily="34" charset="0"/>
                        </a:rPr>
                        <a:t>	10 U.S.C. 1079 </a:t>
                      </a:r>
                    </a:p>
                  </a:txBody>
                  <a:tcPr/>
                </a:tc>
                <a:tc rowSpan="2">
                  <a:txBody>
                    <a:bodyPr/>
                    <a:lstStyle/>
                    <a:p>
                      <a:pPr marL="285750" indent="-285750">
                        <a:buFont typeface="Arial" panose="020B0604020202020204" pitchFamily="34" charset="0"/>
                        <a:buChar char="•"/>
                      </a:pPr>
                      <a:r>
                        <a:rPr lang="en-US" sz="1600" dirty="0">
                          <a:solidFill>
                            <a:schemeClr val="accent1">
                              <a:lumMod val="50000"/>
                            </a:schemeClr>
                          </a:solidFill>
                        </a:rPr>
                        <a:t>Only </a:t>
                      </a:r>
                      <a:r>
                        <a:rPr lang="en-US" sz="1600" dirty="0">
                          <a:solidFill>
                            <a:schemeClr val="accent1">
                              <a:lumMod val="60000"/>
                              <a:lumOff val="40000"/>
                            </a:schemeClr>
                          </a:solidFill>
                        </a:rPr>
                        <a:t>covered services </a:t>
                      </a:r>
                      <a:r>
                        <a:rPr lang="en-US" sz="1600" dirty="0">
                          <a:solidFill>
                            <a:schemeClr val="accent1">
                              <a:lumMod val="50000"/>
                            </a:schemeClr>
                          </a:solidFill>
                        </a:rPr>
                        <a:t>that</a:t>
                      </a:r>
                      <a:r>
                        <a:rPr lang="en-US" sz="1600" dirty="0">
                          <a:solidFill>
                            <a:schemeClr val="accent1">
                              <a:lumMod val="60000"/>
                              <a:lumOff val="40000"/>
                            </a:schemeClr>
                          </a:solidFill>
                        </a:rPr>
                        <a:t> </a:t>
                      </a:r>
                      <a:r>
                        <a:rPr lang="en-US" sz="1600" dirty="0">
                          <a:solidFill>
                            <a:schemeClr val="accent1">
                              <a:lumMod val="50000"/>
                            </a:schemeClr>
                          </a:solidFill>
                        </a:rPr>
                        <a:t>are</a:t>
                      </a:r>
                      <a:r>
                        <a:rPr lang="en-US" sz="1600" dirty="0">
                          <a:solidFill>
                            <a:schemeClr val="accent1">
                              <a:lumMod val="60000"/>
                              <a:lumOff val="40000"/>
                            </a:schemeClr>
                          </a:solidFill>
                        </a:rPr>
                        <a:t> </a:t>
                      </a:r>
                      <a:r>
                        <a:rPr lang="en-US" sz="1600" dirty="0">
                          <a:solidFill>
                            <a:schemeClr val="accent1">
                              <a:lumMod val="50000"/>
                            </a:schemeClr>
                          </a:solidFill>
                        </a:rPr>
                        <a:t>medically necessary or psychologically necessary can be provided</a:t>
                      </a:r>
                    </a:p>
                    <a:p>
                      <a:pPr marL="285750" indent="-285750">
                        <a:buFont typeface="Arial" panose="020B0604020202020204" pitchFamily="34" charset="0"/>
                        <a:buChar char="•"/>
                        <a:tabLst>
                          <a:tab pos="4802188" algn="r"/>
                        </a:tabLst>
                      </a:pPr>
                      <a:r>
                        <a:rPr lang="en-US" sz="1600" dirty="0">
                          <a:solidFill>
                            <a:schemeClr val="accent1">
                              <a:lumMod val="50000"/>
                            </a:schemeClr>
                          </a:solidFill>
                        </a:rPr>
                        <a:t>New or emerging services or technology must be confirmed “proven” using a hierarchy of reliable evidence </a:t>
                      </a:r>
                      <a:r>
                        <a:rPr lang="en-US" sz="1400" dirty="0">
                          <a:solidFill>
                            <a:schemeClr val="accent1">
                              <a:lumMod val="50000"/>
                            </a:schemeClr>
                          </a:solidFill>
                        </a:rPr>
                        <a:t>(32 CFR 199.2)</a:t>
                      </a:r>
                    </a:p>
                  </a:txBody>
                  <a:tcPr/>
                </a:tc>
                <a:extLst>
                  <a:ext uri="{0D108BD9-81ED-4DB2-BD59-A6C34878D82A}">
                    <a16:rowId xmlns:a16="http://schemas.microsoft.com/office/drawing/2014/main" val="106394327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2797175" algn="r"/>
                        </a:tabLst>
                        <a:defRPr/>
                      </a:pPr>
                      <a:r>
                        <a:rPr lang="en-US" sz="1600" kern="1200" dirty="0">
                          <a:solidFill>
                            <a:schemeClr val="accent1">
                              <a:lumMod val="50000"/>
                            </a:schemeClr>
                          </a:solidFill>
                          <a:latin typeface="+mn-lt"/>
                          <a:ea typeface="+mn-ea"/>
                          <a:cs typeface="Arial" panose="020B0604020202020204" pitchFamily="34" charset="0"/>
                        </a:rPr>
                        <a:t>Retirees and family members  </a:t>
                      </a:r>
                      <a:br>
                        <a:rPr lang="en-US" sz="1600" kern="1200" dirty="0">
                          <a:solidFill>
                            <a:schemeClr val="accent1">
                              <a:lumMod val="50000"/>
                            </a:schemeClr>
                          </a:solidFill>
                          <a:latin typeface="+mn-lt"/>
                          <a:ea typeface="+mn-ea"/>
                          <a:cs typeface="Arial" panose="020B0604020202020204" pitchFamily="34" charset="0"/>
                        </a:rPr>
                      </a:br>
                      <a:r>
                        <a:rPr lang="en-US" sz="1600" kern="1200" dirty="0">
                          <a:solidFill>
                            <a:schemeClr val="accent1">
                              <a:lumMod val="50000"/>
                            </a:schemeClr>
                          </a:solidFill>
                          <a:latin typeface="+mn-lt"/>
                          <a:ea typeface="+mn-ea"/>
                          <a:cs typeface="Arial" panose="020B0604020202020204" pitchFamily="34" charset="0"/>
                        </a:rPr>
                        <a:t>	10 U.S.C. 1086 </a:t>
                      </a:r>
                    </a:p>
                  </a:txBody>
                  <a:tcPr/>
                </a:tc>
                <a:tc vMerge="1">
                  <a:txBody>
                    <a:bodyPr/>
                    <a:lstStyle/>
                    <a:p>
                      <a:endParaRPr lang="en-US" dirty="0"/>
                    </a:p>
                  </a:txBody>
                  <a:tcPr/>
                </a:tc>
                <a:extLst>
                  <a:ext uri="{0D108BD9-81ED-4DB2-BD59-A6C34878D82A}">
                    <a16:rowId xmlns:a16="http://schemas.microsoft.com/office/drawing/2014/main" val="2867860655"/>
                  </a:ext>
                </a:extLst>
              </a:tr>
            </a:tbl>
          </a:graphicData>
        </a:graphic>
      </p:graphicFrame>
    </p:spTree>
    <p:extLst>
      <p:ext uri="{BB962C8B-B14F-4D97-AF65-F5344CB8AC3E}">
        <p14:creationId xmlns:p14="http://schemas.microsoft.com/office/powerpoint/2010/main" val="719447235"/>
      </p:ext>
    </p:extLst>
  </p:cSld>
  <p:clrMapOvr>
    <a:masterClrMapping/>
  </p:clrMapOvr>
</p:sld>
</file>

<file path=ppt/theme/theme1.xml><?xml version="1.0" encoding="utf-8"?>
<a:theme xmlns:a="http://schemas.openxmlformats.org/drawingml/2006/main" name="Office Theme">
  <a:themeElements>
    <a:clrScheme name="Custom 2">
      <a:dk1>
        <a:srgbClr val="283446"/>
      </a:dk1>
      <a:lt1>
        <a:sysClr val="window" lastClr="FFFFFF"/>
      </a:lt1>
      <a:dk2>
        <a:srgbClr val="3D4D69"/>
      </a:dk2>
      <a:lt2>
        <a:srgbClr val="BFC6D4"/>
      </a:lt2>
      <a:accent1>
        <a:srgbClr val="582831"/>
      </a:accent1>
      <a:accent2>
        <a:srgbClr val="6C82A7"/>
      </a:accent2>
      <a:accent3>
        <a:srgbClr val="283446"/>
      </a:accent3>
      <a:accent4>
        <a:srgbClr val="3D4D69"/>
      </a:accent4>
      <a:accent5>
        <a:srgbClr val="C4BD97"/>
      </a:accent5>
      <a:accent6>
        <a:srgbClr val="BFC6D4"/>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6" id="{92585B5D-FDDA-4CDC-9232-34405CE6454F}" vid="{E7D48F1A-AED2-42B6-B395-27E9F8C133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6">
    <a:dk1>
      <a:srgbClr val="283446"/>
    </a:dk1>
    <a:lt1>
      <a:sysClr val="window" lastClr="FFFFFF"/>
    </a:lt1>
    <a:dk2>
      <a:srgbClr val="3D4D69"/>
    </a:dk2>
    <a:lt2>
      <a:srgbClr val="BFC6D4"/>
    </a:lt2>
    <a:accent1>
      <a:srgbClr val="582831"/>
    </a:accent1>
    <a:accent2>
      <a:srgbClr val="6C82A7"/>
    </a:accent2>
    <a:accent3>
      <a:srgbClr val="283446"/>
    </a:accent3>
    <a:accent4>
      <a:srgbClr val="3D4D69"/>
    </a:accent4>
    <a:accent5>
      <a:srgbClr val="C4BD97"/>
    </a:accent5>
    <a:accent6>
      <a:srgbClr val="BFC6D4"/>
    </a:accent6>
    <a:hlink>
      <a:srgbClr val="B76171"/>
    </a:hlink>
    <a:folHlink>
      <a:srgbClr val="421E24"/>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
    <a:dk1>
      <a:srgbClr val="333333"/>
    </a:dk1>
    <a:lt1>
      <a:srgbClr val="FFFFFF"/>
    </a:lt1>
    <a:dk2>
      <a:srgbClr val="355E93"/>
    </a:dk2>
    <a:lt2>
      <a:srgbClr val="EBEFF5"/>
    </a:lt2>
    <a:accent1>
      <a:srgbClr val="AEBFD4"/>
    </a:accent1>
    <a:accent2>
      <a:srgbClr val="728FB4"/>
    </a:accent2>
    <a:accent3>
      <a:srgbClr val="254267"/>
    </a:accent3>
    <a:accent4>
      <a:srgbClr val="15263B"/>
    </a:accent4>
    <a:accent5>
      <a:srgbClr val="EBEBEB"/>
    </a:accent5>
    <a:accent6>
      <a:srgbClr val="ADADAD"/>
    </a:accent6>
    <a:hlink>
      <a:srgbClr val="0070C0"/>
    </a:hlink>
    <a:folHlink>
      <a:srgbClr val="355E93"/>
    </a:folHlink>
  </a:clrScheme>
  <a:fontScheme name="Lato">
    <a:majorFont>
      <a:latin typeface="Lato"/>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3734251-b688-48a9-9868-3bcfaa349d34" xsi:nil="true"/>
    <lcf76f155ced4ddcb4097134ff3c332f xmlns="de724392-4127-4023-8022-f34e3e4712d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C3A07869D882648A96431C1019F6CCF" ma:contentTypeVersion="19" ma:contentTypeDescription="Create a new document." ma:contentTypeScope="" ma:versionID="1cd2c0d47ecd125179ab966c6a50b17b">
  <xsd:schema xmlns:xsd="http://www.w3.org/2001/XMLSchema" xmlns:xs="http://www.w3.org/2001/XMLSchema" xmlns:p="http://schemas.microsoft.com/office/2006/metadata/properties" xmlns:ns2="de724392-4127-4023-8022-f34e3e4712d3" xmlns:ns3="f3734251-b688-48a9-9868-3bcfaa349d34" targetNamespace="http://schemas.microsoft.com/office/2006/metadata/properties" ma:root="true" ma:fieldsID="18df0093ac54436201393f2711b201cf" ns2:_="" ns3:_="">
    <xsd:import namespace="de724392-4127-4023-8022-f34e3e4712d3"/>
    <xsd:import namespace="f3734251-b688-48a9-9868-3bcfaa349d3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724392-4127-4023-8022-f34e3e4712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634031f-5af4-462f-909d-b01dcfe1034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3734251-b688-48a9-9868-3bcfaa349d34"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b1d13ab-b3d9-4dc2-81fa-676027a22dbf}" ma:internalName="TaxCatchAll" ma:showField="CatchAllData" ma:web="f3734251-b688-48a9-9868-3bcfaa349d3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F847EF-B67A-4F59-803E-7BA1D94D0768}">
  <ds:schemaRefs>
    <ds:schemaRef ds:uri="http://www.w3.org/XML/1998/namespace"/>
    <ds:schemaRef ds:uri="http://schemas.microsoft.com/office/2006/documentManagement/types"/>
    <ds:schemaRef ds:uri="22205b60-ccf9-45ca-b504-437c9c999d88"/>
    <ds:schemaRef ds:uri="http://purl.org/dc/terms/"/>
    <ds:schemaRef ds:uri="http://schemas.microsoft.com/office/infopath/2007/PartnerControls"/>
    <ds:schemaRef ds:uri="http://schemas.microsoft.com/office/2006/metadata/properties"/>
    <ds:schemaRef ds:uri="http://schemas.openxmlformats.org/package/2006/metadata/core-properties"/>
    <ds:schemaRef ds:uri="http://purl.org/dc/dcmitype/"/>
    <ds:schemaRef ds:uri="http://purl.org/dc/elements/1.1/"/>
    <ds:schemaRef ds:uri="4ad9577c-93cc-4225-a25c-bda0f69f0180"/>
    <ds:schemaRef ds:uri="814f268f-9309-4719-908c-33cc81b6f8cd"/>
  </ds:schemaRefs>
</ds:datastoreItem>
</file>

<file path=customXml/itemProps2.xml><?xml version="1.0" encoding="utf-8"?>
<ds:datastoreItem xmlns:ds="http://schemas.openxmlformats.org/officeDocument/2006/customXml" ds:itemID="{BD0FBFF6-B324-4F32-BBB1-72F70CD8FA7E}">
  <ds:schemaRefs>
    <ds:schemaRef ds:uri="http://schemas.microsoft.com/sharepoint/v3/contenttype/forms"/>
  </ds:schemaRefs>
</ds:datastoreItem>
</file>

<file path=customXml/itemProps3.xml><?xml version="1.0" encoding="utf-8"?>
<ds:datastoreItem xmlns:ds="http://schemas.openxmlformats.org/officeDocument/2006/customXml" ds:itemID="{DF82808A-8A97-4D14-9027-30B02108FAA0}"/>
</file>

<file path=docMetadata/LabelInfo.xml><?xml version="1.0" encoding="utf-8"?>
<clbl:labelList xmlns:clbl="http://schemas.microsoft.com/office/2020/mipLabelMetadata">
  <clbl:label id="{8903a443-af33-4ed4-acf5-ee613bcb2f59}" enabled="0" method="" siteId="{8903a443-af33-4ed4-acf5-ee613bcb2f59}" removed="1"/>
</clbl:labelList>
</file>

<file path=docProps/app.xml><?xml version="1.0" encoding="utf-8"?>
<Properties xmlns="http://schemas.openxmlformats.org/officeDocument/2006/extended-properties" xmlns:vt="http://schemas.openxmlformats.org/officeDocument/2006/docPropsVTypes">
  <Template>DHA_PPT_template_20250327v4_CUI</Template>
  <TotalTime>171</TotalTime>
  <Words>4429</Words>
  <Application>Microsoft Office PowerPoint</Application>
  <PresentationFormat>On-screen Show (16:9)</PresentationFormat>
  <Paragraphs>597</Paragraphs>
  <Slides>35</Slides>
  <Notes>27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ＭＳ Ｐゴシック</vt:lpstr>
      <vt:lpstr>Abadi Extra Light</vt:lpstr>
      <vt:lpstr>Aptos</vt:lpstr>
      <vt:lpstr>Arial</vt:lpstr>
      <vt:lpstr>Calibri</vt:lpstr>
      <vt:lpstr>Franklin Gothic Book</vt:lpstr>
      <vt:lpstr>Franklin Gothic Medium</vt:lpstr>
      <vt:lpstr>Garamond</vt:lpstr>
      <vt:lpstr>Lato</vt:lpstr>
      <vt:lpstr>Lucida Sans Unicode</vt:lpstr>
      <vt:lpstr>Wingdings</vt:lpstr>
      <vt:lpstr>Office Theme</vt:lpstr>
      <vt:lpstr>TRICARE Update CAPSTONE Spouse Course</vt:lpstr>
      <vt:lpstr>Agenda</vt:lpstr>
      <vt:lpstr>Key Takeaways</vt:lpstr>
      <vt:lpstr>The Military Health System</vt:lpstr>
      <vt:lpstr>PowerPoint Presentation</vt:lpstr>
      <vt:lpstr>PowerPoint Presentation</vt:lpstr>
      <vt:lpstr>PowerPoint Presentation</vt:lpstr>
      <vt:lpstr>PowerPoint Presentation</vt:lpstr>
      <vt:lpstr>Who and What TRICARE Covers AKA the TRICARE Basic Benefit</vt:lpstr>
      <vt:lpstr>What TRICARE Pays</vt:lpstr>
      <vt:lpstr>PowerPoint Presentation</vt:lpstr>
      <vt:lpstr>PowerPoint Presentation</vt:lpstr>
      <vt:lpstr>TRICARE Network of Providers</vt:lpstr>
      <vt:lpstr>TRICARE Plans </vt:lpstr>
      <vt:lpstr>TRICARE Plans  (Continued)</vt:lpstr>
      <vt:lpstr>TRICARE Plans  (Continued)</vt:lpstr>
      <vt:lpstr>TRICARE Plans  (Continued)</vt:lpstr>
      <vt:lpstr>TRICARE Pharmacy Program</vt:lpstr>
      <vt:lpstr>Other Benefit Programs</vt:lpstr>
      <vt:lpstr>Next Generation of TRICARE Contracts (T-5)</vt:lpstr>
      <vt:lpstr>T-5 Overview</vt:lpstr>
      <vt:lpstr>T-5 Contract Objectives</vt:lpstr>
      <vt:lpstr>Managed Care Support Contractors (MCSCs) T-5</vt:lpstr>
      <vt:lpstr>Six States Migrated to West Region from East Region</vt:lpstr>
      <vt:lpstr>Defense Health Network HQs and T-5 Regions</vt:lpstr>
      <vt:lpstr>References – TRICARE website </vt:lpstr>
      <vt:lpstr>PowerPoint Presentation</vt:lpstr>
      <vt:lpstr>PowerPoint Presentation</vt:lpstr>
      <vt:lpstr>PowerPoint Presentation</vt:lpstr>
      <vt:lpstr>TRICARE Overseas Program Contract (TOP21) </vt:lpstr>
      <vt:lpstr>PowerPoint Presentation</vt:lpstr>
      <vt:lpstr>PowerPoint Presentation</vt:lpstr>
      <vt:lpstr>Reserve Component Coverage “Life Cycle”</vt:lpstr>
      <vt:lpstr>PowerPoint Presentation</vt:lpstr>
      <vt:lpstr>OCONUS TRICARE Region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ASPR PowerPoint Template</dc:subject>
  <dc:creator>Farcot, Kimberly Idona (Kim) CTR DHA DHA COF STAFF (USA)</dc:creator>
  <cp:lastModifiedBy>Prichard, Curt B CIV DHA TRICARE HP (USA)</cp:lastModifiedBy>
  <cp:revision>9</cp:revision>
  <dcterms:created xsi:type="dcterms:W3CDTF">2025-03-28T12:18:03Z</dcterms:created>
  <dcterms:modified xsi:type="dcterms:W3CDTF">2025-08-08T11:40:05Z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0x0101008C3A07869D882648A96431C1019F6CCF</vt:lpwstr>
  </property>
  <property fmtid="{D5CDD505-2E9C-101B-9397-08002B2CF9AE}" pid="3" name="MediaServiceImageTags">
    <vt:lpwstr/>
  </property>
</Properties>
</file>