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6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diagrams/data1.xml" ContentType="application/vnd.openxmlformats-officedocument.drawingml.diagramData+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68.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70"/>
  </p:notesMasterIdLst>
  <p:sldIdLst>
    <p:sldId id="3541" r:id="rId2"/>
    <p:sldId id="257" r:id="rId3"/>
    <p:sldId id="779" r:id="rId4"/>
    <p:sldId id="999" r:id="rId5"/>
    <p:sldId id="3647" r:id="rId6"/>
    <p:sldId id="258" r:id="rId7"/>
    <p:sldId id="4115" r:id="rId8"/>
    <p:sldId id="259" r:id="rId9"/>
    <p:sldId id="3648" r:id="rId10"/>
    <p:sldId id="260" r:id="rId11"/>
    <p:sldId id="4029" r:id="rId12"/>
    <p:sldId id="273" r:id="rId13"/>
    <p:sldId id="3930" r:id="rId14"/>
    <p:sldId id="4038" r:id="rId15"/>
    <p:sldId id="4079" r:id="rId16"/>
    <p:sldId id="3484" r:id="rId17"/>
    <p:sldId id="3696" r:id="rId18"/>
    <p:sldId id="275" r:id="rId19"/>
    <p:sldId id="3649" r:id="rId20"/>
    <p:sldId id="3650" r:id="rId21"/>
    <p:sldId id="3651" r:id="rId22"/>
    <p:sldId id="851" r:id="rId23"/>
    <p:sldId id="280" r:id="rId24"/>
    <p:sldId id="3653" r:id="rId25"/>
    <p:sldId id="3657" r:id="rId26"/>
    <p:sldId id="3377" r:id="rId27"/>
    <p:sldId id="3654" r:id="rId28"/>
    <p:sldId id="288" r:id="rId29"/>
    <p:sldId id="3194" r:id="rId30"/>
    <p:sldId id="4045" r:id="rId31"/>
    <p:sldId id="4113" r:id="rId32"/>
    <p:sldId id="3656" r:id="rId33"/>
    <p:sldId id="285" r:id="rId34"/>
    <p:sldId id="3534" r:id="rId35"/>
    <p:sldId id="3659" r:id="rId36"/>
    <p:sldId id="3660" r:id="rId37"/>
    <p:sldId id="3661" r:id="rId38"/>
    <p:sldId id="3662" r:id="rId39"/>
    <p:sldId id="3663" r:id="rId40"/>
    <p:sldId id="3664" r:id="rId41"/>
    <p:sldId id="3665" r:id="rId42"/>
    <p:sldId id="3666" r:id="rId43"/>
    <p:sldId id="3667" r:id="rId44"/>
    <p:sldId id="3668" r:id="rId45"/>
    <p:sldId id="3669" r:id="rId46"/>
    <p:sldId id="3670" r:id="rId47"/>
    <p:sldId id="3671" r:id="rId48"/>
    <p:sldId id="3672" r:id="rId49"/>
    <p:sldId id="3673" r:id="rId50"/>
    <p:sldId id="3683" r:id="rId51"/>
    <p:sldId id="1008" r:id="rId52"/>
    <p:sldId id="3675" r:id="rId53"/>
    <p:sldId id="3676" r:id="rId54"/>
    <p:sldId id="3677" r:id="rId55"/>
    <p:sldId id="3678" r:id="rId56"/>
    <p:sldId id="3680" r:id="rId57"/>
    <p:sldId id="4114" r:id="rId58"/>
    <p:sldId id="4082" r:id="rId59"/>
    <p:sldId id="3681" r:id="rId60"/>
    <p:sldId id="3682" r:id="rId61"/>
    <p:sldId id="3195" r:id="rId62"/>
    <p:sldId id="303" r:id="rId63"/>
    <p:sldId id="4076" r:id="rId64"/>
    <p:sldId id="332" r:id="rId65"/>
    <p:sldId id="4116" r:id="rId66"/>
    <p:sldId id="4117" r:id="rId67"/>
    <p:sldId id="4118" r:id="rId68"/>
    <p:sldId id="4083" r:id="rId69"/>
  </p:sldIdLst>
  <p:sldSz cx="12192000" cy="6858000"/>
  <p:notesSz cx="7077075" cy="9363075"/>
  <p:embeddedFontLst>
    <p:embeddedFont>
      <p:font typeface="Arial Narrow" panose="020B0604020202020204" pitchFamily="34" charset="0"/>
      <p:regular r:id="rId71"/>
      <p:bold r:id="rId72"/>
      <p:italic r:id="rId73"/>
      <p:boldItalic r:id="rId74"/>
    </p:embeddedFont>
    <p:embeddedFont>
      <p:font typeface="Book Antiqua" panose="02040602050305030304" pitchFamily="18" charset="0"/>
      <p:regular r:id="rId75"/>
      <p:bold r:id="rId76"/>
      <p:italic r:id="rId77"/>
      <p:boldItalic r:id="rId78"/>
    </p:embeddedFont>
    <p:embeddedFont>
      <p:font typeface="Stardos Stencil" panose="02000506070000020003" pitchFamily="2" charset="77"/>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erie Gagne" initials="" lastIdx="17" clrIdx="0"/>
  <p:cmAuthor id="1" name="Chantel Dooley" initials="" lastIdx="8" clrIdx="1"/>
  <p:cmAuthor id="2" name="Liz Tarvin (TAPS)" initials="" lastIdx="9" clrIdx="2"/>
  <p:cmAuthor id="3" name="Chantel Dooley" initials="CD" lastIdx="1" clrIdx="3">
    <p:extLst>
      <p:ext uri="{19B8F6BF-5375-455C-9EA6-DF929625EA0E}">
        <p15:presenceInfo xmlns:p15="http://schemas.microsoft.com/office/powerpoint/2012/main" userId="851b678bc1f24c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B87F91-168C-424E-9BFE-BC409804257B}">
  <a:tblStyle styleId="{7CB87F91-168C-424E-9BFE-BC409804257B}"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335E898-40F5-4506-BA18-7DD69A33D43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6E7"/>
          </a:solidFill>
        </a:fill>
      </a:tcStyle>
    </a:wholeTbl>
    <a:band1H>
      <a:tcTxStyle/>
      <a:tcStyle>
        <a:tcBdr/>
        <a:fill>
          <a:solidFill>
            <a:srgbClr val="E4CACA"/>
          </a:solidFill>
        </a:fill>
      </a:tcStyle>
    </a:band1H>
    <a:band2H>
      <a:tcTxStyle/>
      <a:tcStyle>
        <a:tcBdr/>
      </a:tcStyle>
    </a:band2H>
    <a:band1V>
      <a:tcTxStyle/>
      <a:tcStyle>
        <a:tcBdr/>
        <a:fill>
          <a:solidFill>
            <a:srgbClr val="E4CA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6327" autoAdjust="0"/>
  </p:normalViewPr>
  <p:slideViewPr>
    <p:cSldViewPr snapToGrid="0">
      <p:cViewPr varScale="1">
        <p:scale>
          <a:sx n="123" d="100"/>
          <a:sy n="123" d="100"/>
        </p:scale>
        <p:origin x="856" y="192"/>
      </p:cViewPr>
      <p:guideLst>
        <p:guide orient="horz" pos="2160"/>
        <p:guide pos="3840"/>
      </p:guideLst>
    </p:cSldViewPr>
  </p:slideViewPr>
  <p:notesTextViewPr>
    <p:cViewPr>
      <p:scale>
        <a:sx n="1" d="1"/>
        <a:sy n="1" d="1"/>
      </p:scale>
      <p:origin x="0" y="0"/>
    </p:cViewPr>
  </p:notesTextViewPr>
  <p:sorterViewPr>
    <p:cViewPr>
      <p:scale>
        <a:sx n="64" d="100"/>
        <a:sy n="6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commentAuthors" Target="commentAuthors.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6278E-AE18-1D46-9F2B-B848F0F83C0B}"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n-US"/>
        </a:p>
      </dgm:t>
    </dgm:pt>
    <dgm:pt modelId="{2071AC33-B503-DD47-8026-0925FEABC50B}">
      <dgm:prSet phldrT="[Text]"/>
      <dgm:spPr/>
      <dgm:t>
        <a:bodyPr/>
        <a:lstStyle/>
        <a:p>
          <a:r>
            <a:rPr lang="en-US" dirty="0"/>
            <a:t>Connect Survivors Immediately </a:t>
          </a:r>
        </a:p>
      </dgm:t>
    </dgm:pt>
    <dgm:pt modelId="{101D66D1-46EF-BB41-B606-62A45778568C}" type="parTrans" cxnId="{2C1D292F-4DA0-6E49-B4B1-EF3F57C222EC}">
      <dgm:prSet/>
      <dgm:spPr/>
      <dgm:t>
        <a:bodyPr/>
        <a:lstStyle/>
        <a:p>
          <a:endParaRPr lang="en-US"/>
        </a:p>
      </dgm:t>
    </dgm:pt>
    <dgm:pt modelId="{9A271040-56BB-AB4A-A72E-76348BE3A75B}" type="sibTrans" cxnId="{2C1D292F-4DA0-6E49-B4B1-EF3F57C222EC}">
      <dgm:prSet/>
      <dgm:spPr/>
      <dgm:t>
        <a:bodyPr/>
        <a:lstStyle/>
        <a:p>
          <a:endParaRPr lang="en-US"/>
        </a:p>
      </dgm:t>
    </dgm:pt>
    <dgm:pt modelId="{2BD7C638-2CE3-E14C-B318-51D8982BB8DD}">
      <dgm:prSet phldrT="[Text]"/>
      <dgm:spPr/>
      <dgm:t>
        <a:bodyPr/>
        <a:lstStyle/>
        <a:p>
          <a:r>
            <a:rPr lang="en-US" dirty="0"/>
            <a:t>Share the Mission</a:t>
          </a:r>
        </a:p>
      </dgm:t>
    </dgm:pt>
    <dgm:pt modelId="{B5CB4C6A-7EBF-054C-B356-6E93D42959C7}" type="parTrans" cxnId="{360E1B0F-D083-4947-B1AB-9CA9686EB851}">
      <dgm:prSet/>
      <dgm:spPr/>
      <dgm:t>
        <a:bodyPr/>
        <a:lstStyle/>
        <a:p>
          <a:endParaRPr lang="en-US"/>
        </a:p>
      </dgm:t>
    </dgm:pt>
    <dgm:pt modelId="{9EFD67C7-FC6E-7F4B-938D-ECE82E128E46}" type="sibTrans" cxnId="{360E1B0F-D083-4947-B1AB-9CA9686EB851}">
      <dgm:prSet/>
      <dgm:spPr/>
      <dgm:t>
        <a:bodyPr/>
        <a:lstStyle/>
        <a:p>
          <a:endParaRPr lang="en-US"/>
        </a:p>
      </dgm:t>
    </dgm:pt>
    <dgm:pt modelId="{D4CB5A8E-6134-4942-98A8-5B8243479CB7}">
      <dgm:prSet phldrT="[Text]"/>
      <dgm:spPr/>
      <dgm:t>
        <a:bodyPr/>
        <a:lstStyle/>
        <a:p>
          <a:r>
            <a:rPr lang="en-US" dirty="0"/>
            <a:t>TAPS Engagement Opportunities</a:t>
          </a:r>
        </a:p>
      </dgm:t>
    </dgm:pt>
    <dgm:pt modelId="{5358F334-BA93-1943-913F-8661F4E4A8D7}" type="parTrans" cxnId="{82AEC137-EEE3-8449-AD7D-F189D68B8DDE}">
      <dgm:prSet/>
      <dgm:spPr/>
      <dgm:t>
        <a:bodyPr/>
        <a:lstStyle/>
        <a:p>
          <a:endParaRPr lang="en-US"/>
        </a:p>
      </dgm:t>
    </dgm:pt>
    <dgm:pt modelId="{D7234059-FF10-F64D-A265-945592F7CE3F}" type="sibTrans" cxnId="{82AEC137-EEE3-8449-AD7D-F189D68B8DDE}">
      <dgm:prSet/>
      <dgm:spPr/>
      <dgm:t>
        <a:bodyPr/>
        <a:lstStyle/>
        <a:p>
          <a:endParaRPr lang="en-US"/>
        </a:p>
      </dgm:t>
    </dgm:pt>
    <dgm:pt modelId="{1A74695D-303E-1242-A88C-9F1958603E47}" type="pres">
      <dgm:prSet presAssocID="{D996278E-AE18-1D46-9F2B-B848F0F83C0B}" presName="Name0" presStyleCnt="0">
        <dgm:presLayoutVars>
          <dgm:chMax val="7"/>
          <dgm:chPref val="7"/>
          <dgm:dir/>
        </dgm:presLayoutVars>
      </dgm:prSet>
      <dgm:spPr/>
    </dgm:pt>
    <dgm:pt modelId="{6F84FCC8-021F-7548-9871-5641F5F9C749}" type="pres">
      <dgm:prSet presAssocID="{D996278E-AE18-1D46-9F2B-B848F0F83C0B}" presName="Name1" presStyleCnt="0"/>
      <dgm:spPr/>
    </dgm:pt>
    <dgm:pt modelId="{64FB6F9C-598F-C54A-97BD-A79A064CB7E5}" type="pres">
      <dgm:prSet presAssocID="{D996278E-AE18-1D46-9F2B-B848F0F83C0B}" presName="cycle" presStyleCnt="0"/>
      <dgm:spPr/>
    </dgm:pt>
    <dgm:pt modelId="{8B30F15D-52B4-C44F-B940-6CFB8B8584DA}" type="pres">
      <dgm:prSet presAssocID="{D996278E-AE18-1D46-9F2B-B848F0F83C0B}" presName="srcNode" presStyleLbl="node1" presStyleIdx="0" presStyleCnt="3"/>
      <dgm:spPr/>
    </dgm:pt>
    <dgm:pt modelId="{9F2EF57B-4D5A-1048-96BB-206E42822DD5}" type="pres">
      <dgm:prSet presAssocID="{D996278E-AE18-1D46-9F2B-B848F0F83C0B}" presName="conn" presStyleLbl="parChTrans1D2" presStyleIdx="0" presStyleCnt="1"/>
      <dgm:spPr/>
    </dgm:pt>
    <dgm:pt modelId="{85B6C686-3354-3B46-9D1E-B82AA9AA7836}" type="pres">
      <dgm:prSet presAssocID="{D996278E-AE18-1D46-9F2B-B848F0F83C0B}" presName="extraNode" presStyleLbl="node1" presStyleIdx="0" presStyleCnt="3"/>
      <dgm:spPr/>
    </dgm:pt>
    <dgm:pt modelId="{F706A0EF-04E2-8347-9BC4-51F32D1DDF03}" type="pres">
      <dgm:prSet presAssocID="{D996278E-AE18-1D46-9F2B-B848F0F83C0B}" presName="dstNode" presStyleLbl="node1" presStyleIdx="0" presStyleCnt="3"/>
      <dgm:spPr/>
    </dgm:pt>
    <dgm:pt modelId="{41666059-BCA6-F74D-B711-8B3CCCD7A583}" type="pres">
      <dgm:prSet presAssocID="{2071AC33-B503-DD47-8026-0925FEABC50B}" presName="text_1" presStyleLbl="node1" presStyleIdx="0" presStyleCnt="3">
        <dgm:presLayoutVars>
          <dgm:bulletEnabled val="1"/>
        </dgm:presLayoutVars>
      </dgm:prSet>
      <dgm:spPr/>
    </dgm:pt>
    <dgm:pt modelId="{156C3CD1-6656-874C-B088-C07C9226AFA2}" type="pres">
      <dgm:prSet presAssocID="{2071AC33-B503-DD47-8026-0925FEABC50B}" presName="accent_1" presStyleCnt="0"/>
      <dgm:spPr/>
    </dgm:pt>
    <dgm:pt modelId="{E2767BE2-C435-6F45-90CF-46C32A02B1C8}" type="pres">
      <dgm:prSet presAssocID="{2071AC33-B503-DD47-8026-0925FEABC50B}" presName="accentRepeatNode" presStyleLbl="solidFgAcc1" presStyleIdx="0" presStyleCnt="3"/>
      <dgm:spPr/>
    </dgm:pt>
    <dgm:pt modelId="{CB3FCF15-DA77-4C43-90C5-08EA79C790EB}" type="pres">
      <dgm:prSet presAssocID="{2BD7C638-2CE3-E14C-B318-51D8982BB8DD}" presName="text_2" presStyleLbl="node1" presStyleIdx="1" presStyleCnt="3">
        <dgm:presLayoutVars>
          <dgm:bulletEnabled val="1"/>
        </dgm:presLayoutVars>
      </dgm:prSet>
      <dgm:spPr/>
    </dgm:pt>
    <dgm:pt modelId="{B3636AAC-EEB7-584D-AFAD-D265DA0796A2}" type="pres">
      <dgm:prSet presAssocID="{2BD7C638-2CE3-E14C-B318-51D8982BB8DD}" presName="accent_2" presStyleCnt="0"/>
      <dgm:spPr/>
    </dgm:pt>
    <dgm:pt modelId="{F72E56F9-E094-7548-8564-7C7EAD3F7561}" type="pres">
      <dgm:prSet presAssocID="{2BD7C638-2CE3-E14C-B318-51D8982BB8DD}" presName="accentRepeatNode" presStyleLbl="solidFgAcc1" presStyleIdx="1" presStyleCnt="3"/>
      <dgm:spPr/>
    </dgm:pt>
    <dgm:pt modelId="{6563FACF-BE79-CA4A-8FE7-CA68D88196AA}" type="pres">
      <dgm:prSet presAssocID="{D4CB5A8E-6134-4942-98A8-5B8243479CB7}" presName="text_3" presStyleLbl="node1" presStyleIdx="2" presStyleCnt="3">
        <dgm:presLayoutVars>
          <dgm:bulletEnabled val="1"/>
        </dgm:presLayoutVars>
      </dgm:prSet>
      <dgm:spPr/>
    </dgm:pt>
    <dgm:pt modelId="{2EA86CB8-4A7F-B049-8015-15FADAAD2CBF}" type="pres">
      <dgm:prSet presAssocID="{D4CB5A8E-6134-4942-98A8-5B8243479CB7}" presName="accent_3" presStyleCnt="0"/>
      <dgm:spPr/>
    </dgm:pt>
    <dgm:pt modelId="{7CF2A08E-FB2D-5A4C-A19A-378CB24E383A}" type="pres">
      <dgm:prSet presAssocID="{D4CB5A8E-6134-4942-98A8-5B8243479CB7}" presName="accentRepeatNode" presStyleLbl="solidFgAcc1" presStyleIdx="2" presStyleCnt="3"/>
      <dgm:spPr/>
    </dgm:pt>
  </dgm:ptLst>
  <dgm:cxnLst>
    <dgm:cxn modelId="{9C504D09-3A6C-D24F-B774-4B464CECE2B8}" type="presOf" srcId="{2071AC33-B503-DD47-8026-0925FEABC50B}" destId="{41666059-BCA6-F74D-B711-8B3CCCD7A583}" srcOrd="0" destOrd="0" presId="urn:microsoft.com/office/officeart/2008/layout/VerticalCurvedList"/>
    <dgm:cxn modelId="{360E1B0F-D083-4947-B1AB-9CA9686EB851}" srcId="{D996278E-AE18-1D46-9F2B-B848F0F83C0B}" destId="{2BD7C638-2CE3-E14C-B318-51D8982BB8DD}" srcOrd="1" destOrd="0" parTransId="{B5CB4C6A-7EBF-054C-B356-6E93D42959C7}" sibTransId="{9EFD67C7-FC6E-7F4B-938D-ECE82E128E46}"/>
    <dgm:cxn modelId="{E09D9C2A-D812-1F4E-A658-3218266623AB}" type="presOf" srcId="{D996278E-AE18-1D46-9F2B-B848F0F83C0B}" destId="{1A74695D-303E-1242-A88C-9F1958603E47}" srcOrd="0" destOrd="0" presId="urn:microsoft.com/office/officeart/2008/layout/VerticalCurvedList"/>
    <dgm:cxn modelId="{2C1D292F-4DA0-6E49-B4B1-EF3F57C222EC}" srcId="{D996278E-AE18-1D46-9F2B-B848F0F83C0B}" destId="{2071AC33-B503-DD47-8026-0925FEABC50B}" srcOrd="0" destOrd="0" parTransId="{101D66D1-46EF-BB41-B606-62A45778568C}" sibTransId="{9A271040-56BB-AB4A-A72E-76348BE3A75B}"/>
    <dgm:cxn modelId="{A669EA36-5427-B742-8454-DC29F055F90B}" type="presOf" srcId="{D4CB5A8E-6134-4942-98A8-5B8243479CB7}" destId="{6563FACF-BE79-CA4A-8FE7-CA68D88196AA}" srcOrd="0" destOrd="0" presId="urn:microsoft.com/office/officeart/2008/layout/VerticalCurvedList"/>
    <dgm:cxn modelId="{82AEC137-EEE3-8449-AD7D-F189D68B8DDE}" srcId="{D996278E-AE18-1D46-9F2B-B848F0F83C0B}" destId="{D4CB5A8E-6134-4942-98A8-5B8243479CB7}" srcOrd="2" destOrd="0" parTransId="{5358F334-BA93-1943-913F-8661F4E4A8D7}" sibTransId="{D7234059-FF10-F64D-A265-945592F7CE3F}"/>
    <dgm:cxn modelId="{C755F83B-7715-3344-9DDE-62AA550E7BC3}" type="presOf" srcId="{9A271040-56BB-AB4A-A72E-76348BE3A75B}" destId="{9F2EF57B-4D5A-1048-96BB-206E42822DD5}" srcOrd="0" destOrd="0" presId="urn:microsoft.com/office/officeart/2008/layout/VerticalCurvedList"/>
    <dgm:cxn modelId="{0E339C42-9BAB-D64D-B32D-486A31233DB4}" type="presOf" srcId="{2BD7C638-2CE3-E14C-B318-51D8982BB8DD}" destId="{CB3FCF15-DA77-4C43-90C5-08EA79C790EB}" srcOrd="0" destOrd="0" presId="urn:microsoft.com/office/officeart/2008/layout/VerticalCurvedList"/>
    <dgm:cxn modelId="{934FF9E2-E65E-B640-A11C-727393796B40}" type="presParOf" srcId="{1A74695D-303E-1242-A88C-9F1958603E47}" destId="{6F84FCC8-021F-7548-9871-5641F5F9C749}" srcOrd="0" destOrd="0" presId="urn:microsoft.com/office/officeart/2008/layout/VerticalCurvedList"/>
    <dgm:cxn modelId="{8F608D68-1C8D-A54E-AE6E-63951AFCA3D9}" type="presParOf" srcId="{6F84FCC8-021F-7548-9871-5641F5F9C749}" destId="{64FB6F9C-598F-C54A-97BD-A79A064CB7E5}" srcOrd="0" destOrd="0" presId="urn:microsoft.com/office/officeart/2008/layout/VerticalCurvedList"/>
    <dgm:cxn modelId="{02BF0533-FEBA-3847-B27B-F5BBF535ED14}" type="presParOf" srcId="{64FB6F9C-598F-C54A-97BD-A79A064CB7E5}" destId="{8B30F15D-52B4-C44F-B940-6CFB8B8584DA}" srcOrd="0" destOrd="0" presId="urn:microsoft.com/office/officeart/2008/layout/VerticalCurvedList"/>
    <dgm:cxn modelId="{842A7DD1-46B2-4345-BC7F-105CE895F881}" type="presParOf" srcId="{64FB6F9C-598F-C54A-97BD-A79A064CB7E5}" destId="{9F2EF57B-4D5A-1048-96BB-206E42822DD5}" srcOrd="1" destOrd="0" presId="urn:microsoft.com/office/officeart/2008/layout/VerticalCurvedList"/>
    <dgm:cxn modelId="{748A53E9-B0F1-8B4B-970F-0B91A76D8DAA}" type="presParOf" srcId="{64FB6F9C-598F-C54A-97BD-A79A064CB7E5}" destId="{85B6C686-3354-3B46-9D1E-B82AA9AA7836}" srcOrd="2" destOrd="0" presId="urn:microsoft.com/office/officeart/2008/layout/VerticalCurvedList"/>
    <dgm:cxn modelId="{F2978003-AD73-B944-B252-91853F0C8504}" type="presParOf" srcId="{64FB6F9C-598F-C54A-97BD-A79A064CB7E5}" destId="{F706A0EF-04E2-8347-9BC4-51F32D1DDF03}" srcOrd="3" destOrd="0" presId="urn:microsoft.com/office/officeart/2008/layout/VerticalCurvedList"/>
    <dgm:cxn modelId="{150C569C-EED6-5D4E-9B7E-D96E8626E1B0}" type="presParOf" srcId="{6F84FCC8-021F-7548-9871-5641F5F9C749}" destId="{41666059-BCA6-F74D-B711-8B3CCCD7A583}" srcOrd="1" destOrd="0" presId="urn:microsoft.com/office/officeart/2008/layout/VerticalCurvedList"/>
    <dgm:cxn modelId="{8D5CB409-C00C-7D40-936F-C6FD36FE1227}" type="presParOf" srcId="{6F84FCC8-021F-7548-9871-5641F5F9C749}" destId="{156C3CD1-6656-874C-B088-C07C9226AFA2}" srcOrd="2" destOrd="0" presId="urn:microsoft.com/office/officeart/2008/layout/VerticalCurvedList"/>
    <dgm:cxn modelId="{17F3B2BC-3FC6-174B-AA46-D22747A09DDE}" type="presParOf" srcId="{156C3CD1-6656-874C-B088-C07C9226AFA2}" destId="{E2767BE2-C435-6F45-90CF-46C32A02B1C8}" srcOrd="0" destOrd="0" presId="urn:microsoft.com/office/officeart/2008/layout/VerticalCurvedList"/>
    <dgm:cxn modelId="{BCF5ABD3-29EA-B640-8EE2-08D3990D0127}" type="presParOf" srcId="{6F84FCC8-021F-7548-9871-5641F5F9C749}" destId="{CB3FCF15-DA77-4C43-90C5-08EA79C790EB}" srcOrd="3" destOrd="0" presId="urn:microsoft.com/office/officeart/2008/layout/VerticalCurvedList"/>
    <dgm:cxn modelId="{B8FF6758-590E-AF4B-8A1A-5B6C6427A476}" type="presParOf" srcId="{6F84FCC8-021F-7548-9871-5641F5F9C749}" destId="{B3636AAC-EEB7-584D-AFAD-D265DA0796A2}" srcOrd="4" destOrd="0" presId="urn:microsoft.com/office/officeart/2008/layout/VerticalCurvedList"/>
    <dgm:cxn modelId="{FB07D0F8-DFF6-7140-B09E-93D38904EA1F}" type="presParOf" srcId="{B3636AAC-EEB7-584D-AFAD-D265DA0796A2}" destId="{F72E56F9-E094-7548-8564-7C7EAD3F7561}" srcOrd="0" destOrd="0" presId="urn:microsoft.com/office/officeart/2008/layout/VerticalCurvedList"/>
    <dgm:cxn modelId="{7F39B930-FF66-9148-8D8B-D83BB5A5CE38}" type="presParOf" srcId="{6F84FCC8-021F-7548-9871-5641F5F9C749}" destId="{6563FACF-BE79-CA4A-8FE7-CA68D88196AA}" srcOrd="5" destOrd="0" presId="urn:microsoft.com/office/officeart/2008/layout/VerticalCurvedList"/>
    <dgm:cxn modelId="{B02D6D3C-2302-5C47-A0B5-C8EBC9376106}" type="presParOf" srcId="{6F84FCC8-021F-7548-9871-5641F5F9C749}" destId="{2EA86CB8-4A7F-B049-8015-15FADAAD2CBF}" srcOrd="6" destOrd="0" presId="urn:microsoft.com/office/officeart/2008/layout/VerticalCurvedList"/>
    <dgm:cxn modelId="{F5B59BD8-E273-F54E-8BDA-4E50FCB4EE19}" type="presParOf" srcId="{2EA86CB8-4A7F-B049-8015-15FADAAD2CBF}" destId="{7CF2A08E-FB2D-5A4C-A19A-378CB24E38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EF57B-4D5A-1048-96BB-206E42822DD5}">
      <dsp:nvSpPr>
        <dsp:cNvPr id="0" name=""/>
        <dsp:cNvSpPr/>
      </dsp:nvSpPr>
      <dsp:spPr>
        <a:xfrm>
          <a:off x="-5431920" y="-831831"/>
          <a:ext cx="6468495" cy="6468495"/>
        </a:xfrm>
        <a:prstGeom prst="blockArc">
          <a:avLst>
            <a:gd name="adj1" fmla="val 18900000"/>
            <a:gd name="adj2" fmla="val 2700000"/>
            <a:gd name="adj3" fmla="val 334"/>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66059-BCA6-F74D-B711-8B3CCCD7A583}">
      <dsp:nvSpPr>
        <dsp:cNvPr id="0" name=""/>
        <dsp:cNvSpPr/>
      </dsp:nvSpPr>
      <dsp:spPr>
        <a:xfrm>
          <a:off x="666910" y="480483"/>
          <a:ext cx="6705353"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Connect Survivors Immediately </a:t>
          </a:r>
        </a:p>
      </dsp:txBody>
      <dsp:txXfrm>
        <a:off x="666910" y="480483"/>
        <a:ext cx="6705353" cy="960966"/>
      </dsp:txXfrm>
    </dsp:sp>
    <dsp:sp modelId="{E2767BE2-C435-6F45-90CF-46C32A02B1C8}">
      <dsp:nvSpPr>
        <dsp:cNvPr id="0" name=""/>
        <dsp:cNvSpPr/>
      </dsp:nvSpPr>
      <dsp:spPr>
        <a:xfrm>
          <a:off x="66306" y="36036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FCF15-DA77-4C43-90C5-08EA79C790EB}">
      <dsp:nvSpPr>
        <dsp:cNvPr id="0" name=""/>
        <dsp:cNvSpPr/>
      </dsp:nvSpPr>
      <dsp:spPr>
        <a:xfrm>
          <a:off x="1016222" y="1921933"/>
          <a:ext cx="6356042"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Share the Mission</a:t>
          </a:r>
        </a:p>
      </dsp:txBody>
      <dsp:txXfrm>
        <a:off x="1016222" y="1921933"/>
        <a:ext cx="6356042" cy="960966"/>
      </dsp:txXfrm>
    </dsp:sp>
    <dsp:sp modelId="{F72E56F9-E094-7548-8564-7C7EAD3F7561}">
      <dsp:nvSpPr>
        <dsp:cNvPr id="0" name=""/>
        <dsp:cNvSpPr/>
      </dsp:nvSpPr>
      <dsp:spPr>
        <a:xfrm>
          <a:off x="415618" y="180181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3FACF-BE79-CA4A-8FE7-CA68D88196AA}">
      <dsp:nvSpPr>
        <dsp:cNvPr id="0" name=""/>
        <dsp:cNvSpPr/>
      </dsp:nvSpPr>
      <dsp:spPr>
        <a:xfrm>
          <a:off x="666910" y="3363383"/>
          <a:ext cx="6705353"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TAPS Engagement Opportunities</a:t>
          </a:r>
        </a:p>
      </dsp:txBody>
      <dsp:txXfrm>
        <a:off x="666910" y="3363383"/>
        <a:ext cx="6705353" cy="960966"/>
      </dsp:txXfrm>
    </dsp:sp>
    <dsp:sp modelId="{7CF2A08E-FB2D-5A4C-A19A-378CB24E383A}">
      <dsp:nvSpPr>
        <dsp:cNvPr id="0" name=""/>
        <dsp:cNvSpPr/>
      </dsp:nvSpPr>
      <dsp:spPr>
        <a:xfrm>
          <a:off x="66306" y="324326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7050" cy="469900"/>
          </a:xfrm>
          <a:prstGeom prst="rect">
            <a:avLst/>
          </a:prstGeom>
          <a:noFill/>
          <a:ln>
            <a:noFill/>
          </a:ln>
        </p:spPr>
        <p:txBody>
          <a:bodyPr spcFirstLastPara="1" wrap="square" lIns="93925" tIns="46950" rIns="93925" bIns="469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08438" y="0"/>
            <a:ext cx="3067050" cy="469900"/>
          </a:xfrm>
          <a:prstGeom prst="rect">
            <a:avLst/>
          </a:prstGeom>
          <a:noFill/>
          <a:ln>
            <a:noFill/>
          </a:ln>
        </p:spPr>
        <p:txBody>
          <a:bodyPr spcFirstLastPara="1" wrap="square" lIns="93925" tIns="46950" rIns="93925" bIns="469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175"/>
            <a:ext cx="3067050" cy="469900"/>
          </a:xfrm>
          <a:prstGeom prst="rect">
            <a:avLst/>
          </a:prstGeom>
          <a:noFill/>
          <a:ln>
            <a:noFill/>
          </a:ln>
        </p:spPr>
        <p:txBody>
          <a:bodyPr spcFirstLastPara="1" wrap="square" lIns="93925" tIns="46950" rIns="93925" bIns="469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 name="Google Shape;93;p2:notes"/>
          <p:cNvSpPr txBox="1">
            <a:spLocks noGrp="1"/>
          </p:cNvSpPr>
          <p:nvPr>
            <p:ph type="body" idx="1"/>
          </p:nvPr>
        </p:nvSpPr>
        <p:spPr>
          <a:xfrm>
            <a:off x="693738" y="4386263"/>
            <a:ext cx="5546725" cy="4154487"/>
          </a:xfrm>
          <a:prstGeom prst="rect">
            <a:avLst/>
          </a:prstGeom>
          <a:noFill/>
          <a:ln>
            <a:noFill/>
          </a:ln>
        </p:spPr>
        <p:txBody>
          <a:bodyPr spcFirstLastPara="1" wrap="square" lIns="92375" tIns="46175" rIns="92375" bIns="46175" anchor="t" anchorCtr="0">
            <a:noAutofit/>
          </a:bodyPr>
          <a:lstStyle/>
          <a:p>
            <a:pPr marL="0" lvl="0" indent="0" algn="l" rtl="0">
              <a:lnSpc>
                <a:spcPct val="100000"/>
              </a:lnSpc>
              <a:spcBef>
                <a:spcPts val="0"/>
              </a:spcBef>
              <a:spcAft>
                <a:spcPts val="0"/>
              </a:spcAft>
              <a:buSzPts val="1400"/>
              <a:buNone/>
            </a:pPr>
            <a:endParaRPr>
              <a:solidFill>
                <a:srgbClr val="000000"/>
              </a:solidFill>
              <a:latin typeface="Arial"/>
              <a:ea typeface="Arial"/>
              <a:cs typeface="Arial"/>
              <a:sym typeface="Arial"/>
            </a:endParaRPr>
          </a:p>
        </p:txBody>
      </p:sp>
      <p:sp>
        <p:nvSpPr>
          <p:cNvPr id="94" name="Google Shape;94;p2: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sz="1400"/>
          </a:p>
        </p:txBody>
      </p:sp>
      <p:sp>
        <p:nvSpPr>
          <p:cNvPr id="186" name="Google Shape;186;p1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6d1551f604_0_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6d1551f604_0_5:notes"/>
          <p:cNvSpPr txBox="1">
            <a:spLocks noGrp="1"/>
          </p:cNvSpPr>
          <p:nvPr>
            <p:ph type="body" idx="1"/>
          </p:nvPr>
        </p:nvSpPr>
        <p:spPr>
          <a:xfrm>
            <a:off x="708025" y="4505325"/>
            <a:ext cx="5661000" cy="3687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162" name="Google Shape;162;g26d1551f604_0_5:notes"/>
          <p:cNvSpPr txBox="1">
            <a:spLocks noGrp="1"/>
          </p:cNvSpPr>
          <p:nvPr>
            <p:ph type="sldNum" idx="12"/>
          </p:nvPr>
        </p:nvSpPr>
        <p:spPr>
          <a:xfrm>
            <a:off x="4008438" y="8893175"/>
            <a:ext cx="3067200" cy="4698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66" name="Google Shape;166;p1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8: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59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8: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506;p22:notes">
            <a:extLst>
              <a:ext uri="{FF2B5EF4-FFF2-40B4-BE49-F238E27FC236}">
                <a16:creationId xmlns:a16="http://schemas.microsoft.com/office/drawing/2014/main" id="{378E7F0F-7618-BA41-93A1-80253D3000C3}"/>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953" tIns="92953" rIns="92953" bIns="92953" numCol="1" anchor="t" anchorCtr="0" compatLnSpc="1">
            <a:prstTxWarp prst="textNoShape">
              <a:avLst/>
            </a:prstTxWarp>
          </a:bodyPr>
          <a:lstStyle/>
          <a:p>
            <a:pPr>
              <a:spcBef>
                <a:spcPts val="363"/>
              </a:spcBef>
              <a:buClr>
                <a:srgbClr val="000000"/>
              </a:buClr>
              <a:buSzPts val="1400"/>
            </a:pPr>
            <a:r>
              <a:rPr lang="en-US" sz="1200" b="1" kern="0" dirty="0">
                <a:solidFill>
                  <a:schemeClr val="bg1"/>
                </a:solidFill>
                <a:ea typeface="Arial"/>
                <a:cs typeface="Arial"/>
                <a:sym typeface="Arial"/>
              </a:rPr>
              <a:t>2023 – 4,160 resolved | 2022 -  4,311 RESOLVED | 2021 - 5,113 Resolved</a:t>
            </a:r>
          </a:p>
          <a:p>
            <a:pPr>
              <a:spcBef>
                <a:spcPts val="363"/>
              </a:spcBef>
              <a:buClr>
                <a:srgbClr val="000000"/>
              </a:buClr>
              <a:buSzPts val="1400"/>
            </a:pPr>
            <a:endParaRPr lang="en-US" altLang="en-US" sz="1200" b="1" kern="0" dirty="0">
              <a:solidFill>
                <a:schemeClr val="bg1"/>
              </a:solidFill>
              <a:latin typeface="Arial" panose="020B0604020202020204" pitchFamily="34" charset="0"/>
              <a:cs typeface="Arial"/>
              <a:sym typeface="Arial"/>
            </a:endParaRPr>
          </a:p>
          <a:p>
            <a:pPr>
              <a:spcBef>
                <a:spcPts val="363"/>
              </a:spcBef>
              <a:buClr>
                <a:srgbClr val="000000"/>
              </a:buClr>
              <a:buSzPts val="1400"/>
            </a:pPr>
            <a:r>
              <a:rPr lang="en-US" altLang="en-US" sz="1200" b="1" kern="0" dirty="0">
                <a:solidFill>
                  <a:schemeClr val="bg1"/>
                </a:solidFill>
                <a:latin typeface="Arial" panose="020B0604020202020204" pitchFamily="34" charset="0"/>
                <a:cs typeface="Arial"/>
                <a:sym typeface="Arial"/>
              </a:rPr>
              <a:t>2023 - $3.6M | 2022 -  $2.7M | 2021 – $1.6M</a:t>
            </a: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3250" name="Google Shape;507;p22:notes">
            <a:extLst>
              <a:ext uri="{FF2B5EF4-FFF2-40B4-BE49-F238E27FC236}">
                <a16:creationId xmlns:a16="http://schemas.microsoft.com/office/drawing/2014/main" id="{D621CBCA-E124-244E-9828-36CAC20A00D9}"/>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91143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a:solidFill>
                  <a:srgbClr val="000000"/>
                </a:solidFill>
                <a:latin typeface="Arial"/>
                <a:ea typeface="Arial"/>
                <a:cs typeface="Arial"/>
                <a:sym typeface="Arial"/>
              </a:rPr>
              <a:t>15,766 calls in 2021</a:t>
            </a:r>
            <a:endParaRPr/>
          </a:p>
          <a:p>
            <a:pPr marL="0" marR="0" lvl="0" indent="0" algn="l" rtl="0">
              <a:lnSpc>
                <a:spcPct val="100000"/>
              </a:lnSpc>
              <a:spcBef>
                <a:spcPts val="360"/>
              </a:spcBef>
              <a:spcAft>
                <a:spcPts val="0"/>
              </a:spcAft>
              <a:buClr>
                <a:srgbClr val="000000"/>
              </a:buClr>
              <a:buSzPts val="1400"/>
              <a:buFont typeface="Arial"/>
              <a:buNone/>
            </a:pPr>
            <a:r>
              <a:rPr lang="en-US" sz="1200" b="1"/>
              <a:t>17,867 calls in 202</a:t>
            </a:r>
            <a:r>
              <a:rPr lang="en-US" b="1"/>
              <a:t>2</a:t>
            </a:r>
            <a:endParaRPr>
              <a:latin typeface="Arial"/>
              <a:ea typeface="Arial"/>
              <a:cs typeface="Arial"/>
              <a:sym typeface="Arial"/>
            </a:endParaRPr>
          </a:p>
          <a:p>
            <a:pPr marL="0" lvl="0" indent="0" algn="l" rtl="0">
              <a:lnSpc>
                <a:spcPct val="100000"/>
              </a:lnSpc>
              <a:spcBef>
                <a:spcPts val="360"/>
              </a:spcBef>
              <a:spcAft>
                <a:spcPts val="0"/>
              </a:spcAft>
              <a:buSzPts val="1400"/>
              <a:buNone/>
            </a:pPr>
            <a:endParaRPr/>
          </a:p>
        </p:txBody>
      </p:sp>
      <p:sp>
        <p:nvSpPr>
          <p:cNvPr id="272" name="Google Shape;272;p2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323;p4:notes">
            <a:extLst>
              <a:ext uri="{FF2B5EF4-FFF2-40B4-BE49-F238E27FC236}">
                <a16:creationId xmlns:a16="http://schemas.microsoft.com/office/drawing/2014/main" id="{D35A83BC-B77D-4E42-8200-6998BAF2E1A6}"/>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1746" name="Google Shape;324;p4:notes">
            <a:extLst>
              <a:ext uri="{FF2B5EF4-FFF2-40B4-BE49-F238E27FC236}">
                <a16:creationId xmlns:a16="http://schemas.microsoft.com/office/drawing/2014/main" id="{5E4E99D2-1064-B643-A3C2-1AB2558260B6}"/>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t" anchorCtr="0" compatLnSpc="1">
            <a:prstTxWarp prst="textNoShape">
              <a:avLst/>
            </a:prstTxWarp>
          </a:bodyPr>
          <a:lstStyle/>
          <a:p>
            <a:pPr>
              <a:spcBef>
                <a:spcPct val="0"/>
              </a:spcBef>
              <a:buClr>
                <a:srgbClr val="000000"/>
              </a:buClr>
              <a:buSzPts val="14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1747" name="Google Shape;325;p4:notes">
            <a:extLst>
              <a:ext uri="{FF2B5EF4-FFF2-40B4-BE49-F238E27FC236}">
                <a16:creationId xmlns:a16="http://schemas.microsoft.com/office/drawing/2014/main" id="{21E3C8A9-01C7-2842-AE9D-64B39C2C174A}"/>
              </a:ext>
            </a:extLst>
          </p:cNvPr>
          <p:cNvSpPr>
            <a:spLocks noGrp="1" noChangeArrowheads="1"/>
          </p:cNvSpPr>
          <p:nvPr>
            <p:ph type="sldNum" sz="quarter" idx="5"/>
          </p:nvPr>
        </p:nvSpPr>
        <p:spPr bwMode="auto">
          <a:xfrm>
            <a:off x="4008438" y="8893175"/>
            <a:ext cx="3067050" cy="46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
                <a:srgbClr val="000000"/>
              </a:buClr>
              <a:buSzPts val="1200"/>
            </a:pPr>
            <a:fld id="{F3274401-8CA4-7F44-A945-820839E7A946}" type="slidenum">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buClr>
                  <a:srgbClr val="000000"/>
                </a:buClr>
                <a:buSzPts val="1200"/>
              </a:pPr>
              <a:t>27</a:t>
            </a:fld>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2479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178" name="Google Shape;178;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85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323;p4:notes">
            <a:extLst>
              <a:ext uri="{FF2B5EF4-FFF2-40B4-BE49-F238E27FC236}">
                <a16:creationId xmlns:a16="http://schemas.microsoft.com/office/drawing/2014/main" id="{D35A83BC-B77D-4E42-8200-6998BAF2E1A6}"/>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1746" name="Google Shape;324;p4:notes">
            <a:extLst>
              <a:ext uri="{FF2B5EF4-FFF2-40B4-BE49-F238E27FC236}">
                <a16:creationId xmlns:a16="http://schemas.microsoft.com/office/drawing/2014/main" id="{5E4E99D2-1064-B643-A3C2-1AB2558260B6}"/>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t" anchorCtr="0" compatLnSpc="1">
            <a:prstTxWarp prst="textNoShape">
              <a:avLst/>
            </a:prstTxWarp>
          </a:bodyPr>
          <a:lstStyle/>
          <a:p>
            <a:pPr>
              <a:spcBef>
                <a:spcPct val="0"/>
              </a:spcBef>
              <a:buClr>
                <a:srgbClr val="000000"/>
              </a:buClr>
              <a:buSzPts val="14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1747" name="Google Shape;325;p4:notes">
            <a:extLst>
              <a:ext uri="{FF2B5EF4-FFF2-40B4-BE49-F238E27FC236}">
                <a16:creationId xmlns:a16="http://schemas.microsoft.com/office/drawing/2014/main" id="{21E3C8A9-01C7-2842-AE9D-64B39C2C174A}"/>
              </a:ext>
            </a:extLst>
          </p:cNvPr>
          <p:cNvSpPr>
            <a:spLocks noGrp="1" noChangeArrowheads="1"/>
          </p:cNvSpPr>
          <p:nvPr>
            <p:ph type="sldNum" sz="quarter" idx="5"/>
          </p:nvPr>
        </p:nvSpPr>
        <p:spPr bwMode="auto">
          <a:xfrm>
            <a:off x="4008438" y="8893175"/>
            <a:ext cx="3067050" cy="46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
                <a:srgbClr val="000000"/>
              </a:buClr>
              <a:buSzPts val="1200"/>
            </a:pPr>
            <a:fld id="{F3274401-8CA4-7F44-A945-820839E7A946}" type="slidenum">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buClr>
                  <a:srgbClr val="000000"/>
                </a:buClr>
                <a:buSzPts val="1200"/>
              </a:pPr>
              <a:t>32</a:t>
            </a:fld>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8459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p2:notes"/>
          <p:cNvSpPr txBox="1">
            <a:spLocks noGrp="1"/>
          </p:cNvSpPr>
          <p:nvPr>
            <p:ph type="body" idx="1"/>
          </p:nvPr>
        </p:nvSpPr>
        <p:spPr>
          <a:xfrm>
            <a:off x="693738" y="4386263"/>
            <a:ext cx="5546725" cy="4154487"/>
          </a:xfrm>
          <a:prstGeom prst="rect">
            <a:avLst/>
          </a:prstGeom>
          <a:noFill/>
          <a:ln>
            <a:noFill/>
          </a:ln>
        </p:spPr>
        <p:txBody>
          <a:bodyPr spcFirstLastPara="1" wrap="square" lIns="92375" tIns="46175" rIns="92375" bIns="46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43" name="Google Shape;343;p2: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793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457200" marR="0" lvl="0" indent="-228600" algn="l" rtl="0">
              <a:lnSpc>
                <a:spcPct val="100000"/>
              </a:lnSpc>
              <a:spcBef>
                <a:spcPts val="360"/>
              </a:spcBef>
              <a:spcAft>
                <a:spcPts val="0"/>
              </a:spcAft>
              <a:buSzPts val="1400"/>
              <a:buNone/>
            </a:pPr>
            <a:endParaRPr/>
          </a:p>
        </p:txBody>
      </p:sp>
      <p:sp>
        <p:nvSpPr>
          <p:cNvPr id="330" name="Google Shape;330;p26:notes"/>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198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7: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
        <p:nvSpPr>
          <p:cNvPr id="677" name="Google Shape;677;p27:notes"/>
          <p:cNvSpPr>
            <a:spLocks noGrp="1" noRot="1" noChangeAspect="1"/>
          </p:cNvSpPr>
          <p:nvPr>
            <p:ph type="sldImg" idx="2"/>
          </p:nvPr>
        </p:nvSpPr>
        <p:spPr>
          <a:xfrm>
            <a:off x="401638" y="698500"/>
            <a:ext cx="6132512" cy="34496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8" name="Google Shape;678;p27:notes"/>
          <p:cNvSpPr txBox="1">
            <a:spLocks noGrp="1"/>
          </p:cNvSpPr>
          <p:nvPr>
            <p:ph type="body" idx="1"/>
          </p:nvPr>
        </p:nvSpPr>
        <p:spPr>
          <a:xfrm>
            <a:off x="923925" y="4383089"/>
            <a:ext cx="5086350" cy="3205162"/>
          </a:xfrm>
          <a:prstGeom prst="rect">
            <a:avLst/>
          </a:prstGeom>
          <a:noFill/>
          <a:ln>
            <a:noFill/>
          </a:ln>
        </p:spPr>
        <p:txBody>
          <a:bodyPr spcFirstLastPara="1" wrap="square" lIns="92375" tIns="46175" rIns="92375" bIns="46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Tree>
    <p:extLst>
      <p:ext uri="{BB962C8B-B14F-4D97-AF65-F5344CB8AC3E}">
        <p14:creationId xmlns:p14="http://schemas.microsoft.com/office/powerpoint/2010/main" val="1342758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7c9990af7_1_1:notes"/>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Google Shape;783;g37c9990af7_1_1:notes"/>
          <p:cNvSpPr txBox="1">
            <a:spLocks noGrp="1"/>
          </p:cNvSpPr>
          <p:nvPr>
            <p:ph type="body" idx="1"/>
          </p:nvPr>
        </p:nvSpPr>
        <p:spPr>
          <a:xfrm>
            <a:off x="693738" y="4386263"/>
            <a:ext cx="5546700" cy="41544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784" name="Google Shape;784;g37c9990af7_1_1:notes"/>
          <p:cNvSpPr txBox="1">
            <a:spLocks noGrp="1"/>
          </p:cNvSpPr>
          <p:nvPr>
            <p:ph type="sldNum" idx="12"/>
          </p:nvPr>
        </p:nvSpPr>
        <p:spPr>
          <a:xfrm>
            <a:off x="3927475" y="8769350"/>
            <a:ext cx="3005100" cy="462000"/>
          </a:xfrm>
          <a:prstGeom prst="rect">
            <a:avLst/>
          </a:prstGeom>
        </p:spPr>
        <p:txBody>
          <a:bodyPr spcFirstLastPara="1" wrap="square" lIns="92375" tIns="46175" rIns="92375" bIns="46175"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49</a:t>
            </a:fld>
            <a:endParaRPr/>
          </a:p>
        </p:txBody>
      </p:sp>
    </p:spTree>
    <p:extLst>
      <p:ext uri="{BB962C8B-B14F-4D97-AF65-F5344CB8AC3E}">
        <p14:creationId xmlns:p14="http://schemas.microsoft.com/office/powerpoint/2010/main" val="1465988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a:extLst>
            <a:ext uri="{FF2B5EF4-FFF2-40B4-BE49-F238E27FC236}">
              <a16:creationId xmlns:a16="http://schemas.microsoft.com/office/drawing/2014/main" id="{F6A2F3A7-EF04-8D83-6EB8-AB533BEA143B}"/>
            </a:ext>
          </a:extLst>
        </p:cNvPr>
        <p:cNvGrpSpPr/>
        <p:nvPr/>
      </p:nvGrpSpPr>
      <p:grpSpPr>
        <a:xfrm>
          <a:off x="0" y="0"/>
          <a:ext cx="0" cy="0"/>
          <a:chOff x="0" y="0"/>
          <a:chExt cx="0" cy="0"/>
        </a:xfrm>
      </p:grpSpPr>
      <p:sp>
        <p:nvSpPr>
          <p:cNvPr id="782" name="Google Shape;782;g37c9990af7_1_1:notes">
            <a:extLst>
              <a:ext uri="{FF2B5EF4-FFF2-40B4-BE49-F238E27FC236}">
                <a16:creationId xmlns:a16="http://schemas.microsoft.com/office/drawing/2014/main" id="{98BD1311-D472-0274-1BEE-78F7D96F373B}"/>
              </a:ext>
            </a:extLst>
          </p:cNvPr>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Google Shape;783;g37c9990af7_1_1:notes">
            <a:extLst>
              <a:ext uri="{FF2B5EF4-FFF2-40B4-BE49-F238E27FC236}">
                <a16:creationId xmlns:a16="http://schemas.microsoft.com/office/drawing/2014/main" id="{F7463D1D-F7C8-B148-732B-D50F30D8BA83}"/>
              </a:ext>
            </a:extLst>
          </p:cNvPr>
          <p:cNvSpPr txBox="1">
            <a:spLocks noGrp="1"/>
          </p:cNvSpPr>
          <p:nvPr>
            <p:ph type="body" idx="1"/>
          </p:nvPr>
        </p:nvSpPr>
        <p:spPr>
          <a:xfrm>
            <a:off x="693738" y="4386263"/>
            <a:ext cx="5546700" cy="41544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784" name="Google Shape;784;g37c9990af7_1_1:notes">
            <a:extLst>
              <a:ext uri="{FF2B5EF4-FFF2-40B4-BE49-F238E27FC236}">
                <a16:creationId xmlns:a16="http://schemas.microsoft.com/office/drawing/2014/main" id="{1D926250-B781-A093-6520-69E589BD9543}"/>
              </a:ext>
            </a:extLst>
          </p:cNvPr>
          <p:cNvSpPr txBox="1">
            <a:spLocks noGrp="1"/>
          </p:cNvSpPr>
          <p:nvPr>
            <p:ph type="sldNum" idx="12"/>
          </p:nvPr>
        </p:nvSpPr>
        <p:spPr>
          <a:xfrm>
            <a:off x="3927475" y="8769350"/>
            <a:ext cx="3005100" cy="462000"/>
          </a:xfrm>
          <a:prstGeom prst="rect">
            <a:avLst/>
          </a:prstGeom>
        </p:spPr>
        <p:txBody>
          <a:bodyPr spcFirstLastPara="1" wrap="square" lIns="92375" tIns="46175" rIns="92375" bIns="46175"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50</a:t>
            </a:fld>
            <a:endParaRPr/>
          </a:p>
        </p:txBody>
      </p:sp>
    </p:spTree>
    <p:extLst>
      <p:ext uri="{BB962C8B-B14F-4D97-AF65-F5344CB8AC3E}">
        <p14:creationId xmlns:p14="http://schemas.microsoft.com/office/powerpoint/2010/main" val="30032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457200" marR="0" lvl="0" indent="-228600" algn="l" rtl="0">
              <a:lnSpc>
                <a:spcPct val="100000"/>
              </a:lnSpc>
              <a:spcBef>
                <a:spcPts val="360"/>
              </a:spcBef>
              <a:spcAft>
                <a:spcPts val="0"/>
              </a:spcAft>
              <a:buSzPts val="1400"/>
              <a:buNone/>
            </a:pPr>
            <a:endParaRPr/>
          </a:p>
        </p:txBody>
      </p:sp>
      <p:sp>
        <p:nvSpPr>
          <p:cNvPr id="330" name="Google Shape;330;p26:notes"/>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346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192" name="Google Shape;192;p1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774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161" name="Google Shape;161;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911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1441eaf0d3_0_96:notes"/>
          <p:cNvSpPr txBox="1">
            <a:spLocks noGrp="1"/>
          </p:cNvSpPr>
          <p:nvPr>
            <p:ph type="body" idx="1"/>
          </p:nvPr>
        </p:nvSpPr>
        <p:spPr>
          <a:xfrm>
            <a:off x="708025" y="4505325"/>
            <a:ext cx="5661000" cy="3687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86" name="Google Shape;186;g21441eaf0d3_0_9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sz="1200" b="0" i="0" u="none" strike="noStrike" cap="none" dirty="0">
                <a:solidFill>
                  <a:srgbClr val="000000"/>
                </a:solidFill>
                <a:latin typeface="Calibri"/>
                <a:ea typeface="Calibri"/>
                <a:cs typeface="Calibri"/>
                <a:sym typeface="Calibri"/>
              </a:rPr>
              <a:t>The essential ingredients for healing are </a:t>
            </a:r>
            <a:r>
              <a:rPr lang="en-US" sz="1200" b="1" i="0" u="none" strike="noStrike" cap="none" dirty="0">
                <a:solidFill>
                  <a:srgbClr val="000000"/>
                </a:solidFill>
                <a:latin typeface="Calibri"/>
                <a:ea typeface="Calibri"/>
                <a:cs typeface="Calibri"/>
                <a:sym typeface="Calibri"/>
              </a:rPr>
              <a:t>respect, information, connection, empowerment, and hope.</a:t>
            </a:r>
            <a:r>
              <a:rPr lang="en-US" sz="1200" b="0" i="0" u="none" strike="noStrike" cap="none" dirty="0">
                <a:solidFill>
                  <a:srgbClr val="000000"/>
                </a:solidFill>
                <a:latin typeface="Calibri"/>
                <a:ea typeface="Calibri"/>
                <a:cs typeface="Calibri"/>
                <a:sym typeface="Calibri"/>
              </a:rPr>
              <a:t> </a:t>
            </a:r>
          </a:p>
          <a:p>
            <a:pPr>
              <a:lnSpc>
                <a:spcPct val="110000"/>
              </a:lnSpc>
              <a:spcAft>
                <a:spcPts val="600"/>
              </a:spcAft>
            </a:pPr>
            <a:r>
              <a:rPr lang="en-US" sz="1200" b="0" i="0" u="none" strike="noStrike" cap="none" dirty="0">
                <a:solidFill>
                  <a:srgbClr val="000000"/>
                </a:solidFill>
                <a:latin typeface="Calibri"/>
                <a:ea typeface="Calibri"/>
                <a:cs typeface="Calibri"/>
                <a:sym typeface="Calibri"/>
              </a:rPr>
              <a:t>These five elements are interwoven, each relating closely to the others. </a:t>
            </a:r>
          </a:p>
          <a:p>
            <a:pPr>
              <a:lnSpc>
                <a:spcPct val="110000"/>
              </a:lnSpc>
              <a:spcAft>
                <a:spcPts val="600"/>
              </a:spcAft>
            </a:pPr>
            <a:r>
              <a:rPr lang="en-US" sz="1200" b="0" i="0" u="none" strike="noStrike" cap="none" dirty="0">
                <a:solidFill>
                  <a:srgbClr val="000000"/>
                </a:solidFill>
                <a:latin typeface="Calibri"/>
                <a:ea typeface="Calibri"/>
                <a:cs typeface="Calibri"/>
                <a:sym typeface="Calibri"/>
              </a:rPr>
              <a:t>Together, we will find the way.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60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 name="Google Shape;116;p5:notes"/>
          <p:cNvSpPr txBox="1">
            <a:spLocks noGrp="1"/>
          </p:cNvSpPr>
          <p:nvPr>
            <p:ph type="body" idx="1"/>
          </p:nvPr>
        </p:nvSpPr>
        <p:spPr>
          <a:xfrm>
            <a:off x="708025" y="4448175"/>
            <a:ext cx="5661025" cy="4213225"/>
          </a:xfrm>
          <a:prstGeom prst="rect">
            <a:avLst/>
          </a:prstGeom>
          <a:noFill/>
          <a:ln>
            <a:noFill/>
          </a:ln>
        </p:spPr>
        <p:txBody>
          <a:bodyPr spcFirstLastPara="1" wrap="square" lIns="93900" tIns="46925" rIns="93900" bIns="46925" anchor="t" anchorCtr="0">
            <a:noAutofit/>
          </a:bodyPr>
          <a:lstStyle/>
          <a:p>
            <a:pPr marL="0" lvl="0" indent="0" algn="l" rtl="0">
              <a:spcBef>
                <a:spcPts val="0"/>
              </a:spcBef>
              <a:spcAft>
                <a:spcPts val="0"/>
              </a:spcAft>
              <a:buNone/>
            </a:pPr>
            <a:endParaRPr dirty="0">
              <a:solidFill>
                <a:srgbClr val="000000"/>
              </a:solidFill>
              <a:latin typeface="Arial"/>
              <a:ea typeface="Arial"/>
              <a:cs typeface="Arial"/>
              <a:sym typeface="Arial"/>
            </a:endParaRPr>
          </a:p>
        </p:txBody>
      </p:sp>
      <p:sp>
        <p:nvSpPr>
          <p:cNvPr id="117" name="Google Shape;117;p5: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 name="Google Shape;126;p6:notes"/>
          <p:cNvSpPr txBox="1">
            <a:spLocks noGrp="1"/>
          </p:cNvSpPr>
          <p:nvPr>
            <p:ph type="body" idx="1"/>
          </p:nvPr>
        </p:nvSpPr>
        <p:spPr>
          <a:xfrm>
            <a:off x="708025" y="4448175"/>
            <a:ext cx="5661025" cy="4213225"/>
          </a:xfrm>
          <a:prstGeom prst="rect">
            <a:avLst/>
          </a:prstGeom>
          <a:noFill/>
          <a:ln>
            <a:noFill/>
          </a:ln>
        </p:spPr>
        <p:txBody>
          <a:bodyPr spcFirstLastPara="1" wrap="square" lIns="93900" tIns="46925" rIns="93900" bIns="46925" anchor="t" anchorCtr="0">
            <a:noAutofit/>
          </a:bodyPr>
          <a:lstStyle/>
          <a:p>
            <a:pPr marL="0" lvl="0" indent="0" algn="l" rtl="0">
              <a:spcBef>
                <a:spcPts val="0"/>
              </a:spcBef>
              <a:spcAft>
                <a:spcPts val="0"/>
              </a:spcAft>
              <a:buNone/>
            </a:pPr>
            <a:endParaRPr dirty="0">
              <a:solidFill>
                <a:srgbClr val="000000"/>
              </a:solidFill>
              <a:latin typeface="Arial"/>
              <a:ea typeface="Arial"/>
              <a:cs typeface="Arial"/>
              <a:sym typeface="Arial"/>
            </a:endParaRPr>
          </a:p>
        </p:txBody>
      </p:sp>
      <p:sp>
        <p:nvSpPr>
          <p:cNvPr id="127" name="Google Shape;127;p6: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038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67" name="Google Shape;67;p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75" name="Google Shape;75;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0: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spcBef>
                <a:spcPts val="0"/>
              </a:spcBef>
              <a:spcAft>
                <a:spcPts val="0"/>
              </a:spcAft>
              <a:buNone/>
            </a:pPr>
            <a:endParaRPr dirty="0"/>
          </a:p>
        </p:txBody>
      </p:sp>
      <p:sp>
        <p:nvSpPr>
          <p:cNvPr id="293" name="Google Shape;293;p10: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880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68" name="Google Shape;168;p10: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17" name="Google Shape;17;p3"/>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19" name="Google Shape;19;p3"/>
          <p:cNvSpPr txBox="1">
            <a:spLocks noGrp="1"/>
          </p:cNvSpPr>
          <p:nvPr>
            <p:ph type="body" idx="1"/>
          </p:nvPr>
        </p:nvSpPr>
        <p:spPr>
          <a:xfrm>
            <a:off x="101600" y="1623060"/>
            <a:ext cx="11887200" cy="463296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720"/>
              </a:spcBef>
              <a:spcAft>
                <a:spcPts val="0"/>
              </a:spcAft>
              <a:buClr>
                <a:schemeClr val="dk1"/>
              </a:buClr>
              <a:buSzPts val="3600"/>
              <a:buFont typeface="Arial"/>
              <a:buChar char="•"/>
              <a:defRPr sz="3600" b="1" i="0" u="none" strike="noStrike" cap="none">
                <a:solidFill>
                  <a:schemeClr val="dk1"/>
                </a:solidFill>
                <a:latin typeface="Arial"/>
                <a:ea typeface="Arial"/>
                <a:cs typeface="Arial"/>
                <a:sym typeface="Arial"/>
              </a:defRPr>
            </a:lvl1pPr>
            <a:lvl2pPr marL="914400" marR="0" lvl="1"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26" name="Google Shape;26;p4"/>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spcBef>
                <a:spcPts val="0"/>
              </a:spcBef>
              <a:spcAft>
                <a:spcPts val="0"/>
              </a:spcAft>
              <a:buNone/>
            </a:pPr>
            <a:r>
              <a:rPr lang="en-US" sz="1000" b="1" i="0" u="none" strike="noStrike" cap="none" dirty="0">
                <a:solidFill>
                  <a:srgbClr val="FFFFFF"/>
                </a:solidFill>
                <a:latin typeface="Arial Narrow"/>
                <a:ea typeface="Arial Narrow"/>
                <a:cs typeface="Arial Narrow"/>
                <a:sym typeface="Arial Narrow"/>
              </a:rPr>
              <a:t>Tragedy Assistance Program for Survivors</a:t>
            </a:r>
            <a:endParaRPr dirty="0"/>
          </a:p>
          <a:p>
            <a:pPr marL="3257550" marR="0" lvl="0" indent="-3257550" algn="l" rtl="0">
              <a:spcBef>
                <a:spcPts val="0"/>
              </a:spcBef>
              <a:spcAft>
                <a:spcPts val="0"/>
              </a:spcAft>
              <a:buNone/>
            </a:pPr>
            <a:r>
              <a:rPr lang="en-US" sz="1000" b="0" i="0" u="none" strike="noStrike" cap="none" dirty="0">
                <a:solidFill>
                  <a:srgbClr val="FFFFFF"/>
                </a:solidFill>
                <a:latin typeface="Arial Narrow"/>
                <a:ea typeface="Arial Narrow"/>
                <a:cs typeface="Arial Narrow"/>
                <a:sym typeface="Arial Narrow"/>
              </a:rPr>
              <a:t>TAPS.org | 800.959.TAPS(8277)</a:t>
            </a:r>
            <a:r>
              <a:rPr lang="en-US" sz="1000" b="1" i="0" u="none" strike="noStrike" cap="none" dirty="0">
                <a:solidFill>
                  <a:srgbClr val="FFFFFF"/>
                </a:solidFill>
                <a:latin typeface="Book Antiqua"/>
                <a:ea typeface="Book Antiqua"/>
                <a:cs typeface="Book Antiqua"/>
                <a:sym typeface="Book Antiqua"/>
              </a:rPr>
              <a:t>				 </a:t>
            </a:r>
            <a:endParaRPr dirty="0"/>
          </a:p>
        </p:txBody>
      </p:sp>
      <p:sp>
        <p:nvSpPr>
          <p:cNvPr id="27" name="Google Shape;27;p4"/>
          <p:cNvSpPr/>
          <p:nvPr/>
        </p:nvSpPr>
        <p:spPr>
          <a:xfrm>
            <a:off x="5319713" y="6525927"/>
            <a:ext cx="1552575" cy="2352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i="0" u="none" strike="noStrike" cap="none" dirty="0">
                <a:solidFill>
                  <a:srgbClr val="FFFFFF"/>
                </a:solidFill>
                <a:latin typeface="Arial Narrow"/>
                <a:ea typeface="Arial Narrow"/>
                <a:cs typeface="Arial Narrow"/>
                <a:sym typeface="Arial Narrow"/>
              </a:rPr>
              <a:t>TAPS Proprietary Information</a:t>
            </a:r>
            <a:endParaRPr dirty="0"/>
          </a:p>
        </p:txBody>
      </p:sp>
      <p:sp>
        <p:nvSpPr>
          <p:cNvPr id="28" name="Google Shape;28;p4"/>
          <p:cNvSpPr txBox="1">
            <a:spLocks noGrp="1"/>
          </p:cNvSpPr>
          <p:nvPr>
            <p:ph type="body" idx="1"/>
          </p:nvPr>
        </p:nvSpPr>
        <p:spPr>
          <a:xfrm>
            <a:off x="101600" y="1623060"/>
            <a:ext cx="11887200" cy="4632960"/>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720"/>
              </a:spcBef>
              <a:spcAft>
                <a:spcPts val="0"/>
              </a:spcAft>
              <a:buClr>
                <a:schemeClr val="dk1"/>
              </a:buClr>
              <a:buSzPts val="3600"/>
              <a:buFontTx/>
              <a:buBlip>
                <a:blip r:embed="rId3"/>
              </a:buBlip>
              <a:defRPr sz="2400" b="1"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 name="TextBox 2">
            <a:extLst>
              <a:ext uri="{FF2B5EF4-FFF2-40B4-BE49-F238E27FC236}">
                <a16:creationId xmlns:a16="http://schemas.microsoft.com/office/drawing/2014/main" id="{B450FEC5-4ABA-5FFD-8EFB-332FC375C6B6}"/>
              </a:ext>
            </a:extLst>
          </p:cNvPr>
          <p:cNvSpPr txBox="1"/>
          <p:nvPr userDrawn="1"/>
        </p:nvSpPr>
        <p:spPr>
          <a:xfrm>
            <a:off x="11072192" y="6361113"/>
            <a:ext cx="1035878" cy="400110"/>
          </a:xfrm>
          <a:prstGeom prst="rect">
            <a:avLst/>
          </a:prstGeom>
          <a:noFill/>
        </p:spPr>
        <p:txBody>
          <a:bodyPr wrap="square" rtlCol="0">
            <a:spAutoFit/>
          </a:bodyPr>
          <a:lstStyle/>
          <a:p>
            <a:r>
              <a:rPr lang="en-US" sz="1000" b="1" dirty="0">
                <a:solidFill>
                  <a:schemeClr val="bg1"/>
                </a:solidFill>
              </a:rPr>
              <a:t>🌐 TAPS.org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dirty="0">
                <a:solidFill>
                  <a:schemeClr val="bg1"/>
                </a:solidFill>
              </a:rPr>
              <a:t>@TAPSorg</a:t>
            </a:r>
          </a:p>
        </p:txBody>
      </p:sp>
      <p:sp>
        <p:nvSpPr>
          <p:cNvPr id="4" name="Title 3">
            <a:extLst>
              <a:ext uri="{FF2B5EF4-FFF2-40B4-BE49-F238E27FC236}">
                <a16:creationId xmlns:a16="http://schemas.microsoft.com/office/drawing/2014/main" id="{35559ED2-5921-3F32-67C3-4DCF93B4B189}"/>
              </a:ext>
            </a:extLst>
          </p:cNvPr>
          <p:cNvSpPr>
            <a:spLocks noGrp="1"/>
          </p:cNvSpPr>
          <p:nvPr>
            <p:ph type="title" hasCustomPrompt="1"/>
          </p:nvPr>
        </p:nvSpPr>
        <p:spPr>
          <a:xfrm>
            <a:off x="1636294" y="365126"/>
            <a:ext cx="9717505" cy="1112838"/>
          </a:xfrm>
          <a:prstGeom prst="rect">
            <a:avLst/>
          </a:prstGeom>
        </p:spPr>
        <p:txBody>
          <a:bodyPr anchor="ctr"/>
          <a:lstStyle>
            <a:lvl1pPr algn="l">
              <a:defRPr sz="4000" b="1">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1793894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688-8B2A-C14D-BF8B-0D13EB6BF9E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7E8019-C6DF-EC4A-8347-68CD8DE81CC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0D0F27-7D7D-2643-B99B-6841817BAED9}"/>
              </a:ext>
            </a:extLst>
          </p:cNvPr>
          <p:cNvSpPr>
            <a:spLocks noGrp="1"/>
          </p:cNvSpPr>
          <p:nvPr>
            <p:ph type="dt" sz="half" idx="10"/>
          </p:nvPr>
        </p:nvSpPr>
        <p:spPr/>
        <p:txBody>
          <a:bodyPr/>
          <a:lstStyle/>
          <a:p>
            <a:fld id="{75249EF8-53C9-764A-8678-2D8CC8A04322}" type="datetimeFigureOut">
              <a:rPr lang="en-US" smtClean="0"/>
              <a:t>2/26/25</a:t>
            </a:fld>
            <a:endParaRPr lang="en-US" dirty="0"/>
          </a:p>
        </p:txBody>
      </p:sp>
      <p:sp>
        <p:nvSpPr>
          <p:cNvPr id="5" name="Footer Placeholder 4">
            <a:extLst>
              <a:ext uri="{FF2B5EF4-FFF2-40B4-BE49-F238E27FC236}">
                <a16:creationId xmlns:a16="http://schemas.microsoft.com/office/drawing/2014/main" id="{6CE51C42-00D0-2445-A32C-E422448A27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F926A0-A508-FC4E-9BBC-354F4134970C}"/>
              </a:ext>
            </a:extLst>
          </p:cNvPr>
          <p:cNvSpPr>
            <a:spLocks noGrp="1"/>
          </p:cNvSpPr>
          <p:nvPr>
            <p:ph type="sldNum" sz="quarter" idx="12"/>
          </p:nvPr>
        </p:nvSpPr>
        <p:spPr/>
        <p:txBody>
          <a:bodyPr/>
          <a:lstStyle/>
          <a:p>
            <a:fld id="{750A45C7-E4D3-4949-8121-85634A6F4237}" type="slidenum">
              <a:rPr lang="en-US" smtClean="0"/>
              <a:t>‹#›</a:t>
            </a:fld>
            <a:endParaRPr lang="en-US" dirty="0"/>
          </a:p>
        </p:txBody>
      </p:sp>
    </p:spTree>
    <p:extLst>
      <p:ext uri="{BB962C8B-B14F-4D97-AF65-F5344CB8AC3E}">
        <p14:creationId xmlns:p14="http://schemas.microsoft.com/office/powerpoint/2010/main" val="381123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4"/>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23" name="Google Shape;23;p4"/>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5"/>
          <p:cNvSpPr txBox="1">
            <a:spLocks noGrp="1"/>
          </p:cNvSpPr>
          <p:nvPr>
            <p:ph type="dt" idx="10"/>
          </p:nvPr>
        </p:nvSpPr>
        <p:spPr>
          <a:xfrm>
            <a:off x="609600" y="6245225"/>
            <a:ext cx="2844800" cy="4762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5"/>
          <p:cNvSpPr txBox="1">
            <a:spLocks noGrp="1"/>
          </p:cNvSpPr>
          <p:nvPr>
            <p:ph type="ftr" idx="11"/>
          </p:nvPr>
        </p:nvSpPr>
        <p:spPr>
          <a:xfrm>
            <a:off x="4165600" y="6245225"/>
            <a:ext cx="3860800" cy="4762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8"/>
        <p:cNvGrpSpPr/>
        <p:nvPr/>
      </p:nvGrpSpPr>
      <p:grpSpPr>
        <a:xfrm>
          <a:off x="0" y="0"/>
          <a:ext cx="0" cy="0"/>
          <a:chOff x="0" y="0"/>
          <a:chExt cx="0" cy="0"/>
        </a:xfrm>
      </p:grpSpPr>
      <p:sp>
        <p:nvSpPr>
          <p:cNvPr id="29" name="Google Shape;29;p6"/>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a:p>
          <a:p>
            <a:pPr marL="3257550" marR="0" lvl="0" indent="-3257550" algn="l" rtl="0">
              <a:lnSpc>
                <a:spcPct val="100000"/>
              </a:lnSpc>
              <a:spcBef>
                <a:spcPts val="0"/>
              </a:spcBef>
              <a:spcAft>
                <a:spcPts val="0"/>
              </a:spcAft>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a:p>
        </p:txBody>
      </p:sp>
      <p:sp>
        <p:nvSpPr>
          <p:cNvPr id="30" name="Google Shape;30;p6"/>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0" i="0" u="none" strike="noStrike" cap="none">
                <a:solidFill>
                  <a:srgbClr val="FFFFFF"/>
                </a:solidFill>
                <a:latin typeface="Arial Narrow"/>
                <a:ea typeface="Arial Narrow"/>
                <a:cs typeface="Arial Narrow"/>
                <a:sym typeface="Arial Narrow"/>
              </a:rPr>
              <a:t>TAPS Proprietary Information</a:t>
            </a:r>
            <a:endParaRPr/>
          </a:p>
          <a:p>
            <a:pPr marL="0" marR="0" lvl="0" indent="0" algn="ctr" rtl="0">
              <a:lnSpc>
                <a:spcPct val="100000"/>
              </a:lnSpc>
              <a:spcBef>
                <a:spcPts val="0"/>
              </a:spcBef>
              <a:spcAft>
                <a:spcPts val="0"/>
              </a:spcAft>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31" name="Google Shape;31;p6"/>
          <p:cNvSpPr>
            <a:spLocks noGrp="1"/>
          </p:cNvSpPr>
          <p:nvPr>
            <p:ph type="pic" idx="2"/>
          </p:nvPr>
        </p:nvSpPr>
        <p:spPr>
          <a:xfrm>
            <a:off x="0" y="1436038"/>
            <a:ext cx="12192000" cy="4411360"/>
          </a:xfrm>
          <a:prstGeom prst="rect">
            <a:avLst/>
          </a:prstGeom>
          <a:noFill/>
          <a:ln>
            <a:noFill/>
          </a:ln>
        </p:spPr>
      </p:sp>
      <p:sp>
        <p:nvSpPr>
          <p:cNvPr id="32" name="Google Shape;32;p6"/>
          <p:cNvSpPr txBox="1">
            <a:spLocks noGrp="1"/>
          </p:cNvSpPr>
          <p:nvPr>
            <p:ph type="body" idx="1"/>
          </p:nvPr>
        </p:nvSpPr>
        <p:spPr>
          <a:xfrm>
            <a:off x="2389717" y="5847398"/>
            <a:ext cx="7315200" cy="29432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1" u="none" strike="noStrike" cap="none">
                <a:solidFill>
                  <a:srgbClr val="A5A5A5"/>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a:stretch/>
        </p:blipFill>
        <p:spPr>
          <a:xfrm>
            <a:off x="349250" y="355600"/>
            <a:ext cx="3646488" cy="795338"/>
          </a:xfrm>
          <a:prstGeom prst="rect">
            <a:avLst/>
          </a:prstGeom>
          <a:noFill/>
          <a:ln>
            <a:noFill/>
          </a:ln>
        </p:spPr>
      </p:pic>
      <p:sp>
        <p:nvSpPr>
          <p:cNvPr id="35" name="Google Shape;35;p7"/>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36" name="Google Shape;36;p7"/>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37" name="Google Shape;37;p7"/>
          <p:cNvSpPr txBox="1">
            <a:spLocks noGrp="1"/>
          </p:cNvSpPr>
          <p:nvPr>
            <p:ph type="title"/>
          </p:nvPr>
        </p:nvSpPr>
        <p:spPr>
          <a:xfrm>
            <a:off x="963084" y="3507113"/>
            <a:ext cx="10363200" cy="52513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963084" y="2715052"/>
            <a:ext cx="10363200" cy="769833"/>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960"/>
              </a:spcBef>
              <a:spcAft>
                <a:spcPts val="0"/>
              </a:spcAft>
              <a:buClr>
                <a:schemeClr val="accent2"/>
              </a:buClr>
              <a:buSzPts val="4800"/>
              <a:buFont typeface="Book Antiqua"/>
              <a:buNone/>
              <a:defRPr sz="4800" b="1" i="0" u="none" strike="noStrike" cap="none">
                <a:solidFill>
                  <a:schemeClr val="accent2"/>
                </a:solidFill>
                <a:latin typeface="Book Antiqua"/>
                <a:ea typeface="Book Antiqua"/>
                <a:cs typeface="Book Antiqua"/>
                <a:sym typeface="Book Antiqua"/>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9"/>
        <p:cNvGrpSpPr/>
        <p:nvPr/>
      </p:nvGrpSpPr>
      <p:grpSpPr>
        <a:xfrm>
          <a:off x="0" y="0"/>
          <a:ext cx="0" cy="0"/>
          <a:chOff x="0" y="0"/>
          <a:chExt cx="0" cy="0"/>
        </a:xfrm>
      </p:grpSpPr>
      <p:sp>
        <p:nvSpPr>
          <p:cNvPr id="40" name="Google Shape;40;p8"/>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41" name="Google Shape;41;p8"/>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42" name="Google Shape;42;p8"/>
          <p:cNvSpPr>
            <a:spLocks noGrp="1"/>
          </p:cNvSpPr>
          <p:nvPr>
            <p:ph type="pic" idx="2"/>
          </p:nvPr>
        </p:nvSpPr>
        <p:spPr>
          <a:xfrm>
            <a:off x="0" y="1436038"/>
            <a:ext cx="12192000" cy="4411360"/>
          </a:xfrm>
          <a:prstGeom prst="rect">
            <a:avLst/>
          </a:prstGeom>
          <a:noFill/>
          <a:ln>
            <a:noFill/>
          </a:ln>
        </p:spPr>
      </p:sp>
      <p:sp>
        <p:nvSpPr>
          <p:cNvPr id="43" name="Google Shape;43;p8"/>
          <p:cNvSpPr txBox="1">
            <a:spLocks noGrp="1"/>
          </p:cNvSpPr>
          <p:nvPr>
            <p:ph type="body" idx="1"/>
          </p:nvPr>
        </p:nvSpPr>
        <p:spPr>
          <a:xfrm>
            <a:off x="2389717" y="5847398"/>
            <a:ext cx="7315200" cy="29432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A5A5A5"/>
              </a:buClr>
              <a:buSzPts val="1400"/>
              <a:buFont typeface="Arial"/>
              <a:buNone/>
              <a:defRPr sz="1400" b="0" i="1" u="none" strike="noStrike" cap="none">
                <a:solidFill>
                  <a:srgbClr val="A5A5A5"/>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598101-EE52-7145-A0A0-4351A9FD2E55}"/>
              </a:ext>
            </a:extLst>
          </p:cNvPr>
          <p:cNvSpPr/>
          <p:nvPr userDrawn="1"/>
        </p:nvSpPr>
        <p:spPr>
          <a:xfrm>
            <a:off x="-9525" y="6264275"/>
            <a:ext cx="12214225" cy="593725"/>
          </a:xfrm>
          <a:prstGeom prst="rect">
            <a:avLst/>
          </a:prstGeom>
          <a:solidFill>
            <a:schemeClr val="accent2"/>
          </a:solidFill>
          <a:ln>
            <a:noFill/>
          </a:ln>
          <a:effectLst/>
        </p:spPr>
        <p:style>
          <a:lnRef idx="1">
            <a:schemeClr val="dk1"/>
          </a:lnRef>
          <a:fillRef idx="2">
            <a:schemeClr val="dk1"/>
          </a:fillRef>
          <a:effectRef idx="1">
            <a:schemeClr val="dk1"/>
          </a:effectRef>
          <a:fontRef idx="minor">
            <a:schemeClr val="dk1"/>
          </a:fontRef>
        </p:style>
        <p:txBody>
          <a:bodyPr anchor="ctr"/>
          <a:lstStyle/>
          <a:p>
            <a:pPr marL="3257550" indent="-3257550" eaLnBrk="1" hangingPunct="1">
              <a:defRPr/>
            </a:pPr>
            <a:r>
              <a:rPr lang="en-US" sz="1000" b="1" dirty="0">
                <a:solidFill>
                  <a:prstClr val="white"/>
                </a:solidFill>
                <a:latin typeface="Arial Narrow" panose="020B0606020202030204" pitchFamily="34" charset="0"/>
              </a:rPr>
              <a:t>Tragedy Assistance Program for Survivors</a:t>
            </a:r>
          </a:p>
          <a:p>
            <a:pPr marL="3257550" indent="-3257550" eaLnBrk="1" hangingPunct="1">
              <a:defRPr/>
            </a:pPr>
            <a:r>
              <a:rPr lang="en-US" sz="1000" dirty="0">
                <a:solidFill>
                  <a:prstClr val="white"/>
                </a:solidFill>
                <a:latin typeface="Arial Narrow" panose="020B0606020202030204" pitchFamily="34" charset="0"/>
              </a:rPr>
              <a:t>TAPS.org | 800.959.TAPS(8277)</a:t>
            </a:r>
            <a:r>
              <a:rPr lang="en-US" sz="1000" b="1" spc="300" dirty="0">
                <a:solidFill>
                  <a:prstClr val="white"/>
                </a:solidFill>
                <a:latin typeface="Book Antiqua" pitchFamily="18" charset="0"/>
              </a:rPr>
              <a:t>				 </a:t>
            </a:r>
          </a:p>
        </p:txBody>
      </p:sp>
      <p:sp>
        <p:nvSpPr>
          <p:cNvPr id="6" name="Rectangle 2">
            <a:extLst>
              <a:ext uri="{FF2B5EF4-FFF2-40B4-BE49-F238E27FC236}">
                <a16:creationId xmlns:a16="http://schemas.microsoft.com/office/drawing/2014/main" id="{8ECD382B-4EFF-1F46-B772-984B45676467}"/>
              </a:ext>
            </a:extLst>
          </p:cNvPr>
          <p:cNvSpPr>
            <a:spLocks noChangeArrowheads="1"/>
          </p:cNvSpPr>
          <p:nvPr userDrawn="1"/>
        </p:nvSpPr>
        <p:spPr bwMode="auto">
          <a:xfrm>
            <a:off x="5319713" y="6361113"/>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dirty="0">
                <a:solidFill>
                  <a:srgbClr val="FFFFFF"/>
                </a:solidFill>
                <a:latin typeface="Arial Narrow" panose="020B0604020202020204" pitchFamily="34" charset="0"/>
                <a:ea typeface="ＭＳ Ｐゴシック" panose="020B0600070205080204" pitchFamily="34" charset="-128"/>
              </a:rPr>
              <a:t>TAPS Proprietary Information</a:t>
            </a:r>
          </a:p>
          <a:p>
            <a:pPr algn="ctr" eaLnBrk="1" hangingPunct="1"/>
            <a:fld id="{083EEB47-7DC2-7743-A505-F5D31B7A887F}" type="slidenum">
              <a:rPr lang="en-US" altLang="en-US" sz="1000" b="1">
                <a:solidFill>
                  <a:srgbClr val="FFFFFF"/>
                </a:solidFill>
                <a:latin typeface="Arial Narrow" panose="020B0604020202020204" pitchFamily="34" charset="0"/>
                <a:ea typeface="ＭＳ Ｐゴシック" panose="020B0600070205080204" pitchFamily="34" charset="-128"/>
              </a:rPr>
              <a:pPr algn="ctr" eaLnBrk="1" hangingPunct="1"/>
              <a:t>‹#›</a:t>
            </a:fld>
            <a:endParaRPr lang="en-US" altLang="en-US" sz="1000" b="1" dirty="0">
              <a:solidFill>
                <a:srgbClr val="000000"/>
              </a:solidFill>
              <a:latin typeface="Arial Narrow" panose="020B0604020202020204" pitchFamily="34" charset="0"/>
              <a:ea typeface="ＭＳ Ｐゴシック" panose="020B0600070205080204" pitchFamily="34" charset="-128"/>
            </a:endParaRPr>
          </a:p>
        </p:txBody>
      </p:sp>
      <p:sp>
        <p:nvSpPr>
          <p:cNvPr id="3" name="Picture Placeholder 2"/>
          <p:cNvSpPr>
            <a:spLocks noGrp="1"/>
          </p:cNvSpPr>
          <p:nvPr>
            <p:ph type="pic" idx="1"/>
          </p:nvPr>
        </p:nvSpPr>
        <p:spPr>
          <a:xfrm>
            <a:off x="0" y="0"/>
            <a:ext cx="12192000" cy="5847398"/>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847398"/>
            <a:ext cx="7315200" cy="294322"/>
          </a:xfrm>
          <a:prstGeom prst="rect">
            <a:avLst/>
          </a:prstGeom>
        </p:spPr>
        <p:txBody>
          <a:bodyPr/>
          <a:lstStyle>
            <a:lvl1pPr marL="0" indent="0">
              <a:buNone/>
              <a:defRPr sz="1400" i="1">
                <a:solidFill>
                  <a:schemeClr val="bg1">
                    <a:lumMod val="6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819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0" y="304800"/>
            <a:ext cx="12192000" cy="838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4000" b="1" i="0" u="none" strike="noStrike" cap="none">
                <a:solidFill>
                  <a:schemeClr val="accent2"/>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30" name="Google Shape;130;p16"/>
          <p:cNvSpPr txBox="1">
            <a:spLocks noGrp="1"/>
          </p:cNvSpPr>
          <p:nvPr>
            <p:ph type="body" idx="1"/>
          </p:nvPr>
        </p:nvSpPr>
        <p:spPr>
          <a:xfrm>
            <a:off x="101600" y="1300294"/>
            <a:ext cx="11887200" cy="5251508"/>
          </a:xfrm>
          <a:prstGeom prst="rect">
            <a:avLst/>
          </a:prstGeom>
          <a:noFill/>
          <a:ln>
            <a:noFill/>
          </a:ln>
        </p:spPr>
        <p:txBody>
          <a:bodyPr spcFirstLastPara="1" wrap="square" lIns="91425" tIns="91425" rIns="91425" bIns="91425" anchor="t" anchorCtr="0"/>
          <a:lstStyle>
            <a:lvl1pPr marL="457200" marR="0" lvl="0" indent="-457200" algn="l" rtl="0">
              <a:lnSpc>
                <a:spcPct val="100000"/>
              </a:lnSpc>
              <a:spcBef>
                <a:spcPts val="720"/>
              </a:spcBef>
              <a:spcAft>
                <a:spcPts val="0"/>
              </a:spcAft>
              <a:buClr>
                <a:schemeClr val="dk1"/>
              </a:buClr>
              <a:buSzPts val="3600"/>
              <a:buFont typeface="Calibri"/>
              <a:buChar char="•"/>
              <a:defRPr sz="36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2pPr>
            <a:lvl3pPr marL="1371600" marR="0" lvl="2"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16"/>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103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61"/>
        <p:cNvGrpSpPr/>
        <p:nvPr/>
      </p:nvGrpSpPr>
      <p:grpSpPr>
        <a:xfrm>
          <a:off x="0" y="0"/>
          <a:ext cx="0" cy="0"/>
          <a:chOff x="0" y="0"/>
          <a:chExt cx="0" cy="0"/>
        </a:xfrm>
      </p:grpSpPr>
      <p:pic>
        <p:nvPicPr>
          <p:cNvPr id="62" name="Google Shape;62;p12"/>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63" name="Google Shape;63;p12"/>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spcBef>
                <a:spcPts val="0"/>
              </a:spcBef>
              <a:spcAft>
                <a:spcPts val="0"/>
              </a:spcAft>
              <a:buNone/>
            </a:pPr>
            <a:r>
              <a:rPr lang="en-US" sz="1000" b="1">
                <a:solidFill>
                  <a:srgbClr val="FFFFFF"/>
                </a:solidFill>
                <a:latin typeface="Arial Narrow"/>
                <a:ea typeface="Arial Narrow"/>
                <a:cs typeface="Arial Narrow"/>
                <a:sym typeface="Arial Narrow"/>
              </a:rPr>
              <a:t>Tragedy Assistance Program for Survivors</a:t>
            </a:r>
            <a:endParaRPr/>
          </a:p>
          <a:p>
            <a:pPr marL="3257550" marR="0" lvl="0" indent="-3257550" algn="l" rtl="0">
              <a:spcBef>
                <a:spcPts val="0"/>
              </a:spcBef>
              <a:spcAft>
                <a:spcPts val="0"/>
              </a:spcAft>
              <a:buNone/>
            </a:pPr>
            <a:r>
              <a:rPr lang="en-US" sz="1000">
                <a:solidFill>
                  <a:srgbClr val="FFFFFF"/>
                </a:solidFill>
                <a:latin typeface="Arial Narrow"/>
                <a:ea typeface="Arial Narrow"/>
                <a:cs typeface="Arial Narrow"/>
                <a:sym typeface="Arial Narrow"/>
              </a:rPr>
              <a:t>TAPS.org | 800.959.TAPS(8277)</a:t>
            </a:r>
            <a:r>
              <a:rPr lang="en-US" sz="1000" b="1">
                <a:solidFill>
                  <a:srgbClr val="FFFFFF"/>
                </a:solidFill>
                <a:latin typeface="Book Antiqua"/>
                <a:ea typeface="Book Antiqua"/>
                <a:cs typeface="Book Antiqua"/>
                <a:sym typeface="Book Antiqua"/>
              </a:rPr>
              <a:t>				 </a:t>
            </a:r>
            <a:endParaRPr/>
          </a:p>
        </p:txBody>
      </p:sp>
      <p:sp>
        <p:nvSpPr>
          <p:cNvPr id="64" name="Google Shape;64;p12"/>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FFFFFF"/>
                </a:solidFill>
                <a:latin typeface="Arial Narrow"/>
                <a:ea typeface="Arial Narrow"/>
                <a:cs typeface="Arial Narrow"/>
                <a:sym typeface="Arial Narrow"/>
              </a:rPr>
              <a:t>TAPS Proprietary Information</a:t>
            </a:r>
            <a:endParaRPr/>
          </a:p>
          <a:p>
            <a:pPr marL="0" marR="0" lvl="0" indent="0" algn="ctr" rtl="0">
              <a:spcBef>
                <a:spcPts val="0"/>
              </a:spcBef>
              <a:spcAft>
                <a:spcPts val="0"/>
              </a:spcAft>
              <a:buNone/>
            </a:pPr>
            <a:fld id="{00000000-1234-1234-1234-123412341234}" type="slidenum">
              <a:rPr lang="en-US" sz="1000" b="1">
                <a:solidFill>
                  <a:srgbClr val="FFFFFF"/>
                </a:solidFill>
                <a:latin typeface="Arial Narrow"/>
                <a:ea typeface="Arial Narrow"/>
                <a:cs typeface="Arial Narrow"/>
                <a:sym typeface="Arial Narrow"/>
              </a:rPr>
              <a:t>‹#›</a:t>
            </a:fld>
            <a:endParaRPr sz="1000" b="1">
              <a:solidFill>
                <a:srgbClr val="000000"/>
              </a:solidFill>
              <a:latin typeface="Arial Narrow"/>
              <a:ea typeface="Arial Narrow"/>
              <a:cs typeface="Arial Narrow"/>
              <a:sym typeface="Arial Narrow"/>
            </a:endParaRPr>
          </a:p>
        </p:txBody>
      </p:sp>
      <p:sp>
        <p:nvSpPr>
          <p:cNvPr id="65" name="Google Shape;65;p12"/>
          <p:cNvSpPr txBox="1">
            <a:spLocks noGrp="1"/>
          </p:cNvSpPr>
          <p:nvPr>
            <p:ph type="body" idx="1"/>
          </p:nvPr>
        </p:nvSpPr>
        <p:spPr>
          <a:xfrm>
            <a:off x="127000" y="1535113"/>
            <a:ext cx="58695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6" name="Google Shape;66;p12"/>
          <p:cNvSpPr txBox="1">
            <a:spLocks noGrp="1"/>
          </p:cNvSpPr>
          <p:nvPr>
            <p:ph type="body" idx="2"/>
          </p:nvPr>
        </p:nvSpPr>
        <p:spPr>
          <a:xfrm>
            <a:off x="127000" y="2174875"/>
            <a:ext cx="5869517"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6683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0.xml"/><Relationship Id="rId5" Type="http://schemas.openxmlformats.org/officeDocument/2006/relationships/image" Target="../media/image77.jpe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hyperlink" Target="https://www.nationalguard.mil/News/Article/2639172/national-guard-chief-begins-memorial-day-weekend-by-renewing-ties-with-survivor/" TargetMode="Externa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D1408E-C1CE-4974-A1FE-41C3473C42A0}"/>
              </a:ext>
            </a:extLst>
          </p:cNvPr>
          <p:cNvSpPr txBox="1"/>
          <p:nvPr/>
        </p:nvSpPr>
        <p:spPr>
          <a:xfrm>
            <a:off x="0" y="2686050"/>
            <a:ext cx="12192000" cy="2000250"/>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p>
            <a:endParaRPr lang="en-US" dirty="0"/>
          </a:p>
        </p:txBody>
      </p:sp>
      <p:pic>
        <p:nvPicPr>
          <p:cNvPr id="4" name="Picture 3" descr="A magazine cover with a number and images&#10;&#10;Description automatically generated">
            <a:extLst>
              <a:ext uri="{FF2B5EF4-FFF2-40B4-BE49-F238E27FC236}">
                <a16:creationId xmlns:a16="http://schemas.microsoft.com/office/drawing/2014/main" id="{87DAFE4C-510F-C28D-2FCF-563AE58C4A1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150722" cy="6858000"/>
          </a:xfrm>
          <a:prstGeom prst="rect">
            <a:avLst/>
          </a:prstGeom>
        </p:spPr>
      </p:pic>
      <p:sp>
        <p:nvSpPr>
          <p:cNvPr id="6" name="Google Shape;93;p17">
            <a:extLst>
              <a:ext uri="{FF2B5EF4-FFF2-40B4-BE49-F238E27FC236}">
                <a16:creationId xmlns:a16="http://schemas.microsoft.com/office/drawing/2014/main" id="{6ACB1AF2-DBDD-9687-B219-B994B932E48F}"/>
              </a:ext>
            </a:extLst>
          </p:cNvPr>
          <p:cNvSpPr txBox="1"/>
          <p:nvPr/>
        </p:nvSpPr>
        <p:spPr>
          <a:xfrm>
            <a:off x="5350747" y="2700337"/>
            <a:ext cx="6841253" cy="1697182"/>
          </a:xfrm>
          <a:prstGeom prst="rect">
            <a:avLst/>
          </a:prstGeom>
          <a:noFill/>
          <a:ln>
            <a:noFill/>
          </a:ln>
        </p:spPr>
        <p:txBody>
          <a:bodyPr spcFirstLastPara="1" wrap="square" lIns="91425" tIns="45700" rIns="91425" bIns="45700" anchor="t" anchorCtr="0">
            <a:noAutofit/>
          </a:bodyPr>
          <a:lstStyle/>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TAPS</a:t>
            </a:r>
          </a:p>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CAPSTONE</a:t>
            </a:r>
          </a:p>
          <a:p>
            <a:pPr marL="0" marR="0" lvl="0" indent="0" algn="ctr" rtl="0">
              <a:lnSpc>
                <a:spcPct val="107142"/>
              </a:lnSpc>
              <a:spcBef>
                <a:spcPts val="0"/>
              </a:spcBef>
              <a:spcAft>
                <a:spcPts val="0"/>
              </a:spcAft>
              <a:buNone/>
            </a:pPr>
            <a:r>
              <a:rPr lang="en-US" sz="4000" b="1" dirty="0">
                <a:solidFill>
                  <a:srgbClr val="FFFFFF"/>
                </a:solidFill>
                <a:latin typeface="+mn-lt"/>
                <a:sym typeface="Book Antiqua"/>
              </a:rPr>
              <a:t>FEBRUARY 2025</a:t>
            </a:r>
            <a:endParaRPr sz="4000" dirty="0">
              <a:latin typeface="+mn-lt"/>
            </a:endParaRPr>
          </a:p>
        </p:txBody>
      </p:sp>
      <p:sp>
        <p:nvSpPr>
          <p:cNvPr id="7" name="Google Shape;15;p2">
            <a:extLst>
              <a:ext uri="{FF2B5EF4-FFF2-40B4-BE49-F238E27FC236}">
                <a16:creationId xmlns:a16="http://schemas.microsoft.com/office/drawing/2014/main" id="{39FE9FB7-AF81-FFF8-13E3-A619589451D1}"/>
              </a:ext>
            </a:extLst>
          </p:cNvPr>
          <p:cNvSpPr/>
          <p:nvPr/>
        </p:nvSpPr>
        <p:spPr>
          <a:xfrm>
            <a:off x="5350746" y="5263849"/>
            <a:ext cx="6841253" cy="381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100" b="0" i="1" u="none" strike="noStrike" cap="none" dirty="0">
                <a:solidFill>
                  <a:schemeClr val="accent2"/>
                </a:solidFill>
                <a:latin typeface="Arial"/>
                <a:ea typeface="Arial"/>
                <a:cs typeface="Arial"/>
                <a:sym typeface="Arial"/>
              </a:rPr>
              <a:t>Caring for the Families of America’s Fallen Heroes</a:t>
            </a:r>
            <a:endParaRPr dirty="0"/>
          </a:p>
        </p:txBody>
      </p:sp>
      <p:sp>
        <p:nvSpPr>
          <p:cNvPr id="8" name="Google Shape;16;p2">
            <a:extLst>
              <a:ext uri="{FF2B5EF4-FFF2-40B4-BE49-F238E27FC236}">
                <a16:creationId xmlns:a16="http://schemas.microsoft.com/office/drawing/2014/main" id="{375B66BD-1B27-C5C1-64C5-529D92FC5FB7}"/>
              </a:ext>
            </a:extLst>
          </p:cNvPr>
          <p:cNvSpPr/>
          <p:nvPr/>
        </p:nvSpPr>
        <p:spPr>
          <a:xfrm>
            <a:off x="5764013" y="5836636"/>
            <a:ext cx="6014720" cy="537274"/>
          </a:xfrm>
          <a:prstGeom prst="rect">
            <a:avLst/>
          </a:prstGeom>
          <a:noFill/>
          <a:ln>
            <a:noFill/>
          </a:ln>
        </p:spPr>
        <p:txBody>
          <a:bodyPr spcFirstLastPara="1" wrap="square" lIns="91425" tIns="45700" rIns="91425" bIns="45700" numCol="2" anchor="t" anchorCtr="0">
            <a:noAutofit/>
          </a:bodyPr>
          <a:lstStyle/>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3033 Wilson Blvd, Third Floor</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Arlington, VA  22201</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202.588.TAPS (8277)</a:t>
            </a:r>
            <a:endParaRPr dirty="0"/>
          </a:p>
          <a:p>
            <a:pPr marL="0" marR="0" lvl="0" indent="0" algn="ctr" rtl="0">
              <a:spcBef>
                <a:spcPts val="0"/>
              </a:spcBef>
              <a:spcAft>
                <a:spcPts val="0"/>
              </a:spcAft>
              <a:buNone/>
            </a:pPr>
            <a:r>
              <a:rPr lang="en-US" sz="1200" b="0" i="1" u="none" strike="noStrike" cap="none" dirty="0">
                <a:solidFill>
                  <a:schemeClr val="accent2"/>
                </a:solidFill>
                <a:latin typeface="Book Antiqua"/>
                <a:ea typeface="Book Antiqua"/>
                <a:cs typeface="Book Antiqua"/>
                <a:sym typeface="Book Antiqua"/>
              </a:rPr>
              <a:t>TAPS.org</a:t>
            </a:r>
            <a:endParaRPr dirty="0"/>
          </a:p>
        </p:txBody>
      </p:sp>
      <p:pic>
        <p:nvPicPr>
          <p:cNvPr id="11" name="Picture 10" descr="A logo of a military service&#10;&#10;Description automatically generated">
            <a:extLst>
              <a:ext uri="{FF2B5EF4-FFF2-40B4-BE49-F238E27FC236}">
                <a16:creationId xmlns:a16="http://schemas.microsoft.com/office/drawing/2014/main" id="{2B1FDA6C-D5A4-ABEF-114A-94F6CF04D2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510" y="162433"/>
            <a:ext cx="2427723" cy="2427723"/>
          </a:xfrm>
          <a:prstGeom prst="rect">
            <a:avLst/>
          </a:prstGeom>
        </p:spPr>
      </p:pic>
    </p:spTree>
    <p:extLst>
      <p:ext uri="{BB962C8B-B14F-4D97-AF65-F5344CB8AC3E}">
        <p14:creationId xmlns:p14="http://schemas.microsoft.com/office/powerpoint/2010/main" val="283601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4" descr="A picture containing sky, grass, outdoor&#10;&#10;Description automatically generated"/>
          <p:cNvPicPr preferRelativeResize="0"/>
          <p:nvPr/>
        </p:nvPicPr>
        <p:blipFill rotWithShape="1">
          <a:blip r:embed="rId3">
            <a:alphaModFix/>
          </a:blip>
          <a:srcRect/>
          <a:stretch/>
        </p:blipFill>
        <p:spPr>
          <a:xfrm>
            <a:off x="-69161" y="2850"/>
            <a:ext cx="12274224" cy="6847194"/>
          </a:xfrm>
          <a:prstGeom prst="rect">
            <a:avLst/>
          </a:prstGeom>
          <a:noFill/>
          <a:ln>
            <a:noFill/>
          </a:ln>
        </p:spPr>
      </p:pic>
      <p:pic>
        <p:nvPicPr>
          <p:cNvPr id="108" name="Google Shape;108;p14"/>
          <p:cNvPicPr preferRelativeResize="0"/>
          <p:nvPr/>
        </p:nvPicPr>
        <p:blipFill rotWithShape="1">
          <a:blip r:embed="rId4">
            <a:alphaModFix/>
          </a:blip>
          <a:srcRect/>
          <a:stretch/>
        </p:blipFill>
        <p:spPr>
          <a:xfrm>
            <a:off x="233363" y="141287"/>
            <a:ext cx="1193800" cy="1192213"/>
          </a:xfrm>
          <a:prstGeom prst="rect">
            <a:avLst/>
          </a:prstGeom>
          <a:noFill/>
          <a:ln>
            <a:noFill/>
          </a:ln>
        </p:spPr>
      </p:pic>
      <p:pic>
        <p:nvPicPr>
          <p:cNvPr id="109" name="Google Shape;109;p14" descr="Text&#10;&#10;Description automatically generated"/>
          <p:cNvPicPr preferRelativeResize="0"/>
          <p:nvPr/>
        </p:nvPicPr>
        <p:blipFill rotWithShape="1">
          <a:blip r:embed="rId5">
            <a:alphaModFix amt="85000"/>
          </a:blip>
          <a:srcRect/>
          <a:stretch/>
        </p:blipFill>
        <p:spPr>
          <a:xfrm>
            <a:off x="1531218" y="0"/>
            <a:ext cx="9129563" cy="23254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p:nvPr/>
        </p:nvSpPr>
        <p:spPr>
          <a:xfrm>
            <a:off x="1890015" y="361009"/>
            <a:ext cx="8411970" cy="9604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accent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2024</a:t>
            </a:r>
            <a:r>
              <a:rPr lang="en-US" sz="4000" b="1" i="0" u="none" strike="noStrike" cap="none" dirty="0">
                <a:solidFill>
                  <a:schemeClr val="accent2"/>
                </a:solidFill>
                <a:latin typeface="Arial"/>
                <a:ea typeface="Arial"/>
                <a:cs typeface="Arial"/>
                <a:sym typeface="Arial"/>
              </a:rPr>
              <a:t> TAPS NEW SURVIVORS BY BRANCH OF SERVICE</a:t>
            </a:r>
            <a:endParaRPr sz="1100" b="0" i="0" u="none" strike="noStrike" cap="none" dirty="0">
              <a:solidFill>
                <a:srgbClr val="000000"/>
              </a:solidFill>
              <a:latin typeface="Arial"/>
              <a:ea typeface="Arial"/>
              <a:cs typeface="Arial"/>
              <a:sym typeface="Arial"/>
            </a:endParaRPr>
          </a:p>
        </p:txBody>
      </p:sp>
      <p:sp>
        <p:nvSpPr>
          <p:cNvPr id="171" name="Google Shape;171;p10"/>
          <p:cNvSpPr txBox="1"/>
          <p:nvPr/>
        </p:nvSpPr>
        <p:spPr>
          <a:xfrm>
            <a:off x="3962400" y="1422334"/>
            <a:ext cx="4267200"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002D62"/>
                </a:solidFill>
                <a:latin typeface="Arial"/>
                <a:ea typeface="Arial"/>
                <a:cs typeface="Arial"/>
                <a:sym typeface="Arial"/>
              </a:rPr>
              <a:t>TAPS.org/Mission</a:t>
            </a:r>
            <a:endParaRPr sz="1400" b="0" i="0" u="none" strike="noStrike" cap="none" dirty="0">
              <a:solidFill>
                <a:srgbClr val="000000"/>
              </a:solidFill>
              <a:latin typeface="Arial"/>
              <a:ea typeface="Arial"/>
              <a:cs typeface="Arial"/>
              <a:sym typeface="Arial"/>
            </a:endParaRPr>
          </a:p>
        </p:txBody>
      </p:sp>
      <p:pic>
        <p:nvPicPr>
          <p:cNvPr id="172" name="Google Shape;172;p10"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532" y="2616198"/>
            <a:ext cx="8455592" cy="1445015"/>
          </a:xfrm>
          <a:prstGeom prst="rect">
            <a:avLst/>
          </a:prstGeom>
          <a:noFill/>
          <a:ln>
            <a:noFill/>
          </a:ln>
        </p:spPr>
      </p:pic>
      <p:sp>
        <p:nvSpPr>
          <p:cNvPr id="173" name="Google Shape;173;p10"/>
          <p:cNvSpPr txBox="1"/>
          <p:nvPr/>
        </p:nvSpPr>
        <p:spPr>
          <a:xfrm>
            <a:off x="339969" y="4190348"/>
            <a:ext cx="902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43</a:t>
            </a:r>
            <a:r>
              <a:rPr lang="en-US" sz="1800" b="1" i="0" u="none" strike="noStrike" cap="none">
                <a:solidFill>
                  <a:srgbClr val="000000"/>
                </a:solidFill>
                <a:latin typeface="Arial"/>
                <a:ea typeface="Arial"/>
                <a:cs typeface="Arial"/>
                <a:sym typeface="Arial"/>
              </a:rPr>
              <a:t>% Army</a:t>
            </a:r>
            <a:endParaRPr sz="1400" b="0" i="0" u="none" strike="noStrike" cap="none">
              <a:solidFill>
                <a:srgbClr val="000000"/>
              </a:solidFill>
              <a:latin typeface="Arial"/>
              <a:ea typeface="Arial"/>
              <a:cs typeface="Arial"/>
              <a:sym typeface="Arial"/>
            </a:endParaRPr>
          </a:p>
        </p:txBody>
      </p:sp>
      <p:sp>
        <p:nvSpPr>
          <p:cNvPr id="174" name="Google Shape;174;p10"/>
          <p:cNvSpPr txBox="1"/>
          <p:nvPr/>
        </p:nvSpPr>
        <p:spPr>
          <a:xfrm>
            <a:off x="2029196" y="4173673"/>
            <a:ext cx="98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20</a:t>
            </a:r>
            <a:r>
              <a:rPr lang="en-US" sz="1800" b="1" i="0" u="none" strike="noStrike" cap="none">
                <a:solidFill>
                  <a:srgbClr val="000000"/>
                </a:solidFill>
                <a:latin typeface="Arial"/>
                <a:ea typeface="Arial"/>
                <a:cs typeface="Arial"/>
                <a:sym typeface="Arial"/>
              </a:rPr>
              <a:t>% Navy</a:t>
            </a:r>
            <a:endParaRPr sz="1400" b="0" i="0" u="none" strike="noStrike" cap="none">
              <a:solidFill>
                <a:srgbClr val="000000"/>
              </a:solidFill>
              <a:latin typeface="Arial"/>
              <a:ea typeface="Arial"/>
              <a:cs typeface="Arial"/>
              <a:sym typeface="Arial"/>
            </a:endParaRPr>
          </a:p>
        </p:txBody>
      </p:sp>
      <p:sp>
        <p:nvSpPr>
          <p:cNvPr id="175" name="Google Shape;175;p10"/>
          <p:cNvSpPr txBox="1"/>
          <p:nvPr/>
        </p:nvSpPr>
        <p:spPr>
          <a:xfrm>
            <a:off x="3724393" y="4173673"/>
            <a:ext cx="1188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13</a:t>
            </a:r>
            <a:r>
              <a:rPr lang="en-US"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Air Force</a:t>
            </a:r>
            <a:endParaRPr sz="1400" b="0" i="0" u="none" strike="noStrike" cap="none">
              <a:solidFill>
                <a:srgbClr val="000000"/>
              </a:solidFill>
              <a:latin typeface="Arial"/>
              <a:ea typeface="Arial"/>
              <a:cs typeface="Arial"/>
              <a:sym typeface="Arial"/>
            </a:endParaRPr>
          </a:p>
        </p:txBody>
      </p:sp>
      <p:sp>
        <p:nvSpPr>
          <p:cNvPr id="176" name="Google Shape;176;p10"/>
          <p:cNvSpPr txBox="1"/>
          <p:nvPr/>
        </p:nvSpPr>
        <p:spPr>
          <a:xfrm>
            <a:off x="5590185" y="4173673"/>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15</a:t>
            </a:r>
            <a:r>
              <a:rPr lang="en-US" sz="1800" b="1" i="0" u="none" strike="noStrike" cap="none">
                <a:solidFill>
                  <a:srgbClr val="000000"/>
                </a:solidFill>
                <a:latin typeface="Arial"/>
                <a:ea typeface="Arial"/>
                <a:cs typeface="Arial"/>
                <a:sym typeface="Arial"/>
              </a:rPr>
              <a:t>% Marine Corps</a:t>
            </a:r>
            <a:endParaRPr sz="1400" b="0" i="0" u="none" strike="noStrike" cap="none">
              <a:solidFill>
                <a:srgbClr val="000000"/>
              </a:solidFill>
              <a:latin typeface="Arial"/>
              <a:ea typeface="Arial"/>
              <a:cs typeface="Arial"/>
              <a:sym typeface="Arial"/>
            </a:endParaRPr>
          </a:p>
        </p:txBody>
      </p:sp>
      <p:sp>
        <p:nvSpPr>
          <p:cNvPr id="177" name="Google Shape;177;p10"/>
          <p:cNvSpPr txBox="1"/>
          <p:nvPr/>
        </p:nvSpPr>
        <p:spPr>
          <a:xfrm>
            <a:off x="7289831" y="4134832"/>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a:t>
            </a:r>
            <a:r>
              <a:rPr lang="en-US"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Coast Guard</a:t>
            </a:r>
            <a:endParaRPr sz="1400" b="0" i="0" u="none" strike="noStrike" cap="none">
              <a:solidFill>
                <a:srgbClr val="000000"/>
              </a:solidFill>
              <a:latin typeface="Arial"/>
              <a:ea typeface="Arial"/>
              <a:cs typeface="Arial"/>
              <a:sym typeface="Arial"/>
            </a:endParaRPr>
          </a:p>
        </p:txBody>
      </p:sp>
      <p:sp>
        <p:nvSpPr>
          <p:cNvPr id="178" name="Google Shape;178;p10"/>
          <p:cNvSpPr txBox="1"/>
          <p:nvPr/>
        </p:nvSpPr>
        <p:spPr>
          <a:xfrm>
            <a:off x="-1534" y="5645761"/>
            <a:ext cx="603093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*Does not include non-military; military dependent; contractors; and unknown at time of intake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**Dependent on official military records or survivor connection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***Air National Guard and Army National Guard</a:t>
            </a:r>
            <a:endParaRPr sz="1400" b="0" i="0" u="none" strike="noStrike" cap="none">
              <a:solidFill>
                <a:srgbClr val="000000"/>
              </a:solidFill>
              <a:latin typeface="Arial"/>
              <a:ea typeface="Arial"/>
              <a:cs typeface="Arial"/>
              <a:sym typeface="Arial"/>
            </a:endParaRPr>
          </a:p>
        </p:txBody>
      </p:sp>
      <p:pic>
        <p:nvPicPr>
          <p:cNvPr id="179" name="Google Shape;179;p10" descr="Logo&#10;&#10;Description automatically generated"/>
          <p:cNvPicPr preferRelativeResize="0"/>
          <p:nvPr/>
        </p:nvPicPr>
        <p:blipFill rotWithShape="1">
          <a:blip r:embed="rId4">
            <a:alphaModFix/>
          </a:blip>
          <a:srcRect/>
          <a:stretch/>
        </p:blipFill>
        <p:spPr>
          <a:xfrm>
            <a:off x="10486499" y="2706492"/>
            <a:ext cx="1442159" cy="1445015"/>
          </a:xfrm>
          <a:prstGeom prst="rect">
            <a:avLst/>
          </a:prstGeom>
          <a:noFill/>
          <a:ln>
            <a:noFill/>
          </a:ln>
        </p:spPr>
      </p:pic>
      <p:pic>
        <p:nvPicPr>
          <p:cNvPr id="180" name="Google Shape;180;p10" descr="Logo, company name&#10;&#10;Description automatically generated"/>
          <p:cNvPicPr preferRelativeResize="0"/>
          <p:nvPr/>
        </p:nvPicPr>
        <p:blipFill rotWithShape="1">
          <a:blip r:embed="rId5">
            <a:alphaModFix/>
          </a:blip>
          <a:srcRect/>
          <a:stretch/>
        </p:blipFill>
        <p:spPr>
          <a:xfrm>
            <a:off x="8792411" y="2706492"/>
            <a:ext cx="1447800" cy="1397000"/>
          </a:xfrm>
          <a:prstGeom prst="rect">
            <a:avLst/>
          </a:prstGeom>
          <a:noFill/>
          <a:ln>
            <a:noFill/>
          </a:ln>
        </p:spPr>
      </p:pic>
      <p:sp>
        <p:nvSpPr>
          <p:cNvPr id="181" name="Google Shape;181;p10"/>
          <p:cNvSpPr txBox="1"/>
          <p:nvPr/>
        </p:nvSpPr>
        <p:spPr>
          <a:xfrm>
            <a:off x="10486499" y="4196408"/>
            <a:ext cx="136553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4</a:t>
            </a:r>
            <a:r>
              <a:rPr lang="en-US" sz="1800" b="1" i="0" u="none" strike="noStrike" cap="none">
                <a:solidFill>
                  <a:srgbClr val="000000"/>
                </a:solidFill>
                <a:latin typeface="Arial"/>
                <a:ea typeface="Arial"/>
                <a:cs typeface="Arial"/>
                <a:sym typeface="Arial"/>
              </a:rPr>
              <a:t>% ** National Guard</a:t>
            </a:r>
            <a:endParaRPr sz="1400" b="0" i="0" u="none" strike="noStrike" cap="none">
              <a:solidFill>
                <a:srgbClr val="000000"/>
              </a:solidFill>
              <a:latin typeface="Arial"/>
              <a:ea typeface="Arial"/>
              <a:cs typeface="Arial"/>
              <a:sym typeface="Arial"/>
            </a:endParaRPr>
          </a:p>
        </p:txBody>
      </p:sp>
      <p:sp>
        <p:nvSpPr>
          <p:cNvPr id="182" name="Google Shape;182;p10"/>
          <p:cNvSpPr txBox="1"/>
          <p:nvPr/>
        </p:nvSpPr>
        <p:spPr>
          <a:xfrm>
            <a:off x="9020609" y="4173673"/>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0</a:t>
            </a:r>
            <a:r>
              <a:rPr lang="en-US" sz="1800" b="1" i="0" u="none" strike="noStrike" cap="none">
                <a:solidFill>
                  <a:srgbClr val="000000"/>
                </a:solidFill>
                <a:latin typeface="Arial"/>
                <a:ea typeface="Arial"/>
                <a:cs typeface="Arial"/>
                <a:sym typeface="Arial"/>
              </a:rPr>
              <a:t>% Space Force</a:t>
            </a:r>
            <a:endParaRPr sz="1400" b="0" i="0" u="none" strike="noStrike" cap="none">
              <a:solidFill>
                <a:srgbClr val="000000"/>
              </a:solidFill>
              <a:latin typeface="Arial"/>
              <a:ea typeface="Arial"/>
              <a:cs typeface="Arial"/>
              <a:sym typeface="Arial"/>
            </a:endParaRPr>
          </a:p>
        </p:txBody>
      </p:sp>
      <p:sp>
        <p:nvSpPr>
          <p:cNvPr id="183" name="Google Shape;183;p10"/>
          <p:cNvSpPr txBox="1"/>
          <p:nvPr/>
        </p:nvSpPr>
        <p:spPr>
          <a:xfrm>
            <a:off x="7058664" y="5476484"/>
            <a:ext cx="5112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t>8</a:t>
            </a:r>
            <a:r>
              <a:rPr lang="en-US" sz="14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t>
            </a:r>
            <a:r>
              <a:rPr lang="en-US" sz="1400" b="0" i="0" u="none" strike="noStrike" cap="none">
                <a:solidFill>
                  <a:srgbClr val="000000"/>
                </a:solidFill>
                <a:latin typeface="Arial"/>
                <a:ea typeface="Arial"/>
                <a:cs typeface="Arial"/>
                <a:sym typeface="Arial"/>
              </a:rPr>
              <a:t> Others: Contractor, Foreign Military, Military Dependent, Public Health Service, US Air Force Academy, US Military Academy, US Naval Academy, Government Civilians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7" descr="A cemetery with many flags with Arlington National Cemetery in the background&#10;&#10;Description automatically generated"/>
          <p:cNvPicPr preferRelativeResize="0"/>
          <p:nvPr/>
        </p:nvPicPr>
        <p:blipFill rotWithShape="1">
          <a:blip r:embed="rId3">
            <a:alphaModFix/>
          </a:blip>
          <a:srcRect/>
          <a:stretch/>
        </p:blipFill>
        <p:spPr>
          <a:xfrm>
            <a:off x="-1" y="0"/>
            <a:ext cx="12192001" cy="6858000"/>
          </a:xfrm>
          <a:prstGeom prst="rect">
            <a:avLst/>
          </a:prstGeom>
          <a:noFill/>
          <a:ln>
            <a:noFill/>
          </a:ln>
        </p:spPr>
      </p:pic>
      <p:sp>
        <p:nvSpPr>
          <p:cNvPr id="189" name="Google Shape;189;p27"/>
          <p:cNvSpPr/>
          <p:nvPr/>
        </p:nvSpPr>
        <p:spPr>
          <a:xfrm>
            <a:off x="-1" y="0"/>
            <a:ext cx="12192000" cy="6858000"/>
          </a:xfrm>
          <a:prstGeom prst="rect">
            <a:avLst/>
          </a:prstGeom>
          <a:solidFill>
            <a:srgbClr val="1F497D">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0" name="Google Shape;190;p27"/>
          <p:cNvPicPr preferRelativeResize="0"/>
          <p:nvPr/>
        </p:nvPicPr>
        <p:blipFill rotWithShape="1">
          <a:blip r:embed="rId4">
            <a:alphaModFix/>
          </a:blip>
          <a:srcRect/>
          <a:stretch/>
        </p:blipFill>
        <p:spPr>
          <a:xfrm>
            <a:off x="199950" y="135915"/>
            <a:ext cx="1193800" cy="1192213"/>
          </a:xfrm>
          <a:prstGeom prst="rect">
            <a:avLst/>
          </a:prstGeom>
          <a:noFill/>
          <a:ln>
            <a:noFill/>
          </a:ln>
        </p:spPr>
      </p:pic>
      <p:sp>
        <p:nvSpPr>
          <p:cNvPr id="191" name="Google Shape;191;p27"/>
          <p:cNvSpPr txBox="1"/>
          <p:nvPr/>
        </p:nvSpPr>
        <p:spPr>
          <a:xfrm>
            <a:off x="1468460" y="365742"/>
            <a:ext cx="858993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Arial"/>
                <a:ea typeface="Arial"/>
                <a:cs typeface="Arial"/>
                <a:sym typeface="Arial"/>
              </a:rPr>
              <a:t>2023 NEW SURVIVORS</a:t>
            </a:r>
            <a:endParaRPr sz="1400" b="0" i="0" u="none" strike="noStrike" cap="none">
              <a:solidFill>
                <a:srgbClr val="000000"/>
              </a:solidFill>
              <a:latin typeface="Arial"/>
              <a:ea typeface="Arial"/>
              <a:cs typeface="Arial"/>
              <a:sym typeface="Arial"/>
            </a:endParaRPr>
          </a:p>
        </p:txBody>
      </p:sp>
      <p:sp>
        <p:nvSpPr>
          <p:cNvPr id="192" name="Google Shape;192;p27"/>
          <p:cNvSpPr txBox="1"/>
          <p:nvPr/>
        </p:nvSpPr>
        <p:spPr>
          <a:xfrm>
            <a:off x="199950" y="1826863"/>
            <a:ext cx="11792100" cy="350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300" b="1">
                <a:solidFill>
                  <a:schemeClr val="lt1"/>
                </a:solidFill>
              </a:rPr>
              <a:t>9,611</a:t>
            </a:r>
            <a:endParaRPr sz="4300" b="1">
              <a:solidFill>
                <a:schemeClr val="lt1"/>
              </a:solidFill>
            </a:endParaRPr>
          </a:p>
          <a:p>
            <a:pPr marL="0" marR="0" lvl="0" indent="0" algn="ctr" rtl="0">
              <a:lnSpc>
                <a:spcPct val="100000"/>
              </a:lnSpc>
              <a:spcBef>
                <a:spcPts val="0"/>
              </a:spcBef>
              <a:spcAft>
                <a:spcPts val="0"/>
              </a:spcAft>
              <a:buNone/>
            </a:pPr>
            <a:r>
              <a:rPr lang="en-US" sz="3500" b="1">
                <a:solidFill>
                  <a:schemeClr val="lt1"/>
                </a:solidFill>
              </a:rPr>
              <a:t>New Survivors Connected with TAPS in 2023</a:t>
            </a:r>
            <a:endParaRPr sz="3500" b="1">
              <a:solidFill>
                <a:schemeClr val="lt1"/>
              </a:solidFill>
            </a:endParaRPr>
          </a:p>
          <a:p>
            <a:pPr marL="0" marR="0" lvl="0" indent="0" algn="ctr"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8,849</a:t>
            </a:r>
            <a:r>
              <a:rPr lang="en-US" sz="2400" b="0"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New </a:t>
            </a:r>
            <a:r>
              <a:rPr lang="en-US" sz="2000">
                <a:solidFill>
                  <a:schemeClr val="lt1"/>
                </a:solidFill>
              </a:rPr>
              <a:t>S</a:t>
            </a:r>
            <a:r>
              <a:rPr lang="en-US" sz="2000" b="0" i="0" u="none" strike="noStrike" cap="none">
                <a:solidFill>
                  <a:schemeClr val="lt1"/>
                </a:solidFill>
                <a:latin typeface="Arial"/>
                <a:ea typeface="Arial"/>
                <a:cs typeface="Arial"/>
                <a:sym typeface="Arial"/>
              </a:rPr>
              <a:t>urvivors </a:t>
            </a:r>
            <a:r>
              <a:rPr lang="en-US" sz="2000">
                <a:solidFill>
                  <a:schemeClr val="lt1"/>
                </a:solidFill>
              </a:rPr>
              <a:t>C</a:t>
            </a:r>
            <a:r>
              <a:rPr lang="en-US" sz="2000" b="0" i="0" u="none" strike="noStrike" cap="none">
                <a:solidFill>
                  <a:schemeClr val="lt1"/>
                </a:solidFill>
                <a:latin typeface="Arial"/>
                <a:ea typeface="Arial"/>
                <a:cs typeface="Arial"/>
                <a:sym typeface="Arial"/>
              </a:rPr>
              <a:t>onnected with TAPS in 2022</a:t>
            </a:r>
            <a:endParaRPr sz="2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400" b="1">
                <a:solidFill>
                  <a:schemeClr val="lt1"/>
                </a:solidFill>
              </a:rPr>
              <a:t>78</a:t>
            </a:r>
            <a:r>
              <a:rPr lang="en-US" sz="2400" b="1" i="0" u="none" strike="noStrike" cap="none">
                <a:solidFill>
                  <a:schemeClr val="lt1"/>
                </a:solidFill>
                <a:latin typeface="Arial"/>
                <a:ea typeface="Arial"/>
                <a:cs typeface="Arial"/>
                <a:sym typeface="Arial"/>
              </a:rPr>
              <a:t>% </a:t>
            </a:r>
            <a:r>
              <a:rPr lang="en-US" sz="2000" i="0" u="none" strike="noStrike" cap="none">
                <a:solidFill>
                  <a:schemeClr val="lt1"/>
                </a:solidFill>
              </a:rPr>
              <a:t>(7,490) of all new 202</a:t>
            </a:r>
            <a:r>
              <a:rPr lang="en-US" sz="2000">
                <a:solidFill>
                  <a:schemeClr val="lt1"/>
                </a:solidFill>
              </a:rPr>
              <a:t>3</a:t>
            </a:r>
            <a:r>
              <a:rPr lang="en-US" sz="2000" i="0" u="none" strike="noStrike" cap="none">
                <a:solidFill>
                  <a:schemeClr val="lt1"/>
                </a:solidFill>
              </a:rPr>
              <a:t> survivors</a:t>
            </a:r>
            <a:r>
              <a:rPr lang="en-US" sz="2000" b="0"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Adults</a:t>
            </a:r>
            <a:endParaRPr sz="2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400" b="1">
                <a:solidFill>
                  <a:schemeClr val="lt1"/>
                </a:solidFill>
              </a:rPr>
              <a:t>21</a:t>
            </a:r>
            <a:r>
              <a:rPr lang="en-US" sz="2400" b="1" i="0" u="none" strike="noStrike" cap="none">
                <a:solidFill>
                  <a:schemeClr val="lt1"/>
                </a:solidFill>
                <a:latin typeface="Arial"/>
                <a:ea typeface="Arial"/>
                <a:cs typeface="Arial"/>
                <a:sym typeface="Arial"/>
              </a:rPr>
              <a:t>% </a:t>
            </a:r>
            <a:r>
              <a:rPr lang="en-US" sz="2000" i="0" u="none" strike="noStrike" cap="none">
                <a:solidFill>
                  <a:schemeClr val="lt1"/>
                </a:solidFill>
              </a:rPr>
              <a:t>(2,012) of all new 202</a:t>
            </a:r>
            <a:r>
              <a:rPr lang="en-US" sz="2000">
                <a:solidFill>
                  <a:schemeClr val="lt1"/>
                </a:solidFill>
              </a:rPr>
              <a:t>3</a:t>
            </a:r>
            <a:r>
              <a:rPr lang="en-US" sz="2000" i="0" u="none" strike="noStrike" cap="none">
                <a:solidFill>
                  <a:schemeClr val="lt1"/>
                </a:solidFill>
              </a:rPr>
              <a:t> survivors</a:t>
            </a:r>
            <a:r>
              <a:rPr lang="en-US" sz="2000" b="0"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Children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None/>
            </a:pPr>
            <a:endParaRPr/>
          </a:p>
        </p:txBody>
      </p:sp>
      <p:sp>
        <p:nvSpPr>
          <p:cNvPr id="193" name="Google Shape;193;p27"/>
          <p:cNvSpPr txBox="1"/>
          <p:nvPr/>
        </p:nvSpPr>
        <p:spPr>
          <a:xfrm>
            <a:off x="7718961" y="6536877"/>
            <a:ext cx="447303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*1% of all new 202</a:t>
            </a:r>
            <a:r>
              <a:rPr lang="en-US" sz="800" b="1">
                <a:solidFill>
                  <a:schemeClr val="lt1"/>
                </a:solidFill>
              </a:rPr>
              <a:t>3</a:t>
            </a:r>
            <a:r>
              <a:rPr lang="en-US" sz="800" b="1" i="0" u="none" strike="noStrike" cap="none">
                <a:solidFill>
                  <a:schemeClr val="lt1"/>
                </a:solidFill>
                <a:latin typeface="Arial"/>
                <a:ea typeface="Arial"/>
                <a:cs typeface="Arial"/>
                <a:sym typeface="Arial"/>
              </a:rPr>
              <a:t> new survivors are Unknown if Adult or Children as of 31 Dec 202</a:t>
            </a:r>
            <a:r>
              <a:rPr lang="en-US" sz="800" b="1">
                <a:solidFill>
                  <a:schemeClr val="lt1"/>
                </a:solidFill>
              </a:rPr>
              <a:t>3</a:t>
            </a:r>
            <a:endParaRPr/>
          </a:p>
        </p:txBody>
      </p:sp>
      <p:sp>
        <p:nvSpPr>
          <p:cNvPr id="194" name="Google Shape;194;p27"/>
          <p:cNvSpPr txBox="1"/>
          <p:nvPr/>
        </p:nvSpPr>
        <p:spPr>
          <a:xfrm>
            <a:off x="8711300" y="978875"/>
            <a:ext cx="2561700" cy="10185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lt1"/>
                </a:solidFill>
              </a:rPr>
              <a:t>+9% more new survivors welcomed in 2023 than in 2022</a:t>
            </a:r>
            <a:endParaRPr b="1" dirty="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1C77BA-4FFC-58F6-0C65-C3A4F5927247}"/>
              </a:ext>
            </a:extLst>
          </p:cNvPr>
          <p:cNvSpPr txBox="1"/>
          <p:nvPr/>
        </p:nvSpPr>
        <p:spPr>
          <a:xfrm>
            <a:off x="573197" y="1850085"/>
            <a:ext cx="2274537" cy="646331"/>
          </a:xfrm>
          <a:prstGeom prst="rect">
            <a:avLst/>
          </a:prstGeom>
          <a:noFill/>
        </p:spPr>
        <p:txBody>
          <a:bodyPr wrap="square" rtlCol="0">
            <a:spAutoFit/>
          </a:bodyPr>
          <a:lstStyle/>
          <a:p>
            <a:pPr algn="ctr"/>
            <a:r>
              <a:rPr lang="en-US" sz="1800" dirty="0"/>
              <a:t>Military or Veteran </a:t>
            </a:r>
          </a:p>
          <a:p>
            <a:pPr algn="ctr"/>
            <a:r>
              <a:rPr lang="en-US" sz="1800" dirty="0"/>
              <a:t>Service Member</a:t>
            </a:r>
          </a:p>
        </p:txBody>
      </p:sp>
      <p:sp>
        <p:nvSpPr>
          <p:cNvPr id="9" name="TextBox 8">
            <a:extLst>
              <a:ext uri="{FF2B5EF4-FFF2-40B4-BE49-F238E27FC236}">
                <a16:creationId xmlns:a16="http://schemas.microsoft.com/office/drawing/2014/main" id="{AC81DC22-A0B3-1021-2AF2-4C16D494FC32}"/>
              </a:ext>
            </a:extLst>
          </p:cNvPr>
          <p:cNvSpPr txBox="1"/>
          <p:nvPr/>
        </p:nvSpPr>
        <p:spPr>
          <a:xfrm>
            <a:off x="5472079" y="482340"/>
            <a:ext cx="4170333" cy="646331"/>
          </a:xfrm>
          <a:prstGeom prst="rect">
            <a:avLst/>
          </a:prstGeom>
          <a:noFill/>
        </p:spPr>
        <p:txBody>
          <a:bodyPr wrap="square" rtlCol="0">
            <a:spAutoFit/>
          </a:bodyPr>
          <a:lstStyle/>
          <a:p>
            <a:pPr algn="ctr"/>
            <a:r>
              <a:rPr lang="en-US" sz="1800" dirty="0"/>
              <a:t>TAPS Supports all Military and Veteran Loved Ones</a:t>
            </a:r>
          </a:p>
        </p:txBody>
      </p:sp>
      <p:sp>
        <p:nvSpPr>
          <p:cNvPr id="26" name="TextBox 25">
            <a:extLst>
              <a:ext uri="{FF2B5EF4-FFF2-40B4-BE49-F238E27FC236}">
                <a16:creationId xmlns:a16="http://schemas.microsoft.com/office/drawing/2014/main" id="{A01E018F-8073-E073-5933-F9E33EB5A2DC}"/>
              </a:ext>
            </a:extLst>
          </p:cNvPr>
          <p:cNvSpPr txBox="1"/>
          <p:nvPr/>
        </p:nvSpPr>
        <p:spPr>
          <a:xfrm>
            <a:off x="9721969" y="1026617"/>
            <a:ext cx="2314416" cy="1323439"/>
          </a:xfrm>
          <a:prstGeom prst="rect">
            <a:avLst/>
          </a:prstGeom>
          <a:noFill/>
        </p:spPr>
        <p:txBody>
          <a:bodyPr wrap="square" rtlCol="0">
            <a:spAutoFit/>
          </a:bodyPr>
          <a:lstStyle/>
          <a:p>
            <a:pPr algn="ctr"/>
            <a:r>
              <a:rPr lang="en-US" sz="1600" dirty="0"/>
              <a:t>On average for every 1 deceased service member, there are 10.5 significantly impacted by the loss.</a:t>
            </a:r>
            <a:r>
              <a:rPr lang="en-US" sz="1600" baseline="30000" dirty="0"/>
              <a:t>3,4</a:t>
            </a:r>
          </a:p>
        </p:txBody>
      </p:sp>
      <p:sp>
        <p:nvSpPr>
          <p:cNvPr id="6" name="TextBox 5">
            <a:extLst>
              <a:ext uri="{FF2B5EF4-FFF2-40B4-BE49-F238E27FC236}">
                <a16:creationId xmlns:a16="http://schemas.microsoft.com/office/drawing/2014/main" id="{546A0121-F76C-A8A4-D5EF-9D656DBC9A29}"/>
              </a:ext>
            </a:extLst>
          </p:cNvPr>
          <p:cNvSpPr txBox="1"/>
          <p:nvPr/>
        </p:nvSpPr>
        <p:spPr>
          <a:xfrm>
            <a:off x="0" y="5587115"/>
            <a:ext cx="5265683" cy="707886"/>
          </a:xfrm>
          <a:prstGeom prst="rect">
            <a:avLst/>
          </a:prstGeom>
          <a:noFill/>
        </p:spPr>
        <p:txBody>
          <a:bodyPr wrap="square" rtlCol="0">
            <a:spAutoFit/>
          </a:bodyPr>
          <a:lstStyle/>
          <a:p>
            <a:pPr rtl="0">
              <a:spcBef>
                <a:spcPts val="0"/>
              </a:spcBef>
              <a:spcAft>
                <a:spcPts val="0"/>
              </a:spcAft>
            </a:pPr>
            <a:r>
              <a:rPr lang="en-US" sz="800" b="0" i="0" u="none" strike="noStrike" baseline="30000" dirty="0">
                <a:solidFill>
                  <a:srgbClr val="000000"/>
                </a:solidFill>
                <a:effectLst/>
                <a:latin typeface="Arial" panose="020B0604020202020204" pitchFamily="34" charset="0"/>
              </a:rPr>
              <a:t>3</a:t>
            </a:r>
            <a:r>
              <a:rPr lang="en-US" sz="800" b="0" i="0" u="none" strike="noStrike" dirty="0">
                <a:solidFill>
                  <a:srgbClr val="000000"/>
                </a:solidFill>
                <a:effectLst/>
                <a:latin typeface="Arial" panose="020B0604020202020204" pitchFamily="34" charset="0"/>
              </a:rPr>
              <a:t>Berman, A. L. (2011). Estimating the population of survivors of suicide: Seeking an evidence base. </a:t>
            </a:r>
            <a:r>
              <a:rPr lang="en-US" sz="800" b="0" i="1" u="none" strike="noStrike" dirty="0">
                <a:solidFill>
                  <a:srgbClr val="000000"/>
                </a:solidFill>
                <a:effectLst/>
                <a:latin typeface="Arial" panose="020B0604020202020204" pitchFamily="34" charset="0"/>
              </a:rPr>
              <a:t>Suicide and Life‐Threatening Behavior</a:t>
            </a:r>
            <a:r>
              <a:rPr lang="en-US" sz="800" b="0" i="0" u="none" strike="noStrike" dirty="0">
                <a:solidFill>
                  <a:srgbClr val="000000"/>
                </a:solidFill>
                <a:effectLst/>
                <a:latin typeface="Arial" panose="020B0604020202020204" pitchFamily="34" charset="0"/>
              </a:rPr>
              <a:t>, </a:t>
            </a:r>
            <a:r>
              <a:rPr lang="en-US" sz="800" b="0" i="1" u="none" strike="noStrike" dirty="0">
                <a:solidFill>
                  <a:srgbClr val="000000"/>
                </a:solidFill>
                <a:effectLst/>
                <a:latin typeface="Arial" panose="020B0604020202020204" pitchFamily="34" charset="0"/>
              </a:rPr>
              <a:t>41</a:t>
            </a:r>
            <a:r>
              <a:rPr lang="en-US" sz="800" b="0" i="0" u="none" strike="noStrike" dirty="0">
                <a:solidFill>
                  <a:srgbClr val="000000"/>
                </a:solidFill>
                <a:effectLst/>
                <a:latin typeface="Arial" panose="020B0604020202020204" pitchFamily="34" charset="0"/>
              </a:rPr>
              <a:t>(1), 110-116. doi:10.1111/j.1943-278x.2010.00009.x</a:t>
            </a:r>
            <a:endParaRPr lang="en-US" sz="800" b="0" dirty="0">
              <a:effectLst/>
            </a:endParaRPr>
          </a:p>
          <a:p>
            <a:r>
              <a:rPr lang="en-US" sz="800" b="0" baseline="30000" dirty="0">
                <a:effectLst/>
              </a:rPr>
              <a:t>4</a:t>
            </a:r>
            <a:r>
              <a:rPr lang="en-US" sz="800" b="0" i="0" u="none" strike="noStrike" dirty="0">
                <a:solidFill>
                  <a:srgbClr val="000000"/>
                </a:solidFill>
                <a:effectLst/>
                <a:latin typeface="Arial" panose="020B0604020202020204" pitchFamily="34" charset="0"/>
              </a:rPr>
              <a:t>Cerel, J., McIntosh, J. L., Neimeyer, R. A., Maple, M., &amp; Marshall, D. (2014). The continuum of “survivorship”: Definitional issues in the aftermath of suicide. </a:t>
            </a:r>
            <a:r>
              <a:rPr lang="en-US" sz="800" b="0" i="1" u="none" strike="noStrike" dirty="0">
                <a:solidFill>
                  <a:srgbClr val="000000"/>
                </a:solidFill>
                <a:effectLst/>
                <a:latin typeface="Arial" panose="020B0604020202020204" pitchFamily="34" charset="0"/>
              </a:rPr>
              <a:t>Suicide and Life‐Threatening Behavior</a:t>
            </a:r>
            <a:r>
              <a:rPr lang="en-US" sz="800" b="0" i="0" u="none" strike="noStrike" dirty="0">
                <a:solidFill>
                  <a:srgbClr val="000000"/>
                </a:solidFill>
                <a:effectLst/>
                <a:latin typeface="Arial" panose="020B0604020202020204" pitchFamily="34" charset="0"/>
              </a:rPr>
              <a:t>, </a:t>
            </a:r>
            <a:r>
              <a:rPr lang="en-US" sz="800" b="0" i="1" u="none" strike="noStrike" dirty="0">
                <a:solidFill>
                  <a:srgbClr val="000000"/>
                </a:solidFill>
                <a:effectLst/>
                <a:latin typeface="Arial" panose="020B0604020202020204" pitchFamily="34" charset="0"/>
              </a:rPr>
              <a:t>44</a:t>
            </a:r>
            <a:r>
              <a:rPr lang="en-US" sz="800" b="0" i="0" u="none" strike="noStrike" dirty="0">
                <a:solidFill>
                  <a:srgbClr val="000000"/>
                </a:solidFill>
                <a:effectLst/>
                <a:latin typeface="Arial" panose="020B0604020202020204" pitchFamily="34" charset="0"/>
              </a:rPr>
              <a:t>(6), 591-600. doi:10.1111/sltb.12093</a:t>
            </a:r>
          </a:p>
        </p:txBody>
      </p:sp>
      <p:pic>
        <p:nvPicPr>
          <p:cNvPr id="10" name="Picture 9" descr="A silhouette of a person&#10;&#10;Description automatically generated">
            <a:extLst>
              <a:ext uri="{FF2B5EF4-FFF2-40B4-BE49-F238E27FC236}">
                <a16:creationId xmlns:a16="http://schemas.microsoft.com/office/drawing/2014/main" id="{E95CB78C-44B6-C94D-53E8-E74B881165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274" y="2718639"/>
            <a:ext cx="1011176" cy="2136825"/>
          </a:xfrm>
          <a:prstGeom prst="rect">
            <a:avLst/>
          </a:prstGeom>
        </p:spPr>
      </p:pic>
      <p:pic>
        <p:nvPicPr>
          <p:cNvPr id="33" name="Picture 32" descr="A group of people standing together&#10;&#10;Description automatically generated">
            <a:extLst>
              <a:ext uri="{FF2B5EF4-FFF2-40B4-BE49-F238E27FC236}">
                <a16:creationId xmlns:a16="http://schemas.microsoft.com/office/drawing/2014/main" id="{981F613D-2AD4-2BAD-5881-AAF560B8038E}"/>
              </a:ext>
            </a:extLst>
          </p:cNvPr>
          <p:cNvPicPr>
            <a:picLocks noChangeAspect="1"/>
          </p:cNvPicPr>
          <p:nvPr/>
        </p:nvPicPr>
        <p:blipFill>
          <a:blip r:embed="rId3"/>
          <a:stretch>
            <a:fillRect/>
          </a:stretch>
        </p:blipFill>
        <p:spPr>
          <a:xfrm>
            <a:off x="5339974" y="2361663"/>
            <a:ext cx="4434545" cy="2850779"/>
          </a:xfrm>
          <a:prstGeom prst="rect">
            <a:avLst/>
          </a:prstGeom>
        </p:spPr>
      </p:pic>
      <p:sp>
        <p:nvSpPr>
          <p:cNvPr id="4" name="TextBox 3">
            <a:extLst>
              <a:ext uri="{FF2B5EF4-FFF2-40B4-BE49-F238E27FC236}">
                <a16:creationId xmlns:a16="http://schemas.microsoft.com/office/drawing/2014/main" id="{5AC25B02-1F14-37C0-DC29-9AC9891EA488}"/>
              </a:ext>
            </a:extLst>
          </p:cNvPr>
          <p:cNvSpPr txBox="1"/>
          <p:nvPr/>
        </p:nvSpPr>
        <p:spPr>
          <a:xfrm>
            <a:off x="4458356" y="4496337"/>
            <a:ext cx="6197782" cy="1323439"/>
          </a:xfrm>
          <a:prstGeom prst="rect">
            <a:avLst/>
          </a:prstGeom>
          <a:noFill/>
        </p:spPr>
        <p:txBody>
          <a:bodyPr wrap="square" rtlCol="0">
            <a:spAutoFit/>
          </a:bodyPr>
          <a:lstStyle/>
          <a:p>
            <a:pPr algn="ctr"/>
            <a:r>
              <a:rPr lang="en-US" sz="2000" dirty="0"/>
              <a:t>TAPS is the only national organization supporting </a:t>
            </a:r>
            <a:r>
              <a:rPr lang="en-US" sz="2000" b="1" dirty="0"/>
              <a:t>all</a:t>
            </a:r>
            <a:r>
              <a:rPr lang="en-US" sz="2000" dirty="0"/>
              <a:t> military and veteran survivors across </a:t>
            </a:r>
            <a:r>
              <a:rPr lang="en-US" sz="2000" b="1" dirty="0"/>
              <a:t>all</a:t>
            </a:r>
            <a:r>
              <a:rPr lang="en-US" sz="2000" dirty="0"/>
              <a:t> duty status, </a:t>
            </a:r>
            <a:r>
              <a:rPr lang="en-US" sz="2000" b="1" dirty="0"/>
              <a:t>all</a:t>
            </a:r>
            <a:r>
              <a:rPr lang="en-US" sz="2000" dirty="0"/>
              <a:t> relationships to the deceased, </a:t>
            </a:r>
            <a:r>
              <a:rPr lang="en-US" sz="2000" b="1" dirty="0"/>
              <a:t>all</a:t>
            </a:r>
            <a:r>
              <a:rPr lang="en-US" sz="2000" dirty="0"/>
              <a:t> manners of death, and </a:t>
            </a:r>
            <a:r>
              <a:rPr lang="en-US" sz="2000" b="1" dirty="0"/>
              <a:t>all</a:t>
            </a:r>
            <a:r>
              <a:rPr lang="en-US" sz="2000" dirty="0"/>
              <a:t> branches of service</a:t>
            </a:r>
          </a:p>
        </p:txBody>
      </p:sp>
      <p:pic>
        <p:nvPicPr>
          <p:cNvPr id="5" name="Picture 4" descr="A picture containing outdoor object, sport kite&#10;&#10;Description automatically generated">
            <a:extLst>
              <a:ext uri="{FF2B5EF4-FFF2-40B4-BE49-F238E27FC236}">
                <a16:creationId xmlns:a16="http://schemas.microsoft.com/office/drawing/2014/main" id="{7C33319F-00A6-E969-E071-FAF7776AC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30067" y="1106841"/>
            <a:ext cx="2254363" cy="1254823"/>
          </a:xfrm>
          <a:prstGeom prst="rect">
            <a:avLst/>
          </a:prstGeom>
        </p:spPr>
      </p:pic>
      <p:sp>
        <p:nvSpPr>
          <p:cNvPr id="2" name="Right Arrow 1">
            <a:extLst>
              <a:ext uri="{FF2B5EF4-FFF2-40B4-BE49-F238E27FC236}">
                <a16:creationId xmlns:a16="http://schemas.microsoft.com/office/drawing/2014/main" id="{7E4DD810-3571-C22F-43E2-4EB7F0336BD0}"/>
              </a:ext>
            </a:extLst>
          </p:cNvPr>
          <p:cNvSpPr/>
          <p:nvPr/>
        </p:nvSpPr>
        <p:spPr>
          <a:xfrm>
            <a:off x="3186843" y="2289013"/>
            <a:ext cx="873435" cy="1787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55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 name="Picture 5" descr="A graph showing the number of the us military&#10;&#10;Description automatically generated with medium confidence">
            <a:extLst>
              <a:ext uri="{FF2B5EF4-FFF2-40B4-BE49-F238E27FC236}">
                <a16:creationId xmlns:a16="http://schemas.microsoft.com/office/drawing/2014/main" id="{AF425069-ED32-39EA-5C05-DC571C589C3F}"/>
              </a:ext>
            </a:extLst>
          </p:cNvPr>
          <p:cNvPicPr>
            <a:picLocks noChangeAspect="1"/>
          </p:cNvPicPr>
          <p:nvPr/>
        </p:nvPicPr>
        <p:blipFill>
          <a:blip r:embed="rId3"/>
          <a:stretch>
            <a:fillRect/>
          </a:stretch>
        </p:blipFill>
        <p:spPr>
          <a:xfrm>
            <a:off x="3729559" y="17741"/>
            <a:ext cx="8462441" cy="6205790"/>
          </a:xfrm>
          <a:prstGeom prst="rect">
            <a:avLst/>
          </a:prstGeom>
        </p:spPr>
      </p:pic>
      <p:sp>
        <p:nvSpPr>
          <p:cNvPr id="164" name="Google Shape;164;g26d1551f604_0_5"/>
          <p:cNvSpPr txBox="1">
            <a:spLocks noGrp="1"/>
          </p:cNvSpPr>
          <p:nvPr>
            <p:ph type="body" idx="1"/>
          </p:nvPr>
        </p:nvSpPr>
        <p:spPr>
          <a:xfrm>
            <a:off x="172511" y="1805736"/>
            <a:ext cx="3557048" cy="1314900"/>
          </a:xfrm>
          <a:prstGeom prst="rect">
            <a:avLst/>
          </a:prstGeom>
        </p:spPr>
        <p:txBody>
          <a:bodyPr spcFirstLastPara="1" wrap="square" lIns="91425" tIns="45700" rIns="91425" bIns="45700" anchor="b" anchorCtr="0">
            <a:noAutofit/>
          </a:bodyPr>
          <a:lstStyle/>
          <a:p>
            <a:pPr marL="0" lvl="0" indent="0" algn="ctr" rtl="0">
              <a:spcBef>
                <a:spcPts val="480"/>
              </a:spcBef>
              <a:spcAft>
                <a:spcPts val="0"/>
              </a:spcAft>
              <a:buNone/>
            </a:pPr>
            <a:r>
              <a:rPr lang="en-US" dirty="0"/>
              <a:t>TAPS is projecting to welcome </a:t>
            </a:r>
            <a:r>
              <a:rPr lang="en-US" sz="3200" dirty="0"/>
              <a:t>10,000+</a:t>
            </a:r>
            <a:r>
              <a:rPr lang="en-US" dirty="0"/>
              <a:t> new survivors in 2024</a:t>
            </a:r>
            <a:endParaRPr dirty="0"/>
          </a:p>
        </p:txBody>
      </p:sp>
      <p:sp>
        <p:nvSpPr>
          <p:cNvPr id="2" name="TextBox 1">
            <a:extLst>
              <a:ext uri="{FF2B5EF4-FFF2-40B4-BE49-F238E27FC236}">
                <a16:creationId xmlns:a16="http://schemas.microsoft.com/office/drawing/2014/main" id="{CD11B2D4-C1FE-9EF4-5603-C39728E54E3A}"/>
              </a:ext>
            </a:extLst>
          </p:cNvPr>
          <p:cNvSpPr txBox="1"/>
          <p:nvPr/>
        </p:nvSpPr>
        <p:spPr>
          <a:xfrm>
            <a:off x="168166" y="3857297"/>
            <a:ext cx="3561393" cy="1815882"/>
          </a:xfrm>
          <a:prstGeom prst="rect">
            <a:avLst/>
          </a:prstGeom>
          <a:noFill/>
        </p:spPr>
        <p:txBody>
          <a:bodyPr wrap="square" rtlCol="0">
            <a:spAutoFit/>
          </a:bodyPr>
          <a:lstStyle/>
          <a:p>
            <a:r>
              <a:rPr lang="en-US" sz="1600" dirty="0"/>
              <a:t>Survivors engaging with TAPS and attending TAPS events demonstrate greater gains in hope, overall well-being, post-traumatic growth, and the ability to make meaning from their loss in comparison to survivors who are not engaged with TAPS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1" y="0"/>
            <a:ext cx="12192000" cy="6858000"/>
          </a:xfrm>
          <a:prstGeom prst="rect">
            <a:avLst/>
          </a:prstGeom>
          <a:noFill/>
          <a:ln>
            <a:noFill/>
          </a:ln>
        </p:spPr>
      </p:pic>
      <p:sp>
        <p:nvSpPr>
          <p:cNvPr id="169" name="Google Shape;169;p20"/>
          <p:cNvSpPr txBox="1"/>
          <p:nvPr/>
        </p:nvSpPr>
        <p:spPr>
          <a:xfrm>
            <a:off x="-1" y="5736749"/>
            <a:ext cx="5448300" cy="1169700"/>
          </a:xfrm>
          <a:prstGeom prst="rect">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Blue Dots = 9</a:t>
            </a:r>
            <a:r>
              <a:rPr lang="en-US"/>
              <a:t>7</a:t>
            </a:r>
            <a:r>
              <a:rPr lang="en-US" sz="1400" b="0" i="0" u="none" strike="noStrike" cap="none">
                <a:solidFill>
                  <a:srgbClr val="000000"/>
                </a:solidFill>
                <a:latin typeface="Arial"/>
                <a:ea typeface="Arial"/>
                <a:cs typeface="Arial"/>
                <a:sym typeface="Arial"/>
              </a:rPr>
              <a:t>,</a:t>
            </a:r>
            <a:r>
              <a:rPr lang="en-US"/>
              <a:t>251</a:t>
            </a:r>
            <a:r>
              <a:rPr lang="en-US" sz="1400" b="0" i="0" u="none" strike="noStrike" cap="none">
                <a:solidFill>
                  <a:srgbClr val="000000"/>
                </a:solidFill>
                <a:latin typeface="Arial"/>
                <a:ea typeface="Arial"/>
                <a:cs typeface="Arial"/>
                <a:sym typeface="Arial"/>
              </a:rPr>
              <a:t> Military and Veteran Survivors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Pink Dots = 1,</a:t>
            </a:r>
            <a:r>
              <a:rPr lang="en-US"/>
              <a:t>242</a:t>
            </a:r>
            <a:r>
              <a:rPr lang="en-US" sz="1400" b="0" i="0" u="none" strike="noStrike" cap="none">
                <a:solidFill>
                  <a:srgbClr val="000000"/>
                </a:solidFill>
                <a:latin typeface="Arial"/>
                <a:ea typeface="Arial"/>
                <a:cs typeface="Arial"/>
                <a:sym typeface="Arial"/>
              </a:rPr>
              <a:t> TAPS Peer Mentors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Orange Squares = 67 TAPS Care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Gold Stars = 4 Regional Seminars in 2024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Round Logo = 1 National Seminar in 2024</a:t>
            </a:r>
            <a:endParaRPr sz="1400" b="0" i="0" u="none" strike="noStrike" cap="none">
              <a:solidFill>
                <a:srgbClr val="000000"/>
              </a:solidFill>
              <a:latin typeface="Arial"/>
              <a:ea typeface="Arial"/>
              <a:cs typeface="Arial"/>
              <a:sym typeface="Arial"/>
            </a:endParaRPr>
          </a:p>
        </p:txBody>
      </p:sp>
      <p:sp>
        <p:nvSpPr>
          <p:cNvPr id="170" name="Google Shape;170;p20"/>
          <p:cNvSpPr txBox="1"/>
          <p:nvPr/>
        </p:nvSpPr>
        <p:spPr>
          <a:xfrm>
            <a:off x="9369468" y="6165000"/>
            <a:ext cx="2822532"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*As of </a:t>
            </a:r>
            <a:r>
              <a:rPr lang="en-US" sz="1100"/>
              <a:t>8</a:t>
            </a:r>
            <a:r>
              <a:rPr lang="en-US" sz="1100" b="0" i="0" u="none" strike="noStrike" cap="none">
                <a:solidFill>
                  <a:srgbClr val="000000"/>
                </a:solidFill>
                <a:latin typeface="Arial"/>
                <a:ea typeface="Arial"/>
                <a:cs typeface="Arial"/>
                <a:sym typeface="Arial"/>
              </a:rPr>
              <a:t> </a:t>
            </a:r>
            <a:r>
              <a:rPr lang="en-US" sz="1100"/>
              <a:t>Nov</a:t>
            </a:r>
            <a:r>
              <a:rPr lang="en-US" sz="1100" b="0" i="0" u="none" strike="noStrike" cap="none">
                <a:solidFill>
                  <a:srgbClr val="000000"/>
                </a:solidFill>
                <a:latin typeface="Arial"/>
                <a:ea typeface="Arial"/>
                <a:cs typeface="Arial"/>
                <a:sym typeface="Arial"/>
              </a:rPr>
              <a:t> 2024 and representing USA (not including Alaska and Hawaii) and for those survivors with a known location.</a:t>
            </a:r>
            <a:endParaRPr sz="1100" b="0" i="0" u="none" strike="noStrike" cap="none">
              <a:solidFill>
                <a:srgbClr val="000000"/>
              </a:solidFill>
              <a:latin typeface="Arial"/>
              <a:ea typeface="Arial"/>
              <a:cs typeface="Arial"/>
              <a:sym typeface="Arial"/>
            </a:endParaRPr>
          </a:p>
        </p:txBody>
      </p:sp>
      <p:sp>
        <p:nvSpPr>
          <p:cNvPr id="171" name="Google Shape;171;p20"/>
          <p:cNvSpPr txBox="1"/>
          <p:nvPr/>
        </p:nvSpPr>
        <p:spPr>
          <a:xfrm>
            <a:off x="7525742" y="81180"/>
            <a:ext cx="4474723" cy="14772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Arial"/>
                <a:ea typeface="Arial"/>
                <a:cs typeface="Arial"/>
                <a:sym typeface="Arial"/>
              </a:rPr>
              <a:t>In just one year, TAPS facilitated over 130,000 connections, offering comfort, care, and essential resources to survivors and welcomed over 13,900 survivors to our in-person events.</a:t>
            </a:r>
            <a:endParaRPr b="0" i="1" u="none" strike="noStrike" cap="none" dirty="0">
              <a:solidFill>
                <a:srgbClr val="000000"/>
              </a:solidFill>
              <a:latin typeface="Arial"/>
              <a:ea typeface="Arial"/>
              <a:cs typeface="Arial"/>
              <a:sym typeface="Arial"/>
            </a:endParaRPr>
          </a:p>
        </p:txBody>
      </p:sp>
      <p:pic>
        <p:nvPicPr>
          <p:cNvPr id="172" name="Google Shape;172;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8734676" y="5557480"/>
            <a:ext cx="634808" cy="607511"/>
          </a:xfrm>
          <a:prstGeom prst="rect">
            <a:avLst/>
          </a:prstGeom>
          <a:noFill/>
          <a:ln>
            <a:noFill/>
          </a:ln>
        </p:spPr>
      </p:pic>
      <p:pic>
        <p:nvPicPr>
          <p:cNvPr id="173" name="Google Shape;173;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10112303" y="1905317"/>
            <a:ext cx="634808" cy="607511"/>
          </a:xfrm>
          <a:prstGeom prst="rect">
            <a:avLst/>
          </a:prstGeom>
          <a:noFill/>
          <a:ln>
            <a:noFill/>
          </a:ln>
        </p:spPr>
      </p:pic>
      <p:pic>
        <p:nvPicPr>
          <p:cNvPr id="174" name="Google Shape;174;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2570162" y="4269438"/>
            <a:ext cx="634808" cy="607511"/>
          </a:xfrm>
          <a:prstGeom prst="rect">
            <a:avLst/>
          </a:prstGeom>
          <a:noFill/>
          <a:ln>
            <a:noFill/>
          </a:ln>
        </p:spPr>
      </p:pic>
      <p:pic>
        <p:nvPicPr>
          <p:cNvPr id="175" name="Google Shape;175;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5350670" y="5042132"/>
            <a:ext cx="634808" cy="607511"/>
          </a:xfrm>
          <a:prstGeom prst="rect">
            <a:avLst/>
          </a:prstGeom>
          <a:noFill/>
          <a:ln>
            <a:noFill/>
          </a:ln>
        </p:spPr>
      </p:pic>
      <p:pic>
        <p:nvPicPr>
          <p:cNvPr id="176" name="Google Shape;176;p20" descr="A logo of a military servic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5299" y="2843201"/>
            <a:ext cx="523225" cy="523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ag with white stars on it&#10;&#10;Description automatically generated">
            <a:extLst>
              <a:ext uri="{FF2B5EF4-FFF2-40B4-BE49-F238E27FC236}">
                <a16:creationId xmlns:a16="http://schemas.microsoft.com/office/drawing/2014/main" id="{BE6FCC2A-BDCD-97BD-99A8-5D7498A997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2512" y="1798385"/>
            <a:ext cx="9843725" cy="5045943"/>
          </a:xfrm>
          <a:prstGeom prst="rect">
            <a:avLst/>
          </a:prstGeom>
        </p:spPr>
      </p:pic>
      <p:sp>
        <p:nvSpPr>
          <p:cNvPr id="5" name="TextBox 4">
            <a:extLst>
              <a:ext uri="{FF2B5EF4-FFF2-40B4-BE49-F238E27FC236}">
                <a16:creationId xmlns:a16="http://schemas.microsoft.com/office/drawing/2014/main" id="{AC3CDAEF-EE63-137F-6132-E3C118565AF1}"/>
              </a:ext>
            </a:extLst>
          </p:cNvPr>
          <p:cNvSpPr txBox="1"/>
          <p:nvPr/>
        </p:nvSpPr>
        <p:spPr>
          <a:xfrm>
            <a:off x="6525919" y="2047515"/>
            <a:ext cx="5615371" cy="1200329"/>
          </a:xfrm>
          <a:prstGeom prst="rect">
            <a:avLst/>
          </a:prstGeom>
          <a:noFill/>
        </p:spPr>
        <p:txBody>
          <a:bodyPr wrap="square" rtlCol="0">
            <a:spAutoFit/>
          </a:bodyPr>
          <a:lstStyle/>
          <a:p>
            <a:pPr algn="ctr"/>
            <a:r>
              <a:rPr lang="en-US" sz="1800" b="1" dirty="0"/>
              <a:t>ONGOING PEER CONNECTION:</a:t>
            </a:r>
          </a:p>
          <a:p>
            <a:pPr algn="ctr"/>
            <a:r>
              <a:rPr lang="en-US" sz="1800" dirty="0"/>
              <a:t>24 Invitations to Connect With Other Survivors with a Similar: Manner of Death | Gender | Relationship to Loved One | Other Special Circumstances</a:t>
            </a:r>
          </a:p>
        </p:txBody>
      </p:sp>
      <p:sp>
        <p:nvSpPr>
          <p:cNvPr id="6" name="TextBox 5">
            <a:extLst>
              <a:ext uri="{FF2B5EF4-FFF2-40B4-BE49-F238E27FC236}">
                <a16:creationId xmlns:a16="http://schemas.microsoft.com/office/drawing/2014/main" id="{4177EE6F-7E90-8A0B-75A3-669D35EDBE3B}"/>
              </a:ext>
            </a:extLst>
          </p:cNvPr>
          <p:cNvSpPr txBox="1"/>
          <p:nvPr/>
        </p:nvSpPr>
        <p:spPr>
          <a:xfrm>
            <a:off x="556054" y="2125540"/>
            <a:ext cx="4686754" cy="646331"/>
          </a:xfrm>
          <a:prstGeom prst="rect">
            <a:avLst/>
          </a:prstGeom>
          <a:noFill/>
        </p:spPr>
        <p:txBody>
          <a:bodyPr wrap="square" rtlCol="0">
            <a:spAutoFit/>
          </a:bodyPr>
          <a:lstStyle/>
          <a:p>
            <a:pPr algn="ctr"/>
            <a:r>
              <a:rPr lang="en-US" sz="1800" b="1" dirty="0"/>
              <a:t>EVERY DAY:</a:t>
            </a:r>
          </a:p>
          <a:p>
            <a:pPr algn="ctr"/>
            <a:r>
              <a:rPr lang="en-US" sz="1800" dirty="0"/>
              <a:t>365 TAPS Daily Reflection Email Messages</a:t>
            </a:r>
          </a:p>
        </p:txBody>
      </p:sp>
      <p:sp>
        <p:nvSpPr>
          <p:cNvPr id="7" name="TextBox 6">
            <a:extLst>
              <a:ext uri="{FF2B5EF4-FFF2-40B4-BE49-F238E27FC236}">
                <a16:creationId xmlns:a16="http://schemas.microsoft.com/office/drawing/2014/main" id="{99B4D2E8-2D02-93F5-4EB6-1048D222840E}"/>
              </a:ext>
            </a:extLst>
          </p:cNvPr>
          <p:cNvSpPr txBox="1"/>
          <p:nvPr/>
        </p:nvSpPr>
        <p:spPr>
          <a:xfrm>
            <a:off x="9795387" y="5265142"/>
            <a:ext cx="2347784" cy="923330"/>
          </a:xfrm>
          <a:prstGeom prst="rect">
            <a:avLst/>
          </a:prstGeom>
          <a:noFill/>
        </p:spPr>
        <p:txBody>
          <a:bodyPr wrap="square" rtlCol="0">
            <a:spAutoFit/>
          </a:bodyPr>
          <a:lstStyle/>
          <a:p>
            <a:pPr algn="ctr"/>
            <a:r>
              <a:rPr lang="en-US" sz="1800" b="1" dirty="0"/>
              <a:t>EVERY YEAR:</a:t>
            </a:r>
          </a:p>
          <a:p>
            <a:pPr algn="ctr"/>
            <a:r>
              <a:rPr lang="en-US" sz="1800" dirty="0"/>
              <a:t>4 TAPS Quarterly Magazines</a:t>
            </a:r>
          </a:p>
        </p:txBody>
      </p:sp>
      <p:sp>
        <p:nvSpPr>
          <p:cNvPr id="8" name="TextBox 7">
            <a:extLst>
              <a:ext uri="{FF2B5EF4-FFF2-40B4-BE49-F238E27FC236}">
                <a16:creationId xmlns:a16="http://schemas.microsoft.com/office/drawing/2014/main" id="{55FEAD49-913E-3596-395C-BC331FB7566B}"/>
              </a:ext>
            </a:extLst>
          </p:cNvPr>
          <p:cNvSpPr txBox="1"/>
          <p:nvPr/>
        </p:nvSpPr>
        <p:spPr>
          <a:xfrm>
            <a:off x="8067057" y="3353154"/>
            <a:ext cx="3540732" cy="646331"/>
          </a:xfrm>
          <a:prstGeom prst="rect">
            <a:avLst/>
          </a:prstGeom>
          <a:noFill/>
        </p:spPr>
        <p:txBody>
          <a:bodyPr wrap="square" rtlCol="0">
            <a:spAutoFit/>
          </a:bodyPr>
          <a:lstStyle/>
          <a:p>
            <a:pPr algn="ctr"/>
            <a:r>
              <a:rPr lang="en-US" sz="1800" b="1" dirty="0"/>
              <a:t>WHEN NEW TO GRIEF:</a:t>
            </a:r>
          </a:p>
          <a:p>
            <a:pPr algn="ctr"/>
            <a:r>
              <a:rPr lang="en-US" sz="1800" dirty="0"/>
              <a:t>1 Customized Grief Resource Kit</a:t>
            </a:r>
          </a:p>
        </p:txBody>
      </p:sp>
      <p:sp>
        <p:nvSpPr>
          <p:cNvPr id="9" name="TextBox 8">
            <a:extLst>
              <a:ext uri="{FF2B5EF4-FFF2-40B4-BE49-F238E27FC236}">
                <a16:creationId xmlns:a16="http://schemas.microsoft.com/office/drawing/2014/main" id="{C034A4B9-CF77-29D0-EC42-A8E70B001423}"/>
              </a:ext>
            </a:extLst>
          </p:cNvPr>
          <p:cNvSpPr txBox="1"/>
          <p:nvPr/>
        </p:nvSpPr>
        <p:spPr>
          <a:xfrm>
            <a:off x="-13643" y="2956417"/>
            <a:ext cx="4301504" cy="923330"/>
          </a:xfrm>
          <a:prstGeom prst="rect">
            <a:avLst/>
          </a:prstGeom>
          <a:noFill/>
        </p:spPr>
        <p:txBody>
          <a:bodyPr wrap="square" rtlCol="0">
            <a:spAutoFit/>
          </a:bodyPr>
          <a:lstStyle/>
          <a:p>
            <a:pPr algn="ctr"/>
            <a:r>
              <a:rPr lang="en-US" sz="1800" b="1" dirty="0"/>
              <a:t>EVERY YEAR</a:t>
            </a:r>
            <a:r>
              <a:rPr lang="en-US" sz="1800" dirty="0"/>
              <a:t>: </a:t>
            </a:r>
          </a:p>
          <a:p>
            <a:pPr algn="ctr"/>
            <a:r>
              <a:rPr lang="en-US" sz="1800" dirty="0"/>
              <a:t>1 Angelversary Card Honoring the Anniversary of their Loved One’s Death</a:t>
            </a:r>
          </a:p>
        </p:txBody>
      </p:sp>
      <p:sp>
        <p:nvSpPr>
          <p:cNvPr id="10" name="TextBox 9">
            <a:extLst>
              <a:ext uri="{FF2B5EF4-FFF2-40B4-BE49-F238E27FC236}">
                <a16:creationId xmlns:a16="http://schemas.microsoft.com/office/drawing/2014/main" id="{EF96C06A-FE37-17C4-6480-6D6304B9A286}"/>
              </a:ext>
            </a:extLst>
          </p:cNvPr>
          <p:cNvSpPr txBox="1"/>
          <p:nvPr/>
        </p:nvSpPr>
        <p:spPr>
          <a:xfrm>
            <a:off x="8679590" y="3991579"/>
            <a:ext cx="3247037" cy="1200329"/>
          </a:xfrm>
          <a:prstGeom prst="rect">
            <a:avLst/>
          </a:prstGeom>
          <a:noFill/>
        </p:spPr>
        <p:txBody>
          <a:bodyPr wrap="square" rtlCol="0">
            <a:spAutoFit/>
          </a:bodyPr>
          <a:lstStyle/>
          <a:p>
            <a:pPr algn="ctr"/>
            <a:r>
              <a:rPr lang="en-US" sz="1800" b="1" dirty="0"/>
              <a:t>EVERY YEAR:</a:t>
            </a:r>
          </a:p>
          <a:p>
            <a:pPr algn="ctr"/>
            <a:r>
              <a:rPr lang="en-US" sz="1800" dirty="0"/>
              <a:t>1 Birthday Message Honoring the Birthday of Their Deceased Loved One</a:t>
            </a:r>
          </a:p>
        </p:txBody>
      </p:sp>
      <p:sp>
        <p:nvSpPr>
          <p:cNvPr id="12" name="TextBox 11">
            <a:extLst>
              <a:ext uri="{FF2B5EF4-FFF2-40B4-BE49-F238E27FC236}">
                <a16:creationId xmlns:a16="http://schemas.microsoft.com/office/drawing/2014/main" id="{B953EECB-F8C6-0D92-A3E9-9DF8CC38860E}"/>
              </a:ext>
            </a:extLst>
          </p:cNvPr>
          <p:cNvSpPr txBox="1"/>
          <p:nvPr/>
        </p:nvSpPr>
        <p:spPr>
          <a:xfrm>
            <a:off x="-99040" y="5159884"/>
            <a:ext cx="2347784" cy="923330"/>
          </a:xfrm>
          <a:prstGeom prst="rect">
            <a:avLst/>
          </a:prstGeom>
          <a:noFill/>
        </p:spPr>
        <p:txBody>
          <a:bodyPr wrap="square" rtlCol="0">
            <a:spAutoFit/>
          </a:bodyPr>
          <a:lstStyle/>
          <a:p>
            <a:pPr algn="ctr"/>
            <a:r>
              <a:rPr lang="en-US" sz="1800" b="1" dirty="0"/>
              <a:t>EVERY MONTH:</a:t>
            </a:r>
          </a:p>
          <a:p>
            <a:pPr algn="ctr"/>
            <a:r>
              <a:rPr lang="en-US" sz="1800" dirty="0"/>
              <a:t>12 Monthly TAPS Family Newsletters</a:t>
            </a:r>
          </a:p>
        </p:txBody>
      </p:sp>
      <p:pic>
        <p:nvPicPr>
          <p:cNvPr id="13" name="Google Shape;190;p27">
            <a:extLst>
              <a:ext uri="{FF2B5EF4-FFF2-40B4-BE49-F238E27FC236}">
                <a16:creationId xmlns:a16="http://schemas.microsoft.com/office/drawing/2014/main" id="{10F351DB-E661-29B7-C0C7-D9F31567CA56}"/>
              </a:ext>
            </a:extLst>
          </p:cNvPr>
          <p:cNvPicPr preferRelativeResize="0"/>
          <p:nvPr/>
        </p:nvPicPr>
        <p:blipFill rotWithShape="1">
          <a:blip r:embed="rId3">
            <a:alphaModFix/>
          </a:blip>
          <a:srcRect/>
          <a:stretch/>
        </p:blipFill>
        <p:spPr>
          <a:xfrm>
            <a:off x="199950" y="135915"/>
            <a:ext cx="1193800" cy="1192213"/>
          </a:xfrm>
          <a:prstGeom prst="rect">
            <a:avLst/>
          </a:prstGeom>
          <a:noFill/>
          <a:ln>
            <a:noFill/>
          </a:ln>
        </p:spPr>
      </p:pic>
      <p:sp>
        <p:nvSpPr>
          <p:cNvPr id="14" name="TextBox 13">
            <a:extLst>
              <a:ext uri="{FF2B5EF4-FFF2-40B4-BE49-F238E27FC236}">
                <a16:creationId xmlns:a16="http://schemas.microsoft.com/office/drawing/2014/main" id="{3BF062BB-03A9-15E3-755A-91FAFD288551}"/>
              </a:ext>
            </a:extLst>
          </p:cNvPr>
          <p:cNvSpPr txBox="1"/>
          <p:nvPr/>
        </p:nvSpPr>
        <p:spPr>
          <a:xfrm>
            <a:off x="556054" y="4052008"/>
            <a:ext cx="2763795" cy="923330"/>
          </a:xfrm>
          <a:prstGeom prst="rect">
            <a:avLst/>
          </a:prstGeom>
          <a:noFill/>
        </p:spPr>
        <p:txBody>
          <a:bodyPr wrap="square" rtlCol="0">
            <a:spAutoFit/>
          </a:bodyPr>
          <a:lstStyle/>
          <a:p>
            <a:pPr algn="ctr"/>
            <a:r>
              <a:rPr lang="en-US" sz="1800" b="1" dirty="0"/>
              <a:t>2X A MONTH:</a:t>
            </a:r>
          </a:p>
          <a:p>
            <a:pPr algn="ctr"/>
            <a:r>
              <a:rPr lang="en-US" sz="1800" dirty="0"/>
              <a:t>24 Email Invitations to Join a TAPS Care Group</a:t>
            </a:r>
          </a:p>
        </p:txBody>
      </p:sp>
      <p:sp>
        <p:nvSpPr>
          <p:cNvPr id="17" name="Google Shape;288;p35">
            <a:extLst>
              <a:ext uri="{FF2B5EF4-FFF2-40B4-BE49-F238E27FC236}">
                <a16:creationId xmlns:a16="http://schemas.microsoft.com/office/drawing/2014/main" id="{70930F0E-C470-487E-3D4E-95BCB6ED6AF9}"/>
              </a:ext>
            </a:extLst>
          </p:cNvPr>
          <p:cNvSpPr txBox="1"/>
          <p:nvPr/>
        </p:nvSpPr>
        <p:spPr>
          <a:xfrm>
            <a:off x="2625616" y="193289"/>
            <a:ext cx="6982580" cy="96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400" b="1" dirty="0">
                <a:solidFill>
                  <a:schemeClr val="accent2"/>
                </a:solidFill>
              </a:rPr>
              <a:t>ALWAYS BY THEIR SIDE</a:t>
            </a:r>
            <a:endParaRPr sz="1200" b="0" i="0" u="none" strike="noStrike" cap="none" dirty="0">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0BDF5B53-90B4-03B4-FB46-D98F4E595500}"/>
              </a:ext>
            </a:extLst>
          </p:cNvPr>
          <p:cNvSpPr txBox="1"/>
          <p:nvPr/>
        </p:nvSpPr>
        <p:spPr>
          <a:xfrm>
            <a:off x="1779839" y="1124245"/>
            <a:ext cx="8674134" cy="892552"/>
          </a:xfrm>
          <a:prstGeom prst="rect">
            <a:avLst/>
          </a:prstGeom>
          <a:noFill/>
        </p:spPr>
        <p:txBody>
          <a:bodyPr wrap="square" rtlCol="0">
            <a:spAutoFit/>
          </a:bodyPr>
          <a:lstStyle/>
          <a:p>
            <a:pPr algn="ctr"/>
            <a:r>
              <a:rPr lang="en-US" sz="2400" b="1" dirty="0"/>
              <a:t>If our survivors do nothing proactive, they still receive </a:t>
            </a:r>
            <a:r>
              <a:rPr lang="en-US" sz="2800" b="1" dirty="0">
                <a:solidFill>
                  <a:srgbClr val="C00000"/>
                </a:solidFill>
              </a:rPr>
              <a:t>432</a:t>
            </a:r>
            <a:r>
              <a:rPr lang="en-US" sz="2400" b="1" dirty="0"/>
              <a:t> Messages of Hope and Healing from TAPS Every Year</a:t>
            </a:r>
          </a:p>
        </p:txBody>
      </p:sp>
      <p:pic>
        <p:nvPicPr>
          <p:cNvPr id="20" name="Picture 19" descr="A gold star on a black background&#10;&#10;Description automatically generated">
            <a:extLst>
              <a:ext uri="{FF2B5EF4-FFF2-40B4-BE49-F238E27FC236}">
                <a16:creationId xmlns:a16="http://schemas.microsoft.com/office/drawing/2014/main" id="{ADBA9993-3D23-F43E-972C-E55BF8A0A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002" y="1226812"/>
            <a:ext cx="688039" cy="658797"/>
          </a:xfrm>
          <a:prstGeom prst="rect">
            <a:avLst/>
          </a:prstGeom>
        </p:spPr>
      </p:pic>
      <p:pic>
        <p:nvPicPr>
          <p:cNvPr id="21" name="Picture 20" descr="A gold star on a black background&#10;&#10;Description automatically generated">
            <a:extLst>
              <a:ext uri="{FF2B5EF4-FFF2-40B4-BE49-F238E27FC236}">
                <a16:creationId xmlns:a16="http://schemas.microsoft.com/office/drawing/2014/main" id="{544703AE-2199-19B6-193A-0AB218E75F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53973" y="1153589"/>
            <a:ext cx="688039" cy="658797"/>
          </a:xfrm>
          <a:prstGeom prst="rect">
            <a:avLst/>
          </a:prstGeom>
        </p:spPr>
      </p:pic>
    </p:spTree>
    <p:extLst>
      <p:ext uri="{BB962C8B-B14F-4D97-AF65-F5344CB8AC3E}">
        <p14:creationId xmlns:p14="http://schemas.microsoft.com/office/powerpoint/2010/main" val="3852338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29"/>
          <p:cNvSpPr txBox="1"/>
          <p:nvPr/>
        </p:nvSpPr>
        <p:spPr>
          <a:xfrm>
            <a:off x="1630400" y="176849"/>
            <a:ext cx="1035840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i="0" u="none" strike="noStrike" cap="none" dirty="0">
                <a:solidFill>
                  <a:schemeClr val="accent2"/>
                </a:solidFill>
                <a:latin typeface="Arial"/>
                <a:ea typeface="Arial"/>
                <a:cs typeface="Arial"/>
                <a:sym typeface="Arial"/>
              </a:rPr>
              <a:t>TRENDS IN MANNER OF DEATH</a:t>
            </a:r>
            <a:endParaRPr sz="1100" b="0" i="0" u="none" strike="noStrike" cap="none" dirty="0">
              <a:solidFill>
                <a:srgbClr val="000000"/>
              </a:solidFill>
              <a:latin typeface="Arial"/>
              <a:ea typeface="Arial"/>
              <a:cs typeface="Arial"/>
              <a:sym typeface="Arial"/>
            </a:endParaRPr>
          </a:p>
        </p:txBody>
      </p:sp>
      <p:pic>
        <p:nvPicPr>
          <p:cNvPr id="8" name="Picture 7" descr="A close-up of words&#10;&#10;Description automatically generated">
            <a:extLst>
              <a:ext uri="{FF2B5EF4-FFF2-40B4-BE49-F238E27FC236}">
                <a16:creationId xmlns:a16="http://schemas.microsoft.com/office/drawing/2014/main" id="{615F9FA0-FBAC-6F6E-841D-3CFB514A25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4264" y="1129327"/>
            <a:ext cx="9743471" cy="5033648"/>
          </a:xfrm>
          <a:prstGeom prst="rect">
            <a:avLst/>
          </a:prstGeom>
        </p:spPr>
      </p:pic>
      <p:pic>
        <p:nvPicPr>
          <p:cNvPr id="215" name="Google Shape;215;p29" descr="Logo&#10;&#10;Description automatically generated"/>
          <p:cNvPicPr preferRelativeResize="0"/>
          <p:nvPr/>
        </p:nvPicPr>
        <p:blipFill rotWithShape="1">
          <a:blip r:embed="rId4">
            <a:alphaModFix/>
          </a:blip>
          <a:srcRect/>
          <a:stretch/>
        </p:blipFill>
        <p:spPr>
          <a:xfrm>
            <a:off x="203200" y="176849"/>
            <a:ext cx="1333500" cy="1333500"/>
          </a:xfrm>
          <a:prstGeom prst="rect">
            <a:avLst/>
          </a:prstGeom>
          <a:noFill/>
          <a:ln>
            <a:noFill/>
          </a:ln>
        </p:spPr>
      </p:pic>
    </p:spTree>
    <p:extLst>
      <p:ext uri="{BB962C8B-B14F-4D97-AF65-F5344CB8AC3E}">
        <p14:creationId xmlns:p14="http://schemas.microsoft.com/office/powerpoint/2010/main" val="305102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9"/>
          <p:cNvPicPr preferRelativeResize="0"/>
          <p:nvPr/>
        </p:nvPicPr>
        <p:blipFill rotWithShape="1">
          <a:blip r:embed="rId3" cstate="email">
            <a:alphaModFix/>
            <a:extLst>
              <a:ext uri="{28A0092B-C50C-407E-A947-70E740481C1C}">
                <a14:useLocalDpi xmlns:a14="http://schemas.microsoft.com/office/drawing/2010/main"/>
              </a:ext>
            </a:extLst>
          </a:blip>
          <a:srcRect t="13471"/>
          <a:stretch/>
        </p:blipFill>
        <p:spPr>
          <a:xfrm>
            <a:off x="1630363" y="1012371"/>
            <a:ext cx="8771409" cy="5244911"/>
          </a:xfrm>
          <a:prstGeom prst="rect">
            <a:avLst/>
          </a:prstGeom>
          <a:noFill/>
          <a:ln>
            <a:noFill/>
          </a:ln>
        </p:spPr>
      </p:pic>
      <p:sp>
        <p:nvSpPr>
          <p:cNvPr id="214" name="Google Shape;214;p29"/>
          <p:cNvSpPr txBox="1"/>
          <p:nvPr/>
        </p:nvSpPr>
        <p:spPr>
          <a:xfrm>
            <a:off x="1630363" y="373063"/>
            <a:ext cx="1035840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accent2"/>
                </a:solidFill>
                <a:latin typeface="Arial"/>
                <a:ea typeface="Arial"/>
                <a:cs typeface="Arial"/>
                <a:sym typeface="Arial"/>
              </a:rPr>
              <a:t>TRENDS IN MANNER OF DEATH</a:t>
            </a:r>
            <a:endParaRPr sz="1400" b="0" i="0" u="none" strike="noStrike" cap="none">
              <a:solidFill>
                <a:srgbClr val="000000"/>
              </a:solidFill>
              <a:latin typeface="Arial"/>
              <a:ea typeface="Arial"/>
              <a:cs typeface="Arial"/>
              <a:sym typeface="Arial"/>
            </a:endParaRPr>
          </a:p>
        </p:txBody>
      </p:sp>
      <p:pic>
        <p:nvPicPr>
          <p:cNvPr id="215" name="Google Shape;215;p29" descr="Logo&#10;&#10;Description automatically generated"/>
          <p:cNvPicPr preferRelativeResize="0"/>
          <p:nvPr/>
        </p:nvPicPr>
        <p:blipFill rotWithShape="1">
          <a:blip r:embed="rId4">
            <a:alphaModFix/>
          </a:blip>
          <a:srcRect/>
          <a:stretch/>
        </p:blipFill>
        <p:spPr>
          <a:xfrm>
            <a:off x="203200" y="176849"/>
            <a:ext cx="1333500" cy="1333500"/>
          </a:xfrm>
          <a:prstGeom prst="rect">
            <a:avLst/>
          </a:prstGeom>
          <a:noFill/>
          <a:ln>
            <a:noFill/>
          </a:ln>
        </p:spPr>
      </p:pic>
      <p:sp>
        <p:nvSpPr>
          <p:cNvPr id="216" name="Google Shape;216;p29"/>
          <p:cNvSpPr txBox="1"/>
          <p:nvPr/>
        </p:nvSpPr>
        <p:spPr>
          <a:xfrm>
            <a:off x="9726023" y="5549396"/>
            <a:ext cx="246597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Arial"/>
                <a:ea typeface="Arial"/>
                <a:cs typeface="Arial"/>
                <a:sym typeface="Arial"/>
              </a:rPr>
              <a:t>Other includes Friendly Fire, Homicide, Non-Combat Related Incidents, Non-Hostile, Undetermined, or Unknown at time of intake with TAPS. </a:t>
            </a:r>
            <a:r>
              <a:rPr lang="en-US" sz="800" b="1" i="0" u="none" strike="noStrike" cap="none" dirty="0">
                <a:solidFill>
                  <a:schemeClr val="dk1"/>
                </a:solidFill>
                <a:latin typeface="Arial"/>
                <a:ea typeface="Arial"/>
                <a:cs typeface="Arial"/>
                <a:sym typeface="Arial"/>
              </a:rPr>
              <a:t>Numbers will vary upon connection with military survivors to identify cause of death</a:t>
            </a:r>
            <a:endParaRPr dirty="0"/>
          </a:p>
        </p:txBody>
      </p:sp>
      <p:sp>
        <p:nvSpPr>
          <p:cNvPr id="217" name="Google Shape;217;p29"/>
          <p:cNvSpPr txBox="1"/>
          <p:nvPr/>
        </p:nvSpPr>
        <p:spPr>
          <a:xfrm>
            <a:off x="6016067" y="1233771"/>
            <a:ext cx="3428700" cy="7389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Increase of +6% in the number of illness survivors connecting with TAPS in 202</a:t>
            </a:r>
            <a:r>
              <a:rPr lang="en-US" dirty="0">
                <a:solidFill>
                  <a:schemeClr val="lt1"/>
                </a:solidFill>
              </a:rPr>
              <a:t>3</a:t>
            </a:r>
            <a:r>
              <a:rPr lang="en-US" sz="1400" b="0" i="0" u="none" strike="noStrike" cap="none" dirty="0">
                <a:solidFill>
                  <a:schemeClr val="lt1"/>
                </a:solidFill>
                <a:latin typeface="Arial"/>
                <a:ea typeface="Arial"/>
                <a:cs typeface="Arial"/>
                <a:sym typeface="Arial"/>
              </a:rPr>
              <a:t> in comparison to 201</a:t>
            </a:r>
            <a:r>
              <a:rPr lang="en-US" dirty="0">
                <a:solidFill>
                  <a:schemeClr val="lt1"/>
                </a:solidFill>
              </a:rPr>
              <a:t>8</a:t>
            </a:r>
            <a:endParaRPr dirty="0"/>
          </a:p>
        </p:txBody>
      </p:sp>
      <p:cxnSp>
        <p:nvCxnSpPr>
          <p:cNvPr id="2" name="Google Shape;204;p28">
            <a:extLst>
              <a:ext uri="{FF2B5EF4-FFF2-40B4-BE49-F238E27FC236}">
                <a16:creationId xmlns:a16="http://schemas.microsoft.com/office/drawing/2014/main" id="{2386270B-FB2B-A590-B4CF-4BEC49EB5518}"/>
              </a:ext>
            </a:extLst>
          </p:cNvPr>
          <p:cNvCxnSpPr>
            <a:cxnSpLocks/>
          </p:cNvCxnSpPr>
          <p:nvPr/>
        </p:nvCxnSpPr>
        <p:spPr>
          <a:xfrm flipH="1" flipV="1">
            <a:off x="3733800" y="1510349"/>
            <a:ext cx="2282267" cy="264022"/>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C6B7-00EB-C074-038E-F6A3B7EFA243}"/>
              </a:ext>
            </a:extLst>
          </p:cNvPr>
          <p:cNvSpPr>
            <a:spLocks noGrp="1"/>
          </p:cNvSpPr>
          <p:nvPr>
            <p:ph type="body" idx="1"/>
          </p:nvPr>
        </p:nvSpPr>
        <p:spPr>
          <a:xfrm>
            <a:off x="101600" y="1623060"/>
            <a:ext cx="5994400" cy="4632960"/>
          </a:xfrm>
        </p:spPr>
        <p:txBody>
          <a:bodyPr/>
          <a:lstStyle/>
          <a:p>
            <a:pPr>
              <a:buBlip>
                <a:blip r:embed="rId2"/>
              </a:buBlip>
            </a:pPr>
            <a:r>
              <a:rPr lang="en-US" sz="3200" dirty="0"/>
              <a:t>Trends in deaths involving fentanyl</a:t>
            </a:r>
          </a:p>
          <a:p>
            <a:pPr lvl="1">
              <a:buBlip>
                <a:blip r:embed="rId2"/>
              </a:buBlip>
            </a:pPr>
            <a:r>
              <a:rPr lang="en-US" sz="2800" dirty="0"/>
              <a:t>Pain</a:t>
            </a:r>
          </a:p>
          <a:p>
            <a:pPr lvl="1">
              <a:buBlip>
                <a:blip r:embed="rId2"/>
              </a:buBlip>
            </a:pPr>
            <a:r>
              <a:rPr lang="en-US" sz="2800" dirty="0"/>
              <a:t>Opioids</a:t>
            </a:r>
          </a:p>
          <a:p>
            <a:pPr lvl="1">
              <a:buBlip>
                <a:blip r:embed="rId2"/>
              </a:buBlip>
            </a:pPr>
            <a:r>
              <a:rPr lang="en-US" sz="2800" dirty="0"/>
              <a:t>Addiction</a:t>
            </a:r>
          </a:p>
          <a:p>
            <a:pPr lvl="1">
              <a:buBlip>
                <a:blip r:embed="rId2"/>
              </a:buBlip>
            </a:pPr>
            <a:r>
              <a:rPr lang="en-US" sz="2800" dirty="0"/>
              <a:t>Street drugs</a:t>
            </a:r>
          </a:p>
          <a:p>
            <a:pPr lvl="1">
              <a:buBlip>
                <a:blip r:embed="rId2"/>
              </a:buBlip>
            </a:pPr>
            <a:r>
              <a:rPr lang="en-US" sz="2800" dirty="0"/>
              <a:t>Fentanyl</a:t>
            </a:r>
          </a:p>
          <a:p>
            <a:pPr lvl="1">
              <a:buBlip>
                <a:blip r:embed="rId2"/>
              </a:buBlip>
            </a:pPr>
            <a:r>
              <a:rPr lang="en-US" sz="2800" b="1" dirty="0">
                <a:solidFill>
                  <a:srgbClr val="C00000"/>
                </a:solidFill>
              </a:rPr>
              <a:t>Loss of benefits to surviving family</a:t>
            </a:r>
          </a:p>
        </p:txBody>
      </p:sp>
      <p:sp>
        <p:nvSpPr>
          <p:cNvPr id="3" name="Google Shape;187;p28">
            <a:extLst>
              <a:ext uri="{FF2B5EF4-FFF2-40B4-BE49-F238E27FC236}">
                <a16:creationId xmlns:a16="http://schemas.microsoft.com/office/drawing/2014/main" id="{DCABF0E5-D37B-0F11-6B7E-84D1888F6780}"/>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dirty="0">
                <a:solidFill>
                  <a:schemeClr val="accent2"/>
                </a:solidFill>
                <a:latin typeface="Arial"/>
                <a:ea typeface="Arial"/>
                <a:cs typeface="Arial"/>
                <a:sym typeface="Arial"/>
              </a:rPr>
              <a:t>TRENDS IN MANNER OF DEATH</a:t>
            </a:r>
            <a:endParaRPr dirty="0"/>
          </a:p>
        </p:txBody>
      </p:sp>
      <p:sp>
        <p:nvSpPr>
          <p:cNvPr id="4" name="TextBox 3">
            <a:extLst>
              <a:ext uri="{FF2B5EF4-FFF2-40B4-BE49-F238E27FC236}">
                <a16:creationId xmlns:a16="http://schemas.microsoft.com/office/drawing/2014/main" id="{93E1B9A3-1A61-3779-5559-E0F45847C0B0}"/>
              </a:ext>
            </a:extLst>
          </p:cNvPr>
          <p:cNvSpPr txBox="1"/>
          <p:nvPr/>
        </p:nvSpPr>
        <p:spPr>
          <a:xfrm>
            <a:off x="6198919" y="1623060"/>
            <a:ext cx="5652655" cy="4524315"/>
          </a:xfrm>
          <a:prstGeom prst="rect">
            <a:avLst/>
          </a:prstGeom>
          <a:noFill/>
        </p:spPr>
        <p:txBody>
          <a:bodyPr wrap="square" rtlCol="0">
            <a:spAutoFit/>
          </a:bodyPr>
          <a:lstStyle/>
          <a:p>
            <a:r>
              <a:rPr lang="en-US" sz="1800" i="1" dirty="0"/>
              <a:t>“My son died on February 23, 2022, at his home in Fort Benning GA.  He was in the process of transitioning out of the Army at the time of his death, but he was still Active Duty at the time of his death.  Because he died at home and a drug overdose was suspected, I requested an autopsy thru the military, which was done. The results of his autopsy indicated </a:t>
            </a:r>
            <a:r>
              <a:rPr lang="en-US" sz="1800" b="1" i="1" dirty="0"/>
              <a:t>multiple drugs in his system at time of death - including fentanyl</a:t>
            </a:r>
            <a:r>
              <a:rPr lang="en-US" sz="1800" i="1" dirty="0"/>
              <a:t>.  My son was a Staff Sergeant and a sniper instructor when he was assigned to Fort Benning, GA in late fall of 2019, with 10 years of very dedicated service to our country and two tours to Afghanistan. But he was diagnosed with PTSD, depression, insomnia, and the range of issues related to these unfortunate souls that were our so loved children…..” </a:t>
            </a:r>
          </a:p>
        </p:txBody>
      </p:sp>
    </p:spTree>
    <p:extLst>
      <p:ext uri="{BB962C8B-B14F-4D97-AF65-F5344CB8AC3E}">
        <p14:creationId xmlns:p14="http://schemas.microsoft.com/office/powerpoint/2010/main" val="421771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21951" y="1054872"/>
            <a:ext cx="2495550" cy="2792413"/>
          </a:xfrm>
          <a:prstGeom prst="rect">
            <a:avLst/>
          </a:prstGeom>
          <a:noFill/>
          <a:ln>
            <a:noFill/>
          </a:ln>
          <a:effectLst>
            <a:outerShdw blurRad="50800" dist="38100" dir="2700000" algn="tl" rotWithShape="0">
              <a:prstClr val="black">
                <a:alpha val="40000"/>
              </a:prstClr>
            </a:outerShdw>
          </a:effectLst>
        </p:spPr>
      </p:pic>
      <p:sp>
        <p:nvSpPr>
          <p:cNvPr id="98" name="Google Shape;98;p2"/>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accent2"/>
                </a:solidFill>
                <a:latin typeface="Arial"/>
                <a:ea typeface="Arial"/>
                <a:cs typeface="Arial"/>
                <a:sym typeface="Arial"/>
              </a:rPr>
              <a:t>C12 CRASH 1992</a:t>
            </a:r>
            <a:endParaRPr sz="1400" b="0" i="0" u="none" strike="noStrike" cap="none">
              <a:solidFill>
                <a:srgbClr val="000000"/>
              </a:solidFill>
              <a:latin typeface="Arial"/>
              <a:ea typeface="Arial"/>
              <a:cs typeface="Arial"/>
              <a:sym typeface="Arial"/>
            </a:endParaRPr>
          </a:p>
        </p:txBody>
      </p:sp>
      <p:pic>
        <p:nvPicPr>
          <p:cNvPr id="2" name="Google Shape;346;p44" descr="Screen Shot 2017-08-31 at 7.25.14 AM.png">
            <a:extLst>
              <a:ext uri="{FF2B5EF4-FFF2-40B4-BE49-F238E27FC236}">
                <a16:creationId xmlns:a16="http://schemas.microsoft.com/office/drawing/2014/main" id="{6309A15B-865D-37BA-ED81-746B05956CD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313" y="1570091"/>
            <a:ext cx="5384364" cy="680201"/>
          </a:xfrm>
          <a:prstGeom prst="rect">
            <a:avLst/>
          </a:prstGeom>
          <a:noFill/>
          <a:ln>
            <a:noFill/>
          </a:ln>
        </p:spPr>
      </p:pic>
      <p:pic>
        <p:nvPicPr>
          <p:cNvPr id="4" name="Picture 3" descr="Screen Shot 2019-06-17 at 10.45.13 AM.png">
            <a:extLst>
              <a:ext uri="{FF2B5EF4-FFF2-40B4-BE49-F238E27FC236}">
                <a16:creationId xmlns:a16="http://schemas.microsoft.com/office/drawing/2014/main" id="{7BCBCDF8-2597-05B1-1AFD-499796E54C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6765" y="4106670"/>
            <a:ext cx="4785922" cy="1893560"/>
          </a:xfrm>
          <a:prstGeom prst="rect">
            <a:avLst/>
          </a:prstGeom>
          <a:ln>
            <a:noFill/>
          </a:ln>
          <a:effectLst>
            <a:outerShdw blurRad="292100" dist="139700" dir="2700000" algn="tl" rotWithShape="0">
              <a:srgbClr val="333333">
                <a:alpha val="65000"/>
              </a:srgbClr>
            </a:outerShdw>
          </a:effectLst>
        </p:spPr>
      </p:pic>
      <p:pic>
        <p:nvPicPr>
          <p:cNvPr id="5" name="Picture 4" descr="Text, letter&#10;&#10;Description automatically generated">
            <a:extLst>
              <a:ext uri="{FF2B5EF4-FFF2-40B4-BE49-F238E27FC236}">
                <a16:creationId xmlns:a16="http://schemas.microsoft.com/office/drawing/2014/main" id="{3BD58C06-4560-A788-E2B2-F70A569B93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313" y="2287281"/>
            <a:ext cx="6035009" cy="39402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907976-5860-124C-8C47-1CBA2C8201CC}"/>
              </a:ext>
            </a:extLst>
          </p:cNvPr>
          <p:cNvSpPr>
            <a:spLocks noGrp="1"/>
          </p:cNvSpPr>
          <p:nvPr>
            <p:ph type="body" idx="1"/>
          </p:nvPr>
        </p:nvSpPr>
        <p:spPr>
          <a:xfrm>
            <a:off x="0" y="2260981"/>
            <a:ext cx="12192000" cy="2336038"/>
          </a:xfrm>
          <a:solidFill>
            <a:schemeClr val="accent2"/>
          </a:solidFill>
        </p:spPr>
        <p:txBody>
          <a:bodyPr anchor="ctr"/>
          <a:lstStyle/>
          <a:p>
            <a:r>
              <a:rPr lang="en-US" dirty="0">
                <a:solidFill>
                  <a:schemeClr val="bg1"/>
                </a:solidFill>
                <a:latin typeface="+mj-lt"/>
              </a:rPr>
              <a:t>MEETING THE MISSION</a:t>
            </a:r>
          </a:p>
        </p:txBody>
      </p:sp>
    </p:spTree>
    <p:extLst>
      <p:ext uri="{BB962C8B-B14F-4D97-AF65-F5344CB8AC3E}">
        <p14:creationId xmlns:p14="http://schemas.microsoft.com/office/powerpoint/2010/main" val="147943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694C9D-C369-C3BD-E280-B3DDCE97BA6E}"/>
              </a:ext>
            </a:extLst>
          </p:cNvPr>
          <p:cNvSpPr>
            <a:spLocks noGrp="1"/>
          </p:cNvSpPr>
          <p:nvPr>
            <p:ph type="body" idx="1"/>
          </p:nvPr>
        </p:nvSpPr>
        <p:spPr>
          <a:xfrm>
            <a:off x="101600" y="1623060"/>
            <a:ext cx="5760852" cy="4632960"/>
          </a:xfrm>
        </p:spPr>
        <p:txBody>
          <a:bodyPr/>
          <a:lstStyle/>
          <a:p>
            <a:pPr>
              <a:buBlip>
                <a:blip r:embed="rId2"/>
              </a:buBlip>
            </a:pPr>
            <a:r>
              <a:rPr lang="en-US" sz="2400" b="0" dirty="0"/>
              <a:t>Frontline of survivor comfort, care, and support</a:t>
            </a:r>
          </a:p>
          <a:p>
            <a:pPr>
              <a:buBlip>
                <a:blip r:embed="rId2"/>
              </a:buBlip>
            </a:pPr>
            <a:r>
              <a:rPr lang="en-US" sz="2400" b="0" dirty="0"/>
              <a:t>Connecting survivors with professional peer support based on: </a:t>
            </a:r>
          </a:p>
          <a:p>
            <a:pPr lvl="1">
              <a:buBlip>
                <a:blip r:embed="rId2"/>
              </a:buBlip>
            </a:pPr>
            <a:r>
              <a:rPr lang="en-US" sz="2000" dirty="0"/>
              <a:t>Relationship to deceased</a:t>
            </a:r>
          </a:p>
          <a:p>
            <a:pPr lvl="1">
              <a:buBlip>
                <a:blip r:embed="rId2"/>
              </a:buBlip>
            </a:pPr>
            <a:r>
              <a:rPr lang="en-US" sz="2000" b="0" dirty="0"/>
              <a:t>Circumstances of death</a:t>
            </a:r>
          </a:p>
          <a:p>
            <a:pPr lvl="1">
              <a:buBlip>
                <a:blip r:embed="rId2"/>
              </a:buBlip>
            </a:pPr>
            <a:r>
              <a:rPr lang="en-US" sz="2000" dirty="0"/>
              <a:t>Manner of death</a:t>
            </a:r>
          </a:p>
          <a:p>
            <a:pPr lvl="1">
              <a:buBlip>
                <a:blip r:embed="rId2"/>
              </a:buBlip>
            </a:pPr>
            <a:r>
              <a:rPr lang="en-US" sz="2000" b="0" dirty="0"/>
              <a:t>Generation level</a:t>
            </a:r>
          </a:p>
        </p:txBody>
      </p:sp>
      <p:sp>
        <p:nvSpPr>
          <p:cNvPr id="3" name="Title 1">
            <a:extLst>
              <a:ext uri="{FF2B5EF4-FFF2-40B4-BE49-F238E27FC236}">
                <a16:creationId xmlns:a16="http://schemas.microsoft.com/office/drawing/2014/main" id="{09A33338-570B-582A-E0E4-7FC65468A46E}"/>
              </a:ext>
            </a:extLst>
          </p:cNvPr>
          <p:cNvSpPr txBox="1">
            <a:spLocks/>
          </p:cNvSpPr>
          <p:nvPr/>
        </p:nvSpPr>
        <p:spPr>
          <a:xfrm>
            <a:off x="1630363" y="184571"/>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4400" kern="0" dirty="0"/>
              <a:t>SURVIVOR CARE TEAM</a:t>
            </a:r>
          </a:p>
        </p:txBody>
      </p:sp>
      <p:pic>
        <p:nvPicPr>
          <p:cNvPr id="7" name="Picture 6" descr="A group of people posing for a photo&#10;&#10;Description automatically generated">
            <a:extLst>
              <a:ext uri="{FF2B5EF4-FFF2-40B4-BE49-F238E27FC236}">
                <a16:creationId xmlns:a16="http://schemas.microsoft.com/office/drawing/2014/main" id="{F0550983-9A6F-3C74-1D43-2FC703EAE6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5049" y="1496291"/>
            <a:ext cx="6490976" cy="475972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BDCA338-51B6-CD2F-6898-383DC225AECC}"/>
              </a:ext>
            </a:extLst>
          </p:cNvPr>
          <p:cNvSpPr txBox="1"/>
          <p:nvPr/>
        </p:nvSpPr>
        <p:spPr>
          <a:xfrm>
            <a:off x="101600" y="4963358"/>
            <a:ext cx="5396224" cy="1292662"/>
          </a:xfrm>
          <a:prstGeom prst="rect">
            <a:avLst/>
          </a:prstGeom>
          <a:noFill/>
        </p:spPr>
        <p:txBody>
          <a:bodyPr wrap="square" rtlCol="0">
            <a:spAutoFit/>
          </a:bodyPr>
          <a:lstStyle/>
          <a:p>
            <a:r>
              <a:rPr lang="en-US" sz="1600" i="1" dirty="0"/>
              <a:t>“When we lose someone we love, time ceases to exist. There’s only a before their death and an after their death. TAPS helps me to come to a place of peace between these times.” </a:t>
            </a:r>
          </a:p>
          <a:p>
            <a:r>
              <a:rPr lang="en-US" dirty="0"/>
              <a:t>– Survivor on Survivor Care Team</a:t>
            </a:r>
          </a:p>
        </p:txBody>
      </p:sp>
    </p:spTree>
    <p:extLst>
      <p:ext uri="{BB962C8B-B14F-4D97-AF65-F5344CB8AC3E}">
        <p14:creationId xmlns:p14="http://schemas.microsoft.com/office/powerpoint/2010/main" val="194181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Google Shape;522;p54">
            <a:extLst>
              <a:ext uri="{FF2B5EF4-FFF2-40B4-BE49-F238E27FC236}">
                <a16:creationId xmlns:a16="http://schemas.microsoft.com/office/drawing/2014/main" id="{47A3E5F1-68E0-E24E-A007-744859411E54}"/>
              </a:ext>
            </a:extLst>
          </p:cNvPr>
          <p:cNvSpPr/>
          <p:nvPr/>
        </p:nvSpPr>
        <p:spPr>
          <a:xfrm>
            <a:off x="4994275" y="2943225"/>
            <a:ext cx="2203450" cy="971550"/>
          </a:xfrm>
          <a:prstGeom prst="rect">
            <a:avLst/>
          </a:prstGeom>
          <a:noFill/>
          <a:ln>
            <a:noFill/>
          </a:ln>
        </p:spPr>
        <p:txBody>
          <a:bodyPr spcFirstLastPara="1" lIns="40625" tIns="30475" rIns="40625" bIns="30475" anchor="ctr"/>
          <a:lstStyle/>
          <a:p>
            <a:pPr algn="ctr" eaLnBrk="1" fontAlgn="auto" hangingPunct="1">
              <a:lnSpc>
                <a:spcPct val="90000"/>
              </a:lnSpc>
              <a:spcBef>
                <a:spcPts val="0"/>
              </a:spcBef>
              <a:spcAft>
                <a:spcPts val="0"/>
              </a:spcAft>
              <a:buClr>
                <a:srgbClr val="000000"/>
              </a:buClr>
              <a:buSzPts val="1600"/>
              <a:buFont typeface="Arial"/>
              <a:buNone/>
              <a:defRPr/>
            </a:pPr>
            <a:r>
              <a:rPr lang="en-US" sz="1600" kern="0">
                <a:solidFill>
                  <a:srgbClr val="FFFFFF"/>
                </a:solidFill>
                <a:latin typeface="Calibri"/>
                <a:ea typeface="Calibri"/>
                <a:cs typeface="Calibri"/>
                <a:sym typeface="Calibri"/>
              </a:rPr>
              <a:t>Legal  Medals         Personal Effects</a:t>
            </a:r>
            <a:endParaRPr sz="1600" kern="0">
              <a:solidFill>
                <a:srgbClr val="FFFFFF"/>
              </a:solidFill>
              <a:latin typeface="Calibri"/>
              <a:ea typeface="Calibri"/>
              <a:cs typeface="Calibri"/>
              <a:sym typeface="Calibri"/>
            </a:endParaRPr>
          </a:p>
        </p:txBody>
      </p:sp>
      <p:sp>
        <p:nvSpPr>
          <p:cNvPr id="15" name="Title 1">
            <a:extLst>
              <a:ext uri="{FF2B5EF4-FFF2-40B4-BE49-F238E27FC236}">
                <a16:creationId xmlns:a16="http://schemas.microsoft.com/office/drawing/2014/main" id="{4F6D0361-F220-934D-9ADB-CEED2AF75F90}"/>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kern="0"/>
              <a:t>CASEWORK ASSISTANCE</a:t>
            </a:r>
          </a:p>
        </p:txBody>
      </p:sp>
      <p:pic>
        <p:nvPicPr>
          <p:cNvPr id="52229" name="Picture 15">
            <a:extLst>
              <a:ext uri="{FF2B5EF4-FFF2-40B4-BE49-F238E27FC236}">
                <a16:creationId xmlns:a16="http://schemas.microsoft.com/office/drawing/2014/main" id="{E4C49298-65E5-3A4D-A70A-BB57A3C227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60088" y="1178222"/>
            <a:ext cx="1765003" cy="1765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2A7E4646-2A37-5E4C-A937-FD895A1EB540}"/>
              </a:ext>
            </a:extLst>
          </p:cNvPr>
          <p:cNvSpPr/>
          <p:nvPr/>
        </p:nvSpPr>
        <p:spPr>
          <a:xfrm>
            <a:off x="7629771" y="2603272"/>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Retroactive Benefits</a:t>
            </a: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Retroactive benefits awarded to survivors with </a:t>
            </a:r>
            <a:br>
              <a:rPr lang="en-US" sz="1400" kern="0">
                <a:latin typeface="+mn-lt"/>
                <a:ea typeface="Calibri"/>
                <a:cs typeface="Calibri"/>
                <a:sym typeface="Calibri"/>
              </a:rPr>
            </a:br>
            <a:r>
              <a:rPr lang="en-US" sz="1400" kern="0">
                <a:latin typeface="+mn-lt"/>
                <a:ea typeface="Calibri"/>
                <a:cs typeface="Calibri"/>
                <a:sym typeface="Calibri"/>
              </a:rPr>
              <a:t>the support of TAPS Casework Assistance</a:t>
            </a:r>
          </a:p>
        </p:txBody>
      </p:sp>
      <p:sp>
        <p:nvSpPr>
          <p:cNvPr id="23" name="Rectangle 22">
            <a:extLst>
              <a:ext uri="{FF2B5EF4-FFF2-40B4-BE49-F238E27FC236}">
                <a16:creationId xmlns:a16="http://schemas.microsoft.com/office/drawing/2014/main" id="{A9DE1461-8A80-2545-BA3A-E0DA0454285B}"/>
              </a:ext>
            </a:extLst>
          </p:cNvPr>
          <p:cNvSpPr/>
          <p:nvPr/>
        </p:nvSpPr>
        <p:spPr>
          <a:xfrm>
            <a:off x="3621085" y="2577986"/>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Financial Assistance</a:t>
            </a:r>
            <a:endParaRPr lang="en-US" sz="2400" kern="0">
              <a:solidFill>
                <a:schemeClr val="accent2"/>
              </a:solidFill>
              <a:latin typeface="+mn-lt"/>
              <a:ea typeface="Calibri"/>
              <a:cs typeface="Calibri"/>
              <a:sym typeface="Calibri"/>
            </a:endParaRP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Providing emergency financial support </a:t>
            </a:r>
            <a:br>
              <a:rPr lang="en-US" sz="1400" kern="0">
                <a:latin typeface="+mn-lt"/>
                <a:ea typeface="Calibri"/>
                <a:cs typeface="Calibri"/>
                <a:sym typeface="Calibri"/>
              </a:rPr>
            </a:br>
            <a:r>
              <a:rPr lang="en-US" sz="1400" kern="0">
                <a:latin typeface="+mn-lt"/>
                <a:ea typeface="Calibri"/>
                <a:cs typeface="Calibri"/>
                <a:sym typeface="Calibri"/>
              </a:rPr>
              <a:t>in their greatest time of need</a:t>
            </a:r>
          </a:p>
        </p:txBody>
      </p:sp>
      <p:sp>
        <p:nvSpPr>
          <p:cNvPr id="16" name="Google Shape;515;p54">
            <a:extLst>
              <a:ext uri="{FF2B5EF4-FFF2-40B4-BE49-F238E27FC236}">
                <a16:creationId xmlns:a16="http://schemas.microsoft.com/office/drawing/2014/main" id="{42C54D4F-BAFF-FE4D-A1A2-F85C8E855AF6}"/>
              </a:ext>
            </a:extLst>
          </p:cNvPr>
          <p:cNvSpPr/>
          <p:nvPr/>
        </p:nvSpPr>
        <p:spPr>
          <a:xfrm>
            <a:off x="203202" y="3467485"/>
            <a:ext cx="3554280" cy="2731433"/>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40625" tIns="30475" rIns="40625" bIns="30475" anchor="ctr" anchorCtr="0">
            <a:noAutofit/>
          </a:bodyPr>
          <a:lstStyle/>
          <a:p>
            <a:pPr algn="ctr">
              <a:lnSpc>
                <a:spcPct val="90000"/>
              </a:lnSpc>
              <a:buClr>
                <a:srgbClr val="000000"/>
              </a:buClr>
              <a:buSzPts val="1800"/>
              <a:buFont typeface="Arial"/>
              <a:buNone/>
            </a:pPr>
            <a:endParaRPr lang="en-US" sz="2000" kern="0" dirty="0">
              <a:solidFill>
                <a:srgbClr val="FFFFFF"/>
              </a:solidFill>
              <a:ea typeface="Arial"/>
              <a:cs typeface="Arial"/>
              <a:sym typeface="Arial"/>
            </a:endParaRPr>
          </a:p>
          <a:p>
            <a:pPr algn="ctr">
              <a:lnSpc>
                <a:spcPct val="90000"/>
              </a:lnSpc>
              <a:buSzPts val="1800"/>
            </a:pPr>
            <a:r>
              <a:rPr lang="en-US" sz="2000" b="1" dirty="0">
                <a:solidFill>
                  <a:schemeClr val="bg1"/>
                </a:solidFill>
              </a:rPr>
              <a:t>YTD 2024 – 4,899 Resolved</a:t>
            </a:r>
          </a:p>
          <a:p>
            <a:pPr>
              <a:lnSpc>
                <a:spcPct val="90000"/>
              </a:lnSpc>
              <a:buSzPts val="1800"/>
            </a:pPr>
            <a:r>
              <a:rPr lang="en-US" sz="2000" b="1" dirty="0">
                <a:solidFill>
                  <a:schemeClr val="bg1"/>
                </a:solidFill>
              </a:rPr>
              <a:t>2023 - 5,763 Cases Resolved</a:t>
            </a:r>
          </a:p>
          <a:p>
            <a:pPr>
              <a:lnSpc>
                <a:spcPct val="90000"/>
              </a:lnSpc>
              <a:buSzPts val="1800"/>
            </a:pPr>
            <a:r>
              <a:rPr lang="en-US" sz="2000" b="1" dirty="0">
                <a:solidFill>
                  <a:schemeClr val="bg1"/>
                </a:solidFill>
              </a:rPr>
              <a:t>2022 - 6,397 Cases Resolved</a:t>
            </a:r>
          </a:p>
          <a:p>
            <a:pPr>
              <a:lnSpc>
                <a:spcPct val="90000"/>
              </a:lnSpc>
              <a:buSzPts val="1800"/>
            </a:pPr>
            <a:r>
              <a:rPr lang="en-US" sz="2000" b="1" dirty="0">
                <a:solidFill>
                  <a:schemeClr val="bg1"/>
                </a:solidFill>
              </a:rPr>
              <a:t>2021 - 6,459 Cases Resolved</a:t>
            </a:r>
            <a:endParaRPr lang="en-US" sz="2000" b="1" kern="0" dirty="0">
              <a:solidFill>
                <a:schemeClr val="bg1"/>
              </a:solidFill>
              <a:ea typeface="Arial"/>
              <a:cs typeface="Arial"/>
              <a:sym typeface="Arial"/>
            </a:endParaRPr>
          </a:p>
          <a:p>
            <a:pPr algn="ctr">
              <a:lnSpc>
                <a:spcPct val="90000"/>
              </a:lnSpc>
              <a:buClr>
                <a:srgbClr val="000000"/>
              </a:buClr>
              <a:buSzPts val="1800"/>
              <a:buFont typeface="Arial"/>
              <a:buNone/>
            </a:pPr>
            <a:endParaRPr lang="en-US" sz="2000" kern="0" dirty="0">
              <a:solidFill>
                <a:srgbClr val="FFFFFF"/>
              </a:solidFill>
              <a:ea typeface="Arial"/>
              <a:cs typeface="Arial"/>
              <a:sym typeface="Arial"/>
            </a:endParaRP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Official Papers | Employment  Headstone | Healthcare  Investigations | Line of Duty</a:t>
            </a:r>
            <a:r>
              <a:rPr lang="en-US" sz="1800" kern="0" dirty="0">
                <a:solidFill>
                  <a:schemeClr val="bg1"/>
                </a:solidFill>
                <a:ea typeface="Calibri"/>
                <a:cs typeface="Calibri"/>
                <a:sym typeface="Calibri"/>
              </a:rPr>
              <a:t> </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Legal Cases | Medals </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Personal Effects | Survivor Flags</a:t>
            </a: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p:txBody>
      </p:sp>
      <p:sp>
        <p:nvSpPr>
          <p:cNvPr id="17" name="Google Shape;531;p54">
            <a:extLst>
              <a:ext uri="{FF2B5EF4-FFF2-40B4-BE49-F238E27FC236}">
                <a16:creationId xmlns:a16="http://schemas.microsoft.com/office/drawing/2014/main" id="{52092810-0C2A-C343-B148-D1F179011DE9}"/>
              </a:ext>
            </a:extLst>
          </p:cNvPr>
          <p:cNvSpPr/>
          <p:nvPr/>
        </p:nvSpPr>
        <p:spPr>
          <a:xfrm>
            <a:off x="8126410" y="3467485"/>
            <a:ext cx="3862389" cy="2731432"/>
          </a:xfrm>
          <a:prstGeom prst="rect">
            <a:avLst/>
          </a:prstGeom>
          <a:solidFill>
            <a:schemeClr val="accent5"/>
          </a:solidFill>
          <a:ln>
            <a:noFill/>
          </a:ln>
        </p:spPr>
        <p:txBody>
          <a:bodyPr spcFirstLastPara="1" wrap="square" lIns="40625" tIns="30475" rIns="40625" bIns="30475" anchor="t" anchorCtr="0">
            <a:noAutofit/>
          </a:bodyPr>
          <a:lstStyle/>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YTD 2024 – $5.7M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2023 - $5.7M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2022 - $3.9M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2021 - $2.5M</a:t>
            </a:r>
            <a:endParaRPr lang="en-US" sz="2000" b="1" kern="0" dirty="0">
              <a:solidFill>
                <a:srgbClr val="FFFFFF"/>
              </a:solidFill>
              <a:ea typeface="Calibri"/>
              <a:cs typeface="Calibri"/>
              <a:sym typeface="Calibri"/>
            </a:endParaRP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DFAS (SBP, SSIA, AOP)</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VA (DIC and Survivor Pension)</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OSGLI (SGLI and SGLI-DE)</a:t>
            </a:r>
          </a:p>
          <a:p>
            <a:pPr algn="ctr">
              <a:lnSpc>
                <a:spcPct val="90000"/>
              </a:lnSpc>
              <a:buClr>
                <a:srgbClr val="000000"/>
              </a:buClr>
              <a:buSzPts val="1800"/>
              <a:buFont typeface="Arial"/>
              <a:buNone/>
            </a:pPr>
            <a:endParaRPr lang="en-US" sz="1400" b="1" kern="0" dirty="0">
              <a:solidFill>
                <a:srgbClr val="FFFFFF"/>
              </a:solidFill>
              <a:ea typeface="Calibri"/>
              <a:cs typeface="Calibri"/>
              <a:sym typeface="Calibri"/>
            </a:endParaRPr>
          </a:p>
          <a:p>
            <a:pPr algn="ctr">
              <a:lnSpc>
                <a:spcPct val="90000"/>
              </a:lnSpc>
              <a:buClr>
                <a:srgbClr val="000000"/>
              </a:buClr>
              <a:buSzPts val="1800"/>
              <a:buFont typeface="Arial"/>
              <a:buNone/>
            </a:pPr>
            <a:endParaRPr lang="fr" sz="1400" b="1" kern="0" dirty="0">
              <a:solidFill>
                <a:srgbClr val="FFFFFF"/>
              </a:solidFill>
              <a:ea typeface="Calibri"/>
              <a:cs typeface="Calibri"/>
              <a:sym typeface="Calibri"/>
            </a:endParaRPr>
          </a:p>
        </p:txBody>
      </p:sp>
      <p:sp>
        <p:nvSpPr>
          <p:cNvPr id="18" name="Google Shape;540;p54">
            <a:extLst>
              <a:ext uri="{FF2B5EF4-FFF2-40B4-BE49-F238E27FC236}">
                <a16:creationId xmlns:a16="http://schemas.microsoft.com/office/drawing/2014/main" id="{9C6065DD-9217-E445-B301-1665CD103855}"/>
              </a:ext>
            </a:extLst>
          </p:cNvPr>
          <p:cNvSpPr/>
          <p:nvPr/>
        </p:nvSpPr>
        <p:spPr>
          <a:xfrm>
            <a:off x="4010752" y="3467486"/>
            <a:ext cx="3862388" cy="2731432"/>
          </a:xfrm>
          <a:prstGeom prst="rect">
            <a:avLst/>
          </a:prstGeom>
          <a:solidFill>
            <a:schemeClr val="accent5"/>
          </a:solidFill>
          <a:ln>
            <a:noFill/>
          </a:ln>
        </p:spPr>
        <p:txBody>
          <a:bodyPr spcFirstLastPara="1" wrap="square" lIns="40625" tIns="30475" rIns="40625" bIns="30475" anchor="ctr" anchorCtr="0">
            <a:noAutofit/>
          </a:bodyPr>
          <a:lstStyle/>
          <a:p>
            <a:pPr algn="ctr">
              <a:lnSpc>
                <a:spcPct val="90000"/>
              </a:lnSpc>
              <a:buClr>
                <a:srgbClr val="000000"/>
              </a:buClr>
              <a:buSzPts val="1800"/>
              <a:buFont typeface="Arial"/>
              <a:buNone/>
            </a:pPr>
            <a:endParaRPr lang="en-US" sz="2000" b="1" kern="0">
              <a:solidFill>
                <a:srgbClr val="FFFFFF"/>
              </a:solidFill>
              <a:ea typeface="Calibri"/>
              <a:cs typeface="Calibri"/>
              <a:sym typeface="Calibri"/>
            </a:endParaRPr>
          </a:p>
          <a:p>
            <a:pPr algn="ctr">
              <a:lnSpc>
                <a:spcPct val="120000"/>
              </a:lnSpc>
              <a:buClr>
                <a:srgbClr val="000000"/>
              </a:buClr>
              <a:buSzPts val="1800"/>
              <a:buFont typeface="Arial"/>
              <a:buNone/>
            </a:pPr>
            <a:r>
              <a:rPr lang="en-US" sz="1800" kern="0">
                <a:solidFill>
                  <a:srgbClr val="FFFFFF"/>
                </a:solidFill>
                <a:ea typeface="Calibri"/>
                <a:cs typeface="Calibri"/>
                <a:sym typeface="Calibri"/>
              </a:rPr>
              <a:t>Groceries | Mortgage/Rent</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Lost Income | Funeral Expenses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Post-Mortem Cleaning</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Travel Costs | Moving Expenses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Clothing | School Supplies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Holiday Support | Tutoring</a:t>
            </a:r>
          </a:p>
          <a:p>
            <a:pPr algn="ctr">
              <a:lnSpc>
                <a:spcPct val="90000"/>
              </a:lnSpc>
              <a:buClr>
                <a:srgbClr val="000000"/>
              </a:buClr>
              <a:buSzPts val="1800"/>
              <a:buFont typeface="Arial"/>
              <a:buNone/>
            </a:pPr>
            <a:endParaRPr lang="en-US" sz="1400" kern="0">
              <a:solidFill>
                <a:srgbClr val="FFFFFF"/>
              </a:solidFill>
              <a:ea typeface="Calibri"/>
              <a:cs typeface="Calibri"/>
              <a:sym typeface="Calibri"/>
            </a:endParaRPr>
          </a:p>
        </p:txBody>
      </p:sp>
      <p:sp>
        <p:nvSpPr>
          <p:cNvPr id="20" name="Rectangle 19">
            <a:extLst>
              <a:ext uri="{FF2B5EF4-FFF2-40B4-BE49-F238E27FC236}">
                <a16:creationId xmlns:a16="http://schemas.microsoft.com/office/drawing/2014/main" id="{3B2E8973-F03E-A14B-9177-44D3B946900C}"/>
              </a:ext>
            </a:extLst>
          </p:cNvPr>
          <p:cNvSpPr/>
          <p:nvPr/>
        </p:nvSpPr>
        <p:spPr>
          <a:xfrm>
            <a:off x="-197645" y="2577986"/>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Survivor Support</a:t>
            </a:r>
            <a:endParaRPr lang="en-US" sz="2400" kern="0">
              <a:solidFill>
                <a:schemeClr val="accent2"/>
              </a:solidFill>
              <a:latin typeface="+mn-lt"/>
              <a:ea typeface="Calibri"/>
              <a:cs typeface="Calibri"/>
              <a:sym typeface="Calibri"/>
            </a:endParaRP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Supporting survivors of a military death through the complexities after the loss of their military member</a:t>
            </a:r>
          </a:p>
        </p:txBody>
      </p:sp>
      <p:pic>
        <p:nvPicPr>
          <p:cNvPr id="2" name="Picture 15">
            <a:extLst>
              <a:ext uri="{FF2B5EF4-FFF2-40B4-BE49-F238E27FC236}">
                <a16:creationId xmlns:a16="http://schemas.microsoft.com/office/drawing/2014/main" id="{799EB42D-63FB-45D6-BA2B-D6477629FA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135526" y="1268003"/>
            <a:ext cx="1499192" cy="1499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5">
            <a:extLst>
              <a:ext uri="{FF2B5EF4-FFF2-40B4-BE49-F238E27FC236}">
                <a16:creationId xmlns:a16="http://schemas.microsoft.com/office/drawing/2014/main" id="{EFB397E2-4D1F-4F3B-8AD6-02F9C767E6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9304259" y="1302630"/>
            <a:ext cx="1499192" cy="1499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id="{BB935FB3-E836-C528-6453-B9184F052152}"/>
              </a:ext>
            </a:extLst>
          </p:cNvPr>
          <p:cNvSpPr txBox="1"/>
          <p:nvPr/>
        </p:nvSpPr>
        <p:spPr>
          <a:xfrm>
            <a:off x="10737872" y="1825326"/>
            <a:ext cx="1258452" cy="523220"/>
          </a:xfrm>
          <a:prstGeom prst="rect">
            <a:avLst/>
          </a:prstGeom>
          <a:solidFill>
            <a:srgbClr val="00B050"/>
          </a:solidFill>
        </p:spPr>
        <p:txBody>
          <a:bodyPr wrap="square" rtlCol="0">
            <a:spAutoFit/>
          </a:bodyPr>
          <a:lstStyle/>
          <a:p>
            <a:pPr algn="ctr"/>
            <a:r>
              <a:rPr lang="en-US" b="1" dirty="0">
                <a:solidFill>
                  <a:schemeClr val="bg1"/>
                </a:solidFill>
              </a:rPr>
              <a:t>+56% from Q4 of 2024</a:t>
            </a:r>
          </a:p>
        </p:txBody>
      </p:sp>
      <p:sp>
        <p:nvSpPr>
          <p:cNvPr id="5" name="TextBox 4">
            <a:extLst>
              <a:ext uri="{FF2B5EF4-FFF2-40B4-BE49-F238E27FC236}">
                <a16:creationId xmlns:a16="http://schemas.microsoft.com/office/drawing/2014/main" id="{1AE36AA5-10FE-0D25-C85B-6703C25760BB}"/>
              </a:ext>
            </a:extLst>
          </p:cNvPr>
          <p:cNvSpPr txBox="1"/>
          <p:nvPr/>
        </p:nvSpPr>
        <p:spPr>
          <a:xfrm>
            <a:off x="6956385" y="91517"/>
            <a:ext cx="5032414" cy="1600438"/>
          </a:xfrm>
          <a:prstGeom prst="rect">
            <a:avLst/>
          </a:prstGeom>
          <a:noFill/>
        </p:spPr>
        <p:txBody>
          <a:bodyPr wrap="square" rtlCol="0">
            <a:spAutoFit/>
          </a:bodyPr>
          <a:lstStyle/>
          <a:p>
            <a:pPr algn="l" rtl="0"/>
            <a:r>
              <a:rPr lang="en-US" b="0" i="0" dirty="0">
                <a:solidFill>
                  <a:srgbClr val="000000"/>
                </a:solidFill>
                <a:effectLst/>
                <a:latin typeface="+mn-lt"/>
              </a:rPr>
              <a:t>"TAPS Casework was the answer to my prayers when my husband died. He loved being in the Air Force and was so proud of America. As a military wife, I grew very grateful for all the wonderful experiences we had while he was in the service. I just want to thank you for your wonderful support for all you do for surviving spouses. May God bless you and your workers." </a:t>
            </a:r>
            <a:endParaRPr lang="en-US" b="0" i="0" dirty="0">
              <a:solidFill>
                <a:schemeClr val="tx1"/>
              </a:solidFill>
              <a:effectLst/>
              <a:latin typeface="+mn-lt"/>
            </a:endParaRPr>
          </a:p>
        </p:txBody>
      </p:sp>
    </p:spTree>
    <p:extLst>
      <p:ext uri="{BB962C8B-B14F-4D97-AF65-F5344CB8AC3E}">
        <p14:creationId xmlns:p14="http://schemas.microsoft.com/office/powerpoint/2010/main" val="125052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4" descr="A group of soldiers holding flags&#10;&#10;Description automatically generated"/>
          <p:cNvPicPr preferRelativeResize="0"/>
          <p:nvPr/>
        </p:nvPicPr>
        <p:blipFill rotWithShape="1">
          <a:blip r:embed="rId3">
            <a:alphaModFix/>
          </a:blip>
          <a:srcRect/>
          <a:stretch/>
        </p:blipFill>
        <p:spPr>
          <a:xfrm>
            <a:off x="-1" y="1"/>
            <a:ext cx="12192000" cy="6858000"/>
          </a:xfrm>
          <a:prstGeom prst="rect">
            <a:avLst/>
          </a:prstGeom>
          <a:noFill/>
          <a:ln>
            <a:noFill/>
          </a:ln>
        </p:spPr>
      </p:pic>
      <p:sp>
        <p:nvSpPr>
          <p:cNvPr id="275" name="Google Shape;275;p34"/>
          <p:cNvSpPr/>
          <p:nvPr/>
        </p:nvSpPr>
        <p:spPr>
          <a:xfrm>
            <a:off x="0" y="8768"/>
            <a:ext cx="12192000" cy="6858000"/>
          </a:xfrm>
          <a:prstGeom prst="rect">
            <a:avLst/>
          </a:prstGeom>
          <a:solidFill>
            <a:srgbClr val="1F497D">
              <a:alpha val="6431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276" name="Google Shape;276;p34"/>
          <p:cNvPicPr preferRelativeResize="0"/>
          <p:nvPr/>
        </p:nvPicPr>
        <p:blipFill rotWithShape="1">
          <a:blip r:embed="rId4">
            <a:alphaModFix/>
          </a:blip>
          <a:srcRect/>
          <a:stretch/>
        </p:blipFill>
        <p:spPr>
          <a:xfrm>
            <a:off x="233363" y="152438"/>
            <a:ext cx="1193800" cy="1192213"/>
          </a:xfrm>
          <a:prstGeom prst="rect">
            <a:avLst/>
          </a:prstGeom>
          <a:noFill/>
          <a:ln>
            <a:noFill/>
          </a:ln>
        </p:spPr>
      </p:pic>
      <p:sp>
        <p:nvSpPr>
          <p:cNvPr id="277" name="Google Shape;277;p34"/>
          <p:cNvSpPr txBox="1"/>
          <p:nvPr/>
        </p:nvSpPr>
        <p:spPr>
          <a:xfrm>
            <a:off x="5629275" y="4349272"/>
            <a:ext cx="63594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chemeClr val="lt1"/>
                </a:solidFill>
                <a:latin typeface="Arial"/>
                <a:ea typeface="Arial"/>
                <a:cs typeface="Arial"/>
                <a:sym typeface="Arial"/>
              </a:rPr>
              <a:t>Casework</a:t>
            </a:r>
            <a:r>
              <a:rPr lang="en-US" sz="2800" b="1" dirty="0">
                <a:solidFill>
                  <a:schemeClr val="lt1"/>
                </a:solidFill>
              </a:rPr>
              <a:t>, </a:t>
            </a:r>
            <a:r>
              <a:rPr lang="en-US" sz="2800" b="1" i="0" u="none" strike="noStrike" cap="none" dirty="0">
                <a:solidFill>
                  <a:schemeClr val="lt1"/>
                </a:solidFill>
                <a:latin typeface="Arial"/>
                <a:ea typeface="Arial"/>
                <a:cs typeface="Arial"/>
                <a:sym typeface="Arial"/>
              </a:rPr>
              <a:t>Emotional Support</a:t>
            </a:r>
            <a:r>
              <a:rPr lang="en-US" sz="2800" b="1" dirty="0">
                <a:solidFill>
                  <a:schemeClr val="lt1"/>
                </a:solidFill>
              </a:rPr>
              <a:t>, and TAPS Programming</a:t>
            </a:r>
            <a:r>
              <a:rPr lang="en-US" sz="3200" b="1" dirty="0">
                <a:solidFill>
                  <a:schemeClr val="lt1"/>
                </a:solidFill>
              </a:rPr>
              <a:t> </a:t>
            </a:r>
            <a:r>
              <a:rPr lang="en-US" sz="2800" b="1" i="0" u="none" strike="noStrike" cap="none" dirty="0">
                <a:solidFill>
                  <a:schemeClr val="lt1"/>
                </a:solidFill>
                <a:latin typeface="Arial"/>
                <a:ea typeface="Arial"/>
                <a:cs typeface="Arial"/>
                <a:sym typeface="Arial"/>
              </a:rPr>
              <a:t>are the main reasons</a:t>
            </a:r>
            <a:r>
              <a:rPr lang="en-US" dirty="0"/>
              <a:t> </a:t>
            </a:r>
            <a:r>
              <a:rPr lang="en-US" sz="2800" b="1" i="0" u="none" strike="noStrike" cap="none" dirty="0">
                <a:solidFill>
                  <a:schemeClr val="lt1"/>
                </a:solidFill>
                <a:latin typeface="Arial"/>
                <a:ea typeface="Arial"/>
                <a:cs typeface="Arial"/>
                <a:sym typeface="Arial"/>
              </a:rPr>
              <a:t>military and veteran survivors call the 24/7 TAPS Helpline</a:t>
            </a:r>
            <a:endParaRPr sz="3200" b="1" i="0" u="none" strike="noStrike" cap="none" dirty="0">
              <a:solidFill>
                <a:schemeClr val="lt1"/>
              </a:solidFill>
              <a:latin typeface="Arial"/>
              <a:ea typeface="Arial"/>
              <a:cs typeface="Arial"/>
              <a:sym typeface="Arial"/>
            </a:endParaRPr>
          </a:p>
        </p:txBody>
      </p:sp>
      <p:sp>
        <p:nvSpPr>
          <p:cNvPr id="278" name="Google Shape;278;p34"/>
          <p:cNvSpPr txBox="1"/>
          <p:nvPr/>
        </p:nvSpPr>
        <p:spPr>
          <a:xfrm>
            <a:off x="5956725" y="1351156"/>
            <a:ext cx="5704500" cy="18927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chemeClr val="lt1"/>
                </a:solidFill>
                <a:latin typeface="Arial"/>
                <a:ea typeface="Arial"/>
                <a:cs typeface="Arial"/>
                <a:sym typeface="Arial"/>
              </a:rPr>
              <a:t>In 2023, TAPS answered</a:t>
            </a:r>
            <a:r>
              <a:rPr lang="en-US" sz="3200" b="1" dirty="0">
                <a:solidFill>
                  <a:schemeClr val="lt1"/>
                </a:solidFill>
              </a:rPr>
              <a:t> the most calls in our history</a:t>
            </a:r>
            <a:r>
              <a:rPr lang="en-US" sz="3200" b="1" i="0" u="none" strike="noStrike" cap="none" dirty="0">
                <a:solidFill>
                  <a:schemeClr val="lt1"/>
                </a:solidFill>
                <a:latin typeface="Arial"/>
                <a:ea typeface="Arial"/>
                <a:cs typeface="Arial"/>
                <a:sym typeface="Arial"/>
              </a:rPr>
              <a:t> </a:t>
            </a:r>
            <a:endParaRPr dirty="0"/>
          </a:p>
          <a:p>
            <a:pPr marL="0" marR="0" lvl="0" indent="0" algn="ctr" rtl="0">
              <a:lnSpc>
                <a:spcPct val="100000"/>
              </a:lnSpc>
              <a:spcBef>
                <a:spcPts val="0"/>
              </a:spcBef>
              <a:spcAft>
                <a:spcPts val="0"/>
              </a:spcAft>
              <a:buNone/>
            </a:pPr>
            <a:r>
              <a:rPr lang="en-US" sz="5300" b="1" dirty="0">
                <a:solidFill>
                  <a:schemeClr val="lt1"/>
                </a:solidFill>
              </a:rPr>
              <a:t>20,656</a:t>
            </a:r>
            <a:endParaRPr sz="5300" b="1" dirty="0">
              <a:solidFill>
                <a:schemeClr val="lt1"/>
              </a:solidFill>
            </a:endParaRPr>
          </a:p>
        </p:txBody>
      </p:sp>
      <p:graphicFrame>
        <p:nvGraphicFramePr>
          <p:cNvPr id="279" name="Google Shape;279;p34"/>
          <p:cNvGraphicFramePr/>
          <p:nvPr>
            <p:extLst>
              <p:ext uri="{D42A27DB-BD31-4B8C-83A1-F6EECF244321}">
                <p14:modId xmlns:p14="http://schemas.microsoft.com/office/powerpoint/2010/main" val="1442257938"/>
              </p:ext>
            </p:extLst>
          </p:nvPr>
        </p:nvGraphicFramePr>
        <p:xfrm>
          <a:off x="233375" y="4463978"/>
          <a:ext cx="5395900" cy="1981250"/>
        </p:xfrm>
        <a:graphic>
          <a:graphicData uri="http://schemas.openxmlformats.org/drawingml/2006/table">
            <a:tbl>
              <a:tblPr firstRow="1" bandRow="1">
                <a:noFill/>
                <a:tableStyleId>{6335E898-40F5-4506-BA18-7DD69A33D432}</a:tableStyleId>
              </a:tblPr>
              <a:tblGrid>
                <a:gridCol w="4426725">
                  <a:extLst>
                    <a:ext uri="{9D8B030D-6E8A-4147-A177-3AD203B41FA5}">
                      <a16:colId xmlns:a16="http://schemas.microsoft.com/office/drawing/2014/main" val="20000"/>
                    </a:ext>
                  </a:extLst>
                </a:gridCol>
                <a:gridCol w="969175">
                  <a:extLst>
                    <a:ext uri="{9D8B030D-6E8A-4147-A177-3AD203B41FA5}">
                      <a16:colId xmlns:a16="http://schemas.microsoft.com/office/drawing/2014/main" val="20001"/>
                    </a:ext>
                  </a:extLst>
                </a:gridCol>
              </a:tblGrid>
              <a:tr h="305525">
                <a:tc gridSpan="2">
                  <a:txBody>
                    <a:bodyPr/>
                    <a:lstStyle/>
                    <a:p>
                      <a:pPr marL="0" marR="0" lvl="0" indent="0" algn="ctr" rtl="0">
                        <a:lnSpc>
                          <a:spcPct val="100000"/>
                        </a:lnSpc>
                        <a:spcBef>
                          <a:spcPts val="0"/>
                        </a:spcBef>
                        <a:spcAft>
                          <a:spcPts val="0"/>
                        </a:spcAft>
                        <a:buNone/>
                      </a:pPr>
                      <a:r>
                        <a:rPr lang="en-US" sz="2000" u="none" strike="noStrike" cap="none" dirty="0"/>
                        <a:t>2020 - 2023 Averages</a:t>
                      </a:r>
                      <a:endParaRPr dirty="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05525">
                <a:tc>
                  <a:txBody>
                    <a:bodyPr/>
                    <a:lstStyle/>
                    <a:p>
                      <a:pPr marL="0" marR="0" lvl="0" indent="0" algn="l" rtl="0">
                        <a:lnSpc>
                          <a:spcPct val="100000"/>
                        </a:lnSpc>
                        <a:spcBef>
                          <a:spcPts val="0"/>
                        </a:spcBef>
                        <a:spcAft>
                          <a:spcPts val="0"/>
                        </a:spcAft>
                        <a:buNone/>
                      </a:pPr>
                      <a:r>
                        <a:rPr lang="en-US" sz="2000" u="none" strike="noStrike" cap="none"/>
                        <a:t>2020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37</a:t>
                      </a:r>
                      <a:endParaRPr/>
                    </a:p>
                  </a:txBody>
                  <a:tcPr marL="91450" marR="91450" marT="45725" marB="45725"/>
                </a:tc>
                <a:extLst>
                  <a:ext uri="{0D108BD9-81ED-4DB2-BD59-A6C34878D82A}">
                    <a16:rowId xmlns:a16="http://schemas.microsoft.com/office/drawing/2014/main" val="10001"/>
                  </a:ext>
                </a:extLst>
              </a:tr>
              <a:tr h="305525">
                <a:tc>
                  <a:txBody>
                    <a:bodyPr/>
                    <a:lstStyle/>
                    <a:p>
                      <a:pPr marL="0" marR="0" lvl="0" indent="0" algn="l" rtl="0">
                        <a:lnSpc>
                          <a:spcPct val="100000"/>
                        </a:lnSpc>
                        <a:spcBef>
                          <a:spcPts val="0"/>
                        </a:spcBef>
                        <a:spcAft>
                          <a:spcPts val="0"/>
                        </a:spcAft>
                        <a:buNone/>
                      </a:pPr>
                      <a:r>
                        <a:rPr lang="en-US" sz="2000" u="none" strike="noStrike" cap="none"/>
                        <a:t>2021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43</a:t>
                      </a:r>
                      <a:endParaRPr/>
                    </a:p>
                  </a:txBody>
                  <a:tcPr marL="91450" marR="91450" marT="45725" marB="45725"/>
                </a:tc>
                <a:extLst>
                  <a:ext uri="{0D108BD9-81ED-4DB2-BD59-A6C34878D82A}">
                    <a16:rowId xmlns:a16="http://schemas.microsoft.com/office/drawing/2014/main" val="10002"/>
                  </a:ext>
                </a:extLst>
              </a:tr>
              <a:tr h="305525">
                <a:tc>
                  <a:txBody>
                    <a:bodyPr/>
                    <a:lstStyle/>
                    <a:p>
                      <a:pPr marL="0" marR="0" lvl="0" indent="0" algn="l" rtl="0">
                        <a:lnSpc>
                          <a:spcPct val="100000"/>
                        </a:lnSpc>
                        <a:spcBef>
                          <a:spcPts val="0"/>
                        </a:spcBef>
                        <a:spcAft>
                          <a:spcPts val="0"/>
                        </a:spcAft>
                        <a:buNone/>
                      </a:pPr>
                      <a:r>
                        <a:rPr lang="en-US" sz="2000" u="none" strike="noStrike" cap="none"/>
                        <a:t>2022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50</a:t>
                      </a:r>
                      <a:endParaRPr/>
                    </a:p>
                  </a:txBody>
                  <a:tcPr marL="91450" marR="91450" marT="45725" marB="45725"/>
                </a:tc>
                <a:extLst>
                  <a:ext uri="{0D108BD9-81ED-4DB2-BD59-A6C34878D82A}">
                    <a16:rowId xmlns:a16="http://schemas.microsoft.com/office/drawing/2014/main" val="10003"/>
                  </a:ext>
                </a:extLst>
              </a:tr>
              <a:tr h="305525">
                <a:tc>
                  <a:txBody>
                    <a:bodyPr/>
                    <a:lstStyle/>
                    <a:p>
                      <a:pPr marL="0" marR="0" lvl="0" indent="0" algn="l" rtl="0">
                        <a:lnSpc>
                          <a:spcPct val="100000"/>
                        </a:lnSpc>
                        <a:spcBef>
                          <a:spcPts val="0"/>
                        </a:spcBef>
                        <a:spcAft>
                          <a:spcPts val="0"/>
                        </a:spcAft>
                        <a:buNone/>
                      </a:pPr>
                      <a:r>
                        <a:rPr lang="en-US" sz="2000" b="1" u="none" strike="noStrike" cap="none"/>
                        <a:t>2023 # of incoming calls per day</a:t>
                      </a:r>
                      <a:endParaRPr b="1"/>
                    </a:p>
                  </a:txBody>
                  <a:tcPr marL="91450" marR="91450" marT="45725" marB="45725"/>
                </a:tc>
                <a:tc>
                  <a:txBody>
                    <a:bodyPr/>
                    <a:lstStyle/>
                    <a:p>
                      <a:pPr marL="0" marR="0" lvl="0" indent="0" algn="ctr" rtl="0">
                        <a:lnSpc>
                          <a:spcPct val="100000"/>
                        </a:lnSpc>
                        <a:spcBef>
                          <a:spcPts val="0"/>
                        </a:spcBef>
                        <a:spcAft>
                          <a:spcPts val="0"/>
                        </a:spcAft>
                        <a:buNone/>
                      </a:pPr>
                      <a:r>
                        <a:rPr lang="en-US" sz="2000" b="1" dirty="0"/>
                        <a:t>57</a:t>
                      </a:r>
                      <a:endParaRPr sz="2000" b="1"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280" name="Google Shape;280;p34"/>
          <p:cNvSpPr/>
          <p:nvPr/>
        </p:nvSpPr>
        <p:spPr>
          <a:xfrm>
            <a:off x="1425775" y="3518272"/>
            <a:ext cx="3011100" cy="831000"/>
          </a:xfrm>
          <a:prstGeom prst="rect">
            <a:avLst/>
          </a:prstGeom>
          <a:solidFill>
            <a:srgbClr val="980000"/>
          </a:solidFill>
          <a:ln w="25400" cap="flat" cmpd="sng">
            <a:no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rPr>
              <a:t>+</a:t>
            </a:r>
            <a:r>
              <a:rPr lang="en-US" sz="2000" b="1" dirty="0">
                <a:solidFill>
                  <a:schemeClr val="lt1"/>
                </a:solidFill>
              </a:rPr>
              <a:t>16</a:t>
            </a:r>
            <a:r>
              <a:rPr lang="en-US" sz="2000" b="1" i="0" u="none" strike="noStrike" cap="none" dirty="0">
                <a:solidFill>
                  <a:schemeClr val="lt1"/>
                </a:solidFill>
              </a:rPr>
              <a:t>% from total calls answered in 2022</a:t>
            </a:r>
            <a:endParaRPr b="1" dirty="0"/>
          </a:p>
        </p:txBody>
      </p:sp>
      <p:sp>
        <p:nvSpPr>
          <p:cNvPr id="281" name="Google Shape;281;p34"/>
          <p:cNvSpPr txBox="1"/>
          <p:nvPr/>
        </p:nvSpPr>
        <p:spPr>
          <a:xfrm>
            <a:off x="1630363" y="184571"/>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400" b="1" i="0" u="none" strike="noStrike" cap="none">
                <a:solidFill>
                  <a:schemeClr val="lt1"/>
                </a:solidFill>
                <a:latin typeface="Arial"/>
                <a:ea typeface="Arial"/>
                <a:cs typeface="Arial"/>
                <a:sym typeface="Arial"/>
              </a:rPr>
              <a:t>24/7 NATIONAL MILITARY SURVIVOR HELPLINE</a:t>
            </a:r>
            <a:endParaRPr/>
          </a:p>
        </p:txBody>
      </p:sp>
      <p:sp>
        <p:nvSpPr>
          <p:cNvPr id="282" name="Google Shape;282;p34"/>
          <p:cNvSpPr txBox="1"/>
          <p:nvPr/>
        </p:nvSpPr>
        <p:spPr>
          <a:xfrm>
            <a:off x="3509043" y="1715131"/>
            <a:ext cx="359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A group of people posing in front of a mountain&#10;&#10;Description automatically generated">
            <a:extLst>
              <a:ext uri="{FF2B5EF4-FFF2-40B4-BE49-F238E27FC236}">
                <a16:creationId xmlns:a16="http://schemas.microsoft.com/office/drawing/2014/main" id="{CDE4CE54-A5DC-C241-A595-E19CCE1745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8600"/>
          <a:stretch>
            <a:fillRect/>
          </a:stretch>
        </p:blipFill>
        <p:spPr bwMode="auto">
          <a:xfrm>
            <a:off x="0" y="-590550"/>
            <a:ext cx="12192000"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873547-95A6-4043-880E-205EB34628C4}"/>
              </a:ext>
            </a:extLst>
          </p:cNvPr>
          <p:cNvSpPr/>
          <p:nvPr/>
        </p:nvSpPr>
        <p:spPr>
          <a:xfrm>
            <a:off x="0" y="-1588"/>
            <a:ext cx="12192000" cy="2089916"/>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4" name="Rectangle 4">
            <a:extLst>
              <a:ext uri="{FF2B5EF4-FFF2-40B4-BE49-F238E27FC236}">
                <a16:creationId xmlns:a16="http://schemas.microsoft.com/office/drawing/2014/main" id="{97F3CD75-086B-0D4B-ABD9-A29CBF6D0BAB}"/>
              </a:ext>
            </a:extLst>
          </p:cNvPr>
          <p:cNvSpPr>
            <a:spLocks noChangeArrowheads="1"/>
          </p:cNvSpPr>
          <p:nvPr/>
        </p:nvSpPr>
        <p:spPr bwMode="auto">
          <a:xfrm>
            <a:off x="1495425" y="149336"/>
            <a:ext cx="10696575"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TAPS PROGRAMS</a:t>
            </a:r>
          </a:p>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Survivor Seminars | Suicide Pre/Postvention | Caregiver to Survivor Women’s Empowerment | Sports &amp; Entertainment | Outdoor Expeditions Retreats | Care Groups | Young Adults | TAPS Togethers </a:t>
            </a:r>
          </a:p>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Online Community | Virtual Programming </a:t>
            </a:r>
          </a:p>
        </p:txBody>
      </p:sp>
      <p:pic>
        <p:nvPicPr>
          <p:cNvPr id="2" name="Picture 5">
            <a:extLst>
              <a:ext uri="{FF2B5EF4-FFF2-40B4-BE49-F238E27FC236}">
                <a16:creationId xmlns:a16="http://schemas.microsoft.com/office/drawing/2014/main" id="{39634D7F-16AA-4A6C-9910-EBABE6B872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02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a canyon&#10;&#10;Description automatically generated with low confidence">
            <a:extLst>
              <a:ext uri="{FF2B5EF4-FFF2-40B4-BE49-F238E27FC236}">
                <a16:creationId xmlns:a16="http://schemas.microsoft.com/office/drawing/2014/main" id="{D5DFD381-7303-3D42-B778-0F904019AEE8}"/>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Google Shape;295;p39">
            <a:extLst>
              <a:ext uri="{FF2B5EF4-FFF2-40B4-BE49-F238E27FC236}">
                <a16:creationId xmlns:a16="http://schemas.microsoft.com/office/drawing/2014/main" id="{3D412BD1-5FB8-FB4E-8B1E-9FC7D544330E}"/>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i="0" u="none" strike="noStrike" cap="none" dirty="0">
                <a:solidFill>
                  <a:schemeClr val="accent2"/>
                </a:solidFill>
                <a:latin typeface="Arial"/>
                <a:ea typeface="Arial"/>
                <a:cs typeface="Arial"/>
                <a:sym typeface="Arial"/>
              </a:rPr>
              <a:t>WHAT SURVIVORS GAIN</a:t>
            </a:r>
            <a:endParaRPr dirty="0"/>
          </a:p>
        </p:txBody>
      </p:sp>
      <p:pic>
        <p:nvPicPr>
          <p:cNvPr id="5" name="Google Shape;516;p61" descr="IMG_2522.jpg">
            <a:extLst>
              <a:ext uri="{FF2B5EF4-FFF2-40B4-BE49-F238E27FC236}">
                <a16:creationId xmlns:a16="http://schemas.microsoft.com/office/drawing/2014/main" id="{AD2464D8-EF84-5E40-A67E-B04477750517}"/>
              </a:ext>
            </a:extLst>
          </p:cNvPr>
          <p:cNvPicPr preferRelativeResize="0"/>
          <p:nvPr/>
        </p:nvPicPr>
        <p:blipFill rotWithShape="1">
          <a:blip r:embed="rId3">
            <a:alphaModFix/>
          </a:blip>
          <a:srcRect/>
          <a:stretch/>
        </p:blipFill>
        <p:spPr>
          <a:xfrm>
            <a:off x="47748" y="4428517"/>
            <a:ext cx="3818206" cy="2267282"/>
          </a:xfrm>
          <a:prstGeom prst="rect">
            <a:avLst/>
          </a:prstGeom>
          <a:noFill/>
          <a:ln>
            <a:noFill/>
          </a:ln>
          <a:effectLst>
            <a:outerShdw blurRad="292100" dist="139700" dir="2700000" algn="tl" rotWithShape="0">
              <a:srgbClr val="333333">
                <a:alpha val="64310"/>
              </a:srgbClr>
            </a:outerShdw>
          </a:effectLst>
        </p:spPr>
      </p:pic>
      <p:pic>
        <p:nvPicPr>
          <p:cNvPr id="6" name="Google Shape;517;p61" descr="IMG_2524.jpg">
            <a:extLst>
              <a:ext uri="{FF2B5EF4-FFF2-40B4-BE49-F238E27FC236}">
                <a16:creationId xmlns:a16="http://schemas.microsoft.com/office/drawing/2014/main" id="{11235387-EB3E-A44F-89ED-D5B92F59BC3B}"/>
              </a:ext>
            </a:extLst>
          </p:cNvPr>
          <p:cNvPicPr preferRelativeResize="0"/>
          <p:nvPr/>
        </p:nvPicPr>
        <p:blipFill rotWithShape="1">
          <a:blip r:embed="rId4">
            <a:alphaModFix/>
          </a:blip>
          <a:srcRect/>
          <a:stretch/>
        </p:blipFill>
        <p:spPr>
          <a:xfrm>
            <a:off x="4152900" y="3853738"/>
            <a:ext cx="3886200" cy="2842061"/>
          </a:xfrm>
          <a:prstGeom prst="rect">
            <a:avLst/>
          </a:prstGeom>
          <a:noFill/>
          <a:ln>
            <a:noFill/>
          </a:ln>
          <a:effectLst>
            <a:outerShdw blurRad="292100" dist="139700" dir="2700000" algn="tl" rotWithShape="0">
              <a:srgbClr val="333333">
                <a:alpha val="64310"/>
              </a:srgbClr>
            </a:outerShdw>
          </a:effectLst>
        </p:spPr>
      </p:pic>
      <p:pic>
        <p:nvPicPr>
          <p:cNvPr id="7" name="Google Shape;518;p61" descr="IMG_2530.jpg">
            <a:extLst>
              <a:ext uri="{FF2B5EF4-FFF2-40B4-BE49-F238E27FC236}">
                <a16:creationId xmlns:a16="http://schemas.microsoft.com/office/drawing/2014/main" id="{3BC699CF-C55D-694C-A9D4-946DFFF4C6BC}"/>
              </a:ext>
            </a:extLst>
          </p:cNvPr>
          <p:cNvPicPr preferRelativeResize="0"/>
          <p:nvPr/>
        </p:nvPicPr>
        <p:blipFill rotWithShape="1">
          <a:blip r:embed="rId5">
            <a:alphaModFix/>
          </a:blip>
          <a:srcRect/>
          <a:stretch/>
        </p:blipFill>
        <p:spPr>
          <a:xfrm>
            <a:off x="3146276" y="1583231"/>
            <a:ext cx="4782300" cy="1991349"/>
          </a:xfrm>
          <a:prstGeom prst="rect">
            <a:avLst/>
          </a:prstGeom>
          <a:noFill/>
          <a:ln>
            <a:noFill/>
          </a:ln>
          <a:effectLst>
            <a:outerShdw blurRad="292100" dist="139700" dir="2700000" algn="tl" rotWithShape="0">
              <a:srgbClr val="333333">
                <a:alpha val="64310"/>
              </a:srgbClr>
            </a:outerShdw>
          </a:effectLst>
        </p:spPr>
      </p:pic>
      <p:pic>
        <p:nvPicPr>
          <p:cNvPr id="8" name="Google Shape;519;p61" descr="IMG_2518.jpg">
            <a:extLst>
              <a:ext uri="{FF2B5EF4-FFF2-40B4-BE49-F238E27FC236}">
                <a16:creationId xmlns:a16="http://schemas.microsoft.com/office/drawing/2014/main" id="{1853D6AA-FEA2-3649-9DC0-B94D00DC08E2}"/>
              </a:ext>
            </a:extLst>
          </p:cNvPr>
          <p:cNvPicPr preferRelativeResize="0"/>
          <p:nvPr/>
        </p:nvPicPr>
        <p:blipFill rotWithShape="1">
          <a:blip r:embed="rId6">
            <a:alphaModFix/>
          </a:blip>
          <a:srcRect/>
          <a:stretch/>
        </p:blipFill>
        <p:spPr>
          <a:xfrm>
            <a:off x="329533" y="1583231"/>
            <a:ext cx="2362200" cy="2557897"/>
          </a:xfrm>
          <a:prstGeom prst="rect">
            <a:avLst/>
          </a:prstGeom>
          <a:noFill/>
          <a:ln>
            <a:noFill/>
          </a:ln>
          <a:effectLst>
            <a:outerShdw blurRad="292100" dist="139700" dir="2700000" algn="tl" rotWithShape="0">
              <a:srgbClr val="333333">
                <a:alpha val="64310"/>
              </a:srgbClr>
            </a:outerShdw>
          </a:effectLst>
        </p:spPr>
      </p:pic>
      <p:pic>
        <p:nvPicPr>
          <p:cNvPr id="11" name="Picture 5">
            <a:extLst>
              <a:ext uri="{FF2B5EF4-FFF2-40B4-BE49-F238E27FC236}">
                <a16:creationId xmlns:a16="http://schemas.microsoft.com/office/drawing/2014/main" id="{5CADAB16-5E9B-DD43-883C-D55916C85FE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5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528;p62" descr="IMG_2502.jpg">
            <a:extLst>
              <a:ext uri="{FF2B5EF4-FFF2-40B4-BE49-F238E27FC236}">
                <a16:creationId xmlns:a16="http://schemas.microsoft.com/office/drawing/2014/main" id="{370FE3A1-D009-CF45-9E18-95295AE9156A}"/>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511" y="1290041"/>
            <a:ext cx="3256579" cy="5123645"/>
          </a:xfrm>
          <a:prstGeom prst="rect">
            <a:avLst/>
          </a:prstGeom>
          <a:noFill/>
          <a:ln>
            <a:noFill/>
          </a:ln>
          <a:effectLst>
            <a:outerShdw blurRad="292100" dist="139700" dir="2700000" algn="tl" rotWithShape="0">
              <a:srgbClr val="333333">
                <a:alpha val="64310"/>
              </a:srgbClr>
            </a:outerShdw>
          </a:effectLst>
        </p:spPr>
      </p:pic>
      <p:sp>
        <p:nvSpPr>
          <p:cNvPr id="12" name="Google Shape;295;p39">
            <a:extLst>
              <a:ext uri="{FF2B5EF4-FFF2-40B4-BE49-F238E27FC236}">
                <a16:creationId xmlns:a16="http://schemas.microsoft.com/office/drawing/2014/main" id="{B6C45A76-42CD-8C46-9971-EB9BDBD9681E}"/>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Arial"/>
                <a:ea typeface="Arial"/>
                <a:cs typeface="Arial"/>
                <a:sym typeface="Arial"/>
              </a:rPr>
              <a:t>EMBRACING LIFE AS LIVING LEGACIES</a:t>
            </a:r>
            <a:endParaRPr sz="1100" dirty="0"/>
          </a:p>
        </p:txBody>
      </p:sp>
      <p:pic>
        <p:nvPicPr>
          <p:cNvPr id="15" name="Google Shape;529;p62" descr="IMG_2503.jpg">
            <a:extLst>
              <a:ext uri="{FF2B5EF4-FFF2-40B4-BE49-F238E27FC236}">
                <a16:creationId xmlns:a16="http://schemas.microsoft.com/office/drawing/2014/main" id="{A9E910DB-DC7E-3A41-B164-6F0F19AF7F3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75798" y="1269449"/>
            <a:ext cx="5070441" cy="5588551"/>
          </a:xfrm>
          <a:prstGeom prst="rect">
            <a:avLst/>
          </a:prstGeom>
          <a:noFill/>
          <a:ln>
            <a:noFill/>
          </a:ln>
          <a:effectLst>
            <a:outerShdw blurRad="292100" dist="139700" dir="2700000" algn="tl" rotWithShape="0">
              <a:srgbClr val="333333">
                <a:alpha val="64310"/>
              </a:srgbClr>
            </a:outerShdw>
          </a:effectLst>
        </p:spPr>
      </p:pic>
      <p:pic>
        <p:nvPicPr>
          <p:cNvPr id="2" name="Google Shape;527;p62" descr="IMG_2528.jpg">
            <a:extLst>
              <a:ext uri="{FF2B5EF4-FFF2-40B4-BE49-F238E27FC236}">
                <a16:creationId xmlns:a16="http://schemas.microsoft.com/office/drawing/2014/main" id="{C0ECADD3-CC23-7702-046F-615C2B0B589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98196" y="1269449"/>
            <a:ext cx="3325292" cy="4996048"/>
          </a:xfrm>
          <a:prstGeom prst="rect">
            <a:avLst/>
          </a:prstGeom>
          <a:noFill/>
          <a:ln>
            <a:noFill/>
          </a:ln>
          <a:effectLst>
            <a:outerShdw blurRad="292100" dist="139700" dir="2700000" algn="tl" rotWithShape="0">
              <a:srgbClr val="333333">
                <a:alpha val="64310"/>
              </a:srgbClr>
            </a:outerShdw>
          </a:effectLst>
        </p:spPr>
      </p:pic>
      <p:pic>
        <p:nvPicPr>
          <p:cNvPr id="16" name="Google Shape;530;p62">
            <a:extLst>
              <a:ext uri="{FF2B5EF4-FFF2-40B4-BE49-F238E27FC236}">
                <a16:creationId xmlns:a16="http://schemas.microsoft.com/office/drawing/2014/main" id="{9FF2393E-8686-CE4E-A41F-40AB0BDD13B6}"/>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46703" y="1278166"/>
            <a:ext cx="1399072" cy="1855619"/>
          </a:xfrm>
          <a:prstGeom prst="rect">
            <a:avLst/>
          </a:prstGeom>
          <a:noFill/>
          <a:ln>
            <a:noFill/>
          </a:ln>
          <a:effectLst>
            <a:outerShdw blurRad="57150" dist="19050" dir="5400000" algn="bl" rotWithShape="0">
              <a:srgbClr val="000000">
                <a:alpha val="50000"/>
              </a:srgbClr>
            </a:outerShdw>
          </a:effectLst>
        </p:spPr>
      </p:pic>
      <p:pic>
        <p:nvPicPr>
          <p:cNvPr id="6" name="Picture 5">
            <a:extLst>
              <a:ext uri="{FF2B5EF4-FFF2-40B4-BE49-F238E27FC236}">
                <a16:creationId xmlns:a16="http://schemas.microsoft.com/office/drawing/2014/main" id="{53315061-408E-7A2F-3EBE-3988E1F96D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5231" y="194581"/>
            <a:ext cx="1319154" cy="131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77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front of a crowd posing for the camera&#10;&#10;Description automatically generated">
            <a:extLst>
              <a:ext uri="{FF2B5EF4-FFF2-40B4-BE49-F238E27FC236}">
                <a16:creationId xmlns:a16="http://schemas.microsoft.com/office/drawing/2014/main" id="{293E5186-2597-1A42-9684-842F50DEEE68}"/>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204"/>
          <a:stretch/>
        </p:blipFill>
        <p:spPr>
          <a:xfrm>
            <a:off x="0" y="0"/>
            <a:ext cx="12192000" cy="6858000"/>
          </a:xfrm>
          <a:prstGeom prst="rect">
            <a:avLst/>
          </a:prstGeom>
          <a:effectLst>
            <a:outerShdw blurRad="50800" dist="50800" dir="5400000" algn="ctr" rotWithShape="0">
              <a:srgbClr val="000000">
                <a:alpha val="31000"/>
              </a:srgbClr>
            </a:outerShdw>
          </a:effectLst>
        </p:spPr>
      </p:pic>
      <p:sp>
        <p:nvSpPr>
          <p:cNvPr id="2" name="Rectangle 1">
            <a:extLst>
              <a:ext uri="{FF2B5EF4-FFF2-40B4-BE49-F238E27FC236}">
                <a16:creationId xmlns:a16="http://schemas.microsoft.com/office/drawing/2014/main" id="{6F4A26D8-E813-4D32-9895-00B912975EF3}"/>
              </a:ext>
            </a:extLst>
          </p:cNvPr>
          <p:cNvSpPr/>
          <p:nvPr/>
        </p:nvSpPr>
        <p:spPr>
          <a:xfrm>
            <a:off x="0" y="-1588"/>
            <a:ext cx="12192000" cy="1951038"/>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1" name="Google Shape;328;p43">
            <a:extLst>
              <a:ext uri="{FF2B5EF4-FFF2-40B4-BE49-F238E27FC236}">
                <a16:creationId xmlns:a16="http://schemas.microsoft.com/office/drawing/2014/main" id="{EA83ADC2-B40D-F644-8424-9555C951EB3A}"/>
              </a:ext>
            </a:extLst>
          </p:cNvPr>
          <p:cNvSpPr txBox="1">
            <a:spLocks noChangeArrowheads="1"/>
          </p:cNvSpPr>
          <p:nvPr/>
        </p:nvSpPr>
        <p:spPr bwMode="auto">
          <a:xfrm>
            <a:off x="1539875" y="1644650"/>
            <a:ext cx="6019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FF"/>
              </a:buClr>
              <a:buSzPts val="2400"/>
            </a:pPr>
            <a:endParaRPr lang="en-US" altLang="en-US" sz="3200" dirty="0">
              <a:solidFill>
                <a:srgbClr val="B31217"/>
              </a:solidFill>
              <a:latin typeface="Stardos Stencil" panose="02000506070000020003" pitchFamily="2" charset="77"/>
              <a:ea typeface="Stardos Stencil" panose="02000506070000020003" pitchFamily="2" charset="77"/>
              <a:cs typeface="Stardos Stencil" panose="02000506070000020003" pitchFamily="2" charset="77"/>
              <a:sym typeface="Stardos Stencil" panose="02000506070000020003" pitchFamily="2" charset="77"/>
            </a:endParaRPr>
          </a:p>
        </p:txBody>
      </p:sp>
      <p:sp>
        <p:nvSpPr>
          <p:cNvPr id="30724" name="Rectangle 3">
            <a:extLst>
              <a:ext uri="{FF2B5EF4-FFF2-40B4-BE49-F238E27FC236}">
                <a16:creationId xmlns:a16="http://schemas.microsoft.com/office/drawing/2014/main" id="{E375DD2E-C2CC-8044-B2EB-4C3E219AEB0F}"/>
              </a:ext>
            </a:extLst>
          </p:cNvPr>
          <p:cNvSpPr>
            <a:spLocks noChangeArrowheads="1"/>
          </p:cNvSpPr>
          <p:nvPr/>
        </p:nvSpPr>
        <p:spPr bwMode="auto">
          <a:xfrm>
            <a:off x="3009900" y="235267"/>
            <a:ext cx="9182100" cy="147732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TAPS SUPPORT TO YOUTH</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Good Grief Camps | Family Campouts  </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Early Childhood | Young Adults | Online Support</a:t>
            </a:r>
          </a:p>
        </p:txBody>
      </p:sp>
    </p:spTree>
    <p:extLst>
      <p:ext uri="{BB962C8B-B14F-4D97-AF65-F5344CB8AC3E}">
        <p14:creationId xmlns:p14="http://schemas.microsoft.com/office/powerpoint/2010/main" val="143924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2" name="Picture 11" descr="A group of children sitting on the grass&#10;&#10;Description automatically generated with medium confidence">
            <a:extLst>
              <a:ext uri="{FF2B5EF4-FFF2-40B4-BE49-F238E27FC236}">
                <a16:creationId xmlns:a16="http://schemas.microsoft.com/office/drawing/2014/main" id="{2556CA57-56D2-7474-93E4-60D7692BD2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6570" y="3276783"/>
            <a:ext cx="4476533" cy="2984355"/>
          </a:xfrm>
          <a:prstGeom prst="rect">
            <a:avLst/>
          </a:prstGeom>
        </p:spPr>
      </p:pic>
      <p:sp>
        <p:nvSpPr>
          <p:cNvPr id="180" name="Google Shape;180;p15"/>
          <p:cNvSpPr txBox="1"/>
          <p:nvPr/>
        </p:nvSpPr>
        <p:spPr>
          <a:xfrm>
            <a:off x="1516407" y="163513"/>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chemeClr val="accent2"/>
                </a:solidFill>
                <a:latin typeface="Arial"/>
                <a:ea typeface="Arial"/>
                <a:cs typeface="Arial"/>
                <a:sym typeface="Arial"/>
              </a:rPr>
              <a:t>GOOD GRIEF CAMP</a:t>
            </a:r>
            <a:endParaRPr sz="1400" b="0" i="0" u="none" strike="noStrike" cap="none" dirty="0">
              <a:solidFill>
                <a:srgbClr val="000000"/>
              </a:solidFill>
              <a:latin typeface="Arial"/>
              <a:ea typeface="Arial"/>
              <a:cs typeface="Arial"/>
              <a:sym typeface="Arial"/>
            </a:endParaRPr>
          </a:p>
        </p:txBody>
      </p:sp>
      <p:sp>
        <p:nvSpPr>
          <p:cNvPr id="181" name="Google Shape;181;p15"/>
          <p:cNvSpPr txBox="1"/>
          <p:nvPr/>
        </p:nvSpPr>
        <p:spPr>
          <a:xfrm>
            <a:off x="35502" y="1534485"/>
            <a:ext cx="3436747"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dk1"/>
                </a:solidFill>
                <a:latin typeface="Arial"/>
                <a:ea typeface="Arial"/>
                <a:cs typeface="Arial"/>
                <a:sym typeface="Arial"/>
              </a:rPr>
              <a:t>“</a:t>
            </a:r>
            <a:r>
              <a:rPr lang="en-US" sz="1600" i="1" dirty="0">
                <a:solidFill>
                  <a:schemeClr val="dk1"/>
                </a:solidFill>
              </a:rPr>
              <a:t>My boy has been coming for almost 10 years and the all-day events at Ft Myer were fantastic. He told me he felt this was the best Good Grief Camp he has attended. Also, the Group Leaders and Military Mentors were great as usually. Thank you!</a:t>
            </a:r>
            <a:r>
              <a:rPr lang="en-US" sz="16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Surviving spouse</a:t>
            </a:r>
            <a:endParaRPr sz="1100" b="0" i="0" u="none" strike="noStrike" cap="none" dirty="0">
              <a:solidFill>
                <a:srgbClr val="000000"/>
              </a:solidFill>
              <a:latin typeface="Arial"/>
              <a:ea typeface="Arial"/>
              <a:cs typeface="Arial"/>
              <a:sym typeface="Arial"/>
            </a:endParaRPr>
          </a:p>
        </p:txBody>
      </p:sp>
      <p:pic>
        <p:nvPicPr>
          <p:cNvPr id="8" name="Picture 7" descr="A group of people posing for a photo&#10;&#10;Description automatically generated">
            <a:extLst>
              <a:ext uri="{FF2B5EF4-FFF2-40B4-BE49-F238E27FC236}">
                <a16:creationId xmlns:a16="http://schemas.microsoft.com/office/drawing/2014/main" id="{BB77F83E-EA99-7706-69F1-D687B6B2DF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9882" y="3065907"/>
            <a:ext cx="4242118" cy="3419715"/>
          </a:xfrm>
          <a:prstGeom prst="rect">
            <a:avLst/>
          </a:prstGeom>
        </p:spPr>
      </p:pic>
      <p:pic>
        <p:nvPicPr>
          <p:cNvPr id="14" name="Picture 13" descr="A group of people holding hands&#10;&#10;Description automatically generated">
            <a:extLst>
              <a:ext uri="{FF2B5EF4-FFF2-40B4-BE49-F238E27FC236}">
                <a16:creationId xmlns:a16="http://schemas.microsoft.com/office/drawing/2014/main" id="{4C752DF8-4FC9-F994-79F9-3D769102BB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66" y="3664383"/>
            <a:ext cx="3892965" cy="2596755"/>
          </a:xfrm>
          <a:prstGeom prst="rect">
            <a:avLst/>
          </a:prstGeom>
        </p:spPr>
      </p:pic>
      <p:pic>
        <p:nvPicPr>
          <p:cNvPr id="16" name="Picture 15" descr="A group of kids in red shirts&#10;&#10;Description automatically generated with low confidence">
            <a:extLst>
              <a:ext uri="{FF2B5EF4-FFF2-40B4-BE49-F238E27FC236}">
                <a16:creationId xmlns:a16="http://schemas.microsoft.com/office/drawing/2014/main" id="{98A4445A-3840-6F2C-5972-D1F0018BD5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5769" y="3064"/>
            <a:ext cx="4596231" cy="3062843"/>
          </a:xfrm>
          <a:prstGeom prst="rect">
            <a:avLst/>
          </a:prstGeom>
        </p:spPr>
      </p:pic>
      <p:sp>
        <p:nvSpPr>
          <p:cNvPr id="2" name="TextBox 1">
            <a:extLst>
              <a:ext uri="{FF2B5EF4-FFF2-40B4-BE49-F238E27FC236}">
                <a16:creationId xmlns:a16="http://schemas.microsoft.com/office/drawing/2014/main" id="{766C87BC-BE40-50D6-6F41-5A4096D8F274}"/>
              </a:ext>
            </a:extLst>
          </p:cNvPr>
          <p:cNvSpPr txBox="1"/>
          <p:nvPr/>
        </p:nvSpPr>
        <p:spPr>
          <a:xfrm>
            <a:off x="3587526" y="1169315"/>
            <a:ext cx="3892966" cy="2062103"/>
          </a:xfrm>
          <a:prstGeom prst="rect">
            <a:avLst/>
          </a:prstGeom>
          <a:noFill/>
        </p:spPr>
        <p:txBody>
          <a:bodyPr wrap="square" rtlCol="0">
            <a:spAutoFit/>
          </a:bodyPr>
          <a:lstStyle/>
          <a:p>
            <a:pPr algn="ctr"/>
            <a:r>
              <a:rPr lang="en-US" sz="1600" b="0" i="1" dirty="0">
                <a:solidFill>
                  <a:schemeClr val="tx1"/>
                </a:solidFill>
                <a:effectLst/>
                <a:latin typeface="Arial" panose="020B0604020202020204" pitchFamily="34" charset="0"/>
                <a:cs typeface="Arial" panose="020B0604020202020204" pitchFamily="34" charset="0"/>
              </a:rPr>
              <a:t>"TAPS has really been amazing for my daughter, by helping her establish friendships with other kids and adults that understand her loss. She doesn’t feel quite as alone, even if every story is different, they all share a commonality in their grief, and I feel like the peer support is so important."</a:t>
            </a:r>
            <a:r>
              <a:rPr lang="en-US" sz="1200" b="0" i="1" dirty="0">
                <a:solidFill>
                  <a:schemeClr val="tx1"/>
                </a:solidFill>
                <a:effectLst/>
                <a:latin typeface="Arial" panose="020B0604020202020204" pitchFamily="34" charset="0"/>
                <a:cs typeface="Arial" panose="020B0604020202020204" pitchFamily="34" charset="0"/>
              </a:rPr>
              <a:t>- </a:t>
            </a:r>
            <a:r>
              <a:rPr lang="en-US" sz="1200" b="0" i="0" dirty="0">
                <a:solidFill>
                  <a:schemeClr val="tx1"/>
                </a:solidFill>
                <a:effectLst/>
                <a:latin typeface="Arial" panose="020B0604020202020204" pitchFamily="34" charset="0"/>
                <a:cs typeface="Arial" panose="020B0604020202020204" pitchFamily="34" charset="0"/>
              </a:rPr>
              <a:t>Surviving spouse</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422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drawing on a white board&#10;&#10;Description automatically generated with low confidence">
            <a:extLst>
              <a:ext uri="{FF2B5EF4-FFF2-40B4-BE49-F238E27FC236}">
                <a16:creationId xmlns:a16="http://schemas.microsoft.com/office/drawing/2014/main" id="{7CB72989-489D-A6FA-72AF-B8356E5EDA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565" y="8385"/>
            <a:ext cx="4115476" cy="3318103"/>
          </a:xfrm>
          <a:prstGeom prst="rect">
            <a:avLst/>
          </a:prstGeom>
        </p:spPr>
      </p:pic>
      <p:pic>
        <p:nvPicPr>
          <p:cNvPr id="3" name="Picture 2" descr="A picture containing yellow, orange, table, umbrella&#10;&#10;Description automatically generated">
            <a:extLst>
              <a:ext uri="{FF2B5EF4-FFF2-40B4-BE49-F238E27FC236}">
                <a16:creationId xmlns:a16="http://schemas.microsoft.com/office/drawing/2014/main" id="{036BA7E2-D2DA-212F-BC08-7AFA143723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681786" y="416860"/>
            <a:ext cx="3334873" cy="2501154"/>
          </a:xfrm>
          <a:prstGeom prst="rect">
            <a:avLst/>
          </a:prstGeom>
        </p:spPr>
      </p:pic>
      <p:pic>
        <p:nvPicPr>
          <p:cNvPr id="13" name="Picture 12">
            <a:extLst>
              <a:ext uri="{FF2B5EF4-FFF2-40B4-BE49-F238E27FC236}">
                <a16:creationId xmlns:a16="http://schemas.microsoft.com/office/drawing/2014/main" id="{4820671F-5FAF-1447-9CBE-E4B3C2F53D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646177" y="2279796"/>
            <a:ext cx="3731821" cy="5424589"/>
          </a:xfrm>
          <a:prstGeom prst="rect">
            <a:avLst/>
          </a:prstGeom>
          <a:ln>
            <a:noFill/>
          </a:ln>
          <a:effectLst>
            <a:outerShdw blurRad="292100" dist="139700" dir="2700000" algn="tl" rotWithShape="0">
              <a:srgbClr val="333333">
                <a:alpha val="65000"/>
              </a:srgbClr>
            </a:outerShdw>
          </a:effectLst>
        </p:spPr>
      </p:pic>
      <p:pic>
        <p:nvPicPr>
          <p:cNvPr id="14" name="Picture 13" descr="Text&#10;&#10;Description automatically generated">
            <a:extLst>
              <a:ext uri="{FF2B5EF4-FFF2-40B4-BE49-F238E27FC236}">
                <a16:creationId xmlns:a16="http://schemas.microsoft.com/office/drawing/2014/main" id="{994CE1C5-0C83-384C-AF05-38B099A690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831" y="2008909"/>
            <a:ext cx="3140149" cy="4849091"/>
          </a:xfrm>
          <a:prstGeom prst="rect">
            <a:avLst/>
          </a:prstGeom>
          <a:ln>
            <a:noFill/>
          </a:ln>
          <a:effectLst>
            <a:outerShdw blurRad="292100" dist="139700" dir="2700000" algn="tl" rotWithShape="0">
              <a:srgbClr val="333333">
                <a:alpha val="65000"/>
              </a:srgbClr>
            </a:outerShdw>
          </a:effectLst>
        </p:spPr>
      </p:pic>
      <p:pic>
        <p:nvPicPr>
          <p:cNvPr id="8" name="Picture 7" descr="Logo&#10;&#10;Description automatically generated">
            <a:extLst>
              <a:ext uri="{FF2B5EF4-FFF2-40B4-BE49-F238E27FC236}">
                <a16:creationId xmlns:a16="http://schemas.microsoft.com/office/drawing/2014/main" id="{063F7F0B-E4D3-514E-8A20-7857746753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039" y="207534"/>
            <a:ext cx="1621265" cy="1621265"/>
          </a:xfrm>
          <a:prstGeom prst="rect">
            <a:avLst/>
          </a:prstGeom>
        </p:spPr>
      </p:pic>
      <p:pic>
        <p:nvPicPr>
          <p:cNvPr id="2" name="Picture 1" descr="A picture containing person, indoor, table, young&#10;&#10;Description automatically generated">
            <a:extLst>
              <a:ext uri="{FF2B5EF4-FFF2-40B4-BE49-F238E27FC236}">
                <a16:creationId xmlns:a16="http://schemas.microsoft.com/office/drawing/2014/main" id="{5E2E6CCA-C200-FA5B-FD47-3EECA72538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80772" y="4378036"/>
            <a:ext cx="4411028" cy="2479964"/>
          </a:xfrm>
          <a:prstGeom prst="rect">
            <a:avLst/>
          </a:prstGeom>
          <a:ln>
            <a:noFill/>
          </a:ln>
          <a:effectLst>
            <a:outerShdw blurRad="292100" dist="139700" dir="2700000" algn="tl" rotWithShape="0">
              <a:srgbClr val="333333">
                <a:alpha val="65000"/>
              </a:srgbClr>
            </a:outerShdw>
          </a:effectLst>
        </p:spPr>
      </p:pic>
      <p:pic>
        <p:nvPicPr>
          <p:cNvPr id="10" name="Picture 9" descr="A close up of text on a whiteboard&#10;&#10;Description automatically generated">
            <a:extLst>
              <a:ext uri="{FF2B5EF4-FFF2-40B4-BE49-F238E27FC236}">
                <a16:creationId xmlns:a16="http://schemas.microsoft.com/office/drawing/2014/main" id="{60CC1AC9-C37F-4A49-BD31-D3E11D32CF2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35041" y="0"/>
            <a:ext cx="3645151" cy="2206706"/>
          </a:xfrm>
          <a:prstGeom prst="rect">
            <a:avLst/>
          </a:prstGeom>
          <a:ln>
            <a:noFill/>
          </a:ln>
          <a:effectLst>
            <a:outerShdw blurRad="292100" dist="139700" dir="2700000" algn="tl" rotWithShape="0">
              <a:srgbClr val="333333">
                <a:alpha val="65000"/>
              </a:srgbClr>
            </a:outerShdw>
          </a:effectLst>
        </p:spPr>
      </p:pic>
      <p:pic>
        <p:nvPicPr>
          <p:cNvPr id="6" name="Picture 5" descr="A person in uniform&#10;&#10;Description automatically generated with low confidence">
            <a:extLst>
              <a:ext uri="{FF2B5EF4-FFF2-40B4-BE49-F238E27FC236}">
                <a16:creationId xmlns:a16="http://schemas.microsoft.com/office/drawing/2014/main" id="{C5474708-0EFA-D043-BC06-CDE8ACFAD4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52093" y="1959419"/>
            <a:ext cx="3928099" cy="2474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189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44"/>
        <p:cNvGrpSpPr/>
        <p:nvPr/>
      </p:nvGrpSpPr>
      <p:grpSpPr>
        <a:xfrm>
          <a:off x="0" y="0"/>
          <a:ext cx="0" cy="0"/>
          <a:chOff x="0" y="0"/>
          <a:chExt cx="0" cy="0"/>
        </a:xfrm>
      </p:grpSpPr>
      <p:sp>
        <p:nvSpPr>
          <p:cNvPr id="2" name="Rectangle 1">
            <a:extLst>
              <a:ext uri="{FF2B5EF4-FFF2-40B4-BE49-F238E27FC236}">
                <a16:creationId xmlns:a16="http://schemas.microsoft.com/office/drawing/2014/main" id="{21F83C47-71BE-1245-AD34-5CD9D58644E8}"/>
              </a:ext>
            </a:extLst>
          </p:cNvPr>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G_189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45134" y="53707"/>
            <a:ext cx="5937484" cy="3175397"/>
          </a:xfrm>
          <a:prstGeom prst="rect">
            <a:avLst/>
          </a:prstGeom>
        </p:spPr>
      </p:pic>
      <p:pic>
        <p:nvPicPr>
          <p:cNvPr id="9" name="Picture 8" descr="Big Miracl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382" y="53707"/>
            <a:ext cx="4591571" cy="6804294"/>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1B945907-871E-4C4D-B5DD-B12033E1B2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4244" y="3229104"/>
            <a:ext cx="2419264" cy="3628896"/>
          </a:xfrm>
          <a:prstGeom prst="rect">
            <a:avLst/>
          </a:prstGeom>
        </p:spPr>
      </p:pic>
    </p:spTree>
    <p:extLst>
      <p:ext uri="{BB962C8B-B14F-4D97-AF65-F5344CB8AC3E}">
        <p14:creationId xmlns:p14="http://schemas.microsoft.com/office/powerpoint/2010/main" val="274035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928D3-429A-9D1C-D866-C6715F41CE0F}"/>
              </a:ext>
            </a:extLst>
          </p:cNvPr>
          <p:cNvSpPr>
            <a:spLocks noGrp="1"/>
          </p:cNvSpPr>
          <p:nvPr>
            <p:ph type="title"/>
          </p:nvPr>
        </p:nvSpPr>
        <p:spPr/>
        <p:txBody>
          <a:bodyPr/>
          <a:lstStyle/>
          <a:p>
            <a:r>
              <a:rPr lang="en-US" dirty="0"/>
              <a:t>IMPACT STORY</a:t>
            </a:r>
          </a:p>
        </p:txBody>
      </p:sp>
      <p:sp>
        <p:nvSpPr>
          <p:cNvPr id="4" name="TextBox 3">
            <a:extLst>
              <a:ext uri="{FF2B5EF4-FFF2-40B4-BE49-F238E27FC236}">
                <a16:creationId xmlns:a16="http://schemas.microsoft.com/office/drawing/2014/main" id="{39A7C71C-7FB6-B6C7-8864-5CCE361C6D45}"/>
              </a:ext>
            </a:extLst>
          </p:cNvPr>
          <p:cNvSpPr txBox="1"/>
          <p:nvPr/>
        </p:nvSpPr>
        <p:spPr>
          <a:xfrm>
            <a:off x="86628" y="1538554"/>
            <a:ext cx="4124281" cy="1169551"/>
          </a:xfrm>
          <a:prstGeom prst="rect">
            <a:avLst/>
          </a:prstGeom>
          <a:noFill/>
        </p:spPr>
        <p:txBody>
          <a:bodyPr wrap="square" rtlCol="0">
            <a:spAutoFit/>
          </a:bodyPr>
          <a:lstStyle/>
          <a:p>
            <a:r>
              <a:rPr lang="en-US" dirty="0"/>
              <a:t>"</a:t>
            </a:r>
            <a:r>
              <a:rPr lang="en-US" i="1" dirty="0"/>
              <a:t>As a Military Mentor, supporting a bereaved child through their grief is not just about being there; it's about being a source of strength and understanding in their darkest moments</a:t>
            </a:r>
            <a:r>
              <a:rPr lang="en-US" dirty="0"/>
              <a:t>.” </a:t>
            </a:r>
          </a:p>
          <a:p>
            <a:r>
              <a:rPr lang="en-US" dirty="0"/>
              <a:t>– Military Mentor</a:t>
            </a:r>
          </a:p>
        </p:txBody>
      </p:sp>
      <p:pic>
        <p:nvPicPr>
          <p:cNvPr id="5" name="Picture 4" descr="A person and child pointing at a wall of photos&#10;&#10;Description automatically generated">
            <a:extLst>
              <a:ext uri="{FF2B5EF4-FFF2-40B4-BE49-F238E27FC236}">
                <a16:creationId xmlns:a16="http://schemas.microsoft.com/office/drawing/2014/main" id="{6728285D-B755-C7EC-CA2D-007D1D5F02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882" y="2749853"/>
            <a:ext cx="3643421" cy="2428947"/>
          </a:xfrm>
          <a:prstGeom prst="rect">
            <a:avLst/>
          </a:prstGeom>
          <a:ln>
            <a:noFill/>
          </a:ln>
          <a:effectLst>
            <a:outerShdw blurRad="292100" dist="139700" dir="2700000" algn="tl" rotWithShape="0">
              <a:srgbClr val="333333">
                <a:alpha val="65000"/>
              </a:srgbClr>
            </a:outerShdw>
          </a:effectLst>
        </p:spPr>
      </p:pic>
      <p:pic>
        <p:nvPicPr>
          <p:cNvPr id="10" name="Picture 9" descr="A person and child posing for a picture&#10;&#10;Description automatically generated">
            <a:extLst>
              <a:ext uri="{FF2B5EF4-FFF2-40B4-BE49-F238E27FC236}">
                <a16:creationId xmlns:a16="http://schemas.microsoft.com/office/drawing/2014/main" id="{C057E013-110C-6318-F6E5-DC6126837C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56835" y="57349"/>
            <a:ext cx="3643421" cy="341383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E3AA5CE-45AA-E78D-6DB0-FB7E4C504725}"/>
              </a:ext>
            </a:extLst>
          </p:cNvPr>
          <p:cNvSpPr txBox="1"/>
          <p:nvPr/>
        </p:nvSpPr>
        <p:spPr>
          <a:xfrm>
            <a:off x="5595805" y="4209275"/>
            <a:ext cx="943275" cy="523220"/>
          </a:xfrm>
          <a:prstGeom prst="rect">
            <a:avLst/>
          </a:prstGeom>
          <a:noFill/>
        </p:spPr>
        <p:txBody>
          <a:bodyPr wrap="square" rtlCol="0">
            <a:spAutoFit/>
          </a:bodyPr>
          <a:lstStyle/>
          <a:p>
            <a:r>
              <a:rPr lang="en-US" sz="2800" b="1" dirty="0">
                <a:solidFill>
                  <a:srgbClr val="C00000"/>
                </a:solidFill>
              </a:rPr>
              <a:t>93%</a:t>
            </a:r>
          </a:p>
        </p:txBody>
      </p:sp>
      <p:sp>
        <p:nvSpPr>
          <p:cNvPr id="12" name="TextBox 11">
            <a:extLst>
              <a:ext uri="{FF2B5EF4-FFF2-40B4-BE49-F238E27FC236}">
                <a16:creationId xmlns:a16="http://schemas.microsoft.com/office/drawing/2014/main" id="{AC595DD7-D024-C9C3-69EA-3AB3E1B4234F}"/>
              </a:ext>
            </a:extLst>
          </p:cNvPr>
          <p:cNvSpPr txBox="1"/>
          <p:nvPr/>
        </p:nvSpPr>
        <p:spPr>
          <a:xfrm>
            <a:off x="923953" y="5425569"/>
            <a:ext cx="3107428" cy="707886"/>
          </a:xfrm>
          <a:prstGeom prst="rect">
            <a:avLst/>
          </a:prstGeom>
          <a:noFill/>
        </p:spPr>
        <p:txBody>
          <a:bodyPr wrap="square" rtlCol="0">
            <a:spAutoFit/>
          </a:bodyPr>
          <a:lstStyle/>
          <a:p>
            <a:pPr algn="ctr"/>
            <a:r>
              <a:rPr lang="en-US" sz="2000" b="1" dirty="0">
                <a:solidFill>
                  <a:srgbClr val="C00000"/>
                </a:solidFill>
              </a:rPr>
              <a:t>of Mentors volunteer in honor of a Battle Buddy</a:t>
            </a:r>
          </a:p>
        </p:txBody>
      </p:sp>
      <p:pic>
        <p:nvPicPr>
          <p:cNvPr id="14" name="Picture 13" descr="A person and a child sitting on the ground&#10;&#10;Description automatically generated">
            <a:extLst>
              <a:ext uri="{FF2B5EF4-FFF2-40B4-BE49-F238E27FC236}">
                <a16:creationId xmlns:a16="http://schemas.microsoft.com/office/drawing/2014/main" id="{35604461-E8DF-DBB6-726E-EEC91E0F4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0157" y="3832455"/>
            <a:ext cx="3136775" cy="1800081"/>
          </a:xfrm>
          <a:prstGeom prst="rect">
            <a:avLst/>
          </a:prstGeom>
          <a:effectLst>
            <a:outerShdw blurRad="50800" dist="38100" dir="18900000" algn="bl" rotWithShape="0">
              <a:prstClr val="black">
                <a:alpha val="40000"/>
              </a:prstClr>
            </a:outerShdw>
          </a:effectLst>
        </p:spPr>
      </p:pic>
      <p:sp>
        <p:nvSpPr>
          <p:cNvPr id="15" name="TextBox 14">
            <a:extLst>
              <a:ext uri="{FF2B5EF4-FFF2-40B4-BE49-F238E27FC236}">
                <a16:creationId xmlns:a16="http://schemas.microsoft.com/office/drawing/2014/main" id="{295128BE-B185-150A-6A32-9DFEBF94F436}"/>
              </a:ext>
            </a:extLst>
          </p:cNvPr>
          <p:cNvSpPr txBox="1"/>
          <p:nvPr/>
        </p:nvSpPr>
        <p:spPr>
          <a:xfrm>
            <a:off x="9102118" y="5670322"/>
            <a:ext cx="2152851" cy="307777"/>
          </a:xfrm>
          <a:prstGeom prst="rect">
            <a:avLst/>
          </a:prstGeom>
          <a:noFill/>
        </p:spPr>
        <p:txBody>
          <a:bodyPr wrap="square" rtlCol="0">
            <a:spAutoFit/>
          </a:bodyPr>
          <a:lstStyle/>
          <a:p>
            <a:r>
              <a:rPr lang="en-US" dirty="0"/>
              <a:t>@TAPSorg on YouTube</a:t>
            </a:r>
          </a:p>
        </p:txBody>
      </p:sp>
      <p:sp>
        <p:nvSpPr>
          <p:cNvPr id="16" name="TextBox 15">
            <a:extLst>
              <a:ext uri="{FF2B5EF4-FFF2-40B4-BE49-F238E27FC236}">
                <a16:creationId xmlns:a16="http://schemas.microsoft.com/office/drawing/2014/main" id="{F9EF13B2-9FF9-9B3F-1F2D-D3F7EB2220A9}"/>
              </a:ext>
            </a:extLst>
          </p:cNvPr>
          <p:cNvSpPr txBox="1"/>
          <p:nvPr/>
        </p:nvSpPr>
        <p:spPr>
          <a:xfrm>
            <a:off x="86628" y="5517902"/>
            <a:ext cx="943275" cy="523220"/>
          </a:xfrm>
          <a:prstGeom prst="rect">
            <a:avLst/>
          </a:prstGeom>
          <a:noFill/>
        </p:spPr>
        <p:txBody>
          <a:bodyPr wrap="square" rtlCol="0">
            <a:spAutoFit/>
          </a:bodyPr>
          <a:lstStyle/>
          <a:p>
            <a:r>
              <a:rPr lang="en-US" sz="2800" b="1" dirty="0">
                <a:solidFill>
                  <a:srgbClr val="C00000"/>
                </a:solidFill>
              </a:rPr>
              <a:t>71%</a:t>
            </a:r>
          </a:p>
        </p:txBody>
      </p:sp>
      <p:sp>
        <p:nvSpPr>
          <p:cNvPr id="17" name="TextBox 16">
            <a:extLst>
              <a:ext uri="{FF2B5EF4-FFF2-40B4-BE49-F238E27FC236}">
                <a16:creationId xmlns:a16="http://schemas.microsoft.com/office/drawing/2014/main" id="{073188E4-C6C1-A1B6-57DC-7F6A38AEE211}"/>
              </a:ext>
            </a:extLst>
          </p:cNvPr>
          <p:cNvSpPr txBox="1"/>
          <p:nvPr/>
        </p:nvSpPr>
        <p:spPr>
          <a:xfrm>
            <a:off x="4185847" y="4609961"/>
            <a:ext cx="3763193" cy="1631216"/>
          </a:xfrm>
          <a:prstGeom prst="rect">
            <a:avLst/>
          </a:prstGeom>
          <a:noFill/>
        </p:spPr>
        <p:txBody>
          <a:bodyPr wrap="square" rtlCol="0">
            <a:spAutoFit/>
          </a:bodyPr>
          <a:lstStyle/>
          <a:p>
            <a:pPr algn="ctr"/>
            <a:r>
              <a:rPr lang="en-US" sz="2000" b="1" dirty="0">
                <a:solidFill>
                  <a:srgbClr val="C00000"/>
                </a:solidFill>
              </a:rPr>
              <a:t>of Mentors would recommend the TAPS Military Mentor program to fellow service members and surviving families</a:t>
            </a:r>
          </a:p>
        </p:txBody>
      </p:sp>
      <p:pic>
        <p:nvPicPr>
          <p:cNvPr id="7" name="Picture 6" descr="Two women smiling at the camera&#10;&#10;Description automatically generated">
            <a:extLst>
              <a:ext uri="{FF2B5EF4-FFF2-40B4-BE49-F238E27FC236}">
                <a16:creationId xmlns:a16="http://schemas.microsoft.com/office/drawing/2014/main" id="{2BD90E1D-2DCD-6417-79E2-7485092748D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603041" y="1374638"/>
            <a:ext cx="2985918" cy="285129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43870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4784B-83F4-E247-894D-AADC1C0B95CF}"/>
              </a:ext>
            </a:extLst>
          </p:cNvPr>
          <p:cNvSpPr/>
          <p:nvPr/>
        </p:nvSpPr>
        <p:spPr>
          <a:xfrm>
            <a:off x="-74427" y="-95692"/>
            <a:ext cx="12355032" cy="6393306"/>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Google Shape;653;p73">
            <a:extLst>
              <a:ext uri="{FF2B5EF4-FFF2-40B4-BE49-F238E27FC236}">
                <a16:creationId xmlns:a16="http://schemas.microsoft.com/office/drawing/2014/main" id="{F32AA133-E14F-DE45-B31F-D14447D321E9}"/>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997325" y="0"/>
            <a:ext cx="4392613" cy="6864350"/>
          </a:xfrm>
          <a:prstGeom prst="rect">
            <a:avLst/>
          </a:prstGeom>
          <a:ln>
            <a:noFill/>
          </a:ln>
          <a:effectLst>
            <a:outerShdw blurRad="292100" dist="139700" dir="2700000" algn="tl" rotWithShape="0">
              <a:srgbClr val="333333">
                <a:alpha val="65000"/>
              </a:srgbClr>
            </a:outerShdw>
          </a:effectLst>
        </p:spPr>
      </p:pic>
      <p:pic>
        <p:nvPicPr>
          <p:cNvPr id="2" name="Picture 5">
            <a:extLst>
              <a:ext uri="{FF2B5EF4-FFF2-40B4-BE49-F238E27FC236}">
                <a16:creationId xmlns:a16="http://schemas.microsoft.com/office/drawing/2014/main" id="{D9D751F5-B2BB-4399-BC24-0DDB10FBC2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13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196B13B-369C-5D47-91DA-708D963CC0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Rectangle 1">
            <a:extLst>
              <a:ext uri="{FF2B5EF4-FFF2-40B4-BE49-F238E27FC236}">
                <a16:creationId xmlns:a16="http://schemas.microsoft.com/office/drawing/2014/main" id="{6F4A26D8-E813-4D32-9895-00B912975EF3}"/>
              </a:ext>
            </a:extLst>
          </p:cNvPr>
          <p:cNvSpPr/>
          <p:nvPr/>
        </p:nvSpPr>
        <p:spPr>
          <a:xfrm>
            <a:off x="0" y="-1588"/>
            <a:ext cx="12192000" cy="1951038"/>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1" name="Google Shape;328;p43">
            <a:extLst>
              <a:ext uri="{FF2B5EF4-FFF2-40B4-BE49-F238E27FC236}">
                <a16:creationId xmlns:a16="http://schemas.microsoft.com/office/drawing/2014/main" id="{EA83ADC2-B40D-F644-8424-9555C951EB3A}"/>
              </a:ext>
            </a:extLst>
          </p:cNvPr>
          <p:cNvSpPr txBox="1">
            <a:spLocks noChangeArrowheads="1"/>
          </p:cNvSpPr>
          <p:nvPr/>
        </p:nvSpPr>
        <p:spPr bwMode="auto">
          <a:xfrm>
            <a:off x="1539875" y="1644650"/>
            <a:ext cx="6019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FF"/>
              </a:buClr>
              <a:buSzPts val="2400"/>
            </a:pPr>
            <a:endParaRPr lang="en-US" altLang="en-US" sz="3200" dirty="0">
              <a:solidFill>
                <a:srgbClr val="B31217"/>
              </a:solidFill>
              <a:latin typeface="Stardos Stencil" panose="02000506070000020003" pitchFamily="2" charset="77"/>
              <a:ea typeface="Stardos Stencil" panose="02000506070000020003" pitchFamily="2" charset="77"/>
              <a:cs typeface="Stardos Stencil" panose="02000506070000020003" pitchFamily="2" charset="77"/>
              <a:sym typeface="Stardos Stencil" panose="02000506070000020003" pitchFamily="2" charset="77"/>
            </a:endParaRPr>
          </a:p>
        </p:txBody>
      </p:sp>
      <p:sp>
        <p:nvSpPr>
          <p:cNvPr id="30724" name="Rectangle 3">
            <a:extLst>
              <a:ext uri="{FF2B5EF4-FFF2-40B4-BE49-F238E27FC236}">
                <a16:creationId xmlns:a16="http://schemas.microsoft.com/office/drawing/2014/main" id="{E375DD2E-C2CC-8044-B2EB-4C3E219AEB0F}"/>
              </a:ext>
            </a:extLst>
          </p:cNvPr>
          <p:cNvSpPr>
            <a:spLocks noChangeArrowheads="1"/>
          </p:cNvSpPr>
          <p:nvPr/>
        </p:nvSpPr>
        <p:spPr bwMode="auto">
          <a:xfrm>
            <a:off x="1987923" y="285750"/>
            <a:ext cx="9182100" cy="10156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BRINGING JOY TO MILITARY SURVIVORS</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teams4taps | Stars4TAPS</a:t>
            </a:r>
          </a:p>
        </p:txBody>
      </p:sp>
      <p:pic>
        <p:nvPicPr>
          <p:cNvPr id="8" name="Picture 5">
            <a:extLst>
              <a:ext uri="{FF2B5EF4-FFF2-40B4-BE49-F238E27FC236}">
                <a16:creationId xmlns:a16="http://schemas.microsoft.com/office/drawing/2014/main" id="{77A1D172-D0C8-CB46-83BD-AF1FA59FA6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76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a:spLocks noGrp="1"/>
          </p:cNvSpPr>
          <p:nvPr>
            <p:ph type="body" idx="1"/>
          </p:nvPr>
        </p:nvSpPr>
        <p:spPr>
          <a:xfrm>
            <a:off x="0" y="2280062"/>
            <a:ext cx="12192000" cy="2790701"/>
          </a:xfrm>
          <a:prstGeom prst="rect">
            <a:avLst/>
          </a:prstGeom>
          <a:solidFill>
            <a:schemeClr val="accent2"/>
          </a:solidFill>
          <a:ln>
            <a:noFill/>
          </a:ln>
        </p:spPr>
        <p:txBody>
          <a:bodyPr spcFirstLastPara="1" wrap="square" lIns="91425" tIns="45700" rIns="91425" bIns="45700" anchor="ctr" anchorCtr="0">
            <a:noAutofit/>
          </a:bodyPr>
          <a:lstStyle/>
          <a:p>
            <a:pPr marL="457200" marR="0" lvl="0" indent="-228600" algn="ctr" rtl="0">
              <a:lnSpc>
                <a:spcPct val="100000"/>
              </a:lnSpc>
              <a:spcBef>
                <a:spcPts val="960"/>
              </a:spcBef>
              <a:spcAft>
                <a:spcPts val="0"/>
              </a:spcAft>
              <a:buClr>
                <a:schemeClr val="accent2"/>
              </a:buClr>
              <a:buSzPts val="4800"/>
              <a:buFont typeface="Book Antiqua"/>
              <a:buNone/>
            </a:pPr>
            <a:r>
              <a:rPr lang="en-US">
                <a:solidFill>
                  <a:schemeClr val="lt1"/>
                </a:solidFill>
                <a:latin typeface="Arial"/>
                <a:ea typeface="Arial"/>
                <a:cs typeface="Arial"/>
                <a:sym typeface="Arial"/>
              </a:rPr>
              <a:t>ADVOCACY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building&#10;&#10;Description automatically generated">
            <a:extLst>
              <a:ext uri="{FF2B5EF4-FFF2-40B4-BE49-F238E27FC236}">
                <a16:creationId xmlns:a16="http://schemas.microsoft.com/office/drawing/2014/main" id="{A3DBE889-D0F9-1BAE-F8B4-BB262BAC37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12192000" cy="6303981"/>
          </a:xfrm>
          <a:prstGeom prst="rect">
            <a:avLst/>
          </a:prstGeom>
        </p:spPr>
      </p:pic>
      <p:sp>
        <p:nvSpPr>
          <p:cNvPr id="5" name="Google Shape;142;p18">
            <a:extLst>
              <a:ext uri="{FF2B5EF4-FFF2-40B4-BE49-F238E27FC236}">
                <a16:creationId xmlns:a16="http://schemas.microsoft.com/office/drawing/2014/main" id="{95AF806D-48EE-9FB8-69AE-44DFD856CACE}"/>
              </a:ext>
            </a:extLst>
          </p:cNvPr>
          <p:cNvSpPr txBox="1"/>
          <p:nvPr/>
        </p:nvSpPr>
        <p:spPr>
          <a:xfrm>
            <a:off x="0" y="1"/>
            <a:ext cx="12191998" cy="1237966"/>
          </a:xfrm>
          <a:prstGeom prst="rect">
            <a:avLst/>
          </a:prstGeom>
          <a:solidFill>
            <a:schemeClr val="bg1">
              <a:alpha val="4233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accent2"/>
                </a:solidFill>
                <a:latin typeface="Arial"/>
                <a:ea typeface="Arial"/>
                <a:cs typeface="Arial"/>
                <a:sym typeface="Arial"/>
              </a:rPr>
              <a:t>CAPITOL HILL ADVOCACY</a:t>
            </a:r>
            <a:endParaRPr sz="1400" b="0" i="0" u="none" strike="noStrike" cap="none" dirty="0">
              <a:solidFill>
                <a:srgbClr val="000000"/>
              </a:solidFill>
              <a:latin typeface="Arial"/>
              <a:ea typeface="Arial"/>
              <a:cs typeface="Arial"/>
              <a:sym typeface="Arial"/>
            </a:endParaRPr>
          </a:p>
        </p:txBody>
      </p:sp>
      <p:sp>
        <p:nvSpPr>
          <p:cNvPr id="6" name="Google Shape;144;p18">
            <a:extLst>
              <a:ext uri="{FF2B5EF4-FFF2-40B4-BE49-F238E27FC236}">
                <a16:creationId xmlns:a16="http://schemas.microsoft.com/office/drawing/2014/main" id="{9FC5CEB3-4E21-7A7A-C1B0-261817AF6DE2}"/>
              </a:ext>
            </a:extLst>
          </p:cNvPr>
          <p:cNvSpPr txBox="1"/>
          <p:nvPr/>
        </p:nvSpPr>
        <p:spPr>
          <a:xfrm>
            <a:off x="-1" y="1237966"/>
            <a:ext cx="12191999" cy="2000507"/>
          </a:xfrm>
          <a:prstGeom prst="rect">
            <a:avLst/>
          </a:prstGeom>
          <a:solidFill>
            <a:schemeClr val="bg1">
              <a:alpha val="42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dirty="0">
                <a:solidFill>
                  <a:schemeClr val="accent5"/>
                </a:solidFill>
                <a:latin typeface="Arial"/>
                <a:ea typeface="Arial"/>
                <a:cs typeface="Arial"/>
                <a:sym typeface="Arial"/>
              </a:rPr>
              <a:t>NEARLY 150 SURVIVORS (ages 5 – 76) VISITED 300+ CONGRESSIONAL OFFICES</a:t>
            </a:r>
          </a:p>
          <a:p>
            <a:pPr marL="0" marR="0" lvl="0" indent="0" algn="ctr" rtl="0">
              <a:lnSpc>
                <a:spcPct val="100000"/>
              </a:lnSpc>
              <a:spcBef>
                <a:spcPts val="0"/>
              </a:spcBef>
              <a:spcAft>
                <a:spcPts val="0"/>
              </a:spcAft>
              <a:buNone/>
            </a:pPr>
            <a:r>
              <a:rPr lang="en-US" sz="2200" b="1" dirty="0">
                <a:solidFill>
                  <a:schemeClr val="accent5"/>
                </a:solidFill>
              </a:rPr>
              <a:t>EDUCATING ON THE NEEDS AND EXPERIENCES OF AMERICA’S MILITARY SURVIVORS</a:t>
            </a:r>
          </a:p>
          <a:p>
            <a:pPr marL="0" marR="0" lvl="0" indent="0" algn="ctr" rtl="0">
              <a:lnSpc>
                <a:spcPct val="100000"/>
              </a:lnSpc>
              <a:spcBef>
                <a:spcPts val="0"/>
              </a:spcBef>
              <a:spcAft>
                <a:spcPts val="0"/>
              </a:spcAft>
              <a:buNone/>
            </a:pPr>
            <a:r>
              <a:rPr lang="en-US" sz="2000" b="1" dirty="0">
                <a:solidFill>
                  <a:schemeClr val="accent5"/>
                </a:solidFill>
              </a:rPr>
              <a:t>Key Accomplishments:</a:t>
            </a:r>
            <a:endParaRPr lang="en-US" sz="2000" b="1" i="0" u="none" strike="noStrike" cap="none" dirty="0">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Partnered with 35 Fellow VSO’s | Advocated for 4 Key Survivor Issues </a:t>
            </a: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Met With 50 States (all currently seated senate offices) | Added 20 New Co-Sponsors Per Bill </a:t>
            </a: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350 Attendees to the TAPS Joint Congressional Reception with Elizabeth Dole Foundation (EDF)</a:t>
            </a:r>
            <a:endParaRPr lang="en-US" sz="2000" b="0" i="0" u="none" strike="noStrike" cap="none" dirty="0">
              <a:solidFill>
                <a:schemeClr val="accent5"/>
              </a:solidFill>
              <a:latin typeface="Arial"/>
              <a:ea typeface="Arial"/>
              <a:cs typeface="Arial"/>
              <a:sym typeface="Arial"/>
            </a:endParaRPr>
          </a:p>
        </p:txBody>
      </p:sp>
      <p:pic>
        <p:nvPicPr>
          <p:cNvPr id="2" name="Picture 1" descr="A logo of a military service&#10;&#10;Description automatically generated">
            <a:extLst>
              <a:ext uri="{FF2B5EF4-FFF2-40B4-BE49-F238E27FC236}">
                <a16:creationId xmlns:a16="http://schemas.microsoft.com/office/drawing/2014/main" id="{FA2E34B8-33B7-7946-AE44-68326A1D97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072" y="67848"/>
            <a:ext cx="1245295" cy="1245295"/>
          </a:xfrm>
          <a:prstGeom prst="rect">
            <a:avLst/>
          </a:prstGeom>
        </p:spPr>
      </p:pic>
    </p:spTree>
    <p:extLst>
      <p:ext uri="{BB962C8B-B14F-4D97-AF65-F5344CB8AC3E}">
        <p14:creationId xmlns:p14="http://schemas.microsoft.com/office/powerpoint/2010/main" val="274727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E7508D-6D55-0A42-7338-C975A00E111A}"/>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0" y="-13081"/>
            <a:ext cx="12192000" cy="6871081"/>
          </a:xfrm>
          <a:prstGeom prst="rect">
            <a:avLst/>
          </a:prstGeom>
        </p:spPr>
      </p:pic>
      <p:sp>
        <p:nvSpPr>
          <p:cNvPr id="3" name="Text Placeholder 2">
            <a:extLst>
              <a:ext uri="{FF2B5EF4-FFF2-40B4-BE49-F238E27FC236}">
                <a16:creationId xmlns:a16="http://schemas.microsoft.com/office/drawing/2014/main" id="{31907976-5860-124C-8C47-1CBA2C8201CC}"/>
              </a:ext>
            </a:extLst>
          </p:cNvPr>
          <p:cNvSpPr>
            <a:spLocks noGrp="1"/>
          </p:cNvSpPr>
          <p:nvPr>
            <p:ph type="body" idx="1"/>
          </p:nvPr>
        </p:nvSpPr>
        <p:spPr>
          <a:xfrm>
            <a:off x="0" y="2260981"/>
            <a:ext cx="12192000" cy="2336038"/>
          </a:xfrm>
          <a:solidFill>
            <a:schemeClr val="accent2">
              <a:alpha val="39210"/>
            </a:schemeClr>
          </a:solidFill>
        </p:spPr>
        <p:txBody>
          <a:bodyPr anchor="ctr"/>
          <a:lstStyle/>
          <a:p>
            <a:r>
              <a:rPr lang="en-US" dirty="0">
                <a:solidFill>
                  <a:schemeClr val="bg1"/>
                </a:solidFill>
                <a:latin typeface="+mj-lt"/>
              </a:rPr>
              <a:t>HOW WE GRIEVE</a:t>
            </a:r>
          </a:p>
        </p:txBody>
      </p:sp>
    </p:spTree>
    <p:extLst>
      <p:ext uri="{BB962C8B-B14F-4D97-AF65-F5344CB8AC3E}">
        <p14:creationId xmlns:p14="http://schemas.microsoft.com/office/powerpoint/2010/main" val="1956283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C927E0F-D91C-F543-8FCD-44BBA0F52B4D}"/>
              </a:ext>
            </a:extLst>
          </p:cNvPr>
          <p:cNvSpPr txBox="1">
            <a:spLocks/>
          </p:cNvSpPr>
          <p:nvPr/>
        </p:nvSpPr>
        <p:spPr>
          <a:xfrm>
            <a:off x="1663055" y="902556"/>
            <a:ext cx="8865887" cy="5041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20000"/>
              <a:buBlip>
                <a:blip r:embed="rId2"/>
              </a:buBlip>
            </a:pPr>
            <a:r>
              <a:rPr lang="en-US" sz="2600" dirty="0"/>
              <a:t>A universal emotional response </a:t>
            </a:r>
          </a:p>
          <a:p>
            <a:pPr>
              <a:buSzPct val="120000"/>
              <a:buBlip>
                <a:blip r:embed="rId2"/>
              </a:buBlip>
            </a:pPr>
            <a:r>
              <a:rPr lang="en-US" sz="2600" dirty="0"/>
              <a:t>A natural response to death and loss of a person we </a:t>
            </a:r>
            <a:r>
              <a:rPr lang="en-US" sz="2600" b="1" i="1" dirty="0"/>
              <a:t>love</a:t>
            </a:r>
          </a:p>
          <a:p>
            <a:pPr>
              <a:buSzPct val="120000"/>
              <a:buBlip>
                <a:blip r:embed="rId2"/>
              </a:buBlip>
            </a:pPr>
            <a:r>
              <a:rPr lang="en-US" sz="2600" dirty="0"/>
              <a:t>Separate from </a:t>
            </a:r>
            <a:r>
              <a:rPr lang="en-US" sz="2600" i="1" dirty="0"/>
              <a:t>depression</a:t>
            </a:r>
            <a:r>
              <a:rPr lang="en-US" sz="2600" dirty="0"/>
              <a:t> and </a:t>
            </a:r>
            <a:r>
              <a:rPr lang="en-US" sz="2600" i="1" dirty="0"/>
              <a:t>anxiety </a:t>
            </a:r>
            <a:r>
              <a:rPr lang="en-US" sz="2600" dirty="0"/>
              <a:t>and</a:t>
            </a:r>
            <a:r>
              <a:rPr lang="en-US" sz="2600" i="1" dirty="0"/>
              <a:t> trauma</a:t>
            </a:r>
            <a:r>
              <a:rPr lang="en-US" sz="2600" dirty="0"/>
              <a:t>  </a:t>
            </a:r>
          </a:p>
          <a:p>
            <a:pPr marL="0" indent="0">
              <a:buSzPct val="120000"/>
              <a:buNone/>
            </a:pPr>
            <a:endParaRPr lang="en-US" sz="3200" dirty="0"/>
          </a:p>
        </p:txBody>
      </p:sp>
      <p:sp>
        <p:nvSpPr>
          <p:cNvPr id="7" name="Title 1">
            <a:extLst>
              <a:ext uri="{FF2B5EF4-FFF2-40B4-BE49-F238E27FC236}">
                <a16:creationId xmlns:a16="http://schemas.microsoft.com/office/drawing/2014/main" id="{824243BD-1098-5E4D-AEF1-60D680B47F15}"/>
              </a:ext>
            </a:extLst>
          </p:cNvPr>
          <p:cNvSpPr txBox="1">
            <a:spLocks/>
          </p:cNvSpPr>
          <p:nvPr/>
        </p:nvSpPr>
        <p:spPr>
          <a:xfrm>
            <a:off x="1961535" y="23306"/>
            <a:ext cx="8268929" cy="838200"/>
          </a:xfr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4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accent5"/>
                </a:solidFill>
                <a:latin typeface="+mj-lt"/>
              </a:rPr>
              <a:t>WHAT IS GRIEF?</a:t>
            </a:r>
          </a:p>
        </p:txBody>
      </p:sp>
      <p:pic>
        <p:nvPicPr>
          <p:cNvPr id="9" name="Picture 8">
            <a:extLst>
              <a:ext uri="{FF2B5EF4-FFF2-40B4-BE49-F238E27FC236}">
                <a16:creationId xmlns:a16="http://schemas.microsoft.com/office/drawing/2014/main" id="{A319FFF0-4782-B445-99AE-DFDA19FAE3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4729" y="2471532"/>
            <a:ext cx="5099084" cy="29545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369BCD1-0EE5-5E4E-99E8-432FA2DAF3B3}"/>
              </a:ext>
            </a:extLst>
          </p:cNvPr>
          <p:cNvSpPr txBox="1"/>
          <p:nvPr/>
        </p:nvSpPr>
        <p:spPr>
          <a:xfrm>
            <a:off x="110836" y="5754329"/>
            <a:ext cx="11206348" cy="461665"/>
          </a:xfrm>
          <a:prstGeom prst="rect">
            <a:avLst/>
          </a:prstGeom>
          <a:noFill/>
        </p:spPr>
        <p:txBody>
          <a:bodyPr wrap="square" rtlCol="0">
            <a:spAutoFit/>
          </a:bodyPr>
          <a:lstStyle/>
          <a:p>
            <a:pPr algn="l"/>
            <a:r>
              <a:rPr lang="en-US" sz="800" i="0" u="none" strike="noStrike" dirty="0">
                <a:solidFill>
                  <a:schemeClr val="tx1"/>
                </a:solidFill>
                <a:effectLst/>
                <a:latin typeface="+mn-lt"/>
              </a:rPr>
              <a:t>Risk Factors for Complicated Grief in the Military Community</a:t>
            </a:r>
            <a:r>
              <a:rPr lang="en-US" sz="800" i="0" dirty="0">
                <a:solidFill>
                  <a:schemeClr val="tx1"/>
                </a:solidFill>
                <a:effectLst/>
                <a:latin typeface="+mn-lt"/>
              </a:rPr>
              <a:t>. </a:t>
            </a:r>
            <a:r>
              <a:rPr lang="en-US" sz="800" i="1" dirty="0">
                <a:solidFill>
                  <a:schemeClr val="tx1"/>
                </a:solidFill>
                <a:effectLst/>
                <a:latin typeface="+mn-lt"/>
              </a:rPr>
              <a:t>OMEGA </a:t>
            </a:r>
            <a:r>
              <a:rPr lang="en-US" sz="800" b="0" i="1" dirty="0">
                <a:solidFill>
                  <a:schemeClr val="tx1"/>
                </a:solidFill>
                <a:effectLst/>
                <a:latin typeface="+mn-lt"/>
              </a:rPr>
              <a:t>- Journal of Death and Dying</a:t>
            </a:r>
            <a:r>
              <a:rPr lang="en-US" sz="800" b="0" i="0" dirty="0">
                <a:solidFill>
                  <a:schemeClr val="tx1"/>
                </a:solidFill>
                <a:effectLst/>
                <a:latin typeface="+mn-lt"/>
              </a:rPr>
              <a:t>, First Published 20 May 2021. Grace E. Seamon-</a:t>
            </a:r>
            <a:r>
              <a:rPr lang="en-US" sz="800" b="0" i="0" dirty="0" err="1">
                <a:solidFill>
                  <a:schemeClr val="tx1"/>
                </a:solidFill>
                <a:effectLst/>
                <a:latin typeface="+mn-lt"/>
              </a:rPr>
              <a:t>Lahiff</a:t>
            </a:r>
            <a:r>
              <a:rPr lang="en-US" sz="800" b="0" i="0" dirty="0">
                <a:solidFill>
                  <a:schemeClr val="tx1"/>
                </a:solidFill>
                <a:effectLst/>
                <a:latin typeface="+mn-lt"/>
              </a:rPr>
              <a:t>, Chantel M. Dooley, Paul T. </a:t>
            </a:r>
            <a:r>
              <a:rPr lang="en-US" sz="800" b="0" i="0" dirty="0" err="1">
                <a:solidFill>
                  <a:schemeClr val="tx1"/>
                </a:solidFill>
                <a:effectLst/>
                <a:latin typeface="+mn-lt"/>
              </a:rPr>
              <a:t>Bartone</a:t>
            </a:r>
            <a:r>
              <a:rPr lang="en-US" sz="800" b="0" i="0" dirty="0">
                <a:solidFill>
                  <a:schemeClr val="tx1"/>
                </a:solidFill>
                <a:effectLst/>
                <a:latin typeface="+mn-lt"/>
              </a:rPr>
              <a:t>, Bonnie Carroll</a:t>
            </a:r>
          </a:p>
          <a:p>
            <a:pPr algn="l"/>
            <a:endParaRPr lang="en-US" sz="800" b="0" i="0" dirty="0">
              <a:solidFill>
                <a:schemeClr val="tx1"/>
              </a:solidFill>
              <a:effectLst/>
              <a:latin typeface="+mn-lt"/>
            </a:endParaRPr>
          </a:p>
          <a:p>
            <a:r>
              <a:rPr lang="en-US" sz="800" dirty="0">
                <a:effectLst/>
                <a:latin typeface="+mn-lt"/>
              </a:rPr>
              <a:t>Disenfranchised Grief in Gold Star Military Families. Combat Stress. Fall 2022. </a:t>
            </a:r>
            <a:r>
              <a:rPr lang="en-US" sz="800" dirty="0">
                <a:latin typeface="+mn-lt"/>
              </a:rPr>
              <a:t>Paul T. </a:t>
            </a:r>
            <a:r>
              <a:rPr lang="en-US" sz="800" dirty="0" err="1">
                <a:latin typeface="+mn-lt"/>
              </a:rPr>
              <a:t>Bartone</a:t>
            </a:r>
            <a:r>
              <a:rPr lang="en-US" sz="800" dirty="0">
                <a:latin typeface="+mn-lt"/>
              </a:rPr>
              <a:t>, Ken Doka.</a:t>
            </a:r>
            <a:r>
              <a:rPr lang="en-US" sz="800" dirty="0">
                <a:effectLst/>
                <a:latin typeface="+mn-lt"/>
              </a:rPr>
              <a:t> Retrieved January 19, 2023, from https://</a:t>
            </a:r>
            <a:r>
              <a:rPr lang="en-US" sz="800" dirty="0" err="1">
                <a:effectLst/>
                <a:latin typeface="+mn-lt"/>
              </a:rPr>
              <a:t>www.stress.org</a:t>
            </a:r>
            <a:r>
              <a:rPr lang="en-US" sz="800" dirty="0">
                <a:effectLst/>
                <a:latin typeface="+mn-lt"/>
              </a:rPr>
              <a:t>/disenfranchised-grief-in-gold-star-military-families. </a:t>
            </a:r>
          </a:p>
        </p:txBody>
      </p:sp>
    </p:spTree>
    <p:extLst>
      <p:ext uri="{BB962C8B-B14F-4D97-AF65-F5344CB8AC3E}">
        <p14:creationId xmlns:p14="http://schemas.microsoft.com/office/powerpoint/2010/main" val="274428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6"/>
          <p:cNvSpPr/>
          <p:nvPr/>
        </p:nvSpPr>
        <p:spPr>
          <a:xfrm>
            <a:off x="2057401" y="2209800"/>
            <a:ext cx="8609013" cy="2590800"/>
          </a:xfrm>
          <a:prstGeom prst="rect">
            <a:avLst/>
          </a:prstGeom>
          <a:noFill/>
          <a:ln>
            <a:noFill/>
          </a:ln>
        </p:spPr>
        <p:txBody>
          <a:bodyPr spcFirstLastPara="1" wrap="square" lIns="91425" tIns="45700" rIns="91425" bIns="45700" anchor="ctr" anchorCtr="0">
            <a:noAutofit/>
          </a:bodyPr>
          <a:lstStyle/>
          <a:p>
            <a:pPr>
              <a:buSzPts val="1800"/>
            </a:pPr>
            <a:endParaRPr sz="1800">
              <a:latin typeface="Calibri"/>
              <a:ea typeface="Calibri"/>
              <a:cs typeface="Calibri"/>
              <a:sym typeface="Calibri"/>
            </a:endParaRPr>
          </a:p>
        </p:txBody>
      </p:sp>
      <p:sp>
        <p:nvSpPr>
          <p:cNvPr id="681" name="Google Shape;681;p76"/>
          <p:cNvSpPr/>
          <p:nvPr/>
        </p:nvSpPr>
        <p:spPr>
          <a:xfrm>
            <a:off x="1821180" y="214400"/>
            <a:ext cx="8734621" cy="966600"/>
          </a:xfrm>
          <a:prstGeom prst="rect">
            <a:avLst/>
          </a:prstGeom>
          <a:noFill/>
          <a:ln>
            <a:noFill/>
          </a:ln>
        </p:spPr>
        <p:txBody>
          <a:bodyPr spcFirstLastPara="1" wrap="square" lIns="92075" tIns="46025" rIns="92075" bIns="46025" anchor="ctr" anchorCtr="0">
            <a:noAutofit/>
          </a:bodyPr>
          <a:lstStyle/>
          <a:p>
            <a:pPr>
              <a:buSzPts val="4000"/>
            </a:pPr>
            <a:r>
              <a:rPr lang="en-US" sz="4000" b="1" dirty="0">
                <a:solidFill>
                  <a:srgbClr val="1F497D"/>
                </a:solidFill>
              </a:rPr>
              <a:t>THE “TASKS” OF GRIEF</a:t>
            </a:r>
            <a:endParaRPr sz="4000" dirty="0">
              <a:solidFill>
                <a:srgbClr val="1F497D"/>
              </a:solidFill>
            </a:endParaRPr>
          </a:p>
        </p:txBody>
      </p:sp>
      <p:sp>
        <p:nvSpPr>
          <p:cNvPr id="682" name="Google Shape;682;p76"/>
          <p:cNvSpPr/>
          <p:nvPr/>
        </p:nvSpPr>
        <p:spPr>
          <a:xfrm>
            <a:off x="1323340" y="1424400"/>
            <a:ext cx="9545320" cy="3666300"/>
          </a:xfrm>
          <a:prstGeom prst="rect">
            <a:avLst/>
          </a:prstGeom>
          <a:noFill/>
          <a:ln>
            <a:noFill/>
          </a:ln>
        </p:spPr>
        <p:txBody>
          <a:bodyPr spcFirstLastPara="1" wrap="square" lIns="92075" tIns="46025" rIns="92075" bIns="46025" anchor="t" anchorCtr="0">
            <a:noAutofit/>
          </a:bodyPr>
          <a:lstStyle/>
          <a:p>
            <a:pPr marL="457200" indent="-457200">
              <a:buClr>
                <a:srgbClr val="00008B"/>
              </a:buClr>
              <a:buSzPts val="2100"/>
              <a:buBlip>
                <a:blip r:embed="rId3"/>
              </a:buBlip>
            </a:pPr>
            <a:r>
              <a:rPr lang="en-US" sz="2800" b="1" dirty="0">
                <a:solidFill>
                  <a:srgbClr val="000042"/>
                </a:solidFill>
              </a:rPr>
              <a:t>The Four Tasks of Grief</a:t>
            </a:r>
            <a:endParaRPr sz="1800" dirty="0"/>
          </a:p>
          <a:p>
            <a:pPr marL="914400" lvl="1" indent="-457200">
              <a:spcBef>
                <a:spcPts val="520"/>
              </a:spcBef>
              <a:buClr>
                <a:srgbClr val="FC0128"/>
              </a:buClr>
              <a:buSzPts val="1950"/>
              <a:buBlip>
                <a:blip r:embed="rId3"/>
              </a:buBlip>
            </a:pPr>
            <a:r>
              <a:rPr lang="en-US" sz="2600" dirty="0">
                <a:solidFill>
                  <a:srgbClr val="000042"/>
                </a:solidFill>
              </a:rPr>
              <a:t>Acknowledge the reality of the death</a:t>
            </a:r>
            <a:endParaRPr dirty="0"/>
          </a:p>
          <a:p>
            <a:pPr marL="914400" lvl="1" indent="-457200">
              <a:spcBef>
                <a:spcPts val="520"/>
              </a:spcBef>
              <a:buClr>
                <a:srgbClr val="FC0128"/>
              </a:buClr>
              <a:buSzPts val="1950"/>
              <a:buBlip>
                <a:blip r:embed="rId3"/>
              </a:buBlip>
            </a:pPr>
            <a:r>
              <a:rPr lang="en-US" sz="2600" dirty="0">
                <a:solidFill>
                  <a:srgbClr val="000042"/>
                </a:solidFill>
              </a:rPr>
              <a:t>Experience the pain of grief</a:t>
            </a:r>
            <a:endParaRPr dirty="0"/>
          </a:p>
          <a:p>
            <a:pPr marL="914400" lvl="1" indent="-457200">
              <a:spcBef>
                <a:spcPts val="520"/>
              </a:spcBef>
              <a:buClr>
                <a:srgbClr val="FC0128"/>
              </a:buClr>
              <a:buSzPts val="1950"/>
              <a:buBlip>
                <a:blip r:embed="rId3"/>
              </a:buBlip>
            </a:pPr>
            <a:r>
              <a:rPr lang="en-US" sz="2600" dirty="0">
                <a:solidFill>
                  <a:srgbClr val="000042"/>
                </a:solidFill>
              </a:rPr>
              <a:t>Adjust to the environment in which the deceased is missing</a:t>
            </a:r>
            <a:endParaRPr dirty="0"/>
          </a:p>
          <a:p>
            <a:pPr marL="914400" lvl="1" indent="-457200">
              <a:spcBef>
                <a:spcPts val="520"/>
              </a:spcBef>
              <a:buClr>
                <a:srgbClr val="FC0128"/>
              </a:buClr>
              <a:buSzPts val="1950"/>
              <a:buBlip>
                <a:blip r:embed="rId3"/>
              </a:buBlip>
            </a:pPr>
            <a:r>
              <a:rPr lang="en-US" sz="2600" dirty="0">
                <a:solidFill>
                  <a:srgbClr val="000042"/>
                </a:solidFill>
              </a:rPr>
              <a:t>Form a new identity and reinvest energy </a:t>
            </a:r>
            <a:r>
              <a:rPr lang="en-US" sz="2600" i="1" dirty="0">
                <a:solidFill>
                  <a:srgbClr val="000042"/>
                </a:solidFill>
              </a:rPr>
              <a:t>without forgetting the past</a:t>
            </a:r>
            <a:endParaRPr dirty="0"/>
          </a:p>
        </p:txBody>
      </p:sp>
      <p:pic>
        <p:nvPicPr>
          <p:cNvPr id="683" name="Google Shape;683;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67700" y="4305299"/>
            <a:ext cx="3805828" cy="2373059"/>
          </a:xfrm>
          <a:prstGeom prst="rect">
            <a:avLst/>
          </a:prstGeom>
          <a:ln>
            <a:noFill/>
          </a:ln>
          <a:effectLst>
            <a:outerShdw blurRad="292100" dist="139700" dir="2700000" algn="tl" rotWithShape="0">
              <a:srgbClr val="333333">
                <a:alpha val="65000"/>
              </a:srgbClr>
            </a:outerShdw>
          </a:effectLst>
        </p:spPr>
      </p:pic>
      <p:sp>
        <p:nvSpPr>
          <p:cNvPr id="684" name="Google Shape;684;p76"/>
          <p:cNvSpPr txBox="1"/>
          <p:nvPr/>
        </p:nvSpPr>
        <p:spPr>
          <a:xfrm>
            <a:off x="207371" y="4990021"/>
            <a:ext cx="6002596" cy="1224520"/>
          </a:xfrm>
          <a:prstGeom prst="rect">
            <a:avLst/>
          </a:prstGeom>
          <a:noFill/>
          <a:ln>
            <a:noFill/>
          </a:ln>
        </p:spPr>
        <p:txBody>
          <a:bodyPr spcFirstLastPara="1" wrap="square" lIns="91425" tIns="91425" rIns="91425" bIns="91425" anchor="t" anchorCtr="0">
            <a:noAutofit/>
          </a:bodyPr>
          <a:lstStyle/>
          <a:p>
            <a:r>
              <a:rPr lang="en-US" sz="900" dirty="0">
                <a:solidFill>
                  <a:schemeClr val="dk1"/>
                </a:solidFill>
              </a:rPr>
              <a:t>Carroll, B. &amp; Wolfelt, A. D. (2015). </a:t>
            </a:r>
            <a:r>
              <a:rPr lang="en-US" sz="900" i="1" dirty="0">
                <a:solidFill>
                  <a:schemeClr val="dk1"/>
                </a:solidFill>
              </a:rPr>
              <a:t>Healing your grieving heart after a military death: 100 practical ideas for family and friends</a:t>
            </a:r>
            <a:r>
              <a:rPr lang="en-US" sz="900" dirty="0">
                <a:solidFill>
                  <a:schemeClr val="dk1"/>
                </a:solidFill>
              </a:rPr>
              <a:t>. Companion Press.</a:t>
            </a:r>
            <a:endParaRPr sz="900" dirty="0">
              <a:solidFill>
                <a:schemeClr val="dk1"/>
              </a:solidFill>
            </a:endParaRPr>
          </a:p>
          <a:p>
            <a:endParaRPr sz="900" dirty="0">
              <a:solidFill>
                <a:schemeClr val="dk1"/>
              </a:solidFill>
            </a:endParaRPr>
          </a:p>
          <a:p>
            <a:r>
              <a:rPr lang="en-US" sz="900" dirty="0">
                <a:solidFill>
                  <a:schemeClr val="dk1"/>
                </a:solidFill>
              </a:rPr>
              <a:t>Worden, J. W. (2018). </a:t>
            </a:r>
            <a:r>
              <a:rPr lang="en-US" sz="900" i="1" dirty="0">
                <a:solidFill>
                  <a:schemeClr val="dk1"/>
                </a:solidFill>
              </a:rPr>
              <a:t>Grief counseling and grief therapy: A handbook for the mental health practitioner</a:t>
            </a:r>
            <a:r>
              <a:rPr lang="en-US" sz="900" dirty="0">
                <a:solidFill>
                  <a:schemeClr val="dk1"/>
                </a:solidFill>
              </a:rPr>
              <a:t>. Springer Publishing Company.</a:t>
            </a:r>
          </a:p>
          <a:p>
            <a:endParaRPr lang="en-US" sz="900" dirty="0">
              <a:solidFill>
                <a:schemeClr val="dk1"/>
              </a:solidFill>
            </a:endParaRPr>
          </a:p>
          <a:p>
            <a:r>
              <a:rPr lang="en-US" sz="900" dirty="0">
                <a:solidFill>
                  <a:schemeClr val="dk1"/>
                </a:solidFill>
              </a:rPr>
              <a:t>Dooley, C., Carroll, B., Fry, L., Seamon-</a:t>
            </a:r>
            <a:r>
              <a:rPr lang="en-US" sz="900" dirty="0" err="1">
                <a:solidFill>
                  <a:schemeClr val="dk1"/>
                </a:solidFill>
              </a:rPr>
              <a:t>Lahiff</a:t>
            </a:r>
            <a:r>
              <a:rPr lang="en-US" sz="900" dirty="0">
                <a:solidFill>
                  <a:schemeClr val="dk1"/>
                </a:solidFill>
              </a:rPr>
              <a:t>, G. (2019). </a:t>
            </a:r>
            <a:r>
              <a:rPr lang="en-US" sz="900" i="1" dirty="0">
                <a:solidFill>
                  <a:schemeClr val="dk1"/>
                </a:solidFill>
              </a:rPr>
              <a:t>A model for supporting grief following traumatic loss: The tragedy assistance program for survivors (TAPS). </a:t>
            </a:r>
            <a:r>
              <a:rPr lang="en-US" sz="900" dirty="0">
                <a:solidFill>
                  <a:schemeClr val="dk1"/>
                </a:solidFill>
              </a:rPr>
              <a:t>Journal of Military Medicine (In press).</a:t>
            </a:r>
          </a:p>
          <a:p>
            <a:endParaRPr sz="1000" dirty="0">
              <a:solidFill>
                <a:schemeClr val="dk1"/>
              </a:solidFill>
            </a:endParaRPr>
          </a:p>
          <a:p>
            <a:pPr>
              <a:buClr>
                <a:schemeClr val="dk1"/>
              </a:buClr>
              <a:buSzPts val="1400"/>
            </a:pPr>
            <a:endParaRPr sz="1100" dirty="0">
              <a:solidFill>
                <a:schemeClr val="dk1"/>
              </a:solidFill>
            </a:endParaRPr>
          </a:p>
          <a:p>
            <a:endParaRPr dirty="0"/>
          </a:p>
        </p:txBody>
      </p:sp>
    </p:spTree>
    <p:extLst>
      <p:ext uri="{BB962C8B-B14F-4D97-AF65-F5344CB8AC3E}">
        <p14:creationId xmlns:p14="http://schemas.microsoft.com/office/powerpoint/2010/main" val="3500973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0FD74F4-F5BF-144F-A03A-F4E0EABBB005}"/>
              </a:ext>
            </a:extLst>
          </p:cNvPr>
          <p:cNvSpPr txBox="1">
            <a:spLocks/>
          </p:cNvSpPr>
          <p:nvPr/>
        </p:nvSpPr>
        <p:spPr>
          <a:xfrm>
            <a:off x="259111" y="2103244"/>
            <a:ext cx="6242050" cy="3639634"/>
          </a:xfrm>
          <a:prstGeom prst="rect">
            <a:avLst/>
          </a:prstGeom>
        </p:spPr>
        <p:txBody>
          <a:bodyPr/>
          <a:lstStyle>
            <a:lvl1pPr marL="342900" indent="-342900" algn="l" rtl="0" eaLnBrk="0" fontAlgn="base" hangingPunct="0">
              <a:spcBef>
                <a:spcPct val="20000"/>
              </a:spcBef>
              <a:spcAft>
                <a:spcPct val="0"/>
              </a:spcAft>
              <a:buFontTx/>
              <a:buBlip>
                <a:blip r:embed="rId2"/>
              </a:buBlip>
              <a:defRPr sz="3600" b="1">
                <a:solidFill>
                  <a:schemeClr val="tx1"/>
                </a:solidFill>
                <a:latin typeface="+mn-lt"/>
                <a:ea typeface="ＭＳ Ｐゴシック" charset="-128"/>
                <a:cs typeface="Calibri" pitchFamily="34" charset="0"/>
              </a:defRPr>
            </a:lvl1pPr>
            <a:lvl2pPr marL="742950" indent="-285750" algn="l" rtl="0" eaLnBrk="0" fontAlgn="base" hangingPunct="0">
              <a:spcBef>
                <a:spcPct val="20000"/>
              </a:spcBef>
              <a:spcAft>
                <a:spcPct val="0"/>
              </a:spcAft>
              <a:buFontTx/>
              <a:buBlip>
                <a:blip r:embed="rId2"/>
              </a:buBlip>
              <a:defRPr sz="3200">
                <a:solidFill>
                  <a:schemeClr val="tx1"/>
                </a:solidFill>
                <a:latin typeface="+mn-lt"/>
                <a:ea typeface="ＭＳ Ｐゴシック" charset="-128"/>
                <a:cs typeface="Calibri" pitchFamily="34" charset="0"/>
              </a:defRPr>
            </a:lvl2pPr>
            <a:lvl3pPr marL="1143000" indent="-228600" algn="l" rtl="0" eaLnBrk="0" fontAlgn="base" hangingPunct="0">
              <a:spcBef>
                <a:spcPct val="20000"/>
              </a:spcBef>
              <a:spcAft>
                <a:spcPct val="0"/>
              </a:spcAft>
              <a:buFontTx/>
              <a:buBlip>
                <a:blip r:embed="rId2"/>
              </a:buBlip>
              <a:defRPr sz="2800">
                <a:solidFill>
                  <a:schemeClr val="tx1"/>
                </a:solidFill>
                <a:latin typeface="+mn-lt"/>
                <a:ea typeface="ＭＳ Ｐゴシック" charset="-128"/>
                <a:cs typeface="Calibri" pitchFamily="34" charset="0"/>
              </a:defRPr>
            </a:lvl3pPr>
            <a:lvl4pPr marL="1600200" indent="-228600" algn="l" rtl="0" eaLnBrk="0" fontAlgn="base" hangingPunct="0">
              <a:spcBef>
                <a:spcPct val="20000"/>
              </a:spcBef>
              <a:spcAft>
                <a:spcPct val="0"/>
              </a:spcAft>
              <a:buFontTx/>
              <a:buBlip>
                <a:blip r:embed="rId2"/>
              </a:buBlip>
              <a:defRPr sz="2400">
                <a:solidFill>
                  <a:schemeClr val="tx1"/>
                </a:solidFill>
                <a:latin typeface="+mn-lt"/>
                <a:ea typeface="ＭＳ Ｐゴシック" charset="-128"/>
                <a:cs typeface="Calibri" pitchFamily="34" charset="0"/>
              </a:defRPr>
            </a:lvl4pPr>
            <a:lvl5pPr marL="2057400" indent="-228600" algn="l" rtl="0" eaLnBrk="0" fontAlgn="base" hangingPunct="0">
              <a:spcBef>
                <a:spcPct val="20000"/>
              </a:spcBef>
              <a:spcAft>
                <a:spcPct val="0"/>
              </a:spcAft>
              <a:buFontTx/>
              <a:buBlip>
                <a:blip r:embed="rId2"/>
              </a:buBlip>
              <a:defRPr sz="2400">
                <a:solidFill>
                  <a:schemeClr val="tx1"/>
                </a:solidFill>
                <a:latin typeface="+mn-lt"/>
                <a:ea typeface="ＭＳ Ｐゴシック"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0" kern="0" dirty="0"/>
              <a:t>“Only when someone very near and dear to one leaves does one appreciate the stark tragedy of death. </a:t>
            </a:r>
          </a:p>
          <a:p>
            <a:pPr marL="0" indent="0" algn="ctr">
              <a:buFontTx/>
              <a:buNone/>
              <a:defRPr/>
            </a:pPr>
            <a:endParaRPr lang="en-US" sz="2400" b="0" kern="0" dirty="0"/>
          </a:p>
          <a:p>
            <a:pPr marL="0" indent="0" algn="ctr">
              <a:buFontTx/>
              <a:buNone/>
              <a:defRPr/>
            </a:pPr>
            <a:r>
              <a:rPr lang="en-US" sz="2400" b="0" kern="0" dirty="0"/>
              <a:t>Even then, </a:t>
            </a:r>
            <a:r>
              <a:rPr lang="en-US" sz="2400" kern="0" dirty="0"/>
              <a:t>nature tends to cushion the initial shock, </a:t>
            </a:r>
            <a:r>
              <a:rPr lang="en-US" sz="2400" b="0" kern="0" dirty="0"/>
              <a:t>and the thought </a:t>
            </a:r>
            <a:r>
              <a:rPr lang="en-US" sz="2400" kern="0" dirty="0"/>
              <a:t>‘he is gone</a:t>
            </a:r>
            <a:r>
              <a:rPr lang="en-US" sz="2400" b="0" kern="0" dirty="0"/>
              <a:t>’ does not carry the later realization of finality and permanence that comes only with the final indisputable understanding that </a:t>
            </a:r>
          </a:p>
          <a:p>
            <a:pPr marL="0" indent="0" algn="ctr">
              <a:buFontTx/>
              <a:buNone/>
              <a:defRPr/>
            </a:pPr>
            <a:r>
              <a:rPr lang="en-US" sz="2400" kern="0" dirty="0"/>
              <a:t>‘we will never see him again’.”</a:t>
            </a:r>
          </a:p>
        </p:txBody>
      </p:sp>
      <p:pic>
        <p:nvPicPr>
          <p:cNvPr id="64514" name="Picture 6" descr="A person wearing a military uniform&#10;&#10;Description automatically generated">
            <a:extLst>
              <a:ext uri="{FF2B5EF4-FFF2-40B4-BE49-F238E27FC236}">
                <a16:creationId xmlns:a16="http://schemas.microsoft.com/office/drawing/2014/main" id="{68A82B82-4CB8-4342-98FD-E1327991FF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6900" y="-41096"/>
            <a:ext cx="5245100"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76A04A-BA7B-3743-BDE8-5FA1EC25DE03}"/>
              </a:ext>
            </a:extLst>
          </p:cNvPr>
          <p:cNvSpPr txBox="1"/>
          <p:nvPr/>
        </p:nvSpPr>
        <p:spPr>
          <a:xfrm>
            <a:off x="1761893" y="479502"/>
            <a:ext cx="4873083" cy="1415772"/>
          </a:xfrm>
          <a:prstGeom prst="rect">
            <a:avLst/>
          </a:prstGeom>
          <a:noFill/>
        </p:spPr>
        <p:txBody>
          <a:bodyPr wrap="square" rtlCol="0">
            <a:spAutoFit/>
          </a:bodyPr>
          <a:lstStyle/>
          <a:p>
            <a:pPr algn="ctr"/>
            <a:r>
              <a:rPr lang="en-US" sz="2400" kern="0" dirty="0"/>
              <a:t>As </a:t>
            </a:r>
            <a:r>
              <a:rPr lang="en-US" sz="2400" b="1" kern="0" dirty="0"/>
              <a:t>General Jimmy Doolittle </a:t>
            </a:r>
            <a:r>
              <a:rPr lang="en-US" sz="2400" kern="0" dirty="0"/>
              <a:t>wrote after the death of his son serving in the Air Force, </a:t>
            </a:r>
          </a:p>
          <a:p>
            <a:endParaRPr lang="en-US" dirty="0"/>
          </a:p>
        </p:txBody>
      </p:sp>
    </p:spTree>
    <p:extLst>
      <p:ext uri="{BB962C8B-B14F-4D97-AF65-F5344CB8AC3E}">
        <p14:creationId xmlns:p14="http://schemas.microsoft.com/office/powerpoint/2010/main" val="2352320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208222-363E-3940-BF4A-6484A46793C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LIFE…AND DEATH.</a:t>
            </a:r>
          </a:p>
        </p:txBody>
      </p:sp>
      <p:pic>
        <p:nvPicPr>
          <p:cNvPr id="60418" name="Google Shape;690;p77">
            <a:extLst>
              <a:ext uri="{FF2B5EF4-FFF2-40B4-BE49-F238E27FC236}">
                <a16:creationId xmlns:a16="http://schemas.microsoft.com/office/drawing/2014/main" id="{0DFD9471-6C49-804A-BB43-E8A3E9D6DC8A}"/>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0363" y="1573213"/>
            <a:ext cx="395922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1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1"/>
          <p:cNvSpPr/>
          <p:nvPr/>
        </p:nvSpPr>
        <p:spPr>
          <a:xfrm>
            <a:off x="0" y="-1588"/>
            <a:ext cx="12192000" cy="1951038"/>
          </a:xfrm>
          <a:prstGeom prst="rect">
            <a:avLst/>
          </a:prstGeom>
          <a:solidFill>
            <a:srgbClr val="1F497D">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3" name="Picture 2" descr="A group of people in military uniforms holding a flag&#10;&#10;Description automatically generated">
            <a:extLst>
              <a:ext uri="{FF2B5EF4-FFF2-40B4-BE49-F238E27FC236}">
                <a16:creationId xmlns:a16="http://schemas.microsoft.com/office/drawing/2014/main" id="{69B5A3C5-152E-8B4D-56D4-52C79FFFEFA2}"/>
              </a:ext>
            </a:extLst>
          </p:cNvPr>
          <p:cNvPicPr>
            <a:picLocks noChangeAspect="1"/>
          </p:cNvPicPr>
          <p:nvPr/>
        </p:nvPicPr>
        <p:blipFill>
          <a:blip r:embed="rId3" cstate="email">
            <a:extLst>
              <a:ext uri="{28A0092B-C50C-407E-A947-70E740481C1C}">
                <a14:useLocalDpi xmlns:a14="http://schemas.microsoft.com/office/drawing/2010/main"/>
              </a:ext>
            </a:extLst>
          </a:blip>
          <a:srcRect t="-4068"/>
          <a:stretch/>
        </p:blipFill>
        <p:spPr>
          <a:xfrm>
            <a:off x="0" y="-223284"/>
            <a:ext cx="12192000" cy="7304567"/>
          </a:xfrm>
          <a:prstGeom prst="rect">
            <a:avLst/>
          </a:prstGeom>
        </p:spPr>
      </p:pic>
      <p:sp>
        <p:nvSpPr>
          <p:cNvPr id="121" name="Google Shape;121;p21"/>
          <p:cNvSpPr txBox="1"/>
          <p:nvPr/>
        </p:nvSpPr>
        <p:spPr>
          <a:xfrm>
            <a:off x="1539875" y="1644650"/>
            <a:ext cx="6019800" cy="6096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3200" b="0" i="0" u="none" strike="noStrike" cap="none" dirty="0">
              <a:solidFill>
                <a:srgbClr val="B31217"/>
              </a:solidFill>
              <a:latin typeface="Stardos Stencil"/>
              <a:ea typeface="Stardos Stencil"/>
              <a:cs typeface="Stardos Stencil"/>
              <a:sym typeface="Stardos Stencil"/>
            </a:endParaRPr>
          </a:p>
        </p:txBody>
      </p:sp>
      <p:sp>
        <p:nvSpPr>
          <p:cNvPr id="122" name="Google Shape;122;p21"/>
          <p:cNvSpPr/>
          <p:nvPr/>
        </p:nvSpPr>
        <p:spPr>
          <a:xfrm>
            <a:off x="0" y="0"/>
            <a:ext cx="12192000" cy="1949450"/>
          </a:xfrm>
          <a:prstGeom prst="rect">
            <a:avLst/>
          </a:prstGeom>
          <a:solidFill>
            <a:schemeClr val="accent5">
              <a:alpha val="62925"/>
            </a:schemeClr>
          </a:solidFill>
          <a:ln>
            <a:noFill/>
          </a:ln>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pic>
        <p:nvPicPr>
          <p:cNvPr id="5" name="Picture 4" descr="Logo&#10;&#10;Description automatically generated">
            <a:extLst>
              <a:ext uri="{FF2B5EF4-FFF2-40B4-BE49-F238E27FC236}">
                <a16:creationId xmlns:a16="http://schemas.microsoft.com/office/drawing/2014/main" id="{7DCA4849-779B-8649-95CF-6F36C355D3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2625"/>
            <a:ext cx="1622612" cy="1622612"/>
          </a:xfrm>
          <a:prstGeom prst="rect">
            <a:avLst/>
          </a:prstGeom>
        </p:spPr>
      </p:pic>
      <p:sp>
        <p:nvSpPr>
          <p:cNvPr id="6" name="TextBox 5">
            <a:extLst>
              <a:ext uri="{FF2B5EF4-FFF2-40B4-BE49-F238E27FC236}">
                <a16:creationId xmlns:a16="http://schemas.microsoft.com/office/drawing/2014/main" id="{27F68DF6-6152-2FAB-CB03-7F1EFB6B493D}"/>
              </a:ext>
            </a:extLst>
          </p:cNvPr>
          <p:cNvSpPr txBox="1"/>
          <p:nvPr/>
        </p:nvSpPr>
        <p:spPr>
          <a:xfrm>
            <a:off x="1622612" y="246354"/>
            <a:ext cx="10285136" cy="1908215"/>
          </a:xfrm>
          <a:prstGeom prst="rect">
            <a:avLst/>
          </a:prstGeom>
          <a:noFill/>
        </p:spPr>
        <p:txBody>
          <a:bodyPr wrap="square" rtlCol="0">
            <a:spAutoFit/>
          </a:bodyPr>
          <a:lstStyle/>
          <a:p>
            <a:pPr marL="0" marR="0" lvl="0" indent="0" algn="ctr" rtl="0">
              <a:spcBef>
                <a:spcPts val="0"/>
              </a:spcBef>
              <a:spcAft>
                <a:spcPts val="0"/>
              </a:spcAft>
              <a:buNone/>
            </a:pPr>
            <a:r>
              <a:rPr lang="en-US" sz="3200" b="1" i="0" u="none" strike="noStrike" cap="none" dirty="0">
                <a:solidFill>
                  <a:schemeClr val="lt2"/>
                </a:solidFill>
                <a:latin typeface="Arial"/>
                <a:ea typeface="Arial"/>
                <a:cs typeface="Arial"/>
                <a:sym typeface="Arial"/>
              </a:rPr>
              <a:t>TAPS Mission</a:t>
            </a:r>
            <a:endParaRPr lang="en-US" sz="2400" dirty="0"/>
          </a:p>
          <a:p>
            <a:pPr marL="0" marR="0" lvl="0" indent="0" algn="ctr" rtl="0">
              <a:spcBef>
                <a:spcPts val="0"/>
              </a:spcBef>
              <a:spcAft>
                <a:spcPts val="0"/>
              </a:spcAft>
              <a:buNone/>
            </a:pPr>
            <a:r>
              <a:rPr lang="en-US" sz="2400" b="1" i="0" u="none" strike="noStrike" cap="none" dirty="0">
                <a:solidFill>
                  <a:schemeClr val="lt2"/>
                </a:solidFill>
                <a:latin typeface="Arial"/>
                <a:ea typeface="Arial"/>
                <a:cs typeface="Arial"/>
                <a:sym typeface="Arial"/>
              </a:rPr>
              <a:t>TAPS is the national nonprofit organization providing compassionate care and comprehensive resources to </a:t>
            </a:r>
            <a:r>
              <a:rPr lang="en-US" sz="2400" b="1" i="1" u="none" strike="noStrike" cap="none" dirty="0">
                <a:solidFill>
                  <a:schemeClr val="lt2"/>
                </a:solidFill>
                <a:latin typeface="Arial"/>
                <a:ea typeface="Arial"/>
                <a:cs typeface="Arial"/>
                <a:sym typeface="Arial"/>
              </a:rPr>
              <a:t>all those </a:t>
            </a:r>
            <a:r>
              <a:rPr lang="en-US" sz="2400" b="1" i="0" u="none" strike="noStrike" cap="none" dirty="0">
                <a:solidFill>
                  <a:schemeClr val="lt2"/>
                </a:solidFill>
                <a:latin typeface="Arial"/>
                <a:ea typeface="Arial"/>
                <a:cs typeface="Arial"/>
                <a:sym typeface="Arial"/>
              </a:rPr>
              <a:t>grieving a death in the military or veteran community. </a:t>
            </a:r>
            <a:endParaRPr lang="en-US" sz="2400"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BB3F78-B647-D847-B405-A09D335A4977}"/>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LIFE…AND DEATH.</a:t>
            </a:r>
          </a:p>
        </p:txBody>
      </p:sp>
      <p:pic>
        <p:nvPicPr>
          <p:cNvPr id="61442" name="Google Shape;696;p78">
            <a:extLst>
              <a:ext uri="{FF2B5EF4-FFF2-40B4-BE49-F238E27FC236}">
                <a16:creationId xmlns:a16="http://schemas.microsoft.com/office/drawing/2014/main" id="{2F0146F2-1EF9-094A-848C-BF846B28958A}"/>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7625" y="1438275"/>
            <a:ext cx="91979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204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CFA45F-04DF-8A49-9141-87B70A00D45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REALITY. IT’S WHERE WE LIVE</a:t>
            </a:r>
          </a:p>
        </p:txBody>
      </p:sp>
      <p:pic>
        <p:nvPicPr>
          <p:cNvPr id="62466" name="Google Shape;702;p79" descr="Screen Shot 2016-02-16 at 8.21.39 PM.png">
            <a:extLst>
              <a:ext uri="{FF2B5EF4-FFF2-40B4-BE49-F238E27FC236}">
                <a16:creationId xmlns:a16="http://schemas.microsoft.com/office/drawing/2014/main" id="{044720AC-AD2D-874C-8723-5457E4E9C2DE}"/>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0500" y="1333500"/>
            <a:ext cx="411797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690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REALITY. IT’S WHERE WE LIVE</a:t>
            </a:r>
          </a:p>
        </p:txBody>
      </p:sp>
      <p:pic>
        <p:nvPicPr>
          <p:cNvPr id="63490" name="Google Shape;708;p80" descr="Screen Shot 2016-02-16 at 8.21.39 PM.png">
            <a:extLst>
              <a:ext uri="{FF2B5EF4-FFF2-40B4-BE49-F238E27FC236}">
                <a16:creationId xmlns:a16="http://schemas.microsoft.com/office/drawing/2014/main" id="{A4B9E91C-27B8-1442-A9DB-F725C6D26469}"/>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9438" y="1135063"/>
            <a:ext cx="8493125"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96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9EF8336D-F538-CF4C-B7A1-7F6014D123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Tree>
    <p:extLst>
      <p:ext uri="{BB962C8B-B14F-4D97-AF65-F5344CB8AC3E}">
        <p14:creationId xmlns:p14="http://schemas.microsoft.com/office/powerpoint/2010/main" val="100381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8B55533F-93A8-5544-B301-A4F1AB66DD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43" y="1654120"/>
            <a:ext cx="4919586" cy="4596209"/>
          </a:xfrm>
          <a:prstGeom prst="rect">
            <a:avLst/>
          </a:prstGeom>
          <a:ln>
            <a:noFill/>
          </a:ln>
          <a:effectLst>
            <a:outerShdw blurRad="292100" dist="139700" dir="2700000" algn="tl" rotWithShape="0">
              <a:srgbClr val="333333">
                <a:alpha val="65000"/>
              </a:srgbClr>
            </a:outerShdw>
          </a:effectLst>
        </p:spPr>
      </p:pic>
      <p:pic>
        <p:nvPicPr>
          <p:cNvPr id="6" name="Picture 5" descr="Text, letter&#10;&#10;Description automatically generated">
            <a:extLst>
              <a:ext uri="{FF2B5EF4-FFF2-40B4-BE49-F238E27FC236}">
                <a16:creationId xmlns:a16="http://schemas.microsoft.com/office/drawing/2014/main" id="{95F18926-E73F-AA4F-BB0C-87D7DAE6A1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15168">
            <a:off x="5164383" y="1308277"/>
            <a:ext cx="3156765" cy="4409360"/>
          </a:xfrm>
          <a:prstGeom prst="rect">
            <a:avLst/>
          </a:prstGeom>
          <a:ln>
            <a:noFill/>
          </a:ln>
          <a:effectLst>
            <a:outerShdw blurRad="292100" dist="139700" dir="2700000" algn="tl" rotWithShape="0">
              <a:srgbClr val="333333">
                <a:alpha val="65000"/>
              </a:srgbClr>
            </a:outerShdw>
          </a:effectLst>
        </p:spPr>
      </p:pic>
      <p:pic>
        <p:nvPicPr>
          <p:cNvPr id="8" name="Picture 7" descr="Text&#10;&#10;Description automatically generated">
            <a:extLst>
              <a:ext uri="{FF2B5EF4-FFF2-40B4-BE49-F238E27FC236}">
                <a16:creationId xmlns:a16="http://schemas.microsoft.com/office/drawing/2014/main" id="{E01C5E65-1106-DE41-9205-3AFDBB95A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3815">
            <a:off x="8174037" y="374564"/>
            <a:ext cx="3607853" cy="4989298"/>
          </a:xfrm>
          <a:prstGeom prst="rect">
            <a:avLst/>
          </a:prstGeom>
          <a:ln>
            <a:noFill/>
          </a:ln>
          <a:effectLst>
            <a:outerShdw blurRad="292100" dist="139700" dir="2700000" algn="tl" rotWithShape="0">
              <a:srgbClr val="333333">
                <a:alpha val="65000"/>
              </a:srgbClr>
            </a:outerShdw>
          </a:effectLst>
        </p:spPr>
      </p:pic>
      <p:sp>
        <p:nvSpPr>
          <p:cNvPr id="9" name="Google Shape;295;p39">
            <a:extLst>
              <a:ext uri="{FF2B5EF4-FFF2-40B4-BE49-F238E27FC236}">
                <a16:creationId xmlns:a16="http://schemas.microsoft.com/office/drawing/2014/main" id="{BBD93943-8985-DD42-86BE-252C6F8191C9}"/>
              </a:ext>
            </a:extLst>
          </p:cNvPr>
          <p:cNvSpPr txBox="1"/>
          <p:nvPr/>
        </p:nvSpPr>
        <p:spPr>
          <a:xfrm>
            <a:off x="1563546" y="295366"/>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i="0" u="none" strike="noStrike" cap="none" dirty="0">
                <a:solidFill>
                  <a:schemeClr val="accent2"/>
                </a:solidFill>
                <a:latin typeface="Arial"/>
                <a:ea typeface="Arial"/>
                <a:cs typeface="Arial"/>
                <a:sym typeface="Arial"/>
              </a:rPr>
              <a:t>TAPS PUBLICATIONS</a:t>
            </a:r>
            <a:endParaRPr sz="1200" dirty="0"/>
          </a:p>
        </p:txBody>
      </p:sp>
      <p:pic>
        <p:nvPicPr>
          <p:cNvPr id="11" name="Picture 10" descr="Text, letter&#10;&#10;Description automatically generated">
            <a:extLst>
              <a:ext uri="{FF2B5EF4-FFF2-40B4-BE49-F238E27FC236}">
                <a16:creationId xmlns:a16="http://schemas.microsoft.com/office/drawing/2014/main" id="{2A5659F5-9411-7849-9228-84D0B66D44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80787">
            <a:off x="7748184" y="1861719"/>
            <a:ext cx="3314382" cy="4795980"/>
          </a:xfrm>
          <a:prstGeom prst="rect">
            <a:avLst/>
          </a:prstGeom>
          <a:ln>
            <a:noFill/>
          </a:ln>
          <a:effectLst>
            <a:outerShdw blurRad="292100" dist="139700" dir="2700000" algn="tl" rotWithShape="0">
              <a:srgbClr val="333333">
                <a:alpha val="65000"/>
              </a:srgb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5E534D0B-2BC7-B047-9485-FCBD2F2D8F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08914">
            <a:off x="7466849" y="1431200"/>
            <a:ext cx="4658543" cy="1132647"/>
          </a:xfrm>
          <a:prstGeom prst="rect">
            <a:avLst/>
          </a:prstGeom>
          <a:ln>
            <a:noFill/>
          </a:ln>
          <a:effectLst>
            <a:outerShdw blurRad="292100" dist="139700" dir="2700000" algn="tl" rotWithShape="0">
              <a:srgbClr val="333333">
                <a:alpha val="65000"/>
              </a:srgbClr>
            </a:outerShdw>
          </a:effectLst>
        </p:spPr>
      </p:pic>
      <p:pic>
        <p:nvPicPr>
          <p:cNvPr id="13" name="Picture 12" descr="Text&#10;&#10;Description automatically generated">
            <a:extLst>
              <a:ext uri="{FF2B5EF4-FFF2-40B4-BE49-F238E27FC236}">
                <a16:creationId xmlns:a16="http://schemas.microsoft.com/office/drawing/2014/main" id="{88D59C1E-816B-4449-A830-8755D4B67B5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499108">
            <a:off x="5526372" y="2945879"/>
            <a:ext cx="3360744" cy="3444035"/>
          </a:xfrm>
          <a:prstGeom prst="rect">
            <a:avLst/>
          </a:prstGeom>
          <a:ln>
            <a:noFill/>
          </a:ln>
          <a:effectLst>
            <a:outerShdw blurRad="292100" dist="139700" dir="2700000" algn="tl" rotWithShape="0">
              <a:srgbClr val="333333">
                <a:alpha val="65000"/>
              </a:srgbClr>
            </a:outerShdw>
          </a:effectLst>
        </p:spPr>
      </p:pic>
      <p:pic>
        <p:nvPicPr>
          <p:cNvPr id="17" name="Picture 16" descr="Text, letter&#10;&#10;Description automatically generated">
            <a:extLst>
              <a:ext uri="{FF2B5EF4-FFF2-40B4-BE49-F238E27FC236}">
                <a16:creationId xmlns:a16="http://schemas.microsoft.com/office/drawing/2014/main" id="{34B797B1-495A-AC4E-A8D2-6D62FB9169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655421">
            <a:off x="9539766" y="3099974"/>
            <a:ext cx="2717835" cy="2953260"/>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drawing&#10;&#10;Description automatically generated">
            <a:extLst>
              <a:ext uri="{FF2B5EF4-FFF2-40B4-BE49-F238E27FC236}">
                <a16:creationId xmlns:a16="http://schemas.microsoft.com/office/drawing/2014/main" id="{55ED1390-B0CF-C8DC-8A68-793DEA2BA1F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1335" y="4259709"/>
            <a:ext cx="3139134" cy="1731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017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IS MILITARY GRIEF DIFFERENT?</a:t>
            </a:r>
          </a:p>
        </p:txBody>
      </p:sp>
      <p:sp>
        <p:nvSpPr>
          <p:cNvPr id="4" name="Google Shape;717;p81">
            <a:extLst>
              <a:ext uri="{FF2B5EF4-FFF2-40B4-BE49-F238E27FC236}">
                <a16:creationId xmlns:a16="http://schemas.microsoft.com/office/drawing/2014/main" id="{B3A1DBB1-1373-3A48-A5DC-357CA8197699}"/>
              </a:ext>
            </a:extLst>
          </p:cNvPr>
          <p:cNvSpPr/>
          <p:nvPr/>
        </p:nvSpPr>
        <p:spPr>
          <a:xfrm>
            <a:off x="319193" y="1700370"/>
            <a:ext cx="5776807" cy="4384341"/>
          </a:xfrm>
          <a:prstGeom prst="rect">
            <a:avLst/>
          </a:prstGeom>
          <a:noFill/>
          <a:ln>
            <a:noFill/>
          </a:ln>
        </p:spPr>
        <p:txBody>
          <a:bodyPr spcFirstLastPara="1" wrap="square" lIns="92075" tIns="46025" rIns="92075" bIns="46025" anchor="t" anchorCtr="0">
            <a:noAutofit/>
          </a:bodyPr>
          <a:lstStyle/>
          <a:p>
            <a:pPr marL="342900" lvl="0" indent="-342900">
              <a:spcAft>
                <a:spcPts val="600"/>
              </a:spcAft>
              <a:buClr>
                <a:srgbClr val="000042"/>
              </a:buClr>
              <a:buSzPct val="107000"/>
              <a:buBlip>
                <a:blip r:embed="rId2"/>
              </a:buBlip>
            </a:pPr>
            <a:r>
              <a:rPr lang="en-US" sz="2400" dirty="0">
                <a:solidFill>
                  <a:srgbClr val="000042"/>
                </a:solidFill>
              </a:rPr>
              <a:t>Sudden and traumatic death differs dramatically from anticipated death</a:t>
            </a:r>
          </a:p>
          <a:p>
            <a:pPr marL="750888" lvl="3" indent="-349250">
              <a:spcAft>
                <a:spcPts val="600"/>
              </a:spcAft>
              <a:buClr>
                <a:srgbClr val="000042"/>
              </a:buClr>
              <a:buSzPct val="107000"/>
              <a:buBlip>
                <a:blip r:embed="rId2"/>
              </a:buBlip>
            </a:pPr>
            <a:r>
              <a:rPr lang="en-US" sz="2000" dirty="0">
                <a:solidFill>
                  <a:srgbClr val="000042"/>
                </a:solidFill>
              </a:rPr>
              <a:t>Leading causes of death among the military: suicide, training accident, other accidents, rare and aggressive illnesses</a:t>
            </a:r>
          </a:p>
          <a:p>
            <a:pPr marL="342900" indent="-342900">
              <a:spcAft>
                <a:spcPts val="600"/>
              </a:spcAft>
              <a:buClr>
                <a:srgbClr val="000042"/>
              </a:buClr>
              <a:buSzPct val="107000"/>
              <a:buBlip>
                <a:blip r:embed="rId2"/>
              </a:buBlip>
            </a:pPr>
            <a:r>
              <a:rPr lang="en-US" sz="2400" dirty="0">
                <a:solidFill>
                  <a:srgbClr val="000042"/>
                </a:solidFill>
              </a:rPr>
              <a:t>Trauma shatters the way we look at the world</a:t>
            </a:r>
          </a:p>
          <a:p>
            <a:pPr marL="750888" indent="-349250">
              <a:spcAft>
                <a:spcPts val="600"/>
              </a:spcAft>
              <a:buClr>
                <a:srgbClr val="000042"/>
              </a:buClr>
              <a:buSzPct val="107000"/>
              <a:buBlip>
                <a:blip r:embed="rId2"/>
              </a:buBlip>
            </a:pPr>
            <a:r>
              <a:rPr lang="en-US" sz="2000" dirty="0">
                <a:solidFill>
                  <a:srgbClr val="000042"/>
                </a:solidFill>
              </a:rPr>
              <a:t>Risk of survivors feeling accountable for death, or the death was preventable</a:t>
            </a:r>
          </a:p>
          <a:p>
            <a:pPr marL="349250" indent="-349250">
              <a:spcAft>
                <a:spcPts val="600"/>
              </a:spcAft>
              <a:buClr>
                <a:srgbClr val="000042"/>
              </a:buClr>
              <a:buSzPct val="107000"/>
              <a:buBlip>
                <a:blip r:embed="rId2"/>
              </a:buBlip>
            </a:pPr>
            <a:r>
              <a:rPr lang="en-US" sz="2400" dirty="0">
                <a:solidFill>
                  <a:srgbClr val="000042"/>
                </a:solidFill>
              </a:rPr>
              <a:t>Loss of community and identity</a:t>
            </a:r>
          </a:p>
        </p:txBody>
      </p:sp>
      <p:pic>
        <p:nvPicPr>
          <p:cNvPr id="7" name="Picture 6" descr="A group of people in uniform&#10;&#10;Description automatically generated with low confidence">
            <a:extLst>
              <a:ext uri="{FF2B5EF4-FFF2-40B4-BE49-F238E27FC236}">
                <a16:creationId xmlns:a16="http://schemas.microsoft.com/office/drawing/2014/main" id="{BDB6B7F3-F889-0D4C-9FAF-1B02600C8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957754"/>
            <a:ext cx="6020646" cy="4126957"/>
          </a:xfrm>
          <a:prstGeom prst="rect">
            <a:avLst/>
          </a:prstGeom>
          <a:ln>
            <a:noFill/>
          </a:ln>
          <a:effectLst>
            <a:softEdge rad="112500"/>
          </a:effectLst>
        </p:spPr>
      </p:pic>
      <p:sp>
        <p:nvSpPr>
          <p:cNvPr id="2" name="TextBox 1">
            <a:extLst>
              <a:ext uri="{FF2B5EF4-FFF2-40B4-BE49-F238E27FC236}">
                <a16:creationId xmlns:a16="http://schemas.microsoft.com/office/drawing/2014/main" id="{21E03F15-3C40-5CD0-0046-FC527DA09DCF}"/>
              </a:ext>
            </a:extLst>
          </p:cNvPr>
          <p:cNvSpPr txBox="1"/>
          <p:nvPr/>
        </p:nvSpPr>
        <p:spPr>
          <a:xfrm>
            <a:off x="186047" y="5688281"/>
            <a:ext cx="11206348" cy="707886"/>
          </a:xfrm>
          <a:prstGeom prst="rect">
            <a:avLst/>
          </a:prstGeom>
          <a:noFill/>
        </p:spPr>
        <p:txBody>
          <a:bodyPr wrap="square" rtlCol="0">
            <a:spAutoFit/>
          </a:bodyPr>
          <a:lstStyle/>
          <a:p>
            <a:pPr algn="l"/>
            <a:r>
              <a:rPr lang="en-US" sz="800" i="0" u="none" strike="noStrike" dirty="0">
                <a:solidFill>
                  <a:schemeClr val="tx1"/>
                </a:solidFill>
                <a:effectLst/>
                <a:latin typeface="+mn-lt"/>
              </a:rPr>
              <a:t>Risk Factors for Complicated Grief in the Military Community</a:t>
            </a:r>
            <a:r>
              <a:rPr lang="en-US" sz="800" i="0" dirty="0">
                <a:solidFill>
                  <a:schemeClr val="tx1"/>
                </a:solidFill>
                <a:effectLst/>
                <a:latin typeface="+mn-lt"/>
              </a:rPr>
              <a:t>. </a:t>
            </a:r>
            <a:r>
              <a:rPr lang="en-US" sz="800" i="1" dirty="0">
                <a:solidFill>
                  <a:schemeClr val="tx1"/>
                </a:solidFill>
                <a:effectLst/>
                <a:latin typeface="+mn-lt"/>
              </a:rPr>
              <a:t>OMEGA - Journal of Death and Dying</a:t>
            </a:r>
            <a:r>
              <a:rPr lang="en-US" sz="800" i="0" dirty="0">
                <a:solidFill>
                  <a:schemeClr val="tx1"/>
                </a:solidFill>
                <a:effectLst/>
                <a:latin typeface="+mn-lt"/>
              </a:rPr>
              <a:t>, First Published 20 May 2021. Grace E. Seamon-</a:t>
            </a:r>
            <a:r>
              <a:rPr lang="en-US" sz="800" i="0" dirty="0" err="1">
                <a:solidFill>
                  <a:schemeClr val="tx1"/>
                </a:solidFill>
                <a:effectLst/>
                <a:latin typeface="+mn-lt"/>
              </a:rPr>
              <a:t>Lahiff</a:t>
            </a:r>
            <a:r>
              <a:rPr lang="en-US" sz="800" i="0" dirty="0">
                <a:solidFill>
                  <a:schemeClr val="tx1"/>
                </a:solidFill>
                <a:effectLst/>
                <a:latin typeface="+mn-lt"/>
              </a:rPr>
              <a:t>, Chantel M. Dooley, Paul T. </a:t>
            </a:r>
            <a:r>
              <a:rPr lang="en-US" sz="800" i="0" dirty="0" err="1">
                <a:solidFill>
                  <a:schemeClr val="tx1"/>
                </a:solidFill>
                <a:effectLst/>
                <a:latin typeface="+mn-lt"/>
              </a:rPr>
              <a:t>Bartone</a:t>
            </a:r>
            <a:r>
              <a:rPr lang="en-US" sz="800" i="0" dirty="0">
                <a:solidFill>
                  <a:schemeClr val="tx1"/>
                </a:solidFill>
                <a:effectLst/>
                <a:latin typeface="+mn-lt"/>
              </a:rPr>
              <a:t>, Bonnie Carrol</a:t>
            </a:r>
          </a:p>
          <a:p>
            <a:pPr algn="l"/>
            <a:endParaRPr lang="en-US" sz="800" dirty="0">
              <a:solidFill>
                <a:schemeClr val="tx1"/>
              </a:solidFill>
              <a:latin typeface="+mn-lt"/>
            </a:endParaRPr>
          </a:p>
          <a:p>
            <a:r>
              <a:rPr lang="en-US" sz="800" i="0" dirty="0">
                <a:solidFill>
                  <a:schemeClr val="tx1"/>
                </a:solidFill>
                <a:effectLst/>
                <a:latin typeface="+mn-lt"/>
              </a:rPr>
              <a:t>A </a:t>
            </a:r>
            <a:r>
              <a:rPr lang="en-US" sz="800" i="0" u="none" strike="noStrike" dirty="0">
                <a:solidFill>
                  <a:schemeClr val="tx1"/>
                </a:solidFill>
                <a:effectLst/>
                <a:latin typeface="+mn-lt"/>
              </a:rPr>
              <a:t>Model for Supporting Grief Recovery Following Traumatic Loss: The Tragedy Assistance Program for Survivors (TAPS).</a:t>
            </a:r>
            <a:r>
              <a:rPr lang="en-US" sz="800" i="0" dirty="0">
                <a:solidFill>
                  <a:schemeClr val="tx1"/>
                </a:solidFill>
                <a:effectLst/>
                <a:latin typeface="+mn-lt"/>
              </a:rPr>
              <a:t> </a:t>
            </a:r>
            <a:r>
              <a:rPr lang="en-US" sz="800" i="1" dirty="0">
                <a:solidFill>
                  <a:schemeClr val="tx1"/>
                </a:solidFill>
                <a:effectLst/>
                <a:latin typeface="+mn-lt"/>
              </a:rPr>
              <a:t>Military Medicine</a:t>
            </a:r>
            <a:r>
              <a:rPr lang="en-US" sz="800" i="0" dirty="0">
                <a:solidFill>
                  <a:schemeClr val="tx1"/>
                </a:solidFill>
                <a:effectLst/>
                <a:latin typeface="+mn-lt"/>
              </a:rPr>
              <a:t>, 184(7-8), 166–170 (April 2019). Grace E. Seamon-</a:t>
            </a:r>
            <a:r>
              <a:rPr lang="en-US" sz="800" i="0" dirty="0" err="1">
                <a:solidFill>
                  <a:schemeClr val="tx1"/>
                </a:solidFill>
                <a:effectLst/>
                <a:latin typeface="+mn-lt"/>
              </a:rPr>
              <a:t>Lahiff</a:t>
            </a:r>
            <a:r>
              <a:rPr lang="en-US" sz="800" i="0" dirty="0">
                <a:solidFill>
                  <a:schemeClr val="tx1"/>
                </a:solidFill>
                <a:effectLst/>
                <a:latin typeface="+mn-lt"/>
              </a:rPr>
              <a:t>, Chantel M. Dooley, Laura E. Fry, Paul T. </a:t>
            </a:r>
            <a:r>
              <a:rPr lang="en-US" sz="800" i="0" dirty="0" err="1">
                <a:solidFill>
                  <a:schemeClr val="tx1"/>
                </a:solidFill>
                <a:effectLst/>
                <a:latin typeface="+mn-lt"/>
              </a:rPr>
              <a:t>Bartone</a:t>
            </a:r>
            <a:r>
              <a:rPr lang="en-US" sz="800" i="0" dirty="0">
                <a:solidFill>
                  <a:schemeClr val="tx1"/>
                </a:solidFill>
                <a:effectLst/>
                <a:latin typeface="+mn-lt"/>
              </a:rPr>
              <a:t>, Bonnie Carroll.</a:t>
            </a:r>
          </a:p>
          <a:p>
            <a:pPr algn="l"/>
            <a:endParaRPr lang="en-US" sz="800" b="0" i="0" dirty="0">
              <a:solidFill>
                <a:schemeClr val="tx1"/>
              </a:solidFill>
              <a:effectLst/>
              <a:latin typeface="+mn-lt"/>
            </a:endParaRPr>
          </a:p>
        </p:txBody>
      </p:sp>
    </p:spTree>
    <p:extLst>
      <p:ext uri="{BB962C8B-B14F-4D97-AF65-F5344CB8AC3E}">
        <p14:creationId xmlns:p14="http://schemas.microsoft.com/office/powerpoint/2010/main" val="3948171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F6258B-D198-BE42-9CFD-9FF18AE133FB}"/>
              </a:ext>
            </a:extLst>
          </p:cNvPr>
          <p:cNvSpPr>
            <a:spLocks noGrp="1"/>
          </p:cNvSpPr>
          <p:nvPr>
            <p:ph idx="1"/>
          </p:nvPr>
        </p:nvSpPr>
        <p:spPr>
          <a:xfrm>
            <a:off x="304800" y="1574800"/>
            <a:ext cx="11695113" cy="4633913"/>
          </a:xfrm>
        </p:spPr>
        <p:txBody>
          <a:bodyPr/>
          <a:lstStyle/>
          <a:p>
            <a:pPr>
              <a:spcBef>
                <a:spcPts val="120"/>
              </a:spcBef>
              <a:spcAft>
                <a:spcPts val="600"/>
              </a:spcAft>
              <a:buFontTx/>
              <a:buBlip>
                <a:blip r:embed="rId2"/>
              </a:buBlip>
              <a:defRPr/>
            </a:pPr>
            <a:r>
              <a:rPr lang="en-US" sz="2400" b="0" dirty="0"/>
              <a:t>Note the use of the word “</a:t>
            </a:r>
            <a:r>
              <a:rPr lang="en-US" sz="2400" dirty="0"/>
              <a:t>phases</a:t>
            </a:r>
            <a:r>
              <a:rPr lang="en-US" sz="2400" b="0" dirty="0"/>
              <a:t>” instead of “stages”. Grief does not have stages.</a:t>
            </a:r>
          </a:p>
          <a:p>
            <a:pPr>
              <a:spcBef>
                <a:spcPts val="120"/>
              </a:spcBef>
              <a:spcAft>
                <a:spcPts val="600"/>
              </a:spcAft>
              <a:buFontTx/>
              <a:buBlip>
                <a:blip r:embed="rId2"/>
              </a:buBlip>
              <a:defRPr/>
            </a:pPr>
            <a:r>
              <a:rPr lang="en-US" sz="2400" b="0" dirty="0"/>
              <a:t>Give </a:t>
            </a:r>
            <a:r>
              <a:rPr lang="en-US" sz="2400" dirty="0"/>
              <a:t>accurate information</a:t>
            </a:r>
            <a:r>
              <a:rPr lang="en-US" sz="2400" b="0" dirty="0"/>
              <a:t>, not awkward platitudes and sympathy. </a:t>
            </a:r>
          </a:p>
          <a:p>
            <a:pPr>
              <a:spcBef>
                <a:spcPts val="120"/>
              </a:spcBef>
              <a:spcAft>
                <a:spcPts val="600"/>
              </a:spcAft>
              <a:buFontTx/>
              <a:buBlip>
                <a:blip r:embed="rId2"/>
              </a:buBlip>
              <a:defRPr/>
            </a:pPr>
            <a:r>
              <a:rPr lang="en-US" sz="2400" b="0" dirty="0"/>
              <a:t>Know survivors are aware that </a:t>
            </a:r>
            <a:r>
              <a:rPr lang="en-US" sz="2400" dirty="0"/>
              <a:t>you can't fix</a:t>
            </a:r>
            <a:r>
              <a:rPr lang="en-US" sz="2400" b="0" dirty="0"/>
              <a:t> what is truly broken, nor are you expected to.</a:t>
            </a:r>
          </a:p>
          <a:p>
            <a:pPr>
              <a:spcBef>
                <a:spcPts val="120"/>
              </a:spcBef>
              <a:spcAft>
                <a:spcPts val="600"/>
              </a:spcAft>
              <a:buFontTx/>
              <a:buBlip>
                <a:blip r:embed="rId2"/>
              </a:buBlip>
              <a:defRPr/>
            </a:pPr>
            <a:r>
              <a:rPr lang="en-US" sz="2400" b="0" dirty="0"/>
              <a:t>No matter what you do, the family won't be "happy" or "satisfied” – but they can be reassured their loved one will be treated with </a:t>
            </a:r>
            <a:r>
              <a:rPr lang="en-US" sz="2400" dirty="0"/>
              <a:t>dignity and honor</a:t>
            </a:r>
            <a:r>
              <a:rPr lang="en-US" sz="2400" b="0" dirty="0"/>
              <a:t>. </a:t>
            </a:r>
          </a:p>
          <a:p>
            <a:pPr>
              <a:spcBef>
                <a:spcPts val="120"/>
              </a:spcBef>
              <a:spcAft>
                <a:spcPts val="600"/>
              </a:spcAft>
              <a:buFontTx/>
              <a:buBlip>
                <a:blip r:embed="rId2"/>
              </a:buBlip>
              <a:defRPr/>
            </a:pPr>
            <a:r>
              <a:rPr lang="en-US" sz="2400" dirty="0"/>
              <a:t>Follow up is so important </a:t>
            </a:r>
            <a:r>
              <a:rPr lang="en-US" sz="2400" b="0" dirty="0"/>
              <a:t>- if you don't know something, say that. Offer to get the information and get back in touch with them. Then get back in touch with them. </a:t>
            </a:r>
          </a:p>
          <a:p>
            <a:pPr>
              <a:spcBef>
                <a:spcPts val="120"/>
              </a:spcBef>
              <a:spcAft>
                <a:spcPts val="600"/>
              </a:spcAft>
              <a:buFontTx/>
              <a:buBlip>
                <a:blip r:embed="rId2"/>
              </a:buBlip>
              <a:defRPr/>
            </a:pPr>
            <a:r>
              <a:rPr lang="en-US" sz="2400" b="0" dirty="0"/>
              <a:t>Say </a:t>
            </a:r>
            <a:r>
              <a:rPr lang="en-US" sz="2400" dirty="0"/>
              <a:t>their person's name </a:t>
            </a:r>
            <a:r>
              <a:rPr lang="en-US" sz="2400" b="0" dirty="0"/>
              <a:t>- it's the most wonderful sound we hear.</a:t>
            </a:r>
          </a:p>
          <a:p>
            <a:pPr>
              <a:spcBef>
                <a:spcPts val="120"/>
              </a:spcBef>
              <a:spcAft>
                <a:spcPts val="600"/>
              </a:spcAft>
              <a:buFontTx/>
              <a:buBlip>
                <a:blip r:embed="rId2"/>
              </a:buBlip>
              <a:defRPr/>
            </a:pPr>
            <a:endParaRPr lang="en-US" sz="2400" b="0" dirty="0"/>
          </a:p>
        </p:txBody>
      </p:sp>
      <p:sp>
        <p:nvSpPr>
          <p:cNvPr id="5" name="Title 1">
            <a:extLst>
              <a:ext uri="{FF2B5EF4-FFF2-40B4-BE49-F238E27FC236}">
                <a16:creationId xmlns:a16="http://schemas.microsoft.com/office/drawing/2014/main" id="{23BBC226-8E6C-524F-9258-C513FF3203BD}"/>
              </a:ext>
            </a:extLst>
          </p:cNvPr>
          <p:cNvSpPr txBox="1">
            <a:spLocks/>
          </p:cNvSpPr>
          <p:nvPr/>
        </p:nvSpPr>
        <p:spPr>
          <a:xfrm>
            <a:off x="1630363" y="373063"/>
            <a:ext cx="9197975"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TOOLS FOR YOUR TOOLKIT</a:t>
            </a:r>
          </a:p>
        </p:txBody>
      </p:sp>
    </p:spTree>
    <p:extLst>
      <p:ext uri="{BB962C8B-B14F-4D97-AF65-F5344CB8AC3E}">
        <p14:creationId xmlns:p14="http://schemas.microsoft.com/office/powerpoint/2010/main" val="3745153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WHAT CAN YOU SAY? </a:t>
            </a:r>
          </a:p>
        </p:txBody>
      </p:sp>
      <p:sp>
        <p:nvSpPr>
          <p:cNvPr id="4" name="Google Shape;717;p81">
            <a:extLst>
              <a:ext uri="{FF2B5EF4-FFF2-40B4-BE49-F238E27FC236}">
                <a16:creationId xmlns:a16="http://schemas.microsoft.com/office/drawing/2014/main" id="{B3A1DBB1-1373-3A48-A5DC-357CA8197699}"/>
              </a:ext>
            </a:extLst>
          </p:cNvPr>
          <p:cNvSpPr/>
          <p:nvPr/>
        </p:nvSpPr>
        <p:spPr>
          <a:xfrm>
            <a:off x="514208" y="1531037"/>
            <a:ext cx="11553614" cy="4953900"/>
          </a:xfrm>
          <a:prstGeom prst="rect">
            <a:avLst/>
          </a:prstGeom>
          <a:noFill/>
          <a:ln>
            <a:noFill/>
          </a:ln>
        </p:spPr>
        <p:txBody>
          <a:bodyPr spcFirstLastPara="1" wrap="square" lIns="92075" tIns="46025" rIns="92075" bIns="46025" anchor="t" anchorCtr="0">
            <a:noAutofit/>
          </a:bodyPr>
          <a:lstStyle/>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“I’m very sorry.”</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“You have our support.  Call on us.”</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“This is a great loss to the organization/nation.”</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“____ will be greatly missed.”  (use their loved one</a:t>
            </a:r>
            <a:r>
              <a:rPr lang="en-US" sz="2400" dirty="0">
                <a:solidFill>
                  <a:srgbClr val="000042"/>
                </a:solidFill>
              </a:rPr>
              <a:t>’s</a:t>
            </a:r>
            <a:r>
              <a:rPr lang="en-US" sz="2400" b="0" i="0" u="none" strike="noStrike" cap="none" dirty="0">
                <a:solidFill>
                  <a:srgbClr val="000042"/>
                </a:solidFill>
                <a:latin typeface="Arial"/>
                <a:ea typeface="Arial"/>
                <a:cs typeface="Arial"/>
                <a:sym typeface="Arial"/>
              </a:rPr>
              <a:t> name)  </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Offer choices and listen to requests</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Begin conversations with those emotionally related to the deceased with an acknowledgement of their sacrifice </a:t>
            </a:r>
            <a:endParaRPr sz="2400" b="0" i="0" u="none" strike="noStrike" cap="none" dirty="0">
              <a:solidFill>
                <a:srgbClr val="000042"/>
              </a:solidFill>
              <a:latin typeface="Arial"/>
              <a:ea typeface="Arial"/>
              <a:cs typeface="Arial"/>
              <a:sym typeface="Arial"/>
            </a:endParaRPr>
          </a:p>
          <a:p>
            <a:pPr marL="923925" marR="0" lvl="1"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not just a “statement of facts” or need for information </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Focus </a:t>
            </a:r>
            <a:r>
              <a:rPr lang="en-US" sz="2400" b="0" u="none" strike="noStrike" cap="none" dirty="0">
                <a:solidFill>
                  <a:srgbClr val="000042"/>
                </a:solidFill>
                <a:latin typeface="Arial"/>
                <a:ea typeface="Arial"/>
                <a:cs typeface="Arial"/>
                <a:sym typeface="Arial"/>
              </a:rPr>
              <a:t>on the life and the service rather than how and where they died</a:t>
            </a:r>
            <a:endParaRPr sz="2400" b="0" u="none" strike="noStrike" cap="none" dirty="0">
              <a:solidFill>
                <a:srgbClr val="000000"/>
              </a:solidFill>
              <a:latin typeface="Arial"/>
              <a:ea typeface="Arial"/>
              <a:cs typeface="Arial"/>
              <a:sym typeface="Arial"/>
            </a:endParaRPr>
          </a:p>
          <a:p>
            <a:pPr marL="342900" marR="0" lvl="0" indent="-342900" algn="l" rtl="0">
              <a:lnSpc>
                <a:spcPct val="100000"/>
              </a:lnSpc>
              <a:spcBef>
                <a:spcPts val="440"/>
              </a:spcBef>
              <a:spcAft>
                <a:spcPts val="0"/>
              </a:spcAft>
              <a:buClr>
                <a:srgbClr val="00008B"/>
              </a:buClr>
              <a:buSzPts val="1650"/>
              <a:buFont typeface="Arial"/>
              <a:buNone/>
            </a:pPr>
            <a:endParaRPr sz="2200" b="0" i="0" u="none" strike="noStrike" cap="none" dirty="0">
              <a:solidFill>
                <a:srgbClr val="000042"/>
              </a:solidFill>
              <a:latin typeface="Arial"/>
              <a:ea typeface="Arial"/>
              <a:cs typeface="Arial"/>
              <a:sym typeface="Arial"/>
            </a:endParaRPr>
          </a:p>
        </p:txBody>
      </p:sp>
    </p:spTree>
    <p:extLst>
      <p:ext uri="{BB962C8B-B14F-4D97-AF65-F5344CB8AC3E}">
        <p14:creationId xmlns:p14="http://schemas.microsoft.com/office/powerpoint/2010/main" val="4131395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WORDS TO AVOID</a:t>
            </a:r>
          </a:p>
        </p:txBody>
      </p:sp>
      <p:sp>
        <p:nvSpPr>
          <p:cNvPr id="4" name="Google Shape;717;p81">
            <a:extLst>
              <a:ext uri="{FF2B5EF4-FFF2-40B4-BE49-F238E27FC236}">
                <a16:creationId xmlns:a16="http://schemas.microsoft.com/office/drawing/2014/main" id="{B3A1DBB1-1373-3A48-A5DC-357CA8197699}"/>
              </a:ext>
            </a:extLst>
          </p:cNvPr>
          <p:cNvSpPr/>
          <p:nvPr/>
        </p:nvSpPr>
        <p:spPr>
          <a:xfrm>
            <a:off x="319193" y="1700370"/>
            <a:ext cx="11553614" cy="4384341"/>
          </a:xfrm>
          <a:prstGeom prst="rect">
            <a:avLst/>
          </a:prstGeom>
          <a:noFill/>
          <a:ln>
            <a:noFill/>
          </a:ln>
        </p:spPr>
        <p:txBody>
          <a:bodyPr spcFirstLastPara="1" wrap="square" lIns="92075" tIns="46025" rIns="92075" bIns="46025" anchor="t" anchorCtr="0">
            <a:noAutofit/>
          </a:bodyPr>
          <a:lstStyle/>
          <a:p>
            <a:pPr marL="342900" lvl="0" indent="-342900">
              <a:lnSpc>
                <a:spcPct val="110000"/>
              </a:lnSpc>
              <a:spcBef>
                <a:spcPts val="600"/>
              </a:spcBef>
              <a:buClr>
                <a:srgbClr val="00008B"/>
              </a:buClr>
              <a:buSzPts val="2400"/>
              <a:buBlip>
                <a:blip r:embed="rId2"/>
              </a:buBlip>
            </a:pPr>
            <a:r>
              <a:rPr lang="en-US" sz="2400" dirty="0">
                <a:solidFill>
                  <a:srgbClr val="000042"/>
                </a:solidFill>
              </a:rPr>
              <a:t>The bereaved are often </a:t>
            </a:r>
            <a:r>
              <a:rPr lang="en-US" sz="2400" b="1" i="1" dirty="0">
                <a:solidFill>
                  <a:srgbClr val="000042"/>
                </a:solidFill>
              </a:rPr>
              <a:t>traumatized</a:t>
            </a:r>
            <a:r>
              <a:rPr lang="en-US" sz="2400" dirty="0">
                <a:solidFill>
                  <a:srgbClr val="000042"/>
                </a:solidFill>
              </a:rPr>
              <a:t>, they are not </a:t>
            </a:r>
            <a:r>
              <a:rPr lang="en-US" sz="2400" b="1" i="1" dirty="0">
                <a:solidFill>
                  <a:srgbClr val="000042"/>
                </a:solidFill>
              </a:rPr>
              <a:t>mentally ill</a:t>
            </a:r>
            <a:r>
              <a:rPr lang="en-US" sz="2400" dirty="0">
                <a:solidFill>
                  <a:srgbClr val="000042"/>
                </a:solidFill>
              </a:rPr>
              <a:t> </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Acceptance - </a:t>
            </a:r>
            <a:r>
              <a:rPr lang="en-US" sz="2400" i="1" dirty="0">
                <a:solidFill>
                  <a:srgbClr val="000042"/>
                </a:solidFill>
              </a:rPr>
              <a:t>this feels “unacceptable”</a:t>
            </a:r>
          </a:p>
          <a:p>
            <a:pPr marL="342900" lvl="0" indent="-342900">
              <a:lnSpc>
                <a:spcPct val="110000"/>
              </a:lnSpc>
              <a:spcBef>
                <a:spcPts val="600"/>
              </a:spcBef>
              <a:buClr>
                <a:srgbClr val="00008B"/>
              </a:buClr>
              <a:buSzPts val="2400"/>
              <a:buBlip>
                <a:blip r:embed="rId2"/>
              </a:buBlip>
            </a:pPr>
            <a:r>
              <a:rPr lang="en-US" sz="2400" dirty="0">
                <a:solidFill>
                  <a:srgbClr val="000042"/>
                </a:solidFill>
              </a:rPr>
              <a:t>Goodbye - </a:t>
            </a:r>
            <a:r>
              <a:rPr lang="en-US" sz="2400" i="1" dirty="0">
                <a:solidFill>
                  <a:srgbClr val="000042"/>
                </a:solidFill>
              </a:rPr>
              <a:t>they live forever in our hearts</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Closure - </a:t>
            </a:r>
            <a:r>
              <a:rPr lang="en-US" sz="2400" i="1" dirty="0">
                <a:solidFill>
                  <a:srgbClr val="000042"/>
                </a:solidFill>
              </a:rPr>
              <a:t>you never “close” them out of your life or forget the life and the love</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Loss - </a:t>
            </a:r>
            <a:r>
              <a:rPr lang="en-US" sz="2400" i="1" dirty="0">
                <a:solidFill>
                  <a:srgbClr val="000042"/>
                </a:solidFill>
              </a:rPr>
              <a:t>they are not “lost”, they have died</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Move past this - </a:t>
            </a:r>
            <a:r>
              <a:rPr lang="en-US" sz="2400" i="1" dirty="0">
                <a:solidFill>
                  <a:srgbClr val="000042"/>
                </a:solidFill>
              </a:rPr>
              <a:t>you can’t force healing</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Get on with life - </a:t>
            </a:r>
            <a:r>
              <a:rPr lang="en-US" sz="2400" i="1" dirty="0">
                <a:solidFill>
                  <a:srgbClr val="000042"/>
                </a:solidFill>
              </a:rPr>
              <a:t>life is forever altered</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Get over it - </a:t>
            </a:r>
            <a:r>
              <a:rPr lang="en-US" sz="2400" i="1" dirty="0">
                <a:solidFill>
                  <a:srgbClr val="000042"/>
                </a:solidFill>
              </a:rPr>
              <a:t>“it” is not something you “get over”, you must find comfort and peace within and then, somehow, create a new future</a:t>
            </a:r>
            <a:endParaRPr lang="en-US" sz="2400" dirty="0"/>
          </a:p>
        </p:txBody>
      </p:sp>
    </p:spTree>
    <p:extLst>
      <p:ext uri="{BB962C8B-B14F-4D97-AF65-F5344CB8AC3E}">
        <p14:creationId xmlns:p14="http://schemas.microsoft.com/office/powerpoint/2010/main" val="3018068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8" name="Picture 7" descr="A cemetery with white tombstones with Arlington National Cemetery in the background&#10;&#10;Description automatically generated">
            <a:extLst>
              <a:ext uri="{FF2B5EF4-FFF2-40B4-BE49-F238E27FC236}">
                <a16:creationId xmlns:a16="http://schemas.microsoft.com/office/drawing/2014/main" id="{0FA219EC-E45E-0780-E299-EEA9A7B6BD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213"/>
            <a:ext cx="12192000" cy="6907214"/>
          </a:xfrm>
          <a:prstGeom prst="rect">
            <a:avLst/>
          </a:prstGeom>
        </p:spPr>
      </p:pic>
      <p:sp>
        <p:nvSpPr>
          <p:cNvPr id="9" name="Rectangle 8">
            <a:extLst>
              <a:ext uri="{FF2B5EF4-FFF2-40B4-BE49-F238E27FC236}">
                <a16:creationId xmlns:a16="http://schemas.microsoft.com/office/drawing/2014/main" id="{79627F25-A0ED-42D5-2524-05222C747406}"/>
              </a:ext>
            </a:extLst>
          </p:cNvPr>
          <p:cNvSpPr/>
          <p:nvPr/>
        </p:nvSpPr>
        <p:spPr>
          <a:xfrm>
            <a:off x="0" y="-49213"/>
            <a:ext cx="12192000" cy="6907213"/>
          </a:xfrm>
          <a:prstGeom prst="rect">
            <a:avLst/>
          </a:prstGeom>
          <a:solidFill>
            <a:schemeClr val="bg1">
              <a:alpha val="503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7" name="Google Shape;787;p90"/>
          <p:cNvSpPr txBox="1">
            <a:spLocks noGrp="1"/>
          </p:cNvSpPr>
          <p:nvPr>
            <p:ph type="body" idx="1"/>
          </p:nvPr>
        </p:nvSpPr>
        <p:spPr>
          <a:xfrm>
            <a:off x="628351" y="791017"/>
            <a:ext cx="10979150" cy="5759207"/>
          </a:xfrm>
          <a:prstGeom prst="rect">
            <a:avLst/>
          </a:prstGeom>
          <a:solidFill>
            <a:schemeClr val="bg1">
              <a:alpha val="60951"/>
            </a:schemeClr>
          </a:solidFill>
        </p:spPr>
        <p:txBody>
          <a:bodyPr spcFirstLastPara="1" wrap="square" lIns="91425" tIns="91425" rIns="91425" bIns="91425" anchor="t" anchorCtr="0">
            <a:noAutofit/>
          </a:bodyPr>
          <a:lstStyle/>
          <a:p>
            <a:pPr marL="0" indent="0">
              <a:lnSpc>
                <a:spcPct val="150000"/>
              </a:lnSpc>
              <a:spcBef>
                <a:spcPts val="0"/>
              </a:spcBef>
              <a:spcAft>
                <a:spcPts val="1200"/>
              </a:spcAft>
              <a:buSzPts val="1100"/>
              <a:buNone/>
            </a:pPr>
            <a:r>
              <a:rPr lang="en-US" b="1" i="1" dirty="0">
                <a:solidFill>
                  <a:schemeClr val="tx1"/>
                </a:solidFill>
                <a:latin typeface="Arial"/>
                <a:ea typeface="Arial"/>
                <a:cs typeface="Arial"/>
                <a:sym typeface="Arial"/>
              </a:rPr>
              <a:t>Companioning is about:</a:t>
            </a:r>
            <a:endParaRPr b="1" i="1"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Being present to another person’s pain</a:t>
            </a:r>
            <a:r>
              <a:rPr lang="en-US" sz="3200" dirty="0">
                <a:solidFill>
                  <a:schemeClr val="tx1"/>
                </a:solidFill>
                <a:latin typeface="Arial"/>
                <a:ea typeface="Arial"/>
                <a:cs typeface="Arial"/>
                <a:sym typeface="Arial"/>
              </a:rPr>
              <a:t>; it is not about taking away or relieving the pain.</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Going to the wilderness of the soul with another human being</a:t>
            </a:r>
            <a:r>
              <a:rPr lang="en-US" sz="3200" dirty="0">
                <a:solidFill>
                  <a:schemeClr val="tx1"/>
                </a:solidFill>
                <a:latin typeface="Arial"/>
                <a:ea typeface="Arial"/>
                <a:cs typeface="Arial"/>
                <a:sym typeface="Arial"/>
              </a:rPr>
              <a:t>; it is not about thinking you are responsible for finding the way out.</a:t>
            </a:r>
            <a:endParaRPr lang="en-US" sz="3200" b="1"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Honoring the spirit</a:t>
            </a:r>
            <a:r>
              <a:rPr lang="en-US" sz="3200" dirty="0">
                <a:solidFill>
                  <a:schemeClr val="tx1"/>
                </a:solidFill>
                <a:latin typeface="Arial"/>
                <a:ea typeface="Arial"/>
                <a:cs typeface="Arial"/>
                <a:sym typeface="Arial"/>
              </a:rPr>
              <a:t>; it is not about focusing on the intellect.</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Listening with the heart</a:t>
            </a:r>
            <a:r>
              <a:rPr lang="en-US" sz="3200" dirty="0">
                <a:solidFill>
                  <a:schemeClr val="tx1"/>
                </a:solidFill>
                <a:latin typeface="Arial"/>
                <a:ea typeface="Arial"/>
                <a:cs typeface="Arial"/>
                <a:sym typeface="Arial"/>
              </a:rPr>
              <a:t>; not analyzing with the head.</a:t>
            </a:r>
          </a:p>
          <a:p>
            <a:pPr marL="0" indent="0">
              <a:lnSpc>
                <a:spcPct val="90000"/>
              </a:lnSpc>
              <a:spcBef>
                <a:spcPts val="0"/>
              </a:spcBef>
              <a:buClr>
                <a:srgbClr val="00008B"/>
              </a:buClr>
              <a:buSzPts val="1950"/>
              <a:buNone/>
            </a:pPr>
            <a:r>
              <a:rPr lang="en-US" sz="3200" b="1" dirty="0">
                <a:solidFill>
                  <a:schemeClr val="tx1"/>
                </a:solidFill>
                <a:latin typeface="Arial"/>
                <a:ea typeface="Arial"/>
                <a:cs typeface="Arial"/>
                <a:sym typeface="Arial"/>
              </a:rPr>
              <a:t>Bearing witness to the struggles of others</a:t>
            </a:r>
            <a:r>
              <a:rPr lang="en-US" sz="3200" dirty="0">
                <a:solidFill>
                  <a:schemeClr val="tx1"/>
                </a:solidFill>
                <a:latin typeface="Arial"/>
                <a:ea typeface="Arial"/>
                <a:cs typeface="Arial"/>
                <a:sym typeface="Arial"/>
              </a:rPr>
              <a:t>; it is not about judging or directing those struggles.</a:t>
            </a:r>
          </a:p>
        </p:txBody>
      </p:sp>
      <p:pic>
        <p:nvPicPr>
          <p:cNvPr id="6" name="Google Shape;25;p4">
            <a:extLst>
              <a:ext uri="{FF2B5EF4-FFF2-40B4-BE49-F238E27FC236}">
                <a16:creationId xmlns:a16="http://schemas.microsoft.com/office/drawing/2014/main" id="{EA6F4FB8-88C2-28F7-B99F-8B016D5897FB}"/>
              </a:ext>
            </a:extLst>
          </p:cNvPr>
          <p:cNvPicPr preferRelativeResize="0"/>
          <p:nvPr/>
        </p:nvPicPr>
        <p:blipFill rotWithShape="1">
          <a:blip r:embed="rId4">
            <a:alphaModFix/>
          </a:blip>
          <a:srcRect/>
          <a:stretch/>
        </p:blipFill>
        <p:spPr>
          <a:xfrm>
            <a:off x="0" y="-46649"/>
            <a:ext cx="1193800" cy="1192213"/>
          </a:xfrm>
          <a:prstGeom prst="rect">
            <a:avLst/>
          </a:prstGeom>
          <a:noFill/>
          <a:ln>
            <a:noFill/>
          </a:ln>
        </p:spPr>
      </p:pic>
      <p:sp>
        <p:nvSpPr>
          <p:cNvPr id="12" name="TextBox 11">
            <a:extLst>
              <a:ext uri="{FF2B5EF4-FFF2-40B4-BE49-F238E27FC236}">
                <a16:creationId xmlns:a16="http://schemas.microsoft.com/office/drawing/2014/main" id="{98E62AFC-B02F-12A5-FA44-869DA9B39B3C}"/>
              </a:ext>
            </a:extLst>
          </p:cNvPr>
          <p:cNvSpPr txBox="1"/>
          <p:nvPr/>
        </p:nvSpPr>
        <p:spPr>
          <a:xfrm>
            <a:off x="5959736" y="6562165"/>
            <a:ext cx="6217049" cy="307777"/>
          </a:xfrm>
          <a:prstGeom prst="rect">
            <a:avLst/>
          </a:prstGeom>
          <a:noFill/>
        </p:spPr>
        <p:txBody>
          <a:bodyPr wrap="square" rtlCol="0">
            <a:spAutoFit/>
          </a:bodyPr>
          <a:lstStyle/>
          <a:p>
            <a:r>
              <a:rPr lang="en-US" dirty="0"/>
              <a:t>Companioning Model by Dr. Alan Wolfelt, Center for Loss and Life Transition</a:t>
            </a:r>
          </a:p>
        </p:txBody>
      </p:sp>
    </p:spTree>
    <p:extLst>
      <p:ext uri="{BB962C8B-B14F-4D97-AF65-F5344CB8AC3E}">
        <p14:creationId xmlns:p14="http://schemas.microsoft.com/office/powerpoint/2010/main" val="546492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2" descr="A group of people standing in front of a crowd posing for the camera&#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p22"/>
          <p:cNvSpPr/>
          <p:nvPr/>
        </p:nvSpPr>
        <p:spPr>
          <a:xfrm>
            <a:off x="0" y="-1588"/>
            <a:ext cx="12192000" cy="1951038"/>
          </a:xfrm>
          <a:prstGeom prst="rect">
            <a:avLst/>
          </a:prstGeom>
          <a:solidFill>
            <a:srgbClr val="1F497D">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1" name="Google Shape;131;p22"/>
          <p:cNvSpPr txBox="1"/>
          <p:nvPr/>
        </p:nvSpPr>
        <p:spPr>
          <a:xfrm>
            <a:off x="1539875" y="1644650"/>
            <a:ext cx="6019800" cy="6096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3200" b="0" i="0" u="none" strike="noStrike" cap="none" dirty="0">
              <a:solidFill>
                <a:srgbClr val="B31217"/>
              </a:solidFill>
              <a:latin typeface="Stardos Stencil"/>
              <a:ea typeface="Stardos Stencil"/>
              <a:cs typeface="Stardos Stencil"/>
              <a:sym typeface="Stardos Stencil"/>
            </a:endParaRPr>
          </a:p>
        </p:txBody>
      </p:sp>
      <p:sp>
        <p:nvSpPr>
          <p:cNvPr id="132" name="Google Shape;132;p22"/>
          <p:cNvSpPr/>
          <p:nvPr/>
        </p:nvSpPr>
        <p:spPr>
          <a:xfrm>
            <a:off x="0" y="166688"/>
            <a:ext cx="12192000" cy="14779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dirty="0">
                <a:solidFill>
                  <a:schemeClr val="lt2"/>
                </a:solidFill>
                <a:latin typeface="Arial"/>
                <a:ea typeface="Arial"/>
                <a:cs typeface="Arial"/>
                <a:sym typeface="Arial"/>
              </a:rPr>
              <a:t>TAPS Vision</a:t>
            </a:r>
            <a:endParaRPr dirty="0"/>
          </a:p>
          <a:p>
            <a:pPr marL="0" marR="0" lvl="0" indent="0" algn="ctr" rtl="0">
              <a:spcBef>
                <a:spcPts val="0"/>
              </a:spcBef>
              <a:spcAft>
                <a:spcPts val="0"/>
              </a:spcAft>
              <a:buNone/>
            </a:pPr>
            <a:r>
              <a:rPr lang="en-US" sz="3000" b="1" i="0" u="none" strike="noStrike" cap="none" dirty="0">
                <a:solidFill>
                  <a:schemeClr val="lt2"/>
                </a:solidFill>
                <a:latin typeface="Arial"/>
                <a:ea typeface="Arial"/>
                <a:cs typeface="Arial"/>
                <a:sym typeface="Arial"/>
              </a:rPr>
              <a:t>TAPS honors our military men and women </a:t>
            </a:r>
            <a:br>
              <a:rPr lang="en-US" sz="3000" b="1" i="0" u="none" strike="noStrike" cap="none" dirty="0">
                <a:solidFill>
                  <a:schemeClr val="lt2"/>
                </a:solidFill>
                <a:latin typeface="Arial"/>
                <a:ea typeface="Arial"/>
                <a:cs typeface="Arial"/>
                <a:sym typeface="Arial"/>
              </a:rPr>
            </a:br>
            <a:r>
              <a:rPr lang="en-US" sz="3000" b="1" i="0" u="none" strike="noStrike" cap="none" dirty="0">
                <a:solidFill>
                  <a:schemeClr val="lt2"/>
                </a:solidFill>
                <a:latin typeface="Arial"/>
                <a:ea typeface="Arial"/>
                <a:cs typeface="Arial"/>
                <a:sym typeface="Arial"/>
              </a:rPr>
              <a:t>by caring for </a:t>
            </a:r>
            <a:r>
              <a:rPr lang="en-US" sz="3000" b="1" i="1" u="none" strike="noStrike" cap="none" dirty="0">
                <a:solidFill>
                  <a:schemeClr val="lt2"/>
                </a:solidFill>
                <a:latin typeface="Arial"/>
                <a:ea typeface="Arial"/>
                <a:cs typeface="Arial"/>
                <a:sym typeface="Arial"/>
              </a:rPr>
              <a:t>all those </a:t>
            </a:r>
            <a:r>
              <a:rPr lang="en-US" sz="3000" b="1" i="0" u="none" strike="noStrike" cap="none" dirty="0">
                <a:solidFill>
                  <a:schemeClr val="lt2"/>
                </a:solidFill>
                <a:latin typeface="Arial"/>
                <a:ea typeface="Arial"/>
                <a:cs typeface="Arial"/>
                <a:sym typeface="Arial"/>
              </a:rPr>
              <a:t>they loved and left behind. </a:t>
            </a:r>
            <a:endParaRPr dirty="0"/>
          </a:p>
        </p:txBody>
      </p:sp>
      <p:pic>
        <p:nvPicPr>
          <p:cNvPr id="133" name="Google Shape;133;p22"/>
          <p:cNvPicPr preferRelativeResize="0"/>
          <p:nvPr/>
        </p:nvPicPr>
        <p:blipFill rotWithShape="1">
          <a:blip r:embed="rId4">
            <a:alphaModFix/>
          </a:blip>
          <a:srcRect/>
          <a:stretch/>
        </p:blipFill>
        <p:spPr>
          <a:xfrm>
            <a:off x="0" y="0"/>
            <a:ext cx="12191999" cy="6858000"/>
          </a:xfrm>
          <a:prstGeom prst="rect">
            <a:avLst/>
          </a:prstGeom>
          <a:noFill/>
          <a:ln>
            <a:noFill/>
          </a:ln>
        </p:spPr>
      </p:pic>
    </p:spTree>
    <p:extLst>
      <p:ext uri="{BB962C8B-B14F-4D97-AF65-F5344CB8AC3E}">
        <p14:creationId xmlns:p14="http://schemas.microsoft.com/office/powerpoint/2010/main" val="1544595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5">
          <a:extLst>
            <a:ext uri="{FF2B5EF4-FFF2-40B4-BE49-F238E27FC236}">
              <a16:creationId xmlns:a16="http://schemas.microsoft.com/office/drawing/2014/main" id="{B756B960-6333-7962-BFE0-AFD0E90EDF47}"/>
            </a:ext>
          </a:extLst>
        </p:cNvPr>
        <p:cNvGrpSpPr/>
        <p:nvPr/>
      </p:nvGrpSpPr>
      <p:grpSpPr>
        <a:xfrm>
          <a:off x="0" y="0"/>
          <a:ext cx="0" cy="0"/>
          <a:chOff x="0" y="0"/>
          <a:chExt cx="0" cy="0"/>
        </a:xfrm>
      </p:grpSpPr>
      <p:pic>
        <p:nvPicPr>
          <p:cNvPr id="10" name="Picture 9" descr="A cemetery with many white tombstones&#10;&#10;Description automatically generated">
            <a:extLst>
              <a:ext uri="{FF2B5EF4-FFF2-40B4-BE49-F238E27FC236}">
                <a16:creationId xmlns:a16="http://schemas.microsoft.com/office/drawing/2014/main" id="{D84B2C74-D170-8015-CA7B-E130F971BE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15" y="624"/>
            <a:ext cx="12179542" cy="6857376"/>
          </a:xfrm>
          <a:prstGeom prst="rect">
            <a:avLst/>
          </a:prstGeom>
        </p:spPr>
      </p:pic>
      <p:sp>
        <p:nvSpPr>
          <p:cNvPr id="9" name="Rectangle 8">
            <a:extLst>
              <a:ext uri="{FF2B5EF4-FFF2-40B4-BE49-F238E27FC236}">
                <a16:creationId xmlns:a16="http://schemas.microsoft.com/office/drawing/2014/main" id="{96801146-8B20-FED0-8E2D-45A5184E0F9D}"/>
              </a:ext>
            </a:extLst>
          </p:cNvPr>
          <p:cNvSpPr/>
          <p:nvPr/>
        </p:nvSpPr>
        <p:spPr>
          <a:xfrm>
            <a:off x="0" y="-49213"/>
            <a:ext cx="12192000" cy="6907213"/>
          </a:xfrm>
          <a:prstGeom prst="rect">
            <a:avLst/>
          </a:prstGeom>
          <a:solidFill>
            <a:schemeClr val="bg1">
              <a:alpha val="503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90">
            <a:extLst>
              <a:ext uri="{FF2B5EF4-FFF2-40B4-BE49-F238E27FC236}">
                <a16:creationId xmlns:a16="http://schemas.microsoft.com/office/drawing/2014/main" id="{FDEFBB9C-EA52-7156-7A00-3B29AC24F10C}"/>
              </a:ext>
            </a:extLst>
          </p:cNvPr>
          <p:cNvSpPr txBox="1">
            <a:spLocks noGrp="1"/>
          </p:cNvSpPr>
          <p:nvPr>
            <p:ph type="body" idx="1"/>
          </p:nvPr>
        </p:nvSpPr>
        <p:spPr>
          <a:xfrm>
            <a:off x="612115" y="1129989"/>
            <a:ext cx="11091134" cy="5260425"/>
          </a:xfrm>
          <a:prstGeom prst="rect">
            <a:avLst/>
          </a:prstGeom>
          <a:solidFill>
            <a:schemeClr val="bg1">
              <a:alpha val="60951"/>
            </a:schemeClr>
          </a:solidFill>
        </p:spPr>
        <p:txBody>
          <a:bodyPr spcFirstLastPara="1" wrap="square" lIns="91425" tIns="91425" rIns="91425" bIns="91425" anchor="t" anchorCtr="0">
            <a:noAutofit/>
          </a:bodyPr>
          <a:lstStyle/>
          <a:p>
            <a:pPr marL="0" indent="0">
              <a:lnSpc>
                <a:spcPct val="90000"/>
              </a:lnSpc>
              <a:spcBef>
                <a:spcPts val="0"/>
              </a:spcBef>
              <a:buClr>
                <a:srgbClr val="00008B"/>
              </a:buClr>
              <a:buSzPts val="2600"/>
              <a:buNone/>
            </a:pPr>
            <a:r>
              <a:rPr lang="en-US" b="1" i="1" dirty="0">
                <a:solidFill>
                  <a:schemeClr val="tx1"/>
                </a:solidFill>
                <a:latin typeface="Arial"/>
                <a:ea typeface="Arial"/>
                <a:cs typeface="Arial"/>
                <a:sym typeface="Arial"/>
              </a:rPr>
              <a:t>Companioning is about:</a:t>
            </a:r>
          </a:p>
          <a:p>
            <a:pPr marL="0" indent="0">
              <a:lnSpc>
                <a:spcPct val="90000"/>
              </a:lnSpc>
              <a:spcBef>
                <a:spcPts val="0"/>
              </a:spcBef>
              <a:buClr>
                <a:srgbClr val="00008B"/>
              </a:buClr>
              <a:buSzPts val="2600"/>
              <a:buNone/>
            </a:pPr>
            <a:endParaRPr lang="en-US" sz="1600"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Walking alongside; </a:t>
            </a:r>
            <a:r>
              <a:rPr lang="en-US" sz="3200" dirty="0">
                <a:solidFill>
                  <a:schemeClr val="tx1"/>
                </a:solidFill>
                <a:latin typeface="Arial"/>
                <a:ea typeface="Arial"/>
                <a:cs typeface="Arial"/>
                <a:sym typeface="Arial"/>
              </a:rPr>
              <a:t>it is not about leading. </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Discovering the gifts of sacred silence</a:t>
            </a:r>
            <a:r>
              <a:rPr lang="en-US" sz="3200" dirty="0">
                <a:solidFill>
                  <a:schemeClr val="tx1"/>
                </a:solidFill>
                <a:latin typeface="Arial"/>
                <a:ea typeface="Arial"/>
                <a:cs typeface="Arial"/>
                <a:sym typeface="Arial"/>
              </a:rPr>
              <a:t>; it is not about filling every painful moment with talk.</a:t>
            </a:r>
          </a:p>
          <a:p>
            <a:pPr marL="0" indent="0">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Being still; </a:t>
            </a:r>
            <a:r>
              <a:rPr lang="en-US" sz="3200" dirty="0">
                <a:solidFill>
                  <a:schemeClr val="tx1"/>
                </a:solidFill>
                <a:latin typeface="Arial"/>
                <a:ea typeface="Arial"/>
                <a:cs typeface="Arial"/>
                <a:sym typeface="Arial"/>
              </a:rPr>
              <a:t>not about frantic movement forward.</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Respecting disorder and confusion; </a:t>
            </a:r>
            <a:r>
              <a:rPr lang="en-US" sz="3200" dirty="0">
                <a:solidFill>
                  <a:schemeClr val="tx1"/>
                </a:solidFill>
                <a:latin typeface="Arial"/>
                <a:ea typeface="Arial"/>
                <a:cs typeface="Arial"/>
                <a:sym typeface="Arial"/>
              </a:rPr>
              <a:t>it is not about imposing order and logic.</a:t>
            </a:r>
          </a:p>
          <a:p>
            <a:pPr marL="0" indent="0">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Learning</a:t>
            </a:r>
            <a:r>
              <a:rPr lang="en-US" sz="3200" dirty="0">
                <a:solidFill>
                  <a:schemeClr val="tx1"/>
                </a:solidFill>
                <a:latin typeface="Arial"/>
                <a:ea typeface="Arial"/>
                <a:cs typeface="Arial"/>
                <a:sym typeface="Arial"/>
              </a:rPr>
              <a:t> </a:t>
            </a:r>
            <a:r>
              <a:rPr lang="en-US" sz="3200" b="1" dirty="0">
                <a:solidFill>
                  <a:schemeClr val="tx1"/>
                </a:solidFill>
                <a:latin typeface="Arial"/>
                <a:ea typeface="Arial"/>
                <a:cs typeface="Arial"/>
                <a:sym typeface="Arial"/>
              </a:rPr>
              <a:t>from others</a:t>
            </a:r>
            <a:r>
              <a:rPr lang="en-US" sz="3200" dirty="0">
                <a:solidFill>
                  <a:schemeClr val="tx1"/>
                </a:solidFill>
                <a:latin typeface="Arial"/>
                <a:ea typeface="Arial"/>
                <a:cs typeface="Arial"/>
                <a:sym typeface="Arial"/>
              </a:rPr>
              <a:t>; it is not about teaching them.</a:t>
            </a:r>
          </a:p>
          <a:p>
            <a:pPr marL="0" indent="0">
              <a:lnSpc>
                <a:spcPct val="90000"/>
              </a:lnSpc>
              <a:spcBef>
                <a:spcPts val="0"/>
              </a:spcBef>
              <a:buClr>
                <a:srgbClr val="00008B"/>
              </a:buClr>
              <a:buSzPts val="1950"/>
              <a:buNone/>
            </a:pPr>
            <a:r>
              <a:rPr lang="en-US" sz="3200" b="1" dirty="0">
                <a:solidFill>
                  <a:schemeClr val="tx1"/>
                </a:solidFill>
                <a:latin typeface="Arial"/>
                <a:ea typeface="Arial"/>
                <a:cs typeface="Arial"/>
                <a:sym typeface="Arial"/>
              </a:rPr>
              <a:t>Compassionate curiosity</a:t>
            </a:r>
            <a:r>
              <a:rPr lang="en-US" sz="3200" dirty="0">
                <a:solidFill>
                  <a:schemeClr val="tx1"/>
                </a:solidFill>
                <a:latin typeface="Arial"/>
                <a:ea typeface="Arial"/>
                <a:cs typeface="Arial"/>
                <a:sym typeface="Arial"/>
              </a:rPr>
              <a:t>; it is not about expertise.</a:t>
            </a:r>
            <a:endParaRPr lang="en-US" sz="1800" dirty="0">
              <a:solidFill>
                <a:schemeClr val="tx1"/>
              </a:solidFill>
              <a:latin typeface="Arial"/>
              <a:ea typeface="Arial"/>
              <a:cs typeface="Arial"/>
              <a:sym typeface="Arial"/>
            </a:endParaRPr>
          </a:p>
          <a:p>
            <a:pPr marL="0" indent="0">
              <a:lnSpc>
                <a:spcPct val="90000"/>
              </a:lnSpc>
              <a:spcBef>
                <a:spcPts val="0"/>
              </a:spcBef>
              <a:buClr>
                <a:srgbClr val="00008B"/>
              </a:buClr>
              <a:buSzPts val="2600"/>
              <a:buNone/>
            </a:pPr>
            <a:endParaRPr lang="en-US" sz="3200" dirty="0">
              <a:latin typeface="Arial"/>
              <a:ea typeface="Arial"/>
              <a:cs typeface="Arial"/>
              <a:sym typeface="Arial"/>
            </a:endParaRPr>
          </a:p>
        </p:txBody>
      </p:sp>
      <p:pic>
        <p:nvPicPr>
          <p:cNvPr id="6" name="Google Shape;25;p4">
            <a:extLst>
              <a:ext uri="{FF2B5EF4-FFF2-40B4-BE49-F238E27FC236}">
                <a16:creationId xmlns:a16="http://schemas.microsoft.com/office/drawing/2014/main" id="{BF13A5BB-BF9D-13B1-C888-15A40AD50DAC}"/>
              </a:ext>
            </a:extLst>
          </p:cNvPr>
          <p:cNvPicPr preferRelativeResize="0"/>
          <p:nvPr/>
        </p:nvPicPr>
        <p:blipFill rotWithShape="1">
          <a:blip r:embed="rId4">
            <a:alphaModFix/>
          </a:blip>
          <a:srcRect/>
          <a:stretch/>
        </p:blipFill>
        <p:spPr>
          <a:xfrm>
            <a:off x="15215" y="24446"/>
            <a:ext cx="1193800" cy="1192213"/>
          </a:xfrm>
          <a:prstGeom prst="rect">
            <a:avLst/>
          </a:prstGeom>
          <a:noFill/>
          <a:ln>
            <a:noFill/>
          </a:ln>
        </p:spPr>
      </p:pic>
      <p:sp>
        <p:nvSpPr>
          <p:cNvPr id="13" name="TextBox 12">
            <a:extLst>
              <a:ext uri="{FF2B5EF4-FFF2-40B4-BE49-F238E27FC236}">
                <a16:creationId xmlns:a16="http://schemas.microsoft.com/office/drawing/2014/main" id="{CCD3013B-315F-798C-144C-1BFDAAED8649}"/>
              </a:ext>
            </a:extLst>
          </p:cNvPr>
          <p:cNvSpPr txBox="1"/>
          <p:nvPr/>
        </p:nvSpPr>
        <p:spPr>
          <a:xfrm>
            <a:off x="5959736" y="6562165"/>
            <a:ext cx="6217049" cy="307777"/>
          </a:xfrm>
          <a:prstGeom prst="rect">
            <a:avLst/>
          </a:prstGeom>
          <a:noFill/>
        </p:spPr>
        <p:txBody>
          <a:bodyPr wrap="square" rtlCol="0">
            <a:spAutoFit/>
          </a:bodyPr>
          <a:lstStyle/>
          <a:p>
            <a:r>
              <a:rPr lang="en-US" dirty="0"/>
              <a:t>Companioning Model by Dr. Alan Wolfelt, Center for Loss and Life Transition</a:t>
            </a:r>
          </a:p>
        </p:txBody>
      </p:sp>
    </p:spTree>
    <p:extLst>
      <p:ext uri="{BB962C8B-B14F-4D97-AF65-F5344CB8AC3E}">
        <p14:creationId xmlns:p14="http://schemas.microsoft.com/office/powerpoint/2010/main" val="2834343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a:spLocks noGrp="1"/>
          </p:cNvSpPr>
          <p:nvPr>
            <p:ph type="body" idx="1"/>
          </p:nvPr>
        </p:nvSpPr>
        <p:spPr>
          <a:xfrm>
            <a:off x="0" y="2280062"/>
            <a:ext cx="12192000" cy="2790701"/>
          </a:xfrm>
          <a:prstGeom prst="rect">
            <a:avLst/>
          </a:prstGeom>
          <a:solidFill>
            <a:schemeClr val="accent2"/>
          </a:solidFill>
          <a:ln>
            <a:noFill/>
          </a:ln>
        </p:spPr>
        <p:txBody>
          <a:bodyPr spcFirstLastPara="1" wrap="square" lIns="91425" tIns="45700" rIns="91425" bIns="45700" anchor="ctr" anchorCtr="0">
            <a:noAutofit/>
          </a:bodyPr>
          <a:lstStyle/>
          <a:p>
            <a:pPr marL="457200" marR="0" lvl="0" indent="-228600" algn="ctr" rtl="0">
              <a:lnSpc>
                <a:spcPct val="100000"/>
              </a:lnSpc>
              <a:spcBef>
                <a:spcPts val="960"/>
              </a:spcBef>
              <a:spcAft>
                <a:spcPts val="0"/>
              </a:spcAft>
              <a:buClr>
                <a:schemeClr val="accent2"/>
              </a:buClr>
              <a:buSzPts val="4800"/>
              <a:buFont typeface="Book Antiqua"/>
              <a:buNone/>
            </a:pPr>
            <a:r>
              <a:rPr lang="en-US" dirty="0">
                <a:solidFill>
                  <a:schemeClr val="lt1"/>
                </a:solidFill>
                <a:latin typeface="Arial"/>
                <a:ea typeface="Arial"/>
                <a:cs typeface="Arial"/>
                <a:sym typeface="Arial"/>
              </a:rPr>
              <a:t>PARTNERSHIPS</a:t>
            </a:r>
            <a:endParaRPr dirty="0"/>
          </a:p>
        </p:txBody>
      </p:sp>
    </p:spTree>
    <p:extLst>
      <p:ext uri="{BB962C8B-B14F-4D97-AF65-F5344CB8AC3E}">
        <p14:creationId xmlns:p14="http://schemas.microsoft.com/office/powerpoint/2010/main" val="2044881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4800" b="1" dirty="0">
                <a:solidFill>
                  <a:schemeClr val="accent2"/>
                </a:solidFill>
                <a:latin typeface="Arial"/>
                <a:ea typeface="Arial"/>
                <a:cs typeface="Arial"/>
                <a:sym typeface="Arial"/>
              </a:rPr>
              <a:t>TAPS TRAININGS</a:t>
            </a:r>
            <a:endParaRPr dirty="0"/>
          </a:p>
        </p:txBody>
      </p:sp>
      <p:sp>
        <p:nvSpPr>
          <p:cNvPr id="2" name="TextBox 1">
            <a:extLst>
              <a:ext uri="{FF2B5EF4-FFF2-40B4-BE49-F238E27FC236}">
                <a16:creationId xmlns:a16="http://schemas.microsoft.com/office/drawing/2014/main" id="{C9A52F53-E2A6-4345-945D-34F0A07BFBE7}"/>
              </a:ext>
            </a:extLst>
          </p:cNvPr>
          <p:cNvSpPr txBox="1"/>
          <p:nvPr/>
        </p:nvSpPr>
        <p:spPr>
          <a:xfrm>
            <a:off x="296047" y="1605675"/>
            <a:ext cx="6513534" cy="1323439"/>
          </a:xfrm>
          <a:prstGeom prst="rect">
            <a:avLst/>
          </a:prstGeom>
          <a:noFill/>
        </p:spPr>
        <p:txBody>
          <a:bodyPr wrap="square" rtlCol="0">
            <a:spAutoFit/>
          </a:bodyPr>
          <a:lstStyle/>
          <a:p>
            <a:pPr algn="ctr"/>
            <a:r>
              <a:rPr lang="en-US" sz="2000" dirty="0"/>
              <a:t>TAPS provides </a:t>
            </a:r>
            <a:r>
              <a:rPr lang="en-US" sz="2000" b="1" dirty="0">
                <a:solidFill>
                  <a:schemeClr val="accent5"/>
                </a:solidFill>
              </a:rPr>
              <a:t>virtual and in-person trainings</a:t>
            </a:r>
            <a:r>
              <a:rPr lang="en-US" sz="2000" dirty="0"/>
              <a:t> for Military Casualty and Military Community Partnerships to Casualty and Mortuary representatives </a:t>
            </a:r>
            <a:r>
              <a:rPr lang="en-US" sz="2000" dirty="0">
                <a:solidFill>
                  <a:schemeClr val="tx1"/>
                </a:solidFill>
              </a:rPr>
              <a:t>and ships </a:t>
            </a:r>
            <a:r>
              <a:rPr lang="en-US" sz="2000" b="1" dirty="0">
                <a:solidFill>
                  <a:schemeClr val="accent5"/>
                </a:solidFill>
              </a:rPr>
              <a:t>Casualty Care Packages</a:t>
            </a:r>
          </a:p>
        </p:txBody>
      </p:sp>
      <p:sp>
        <p:nvSpPr>
          <p:cNvPr id="3" name="TextBox 2">
            <a:extLst>
              <a:ext uri="{FF2B5EF4-FFF2-40B4-BE49-F238E27FC236}">
                <a16:creationId xmlns:a16="http://schemas.microsoft.com/office/drawing/2014/main" id="{A9371166-3DFB-5844-8756-B7F44905A7B7}"/>
              </a:ext>
            </a:extLst>
          </p:cNvPr>
          <p:cNvSpPr txBox="1"/>
          <p:nvPr/>
        </p:nvSpPr>
        <p:spPr>
          <a:xfrm>
            <a:off x="108560" y="3006247"/>
            <a:ext cx="7102258" cy="3016210"/>
          </a:xfrm>
          <a:prstGeom prst="rect">
            <a:avLst/>
          </a:prstGeom>
          <a:noFill/>
        </p:spPr>
        <p:txBody>
          <a:bodyPr wrap="square" rtlCol="0">
            <a:spAutoFit/>
          </a:bodyPr>
          <a:lstStyle/>
          <a:p>
            <a:r>
              <a:rPr lang="en-US" sz="1600" dirty="0"/>
              <a:t>“</a:t>
            </a:r>
            <a:r>
              <a:rPr lang="en-US" sz="1600" i="1" dirty="0"/>
              <a:t>We just had an amazing brief about the wonderful program, TAPS, to our group here in Europe. What you and this organization do for not just grieving families of loved ones, but also the country is extraordinary. These people are members of our American community, no matter how their loved one was lost. What this organization can provide </a:t>
            </a:r>
            <a:r>
              <a:rPr lang="en-US" sz="1600" b="1" i="1" dirty="0"/>
              <a:t>is bigger than assisting the grieving families within the DoD entity</a:t>
            </a:r>
            <a:r>
              <a:rPr lang="en-US" sz="1600" i="1" dirty="0"/>
              <a:t>. </a:t>
            </a:r>
          </a:p>
          <a:p>
            <a:endParaRPr lang="en-US" sz="1600" i="1" dirty="0"/>
          </a:p>
          <a:p>
            <a:r>
              <a:rPr lang="en-US" sz="1600" i="1" dirty="0"/>
              <a:t>These family members </a:t>
            </a:r>
            <a:r>
              <a:rPr lang="en-US" sz="1600" b="1" i="1" dirty="0"/>
              <a:t>become a more powerful version of themselves</a:t>
            </a:r>
            <a:r>
              <a:rPr lang="en-US" sz="1600" i="1" dirty="0"/>
              <a:t> as a result of this organization's resources and efforts and interject their genuine character and meaningful contributions into society, much like this organization does for each grieving person</a:t>
            </a:r>
            <a:r>
              <a:rPr lang="en-US" sz="1600" dirty="0"/>
              <a:t>.” </a:t>
            </a:r>
          </a:p>
          <a:p>
            <a:r>
              <a:rPr lang="en-US" dirty="0"/>
              <a:t>– Army Casualty Notification Officer | Casualty Assistance Officer Training</a:t>
            </a:r>
          </a:p>
        </p:txBody>
      </p:sp>
      <p:pic>
        <p:nvPicPr>
          <p:cNvPr id="5" name="Picture 4" descr="A picture containing indoor, ceiling, floor, room&#10;&#10;Description automatically generated">
            <a:extLst>
              <a:ext uri="{FF2B5EF4-FFF2-40B4-BE49-F238E27FC236}">
                <a16:creationId xmlns:a16="http://schemas.microsoft.com/office/drawing/2014/main" id="{6ABDA97B-52EE-D644-A455-05495564B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356" y="1605675"/>
            <a:ext cx="4693084" cy="351981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071C9FE-D16F-2047-A10F-812E1F1CC19F}"/>
              </a:ext>
            </a:extLst>
          </p:cNvPr>
          <p:cNvSpPr txBox="1"/>
          <p:nvPr/>
        </p:nvSpPr>
        <p:spPr>
          <a:xfrm>
            <a:off x="7390356" y="5252325"/>
            <a:ext cx="4693084" cy="954107"/>
          </a:xfrm>
          <a:prstGeom prst="rect">
            <a:avLst/>
          </a:prstGeom>
          <a:noFill/>
        </p:spPr>
        <p:txBody>
          <a:bodyPr wrap="square" rtlCol="0">
            <a:spAutoFit/>
          </a:bodyPr>
          <a:lstStyle/>
          <a:p>
            <a:pPr algn="ctr"/>
            <a:r>
              <a:rPr lang="en-US" dirty="0"/>
              <a:t>Air National Guard Casualty Mortuary Affairs (CAMO) Course at Dover Air Force Base with Mrs. Kelly Hokanson, spouse of GEN Dan Hokanson, 29</a:t>
            </a:r>
            <a:r>
              <a:rPr lang="en-US" baseline="30000" dirty="0"/>
              <a:t>th</a:t>
            </a:r>
            <a:r>
              <a:rPr lang="en-US" dirty="0"/>
              <a:t> Chief, National Guard Bureau</a:t>
            </a:r>
          </a:p>
        </p:txBody>
      </p:sp>
      <p:sp>
        <p:nvSpPr>
          <p:cNvPr id="4" name="TextBox 3">
            <a:extLst>
              <a:ext uri="{FF2B5EF4-FFF2-40B4-BE49-F238E27FC236}">
                <a16:creationId xmlns:a16="http://schemas.microsoft.com/office/drawing/2014/main" id="{B0FA399F-E5CE-D289-3FFF-A0947198852C}"/>
              </a:ext>
            </a:extLst>
          </p:cNvPr>
          <p:cNvSpPr txBox="1"/>
          <p:nvPr/>
        </p:nvSpPr>
        <p:spPr>
          <a:xfrm>
            <a:off x="7612083" y="373063"/>
            <a:ext cx="4156364" cy="923330"/>
          </a:xfrm>
          <a:prstGeom prst="rect">
            <a:avLst/>
          </a:prstGeom>
          <a:noFill/>
        </p:spPr>
        <p:txBody>
          <a:bodyPr wrap="square" rtlCol="0">
            <a:spAutoFit/>
          </a:bodyPr>
          <a:lstStyle/>
          <a:p>
            <a:pPr algn="ctr"/>
            <a:r>
              <a:rPr lang="en-US" sz="2000" b="1" i="0" u="none" strike="noStrike" cap="none" dirty="0">
                <a:solidFill>
                  <a:schemeClr val="accent5"/>
                </a:solidFill>
                <a:latin typeface="Arial"/>
                <a:ea typeface="Arial"/>
                <a:cs typeface="Arial"/>
                <a:sym typeface="Arial"/>
              </a:rPr>
              <a:t>TAPS.org/</a:t>
            </a:r>
            <a:r>
              <a:rPr lang="en-US" sz="2000" b="1" i="0" u="none" strike="noStrike" cap="none" dirty="0" err="1">
                <a:solidFill>
                  <a:schemeClr val="accent5"/>
                </a:solidFill>
                <a:latin typeface="Arial"/>
                <a:ea typeface="Arial"/>
                <a:cs typeface="Arial"/>
                <a:sym typeface="Arial"/>
              </a:rPr>
              <a:t>MilitaryCasualty</a:t>
            </a:r>
            <a:r>
              <a:rPr lang="en-US" sz="2000" b="0" i="0" u="none" strike="noStrike" cap="none" dirty="0">
                <a:solidFill>
                  <a:schemeClr val="accent5"/>
                </a:solidFill>
                <a:latin typeface="Arial"/>
                <a:ea typeface="Arial"/>
                <a:cs typeface="Arial"/>
                <a:sym typeface="Arial"/>
              </a:rPr>
              <a:t> </a:t>
            </a:r>
            <a:r>
              <a:rPr lang="en-US" sz="2000" b="1" i="0" u="none" strike="noStrike" cap="none" dirty="0">
                <a:solidFill>
                  <a:schemeClr val="accent5"/>
                </a:solidFill>
                <a:latin typeface="Arial"/>
                <a:ea typeface="Arial"/>
                <a:cs typeface="Arial"/>
                <a:sym typeface="Arial"/>
              </a:rPr>
              <a:t>military</a:t>
            </a:r>
            <a:r>
              <a:rPr lang="en-US" sz="2000" b="1" dirty="0">
                <a:solidFill>
                  <a:schemeClr val="accent5"/>
                </a:solidFill>
              </a:rPr>
              <a:t>casualty</a:t>
            </a:r>
            <a:r>
              <a:rPr lang="en-US" sz="2000" b="1" i="0" u="none" strike="noStrike" cap="none" dirty="0">
                <a:solidFill>
                  <a:schemeClr val="accent5"/>
                </a:solidFill>
                <a:latin typeface="Arial"/>
                <a:ea typeface="Arial"/>
                <a:cs typeface="Arial"/>
                <a:sym typeface="Arial"/>
              </a:rPr>
              <a:t>@TAPS.org</a:t>
            </a:r>
          </a:p>
          <a:p>
            <a:endParaRPr lang="en-US" dirty="0"/>
          </a:p>
        </p:txBody>
      </p:sp>
    </p:spTree>
    <p:extLst>
      <p:ext uri="{BB962C8B-B14F-4D97-AF65-F5344CB8AC3E}">
        <p14:creationId xmlns:p14="http://schemas.microsoft.com/office/powerpoint/2010/main" val="2143655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25"/>
          <p:cNvSpPr txBox="1"/>
          <p:nvPr/>
        </p:nvSpPr>
        <p:spPr>
          <a:xfrm>
            <a:off x="1528763" y="428588"/>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Arial"/>
                <a:ea typeface="Arial"/>
                <a:cs typeface="Arial"/>
                <a:sym typeface="Arial"/>
              </a:rPr>
              <a:t>RENEWING PARTNERSHIPS</a:t>
            </a:r>
            <a:endParaRPr sz="1100" dirty="0"/>
          </a:p>
        </p:txBody>
      </p:sp>
      <p:pic>
        <p:nvPicPr>
          <p:cNvPr id="165" name="Google Shape;165;p25"/>
          <p:cNvPicPr preferRelativeResize="0"/>
          <p:nvPr/>
        </p:nvPicPr>
        <p:blipFill rotWithShape="1">
          <a:blip r:embed="rId3">
            <a:alphaModFix/>
          </a:blip>
          <a:srcRect/>
          <a:stretch/>
        </p:blipFill>
        <p:spPr>
          <a:xfrm>
            <a:off x="301625" y="285750"/>
            <a:ext cx="1193800" cy="1192213"/>
          </a:xfrm>
          <a:prstGeom prst="rect">
            <a:avLst/>
          </a:prstGeom>
          <a:noFill/>
          <a:ln>
            <a:noFill/>
          </a:ln>
        </p:spPr>
      </p:pic>
      <p:sp>
        <p:nvSpPr>
          <p:cNvPr id="5" name="TextBox 4">
            <a:extLst>
              <a:ext uri="{FF2B5EF4-FFF2-40B4-BE49-F238E27FC236}">
                <a16:creationId xmlns:a16="http://schemas.microsoft.com/office/drawing/2014/main" id="{BA4A0A30-966C-3946-A907-7467159EFF21}"/>
              </a:ext>
            </a:extLst>
          </p:cNvPr>
          <p:cNvSpPr txBox="1"/>
          <p:nvPr/>
        </p:nvSpPr>
        <p:spPr>
          <a:xfrm>
            <a:off x="138339" y="1730829"/>
            <a:ext cx="5331731" cy="4093428"/>
          </a:xfrm>
          <a:prstGeom prst="rect">
            <a:avLst/>
          </a:prstGeom>
          <a:noFill/>
        </p:spPr>
        <p:txBody>
          <a:bodyPr wrap="square" rtlCol="0">
            <a:spAutoFit/>
          </a:bodyPr>
          <a:lstStyle/>
          <a:p>
            <a:pPr algn="ctr"/>
            <a:r>
              <a:rPr lang="en-US" sz="2000" dirty="0"/>
              <a:t>“What is unique about TAPS </a:t>
            </a:r>
            <a:r>
              <a:rPr lang="en-US" sz="2000" b="1" dirty="0"/>
              <a:t>is the level of commitment to all survivors</a:t>
            </a:r>
            <a:r>
              <a:rPr lang="en-US" sz="2000" dirty="0"/>
              <a:t>,” Hokanson said. “Your loved one may not have died on the battlefield. They might not have died in a duty status. You may not be officially recognized as ‘next of kin.’ But </a:t>
            </a:r>
            <a:r>
              <a:rPr lang="en-US" sz="2000" b="1" dirty="0"/>
              <a:t>TAPS has built a sanctuary that transcends these distinctions</a:t>
            </a:r>
            <a:r>
              <a:rPr lang="en-US" sz="2000" dirty="0"/>
              <a:t>, honoring all service members who’ve lost their lives, and supporting the loved ones they left behind.”</a:t>
            </a:r>
          </a:p>
          <a:p>
            <a:pPr algn="ctr"/>
            <a:endParaRPr lang="en-US" sz="2000" dirty="0"/>
          </a:p>
          <a:p>
            <a:pPr algn="ctr"/>
            <a:r>
              <a:rPr lang="en-US" sz="2000" dirty="0">
                <a:hlinkClick r:id="rId4"/>
              </a:rPr>
              <a:t>National Guard Chief begins Memorial Day weekend by renewing ties with survivor group</a:t>
            </a:r>
            <a:endParaRPr lang="en-US" sz="2000" dirty="0"/>
          </a:p>
        </p:txBody>
      </p:sp>
      <p:pic>
        <p:nvPicPr>
          <p:cNvPr id="7" name="Picture 6" descr="A picture containing text, person&#10;&#10;Description automatically generated">
            <a:extLst>
              <a:ext uri="{FF2B5EF4-FFF2-40B4-BE49-F238E27FC236}">
                <a16:creationId xmlns:a16="http://schemas.microsoft.com/office/drawing/2014/main" id="{CF15837E-446E-3640-8EA1-80EB9158E9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2040" y="1730829"/>
            <a:ext cx="6441621" cy="4294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176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A72F84F3-599A-F143-BFBE-0F413E76ECED}"/>
              </a:ext>
            </a:extLst>
          </p:cNvPr>
          <p:cNvSpPr txBox="1"/>
          <p:nvPr/>
        </p:nvSpPr>
        <p:spPr>
          <a:xfrm>
            <a:off x="1605979" y="366430"/>
            <a:ext cx="10482615"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5"/>
                </a:solidFill>
                <a:latin typeface="Arial"/>
                <a:ea typeface="Arial"/>
                <a:cs typeface="Arial"/>
                <a:sym typeface="Arial"/>
              </a:rPr>
              <a:t>TAPS IS YOUR FORCE MULTIPLIER</a:t>
            </a:r>
            <a:endParaRPr sz="4000" dirty="0">
              <a:solidFill>
                <a:schemeClr val="accent5"/>
              </a:solidFill>
            </a:endParaRPr>
          </a:p>
        </p:txBody>
      </p:sp>
      <p:sp>
        <p:nvSpPr>
          <p:cNvPr id="6" name="Content Placeholder 1">
            <a:extLst>
              <a:ext uri="{FF2B5EF4-FFF2-40B4-BE49-F238E27FC236}">
                <a16:creationId xmlns:a16="http://schemas.microsoft.com/office/drawing/2014/main" id="{A072BA33-608A-F543-B6A7-3054F685BDC0}"/>
              </a:ext>
            </a:extLst>
          </p:cNvPr>
          <p:cNvSpPr txBox="1">
            <a:spLocks/>
          </p:cNvSpPr>
          <p:nvPr/>
        </p:nvSpPr>
        <p:spPr>
          <a:xfrm>
            <a:off x="419100" y="2120900"/>
            <a:ext cx="6248400" cy="41025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rgbClr val="1F497D"/>
                </a:solidFill>
              </a:rPr>
              <a:t>Without coping strategies or a long-term support system in place, survivors could experience grief severity, prolonged trauma symptoms, and complicated grief. </a:t>
            </a:r>
          </a:p>
          <a:p>
            <a:pPr algn="ctr"/>
            <a:endParaRPr lang="en-US" sz="2800" dirty="0">
              <a:solidFill>
                <a:srgbClr val="1F497D"/>
              </a:solidFill>
            </a:endParaRPr>
          </a:p>
          <a:p>
            <a:pPr algn="ctr"/>
            <a:r>
              <a:rPr lang="en-US" sz="2800" dirty="0">
                <a:solidFill>
                  <a:srgbClr val="1F497D"/>
                </a:solidFill>
              </a:rPr>
              <a:t>TAPS provides 24/7 support for you and your survivors.</a:t>
            </a:r>
          </a:p>
          <a:p>
            <a:endParaRPr lang="en-US" sz="1200" dirty="0">
              <a:solidFill>
                <a:srgbClr val="1F497D"/>
              </a:solidFill>
            </a:endParaRPr>
          </a:p>
        </p:txBody>
      </p:sp>
      <p:pic>
        <p:nvPicPr>
          <p:cNvPr id="5" name="Picture 4" descr="A group of people posing for a photo&#10;&#10;Description automatically generated">
            <a:extLst>
              <a:ext uri="{FF2B5EF4-FFF2-40B4-BE49-F238E27FC236}">
                <a16:creationId xmlns:a16="http://schemas.microsoft.com/office/drawing/2014/main" id="{F69B2A3E-CBBA-E642-463B-1BB6025A7BD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027430" y="1508166"/>
            <a:ext cx="5164569" cy="4765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0459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A72F84F3-599A-F143-BFBE-0F413E76ECED}"/>
              </a:ext>
            </a:extLst>
          </p:cNvPr>
          <p:cNvSpPr txBox="1"/>
          <p:nvPr/>
        </p:nvSpPr>
        <p:spPr>
          <a:xfrm>
            <a:off x="1605979" y="366430"/>
            <a:ext cx="10482615"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5"/>
                </a:solidFill>
                <a:latin typeface="Arial"/>
                <a:ea typeface="Arial"/>
                <a:cs typeface="Arial"/>
                <a:sym typeface="Arial"/>
              </a:rPr>
              <a:t>TAPS IS YOUR FORCE MULTIPLIER</a:t>
            </a:r>
            <a:endParaRPr sz="4000" dirty="0">
              <a:solidFill>
                <a:schemeClr val="accent5"/>
              </a:solidFill>
            </a:endParaRPr>
          </a:p>
        </p:txBody>
      </p:sp>
      <p:sp>
        <p:nvSpPr>
          <p:cNvPr id="6" name="Content Placeholder 1">
            <a:extLst>
              <a:ext uri="{FF2B5EF4-FFF2-40B4-BE49-F238E27FC236}">
                <a16:creationId xmlns:a16="http://schemas.microsoft.com/office/drawing/2014/main" id="{A072BA33-608A-F543-B6A7-3054F685BDC0}"/>
              </a:ext>
            </a:extLst>
          </p:cNvPr>
          <p:cNvSpPr txBox="1">
            <a:spLocks/>
          </p:cNvSpPr>
          <p:nvPr/>
        </p:nvSpPr>
        <p:spPr>
          <a:xfrm>
            <a:off x="152399" y="1579416"/>
            <a:ext cx="7027429" cy="46440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200" dirty="0">
              <a:solidFill>
                <a:srgbClr val="1F497D"/>
              </a:solidFill>
            </a:endParaRPr>
          </a:p>
          <a:p>
            <a:r>
              <a:rPr lang="en-US" sz="2800" b="1" dirty="0">
                <a:solidFill>
                  <a:srgbClr val="1F497D"/>
                </a:solidFill>
              </a:rPr>
              <a:t>Connecting survivors </a:t>
            </a:r>
            <a:r>
              <a:rPr lang="en-US" sz="2800" b="1" u="sng" dirty="0">
                <a:solidFill>
                  <a:srgbClr val="1F497D"/>
                </a:solidFill>
              </a:rPr>
              <a:t>immediately </a:t>
            </a:r>
            <a:r>
              <a:rPr lang="en-US" sz="2800" b="1" dirty="0">
                <a:solidFill>
                  <a:srgbClr val="1F497D"/>
                </a:solidFill>
              </a:rPr>
              <a:t>guarantees:</a:t>
            </a:r>
          </a:p>
          <a:p>
            <a:endParaRPr lang="en-US" sz="2400" b="1" dirty="0">
              <a:solidFill>
                <a:srgbClr val="1F497D"/>
              </a:solidFill>
            </a:endParaRPr>
          </a:p>
          <a:p>
            <a:pPr marL="228600" indent="-228600">
              <a:spcBef>
                <a:spcPts val="1200"/>
              </a:spcBef>
              <a:buFont typeface="Arial"/>
              <a:buBlip>
                <a:blip r:embed="rId2"/>
              </a:buBlip>
            </a:pPr>
            <a:r>
              <a:rPr lang="en-US" sz="2400" dirty="0">
                <a:solidFill>
                  <a:srgbClr val="1F497D"/>
                </a:solidFill>
              </a:rPr>
              <a:t>The likelihood survivors will seek and accept current and future assistance</a:t>
            </a:r>
          </a:p>
          <a:p>
            <a:pPr marL="228600" indent="-228600">
              <a:spcBef>
                <a:spcPts val="1200"/>
              </a:spcBef>
              <a:buFont typeface="Arial"/>
              <a:buBlip>
                <a:blip r:embed="rId2"/>
              </a:buBlip>
            </a:pPr>
            <a:r>
              <a:rPr lang="en-US" sz="2400" dirty="0">
                <a:solidFill>
                  <a:srgbClr val="1F497D"/>
                </a:solidFill>
              </a:rPr>
              <a:t>Survivors will process their loss in a healthy manner and find meaning along grief journey</a:t>
            </a:r>
          </a:p>
          <a:p>
            <a:pPr marL="228600" indent="-228600">
              <a:spcBef>
                <a:spcPts val="1200"/>
              </a:spcBef>
              <a:buFont typeface="Arial"/>
              <a:buBlip>
                <a:blip r:embed="rId2"/>
              </a:buBlip>
            </a:pPr>
            <a:r>
              <a:rPr lang="en-US" sz="2400" dirty="0">
                <a:solidFill>
                  <a:srgbClr val="1F497D"/>
                </a:solidFill>
              </a:rPr>
              <a:t>Individually tailored coping strategies</a:t>
            </a:r>
          </a:p>
          <a:p>
            <a:pPr marL="228600" indent="-228600">
              <a:spcBef>
                <a:spcPts val="1200"/>
              </a:spcBef>
              <a:buFont typeface="Arial"/>
              <a:buBlip>
                <a:blip r:embed="rId2"/>
              </a:buBlip>
            </a:pPr>
            <a:r>
              <a:rPr lang="en-US" sz="2400" dirty="0">
                <a:solidFill>
                  <a:srgbClr val="1F497D"/>
                </a:solidFill>
              </a:rPr>
              <a:t>Positive and safe social engagement</a:t>
            </a:r>
          </a:p>
        </p:txBody>
      </p:sp>
      <p:sp>
        <p:nvSpPr>
          <p:cNvPr id="7" name="TextBox 6">
            <a:extLst>
              <a:ext uri="{FF2B5EF4-FFF2-40B4-BE49-F238E27FC236}">
                <a16:creationId xmlns:a16="http://schemas.microsoft.com/office/drawing/2014/main" id="{E893F93E-87B7-0149-B691-EAC429509086}"/>
              </a:ext>
            </a:extLst>
          </p:cNvPr>
          <p:cNvSpPr txBox="1"/>
          <p:nvPr/>
        </p:nvSpPr>
        <p:spPr>
          <a:xfrm>
            <a:off x="8102278" y="6273225"/>
            <a:ext cx="4089722" cy="584775"/>
          </a:xfrm>
          <a:prstGeom prst="rect">
            <a:avLst/>
          </a:prstGeom>
          <a:noFill/>
        </p:spPr>
        <p:txBody>
          <a:bodyPr wrap="square" rtlCol="0">
            <a:spAutoFit/>
          </a:bodyPr>
          <a:lstStyle/>
          <a:p>
            <a:r>
              <a:rPr lang="en-US" sz="800" dirty="0">
                <a:solidFill>
                  <a:schemeClr val="bg1"/>
                </a:solidFill>
              </a:rPr>
              <a:t>Fisher, J.E., Zhou, J., Zuleta, R.F., Fullerton, C.S., Ursano, R.J., &amp; Cozza, S.J. (2020). Coping strategies and considering the possibility of death in those bereaved by sudden and violent deaths: Grief severity, depression, and posttraumatic growth. </a:t>
            </a:r>
            <a:r>
              <a:rPr lang="en-US" sz="800" i="1" dirty="0">
                <a:solidFill>
                  <a:schemeClr val="bg1"/>
                </a:solidFill>
              </a:rPr>
              <a:t>Front. Psychiatry 11. </a:t>
            </a:r>
            <a:r>
              <a:rPr lang="en-US" sz="800" dirty="0">
                <a:solidFill>
                  <a:schemeClr val="bg1"/>
                </a:solidFill>
              </a:rPr>
              <a:t>749. doi:10.3389/fpsyt.2020.00749</a:t>
            </a:r>
          </a:p>
        </p:txBody>
      </p:sp>
      <p:pic>
        <p:nvPicPr>
          <p:cNvPr id="8" name="Picture 7" descr="A group of people in uniform holding a flag&#10;&#10;Description automatically generated with low confidence">
            <a:extLst>
              <a:ext uri="{FF2B5EF4-FFF2-40B4-BE49-F238E27FC236}">
                <a16:creationId xmlns:a16="http://schemas.microsoft.com/office/drawing/2014/main" id="{587E0528-BD32-21E8-5C98-F4D345CC22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79828" y="1579416"/>
            <a:ext cx="4703966" cy="4644058"/>
          </a:xfrm>
          <a:prstGeom prst="rect">
            <a:avLst/>
          </a:prstGeom>
        </p:spPr>
      </p:pic>
    </p:spTree>
    <p:extLst>
      <p:ext uri="{BB962C8B-B14F-4D97-AF65-F5344CB8AC3E}">
        <p14:creationId xmlns:p14="http://schemas.microsoft.com/office/powerpoint/2010/main" val="1742299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HOW CAN YOU HELP?</a:t>
            </a:r>
          </a:p>
        </p:txBody>
      </p:sp>
      <p:graphicFrame>
        <p:nvGraphicFramePr>
          <p:cNvPr id="3" name="Diagram 2">
            <a:extLst>
              <a:ext uri="{FF2B5EF4-FFF2-40B4-BE49-F238E27FC236}">
                <a16:creationId xmlns:a16="http://schemas.microsoft.com/office/drawing/2014/main" id="{182225F5-DF3B-4C4F-8B02-0550CDFF118B}"/>
              </a:ext>
            </a:extLst>
          </p:cNvPr>
          <p:cNvGraphicFramePr/>
          <p:nvPr/>
        </p:nvGraphicFramePr>
        <p:xfrm>
          <a:off x="2721428" y="1333500"/>
          <a:ext cx="7438571" cy="4804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5">
            <a:extLst>
              <a:ext uri="{FF2B5EF4-FFF2-40B4-BE49-F238E27FC236}">
                <a16:creationId xmlns:a16="http://schemas.microsoft.com/office/drawing/2014/main" id="{F021F2C7-728E-1A41-5616-7E6B18F357E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92161" y="169783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62297F29-4B48-300F-CAE0-CFD01BE7F9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41078" y="3139809"/>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464DBD-A759-599F-0EB1-F79D3CB2F45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92161" y="4576095"/>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448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1441eaf0d3_0_96"/>
          <p:cNvSpPr txBox="1"/>
          <p:nvPr/>
        </p:nvSpPr>
        <p:spPr>
          <a:xfrm>
            <a:off x="1671025" y="406240"/>
            <a:ext cx="955895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accent2"/>
                </a:solidFill>
                <a:latin typeface="Arial"/>
                <a:ea typeface="Arial"/>
                <a:cs typeface="Arial"/>
                <a:sym typeface="Arial"/>
              </a:rPr>
              <a:t>TAPS.ORG/MILITARYCASUALTY</a:t>
            </a:r>
            <a:endParaRPr sz="2800" b="1" i="0" u="none" strike="noStrike" cap="none">
              <a:solidFill>
                <a:schemeClr val="accent2"/>
              </a:solidFill>
              <a:latin typeface="Arial"/>
              <a:ea typeface="Arial"/>
              <a:cs typeface="Arial"/>
              <a:sym typeface="Arial"/>
            </a:endParaRPr>
          </a:p>
        </p:txBody>
      </p:sp>
      <p:pic>
        <p:nvPicPr>
          <p:cNvPr id="189" name="Google Shape;189;g21441eaf0d3_0_96" descr="A close-up of a military flag&#10;&#10;Description automatically generated"/>
          <p:cNvPicPr preferRelativeResize="0"/>
          <p:nvPr/>
        </p:nvPicPr>
        <p:blipFill rotWithShape="1">
          <a:blip r:embed="rId3">
            <a:alphaModFix/>
          </a:blip>
          <a:srcRect/>
          <a:stretch/>
        </p:blipFill>
        <p:spPr>
          <a:xfrm>
            <a:off x="0" y="1750174"/>
            <a:ext cx="7685049" cy="4007689"/>
          </a:xfrm>
          <a:prstGeom prst="rect">
            <a:avLst/>
          </a:prstGeom>
          <a:noFill/>
          <a:ln>
            <a:noFill/>
          </a:ln>
          <a:effectLst>
            <a:outerShdw blurRad="50800" dist="38100" dir="18900000" algn="bl" rotWithShape="0">
              <a:srgbClr val="000000">
                <a:alpha val="40000"/>
              </a:srgbClr>
            </a:outerShdw>
          </a:effectLst>
        </p:spPr>
      </p:pic>
      <p:sp>
        <p:nvSpPr>
          <p:cNvPr id="190" name="Google Shape;190;g21441eaf0d3_0_96"/>
          <p:cNvSpPr txBox="1"/>
          <p:nvPr/>
        </p:nvSpPr>
        <p:spPr>
          <a:xfrm>
            <a:off x="7772400" y="1750174"/>
            <a:ext cx="4419600" cy="4462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Arial"/>
                <a:ea typeface="Arial"/>
                <a:cs typeface="Arial"/>
                <a:sym typeface="Arial"/>
              </a:rPr>
              <a:t>Developed specifically for our partners in military casualty </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Steps To Connect Military and Veteran Survivors with TAPS</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Links to DoD, VA, and Military OneSource Resources for Survivors</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Death by Suicide Toolkit for Military Leadership</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Document Library for All Manners of Death</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Document Library for Suicide Loss</a:t>
            </a:r>
            <a:endParaRPr dirty="0"/>
          </a:p>
          <a:p>
            <a:pPr marL="0" marR="0" lvl="0" indent="0" algn="l" rtl="0">
              <a:lnSpc>
                <a:spcPct val="100000"/>
              </a:lnSpc>
              <a:spcBef>
                <a:spcPts val="60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red shirts&#10;&#10;Description automatically generated">
            <a:extLst>
              <a:ext uri="{FF2B5EF4-FFF2-40B4-BE49-F238E27FC236}">
                <a16:creationId xmlns:a16="http://schemas.microsoft.com/office/drawing/2014/main" id="{44573B0A-A4FF-6F17-92B6-2678AEF171D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2001" cy="6387494"/>
          </a:xfrm>
          <a:prstGeom prst="rect">
            <a:avLst/>
          </a:prstGeom>
        </p:spPr>
      </p:pic>
      <p:sp>
        <p:nvSpPr>
          <p:cNvPr id="6" name="Rectangle 5">
            <a:extLst>
              <a:ext uri="{FF2B5EF4-FFF2-40B4-BE49-F238E27FC236}">
                <a16:creationId xmlns:a16="http://schemas.microsoft.com/office/drawing/2014/main" id="{3C3924CF-C122-334B-011D-B25E075135D5}"/>
              </a:ext>
            </a:extLst>
          </p:cNvPr>
          <p:cNvSpPr/>
          <p:nvPr/>
        </p:nvSpPr>
        <p:spPr>
          <a:xfrm>
            <a:off x="0" y="0"/>
            <a:ext cx="12192000" cy="6379535"/>
          </a:xfrm>
          <a:prstGeom prst="rect">
            <a:avLst/>
          </a:prstGeom>
          <a:solidFill>
            <a:schemeClr val="accent2">
              <a:alpha val="522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8000"/>
                </a:schemeClr>
              </a:solidFill>
            </a:endParaRPr>
          </a:p>
        </p:txBody>
      </p:sp>
      <p:sp>
        <p:nvSpPr>
          <p:cNvPr id="7" name="TextBox 6">
            <a:extLst>
              <a:ext uri="{FF2B5EF4-FFF2-40B4-BE49-F238E27FC236}">
                <a16:creationId xmlns:a16="http://schemas.microsoft.com/office/drawing/2014/main" id="{CF1DB91E-7A57-9614-97AD-7F4A11619A3E}"/>
              </a:ext>
            </a:extLst>
          </p:cNvPr>
          <p:cNvSpPr txBox="1"/>
          <p:nvPr/>
        </p:nvSpPr>
        <p:spPr>
          <a:xfrm>
            <a:off x="912627" y="920621"/>
            <a:ext cx="10366744" cy="5016758"/>
          </a:xfrm>
          <a:prstGeom prst="rect">
            <a:avLst/>
          </a:prstGeom>
          <a:noFill/>
        </p:spPr>
        <p:txBody>
          <a:bodyPr wrap="square" rtlCol="0">
            <a:spAutoFit/>
          </a:bodyPr>
          <a:lstStyle/>
          <a:p>
            <a:pPr algn="ctr"/>
            <a:r>
              <a:rPr lang="en-US" sz="4000" b="1" dirty="0">
                <a:solidFill>
                  <a:schemeClr val="bg1"/>
                </a:solidFill>
              </a:rPr>
              <a:t>TAPS 31</a:t>
            </a:r>
            <a:r>
              <a:rPr lang="en-US" sz="4000" b="1" baseline="30000" dirty="0">
                <a:solidFill>
                  <a:schemeClr val="bg1"/>
                </a:solidFill>
              </a:rPr>
              <a:t>ST</a:t>
            </a:r>
            <a:r>
              <a:rPr lang="en-US" sz="4000" b="1" dirty="0">
                <a:solidFill>
                  <a:schemeClr val="bg1"/>
                </a:solidFill>
              </a:rPr>
              <a:t> ANNUAL MILITARY SURIVVOR SEMINAR AND GOOD GRIEF CAMP</a:t>
            </a:r>
          </a:p>
          <a:p>
            <a:pPr algn="ctr"/>
            <a:r>
              <a:rPr lang="en-US" sz="4000" b="1" dirty="0">
                <a:solidFill>
                  <a:schemeClr val="bg1"/>
                </a:solidFill>
              </a:rPr>
              <a:t>May 23 – 26, 2025</a:t>
            </a:r>
          </a:p>
          <a:p>
            <a:pPr algn="ctr"/>
            <a:r>
              <a:rPr lang="en-US" sz="4000" b="1" dirty="0">
                <a:solidFill>
                  <a:schemeClr val="bg1"/>
                </a:solidFill>
              </a:rPr>
              <a:t>Arlington, VA</a:t>
            </a:r>
          </a:p>
          <a:p>
            <a:pPr algn="ctr"/>
            <a:r>
              <a:rPr lang="en-US" sz="4000" b="1" dirty="0">
                <a:solidFill>
                  <a:schemeClr val="bg1"/>
                </a:solidFill>
              </a:rPr>
              <a:t>1,500 military and veteran survivors</a:t>
            </a:r>
          </a:p>
          <a:p>
            <a:pPr algn="ctr"/>
            <a:r>
              <a:rPr lang="en-US" sz="4000" b="1" dirty="0">
                <a:solidFill>
                  <a:schemeClr val="bg1"/>
                </a:solidFill>
              </a:rPr>
              <a:t>500 children</a:t>
            </a:r>
          </a:p>
          <a:p>
            <a:pPr algn="ctr"/>
            <a:r>
              <a:rPr lang="en-US" sz="4000" b="1" dirty="0">
                <a:solidFill>
                  <a:schemeClr val="bg1"/>
                </a:solidFill>
              </a:rPr>
              <a:t>500 Military Mentors</a:t>
            </a:r>
          </a:p>
          <a:p>
            <a:pPr algn="ctr"/>
            <a:r>
              <a:rPr lang="en-US" sz="4000" b="1" dirty="0">
                <a:solidFill>
                  <a:schemeClr val="bg1"/>
                </a:solidFill>
              </a:rPr>
              <a:t>300 Volunteers</a:t>
            </a:r>
          </a:p>
        </p:txBody>
      </p:sp>
    </p:spTree>
    <p:extLst>
      <p:ext uri="{BB962C8B-B14F-4D97-AF65-F5344CB8AC3E}">
        <p14:creationId xmlns:p14="http://schemas.microsoft.com/office/powerpoint/2010/main" val="1277097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1766DA16-A268-C548-B3AF-7C9D84F97752}"/>
              </a:ext>
            </a:extLst>
          </p:cNvPr>
          <p:cNvSpPr txBox="1"/>
          <p:nvPr/>
        </p:nvSpPr>
        <p:spPr>
          <a:xfrm>
            <a:off x="1630362" y="234716"/>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i="0" u="none" strike="noStrike" cap="none" dirty="0">
                <a:solidFill>
                  <a:schemeClr val="accent2"/>
                </a:solidFill>
                <a:latin typeface="Arial"/>
                <a:ea typeface="Arial"/>
                <a:cs typeface="Arial"/>
                <a:sym typeface="Arial"/>
              </a:rPr>
              <a:t>SAVE AND SHARE TAPS CONTACT</a:t>
            </a:r>
            <a:endParaRPr sz="1200" dirty="0"/>
          </a:p>
        </p:txBody>
      </p:sp>
      <p:pic>
        <p:nvPicPr>
          <p:cNvPr id="7" name="Picture 6">
            <a:extLst>
              <a:ext uri="{FF2B5EF4-FFF2-40B4-BE49-F238E27FC236}">
                <a16:creationId xmlns:a16="http://schemas.microsoft.com/office/drawing/2014/main" id="{FFC3EF32-A543-7E4D-A458-85505FABC1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2016" y="1333500"/>
            <a:ext cx="3716482" cy="4809565"/>
          </a:xfrm>
          <a:prstGeom prst="rect">
            <a:avLst/>
          </a:prstGeom>
        </p:spPr>
      </p:pic>
      <p:sp>
        <p:nvSpPr>
          <p:cNvPr id="8" name="TextBox 7">
            <a:extLst>
              <a:ext uri="{FF2B5EF4-FFF2-40B4-BE49-F238E27FC236}">
                <a16:creationId xmlns:a16="http://schemas.microsoft.com/office/drawing/2014/main" id="{53D96254-5818-4345-AC58-13BACCB73B96}"/>
              </a:ext>
            </a:extLst>
          </p:cNvPr>
          <p:cNvSpPr txBox="1"/>
          <p:nvPr/>
        </p:nvSpPr>
        <p:spPr>
          <a:xfrm>
            <a:off x="6809580" y="1495981"/>
            <a:ext cx="4659086" cy="1200329"/>
          </a:xfrm>
          <a:prstGeom prst="rect">
            <a:avLst/>
          </a:prstGeom>
          <a:noFill/>
        </p:spPr>
        <p:txBody>
          <a:bodyPr wrap="square" rtlCol="0">
            <a:spAutoFit/>
          </a:bodyPr>
          <a:lstStyle/>
          <a:p>
            <a:pPr algn="ctr"/>
            <a:r>
              <a:rPr lang="en-US" sz="3600" b="1" dirty="0"/>
              <a:t>24/7 800.959.TAPS</a:t>
            </a:r>
          </a:p>
          <a:p>
            <a:pPr algn="ctr"/>
            <a:r>
              <a:rPr lang="en-US" sz="3600" b="1" dirty="0"/>
              <a:t>TAPS.org/JoinTAPS</a:t>
            </a:r>
          </a:p>
        </p:txBody>
      </p:sp>
      <p:pic>
        <p:nvPicPr>
          <p:cNvPr id="4" name="Picture 3" descr="Graphical user interface, application&#10;&#10;Description automatically generated">
            <a:extLst>
              <a:ext uri="{FF2B5EF4-FFF2-40B4-BE49-F238E27FC236}">
                <a16:creationId xmlns:a16="http://schemas.microsoft.com/office/drawing/2014/main" id="{7983B046-7E3D-0449-AE75-0F0256EF0D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38934" y="2997138"/>
            <a:ext cx="1800377" cy="3068664"/>
          </a:xfrm>
          <a:prstGeom prst="rect">
            <a:avLst/>
          </a:prstGeom>
        </p:spPr>
      </p:pic>
      <p:cxnSp>
        <p:nvCxnSpPr>
          <p:cNvPr id="6" name="Straight Arrow Connector 5">
            <a:extLst>
              <a:ext uri="{FF2B5EF4-FFF2-40B4-BE49-F238E27FC236}">
                <a16:creationId xmlns:a16="http://schemas.microsoft.com/office/drawing/2014/main" id="{BF1C793F-F4BB-AE47-8E23-89C7CCD4B0C1}"/>
              </a:ext>
            </a:extLst>
          </p:cNvPr>
          <p:cNvCxnSpPr>
            <a:cxnSpLocks/>
            <a:stCxn id="7" idx="3"/>
          </p:cNvCxnSpPr>
          <p:nvPr/>
        </p:nvCxnSpPr>
        <p:spPr>
          <a:xfrm>
            <a:off x="5548498" y="3738283"/>
            <a:ext cx="3920966" cy="20735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80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179726" y="1283369"/>
            <a:ext cx="5065807" cy="538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dirty="0">
                <a:solidFill>
                  <a:schemeClr val="dk1"/>
                </a:solidFill>
                <a:latin typeface="Arial"/>
                <a:ea typeface="Arial"/>
                <a:cs typeface="Arial"/>
                <a:sym typeface="Arial"/>
              </a:rPr>
              <a:t>HONOR AND REMEMBRANCE: </a:t>
            </a:r>
            <a:r>
              <a:rPr lang="en-US" sz="1400" b="1" i="0" u="none" strike="noStrike" cap="none" dirty="0">
                <a:solidFill>
                  <a:schemeClr val="dk1"/>
                </a:solidFill>
                <a:latin typeface="Arial"/>
                <a:ea typeface="Arial"/>
                <a:cs typeface="Arial"/>
                <a:sym typeface="Arial"/>
              </a:rPr>
              <a:t>We cherish</a:t>
            </a:r>
            <a:r>
              <a:rPr lang="en-US" sz="1400" b="0" i="0" u="none" strike="noStrike" cap="none" dirty="0">
                <a:solidFill>
                  <a:schemeClr val="dk1"/>
                </a:solidFill>
                <a:latin typeface="Arial"/>
                <a:ea typeface="Arial"/>
                <a:cs typeface="Arial"/>
                <a:sym typeface="Arial"/>
              </a:rPr>
              <a:t> the life of our fallen heroes and celebrate military survivors as the living legacies of their loved ones’ service and sacrifice.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EMPOWERMENT: </a:t>
            </a:r>
            <a:r>
              <a:rPr lang="en-US" sz="1400" b="1" i="0" u="none" strike="noStrike" cap="none" dirty="0">
                <a:solidFill>
                  <a:schemeClr val="dk1"/>
                </a:solidFill>
                <a:latin typeface="Arial"/>
                <a:ea typeface="Arial"/>
                <a:cs typeface="Arial"/>
                <a:sym typeface="Arial"/>
              </a:rPr>
              <a:t>We empower </a:t>
            </a:r>
            <a:r>
              <a:rPr lang="en-US" sz="1400" b="0" i="0" u="none" strike="noStrike" cap="none" dirty="0">
                <a:solidFill>
                  <a:schemeClr val="dk1"/>
                </a:solidFill>
                <a:latin typeface="Arial"/>
                <a:ea typeface="Arial"/>
                <a:cs typeface="Arial"/>
                <a:sym typeface="Arial"/>
              </a:rPr>
              <a:t>survivors with healthy coping tools, resources, and opportunities to connect in the comfort of their home, their community, their region, and the nation to grow with their grief.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CONNECTION</a:t>
            </a:r>
            <a:r>
              <a:rPr lang="en-US" sz="1600" b="1" i="0" u="none" strike="noStrike" cap="none" dirty="0">
                <a:solidFill>
                  <a:schemeClr val="dk1"/>
                </a:solidFill>
                <a:latin typeface="Arial"/>
                <a:ea typeface="Arial"/>
                <a:cs typeface="Arial"/>
                <a:sym typeface="Arial"/>
              </a:rPr>
              <a:t>: </a:t>
            </a:r>
            <a:r>
              <a:rPr lang="en-US" sz="1400" b="1" i="0" u="none" strike="noStrike" cap="none" dirty="0">
                <a:solidFill>
                  <a:schemeClr val="dk1"/>
                </a:solidFill>
                <a:latin typeface="Arial"/>
                <a:ea typeface="Arial"/>
                <a:cs typeface="Arial"/>
                <a:sym typeface="Arial"/>
              </a:rPr>
              <a:t>We connect</a:t>
            </a:r>
            <a:r>
              <a:rPr lang="en-US" sz="1400" b="0" i="0" u="none" strike="noStrike" cap="none" dirty="0">
                <a:solidFill>
                  <a:schemeClr val="dk1"/>
                </a:solidFill>
                <a:latin typeface="Arial"/>
                <a:ea typeface="Arial"/>
                <a:cs typeface="Arial"/>
                <a:sym typeface="Arial"/>
              </a:rPr>
              <a:t> all those grieving a military death 24/7 to a nationwide network of peer based emotional survivor support and critical casework assistance.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EDUCATION</a:t>
            </a:r>
            <a:r>
              <a:rPr lang="en-US" sz="1600" b="1" i="0" u="none" strike="noStrike" cap="none" dirty="0">
                <a:solidFill>
                  <a:schemeClr val="dk1"/>
                </a:solidFill>
                <a:latin typeface="Arial"/>
                <a:ea typeface="Arial"/>
                <a:cs typeface="Arial"/>
                <a:sym typeface="Arial"/>
              </a:rPr>
              <a:t>: </a:t>
            </a:r>
            <a:r>
              <a:rPr lang="en-US" sz="1400" b="1" i="0" u="none" strike="noStrike" cap="none" dirty="0">
                <a:solidFill>
                  <a:schemeClr val="dk1"/>
                </a:solidFill>
                <a:latin typeface="Arial"/>
                <a:ea typeface="Arial"/>
                <a:cs typeface="Arial"/>
                <a:sym typeface="Arial"/>
              </a:rPr>
              <a:t>We inform and educate </a:t>
            </a:r>
            <a:r>
              <a:rPr lang="en-US" sz="1400" b="0" i="0" u="none" strike="noStrike" cap="none" dirty="0">
                <a:solidFill>
                  <a:schemeClr val="dk1"/>
                </a:solidFill>
                <a:latin typeface="Arial"/>
                <a:ea typeface="Arial"/>
                <a:cs typeface="Arial"/>
                <a:sym typeface="Arial"/>
              </a:rPr>
              <a:t>using research-informed best practices in bereavement and trauma care for survivors and advocate on behalf of survivors with policy and legislative priorities.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dk1"/>
              </a:buClr>
              <a:buSzPts val="16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2000"/>
              <a:buFont typeface="Arial"/>
              <a:buNone/>
            </a:pPr>
            <a:r>
              <a:rPr lang="en-US" sz="2000" b="1" i="0" u="none" strike="noStrike" cap="none" dirty="0">
                <a:solidFill>
                  <a:schemeClr val="dk1"/>
                </a:solidFill>
                <a:latin typeface="Arial"/>
                <a:ea typeface="Arial"/>
                <a:cs typeface="Arial"/>
                <a:sym typeface="Arial"/>
              </a:rPr>
              <a:t>CREATING COMMUNITY: </a:t>
            </a:r>
            <a:r>
              <a:rPr lang="en-US" sz="1400" b="1" i="0" u="none" strike="noStrike" cap="none" dirty="0">
                <a:solidFill>
                  <a:schemeClr val="dk1"/>
                </a:solidFill>
                <a:latin typeface="Arial"/>
                <a:ea typeface="Arial"/>
                <a:cs typeface="Arial"/>
                <a:sym typeface="Arial"/>
              </a:rPr>
              <a:t>We build community</a:t>
            </a:r>
            <a:r>
              <a:rPr lang="en-US" sz="1400" b="0" i="0" u="none" strike="noStrike" cap="none" dirty="0">
                <a:solidFill>
                  <a:schemeClr val="dk1"/>
                </a:solidFill>
                <a:latin typeface="Arial"/>
                <a:ea typeface="Arial"/>
                <a:cs typeface="Arial"/>
                <a:sym typeface="Arial"/>
              </a:rPr>
              <a:t> with survivors to provide comprehensive comfort, care, and resources where they live, when they need it, and in a manner comfortable for them.</a:t>
            </a:r>
            <a:endParaRPr sz="1400" b="0" i="0" u="none" strike="noStrike" cap="none" dirty="0">
              <a:solidFill>
                <a:schemeClr val="dk1"/>
              </a:solidFill>
              <a:latin typeface="Arial"/>
              <a:ea typeface="Arial"/>
              <a:cs typeface="Arial"/>
              <a:sym typeface="Arial"/>
            </a:endParaRPr>
          </a:p>
        </p:txBody>
      </p:sp>
      <p:pic>
        <p:nvPicPr>
          <p:cNvPr id="70" name="Google Shape;70;p12" descr="Logo&#10;&#10;Description automatically generated"/>
          <p:cNvPicPr preferRelativeResize="0"/>
          <p:nvPr/>
        </p:nvPicPr>
        <p:blipFill rotWithShape="1">
          <a:blip r:embed="rId3">
            <a:alphaModFix/>
          </a:blip>
          <a:srcRect/>
          <a:stretch/>
        </p:blipFill>
        <p:spPr>
          <a:xfrm>
            <a:off x="227852" y="76530"/>
            <a:ext cx="1059879" cy="1059879"/>
          </a:xfrm>
          <a:prstGeom prst="rect">
            <a:avLst/>
          </a:prstGeom>
          <a:noFill/>
          <a:ln>
            <a:noFill/>
          </a:ln>
        </p:spPr>
      </p:pic>
      <p:sp>
        <p:nvSpPr>
          <p:cNvPr id="71" name="Google Shape;71;p12"/>
          <p:cNvSpPr txBox="1"/>
          <p:nvPr/>
        </p:nvSpPr>
        <p:spPr>
          <a:xfrm>
            <a:off x="1421652" y="146468"/>
            <a:ext cx="3532375"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TAPS VALUES</a:t>
            </a:r>
            <a:endParaRPr sz="1050" b="0" i="0" u="none" strike="noStrike" cap="none">
              <a:solidFill>
                <a:srgbClr val="000000"/>
              </a:solidFill>
              <a:latin typeface="Arial"/>
              <a:ea typeface="Arial"/>
              <a:cs typeface="Arial"/>
              <a:sym typeface="Arial"/>
            </a:endParaRPr>
          </a:p>
        </p:txBody>
      </p:sp>
      <p:pic>
        <p:nvPicPr>
          <p:cNvPr id="72" name="Google Shape;72;p12" descr="A group of soldiers holding flags&#10;&#10;Description automatically generated"/>
          <p:cNvPicPr preferRelativeResize="0"/>
          <p:nvPr/>
        </p:nvPicPr>
        <p:blipFill rotWithShape="1">
          <a:blip r:embed="rId4">
            <a:alphaModFix/>
          </a:blip>
          <a:srcRect/>
          <a:stretch/>
        </p:blipFill>
        <p:spPr>
          <a:xfrm>
            <a:off x="5199728" y="0"/>
            <a:ext cx="6992272"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Teams&#10;&#10;Description automatically generated">
            <a:extLst>
              <a:ext uri="{FF2B5EF4-FFF2-40B4-BE49-F238E27FC236}">
                <a16:creationId xmlns:a16="http://schemas.microsoft.com/office/drawing/2014/main" id="{7F4489CC-ED9F-B643-97D7-56ED7CE61D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990" y="1635558"/>
            <a:ext cx="8088020" cy="4589952"/>
          </a:xfrm>
          <a:prstGeom prst="rect">
            <a:avLst/>
          </a:prstGeom>
          <a:noFill/>
          <a:ln>
            <a:noFill/>
          </a:ln>
        </p:spPr>
      </p:pic>
      <p:sp>
        <p:nvSpPr>
          <p:cNvPr id="7" name="Title 1">
            <a:extLst>
              <a:ext uri="{FF2B5EF4-FFF2-40B4-BE49-F238E27FC236}">
                <a16:creationId xmlns:a16="http://schemas.microsoft.com/office/drawing/2014/main" id="{02CDA978-08AF-8042-98C8-11F61E7D3D6E}"/>
              </a:ext>
            </a:extLst>
          </p:cNvPr>
          <p:cNvSpPr txBox="1">
            <a:spLocks/>
          </p:cNvSpPr>
          <p:nvPr/>
        </p:nvSpPr>
        <p:spPr>
          <a:xfrm>
            <a:off x="1605516" y="373063"/>
            <a:ext cx="10383284"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CONNECT A SURVIVOR </a:t>
            </a:r>
            <a:r>
              <a:rPr lang="en-US" sz="2400" kern="0" dirty="0"/>
              <a:t>TAPS.ORG/SURVIVOR</a:t>
            </a:r>
            <a:endParaRPr lang="en-US" kern="0" dirty="0"/>
          </a:p>
        </p:txBody>
      </p:sp>
      <p:pic>
        <p:nvPicPr>
          <p:cNvPr id="9" name="Picture 8" descr="Logo&#10;&#10;Description automatically generated">
            <a:extLst>
              <a:ext uri="{FF2B5EF4-FFF2-40B4-BE49-F238E27FC236}">
                <a16:creationId xmlns:a16="http://schemas.microsoft.com/office/drawing/2014/main" id="{60B36198-91C3-6F45-9A6E-DED6616B9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 y="202713"/>
            <a:ext cx="1301135" cy="1301135"/>
          </a:xfrm>
          <a:prstGeom prst="rect">
            <a:avLst/>
          </a:prstGeom>
        </p:spPr>
      </p:pic>
      <p:pic>
        <p:nvPicPr>
          <p:cNvPr id="2" name="Picture 1" descr="Graphical user interface, application, Teams&#10;&#10;Description automatically generated">
            <a:extLst>
              <a:ext uri="{FF2B5EF4-FFF2-40B4-BE49-F238E27FC236}">
                <a16:creationId xmlns:a16="http://schemas.microsoft.com/office/drawing/2014/main" id="{2AC2253C-4EF4-7265-A2C0-384D6408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990" y="1635558"/>
            <a:ext cx="8088020" cy="4589952"/>
          </a:xfrm>
          <a:prstGeom prst="rect">
            <a:avLst/>
          </a:prstGeom>
          <a:noFill/>
          <a:ln>
            <a:noFill/>
          </a:ln>
        </p:spPr>
      </p:pic>
      <p:cxnSp>
        <p:nvCxnSpPr>
          <p:cNvPr id="13" name="Straight Arrow Connector 12">
            <a:extLst>
              <a:ext uri="{FF2B5EF4-FFF2-40B4-BE49-F238E27FC236}">
                <a16:creationId xmlns:a16="http://schemas.microsoft.com/office/drawing/2014/main" id="{2A4D2B02-B36C-5844-AA59-96BA33F5935B}"/>
              </a:ext>
            </a:extLst>
          </p:cNvPr>
          <p:cNvCxnSpPr>
            <a:cxnSpLocks/>
          </p:cNvCxnSpPr>
          <p:nvPr/>
        </p:nvCxnSpPr>
        <p:spPr>
          <a:xfrm flipH="1">
            <a:off x="8893629" y="1883229"/>
            <a:ext cx="2492828" cy="39079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593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7" descr="A group of football players posing for a picture&#10;&#10;Description automatically generated">
            <a:extLst>
              <a:ext uri="{FF2B5EF4-FFF2-40B4-BE49-F238E27FC236}">
                <a16:creationId xmlns:a16="http://schemas.microsoft.com/office/drawing/2014/main" id="{77C57F1D-FF1D-E94E-BEC9-E39F525EEC43}"/>
              </a:ext>
            </a:extLst>
          </p:cNvPr>
          <p:cNvPicPr>
            <a:picLocks noChangeAspect="1" noChangeArrowheads="1"/>
          </p:cNvPicPr>
          <p:nvPr/>
        </p:nvPicPr>
        <p:blipFill>
          <a:blip r:embed="rId2" cstate="email">
            <a:alphaModFix/>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DC5A22-9DC0-244F-B994-C40737CB4AA5}"/>
              </a:ext>
            </a:extLst>
          </p:cNvPr>
          <p:cNvSpPr txBox="1"/>
          <p:nvPr/>
        </p:nvSpPr>
        <p:spPr>
          <a:xfrm>
            <a:off x="1743075" y="228600"/>
            <a:ext cx="9944100" cy="1651093"/>
          </a:xfrm>
          <a:prstGeom prst="rect">
            <a:avLst/>
          </a:prstGeom>
          <a:noFill/>
        </p:spPr>
        <p:txBody>
          <a:bodyPr>
            <a:spAutoFit/>
          </a:bodyPr>
          <a:lstStyle/>
          <a:p>
            <a:pPr algn="ctr" eaLnBrk="1" fontAlgn="auto" hangingPunct="1">
              <a:lnSpc>
                <a:spcPct val="130000"/>
              </a:lnSpc>
              <a:spcBef>
                <a:spcPts val="0"/>
              </a:spcBef>
              <a:spcAft>
                <a:spcPts val="0"/>
              </a:spcAft>
              <a:buClr>
                <a:srgbClr val="000042"/>
              </a:buClr>
              <a:buSzPts val="2800"/>
              <a:defRPr/>
            </a:pPr>
            <a:r>
              <a:rPr lang="en-US" sz="2000" b="1" dirty="0">
                <a:latin typeface="+mn-lt"/>
              </a:rPr>
              <a:t>“The lives of those we love, remember, and honor are carved into our soul, imprinted on our hearts, and woven into the fabric of our nation. They make us stronger, they inspire us, and in that way, they are eternal.” </a:t>
            </a:r>
          </a:p>
          <a:p>
            <a:pPr algn="ctr" eaLnBrk="1" fontAlgn="auto" hangingPunct="1">
              <a:lnSpc>
                <a:spcPct val="130000"/>
              </a:lnSpc>
              <a:spcBef>
                <a:spcPts val="0"/>
              </a:spcBef>
              <a:spcAft>
                <a:spcPts val="0"/>
              </a:spcAft>
              <a:buClr>
                <a:srgbClr val="000042"/>
              </a:buClr>
              <a:buSzPts val="2800"/>
              <a:defRPr/>
            </a:pPr>
            <a:r>
              <a:rPr lang="en-US" sz="2000" b="1" dirty="0">
                <a:latin typeface="+mn-lt"/>
              </a:rPr>
              <a:t>- Bonnie Carroll, TAPS Founder and President</a:t>
            </a:r>
            <a:endParaRPr lang="en-US" sz="2000" b="1" dirty="0">
              <a:solidFill>
                <a:schemeClr val="accent5"/>
              </a:solidFill>
              <a:latin typeface="+mn-lt"/>
              <a:ea typeface="Arial"/>
              <a:cs typeface="Arial"/>
              <a:sym typeface="Arial"/>
            </a:endParaRPr>
          </a:p>
        </p:txBody>
      </p:sp>
    </p:spTree>
    <p:extLst>
      <p:ext uri="{BB962C8B-B14F-4D97-AF65-F5344CB8AC3E}">
        <p14:creationId xmlns:p14="http://schemas.microsoft.com/office/powerpoint/2010/main" val="1216673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169CA-5DD3-7DAE-CCF1-2B445E9AD13E}"/>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40832CA0-F1E8-097E-80C4-0C0FF0728877}"/>
              </a:ext>
            </a:extLst>
          </p:cNvPr>
          <p:cNvPicPr>
            <a:picLocks noChangeAspect="1"/>
          </p:cNvPicPr>
          <p:nvPr/>
        </p:nvPicPr>
        <p:blipFill>
          <a:blip r:embed="rId2"/>
          <a:stretch>
            <a:fillRect/>
          </a:stretch>
        </p:blipFill>
        <p:spPr>
          <a:xfrm>
            <a:off x="1658471" y="4583"/>
            <a:ext cx="8875059" cy="5866564"/>
          </a:xfrm>
          <a:prstGeom prst="rect">
            <a:avLst/>
          </a:prstGeom>
        </p:spPr>
      </p:pic>
      <p:pic>
        <p:nvPicPr>
          <p:cNvPr id="4" name="Picture 3">
            <a:extLst>
              <a:ext uri="{FF2B5EF4-FFF2-40B4-BE49-F238E27FC236}">
                <a16:creationId xmlns:a16="http://schemas.microsoft.com/office/drawing/2014/main" id="{DFAC7A7B-AC62-972F-1A9D-88D7ECFE2A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5718"/>
            <a:ext cx="12192000" cy="6903718"/>
          </a:xfrm>
          <a:prstGeom prst="rect">
            <a:avLst/>
          </a:prstGeom>
        </p:spPr>
      </p:pic>
      <p:sp>
        <p:nvSpPr>
          <p:cNvPr id="5" name="TextBox 4">
            <a:extLst>
              <a:ext uri="{FF2B5EF4-FFF2-40B4-BE49-F238E27FC236}">
                <a16:creationId xmlns:a16="http://schemas.microsoft.com/office/drawing/2014/main" id="{C211E553-309F-2913-09EB-3CC6E24E56D0}"/>
              </a:ext>
            </a:extLst>
          </p:cNvPr>
          <p:cNvSpPr txBox="1"/>
          <p:nvPr/>
        </p:nvSpPr>
        <p:spPr>
          <a:xfrm>
            <a:off x="1658470" y="22792"/>
            <a:ext cx="8875059" cy="961545"/>
          </a:xfrm>
          <a:prstGeom prst="rect">
            <a:avLst/>
          </a:prstGeom>
          <a:noFill/>
        </p:spPr>
        <p:txBody>
          <a:bodyPr wrap="square" rtlCol="0">
            <a:spAutoFit/>
          </a:bodyPr>
          <a:lstStyle/>
          <a:p>
            <a:pPr algn="ctr"/>
            <a:r>
              <a:rPr lang="en-US" sz="2824" b="1" dirty="0">
                <a:solidFill>
                  <a:schemeClr val="tx1"/>
                </a:solidFill>
              </a:rPr>
              <a:t>The Global Gathering of Organizations Caring for </a:t>
            </a:r>
          </a:p>
          <a:p>
            <a:pPr algn="ctr"/>
            <a:r>
              <a:rPr lang="en-US" sz="2824" b="1" dirty="0">
                <a:solidFill>
                  <a:schemeClr val="tx1"/>
                </a:solidFill>
              </a:rPr>
              <a:t>Families of Military and Conflict Deceased</a:t>
            </a:r>
            <a:endParaRPr lang="en-US" sz="2400" b="1" dirty="0">
              <a:solidFill>
                <a:schemeClr val="tx2">
                  <a:lumMod val="75000"/>
                </a:schemeClr>
              </a:solidFill>
            </a:endParaRPr>
          </a:p>
        </p:txBody>
      </p:sp>
      <p:sp>
        <p:nvSpPr>
          <p:cNvPr id="10" name="TextBox 9">
            <a:extLst>
              <a:ext uri="{FF2B5EF4-FFF2-40B4-BE49-F238E27FC236}">
                <a16:creationId xmlns:a16="http://schemas.microsoft.com/office/drawing/2014/main" id="{C8284B22-31DC-EEF7-2A6C-A6F25E719410}"/>
              </a:ext>
            </a:extLst>
          </p:cNvPr>
          <p:cNvSpPr txBox="1"/>
          <p:nvPr/>
        </p:nvSpPr>
        <p:spPr>
          <a:xfrm>
            <a:off x="1693084" y="930624"/>
            <a:ext cx="1774075" cy="2498376"/>
          </a:xfrm>
          <a:prstGeom prst="rect">
            <a:avLst/>
          </a:prstGeom>
          <a:noFill/>
        </p:spPr>
        <p:txBody>
          <a:bodyPr wrap="square" rtlCol="0">
            <a:spAutoFit/>
          </a:bodyPr>
          <a:lstStyle/>
          <a:p>
            <a:r>
              <a:rPr lang="en-US" sz="1800" dirty="0">
                <a:latin typeface="Book Antiqua" panose="02040602050305030304" pitchFamily="18" charset="0"/>
                <a:cs typeface="Apple Chancery" panose="03020702040506060504" pitchFamily="66" charset="-79"/>
              </a:rPr>
              <a:t>Burkina Faso</a:t>
            </a:r>
          </a:p>
          <a:p>
            <a:r>
              <a:rPr lang="en-US" sz="1800" dirty="0">
                <a:latin typeface="Book Antiqua" panose="02040602050305030304" pitchFamily="18" charset="0"/>
                <a:cs typeface="Apple Chancery" panose="03020702040506060504" pitchFamily="66" charset="-79"/>
              </a:rPr>
              <a:t>Georgia</a:t>
            </a:r>
          </a:p>
          <a:p>
            <a:r>
              <a:rPr lang="en-US" sz="1800" dirty="0">
                <a:latin typeface="Book Antiqua" panose="02040602050305030304" pitchFamily="18" charset="0"/>
                <a:cs typeface="Apple Chancery" panose="03020702040506060504" pitchFamily="66" charset="-79"/>
              </a:rPr>
              <a:t>Italy</a:t>
            </a:r>
          </a:p>
          <a:p>
            <a:r>
              <a:rPr lang="en-US" sz="1800" dirty="0">
                <a:latin typeface="Book Antiqua" panose="02040602050305030304" pitchFamily="18" charset="0"/>
                <a:cs typeface="Apple Chancery" panose="03020702040506060504" pitchFamily="66" charset="-79"/>
              </a:rPr>
              <a:t>Kenya</a:t>
            </a:r>
          </a:p>
          <a:p>
            <a:r>
              <a:rPr lang="en-US" sz="1800" dirty="0">
                <a:latin typeface="Book Antiqua" panose="02040602050305030304" pitchFamily="18" charset="0"/>
                <a:cs typeface="Apple Chancery" panose="03020702040506060504" pitchFamily="66" charset="-79"/>
              </a:rPr>
              <a:t>Kurdistan</a:t>
            </a:r>
          </a:p>
          <a:p>
            <a:r>
              <a:rPr lang="en-US" sz="1800" dirty="0">
                <a:latin typeface="Book Antiqua" panose="02040602050305030304" pitchFamily="18" charset="0"/>
                <a:cs typeface="Apple Chancery" panose="03020702040506060504" pitchFamily="66" charset="-79"/>
              </a:rPr>
              <a:t>Libya</a:t>
            </a:r>
          </a:p>
          <a:p>
            <a:r>
              <a:rPr lang="en-US" sz="1800" dirty="0">
                <a:latin typeface="Book Antiqua" panose="02040602050305030304" pitchFamily="18" charset="0"/>
                <a:cs typeface="Apple Chancery" panose="03020702040506060504" pitchFamily="66" charset="-79"/>
              </a:rPr>
              <a:t>Nepal</a:t>
            </a:r>
          </a:p>
          <a:p>
            <a:r>
              <a:rPr lang="en-US" sz="1800" dirty="0">
                <a:latin typeface="Book Antiqua" panose="02040602050305030304" pitchFamily="18" charset="0"/>
                <a:cs typeface="Apple Chancery" panose="03020702040506060504" pitchFamily="66" charset="-79"/>
              </a:rPr>
              <a:t>New Zealand</a:t>
            </a:r>
          </a:p>
          <a:p>
            <a:endParaRPr lang="en-US" sz="1235" dirty="0">
              <a:latin typeface="Apple Chancery" panose="03020702040506060504" pitchFamily="66" charset="-79"/>
              <a:cs typeface="Apple Chancery" panose="03020702040506060504" pitchFamily="66" charset="-79"/>
            </a:endParaRPr>
          </a:p>
        </p:txBody>
      </p:sp>
      <p:sp>
        <p:nvSpPr>
          <p:cNvPr id="12" name="TextBox 11">
            <a:extLst>
              <a:ext uri="{FF2B5EF4-FFF2-40B4-BE49-F238E27FC236}">
                <a16:creationId xmlns:a16="http://schemas.microsoft.com/office/drawing/2014/main" id="{5BB73191-CBBD-E8CC-F752-E1C38EC1F45E}"/>
              </a:ext>
            </a:extLst>
          </p:cNvPr>
          <p:cNvSpPr txBox="1"/>
          <p:nvPr/>
        </p:nvSpPr>
        <p:spPr>
          <a:xfrm>
            <a:off x="8066880" y="915186"/>
            <a:ext cx="2432036" cy="2221377"/>
          </a:xfrm>
          <a:prstGeom prst="rect">
            <a:avLst/>
          </a:prstGeom>
          <a:noFill/>
        </p:spPr>
        <p:txBody>
          <a:bodyPr wrap="square" rtlCol="0">
            <a:spAutoFit/>
          </a:bodyPr>
          <a:lstStyle/>
          <a:p>
            <a:r>
              <a:rPr lang="en-US" sz="1800" dirty="0">
                <a:latin typeface="Book Antiqua" panose="02040602050305030304" pitchFamily="18" charset="0"/>
                <a:cs typeface="Apple Chancery" panose="03020702040506060504" pitchFamily="66" charset="-79"/>
              </a:rPr>
              <a:t>Poland</a:t>
            </a:r>
          </a:p>
          <a:p>
            <a:r>
              <a:rPr lang="en-US" sz="1800" dirty="0">
                <a:latin typeface="Book Antiqua" panose="02040602050305030304" pitchFamily="18" charset="0"/>
                <a:cs typeface="Apple Chancery" panose="03020702040506060504" pitchFamily="66" charset="-79"/>
              </a:rPr>
              <a:t>Romania</a:t>
            </a:r>
          </a:p>
          <a:p>
            <a:r>
              <a:rPr lang="en-US" sz="1800" dirty="0">
                <a:latin typeface="Book Antiqua" panose="02040602050305030304" pitchFamily="18" charset="0"/>
                <a:cs typeface="Apple Chancery" panose="03020702040506060504" pitchFamily="66" charset="-79"/>
              </a:rPr>
              <a:t>Somalia</a:t>
            </a:r>
          </a:p>
          <a:p>
            <a:r>
              <a:rPr lang="en-US" sz="1800" dirty="0">
                <a:latin typeface="Book Antiqua" panose="02040602050305030304" pitchFamily="18" charset="0"/>
                <a:cs typeface="Apple Chancery" panose="03020702040506060504" pitchFamily="66" charset="-79"/>
              </a:rPr>
              <a:t>Uganda</a:t>
            </a:r>
          </a:p>
          <a:p>
            <a:r>
              <a:rPr lang="en-US" sz="1800" dirty="0">
                <a:latin typeface="Book Antiqua" panose="02040602050305030304" pitchFamily="18" charset="0"/>
                <a:cs typeface="Apple Chancery" panose="03020702040506060504" pitchFamily="66" charset="-79"/>
              </a:rPr>
              <a:t>United Arab Emirates</a:t>
            </a:r>
          </a:p>
          <a:p>
            <a:r>
              <a:rPr lang="en-US" sz="1800" dirty="0">
                <a:latin typeface="Book Antiqua" panose="02040602050305030304" pitchFamily="18" charset="0"/>
                <a:cs typeface="Apple Chancery" panose="03020702040506060504" pitchFamily="66" charset="-79"/>
              </a:rPr>
              <a:t>Ukraine</a:t>
            </a:r>
          </a:p>
          <a:p>
            <a:r>
              <a:rPr lang="en-US" sz="1800" dirty="0">
                <a:latin typeface="Book Antiqua" panose="02040602050305030304" pitchFamily="18" charset="0"/>
                <a:cs typeface="Apple Chancery" panose="03020702040506060504" pitchFamily="66" charset="-79"/>
              </a:rPr>
              <a:t>United States</a:t>
            </a:r>
          </a:p>
          <a:p>
            <a:endParaRPr lang="en-US" sz="1235" dirty="0">
              <a:latin typeface="Apple Chancery" panose="03020702040506060504" pitchFamily="66" charset="-79"/>
              <a:cs typeface="Apple Chancery" panose="03020702040506060504" pitchFamily="66" charset="-79"/>
            </a:endParaRPr>
          </a:p>
        </p:txBody>
      </p:sp>
      <p:sp>
        <p:nvSpPr>
          <p:cNvPr id="6" name="TextBox 5">
            <a:extLst>
              <a:ext uri="{FF2B5EF4-FFF2-40B4-BE49-F238E27FC236}">
                <a16:creationId xmlns:a16="http://schemas.microsoft.com/office/drawing/2014/main" id="{AA2B4DBB-234A-5F6A-3A4A-89E3800FC045}"/>
              </a:ext>
            </a:extLst>
          </p:cNvPr>
          <p:cNvSpPr txBox="1"/>
          <p:nvPr/>
        </p:nvSpPr>
        <p:spPr>
          <a:xfrm>
            <a:off x="3633184" y="1091146"/>
            <a:ext cx="4267671" cy="1938608"/>
          </a:xfrm>
          <a:prstGeom prst="rect">
            <a:avLst/>
          </a:prstGeom>
          <a:noFill/>
        </p:spPr>
        <p:txBody>
          <a:bodyPr wrap="square" rtlCol="0">
            <a:spAutoFit/>
          </a:bodyPr>
          <a:lstStyle/>
          <a:p>
            <a:pPr algn="ctr"/>
            <a:r>
              <a:rPr lang="en-US" sz="1235" dirty="0">
                <a:solidFill>
                  <a:schemeClr val="tx1"/>
                </a:solidFill>
              </a:rPr>
              <a:t>Abu Dhabi, United Arab Emirates  </a:t>
            </a:r>
          </a:p>
          <a:p>
            <a:pPr algn="ctr"/>
            <a:r>
              <a:rPr lang="en-US" sz="1588" i="1" dirty="0">
                <a:solidFill>
                  <a:schemeClr val="tx1"/>
                </a:solidFill>
              </a:rPr>
              <a:t>29 November to 3 December 2023</a:t>
            </a:r>
          </a:p>
          <a:p>
            <a:pPr algn="ctr"/>
            <a:endParaRPr lang="en-US" sz="1588" i="1" dirty="0">
              <a:solidFill>
                <a:schemeClr val="tx1"/>
              </a:solidFill>
            </a:endParaRPr>
          </a:p>
          <a:p>
            <a:pPr algn="ctr"/>
            <a:r>
              <a:rPr lang="en-US" sz="1588" b="1" i="1" dirty="0">
                <a:solidFill>
                  <a:schemeClr val="tx1"/>
                </a:solidFill>
              </a:rPr>
              <a:t>Funded by</a:t>
            </a:r>
          </a:p>
          <a:p>
            <a:pPr algn="ctr"/>
            <a:r>
              <a:rPr lang="en-US" sz="1588" i="1" dirty="0">
                <a:solidFill>
                  <a:schemeClr val="tx1"/>
                </a:solidFill>
              </a:rPr>
              <a:t>The Royal Family of UAE</a:t>
            </a:r>
          </a:p>
          <a:p>
            <a:pPr algn="ctr"/>
            <a:r>
              <a:rPr lang="en-US" sz="1588" i="1" dirty="0">
                <a:solidFill>
                  <a:schemeClr val="tx1"/>
                </a:solidFill>
              </a:rPr>
              <a:t>The Good Feet Store</a:t>
            </a:r>
          </a:p>
          <a:p>
            <a:pPr algn="ctr"/>
            <a:r>
              <a:rPr lang="en-US" sz="1588" i="1" dirty="0">
                <a:solidFill>
                  <a:schemeClr val="tx1"/>
                </a:solidFill>
              </a:rPr>
              <a:t>BHE Land Systems</a:t>
            </a:r>
          </a:p>
          <a:p>
            <a:endParaRPr lang="en-US" sz="1235" dirty="0"/>
          </a:p>
        </p:txBody>
      </p:sp>
    </p:spTree>
    <p:extLst>
      <p:ext uri="{BB962C8B-B14F-4D97-AF65-F5344CB8AC3E}">
        <p14:creationId xmlns:p14="http://schemas.microsoft.com/office/powerpoint/2010/main" val="18271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FA479-5953-ECDD-D390-A524E85879EB}"/>
              </a:ext>
            </a:extLst>
          </p:cNvPr>
          <p:cNvSpPr>
            <a:spLocks noGrp="1"/>
          </p:cNvSpPr>
          <p:nvPr>
            <p:ph type="body" idx="1"/>
          </p:nvPr>
        </p:nvSpPr>
        <p:spPr/>
        <p:txBody>
          <a:bodyPr/>
          <a:lstStyle/>
          <a:p>
            <a:r>
              <a:rPr lang="en-US" b="0" dirty="0"/>
              <a:t>TAPS has a vital role in implementing WPS and by providing support to survivors affected by military loss and conflict around the world. </a:t>
            </a:r>
          </a:p>
          <a:p>
            <a:r>
              <a:rPr lang="en-US" b="0" dirty="0"/>
              <a:t>TAPS supports global conflict survivors with grief and trauma and empowers women (often mothers and spouses) to foster peace and stability within their communities. </a:t>
            </a:r>
          </a:p>
        </p:txBody>
      </p:sp>
      <p:sp>
        <p:nvSpPr>
          <p:cNvPr id="3" name="Title 2">
            <a:extLst>
              <a:ext uri="{FF2B5EF4-FFF2-40B4-BE49-F238E27FC236}">
                <a16:creationId xmlns:a16="http://schemas.microsoft.com/office/drawing/2014/main" id="{29141920-7E1E-E4E1-1822-BA715D3AE9C6}"/>
              </a:ext>
            </a:extLst>
          </p:cNvPr>
          <p:cNvSpPr>
            <a:spLocks noGrp="1"/>
          </p:cNvSpPr>
          <p:nvPr>
            <p:ph type="title"/>
          </p:nvPr>
        </p:nvSpPr>
        <p:spPr/>
        <p:txBody>
          <a:bodyPr/>
          <a:lstStyle/>
          <a:p>
            <a:r>
              <a:rPr lang="en-US" dirty="0"/>
              <a:t>TAPS ADVANCEMENT OF WOMEN, PEACE, AND SECURITY</a:t>
            </a:r>
          </a:p>
        </p:txBody>
      </p:sp>
      <p:pic>
        <p:nvPicPr>
          <p:cNvPr id="4" name="Picture 3" descr="A group of people posing for a photo&#10;&#10;Description automatically generated">
            <a:extLst>
              <a:ext uri="{FF2B5EF4-FFF2-40B4-BE49-F238E27FC236}">
                <a16:creationId xmlns:a16="http://schemas.microsoft.com/office/drawing/2014/main" id="{AD52693C-FF20-720C-2FF1-39CB49FFFF8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274436" y="3429000"/>
            <a:ext cx="6441219" cy="2726599"/>
          </a:xfrm>
          <a:prstGeom prst="rect">
            <a:avLst/>
          </a:prstGeom>
        </p:spPr>
      </p:pic>
    </p:spTree>
    <p:extLst>
      <p:ext uri="{BB962C8B-B14F-4D97-AF65-F5344CB8AC3E}">
        <p14:creationId xmlns:p14="http://schemas.microsoft.com/office/powerpoint/2010/main" val="3801595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the sand&#10;&#10;Description automatically generated">
            <a:extLst>
              <a:ext uri="{FF2B5EF4-FFF2-40B4-BE49-F238E27FC236}">
                <a16:creationId xmlns:a16="http://schemas.microsoft.com/office/drawing/2014/main" id="{02D9E2E5-F2BF-484C-AE5A-DE3CE92B71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 y="1"/>
            <a:ext cx="12191980" cy="6857991"/>
          </a:xfrm>
          <a:prstGeom prst="rect">
            <a:avLst/>
          </a:prstGeom>
        </p:spPr>
      </p:pic>
      <p:sp>
        <p:nvSpPr>
          <p:cNvPr id="2" name="Title 1">
            <a:extLst>
              <a:ext uri="{FF2B5EF4-FFF2-40B4-BE49-F238E27FC236}">
                <a16:creationId xmlns:a16="http://schemas.microsoft.com/office/drawing/2014/main" id="{01C14B2B-0E97-0447-BBB7-DE7860393CA8}"/>
              </a:ext>
            </a:extLst>
          </p:cNvPr>
          <p:cNvSpPr>
            <a:spLocks noGrp="1"/>
          </p:cNvSpPr>
          <p:nvPr>
            <p:ph type="title"/>
          </p:nvPr>
        </p:nvSpPr>
        <p:spPr>
          <a:xfrm>
            <a:off x="63062" y="4572000"/>
            <a:ext cx="12065876" cy="2285992"/>
          </a:xfrm>
          <a:solidFill>
            <a:schemeClr val="tx1">
              <a:alpha val="72868"/>
            </a:schemeClr>
          </a:solidFill>
        </p:spPr>
        <p:txBody>
          <a:bodyPr spcFirstLastPara="1" vert="horz" wrap="square" lIns="91440" tIns="45720" rIns="91440" bIns="45720" rtlCol="0" anchor="b" anchorCtr="0">
            <a:normAutofit/>
          </a:bodyPr>
          <a:lstStyle/>
          <a:p>
            <a:r>
              <a:rPr lang="en-US" sz="5333" dirty="0">
                <a:solidFill>
                  <a:srgbClr val="FFFFFF"/>
                </a:solidFill>
                <a:latin typeface="+mn-lt"/>
              </a:rPr>
              <a:t>HOW DO WE HEAL?</a:t>
            </a:r>
            <a:br>
              <a:rPr lang="en-US" sz="5333" dirty="0">
                <a:solidFill>
                  <a:srgbClr val="FFFFFF"/>
                </a:solidFill>
                <a:latin typeface="+mn-lt"/>
              </a:rPr>
            </a:br>
            <a:r>
              <a:rPr lang="en-US" sz="2800" dirty="0">
                <a:solidFill>
                  <a:schemeClr val="bg1"/>
                </a:solidFill>
              </a:rPr>
              <a:t>Grief is a universal response to loss impacting individuals and communities.</a:t>
            </a:r>
            <a:br>
              <a:rPr lang="en-US" sz="2800" dirty="0">
                <a:solidFill>
                  <a:schemeClr val="bg1"/>
                </a:solidFill>
              </a:rPr>
            </a:br>
            <a:r>
              <a:rPr lang="en-US" sz="2800" dirty="0">
                <a:solidFill>
                  <a:schemeClr val="bg1"/>
                </a:solidFill>
              </a:rPr>
              <a:t>Untreated grief can contribute to adverse mental health outcomes and, if unaddressed, can drive further violence and instability. </a:t>
            </a:r>
            <a:endParaRPr lang="en-US" sz="5333" dirty="0">
              <a:solidFill>
                <a:schemeClr val="bg1"/>
              </a:solidFill>
              <a:latin typeface="+mn-lt"/>
            </a:endParaRPr>
          </a:p>
        </p:txBody>
      </p:sp>
    </p:spTree>
    <p:extLst>
      <p:ext uri="{BB962C8B-B14F-4D97-AF65-F5344CB8AC3E}">
        <p14:creationId xmlns:p14="http://schemas.microsoft.com/office/powerpoint/2010/main" val="1565185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8E5C93-F2E4-5958-B5B8-968ED28EEE12}"/>
              </a:ext>
            </a:extLst>
          </p:cNvPr>
          <p:cNvSpPr txBox="1"/>
          <p:nvPr/>
        </p:nvSpPr>
        <p:spPr>
          <a:xfrm>
            <a:off x="602674" y="595600"/>
            <a:ext cx="10650681" cy="4906087"/>
          </a:xfrm>
          <a:prstGeom prst="rect">
            <a:avLst/>
          </a:prstGeom>
          <a:noFill/>
        </p:spPr>
        <p:txBody>
          <a:bodyPr wrap="square">
            <a:spAutoFit/>
          </a:bodyPr>
          <a:lstStyle/>
          <a:p>
            <a:pPr algn="ctr">
              <a:lnSpc>
                <a:spcPct val="150000"/>
              </a:lnSpc>
            </a:pPr>
            <a:r>
              <a:rPr lang="en-US" sz="3600" b="1" dirty="0">
                <a:solidFill>
                  <a:schemeClr val="bg2">
                    <a:lumMod val="75000"/>
                  </a:schemeClr>
                </a:solidFill>
              </a:rPr>
              <a:t>NAVIGATING GRIEF AND </a:t>
            </a:r>
          </a:p>
          <a:p>
            <a:pPr algn="ctr">
              <a:lnSpc>
                <a:spcPct val="150000"/>
              </a:lnSpc>
            </a:pPr>
            <a:r>
              <a:rPr lang="en-US" sz="3600" b="1" dirty="0">
                <a:solidFill>
                  <a:schemeClr val="bg2">
                    <a:lumMod val="75000"/>
                  </a:schemeClr>
                </a:solidFill>
              </a:rPr>
              <a:t>ANXIETY IN UNCERTAIN TIMES</a:t>
            </a:r>
            <a:endParaRPr lang="en-US" sz="3200" dirty="0"/>
          </a:p>
          <a:p>
            <a:pPr>
              <a:lnSpc>
                <a:spcPct val="150000"/>
              </a:lnSpc>
            </a:pPr>
            <a:r>
              <a:rPr lang="en-US" sz="2800" dirty="0"/>
              <a:t>In moments of </a:t>
            </a:r>
            <a:r>
              <a:rPr lang="en-US" sz="2800" b="1" dirty="0"/>
              <a:t>upheaval and change</a:t>
            </a:r>
            <a:r>
              <a:rPr lang="en-US" sz="2800" dirty="0"/>
              <a:t>, the weight of uncertainty can feel overwhelming. The </a:t>
            </a:r>
            <a:r>
              <a:rPr lang="en-US" sz="2800" b="1" dirty="0"/>
              <a:t>shifts in our government</a:t>
            </a:r>
            <a:r>
              <a:rPr lang="en-US" sz="2800" dirty="0"/>
              <a:t>, the </a:t>
            </a:r>
            <a:r>
              <a:rPr lang="en-US" sz="2800" b="1" dirty="0"/>
              <a:t>sudden changes in military leadership</a:t>
            </a:r>
            <a:r>
              <a:rPr lang="en-US" sz="2800" dirty="0"/>
              <a:t>, and the </a:t>
            </a:r>
            <a:r>
              <a:rPr lang="en-US" sz="2800" b="1" dirty="0"/>
              <a:t>fear of future instability</a:t>
            </a:r>
            <a:r>
              <a:rPr lang="en-US" sz="2800" dirty="0"/>
              <a:t> create an emotional toll that is deeply felt—especially by those who stand in quiet strength behind our service members.</a:t>
            </a:r>
          </a:p>
        </p:txBody>
      </p:sp>
    </p:spTree>
    <p:extLst>
      <p:ext uri="{BB962C8B-B14F-4D97-AF65-F5344CB8AC3E}">
        <p14:creationId xmlns:p14="http://schemas.microsoft.com/office/powerpoint/2010/main" val="2941863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CAAE-0D90-5D8E-53C4-D7E90083E85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9A09EA0-F273-C54C-8C9A-E9762CE46AE6}"/>
              </a:ext>
            </a:extLst>
          </p:cNvPr>
          <p:cNvSpPr>
            <a:spLocks noGrp="1"/>
          </p:cNvSpPr>
          <p:nvPr>
            <p:ph type="body" idx="1"/>
          </p:nvPr>
        </p:nvSpPr>
        <p:spPr/>
        <p:txBody>
          <a:bodyPr/>
          <a:lstStyle/>
          <a:p>
            <a:endParaRPr lang="en-US"/>
          </a:p>
        </p:txBody>
      </p:sp>
      <p:sp>
        <p:nvSpPr>
          <p:cNvPr id="5" name="TextBox 4">
            <a:extLst>
              <a:ext uri="{FF2B5EF4-FFF2-40B4-BE49-F238E27FC236}">
                <a16:creationId xmlns:a16="http://schemas.microsoft.com/office/drawing/2014/main" id="{7BBD3EFF-D279-3970-721A-E3C0EA23080E}"/>
              </a:ext>
            </a:extLst>
          </p:cNvPr>
          <p:cNvSpPr txBox="1"/>
          <p:nvPr/>
        </p:nvSpPr>
        <p:spPr>
          <a:xfrm>
            <a:off x="550718" y="466898"/>
            <a:ext cx="11745192" cy="4275914"/>
          </a:xfrm>
          <a:prstGeom prst="rect">
            <a:avLst/>
          </a:prstGeom>
          <a:noFill/>
        </p:spPr>
        <p:txBody>
          <a:bodyPr wrap="square">
            <a:spAutoFit/>
          </a:bodyPr>
          <a:lstStyle/>
          <a:p>
            <a:pPr algn="ctr">
              <a:lnSpc>
                <a:spcPct val="150000"/>
              </a:lnSpc>
            </a:pPr>
            <a:r>
              <a:rPr lang="en-US" sz="3600" b="1" dirty="0">
                <a:solidFill>
                  <a:schemeClr val="bg2">
                    <a:lumMod val="75000"/>
                  </a:schemeClr>
                </a:solidFill>
              </a:rPr>
              <a:t>NAVIGATING GRIEF AND </a:t>
            </a:r>
          </a:p>
          <a:p>
            <a:pPr algn="ctr">
              <a:lnSpc>
                <a:spcPct val="150000"/>
              </a:lnSpc>
            </a:pPr>
            <a:r>
              <a:rPr lang="en-US" sz="3600" b="1" dirty="0">
                <a:solidFill>
                  <a:schemeClr val="bg2">
                    <a:lumMod val="75000"/>
                  </a:schemeClr>
                </a:solidFill>
              </a:rPr>
              <a:t>ANXIETY IN UNCERTAIN TIMES</a:t>
            </a:r>
            <a:endParaRPr lang="en-US" sz="3200" dirty="0"/>
          </a:p>
          <a:p>
            <a:pPr>
              <a:lnSpc>
                <a:spcPct val="150000"/>
              </a:lnSpc>
            </a:pPr>
            <a:r>
              <a:rPr lang="en-US" sz="2800" dirty="0"/>
              <a:t>Senior military spouses carry an immense burden:</a:t>
            </a:r>
            <a:br>
              <a:rPr lang="en-US" sz="2800" dirty="0"/>
            </a:br>
            <a:r>
              <a:rPr lang="en-US" sz="2800" dirty="0"/>
              <a:t>💙 The weight of leadership in uncertain times</a:t>
            </a:r>
            <a:br>
              <a:rPr lang="en-US" sz="2800" dirty="0"/>
            </a:br>
            <a:r>
              <a:rPr lang="en-US" sz="2800" dirty="0"/>
              <a:t>💙 The responsibility of holding families and communities together</a:t>
            </a:r>
            <a:br>
              <a:rPr lang="en-US" sz="2800" dirty="0"/>
            </a:br>
            <a:r>
              <a:rPr lang="en-US" sz="2800" dirty="0"/>
              <a:t>💙 The silent grief of sacrifice, change, and the unknown</a:t>
            </a:r>
          </a:p>
        </p:txBody>
      </p:sp>
    </p:spTree>
    <p:extLst>
      <p:ext uri="{BB962C8B-B14F-4D97-AF65-F5344CB8AC3E}">
        <p14:creationId xmlns:p14="http://schemas.microsoft.com/office/powerpoint/2010/main" val="1996988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89C25-D4EC-5E26-E966-9260E76D8F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3D0C80-A811-20A4-3E50-6A885B577A7A}"/>
              </a:ext>
            </a:extLst>
          </p:cNvPr>
          <p:cNvSpPr txBox="1"/>
          <p:nvPr/>
        </p:nvSpPr>
        <p:spPr>
          <a:xfrm>
            <a:off x="831272" y="0"/>
            <a:ext cx="11045537" cy="6291081"/>
          </a:xfrm>
          <a:prstGeom prst="rect">
            <a:avLst/>
          </a:prstGeom>
          <a:noFill/>
        </p:spPr>
        <p:txBody>
          <a:bodyPr wrap="square">
            <a:spAutoFit/>
          </a:bodyPr>
          <a:lstStyle/>
          <a:p>
            <a:pPr algn="ctr"/>
            <a:r>
              <a:rPr lang="en-US" sz="3600" b="1" dirty="0">
                <a:solidFill>
                  <a:schemeClr val="bg2">
                    <a:lumMod val="75000"/>
                  </a:schemeClr>
                </a:solidFill>
              </a:rPr>
              <a:t>NAVIGATING GRIEF AND </a:t>
            </a:r>
          </a:p>
          <a:p>
            <a:pPr algn="ctr"/>
            <a:r>
              <a:rPr lang="en-US" sz="3600" b="1" dirty="0">
                <a:solidFill>
                  <a:schemeClr val="bg2">
                    <a:lumMod val="75000"/>
                  </a:schemeClr>
                </a:solidFill>
              </a:rPr>
              <a:t>ANXIETY IN UNCERTAIN TIMES</a:t>
            </a:r>
            <a:endParaRPr lang="en-US" sz="3200" dirty="0"/>
          </a:p>
          <a:p>
            <a:pPr>
              <a:lnSpc>
                <a:spcPct val="150000"/>
              </a:lnSpc>
            </a:pPr>
            <a:r>
              <a:rPr lang="en-US" sz="2800" dirty="0"/>
              <a:t>Grief is not just about loss—it is about </a:t>
            </a:r>
            <a:r>
              <a:rPr lang="en-US" sz="2800" b="1" dirty="0"/>
              <a:t>navigating the unknown, carrying the unspoken fears, and standing steady when the ground beneath us shifts</a:t>
            </a:r>
            <a:r>
              <a:rPr lang="en-US" sz="2800" dirty="0"/>
              <a:t>.</a:t>
            </a:r>
          </a:p>
          <a:p>
            <a:pPr>
              <a:lnSpc>
                <a:spcPct val="150000"/>
              </a:lnSpc>
            </a:pPr>
            <a:r>
              <a:rPr lang="en-US" sz="2800" dirty="0"/>
              <a:t>We honor those who shoulder this unseen burden. You are </a:t>
            </a:r>
            <a:r>
              <a:rPr lang="en-US" sz="2800" b="1" dirty="0"/>
              <a:t>the backbone of resilience, the voice of wisdom, and the heart of our military families</a:t>
            </a:r>
            <a:r>
              <a:rPr lang="en-US" sz="2800" dirty="0"/>
              <a:t>.</a:t>
            </a:r>
          </a:p>
          <a:p>
            <a:pPr>
              <a:lnSpc>
                <a:spcPct val="150000"/>
              </a:lnSpc>
            </a:pPr>
            <a:r>
              <a:rPr lang="en-US" sz="2800" dirty="0"/>
              <a:t>You are not alone. </a:t>
            </a:r>
          </a:p>
          <a:p>
            <a:pPr>
              <a:lnSpc>
                <a:spcPct val="150000"/>
              </a:lnSpc>
            </a:pPr>
            <a:r>
              <a:rPr lang="en-US" sz="2800" b="1" dirty="0"/>
              <a:t>We see you. We stand with you. We are here to support you. </a:t>
            </a:r>
            <a:endParaRPr lang="en-US" sz="2800" dirty="0"/>
          </a:p>
        </p:txBody>
      </p:sp>
    </p:spTree>
    <p:extLst>
      <p:ext uri="{BB962C8B-B14F-4D97-AF65-F5344CB8AC3E}">
        <p14:creationId xmlns:p14="http://schemas.microsoft.com/office/powerpoint/2010/main" val="41180491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517E-B39E-C915-3954-7A4DCFD8DD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95E4FB-D255-3807-B388-4845A62FB8D7}"/>
              </a:ext>
            </a:extLst>
          </p:cNvPr>
          <p:cNvSpPr txBox="1"/>
          <p:nvPr/>
        </p:nvSpPr>
        <p:spPr>
          <a:xfrm>
            <a:off x="0" y="2686050"/>
            <a:ext cx="12192000" cy="2000250"/>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p>
            <a:endParaRPr lang="en-US" dirty="0"/>
          </a:p>
        </p:txBody>
      </p:sp>
      <p:pic>
        <p:nvPicPr>
          <p:cNvPr id="4" name="Picture 3" descr="A magazine cover with a number and images&#10;&#10;Description automatically generated">
            <a:extLst>
              <a:ext uri="{FF2B5EF4-FFF2-40B4-BE49-F238E27FC236}">
                <a16:creationId xmlns:a16="http://schemas.microsoft.com/office/drawing/2014/main" id="{88E15CA3-F6B9-43F5-F4FC-446C464DDB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150722" cy="6858000"/>
          </a:xfrm>
          <a:prstGeom prst="rect">
            <a:avLst/>
          </a:prstGeom>
        </p:spPr>
      </p:pic>
      <p:sp>
        <p:nvSpPr>
          <p:cNvPr id="6" name="Google Shape;93;p17">
            <a:extLst>
              <a:ext uri="{FF2B5EF4-FFF2-40B4-BE49-F238E27FC236}">
                <a16:creationId xmlns:a16="http://schemas.microsoft.com/office/drawing/2014/main" id="{687507BE-DA48-1D29-9763-023757746C6B}"/>
              </a:ext>
            </a:extLst>
          </p:cNvPr>
          <p:cNvSpPr txBox="1"/>
          <p:nvPr/>
        </p:nvSpPr>
        <p:spPr>
          <a:xfrm>
            <a:off x="5350747" y="2700337"/>
            <a:ext cx="6841253" cy="1697182"/>
          </a:xfrm>
          <a:prstGeom prst="rect">
            <a:avLst/>
          </a:prstGeom>
          <a:noFill/>
          <a:ln>
            <a:noFill/>
          </a:ln>
        </p:spPr>
        <p:txBody>
          <a:bodyPr spcFirstLastPara="1" wrap="square" lIns="91425" tIns="45700" rIns="91425" bIns="45700" anchor="t" anchorCtr="0">
            <a:noAutofit/>
          </a:bodyPr>
          <a:lstStyle/>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TAPS</a:t>
            </a:r>
          </a:p>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CAPSTONE</a:t>
            </a:r>
          </a:p>
          <a:p>
            <a:pPr marL="0" marR="0" lvl="0" indent="0" algn="ctr" rtl="0">
              <a:lnSpc>
                <a:spcPct val="107142"/>
              </a:lnSpc>
              <a:spcBef>
                <a:spcPts val="0"/>
              </a:spcBef>
              <a:spcAft>
                <a:spcPts val="0"/>
              </a:spcAft>
              <a:buNone/>
            </a:pPr>
            <a:r>
              <a:rPr lang="en-US" sz="4000" b="1" dirty="0">
                <a:solidFill>
                  <a:srgbClr val="FFFFFF"/>
                </a:solidFill>
                <a:latin typeface="+mn-lt"/>
                <a:sym typeface="Book Antiqua"/>
              </a:rPr>
              <a:t>JANUARY 2025</a:t>
            </a:r>
            <a:endParaRPr sz="4000" dirty="0">
              <a:latin typeface="+mn-lt"/>
            </a:endParaRPr>
          </a:p>
        </p:txBody>
      </p:sp>
      <p:sp>
        <p:nvSpPr>
          <p:cNvPr id="7" name="Google Shape;15;p2">
            <a:extLst>
              <a:ext uri="{FF2B5EF4-FFF2-40B4-BE49-F238E27FC236}">
                <a16:creationId xmlns:a16="http://schemas.microsoft.com/office/drawing/2014/main" id="{ECF71743-D99E-262B-7CDD-A1D39709C9A4}"/>
              </a:ext>
            </a:extLst>
          </p:cNvPr>
          <p:cNvSpPr/>
          <p:nvPr/>
        </p:nvSpPr>
        <p:spPr>
          <a:xfrm>
            <a:off x="5350746" y="5263849"/>
            <a:ext cx="6841253" cy="381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100" b="0" i="1" u="none" strike="noStrike" cap="none" dirty="0">
                <a:solidFill>
                  <a:schemeClr val="accent2"/>
                </a:solidFill>
                <a:latin typeface="Arial"/>
                <a:ea typeface="Arial"/>
                <a:cs typeface="Arial"/>
                <a:sym typeface="Arial"/>
              </a:rPr>
              <a:t>Caring for the Families of America’s Fallen Heroes</a:t>
            </a:r>
            <a:endParaRPr dirty="0"/>
          </a:p>
        </p:txBody>
      </p:sp>
      <p:sp>
        <p:nvSpPr>
          <p:cNvPr id="8" name="Google Shape;16;p2">
            <a:extLst>
              <a:ext uri="{FF2B5EF4-FFF2-40B4-BE49-F238E27FC236}">
                <a16:creationId xmlns:a16="http://schemas.microsoft.com/office/drawing/2014/main" id="{CDE64D33-DBFC-8273-1935-3ACB91FD5BEB}"/>
              </a:ext>
            </a:extLst>
          </p:cNvPr>
          <p:cNvSpPr/>
          <p:nvPr/>
        </p:nvSpPr>
        <p:spPr>
          <a:xfrm>
            <a:off x="5764013" y="5836636"/>
            <a:ext cx="6014720" cy="537274"/>
          </a:xfrm>
          <a:prstGeom prst="rect">
            <a:avLst/>
          </a:prstGeom>
          <a:noFill/>
          <a:ln>
            <a:noFill/>
          </a:ln>
        </p:spPr>
        <p:txBody>
          <a:bodyPr spcFirstLastPara="1" wrap="square" lIns="91425" tIns="45700" rIns="91425" bIns="45700" numCol="2" anchor="t" anchorCtr="0">
            <a:noAutofit/>
          </a:bodyPr>
          <a:lstStyle/>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3033 Wilson Blvd, Third Floor</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Arlington, VA  22201</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202.588.TAPS (8277)</a:t>
            </a:r>
            <a:endParaRPr dirty="0"/>
          </a:p>
          <a:p>
            <a:pPr marL="0" marR="0" lvl="0" indent="0" algn="ctr" rtl="0">
              <a:spcBef>
                <a:spcPts val="0"/>
              </a:spcBef>
              <a:spcAft>
                <a:spcPts val="0"/>
              </a:spcAft>
              <a:buNone/>
            </a:pPr>
            <a:r>
              <a:rPr lang="en-US" sz="1200" b="0" i="1" u="none" strike="noStrike" cap="none" dirty="0">
                <a:solidFill>
                  <a:schemeClr val="accent2"/>
                </a:solidFill>
                <a:latin typeface="Book Antiqua"/>
                <a:ea typeface="Book Antiqua"/>
                <a:cs typeface="Book Antiqua"/>
                <a:sym typeface="Book Antiqua"/>
              </a:rPr>
              <a:t>TAPS.org</a:t>
            </a:r>
            <a:endParaRPr dirty="0"/>
          </a:p>
        </p:txBody>
      </p:sp>
      <p:pic>
        <p:nvPicPr>
          <p:cNvPr id="11" name="Picture 10" descr="A logo of a military service&#10;&#10;Description automatically generated">
            <a:extLst>
              <a:ext uri="{FF2B5EF4-FFF2-40B4-BE49-F238E27FC236}">
                <a16:creationId xmlns:a16="http://schemas.microsoft.com/office/drawing/2014/main" id="{7297F6D0-CCD4-94AF-4E9E-EF9DFABBB4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510" y="162433"/>
            <a:ext cx="2427723" cy="2427723"/>
          </a:xfrm>
          <a:prstGeom prst="rect">
            <a:avLst/>
          </a:prstGeom>
        </p:spPr>
      </p:pic>
    </p:spTree>
    <p:extLst>
      <p:ext uri="{BB962C8B-B14F-4D97-AF65-F5344CB8AC3E}">
        <p14:creationId xmlns:p14="http://schemas.microsoft.com/office/powerpoint/2010/main" val="338712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232ED-E4A5-E03A-B7BA-320632B76020}"/>
              </a:ext>
            </a:extLst>
          </p:cNvPr>
          <p:cNvPicPr>
            <a:picLocks noChangeAspect="1"/>
          </p:cNvPicPr>
          <p:nvPr/>
        </p:nvPicPr>
        <p:blipFill>
          <a:blip r:embed="rId2"/>
          <a:stretch>
            <a:fillRect/>
          </a:stretch>
        </p:blipFill>
        <p:spPr>
          <a:xfrm>
            <a:off x="0" y="47675"/>
            <a:ext cx="12277952" cy="6810325"/>
          </a:xfrm>
          <a:prstGeom prst="rect">
            <a:avLst/>
          </a:prstGeom>
        </p:spPr>
      </p:pic>
    </p:spTree>
    <p:extLst>
      <p:ext uri="{BB962C8B-B14F-4D97-AF65-F5344CB8AC3E}">
        <p14:creationId xmlns:p14="http://schemas.microsoft.com/office/powerpoint/2010/main" val="3752112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3" descr="A cemetery with many flags with Arlington National Cemetery in the background&#10;&#10;Description automatically generated"/>
          <p:cNvPicPr preferRelativeResize="0"/>
          <p:nvPr/>
        </p:nvPicPr>
        <p:blipFill rotWithShape="1">
          <a:blip r:embed="rId3">
            <a:alphaModFix/>
          </a:blip>
          <a:srcRect/>
          <a:stretch/>
        </p:blipFill>
        <p:spPr>
          <a:xfrm>
            <a:off x="-1" y="0"/>
            <a:ext cx="12192001" cy="6858000"/>
          </a:xfrm>
          <a:prstGeom prst="rect">
            <a:avLst/>
          </a:prstGeom>
          <a:noFill/>
          <a:ln>
            <a:noFill/>
          </a:ln>
        </p:spPr>
      </p:pic>
      <p:pic>
        <p:nvPicPr>
          <p:cNvPr id="78" name="Google Shape;78;p13"/>
          <p:cNvPicPr preferRelativeResize="0"/>
          <p:nvPr/>
        </p:nvPicPr>
        <p:blipFill rotWithShape="1">
          <a:blip r:embed="rId4">
            <a:alphaModFix/>
          </a:blip>
          <a:srcRect/>
          <a:stretch/>
        </p:blipFill>
        <p:spPr>
          <a:xfrm>
            <a:off x="179196" y="123559"/>
            <a:ext cx="1193800" cy="1192213"/>
          </a:xfrm>
          <a:prstGeom prst="rect">
            <a:avLst/>
          </a:prstGeom>
          <a:noFill/>
          <a:ln>
            <a:noFill/>
          </a:ln>
        </p:spPr>
      </p:pic>
      <p:grpSp>
        <p:nvGrpSpPr>
          <p:cNvPr id="79" name="Google Shape;79;p13"/>
          <p:cNvGrpSpPr/>
          <p:nvPr/>
        </p:nvGrpSpPr>
        <p:grpSpPr>
          <a:xfrm>
            <a:off x="1868129" y="1084340"/>
            <a:ext cx="8726623" cy="5578727"/>
            <a:chOff x="0" y="2793"/>
            <a:chExt cx="8726623" cy="5578727"/>
          </a:xfrm>
        </p:grpSpPr>
        <p:sp>
          <p:nvSpPr>
            <p:cNvPr id="80" name="Google Shape;80;p13"/>
            <p:cNvSpPr/>
            <p:nvPr/>
          </p:nvSpPr>
          <p:spPr>
            <a:xfrm rot="5400000">
              <a:off x="5396664" y="-2117926"/>
              <a:ext cx="1074878" cy="5585039"/>
            </a:xfrm>
            <a:prstGeom prst="round2SameRect">
              <a:avLst>
                <a:gd name="adj1" fmla="val 16667"/>
                <a:gd name="adj2" fmla="val 0"/>
              </a:avLst>
            </a:prstGeom>
            <a:solidFill>
              <a:srgbClr val="98A4BE"/>
            </a:solidFill>
            <a:ln w="28575" cap="flat" cmpd="sng">
              <a:solidFill>
                <a:srgbClr val="002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txBox="1"/>
            <p:nvPr/>
          </p:nvSpPr>
          <p:spPr>
            <a:xfrm>
              <a:off x="3141584" y="189625"/>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is the only national nonprofit organization ready with a 24/7 live-answer helpline staffed by trained professionals specializing in grief and trauma support.</a:t>
              </a:r>
              <a:endParaRPr/>
            </a:p>
          </p:txBody>
        </p:sp>
        <p:sp>
          <p:nvSpPr>
            <p:cNvPr id="82" name="Google Shape;82;p13"/>
            <p:cNvSpPr/>
            <p:nvPr/>
          </p:nvSpPr>
          <p:spPr>
            <a:xfrm>
              <a:off x="0" y="2793"/>
              <a:ext cx="3141584" cy="1343598"/>
            </a:xfrm>
            <a:prstGeom prst="roundRect">
              <a:avLst>
                <a:gd name="adj" fmla="val 16667"/>
              </a:avLst>
            </a:prstGeom>
            <a:solidFill>
              <a:srgbClr val="002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p:nvPr/>
          </p:nvSpPr>
          <p:spPr>
            <a:xfrm>
              <a:off x="65589" y="68382"/>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24/7 National Military Survivor Helpline</a:t>
              </a:r>
              <a:endParaRPr/>
            </a:p>
          </p:txBody>
        </p:sp>
        <p:sp>
          <p:nvSpPr>
            <p:cNvPr id="84" name="Google Shape;84;p13"/>
            <p:cNvSpPr/>
            <p:nvPr/>
          </p:nvSpPr>
          <p:spPr>
            <a:xfrm rot="5400000">
              <a:off x="5396664" y="-707148"/>
              <a:ext cx="1074878" cy="5585039"/>
            </a:xfrm>
            <a:prstGeom prst="round2SameRect">
              <a:avLst>
                <a:gd name="adj1" fmla="val 16667"/>
                <a:gd name="adj2" fmla="val 0"/>
              </a:avLst>
            </a:prstGeom>
            <a:solidFill>
              <a:srgbClr val="98A4BE">
                <a:alpha val="89803"/>
              </a:srgbClr>
            </a:solidFill>
            <a:ln w="28575" cap="flat" cmpd="sng">
              <a:solidFill>
                <a:srgbClr val="9D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p:nvPr/>
          </p:nvSpPr>
          <p:spPr>
            <a:xfrm>
              <a:off x="3141584" y="1600403"/>
              <a:ext cx="5532568" cy="969936"/>
            </a:xfrm>
            <a:prstGeom prst="rect">
              <a:avLst/>
            </a:prstGeom>
            <a:noFill/>
            <a:ln>
              <a:noFill/>
            </a:ln>
          </p:spPr>
          <p:txBody>
            <a:bodyPr spcFirstLastPara="1" wrap="square" lIns="247650" tIns="123825" rIns="247650" bIns="123825" anchor="ctr" anchorCtr="0">
              <a:noAutofit/>
            </a:bodyPr>
            <a:lstStyle/>
            <a:p>
              <a:pPr marL="18288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 the national nonprofit organization providing comfort, care, compassion, and connections with resources, TAPS connects survivors living with grief and trauma with trained peers who share a similar experience of grief and loss, fostering connectedness and belonging.</a:t>
              </a:r>
              <a:endParaRPr/>
            </a:p>
          </p:txBody>
        </p:sp>
        <p:sp>
          <p:nvSpPr>
            <p:cNvPr id="86" name="Google Shape;86;p13"/>
            <p:cNvSpPr/>
            <p:nvPr/>
          </p:nvSpPr>
          <p:spPr>
            <a:xfrm>
              <a:off x="0" y="1413571"/>
              <a:ext cx="3141584" cy="1343598"/>
            </a:xfrm>
            <a:prstGeom prst="roundRect">
              <a:avLst>
                <a:gd name="adj" fmla="val 16667"/>
              </a:avLst>
            </a:prstGeom>
            <a:solidFill>
              <a:srgbClr val="9D1D2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txBox="1"/>
            <p:nvPr/>
          </p:nvSpPr>
          <p:spPr>
            <a:xfrm>
              <a:off x="65589" y="1479160"/>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Peer Based Emotional Support</a:t>
              </a:r>
              <a:endParaRPr/>
            </a:p>
          </p:txBody>
        </p:sp>
        <p:sp>
          <p:nvSpPr>
            <p:cNvPr id="88" name="Google Shape;88;p13"/>
            <p:cNvSpPr/>
            <p:nvPr/>
          </p:nvSpPr>
          <p:spPr>
            <a:xfrm rot="5400000">
              <a:off x="5396664" y="703630"/>
              <a:ext cx="1074878" cy="5585039"/>
            </a:xfrm>
            <a:prstGeom prst="round2SameRect">
              <a:avLst>
                <a:gd name="adj1" fmla="val 16667"/>
                <a:gd name="adj2" fmla="val 0"/>
              </a:avLst>
            </a:prstGeom>
            <a:solidFill>
              <a:srgbClr val="98A4BE">
                <a:alpha val="89803"/>
              </a:srgbClr>
            </a:solidFill>
            <a:ln w="28575" cap="flat" cmpd="sng">
              <a:solidFill>
                <a:srgbClr val="445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3141584" y="3011182"/>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Community-Based Care creates a supportive network of local grief support groups and mental health professionals who offer compassionate assistance and services to grieving military survivors and families in their community.</a:t>
              </a:r>
              <a:endParaRPr/>
            </a:p>
          </p:txBody>
        </p:sp>
        <p:sp>
          <p:nvSpPr>
            <p:cNvPr id="90" name="Google Shape;90;p13"/>
            <p:cNvSpPr/>
            <p:nvPr/>
          </p:nvSpPr>
          <p:spPr>
            <a:xfrm>
              <a:off x="0" y="2824350"/>
              <a:ext cx="3141584" cy="1343598"/>
            </a:xfrm>
            <a:prstGeom prst="roundRect">
              <a:avLst>
                <a:gd name="adj" fmla="val 16667"/>
              </a:avLst>
            </a:prstGeom>
            <a:solidFill>
              <a:srgbClr val="44577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65589" y="2889939"/>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Community </a:t>
              </a:r>
              <a:endParaRPr/>
            </a:p>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Based Care</a:t>
              </a:r>
              <a:endParaRPr/>
            </a:p>
          </p:txBody>
        </p:sp>
        <p:sp>
          <p:nvSpPr>
            <p:cNvPr id="92" name="Google Shape;92;p13"/>
            <p:cNvSpPr/>
            <p:nvPr/>
          </p:nvSpPr>
          <p:spPr>
            <a:xfrm rot="5400000">
              <a:off x="5396664" y="2114408"/>
              <a:ext cx="1074878" cy="5585039"/>
            </a:xfrm>
            <a:prstGeom prst="round2SameRect">
              <a:avLst>
                <a:gd name="adj1" fmla="val 16667"/>
                <a:gd name="adj2" fmla="val 0"/>
              </a:avLst>
            </a:prstGeom>
            <a:solidFill>
              <a:srgbClr val="98A4BE">
                <a:alpha val="89803"/>
              </a:srgbClr>
            </a:solidFill>
            <a:ln w="28575" cap="flat" cmpd="sng">
              <a:solidFill>
                <a:srgbClr val="E1C9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txBox="1"/>
            <p:nvPr/>
          </p:nvSpPr>
          <p:spPr>
            <a:xfrm>
              <a:off x="3141584" y="4421960"/>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TAPS Casework provides practical support to military survivors and families living with grief, helping them navigate administrative processes and access emergency and critical financial resources.</a:t>
              </a:r>
              <a:endParaRPr dirty="0"/>
            </a:p>
          </p:txBody>
        </p:sp>
        <p:sp>
          <p:nvSpPr>
            <p:cNvPr id="94" name="Google Shape;94;p13"/>
            <p:cNvSpPr/>
            <p:nvPr/>
          </p:nvSpPr>
          <p:spPr>
            <a:xfrm>
              <a:off x="0" y="4237922"/>
              <a:ext cx="3141584" cy="1343598"/>
            </a:xfrm>
            <a:prstGeom prst="roundRect">
              <a:avLst>
                <a:gd name="adj" fmla="val 16667"/>
              </a:avLst>
            </a:prstGeom>
            <a:solidFill>
              <a:schemeClr val="accent4">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txBox="1"/>
            <p:nvPr/>
          </p:nvSpPr>
          <p:spPr>
            <a:xfrm>
              <a:off x="65589" y="4303511"/>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a:ea typeface="Arial"/>
                  <a:cs typeface="Arial"/>
                  <a:sym typeface="Arial"/>
                </a:rPr>
                <a:t>Casework</a:t>
              </a:r>
              <a:endParaRPr dirty="0"/>
            </a:p>
          </p:txBody>
        </p:sp>
      </p:grpSp>
      <p:pic>
        <p:nvPicPr>
          <p:cNvPr id="96" name="Google Shape;96;p13" descr="Group of women with solid fill"/>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24485" y="2517121"/>
            <a:ext cx="508826" cy="508826"/>
          </a:xfrm>
          <a:prstGeom prst="rect">
            <a:avLst/>
          </a:prstGeom>
          <a:noFill/>
          <a:ln>
            <a:noFill/>
          </a:ln>
        </p:spPr>
      </p:pic>
      <p:pic>
        <p:nvPicPr>
          <p:cNvPr id="97" name="Google Shape;97;p13" descr="Open hand with plant with solid fill"/>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04311" y="4004904"/>
            <a:ext cx="591243" cy="591243"/>
          </a:xfrm>
          <a:prstGeom prst="rect">
            <a:avLst/>
          </a:prstGeom>
          <a:noFill/>
          <a:ln>
            <a:noFill/>
          </a:ln>
        </p:spPr>
      </p:pic>
      <p:pic>
        <p:nvPicPr>
          <p:cNvPr id="98" name="Google Shape;98;p13" descr="Receiver with solid fill"/>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944805" y="1143374"/>
            <a:ext cx="383187" cy="383187"/>
          </a:xfrm>
          <a:prstGeom prst="rect">
            <a:avLst/>
          </a:prstGeom>
          <a:noFill/>
          <a:ln>
            <a:noFill/>
          </a:ln>
        </p:spPr>
      </p:pic>
      <p:pic>
        <p:nvPicPr>
          <p:cNvPr id="99" name="Google Shape;99;p13" descr="Heart with solid fill"/>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954622" y="3907272"/>
            <a:ext cx="540932" cy="540932"/>
          </a:xfrm>
          <a:prstGeom prst="rect">
            <a:avLst/>
          </a:prstGeom>
          <a:noFill/>
          <a:ln>
            <a:noFill/>
          </a:ln>
        </p:spPr>
      </p:pic>
      <p:sp>
        <p:nvSpPr>
          <p:cNvPr id="100" name="Google Shape;100;p13"/>
          <p:cNvSpPr txBox="1"/>
          <p:nvPr/>
        </p:nvSpPr>
        <p:spPr>
          <a:xfrm>
            <a:off x="1743307" y="-116458"/>
            <a:ext cx="8726624"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TAPS CORE SERVICES</a:t>
            </a:r>
            <a:endParaRPr sz="1400" b="0" i="0" u="none" strike="noStrike" cap="none">
              <a:solidFill>
                <a:schemeClr val="lt1"/>
              </a:solidFill>
              <a:latin typeface="Arial"/>
              <a:ea typeface="Arial"/>
              <a:cs typeface="Arial"/>
              <a:sym typeface="Arial"/>
            </a:endParaRPr>
          </a:p>
        </p:txBody>
      </p:sp>
      <p:pic>
        <p:nvPicPr>
          <p:cNvPr id="101" name="Google Shape;101;p13" descr="Programmer female with solid fill"/>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92867" y="5329529"/>
            <a:ext cx="591244" cy="591244"/>
          </a:xfrm>
          <a:prstGeom prst="rect">
            <a:avLst/>
          </a:prstGeom>
          <a:noFill/>
          <a:ln>
            <a:noFill/>
          </a:ln>
        </p:spPr>
      </p:pic>
      <p:sp>
        <p:nvSpPr>
          <p:cNvPr id="102" name="Google Shape;102;p13"/>
          <p:cNvSpPr txBox="1"/>
          <p:nvPr/>
        </p:nvSpPr>
        <p:spPr>
          <a:xfrm>
            <a:off x="1597247" y="559022"/>
            <a:ext cx="7550365" cy="56991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Grief doesn’t follow a timeline. TAPS provides 24/7 care, forever.</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Picture 4">
            <a:extLst>
              <a:ext uri="{FF2B5EF4-FFF2-40B4-BE49-F238E27FC236}">
                <a16:creationId xmlns:a16="http://schemas.microsoft.com/office/drawing/2014/main" id="{F07B323C-36AF-7B45-96BB-BD15B5926ECD}"/>
              </a:ext>
            </a:extLst>
          </p:cNvPr>
          <p:cNvPicPr>
            <a:picLocks noChangeAspect="1"/>
          </p:cNvPicPr>
          <p:nvPr/>
        </p:nvPicPr>
        <p:blipFill>
          <a:blip r:embed="rId3"/>
          <a:stretch>
            <a:fillRect/>
          </a:stretch>
        </p:blipFill>
        <p:spPr>
          <a:xfrm>
            <a:off x="0" y="-12212"/>
            <a:ext cx="12192000" cy="6882424"/>
          </a:xfrm>
          <a:prstGeom prst="rect">
            <a:avLst/>
          </a:prstGeom>
        </p:spPr>
      </p:pic>
      <p:pic>
        <p:nvPicPr>
          <p:cNvPr id="3" name="Picture 2" descr="Diagram&#10;&#10;Description automatically generated">
            <a:extLst>
              <a:ext uri="{FF2B5EF4-FFF2-40B4-BE49-F238E27FC236}">
                <a16:creationId xmlns:a16="http://schemas.microsoft.com/office/drawing/2014/main" id="{88761818-96F9-8B4D-90BA-097860CD6686}"/>
              </a:ext>
            </a:extLst>
          </p:cNvPr>
          <p:cNvPicPr>
            <a:picLocks noChangeAspect="1"/>
          </p:cNvPicPr>
          <p:nvPr/>
        </p:nvPicPr>
        <p:blipFill>
          <a:blip r:embed="rId4"/>
          <a:stretch>
            <a:fillRect/>
          </a:stretch>
        </p:blipFill>
        <p:spPr>
          <a:xfrm>
            <a:off x="1779494" y="0"/>
            <a:ext cx="8633012" cy="6833576"/>
          </a:xfrm>
          <a:prstGeom prst="rect">
            <a:avLst/>
          </a:prstGeom>
        </p:spPr>
      </p:pic>
    </p:spTree>
    <p:extLst>
      <p:ext uri="{BB962C8B-B14F-4D97-AF65-F5344CB8AC3E}">
        <p14:creationId xmlns:p14="http://schemas.microsoft.com/office/powerpoint/2010/main" val="1119937279"/>
      </p:ext>
    </p:extLst>
  </p:cSld>
  <p:clrMapOvr>
    <a:masterClrMapping/>
  </p:clrMapOvr>
</p:sld>
</file>

<file path=ppt/theme/theme1.xml><?xml version="1.0" encoding="utf-8"?>
<a:theme xmlns:a="http://schemas.openxmlformats.org/drawingml/2006/main" name="Default Design">
  <a:themeElements>
    <a:clrScheme name="TAPS Colors">
      <a:dk1>
        <a:srgbClr val="000000"/>
      </a:dk1>
      <a:lt1>
        <a:srgbClr val="FFFFFF"/>
      </a:lt1>
      <a:dk2>
        <a:srgbClr val="1F497D"/>
      </a:dk2>
      <a:lt2>
        <a:srgbClr val="EEECE1"/>
      </a:lt2>
      <a:accent1>
        <a:srgbClr val="B31217"/>
      </a:accent1>
      <a:accent2>
        <a:srgbClr val="002D62"/>
      </a:accent2>
      <a:accent3>
        <a:srgbClr val="C27B13"/>
      </a:accent3>
      <a:accent4>
        <a:srgbClr val="E7CF7D"/>
      </a:accent4>
      <a:accent5>
        <a:srgbClr val="002D62"/>
      </a:accent5>
      <a:accent6>
        <a:srgbClr val="FFFF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AABEC426-DB17-48A6-A536-3000A4804C9D}"/>
</file>

<file path=customXml/itemProps2.xml><?xml version="1.0" encoding="utf-8"?>
<ds:datastoreItem xmlns:ds="http://schemas.openxmlformats.org/officeDocument/2006/customXml" ds:itemID="{AD97C658-22AB-4F34-805D-3C4CA0C023E1}"/>
</file>

<file path=customXml/itemProps3.xml><?xml version="1.0" encoding="utf-8"?>
<ds:datastoreItem xmlns:ds="http://schemas.openxmlformats.org/officeDocument/2006/customXml" ds:itemID="{678C126F-50BE-44EB-937B-BA6C105F491A}"/>
</file>

<file path=docProps/app.xml><?xml version="1.0" encoding="utf-8"?>
<Properties xmlns="http://schemas.openxmlformats.org/officeDocument/2006/extended-properties" xmlns:vt="http://schemas.openxmlformats.org/officeDocument/2006/docPropsVTypes">
  <TotalTime>3242</TotalTime>
  <Words>4167</Words>
  <Application>Microsoft Macintosh PowerPoint</Application>
  <PresentationFormat>Widescreen</PresentationFormat>
  <Paragraphs>395</Paragraphs>
  <Slides>68</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 Narrow</vt:lpstr>
      <vt:lpstr>Calibri</vt:lpstr>
      <vt:lpstr>Book Antiqua</vt:lpstr>
      <vt:lpstr>Stardos Stencil</vt:lpstr>
      <vt:lpstr>Arial</vt:lpstr>
      <vt:lpstr>Apple Chancery</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TAPS ADVANCEMENT OF WOMEN, PEACE, AND SECURITY</vt:lpstr>
      <vt:lpstr>HOW DO WE HEAL? Grief is a universal response to loss impacting individuals and communities. Untreated grief can contribute to adverse mental health outcomes and, if unaddressed, can drive further violence and instability.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Shaul</dc:creator>
  <cp:lastModifiedBy>Bonnie Carroll</cp:lastModifiedBy>
  <cp:revision>52</cp:revision>
  <dcterms:modified xsi:type="dcterms:W3CDTF">2025-02-26T22:50:30Z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