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slideLayouts/slideLayout4.xml" ContentType="application/vnd.openxmlformats-officedocument.presentationml.slideLayout+xml"/>
  <Override PartName="/ppt/revisionInfo.xml" ContentType="application/vnd.ms-powerpoint.revisioninfo+xml"/>
  <Override PartName="/docProps/app.xml" ContentType="application/vnd.openxmlformats-officedocument.extended-properties+xml"/>
  <Override PartName="/docProps/core.xml" ContentType="application/vnd.openxmlformats-package.core-properties+xml"/>
  <Override PartName="/ppt/notesSlides/notesSlide4.xml" ContentType="application/vnd.openxmlformats-officedocument.presentationml.notesSlide+xml"/>
  <Override PartName="/ppt/slides/slide2.xml" ContentType="application/vnd.openxmlformats-officedocument.presentationml.slide+xml"/>
  <Override PartName="/ppt/theme/theme1.xml" ContentType="application/vnd.openxmlformats-officedocument.theme+xml"/>
  <Override PartName="/ppt/charts/chart1.xml" ContentType="application/vnd.openxmlformats-officedocument.drawingml.chart+xml"/>
  <Override PartName="/ppt/slideLayouts/slideLayout13.xml" ContentType="application/vnd.openxmlformats-officedocument.presentationml.slideLayout+xml"/>
  <Override PartName="/ppt/charts/chart2.xml" ContentType="application/vnd.openxmlformats-officedocument.drawingml.chart+xml"/>
  <Override PartName="/ppt/charts/colors1.xml" ContentType="application/vnd.ms-office.chartcolorstyle+xml"/>
  <Override PartName="/ppt/slides/slide8.xml" ContentType="application/vnd.openxmlformats-officedocument.presentationml.slide+xml"/>
  <Override PartName="/ppt/charts/colors2.xml" ContentType="application/vnd.ms-office.chartcolorstyle+xml"/>
  <Override PartName="/ppt/slideLayouts/slideLayout11.xml" ContentType="application/vnd.openxmlformats-officedocument.presentationml.slideLayout+xml"/>
  <Override PartName="/ppt/charts/style1.xml" ContentType="application/vnd.ms-office.chartstyle+xml"/>
  <Override PartName="/ppt/slideLayouts/slideLayout2.xml" ContentType="application/vnd.openxmlformats-officedocument.presentationml.slideLayout+xml"/>
  <Override PartName="/ppt/charts/style2.xml" ContentType="application/vnd.ms-office.chartstyle+xml"/>
  <Override PartName="/ppt/slideLayouts/slideLayout1.xml" ContentType="application/vnd.openxmlformats-officedocument.presentationml.slideLayout+xml"/>
  <Override PartName="/ppt/viewProps.xml" ContentType="application/vnd.openxmlformats-officedocument.presentationml.viewProps+xml"/>
  <Override PartName="/ppt/drawings/drawing1.xml" ContentType="application/vnd.openxmlformats-officedocument.drawingml.chartshapes+xml"/>
  <Override PartName="/ppt/presentation.xml" ContentType="application/vnd.openxmlformats-officedocument.presentationml.presentation.main+xml"/>
  <Override PartName="/ppt/slideLayouts/slideLayout22.xml" ContentType="application/vnd.openxmlformats-officedocument.presentationml.slideLayout+xml"/>
  <Override PartName="/ppt/notesMasters/notesMaster1.xml" ContentType="application/vnd.openxmlformats-officedocument.presentationml.notesMaster+xml"/>
  <Override PartName="/ppt/slideLayouts/slideLayout21.xml" ContentType="application/vnd.openxmlformats-officedocument.presentationml.slideLayout+xml"/>
  <Override PartName="/ppt/notesSlides/notesSlide3.xml" ContentType="application/vnd.openxmlformats-officedocument.presentationml.notesSlide+xml"/>
  <Override PartName="/ppt/slides/slide5.xml" ContentType="application/vnd.openxmlformats-officedocument.presentationml.slide+xml"/>
  <Override PartName="/ppt/notesSlides/notesSlide1.xml" ContentType="application/vnd.openxmlformats-officedocument.presentationml.notesSlide+xml"/>
  <Override PartName="/ppt/slides/slide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notesSlides/notesSlide5.xml" ContentType="application/vnd.openxmlformats-officedocument.presentationml.notesSlide+xml"/>
  <Override PartName="/ppt/slides/slide3.xml" ContentType="application/vnd.openxmlformats-officedocument.presentationml.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1.xml" ContentType="application/vnd.openxmlformats-officedocument.presentationml.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slideLayouts/slideLayout8.xml" ContentType="application/vnd.openxmlformats-officedocument.presentationml.slideLayout+xml"/>
  <Override PartName="/ppt/presProps.xml" ContentType="application/vnd.openxmlformats-officedocument.presentationml.presProps+xml"/>
  <Override PartName="/ppt/slideLayouts/slideLayout18.xml" ContentType="application/vnd.openxmlformats-officedocument.presentationml.slideLayout+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slideLayouts/slideLayout12.xml" ContentType="application/vnd.openxmlformats-officedocument.presentationml.slideLayout+xml"/>
  <Override PartName="/ppt/slideLayouts/slideLayout14.xml" ContentType="application/vnd.openxmlformats-officedocument.presentationml.slideLayout+xml"/>
  <Override PartName="/ppt/slides/slide10.xml" ContentType="application/vnd.openxmlformats-officedocument.presentationml.slid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3.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Masters/slideMaster2.xml" ContentType="application/vnd.openxmlformats-officedocument.presentationml.slideMaster+xml"/>
  <Override PartName="/ppt/slides/slide6.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2.xml" ContentType="application/vnd.openxmlformats-officedocument.theme+xml"/>
  <Override PartName="/ppt/theme/theme3.xml" ContentType="application/vnd.openxmlformats-officedocument.theme+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13"/>
  </p:notesMasterIdLst>
  <p:sldIdLst>
    <p:sldId id="257" r:id="rId3"/>
    <p:sldId id="280" r:id="rId4"/>
    <p:sldId id="294" r:id="rId5"/>
    <p:sldId id="270" r:id="rId6"/>
    <p:sldId id="305" r:id="rId7"/>
    <p:sldId id="276" r:id="rId8"/>
    <p:sldId id="304" r:id="rId9"/>
    <p:sldId id="291" r:id="rId10"/>
    <p:sldId id="293" r:id="rId11"/>
    <p:sldId id="259"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1DEA87-B210-413E-BED9-2DDC03ECDA95}" v="2" dt="2026-08-04T15:32:38.6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4" autoAdjust="0"/>
    <p:restoredTop sz="94660"/>
  </p:normalViewPr>
  <p:slideViewPr>
    <p:cSldViewPr snapToGrid="0">
      <p:cViewPr varScale="1">
        <p:scale>
          <a:sx n="101" d="100"/>
          <a:sy n="101" d="100"/>
        </p:scale>
        <p:origin x="378"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slide" Target="slides/slide1.xml"/><Relationship Id="rId21" Type="http://schemas.openxmlformats.org/officeDocument/2006/relationships/customXml" Target="../customXml/item3.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2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customXml" Target="../customXml/item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cap="none" spc="20" baseline="0">
                <a:solidFill>
                  <a:schemeClr val="tx1">
                    <a:lumMod val="50000"/>
                    <a:lumOff val="50000"/>
                  </a:schemeClr>
                </a:solidFill>
                <a:latin typeface="+mn-lt"/>
                <a:ea typeface="+mn-ea"/>
                <a:cs typeface="+mn-cs"/>
              </a:defRPr>
            </a:pPr>
            <a:endParaRPr lang="en-US"/>
          </a:p>
        </c:rich>
      </c:tx>
      <c:overlay val="0"/>
      <c:spPr>
        <a:noFill/>
        <a:ln>
          <a:noFill/>
        </a:ln>
        <a:effectLst/>
      </c:spPr>
      <c:txPr>
        <a:bodyPr rot="0" spcFirstLastPara="1" vertOverflow="ellipsis" vert="horz" wrap="square" anchor="ctr" anchorCtr="1"/>
        <a:lstStyle/>
        <a:p>
          <a:pPr>
            <a:defRPr sz="1862" b="0" i="0" u="none" strike="noStrike" kern="1200" cap="none" spc="20" baseline="0">
              <a:solidFill>
                <a:schemeClr val="tx1">
                  <a:lumMod val="50000"/>
                  <a:lumOff val="50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Sales</c:v>
                </c:pt>
              </c:strCache>
            </c:strRef>
          </c:tx>
          <c:spPr>
            <a:ln>
              <a:solidFill>
                <a:schemeClr val="accent1"/>
              </a:solidFill>
            </a:ln>
          </c:spPr>
          <c:dPt>
            <c:idx val="0"/>
            <c:bubble3D val="0"/>
            <c:spPr>
              <a:solidFill>
                <a:srgbClr val="C00000"/>
              </a:solidFill>
              <a:ln>
                <a:solidFill>
                  <a:schemeClr val="accent1"/>
                </a:solidFill>
              </a:ln>
              <a:effectLst/>
              <a:sp3d>
                <a:contourClr>
                  <a:schemeClr val="accent1"/>
                </a:contourClr>
              </a:sp3d>
            </c:spPr>
            <c:extLst>
              <c:ext xmlns:c16="http://schemas.microsoft.com/office/drawing/2014/chart" uri="{C3380CC4-5D6E-409C-BE32-E72D297353CC}">
                <c16:uniqueId val="{00000001-C5B7-4EA1-AA28-DBE2241B18A2}"/>
              </c:ext>
            </c:extLst>
          </c:dPt>
          <c:dPt>
            <c:idx val="1"/>
            <c:bubble3D val="0"/>
            <c:spPr>
              <a:solidFill>
                <a:schemeClr val="accent1"/>
              </a:solidFill>
              <a:ln>
                <a:solidFill>
                  <a:schemeClr val="accent1"/>
                </a:solidFill>
              </a:ln>
              <a:effectLst/>
              <a:sp3d>
                <a:contourClr>
                  <a:schemeClr val="accent1"/>
                </a:contourClr>
              </a:sp3d>
            </c:spPr>
            <c:extLst>
              <c:ext xmlns:c16="http://schemas.microsoft.com/office/drawing/2014/chart" uri="{C3380CC4-5D6E-409C-BE32-E72D297353CC}">
                <c16:uniqueId val="{00000003-C5B7-4EA1-AA28-DBE2241B18A2}"/>
              </c:ext>
            </c:extLst>
          </c:dPt>
          <c:dPt>
            <c:idx val="2"/>
            <c:bubble3D val="0"/>
            <c:spPr>
              <a:gradFill rotWithShape="1">
                <a:gsLst>
                  <a:gs pos="0">
                    <a:schemeClr val="accent3">
                      <a:tint val="65000"/>
                      <a:shade val="92000"/>
                      <a:satMod val="130000"/>
                    </a:schemeClr>
                  </a:gs>
                  <a:gs pos="45000">
                    <a:schemeClr val="accent3">
                      <a:tint val="60000"/>
                      <a:shade val="99000"/>
                      <a:satMod val="120000"/>
                    </a:schemeClr>
                  </a:gs>
                  <a:gs pos="100000">
                    <a:schemeClr val="accent3">
                      <a:tint val="55000"/>
                      <a:satMod val="140000"/>
                    </a:schemeClr>
                  </a:gs>
                </a:gsLst>
                <a:path path="circle">
                  <a:fillToRect l="100000" t="100000" r="100000" b="100000"/>
                </a:path>
              </a:gradFill>
              <a:ln>
                <a:solidFill>
                  <a:schemeClr val="accent1"/>
                </a:solidFill>
              </a:ln>
              <a:effectLst/>
              <a:sp3d>
                <a:contourClr>
                  <a:schemeClr val="accent1"/>
                </a:contourClr>
              </a:sp3d>
            </c:spPr>
            <c:extLst>
              <c:ext xmlns:c16="http://schemas.microsoft.com/office/drawing/2014/chart" uri="{C3380CC4-5D6E-409C-BE32-E72D297353CC}">
                <c16:uniqueId val="{00000005-C5B7-4EA1-AA28-DBE2241B18A2}"/>
              </c:ext>
            </c:extLst>
          </c:dPt>
          <c:dPt>
            <c:idx val="3"/>
            <c:bubble3D val="0"/>
            <c:spPr>
              <a:gradFill rotWithShape="1">
                <a:gsLst>
                  <a:gs pos="0">
                    <a:schemeClr val="accent4">
                      <a:tint val="65000"/>
                      <a:shade val="92000"/>
                      <a:satMod val="130000"/>
                    </a:schemeClr>
                  </a:gs>
                  <a:gs pos="45000">
                    <a:schemeClr val="accent4">
                      <a:tint val="60000"/>
                      <a:shade val="99000"/>
                      <a:satMod val="120000"/>
                    </a:schemeClr>
                  </a:gs>
                  <a:gs pos="100000">
                    <a:schemeClr val="accent4">
                      <a:tint val="55000"/>
                      <a:satMod val="140000"/>
                    </a:schemeClr>
                  </a:gs>
                </a:gsLst>
                <a:path path="circle">
                  <a:fillToRect l="100000" t="100000" r="100000" b="100000"/>
                </a:path>
              </a:gradFill>
              <a:ln>
                <a:solidFill>
                  <a:schemeClr val="accent1"/>
                </a:solidFill>
              </a:ln>
              <a:effectLst/>
              <a:sp3d>
                <a:contourClr>
                  <a:schemeClr val="accent1"/>
                </a:contourClr>
              </a:sp3d>
            </c:spPr>
            <c:extLst>
              <c:ext xmlns:c16="http://schemas.microsoft.com/office/drawing/2014/chart" uri="{C3380CC4-5D6E-409C-BE32-E72D297353CC}">
                <c16:uniqueId val="{00000007-C5B7-4EA1-AA28-DBE2241B18A2}"/>
              </c:ext>
            </c:extLst>
          </c:dPt>
          <c:cat>
            <c:strRef>
              <c:f>Sheet1!$A$2:$A$5</c:f>
              <c:strCache>
                <c:ptCount val="2"/>
                <c:pt idx="0">
                  <c:v>Diplomacy</c:v>
                </c:pt>
                <c:pt idx="1">
                  <c:v>Military</c:v>
                </c:pt>
              </c:strCache>
            </c:strRef>
          </c:cat>
          <c:val>
            <c:numRef>
              <c:f>Sheet1!$B$2:$B$5</c:f>
              <c:numCache>
                <c:formatCode>General</c:formatCode>
                <c:ptCount val="4"/>
                <c:pt idx="0">
                  <c:v>0.7</c:v>
                </c:pt>
                <c:pt idx="1">
                  <c:v>99</c:v>
                </c:pt>
              </c:numCache>
            </c:numRef>
          </c:val>
          <c:extLst>
            <c:ext xmlns:c16="http://schemas.microsoft.com/office/drawing/2014/chart" uri="{C3380CC4-5D6E-409C-BE32-E72D297353CC}">
              <c16:uniqueId val="{00000008-C5B7-4EA1-AA28-DBE2241B18A2}"/>
            </c:ext>
          </c:extLst>
        </c:ser>
        <c:dLbls>
          <c:showLegendKey val="0"/>
          <c:showVal val="0"/>
          <c:showCatName val="0"/>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cap="none" spc="20" baseline="0">
                <a:solidFill>
                  <a:schemeClr val="tx1">
                    <a:lumMod val="50000"/>
                    <a:lumOff val="50000"/>
                  </a:schemeClr>
                </a:solidFill>
                <a:latin typeface="+mn-lt"/>
                <a:ea typeface="+mn-ea"/>
                <a:cs typeface="+mn-cs"/>
              </a:defRPr>
            </a:pPr>
            <a:endParaRPr lang="en-US"/>
          </a:p>
        </c:rich>
      </c:tx>
      <c:overlay val="0"/>
      <c:spPr>
        <a:noFill/>
        <a:ln>
          <a:noFill/>
        </a:ln>
        <a:effectLst/>
      </c:spPr>
      <c:txPr>
        <a:bodyPr rot="0" spcFirstLastPara="1" vertOverflow="ellipsis" vert="horz" wrap="square" anchor="ctr" anchorCtr="1"/>
        <a:lstStyle/>
        <a:p>
          <a:pPr>
            <a:defRPr sz="1862" b="0" i="0" u="none" strike="noStrike" kern="1200" cap="none" spc="20" baseline="0">
              <a:solidFill>
                <a:schemeClr val="tx1">
                  <a:lumMod val="50000"/>
                  <a:lumOff val="50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showLegendKey val="0"/>
          <c:showVal val="0"/>
          <c:showCatName val="0"/>
          <c:showSerName val="0"/>
          <c:showPercent val="0"/>
          <c:showBubbleSize val="0"/>
          <c:showLeaderLines val="0"/>
        </c:dLbls>
      </c:pie3D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5">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65000"/>
        <a:lumOff val="3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fillRef idx="2">
      <cs:styleClr val="auto"/>
    </cs:fillRef>
    <cs:effectRef idx="1"/>
    <cs:fontRef idx="minor">
      <a:schemeClr val="dk1"/>
    </cs:fontRef>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65">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65000"/>
        <a:lumOff val="3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fillRef idx="2">
      <cs:styleClr val="auto"/>
    </cs:fillRef>
    <cs:effectRef idx="1"/>
    <cs:fontRef idx="minor">
      <a:schemeClr val="dk1"/>
    </cs:fontRef>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drawings/drawing1.xml><?xml version="1.0" encoding="utf-8"?>
<c:userShapes xmlns:c="http://schemas.openxmlformats.org/drawingml/2006/chart">
  <cdr:relSizeAnchor xmlns:cdr="http://schemas.openxmlformats.org/drawingml/2006/chartDrawing">
    <cdr:from>
      <cdr:x>0.1937</cdr:x>
      <cdr:y>0.62074</cdr:y>
    </cdr:from>
    <cdr:to>
      <cdr:x>0.29427</cdr:x>
      <cdr:y>0.68748</cdr:y>
    </cdr:to>
    <cdr:sp macro="" textlink="">
      <cdr:nvSpPr>
        <cdr:cNvPr id="2" name="Rectangle 1">
          <a:extLst xmlns:a="http://schemas.openxmlformats.org/drawingml/2006/main">
            <a:ext uri="{FF2B5EF4-FFF2-40B4-BE49-F238E27FC236}">
              <a16:creationId xmlns:a16="http://schemas.microsoft.com/office/drawing/2014/main" id="{BCF02FE5-C8C2-4672-809A-6F7673A60EE2}"/>
            </a:ext>
          </a:extLst>
        </cdr:cNvPr>
        <cdr:cNvSpPr/>
      </cdr:nvSpPr>
      <cdr:spPr>
        <a:xfrm xmlns:a="http://schemas.openxmlformats.org/drawingml/2006/main">
          <a:off x="1143786" y="3441086"/>
          <a:ext cx="593889" cy="370002"/>
        </a:xfrm>
        <a:prstGeom xmlns:a="http://schemas.openxmlformats.org/drawingml/2006/main" prst="rect">
          <a:avLst/>
        </a:prstGeom>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0.19529</cdr:x>
      <cdr:y>0.31337</cdr:y>
    </cdr:from>
    <cdr:to>
      <cdr:x>0.29427</cdr:x>
      <cdr:y>0.38649</cdr:y>
    </cdr:to>
    <cdr:sp macro="" textlink="">
      <cdr:nvSpPr>
        <cdr:cNvPr id="3" name="Rectangle 2">
          <a:extLst xmlns:a="http://schemas.openxmlformats.org/drawingml/2006/main">
            <a:ext uri="{FF2B5EF4-FFF2-40B4-BE49-F238E27FC236}">
              <a16:creationId xmlns:a16="http://schemas.microsoft.com/office/drawing/2014/main" id="{240F7329-83EC-478F-9695-4B9858EA63CF}"/>
            </a:ext>
          </a:extLst>
        </cdr:cNvPr>
        <cdr:cNvSpPr/>
      </cdr:nvSpPr>
      <cdr:spPr>
        <a:xfrm xmlns:a="http://schemas.openxmlformats.org/drawingml/2006/main">
          <a:off x="1153213" y="1737192"/>
          <a:ext cx="584462" cy="405352"/>
        </a:xfrm>
        <a:prstGeom xmlns:a="http://schemas.openxmlformats.org/drawingml/2006/main" prst="rect">
          <a:avLst/>
        </a:prstGeom>
        <a:solidFill xmlns:a="http://schemas.openxmlformats.org/drawingml/2006/main">
          <a:srgbClr val="FF0000"/>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0.32367</cdr:x>
      <cdr:y>0.27086</cdr:y>
    </cdr:from>
    <cdr:to>
      <cdr:x>1</cdr:x>
      <cdr:y>0.58371</cdr:y>
    </cdr:to>
    <cdr:sp macro="" textlink="">
      <cdr:nvSpPr>
        <cdr:cNvPr id="4" name="TextBox 3">
          <a:extLst xmlns:a="http://schemas.openxmlformats.org/drawingml/2006/main">
            <a:ext uri="{FF2B5EF4-FFF2-40B4-BE49-F238E27FC236}">
              <a16:creationId xmlns:a16="http://schemas.microsoft.com/office/drawing/2014/main" id="{BA13415B-CD37-4591-BE0F-081EFFACBCC5}"/>
            </a:ext>
          </a:extLst>
        </cdr:cNvPr>
        <cdr:cNvSpPr txBox="1"/>
      </cdr:nvSpPr>
      <cdr:spPr>
        <a:xfrm xmlns:a="http://schemas.openxmlformats.org/drawingml/2006/main">
          <a:off x="1214684" y="804426"/>
          <a:ext cx="2538166" cy="92913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4400" dirty="0"/>
            <a:t>Diplomacy</a:t>
          </a:r>
        </a:p>
      </cdr:txBody>
    </cdr:sp>
  </cdr:relSizeAnchor>
  <cdr:relSizeAnchor xmlns:cdr="http://schemas.openxmlformats.org/drawingml/2006/chartDrawing">
    <cdr:from>
      <cdr:x>0.3262</cdr:x>
      <cdr:y>0.57822</cdr:y>
    </cdr:from>
    <cdr:to>
      <cdr:x>1</cdr:x>
      <cdr:y>0.87556</cdr:y>
    </cdr:to>
    <cdr:sp macro="" textlink="">
      <cdr:nvSpPr>
        <cdr:cNvPr id="5" name="TextBox 4">
          <a:extLst xmlns:a="http://schemas.openxmlformats.org/drawingml/2006/main">
            <a:ext uri="{FF2B5EF4-FFF2-40B4-BE49-F238E27FC236}">
              <a16:creationId xmlns:a16="http://schemas.microsoft.com/office/drawing/2014/main" id="{8344FA2A-D018-42FD-946A-DB868C0E30A7}"/>
            </a:ext>
          </a:extLst>
        </cdr:cNvPr>
        <cdr:cNvSpPr txBox="1"/>
      </cdr:nvSpPr>
      <cdr:spPr>
        <a:xfrm xmlns:a="http://schemas.openxmlformats.org/drawingml/2006/main">
          <a:off x="1224180" y="1717253"/>
          <a:ext cx="2528670" cy="88308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4400" dirty="0"/>
            <a:t>Military</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9EF18C-5E78-4CFB-A052-D3A118202384}" type="datetimeFigureOut">
              <a:rPr lang="en-US" smtClean="0"/>
              <a:t>8/4/2026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BED872-9FFE-4391-A4E4-05CB36757314}" type="slidenum">
              <a:rPr lang="en-US" smtClean="0"/>
              <a:t>‹#›</a:t>
            </a:fld>
            <a:endParaRPr lang="en-US"/>
          </a:p>
        </p:txBody>
      </p:sp>
    </p:spTree>
    <p:extLst>
      <p:ext uri="{BB962C8B-B14F-4D97-AF65-F5344CB8AC3E}">
        <p14:creationId xmlns:p14="http://schemas.microsoft.com/office/powerpoint/2010/main" val="81954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6D8E342-46C5-4BEA-ACCB-E724F0006E9D}" type="slidenum">
              <a:rPr lang="en-US" smtClean="0"/>
              <a:t>1</a:t>
            </a:fld>
            <a:endParaRPr lang="en-US"/>
          </a:p>
        </p:txBody>
      </p:sp>
    </p:spTree>
    <p:extLst>
      <p:ext uri="{BB962C8B-B14F-4D97-AF65-F5344CB8AC3E}">
        <p14:creationId xmlns:p14="http://schemas.microsoft.com/office/powerpoint/2010/main" val="22941199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78025" y="485775"/>
            <a:ext cx="3770313" cy="2120900"/>
          </a:xfrm>
          <a:prstGeom prst="rect">
            <a:avLst/>
          </a:prstGeom>
        </p:spPr>
      </p:sp>
      <p:sp>
        <p:nvSpPr>
          <p:cNvPr id="3" name="Notes Placeholder 2"/>
          <p:cNvSpPr>
            <a:spLocks noGrp="1"/>
          </p:cNvSpPr>
          <p:nvPr>
            <p:ph type="body" idx="1"/>
          </p:nvPr>
        </p:nvSpPr>
        <p:spPr>
          <a:xfrm>
            <a:off x="856456" y="2743199"/>
            <a:ext cx="5310187" cy="6080125"/>
          </a:xfrm>
          <a:prstGeom prst="rect">
            <a:avLst/>
          </a:prstGeom>
        </p:spPr>
        <p:txBody>
          <a:bodyPr lIns="86089" tIns="43044" rIns="86089" bIns="43044">
            <a:noAutofit/>
          </a:bodyPr>
          <a:lstStyle/>
          <a:p>
            <a:pPr>
              <a:spcBef>
                <a:spcPts val="0"/>
              </a:spcBef>
              <a:spcAft>
                <a:spcPts val="600"/>
              </a:spcAft>
            </a:pPr>
            <a:r>
              <a:rPr lang="en-US" sz="1100" i="1" u="sng" dirty="0">
                <a:latin typeface="Georgia" panose="02040502050405020303" pitchFamily="18" charset="0"/>
              </a:rPr>
              <a:t>DAY TO DAY Diplomacy and Foreign Policy Implementation – in the Field</a:t>
            </a:r>
          </a:p>
          <a:p>
            <a:pPr marL="415290" indent="-415290">
              <a:spcBef>
                <a:spcPts val="0"/>
              </a:spcBef>
              <a:spcAft>
                <a:spcPts val="600"/>
              </a:spcAft>
              <a:buFont typeface="Wingdings" panose="05000000000000000000" pitchFamily="2" charset="2"/>
              <a:buChar char="Ø"/>
            </a:pPr>
            <a:endParaRPr lang="en-US" sz="1100" i="1" u="sng" dirty="0">
              <a:latin typeface="Georgia" panose="02040502050405020303" pitchFamily="18" charset="0"/>
            </a:endParaRPr>
          </a:p>
          <a:p>
            <a:pPr marL="415290" indent="-415290">
              <a:spcBef>
                <a:spcPts val="0"/>
              </a:spcBef>
              <a:spcAft>
                <a:spcPts val="600"/>
              </a:spcAft>
              <a:buFont typeface="Wingdings" panose="05000000000000000000" pitchFamily="2" charset="2"/>
              <a:buChar char="Ø"/>
            </a:pPr>
            <a:r>
              <a:rPr lang="en-US" sz="1100" i="1" u="sng" dirty="0">
                <a:latin typeface="Georgia" panose="02040502050405020303" pitchFamily="18" charset="0"/>
              </a:rPr>
              <a:t>Assist U.S. citizens </a:t>
            </a:r>
            <a:r>
              <a:rPr lang="en-US" sz="1100" dirty="0">
                <a:latin typeface="Georgia" panose="02040502050405020303" pitchFamily="18" charset="0"/>
              </a:rPr>
              <a:t>and process visas for non-Americans</a:t>
            </a:r>
          </a:p>
          <a:p>
            <a:pPr marL="415290" indent="-415290">
              <a:spcBef>
                <a:spcPts val="0"/>
              </a:spcBef>
              <a:spcAft>
                <a:spcPts val="600"/>
              </a:spcAft>
              <a:buFont typeface="Wingdings" panose="05000000000000000000" pitchFamily="2" charset="2"/>
              <a:buChar char="Ø"/>
            </a:pPr>
            <a:r>
              <a:rPr lang="en-US" sz="1100" dirty="0">
                <a:latin typeface="Georgia" panose="02040502050405020303" pitchFamily="18" charset="0"/>
              </a:rPr>
              <a:t>Shape sound policy through </a:t>
            </a:r>
            <a:r>
              <a:rPr lang="en-US" sz="1100" i="1" u="sng" dirty="0">
                <a:latin typeface="Georgia" panose="02040502050405020303" pitchFamily="18" charset="0"/>
              </a:rPr>
              <a:t>reporting and analysis</a:t>
            </a:r>
          </a:p>
          <a:p>
            <a:pPr marL="415290" indent="-415290">
              <a:spcBef>
                <a:spcPts val="0"/>
              </a:spcBef>
              <a:spcAft>
                <a:spcPts val="600"/>
              </a:spcAft>
              <a:buFont typeface="Wingdings" panose="05000000000000000000" pitchFamily="2" charset="2"/>
              <a:buChar char="Ø"/>
            </a:pPr>
            <a:r>
              <a:rPr lang="en-US" sz="1100" i="1" u="sng" dirty="0">
                <a:latin typeface="Georgia" panose="02040502050405020303" pitchFamily="18" charset="0"/>
              </a:rPr>
              <a:t>Negotiate</a:t>
            </a:r>
            <a:r>
              <a:rPr lang="en-US" sz="1100" dirty="0">
                <a:latin typeface="Georgia" panose="02040502050405020303" pitchFamily="18" charset="0"/>
              </a:rPr>
              <a:t> with and </a:t>
            </a:r>
            <a:r>
              <a:rPr lang="en-US" sz="1100" i="1" u="sng" dirty="0">
                <a:latin typeface="Georgia" panose="02040502050405020303" pitchFamily="18" charset="0"/>
              </a:rPr>
              <a:t>influence</a:t>
            </a:r>
            <a:r>
              <a:rPr lang="en-US" sz="1100" dirty="0">
                <a:latin typeface="Georgia" panose="02040502050405020303" pitchFamily="18" charset="0"/>
              </a:rPr>
              <a:t> governments and their leaders</a:t>
            </a:r>
          </a:p>
          <a:p>
            <a:pPr marL="415290" indent="-415290">
              <a:spcBef>
                <a:spcPts val="0"/>
              </a:spcBef>
              <a:spcAft>
                <a:spcPts val="600"/>
              </a:spcAft>
              <a:buFont typeface="Wingdings" panose="05000000000000000000" pitchFamily="2" charset="2"/>
              <a:buChar char="Ø"/>
            </a:pPr>
            <a:r>
              <a:rPr lang="en-US" sz="1100" i="1" dirty="0">
                <a:latin typeface="Georgia" panose="02040502050405020303" pitchFamily="18" charset="0"/>
              </a:rPr>
              <a:t>Tell America’s story</a:t>
            </a:r>
            <a:r>
              <a:rPr lang="en-US" sz="1100" dirty="0">
                <a:latin typeface="Georgia" panose="02040502050405020303" pitchFamily="18" charset="0"/>
              </a:rPr>
              <a:t>: Engage with key foreign audiences through Public Diplomacy and exchange programs</a:t>
            </a:r>
          </a:p>
          <a:p>
            <a:pPr marL="415290" indent="-415290">
              <a:spcBef>
                <a:spcPts val="0"/>
              </a:spcBef>
              <a:spcAft>
                <a:spcPts val="600"/>
              </a:spcAft>
              <a:buFont typeface="Wingdings" panose="05000000000000000000" pitchFamily="2" charset="2"/>
              <a:buChar char="Ø"/>
            </a:pPr>
            <a:r>
              <a:rPr lang="en-US" sz="1100" i="1" u="sng" dirty="0">
                <a:latin typeface="Georgia" panose="02040502050405020303" pitchFamily="18" charset="0"/>
              </a:rPr>
              <a:t>Promote trade and prosperity</a:t>
            </a:r>
            <a:r>
              <a:rPr lang="en-US" sz="1100" dirty="0">
                <a:latin typeface="Georgia" panose="02040502050405020303" pitchFamily="18" charset="0"/>
              </a:rPr>
              <a:t>, including supporting American companies</a:t>
            </a:r>
          </a:p>
          <a:p>
            <a:pPr marL="415290" indent="-415290">
              <a:spcBef>
                <a:spcPts val="0"/>
              </a:spcBef>
              <a:spcAft>
                <a:spcPts val="600"/>
              </a:spcAft>
              <a:buFont typeface="Wingdings" panose="05000000000000000000" pitchFamily="2" charset="2"/>
              <a:buChar char="Ø"/>
            </a:pPr>
            <a:r>
              <a:rPr lang="en-US" sz="1100" dirty="0">
                <a:latin typeface="Georgia" panose="02040502050405020303" pitchFamily="18" charset="0"/>
              </a:rPr>
              <a:t>Partnership and assistance on </a:t>
            </a:r>
            <a:r>
              <a:rPr lang="en-US" sz="1100" i="1" u="sng" dirty="0">
                <a:latin typeface="Georgia" panose="02040502050405020303" pitchFamily="18" charset="0"/>
              </a:rPr>
              <a:t>international security</a:t>
            </a:r>
            <a:r>
              <a:rPr lang="en-US" sz="1100" dirty="0">
                <a:latin typeface="Georgia" panose="02040502050405020303" pitchFamily="18" charset="0"/>
              </a:rPr>
              <a:t>, law enforcement, arms control, and counterterrorism</a:t>
            </a:r>
          </a:p>
          <a:p>
            <a:pPr marL="415290" indent="-415290">
              <a:spcBef>
                <a:spcPts val="0"/>
              </a:spcBef>
              <a:spcAft>
                <a:spcPts val="600"/>
              </a:spcAft>
              <a:buFont typeface="Wingdings" panose="05000000000000000000" pitchFamily="2" charset="2"/>
              <a:buChar char="Ø"/>
            </a:pPr>
            <a:r>
              <a:rPr lang="en-US" sz="1100" i="1" u="sng" dirty="0">
                <a:latin typeface="Georgia" panose="02040502050405020303" pitchFamily="18" charset="0"/>
              </a:rPr>
              <a:t>Promote democracy</a:t>
            </a:r>
            <a:r>
              <a:rPr lang="en-US" sz="1100" dirty="0">
                <a:latin typeface="Georgia" panose="02040502050405020303" pitchFamily="18" charset="0"/>
              </a:rPr>
              <a:t>, human rights, good governance, and rule of law</a:t>
            </a:r>
          </a:p>
          <a:p>
            <a:pPr marL="415290" indent="-415290">
              <a:spcBef>
                <a:spcPts val="0"/>
              </a:spcBef>
              <a:spcAft>
                <a:spcPts val="600"/>
              </a:spcAft>
              <a:buFont typeface="Wingdings" panose="05000000000000000000" pitchFamily="2" charset="2"/>
              <a:buChar char="Ø"/>
            </a:pPr>
            <a:r>
              <a:rPr lang="en-US" sz="1100" dirty="0">
                <a:latin typeface="Georgia" panose="02040502050405020303" pitchFamily="18" charset="0"/>
              </a:rPr>
              <a:t>Provide and manage </a:t>
            </a:r>
            <a:r>
              <a:rPr lang="en-US" sz="1100" i="1" u="sng" dirty="0">
                <a:latin typeface="Georgia" panose="02040502050405020303" pitchFamily="18" charset="0"/>
              </a:rPr>
              <a:t>development assistance </a:t>
            </a:r>
            <a:r>
              <a:rPr lang="en-US" sz="1100" dirty="0">
                <a:latin typeface="Georgia" panose="02040502050405020303" pitchFamily="18" charset="0"/>
              </a:rPr>
              <a:t>programs through USAID; manage disaster relief programs</a:t>
            </a:r>
          </a:p>
          <a:p>
            <a:pPr marL="415290" indent="-415290">
              <a:spcBef>
                <a:spcPts val="0"/>
              </a:spcBef>
              <a:spcAft>
                <a:spcPts val="600"/>
              </a:spcAft>
              <a:buFont typeface="Wingdings" panose="05000000000000000000" pitchFamily="2" charset="2"/>
              <a:buChar char="Ø"/>
            </a:pPr>
            <a:r>
              <a:rPr lang="en-US" sz="1100" dirty="0">
                <a:latin typeface="Georgia" panose="02040502050405020303" pitchFamily="18" charset="0"/>
              </a:rPr>
              <a:t>Manage and support the </a:t>
            </a:r>
            <a:r>
              <a:rPr lang="en-US" sz="1100" i="1" u="sng" dirty="0">
                <a:latin typeface="Georgia" panose="02040502050405020303" pitchFamily="18" charset="0"/>
              </a:rPr>
              <a:t>USG presence </a:t>
            </a:r>
            <a:r>
              <a:rPr lang="en-US" sz="1100" dirty="0">
                <a:latin typeface="Georgia" panose="02040502050405020303" pitchFamily="18" charset="0"/>
              </a:rPr>
              <a:t>overseas</a:t>
            </a:r>
          </a:p>
          <a:p>
            <a:endParaRPr lang="en-US" sz="1100" dirty="0">
              <a:latin typeface="Constantia" panose="02030602050306030303" pitchFamily="18" charset="0"/>
            </a:endParaRPr>
          </a:p>
          <a:p>
            <a:r>
              <a:rPr lang="en-US" sz="1100" dirty="0">
                <a:latin typeface="Constantia"/>
              </a:rPr>
              <a:t>How do we actually go about “advancing the interests of the American people, their safety and economic prosperity”?  This is by no means a comprehensive list, but a broad overview of the categories of activities that the State Dept (and a bit USAID) lead. </a:t>
            </a:r>
          </a:p>
          <a:p>
            <a:endParaRPr lang="en-US" sz="1100" dirty="0">
              <a:latin typeface="Times New Roman" panose="02020603050405020304" pitchFamily="18" charset="0"/>
              <a:cs typeface="Times New Roman" panose="02020603050405020304" pitchFamily="18" charset="0"/>
            </a:endParaRPr>
          </a:p>
          <a:p>
            <a:pPr defTabSz="907542">
              <a:defRPr/>
            </a:pPr>
            <a:r>
              <a:rPr lang="en-US" sz="1100" dirty="0">
                <a:latin typeface="Times New Roman" panose="02020603050405020304" pitchFamily="18" charset="0"/>
                <a:cs typeface="Times New Roman" panose="02020603050405020304" pitchFamily="18" charset="0"/>
              </a:rPr>
              <a:t>State by no means does this alone.  In carrying out its responsibilities, the State Department works closely with the NSC, the Department of Defense, the intelligence community, and the myriad of other U.S. government agencies that are involved in the formulation and implementation of the foreign policy of the United States, including but not limited to Treasury, Justice, Agriculture, Commerce, and DHS.</a:t>
            </a:r>
          </a:p>
          <a:p>
            <a:pPr defTabSz="907542">
              <a:defRPr/>
            </a:pPr>
            <a:endParaRPr lang="en-US" sz="1100" dirty="0">
              <a:latin typeface="Times New Roman" panose="02020603050405020304" pitchFamily="18" charset="0"/>
              <a:cs typeface="Times New Roman" panose="02020603050405020304" pitchFamily="18" charset="0"/>
            </a:endParaRPr>
          </a:p>
          <a:p>
            <a:pPr defTabSz="907542">
              <a:defRPr/>
            </a:pPr>
            <a:r>
              <a:rPr lang="en-US" sz="1100" dirty="0">
                <a:latin typeface="Times New Roman" panose="02020603050405020304" pitchFamily="18" charset="0"/>
                <a:cs typeface="Times New Roman" panose="02020603050405020304" pitchFamily="18" charset="0"/>
              </a:rPr>
              <a:t>If you take a look at this list you’ll see that virtually all of the activities listed here are activities carried out by U.S. embassies and consulates overseas.  That’s where the bulk of the day-to-day work of advancing U.S. interests takes place – not in Washington.  In Washington, more effort is focused on policy formulation and coordination, and less on implementation.  </a:t>
            </a:r>
          </a:p>
          <a:p>
            <a:r>
              <a:rPr lang="en-US" sz="1100" dirty="0">
                <a:latin typeface="Constantia"/>
              </a:rPr>
              <a:t> </a:t>
            </a:r>
          </a:p>
          <a:p>
            <a:endParaRPr lang="en-US" sz="1100" dirty="0">
              <a:latin typeface="Constantia" panose="02030602050306030303" pitchFamily="18" charset="0"/>
            </a:endParaRPr>
          </a:p>
        </p:txBody>
      </p:sp>
      <p:sp>
        <p:nvSpPr>
          <p:cNvPr id="4" name="Slide Number Placeholder 3"/>
          <p:cNvSpPr>
            <a:spLocks noGrp="1"/>
          </p:cNvSpPr>
          <p:nvPr>
            <p:ph type="sldNum" sz="quarter" idx="10"/>
          </p:nvPr>
        </p:nvSpPr>
        <p:spPr>
          <a:xfrm>
            <a:off x="2797263" y="10851839"/>
            <a:ext cx="2139956" cy="571255"/>
          </a:xfrm>
          <a:prstGeom prst="rect">
            <a:avLst/>
          </a:prstGeom>
        </p:spPr>
        <p:txBody>
          <a:bodyPr lIns="86089" tIns="43044" rIns="86089" bIns="43044"/>
          <a:lstStyle/>
          <a:p>
            <a:fld id="{CB0E788F-D668-423A-ADB8-02E4E876A86C}"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41082655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3700" y="636588"/>
            <a:ext cx="5662613" cy="3184525"/>
          </a:xfrm>
          <a:prstGeom prst="rect">
            <a:avLst/>
          </a:prstGeom>
        </p:spPr>
      </p:sp>
      <p:sp>
        <p:nvSpPr>
          <p:cNvPr id="3" name="Notes Placeholder 2"/>
          <p:cNvSpPr>
            <a:spLocks noGrp="1"/>
          </p:cNvSpPr>
          <p:nvPr>
            <p:ph type="body" idx="1"/>
          </p:nvPr>
        </p:nvSpPr>
        <p:spPr>
          <a:xfrm>
            <a:off x="644894" y="4033666"/>
            <a:ext cx="5230126" cy="4218794"/>
          </a:xfrm>
          <a:prstGeom prst="rect">
            <a:avLst/>
          </a:prstGeom>
        </p:spPr>
        <p:txBody>
          <a:bodyPr lIns="84826" tIns="42413" rIns="84826" bIns="42413">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sng"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sng"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Political Affairs (P)</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6 regional bureaus, international organizations (UN, WTO, WHO, ICAO)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works most closely with our embassies and </a:t>
            </a:r>
            <a:r>
              <a:rPr kumimoji="0" lang="en-US" sz="1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multilat</a:t>
            </a: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missions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manages bilat and </a:t>
            </a:r>
            <a:r>
              <a:rPr kumimoji="0" lang="en-US" sz="1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multilat</a:t>
            </a: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relations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(working closely with functional bureaus and interagency)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works with partners/allies and to contain/counter adversaries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sng"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sng"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Arms Control and International Security (T)</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leads the interagency policy process on nonproliferation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manages global U.S. security policy,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principally in the areas of arms control,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regional security and defense relations, and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arms transfers and security assistance.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oversees the negotiation, implementation, and verification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of international agreements in arms control and international security.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defense trade controls (w/ interagency </a:t>
            </a:r>
            <a:r>
              <a:rPr kumimoji="0" lang="en-US" sz="1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esp</a:t>
            </a: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USDOC and DOD)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to prevent missile, nuclear, chem, bio, and </a:t>
            </a:r>
            <a:r>
              <a:rPr kumimoji="0" lang="en-US" sz="1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convtnl</a:t>
            </a: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weapons proliferation.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a:t>
            </a:r>
            <a:r>
              <a:rPr kumimoji="0" lang="en-US" sz="1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polmil</a:t>
            </a: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affairs:  dozens of POLADs, peacekeeping forces, IMET, FMF</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USAID is an independent agency of the USG that works closely with the State Department and receives overall foreign policy guidance from the Secretary of State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4" name="Slide Number Placeholder 3"/>
          <p:cNvSpPr>
            <a:spLocks noGrp="1"/>
          </p:cNvSpPr>
          <p:nvPr>
            <p:ph type="sldNum" sz="quarter" idx="10"/>
          </p:nvPr>
        </p:nvSpPr>
        <p:spPr>
          <a:xfrm>
            <a:off x="3652900" y="8065856"/>
            <a:ext cx="2794534" cy="424596"/>
          </a:xfrm>
          <a:prstGeom prst="rect">
            <a:avLst/>
          </a:prstGeom>
        </p:spPr>
        <p:txBody>
          <a:bodyPr lIns="84826" tIns="42413" rIns="84826" bIns="42413"/>
          <a:lstStyle/>
          <a:p>
            <a:pPr>
              <a:defRPr/>
            </a:pPr>
            <a:fld id="{901BC7DF-C4BE-4A3C-B6BC-D21D22D7CE42}" type="slidenum">
              <a:rPr lang="en-US" smtClean="0">
                <a:solidFill>
                  <a:prstClr val="black"/>
                </a:solidFill>
              </a:rPr>
              <a:pPr>
                <a:defRPr/>
              </a:pPr>
              <a:t>3</a:t>
            </a:fld>
            <a:endParaRPr lang="en-US">
              <a:solidFill>
                <a:prstClr val="black"/>
              </a:solidFill>
            </a:endParaRPr>
          </a:p>
        </p:txBody>
      </p:sp>
    </p:spTree>
    <p:extLst>
      <p:ext uri="{BB962C8B-B14F-4D97-AF65-F5344CB8AC3E}">
        <p14:creationId xmlns:p14="http://schemas.microsoft.com/office/powerpoint/2010/main" val="7147488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DoD v. DOS resources.</a:t>
            </a:r>
          </a:p>
        </p:txBody>
      </p:sp>
      <p:sp>
        <p:nvSpPr>
          <p:cNvPr id="4" name="Slide Number Placeholder 3"/>
          <p:cNvSpPr>
            <a:spLocks noGrp="1"/>
          </p:cNvSpPr>
          <p:nvPr>
            <p:ph type="sldNum" sz="quarter" idx="5"/>
          </p:nvPr>
        </p:nvSpPr>
        <p:spPr/>
        <p:txBody>
          <a:bodyPr/>
          <a:lstStyle/>
          <a:p>
            <a:fld id="{BCE6F76A-8342-49B0-A465-9EF0D9DD14D2}" type="slidenum">
              <a:rPr lang="en-US" smtClean="0"/>
              <a:t>4</a:t>
            </a:fld>
            <a:endParaRPr lang="en-US"/>
          </a:p>
        </p:txBody>
      </p:sp>
    </p:spTree>
    <p:extLst>
      <p:ext uri="{BB962C8B-B14F-4D97-AF65-F5344CB8AC3E}">
        <p14:creationId xmlns:p14="http://schemas.microsoft.com/office/powerpoint/2010/main" val="2566584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D8E342-46C5-4BEA-ACCB-E724F0006E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08285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1250" y="476250"/>
            <a:ext cx="4776788" cy="2686050"/>
          </a:xfrm>
          <a:prstGeom prst="rect">
            <a:avLst/>
          </a:prstGeom>
        </p:spPr>
      </p:sp>
      <p:sp>
        <p:nvSpPr>
          <p:cNvPr id="3" name="Notes Placeholder 2"/>
          <p:cNvSpPr>
            <a:spLocks noGrp="1"/>
          </p:cNvSpPr>
          <p:nvPr>
            <p:ph type="body" idx="1"/>
          </p:nvPr>
        </p:nvSpPr>
        <p:spPr>
          <a:xfrm>
            <a:off x="402386" y="3661644"/>
            <a:ext cx="6357680" cy="5141284"/>
          </a:xfrm>
          <a:prstGeom prst="rect">
            <a:avLst/>
          </a:prstGeom>
        </p:spPr>
        <p:txBody>
          <a:bodyPr lIns="86089" tIns="43044" rIns="86089" bIns="43044">
            <a:normAutofit fontScale="92500" lnSpcReduction="10000"/>
          </a:bodyPr>
          <a:lstStyle/>
          <a:p>
            <a:pPr defTabSz="860885" eaLnBrk="0" fontAlgn="base" hangingPunct="0">
              <a:spcBef>
                <a:spcPct val="30000"/>
              </a:spcBef>
              <a:spcAft>
                <a:spcPct val="0"/>
              </a:spcAft>
              <a:defRPr/>
            </a:pPr>
            <a:r>
              <a:rPr lang="en-US" sz="1600" dirty="0"/>
              <a:t>Let's now look at the structure of embassies overseas.  </a:t>
            </a:r>
          </a:p>
          <a:p>
            <a:pPr defTabSz="860885" eaLnBrk="0" fontAlgn="base" hangingPunct="0">
              <a:spcBef>
                <a:spcPct val="30000"/>
              </a:spcBef>
              <a:spcAft>
                <a:spcPct val="0"/>
              </a:spcAft>
              <a:defRPr/>
            </a:pPr>
            <a:endParaRPr lang="en-US" sz="1600" dirty="0"/>
          </a:p>
          <a:p>
            <a:pPr defTabSz="860885" eaLnBrk="0" fontAlgn="base" hangingPunct="0">
              <a:spcBef>
                <a:spcPct val="30000"/>
              </a:spcBef>
              <a:spcAft>
                <a:spcPct val="0"/>
              </a:spcAft>
              <a:defRPr/>
            </a:pPr>
            <a:r>
              <a:rPr lang="en-US" sz="1600" dirty="0"/>
              <a:t>Composition varies a lot in size and make-up by country.</a:t>
            </a:r>
          </a:p>
          <a:p>
            <a:pPr defTabSz="860885" eaLnBrk="0" fontAlgn="base" hangingPunct="0">
              <a:spcBef>
                <a:spcPct val="30000"/>
              </a:spcBef>
              <a:spcAft>
                <a:spcPct val="0"/>
              </a:spcAft>
              <a:defRPr/>
            </a:pPr>
            <a:r>
              <a:rPr lang="en-US" sz="1600" dirty="0"/>
              <a:t>Small embassies have only State + DOD with no USAID.  Other agencies like DEA and FBI cover Gabon from regional offices at other embassies in the region.</a:t>
            </a:r>
          </a:p>
          <a:p>
            <a:pPr defTabSz="860885" eaLnBrk="0" fontAlgn="base" hangingPunct="0">
              <a:spcBef>
                <a:spcPct val="30000"/>
              </a:spcBef>
              <a:spcAft>
                <a:spcPct val="0"/>
              </a:spcAft>
              <a:defRPr/>
            </a:pPr>
            <a:r>
              <a:rPr lang="en-US" sz="1600" dirty="0"/>
              <a:t>Large embassies like London have 30+ agencies, including IRS, Social Security Agency, Secret Service, even Library of Congress.</a:t>
            </a:r>
          </a:p>
          <a:p>
            <a:pPr defTabSz="860885" eaLnBrk="0" fontAlgn="base" hangingPunct="0">
              <a:spcBef>
                <a:spcPct val="30000"/>
              </a:spcBef>
              <a:spcAft>
                <a:spcPct val="0"/>
              </a:spcAft>
              <a:defRPr/>
            </a:pPr>
            <a:r>
              <a:rPr lang="en-US" sz="1600" dirty="0"/>
              <a:t>The State Department manages the platform upon which all agencies work – security, local HR, warehousing, facilities and housing maintenance, security, etc.</a:t>
            </a:r>
          </a:p>
          <a:p>
            <a:pPr defTabSz="860885" eaLnBrk="0" fontAlgn="base" hangingPunct="0">
              <a:spcBef>
                <a:spcPct val="30000"/>
              </a:spcBef>
              <a:spcAft>
                <a:spcPct val="0"/>
              </a:spcAft>
              <a:defRPr/>
            </a:pPr>
            <a:endParaRPr lang="en-US" sz="1600" dirty="0"/>
          </a:p>
          <a:p>
            <a:pPr defTabSz="860885" eaLnBrk="0" fontAlgn="base" hangingPunct="0">
              <a:spcBef>
                <a:spcPct val="30000"/>
              </a:spcBef>
              <a:spcAft>
                <a:spcPct val="0"/>
              </a:spcAft>
              <a:defRPr/>
            </a:pPr>
            <a:r>
              <a:rPr lang="en-US" sz="1600" dirty="0"/>
              <a:t>In a well-run country team, this is where the real interagency cooperation takes place.  It is streamlined and issue-focused</a:t>
            </a:r>
          </a:p>
          <a:p>
            <a:pPr defTabSz="860885" eaLnBrk="0" fontAlgn="base" hangingPunct="0">
              <a:spcBef>
                <a:spcPct val="30000"/>
              </a:spcBef>
              <a:spcAft>
                <a:spcPct val="0"/>
              </a:spcAft>
              <a:defRPr/>
            </a:pPr>
            <a:endParaRPr lang="en-US" sz="1600" dirty="0"/>
          </a:p>
          <a:p>
            <a:pPr defTabSz="860885" eaLnBrk="0" fontAlgn="base" hangingPunct="0">
              <a:spcBef>
                <a:spcPct val="30000"/>
              </a:spcBef>
              <a:spcAft>
                <a:spcPct val="0"/>
              </a:spcAft>
              <a:defRPr/>
            </a:pPr>
            <a:r>
              <a:rPr lang="en-US" sz="1600" dirty="0"/>
              <a:t>Here you can see where the DATT office fits in.   </a:t>
            </a:r>
          </a:p>
          <a:p>
            <a:pPr defTabSz="860885" eaLnBrk="0" fontAlgn="base" hangingPunct="0">
              <a:spcBef>
                <a:spcPct val="30000"/>
              </a:spcBef>
              <a:spcAft>
                <a:spcPct val="0"/>
              </a:spcAft>
              <a:defRPr/>
            </a:pPr>
            <a:endParaRPr lang="en-US" sz="1600" dirty="0"/>
          </a:p>
          <a:p>
            <a:pPr defTabSz="860885" eaLnBrk="0" fontAlgn="base" hangingPunct="0">
              <a:spcBef>
                <a:spcPct val="30000"/>
              </a:spcBef>
              <a:spcAft>
                <a:spcPct val="0"/>
              </a:spcAft>
              <a:defRPr/>
            </a:pPr>
            <a:r>
              <a:rPr lang="en-US" sz="1600" dirty="0"/>
              <a:t>The Ambassador is the leader of the WHOLE Embassy – all agencies and everyone who works for them.  This is called Chief of Mission Authority.</a:t>
            </a:r>
          </a:p>
          <a:p>
            <a:pPr defTabSz="860885" eaLnBrk="0" fontAlgn="base" hangingPunct="0">
              <a:spcBef>
                <a:spcPct val="30000"/>
              </a:spcBef>
              <a:spcAft>
                <a:spcPct val="0"/>
              </a:spcAft>
              <a:defRPr/>
            </a:pPr>
            <a:endParaRPr lang="en-US" sz="1600" dirty="0"/>
          </a:p>
          <a:p>
            <a:endParaRPr lang="en-US" sz="1600" dirty="0"/>
          </a:p>
          <a:p>
            <a:endParaRPr lang="en-US" sz="1600" dirty="0"/>
          </a:p>
        </p:txBody>
      </p:sp>
      <p:sp>
        <p:nvSpPr>
          <p:cNvPr id="4" name="Slide Number Placeholder 3"/>
          <p:cNvSpPr>
            <a:spLocks noGrp="1"/>
          </p:cNvSpPr>
          <p:nvPr>
            <p:ph type="sldNum" sz="quarter" idx="10"/>
          </p:nvPr>
        </p:nvSpPr>
        <p:spPr>
          <a:xfrm>
            <a:off x="2797263" y="10851839"/>
            <a:ext cx="2139956" cy="571255"/>
          </a:xfrm>
          <a:prstGeom prst="rect">
            <a:avLst/>
          </a:prstGeom>
        </p:spPr>
        <p:txBody>
          <a:bodyPr lIns="86089" tIns="43044" rIns="86089" bIns="43044"/>
          <a:lstStyle/>
          <a:p>
            <a:pPr>
              <a:defRPr/>
            </a:pPr>
            <a:fld id="{901BC7DF-C4BE-4A3C-B6BC-D21D22D7CE42}" type="slidenum">
              <a:rPr lang="en-US" smtClean="0">
                <a:solidFill>
                  <a:prstClr val="black"/>
                </a:solidFill>
              </a:rPr>
              <a:pPr>
                <a:defRPr/>
              </a:pPr>
              <a:t>6</a:t>
            </a:fld>
            <a:endParaRPr lang="en-US">
              <a:solidFill>
                <a:prstClr val="black"/>
              </a:solidFill>
            </a:endParaRPr>
          </a:p>
        </p:txBody>
      </p:sp>
    </p:spTree>
    <p:extLst>
      <p:ext uri="{BB962C8B-B14F-4D97-AF65-F5344CB8AC3E}">
        <p14:creationId xmlns:p14="http://schemas.microsoft.com/office/powerpoint/2010/main" val="21216847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DoD holds no monopoly on bravery.</a:t>
            </a:r>
          </a:p>
        </p:txBody>
      </p:sp>
      <p:sp>
        <p:nvSpPr>
          <p:cNvPr id="4" name="Slide Number Placeholder 3"/>
          <p:cNvSpPr>
            <a:spLocks noGrp="1"/>
          </p:cNvSpPr>
          <p:nvPr>
            <p:ph type="sldNum" sz="quarter" idx="5"/>
          </p:nvPr>
        </p:nvSpPr>
        <p:spPr/>
        <p:txBody>
          <a:bodyPr/>
          <a:lstStyle/>
          <a:p>
            <a:fld id="{BCE6F76A-8342-49B0-A465-9EF0D9DD14D2}" type="slidenum">
              <a:rPr lang="en-US" smtClean="0"/>
              <a:t>8</a:t>
            </a:fld>
            <a:endParaRPr lang="en-US"/>
          </a:p>
        </p:txBody>
      </p:sp>
    </p:spTree>
    <p:extLst>
      <p:ext uri="{BB962C8B-B14F-4D97-AF65-F5344CB8AC3E}">
        <p14:creationId xmlns:p14="http://schemas.microsoft.com/office/powerpoint/2010/main" val="24531866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DoD:  black and white; DOS: endless shades of grey.</a:t>
            </a:r>
          </a:p>
        </p:txBody>
      </p:sp>
      <p:sp>
        <p:nvSpPr>
          <p:cNvPr id="4" name="Slide Number Placeholder 3"/>
          <p:cNvSpPr>
            <a:spLocks noGrp="1"/>
          </p:cNvSpPr>
          <p:nvPr>
            <p:ph type="sldNum" sz="quarter" idx="5"/>
          </p:nvPr>
        </p:nvSpPr>
        <p:spPr/>
        <p:txBody>
          <a:bodyPr/>
          <a:lstStyle/>
          <a:p>
            <a:fld id="{BCE6F76A-8342-49B0-A465-9EF0D9DD14D2}" type="slidenum">
              <a:rPr lang="en-US" smtClean="0"/>
              <a:t>9</a:t>
            </a:fld>
            <a:endParaRPr lang="en-US"/>
          </a:p>
        </p:txBody>
      </p:sp>
    </p:spTree>
    <p:extLst>
      <p:ext uri="{BB962C8B-B14F-4D97-AF65-F5344CB8AC3E}">
        <p14:creationId xmlns:p14="http://schemas.microsoft.com/office/powerpoint/2010/main" val="40778011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r>
              <a:rPr lang="en-US" b="1" dirty="0"/>
              <a:t>Manage foreign relations between the U.S. and other countries.</a:t>
            </a:r>
          </a:p>
          <a:p>
            <a:endParaRPr lang="en-US" b="1" dirty="0"/>
          </a:p>
          <a:p>
            <a:r>
              <a:rPr lang="en-US" b="1" dirty="0"/>
              <a:t>-Maintain and promote peace; avoid conflict and risk.</a:t>
            </a:r>
          </a:p>
          <a:p>
            <a:endParaRPr lang="en-US" b="1" dirty="0"/>
          </a:p>
          <a:p>
            <a:r>
              <a:rPr lang="en-US" b="1" dirty="0"/>
              <a:t>-Focus on relationships: alliances and partnerships to promote U.S. national security and prosperity and advance U.S. policy goals.</a:t>
            </a:r>
          </a:p>
          <a:p>
            <a:pPr marR="0" lvl="0" algn="l" defTabSz="914400" rtl="0" eaLnBrk="1" fontAlgn="auto" latinLnBrk="0" hangingPunct="1">
              <a:lnSpc>
                <a:spcPct val="90000"/>
              </a:lnSpc>
              <a:spcBef>
                <a:spcPts val="1000"/>
              </a:spcBef>
              <a:spcAft>
                <a:spcPts val="0"/>
              </a:spcAft>
              <a:buClrTx/>
              <a:buSzTx/>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-Coordination and leadership of </a:t>
            </a:r>
            <a:r>
              <a:rPr kumimoji="0" lang="en-US" sz="1200" b="1" i="0" u="sng" strike="noStrike" kern="1200" cap="none" spc="0" normalizeH="0" baseline="0" noProof="0" dirty="0">
                <a:ln>
                  <a:noFill/>
                </a:ln>
                <a:solidFill>
                  <a:prstClr val="black"/>
                </a:solidFill>
                <a:effectLst/>
                <a:uLnTx/>
                <a:uFillTx/>
                <a:latin typeface="Calibri" panose="020F0502020204030204"/>
                <a:ea typeface="+mn-ea"/>
                <a:cs typeface="+mn-cs"/>
              </a:rPr>
              <a:t>all</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 instruments of national power in foreign policy domain during peacetime.</a:t>
            </a:r>
          </a:p>
          <a:p>
            <a:pPr marR="0" lvl="0" algn="l" defTabSz="914400" rtl="0" eaLnBrk="1" fontAlgn="auto" latinLnBrk="0" hangingPunct="1">
              <a:lnSpc>
                <a:spcPct val="90000"/>
              </a:lnSpc>
              <a:spcBef>
                <a:spcPts val="1000"/>
              </a:spcBef>
              <a:spcAft>
                <a:spcPts val="0"/>
              </a:spcAft>
              <a:buClrTx/>
              <a:buSzTx/>
              <a:tabLst/>
              <a:defRPr/>
            </a:pPr>
            <a:endParaRPr lang="en-US" b="1" noProof="0" dirty="0">
              <a:solidFill>
                <a:prstClr val="black"/>
              </a:solidFill>
              <a:latin typeface="Calibri" panose="020F0502020204030204"/>
            </a:endParaRPr>
          </a:p>
          <a:p>
            <a:pPr marR="0" lvl="0" algn="l" defTabSz="914400" rtl="0" eaLnBrk="1" fontAlgn="auto" latinLnBrk="0" hangingPunct="1">
              <a:lnSpc>
                <a:spcPct val="90000"/>
              </a:lnSpc>
              <a:spcBef>
                <a:spcPts val="1000"/>
              </a:spcBef>
              <a:spcAft>
                <a:spcPts val="0"/>
              </a:spcAft>
              <a:buClrTx/>
              <a:buSzTx/>
              <a:tabLst/>
              <a:defRPr/>
            </a:pPr>
            <a:r>
              <a:rPr lang="en-US" b="1" noProof="0" dirty="0">
                <a:solidFill>
                  <a:prstClr val="black"/>
                </a:solidFill>
                <a:latin typeface="Calibri" panose="020F0502020204030204"/>
              </a:rPr>
              <a:t>The policy making process occurs in DC – while foreign policy is led by State it’s coordinated by the NSC with the interagency (IPCs, Sub IPC</a:t>
            </a:r>
            <a:r>
              <a:rPr lang="en-US" b="1" dirty="0">
                <a:solidFill>
                  <a:prstClr val="black"/>
                </a:solidFill>
                <a:latin typeface="Calibri" panose="020F0502020204030204"/>
              </a:rPr>
              <a:t>s, DC, PCs) for  Big policy decisions.</a:t>
            </a:r>
            <a:endPar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R="0" lvl="0" algn="l" defTabSz="914400" rtl="0" eaLnBrk="1" fontAlgn="auto" latinLnBrk="0" hangingPunct="1">
              <a:lnSpc>
                <a:spcPct val="90000"/>
              </a:lnSpc>
              <a:spcBef>
                <a:spcPts val="1000"/>
              </a:spcBef>
              <a:spcAft>
                <a:spcPts val="0"/>
              </a:spcAft>
              <a:buClrTx/>
              <a:buSzTx/>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defTabSz="907542">
              <a:defRPr/>
            </a:pPr>
            <a:endParaRPr lang="en-US" sz="1200" dirty="0">
              <a:latin typeface="Times New Roman" panose="02020603050405020304" pitchFamily="18" charset="0"/>
              <a:cs typeface="Times New Roman" panose="02020603050405020304" pitchFamily="18" charset="0"/>
            </a:endParaRPr>
          </a:p>
          <a:p>
            <a:r>
              <a:rPr lang="en-US" sz="1200" dirty="0">
                <a:latin typeface="Constantia"/>
              </a:rPr>
              <a:t> </a:t>
            </a:r>
          </a:p>
          <a:p>
            <a:endParaRPr lang="en-US" dirty="0"/>
          </a:p>
        </p:txBody>
      </p:sp>
      <p:sp>
        <p:nvSpPr>
          <p:cNvPr id="4" name="Slide Number Placeholder 3"/>
          <p:cNvSpPr>
            <a:spLocks noGrp="1"/>
          </p:cNvSpPr>
          <p:nvPr>
            <p:ph type="sldNum" sz="quarter" idx="5"/>
          </p:nvPr>
        </p:nvSpPr>
        <p:spPr/>
        <p:txBody>
          <a:bodyPr/>
          <a:lstStyle/>
          <a:p>
            <a:fld id="{D6D8E342-46C5-4BEA-ACCB-E724F0006E9D}" type="slidenum">
              <a:rPr lang="en-US" smtClean="0"/>
              <a:t>10</a:t>
            </a:fld>
            <a:endParaRPr lang="en-US"/>
          </a:p>
        </p:txBody>
      </p:sp>
    </p:spTree>
    <p:extLst>
      <p:ext uri="{BB962C8B-B14F-4D97-AF65-F5344CB8AC3E}">
        <p14:creationId xmlns:p14="http://schemas.microsoft.com/office/powerpoint/2010/main" val="15541176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DBB49-A3DF-5145-32D1-1EEC9A31094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A41937E-8F2B-D791-1A8E-BD45685E7C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493852D-6BBC-D574-1037-D7A6947A9386}"/>
              </a:ext>
            </a:extLst>
          </p:cNvPr>
          <p:cNvSpPr>
            <a:spLocks noGrp="1"/>
          </p:cNvSpPr>
          <p:nvPr>
            <p:ph type="dt" sz="half" idx="10"/>
          </p:nvPr>
        </p:nvSpPr>
        <p:spPr/>
        <p:txBody>
          <a:bodyPr/>
          <a:lstStyle/>
          <a:p>
            <a:fld id="{EF85A3D0-5A41-4E31-BFF0-C2EA1CF842F7}" type="datetimeFigureOut">
              <a:rPr lang="en-US" smtClean="0"/>
              <a:t>8/4/2026</a:t>
            </a:fld>
            <a:endParaRPr lang="en-US"/>
          </a:p>
        </p:txBody>
      </p:sp>
      <p:sp>
        <p:nvSpPr>
          <p:cNvPr id="5" name="Footer Placeholder 4">
            <a:extLst>
              <a:ext uri="{FF2B5EF4-FFF2-40B4-BE49-F238E27FC236}">
                <a16:creationId xmlns:a16="http://schemas.microsoft.com/office/drawing/2014/main" id="{6545F879-106F-FB25-D3AA-D609DA3321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4B7CE0-2B8C-837F-4A7D-6319D5E19744}"/>
              </a:ext>
            </a:extLst>
          </p:cNvPr>
          <p:cNvSpPr>
            <a:spLocks noGrp="1"/>
          </p:cNvSpPr>
          <p:nvPr>
            <p:ph type="sldNum" sz="quarter" idx="12"/>
          </p:nvPr>
        </p:nvSpPr>
        <p:spPr/>
        <p:txBody>
          <a:bodyPr/>
          <a:lstStyle/>
          <a:p>
            <a:fld id="{34D9353E-2F38-47B4-A0C8-8F324C29913E}" type="slidenum">
              <a:rPr lang="en-US" smtClean="0"/>
              <a:t>‹#›</a:t>
            </a:fld>
            <a:endParaRPr lang="en-US"/>
          </a:p>
        </p:txBody>
      </p:sp>
    </p:spTree>
    <p:extLst>
      <p:ext uri="{BB962C8B-B14F-4D97-AF65-F5344CB8AC3E}">
        <p14:creationId xmlns:p14="http://schemas.microsoft.com/office/powerpoint/2010/main" val="6550770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E531E-29F7-1094-0A42-9B2689C3591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05FD41E-EB6F-0A4D-D164-38E32802BD0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FAD628-544C-3C8B-E80E-D6AFD5184241}"/>
              </a:ext>
            </a:extLst>
          </p:cNvPr>
          <p:cNvSpPr>
            <a:spLocks noGrp="1"/>
          </p:cNvSpPr>
          <p:nvPr>
            <p:ph type="dt" sz="half" idx="10"/>
          </p:nvPr>
        </p:nvSpPr>
        <p:spPr/>
        <p:txBody>
          <a:bodyPr/>
          <a:lstStyle/>
          <a:p>
            <a:fld id="{EF85A3D0-5A41-4E31-BFF0-C2EA1CF842F7}" type="datetimeFigureOut">
              <a:rPr lang="en-US" smtClean="0"/>
              <a:t>8/4/2026</a:t>
            </a:fld>
            <a:endParaRPr lang="en-US"/>
          </a:p>
        </p:txBody>
      </p:sp>
      <p:sp>
        <p:nvSpPr>
          <p:cNvPr id="5" name="Footer Placeholder 4">
            <a:extLst>
              <a:ext uri="{FF2B5EF4-FFF2-40B4-BE49-F238E27FC236}">
                <a16:creationId xmlns:a16="http://schemas.microsoft.com/office/drawing/2014/main" id="{E2E6E22C-967F-9670-16B5-CAB622D14F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F652C6-6519-1759-36DD-24FE39BABEC9}"/>
              </a:ext>
            </a:extLst>
          </p:cNvPr>
          <p:cNvSpPr>
            <a:spLocks noGrp="1"/>
          </p:cNvSpPr>
          <p:nvPr>
            <p:ph type="sldNum" sz="quarter" idx="12"/>
          </p:nvPr>
        </p:nvSpPr>
        <p:spPr/>
        <p:txBody>
          <a:bodyPr/>
          <a:lstStyle/>
          <a:p>
            <a:fld id="{34D9353E-2F38-47B4-A0C8-8F324C29913E}" type="slidenum">
              <a:rPr lang="en-US" smtClean="0"/>
              <a:t>‹#›</a:t>
            </a:fld>
            <a:endParaRPr lang="en-US"/>
          </a:p>
        </p:txBody>
      </p:sp>
    </p:spTree>
    <p:extLst>
      <p:ext uri="{BB962C8B-B14F-4D97-AF65-F5344CB8AC3E}">
        <p14:creationId xmlns:p14="http://schemas.microsoft.com/office/powerpoint/2010/main" val="94707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154282D-815F-E8B6-AEE0-60CFEF175E3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3AF1DCC-02ED-A09F-199F-D78B717A405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DD6C3A-8EF2-1562-F091-898EDE1E5142}"/>
              </a:ext>
            </a:extLst>
          </p:cNvPr>
          <p:cNvSpPr>
            <a:spLocks noGrp="1"/>
          </p:cNvSpPr>
          <p:nvPr>
            <p:ph type="dt" sz="half" idx="10"/>
          </p:nvPr>
        </p:nvSpPr>
        <p:spPr/>
        <p:txBody>
          <a:bodyPr/>
          <a:lstStyle/>
          <a:p>
            <a:fld id="{EF85A3D0-5A41-4E31-BFF0-C2EA1CF842F7}" type="datetimeFigureOut">
              <a:rPr lang="en-US" smtClean="0"/>
              <a:t>8/4/2026</a:t>
            </a:fld>
            <a:endParaRPr lang="en-US"/>
          </a:p>
        </p:txBody>
      </p:sp>
      <p:sp>
        <p:nvSpPr>
          <p:cNvPr id="5" name="Footer Placeholder 4">
            <a:extLst>
              <a:ext uri="{FF2B5EF4-FFF2-40B4-BE49-F238E27FC236}">
                <a16:creationId xmlns:a16="http://schemas.microsoft.com/office/drawing/2014/main" id="{6CD0C85D-5F9B-F21E-3F45-9212301AC4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84AF6C-8153-1181-642A-43BCCDC53CF9}"/>
              </a:ext>
            </a:extLst>
          </p:cNvPr>
          <p:cNvSpPr>
            <a:spLocks noGrp="1"/>
          </p:cNvSpPr>
          <p:nvPr>
            <p:ph type="sldNum" sz="quarter" idx="12"/>
          </p:nvPr>
        </p:nvSpPr>
        <p:spPr/>
        <p:txBody>
          <a:bodyPr/>
          <a:lstStyle/>
          <a:p>
            <a:fld id="{34D9353E-2F38-47B4-A0C8-8F324C29913E}" type="slidenum">
              <a:rPr lang="en-US" smtClean="0"/>
              <a:t>‹#›</a:t>
            </a:fld>
            <a:endParaRPr lang="en-US"/>
          </a:p>
        </p:txBody>
      </p:sp>
    </p:spTree>
    <p:extLst>
      <p:ext uri="{BB962C8B-B14F-4D97-AF65-F5344CB8AC3E}">
        <p14:creationId xmlns:p14="http://schemas.microsoft.com/office/powerpoint/2010/main" val="25134558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541371"/>
            <a:ext cx="10363200" cy="60939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1" y="3840480"/>
            <a:ext cx="8534399" cy="387798"/>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8/4/2026</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9564880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90B952F-B5DA-4F7C-A3A2-13836AB184D4}" type="datetimeFigureOut">
              <a:rPr lang="en-US" smtClean="0">
                <a:solidFill>
                  <a:prstClr val="black">
                    <a:tint val="75000"/>
                  </a:prstClr>
                </a:solidFill>
              </a:rPr>
              <a:pPr/>
              <a:t>8/4/2026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263CEF2-648F-4924-864E-C28E5B9580C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262662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0B952F-B5DA-4F7C-A3A2-13836AB184D4}" type="datetimeFigureOut">
              <a:rPr lang="en-US" smtClean="0">
                <a:solidFill>
                  <a:prstClr val="black">
                    <a:tint val="75000"/>
                  </a:prstClr>
                </a:solidFill>
              </a:rPr>
              <a:pPr/>
              <a:t>8/4/2026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263CEF2-648F-4924-864E-C28E5B9580C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88280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90B952F-B5DA-4F7C-A3A2-13836AB184D4}" type="datetimeFigureOut">
              <a:rPr lang="en-US" smtClean="0">
                <a:solidFill>
                  <a:prstClr val="black">
                    <a:tint val="75000"/>
                  </a:prstClr>
                </a:solidFill>
              </a:rPr>
              <a:pPr/>
              <a:t>8/4/2026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263CEF2-648F-4924-864E-C28E5B9580C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34518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90B952F-B5DA-4F7C-A3A2-13836AB184D4}" type="datetimeFigureOut">
              <a:rPr lang="en-US" smtClean="0">
                <a:solidFill>
                  <a:prstClr val="black">
                    <a:tint val="75000"/>
                  </a:prstClr>
                </a:solidFill>
              </a:rPr>
              <a:pPr/>
              <a:t>8/4/2026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263CEF2-648F-4924-864E-C28E5B9580C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841385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90B952F-B5DA-4F7C-A3A2-13836AB184D4}" type="datetimeFigureOut">
              <a:rPr lang="en-US" smtClean="0">
                <a:solidFill>
                  <a:prstClr val="black">
                    <a:tint val="75000"/>
                  </a:prstClr>
                </a:solidFill>
              </a:rPr>
              <a:pPr/>
              <a:t>8/4/2026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263CEF2-648F-4924-864E-C28E5B9580C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079666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90B952F-B5DA-4F7C-A3A2-13836AB184D4}" type="datetimeFigureOut">
              <a:rPr lang="en-US" smtClean="0">
                <a:solidFill>
                  <a:prstClr val="black">
                    <a:tint val="75000"/>
                  </a:prstClr>
                </a:solidFill>
              </a:rPr>
              <a:pPr/>
              <a:t>8/4/2026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263CEF2-648F-4924-864E-C28E5B9580C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15430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0B952F-B5DA-4F7C-A3A2-13836AB184D4}" type="datetimeFigureOut">
              <a:rPr lang="en-US" smtClean="0">
                <a:solidFill>
                  <a:prstClr val="black">
                    <a:tint val="75000"/>
                  </a:prstClr>
                </a:solidFill>
              </a:rPr>
              <a:pPr/>
              <a:t>8/4/2026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263CEF2-648F-4924-864E-C28E5B9580C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5000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E6E77-92DD-5271-F724-F304679139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BFFE749-16AA-9450-91D1-11B15994A18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75E666-7CEF-D5AD-1E45-BAC7ADA730F0}"/>
              </a:ext>
            </a:extLst>
          </p:cNvPr>
          <p:cNvSpPr>
            <a:spLocks noGrp="1"/>
          </p:cNvSpPr>
          <p:nvPr>
            <p:ph type="dt" sz="half" idx="10"/>
          </p:nvPr>
        </p:nvSpPr>
        <p:spPr/>
        <p:txBody>
          <a:bodyPr/>
          <a:lstStyle/>
          <a:p>
            <a:fld id="{EF85A3D0-5A41-4E31-BFF0-C2EA1CF842F7}" type="datetimeFigureOut">
              <a:rPr lang="en-US" smtClean="0"/>
              <a:t>8/4/2026</a:t>
            </a:fld>
            <a:endParaRPr lang="en-US"/>
          </a:p>
        </p:txBody>
      </p:sp>
      <p:sp>
        <p:nvSpPr>
          <p:cNvPr id="5" name="Footer Placeholder 4">
            <a:extLst>
              <a:ext uri="{FF2B5EF4-FFF2-40B4-BE49-F238E27FC236}">
                <a16:creationId xmlns:a16="http://schemas.microsoft.com/office/drawing/2014/main" id="{C9819251-FDD1-EDAA-901F-407C14DFC3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472F33-7FA7-5832-3F95-B7A7F8F5F080}"/>
              </a:ext>
            </a:extLst>
          </p:cNvPr>
          <p:cNvSpPr>
            <a:spLocks noGrp="1"/>
          </p:cNvSpPr>
          <p:nvPr>
            <p:ph type="sldNum" sz="quarter" idx="12"/>
          </p:nvPr>
        </p:nvSpPr>
        <p:spPr/>
        <p:txBody>
          <a:bodyPr/>
          <a:lstStyle/>
          <a:p>
            <a:fld id="{34D9353E-2F38-47B4-A0C8-8F324C29913E}" type="slidenum">
              <a:rPr lang="en-US" smtClean="0"/>
              <a:t>‹#›</a:t>
            </a:fld>
            <a:endParaRPr lang="en-US"/>
          </a:p>
        </p:txBody>
      </p:sp>
    </p:spTree>
    <p:extLst>
      <p:ext uri="{BB962C8B-B14F-4D97-AF65-F5344CB8AC3E}">
        <p14:creationId xmlns:p14="http://schemas.microsoft.com/office/powerpoint/2010/main" val="34169611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90B952F-B5DA-4F7C-A3A2-13836AB184D4}" type="datetimeFigureOut">
              <a:rPr lang="en-US" smtClean="0">
                <a:solidFill>
                  <a:prstClr val="black">
                    <a:tint val="75000"/>
                  </a:prstClr>
                </a:solidFill>
              </a:rPr>
              <a:pPr/>
              <a:t>8/4/2026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263CEF2-648F-4924-864E-C28E5B9580C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41394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90B952F-B5DA-4F7C-A3A2-13836AB184D4}" type="datetimeFigureOut">
              <a:rPr lang="en-US" smtClean="0">
                <a:solidFill>
                  <a:prstClr val="black">
                    <a:tint val="75000"/>
                  </a:prstClr>
                </a:solidFill>
              </a:rPr>
              <a:pPr/>
              <a:t>8/4/2026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263CEF2-648F-4924-864E-C28E5B9580C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718861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0B952F-B5DA-4F7C-A3A2-13836AB184D4}" type="datetimeFigureOut">
              <a:rPr lang="en-US" smtClean="0">
                <a:solidFill>
                  <a:prstClr val="black">
                    <a:tint val="75000"/>
                  </a:prstClr>
                </a:solidFill>
              </a:rPr>
              <a:pPr/>
              <a:t>8/4/2026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263CEF2-648F-4924-864E-C28E5B9580C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961423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0B952F-B5DA-4F7C-A3A2-13836AB184D4}" type="datetimeFigureOut">
              <a:rPr lang="en-US" smtClean="0">
                <a:solidFill>
                  <a:prstClr val="black">
                    <a:tint val="75000"/>
                  </a:prstClr>
                </a:solidFill>
              </a:rPr>
              <a:pPr/>
              <a:t>8/4/2026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263CEF2-648F-4924-864E-C28E5B9580C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084564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1_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541371"/>
            <a:ext cx="10363200" cy="60939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1" y="3840480"/>
            <a:ext cx="8534399" cy="387798"/>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8/4/2026</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40006659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A7DD1-ADCB-2EDC-D0BA-B473CB29F89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6269514-7CCC-8CB9-71E7-2FA6E737508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C591BD8-C964-3B0F-B4A8-A527B828F79D}"/>
              </a:ext>
            </a:extLst>
          </p:cNvPr>
          <p:cNvSpPr>
            <a:spLocks noGrp="1"/>
          </p:cNvSpPr>
          <p:nvPr>
            <p:ph type="dt" sz="half" idx="10"/>
          </p:nvPr>
        </p:nvSpPr>
        <p:spPr/>
        <p:txBody>
          <a:bodyPr/>
          <a:lstStyle/>
          <a:p>
            <a:fld id="{EF85A3D0-5A41-4E31-BFF0-C2EA1CF842F7}" type="datetimeFigureOut">
              <a:rPr lang="en-US" smtClean="0"/>
              <a:t>8/4/2026</a:t>
            </a:fld>
            <a:endParaRPr lang="en-US"/>
          </a:p>
        </p:txBody>
      </p:sp>
      <p:sp>
        <p:nvSpPr>
          <p:cNvPr id="5" name="Footer Placeholder 4">
            <a:extLst>
              <a:ext uri="{FF2B5EF4-FFF2-40B4-BE49-F238E27FC236}">
                <a16:creationId xmlns:a16="http://schemas.microsoft.com/office/drawing/2014/main" id="{36E07C19-7689-9697-F2D8-1BF8828786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F870D2-2002-C9E8-733B-1903E79BB3A3}"/>
              </a:ext>
            </a:extLst>
          </p:cNvPr>
          <p:cNvSpPr>
            <a:spLocks noGrp="1"/>
          </p:cNvSpPr>
          <p:nvPr>
            <p:ph type="sldNum" sz="quarter" idx="12"/>
          </p:nvPr>
        </p:nvSpPr>
        <p:spPr/>
        <p:txBody>
          <a:bodyPr/>
          <a:lstStyle/>
          <a:p>
            <a:fld id="{34D9353E-2F38-47B4-A0C8-8F324C29913E}" type="slidenum">
              <a:rPr lang="en-US" smtClean="0"/>
              <a:t>‹#›</a:t>
            </a:fld>
            <a:endParaRPr lang="en-US"/>
          </a:p>
        </p:txBody>
      </p:sp>
    </p:spTree>
    <p:extLst>
      <p:ext uri="{BB962C8B-B14F-4D97-AF65-F5344CB8AC3E}">
        <p14:creationId xmlns:p14="http://schemas.microsoft.com/office/powerpoint/2010/main" val="23115409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096D4-A4B9-8F75-5AB4-692863AA8A5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A7D94EC-07C4-B2AD-880E-31E14B03B5A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F9BD664-E12B-6E28-B543-E0E1DA15758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7C50531-3855-2482-8AE0-6AC80DB7CBE7}"/>
              </a:ext>
            </a:extLst>
          </p:cNvPr>
          <p:cNvSpPr>
            <a:spLocks noGrp="1"/>
          </p:cNvSpPr>
          <p:nvPr>
            <p:ph type="dt" sz="half" idx="10"/>
          </p:nvPr>
        </p:nvSpPr>
        <p:spPr/>
        <p:txBody>
          <a:bodyPr/>
          <a:lstStyle/>
          <a:p>
            <a:fld id="{EF85A3D0-5A41-4E31-BFF0-C2EA1CF842F7}" type="datetimeFigureOut">
              <a:rPr lang="en-US" smtClean="0"/>
              <a:t>8/4/2026</a:t>
            </a:fld>
            <a:endParaRPr lang="en-US"/>
          </a:p>
        </p:txBody>
      </p:sp>
      <p:sp>
        <p:nvSpPr>
          <p:cNvPr id="6" name="Footer Placeholder 5">
            <a:extLst>
              <a:ext uri="{FF2B5EF4-FFF2-40B4-BE49-F238E27FC236}">
                <a16:creationId xmlns:a16="http://schemas.microsoft.com/office/drawing/2014/main" id="{12BC472E-D2C1-4904-849B-7768B9EE2F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813888-BF85-9D3A-9EDC-EB33B80736C3}"/>
              </a:ext>
            </a:extLst>
          </p:cNvPr>
          <p:cNvSpPr>
            <a:spLocks noGrp="1"/>
          </p:cNvSpPr>
          <p:nvPr>
            <p:ph type="sldNum" sz="quarter" idx="12"/>
          </p:nvPr>
        </p:nvSpPr>
        <p:spPr/>
        <p:txBody>
          <a:bodyPr/>
          <a:lstStyle/>
          <a:p>
            <a:fld id="{34D9353E-2F38-47B4-A0C8-8F324C29913E}" type="slidenum">
              <a:rPr lang="en-US" smtClean="0"/>
              <a:t>‹#›</a:t>
            </a:fld>
            <a:endParaRPr lang="en-US"/>
          </a:p>
        </p:txBody>
      </p:sp>
    </p:spTree>
    <p:extLst>
      <p:ext uri="{BB962C8B-B14F-4D97-AF65-F5344CB8AC3E}">
        <p14:creationId xmlns:p14="http://schemas.microsoft.com/office/powerpoint/2010/main" val="16706809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1216F-F5BD-4612-2245-57E14581206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E4B6E2-5210-4DAB-98EE-087E9C55A8F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6041A6-D75F-3851-1EAE-CAFC0BAD08F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C8B9089-2BD7-370C-BDE6-8026086176A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AB85102-1311-A8E0-B45B-45D77F1A7D2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D42831D-5DA8-ECE9-D800-86BF9D8ACCE7}"/>
              </a:ext>
            </a:extLst>
          </p:cNvPr>
          <p:cNvSpPr>
            <a:spLocks noGrp="1"/>
          </p:cNvSpPr>
          <p:nvPr>
            <p:ph type="dt" sz="half" idx="10"/>
          </p:nvPr>
        </p:nvSpPr>
        <p:spPr/>
        <p:txBody>
          <a:bodyPr/>
          <a:lstStyle/>
          <a:p>
            <a:fld id="{EF85A3D0-5A41-4E31-BFF0-C2EA1CF842F7}" type="datetimeFigureOut">
              <a:rPr lang="en-US" smtClean="0"/>
              <a:t>8/4/2026</a:t>
            </a:fld>
            <a:endParaRPr lang="en-US"/>
          </a:p>
        </p:txBody>
      </p:sp>
      <p:sp>
        <p:nvSpPr>
          <p:cNvPr id="8" name="Footer Placeholder 7">
            <a:extLst>
              <a:ext uri="{FF2B5EF4-FFF2-40B4-BE49-F238E27FC236}">
                <a16:creationId xmlns:a16="http://schemas.microsoft.com/office/drawing/2014/main" id="{2BE0682E-A764-CF9F-38B0-5618056BE3B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5137298-2255-5CC2-7E7A-B397E3E21254}"/>
              </a:ext>
            </a:extLst>
          </p:cNvPr>
          <p:cNvSpPr>
            <a:spLocks noGrp="1"/>
          </p:cNvSpPr>
          <p:nvPr>
            <p:ph type="sldNum" sz="quarter" idx="12"/>
          </p:nvPr>
        </p:nvSpPr>
        <p:spPr/>
        <p:txBody>
          <a:bodyPr/>
          <a:lstStyle/>
          <a:p>
            <a:fld id="{34D9353E-2F38-47B4-A0C8-8F324C29913E}" type="slidenum">
              <a:rPr lang="en-US" smtClean="0"/>
              <a:t>‹#›</a:t>
            </a:fld>
            <a:endParaRPr lang="en-US"/>
          </a:p>
        </p:txBody>
      </p:sp>
    </p:spTree>
    <p:extLst>
      <p:ext uri="{BB962C8B-B14F-4D97-AF65-F5344CB8AC3E}">
        <p14:creationId xmlns:p14="http://schemas.microsoft.com/office/powerpoint/2010/main" val="4131659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39049-4729-9D0A-D588-65A2E1359D9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5072643-D5B3-254E-235D-083A03B9F92B}"/>
              </a:ext>
            </a:extLst>
          </p:cNvPr>
          <p:cNvSpPr>
            <a:spLocks noGrp="1"/>
          </p:cNvSpPr>
          <p:nvPr>
            <p:ph type="dt" sz="half" idx="10"/>
          </p:nvPr>
        </p:nvSpPr>
        <p:spPr/>
        <p:txBody>
          <a:bodyPr/>
          <a:lstStyle/>
          <a:p>
            <a:fld id="{EF85A3D0-5A41-4E31-BFF0-C2EA1CF842F7}" type="datetimeFigureOut">
              <a:rPr lang="en-US" smtClean="0"/>
              <a:t>8/4/2026</a:t>
            </a:fld>
            <a:endParaRPr lang="en-US"/>
          </a:p>
        </p:txBody>
      </p:sp>
      <p:sp>
        <p:nvSpPr>
          <p:cNvPr id="4" name="Footer Placeholder 3">
            <a:extLst>
              <a:ext uri="{FF2B5EF4-FFF2-40B4-BE49-F238E27FC236}">
                <a16:creationId xmlns:a16="http://schemas.microsoft.com/office/drawing/2014/main" id="{4957349F-E790-94FB-2E65-4009BAC7856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AB0A2EE-FEFA-AB4E-44F9-03E1176BDFD8}"/>
              </a:ext>
            </a:extLst>
          </p:cNvPr>
          <p:cNvSpPr>
            <a:spLocks noGrp="1"/>
          </p:cNvSpPr>
          <p:nvPr>
            <p:ph type="sldNum" sz="quarter" idx="12"/>
          </p:nvPr>
        </p:nvSpPr>
        <p:spPr/>
        <p:txBody>
          <a:bodyPr/>
          <a:lstStyle/>
          <a:p>
            <a:fld id="{34D9353E-2F38-47B4-A0C8-8F324C29913E}" type="slidenum">
              <a:rPr lang="en-US" smtClean="0"/>
              <a:t>‹#›</a:t>
            </a:fld>
            <a:endParaRPr lang="en-US"/>
          </a:p>
        </p:txBody>
      </p:sp>
    </p:spTree>
    <p:extLst>
      <p:ext uri="{BB962C8B-B14F-4D97-AF65-F5344CB8AC3E}">
        <p14:creationId xmlns:p14="http://schemas.microsoft.com/office/powerpoint/2010/main" val="34964912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D55B09-CCD9-ECF2-03BA-842A007E9E5A}"/>
              </a:ext>
            </a:extLst>
          </p:cNvPr>
          <p:cNvSpPr>
            <a:spLocks noGrp="1"/>
          </p:cNvSpPr>
          <p:nvPr>
            <p:ph type="dt" sz="half" idx="10"/>
          </p:nvPr>
        </p:nvSpPr>
        <p:spPr/>
        <p:txBody>
          <a:bodyPr/>
          <a:lstStyle/>
          <a:p>
            <a:fld id="{EF85A3D0-5A41-4E31-BFF0-C2EA1CF842F7}" type="datetimeFigureOut">
              <a:rPr lang="en-US" smtClean="0"/>
              <a:t>8/4/2026</a:t>
            </a:fld>
            <a:endParaRPr lang="en-US"/>
          </a:p>
        </p:txBody>
      </p:sp>
      <p:sp>
        <p:nvSpPr>
          <p:cNvPr id="3" name="Footer Placeholder 2">
            <a:extLst>
              <a:ext uri="{FF2B5EF4-FFF2-40B4-BE49-F238E27FC236}">
                <a16:creationId xmlns:a16="http://schemas.microsoft.com/office/drawing/2014/main" id="{931A1D3B-09F8-79A8-6996-21AC127E16A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18F68C4-5AFB-A27A-887E-D84C92EEB636}"/>
              </a:ext>
            </a:extLst>
          </p:cNvPr>
          <p:cNvSpPr>
            <a:spLocks noGrp="1"/>
          </p:cNvSpPr>
          <p:nvPr>
            <p:ph type="sldNum" sz="quarter" idx="12"/>
          </p:nvPr>
        </p:nvSpPr>
        <p:spPr/>
        <p:txBody>
          <a:bodyPr/>
          <a:lstStyle/>
          <a:p>
            <a:fld id="{34D9353E-2F38-47B4-A0C8-8F324C29913E}" type="slidenum">
              <a:rPr lang="en-US" smtClean="0"/>
              <a:t>‹#›</a:t>
            </a:fld>
            <a:endParaRPr lang="en-US"/>
          </a:p>
        </p:txBody>
      </p:sp>
    </p:spTree>
    <p:extLst>
      <p:ext uri="{BB962C8B-B14F-4D97-AF65-F5344CB8AC3E}">
        <p14:creationId xmlns:p14="http://schemas.microsoft.com/office/powerpoint/2010/main" val="1710309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6777F-D284-559D-4978-63DABFFCC9B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466397C-961B-9A3F-917D-40B0AA7062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EB43E55-B9FB-6899-2BC9-DAAE1ECE50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237EF51-FA69-63B7-BF11-F6062C07AA60}"/>
              </a:ext>
            </a:extLst>
          </p:cNvPr>
          <p:cNvSpPr>
            <a:spLocks noGrp="1"/>
          </p:cNvSpPr>
          <p:nvPr>
            <p:ph type="dt" sz="half" idx="10"/>
          </p:nvPr>
        </p:nvSpPr>
        <p:spPr/>
        <p:txBody>
          <a:bodyPr/>
          <a:lstStyle/>
          <a:p>
            <a:fld id="{EF85A3D0-5A41-4E31-BFF0-C2EA1CF842F7}" type="datetimeFigureOut">
              <a:rPr lang="en-US" smtClean="0"/>
              <a:t>8/4/2026</a:t>
            </a:fld>
            <a:endParaRPr lang="en-US"/>
          </a:p>
        </p:txBody>
      </p:sp>
      <p:sp>
        <p:nvSpPr>
          <p:cNvPr id="6" name="Footer Placeholder 5">
            <a:extLst>
              <a:ext uri="{FF2B5EF4-FFF2-40B4-BE49-F238E27FC236}">
                <a16:creationId xmlns:a16="http://schemas.microsoft.com/office/drawing/2014/main" id="{29BC2E61-343D-3993-887A-FE591BC02C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E73A228-FBF5-3290-27A7-D09B7181A8E5}"/>
              </a:ext>
            </a:extLst>
          </p:cNvPr>
          <p:cNvSpPr>
            <a:spLocks noGrp="1"/>
          </p:cNvSpPr>
          <p:nvPr>
            <p:ph type="sldNum" sz="quarter" idx="12"/>
          </p:nvPr>
        </p:nvSpPr>
        <p:spPr/>
        <p:txBody>
          <a:bodyPr/>
          <a:lstStyle/>
          <a:p>
            <a:fld id="{34D9353E-2F38-47B4-A0C8-8F324C29913E}" type="slidenum">
              <a:rPr lang="en-US" smtClean="0"/>
              <a:t>‹#›</a:t>
            </a:fld>
            <a:endParaRPr lang="en-US"/>
          </a:p>
        </p:txBody>
      </p:sp>
    </p:spTree>
    <p:extLst>
      <p:ext uri="{BB962C8B-B14F-4D97-AF65-F5344CB8AC3E}">
        <p14:creationId xmlns:p14="http://schemas.microsoft.com/office/powerpoint/2010/main" val="8961352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E207A-8BCC-FDCF-249F-0F9BCE1B25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4A501D3-89E4-4296-AA26-9AA96A63A1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FB2DF31-AFFF-7AFA-8EA3-6C636D2BB9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78462A3-2025-6C8C-35AE-636CDC9B870D}"/>
              </a:ext>
            </a:extLst>
          </p:cNvPr>
          <p:cNvSpPr>
            <a:spLocks noGrp="1"/>
          </p:cNvSpPr>
          <p:nvPr>
            <p:ph type="dt" sz="half" idx="10"/>
          </p:nvPr>
        </p:nvSpPr>
        <p:spPr/>
        <p:txBody>
          <a:bodyPr/>
          <a:lstStyle/>
          <a:p>
            <a:fld id="{EF85A3D0-5A41-4E31-BFF0-C2EA1CF842F7}" type="datetimeFigureOut">
              <a:rPr lang="en-US" smtClean="0"/>
              <a:t>8/4/2026</a:t>
            </a:fld>
            <a:endParaRPr lang="en-US"/>
          </a:p>
        </p:txBody>
      </p:sp>
      <p:sp>
        <p:nvSpPr>
          <p:cNvPr id="6" name="Footer Placeholder 5">
            <a:extLst>
              <a:ext uri="{FF2B5EF4-FFF2-40B4-BE49-F238E27FC236}">
                <a16:creationId xmlns:a16="http://schemas.microsoft.com/office/drawing/2014/main" id="{0DE32928-200E-393B-9D97-6D298DDD04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5B7361C-792B-9FB4-CB6A-25405F3BA5E4}"/>
              </a:ext>
            </a:extLst>
          </p:cNvPr>
          <p:cNvSpPr>
            <a:spLocks noGrp="1"/>
          </p:cNvSpPr>
          <p:nvPr>
            <p:ph type="sldNum" sz="quarter" idx="12"/>
          </p:nvPr>
        </p:nvSpPr>
        <p:spPr/>
        <p:txBody>
          <a:bodyPr/>
          <a:lstStyle/>
          <a:p>
            <a:fld id="{34D9353E-2F38-47B4-A0C8-8F324C29913E}" type="slidenum">
              <a:rPr lang="en-US" smtClean="0"/>
              <a:t>‹#›</a:t>
            </a:fld>
            <a:endParaRPr lang="en-US"/>
          </a:p>
        </p:txBody>
      </p:sp>
    </p:spTree>
    <p:extLst>
      <p:ext uri="{BB962C8B-B14F-4D97-AF65-F5344CB8AC3E}">
        <p14:creationId xmlns:p14="http://schemas.microsoft.com/office/powerpoint/2010/main" val="33614882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96B5799-2A3C-AC39-18BA-12ABDC93428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BBD2C27-C855-8DA4-85C9-914E5A3F15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172A0E-C917-C7FB-51F5-C86CEC46A85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F85A3D0-5A41-4E31-BFF0-C2EA1CF842F7}" type="datetimeFigureOut">
              <a:rPr lang="en-US" smtClean="0"/>
              <a:t>8/4/2026</a:t>
            </a:fld>
            <a:endParaRPr lang="en-US"/>
          </a:p>
        </p:txBody>
      </p:sp>
      <p:sp>
        <p:nvSpPr>
          <p:cNvPr id="5" name="Footer Placeholder 4">
            <a:extLst>
              <a:ext uri="{FF2B5EF4-FFF2-40B4-BE49-F238E27FC236}">
                <a16:creationId xmlns:a16="http://schemas.microsoft.com/office/drawing/2014/main" id="{3F4D132B-B138-65AF-9189-D15999E1207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77A7C89-84F3-8E60-DE30-D536903073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4D9353E-2F38-47B4-A0C8-8F324C29913E}" type="slidenum">
              <a:rPr lang="en-US" smtClean="0"/>
              <a:t>‹#›</a:t>
            </a:fld>
            <a:endParaRPr lang="en-US"/>
          </a:p>
        </p:txBody>
      </p:sp>
    </p:spTree>
    <p:extLst>
      <p:ext uri="{BB962C8B-B14F-4D97-AF65-F5344CB8AC3E}">
        <p14:creationId xmlns:p14="http://schemas.microsoft.com/office/powerpoint/2010/main" val="40226924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0B952F-B5DA-4F7C-A3A2-13836AB184D4}" type="datetimeFigureOut">
              <a:rPr lang="en-US" smtClean="0">
                <a:solidFill>
                  <a:prstClr val="black">
                    <a:tint val="75000"/>
                  </a:prstClr>
                </a:solidFill>
              </a:rPr>
              <a:pPr/>
              <a:t>8/4/2026</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63CEF2-648F-4924-864E-C28E5B9580C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877219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https://commons.wikimedia.org/wiki/File:US-DeptOfState-Seal.svg" TargetMode="Externa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hyperlink" Target="http://www.inc.com/damon-brown/3-powerful-secrets-pros-never-share-about-public-speaking.html" TargetMode="External"/><Relationship Id="rId4" Type="http://schemas.openxmlformats.org/officeDocument/2006/relationships/image" Target="../media/image14.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pixabay.com/en/capitol-usa-washington-516067/"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chart" Target="../charts/chart2.xml"/><Relationship Id="rId5" Type="http://schemas.openxmlformats.org/officeDocument/2006/relationships/chart" Target="../charts/chart1.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hyperlink" Target="https://www.youtube.com/watch?v=Uhq8QtY0ZMc" TargetMode="External"/><Relationship Id="rId3" Type="http://schemas.openxmlformats.org/officeDocument/2006/relationships/image" Target="../media/image6.jpeg"/><Relationship Id="rId7"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hyperlink" Target="http://aviationintel.com/tomorrow-will-be-a-very-tough-day-for-american-embassy-staff/" TargetMode="External"/><Relationship Id="rId5" Type="http://schemas.openxmlformats.org/officeDocument/2006/relationships/image" Target="../media/image7.jpeg"/><Relationship Id="rId4" Type="http://schemas.openxmlformats.org/officeDocument/2006/relationships/hyperlink" Target="http://abcnews.go.com/Politics/trump-expected-declare-jerusalem-capital-israel/story?id=51600561"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map&#10;&#10;Description automatically generated"/>
          <p:cNvPicPr>
            <a:picLocks noChangeAspect="1"/>
          </p:cNvPicPr>
          <p:nvPr/>
        </p:nvPicPr>
        <p:blipFill rotWithShape="1">
          <a:blip r:embed="rId3" cstate="email">
            <a:alphaModFix amt="35000"/>
            <a:extLst>
              <a:ext uri="{28A0092B-C50C-407E-A947-70E740481C1C}">
                <a14:useLocalDpi xmlns:a14="http://schemas.microsoft.com/office/drawing/2010/main"/>
              </a:ext>
            </a:extLst>
          </a:blip>
          <a:srcRect/>
          <a:stretch/>
        </p:blipFill>
        <p:spPr>
          <a:xfrm>
            <a:off x="66822" y="272890"/>
            <a:ext cx="12192000" cy="6858000"/>
          </a:xfrm>
          <a:prstGeom prst="rect">
            <a:avLst/>
          </a:prstGeom>
        </p:spPr>
      </p:pic>
      <p:sp>
        <p:nvSpPr>
          <p:cNvPr id="2" name="Title 1"/>
          <p:cNvSpPr>
            <a:spLocks noGrp="1"/>
          </p:cNvSpPr>
          <p:nvPr>
            <p:ph type="ctrTitle"/>
          </p:nvPr>
        </p:nvSpPr>
        <p:spPr>
          <a:xfrm>
            <a:off x="783771" y="3701890"/>
            <a:ext cx="5940881" cy="2779592"/>
          </a:xfrm>
        </p:spPr>
        <p:txBody>
          <a:bodyPr anchor="t">
            <a:noAutofit/>
          </a:bodyPr>
          <a:lstStyle/>
          <a:p>
            <a:pPr algn="l"/>
            <a:br>
              <a:rPr lang="en-US" sz="1600" b="1" dirty="0">
                <a:effectLst>
                  <a:outerShdw blurRad="38100" dist="38100" dir="2700000" algn="tl">
                    <a:srgbClr val="000000">
                      <a:alpha val="43137"/>
                    </a:srgbClr>
                  </a:outerShdw>
                </a:effectLst>
                <a:latin typeface="Castellar" panose="020A0402060406010301" pitchFamily="18" charset="77"/>
              </a:rPr>
            </a:br>
            <a:br>
              <a:rPr lang="en-US" sz="1600" b="1" dirty="0">
                <a:effectLst>
                  <a:outerShdw blurRad="38100" dist="38100" dir="2700000" algn="tl">
                    <a:srgbClr val="000000">
                      <a:alpha val="43137"/>
                    </a:srgbClr>
                  </a:outerShdw>
                </a:effectLst>
                <a:latin typeface="Castellar" panose="020A0402060406010301" pitchFamily="18" charset="77"/>
              </a:rPr>
            </a:br>
            <a:br>
              <a:rPr lang="en-US" sz="1600" b="1" dirty="0">
                <a:effectLst>
                  <a:outerShdw blurRad="38100" dist="38100" dir="2700000" algn="tl">
                    <a:srgbClr val="000000">
                      <a:alpha val="43137"/>
                    </a:srgbClr>
                  </a:outerShdw>
                </a:effectLst>
                <a:latin typeface="Castellar" panose="020A0402060406010301" pitchFamily="18" charset="77"/>
              </a:rPr>
            </a:br>
            <a:br>
              <a:rPr lang="en-US" sz="1600" b="1" dirty="0">
                <a:effectLst>
                  <a:outerShdw blurRad="38100" dist="38100" dir="2700000" algn="tl">
                    <a:srgbClr val="000000">
                      <a:alpha val="43137"/>
                    </a:srgbClr>
                  </a:outerShdw>
                </a:effectLst>
                <a:latin typeface="Castellar" panose="020A0402060406010301" pitchFamily="18" charset="77"/>
              </a:rPr>
            </a:br>
            <a:r>
              <a:rPr lang="en-US" sz="1600" b="1" dirty="0">
                <a:effectLst>
                  <a:outerShdw blurRad="38100" dist="38100" dir="2700000" algn="tl">
                    <a:srgbClr val="000000">
                      <a:alpha val="43137"/>
                    </a:srgbClr>
                  </a:outerShdw>
                </a:effectLst>
                <a:latin typeface="Castellar" panose="020A0402060406010301" pitchFamily="18" charset="77"/>
              </a:rPr>
              <a:t>Ambassador Roxanne Cabral</a:t>
            </a:r>
            <a:br>
              <a:rPr lang="en-US" sz="1600" b="1" dirty="0">
                <a:effectLst>
                  <a:outerShdw blurRad="38100" dist="38100" dir="2700000" algn="tl">
                    <a:srgbClr val="000000">
                      <a:alpha val="43137"/>
                    </a:srgbClr>
                  </a:outerShdw>
                </a:effectLst>
                <a:latin typeface="Castellar" panose="020A0402060406010301" pitchFamily="18" charset="77"/>
              </a:rPr>
            </a:br>
            <a:r>
              <a:rPr lang="en-US" sz="1600" b="1" dirty="0">
                <a:effectLst>
                  <a:outerShdw blurRad="38100" dist="38100" dir="2700000" algn="tl">
                    <a:srgbClr val="000000">
                      <a:alpha val="43137"/>
                    </a:srgbClr>
                  </a:outerShdw>
                </a:effectLst>
                <a:latin typeface="Castellar" panose="020A0402060406010301" pitchFamily="18" charset="77"/>
                <a:cs typeface="Calibri"/>
              </a:rPr>
              <a:t>Senior Vice President</a:t>
            </a:r>
            <a:br>
              <a:rPr lang="en-US" sz="1600" b="1" dirty="0">
                <a:effectLst>
                  <a:outerShdw blurRad="38100" dist="38100" dir="2700000" algn="tl">
                    <a:srgbClr val="000000">
                      <a:alpha val="43137"/>
                    </a:srgbClr>
                  </a:outerShdw>
                </a:effectLst>
                <a:latin typeface="Castellar" panose="020A0402060406010301" pitchFamily="18" charset="77"/>
                <a:cs typeface="Calibri"/>
              </a:rPr>
            </a:br>
            <a:br>
              <a:rPr lang="en-US" sz="1600" b="1" dirty="0">
                <a:effectLst>
                  <a:outerShdw blurRad="38100" dist="38100" dir="2700000" algn="tl">
                    <a:srgbClr val="000000">
                      <a:alpha val="43137"/>
                    </a:srgbClr>
                  </a:outerShdw>
                </a:effectLst>
                <a:latin typeface="Castellar" panose="020A0402060406010301" pitchFamily="18" charset="77"/>
                <a:cs typeface="Calibri"/>
              </a:rPr>
            </a:br>
            <a:r>
              <a:rPr lang="en-US" sz="1600" b="1" dirty="0">
                <a:effectLst>
                  <a:outerShdw blurRad="38100" dist="38100" dir="2700000" algn="tl">
                    <a:srgbClr val="000000">
                      <a:alpha val="43137"/>
                    </a:srgbClr>
                  </a:outerShdw>
                </a:effectLst>
                <a:latin typeface="Castellar" panose="020A0402060406010301" pitchFamily="18" charset="77"/>
              </a:rPr>
              <a:t>Ambassador Gautam Rana</a:t>
            </a:r>
            <a:br>
              <a:rPr lang="en-US" sz="1600" b="1" dirty="0">
                <a:effectLst>
                  <a:outerShdw blurRad="38100" dist="38100" dir="2700000" algn="tl">
                    <a:srgbClr val="000000">
                      <a:alpha val="43137"/>
                    </a:srgbClr>
                  </a:outerShdw>
                </a:effectLst>
                <a:latin typeface="Castellar" panose="020A0402060406010301" pitchFamily="18" charset="77"/>
              </a:rPr>
            </a:br>
            <a:r>
              <a:rPr lang="en-US" sz="1600" b="1" dirty="0">
                <a:effectLst>
                  <a:outerShdw blurRad="38100" dist="38100" dir="2700000" algn="tl">
                    <a:srgbClr val="000000">
                      <a:alpha val="43137"/>
                    </a:srgbClr>
                  </a:outerShdw>
                </a:effectLst>
                <a:latin typeface="Castellar" panose="020A0402060406010301" pitchFamily="18" charset="77"/>
              </a:rPr>
              <a:t>Deputy Commandant National </a:t>
            </a:r>
            <a:r>
              <a:rPr lang="en-US" sz="1600" b="1">
                <a:effectLst>
                  <a:outerShdw blurRad="38100" dist="38100" dir="2700000" algn="tl">
                    <a:srgbClr val="000000">
                      <a:alpha val="43137"/>
                    </a:srgbClr>
                  </a:outerShdw>
                </a:effectLst>
                <a:latin typeface="Castellar" panose="020A0402060406010301" pitchFamily="18" charset="77"/>
              </a:rPr>
              <a:t>War College</a:t>
            </a:r>
            <a:br>
              <a:rPr lang="en-US" sz="1600" b="1">
                <a:effectLst>
                  <a:outerShdw blurRad="38100" dist="38100" dir="2700000" algn="tl">
                    <a:srgbClr val="000000">
                      <a:alpha val="43137"/>
                    </a:srgbClr>
                  </a:outerShdw>
                </a:effectLst>
                <a:latin typeface="Castellar" panose="020A0402060406010301" pitchFamily="18" charset="77"/>
              </a:rPr>
            </a:br>
            <a:br>
              <a:rPr lang="en-US" sz="1600" b="1" dirty="0">
                <a:effectLst>
                  <a:outerShdw blurRad="38100" dist="38100" dir="2700000" algn="tl">
                    <a:srgbClr val="000000">
                      <a:alpha val="43137"/>
                    </a:srgbClr>
                  </a:outerShdw>
                </a:effectLst>
                <a:latin typeface="Castellar" panose="020A0402060406010301" pitchFamily="18" charset="77"/>
                <a:cs typeface="Calibri"/>
              </a:rPr>
            </a:br>
            <a:r>
              <a:rPr lang="en-US" sz="1600" b="1" dirty="0">
                <a:effectLst>
                  <a:outerShdw blurRad="38100" dist="38100" dir="2700000" algn="tl">
                    <a:srgbClr val="000000">
                      <a:alpha val="43137"/>
                    </a:srgbClr>
                  </a:outerShdw>
                </a:effectLst>
                <a:latin typeface="Castellar" panose="020A0402060406010301" pitchFamily="18" charset="77"/>
              </a:rPr>
              <a:t>National defense university</a:t>
            </a:r>
            <a:br>
              <a:rPr lang="en-US" sz="1600" b="1" dirty="0">
                <a:effectLst>
                  <a:outerShdw blurRad="38100" dist="38100" dir="2700000" algn="tl">
                    <a:srgbClr val="000000">
                      <a:alpha val="43137"/>
                    </a:srgbClr>
                  </a:outerShdw>
                </a:effectLst>
                <a:latin typeface="Castellar" panose="020A0402060406010301" pitchFamily="18" charset="77"/>
              </a:rPr>
            </a:br>
            <a:br>
              <a:rPr lang="en-US" sz="1600" b="1" dirty="0">
                <a:effectLst>
                  <a:outerShdw blurRad="38100" dist="38100" dir="2700000" algn="tl">
                    <a:srgbClr val="000000">
                      <a:alpha val="43137"/>
                    </a:srgbClr>
                  </a:outerShdw>
                </a:effectLst>
                <a:latin typeface="Castellar" panose="020A0402060406010301" pitchFamily="18" charset="77"/>
              </a:rPr>
            </a:br>
            <a:br>
              <a:rPr lang="en-US" sz="1600" b="1" dirty="0">
                <a:effectLst>
                  <a:outerShdw blurRad="38100" dist="38100" dir="2700000" algn="tl">
                    <a:srgbClr val="000000">
                      <a:alpha val="43137"/>
                    </a:srgbClr>
                  </a:outerShdw>
                </a:effectLst>
                <a:latin typeface="Castellar" panose="020A0402060406010301" pitchFamily="18" charset="77"/>
                <a:cs typeface="Calibri"/>
              </a:rPr>
            </a:br>
            <a:endParaRPr lang="en-US" sz="1600" b="1" dirty="0">
              <a:effectLst>
                <a:outerShdw blurRad="38100" dist="38100" dir="2700000" algn="tl">
                  <a:srgbClr val="000000">
                    <a:alpha val="43137"/>
                  </a:srgbClr>
                </a:outerShdw>
              </a:effectLst>
              <a:latin typeface="Castellar" panose="020A0402060406010301" pitchFamily="18" charset="0"/>
            </a:endParaRPr>
          </a:p>
        </p:txBody>
      </p:sp>
      <p:sp>
        <p:nvSpPr>
          <p:cNvPr id="3" name="Subtitle 2"/>
          <p:cNvSpPr>
            <a:spLocks noGrp="1"/>
          </p:cNvSpPr>
          <p:nvPr>
            <p:ph type="subTitle" idx="1"/>
          </p:nvPr>
        </p:nvSpPr>
        <p:spPr>
          <a:xfrm>
            <a:off x="643467" y="2348679"/>
            <a:ext cx="4823883" cy="1744349"/>
          </a:xfrm>
        </p:spPr>
        <p:txBody>
          <a:bodyPr vert="horz" lIns="91440" tIns="45720" rIns="91440" bIns="45720" rtlCol="0" anchor="b">
            <a:noAutofit/>
          </a:bodyPr>
          <a:lstStyle/>
          <a:p>
            <a:endParaRPr lang="en-US" sz="3200" b="1" dirty="0">
              <a:latin typeface="Castellar" panose="020A0402060406010301" pitchFamily="18" charset="0"/>
            </a:endParaRPr>
          </a:p>
          <a:p>
            <a:endParaRPr lang="en-US" sz="3200" b="1" dirty="0">
              <a:latin typeface="Castellar" panose="020A0402060406010301" pitchFamily="18" charset="0"/>
            </a:endParaRPr>
          </a:p>
          <a:p>
            <a:endParaRPr lang="en-US" sz="3200" b="1" dirty="0">
              <a:latin typeface="Castellar" panose="020A0402060406010301" pitchFamily="18" charset="0"/>
            </a:endParaRPr>
          </a:p>
          <a:p>
            <a:endParaRPr lang="en-US" sz="3200" b="1" dirty="0">
              <a:latin typeface="Castellar" panose="020A0402060406010301" pitchFamily="18" charset="0"/>
            </a:endParaRPr>
          </a:p>
          <a:p>
            <a:endParaRPr lang="en-US" sz="3200" b="1" dirty="0">
              <a:latin typeface="Castellar" panose="020A0402060406010301" pitchFamily="18" charset="0"/>
            </a:endParaRPr>
          </a:p>
          <a:p>
            <a:r>
              <a:rPr lang="en-US" sz="3200" b="1" dirty="0">
                <a:latin typeface="Castellar" panose="020A0402060406010301" pitchFamily="18" charset="0"/>
              </a:rPr>
              <a:t>The State </a:t>
            </a:r>
            <a:r>
              <a:rPr lang="en-US" sz="3200" b="1" dirty="0">
                <a:effectLst>
                  <a:outerShdw blurRad="38100" dist="38100" dir="2700000" algn="tl">
                    <a:srgbClr val="000000">
                      <a:alpha val="43137"/>
                    </a:srgbClr>
                  </a:outerShdw>
                </a:effectLst>
                <a:latin typeface="Castellar" panose="020A0402060406010301" pitchFamily="18" charset="0"/>
              </a:rPr>
              <a:t>Department and the partnership between defense and diplomacy</a:t>
            </a:r>
          </a:p>
          <a:p>
            <a:endParaRPr lang="en-US" sz="2000" b="1" dirty="0">
              <a:effectLst>
                <a:outerShdw blurRad="38100" dist="38100" dir="2700000" algn="tl">
                  <a:srgbClr val="000000">
                    <a:alpha val="43137"/>
                  </a:srgbClr>
                </a:outerShdw>
              </a:effectLst>
              <a:latin typeface="Castellar" panose="020A0402060406010301" pitchFamily="18" charset="77"/>
              <a:cs typeface="Calibri"/>
            </a:endParaRPr>
          </a:p>
        </p:txBody>
      </p:sp>
      <p:pic>
        <p:nvPicPr>
          <p:cNvPr id="6" name="Picture 5" descr="A picture containing table, plate, clock&#10;&#10;Description automatically generated">
            <a:extLst>
              <a:ext uri="{FF2B5EF4-FFF2-40B4-BE49-F238E27FC236}">
                <a16:creationId xmlns:a16="http://schemas.microsoft.com/office/drawing/2014/main" id="{74925729-B082-024E-939D-020BF38EC0F9}"/>
              </a:ext>
            </a:extLst>
          </p:cNvPr>
          <p:cNvPicPr>
            <a:picLocks noChangeAspect="1"/>
          </p:cNvPicPr>
          <p:nvPr/>
        </p:nvPicPr>
        <p:blipFill rotWithShape="1">
          <a:blip r:embed="rId4" cstate="email">
            <a:extLst>
              <a:ext uri="{28A0092B-C50C-407E-A947-70E740481C1C}">
                <a14:useLocalDpi xmlns:a14="http://schemas.microsoft.com/office/drawing/2010/main"/>
              </a:ext>
              <a:ext uri="{837473B0-CC2E-450A-ABE3-18F120FF3D39}">
                <a1611:picAttrSrcUrl xmlns:a1611="http://schemas.microsoft.com/office/drawing/2016/11/main" r:id="rId5"/>
              </a:ext>
            </a:extLst>
          </a:blip>
          <a:srcRect l="878" r="1375"/>
          <a:stretch/>
        </p:blipFill>
        <p:spPr>
          <a:xfrm>
            <a:off x="6096000" y="754743"/>
            <a:ext cx="5761925" cy="5726739"/>
          </a:xfrm>
          <a:custGeom>
            <a:avLst/>
            <a:gdLst/>
            <a:ahLst/>
            <a:cxnLst/>
            <a:rect l="l" t="t" r="r" b="b"/>
            <a:pathLst>
              <a:path w="6170914" h="6313225">
                <a:moveTo>
                  <a:pt x="3397813" y="0"/>
                </a:moveTo>
                <a:cubicBezTo>
                  <a:pt x="4453378" y="0"/>
                  <a:pt x="5396522" y="481334"/>
                  <a:pt x="6019731" y="1236489"/>
                </a:cubicBezTo>
                <a:lnTo>
                  <a:pt x="6170914" y="1438663"/>
                </a:lnTo>
                <a:lnTo>
                  <a:pt x="6170914" y="5356963"/>
                </a:lnTo>
                <a:lnTo>
                  <a:pt x="6019731" y="5559138"/>
                </a:lnTo>
                <a:cubicBezTo>
                  <a:pt x="5786028" y="5842321"/>
                  <a:pt x="5507333" y="6086998"/>
                  <a:pt x="5194591" y="6282226"/>
                </a:cubicBezTo>
                <a:lnTo>
                  <a:pt x="5141791" y="6313225"/>
                </a:lnTo>
                <a:lnTo>
                  <a:pt x="1659199" y="6313225"/>
                </a:lnTo>
                <a:lnTo>
                  <a:pt x="1498064" y="6215333"/>
                </a:lnTo>
                <a:cubicBezTo>
                  <a:pt x="594240" y="5604721"/>
                  <a:pt x="0" y="4570663"/>
                  <a:pt x="0" y="3397813"/>
                </a:cubicBezTo>
                <a:cubicBezTo>
                  <a:pt x="0" y="1521253"/>
                  <a:pt x="1521253" y="0"/>
                  <a:pt x="3397813" y="0"/>
                </a:cubicBezTo>
                <a:close/>
              </a:path>
            </a:pathLst>
          </a:custGeom>
        </p:spPr>
      </p:pic>
    </p:spTree>
    <p:extLst>
      <p:ext uri="{BB962C8B-B14F-4D97-AF65-F5344CB8AC3E}">
        <p14:creationId xmlns:p14="http://schemas.microsoft.com/office/powerpoint/2010/main" val="1520290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9AD4E9C7-D54F-0F43-B772-ABE66BD9EEC2}"/>
              </a:ext>
            </a:extLst>
          </p:cNvPr>
          <p:cNvPicPr>
            <a:picLocks noChangeAspect="1" noChangeArrowheads="1"/>
          </p:cNvPicPr>
          <p:nvPr/>
        </p:nvPicPr>
        <p:blipFill>
          <a:blip r:embed="rId3">
            <a:extLst>
              <a:ext uri="{28A0092B-C50C-407E-A947-70E740481C1C}">
                <a14:useLocalDpi xmlns:a14="http://schemas.microsoft.com/office/drawing/2010/main"/>
              </a:ext>
            </a:extLst>
          </a:blip>
          <a:stretch>
            <a:fillRect/>
          </a:stretch>
        </p:blipFill>
        <p:spPr bwMode="auto">
          <a:xfrm>
            <a:off x="2231137" y="630936"/>
            <a:ext cx="7461504" cy="5596128"/>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descr="A person standing in front of a crowd&#10;&#10;Description automatically generated">
            <a:extLst>
              <a:ext uri="{FF2B5EF4-FFF2-40B4-BE49-F238E27FC236}">
                <a16:creationId xmlns:a16="http://schemas.microsoft.com/office/drawing/2014/main" id="{D30E39F7-4C55-3A40-9F92-7B118396DBDE}"/>
              </a:ext>
            </a:extLst>
          </p:cNvPr>
          <p:cNvPicPr>
            <a:picLocks noChangeAspect="1"/>
          </p:cNvPicPr>
          <p:nvPr/>
        </p:nvPicPr>
        <p:blipFill rotWithShape="1">
          <a:blip r:embed="rId4" cstate="email">
            <a:extLst>
              <a:ext uri="{28A0092B-C50C-407E-A947-70E740481C1C}">
                <a14:useLocalDpi xmlns:a14="http://schemas.microsoft.com/office/drawing/2010/main"/>
              </a:ext>
              <a:ext uri="{837473B0-CC2E-450A-ABE3-18F120FF3D39}">
                <a1611:picAttrSrcUrl xmlns:a1611="http://schemas.microsoft.com/office/drawing/2016/11/main" r:id="rId5"/>
              </a:ext>
            </a:extLst>
          </a:blip>
          <a:srcRect t="-25995"/>
          <a:stretch/>
        </p:blipFill>
        <p:spPr>
          <a:xfrm>
            <a:off x="4608949" y="3141351"/>
            <a:ext cx="2129389" cy="2531661"/>
          </a:xfrm>
          <a:prstGeom prst="rect">
            <a:avLst/>
          </a:prstGeom>
        </p:spPr>
      </p:pic>
    </p:spTree>
    <p:extLst>
      <p:ext uri="{BB962C8B-B14F-4D97-AF65-F5344CB8AC3E}">
        <p14:creationId xmlns:p14="http://schemas.microsoft.com/office/powerpoint/2010/main" val="37118138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group of people standing in front of a building&#10;&#10;Description automatically generated">
            <a:extLst>
              <a:ext uri="{FF2B5EF4-FFF2-40B4-BE49-F238E27FC236}">
                <a16:creationId xmlns:a16="http://schemas.microsoft.com/office/drawing/2014/main" id="{4D264781-4A4C-F64D-9BCF-BB4F84E50897}"/>
              </a:ext>
            </a:extLst>
          </p:cNvPr>
          <p:cNvPicPr>
            <a:picLocks noChangeAspect="1"/>
          </p:cNvPicPr>
          <p:nvPr/>
        </p:nvPicPr>
        <p:blipFill rotWithShape="1">
          <a:blip r:embed="rId3" cstate="email">
            <a:alphaModFix/>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p:blipFill>
        <p:spPr>
          <a:xfrm>
            <a:off x="50298" y="7938"/>
            <a:ext cx="12191981" cy="6857990"/>
          </a:xfrm>
          <a:prstGeom prst="rect">
            <a:avLst/>
          </a:prstGeom>
        </p:spPr>
      </p:pic>
      <p:sp>
        <p:nvSpPr>
          <p:cNvPr id="2" name="Title 1"/>
          <p:cNvSpPr>
            <a:spLocks noGrp="1"/>
          </p:cNvSpPr>
          <p:nvPr>
            <p:ph type="title"/>
          </p:nvPr>
        </p:nvSpPr>
        <p:spPr>
          <a:xfrm>
            <a:off x="2852345" y="888942"/>
            <a:ext cx="5067537" cy="1025341"/>
          </a:xfrm>
          <a:solidFill>
            <a:schemeClr val="bg1"/>
          </a:solidFill>
        </p:spPr>
        <p:txBody>
          <a:bodyPr>
            <a:normAutofit/>
          </a:bodyPr>
          <a:lstStyle/>
          <a:p>
            <a:pPr algn="ctr"/>
            <a:r>
              <a:rPr lang="en-US" sz="2000" dirty="0">
                <a:solidFill>
                  <a:srgbClr val="C00000"/>
                </a:solidFill>
                <a:latin typeface="Castellar" panose="020A0402060406010301" pitchFamily="18" charset="77"/>
              </a:rPr>
              <a:t>What We Do in the field:</a:t>
            </a:r>
            <a:br>
              <a:rPr lang="en-US" sz="2000" dirty="0">
                <a:latin typeface="Bell MT" panose="02020503060305020303" pitchFamily="18" charset="0"/>
              </a:rPr>
            </a:br>
            <a:r>
              <a:rPr lang="en-US" sz="3100" dirty="0">
                <a:solidFill>
                  <a:srgbClr val="0070C0"/>
                </a:solidFill>
                <a:latin typeface="Times New Roman" panose="02020603050405020304" pitchFamily="18" charset="0"/>
                <a:cs typeface="Times New Roman" panose="02020603050405020304" pitchFamily="18" charset="0"/>
              </a:rPr>
              <a:t>Advance America’s Interests</a:t>
            </a:r>
          </a:p>
        </p:txBody>
      </p:sp>
      <p:sp>
        <p:nvSpPr>
          <p:cNvPr id="3" name="Content Placeholder 2"/>
          <p:cNvSpPr>
            <a:spLocks noGrp="1"/>
          </p:cNvSpPr>
          <p:nvPr>
            <p:ph idx="1"/>
          </p:nvPr>
        </p:nvSpPr>
        <p:spPr>
          <a:xfrm>
            <a:off x="3159586" y="2332500"/>
            <a:ext cx="5362246" cy="3908043"/>
          </a:xfrm>
          <a:solidFill>
            <a:schemeClr val="bg1"/>
          </a:solidFill>
        </p:spPr>
        <p:txBody>
          <a:bodyPr vert="horz" lIns="91440" tIns="45720" rIns="91440" bIns="45720" rtlCol="0">
            <a:noAutofit/>
          </a:bodyPr>
          <a:lstStyle/>
          <a:p>
            <a:pPr marL="415290" indent="-415290">
              <a:spcBef>
                <a:spcPts val="0"/>
              </a:spcBef>
              <a:spcAft>
                <a:spcPts val="600"/>
              </a:spcAft>
              <a:buFont typeface="Wingdings" panose="05000000000000000000" pitchFamily="2" charset="2"/>
              <a:buChar char="Ø"/>
            </a:pPr>
            <a:r>
              <a:rPr lang="en-US" sz="2000" b="1" i="1" dirty="0">
                <a:latin typeface="Georgia" panose="02040502050405020303" pitchFamily="18" charset="0"/>
              </a:rPr>
              <a:t>Assist U.S. citizens</a:t>
            </a:r>
            <a:endParaRPr lang="en-US" sz="2000" b="1" dirty="0">
              <a:latin typeface="Georgia" panose="02040502050405020303" pitchFamily="18" charset="0"/>
            </a:endParaRPr>
          </a:p>
          <a:p>
            <a:pPr marL="415290" indent="-415290">
              <a:spcBef>
                <a:spcPts val="0"/>
              </a:spcBef>
              <a:spcAft>
                <a:spcPts val="600"/>
              </a:spcAft>
              <a:buFont typeface="Wingdings" panose="05000000000000000000" pitchFamily="2" charset="2"/>
              <a:buChar char="Ø"/>
            </a:pPr>
            <a:r>
              <a:rPr lang="en-US" sz="2000" b="1" i="1" dirty="0">
                <a:latin typeface="Georgia" panose="02040502050405020303" pitchFamily="18" charset="0"/>
              </a:rPr>
              <a:t>Report and analyze</a:t>
            </a:r>
          </a:p>
          <a:p>
            <a:pPr marL="415290" indent="-415290">
              <a:spcBef>
                <a:spcPts val="0"/>
              </a:spcBef>
              <a:spcAft>
                <a:spcPts val="600"/>
              </a:spcAft>
              <a:buFont typeface="Wingdings" panose="05000000000000000000" pitchFamily="2" charset="2"/>
              <a:buChar char="Ø"/>
            </a:pPr>
            <a:r>
              <a:rPr lang="en-US" sz="2000" b="1" i="1" dirty="0">
                <a:latin typeface="Georgia" panose="02040502050405020303" pitchFamily="18" charset="0"/>
              </a:rPr>
              <a:t>Negotiate</a:t>
            </a:r>
            <a:r>
              <a:rPr lang="en-US" sz="2000" b="1" dirty="0">
                <a:latin typeface="Georgia" panose="02040502050405020303" pitchFamily="18" charset="0"/>
              </a:rPr>
              <a:t> and </a:t>
            </a:r>
            <a:r>
              <a:rPr lang="en-US" sz="2000" b="1" i="1" dirty="0">
                <a:latin typeface="Georgia" panose="02040502050405020303" pitchFamily="18" charset="0"/>
              </a:rPr>
              <a:t>influence</a:t>
            </a:r>
            <a:endParaRPr lang="en-US" sz="2000" b="1" dirty="0">
              <a:latin typeface="Georgia" panose="02040502050405020303" pitchFamily="18" charset="0"/>
            </a:endParaRPr>
          </a:p>
          <a:p>
            <a:pPr marL="415290" indent="-415290">
              <a:spcBef>
                <a:spcPts val="0"/>
              </a:spcBef>
              <a:spcAft>
                <a:spcPts val="600"/>
              </a:spcAft>
              <a:buFont typeface="Wingdings" panose="05000000000000000000" pitchFamily="2" charset="2"/>
              <a:buChar char="Ø"/>
            </a:pPr>
            <a:r>
              <a:rPr lang="en-US" sz="2000" b="1" i="1" dirty="0">
                <a:latin typeface="Georgia" panose="02040502050405020303" pitchFamily="18" charset="0"/>
              </a:rPr>
              <a:t>Tell America’s story</a:t>
            </a:r>
          </a:p>
          <a:p>
            <a:pPr marL="415290" indent="-415290">
              <a:spcBef>
                <a:spcPts val="0"/>
              </a:spcBef>
              <a:spcAft>
                <a:spcPts val="600"/>
              </a:spcAft>
              <a:buFont typeface="Wingdings" panose="05000000000000000000" pitchFamily="2" charset="2"/>
              <a:buChar char="Ø"/>
            </a:pPr>
            <a:r>
              <a:rPr lang="en-US" sz="2000" b="1" i="1" dirty="0">
                <a:latin typeface="Georgia" panose="02040502050405020303" pitchFamily="18" charset="0"/>
              </a:rPr>
              <a:t>Promote trade and prosperity</a:t>
            </a:r>
            <a:endParaRPr lang="en-US" sz="2000" b="1" dirty="0">
              <a:latin typeface="Georgia" panose="02040502050405020303" pitchFamily="18" charset="0"/>
            </a:endParaRPr>
          </a:p>
          <a:p>
            <a:pPr marL="415290" indent="-415290">
              <a:spcBef>
                <a:spcPts val="0"/>
              </a:spcBef>
              <a:spcAft>
                <a:spcPts val="600"/>
              </a:spcAft>
              <a:buFont typeface="Wingdings" panose="05000000000000000000" pitchFamily="2" charset="2"/>
              <a:buChar char="Ø"/>
            </a:pPr>
            <a:r>
              <a:rPr lang="en-US" sz="2000" b="1" i="1" dirty="0">
                <a:latin typeface="Georgia" panose="02040502050405020303" pitchFamily="18" charset="0"/>
              </a:rPr>
              <a:t>Partner on international security</a:t>
            </a:r>
            <a:endParaRPr lang="en-US" sz="2000" b="1" dirty="0">
              <a:latin typeface="Georgia" panose="02040502050405020303" pitchFamily="18" charset="0"/>
            </a:endParaRPr>
          </a:p>
          <a:p>
            <a:pPr marL="415290" indent="-415290">
              <a:spcBef>
                <a:spcPts val="0"/>
              </a:spcBef>
              <a:spcAft>
                <a:spcPts val="600"/>
              </a:spcAft>
              <a:buFont typeface="Wingdings" panose="05000000000000000000" pitchFamily="2" charset="2"/>
              <a:buChar char="Ø"/>
            </a:pPr>
            <a:r>
              <a:rPr lang="en-US" sz="2000" b="1" i="1" dirty="0">
                <a:latin typeface="Georgia" panose="02040502050405020303" pitchFamily="18" charset="0"/>
              </a:rPr>
              <a:t>Promote democracy</a:t>
            </a:r>
            <a:endParaRPr lang="en-US" sz="2000" b="1" dirty="0">
              <a:latin typeface="Georgia" panose="02040502050405020303" pitchFamily="18" charset="0"/>
            </a:endParaRPr>
          </a:p>
          <a:p>
            <a:pPr marL="415290" indent="-415290">
              <a:spcBef>
                <a:spcPts val="0"/>
              </a:spcBef>
              <a:spcAft>
                <a:spcPts val="600"/>
              </a:spcAft>
              <a:buFont typeface="Wingdings" panose="05000000000000000000" pitchFamily="2" charset="2"/>
              <a:buChar char="Ø"/>
            </a:pPr>
            <a:r>
              <a:rPr lang="en-US" sz="2000" b="1" i="1" dirty="0">
                <a:latin typeface="Georgia" panose="02040502050405020303" pitchFamily="18" charset="0"/>
              </a:rPr>
              <a:t>Assist with development </a:t>
            </a:r>
          </a:p>
          <a:p>
            <a:pPr marL="415290" indent="-415290">
              <a:spcBef>
                <a:spcPts val="0"/>
              </a:spcBef>
              <a:spcAft>
                <a:spcPts val="600"/>
              </a:spcAft>
              <a:buFont typeface="Wingdings" panose="05000000000000000000" pitchFamily="2" charset="2"/>
              <a:buChar char="Ø"/>
            </a:pPr>
            <a:r>
              <a:rPr lang="en-US" sz="2000" b="1" i="1" dirty="0">
                <a:latin typeface="Georgia" panose="02040502050405020303" pitchFamily="18" charset="0"/>
              </a:rPr>
              <a:t>Manage disaster relief</a:t>
            </a:r>
          </a:p>
          <a:p>
            <a:pPr marL="415290" indent="-415290">
              <a:spcBef>
                <a:spcPts val="0"/>
              </a:spcBef>
              <a:spcAft>
                <a:spcPts val="600"/>
              </a:spcAft>
              <a:buFont typeface="Wingdings" panose="05000000000000000000" pitchFamily="2" charset="2"/>
              <a:buChar char="Ø"/>
            </a:pPr>
            <a:r>
              <a:rPr lang="en-US" sz="2000" b="1" i="1" dirty="0">
                <a:latin typeface="Georgia" panose="02040502050405020303" pitchFamily="18" charset="0"/>
              </a:rPr>
              <a:t>Maintain</a:t>
            </a:r>
            <a:r>
              <a:rPr lang="en-US" sz="2000" b="1" dirty="0">
                <a:latin typeface="Georgia" panose="02040502050405020303" pitchFamily="18" charset="0"/>
              </a:rPr>
              <a:t> </a:t>
            </a:r>
            <a:r>
              <a:rPr lang="en-US" sz="2000" b="1" i="1" dirty="0">
                <a:latin typeface="Georgia" panose="02040502050405020303" pitchFamily="18" charset="0"/>
              </a:rPr>
              <a:t>USG presence </a:t>
            </a:r>
            <a:r>
              <a:rPr lang="en-US" sz="2000" b="1" dirty="0">
                <a:latin typeface="Georgia" panose="02040502050405020303" pitchFamily="18" charset="0"/>
              </a:rPr>
              <a:t>overseas</a:t>
            </a:r>
          </a:p>
        </p:txBody>
      </p:sp>
      <p:sp>
        <p:nvSpPr>
          <p:cNvPr id="4" name="AutoShape 2" descr="2015 Total Spending"/>
          <p:cNvSpPr>
            <a:spLocks noChangeAspect="1" noChangeArrowheads="1"/>
          </p:cNvSpPr>
          <p:nvPr/>
        </p:nvSpPr>
        <p:spPr bwMode="auto">
          <a:xfrm>
            <a:off x="1679576" y="-144462"/>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Tree>
    <p:extLst>
      <p:ext uri="{BB962C8B-B14F-4D97-AF65-F5344CB8AC3E}">
        <p14:creationId xmlns:p14="http://schemas.microsoft.com/office/powerpoint/2010/main" val="40129469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2"/>
          <p:cNvSpPr>
            <a:spLocks noChangeArrowheads="1"/>
          </p:cNvSpPr>
          <p:nvPr/>
        </p:nvSpPr>
        <p:spPr bwMode="auto">
          <a:xfrm>
            <a:off x="4751294" y="917988"/>
            <a:ext cx="2405093" cy="716996"/>
          </a:xfrm>
          <a:prstGeom prst="rect">
            <a:avLst/>
          </a:prstGeom>
          <a:solidFill>
            <a:schemeClr val="accent4">
              <a:lumMod val="20000"/>
              <a:lumOff val="80000"/>
            </a:schemeClr>
          </a:solidFill>
          <a:ln w="57150">
            <a:solidFill>
              <a:srgbClr val="00B050"/>
            </a:solidFill>
            <a:miter lim="800000"/>
            <a:headEnd/>
            <a:tailEnd/>
          </a:ln>
          <a:effectLst>
            <a:outerShdw blurRad="63500" dist="107763" dir="2700000" algn="ctr" rotWithShape="0">
              <a:schemeClr val="bg2">
                <a:alpha val="74998"/>
              </a:schemeClr>
            </a:outerShdw>
          </a:effectLst>
        </p:spPr>
        <p:txBody>
          <a:bodyPr wrap="none" anchor="ctr"/>
          <a:lstStyle/>
          <a:p>
            <a:pPr algn="ctr"/>
            <a:r>
              <a:rPr lang="en-US" sz="2118" dirty="0">
                <a:solidFill>
                  <a:prstClr val="black"/>
                </a:solidFill>
              </a:rPr>
              <a:t>Secretary of State</a:t>
            </a:r>
          </a:p>
          <a:p>
            <a:pPr algn="ctr"/>
            <a:r>
              <a:rPr lang="en-US" sz="2118" b="1" dirty="0">
                <a:solidFill>
                  <a:prstClr val="black"/>
                </a:solidFill>
              </a:rPr>
              <a:t>S</a:t>
            </a:r>
          </a:p>
        </p:txBody>
      </p:sp>
      <p:sp>
        <p:nvSpPr>
          <p:cNvPr id="49" name="Rectangle 4"/>
          <p:cNvSpPr>
            <a:spLocks noChangeArrowheads="1"/>
          </p:cNvSpPr>
          <p:nvPr/>
        </p:nvSpPr>
        <p:spPr bwMode="auto">
          <a:xfrm>
            <a:off x="4751293" y="1788496"/>
            <a:ext cx="2595131" cy="338306"/>
          </a:xfrm>
          <a:prstGeom prst="rect">
            <a:avLst/>
          </a:prstGeom>
          <a:solidFill>
            <a:schemeClr val="accent4">
              <a:lumMod val="40000"/>
              <a:lumOff val="60000"/>
            </a:schemeClr>
          </a:solidFill>
          <a:ln w="57150">
            <a:solidFill>
              <a:srgbClr val="00B050"/>
            </a:solidFill>
            <a:miter lim="800000"/>
            <a:headEnd/>
            <a:tailEnd/>
          </a:ln>
          <a:effectLst>
            <a:outerShdw blurRad="63500" dist="107763" dir="2700000" algn="ctr" rotWithShape="0">
              <a:schemeClr val="bg2">
                <a:alpha val="74998"/>
              </a:schemeClr>
            </a:outerShdw>
          </a:effectLst>
        </p:spPr>
        <p:txBody>
          <a:bodyPr wrap="none" anchor="ctr"/>
          <a:lstStyle/>
          <a:p>
            <a:pPr algn="ctr"/>
            <a:r>
              <a:rPr lang="en-US" sz="1588" dirty="0">
                <a:solidFill>
                  <a:prstClr val="black"/>
                </a:solidFill>
              </a:rPr>
              <a:t>2x Deputy Secretaries </a:t>
            </a:r>
            <a:r>
              <a:rPr lang="en-US" sz="1765" dirty="0">
                <a:solidFill>
                  <a:prstClr val="black"/>
                </a:solidFill>
                <a:latin typeface="Arial Black" panose="020B0A04020102020204" pitchFamily="34" charset="0"/>
              </a:rPr>
              <a:t>D</a:t>
            </a:r>
          </a:p>
        </p:txBody>
      </p:sp>
      <p:sp>
        <p:nvSpPr>
          <p:cNvPr id="51" name="Rectangle 6"/>
          <p:cNvSpPr>
            <a:spLocks noChangeArrowheads="1"/>
          </p:cNvSpPr>
          <p:nvPr/>
        </p:nvSpPr>
        <p:spPr bwMode="auto">
          <a:xfrm>
            <a:off x="3566665" y="2473548"/>
            <a:ext cx="1048659" cy="809094"/>
          </a:xfrm>
          <a:prstGeom prst="rect">
            <a:avLst/>
          </a:prstGeom>
          <a:solidFill>
            <a:schemeClr val="bg1">
              <a:lumMod val="65000"/>
            </a:schemeClr>
          </a:solidFill>
          <a:ln w="12700">
            <a:solidFill>
              <a:schemeClr val="tx1"/>
            </a:solidFill>
            <a:miter lim="800000"/>
            <a:headEnd/>
            <a:tailEnd/>
          </a:ln>
          <a:effectLst/>
        </p:spPr>
        <p:txBody>
          <a:bodyPr wrap="none" anchor="ctr"/>
          <a:lstStyle/>
          <a:p>
            <a:pPr algn="ctr"/>
            <a:r>
              <a:rPr lang="en-US" sz="1747" dirty="0">
                <a:solidFill>
                  <a:prstClr val="black"/>
                </a:solidFill>
                <a:latin typeface="Arial Black" panose="020B0A04020102020204" pitchFamily="34" charset="0"/>
              </a:rPr>
              <a:t>E</a:t>
            </a:r>
          </a:p>
          <a:p>
            <a:pPr algn="ctr"/>
            <a:r>
              <a:rPr lang="en-US" sz="1165" dirty="0">
                <a:solidFill>
                  <a:prstClr val="black"/>
                </a:solidFill>
              </a:rPr>
              <a:t>Economic and</a:t>
            </a:r>
          </a:p>
          <a:p>
            <a:pPr algn="ctr"/>
            <a:r>
              <a:rPr lang="en-US" sz="1165" dirty="0">
                <a:solidFill>
                  <a:prstClr val="black"/>
                </a:solidFill>
              </a:rPr>
              <a:t>Business Affairs</a:t>
            </a:r>
          </a:p>
        </p:txBody>
      </p:sp>
      <p:sp>
        <p:nvSpPr>
          <p:cNvPr id="53" name="Rectangle 8"/>
          <p:cNvSpPr>
            <a:spLocks noChangeArrowheads="1"/>
          </p:cNvSpPr>
          <p:nvPr/>
        </p:nvSpPr>
        <p:spPr bwMode="auto">
          <a:xfrm>
            <a:off x="4723317" y="2467120"/>
            <a:ext cx="1024177" cy="815522"/>
          </a:xfrm>
          <a:prstGeom prst="rect">
            <a:avLst/>
          </a:prstGeom>
          <a:solidFill>
            <a:schemeClr val="accent4">
              <a:lumMod val="40000"/>
              <a:lumOff val="60000"/>
            </a:schemeClr>
          </a:solidFill>
          <a:ln w="57150">
            <a:solidFill>
              <a:srgbClr val="00B050"/>
            </a:solidFill>
            <a:miter lim="800000"/>
            <a:headEnd/>
            <a:tailEnd/>
          </a:ln>
          <a:effectLst/>
        </p:spPr>
        <p:txBody>
          <a:bodyPr wrap="none" anchor="ctr"/>
          <a:lstStyle/>
          <a:p>
            <a:pPr algn="ctr"/>
            <a:r>
              <a:rPr lang="en-US" sz="1747">
                <a:solidFill>
                  <a:prstClr val="black"/>
                </a:solidFill>
                <a:latin typeface="Arial Black" panose="020B0A04020102020204" pitchFamily="34" charset="0"/>
              </a:rPr>
              <a:t>T</a:t>
            </a:r>
          </a:p>
          <a:p>
            <a:pPr algn="ctr"/>
            <a:r>
              <a:rPr lang="en-US" sz="1165">
                <a:solidFill>
                  <a:prstClr val="black"/>
                </a:solidFill>
              </a:rPr>
              <a:t>Arms Control &amp;</a:t>
            </a:r>
          </a:p>
          <a:p>
            <a:pPr algn="ctr"/>
            <a:r>
              <a:rPr lang="en-US" sz="1165">
                <a:solidFill>
                  <a:prstClr val="black"/>
                </a:solidFill>
              </a:rPr>
              <a:t>International</a:t>
            </a:r>
          </a:p>
          <a:p>
            <a:pPr algn="ctr"/>
            <a:r>
              <a:rPr lang="en-US" sz="1165">
                <a:solidFill>
                  <a:prstClr val="black"/>
                </a:solidFill>
              </a:rPr>
              <a:t> Security Affairs</a:t>
            </a:r>
          </a:p>
        </p:txBody>
      </p:sp>
      <p:sp>
        <p:nvSpPr>
          <p:cNvPr id="55" name="Rectangle 10"/>
          <p:cNvSpPr>
            <a:spLocks noChangeArrowheads="1"/>
          </p:cNvSpPr>
          <p:nvPr/>
        </p:nvSpPr>
        <p:spPr bwMode="auto">
          <a:xfrm>
            <a:off x="8373273" y="2466939"/>
            <a:ext cx="1174472" cy="827990"/>
          </a:xfrm>
          <a:prstGeom prst="rect">
            <a:avLst/>
          </a:prstGeom>
          <a:solidFill>
            <a:schemeClr val="bg1">
              <a:lumMod val="65000"/>
            </a:schemeClr>
          </a:solidFill>
          <a:ln w="12700">
            <a:solidFill>
              <a:schemeClr val="tx1"/>
            </a:solidFill>
            <a:miter lim="800000"/>
            <a:headEnd/>
            <a:tailEnd/>
          </a:ln>
          <a:effectLst/>
        </p:spPr>
        <p:txBody>
          <a:bodyPr wrap="none" anchor="t"/>
          <a:lstStyle/>
          <a:p>
            <a:pPr algn="ctr"/>
            <a:r>
              <a:rPr lang="en-US" sz="1747" dirty="0">
                <a:solidFill>
                  <a:prstClr val="black"/>
                </a:solidFill>
                <a:latin typeface="Arial Black" panose="020B0A04020102020204" pitchFamily="34" charset="0"/>
              </a:rPr>
              <a:t>F</a:t>
            </a:r>
          </a:p>
          <a:p>
            <a:pPr algn="ctr"/>
            <a:r>
              <a:rPr lang="en-US" sz="1000" dirty="0">
                <a:solidFill>
                  <a:prstClr val="black"/>
                </a:solidFill>
              </a:rPr>
              <a:t>Foreign Assistance,</a:t>
            </a:r>
          </a:p>
          <a:p>
            <a:pPr algn="ctr"/>
            <a:r>
              <a:rPr lang="en-US" sz="1000" dirty="0">
                <a:solidFill>
                  <a:prstClr val="black"/>
                </a:solidFill>
              </a:rPr>
              <a:t> Humanitarian Affairs,</a:t>
            </a:r>
          </a:p>
          <a:p>
            <a:pPr algn="ctr"/>
            <a:r>
              <a:rPr lang="en-US" sz="1000" dirty="0">
                <a:solidFill>
                  <a:prstClr val="black"/>
                </a:solidFill>
              </a:rPr>
              <a:t> &amp; Religious Freedom</a:t>
            </a:r>
          </a:p>
        </p:txBody>
      </p:sp>
      <p:sp>
        <p:nvSpPr>
          <p:cNvPr id="59" name="Rectangle 14"/>
          <p:cNvSpPr>
            <a:spLocks noChangeArrowheads="1"/>
          </p:cNvSpPr>
          <p:nvPr/>
        </p:nvSpPr>
        <p:spPr bwMode="auto">
          <a:xfrm>
            <a:off x="7061619" y="2475967"/>
            <a:ext cx="1168379" cy="793739"/>
          </a:xfrm>
          <a:prstGeom prst="rect">
            <a:avLst/>
          </a:prstGeom>
          <a:solidFill>
            <a:schemeClr val="bg1">
              <a:lumMod val="65000"/>
            </a:schemeClr>
          </a:solidFill>
          <a:ln w="12700">
            <a:solidFill>
              <a:schemeClr val="tx1"/>
            </a:solidFill>
            <a:miter lim="800000"/>
            <a:headEnd/>
            <a:tailEnd/>
          </a:ln>
          <a:effectLst/>
        </p:spPr>
        <p:txBody>
          <a:bodyPr wrap="none" anchor="t"/>
          <a:lstStyle/>
          <a:p>
            <a:pPr algn="ctr"/>
            <a:r>
              <a:rPr lang="en-US" sz="1747">
                <a:solidFill>
                  <a:prstClr val="black"/>
                </a:solidFill>
                <a:latin typeface="Arial Black" panose="020B0A04020102020204" pitchFamily="34" charset="0"/>
              </a:rPr>
              <a:t>M</a:t>
            </a:r>
          </a:p>
          <a:p>
            <a:pPr algn="ctr"/>
            <a:r>
              <a:rPr lang="en-US" sz="1412">
                <a:solidFill>
                  <a:prstClr val="black"/>
                </a:solidFill>
              </a:rPr>
              <a:t>Management</a:t>
            </a:r>
          </a:p>
        </p:txBody>
      </p:sp>
      <p:sp>
        <p:nvSpPr>
          <p:cNvPr id="69" name="Line 24"/>
          <p:cNvSpPr>
            <a:spLocks noChangeShapeType="1"/>
          </p:cNvSpPr>
          <p:nvPr/>
        </p:nvSpPr>
        <p:spPr bwMode="auto">
          <a:xfrm>
            <a:off x="5891926" y="2126802"/>
            <a:ext cx="0" cy="14672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272">
              <a:solidFill>
                <a:prstClr val="black"/>
              </a:solidFill>
            </a:endParaRPr>
          </a:p>
        </p:txBody>
      </p:sp>
      <p:sp>
        <p:nvSpPr>
          <p:cNvPr id="73" name="Line 28"/>
          <p:cNvSpPr>
            <a:spLocks noChangeShapeType="1"/>
          </p:cNvSpPr>
          <p:nvPr/>
        </p:nvSpPr>
        <p:spPr bwMode="auto">
          <a:xfrm flipH="1">
            <a:off x="5272856" y="3299690"/>
            <a:ext cx="3933" cy="24193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272">
              <a:solidFill>
                <a:prstClr val="black"/>
              </a:solidFill>
            </a:endParaRPr>
          </a:p>
        </p:txBody>
      </p:sp>
      <p:sp>
        <p:nvSpPr>
          <p:cNvPr id="74" name="Rectangle 29"/>
          <p:cNvSpPr>
            <a:spLocks noChangeArrowheads="1"/>
          </p:cNvSpPr>
          <p:nvPr/>
        </p:nvSpPr>
        <p:spPr bwMode="auto">
          <a:xfrm>
            <a:off x="2568530" y="2479227"/>
            <a:ext cx="923338" cy="803414"/>
          </a:xfrm>
          <a:prstGeom prst="rect">
            <a:avLst/>
          </a:prstGeom>
          <a:solidFill>
            <a:schemeClr val="accent4">
              <a:lumMod val="40000"/>
              <a:lumOff val="60000"/>
            </a:schemeClr>
          </a:solidFill>
          <a:ln w="57150">
            <a:solidFill>
              <a:srgbClr val="00B050"/>
            </a:solidFill>
            <a:miter lim="800000"/>
            <a:headEnd/>
            <a:tailEnd/>
          </a:ln>
          <a:effectLst/>
        </p:spPr>
        <p:txBody>
          <a:bodyPr wrap="none" anchor="ctr"/>
          <a:lstStyle/>
          <a:p>
            <a:pPr algn="ctr"/>
            <a:r>
              <a:rPr lang="en-US" sz="1747">
                <a:solidFill>
                  <a:prstClr val="black"/>
                </a:solidFill>
                <a:latin typeface="Arial Black" panose="020B0A04020102020204" pitchFamily="34" charset="0"/>
              </a:rPr>
              <a:t> P </a:t>
            </a:r>
          </a:p>
          <a:p>
            <a:pPr algn="ctr"/>
            <a:r>
              <a:rPr lang="en-US" sz="1412">
                <a:solidFill>
                  <a:prstClr val="black"/>
                </a:solidFill>
              </a:rPr>
              <a:t>Political</a:t>
            </a:r>
          </a:p>
          <a:p>
            <a:pPr algn="ctr"/>
            <a:r>
              <a:rPr lang="en-US" sz="1412">
                <a:solidFill>
                  <a:prstClr val="black"/>
                </a:solidFill>
              </a:rPr>
              <a:t>Affairs</a:t>
            </a:r>
          </a:p>
        </p:txBody>
      </p:sp>
      <p:sp>
        <p:nvSpPr>
          <p:cNvPr id="76" name="Rectangle 31"/>
          <p:cNvSpPr>
            <a:spLocks noChangeArrowheads="1"/>
          </p:cNvSpPr>
          <p:nvPr/>
        </p:nvSpPr>
        <p:spPr bwMode="auto">
          <a:xfrm>
            <a:off x="4319358" y="1275494"/>
            <a:ext cx="4522364" cy="699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lang="en-US" sz="2544" b="1">
              <a:solidFill>
                <a:prstClr val="black"/>
              </a:solidFill>
              <a:cs typeface="Arial" charset="0"/>
            </a:endParaRPr>
          </a:p>
        </p:txBody>
      </p:sp>
      <p:sp>
        <p:nvSpPr>
          <p:cNvPr id="77" name="Line 33"/>
          <p:cNvSpPr>
            <a:spLocks noChangeShapeType="1"/>
          </p:cNvSpPr>
          <p:nvPr/>
        </p:nvSpPr>
        <p:spPr bwMode="auto">
          <a:xfrm>
            <a:off x="2997103" y="3299689"/>
            <a:ext cx="9757" cy="237071"/>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272">
              <a:solidFill>
                <a:prstClr val="black"/>
              </a:solidFill>
            </a:endParaRPr>
          </a:p>
        </p:txBody>
      </p:sp>
      <p:sp>
        <p:nvSpPr>
          <p:cNvPr id="78" name="Line 34"/>
          <p:cNvSpPr>
            <a:spLocks noChangeShapeType="1"/>
          </p:cNvSpPr>
          <p:nvPr/>
        </p:nvSpPr>
        <p:spPr bwMode="auto">
          <a:xfrm>
            <a:off x="3005546" y="2284744"/>
            <a:ext cx="0" cy="161513"/>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272">
              <a:solidFill>
                <a:prstClr val="black"/>
              </a:solidFill>
            </a:endParaRPr>
          </a:p>
        </p:txBody>
      </p:sp>
      <p:sp>
        <p:nvSpPr>
          <p:cNvPr id="79" name="Freeform 35"/>
          <p:cNvSpPr>
            <a:spLocks/>
          </p:cNvSpPr>
          <p:nvPr/>
        </p:nvSpPr>
        <p:spPr bwMode="auto">
          <a:xfrm>
            <a:off x="3005546" y="2251465"/>
            <a:ext cx="5954963" cy="71895"/>
          </a:xfrm>
          <a:custGeom>
            <a:avLst/>
            <a:gdLst>
              <a:gd name="T0" fmla="*/ 0 w 5007"/>
              <a:gd name="T1" fmla="*/ 2147483646 h 10"/>
              <a:gd name="T2" fmla="*/ 2147483646 w 5007"/>
              <a:gd name="T3" fmla="*/ 0 h 10"/>
              <a:gd name="T4" fmla="*/ 0 60000 65536"/>
              <a:gd name="T5" fmla="*/ 0 60000 65536"/>
              <a:gd name="T6" fmla="*/ 0 w 5007"/>
              <a:gd name="T7" fmla="*/ 0 h 10"/>
              <a:gd name="T8" fmla="*/ 5007 w 5007"/>
              <a:gd name="T9" fmla="*/ 10 h 10"/>
            </a:gdLst>
            <a:ahLst/>
            <a:cxnLst>
              <a:cxn ang="T4">
                <a:pos x="T0" y="T1"/>
              </a:cxn>
              <a:cxn ang="T5">
                <a:pos x="T2" y="T3"/>
              </a:cxn>
            </a:cxnLst>
            <a:rect l="T6" t="T7" r="T8" b="T9"/>
            <a:pathLst>
              <a:path w="5007" h="10">
                <a:moveTo>
                  <a:pt x="0" y="10"/>
                </a:moveTo>
                <a:lnTo>
                  <a:pt x="5007" y="0"/>
                </a:lnTo>
              </a:path>
            </a:pathLst>
          </a:cu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sz="1272">
              <a:solidFill>
                <a:prstClr val="black"/>
              </a:solidFill>
            </a:endParaRPr>
          </a:p>
        </p:txBody>
      </p:sp>
      <p:sp>
        <p:nvSpPr>
          <p:cNvPr id="80" name="Rectangle 36"/>
          <p:cNvSpPr>
            <a:spLocks noChangeArrowheads="1"/>
          </p:cNvSpPr>
          <p:nvPr/>
        </p:nvSpPr>
        <p:spPr bwMode="auto">
          <a:xfrm>
            <a:off x="5849087" y="2463997"/>
            <a:ext cx="1066632" cy="835693"/>
          </a:xfrm>
          <a:prstGeom prst="rect">
            <a:avLst/>
          </a:prstGeom>
          <a:solidFill>
            <a:schemeClr val="bg1">
              <a:lumMod val="65000"/>
            </a:schemeClr>
          </a:solidFill>
          <a:ln w="12700">
            <a:solidFill>
              <a:schemeClr val="tx1"/>
            </a:solidFill>
            <a:miter lim="800000"/>
            <a:headEnd/>
            <a:tailEnd/>
          </a:ln>
          <a:effectLst/>
        </p:spPr>
        <p:txBody>
          <a:bodyPr wrap="none" anchor="ctr"/>
          <a:lstStyle/>
          <a:p>
            <a:pPr algn="ctr"/>
            <a:r>
              <a:rPr lang="en-US" sz="1747" dirty="0">
                <a:solidFill>
                  <a:prstClr val="black"/>
                </a:solidFill>
                <a:latin typeface="Arial Black" panose="020B0A04020102020204" pitchFamily="34" charset="0"/>
                <a:cs typeface="Arial" charset="0"/>
              </a:rPr>
              <a:t>R</a:t>
            </a:r>
          </a:p>
          <a:p>
            <a:pPr algn="ctr"/>
            <a:r>
              <a:rPr lang="en-US" sz="1235" dirty="0">
                <a:solidFill>
                  <a:prstClr val="black"/>
                </a:solidFill>
                <a:cs typeface="Arial" charset="0"/>
              </a:rPr>
              <a:t>Public Affairs &amp; </a:t>
            </a:r>
          </a:p>
          <a:p>
            <a:pPr algn="ctr"/>
            <a:r>
              <a:rPr lang="en-US" sz="1235" dirty="0">
                <a:solidFill>
                  <a:prstClr val="black"/>
                </a:solidFill>
                <a:cs typeface="Arial" charset="0"/>
              </a:rPr>
              <a:t>Public </a:t>
            </a:r>
          </a:p>
          <a:p>
            <a:pPr algn="ctr"/>
            <a:r>
              <a:rPr lang="en-US" sz="1235" dirty="0">
                <a:solidFill>
                  <a:prstClr val="black"/>
                </a:solidFill>
                <a:cs typeface="Arial" charset="0"/>
              </a:rPr>
              <a:t>Diplomacy</a:t>
            </a:r>
          </a:p>
        </p:txBody>
      </p:sp>
      <p:sp>
        <p:nvSpPr>
          <p:cNvPr id="81" name="Rectangle 37"/>
          <p:cNvSpPr>
            <a:spLocks noChangeArrowheads="1"/>
          </p:cNvSpPr>
          <p:nvPr/>
        </p:nvSpPr>
        <p:spPr bwMode="auto">
          <a:xfrm>
            <a:off x="2602631" y="3510914"/>
            <a:ext cx="880223" cy="1053143"/>
          </a:xfrm>
          <a:prstGeom prst="rect">
            <a:avLst/>
          </a:prstGeom>
          <a:solidFill>
            <a:schemeClr val="accent4">
              <a:lumMod val="60000"/>
              <a:lumOff val="40000"/>
            </a:schemeClr>
          </a:solidFill>
          <a:ln w="12700">
            <a:solidFill>
              <a:schemeClr val="tx1"/>
            </a:solidFill>
            <a:miter lim="800000"/>
            <a:headEnd/>
            <a:tailEnd/>
          </a:ln>
          <a:effectLst/>
        </p:spPr>
        <p:txBody>
          <a:bodyPr wrap="none" anchor="ctr"/>
          <a:lstStyle/>
          <a:p>
            <a:pPr algn="ctr"/>
            <a:r>
              <a:rPr lang="en-US" sz="1272">
                <a:solidFill>
                  <a:prstClr val="black"/>
                </a:solidFill>
                <a:cs typeface="Arial" charset="0"/>
              </a:rPr>
              <a:t>Geographic</a:t>
            </a:r>
          </a:p>
          <a:p>
            <a:pPr algn="ctr"/>
            <a:r>
              <a:rPr lang="en-US" sz="1272">
                <a:solidFill>
                  <a:prstClr val="black"/>
                </a:solidFill>
                <a:cs typeface="Arial" charset="0"/>
              </a:rPr>
              <a:t>(Regional)</a:t>
            </a:r>
          </a:p>
          <a:p>
            <a:pPr algn="ctr"/>
            <a:r>
              <a:rPr lang="en-US" sz="1272">
                <a:solidFill>
                  <a:prstClr val="black"/>
                </a:solidFill>
                <a:cs typeface="Arial" charset="0"/>
              </a:rPr>
              <a:t>Bureaus</a:t>
            </a:r>
          </a:p>
          <a:p>
            <a:pPr algn="ctr"/>
            <a:r>
              <a:rPr lang="en-US" sz="1272">
                <a:solidFill>
                  <a:prstClr val="black"/>
                </a:solidFill>
                <a:cs typeface="Arial" charset="0"/>
              </a:rPr>
              <a:t>and Int’l</a:t>
            </a:r>
          </a:p>
          <a:p>
            <a:pPr algn="ctr"/>
            <a:r>
              <a:rPr lang="en-US" sz="1272" err="1">
                <a:solidFill>
                  <a:prstClr val="black"/>
                </a:solidFill>
                <a:cs typeface="Arial" charset="0"/>
              </a:rPr>
              <a:t>Organiz’ns</a:t>
            </a:r>
            <a:endParaRPr lang="en-US" sz="1272">
              <a:solidFill>
                <a:prstClr val="black"/>
              </a:solidFill>
              <a:cs typeface="Arial" charset="0"/>
            </a:endParaRPr>
          </a:p>
        </p:txBody>
      </p:sp>
      <p:sp>
        <p:nvSpPr>
          <p:cNvPr id="83" name="Rectangle 39"/>
          <p:cNvSpPr>
            <a:spLocks noChangeArrowheads="1"/>
          </p:cNvSpPr>
          <p:nvPr/>
        </p:nvSpPr>
        <p:spPr bwMode="auto">
          <a:xfrm>
            <a:off x="2464397" y="5182343"/>
            <a:ext cx="3283098" cy="1272245"/>
          </a:xfrm>
          <a:prstGeom prst="rect">
            <a:avLst/>
          </a:prstGeom>
          <a:solidFill>
            <a:schemeClr val="accent4"/>
          </a:solidFill>
          <a:ln w="9525">
            <a:solidFill>
              <a:schemeClr val="tx1"/>
            </a:solidFill>
            <a:miter lim="800000"/>
            <a:headEnd/>
            <a:tailEnd/>
          </a:ln>
        </p:spPr>
        <p:txBody>
          <a:bodyPr wrap="none" anchor="ctr"/>
          <a:lstStyle/>
          <a:p>
            <a:pPr algn="ctr"/>
            <a:r>
              <a:rPr lang="en-US" sz="2471">
                <a:solidFill>
                  <a:prstClr val="white"/>
                </a:solidFill>
                <a:latin typeface="Georgia" panose="02040502050405020303" pitchFamily="18" charset="0"/>
                <a:cs typeface="Arial" charset="0"/>
              </a:rPr>
              <a:t>Embassies </a:t>
            </a:r>
          </a:p>
          <a:p>
            <a:pPr algn="ctr"/>
            <a:r>
              <a:rPr lang="en-US" sz="2471">
                <a:solidFill>
                  <a:prstClr val="white"/>
                </a:solidFill>
                <a:latin typeface="Georgia" panose="02040502050405020303" pitchFamily="18" charset="0"/>
                <a:cs typeface="Arial" charset="0"/>
              </a:rPr>
              <a:t>and</a:t>
            </a:r>
          </a:p>
          <a:p>
            <a:pPr algn="ctr"/>
            <a:r>
              <a:rPr lang="en-US" sz="2471">
                <a:solidFill>
                  <a:prstClr val="white"/>
                </a:solidFill>
                <a:latin typeface="Georgia" panose="02040502050405020303" pitchFamily="18" charset="0"/>
                <a:cs typeface="Arial" charset="0"/>
              </a:rPr>
              <a:t>Consulates</a:t>
            </a:r>
          </a:p>
        </p:txBody>
      </p:sp>
      <p:sp>
        <p:nvSpPr>
          <p:cNvPr id="84" name="Line 40"/>
          <p:cNvSpPr>
            <a:spLocks noChangeShapeType="1"/>
          </p:cNvSpPr>
          <p:nvPr/>
        </p:nvSpPr>
        <p:spPr bwMode="auto">
          <a:xfrm flipH="1">
            <a:off x="4082188" y="2267750"/>
            <a:ext cx="6936" cy="20203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272">
              <a:solidFill>
                <a:prstClr val="black"/>
              </a:solidFill>
            </a:endParaRPr>
          </a:p>
        </p:txBody>
      </p:sp>
      <p:sp>
        <p:nvSpPr>
          <p:cNvPr id="85" name="Line 41"/>
          <p:cNvSpPr>
            <a:spLocks noChangeShapeType="1"/>
          </p:cNvSpPr>
          <p:nvPr/>
        </p:nvSpPr>
        <p:spPr bwMode="auto">
          <a:xfrm>
            <a:off x="5336213" y="2279136"/>
            <a:ext cx="0" cy="19736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272">
              <a:solidFill>
                <a:prstClr val="black"/>
              </a:solidFill>
            </a:endParaRPr>
          </a:p>
        </p:txBody>
      </p:sp>
      <p:sp>
        <p:nvSpPr>
          <p:cNvPr id="86" name="Line 42"/>
          <p:cNvSpPr>
            <a:spLocks noChangeShapeType="1"/>
          </p:cNvSpPr>
          <p:nvPr/>
        </p:nvSpPr>
        <p:spPr bwMode="auto">
          <a:xfrm flipH="1">
            <a:off x="6534954" y="2279136"/>
            <a:ext cx="1" cy="19736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272">
              <a:solidFill>
                <a:prstClr val="black"/>
              </a:solidFill>
            </a:endParaRPr>
          </a:p>
        </p:txBody>
      </p:sp>
      <p:sp>
        <p:nvSpPr>
          <p:cNvPr id="87" name="Line 43"/>
          <p:cNvSpPr>
            <a:spLocks noChangeShapeType="1"/>
          </p:cNvSpPr>
          <p:nvPr/>
        </p:nvSpPr>
        <p:spPr bwMode="auto">
          <a:xfrm>
            <a:off x="7589199" y="2263492"/>
            <a:ext cx="2949" cy="200504"/>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272">
              <a:solidFill>
                <a:prstClr val="black"/>
              </a:solidFill>
            </a:endParaRPr>
          </a:p>
        </p:txBody>
      </p:sp>
      <p:sp>
        <p:nvSpPr>
          <p:cNvPr id="88" name="Line 44"/>
          <p:cNvSpPr>
            <a:spLocks noChangeShapeType="1"/>
          </p:cNvSpPr>
          <p:nvPr/>
        </p:nvSpPr>
        <p:spPr bwMode="auto">
          <a:xfrm flipH="1">
            <a:off x="8960509" y="2279137"/>
            <a:ext cx="0" cy="17695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272">
              <a:solidFill>
                <a:prstClr val="black"/>
              </a:solidFill>
            </a:endParaRPr>
          </a:p>
        </p:txBody>
      </p:sp>
      <p:sp>
        <p:nvSpPr>
          <p:cNvPr id="90" name="Line 24"/>
          <p:cNvSpPr>
            <a:spLocks noChangeShapeType="1"/>
          </p:cNvSpPr>
          <p:nvPr/>
        </p:nvSpPr>
        <p:spPr bwMode="auto">
          <a:xfrm>
            <a:off x="5891926" y="1656947"/>
            <a:ext cx="0" cy="10958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272">
              <a:solidFill>
                <a:prstClr val="black"/>
              </a:solidFill>
            </a:endParaRPr>
          </a:p>
        </p:txBody>
      </p:sp>
      <p:sp>
        <p:nvSpPr>
          <p:cNvPr id="10" name="Rectangle 9"/>
          <p:cNvSpPr/>
          <p:nvPr/>
        </p:nvSpPr>
        <p:spPr>
          <a:xfrm>
            <a:off x="1693143" y="2547658"/>
            <a:ext cx="803528" cy="722048"/>
          </a:xfrm>
          <a:prstGeom prst="rect">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6563" tIns="33281" rIns="66563" bIns="33281" numCol="1" spcCol="0" rtlCol="0" fromWordArt="0" anchor="ctr" anchorCtr="0" forceAA="0" compatLnSpc="1">
            <a:prstTxWarp prst="textNoShape">
              <a:avLst/>
            </a:prstTxWarp>
            <a:noAutofit/>
          </a:bodyPr>
          <a:lstStyle/>
          <a:p>
            <a:pPr algn="ctr"/>
            <a:r>
              <a:rPr lang="en-US" sz="2118" b="1">
                <a:solidFill>
                  <a:prstClr val="white"/>
                </a:solidFill>
                <a:latin typeface="Castellar" panose="020A0402060406010301" pitchFamily="18" charset="0"/>
              </a:rPr>
              <a:t>U/S</a:t>
            </a:r>
          </a:p>
          <a:p>
            <a:pPr algn="ctr"/>
            <a:endParaRPr lang="en-US" sz="764">
              <a:solidFill>
                <a:prstClr val="white"/>
              </a:solidFill>
              <a:latin typeface="Castellar" panose="020A0402060406010301" pitchFamily="18" charset="0"/>
            </a:endParaRPr>
          </a:p>
        </p:txBody>
      </p:sp>
      <p:sp>
        <p:nvSpPr>
          <p:cNvPr id="91" name="Rectangle 90"/>
          <p:cNvSpPr/>
          <p:nvPr/>
        </p:nvSpPr>
        <p:spPr>
          <a:xfrm>
            <a:off x="1679197" y="3775683"/>
            <a:ext cx="803528" cy="508759"/>
          </a:xfrm>
          <a:prstGeom prst="rect">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6563" tIns="33281" rIns="66563" bIns="33281" numCol="1" spcCol="0" rtlCol="0" fromWordArt="0" anchor="ctr" anchorCtr="0" forceAA="0" compatLnSpc="1">
            <a:prstTxWarp prst="textNoShape">
              <a:avLst/>
            </a:prstTxWarp>
            <a:noAutofit/>
          </a:bodyPr>
          <a:lstStyle/>
          <a:p>
            <a:pPr algn="ctr"/>
            <a:r>
              <a:rPr lang="en-US" sz="2118" b="1">
                <a:solidFill>
                  <a:prstClr val="white"/>
                </a:solidFill>
                <a:latin typeface="Castellar" panose="020A0402060406010301" pitchFamily="18" charset="0"/>
              </a:rPr>
              <a:t>A/S</a:t>
            </a:r>
          </a:p>
          <a:p>
            <a:pPr algn="ctr"/>
            <a:endParaRPr lang="en-US" sz="764">
              <a:solidFill>
                <a:prstClr val="white"/>
              </a:solidFill>
              <a:latin typeface="Castellar" panose="020A0402060406010301" pitchFamily="18" charset="0"/>
            </a:endParaRPr>
          </a:p>
        </p:txBody>
      </p:sp>
      <p:sp>
        <p:nvSpPr>
          <p:cNvPr id="92" name="Line 33"/>
          <p:cNvSpPr>
            <a:spLocks noChangeShapeType="1"/>
          </p:cNvSpPr>
          <p:nvPr/>
        </p:nvSpPr>
        <p:spPr bwMode="auto">
          <a:xfrm flipH="1">
            <a:off x="3005546" y="4564057"/>
            <a:ext cx="0" cy="61828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272">
              <a:solidFill>
                <a:prstClr val="black"/>
              </a:solidFill>
            </a:endParaRPr>
          </a:p>
        </p:txBody>
      </p:sp>
      <p:sp>
        <p:nvSpPr>
          <p:cNvPr id="94" name="Rectangle 37"/>
          <p:cNvSpPr>
            <a:spLocks noChangeArrowheads="1"/>
          </p:cNvSpPr>
          <p:nvPr/>
        </p:nvSpPr>
        <p:spPr bwMode="auto">
          <a:xfrm>
            <a:off x="4744379" y="3530015"/>
            <a:ext cx="1024177" cy="966247"/>
          </a:xfrm>
          <a:prstGeom prst="rect">
            <a:avLst/>
          </a:prstGeom>
          <a:solidFill>
            <a:schemeClr val="bg1">
              <a:lumMod val="65000"/>
            </a:schemeClr>
          </a:solidFill>
          <a:ln w="12700">
            <a:solidFill>
              <a:schemeClr val="tx1"/>
            </a:solidFill>
            <a:miter lim="800000"/>
            <a:headEnd/>
            <a:tailEnd/>
          </a:ln>
          <a:effectLst/>
        </p:spPr>
        <p:txBody>
          <a:bodyPr wrap="none" anchor="ctr"/>
          <a:lstStyle/>
          <a:p>
            <a:pPr algn="ctr"/>
            <a:r>
              <a:rPr lang="en-US" sz="1092">
                <a:solidFill>
                  <a:prstClr val="black"/>
                </a:solidFill>
                <a:cs typeface="Arial" charset="0"/>
              </a:rPr>
              <a:t>Bureaus for</a:t>
            </a:r>
          </a:p>
          <a:p>
            <a:pPr algn="ctr"/>
            <a:r>
              <a:rPr lang="en-US" sz="1092">
                <a:solidFill>
                  <a:prstClr val="black"/>
                </a:solidFill>
                <a:cs typeface="Arial" charset="0"/>
              </a:rPr>
              <a:t>Arms Control,</a:t>
            </a:r>
          </a:p>
          <a:p>
            <a:pPr algn="ctr"/>
            <a:r>
              <a:rPr lang="en-US" sz="1092">
                <a:solidFill>
                  <a:prstClr val="black"/>
                </a:solidFill>
                <a:cs typeface="Arial" charset="0"/>
              </a:rPr>
              <a:t>Nonproliferation,</a:t>
            </a:r>
          </a:p>
          <a:p>
            <a:pPr algn="ctr"/>
            <a:r>
              <a:rPr lang="en-US" sz="1092">
                <a:solidFill>
                  <a:prstClr val="black"/>
                </a:solidFill>
                <a:cs typeface="Arial" charset="0"/>
              </a:rPr>
              <a:t>Political-Military</a:t>
            </a:r>
          </a:p>
          <a:p>
            <a:pPr algn="ctr"/>
            <a:r>
              <a:rPr lang="en-US" sz="1092">
                <a:solidFill>
                  <a:prstClr val="black"/>
                </a:solidFill>
                <a:cs typeface="Arial" charset="0"/>
              </a:rPr>
              <a:t>Affairs</a:t>
            </a:r>
          </a:p>
        </p:txBody>
      </p:sp>
      <p:sp>
        <p:nvSpPr>
          <p:cNvPr id="11" name="Right Arrow 10"/>
          <p:cNvSpPr/>
          <p:nvPr/>
        </p:nvSpPr>
        <p:spPr>
          <a:xfrm>
            <a:off x="1848660" y="3067655"/>
            <a:ext cx="522755" cy="16419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6563" tIns="33281" rIns="66563" bIns="33281" numCol="1" spcCol="0" rtlCol="0" fromWordArt="0" anchor="ctr" anchorCtr="0" forceAA="0" compatLnSpc="1">
            <a:prstTxWarp prst="textNoShape">
              <a:avLst/>
            </a:prstTxWarp>
            <a:noAutofit/>
          </a:bodyPr>
          <a:lstStyle/>
          <a:p>
            <a:pPr algn="ctr"/>
            <a:endParaRPr lang="en-US" sz="1310">
              <a:solidFill>
                <a:prstClr val="white"/>
              </a:solidFill>
            </a:endParaRPr>
          </a:p>
        </p:txBody>
      </p:sp>
      <p:sp>
        <p:nvSpPr>
          <p:cNvPr id="101" name="Right Arrow 100"/>
          <p:cNvSpPr/>
          <p:nvPr/>
        </p:nvSpPr>
        <p:spPr>
          <a:xfrm>
            <a:off x="1848660" y="4090926"/>
            <a:ext cx="522755" cy="16419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6563" tIns="33281" rIns="66563" bIns="33281" numCol="1" spcCol="0" rtlCol="0" fromWordArt="0" anchor="ctr" anchorCtr="0" forceAA="0" compatLnSpc="1">
            <a:prstTxWarp prst="textNoShape">
              <a:avLst/>
            </a:prstTxWarp>
            <a:noAutofit/>
          </a:bodyPr>
          <a:lstStyle/>
          <a:p>
            <a:pPr algn="ctr"/>
            <a:endParaRPr lang="en-US" sz="1310">
              <a:solidFill>
                <a:prstClr val="white"/>
              </a:solidFill>
            </a:endParaRPr>
          </a:p>
        </p:txBody>
      </p:sp>
      <p:sp>
        <p:nvSpPr>
          <p:cNvPr id="44" name="Rectangle 12"/>
          <p:cNvSpPr>
            <a:spLocks noChangeArrowheads="1"/>
          </p:cNvSpPr>
          <p:nvPr/>
        </p:nvSpPr>
        <p:spPr bwMode="auto">
          <a:xfrm>
            <a:off x="3159146" y="1314975"/>
            <a:ext cx="1007570" cy="575763"/>
          </a:xfrm>
          <a:prstGeom prst="rect">
            <a:avLst/>
          </a:prstGeom>
          <a:solidFill>
            <a:schemeClr val="accent4">
              <a:lumMod val="40000"/>
              <a:lumOff val="60000"/>
            </a:schemeClr>
          </a:solidFill>
          <a:ln w="57150">
            <a:solidFill>
              <a:srgbClr val="00B050"/>
            </a:solidFill>
            <a:miter lim="800000"/>
            <a:headEnd/>
            <a:tailEnd/>
          </a:ln>
          <a:effectLst>
            <a:outerShdw blurRad="63500" dist="107763" dir="2700000" algn="ctr" rotWithShape="0">
              <a:schemeClr val="bg2">
                <a:alpha val="74998"/>
              </a:schemeClr>
            </a:outerShdw>
          </a:effectLst>
        </p:spPr>
        <p:txBody>
          <a:bodyPr wrap="none" anchor="ctr"/>
          <a:lstStyle/>
          <a:p>
            <a:pPr algn="ctr"/>
            <a:r>
              <a:rPr lang="en-US" sz="1765">
                <a:solidFill>
                  <a:prstClr val="black"/>
                </a:solidFill>
                <a:latin typeface="Arial Black" panose="020B0A04020102020204" pitchFamily="34" charset="0"/>
              </a:rPr>
              <a:t>C</a:t>
            </a:r>
          </a:p>
          <a:p>
            <a:pPr algn="ctr"/>
            <a:r>
              <a:rPr lang="en-US" sz="1412">
                <a:solidFill>
                  <a:prstClr val="black"/>
                </a:solidFill>
              </a:rPr>
              <a:t>Counselor</a:t>
            </a:r>
          </a:p>
        </p:txBody>
      </p:sp>
      <p:sp>
        <p:nvSpPr>
          <p:cNvPr id="45" name="Line 28"/>
          <p:cNvSpPr>
            <a:spLocks noChangeShapeType="1"/>
          </p:cNvSpPr>
          <p:nvPr/>
        </p:nvSpPr>
        <p:spPr bwMode="auto">
          <a:xfrm flipH="1">
            <a:off x="4166716" y="1258445"/>
            <a:ext cx="584576" cy="306939"/>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272">
              <a:solidFill>
                <a:prstClr val="black"/>
              </a:solidFill>
            </a:endParaRPr>
          </a:p>
        </p:txBody>
      </p:sp>
      <p:sp>
        <p:nvSpPr>
          <p:cNvPr id="20" name="Oval 19">
            <a:extLst>
              <a:ext uri="{FF2B5EF4-FFF2-40B4-BE49-F238E27FC236}">
                <a16:creationId xmlns:a16="http://schemas.microsoft.com/office/drawing/2014/main" id="{DBCD8986-7082-CBF6-4231-B88FDED069F0}"/>
              </a:ext>
            </a:extLst>
          </p:cNvPr>
          <p:cNvSpPr/>
          <p:nvPr/>
        </p:nvSpPr>
        <p:spPr>
          <a:xfrm rot="19978900">
            <a:off x="2451285" y="3334915"/>
            <a:ext cx="2006978" cy="287707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89778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4A467C4-89C3-4BE5-84D5-5FAA727B7B79}"/>
              </a:ext>
            </a:extLst>
          </p:cNvPr>
          <p:cNvPicPr>
            <a:picLocks noChangeAspect="1"/>
          </p:cNvPicPr>
          <p:nvPr/>
        </p:nvPicPr>
        <p:blipFill>
          <a:blip r:embed="rId3"/>
          <a:stretch>
            <a:fillRect/>
          </a:stretch>
        </p:blipFill>
        <p:spPr>
          <a:xfrm>
            <a:off x="0" y="3248024"/>
            <a:ext cx="6096000" cy="2969895"/>
          </a:xfrm>
          <a:prstGeom prst="rect">
            <a:avLst/>
          </a:prstGeom>
        </p:spPr>
      </p:pic>
      <p:pic>
        <p:nvPicPr>
          <p:cNvPr id="5" name="Picture 4">
            <a:extLst>
              <a:ext uri="{FF2B5EF4-FFF2-40B4-BE49-F238E27FC236}">
                <a16:creationId xmlns:a16="http://schemas.microsoft.com/office/drawing/2014/main" id="{7C75B73B-F0D7-4E2D-B232-8F501B45EF36}"/>
              </a:ext>
            </a:extLst>
          </p:cNvPr>
          <p:cNvPicPr>
            <a:picLocks noChangeAspect="1"/>
          </p:cNvPicPr>
          <p:nvPr/>
        </p:nvPicPr>
        <p:blipFill>
          <a:blip r:embed="rId4"/>
          <a:stretch>
            <a:fillRect/>
          </a:stretch>
        </p:blipFill>
        <p:spPr>
          <a:xfrm>
            <a:off x="5934075" y="3060080"/>
            <a:ext cx="6095999" cy="3345781"/>
          </a:xfrm>
          <a:prstGeom prst="rect">
            <a:avLst/>
          </a:prstGeom>
        </p:spPr>
      </p:pic>
      <p:sp>
        <p:nvSpPr>
          <p:cNvPr id="3" name="Slide Number Placeholder 2">
            <a:extLst>
              <a:ext uri="{FF2B5EF4-FFF2-40B4-BE49-F238E27FC236}">
                <a16:creationId xmlns:a16="http://schemas.microsoft.com/office/drawing/2014/main" id="{805E7F94-641E-4824-92ED-4725BFDE2E28}"/>
              </a:ext>
            </a:extLst>
          </p:cNvPr>
          <p:cNvSpPr>
            <a:spLocks noGrp="1"/>
          </p:cNvSpPr>
          <p:nvPr>
            <p:ph type="sldNum" sz="quarter" idx="12"/>
          </p:nvPr>
        </p:nvSpPr>
        <p:spPr/>
        <p:txBody>
          <a:bodyPr/>
          <a:lstStyle/>
          <a:p>
            <a:fld id="{9C35B0AB-5E07-4838-9E1C-8213FC422DBC}" type="slidenum">
              <a:rPr lang="en-US" smtClean="0"/>
              <a:t>4</a:t>
            </a:fld>
            <a:endParaRPr lang="en-US"/>
          </a:p>
        </p:txBody>
      </p:sp>
      <p:graphicFrame>
        <p:nvGraphicFramePr>
          <p:cNvPr id="10" name="Chart 9">
            <a:extLst>
              <a:ext uri="{FF2B5EF4-FFF2-40B4-BE49-F238E27FC236}">
                <a16:creationId xmlns:a16="http://schemas.microsoft.com/office/drawing/2014/main" id="{6AAAA2F2-9011-BD10-209C-A19E7038BFA6}"/>
              </a:ext>
            </a:extLst>
          </p:cNvPr>
          <p:cNvGraphicFramePr/>
          <p:nvPr>
            <p:extLst>
              <p:ext uri="{D42A27DB-BD31-4B8C-83A1-F6EECF244321}">
                <p14:modId xmlns:p14="http://schemas.microsoft.com/office/powerpoint/2010/main" val="3275458915"/>
              </p:ext>
            </p:extLst>
          </p:nvPr>
        </p:nvGraphicFramePr>
        <p:xfrm>
          <a:off x="2181225" y="-243873"/>
          <a:ext cx="3752850" cy="2969895"/>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Chart 10">
            <a:extLst>
              <a:ext uri="{FF2B5EF4-FFF2-40B4-BE49-F238E27FC236}">
                <a16:creationId xmlns:a16="http://schemas.microsoft.com/office/drawing/2014/main" id="{06183806-3CBC-D37B-7A9A-7986D03A6355}"/>
              </a:ext>
            </a:extLst>
          </p:cNvPr>
          <p:cNvGraphicFramePr/>
          <p:nvPr>
            <p:extLst>
              <p:ext uri="{D42A27DB-BD31-4B8C-83A1-F6EECF244321}">
                <p14:modId xmlns:p14="http://schemas.microsoft.com/office/powerpoint/2010/main" val="2428109744"/>
              </p:ext>
            </p:extLst>
          </p:nvPr>
        </p:nvGraphicFramePr>
        <p:xfrm>
          <a:off x="5400674" y="-55929"/>
          <a:ext cx="4876800" cy="2969895"/>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678481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1E123-5E56-5542-B903-6D037619157E}"/>
              </a:ext>
            </a:extLst>
          </p:cNvPr>
          <p:cNvSpPr>
            <a:spLocks noGrp="1"/>
          </p:cNvSpPr>
          <p:nvPr>
            <p:ph type="title"/>
          </p:nvPr>
        </p:nvSpPr>
        <p:spPr>
          <a:xfrm>
            <a:off x="819759" y="499537"/>
            <a:ext cx="5712824" cy="1325563"/>
          </a:xfrm>
        </p:spPr>
        <p:txBody>
          <a:bodyPr>
            <a:normAutofit/>
          </a:bodyPr>
          <a:lstStyle/>
          <a:p>
            <a:r>
              <a:rPr lang="en-US" sz="4100" dirty="0">
                <a:latin typeface="Castellar" panose="020A0402060406010301" pitchFamily="18" charset="77"/>
              </a:rPr>
              <a:t>Chief of mission authority</a:t>
            </a:r>
          </a:p>
        </p:txBody>
      </p:sp>
      <p:sp>
        <p:nvSpPr>
          <p:cNvPr id="3" name="Content Placeholder 2">
            <a:extLst>
              <a:ext uri="{FF2B5EF4-FFF2-40B4-BE49-F238E27FC236}">
                <a16:creationId xmlns:a16="http://schemas.microsoft.com/office/drawing/2014/main" id="{5AC7772E-2720-BD46-8836-F7016DE42351}"/>
              </a:ext>
            </a:extLst>
          </p:cNvPr>
          <p:cNvSpPr>
            <a:spLocks noGrp="1"/>
          </p:cNvSpPr>
          <p:nvPr>
            <p:ph idx="1"/>
          </p:nvPr>
        </p:nvSpPr>
        <p:spPr>
          <a:xfrm>
            <a:off x="126648" y="1989691"/>
            <a:ext cx="5969352" cy="3181684"/>
          </a:xfrm>
        </p:spPr>
        <p:txBody>
          <a:bodyPr anchor="t">
            <a:normAutofit fontScale="92500" lnSpcReduction="20000"/>
          </a:bodyPr>
          <a:lstStyle/>
          <a:p>
            <a:r>
              <a:rPr lang="en-US" dirty="0">
                <a:latin typeface="Times New Roman"/>
                <a:cs typeface="Times New Roman"/>
              </a:rPr>
              <a:t>The COM is </a:t>
            </a:r>
            <a:r>
              <a:rPr lang="en-US" i="1" dirty="0">
                <a:latin typeface="Times New Roman"/>
                <a:cs typeface="Times New Roman"/>
              </a:rPr>
              <a:t>in</a:t>
            </a:r>
            <a:r>
              <a:rPr lang="en-US" i="1" spc="-4" dirty="0">
                <a:latin typeface="Times New Roman"/>
                <a:cs typeface="Times New Roman"/>
              </a:rPr>
              <a:t> </a:t>
            </a:r>
            <a:r>
              <a:rPr lang="en-US" i="1" dirty="0">
                <a:latin typeface="Times New Roman"/>
                <a:cs typeface="Times New Roman"/>
              </a:rPr>
              <a:t>charge of all Executive Br</a:t>
            </a:r>
            <a:r>
              <a:rPr lang="en-US" i="1" spc="9" dirty="0">
                <a:latin typeface="Times New Roman"/>
                <a:cs typeface="Times New Roman"/>
              </a:rPr>
              <a:t>a</a:t>
            </a:r>
            <a:r>
              <a:rPr lang="en-US" i="1" dirty="0">
                <a:latin typeface="Times New Roman"/>
                <a:cs typeface="Times New Roman"/>
              </a:rPr>
              <a:t>nch act</a:t>
            </a:r>
            <a:r>
              <a:rPr lang="en-US" i="1" spc="-13" dirty="0">
                <a:latin typeface="Times New Roman"/>
                <a:cs typeface="Times New Roman"/>
              </a:rPr>
              <a:t>i</a:t>
            </a:r>
            <a:r>
              <a:rPr lang="en-US" i="1" dirty="0">
                <a:latin typeface="Times New Roman"/>
                <a:cs typeface="Times New Roman"/>
              </a:rPr>
              <a:t>vities and</a:t>
            </a:r>
            <a:r>
              <a:rPr lang="en-US" i="1" spc="4" dirty="0">
                <a:latin typeface="Times New Roman"/>
                <a:cs typeface="Times New Roman"/>
              </a:rPr>
              <a:t> </a:t>
            </a:r>
            <a:r>
              <a:rPr lang="en-US" i="1" dirty="0">
                <a:latin typeface="Times New Roman"/>
                <a:cs typeface="Times New Roman"/>
              </a:rPr>
              <a:t>operations</a:t>
            </a:r>
            <a:r>
              <a:rPr lang="en-US" i="1" spc="13" dirty="0">
                <a:latin typeface="Times New Roman"/>
                <a:cs typeface="Times New Roman"/>
              </a:rPr>
              <a:t> </a:t>
            </a:r>
            <a:r>
              <a:rPr lang="en-US" dirty="0">
                <a:latin typeface="Times New Roman"/>
                <a:cs typeface="Times New Roman"/>
              </a:rPr>
              <a:t>and fu</a:t>
            </a:r>
            <a:r>
              <a:rPr lang="en-US" spc="-13" dirty="0">
                <a:latin typeface="Times New Roman"/>
                <a:cs typeface="Times New Roman"/>
              </a:rPr>
              <a:t>l</a:t>
            </a:r>
            <a:r>
              <a:rPr lang="en-US" dirty="0">
                <a:latin typeface="Times New Roman"/>
                <a:cs typeface="Times New Roman"/>
              </a:rPr>
              <a:t>ly responsib</a:t>
            </a:r>
            <a:r>
              <a:rPr lang="en-US" spc="-13" dirty="0">
                <a:latin typeface="Times New Roman"/>
                <a:cs typeface="Times New Roman"/>
              </a:rPr>
              <a:t>l</a:t>
            </a:r>
            <a:r>
              <a:rPr lang="en-US" dirty="0">
                <a:latin typeface="Times New Roman"/>
                <a:cs typeface="Times New Roman"/>
              </a:rPr>
              <a:t>e for</a:t>
            </a:r>
            <a:r>
              <a:rPr lang="en-US" spc="9" dirty="0">
                <a:latin typeface="Times New Roman"/>
                <a:cs typeface="Times New Roman"/>
              </a:rPr>
              <a:t> </a:t>
            </a:r>
            <a:r>
              <a:rPr lang="en-US" dirty="0">
                <a:latin typeface="Times New Roman"/>
                <a:cs typeface="Times New Roman"/>
              </a:rPr>
              <a:t>the </a:t>
            </a:r>
            <a:r>
              <a:rPr lang="en-US" i="1" dirty="0">
                <a:latin typeface="Times New Roman"/>
                <a:cs typeface="Times New Roman"/>
              </a:rPr>
              <a:t>direction, coordination, and supervision of all U.S. Executi</a:t>
            </a:r>
            <a:r>
              <a:rPr lang="en-US" i="1" spc="-13" dirty="0">
                <a:latin typeface="Times New Roman"/>
                <a:cs typeface="Times New Roman"/>
              </a:rPr>
              <a:t>v</a:t>
            </a:r>
            <a:r>
              <a:rPr lang="en-US" i="1" dirty="0">
                <a:latin typeface="Times New Roman"/>
                <a:cs typeface="Times New Roman"/>
              </a:rPr>
              <a:t>e B</a:t>
            </a:r>
            <a:r>
              <a:rPr lang="en-US" i="1" spc="4" dirty="0">
                <a:latin typeface="Times New Roman"/>
                <a:cs typeface="Times New Roman"/>
              </a:rPr>
              <a:t>r</a:t>
            </a:r>
            <a:r>
              <a:rPr lang="en-US" i="1" dirty="0">
                <a:latin typeface="Times New Roman"/>
                <a:cs typeface="Times New Roman"/>
              </a:rPr>
              <a:t>anch emp</a:t>
            </a:r>
            <a:r>
              <a:rPr lang="en-US" i="1" spc="-13" dirty="0">
                <a:latin typeface="Times New Roman"/>
                <a:cs typeface="Times New Roman"/>
              </a:rPr>
              <a:t>l</a:t>
            </a:r>
            <a:r>
              <a:rPr lang="en-US" i="1" dirty="0">
                <a:latin typeface="Times New Roman"/>
                <a:cs typeface="Times New Roman"/>
              </a:rPr>
              <a:t>oy</a:t>
            </a:r>
            <a:r>
              <a:rPr lang="en-US" dirty="0">
                <a:latin typeface="Times New Roman"/>
                <a:cs typeface="Times New Roman"/>
              </a:rPr>
              <a:t>ee</a:t>
            </a:r>
            <a:r>
              <a:rPr lang="en-US" spc="4" dirty="0">
                <a:latin typeface="Times New Roman"/>
                <a:cs typeface="Times New Roman"/>
              </a:rPr>
              <a:t>s</a:t>
            </a:r>
            <a:r>
              <a:rPr lang="en-US" dirty="0">
                <a:latin typeface="Times New Roman"/>
                <a:cs typeface="Times New Roman"/>
              </a:rPr>
              <a:t>, regardless of their employment categories or location, except those under com</a:t>
            </a:r>
            <a:r>
              <a:rPr lang="en-US" spc="-13" dirty="0">
                <a:latin typeface="Times New Roman"/>
                <a:cs typeface="Times New Roman"/>
              </a:rPr>
              <a:t>m</a:t>
            </a:r>
            <a:r>
              <a:rPr lang="en-US" spc="4" dirty="0">
                <a:latin typeface="Times New Roman"/>
                <a:cs typeface="Times New Roman"/>
              </a:rPr>
              <a:t>a</a:t>
            </a:r>
            <a:r>
              <a:rPr lang="en-US" dirty="0">
                <a:latin typeface="Times New Roman"/>
                <a:cs typeface="Times New Roman"/>
              </a:rPr>
              <a:t>nd of a U.</a:t>
            </a:r>
            <a:r>
              <a:rPr lang="en-US" spc="4" dirty="0">
                <a:latin typeface="Times New Roman"/>
                <a:cs typeface="Times New Roman"/>
              </a:rPr>
              <a:t>S</a:t>
            </a:r>
            <a:r>
              <a:rPr lang="en-US" dirty="0">
                <a:latin typeface="Times New Roman"/>
                <a:cs typeface="Times New Roman"/>
              </a:rPr>
              <a:t>. ar</a:t>
            </a:r>
            <a:r>
              <a:rPr lang="en-US" spc="-13" dirty="0">
                <a:latin typeface="Times New Roman"/>
                <a:cs typeface="Times New Roman"/>
              </a:rPr>
              <a:t>e</a:t>
            </a:r>
            <a:r>
              <a:rPr lang="en-US" dirty="0">
                <a:latin typeface="Times New Roman"/>
                <a:cs typeface="Times New Roman"/>
              </a:rPr>
              <a:t>a mi</a:t>
            </a:r>
            <a:r>
              <a:rPr lang="en-US" spc="-13" dirty="0">
                <a:latin typeface="Times New Roman"/>
                <a:cs typeface="Times New Roman"/>
              </a:rPr>
              <a:t>l</a:t>
            </a:r>
            <a:r>
              <a:rPr lang="en-US" dirty="0">
                <a:latin typeface="Times New Roman"/>
                <a:cs typeface="Times New Roman"/>
              </a:rPr>
              <a:t>it</a:t>
            </a:r>
            <a:r>
              <a:rPr lang="en-US" spc="9" dirty="0">
                <a:latin typeface="Times New Roman"/>
                <a:cs typeface="Times New Roman"/>
              </a:rPr>
              <a:t>a</a:t>
            </a:r>
            <a:r>
              <a:rPr lang="en-US" dirty="0">
                <a:latin typeface="Times New Roman"/>
                <a:cs typeface="Times New Roman"/>
              </a:rPr>
              <a:t>ry com</a:t>
            </a:r>
            <a:r>
              <a:rPr lang="en-US" spc="-13" dirty="0">
                <a:latin typeface="Times New Roman"/>
                <a:cs typeface="Times New Roman"/>
              </a:rPr>
              <a:t>m</a:t>
            </a:r>
            <a:r>
              <a:rPr lang="en-US" spc="4" dirty="0">
                <a:latin typeface="Times New Roman"/>
                <a:cs typeface="Times New Roman"/>
              </a:rPr>
              <a:t>a</a:t>
            </a:r>
            <a:r>
              <a:rPr lang="en-US" dirty="0">
                <a:latin typeface="Times New Roman"/>
                <a:cs typeface="Times New Roman"/>
              </a:rPr>
              <a:t>nder, on the staff of an interna</a:t>
            </a:r>
            <a:r>
              <a:rPr lang="en-US" spc="9" dirty="0">
                <a:latin typeface="Times New Roman"/>
                <a:cs typeface="Times New Roman"/>
              </a:rPr>
              <a:t>t</a:t>
            </a:r>
            <a:r>
              <a:rPr lang="en-US" dirty="0">
                <a:latin typeface="Times New Roman"/>
                <a:cs typeface="Times New Roman"/>
              </a:rPr>
              <a:t>ional organization, or</a:t>
            </a:r>
            <a:r>
              <a:rPr lang="en-US" spc="9" dirty="0">
                <a:latin typeface="Times New Roman"/>
                <a:cs typeface="Times New Roman"/>
              </a:rPr>
              <a:t> </a:t>
            </a:r>
            <a:r>
              <a:rPr lang="en-US" dirty="0">
                <a:latin typeface="Times New Roman"/>
                <a:cs typeface="Times New Roman"/>
              </a:rPr>
              <a:t>VOA report</a:t>
            </a:r>
            <a:r>
              <a:rPr lang="en-US" spc="-13" dirty="0">
                <a:latin typeface="Times New Roman"/>
                <a:cs typeface="Times New Roman"/>
              </a:rPr>
              <a:t>e</a:t>
            </a:r>
            <a:r>
              <a:rPr lang="en-US" dirty="0">
                <a:latin typeface="Times New Roman"/>
                <a:cs typeface="Times New Roman"/>
              </a:rPr>
              <a:t>rs on assignment.</a:t>
            </a:r>
          </a:p>
          <a:p>
            <a:endParaRPr lang="en-US" sz="1800" dirty="0"/>
          </a:p>
        </p:txBody>
      </p:sp>
      <p:pic>
        <p:nvPicPr>
          <p:cNvPr id="6" name="Picture 5" descr="A group of people in front of a building&#10;&#10;Description automatically generated">
            <a:extLst>
              <a:ext uri="{FF2B5EF4-FFF2-40B4-BE49-F238E27FC236}">
                <a16:creationId xmlns:a16="http://schemas.microsoft.com/office/drawing/2014/main" id="{BB027772-9021-7649-AC87-5B8D0FDDA00C}"/>
              </a:ext>
            </a:extLst>
          </p:cNvPr>
          <p:cNvPicPr>
            <a:picLocks noChangeAspect="1"/>
          </p:cNvPicPr>
          <p:nvPr/>
        </p:nvPicPr>
        <p:blipFill rotWithShape="1">
          <a:blip r:embed="rId3" cstate="email">
            <a:extLst>
              <a:ext uri="{28A0092B-C50C-407E-A947-70E740481C1C}">
                <a14:useLocalDpi xmlns:a14="http://schemas.microsoft.com/office/drawing/2010/main"/>
              </a:ext>
              <a:ext uri="{837473B0-CC2E-450A-ABE3-18F120FF3D39}">
                <a1611:picAttrSrcUrl xmlns:a1611="http://schemas.microsoft.com/office/drawing/2016/11/main" r:id="rId4"/>
              </a:ext>
            </a:extLst>
          </a:blip>
          <a:srcRect b="-4"/>
          <a:stretch/>
        </p:blipFill>
        <p:spPr>
          <a:xfrm>
            <a:off x="5969353" y="2815228"/>
            <a:ext cx="2788920" cy="2788920"/>
          </a:xfrm>
          <a:custGeom>
            <a:avLst/>
            <a:gdLst/>
            <a:ahLst/>
            <a:cxnLst/>
            <a:rect l="l" t="t" r="r" b="b"/>
            <a:pathLst>
              <a:path w="2880360" h="2880360">
                <a:moveTo>
                  <a:pt x="1440180" y="0"/>
                </a:moveTo>
                <a:cubicBezTo>
                  <a:pt x="2235569" y="0"/>
                  <a:pt x="2880360" y="644791"/>
                  <a:pt x="2880360" y="1440180"/>
                </a:cubicBezTo>
                <a:cubicBezTo>
                  <a:pt x="2880360" y="2235569"/>
                  <a:pt x="2235569" y="2880360"/>
                  <a:pt x="1440180" y="2880360"/>
                </a:cubicBezTo>
                <a:cubicBezTo>
                  <a:pt x="644791" y="2880360"/>
                  <a:pt x="0" y="2235569"/>
                  <a:pt x="0" y="1440180"/>
                </a:cubicBezTo>
                <a:cubicBezTo>
                  <a:pt x="0" y="644791"/>
                  <a:pt x="644791" y="0"/>
                  <a:pt x="1440180" y="0"/>
                </a:cubicBezTo>
                <a:close/>
              </a:path>
            </a:pathLst>
          </a:custGeom>
        </p:spPr>
      </p:pic>
      <p:pic>
        <p:nvPicPr>
          <p:cNvPr id="4" name="Picture 3" descr="A picture containing food, plate, clock&#10;&#10;Description automatically generated">
            <a:extLst>
              <a:ext uri="{FF2B5EF4-FFF2-40B4-BE49-F238E27FC236}">
                <a16:creationId xmlns:a16="http://schemas.microsoft.com/office/drawing/2014/main" id="{470DEE4B-334F-5940-89FF-CFA0BEE8EB58}"/>
              </a:ext>
            </a:extLst>
          </p:cNvPr>
          <p:cNvPicPr>
            <a:picLocks noChangeAspect="1"/>
          </p:cNvPicPr>
          <p:nvPr/>
        </p:nvPicPr>
        <p:blipFill rotWithShape="1">
          <a:blip r:embed="rId5" cstate="email">
            <a:extLst>
              <a:ext uri="{28A0092B-C50C-407E-A947-70E740481C1C}">
                <a14:useLocalDpi xmlns:a14="http://schemas.microsoft.com/office/drawing/2010/main"/>
              </a:ext>
              <a:ext uri="{837473B0-CC2E-450A-ABE3-18F120FF3D39}">
                <a1611:picAttrSrcUrl xmlns:a1611="http://schemas.microsoft.com/office/drawing/2016/11/main" r:id="rId6"/>
              </a:ext>
            </a:extLst>
          </a:blip>
          <a:srcRect/>
          <a:stretch/>
        </p:blipFill>
        <p:spPr>
          <a:xfrm>
            <a:off x="8069269" y="499537"/>
            <a:ext cx="3869436" cy="3328544"/>
          </a:xfrm>
          <a:custGeom>
            <a:avLst/>
            <a:gdLst/>
            <a:ahLst/>
            <a:cxnLst/>
            <a:rect l="l" t="t" r="r" b="b"/>
            <a:pathLst>
              <a:path w="4034316" h="3486455">
                <a:moveTo>
                  <a:pt x="280681" y="0"/>
                </a:moveTo>
                <a:lnTo>
                  <a:pt x="4034316" y="0"/>
                </a:lnTo>
                <a:lnTo>
                  <a:pt x="4034316" y="2800630"/>
                </a:lnTo>
                <a:lnTo>
                  <a:pt x="3874752" y="2945652"/>
                </a:lnTo>
                <a:cubicBezTo>
                  <a:pt x="3465371" y="3283503"/>
                  <a:pt x="2940535" y="3486455"/>
                  <a:pt x="2368296" y="3486455"/>
                </a:cubicBezTo>
                <a:cubicBezTo>
                  <a:pt x="1060322" y="3486455"/>
                  <a:pt x="0" y="2426133"/>
                  <a:pt x="0" y="1118159"/>
                </a:cubicBezTo>
                <a:cubicBezTo>
                  <a:pt x="0" y="791166"/>
                  <a:pt x="66270" y="479650"/>
                  <a:pt x="186113" y="196311"/>
                </a:cubicBezTo>
                <a:close/>
              </a:path>
            </a:pathLst>
          </a:custGeom>
        </p:spPr>
      </p:pic>
      <p:pic>
        <p:nvPicPr>
          <p:cNvPr id="8" name="Picture 7" descr="A picture containing drawing&#10;&#10;Description automatically generated">
            <a:extLst>
              <a:ext uri="{FF2B5EF4-FFF2-40B4-BE49-F238E27FC236}">
                <a16:creationId xmlns:a16="http://schemas.microsoft.com/office/drawing/2014/main" id="{A405E249-CCF0-E14A-8B48-EB9FED52A607}"/>
              </a:ext>
            </a:extLst>
          </p:cNvPr>
          <p:cNvPicPr>
            <a:picLocks noChangeAspect="1"/>
          </p:cNvPicPr>
          <p:nvPr/>
        </p:nvPicPr>
        <p:blipFill rotWithShape="1">
          <a:blip r:embed="rId7" cstate="email">
            <a:extLst>
              <a:ext uri="{28A0092B-C50C-407E-A947-70E740481C1C}">
                <a14:useLocalDpi xmlns:a14="http://schemas.microsoft.com/office/drawing/2010/main"/>
              </a:ext>
              <a:ext uri="{837473B0-CC2E-450A-ABE3-18F120FF3D39}">
                <a1611:picAttrSrcUrl xmlns:a1611="http://schemas.microsoft.com/office/drawing/2016/11/main" r:id="rId8"/>
              </a:ext>
            </a:extLst>
          </a:blip>
          <a:srcRect/>
          <a:stretch/>
        </p:blipFill>
        <p:spPr>
          <a:xfrm>
            <a:off x="8758273" y="4026735"/>
            <a:ext cx="3138912" cy="2660795"/>
          </a:xfrm>
          <a:custGeom>
            <a:avLst/>
            <a:gdLst/>
            <a:ahLst/>
            <a:cxnLst/>
            <a:rect l="l" t="t" r="r" b="b"/>
            <a:pathLst>
              <a:path w="3138912" h="2660795">
                <a:moveTo>
                  <a:pt x="1723644" y="0"/>
                </a:moveTo>
                <a:cubicBezTo>
                  <a:pt x="2259111" y="0"/>
                  <a:pt x="2737550" y="244172"/>
                  <a:pt x="3053691" y="627247"/>
                </a:cubicBezTo>
                <a:lnTo>
                  <a:pt x="3138912" y="741211"/>
                </a:lnTo>
                <a:lnTo>
                  <a:pt x="3138912" y="2660795"/>
                </a:lnTo>
                <a:lnTo>
                  <a:pt x="278239" y="2660795"/>
                </a:lnTo>
                <a:lnTo>
                  <a:pt x="208035" y="2545235"/>
                </a:lnTo>
                <a:cubicBezTo>
                  <a:pt x="75362" y="2301006"/>
                  <a:pt x="0" y="2021126"/>
                  <a:pt x="0" y="1723644"/>
                </a:cubicBezTo>
                <a:cubicBezTo>
                  <a:pt x="0" y="771702"/>
                  <a:pt x="771702" y="0"/>
                  <a:pt x="1723644" y="0"/>
                </a:cubicBezTo>
                <a:close/>
              </a:path>
            </a:pathLst>
          </a:custGeom>
        </p:spPr>
      </p:pic>
    </p:spTree>
    <p:extLst>
      <p:ext uri="{BB962C8B-B14F-4D97-AF65-F5344CB8AC3E}">
        <p14:creationId xmlns:p14="http://schemas.microsoft.com/office/powerpoint/2010/main" val="1179801071"/>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2029" y="221087"/>
            <a:ext cx="10243555" cy="477857"/>
          </a:xfrm>
        </p:spPr>
        <p:txBody>
          <a:bodyPr>
            <a:normAutofit/>
          </a:bodyPr>
          <a:lstStyle/>
          <a:p>
            <a:pPr algn="ctr"/>
            <a:r>
              <a:rPr lang="en-US" sz="2824">
                <a:solidFill>
                  <a:schemeClr val="tx2"/>
                </a:solidFill>
                <a:latin typeface="Castellar" panose="020A0402060406010301" pitchFamily="18" charset="77"/>
                <a:cs typeface="Times New Roman"/>
              </a:rPr>
              <a:t>U.S. Embassy Structure:  The Country Team</a:t>
            </a:r>
          </a:p>
        </p:txBody>
      </p:sp>
      <p:sp>
        <p:nvSpPr>
          <p:cNvPr id="47" name="Rectangle 2"/>
          <p:cNvSpPr>
            <a:spLocks noChangeArrowheads="1"/>
          </p:cNvSpPr>
          <p:nvPr/>
        </p:nvSpPr>
        <p:spPr bwMode="auto">
          <a:xfrm>
            <a:off x="4710546" y="841896"/>
            <a:ext cx="2477974" cy="738724"/>
          </a:xfrm>
          <a:prstGeom prst="rect">
            <a:avLst/>
          </a:prstGeom>
          <a:solidFill>
            <a:schemeClr val="accent4">
              <a:lumMod val="75000"/>
            </a:schemeClr>
          </a:solidFill>
          <a:ln w="12700">
            <a:solidFill>
              <a:schemeClr val="tx1"/>
            </a:solidFill>
            <a:miter lim="800000"/>
            <a:headEnd/>
            <a:tailEnd/>
          </a:ln>
          <a:effectLst>
            <a:outerShdw blurRad="63500" dist="107763" dir="2700000" algn="ctr" rotWithShape="0">
              <a:schemeClr val="bg2">
                <a:alpha val="74998"/>
              </a:schemeClr>
            </a:outerShdw>
          </a:effectLst>
        </p:spPr>
        <p:txBody>
          <a:bodyPr wrap="none" anchor="ctr"/>
          <a:lstStyle/>
          <a:p>
            <a:pPr algn="ctr"/>
            <a:r>
              <a:rPr lang="en-US" sz="2182">
                <a:solidFill>
                  <a:prstClr val="white"/>
                </a:solidFill>
              </a:rPr>
              <a:t>Ambassador</a:t>
            </a:r>
          </a:p>
          <a:p>
            <a:pPr algn="ctr"/>
            <a:r>
              <a:rPr lang="en-US" sz="2182">
                <a:solidFill>
                  <a:prstClr val="white"/>
                </a:solidFill>
              </a:rPr>
              <a:t>(Chief of Mission)</a:t>
            </a:r>
          </a:p>
        </p:txBody>
      </p:sp>
      <p:sp>
        <p:nvSpPr>
          <p:cNvPr id="49" name="Rectangle 4"/>
          <p:cNvSpPr>
            <a:spLocks noChangeArrowheads="1"/>
          </p:cNvSpPr>
          <p:nvPr/>
        </p:nvSpPr>
        <p:spPr bwMode="auto">
          <a:xfrm>
            <a:off x="4519273" y="1739275"/>
            <a:ext cx="2962182" cy="320501"/>
          </a:xfrm>
          <a:prstGeom prst="rect">
            <a:avLst/>
          </a:prstGeom>
          <a:solidFill>
            <a:schemeClr val="accent4">
              <a:lumMod val="60000"/>
              <a:lumOff val="40000"/>
            </a:schemeClr>
          </a:solidFill>
          <a:ln w="12700">
            <a:solidFill>
              <a:schemeClr val="tx1"/>
            </a:solidFill>
            <a:miter lim="800000"/>
            <a:headEnd/>
            <a:tailEnd/>
          </a:ln>
          <a:effectLst>
            <a:outerShdw blurRad="63500" dist="107763" dir="2700000" algn="ctr" rotWithShape="0">
              <a:schemeClr val="bg2">
                <a:alpha val="74998"/>
              </a:schemeClr>
            </a:outerShdw>
          </a:effectLst>
        </p:spPr>
        <p:txBody>
          <a:bodyPr wrap="none" anchor="ctr"/>
          <a:lstStyle/>
          <a:p>
            <a:pPr algn="ctr"/>
            <a:r>
              <a:rPr lang="en-US" sz="1637">
                <a:solidFill>
                  <a:prstClr val="black"/>
                </a:solidFill>
              </a:rPr>
              <a:t>Deputy Chief of Mission (DCM)</a:t>
            </a:r>
          </a:p>
        </p:txBody>
      </p:sp>
      <p:sp>
        <p:nvSpPr>
          <p:cNvPr id="51" name="Rectangle 6"/>
          <p:cNvSpPr>
            <a:spLocks noChangeArrowheads="1"/>
          </p:cNvSpPr>
          <p:nvPr/>
        </p:nvSpPr>
        <p:spPr bwMode="auto">
          <a:xfrm>
            <a:off x="2936166" y="2434754"/>
            <a:ext cx="940226" cy="833612"/>
          </a:xfrm>
          <a:prstGeom prst="rect">
            <a:avLst/>
          </a:prstGeom>
          <a:solidFill>
            <a:schemeClr val="accent4">
              <a:lumMod val="40000"/>
              <a:lumOff val="60000"/>
            </a:schemeClr>
          </a:solidFill>
          <a:ln w="12700">
            <a:solidFill>
              <a:schemeClr val="tx1"/>
            </a:solidFill>
            <a:miter lim="800000"/>
            <a:headEnd/>
            <a:tailEnd/>
          </a:ln>
          <a:effectLst/>
        </p:spPr>
        <p:txBody>
          <a:bodyPr wrap="none" anchor="ctr"/>
          <a:lstStyle/>
          <a:p>
            <a:pPr algn="ctr"/>
            <a:r>
              <a:rPr lang="en-US" sz="1819">
                <a:solidFill>
                  <a:prstClr val="black"/>
                </a:solidFill>
              </a:rPr>
              <a:t>Economic</a:t>
            </a:r>
          </a:p>
          <a:p>
            <a:pPr algn="ctr"/>
            <a:r>
              <a:rPr lang="en-US" sz="1819">
                <a:solidFill>
                  <a:prstClr val="black"/>
                </a:solidFill>
              </a:rPr>
              <a:t>Affairs</a:t>
            </a:r>
          </a:p>
        </p:txBody>
      </p:sp>
      <p:sp>
        <p:nvSpPr>
          <p:cNvPr id="53" name="Rectangle 8"/>
          <p:cNvSpPr>
            <a:spLocks noChangeArrowheads="1"/>
          </p:cNvSpPr>
          <p:nvPr/>
        </p:nvSpPr>
        <p:spPr bwMode="auto">
          <a:xfrm>
            <a:off x="4919258" y="2437972"/>
            <a:ext cx="884549" cy="840235"/>
          </a:xfrm>
          <a:prstGeom prst="rect">
            <a:avLst/>
          </a:prstGeom>
          <a:solidFill>
            <a:schemeClr val="accent4">
              <a:lumMod val="40000"/>
              <a:lumOff val="60000"/>
            </a:schemeClr>
          </a:solidFill>
          <a:ln w="12700">
            <a:solidFill>
              <a:schemeClr val="tx1"/>
            </a:solidFill>
            <a:miter lim="800000"/>
            <a:headEnd/>
            <a:tailEnd/>
          </a:ln>
          <a:effectLst/>
        </p:spPr>
        <p:txBody>
          <a:bodyPr wrap="none" anchor="ctr"/>
          <a:lstStyle/>
          <a:p>
            <a:pPr algn="ctr"/>
            <a:r>
              <a:rPr lang="en-US" sz="1819">
                <a:solidFill>
                  <a:prstClr val="black"/>
                </a:solidFill>
              </a:rPr>
              <a:t>Manage-</a:t>
            </a:r>
          </a:p>
          <a:p>
            <a:pPr algn="ctr"/>
            <a:r>
              <a:rPr lang="en-US" sz="1819" err="1">
                <a:solidFill>
                  <a:prstClr val="black"/>
                </a:solidFill>
              </a:rPr>
              <a:t>ment</a:t>
            </a:r>
            <a:endParaRPr lang="en-US" sz="1819">
              <a:solidFill>
                <a:prstClr val="black"/>
              </a:solidFill>
              <a:latin typeface="Arial Black" panose="020B0A04020102020204" pitchFamily="34" charset="0"/>
            </a:endParaRPr>
          </a:p>
        </p:txBody>
      </p:sp>
      <p:sp>
        <p:nvSpPr>
          <p:cNvPr id="55" name="Rectangle 10"/>
          <p:cNvSpPr>
            <a:spLocks noChangeArrowheads="1"/>
          </p:cNvSpPr>
          <p:nvPr/>
        </p:nvSpPr>
        <p:spPr bwMode="auto">
          <a:xfrm>
            <a:off x="8110334" y="2425126"/>
            <a:ext cx="834148" cy="853081"/>
          </a:xfrm>
          <a:prstGeom prst="rect">
            <a:avLst/>
          </a:prstGeom>
          <a:solidFill>
            <a:schemeClr val="tx2">
              <a:lumMod val="40000"/>
              <a:lumOff val="60000"/>
            </a:schemeClr>
          </a:solidFill>
          <a:ln w="12700">
            <a:solidFill>
              <a:schemeClr val="tx1"/>
            </a:solidFill>
            <a:miter lim="800000"/>
            <a:headEnd/>
            <a:tailEnd/>
          </a:ln>
          <a:effectLst/>
        </p:spPr>
        <p:txBody>
          <a:bodyPr wrap="none" anchor="ctr"/>
          <a:lstStyle/>
          <a:p>
            <a:pPr algn="ctr"/>
            <a:r>
              <a:rPr lang="en-US" sz="1819" dirty="0">
                <a:solidFill>
                  <a:prstClr val="black"/>
                </a:solidFill>
              </a:rPr>
              <a:t>Defense</a:t>
            </a:r>
          </a:p>
          <a:p>
            <a:pPr algn="ctr"/>
            <a:r>
              <a:rPr lang="en-US" sz="1819" dirty="0">
                <a:solidFill>
                  <a:prstClr val="black"/>
                </a:solidFill>
              </a:rPr>
              <a:t>(SDO)</a:t>
            </a:r>
          </a:p>
        </p:txBody>
      </p:sp>
      <p:sp>
        <p:nvSpPr>
          <p:cNvPr id="59" name="Rectangle 14"/>
          <p:cNvSpPr>
            <a:spLocks noChangeArrowheads="1"/>
          </p:cNvSpPr>
          <p:nvPr/>
        </p:nvSpPr>
        <p:spPr bwMode="auto">
          <a:xfrm>
            <a:off x="6991023" y="2427826"/>
            <a:ext cx="952641" cy="840540"/>
          </a:xfrm>
          <a:prstGeom prst="rect">
            <a:avLst/>
          </a:prstGeom>
          <a:solidFill>
            <a:schemeClr val="accent4">
              <a:lumMod val="40000"/>
              <a:lumOff val="60000"/>
            </a:schemeClr>
          </a:solidFill>
          <a:ln w="12700">
            <a:solidFill>
              <a:schemeClr val="tx1"/>
            </a:solidFill>
            <a:miter lim="800000"/>
            <a:headEnd/>
            <a:tailEnd/>
          </a:ln>
          <a:effectLst/>
        </p:spPr>
        <p:txBody>
          <a:bodyPr wrap="none" anchor="ctr"/>
          <a:lstStyle/>
          <a:p>
            <a:pPr algn="ctr"/>
            <a:r>
              <a:rPr lang="en-US" sz="1728">
                <a:solidFill>
                  <a:prstClr val="black"/>
                </a:solidFill>
              </a:rPr>
              <a:t>Regional</a:t>
            </a:r>
          </a:p>
          <a:p>
            <a:pPr algn="ctr"/>
            <a:r>
              <a:rPr lang="en-US" sz="1728">
                <a:solidFill>
                  <a:prstClr val="black"/>
                </a:solidFill>
              </a:rPr>
              <a:t>Security</a:t>
            </a:r>
          </a:p>
          <a:p>
            <a:pPr algn="ctr"/>
            <a:r>
              <a:rPr lang="en-US" sz="1728">
                <a:solidFill>
                  <a:prstClr val="black"/>
                </a:solidFill>
              </a:rPr>
              <a:t>Office</a:t>
            </a:r>
          </a:p>
        </p:txBody>
      </p:sp>
      <p:sp>
        <p:nvSpPr>
          <p:cNvPr id="61" name="Rectangle 16"/>
          <p:cNvSpPr>
            <a:spLocks noChangeArrowheads="1"/>
          </p:cNvSpPr>
          <p:nvPr/>
        </p:nvSpPr>
        <p:spPr bwMode="auto">
          <a:xfrm>
            <a:off x="7763666" y="4269930"/>
            <a:ext cx="2679643" cy="2399648"/>
          </a:xfrm>
          <a:prstGeom prst="rect">
            <a:avLst/>
          </a:prstGeom>
          <a:solidFill>
            <a:schemeClr val="tx2">
              <a:lumMod val="40000"/>
              <a:lumOff val="60000"/>
            </a:schemeClr>
          </a:solidFill>
          <a:ln w="12700">
            <a:solidFill>
              <a:schemeClr val="tx1"/>
            </a:solidFill>
            <a:miter lim="800000"/>
            <a:headEnd/>
            <a:tailEnd/>
          </a:ln>
          <a:effectLst/>
        </p:spPr>
        <p:txBody>
          <a:bodyPr wrap="none" anchor="ctr"/>
          <a:lstStyle/>
          <a:p>
            <a:pPr algn="ctr"/>
            <a:r>
              <a:rPr lang="en-US" sz="1819" dirty="0">
                <a:solidFill>
                  <a:prstClr val="black"/>
                </a:solidFill>
                <a:cs typeface="Arial" panose="020B0604020202020204" pitchFamily="34" charset="0"/>
              </a:rPr>
              <a:t> </a:t>
            </a:r>
            <a:r>
              <a:rPr lang="en-US" sz="1819" b="1" u="sng" dirty="0">
                <a:solidFill>
                  <a:prstClr val="black"/>
                </a:solidFill>
                <a:cs typeface="Arial" panose="020B0604020202020204" pitchFamily="34" charset="0"/>
              </a:rPr>
              <a:t>Other USG Agencies</a:t>
            </a:r>
          </a:p>
          <a:p>
            <a:pPr>
              <a:spcBef>
                <a:spcPts val="545"/>
              </a:spcBef>
            </a:pPr>
            <a:r>
              <a:rPr lang="en-US" sz="1637" dirty="0">
                <a:solidFill>
                  <a:prstClr val="black"/>
                </a:solidFill>
                <a:cs typeface="Arial" panose="020B0604020202020204" pitchFamily="34" charset="0"/>
              </a:rPr>
              <a:t>IC		</a:t>
            </a:r>
          </a:p>
          <a:p>
            <a:r>
              <a:rPr lang="en-US" sz="1637" dirty="0">
                <a:solidFill>
                  <a:prstClr val="black"/>
                </a:solidFill>
                <a:cs typeface="Arial" panose="020B0604020202020204" pitchFamily="34" charset="0"/>
              </a:rPr>
              <a:t>FBI		DEA</a:t>
            </a:r>
          </a:p>
          <a:p>
            <a:r>
              <a:rPr lang="en-US" sz="1637" dirty="0">
                <a:solidFill>
                  <a:prstClr val="black"/>
                </a:solidFill>
                <a:cs typeface="Arial" panose="020B0604020202020204" pitchFamily="34" charset="0"/>
              </a:rPr>
              <a:t>DHS (ICE/CBP/HSI)	FAS</a:t>
            </a:r>
          </a:p>
          <a:p>
            <a:r>
              <a:rPr lang="en-US" sz="1637" dirty="0">
                <a:solidFill>
                  <a:prstClr val="black"/>
                </a:solidFill>
                <a:cs typeface="Arial" panose="020B0604020202020204" pitchFamily="34" charset="0"/>
              </a:rPr>
              <a:t>Commerce	FAA</a:t>
            </a:r>
          </a:p>
          <a:p>
            <a:r>
              <a:rPr lang="en-US" sz="1637" dirty="0">
                <a:solidFill>
                  <a:prstClr val="black"/>
                </a:solidFill>
                <a:cs typeface="Arial" panose="020B0604020202020204" pitchFamily="34" charset="0"/>
              </a:rPr>
              <a:t>Peace Corps	USSS</a:t>
            </a:r>
          </a:p>
          <a:p>
            <a:r>
              <a:rPr lang="en-US" sz="1637" dirty="0">
                <a:solidFill>
                  <a:prstClr val="black"/>
                </a:solidFill>
                <a:cs typeface="Arial" panose="020B0604020202020204" pitchFamily="34" charset="0"/>
              </a:rPr>
              <a:t>Treasury		Energy</a:t>
            </a:r>
          </a:p>
          <a:p>
            <a:r>
              <a:rPr lang="en-US" sz="1637" dirty="0">
                <a:solidFill>
                  <a:prstClr val="black"/>
                </a:solidFill>
                <a:cs typeface="Arial" panose="020B0604020202020204" pitchFamily="34" charset="0"/>
              </a:rPr>
              <a:t>NASA		IRS</a:t>
            </a:r>
          </a:p>
          <a:p>
            <a:r>
              <a:rPr lang="en-US" sz="1637" dirty="0">
                <a:solidFill>
                  <a:prstClr val="black"/>
                </a:solidFill>
                <a:cs typeface="Arial" panose="020B0604020202020204" pitchFamily="34" charset="0"/>
              </a:rPr>
              <a:t>CDC		SSA</a:t>
            </a:r>
          </a:p>
        </p:txBody>
      </p:sp>
      <p:sp>
        <p:nvSpPr>
          <p:cNvPr id="69" name="Line 24"/>
          <p:cNvSpPr>
            <a:spLocks noChangeShapeType="1"/>
          </p:cNvSpPr>
          <p:nvPr/>
        </p:nvSpPr>
        <p:spPr bwMode="auto">
          <a:xfrm>
            <a:off x="5885741" y="2087341"/>
            <a:ext cx="0" cy="151173"/>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310">
              <a:solidFill>
                <a:prstClr val="black"/>
              </a:solidFill>
            </a:endParaRPr>
          </a:p>
        </p:txBody>
      </p:sp>
      <p:sp>
        <p:nvSpPr>
          <p:cNvPr id="74" name="Rectangle 29"/>
          <p:cNvSpPr>
            <a:spLocks noChangeArrowheads="1"/>
          </p:cNvSpPr>
          <p:nvPr/>
        </p:nvSpPr>
        <p:spPr bwMode="auto">
          <a:xfrm>
            <a:off x="1892659" y="2440606"/>
            <a:ext cx="951319" cy="827760"/>
          </a:xfrm>
          <a:prstGeom prst="rect">
            <a:avLst/>
          </a:prstGeom>
          <a:solidFill>
            <a:schemeClr val="accent4">
              <a:lumMod val="40000"/>
              <a:lumOff val="60000"/>
            </a:schemeClr>
          </a:solidFill>
          <a:ln w="12700">
            <a:solidFill>
              <a:schemeClr val="tx1"/>
            </a:solidFill>
            <a:miter lim="800000"/>
            <a:headEnd/>
            <a:tailEnd/>
          </a:ln>
          <a:effectLst/>
        </p:spPr>
        <p:txBody>
          <a:bodyPr wrap="none" anchor="ctr"/>
          <a:lstStyle/>
          <a:p>
            <a:pPr algn="ctr"/>
            <a:r>
              <a:rPr lang="en-US" sz="1819">
                <a:solidFill>
                  <a:prstClr val="black"/>
                </a:solidFill>
              </a:rPr>
              <a:t>Political</a:t>
            </a:r>
          </a:p>
          <a:p>
            <a:pPr algn="ctr"/>
            <a:r>
              <a:rPr lang="en-US" sz="1819">
                <a:solidFill>
                  <a:prstClr val="black"/>
                </a:solidFill>
              </a:rPr>
              <a:t>Affairs</a:t>
            </a:r>
          </a:p>
        </p:txBody>
      </p:sp>
      <p:sp>
        <p:nvSpPr>
          <p:cNvPr id="76" name="Rectangle 31"/>
          <p:cNvSpPr>
            <a:spLocks noChangeArrowheads="1"/>
          </p:cNvSpPr>
          <p:nvPr/>
        </p:nvSpPr>
        <p:spPr bwMode="auto">
          <a:xfrm>
            <a:off x="4265520" y="1210236"/>
            <a:ext cx="4659406" cy="721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lang="en-US" sz="2621" b="1">
              <a:solidFill>
                <a:prstClr val="black"/>
              </a:solidFill>
              <a:cs typeface="Arial" charset="0"/>
            </a:endParaRPr>
          </a:p>
        </p:txBody>
      </p:sp>
      <p:sp>
        <p:nvSpPr>
          <p:cNvPr id="78" name="Line 34"/>
          <p:cNvSpPr>
            <a:spLocks noChangeShapeType="1"/>
          </p:cNvSpPr>
          <p:nvPr/>
        </p:nvSpPr>
        <p:spPr bwMode="auto">
          <a:xfrm>
            <a:off x="2374531" y="2260990"/>
            <a:ext cx="0" cy="1866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310">
              <a:solidFill>
                <a:prstClr val="black"/>
              </a:solidFill>
            </a:endParaRPr>
          </a:p>
        </p:txBody>
      </p:sp>
      <p:sp>
        <p:nvSpPr>
          <p:cNvPr id="79" name="Freeform 35"/>
          <p:cNvSpPr>
            <a:spLocks/>
          </p:cNvSpPr>
          <p:nvPr/>
        </p:nvSpPr>
        <p:spPr bwMode="auto">
          <a:xfrm>
            <a:off x="1681481" y="2202728"/>
            <a:ext cx="8513801" cy="41562"/>
          </a:xfrm>
          <a:custGeom>
            <a:avLst/>
            <a:gdLst>
              <a:gd name="T0" fmla="*/ 0 w 5007"/>
              <a:gd name="T1" fmla="*/ 2147483646 h 10"/>
              <a:gd name="T2" fmla="*/ 2147483646 w 5007"/>
              <a:gd name="T3" fmla="*/ 0 h 10"/>
              <a:gd name="T4" fmla="*/ 0 60000 65536"/>
              <a:gd name="T5" fmla="*/ 0 60000 65536"/>
              <a:gd name="T6" fmla="*/ 0 w 5007"/>
              <a:gd name="T7" fmla="*/ 0 h 10"/>
              <a:gd name="T8" fmla="*/ 5007 w 5007"/>
              <a:gd name="T9" fmla="*/ 10 h 10"/>
            </a:gdLst>
            <a:ahLst/>
            <a:cxnLst>
              <a:cxn ang="T4">
                <a:pos x="T0" y="T1"/>
              </a:cxn>
              <a:cxn ang="T5">
                <a:pos x="T2" y="T3"/>
              </a:cxn>
            </a:cxnLst>
            <a:rect l="T6" t="T7" r="T8" b="T9"/>
            <a:pathLst>
              <a:path w="5007" h="10">
                <a:moveTo>
                  <a:pt x="0" y="10"/>
                </a:moveTo>
                <a:lnTo>
                  <a:pt x="5007" y="0"/>
                </a:lnTo>
              </a:path>
            </a:pathLst>
          </a:cu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sz="1310">
              <a:solidFill>
                <a:prstClr val="black"/>
              </a:solidFill>
            </a:endParaRPr>
          </a:p>
        </p:txBody>
      </p:sp>
      <p:sp>
        <p:nvSpPr>
          <p:cNvPr id="80" name="Rectangle 36"/>
          <p:cNvSpPr>
            <a:spLocks noChangeArrowheads="1"/>
          </p:cNvSpPr>
          <p:nvPr/>
        </p:nvSpPr>
        <p:spPr bwMode="auto">
          <a:xfrm>
            <a:off x="5900809" y="2426609"/>
            <a:ext cx="986086" cy="851598"/>
          </a:xfrm>
          <a:prstGeom prst="rect">
            <a:avLst/>
          </a:prstGeom>
          <a:solidFill>
            <a:schemeClr val="accent4">
              <a:lumMod val="40000"/>
              <a:lumOff val="60000"/>
            </a:schemeClr>
          </a:solidFill>
          <a:ln w="12700">
            <a:solidFill>
              <a:schemeClr val="tx1"/>
            </a:solidFill>
            <a:miter lim="800000"/>
            <a:headEnd/>
            <a:tailEnd/>
          </a:ln>
          <a:effectLst/>
        </p:spPr>
        <p:txBody>
          <a:bodyPr wrap="none" anchor="ctr"/>
          <a:lstStyle/>
          <a:p>
            <a:pPr algn="ctr"/>
            <a:r>
              <a:rPr lang="en-US" sz="1819">
                <a:solidFill>
                  <a:prstClr val="black"/>
                </a:solidFill>
                <a:cs typeface="Arial" charset="0"/>
              </a:rPr>
              <a:t>Public</a:t>
            </a:r>
          </a:p>
          <a:p>
            <a:pPr algn="ctr"/>
            <a:r>
              <a:rPr lang="en-US" sz="1819">
                <a:solidFill>
                  <a:prstClr val="black"/>
                </a:solidFill>
                <a:cs typeface="Arial" charset="0"/>
              </a:rPr>
              <a:t>Affairs</a:t>
            </a:r>
          </a:p>
        </p:txBody>
      </p:sp>
      <p:sp>
        <p:nvSpPr>
          <p:cNvPr id="82" name="Line 38"/>
          <p:cNvSpPr>
            <a:spLocks noChangeShapeType="1"/>
          </p:cNvSpPr>
          <p:nvPr/>
        </p:nvSpPr>
        <p:spPr bwMode="auto">
          <a:xfrm flipH="1">
            <a:off x="10195282" y="2197025"/>
            <a:ext cx="2677" cy="2088144"/>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310">
              <a:solidFill>
                <a:prstClr val="black"/>
              </a:solidFill>
            </a:endParaRPr>
          </a:p>
        </p:txBody>
      </p:sp>
      <p:sp>
        <p:nvSpPr>
          <p:cNvPr id="84" name="Line 40"/>
          <p:cNvSpPr>
            <a:spLocks noChangeShapeType="1"/>
          </p:cNvSpPr>
          <p:nvPr/>
        </p:nvSpPr>
        <p:spPr bwMode="auto">
          <a:xfrm flipH="1">
            <a:off x="3404112" y="2232132"/>
            <a:ext cx="1190" cy="19447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310">
              <a:solidFill>
                <a:prstClr val="black"/>
              </a:solidFill>
            </a:endParaRPr>
          </a:p>
        </p:txBody>
      </p:sp>
      <p:sp>
        <p:nvSpPr>
          <p:cNvPr id="85" name="Line 41"/>
          <p:cNvSpPr>
            <a:spLocks noChangeShapeType="1"/>
          </p:cNvSpPr>
          <p:nvPr/>
        </p:nvSpPr>
        <p:spPr bwMode="auto">
          <a:xfrm>
            <a:off x="5361533" y="2233262"/>
            <a:ext cx="0" cy="20334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310">
              <a:solidFill>
                <a:prstClr val="black"/>
              </a:solidFill>
            </a:endParaRPr>
          </a:p>
        </p:txBody>
      </p:sp>
      <p:sp>
        <p:nvSpPr>
          <p:cNvPr id="86" name="Line 42"/>
          <p:cNvSpPr>
            <a:spLocks noChangeShapeType="1"/>
          </p:cNvSpPr>
          <p:nvPr/>
        </p:nvSpPr>
        <p:spPr bwMode="auto">
          <a:xfrm flipH="1">
            <a:off x="6339824" y="2244292"/>
            <a:ext cx="1" cy="20334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310">
              <a:solidFill>
                <a:prstClr val="black"/>
              </a:solidFill>
            </a:endParaRPr>
          </a:p>
        </p:txBody>
      </p:sp>
      <p:sp>
        <p:nvSpPr>
          <p:cNvPr id="87" name="Line 43"/>
          <p:cNvSpPr>
            <a:spLocks noChangeShapeType="1"/>
          </p:cNvSpPr>
          <p:nvPr/>
        </p:nvSpPr>
        <p:spPr bwMode="auto">
          <a:xfrm>
            <a:off x="7448532" y="2228173"/>
            <a:ext cx="3038" cy="20658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310">
              <a:solidFill>
                <a:prstClr val="black"/>
              </a:solidFill>
            </a:endParaRPr>
          </a:p>
        </p:txBody>
      </p:sp>
      <p:sp>
        <p:nvSpPr>
          <p:cNvPr id="88" name="Line 44"/>
          <p:cNvSpPr>
            <a:spLocks noChangeShapeType="1"/>
          </p:cNvSpPr>
          <p:nvPr/>
        </p:nvSpPr>
        <p:spPr bwMode="auto">
          <a:xfrm flipH="1">
            <a:off x="8520545" y="2238514"/>
            <a:ext cx="0" cy="18231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310">
              <a:solidFill>
                <a:prstClr val="black"/>
              </a:solidFill>
            </a:endParaRPr>
          </a:p>
        </p:txBody>
      </p:sp>
      <p:sp>
        <p:nvSpPr>
          <p:cNvPr id="90" name="Line 24"/>
          <p:cNvSpPr>
            <a:spLocks noChangeShapeType="1"/>
          </p:cNvSpPr>
          <p:nvPr/>
        </p:nvSpPr>
        <p:spPr bwMode="auto">
          <a:xfrm>
            <a:off x="5885741" y="1603247"/>
            <a:ext cx="0" cy="11290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310">
              <a:solidFill>
                <a:prstClr val="black"/>
              </a:solidFill>
            </a:endParaRPr>
          </a:p>
        </p:txBody>
      </p:sp>
      <p:sp>
        <p:nvSpPr>
          <p:cNvPr id="48" name="Line 40"/>
          <p:cNvSpPr>
            <a:spLocks noChangeShapeType="1"/>
          </p:cNvSpPr>
          <p:nvPr/>
        </p:nvSpPr>
        <p:spPr bwMode="auto">
          <a:xfrm flipH="1">
            <a:off x="4448800" y="2242319"/>
            <a:ext cx="5597" cy="19447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310">
              <a:solidFill>
                <a:prstClr val="black"/>
              </a:solidFill>
            </a:endParaRPr>
          </a:p>
        </p:txBody>
      </p:sp>
      <p:sp>
        <p:nvSpPr>
          <p:cNvPr id="50" name="Rectangle 10"/>
          <p:cNvSpPr>
            <a:spLocks noChangeArrowheads="1"/>
          </p:cNvSpPr>
          <p:nvPr/>
        </p:nvSpPr>
        <p:spPr bwMode="auto">
          <a:xfrm>
            <a:off x="3940970" y="2434755"/>
            <a:ext cx="898337" cy="843453"/>
          </a:xfrm>
          <a:prstGeom prst="rect">
            <a:avLst/>
          </a:prstGeom>
          <a:solidFill>
            <a:schemeClr val="accent4">
              <a:lumMod val="40000"/>
              <a:lumOff val="60000"/>
            </a:schemeClr>
          </a:solidFill>
          <a:ln w="12700">
            <a:solidFill>
              <a:schemeClr val="tx1"/>
            </a:solidFill>
            <a:miter lim="800000"/>
            <a:headEnd/>
            <a:tailEnd/>
          </a:ln>
          <a:effectLst/>
        </p:spPr>
        <p:txBody>
          <a:bodyPr wrap="none" anchor="ctr"/>
          <a:lstStyle/>
          <a:p>
            <a:pPr algn="ctr"/>
            <a:r>
              <a:rPr lang="en-US" sz="1819">
                <a:solidFill>
                  <a:prstClr val="black"/>
                </a:solidFill>
              </a:rPr>
              <a:t>Consular</a:t>
            </a:r>
          </a:p>
          <a:p>
            <a:pPr algn="ctr"/>
            <a:r>
              <a:rPr lang="en-US" sz="1819">
                <a:solidFill>
                  <a:prstClr val="black"/>
                </a:solidFill>
              </a:rPr>
              <a:t>Affairs</a:t>
            </a:r>
          </a:p>
        </p:txBody>
      </p:sp>
      <p:sp>
        <p:nvSpPr>
          <p:cNvPr id="58" name="Line 44"/>
          <p:cNvSpPr>
            <a:spLocks noChangeShapeType="1"/>
          </p:cNvSpPr>
          <p:nvPr/>
        </p:nvSpPr>
        <p:spPr bwMode="auto">
          <a:xfrm flipH="1">
            <a:off x="8243455" y="3287627"/>
            <a:ext cx="0" cy="18231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310">
              <a:solidFill>
                <a:prstClr val="black"/>
              </a:solidFill>
            </a:endParaRPr>
          </a:p>
        </p:txBody>
      </p:sp>
      <p:sp>
        <p:nvSpPr>
          <p:cNvPr id="60" name="Line 44"/>
          <p:cNvSpPr>
            <a:spLocks noChangeShapeType="1"/>
          </p:cNvSpPr>
          <p:nvPr/>
        </p:nvSpPr>
        <p:spPr bwMode="auto">
          <a:xfrm flipH="1">
            <a:off x="8797637" y="3287626"/>
            <a:ext cx="0" cy="18231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310">
              <a:solidFill>
                <a:prstClr val="black"/>
              </a:solidFill>
            </a:endParaRPr>
          </a:p>
        </p:txBody>
      </p:sp>
      <p:sp>
        <p:nvSpPr>
          <p:cNvPr id="62" name="Rectangle 10"/>
          <p:cNvSpPr>
            <a:spLocks noChangeArrowheads="1"/>
          </p:cNvSpPr>
          <p:nvPr/>
        </p:nvSpPr>
        <p:spPr bwMode="auto">
          <a:xfrm>
            <a:off x="7763666" y="3453262"/>
            <a:ext cx="618335" cy="641613"/>
          </a:xfrm>
          <a:prstGeom prst="rect">
            <a:avLst/>
          </a:prstGeom>
          <a:solidFill>
            <a:schemeClr val="tx2">
              <a:lumMod val="40000"/>
              <a:lumOff val="60000"/>
            </a:schemeClr>
          </a:solidFill>
          <a:ln w="12700">
            <a:solidFill>
              <a:schemeClr val="tx1"/>
            </a:solidFill>
            <a:miter lim="800000"/>
            <a:headEnd/>
            <a:tailEnd/>
          </a:ln>
          <a:effectLst/>
        </p:spPr>
        <p:txBody>
          <a:bodyPr wrap="none" anchor="ctr"/>
          <a:lstStyle/>
          <a:p>
            <a:pPr algn="ctr"/>
            <a:r>
              <a:rPr lang="en-US" sz="1637">
                <a:solidFill>
                  <a:prstClr val="black"/>
                </a:solidFill>
              </a:rPr>
              <a:t>DAO</a:t>
            </a:r>
          </a:p>
        </p:txBody>
      </p:sp>
      <p:sp>
        <p:nvSpPr>
          <p:cNvPr id="63" name="Rectangle 10"/>
          <p:cNvSpPr>
            <a:spLocks noChangeArrowheads="1"/>
          </p:cNvSpPr>
          <p:nvPr/>
        </p:nvSpPr>
        <p:spPr bwMode="auto">
          <a:xfrm>
            <a:off x="8589820" y="3432089"/>
            <a:ext cx="895783" cy="662786"/>
          </a:xfrm>
          <a:prstGeom prst="rect">
            <a:avLst/>
          </a:prstGeom>
          <a:solidFill>
            <a:schemeClr val="tx2">
              <a:lumMod val="40000"/>
              <a:lumOff val="60000"/>
            </a:schemeClr>
          </a:solidFill>
          <a:ln w="12700">
            <a:solidFill>
              <a:schemeClr val="tx1"/>
            </a:solidFill>
            <a:miter lim="800000"/>
            <a:headEnd/>
            <a:tailEnd/>
          </a:ln>
          <a:effectLst/>
        </p:spPr>
        <p:txBody>
          <a:bodyPr wrap="none" anchor="ctr"/>
          <a:lstStyle/>
          <a:p>
            <a:pPr algn="ctr"/>
            <a:r>
              <a:rPr lang="en-US" sz="1454">
                <a:solidFill>
                  <a:prstClr val="black"/>
                </a:solidFill>
              </a:rPr>
              <a:t>Security</a:t>
            </a:r>
          </a:p>
          <a:p>
            <a:pPr algn="ctr"/>
            <a:r>
              <a:rPr lang="en-US" sz="1454">
                <a:solidFill>
                  <a:prstClr val="black"/>
                </a:solidFill>
              </a:rPr>
              <a:t>Assistance</a:t>
            </a:r>
          </a:p>
          <a:p>
            <a:pPr algn="ctr"/>
            <a:r>
              <a:rPr lang="en-US" sz="1454">
                <a:solidFill>
                  <a:prstClr val="black"/>
                </a:solidFill>
              </a:rPr>
              <a:t>Office</a:t>
            </a:r>
          </a:p>
        </p:txBody>
      </p:sp>
      <p:sp>
        <p:nvSpPr>
          <p:cNvPr id="64" name="Line 38"/>
          <p:cNvSpPr>
            <a:spLocks noChangeShapeType="1"/>
          </p:cNvSpPr>
          <p:nvPr/>
        </p:nvSpPr>
        <p:spPr bwMode="auto">
          <a:xfrm>
            <a:off x="1681480" y="2228174"/>
            <a:ext cx="70911" cy="120391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310">
              <a:solidFill>
                <a:prstClr val="black"/>
              </a:solidFill>
            </a:endParaRPr>
          </a:p>
        </p:txBody>
      </p:sp>
      <p:sp>
        <p:nvSpPr>
          <p:cNvPr id="65" name="Rectangle 29"/>
          <p:cNvSpPr>
            <a:spLocks noChangeArrowheads="1"/>
          </p:cNvSpPr>
          <p:nvPr/>
        </p:nvSpPr>
        <p:spPr bwMode="auto">
          <a:xfrm>
            <a:off x="1663740" y="3439456"/>
            <a:ext cx="1959459" cy="624750"/>
          </a:xfrm>
          <a:prstGeom prst="rect">
            <a:avLst/>
          </a:prstGeom>
          <a:solidFill>
            <a:schemeClr val="accent4">
              <a:lumMod val="40000"/>
              <a:lumOff val="60000"/>
            </a:schemeClr>
          </a:solidFill>
          <a:ln w="12700">
            <a:solidFill>
              <a:schemeClr val="tx1"/>
            </a:solidFill>
            <a:miter lim="800000"/>
            <a:headEnd/>
            <a:tailEnd/>
          </a:ln>
          <a:effectLst/>
        </p:spPr>
        <p:txBody>
          <a:bodyPr wrap="none" anchor="ctr"/>
          <a:lstStyle/>
          <a:p>
            <a:pPr algn="ctr"/>
            <a:r>
              <a:rPr lang="en-US" sz="1819">
                <a:solidFill>
                  <a:prstClr val="black"/>
                </a:solidFill>
              </a:rPr>
              <a:t>Consulates/</a:t>
            </a:r>
          </a:p>
          <a:p>
            <a:pPr algn="ctr"/>
            <a:r>
              <a:rPr lang="en-US" sz="1819">
                <a:solidFill>
                  <a:prstClr val="black"/>
                </a:solidFill>
              </a:rPr>
              <a:t>Constituent Posts</a:t>
            </a:r>
          </a:p>
        </p:txBody>
      </p:sp>
      <p:sp>
        <p:nvSpPr>
          <p:cNvPr id="66" name="Line 41"/>
          <p:cNvSpPr>
            <a:spLocks noChangeShapeType="1"/>
          </p:cNvSpPr>
          <p:nvPr/>
        </p:nvSpPr>
        <p:spPr bwMode="auto">
          <a:xfrm>
            <a:off x="7188520" y="3278207"/>
            <a:ext cx="0" cy="20334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310">
              <a:solidFill>
                <a:prstClr val="black"/>
              </a:solidFill>
            </a:endParaRPr>
          </a:p>
        </p:txBody>
      </p:sp>
      <p:sp>
        <p:nvSpPr>
          <p:cNvPr id="67" name="Rectangle 29"/>
          <p:cNvSpPr>
            <a:spLocks noChangeArrowheads="1"/>
          </p:cNvSpPr>
          <p:nvPr/>
        </p:nvSpPr>
        <p:spPr bwMode="auto">
          <a:xfrm>
            <a:off x="5361533" y="3457408"/>
            <a:ext cx="2119922" cy="637466"/>
          </a:xfrm>
          <a:prstGeom prst="rect">
            <a:avLst/>
          </a:prstGeom>
          <a:solidFill>
            <a:schemeClr val="accent4">
              <a:lumMod val="40000"/>
              <a:lumOff val="60000"/>
            </a:schemeClr>
          </a:solidFill>
          <a:ln w="12700">
            <a:solidFill>
              <a:schemeClr val="tx1"/>
            </a:solidFill>
            <a:miter lim="800000"/>
            <a:headEnd/>
            <a:tailEnd/>
          </a:ln>
          <a:effectLst/>
        </p:spPr>
        <p:txBody>
          <a:bodyPr wrap="none" anchor="ctr"/>
          <a:lstStyle/>
          <a:p>
            <a:pPr algn="ctr"/>
            <a:r>
              <a:rPr lang="en-US" sz="1637">
                <a:solidFill>
                  <a:prstClr val="black"/>
                </a:solidFill>
              </a:rPr>
              <a:t>Marine Security Guard</a:t>
            </a:r>
          </a:p>
          <a:p>
            <a:pPr algn="ctr"/>
            <a:r>
              <a:rPr lang="en-US" sz="1637">
                <a:solidFill>
                  <a:prstClr val="black"/>
                </a:solidFill>
              </a:rPr>
              <a:t>Detachment</a:t>
            </a:r>
          </a:p>
        </p:txBody>
      </p:sp>
      <p:sp>
        <p:nvSpPr>
          <p:cNvPr id="75" name="Rounded Rectangle 74"/>
          <p:cNvSpPr/>
          <p:nvPr/>
        </p:nvSpPr>
        <p:spPr>
          <a:xfrm>
            <a:off x="2242040" y="4532600"/>
            <a:ext cx="4097784" cy="2290764"/>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364" b="1" spc="4">
                <a:solidFill>
                  <a:prstClr val="white">
                    <a:lumMod val="75000"/>
                  </a:prstClr>
                </a:solidFill>
                <a:latin typeface="Times New Roman"/>
                <a:cs typeface="Times New Roman"/>
              </a:rPr>
              <a:t>The A</a:t>
            </a:r>
            <a:r>
              <a:rPr lang="en-US" sz="2364" b="1" spc="-19">
                <a:solidFill>
                  <a:prstClr val="white">
                    <a:lumMod val="75000"/>
                  </a:prstClr>
                </a:solidFill>
                <a:latin typeface="Times New Roman"/>
                <a:cs typeface="Times New Roman"/>
              </a:rPr>
              <a:t>m</a:t>
            </a:r>
            <a:r>
              <a:rPr lang="en-US" sz="2364" b="1">
                <a:solidFill>
                  <a:prstClr val="white">
                    <a:lumMod val="75000"/>
                  </a:prstClr>
                </a:solidFill>
                <a:latin typeface="Times New Roman"/>
                <a:cs typeface="Times New Roman"/>
              </a:rPr>
              <a:t>bassador is </a:t>
            </a:r>
            <a:r>
              <a:rPr lang="en-US" sz="2364" b="1" spc="4">
                <a:solidFill>
                  <a:prstClr val="white">
                    <a:lumMod val="75000"/>
                  </a:prstClr>
                </a:solidFill>
                <a:latin typeface="Times New Roman"/>
                <a:cs typeface="Times New Roman"/>
              </a:rPr>
              <a:t>t</a:t>
            </a:r>
            <a:r>
              <a:rPr lang="en-US" sz="2364" b="1">
                <a:solidFill>
                  <a:prstClr val="white">
                    <a:lumMod val="75000"/>
                  </a:prstClr>
                </a:solidFill>
                <a:latin typeface="Times New Roman"/>
                <a:cs typeface="Times New Roman"/>
              </a:rPr>
              <a:t>he</a:t>
            </a:r>
            <a:r>
              <a:rPr lang="en-US" sz="2364" b="1" spc="13">
                <a:solidFill>
                  <a:prstClr val="white">
                    <a:lumMod val="75000"/>
                  </a:prstClr>
                </a:solidFill>
                <a:latin typeface="Times New Roman"/>
                <a:cs typeface="Times New Roman"/>
              </a:rPr>
              <a:t> President’s </a:t>
            </a:r>
            <a:r>
              <a:rPr lang="en-US" sz="2364" b="1">
                <a:solidFill>
                  <a:prstClr val="white">
                    <a:lumMod val="75000"/>
                  </a:prstClr>
                </a:solidFill>
                <a:latin typeface="Times New Roman"/>
                <a:cs typeface="Times New Roman"/>
              </a:rPr>
              <a:t>“pe</a:t>
            </a:r>
            <a:r>
              <a:rPr lang="en-US" sz="2364" b="1" spc="-9">
                <a:solidFill>
                  <a:prstClr val="white">
                    <a:lumMod val="75000"/>
                  </a:prstClr>
                </a:solidFill>
                <a:latin typeface="Times New Roman"/>
                <a:cs typeface="Times New Roman"/>
              </a:rPr>
              <a:t>rs</a:t>
            </a:r>
            <a:r>
              <a:rPr lang="en-US" sz="2364" b="1">
                <a:solidFill>
                  <a:prstClr val="white">
                    <a:lumMod val="75000"/>
                  </a:prstClr>
                </a:solidFill>
                <a:latin typeface="Times New Roman"/>
                <a:cs typeface="Times New Roman"/>
              </a:rPr>
              <a:t>onal repr</a:t>
            </a:r>
            <a:r>
              <a:rPr lang="en-US" sz="2364" b="1" spc="4">
                <a:solidFill>
                  <a:prstClr val="white">
                    <a:lumMod val="75000"/>
                  </a:prstClr>
                </a:solidFill>
                <a:latin typeface="Times New Roman"/>
                <a:cs typeface="Times New Roman"/>
              </a:rPr>
              <a:t>e</a:t>
            </a:r>
            <a:r>
              <a:rPr lang="en-US" sz="2364" b="1" spc="-9">
                <a:solidFill>
                  <a:prstClr val="white">
                    <a:lumMod val="75000"/>
                  </a:prstClr>
                </a:solidFill>
                <a:latin typeface="Times New Roman"/>
                <a:cs typeface="Times New Roman"/>
              </a:rPr>
              <a:t>s</a:t>
            </a:r>
            <a:r>
              <a:rPr lang="en-US" sz="2364" b="1">
                <a:solidFill>
                  <a:prstClr val="white">
                    <a:lumMod val="75000"/>
                  </a:prstClr>
                </a:solidFill>
                <a:latin typeface="Times New Roman"/>
                <a:cs typeface="Times New Roman"/>
              </a:rPr>
              <a:t>enta</a:t>
            </a:r>
            <a:r>
              <a:rPr lang="en-US" sz="2364" b="1" spc="4">
                <a:solidFill>
                  <a:prstClr val="white">
                    <a:lumMod val="75000"/>
                  </a:prstClr>
                </a:solidFill>
                <a:latin typeface="Times New Roman"/>
                <a:cs typeface="Times New Roman"/>
              </a:rPr>
              <a:t>t</a:t>
            </a:r>
            <a:r>
              <a:rPr lang="en-US" sz="2364" b="1">
                <a:solidFill>
                  <a:prstClr val="white">
                    <a:lumMod val="75000"/>
                  </a:prstClr>
                </a:solidFill>
                <a:latin typeface="Times New Roman"/>
                <a:cs typeface="Times New Roman"/>
              </a:rPr>
              <a:t>ive”</a:t>
            </a:r>
            <a:r>
              <a:rPr lang="en-US" sz="2364" b="1" spc="13">
                <a:solidFill>
                  <a:prstClr val="white">
                    <a:lumMod val="75000"/>
                  </a:prstClr>
                </a:solidFill>
                <a:latin typeface="Times New Roman"/>
                <a:cs typeface="Times New Roman"/>
              </a:rPr>
              <a:t> and </a:t>
            </a:r>
            <a:r>
              <a:rPr lang="en-US" sz="2364" b="1">
                <a:solidFill>
                  <a:prstClr val="white">
                    <a:lumMod val="75000"/>
                  </a:prstClr>
                </a:solidFill>
                <a:latin typeface="Times New Roman"/>
                <a:cs typeface="Times New Roman"/>
              </a:rPr>
              <a:t>reports to</a:t>
            </a:r>
            <a:r>
              <a:rPr lang="en-US" sz="2364" b="1" spc="-9">
                <a:solidFill>
                  <a:prstClr val="white">
                    <a:lumMod val="75000"/>
                  </a:prstClr>
                </a:solidFill>
                <a:latin typeface="Times New Roman"/>
                <a:cs typeface="Times New Roman"/>
              </a:rPr>
              <a:t> </a:t>
            </a:r>
            <a:r>
              <a:rPr lang="en-US" sz="2364" b="1">
                <a:solidFill>
                  <a:prstClr val="white">
                    <a:lumMod val="75000"/>
                  </a:prstClr>
                </a:solidFill>
                <a:latin typeface="Times New Roman"/>
                <a:cs typeface="Times New Roman"/>
              </a:rPr>
              <a:t>the </a:t>
            </a:r>
            <a:r>
              <a:rPr lang="en-US" sz="2364" b="1" spc="-9">
                <a:solidFill>
                  <a:prstClr val="white">
                    <a:lumMod val="75000"/>
                  </a:prstClr>
                </a:solidFill>
                <a:latin typeface="Times New Roman"/>
                <a:cs typeface="Times New Roman"/>
              </a:rPr>
              <a:t>S</a:t>
            </a:r>
            <a:r>
              <a:rPr lang="en-US" sz="2364" b="1">
                <a:solidFill>
                  <a:prstClr val="white">
                    <a:lumMod val="75000"/>
                  </a:prstClr>
                </a:solidFill>
                <a:latin typeface="Times New Roman"/>
                <a:cs typeface="Times New Roman"/>
              </a:rPr>
              <a:t>ec</a:t>
            </a:r>
            <a:r>
              <a:rPr lang="en-US" sz="2364" b="1" spc="4">
                <a:solidFill>
                  <a:prstClr val="white">
                    <a:lumMod val="75000"/>
                  </a:prstClr>
                </a:solidFill>
                <a:latin typeface="Times New Roman"/>
                <a:cs typeface="Times New Roman"/>
              </a:rPr>
              <a:t>r</a:t>
            </a:r>
            <a:r>
              <a:rPr lang="en-US" sz="2364" b="1">
                <a:solidFill>
                  <a:prstClr val="white">
                    <a:lumMod val="75000"/>
                  </a:prstClr>
                </a:solidFill>
                <a:latin typeface="Times New Roman"/>
                <a:cs typeface="Times New Roman"/>
              </a:rPr>
              <a:t>etary of </a:t>
            </a:r>
            <a:r>
              <a:rPr lang="en-US" sz="2364" b="1" spc="-9">
                <a:solidFill>
                  <a:prstClr val="white">
                    <a:lumMod val="75000"/>
                  </a:prstClr>
                </a:solidFill>
                <a:latin typeface="Times New Roman"/>
                <a:cs typeface="Times New Roman"/>
              </a:rPr>
              <a:t>S</a:t>
            </a:r>
            <a:r>
              <a:rPr lang="en-US" sz="2364" b="1">
                <a:solidFill>
                  <a:prstClr val="white">
                    <a:lumMod val="75000"/>
                  </a:prstClr>
                </a:solidFill>
                <a:latin typeface="Times New Roman"/>
                <a:cs typeface="Times New Roman"/>
              </a:rPr>
              <a:t>ta</a:t>
            </a:r>
            <a:r>
              <a:rPr lang="en-US" sz="2364" b="1" spc="4">
                <a:solidFill>
                  <a:prstClr val="white">
                    <a:lumMod val="75000"/>
                  </a:prstClr>
                </a:solidFill>
                <a:latin typeface="Times New Roman"/>
                <a:cs typeface="Times New Roman"/>
              </a:rPr>
              <a:t>t</a:t>
            </a:r>
            <a:r>
              <a:rPr lang="en-US" sz="2364" b="1">
                <a:solidFill>
                  <a:prstClr val="white">
                    <a:lumMod val="75000"/>
                  </a:prstClr>
                </a:solidFill>
                <a:latin typeface="Times New Roman"/>
                <a:cs typeface="Times New Roman"/>
              </a:rPr>
              <a:t>e (usually through the regional Assistant Secretary)</a:t>
            </a:r>
            <a:endParaRPr lang="en-US" sz="2364" b="1">
              <a:solidFill>
                <a:prstClr val="white">
                  <a:lumMod val="75000"/>
                </a:prstClr>
              </a:solidFill>
            </a:endParaRPr>
          </a:p>
        </p:txBody>
      </p:sp>
    </p:spTree>
    <p:extLst>
      <p:ext uri="{BB962C8B-B14F-4D97-AF65-F5344CB8AC3E}">
        <p14:creationId xmlns:p14="http://schemas.microsoft.com/office/powerpoint/2010/main" val="31512760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400" dirty="0">
                <a:solidFill>
                  <a:srgbClr val="FFFF00"/>
                </a:solidFill>
              </a:rPr>
              <a:t>How Embassies Help DoD</a:t>
            </a:r>
          </a:p>
        </p:txBody>
      </p:sp>
      <p:sp>
        <p:nvSpPr>
          <p:cNvPr id="3" name="Content Placeholder 2"/>
          <p:cNvSpPr>
            <a:spLocks noGrp="1"/>
          </p:cNvSpPr>
          <p:nvPr>
            <p:ph idx="1"/>
          </p:nvPr>
        </p:nvSpPr>
        <p:spPr>
          <a:xfrm>
            <a:off x="1007882" y="2428940"/>
            <a:ext cx="10515600" cy="4351338"/>
          </a:xfrm>
        </p:spPr>
        <p:txBody>
          <a:bodyPr>
            <a:normAutofit/>
          </a:bodyPr>
          <a:lstStyle/>
          <a:p>
            <a:pPr marL="0" indent="0" algn="ctr">
              <a:buNone/>
            </a:pPr>
            <a:r>
              <a:rPr lang="en-US" sz="5400" dirty="0"/>
              <a:t>Context and Analysis</a:t>
            </a:r>
          </a:p>
          <a:p>
            <a:pPr marL="0" indent="0" algn="ctr">
              <a:buNone/>
            </a:pPr>
            <a:r>
              <a:rPr lang="en-US" sz="5400" dirty="0"/>
              <a:t>Relationships</a:t>
            </a:r>
          </a:p>
          <a:p>
            <a:pPr marL="0" indent="0" algn="ctr">
              <a:buNone/>
            </a:pPr>
            <a:r>
              <a:rPr lang="en-US" sz="5400" dirty="0"/>
              <a:t>Formal Agreements</a:t>
            </a:r>
          </a:p>
          <a:p>
            <a:pPr marL="0" indent="0">
              <a:buNone/>
            </a:pPr>
            <a:endParaRPr lang="en-US" sz="5400" dirty="0"/>
          </a:p>
          <a:p>
            <a:pPr marL="0" indent="0">
              <a:buNone/>
            </a:pPr>
            <a:endParaRPr lang="en-US" sz="5400" dirty="0"/>
          </a:p>
        </p:txBody>
      </p:sp>
    </p:spTree>
    <p:extLst>
      <p:ext uri="{BB962C8B-B14F-4D97-AF65-F5344CB8AC3E}">
        <p14:creationId xmlns:p14="http://schemas.microsoft.com/office/powerpoint/2010/main" val="42197559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2EDCC71-24F6-431B-8CF2-0CB51862FF7D}"/>
              </a:ext>
            </a:extLst>
          </p:cNvPr>
          <p:cNvSpPr>
            <a:spLocks noGrp="1"/>
          </p:cNvSpPr>
          <p:nvPr>
            <p:ph type="sldNum" sz="quarter" idx="12"/>
          </p:nvPr>
        </p:nvSpPr>
        <p:spPr/>
        <p:txBody>
          <a:bodyPr/>
          <a:lstStyle/>
          <a:p>
            <a:fld id="{9C35B0AB-5E07-4838-9E1C-8213FC422DBC}" type="slidenum">
              <a:rPr lang="en-US" smtClean="0"/>
              <a:t>8</a:t>
            </a:fld>
            <a:endParaRPr lang="en-US"/>
          </a:p>
        </p:txBody>
      </p:sp>
      <p:pic>
        <p:nvPicPr>
          <p:cNvPr id="4" name="Picture 3">
            <a:extLst>
              <a:ext uri="{FF2B5EF4-FFF2-40B4-BE49-F238E27FC236}">
                <a16:creationId xmlns:a16="http://schemas.microsoft.com/office/drawing/2014/main" id="{05FEB160-D4E1-42B2-B6BD-0D5E57A640B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6057272" cy="6858000"/>
          </a:xfrm>
          <a:prstGeom prst="rect">
            <a:avLst/>
          </a:prstGeom>
        </p:spPr>
      </p:pic>
      <p:pic>
        <p:nvPicPr>
          <p:cNvPr id="6" name="Picture 5">
            <a:extLst>
              <a:ext uri="{FF2B5EF4-FFF2-40B4-BE49-F238E27FC236}">
                <a16:creationId xmlns:a16="http://schemas.microsoft.com/office/drawing/2014/main" id="{F582E946-0AA1-4BF5-8BB1-BA3D2DCE5611}"/>
              </a:ext>
            </a:extLst>
          </p:cNvPr>
          <p:cNvPicPr>
            <a:picLocks noChangeAspect="1"/>
          </p:cNvPicPr>
          <p:nvPr/>
        </p:nvPicPr>
        <p:blipFill>
          <a:blip r:embed="rId4"/>
          <a:stretch>
            <a:fillRect/>
          </a:stretch>
        </p:blipFill>
        <p:spPr>
          <a:xfrm>
            <a:off x="6134728" y="0"/>
            <a:ext cx="6057272" cy="6858000"/>
          </a:xfrm>
          <a:prstGeom prst="rect">
            <a:avLst/>
          </a:prstGeom>
        </p:spPr>
      </p:pic>
    </p:spTree>
    <p:extLst>
      <p:ext uri="{BB962C8B-B14F-4D97-AF65-F5344CB8AC3E}">
        <p14:creationId xmlns:p14="http://schemas.microsoft.com/office/powerpoint/2010/main" val="31264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48C19A9-3133-43B4-8F6C-85DB76CB3B89}"/>
              </a:ext>
            </a:extLst>
          </p:cNvPr>
          <p:cNvSpPr>
            <a:spLocks noGrp="1"/>
          </p:cNvSpPr>
          <p:nvPr>
            <p:ph type="sldNum" sz="quarter" idx="12"/>
          </p:nvPr>
        </p:nvSpPr>
        <p:spPr/>
        <p:txBody>
          <a:bodyPr/>
          <a:lstStyle/>
          <a:p>
            <a:fld id="{9C35B0AB-5E07-4838-9E1C-8213FC422DBC}" type="slidenum">
              <a:rPr lang="en-US" smtClean="0"/>
              <a:t>9</a:t>
            </a:fld>
            <a:endParaRPr lang="en-US"/>
          </a:p>
        </p:txBody>
      </p:sp>
      <p:pic>
        <p:nvPicPr>
          <p:cNvPr id="14" name="Picture 13">
            <a:extLst>
              <a:ext uri="{FF2B5EF4-FFF2-40B4-BE49-F238E27FC236}">
                <a16:creationId xmlns:a16="http://schemas.microsoft.com/office/drawing/2014/main" id="{87930A2F-4E83-4BC4-B120-2CB8B0F25DB3}"/>
              </a:ext>
            </a:extLst>
          </p:cNvPr>
          <p:cNvPicPr>
            <a:picLocks noChangeAspect="1"/>
          </p:cNvPicPr>
          <p:nvPr/>
        </p:nvPicPr>
        <p:blipFill>
          <a:blip r:embed="rId3"/>
          <a:stretch>
            <a:fillRect/>
          </a:stretch>
        </p:blipFill>
        <p:spPr>
          <a:xfrm>
            <a:off x="0" y="1673651"/>
            <a:ext cx="6105525" cy="3857625"/>
          </a:xfrm>
          <a:prstGeom prst="rect">
            <a:avLst/>
          </a:prstGeom>
        </p:spPr>
      </p:pic>
      <p:pic>
        <p:nvPicPr>
          <p:cNvPr id="15" name="Picture 14">
            <a:extLst>
              <a:ext uri="{FF2B5EF4-FFF2-40B4-BE49-F238E27FC236}">
                <a16:creationId xmlns:a16="http://schemas.microsoft.com/office/drawing/2014/main" id="{A7866F95-7797-4F51-BF28-EC6680FD2EFE}"/>
              </a:ext>
            </a:extLst>
          </p:cNvPr>
          <p:cNvPicPr>
            <a:picLocks noChangeAspect="1"/>
          </p:cNvPicPr>
          <p:nvPr/>
        </p:nvPicPr>
        <p:blipFill>
          <a:blip r:embed="rId4"/>
          <a:stretch>
            <a:fillRect/>
          </a:stretch>
        </p:blipFill>
        <p:spPr>
          <a:xfrm>
            <a:off x="6067425" y="2067367"/>
            <a:ext cx="6124575" cy="3552825"/>
          </a:xfrm>
          <a:prstGeom prst="rect">
            <a:avLst/>
          </a:prstGeom>
        </p:spPr>
      </p:pic>
    </p:spTree>
    <p:extLst>
      <p:ext uri="{BB962C8B-B14F-4D97-AF65-F5344CB8AC3E}">
        <p14:creationId xmlns:p14="http://schemas.microsoft.com/office/powerpoint/2010/main" val="587823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C3A07869D882648A96431C1019F6CCF" ma:contentTypeVersion="19" ma:contentTypeDescription="Create a new document." ma:contentTypeScope="" ma:versionID="70b5f66924413199460f137349dd1b2a">
  <xsd:schema xmlns:xsd="http://www.w3.org/2001/XMLSchema" xmlns:xs="http://www.w3.org/2001/XMLSchema" xmlns:p="http://schemas.microsoft.com/office/2006/metadata/properties" xmlns:ns2="de724392-4127-4023-8022-f34e3e4712d3" xmlns:ns3="f3734251-b688-48a9-9868-3bcfaa349d34" targetNamespace="http://schemas.microsoft.com/office/2006/metadata/properties" ma:root="true" ma:fieldsID="b74bee998377d9acded46573490334e8" ns2:_="" ns3:_="">
    <xsd:import namespace="de724392-4127-4023-8022-f34e3e4712d3"/>
    <xsd:import namespace="f3734251-b688-48a9-9868-3bcfaa349d3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LengthInSecond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e724392-4127-4023-8022-f34e3e4712d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2" nillable="true" ma:displayName="Length (seconds)" ma:internalName="MediaLengthInSeconds" ma:readOnly="true">
      <xsd:simpleType>
        <xsd:restriction base="dms:Unknown"/>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634031f-5af4-462f-909d-b01dcfe1034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3734251-b688-48a9-9868-3bcfaa349d34"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fb1d13ab-b3d9-4dc2-81fa-676027a22dbf}" ma:internalName="TaxCatchAll" ma:showField="CatchAllData" ma:web="f3734251-b688-48a9-9868-3bcfaa349d3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e724392-4127-4023-8022-f34e3e4712d3">
      <Terms xmlns="http://schemas.microsoft.com/office/infopath/2007/PartnerControls"/>
    </lcf76f155ced4ddcb4097134ff3c332f>
    <TaxCatchAll xmlns="f3734251-b688-48a9-9868-3bcfaa349d34" xsi:nil="true"/>
  </documentManagement>
</p:properties>
</file>

<file path=customXml/itemProps1.xml><?xml version="1.0" encoding="utf-8"?>
<ds:datastoreItem xmlns:ds="http://schemas.openxmlformats.org/officeDocument/2006/customXml" ds:itemID="{1F78A8C6-AF06-43CD-BB33-6CC4EAF3C7B6}"/>
</file>

<file path=customXml/itemProps2.xml><?xml version="1.0" encoding="utf-8"?>
<ds:datastoreItem xmlns:ds="http://schemas.openxmlformats.org/officeDocument/2006/customXml" ds:itemID="{A9E71406-0280-466E-ACD5-00CCE2E672C8}"/>
</file>

<file path=customXml/itemProps3.xml><?xml version="1.0" encoding="utf-8"?>
<ds:datastoreItem xmlns:ds="http://schemas.openxmlformats.org/officeDocument/2006/customXml" ds:itemID="{4356D7F9-B658-42DF-862C-5EC861AC4562}"/>
</file>

<file path=docProps/app.xml><?xml version="1.0" encoding="utf-8"?>
<Properties xmlns="http://schemas.openxmlformats.org/officeDocument/2006/extended-properties" xmlns:vt="http://schemas.openxmlformats.org/officeDocument/2006/docPropsVTypes">
  <TotalTime>37</TotalTime>
  <Words>1172</Words>
  <Application>Microsoft Office PowerPoint</Application>
  <PresentationFormat>Widescreen</PresentationFormat>
  <Paragraphs>181</Paragraphs>
  <Slides>10</Slides>
  <Notes>9</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10</vt:i4>
      </vt:variant>
    </vt:vector>
  </HeadingPairs>
  <TitlesOfParts>
    <vt:vector size="24" baseType="lpstr">
      <vt:lpstr>Aptos</vt:lpstr>
      <vt:lpstr>Aptos Display</vt:lpstr>
      <vt:lpstr>Arial</vt:lpstr>
      <vt:lpstr>Arial Black</vt:lpstr>
      <vt:lpstr>Bell MT</vt:lpstr>
      <vt:lpstr>Calibri</vt:lpstr>
      <vt:lpstr>Calibri Light</vt:lpstr>
      <vt:lpstr>Castellar</vt:lpstr>
      <vt:lpstr>Constantia</vt:lpstr>
      <vt:lpstr>Georgia</vt:lpstr>
      <vt:lpstr>Times New Roman</vt:lpstr>
      <vt:lpstr>Wingdings</vt:lpstr>
      <vt:lpstr>Office Theme</vt:lpstr>
      <vt:lpstr>1_Office Theme</vt:lpstr>
      <vt:lpstr>    Ambassador Roxanne Cabral Senior Vice President  Ambassador Gautam Rana Deputy Commandant National War College  National defense university   </vt:lpstr>
      <vt:lpstr>What We Do in the field: Advance America’s Interests</vt:lpstr>
      <vt:lpstr>PowerPoint Presentation</vt:lpstr>
      <vt:lpstr>PowerPoint Presentation</vt:lpstr>
      <vt:lpstr>Chief of mission authority</vt:lpstr>
      <vt:lpstr>U.S. Embassy Structure:  The Country Team</vt:lpstr>
      <vt:lpstr>How Embassies Help DoD</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Cabral, Roxanne J CIV US  NDU/SVP</dc:creator>
  <cp:lastModifiedBy>Cabral, Roxanne J CIV US  NDU/SVP</cp:lastModifiedBy>
  <cp:revision>4</cp:revision>
  <dcterms:created xsi:type="dcterms:W3CDTF">2026-08-04T12:48:52Z</dcterms:created>
  <dcterms:modified xsi:type="dcterms:W3CDTF">2026-08-04T18:41:10Z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0x0101008C3A07869D882648A96431C1019F6CCF</vt:lpwstr>
  </property>
</Properties>
</file>