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sldIdLst>
    <p:sldId id="256" r:id="rId3"/>
    <p:sldId id="504" r:id="rId4"/>
    <p:sldId id="257" r:id="rId5"/>
    <p:sldId id="267" r:id="rId6"/>
    <p:sldId id="258" r:id="rId7"/>
    <p:sldId id="259" r:id="rId8"/>
    <p:sldId id="425" r:id="rId9"/>
    <p:sldId id="268" r:id="rId10"/>
    <p:sldId id="260" r:id="rId11"/>
    <p:sldId id="507" r:id="rId12"/>
    <p:sldId id="394" r:id="rId13"/>
    <p:sldId id="509" r:id="rId14"/>
    <p:sldId id="511" r:id="rId15"/>
    <p:sldId id="466" r:id="rId16"/>
    <p:sldId id="265" r:id="rId17"/>
    <p:sldId id="266" r:id="rId18"/>
    <p:sldId id="269" r:id="rId19"/>
    <p:sldId id="270" r:id="rId20"/>
    <p:sldId id="271" r:id="rId21"/>
    <p:sldId id="272" r:id="rId22"/>
    <p:sldId id="273" r:id="rId23"/>
    <p:sldId id="274" r:id="rId24"/>
    <p:sldId id="275" r:id="rId25"/>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3D1E0B-AD80-4BB4-98A9-F7C36AE2E1F0}" v="8" dt="2026-02-23T21:46:00.90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996" y="72"/>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unders, Phillip  CIV US NDU" userId="98bb679f-7302-461f-b9ac-3cef912e741f" providerId="ADAL" clId="{A62B94EE-C097-46B4-B43C-0611EE752D99}"/>
    <pc:docChg chg="undo custSel addSld delSld modSld sldOrd">
      <pc:chgData name="Saunders, Phillip  CIV US NDU" userId="98bb679f-7302-461f-b9ac-3cef912e741f" providerId="ADAL" clId="{A62B94EE-C097-46B4-B43C-0611EE752D99}" dt="2026-02-23T21:49:56.403" v="871" actId="20577"/>
      <pc:docMkLst>
        <pc:docMk/>
      </pc:docMkLst>
      <pc:sldChg chg="modSp mod">
        <pc:chgData name="Saunders, Phillip  CIV US NDU" userId="98bb679f-7302-461f-b9ac-3cef912e741f" providerId="ADAL" clId="{A62B94EE-C097-46B4-B43C-0611EE752D99}" dt="2026-02-23T16:43:39.195" v="9" actId="20577"/>
        <pc:sldMkLst>
          <pc:docMk/>
          <pc:sldMk cId="0" sldId="256"/>
        </pc:sldMkLst>
        <pc:spChg chg="mod">
          <ac:chgData name="Saunders, Phillip  CIV US NDU" userId="98bb679f-7302-461f-b9ac-3cef912e741f" providerId="ADAL" clId="{A62B94EE-C097-46B4-B43C-0611EE752D99}" dt="2026-02-23T16:43:39.195" v="9" actId="20577"/>
          <ac:spMkLst>
            <pc:docMk/>
            <pc:sldMk cId="0" sldId="256"/>
            <ac:spMk id="4" creationId="{00000000-0000-0000-0000-000000000000}"/>
          </ac:spMkLst>
        </pc:spChg>
      </pc:sldChg>
      <pc:sldChg chg="modSp mod">
        <pc:chgData name="Saunders, Phillip  CIV US NDU" userId="98bb679f-7302-461f-b9ac-3cef912e741f" providerId="ADAL" clId="{A62B94EE-C097-46B4-B43C-0611EE752D99}" dt="2026-02-23T21:30:13.114" v="218" actId="14100"/>
        <pc:sldMkLst>
          <pc:docMk/>
          <pc:sldMk cId="0" sldId="257"/>
        </pc:sldMkLst>
        <pc:spChg chg="mod">
          <ac:chgData name="Saunders, Phillip  CIV US NDU" userId="98bb679f-7302-461f-b9ac-3cef912e741f" providerId="ADAL" clId="{A62B94EE-C097-46B4-B43C-0611EE752D99}" dt="2026-02-23T21:30:13.114" v="218" actId="14100"/>
          <ac:spMkLst>
            <pc:docMk/>
            <pc:sldMk cId="0" sldId="257"/>
            <ac:spMk id="2" creationId="{00000000-0000-0000-0000-000000000000}"/>
          </ac:spMkLst>
        </pc:spChg>
      </pc:sldChg>
      <pc:sldChg chg="modSp mod">
        <pc:chgData name="Saunders, Phillip  CIV US NDU" userId="98bb679f-7302-461f-b9ac-3cef912e741f" providerId="ADAL" clId="{A62B94EE-C097-46B4-B43C-0611EE752D99}" dt="2026-02-23T21:26:12.164" v="164" actId="20577"/>
        <pc:sldMkLst>
          <pc:docMk/>
          <pc:sldMk cId="0" sldId="258"/>
        </pc:sldMkLst>
        <pc:spChg chg="mod">
          <ac:chgData name="Saunders, Phillip  CIV US NDU" userId="98bb679f-7302-461f-b9ac-3cef912e741f" providerId="ADAL" clId="{A62B94EE-C097-46B4-B43C-0611EE752D99}" dt="2026-02-23T21:26:12.164" v="164" actId="20577"/>
          <ac:spMkLst>
            <pc:docMk/>
            <pc:sldMk cId="0" sldId="258"/>
            <ac:spMk id="5" creationId="{00000000-0000-0000-0000-000000000000}"/>
          </ac:spMkLst>
        </pc:spChg>
        <pc:spChg chg="mod">
          <ac:chgData name="Saunders, Phillip  CIV US NDU" userId="98bb679f-7302-461f-b9ac-3cef912e741f" providerId="ADAL" clId="{A62B94EE-C097-46B4-B43C-0611EE752D99}" dt="2026-02-23T21:19:46.620" v="121" actId="20577"/>
          <ac:spMkLst>
            <pc:docMk/>
            <pc:sldMk cId="0" sldId="258"/>
            <ac:spMk id="8" creationId="{00000000-0000-0000-0000-000000000000}"/>
          </ac:spMkLst>
        </pc:spChg>
      </pc:sldChg>
      <pc:sldChg chg="modSp mod">
        <pc:chgData name="Saunders, Phillip  CIV US NDU" userId="98bb679f-7302-461f-b9ac-3cef912e741f" providerId="ADAL" clId="{A62B94EE-C097-46B4-B43C-0611EE752D99}" dt="2026-02-23T21:25:00.091" v="144" actId="1076"/>
        <pc:sldMkLst>
          <pc:docMk/>
          <pc:sldMk cId="0" sldId="266"/>
        </pc:sldMkLst>
        <pc:spChg chg="mod">
          <ac:chgData name="Saunders, Phillip  CIV US NDU" userId="98bb679f-7302-461f-b9ac-3cef912e741f" providerId="ADAL" clId="{A62B94EE-C097-46B4-B43C-0611EE752D99}" dt="2026-02-23T21:25:00.091" v="144" actId="1076"/>
          <ac:spMkLst>
            <pc:docMk/>
            <pc:sldMk cId="0" sldId="266"/>
            <ac:spMk id="2" creationId="{00000000-0000-0000-0000-000000000000}"/>
          </ac:spMkLst>
        </pc:spChg>
      </pc:sldChg>
      <pc:sldChg chg="modSp del mod">
        <pc:chgData name="Saunders, Phillip  CIV US NDU" userId="98bb679f-7302-461f-b9ac-3cef912e741f" providerId="ADAL" clId="{A62B94EE-C097-46B4-B43C-0611EE752D99}" dt="2026-02-23T21:25:22.822" v="146" actId="2696"/>
        <pc:sldMkLst>
          <pc:docMk/>
          <pc:sldMk cId="0" sldId="267"/>
        </pc:sldMkLst>
        <pc:spChg chg="mod">
          <ac:chgData name="Saunders, Phillip  CIV US NDU" userId="98bb679f-7302-461f-b9ac-3cef912e741f" providerId="ADAL" clId="{A62B94EE-C097-46B4-B43C-0611EE752D99}" dt="2026-02-23T21:25:04.594" v="145" actId="1076"/>
          <ac:spMkLst>
            <pc:docMk/>
            <pc:sldMk cId="0" sldId="267"/>
            <ac:spMk id="2" creationId="{00000000-0000-0000-0000-000000000000}"/>
          </ac:spMkLst>
        </pc:spChg>
      </pc:sldChg>
      <pc:sldChg chg="modSp add mod">
        <pc:chgData name="Saunders, Phillip  CIV US NDU" userId="98bb679f-7302-461f-b9ac-3cef912e741f" providerId="ADAL" clId="{A62B94EE-C097-46B4-B43C-0611EE752D99}" dt="2026-02-23T21:44:31.475" v="691" actId="6549"/>
        <pc:sldMkLst>
          <pc:docMk/>
          <pc:sldMk cId="667407507" sldId="267"/>
        </pc:sldMkLst>
        <pc:spChg chg="mod">
          <ac:chgData name="Saunders, Phillip  CIV US NDU" userId="98bb679f-7302-461f-b9ac-3cef912e741f" providerId="ADAL" clId="{A62B94EE-C097-46B4-B43C-0611EE752D99}" dt="2026-02-23T21:41:56.897" v="588" actId="14100"/>
          <ac:spMkLst>
            <pc:docMk/>
            <pc:sldMk cId="667407507" sldId="267"/>
            <ac:spMk id="2" creationId="{00000000-0000-0000-0000-000000000000}"/>
          </ac:spMkLst>
        </pc:spChg>
        <pc:spChg chg="mod">
          <ac:chgData name="Saunders, Phillip  CIV US NDU" userId="98bb679f-7302-461f-b9ac-3cef912e741f" providerId="ADAL" clId="{A62B94EE-C097-46B4-B43C-0611EE752D99}" dt="2026-02-23T21:44:31.475" v="691" actId="6549"/>
          <ac:spMkLst>
            <pc:docMk/>
            <pc:sldMk cId="667407507" sldId="267"/>
            <ac:spMk id="3" creationId="{00000000-0000-0000-0000-000000000000}"/>
          </ac:spMkLst>
        </pc:spChg>
      </pc:sldChg>
      <pc:sldChg chg="del">
        <pc:chgData name="Saunders, Phillip  CIV US NDU" userId="98bb679f-7302-461f-b9ac-3cef912e741f" providerId="ADAL" clId="{A62B94EE-C097-46B4-B43C-0611EE752D99}" dt="2026-02-23T21:27:08.842" v="165" actId="2696"/>
        <pc:sldMkLst>
          <pc:docMk/>
          <pc:sldMk cId="0" sldId="271"/>
        </pc:sldMkLst>
      </pc:sldChg>
      <pc:sldChg chg="add del">
        <pc:chgData name="Saunders, Phillip  CIV US NDU" userId="98bb679f-7302-461f-b9ac-3cef912e741f" providerId="ADAL" clId="{A62B94EE-C097-46B4-B43C-0611EE752D99}" dt="2026-02-23T21:28:11.132" v="167" actId="2696"/>
        <pc:sldMkLst>
          <pc:docMk/>
          <pc:sldMk cId="1281813081" sldId="271"/>
        </pc:sldMkLst>
      </pc:sldChg>
      <pc:sldChg chg="add">
        <pc:chgData name="Saunders, Phillip  CIV US NDU" userId="98bb679f-7302-461f-b9ac-3cef912e741f" providerId="ADAL" clId="{A62B94EE-C097-46B4-B43C-0611EE752D99}" dt="2026-02-23T21:28:23.153" v="168"/>
        <pc:sldMkLst>
          <pc:docMk/>
          <pc:sldMk cId="4140432437" sldId="271"/>
        </pc:sldMkLst>
      </pc:sldChg>
      <pc:sldChg chg="modSp add mod">
        <pc:chgData name="Saunders, Phillip  CIV US NDU" userId="98bb679f-7302-461f-b9ac-3cef912e741f" providerId="ADAL" clId="{A62B94EE-C097-46B4-B43C-0611EE752D99}" dt="2026-02-23T21:48:15.778" v="730" actId="1076"/>
        <pc:sldMkLst>
          <pc:docMk/>
          <pc:sldMk cId="1957496954" sldId="394"/>
        </pc:sldMkLst>
        <pc:spChg chg="mod">
          <ac:chgData name="Saunders, Phillip  CIV US NDU" userId="98bb679f-7302-461f-b9ac-3cef912e741f" providerId="ADAL" clId="{A62B94EE-C097-46B4-B43C-0611EE752D99}" dt="2026-02-23T21:48:03.405" v="729" actId="1076"/>
          <ac:spMkLst>
            <pc:docMk/>
            <pc:sldMk cId="1957496954" sldId="394"/>
            <ac:spMk id="24578" creationId="{6644EA10-1515-0DB0-338D-E63F2609EB95}"/>
          </ac:spMkLst>
        </pc:spChg>
        <pc:spChg chg="mod">
          <ac:chgData name="Saunders, Phillip  CIV US NDU" userId="98bb679f-7302-461f-b9ac-3cef912e741f" providerId="ADAL" clId="{A62B94EE-C097-46B4-B43C-0611EE752D99}" dt="2026-02-23T21:48:15.778" v="730" actId="1076"/>
          <ac:spMkLst>
            <pc:docMk/>
            <pc:sldMk cId="1957496954" sldId="394"/>
            <ac:spMk id="24579" creationId="{ECFA9719-CA07-3F27-90F9-0D5694A5B4C0}"/>
          </ac:spMkLst>
        </pc:spChg>
        <pc:spChg chg="mod">
          <ac:chgData name="Saunders, Phillip  CIV US NDU" userId="98bb679f-7302-461f-b9ac-3cef912e741f" providerId="ADAL" clId="{A62B94EE-C097-46B4-B43C-0611EE752D99}" dt="2026-02-23T21:36:31.094" v="489"/>
          <ac:spMkLst>
            <pc:docMk/>
            <pc:sldMk cId="1957496954" sldId="394"/>
            <ac:spMk id="24580" creationId="{E9662B0A-C64D-A488-B1BD-252639ACEF35}"/>
          </ac:spMkLst>
        </pc:spChg>
      </pc:sldChg>
      <pc:sldChg chg="modSp mod ord">
        <pc:chgData name="Saunders, Phillip  CIV US NDU" userId="98bb679f-7302-461f-b9ac-3cef912e741f" providerId="ADAL" clId="{A62B94EE-C097-46B4-B43C-0611EE752D99}" dt="2026-02-23T21:46:59.438" v="726" actId="20577"/>
        <pc:sldMkLst>
          <pc:docMk/>
          <pc:sldMk cId="0" sldId="425"/>
        </pc:sldMkLst>
        <pc:spChg chg="mod">
          <ac:chgData name="Saunders, Phillip  CIV US NDU" userId="98bb679f-7302-461f-b9ac-3cef912e741f" providerId="ADAL" clId="{A62B94EE-C097-46B4-B43C-0611EE752D99}" dt="2026-02-23T21:46:59.438" v="726" actId="20577"/>
          <ac:spMkLst>
            <pc:docMk/>
            <pc:sldMk cId="0" sldId="425"/>
            <ac:spMk id="4" creationId="{DCBA0D4E-AEDD-9C48-DE57-A6E8024AEC74}"/>
          </ac:spMkLst>
        </pc:spChg>
      </pc:sldChg>
      <pc:sldChg chg="modSp mod">
        <pc:chgData name="Saunders, Phillip  CIV US NDU" userId="98bb679f-7302-461f-b9ac-3cef912e741f" providerId="ADAL" clId="{A62B94EE-C097-46B4-B43C-0611EE752D99}" dt="2026-02-23T21:23:56.520" v="133" actId="20577"/>
        <pc:sldMkLst>
          <pc:docMk/>
          <pc:sldMk cId="3603167805" sldId="504"/>
        </pc:sldMkLst>
        <pc:spChg chg="mod">
          <ac:chgData name="Saunders, Phillip  CIV US NDU" userId="98bb679f-7302-461f-b9ac-3cef912e741f" providerId="ADAL" clId="{A62B94EE-C097-46B4-B43C-0611EE752D99}" dt="2026-02-23T21:23:56.520" v="133" actId="20577"/>
          <ac:spMkLst>
            <pc:docMk/>
            <pc:sldMk cId="3603167805" sldId="504"/>
            <ac:spMk id="3" creationId="{3AFE564D-4776-D116-8FD3-0618111512BA}"/>
          </ac:spMkLst>
        </pc:spChg>
        <pc:spChg chg="mod">
          <ac:chgData name="Saunders, Phillip  CIV US NDU" userId="98bb679f-7302-461f-b9ac-3cef912e741f" providerId="ADAL" clId="{A62B94EE-C097-46B4-B43C-0611EE752D99}" dt="2026-02-23T21:18:44.776" v="103" actId="1076"/>
          <ac:spMkLst>
            <pc:docMk/>
            <pc:sldMk cId="3603167805" sldId="504"/>
            <ac:spMk id="4" creationId="{71699A24-50A3-E490-579B-FC371B14AD62}"/>
          </ac:spMkLst>
        </pc:spChg>
      </pc:sldChg>
      <pc:sldChg chg="modSp mod">
        <pc:chgData name="Saunders, Phillip  CIV US NDU" userId="98bb679f-7302-461f-b9ac-3cef912e741f" providerId="ADAL" clId="{A62B94EE-C097-46B4-B43C-0611EE752D99}" dt="2026-02-23T21:40:43.300" v="577" actId="20577"/>
        <pc:sldMkLst>
          <pc:docMk/>
          <pc:sldMk cId="0" sldId="507"/>
        </pc:sldMkLst>
        <pc:spChg chg="mod">
          <ac:chgData name="Saunders, Phillip  CIV US NDU" userId="98bb679f-7302-461f-b9ac-3cef912e741f" providerId="ADAL" clId="{A62B94EE-C097-46B4-B43C-0611EE752D99}" dt="2026-02-23T21:40:43.300" v="577" actId="20577"/>
          <ac:spMkLst>
            <pc:docMk/>
            <pc:sldMk cId="0" sldId="507"/>
            <ac:spMk id="3" creationId="{0CA4170D-2F03-D244-C9B8-854A19E21DF4}"/>
          </ac:spMkLst>
        </pc:spChg>
      </pc:sldChg>
      <pc:sldChg chg="modSp mod">
        <pc:chgData name="Saunders, Phillip  CIV US NDU" userId="98bb679f-7302-461f-b9ac-3cef912e741f" providerId="ADAL" clId="{A62B94EE-C097-46B4-B43C-0611EE752D99}" dt="2026-02-23T21:49:56.403" v="871" actId="20577"/>
        <pc:sldMkLst>
          <pc:docMk/>
          <pc:sldMk cId="873478349" sldId="511"/>
        </pc:sldMkLst>
        <pc:spChg chg="mod">
          <ac:chgData name="Saunders, Phillip  CIV US NDU" userId="98bb679f-7302-461f-b9ac-3cef912e741f" providerId="ADAL" clId="{A62B94EE-C097-46B4-B43C-0611EE752D99}" dt="2026-02-23T21:49:56.403" v="871" actId="20577"/>
          <ac:spMkLst>
            <pc:docMk/>
            <pc:sldMk cId="873478349" sldId="511"/>
            <ac:spMk id="5" creationId="{FB9971AD-E3A1-DC75-C6F0-34E8BCA1F0F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2/23/2026</a:t>
            </a:fld>
            <a:endParaRPr lang="en-US"/>
          </a:p>
        </p:txBody>
      </p:sp>
      <p:sp>
        <p:nvSpPr>
          <p:cNvPr id="6" name="Holder 6"/>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38100">
              <a:lnSpc>
                <a:spcPts val="1650"/>
              </a:lnSpc>
            </a:pPr>
            <a:fld id="{81D60167-4931-47E6-BA6A-407CBD079E47}" type="slidenum">
              <a:rPr spc="-25" dirty="0"/>
              <a:t>‹#›</a:t>
            </a:fld>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CB976F5-9B7E-1663-0DA6-36634632097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18D66CE-8964-3AC2-66DA-D132C4904E41}"/>
              </a:ext>
            </a:extLst>
          </p:cNvPr>
          <p:cNvSpPr>
            <a:spLocks noGrp="1" noChangeArrowheads="1"/>
          </p:cNvSpPr>
          <p:nvPr>
            <p:ph type="ftr" sz="quarter" idx="11"/>
          </p:nvPr>
        </p:nvSpPr>
        <p:spPr>
          <a:ln/>
        </p:spPr>
        <p:txBody>
          <a:bodyPr/>
          <a:lstStyle>
            <a:lvl1pPr>
              <a:defRPr/>
            </a:lvl1pPr>
          </a:lstStyle>
          <a:p>
            <a:pPr>
              <a:defRPr/>
            </a:pPr>
            <a:r>
              <a:rPr lang="en-US"/>
              <a:t>For Official Use Only</a:t>
            </a:r>
          </a:p>
        </p:txBody>
      </p:sp>
      <p:sp>
        <p:nvSpPr>
          <p:cNvPr id="9" name="Rectangle 6">
            <a:extLst>
              <a:ext uri="{FF2B5EF4-FFF2-40B4-BE49-F238E27FC236}">
                <a16:creationId xmlns:a16="http://schemas.microsoft.com/office/drawing/2014/main" id="{D1F13FF6-E37E-36CF-ECC6-A3D95A8927D9}"/>
              </a:ext>
            </a:extLst>
          </p:cNvPr>
          <p:cNvSpPr>
            <a:spLocks noGrp="1" noChangeArrowheads="1"/>
          </p:cNvSpPr>
          <p:nvPr>
            <p:ph type="sldNum" sz="quarter" idx="12"/>
          </p:nvPr>
        </p:nvSpPr>
        <p:spPr>
          <a:ln/>
        </p:spPr>
        <p:txBody>
          <a:bodyPr/>
          <a:lstStyle>
            <a:lvl1pPr>
              <a:defRPr/>
            </a:lvl1pPr>
          </a:lstStyle>
          <a:p>
            <a:pPr>
              <a:defRPr/>
            </a:pPr>
            <a:fld id="{6D619BE0-D457-4D58-A1CD-EA88AA54E72B}" type="slidenum">
              <a:rPr lang="en-US" altLang="en-US"/>
              <a:pPr>
                <a:defRPr/>
              </a:pPr>
              <a:t>‹#›</a:t>
            </a:fld>
            <a:endParaRPr lang="en-US" altLang="en-US"/>
          </a:p>
        </p:txBody>
      </p:sp>
    </p:spTree>
    <p:extLst>
      <p:ext uri="{BB962C8B-B14F-4D97-AF65-F5344CB8AC3E}">
        <p14:creationId xmlns:p14="http://schemas.microsoft.com/office/powerpoint/2010/main" val="3590976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649B02B-83F2-8399-7BC3-CA0712BC4D0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B669EC8-FCDB-2C26-3795-DF77E278B7B0}"/>
              </a:ext>
            </a:extLst>
          </p:cNvPr>
          <p:cNvSpPr>
            <a:spLocks noGrp="1" noChangeArrowheads="1"/>
          </p:cNvSpPr>
          <p:nvPr>
            <p:ph type="ftr" sz="quarter" idx="11"/>
          </p:nvPr>
        </p:nvSpPr>
        <p:spPr>
          <a:ln/>
        </p:spPr>
        <p:txBody>
          <a:bodyPr/>
          <a:lstStyle>
            <a:lvl1pPr>
              <a:defRPr/>
            </a:lvl1pPr>
          </a:lstStyle>
          <a:p>
            <a:pPr>
              <a:defRPr/>
            </a:pPr>
            <a:r>
              <a:rPr lang="en-US"/>
              <a:t>For Official Use Only</a:t>
            </a:r>
          </a:p>
        </p:txBody>
      </p:sp>
      <p:sp>
        <p:nvSpPr>
          <p:cNvPr id="5" name="Rectangle 6">
            <a:extLst>
              <a:ext uri="{FF2B5EF4-FFF2-40B4-BE49-F238E27FC236}">
                <a16:creationId xmlns:a16="http://schemas.microsoft.com/office/drawing/2014/main" id="{4F85AA03-33F5-A605-7D87-71CACE692F54}"/>
              </a:ext>
            </a:extLst>
          </p:cNvPr>
          <p:cNvSpPr>
            <a:spLocks noGrp="1" noChangeArrowheads="1"/>
          </p:cNvSpPr>
          <p:nvPr>
            <p:ph type="sldNum" sz="quarter" idx="12"/>
          </p:nvPr>
        </p:nvSpPr>
        <p:spPr>
          <a:ln/>
        </p:spPr>
        <p:txBody>
          <a:bodyPr/>
          <a:lstStyle>
            <a:lvl1pPr>
              <a:defRPr/>
            </a:lvl1pPr>
          </a:lstStyle>
          <a:p>
            <a:pPr>
              <a:defRPr/>
            </a:pPr>
            <a:fld id="{77106C5C-BFA1-47E9-93D1-5EA73ACBBBD2}" type="slidenum">
              <a:rPr lang="en-US" altLang="en-US"/>
              <a:pPr>
                <a:defRPr/>
              </a:pPr>
              <a:t>‹#›</a:t>
            </a:fld>
            <a:endParaRPr lang="en-US" altLang="en-US"/>
          </a:p>
        </p:txBody>
      </p:sp>
    </p:spTree>
    <p:extLst>
      <p:ext uri="{BB962C8B-B14F-4D97-AF65-F5344CB8AC3E}">
        <p14:creationId xmlns:p14="http://schemas.microsoft.com/office/powerpoint/2010/main" val="1328898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F8F4937-1416-4E98-4A0F-CBAB7E15EAD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944D25A-9A6E-4190-F602-E79E6B8B368E}"/>
              </a:ext>
            </a:extLst>
          </p:cNvPr>
          <p:cNvSpPr>
            <a:spLocks noGrp="1" noChangeArrowheads="1"/>
          </p:cNvSpPr>
          <p:nvPr>
            <p:ph type="ftr" sz="quarter" idx="11"/>
          </p:nvPr>
        </p:nvSpPr>
        <p:spPr>
          <a:ln/>
        </p:spPr>
        <p:txBody>
          <a:bodyPr/>
          <a:lstStyle>
            <a:lvl1pPr>
              <a:defRPr/>
            </a:lvl1pPr>
          </a:lstStyle>
          <a:p>
            <a:pPr>
              <a:defRPr/>
            </a:pPr>
            <a:r>
              <a:rPr lang="en-US"/>
              <a:t>For Official Use Only</a:t>
            </a:r>
          </a:p>
        </p:txBody>
      </p:sp>
      <p:sp>
        <p:nvSpPr>
          <p:cNvPr id="4" name="Rectangle 6">
            <a:extLst>
              <a:ext uri="{FF2B5EF4-FFF2-40B4-BE49-F238E27FC236}">
                <a16:creationId xmlns:a16="http://schemas.microsoft.com/office/drawing/2014/main" id="{74B93B1F-C985-CEE9-6242-2332E3F051CF}"/>
              </a:ext>
            </a:extLst>
          </p:cNvPr>
          <p:cNvSpPr>
            <a:spLocks noGrp="1" noChangeArrowheads="1"/>
          </p:cNvSpPr>
          <p:nvPr>
            <p:ph type="sldNum" sz="quarter" idx="12"/>
          </p:nvPr>
        </p:nvSpPr>
        <p:spPr>
          <a:ln/>
        </p:spPr>
        <p:txBody>
          <a:bodyPr/>
          <a:lstStyle>
            <a:lvl1pPr>
              <a:defRPr/>
            </a:lvl1pPr>
          </a:lstStyle>
          <a:p>
            <a:pPr>
              <a:defRPr/>
            </a:pPr>
            <a:fld id="{98C3DB46-B4C0-43EA-B781-3123659AB351}" type="slidenum">
              <a:rPr lang="en-US" altLang="en-US"/>
              <a:pPr>
                <a:defRPr/>
              </a:pPr>
              <a:t>‹#›</a:t>
            </a:fld>
            <a:endParaRPr lang="en-US" altLang="en-US"/>
          </a:p>
        </p:txBody>
      </p:sp>
    </p:spTree>
    <p:extLst>
      <p:ext uri="{BB962C8B-B14F-4D97-AF65-F5344CB8AC3E}">
        <p14:creationId xmlns:p14="http://schemas.microsoft.com/office/powerpoint/2010/main" val="2006999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903B1EC-8969-3528-F578-74B94DFD816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7AA95CE-A32E-3436-495E-B5886129CE62}"/>
              </a:ext>
            </a:extLst>
          </p:cNvPr>
          <p:cNvSpPr>
            <a:spLocks noGrp="1" noChangeArrowheads="1"/>
          </p:cNvSpPr>
          <p:nvPr>
            <p:ph type="ftr" sz="quarter" idx="11"/>
          </p:nvPr>
        </p:nvSpPr>
        <p:spPr>
          <a:ln/>
        </p:spPr>
        <p:txBody>
          <a:bodyPr/>
          <a:lstStyle>
            <a:lvl1pPr>
              <a:defRPr/>
            </a:lvl1pPr>
          </a:lstStyle>
          <a:p>
            <a:pPr>
              <a:defRPr/>
            </a:pPr>
            <a:r>
              <a:rPr lang="en-US"/>
              <a:t>For Official Use Only</a:t>
            </a:r>
          </a:p>
        </p:txBody>
      </p:sp>
      <p:sp>
        <p:nvSpPr>
          <p:cNvPr id="7" name="Rectangle 6">
            <a:extLst>
              <a:ext uri="{FF2B5EF4-FFF2-40B4-BE49-F238E27FC236}">
                <a16:creationId xmlns:a16="http://schemas.microsoft.com/office/drawing/2014/main" id="{D155CF63-24F2-A121-9239-47E2C3009534}"/>
              </a:ext>
            </a:extLst>
          </p:cNvPr>
          <p:cNvSpPr>
            <a:spLocks noGrp="1" noChangeArrowheads="1"/>
          </p:cNvSpPr>
          <p:nvPr>
            <p:ph type="sldNum" sz="quarter" idx="12"/>
          </p:nvPr>
        </p:nvSpPr>
        <p:spPr>
          <a:ln/>
        </p:spPr>
        <p:txBody>
          <a:bodyPr/>
          <a:lstStyle>
            <a:lvl1pPr>
              <a:defRPr/>
            </a:lvl1pPr>
          </a:lstStyle>
          <a:p>
            <a:pPr>
              <a:defRPr/>
            </a:pPr>
            <a:fld id="{7FF2B69E-71F4-455A-ACAB-16D6DE1FEF2E}" type="slidenum">
              <a:rPr lang="en-US" altLang="en-US"/>
              <a:pPr>
                <a:defRPr/>
              </a:pPr>
              <a:t>‹#›</a:t>
            </a:fld>
            <a:endParaRPr lang="en-US" altLang="en-US"/>
          </a:p>
        </p:txBody>
      </p:sp>
    </p:spTree>
    <p:extLst>
      <p:ext uri="{BB962C8B-B14F-4D97-AF65-F5344CB8AC3E}">
        <p14:creationId xmlns:p14="http://schemas.microsoft.com/office/powerpoint/2010/main" val="1666755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8E9EB08-3BCE-2C35-950A-788F08E9B4A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1523C5A-F337-7604-1AB7-D4A9DD7FAD7D}"/>
              </a:ext>
            </a:extLst>
          </p:cNvPr>
          <p:cNvSpPr>
            <a:spLocks noGrp="1" noChangeArrowheads="1"/>
          </p:cNvSpPr>
          <p:nvPr>
            <p:ph type="ftr" sz="quarter" idx="11"/>
          </p:nvPr>
        </p:nvSpPr>
        <p:spPr>
          <a:ln/>
        </p:spPr>
        <p:txBody>
          <a:bodyPr/>
          <a:lstStyle>
            <a:lvl1pPr>
              <a:defRPr/>
            </a:lvl1pPr>
          </a:lstStyle>
          <a:p>
            <a:pPr>
              <a:defRPr/>
            </a:pPr>
            <a:r>
              <a:rPr lang="en-US"/>
              <a:t>For Official Use Only</a:t>
            </a:r>
          </a:p>
        </p:txBody>
      </p:sp>
      <p:sp>
        <p:nvSpPr>
          <p:cNvPr id="7" name="Rectangle 6">
            <a:extLst>
              <a:ext uri="{FF2B5EF4-FFF2-40B4-BE49-F238E27FC236}">
                <a16:creationId xmlns:a16="http://schemas.microsoft.com/office/drawing/2014/main" id="{F9D61689-BC02-71E1-1820-CDA537A3124E}"/>
              </a:ext>
            </a:extLst>
          </p:cNvPr>
          <p:cNvSpPr>
            <a:spLocks noGrp="1" noChangeArrowheads="1"/>
          </p:cNvSpPr>
          <p:nvPr>
            <p:ph type="sldNum" sz="quarter" idx="12"/>
          </p:nvPr>
        </p:nvSpPr>
        <p:spPr>
          <a:ln/>
        </p:spPr>
        <p:txBody>
          <a:bodyPr/>
          <a:lstStyle>
            <a:lvl1pPr>
              <a:defRPr/>
            </a:lvl1pPr>
          </a:lstStyle>
          <a:p>
            <a:pPr>
              <a:defRPr/>
            </a:pPr>
            <a:fld id="{C1EFD4E4-6786-4C44-B0D3-16AD718DD44A}" type="slidenum">
              <a:rPr lang="en-US" altLang="en-US"/>
              <a:pPr>
                <a:defRPr/>
              </a:pPr>
              <a:t>‹#›</a:t>
            </a:fld>
            <a:endParaRPr lang="en-US" altLang="en-US"/>
          </a:p>
        </p:txBody>
      </p:sp>
    </p:spTree>
    <p:extLst>
      <p:ext uri="{BB962C8B-B14F-4D97-AF65-F5344CB8AC3E}">
        <p14:creationId xmlns:p14="http://schemas.microsoft.com/office/powerpoint/2010/main" val="2244147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65AB43A-3E9F-5813-DBF1-9C9889AE6FD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5AFD9EE-66C7-E966-0661-3230643A6C11}"/>
              </a:ext>
            </a:extLst>
          </p:cNvPr>
          <p:cNvSpPr>
            <a:spLocks noGrp="1" noChangeArrowheads="1"/>
          </p:cNvSpPr>
          <p:nvPr>
            <p:ph type="ftr" sz="quarter" idx="11"/>
          </p:nvPr>
        </p:nvSpPr>
        <p:spPr>
          <a:ln/>
        </p:spPr>
        <p:txBody>
          <a:bodyPr/>
          <a:lstStyle>
            <a:lvl1pPr>
              <a:defRPr/>
            </a:lvl1pPr>
          </a:lstStyle>
          <a:p>
            <a:pPr>
              <a:defRPr/>
            </a:pPr>
            <a:r>
              <a:rPr lang="en-US"/>
              <a:t>For Official Use Only</a:t>
            </a:r>
          </a:p>
        </p:txBody>
      </p:sp>
      <p:sp>
        <p:nvSpPr>
          <p:cNvPr id="6" name="Rectangle 6">
            <a:extLst>
              <a:ext uri="{FF2B5EF4-FFF2-40B4-BE49-F238E27FC236}">
                <a16:creationId xmlns:a16="http://schemas.microsoft.com/office/drawing/2014/main" id="{CB05AA98-FB55-42B5-7E91-E0253EA43C1A}"/>
              </a:ext>
            </a:extLst>
          </p:cNvPr>
          <p:cNvSpPr>
            <a:spLocks noGrp="1" noChangeArrowheads="1"/>
          </p:cNvSpPr>
          <p:nvPr>
            <p:ph type="sldNum" sz="quarter" idx="12"/>
          </p:nvPr>
        </p:nvSpPr>
        <p:spPr>
          <a:ln/>
        </p:spPr>
        <p:txBody>
          <a:bodyPr/>
          <a:lstStyle>
            <a:lvl1pPr>
              <a:defRPr/>
            </a:lvl1pPr>
          </a:lstStyle>
          <a:p>
            <a:pPr>
              <a:defRPr/>
            </a:pPr>
            <a:fld id="{B66AF3DB-C729-4F2E-94A4-3378C5C9DAD6}" type="slidenum">
              <a:rPr lang="en-US" altLang="en-US"/>
              <a:pPr>
                <a:defRPr/>
              </a:pPr>
              <a:t>‹#›</a:t>
            </a:fld>
            <a:endParaRPr lang="en-US" altLang="en-US"/>
          </a:p>
        </p:txBody>
      </p:sp>
    </p:spTree>
    <p:extLst>
      <p:ext uri="{BB962C8B-B14F-4D97-AF65-F5344CB8AC3E}">
        <p14:creationId xmlns:p14="http://schemas.microsoft.com/office/powerpoint/2010/main" val="3985496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3A13BEA-8A16-8A4C-DEA9-AADEB9236A9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2297156-45AB-303D-656B-1364DE5D3633}"/>
              </a:ext>
            </a:extLst>
          </p:cNvPr>
          <p:cNvSpPr>
            <a:spLocks noGrp="1" noChangeArrowheads="1"/>
          </p:cNvSpPr>
          <p:nvPr>
            <p:ph type="ftr" sz="quarter" idx="11"/>
          </p:nvPr>
        </p:nvSpPr>
        <p:spPr>
          <a:ln/>
        </p:spPr>
        <p:txBody>
          <a:bodyPr/>
          <a:lstStyle>
            <a:lvl1pPr>
              <a:defRPr/>
            </a:lvl1pPr>
          </a:lstStyle>
          <a:p>
            <a:pPr>
              <a:defRPr/>
            </a:pPr>
            <a:r>
              <a:rPr lang="en-US"/>
              <a:t>For Official Use Only</a:t>
            </a:r>
          </a:p>
        </p:txBody>
      </p:sp>
      <p:sp>
        <p:nvSpPr>
          <p:cNvPr id="6" name="Rectangle 6">
            <a:extLst>
              <a:ext uri="{FF2B5EF4-FFF2-40B4-BE49-F238E27FC236}">
                <a16:creationId xmlns:a16="http://schemas.microsoft.com/office/drawing/2014/main" id="{ACBB5E43-CE47-2666-A8E2-696241EA5D66}"/>
              </a:ext>
            </a:extLst>
          </p:cNvPr>
          <p:cNvSpPr>
            <a:spLocks noGrp="1" noChangeArrowheads="1"/>
          </p:cNvSpPr>
          <p:nvPr>
            <p:ph type="sldNum" sz="quarter" idx="12"/>
          </p:nvPr>
        </p:nvSpPr>
        <p:spPr>
          <a:ln/>
        </p:spPr>
        <p:txBody>
          <a:bodyPr/>
          <a:lstStyle>
            <a:lvl1pPr>
              <a:defRPr/>
            </a:lvl1pPr>
          </a:lstStyle>
          <a:p>
            <a:pPr>
              <a:defRPr/>
            </a:pPr>
            <a:fld id="{83C2094E-A1A5-4BF5-A4ED-F37883869010}" type="slidenum">
              <a:rPr lang="en-US" altLang="en-US"/>
              <a:pPr>
                <a:defRPr/>
              </a:pPr>
              <a:t>‹#›</a:t>
            </a:fld>
            <a:endParaRPr lang="en-US" altLang="en-US"/>
          </a:p>
        </p:txBody>
      </p:sp>
    </p:spTree>
    <p:extLst>
      <p:ext uri="{BB962C8B-B14F-4D97-AF65-F5344CB8AC3E}">
        <p14:creationId xmlns:p14="http://schemas.microsoft.com/office/powerpoint/2010/main" val="509714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2/23/2026</a:t>
            </a:fld>
            <a:endParaRPr lang="en-US"/>
          </a:p>
        </p:txBody>
      </p:sp>
      <p:sp>
        <p:nvSpPr>
          <p:cNvPr id="6" name="Holder 6"/>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38100">
              <a:lnSpc>
                <a:spcPts val="1650"/>
              </a:lnSpc>
            </a:pPr>
            <a:fld id="{81D60167-4931-47E6-BA6A-407CBD079E47}" type="slidenum">
              <a:rPr spc="-25" dirty="0"/>
              <a:t>‹#›</a:t>
            </a:fld>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2/23/2026</a:t>
            </a:fld>
            <a:endParaRPr lang="en-US"/>
          </a:p>
        </p:txBody>
      </p:sp>
      <p:sp>
        <p:nvSpPr>
          <p:cNvPr id="7" name="Holder 7"/>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38100">
              <a:lnSpc>
                <a:spcPts val="1650"/>
              </a:lnSpc>
            </a:pPr>
            <a:fld id="{81D60167-4931-47E6-BA6A-407CBD079E47}" type="slidenum">
              <a:rPr spc="-25" dirty="0"/>
              <a:t>‹#›</a:t>
            </a:fld>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2/23/2026</a:t>
            </a:fld>
            <a:endParaRPr lang="en-US"/>
          </a:p>
        </p:txBody>
      </p:sp>
      <p:sp>
        <p:nvSpPr>
          <p:cNvPr id="5" name="Holder 5"/>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38100">
              <a:lnSpc>
                <a:spcPts val="1650"/>
              </a:lnSpc>
            </a:pPr>
            <a:fld id="{81D60167-4931-47E6-BA6A-407CBD079E47}" type="slidenum">
              <a:rPr spc="-25" dirty="0"/>
              <a:t>‹#›</a:t>
            </a:fld>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2/23/2026</a:t>
            </a:fld>
            <a:endParaRPr lang="en-US"/>
          </a:p>
        </p:txBody>
      </p:sp>
      <p:sp>
        <p:nvSpPr>
          <p:cNvPr id="4" name="Holder 4"/>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38100">
              <a:lnSpc>
                <a:spcPts val="1650"/>
              </a:lnSpc>
            </a:pPr>
            <a:fld id="{81D60167-4931-47E6-BA6A-407CBD079E47}" type="slidenum">
              <a:rPr spc="-25" dirty="0"/>
              <a:t>‹#›</a:t>
            </a:fld>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INSS_Web_Banner.jpg">
            <a:extLst>
              <a:ext uri="{FF2B5EF4-FFF2-40B4-BE49-F238E27FC236}">
                <a16:creationId xmlns:a16="http://schemas.microsoft.com/office/drawing/2014/main" id="{A7AD5C5F-612D-99C7-D422-627D783B7C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228600"/>
            <a:ext cx="73152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Date Placeholder 4">
            <a:extLst>
              <a:ext uri="{FF2B5EF4-FFF2-40B4-BE49-F238E27FC236}">
                <a16:creationId xmlns:a16="http://schemas.microsoft.com/office/drawing/2014/main" id="{7BD152C5-AD67-0A53-1CFA-C1D7592AF293}"/>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0A112E87-213B-0C9F-7D67-187148E16F49}"/>
              </a:ext>
            </a:extLst>
          </p:cNvPr>
          <p:cNvSpPr>
            <a:spLocks noGrp="1" noChangeArrowheads="1"/>
          </p:cNvSpPr>
          <p:nvPr>
            <p:ph type="ftr" sz="quarter" idx="11"/>
          </p:nvPr>
        </p:nvSpPr>
        <p:spPr/>
        <p:txBody>
          <a:bodyPr/>
          <a:lstStyle>
            <a:lvl1pPr>
              <a:defRPr/>
            </a:lvl1pPr>
          </a:lstStyle>
          <a:p>
            <a:pPr>
              <a:defRPr/>
            </a:pPr>
            <a:r>
              <a:rPr lang="en-US"/>
              <a:t>For Official Use Only</a:t>
            </a:r>
          </a:p>
        </p:txBody>
      </p:sp>
      <p:sp>
        <p:nvSpPr>
          <p:cNvPr id="7" name="Slide Number Placeholder 6">
            <a:extLst>
              <a:ext uri="{FF2B5EF4-FFF2-40B4-BE49-F238E27FC236}">
                <a16:creationId xmlns:a16="http://schemas.microsoft.com/office/drawing/2014/main" id="{D12C338A-8685-5A20-4263-9864D3B074E4}"/>
              </a:ext>
            </a:extLst>
          </p:cNvPr>
          <p:cNvSpPr>
            <a:spLocks noGrp="1" noChangeArrowheads="1"/>
          </p:cNvSpPr>
          <p:nvPr>
            <p:ph type="sldNum" sz="quarter" idx="12"/>
          </p:nvPr>
        </p:nvSpPr>
        <p:spPr/>
        <p:txBody>
          <a:bodyPr/>
          <a:lstStyle>
            <a:lvl1pPr>
              <a:defRPr/>
            </a:lvl1pPr>
          </a:lstStyle>
          <a:p>
            <a:pPr>
              <a:defRPr/>
            </a:pPr>
            <a:fld id="{DCE147AE-03C1-43C6-B803-2006DC01A88B}" type="slidenum">
              <a:rPr lang="en-US" altLang="en-US"/>
              <a:pPr>
                <a:defRPr/>
              </a:pPr>
              <a:t>‹#›</a:t>
            </a:fld>
            <a:endParaRPr lang="en-US" altLang="en-US"/>
          </a:p>
        </p:txBody>
      </p:sp>
    </p:spTree>
    <p:extLst>
      <p:ext uri="{BB962C8B-B14F-4D97-AF65-F5344CB8AC3E}">
        <p14:creationId xmlns:p14="http://schemas.microsoft.com/office/powerpoint/2010/main" val="3293626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INSS_Logo_Small">
            <a:extLst>
              <a:ext uri="{FF2B5EF4-FFF2-40B4-BE49-F238E27FC236}">
                <a16:creationId xmlns:a16="http://schemas.microsoft.com/office/drawing/2014/main" id="{139611B1-F08C-4824-A2C4-1941A3BA84C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219075"/>
            <a:ext cx="814388"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71600" y="304800"/>
            <a:ext cx="7315200" cy="11430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FC8580-263C-84A7-2CC4-73891F252BDC}"/>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5DBB9E85-4A26-C0C1-CF48-AE99FEB84629}"/>
              </a:ext>
            </a:extLst>
          </p:cNvPr>
          <p:cNvSpPr>
            <a:spLocks noGrp="1" noChangeArrowheads="1"/>
          </p:cNvSpPr>
          <p:nvPr>
            <p:ph type="ftr" sz="quarter" idx="11"/>
          </p:nvPr>
        </p:nvSpPr>
        <p:spPr/>
        <p:txBody>
          <a:bodyPr/>
          <a:lstStyle>
            <a:lvl1pPr>
              <a:defRPr/>
            </a:lvl1pPr>
          </a:lstStyle>
          <a:p>
            <a:pPr>
              <a:defRPr/>
            </a:pPr>
            <a:r>
              <a:rPr lang="en-US"/>
              <a:t>For Official Use Only</a:t>
            </a:r>
          </a:p>
        </p:txBody>
      </p:sp>
      <p:sp>
        <p:nvSpPr>
          <p:cNvPr id="7" name="Slide Number Placeholder 6">
            <a:extLst>
              <a:ext uri="{FF2B5EF4-FFF2-40B4-BE49-F238E27FC236}">
                <a16:creationId xmlns:a16="http://schemas.microsoft.com/office/drawing/2014/main" id="{CDF1402F-C7D1-1B3C-FD71-E4CED4A74866}"/>
              </a:ext>
            </a:extLst>
          </p:cNvPr>
          <p:cNvSpPr>
            <a:spLocks noGrp="1" noChangeArrowheads="1"/>
          </p:cNvSpPr>
          <p:nvPr>
            <p:ph type="sldNum" sz="quarter" idx="12"/>
          </p:nvPr>
        </p:nvSpPr>
        <p:spPr/>
        <p:txBody>
          <a:bodyPr/>
          <a:lstStyle>
            <a:lvl1pPr>
              <a:defRPr/>
            </a:lvl1pPr>
          </a:lstStyle>
          <a:p>
            <a:pPr>
              <a:defRPr/>
            </a:pPr>
            <a:fld id="{BFBAE88E-2F68-455C-8776-E5CC52D29771}" type="slidenum">
              <a:rPr lang="en-US" altLang="en-US"/>
              <a:pPr>
                <a:defRPr/>
              </a:pPr>
              <a:t>‹#›</a:t>
            </a:fld>
            <a:endParaRPr lang="en-US" altLang="en-US"/>
          </a:p>
        </p:txBody>
      </p:sp>
    </p:spTree>
    <p:extLst>
      <p:ext uri="{BB962C8B-B14F-4D97-AF65-F5344CB8AC3E}">
        <p14:creationId xmlns:p14="http://schemas.microsoft.com/office/powerpoint/2010/main" val="1479196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7DCB367-3605-5362-FB0E-E378D61140B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FDAE5B3-0049-BFD2-3601-9F0797B0899F}"/>
              </a:ext>
            </a:extLst>
          </p:cNvPr>
          <p:cNvSpPr>
            <a:spLocks noGrp="1" noChangeArrowheads="1"/>
          </p:cNvSpPr>
          <p:nvPr>
            <p:ph type="ftr" sz="quarter" idx="11"/>
          </p:nvPr>
        </p:nvSpPr>
        <p:spPr>
          <a:ln/>
        </p:spPr>
        <p:txBody>
          <a:bodyPr/>
          <a:lstStyle>
            <a:lvl1pPr>
              <a:defRPr/>
            </a:lvl1pPr>
          </a:lstStyle>
          <a:p>
            <a:pPr>
              <a:defRPr/>
            </a:pPr>
            <a:r>
              <a:rPr lang="en-US"/>
              <a:t>For Official Use Only</a:t>
            </a:r>
          </a:p>
        </p:txBody>
      </p:sp>
      <p:sp>
        <p:nvSpPr>
          <p:cNvPr id="6" name="Rectangle 6">
            <a:extLst>
              <a:ext uri="{FF2B5EF4-FFF2-40B4-BE49-F238E27FC236}">
                <a16:creationId xmlns:a16="http://schemas.microsoft.com/office/drawing/2014/main" id="{A46A8678-4AFB-891F-6CE1-7C21026AE2EF}"/>
              </a:ext>
            </a:extLst>
          </p:cNvPr>
          <p:cNvSpPr>
            <a:spLocks noGrp="1" noChangeArrowheads="1"/>
          </p:cNvSpPr>
          <p:nvPr>
            <p:ph type="sldNum" sz="quarter" idx="12"/>
          </p:nvPr>
        </p:nvSpPr>
        <p:spPr>
          <a:ln/>
        </p:spPr>
        <p:txBody>
          <a:bodyPr/>
          <a:lstStyle>
            <a:lvl1pPr>
              <a:defRPr/>
            </a:lvl1pPr>
          </a:lstStyle>
          <a:p>
            <a:pPr>
              <a:defRPr/>
            </a:pPr>
            <a:fld id="{2E4B73EC-A88A-42E4-AFC8-7DA0D9F79A13}" type="slidenum">
              <a:rPr lang="en-US" altLang="en-US"/>
              <a:pPr>
                <a:defRPr/>
              </a:pPr>
              <a:t>‹#›</a:t>
            </a:fld>
            <a:endParaRPr lang="en-US" altLang="en-US"/>
          </a:p>
        </p:txBody>
      </p:sp>
    </p:spTree>
    <p:extLst>
      <p:ext uri="{BB962C8B-B14F-4D97-AF65-F5344CB8AC3E}">
        <p14:creationId xmlns:p14="http://schemas.microsoft.com/office/powerpoint/2010/main" val="1287890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CBC35F5-B868-80D6-E618-02D12E22D7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2A7E988-1C9D-1190-D68A-F8CA42F7F1CE}"/>
              </a:ext>
            </a:extLst>
          </p:cNvPr>
          <p:cNvSpPr>
            <a:spLocks noGrp="1" noChangeArrowheads="1"/>
          </p:cNvSpPr>
          <p:nvPr>
            <p:ph type="ftr" sz="quarter" idx="11"/>
          </p:nvPr>
        </p:nvSpPr>
        <p:spPr>
          <a:ln/>
        </p:spPr>
        <p:txBody>
          <a:bodyPr/>
          <a:lstStyle>
            <a:lvl1pPr>
              <a:defRPr/>
            </a:lvl1pPr>
          </a:lstStyle>
          <a:p>
            <a:pPr>
              <a:defRPr/>
            </a:pPr>
            <a:r>
              <a:rPr lang="en-US"/>
              <a:t>For Official Use Only</a:t>
            </a:r>
          </a:p>
        </p:txBody>
      </p:sp>
      <p:sp>
        <p:nvSpPr>
          <p:cNvPr id="7" name="Rectangle 6">
            <a:extLst>
              <a:ext uri="{FF2B5EF4-FFF2-40B4-BE49-F238E27FC236}">
                <a16:creationId xmlns:a16="http://schemas.microsoft.com/office/drawing/2014/main" id="{4D672A14-30B8-69FF-157E-A4AA22E33E6F}"/>
              </a:ext>
            </a:extLst>
          </p:cNvPr>
          <p:cNvSpPr>
            <a:spLocks noGrp="1" noChangeArrowheads="1"/>
          </p:cNvSpPr>
          <p:nvPr>
            <p:ph type="sldNum" sz="quarter" idx="12"/>
          </p:nvPr>
        </p:nvSpPr>
        <p:spPr>
          <a:ln/>
        </p:spPr>
        <p:txBody>
          <a:bodyPr/>
          <a:lstStyle>
            <a:lvl1pPr>
              <a:defRPr/>
            </a:lvl1pPr>
          </a:lstStyle>
          <a:p>
            <a:pPr>
              <a:defRPr/>
            </a:pPr>
            <a:fld id="{61F97F5F-65F4-414F-8662-A892C51E6133}" type="slidenum">
              <a:rPr lang="en-US" altLang="en-US"/>
              <a:pPr>
                <a:defRPr/>
              </a:pPr>
              <a:t>‹#›</a:t>
            </a:fld>
            <a:endParaRPr lang="en-US" altLang="en-US"/>
          </a:p>
        </p:txBody>
      </p:sp>
    </p:spTree>
    <p:extLst>
      <p:ext uri="{BB962C8B-B14F-4D97-AF65-F5344CB8AC3E}">
        <p14:creationId xmlns:p14="http://schemas.microsoft.com/office/powerpoint/2010/main" val="14493479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381000" y="281703"/>
            <a:ext cx="801359" cy="1137048"/>
          </a:xfrm>
          <a:prstGeom prst="rect">
            <a:avLst/>
          </a:prstGeom>
        </p:spPr>
      </p:pic>
      <p:sp>
        <p:nvSpPr>
          <p:cNvPr id="2" name="Holder 2"/>
          <p:cNvSpPr>
            <a:spLocks noGrp="1"/>
          </p:cNvSpPr>
          <p:nvPr>
            <p:ph type="title"/>
          </p:nvPr>
        </p:nvSpPr>
        <p:spPr>
          <a:xfrm>
            <a:off x="2281808" y="641349"/>
            <a:ext cx="5492750" cy="452119"/>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3" name="Holder 3"/>
          <p:cNvSpPr>
            <a:spLocks noGrp="1"/>
          </p:cNvSpPr>
          <p:nvPr>
            <p:ph type="body" idx="1"/>
          </p:nvPr>
        </p:nvSpPr>
        <p:spPr>
          <a:xfrm>
            <a:off x="535940" y="1627378"/>
            <a:ext cx="4333240" cy="3153410"/>
          </a:xfrm>
          <a:prstGeom prst="rect">
            <a:avLst/>
          </a:prstGeom>
        </p:spPr>
        <p:txBody>
          <a:bodyPr wrap="square" lIns="0" tIns="0" rIns="0" bIns="0">
            <a:spAutoFit/>
          </a:bodyPr>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2/23/2026</a:t>
            </a:fld>
            <a:endParaRPr lang="en-US"/>
          </a:p>
        </p:txBody>
      </p:sp>
      <p:sp>
        <p:nvSpPr>
          <p:cNvPr id="6" name="Holder 6"/>
          <p:cNvSpPr>
            <a:spLocks noGrp="1"/>
          </p:cNvSpPr>
          <p:nvPr>
            <p:ph type="sldNum" sz="quarter" idx="7"/>
          </p:nvPr>
        </p:nvSpPr>
        <p:spPr>
          <a:xfrm>
            <a:off x="8358885" y="6290385"/>
            <a:ext cx="287020" cy="224790"/>
          </a:xfrm>
          <a:prstGeom prst="rect">
            <a:avLst/>
          </a:prstGeom>
        </p:spPr>
        <p:txBody>
          <a:bodyPr wrap="square" lIns="0" tIns="0" rIns="0" bIns="0">
            <a:spAutoFit/>
          </a:bodyPr>
          <a:lstStyle>
            <a:lvl1pPr>
              <a:defRPr sz="1400" b="0" i="0">
                <a:solidFill>
                  <a:schemeClr val="tx1"/>
                </a:solidFill>
                <a:latin typeface="Arial"/>
                <a:cs typeface="Arial"/>
              </a:defRPr>
            </a:lvl1pPr>
          </a:lstStyle>
          <a:p>
            <a:pPr marL="38100">
              <a:lnSpc>
                <a:spcPts val="1650"/>
              </a:lnSpc>
            </a:pPr>
            <a:fld id="{81D60167-4931-47E6-BA6A-407CBD079E47}" type="slidenum">
              <a:rPr spc="-25" dirty="0"/>
              <a:t>‹#›</a:t>
            </a:fld>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F948F0E-BC54-562A-62B0-337B55E61FFA}"/>
              </a:ext>
            </a:extLst>
          </p:cNvPr>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a:t>
            </a:r>
          </a:p>
        </p:txBody>
      </p:sp>
      <p:sp>
        <p:nvSpPr>
          <p:cNvPr id="1027" name="Rectangle 3">
            <a:extLst>
              <a:ext uri="{FF2B5EF4-FFF2-40B4-BE49-F238E27FC236}">
                <a16:creationId xmlns:a16="http://schemas.microsoft.com/office/drawing/2014/main" id="{F94E090B-440F-E6D1-FAA7-FD5B54598DF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3A33345-CF3C-7BEC-F11B-3D29040E5863}"/>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B8676720-9C8C-373E-423E-AB44821EDBA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r>
              <a:rPr lang="en-US"/>
              <a:t>For Official Use Only</a:t>
            </a:r>
          </a:p>
        </p:txBody>
      </p:sp>
      <p:sp>
        <p:nvSpPr>
          <p:cNvPr id="1030" name="Rectangle 6">
            <a:extLst>
              <a:ext uri="{FF2B5EF4-FFF2-40B4-BE49-F238E27FC236}">
                <a16:creationId xmlns:a16="http://schemas.microsoft.com/office/drawing/2014/main" id="{8893B378-D9E6-DEC4-8762-825CB4FADBC4}"/>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72EB481-E186-4F42-BF16-06D8BF3D2824}" type="slidenum">
              <a:rPr lang="en-US" altLang="en-US"/>
              <a:pPr>
                <a:defRPr/>
              </a:pPr>
              <a:t>‹#›</a:t>
            </a:fld>
            <a:endParaRPr lang="en-US" altLang="en-US"/>
          </a:p>
        </p:txBody>
      </p:sp>
    </p:spTree>
    <p:extLst>
      <p:ext uri="{BB962C8B-B14F-4D97-AF65-F5344CB8AC3E}">
        <p14:creationId xmlns:p14="http://schemas.microsoft.com/office/powerpoint/2010/main" val="83618605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Arial" charset="0"/>
        </a:defRPr>
      </a:lvl2pPr>
      <a:lvl3pPr algn="ctr" rtl="0" eaLnBrk="0" fontAlgn="base" hangingPunct="0">
        <a:spcBef>
          <a:spcPct val="0"/>
        </a:spcBef>
        <a:spcAft>
          <a:spcPct val="0"/>
        </a:spcAft>
        <a:defRPr sz="4400">
          <a:solidFill>
            <a:schemeClr val="tx1"/>
          </a:solidFill>
          <a:latin typeface="Arial" charset="0"/>
          <a:cs typeface="Arial" charset="0"/>
        </a:defRPr>
      </a:lvl3pPr>
      <a:lvl4pPr algn="ctr" rtl="0" eaLnBrk="0" fontAlgn="base" hangingPunct="0">
        <a:spcBef>
          <a:spcPct val="0"/>
        </a:spcBef>
        <a:spcAft>
          <a:spcPct val="0"/>
        </a:spcAft>
        <a:defRPr sz="4400">
          <a:solidFill>
            <a:schemeClr val="tx1"/>
          </a:solidFill>
          <a:latin typeface="Arial" charset="0"/>
          <a:cs typeface="Arial" charset="0"/>
        </a:defRPr>
      </a:lvl4pPr>
      <a:lvl5pPr algn="ctr" rtl="0" eaLnBrk="0" fontAlgn="base" hangingPunct="0">
        <a:spcBef>
          <a:spcPct val="0"/>
        </a:spcBef>
        <a:spcAft>
          <a:spcPct val="0"/>
        </a:spcAft>
        <a:defRPr sz="44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Arial" charset="0"/>
          <a:cs typeface="Arial" charset="0"/>
        </a:defRPr>
      </a:lvl6pPr>
      <a:lvl7pPr marL="914400" algn="ctr" rtl="0" fontAlgn="base">
        <a:spcBef>
          <a:spcPct val="0"/>
        </a:spcBef>
        <a:spcAft>
          <a:spcPct val="0"/>
        </a:spcAft>
        <a:defRPr sz="4400">
          <a:solidFill>
            <a:schemeClr val="tx1"/>
          </a:solidFill>
          <a:latin typeface="Arial" charset="0"/>
          <a:cs typeface="Arial" charset="0"/>
        </a:defRPr>
      </a:lvl7pPr>
      <a:lvl8pPr marL="1371600" algn="ctr" rtl="0" fontAlgn="base">
        <a:spcBef>
          <a:spcPct val="0"/>
        </a:spcBef>
        <a:spcAft>
          <a:spcPct val="0"/>
        </a:spcAft>
        <a:defRPr sz="4400">
          <a:solidFill>
            <a:schemeClr val="tx1"/>
          </a:solidFill>
          <a:latin typeface="Arial" charset="0"/>
          <a:cs typeface="Arial" charset="0"/>
        </a:defRPr>
      </a:lvl8pPr>
      <a:lvl9pPr marL="1828800" algn="ctr" rtl="0" fontAlgn="base">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ssi.armywarcollege.edu/CLSC/" TargetMode="External"/><Relationship Id="rId7" Type="http://schemas.openxmlformats.org/officeDocument/2006/relationships/image" Target="../media/image18.jpeg"/><Relationship Id="rId2" Type="http://schemas.openxmlformats.org/officeDocument/2006/relationships/hyperlink" Target="https://inss.ndu.edu/About/Center-for-the-Study-of-Chinese-Military-Affairs/" TargetMode="External"/><Relationship Id="rId1" Type="http://schemas.openxmlformats.org/officeDocument/2006/relationships/slideLayout" Target="../slideLayouts/slideLayout2.xml"/><Relationship Id="rId6" Type="http://schemas.openxmlformats.org/officeDocument/2006/relationships/hyperlink" Target="https://ndupress.ndu.edu/" TargetMode="External"/><Relationship Id="rId5" Type="http://schemas.openxmlformats.org/officeDocument/2006/relationships/hyperlink" Target="https://usnwc.edu/Research-and-Wargaming/Research-Centers/China-Maritime-Studies-Institute" TargetMode="External"/><Relationship Id="rId4" Type="http://schemas.openxmlformats.org/officeDocument/2006/relationships/hyperlink" Target="https://www.airuniversity.af.edu/CASI/"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png"/><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image" Target="../media/image20.png"/><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png"/></Relationships>
</file>

<file path=ppt/slides/_rels/slide22.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8.png"/><Relationship Id="rId3" Type="http://schemas.openxmlformats.org/officeDocument/2006/relationships/image" Target="../media/image43.png"/><Relationship Id="rId21" Type="http://schemas.openxmlformats.org/officeDocument/2006/relationships/image" Target="../media/image61.pn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image" Target="../media/image42.png"/><Relationship Id="rId16" Type="http://schemas.openxmlformats.org/officeDocument/2006/relationships/image" Target="../media/image56.png"/><Relationship Id="rId20"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png"/><Relationship Id="rId19" Type="http://schemas.openxmlformats.org/officeDocument/2006/relationships/image" Target="../media/image59.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 Id="rId22" Type="http://schemas.openxmlformats.org/officeDocument/2006/relationships/image" Target="../media/image62.png"/></Relationships>
</file>

<file path=ppt/slides/_rels/slide23.xml.rels><?xml version="1.0" encoding="UTF-8" standalone="yes"?>
<Relationships xmlns="http://schemas.openxmlformats.org/package/2006/relationships"><Relationship Id="rId3" Type="http://schemas.openxmlformats.org/officeDocument/2006/relationships/hyperlink" Target="https://www.amazon.com/Chinas-Quest-Military-Supremacy-Wuthnow/dp/1509556931/" TargetMode="External"/><Relationship Id="rId2" Type="http://schemas.openxmlformats.org/officeDocument/2006/relationships/hyperlink" Target="https://www.rand.org/pubs/research_reports/RR1708.html" TargetMode="External"/><Relationship Id="rId1" Type="http://schemas.openxmlformats.org/officeDocument/2006/relationships/slideLayout" Target="../slideLayouts/slideLayout2.xml"/><Relationship Id="rId6" Type="http://schemas.openxmlformats.org/officeDocument/2006/relationships/hyperlink" Target="https://ndupress.ndu.edu/Publications/Books/Crossing-the-Strait/" TargetMode="External"/><Relationship Id="rId5" Type="http://schemas.openxmlformats.org/officeDocument/2006/relationships/hyperlink" Target="https://ndupress.ndu.edu/Publications/Books/Chairman-Xi-Remakes-the-PLA/" TargetMode="External"/><Relationship Id="rId4" Type="http://schemas.openxmlformats.org/officeDocument/2006/relationships/hyperlink" Target="http://ndupress.ndu.edu/Media/News/Article/1651760/chinas-strategic-support-force-a-force-for-a-new-er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85800" y="429768"/>
            <a:ext cx="7772400" cy="1700783"/>
          </a:xfrm>
          <a:prstGeom prst="rect">
            <a:avLst/>
          </a:prstGeom>
        </p:spPr>
      </p:pic>
      <p:sp>
        <p:nvSpPr>
          <p:cNvPr id="3" name="object 3"/>
          <p:cNvSpPr txBox="1">
            <a:spLocks noGrp="1"/>
          </p:cNvSpPr>
          <p:nvPr>
            <p:ph type="title"/>
          </p:nvPr>
        </p:nvSpPr>
        <p:spPr>
          <a:xfrm>
            <a:off x="1089342" y="2764719"/>
            <a:ext cx="6965315" cy="452120"/>
          </a:xfrm>
          <a:prstGeom prst="rect">
            <a:avLst/>
          </a:prstGeom>
        </p:spPr>
        <p:txBody>
          <a:bodyPr vert="horz" wrap="square" lIns="0" tIns="12065" rIns="0" bIns="0" rtlCol="0">
            <a:spAutoFit/>
          </a:bodyPr>
          <a:lstStyle/>
          <a:p>
            <a:pPr marL="12700">
              <a:lnSpc>
                <a:spcPct val="100000"/>
              </a:lnSpc>
              <a:spcBef>
                <a:spcPts val="95"/>
              </a:spcBef>
            </a:pPr>
            <a:r>
              <a:rPr sz="2800" b="1" dirty="0">
                <a:latin typeface="Arial"/>
                <a:cs typeface="Arial"/>
              </a:rPr>
              <a:t>System</a:t>
            </a:r>
            <a:r>
              <a:rPr sz="2800" b="1" spc="-65" dirty="0">
                <a:latin typeface="Arial"/>
                <a:cs typeface="Arial"/>
              </a:rPr>
              <a:t> </a:t>
            </a:r>
            <a:r>
              <a:rPr sz="2800" b="1" dirty="0">
                <a:latin typeface="Arial"/>
                <a:cs typeface="Arial"/>
              </a:rPr>
              <a:t>Destruction</a:t>
            </a:r>
            <a:r>
              <a:rPr sz="2800" b="1" spc="-90" dirty="0">
                <a:latin typeface="Arial"/>
                <a:cs typeface="Arial"/>
              </a:rPr>
              <a:t> </a:t>
            </a:r>
            <a:r>
              <a:rPr sz="2800" b="1" dirty="0">
                <a:latin typeface="Arial"/>
                <a:cs typeface="Arial"/>
              </a:rPr>
              <a:t>Warfare</a:t>
            </a:r>
            <a:r>
              <a:rPr sz="2800" b="1" spc="-95" dirty="0">
                <a:latin typeface="Arial"/>
                <a:cs typeface="Arial"/>
              </a:rPr>
              <a:t> </a:t>
            </a:r>
            <a:r>
              <a:rPr sz="2800" b="1" dirty="0">
                <a:latin typeface="Arial"/>
                <a:cs typeface="Arial"/>
              </a:rPr>
              <a:t>and</a:t>
            </a:r>
            <a:r>
              <a:rPr sz="2800" b="1" spc="-95" dirty="0">
                <a:latin typeface="Arial"/>
                <a:cs typeface="Arial"/>
              </a:rPr>
              <a:t> </a:t>
            </a:r>
            <a:r>
              <a:rPr sz="2800" b="1" dirty="0">
                <a:latin typeface="Arial"/>
                <a:cs typeface="Arial"/>
              </a:rPr>
              <a:t>the</a:t>
            </a:r>
            <a:r>
              <a:rPr sz="2800" b="1" spc="-90" dirty="0">
                <a:latin typeface="Arial"/>
                <a:cs typeface="Arial"/>
              </a:rPr>
              <a:t> </a:t>
            </a:r>
            <a:r>
              <a:rPr sz="2800" b="1" spc="-25" dirty="0">
                <a:latin typeface="Arial"/>
                <a:cs typeface="Arial"/>
              </a:rPr>
              <a:t>PLA</a:t>
            </a:r>
            <a:endParaRPr sz="2800" dirty="0">
              <a:latin typeface="Arial"/>
              <a:cs typeface="Arial"/>
            </a:endParaRPr>
          </a:p>
        </p:txBody>
      </p:sp>
      <p:sp>
        <p:nvSpPr>
          <p:cNvPr id="4" name="object 4"/>
          <p:cNvSpPr txBox="1"/>
          <p:nvPr/>
        </p:nvSpPr>
        <p:spPr>
          <a:xfrm>
            <a:off x="2971800" y="3415808"/>
            <a:ext cx="3200400" cy="764312"/>
          </a:xfrm>
          <a:prstGeom prst="rect">
            <a:avLst/>
          </a:prstGeom>
        </p:spPr>
        <p:txBody>
          <a:bodyPr vert="horz" wrap="square" lIns="0" tIns="12700" rIns="0" bIns="0" rtlCol="0">
            <a:spAutoFit/>
          </a:bodyPr>
          <a:lstStyle/>
          <a:p>
            <a:pPr marL="12700" algn="ctr">
              <a:lnSpc>
                <a:spcPct val="100000"/>
              </a:lnSpc>
              <a:spcBef>
                <a:spcPts val="100"/>
              </a:spcBef>
            </a:pPr>
            <a:r>
              <a:rPr sz="2400" dirty="0">
                <a:latin typeface="Arial"/>
                <a:cs typeface="Arial"/>
              </a:rPr>
              <a:t>Briefing</a:t>
            </a:r>
            <a:r>
              <a:rPr sz="2400" spc="-45" dirty="0">
                <a:latin typeface="Arial"/>
                <a:cs typeface="Arial"/>
              </a:rPr>
              <a:t> </a:t>
            </a:r>
            <a:r>
              <a:rPr sz="2400" dirty="0">
                <a:latin typeface="Arial"/>
                <a:cs typeface="Arial"/>
              </a:rPr>
              <a:t>for</a:t>
            </a:r>
            <a:r>
              <a:rPr sz="2400" spc="-50" dirty="0">
                <a:latin typeface="Arial"/>
                <a:cs typeface="Arial"/>
              </a:rPr>
              <a:t> </a:t>
            </a:r>
            <a:r>
              <a:rPr lang="en-US" sz="2400" spc="-50" dirty="0">
                <a:latin typeface="Arial"/>
                <a:cs typeface="Arial"/>
              </a:rPr>
              <a:t>Capstone</a:t>
            </a:r>
          </a:p>
          <a:p>
            <a:pPr marL="12700" algn="ctr">
              <a:lnSpc>
                <a:spcPct val="100000"/>
              </a:lnSpc>
              <a:spcBef>
                <a:spcPts val="100"/>
              </a:spcBef>
            </a:pPr>
            <a:r>
              <a:rPr lang="en-US" sz="2400" spc="-50" dirty="0">
                <a:latin typeface="Arial"/>
                <a:cs typeface="Arial"/>
              </a:rPr>
              <a:t>February 2026</a:t>
            </a:r>
            <a:endParaRPr sz="2400" dirty="0">
              <a:latin typeface="Arial"/>
              <a:cs typeface="Arial"/>
            </a:endParaRPr>
          </a:p>
        </p:txBody>
      </p:sp>
      <p:sp>
        <p:nvSpPr>
          <p:cNvPr id="5" name="object 5"/>
          <p:cNvSpPr txBox="1"/>
          <p:nvPr/>
        </p:nvSpPr>
        <p:spPr>
          <a:xfrm>
            <a:off x="2514600" y="4382103"/>
            <a:ext cx="4800600" cy="1099725"/>
          </a:xfrm>
          <a:prstGeom prst="rect">
            <a:avLst/>
          </a:prstGeom>
        </p:spPr>
        <p:txBody>
          <a:bodyPr vert="horz" wrap="square" lIns="0" tIns="12700" rIns="0" bIns="0" rtlCol="0">
            <a:spAutoFit/>
          </a:bodyPr>
          <a:lstStyle/>
          <a:p>
            <a:pPr marL="12700" marR="5080" algn="l">
              <a:lnSpc>
                <a:spcPct val="120100"/>
              </a:lnSpc>
              <a:spcBef>
                <a:spcPts val="100"/>
              </a:spcBef>
            </a:pPr>
            <a:r>
              <a:rPr lang="en-US" sz="2000" b="1" i="1" dirty="0">
                <a:latin typeface="Arial"/>
                <a:cs typeface="Arial"/>
              </a:rPr>
              <a:t>Phillip C. Saunders</a:t>
            </a:r>
            <a:r>
              <a:rPr sz="2000" b="1" i="1" dirty="0">
                <a:latin typeface="Arial"/>
                <a:cs typeface="Arial"/>
              </a:rPr>
              <a:t>,</a:t>
            </a:r>
            <a:r>
              <a:rPr sz="2000" b="1" i="1" spc="-30" dirty="0">
                <a:latin typeface="Arial"/>
                <a:cs typeface="Arial"/>
              </a:rPr>
              <a:t> </a:t>
            </a:r>
            <a:r>
              <a:rPr sz="2000" b="1" i="1" spc="-20" dirty="0">
                <a:latin typeface="Arial"/>
                <a:cs typeface="Arial"/>
              </a:rPr>
              <a:t>Ph.D.</a:t>
            </a:r>
            <a:endParaRPr lang="en-US" sz="2000" b="1" i="1" spc="-20" dirty="0">
              <a:latin typeface="Arial"/>
              <a:cs typeface="Arial"/>
            </a:endParaRPr>
          </a:p>
          <a:p>
            <a:pPr marL="12700" marR="5080" algn="l">
              <a:lnSpc>
                <a:spcPct val="120100"/>
              </a:lnSpc>
              <a:spcBef>
                <a:spcPts val="100"/>
              </a:spcBef>
            </a:pPr>
            <a:r>
              <a:rPr lang="en-US" sz="2000" b="1" i="1" dirty="0">
                <a:latin typeface="Arial"/>
                <a:cs typeface="Arial"/>
              </a:rPr>
              <a:t>Director</a:t>
            </a:r>
            <a:r>
              <a:rPr sz="2000" b="1" i="1" dirty="0">
                <a:latin typeface="Arial"/>
                <a:cs typeface="Arial"/>
              </a:rPr>
              <a:t>,</a:t>
            </a:r>
            <a:r>
              <a:rPr sz="2000" b="1" i="1" spc="-35" dirty="0">
                <a:latin typeface="Arial"/>
                <a:cs typeface="Arial"/>
              </a:rPr>
              <a:t> </a:t>
            </a:r>
            <a:r>
              <a:rPr sz="2000" b="1" i="1" spc="-20" dirty="0">
                <a:latin typeface="Arial"/>
                <a:cs typeface="Arial"/>
              </a:rPr>
              <a:t>INSS</a:t>
            </a:r>
            <a:r>
              <a:rPr lang="en-US" sz="2000" b="1" i="1" spc="-20" dirty="0">
                <a:latin typeface="Arial"/>
                <a:cs typeface="Arial"/>
              </a:rPr>
              <a:t> Center for the Study of Chinese Military Affairs</a:t>
            </a:r>
          </a:p>
        </p:txBody>
      </p:sp>
      <p:pic>
        <p:nvPicPr>
          <p:cNvPr id="6" name="object 6"/>
          <p:cNvPicPr/>
          <p:nvPr/>
        </p:nvPicPr>
        <p:blipFill>
          <a:blip r:embed="rId3" cstate="print"/>
          <a:stretch>
            <a:fillRect/>
          </a:stretch>
        </p:blipFill>
        <p:spPr>
          <a:xfrm>
            <a:off x="7848600" y="5029200"/>
            <a:ext cx="676655" cy="90525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1E3F1D60-6907-1F61-5371-EE9C3EC64D7F}"/>
              </a:ext>
            </a:extLst>
          </p:cNvPr>
          <p:cNvSpPr>
            <a:spLocks noGrp="1"/>
          </p:cNvSpPr>
          <p:nvPr>
            <p:ph type="title"/>
          </p:nvPr>
        </p:nvSpPr>
        <p:spPr>
          <a:xfrm>
            <a:off x="2761593" y="576262"/>
            <a:ext cx="4495800" cy="432745"/>
          </a:xfrm>
        </p:spPr>
        <p:txBody>
          <a:bodyPr/>
          <a:lstStyle/>
          <a:p>
            <a:r>
              <a:rPr lang="en-US" altLang="en-US" b="1" dirty="0"/>
              <a:t>Corruption and Control</a:t>
            </a:r>
          </a:p>
        </p:txBody>
      </p:sp>
      <p:sp>
        <p:nvSpPr>
          <p:cNvPr id="24580" name="Slide Number Placeholder 4">
            <a:extLst>
              <a:ext uri="{FF2B5EF4-FFF2-40B4-BE49-F238E27FC236}">
                <a16:creationId xmlns:a16="http://schemas.microsoft.com/office/drawing/2014/main" id="{0134F69A-75EC-69DD-D7F2-B108D3297ACD}"/>
              </a:ext>
            </a:extLst>
          </p:cNvPr>
          <p:cNvSpPr>
            <a:spLocks noGrp="1"/>
          </p:cNvSpPr>
          <p:nvPr>
            <p:ph type="sldNum" sz="quarter" idx="12"/>
          </p:nvPr>
        </p:nvSpPr>
        <p:spPr bwMode="auto">
          <a:xfrm>
            <a:off x="6553200" y="624522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400" kern="1200" smtClean="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defRPr/>
            </a:pPr>
            <a:fld id="{EDDD4B00-938B-4ABB-8F97-192CA4BB1FF3}" type="slidenum">
              <a:rPr lang="en-US" altLang="en-US" smtClean="0"/>
              <a:pPr>
                <a:spcBef>
                  <a:spcPct val="0"/>
                </a:spcBef>
                <a:buFontTx/>
                <a:buNone/>
                <a:defRPr/>
              </a:pPr>
              <a:t>10</a:t>
            </a:fld>
            <a:endParaRPr lang="en-US" altLang="en-US" sz="1400" dirty="0"/>
          </a:p>
        </p:txBody>
      </p:sp>
      <p:pic>
        <p:nvPicPr>
          <p:cNvPr id="2050" name="Picture 2">
            <a:extLst>
              <a:ext uri="{FF2B5EF4-FFF2-40B4-BE49-F238E27FC236}">
                <a16:creationId xmlns:a16="http://schemas.microsoft.com/office/drawing/2014/main" id="{B9BADD27-D562-0B96-B389-82FB3BF747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553594"/>
            <a:ext cx="2092665" cy="2318817"/>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CA4170D-2F03-D244-C9B8-854A19E21DF4}"/>
              </a:ext>
            </a:extLst>
          </p:cNvPr>
          <p:cNvSpPr txBox="1"/>
          <p:nvPr/>
        </p:nvSpPr>
        <p:spPr>
          <a:xfrm>
            <a:off x="381000" y="1553594"/>
            <a:ext cx="4724400" cy="4278094"/>
          </a:xfrm>
          <a:prstGeom prst="rect">
            <a:avLst/>
          </a:prstGeom>
          <a:noFill/>
        </p:spPr>
        <p:txBody>
          <a:bodyPr wrap="square" rtlCol="0">
            <a:spAutoFit/>
          </a:bodyPr>
          <a:lstStyle/>
          <a:p>
            <a:r>
              <a:rPr lang="en-US" sz="1700" b="1" dirty="0"/>
              <a:t>A Legacy of Distrust </a:t>
            </a:r>
          </a:p>
          <a:p>
            <a:pPr marL="285750" indent="-285750">
              <a:spcBef>
                <a:spcPts val="335"/>
              </a:spcBef>
              <a:buFont typeface="Arial" panose="020B0604020202020204" pitchFamily="34" charset="0"/>
              <a:buChar char="•"/>
            </a:pPr>
            <a:r>
              <a:rPr lang="en-US" sz="1500" dirty="0"/>
              <a:t>Xi inherited a PLA with excessive secrecy, corruption, and questionable commitment to the Party’s ideals and values.</a:t>
            </a:r>
          </a:p>
          <a:p>
            <a:pPr marL="285750" indent="-285750">
              <a:spcBef>
                <a:spcPts val="335"/>
              </a:spcBef>
              <a:buFont typeface="Arial" panose="020B0604020202020204" pitchFamily="34" charset="0"/>
              <a:buChar char="•"/>
            </a:pPr>
            <a:r>
              <a:rPr lang="en-US" sz="1500" dirty="0"/>
              <a:t>Early anti-corruption campaigns rooted out political rivals but could not remake a culture of non-compliance. System where PLA monitors itself breeds corruption.</a:t>
            </a:r>
          </a:p>
          <a:p>
            <a:pPr marL="285750" indent="-285750">
              <a:spcBef>
                <a:spcPts val="335"/>
              </a:spcBef>
              <a:buFont typeface="Arial" panose="020B0604020202020204" pitchFamily="34" charset="0"/>
              <a:buChar char="•"/>
            </a:pPr>
            <a:r>
              <a:rPr lang="en-US" sz="1500" dirty="0"/>
              <a:t>Procurement scandals may impact military equipment and military readiness. </a:t>
            </a:r>
          </a:p>
          <a:p>
            <a:pPr marL="285750" indent="-285750">
              <a:spcBef>
                <a:spcPts val="335"/>
              </a:spcBef>
              <a:buFont typeface="Arial" panose="020B0604020202020204" pitchFamily="34" charset="0"/>
              <a:buChar char="•"/>
            </a:pPr>
            <a:r>
              <a:rPr lang="en-US" sz="1500" dirty="0"/>
              <a:t>Serious questions whether any top civilian party leader can count on his most senior commanders to provide unvarnished advice on capabilities</a:t>
            </a:r>
          </a:p>
          <a:p>
            <a:pPr marL="285750" indent="-285750">
              <a:spcBef>
                <a:spcPts val="335"/>
              </a:spcBef>
              <a:buFont typeface="Arial" panose="020B0604020202020204" pitchFamily="34" charset="0"/>
              <a:buChar char="•"/>
            </a:pPr>
            <a:r>
              <a:rPr lang="en-US" sz="1500" dirty="0"/>
              <a:t>Distrust exacerbates concerns that commanders lack real combat experience. </a:t>
            </a:r>
          </a:p>
          <a:p>
            <a:pPr marL="285750" indent="-285750">
              <a:spcBef>
                <a:spcPts val="335"/>
              </a:spcBef>
              <a:buFont typeface="Arial" panose="020B0604020202020204" pitchFamily="34" charset="0"/>
              <a:buChar char="•"/>
            </a:pPr>
            <a:r>
              <a:rPr lang="en-US" sz="1500" i="1" dirty="0"/>
              <a:t>How much will emphasis on political control affect PLA combat capability?</a:t>
            </a:r>
          </a:p>
        </p:txBody>
      </p:sp>
      <p:pic>
        <p:nvPicPr>
          <p:cNvPr id="2056" name="Picture 8" descr="Senior PLA ideology official Miao Hua under investigation for 'serious  discipline violations' | South China Morning Post">
            <a:extLst>
              <a:ext uri="{FF2B5EF4-FFF2-40B4-BE49-F238E27FC236}">
                <a16:creationId xmlns:a16="http://schemas.microsoft.com/office/drawing/2014/main" id="{E8DDAAC4-3A38-2EAB-0149-379B8C1C6BE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27" r="24051"/>
          <a:stretch/>
        </p:blipFill>
        <p:spPr bwMode="auto">
          <a:xfrm>
            <a:off x="5791200" y="4038600"/>
            <a:ext cx="2092665" cy="2243138"/>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6644EA10-1515-0DB0-338D-E63F2609EB95}"/>
              </a:ext>
            </a:extLst>
          </p:cNvPr>
          <p:cNvSpPr>
            <a:spLocks noGrp="1"/>
          </p:cNvSpPr>
          <p:nvPr>
            <p:ph type="title"/>
          </p:nvPr>
        </p:nvSpPr>
        <p:spPr>
          <a:xfrm>
            <a:off x="2743200" y="609600"/>
            <a:ext cx="4343400" cy="381000"/>
          </a:xfrm>
        </p:spPr>
        <p:txBody>
          <a:bodyPr/>
          <a:lstStyle/>
          <a:p>
            <a:r>
              <a:rPr lang="en-US" altLang="en-US" b="1" dirty="0">
                <a:ea typeface="ＭＳ Ｐゴシック" panose="020B0600070205080204" pitchFamily="34" charset="-128"/>
              </a:rPr>
              <a:t>Current PLA Purges</a:t>
            </a:r>
          </a:p>
        </p:txBody>
      </p:sp>
      <p:sp>
        <p:nvSpPr>
          <p:cNvPr id="24579" name="Content Placeholder 2">
            <a:extLst>
              <a:ext uri="{FF2B5EF4-FFF2-40B4-BE49-F238E27FC236}">
                <a16:creationId xmlns:a16="http://schemas.microsoft.com/office/drawing/2014/main" id="{ECFA9719-CA07-3F27-90F9-0D5694A5B4C0}"/>
              </a:ext>
            </a:extLst>
          </p:cNvPr>
          <p:cNvSpPr>
            <a:spLocks noGrp="1"/>
          </p:cNvSpPr>
          <p:nvPr>
            <p:ph idx="1"/>
          </p:nvPr>
        </p:nvSpPr>
        <p:spPr>
          <a:xfrm>
            <a:off x="419100" y="1519039"/>
            <a:ext cx="8305800" cy="4308872"/>
          </a:xfrm>
        </p:spPr>
        <p:txBody>
          <a:bodyPr/>
          <a:lstStyle/>
          <a:p>
            <a:pPr lvl="1"/>
            <a:r>
              <a:rPr lang="en-US" altLang="en-US" sz="2000" b="1" dirty="0">
                <a:ea typeface="Arial" panose="020B0604020202020204" pitchFamily="34" charset="0"/>
              </a:rPr>
              <a:t>Round One</a:t>
            </a:r>
            <a:r>
              <a:rPr lang="en-US" altLang="en-US" sz="2000" dirty="0">
                <a:ea typeface="Arial" panose="020B0604020202020204" pitchFamily="34" charset="0"/>
              </a:rPr>
              <a:t> (2023): PLARF Commander and Political Commissar replaced with navy and air force officers; deputies under investigation; former PLARF Commander/MINDEF Wei </a:t>
            </a:r>
            <a:r>
              <a:rPr lang="en-US" altLang="en-US" sz="2000" dirty="0" err="1">
                <a:ea typeface="Arial" panose="020B0604020202020204" pitchFamily="34" charset="0"/>
              </a:rPr>
              <a:t>Fenghe</a:t>
            </a:r>
            <a:r>
              <a:rPr lang="en-US" altLang="en-US" sz="2000" dirty="0">
                <a:ea typeface="Arial" panose="020B0604020202020204" pitchFamily="34" charset="0"/>
              </a:rPr>
              <a:t> expelled from CCP</a:t>
            </a:r>
          </a:p>
          <a:p>
            <a:pPr lvl="1"/>
            <a:r>
              <a:rPr lang="en-US" altLang="ja-JP" sz="2000" b="1" dirty="0">
                <a:ea typeface="ＭＳ Ｐゴシック" panose="020B0600070205080204" pitchFamily="34" charset="-128"/>
              </a:rPr>
              <a:t>Round Two</a:t>
            </a:r>
            <a:r>
              <a:rPr lang="en-US" altLang="ja-JP" sz="2000" dirty="0">
                <a:ea typeface="ＭＳ Ｐゴシック" panose="020B0600070205080204" pitchFamily="34" charset="-128"/>
              </a:rPr>
              <a:t> (2024-2025): CMC Vice-Chair He Weidong, MINDEF Li </a:t>
            </a:r>
            <a:r>
              <a:rPr lang="en-US" altLang="ja-JP" sz="2000" dirty="0" err="1">
                <a:ea typeface="ＭＳ Ｐゴシック" panose="020B0600070205080204" pitchFamily="34" charset="-128"/>
              </a:rPr>
              <a:t>Shangfu</a:t>
            </a:r>
            <a:r>
              <a:rPr lang="en-US" altLang="ja-JP" sz="2000" dirty="0">
                <a:ea typeface="ＭＳ Ｐゴシック" panose="020B0600070205080204" pitchFamily="34" charset="-128"/>
              </a:rPr>
              <a:t>, and PWD director Miao Hua purged</a:t>
            </a:r>
          </a:p>
          <a:p>
            <a:pPr lvl="1"/>
            <a:r>
              <a:rPr lang="en-US" altLang="ja-JP" sz="2000" b="1" dirty="0">
                <a:ea typeface="ＭＳ Ｐゴシック" panose="020B0600070205080204" pitchFamily="34" charset="-128"/>
              </a:rPr>
              <a:t>Round Three</a:t>
            </a:r>
            <a:r>
              <a:rPr lang="en-US" altLang="ja-JP" sz="2000" dirty="0">
                <a:ea typeface="ＭＳ Ｐゴシック" panose="020B0600070205080204" pitchFamily="34" charset="-128"/>
              </a:rPr>
              <a:t> (2026): CMC Vice-Chair Zhang </a:t>
            </a:r>
            <a:r>
              <a:rPr lang="en-US" altLang="ja-JP" sz="2000" dirty="0" err="1">
                <a:ea typeface="ＭＳ Ｐゴシック" panose="020B0600070205080204" pitchFamily="34" charset="-128"/>
              </a:rPr>
              <a:t>Youxia</a:t>
            </a:r>
            <a:r>
              <a:rPr lang="en-US" altLang="ja-JP" sz="2000" dirty="0">
                <a:ea typeface="ＭＳ Ｐゴシック" panose="020B0600070205080204" pitchFamily="34" charset="-128"/>
              </a:rPr>
              <a:t> and Joint Staff Department Chief Liu </a:t>
            </a:r>
            <a:r>
              <a:rPr lang="en-US" altLang="ja-JP" sz="2000" dirty="0" err="1">
                <a:ea typeface="ＭＳ Ｐゴシック" panose="020B0600070205080204" pitchFamily="34" charset="-128"/>
              </a:rPr>
              <a:t>Zhenli</a:t>
            </a:r>
            <a:r>
              <a:rPr lang="en-US" altLang="ja-JP" sz="2000" dirty="0">
                <a:ea typeface="ＭＳ Ｐゴシック" panose="020B0600070205080204" pitchFamily="34" charset="-128"/>
              </a:rPr>
              <a:t> purged</a:t>
            </a:r>
          </a:p>
          <a:p>
            <a:pPr lvl="1">
              <a:buFont typeface="Arial" panose="020B0604020202020204" pitchFamily="34" charset="0"/>
              <a:buChar char="•"/>
            </a:pPr>
            <a:r>
              <a:rPr lang="en-US" altLang="ja-JP" sz="2000" dirty="0">
                <a:ea typeface="ＭＳ Ｐゴシック" panose="020B0600070205080204" pitchFamily="34" charset="-128"/>
              </a:rPr>
              <a:t>   Most senior PLA officers on CMC staff, Theater Commands, and Services currently under investigation</a:t>
            </a:r>
          </a:p>
          <a:p>
            <a:pPr lvl="1">
              <a:buFont typeface="Arial" panose="020B0604020202020204" pitchFamily="34" charset="0"/>
              <a:buChar char="•"/>
            </a:pPr>
            <a:r>
              <a:rPr lang="en-US" altLang="ja-JP" sz="2000" dirty="0"/>
              <a:t>   Not clear whether Xi’s decision to purge most senior PLA leaders was due to concerns about corruption, political control, usurping his authority, or slow progress in military modernization</a:t>
            </a:r>
          </a:p>
          <a:p>
            <a:pPr lvl="1">
              <a:buFont typeface="Arial" panose="020B0604020202020204" pitchFamily="34" charset="0"/>
              <a:buChar char="•"/>
            </a:pPr>
            <a:r>
              <a:rPr lang="en-US" altLang="ja-JP" sz="2000" dirty="0"/>
              <a:t>   Near-term disruption will delay modernization goals, but younger, better trained generals may increase PLA effectiveness in medium-term</a:t>
            </a:r>
          </a:p>
        </p:txBody>
      </p:sp>
      <p:sp>
        <p:nvSpPr>
          <p:cNvPr id="24580" name="Slide Number Placeholder 4">
            <a:extLst>
              <a:ext uri="{FF2B5EF4-FFF2-40B4-BE49-F238E27FC236}">
                <a16:creationId xmlns:a16="http://schemas.microsoft.com/office/drawing/2014/main" id="{E9662B0A-C64D-A488-B1BD-252639ACEF35}"/>
              </a:ext>
            </a:extLst>
          </p:cNvPr>
          <p:cNvSpPr>
            <a:spLocks noGrp="1"/>
          </p:cNvSpPr>
          <p:nvPr>
            <p:ph type="sldNum" sz="quarter" idx="12"/>
          </p:nvPr>
        </p:nvSpPr>
        <p:spPr>
          <a:xfrm>
            <a:off x="655320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898989"/>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ct val="0"/>
              </a:spcBef>
              <a:buFontTx/>
              <a:buNone/>
            </a:pPr>
            <a:fld id="{4688EBBC-0577-42F8-8302-D7DC44818AC5}" type="slidenum">
              <a:rPr lang="en-US" altLang="en-US" smtClean="0"/>
              <a:pPr>
                <a:defRPr/>
              </a:pPr>
              <a:t>11</a:t>
            </a:fld>
            <a:endParaRPr lang="en-US" altLang="en-US" sz="1400"/>
          </a:p>
        </p:txBody>
      </p:sp>
    </p:spTree>
    <p:extLst>
      <p:ext uri="{BB962C8B-B14F-4D97-AF65-F5344CB8AC3E}">
        <p14:creationId xmlns:p14="http://schemas.microsoft.com/office/powerpoint/2010/main" val="1957496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86CEC-8117-81E8-B388-99E001B74CBF}"/>
              </a:ext>
            </a:extLst>
          </p:cNvPr>
          <p:cNvSpPr>
            <a:spLocks noGrp="1"/>
          </p:cNvSpPr>
          <p:nvPr>
            <p:ph type="title"/>
          </p:nvPr>
        </p:nvSpPr>
        <p:spPr>
          <a:xfrm>
            <a:off x="1673225" y="712533"/>
            <a:ext cx="5492750" cy="369332"/>
          </a:xfrm>
        </p:spPr>
        <p:txBody>
          <a:bodyPr/>
          <a:lstStyle/>
          <a:p>
            <a:pPr algn="ctr"/>
            <a:r>
              <a:rPr lang="en-US" b="1" dirty="0"/>
              <a:t>Implications for Taiwan</a:t>
            </a:r>
          </a:p>
        </p:txBody>
      </p:sp>
      <p:sp>
        <p:nvSpPr>
          <p:cNvPr id="7" name="TextBox 6">
            <a:extLst>
              <a:ext uri="{FF2B5EF4-FFF2-40B4-BE49-F238E27FC236}">
                <a16:creationId xmlns:a16="http://schemas.microsoft.com/office/drawing/2014/main" id="{E6D715A1-2032-85FE-A965-67E2C2890865}"/>
              </a:ext>
            </a:extLst>
          </p:cNvPr>
          <p:cNvSpPr txBox="1"/>
          <p:nvPr/>
        </p:nvSpPr>
        <p:spPr>
          <a:xfrm>
            <a:off x="457200" y="1524000"/>
            <a:ext cx="7620000" cy="2092881"/>
          </a:xfrm>
          <a:prstGeom prst="rect">
            <a:avLst/>
          </a:prstGeom>
          <a:noFill/>
        </p:spPr>
        <p:txBody>
          <a:bodyPr wrap="square" rtlCol="0">
            <a:spAutoFit/>
          </a:bodyPr>
          <a:lstStyle/>
          <a:p>
            <a:pPr>
              <a:spcAft>
                <a:spcPts val="600"/>
              </a:spcAft>
            </a:pPr>
            <a:r>
              <a:rPr lang="en-US" sz="1700" b="1" dirty="0"/>
              <a:t>A Dangerous Decade – But </a:t>
            </a:r>
            <a:r>
              <a:rPr lang="en-US" altLang="zh-CN" sz="1700" b="1" dirty="0"/>
              <a:t>Hope</a:t>
            </a:r>
            <a:r>
              <a:rPr lang="zh-CN" altLang="en-US" sz="1700" b="1" dirty="0"/>
              <a:t> </a:t>
            </a:r>
            <a:r>
              <a:rPr lang="en-US" altLang="zh-CN" sz="1700" b="1" dirty="0"/>
              <a:t>Remains</a:t>
            </a:r>
            <a:endParaRPr lang="en-US" sz="1700" b="1" dirty="0"/>
          </a:p>
          <a:p>
            <a:pPr marL="285750" indent="-285750">
              <a:buFont typeface="Arial" panose="020B0604020202020204" pitchFamily="34" charset="0"/>
              <a:buChar char="•"/>
            </a:pPr>
            <a:r>
              <a:rPr lang="en-US" sz="1500" dirty="0"/>
              <a:t>A new normal of “gray zone” coercion – focus on pressure tactics while limiting escalation and offering experience to troops. PLA has capacity to stage a quarantine/blockade, conduct missile bombardments, or seize offshore islands. Could inflict major economic disruption at a moment of internal uncertainty. </a:t>
            </a:r>
          </a:p>
          <a:p>
            <a:pPr marL="285750" indent="-285750">
              <a:buFont typeface="Arial" panose="020B0604020202020204" pitchFamily="34" charset="0"/>
              <a:buChar char="•"/>
            </a:pPr>
            <a:r>
              <a:rPr lang="en-US" sz="1500" dirty="0"/>
              <a:t>2027 is a readiness milestone for the PLA. Xi expects them to be able to conduct major operations against Taiwan by this date. </a:t>
            </a:r>
            <a:endParaRPr lang="en-US" dirty="0"/>
          </a:p>
          <a:p>
            <a:pPr marL="285750" indent="-285750">
              <a:buFont typeface="Arial" panose="020B0604020202020204" pitchFamily="34" charset="0"/>
              <a:buChar char="•"/>
            </a:pPr>
            <a:endParaRPr lang="en-US" dirty="0"/>
          </a:p>
        </p:txBody>
      </p:sp>
      <p:sp>
        <p:nvSpPr>
          <p:cNvPr id="8" name="AutoShape 4" descr="China holds military drills around Taiwan as 'strong punishment'">
            <a:extLst>
              <a:ext uri="{FF2B5EF4-FFF2-40B4-BE49-F238E27FC236}">
                <a16:creationId xmlns:a16="http://schemas.microsoft.com/office/drawing/2014/main" id="{2042CB0E-8BD5-72B0-949D-D93E8CB61004}"/>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map">
            <a:extLst>
              <a:ext uri="{FF2B5EF4-FFF2-40B4-BE49-F238E27FC236}">
                <a16:creationId xmlns:a16="http://schemas.microsoft.com/office/drawing/2014/main" id="{C00FFC88-6E4F-A7FB-B5CB-3A1BEAA5B402}"/>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descr="A map of the east coast&#10;&#10;AI-generated content may be incorrect.">
            <a:extLst>
              <a:ext uri="{FF2B5EF4-FFF2-40B4-BE49-F238E27FC236}">
                <a16:creationId xmlns:a16="http://schemas.microsoft.com/office/drawing/2014/main" id="{15C4A486-90C2-437F-8CEF-0E17CBE64D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3200400"/>
            <a:ext cx="2667000" cy="3006179"/>
          </a:xfrm>
          <a:prstGeom prst="rect">
            <a:avLst/>
          </a:prstGeom>
          <a:ln>
            <a:solidFill>
              <a:schemeClr val="tx1"/>
            </a:solidFill>
          </a:ln>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7A70EE88-7DD8-DE0E-51CD-8BE5AC46AFB9}"/>
              </a:ext>
            </a:extLst>
          </p:cNvPr>
          <p:cNvSpPr txBox="1"/>
          <p:nvPr/>
        </p:nvSpPr>
        <p:spPr>
          <a:xfrm>
            <a:off x="457200" y="3200400"/>
            <a:ext cx="4572000" cy="3370153"/>
          </a:xfrm>
          <a:prstGeom prst="rect">
            <a:avLst/>
          </a:prstGeom>
          <a:noFill/>
        </p:spPr>
        <p:txBody>
          <a:bodyPr wrap="square" rtlCol="0">
            <a:spAutoFit/>
          </a:bodyPr>
          <a:lstStyle/>
          <a:p>
            <a:pPr marL="285750" indent="-285750">
              <a:buFont typeface="Arial" panose="020B0604020202020204" pitchFamily="34" charset="0"/>
              <a:buChar char="•"/>
            </a:pPr>
            <a:r>
              <a:rPr lang="en-US" sz="1500" dirty="0"/>
              <a:t>PLA is resolving key logistics challenges by scaling up production of transport assets and experimenting with new options. </a:t>
            </a:r>
          </a:p>
          <a:p>
            <a:pPr marL="285750" indent="-285750">
              <a:buFont typeface="Arial" panose="020B0604020202020204" pitchFamily="34" charset="0"/>
              <a:buChar char="•"/>
            </a:pPr>
            <a:r>
              <a:rPr lang="en-US" sz="1500" dirty="0"/>
              <a:t>PLA is strengthening tools to conduct key-point strikes against U.S. targets in the Western Pacific and to deter U.S. intervention through a “strategic deterrence” campaign. </a:t>
            </a:r>
          </a:p>
          <a:p>
            <a:pPr marL="285750" indent="-285750">
              <a:buFont typeface="Arial" panose="020B0604020202020204" pitchFamily="34" charset="0"/>
              <a:buChar char="•"/>
            </a:pPr>
            <a:r>
              <a:rPr lang="en-US" sz="1500" dirty="0"/>
              <a:t>However, PLA facing uncertainty given U.S. technological advances. An invasion would risk massive economic sanctions. </a:t>
            </a:r>
          </a:p>
          <a:p>
            <a:pPr marL="285750" indent="-285750">
              <a:buFont typeface="Arial" panose="020B0604020202020204" pitchFamily="34" charset="0"/>
              <a:buChar char="•"/>
            </a:pPr>
            <a:r>
              <a:rPr lang="en-US" sz="1500" dirty="0"/>
              <a:t>Taiwan in the process of learning lessons from Ukraine and undertaking badly needed defense reforms. </a:t>
            </a:r>
          </a:p>
          <a:p>
            <a:endParaRPr lang="en-US" dirty="0"/>
          </a:p>
        </p:txBody>
      </p:sp>
      <p:sp>
        <p:nvSpPr>
          <p:cNvPr id="3" name="object 4">
            <a:extLst>
              <a:ext uri="{FF2B5EF4-FFF2-40B4-BE49-F238E27FC236}">
                <a16:creationId xmlns:a16="http://schemas.microsoft.com/office/drawing/2014/main" id="{6D645AA0-2B98-0C58-24BF-188A5DDF9120}"/>
              </a:ext>
            </a:extLst>
          </p:cNvPr>
          <p:cNvSpPr txBox="1"/>
          <p:nvPr/>
        </p:nvSpPr>
        <p:spPr>
          <a:xfrm>
            <a:off x="8483345" y="6273495"/>
            <a:ext cx="203455" cy="228268"/>
          </a:xfrm>
          <a:prstGeom prst="rect">
            <a:avLst/>
          </a:prstGeom>
        </p:spPr>
        <p:txBody>
          <a:bodyPr vert="horz" wrap="square" lIns="0" tIns="12700" rIns="0" bIns="0" rtlCol="0">
            <a:spAutoFit/>
          </a:bodyPr>
          <a:lstStyle/>
          <a:p>
            <a:pPr marL="12700">
              <a:lnSpc>
                <a:spcPct val="100000"/>
              </a:lnSpc>
              <a:spcBef>
                <a:spcPts val="100"/>
              </a:spcBef>
            </a:pPr>
            <a:r>
              <a:rPr lang="en-US" sz="1400" spc="-50" dirty="0">
                <a:latin typeface="Arial"/>
                <a:cs typeface="Arial"/>
              </a:rPr>
              <a:t>9</a:t>
            </a:r>
            <a:endParaRPr sz="1400" dirty="0">
              <a:latin typeface="Arial"/>
              <a:cs typeface="Arial"/>
            </a:endParaRPr>
          </a:p>
        </p:txBody>
      </p:sp>
    </p:spTree>
    <p:extLst>
      <p:ext uri="{BB962C8B-B14F-4D97-AF65-F5344CB8AC3E}">
        <p14:creationId xmlns:p14="http://schemas.microsoft.com/office/powerpoint/2010/main" val="1070166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435B2-4AF0-468E-FCD1-B5BE30763F5A}"/>
              </a:ext>
            </a:extLst>
          </p:cNvPr>
          <p:cNvSpPr>
            <a:spLocks noGrp="1"/>
          </p:cNvSpPr>
          <p:nvPr>
            <p:ph type="title"/>
          </p:nvPr>
        </p:nvSpPr>
        <p:spPr>
          <a:xfrm>
            <a:off x="2514600" y="745923"/>
            <a:ext cx="4419600" cy="440306"/>
          </a:xfrm>
        </p:spPr>
        <p:txBody>
          <a:bodyPr/>
          <a:lstStyle/>
          <a:p>
            <a:r>
              <a:rPr lang="en-US" b="1" dirty="0"/>
              <a:t>What’s Next for the PLA?</a:t>
            </a:r>
          </a:p>
        </p:txBody>
      </p:sp>
      <p:sp>
        <p:nvSpPr>
          <p:cNvPr id="5" name="TextBox 4">
            <a:extLst>
              <a:ext uri="{FF2B5EF4-FFF2-40B4-BE49-F238E27FC236}">
                <a16:creationId xmlns:a16="http://schemas.microsoft.com/office/drawing/2014/main" id="{FB9971AD-E3A1-DC75-C6F0-34E8BCA1F0F3}"/>
              </a:ext>
            </a:extLst>
          </p:cNvPr>
          <p:cNvSpPr txBox="1"/>
          <p:nvPr/>
        </p:nvSpPr>
        <p:spPr>
          <a:xfrm>
            <a:off x="762000" y="1600200"/>
            <a:ext cx="7772400" cy="6724918"/>
          </a:xfrm>
          <a:prstGeom prst="rect">
            <a:avLst/>
          </a:prstGeom>
          <a:noFill/>
        </p:spPr>
        <p:txBody>
          <a:bodyPr wrap="square" rtlCol="0">
            <a:spAutoFit/>
          </a:bodyPr>
          <a:lstStyle/>
          <a:p>
            <a:r>
              <a:rPr lang="en-US" b="1" dirty="0"/>
              <a:t>Near Term Assessment </a:t>
            </a:r>
          </a:p>
          <a:p>
            <a:pPr marL="285750" indent="-285750">
              <a:spcBef>
                <a:spcPts val="335"/>
              </a:spcBef>
              <a:buFont typeface="Arial" panose="020B0604020202020204" pitchFamily="34" charset="0"/>
              <a:buChar char="•"/>
            </a:pPr>
            <a:r>
              <a:rPr lang="en-US" sz="1600" dirty="0"/>
              <a:t>Intensification of psychological warfare against Taiwan </a:t>
            </a:r>
          </a:p>
          <a:p>
            <a:pPr marL="285750" indent="-285750">
              <a:spcBef>
                <a:spcPts val="335"/>
              </a:spcBef>
              <a:buFont typeface="Arial" panose="020B0604020202020204" pitchFamily="34" charset="0"/>
              <a:buChar char="•"/>
            </a:pPr>
            <a:r>
              <a:rPr lang="en-US" sz="1600" dirty="0"/>
              <a:t>Low appetite for actual conflict with other regional rivals and continued hesitance to ramp up global posture</a:t>
            </a:r>
          </a:p>
          <a:p>
            <a:pPr marL="285750" indent="-285750">
              <a:spcBef>
                <a:spcPts val="335"/>
              </a:spcBef>
              <a:buFont typeface="Arial" panose="020B0604020202020204" pitchFamily="34" charset="0"/>
              <a:buChar char="•"/>
            </a:pPr>
            <a:r>
              <a:rPr lang="en-US" sz="1600" dirty="0"/>
              <a:t>Xi is in a continuing struggle to put capable/reliable officers in charge</a:t>
            </a:r>
          </a:p>
          <a:p>
            <a:pPr marL="285750" indent="-285750">
              <a:spcBef>
                <a:spcPts val="335"/>
              </a:spcBef>
              <a:buFont typeface="Arial" panose="020B0604020202020204" pitchFamily="34" charset="0"/>
              <a:buChar char="•"/>
            </a:pPr>
            <a:r>
              <a:rPr lang="en-US" sz="1600" dirty="0"/>
              <a:t>Purges will disrupt near-term ability to conduct major campaign against Taiwan </a:t>
            </a:r>
          </a:p>
          <a:p>
            <a:endParaRPr lang="en-US" dirty="0"/>
          </a:p>
          <a:p>
            <a:r>
              <a:rPr lang="en-US" b="1" dirty="0"/>
              <a:t>Long Term Assessment </a:t>
            </a:r>
          </a:p>
          <a:p>
            <a:pPr marL="285750" indent="-285750">
              <a:spcBef>
                <a:spcPts val="335"/>
              </a:spcBef>
              <a:buFont typeface="Arial" panose="020B0604020202020204" pitchFamily="34" charset="0"/>
              <a:buChar char="•"/>
            </a:pPr>
            <a:r>
              <a:rPr lang="en-US" sz="1600" dirty="0"/>
              <a:t>Military buildup emphasizing PRC advantages in industrial production and military financing will continue towards 2049 </a:t>
            </a:r>
          </a:p>
          <a:p>
            <a:pPr marL="285750" indent="-285750">
              <a:spcBef>
                <a:spcPts val="335"/>
              </a:spcBef>
              <a:buFont typeface="Arial" panose="020B0604020202020204" pitchFamily="34" charset="0"/>
              <a:buChar char="•"/>
            </a:pPr>
            <a:r>
              <a:rPr lang="en-US" sz="1600" dirty="0"/>
              <a:t>China’s willingness to expand global competition hinges on cross-Strait relations, intensity of Sino-U.S. rivalry, and internal PRC conditions </a:t>
            </a:r>
          </a:p>
          <a:p>
            <a:pPr marL="285750" indent="-285750">
              <a:spcBef>
                <a:spcPts val="335"/>
              </a:spcBef>
              <a:buFont typeface="Arial" panose="020B0604020202020204" pitchFamily="34" charset="0"/>
              <a:buChar char="•"/>
            </a:pPr>
            <a:r>
              <a:rPr lang="en-US" sz="1600" dirty="0"/>
              <a:t>Difficult to resolve problems in human capital, organizational dynamics, party-army trust; Xi’s successor will struggle to rein in the PLA</a:t>
            </a:r>
          </a:p>
          <a:p>
            <a:pPr marL="285750" indent="-285750">
              <a:spcBef>
                <a:spcPts val="335"/>
              </a:spcBef>
              <a:buFont typeface="Arial" panose="020B0604020202020204" pitchFamily="34" charset="0"/>
              <a:buChar char="•"/>
            </a:pPr>
            <a:r>
              <a:rPr lang="en-US" sz="1600" dirty="0"/>
              <a:t>Will younger generation of PLA leaders be </a:t>
            </a:r>
            <a:r>
              <a:rPr lang="en-US" sz="1600"/>
              <a:t>more effective? </a:t>
            </a:r>
            <a:endParaRPr lang="en-US" sz="1600" dirty="0"/>
          </a:p>
          <a:p>
            <a:pPr marL="285750" indent="-285750">
              <a:spcBef>
                <a:spcPts val="335"/>
              </a:spcBef>
              <a:buFont typeface="Arial" panose="020B0604020202020204" pitchFamily="34" charset="0"/>
              <a:buChar char="•"/>
            </a:pPr>
            <a:endParaRPr lang="en-US" sz="1600" dirty="0"/>
          </a:p>
          <a:p>
            <a:pPr>
              <a:spcBef>
                <a:spcPts val="335"/>
              </a:spcBef>
            </a:pPr>
            <a:r>
              <a:rPr lang="en-US" b="1" dirty="0"/>
              <a:t>Will CCP Leadership maintain decades-long strategic patience that allowed sustained focus on PLA modernization?</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3" name="object 4">
            <a:extLst>
              <a:ext uri="{FF2B5EF4-FFF2-40B4-BE49-F238E27FC236}">
                <a16:creationId xmlns:a16="http://schemas.microsoft.com/office/drawing/2014/main" id="{588FB025-2844-1144-E1CE-B436810B042B}"/>
              </a:ext>
            </a:extLst>
          </p:cNvPr>
          <p:cNvSpPr txBox="1"/>
          <p:nvPr/>
        </p:nvSpPr>
        <p:spPr>
          <a:xfrm>
            <a:off x="8483345" y="6273495"/>
            <a:ext cx="203455" cy="228268"/>
          </a:xfrm>
          <a:prstGeom prst="rect">
            <a:avLst/>
          </a:prstGeom>
        </p:spPr>
        <p:txBody>
          <a:bodyPr vert="horz" wrap="square" lIns="0" tIns="12700" rIns="0" bIns="0" rtlCol="0">
            <a:spAutoFit/>
          </a:bodyPr>
          <a:lstStyle/>
          <a:p>
            <a:pPr marL="12700">
              <a:lnSpc>
                <a:spcPct val="100000"/>
              </a:lnSpc>
              <a:spcBef>
                <a:spcPts val="100"/>
              </a:spcBef>
            </a:pPr>
            <a:r>
              <a:rPr lang="en-US" sz="1400" spc="-50" dirty="0">
                <a:latin typeface="Arial"/>
                <a:cs typeface="Arial"/>
              </a:rPr>
              <a:t>10</a:t>
            </a:r>
            <a:endParaRPr sz="1400" dirty="0">
              <a:latin typeface="Arial"/>
              <a:cs typeface="Arial"/>
            </a:endParaRPr>
          </a:p>
        </p:txBody>
      </p:sp>
    </p:spTree>
    <p:extLst>
      <p:ext uri="{BB962C8B-B14F-4D97-AF65-F5344CB8AC3E}">
        <p14:creationId xmlns:p14="http://schemas.microsoft.com/office/powerpoint/2010/main" val="873478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4">
            <a:extLst>
              <a:ext uri="{FF2B5EF4-FFF2-40B4-BE49-F238E27FC236}">
                <a16:creationId xmlns:a16="http://schemas.microsoft.com/office/drawing/2014/main" id="{B0139D31-DDC5-3002-7670-7AC5B0EF4BC7}"/>
              </a:ext>
            </a:extLst>
          </p:cNvPr>
          <p:cNvSpPr>
            <a:spLocks noGrp="1" noChangeArrowheads="1"/>
          </p:cNvSpPr>
          <p:nvPr>
            <p:ph type="sldNum" sz="quarter" idx="12"/>
          </p:nvPr>
        </p:nvSpPr>
        <p:spPr bwMode="auto">
          <a:xfrm>
            <a:off x="6553200" y="624522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ct val="0"/>
              </a:spcBef>
              <a:buFontTx/>
              <a:buNone/>
              <a:defRPr/>
            </a:pPr>
            <a:fld id="{BFBAE88E-2F68-455C-8776-E5CC52D29771}" type="slidenum">
              <a:rPr lang="en-US" altLang="en-US" smtClean="0"/>
              <a:pPr>
                <a:spcBef>
                  <a:spcPct val="0"/>
                </a:spcBef>
                <a:buFontTx/>
                <a:buNone/>
                <a:defRPr/>
              </a:pPr>
              <a:t>14</a:t>
            </a:fld>
            <a:endParaRPr lang="en-US" altLang="en-US" sz="1400"/>
          </a:p>
        </p:txBody>
      </p:sp>
      <p:sp>
        <p:nvSpPr>
          <p:cNvPr id="2" name="TextBox 1">
            <a:extLst>
              <a:ext uri="{FF2B5EF4-FFF2-40B4-BE49-F238E27FC236}">
                <a16:creationId xmlns:a16="http://schemas.microsoft.com/office/drawing/2014/main" id="{836A440A-1534-CDDF-9B8E-AA5F14C936F1}"/>
              </a:ext>
            </a:extLst>
          </p:cNvPr>
          <p:cNvSpPr txBox="1"/>
          <p:nvPr/>
        </p:nvSpPr>
        <p:spPr>
          <a:xfrm>
            <a:off x="4298092" y="1616149"/>
            <a:ext cx="4617308" cy="4678204"/>
          </a:xfrm>
          <a:prstGeom prst="rect">
            <a:avLst/>
          </a:prstGeom>
          <a:noFill/>
        </p:spPr>
        <p:txBody>
          <a:bodyPr wrap="square" rtlCol="0">
            <a:spAutoFit/>
          </a:bodyPr>
          <a:lstStyle/>
          <a:p>
            <a:r>
              <a:rPr lang="en-US" dirty="0"/>
              <a:t>NDU: </a:t>
            </a:r>
          </a:p>
          <a:p>
            <a:r>
              <a:rPr lang="en-US" sz="1600" dirty="0"/>
              <a:t>Center for the Study of Chinese Military Affairs </a:t>
            </a:r>
          </a:p>
          <a:p>
            <a:r>
              <a:rPr lang="en-US" sz="1400" dirty="0">
                <a:hlinkClick r:id="rId2"/>
              </a:rPr>
              <a:t>https://inss.ndu.edu/About/Center-for-the-Study-of-Chinese-Military-Affairs/</a:t>
            </a:r>
            <a:r>
              <a:rPr lang="en-US" sz="1400" dirty="0"/>
              <a:t> </a:t>
            </a:r>
          </a:p>
          <a:p>
            <a:endParaRPr lang="en-US" dirty="0"/>
          </a:p>
          <a:p>
            <a:r>
              <a:rPr lang="en-US" dirty="0"/>
              <a:t>Army War College: </a:t>
            </a:r>
          </a:p>
          <a:p>
            <a:r>
              <a:rPr lang="en-US" sz="1600" dirty="0"/>
              <a:t>China </a:t>
            </a:r>
            <a:r>
              <a:rPr lang="en-US" sz="1600" dirty="0" err="1"/>
              <a:t>Landpower</a:t>
            </a:r>
            <a:r>
              <a:rPr lang="en-US" sz="1600" dirty="0"/>
              <a:t> Studies Center </a:t>
            </a:r>
          </a:p>
          <a:p>
            <a:r>
              <a:rPr lang="en-US" sz="1600" dirty="0">
                <a:hlinkClick r:id="rId3"/>
              </a:rPr>
              <a:t>https://ssi.armywarcollege.edu/CLSC/</a:t>
            </a:r>
            <a:r>
              <a:rPr lang="en-US" sz="1600" dirty="0"/>
              <a:t> </a:t>
            </a:r>
          </a:p>
          <a:p>
            <a:endParaRPr lang="en-US" dirty="0"/>
          </a:p>
          <a:p>
            <a:r>
              <a:rPr lang="en-US" dirty="0"/>
              <a:t>Air University: </a:t>
            </a:r>
          </a:p>
          <a:p>
            <a:r>
              <a:rPr lang="en-US" sz="1600" dirty="0"/>
              <a:t>China Aerospace Studies Institute </a:t>
            </a:r>
          </a:p>
          <a:p>
            <a:r>
              <a:rPr lang="en-US" sz="1600" dirty="0">
                <a:hlinkClick r:id="rId4"/>
              </a:rPr>
              <a:t>https://www.airuniversity.af.edu/CASI/</a:t>
            </a:r>
            <a:r>
              <a:rPr lang="en-US" sz="1600" dirty="0"/>
              <a:t> </a:t>
            </a:r>
          </a:p>
          <a:p>
            <a:endParaRPr lang="en-US" dirty="0"/>
          </a:p>
          <a:p>
            <a:r>
              <a:rPr lang="en-US" dirty="0"/>
              <a:t>Naval War College: </a:t>
            </a:r>
          </a:p>
          <a:p>
            <a:r>
              <a:rPr lang="en-US" sz="1600" dirty="0"/>
              <a:t>China Maritime Studies Institute </a:t>
            </a:r>
          </a:p>
          <a:p>
            <a:r>
              <a:rPr lang="en-US" sz="1600" dirty="0">
                <a:hlinkClick r:id="rId5"/>
              </a:rPr>
              <a:t>https://usnwc.edu/Research-and-Wargaming/Research-Centers/China-Maritime-Studies-Institute</a:t>
            </a:r>
            <a:r>
              <a:rPr lang="en-US" sz="1600" dirty="0"/>
              <a:t> </a:t>
            </a:r>
          </a:p>
        </p:txBody>
      </p:sp>
      <p:sp>
        <p:nvSpPr>
          <p:cNvPr id="4" name="Title 1">
            <a:extLst>
              <a:ext uri="{FF2B5EF4-FFF2-40B4-BE49-F238E27FC236}">
                <a16:creationId xmlns:a16="http://schemas.microsoft.com/office/drawing/2014/main" id="{BEE8ACA8-F948-9489-C737-87CBDD5E58AE}"/>
              </a:ext>
            </a:extLst>
          </p:cNvPr>
          <p:cNvSpPr>
            <a:spLocks noGrp="1" noChangeArrowheads="1"/>
          </p:cNvSpPr>
          <p:nvPr>
            <p:ph type="title"/>
          </p:nvPr>
        </p:nvSpPr>
        <p:spPr>
          <a:xfrm>
            <a:off x="1371600" y="304800"/>
            <a:ext cx="7315200" cy="369332"/>
          </a:xfrm>
        </p:spPr>
        <p:txBody>
          <a:bodyPr/>
          <a:lstStyle/>
          <a:p>
            <a:pPr algn="ctr"/>
            <a:r>
              <a:rPr lang="en-US" altLang="en-US" b="1" dirty="0"/>
              <a:t>Further Reading/Contacts</a:t>
            </a:r>
            <a:endParaRPr lang="en-US" altLang="en-US" sz="2400" b="1" dirty="0"/>
          </a:p>
        </p:txBody>
      </p:sp>
      <p:sp>
        <p:nvSpPr>
          <p:cNvPr id="8" name="TextBox 7">
            <a:extLst>
              <a:ext uri="{FF2B5EF4-FFF2-40B4-BE49-F238E27FC236}">
                <a16:creationId xmlns:a16="http://schemas.microsoft.com/office/drawing/2014/main" id="{A5189381-63F2-0683-088C-5847B975BCD8}"/>
              </a:ext>
            </a:extLst>
          </p:cNvPr>
          <p:cNvSpPr txBox="1"/>
          <p:nvPr/>
        </p:nvSpPr>
        <p:spPr>
          <a:xfrm>
            <a:off x="4876800" y="6458569"/>
            <a:ext cx="4572000" cy="369332"/>
          </a:xfrm>
          <a:prstGeom prst="rect">
            <a:avLst/>
          </a:prstGeom>
          <a:noFill/>
        </p:spPr>
        <p:txBody>
          <a:bodyPr wrap="square">
            <a:spAutoFit/>
          </a:bodyPr>
          <a:lstStyle/>
          <a:p>
            <a:r>
              <a:rPr lang="en-US" dirty="0">
                <a:hlinkClick r:id="rId6"/>
              </a:rPr>
              <a:t>https://ndupress.ndu.edu/</a:t>
            </a:r>
            <a:r>
              <a:rPr lang="en-US" dirty="0"/>
              <a:t> </a:t>
            </a:r>
          </a:p>
        </p:txBody>
      </p:sp>
      <p:pic>
        <p:nvPicPr>
          <p:cNvPr id="3" name="Picture 2" descr="China's Quest for Military Supremacy">
            <a:extLst>
              <a:ext uri="{FF2B5EF4-FFF2-40B4-BE49-F238E27FC236}">
                <a16:creationId xmlns:a16="http://schemas.microsoft.com/office/drawing/2014/main" id="{8E7E1492-08FB-9531-6BA5-3EFF94B816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1792731"/>
            <a:ext cx="3133380" cy="45016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9885" y="3537584"/>
            <a:ext cx="2278380" cy="452120"/>
          </a:xfrm>
          <a:prstGeom prst="rect">
            <a:avLst/>
          </a:prstGeom>
        </p:spPr>
        <p:txBody>
          <a:bodyPr vert="horz" wrap="square" lIns="0" tIns="12065" rIns="0" bIns="0" rtlCol="0">
            <a:spAutoFit/>
          </a:bodyPr>
          <a:lstStyle/>
          <a:p>
            <a:pPr marL="12700">
              <a:lnSpc>
                <a:spcPct val="100000"/>
              </a:lnSpc>
              <a:spcBef>
                <a:spcPts val="95"/>
              </a:spcBef>
            </a:pPr>
            <a:r>
              <a:rPr sz="2800" dirty="0"/>
              <a:t>Backup</a:t>
            </a:r>
            <a:r>
              <a:rPr sz="2800" spc="-90" dirty="0"/>
              <a:t> </a:t>
            </a:r>
            <a:r>
              <a:rPr sz="2800" spc="-10" dirty="0"/>
              <a:t>Slides</a:t>
            </a:r>
            <a:endParaRPr sz="2800"/>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spc="-25" dirty="0"/>
              <a:t>15</a:t>
            </a:fld>
            <a:endParaRPr spc="-2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7800" y="609600"/>
            <a:ext cx="5492750" cy="428322"/>
          </a:xfrm>
          <a:prstGeom prst="rect">
            <a:avLst/>
          </a:prstGeom>
        </p:spPr>
        <p:txBody>
          <a:bodyPr vert="horz" wrap="square" lIns="0" tIns="12700" rIns="0" bIns="0" rtlCol="0">
            <a:spAutoFit/>
          </a:bodyPr>
          <a:lstStyle/>
          <a:p>
            <a:pPr marL="1184910">
              <a:lnSpc>
                <a:spcPct val="100000"/>
              </a:lnSpc>
              <a:spcBef>
                <a:spcPts val="100"/>
              </a:spcBef>
            </a:pPr>
            <a:r>
              <a:rPr lang="en-US" sz="2700" dirty="0"/>
              <a:t>PLA </a:t>
            </a:r>
            <a:r>
              <a:rPr sz="2700" dirty="0"/>
              <a:t>Operational</a:t>
            </a:r>
            <a:r>
              <a:rPr sz="2700" spc="-85" dirty="0"/>
              <a:t> </a:t>
            </a:r>
            <a:r>
              <a:rPr sz="2700" spc="-10" dirty="0"/>
              <a:t>Thought</a:t>
            </a:r>
            <a:endParaRPr sz="2700" dirty="0"/>
          </a:p>
        </p:txBody>
      </p:sp>
      <p:sp>
        <p:nvSpPr>
          <p:cNvPr id="4" name="object 4"/>
          <p:cNvSpPr txBox="1"/>
          <p:nvPr/>
        </p:nvSpPr>
        <p:spPr>
          <a:xfrm>
            <a:off x="8816085" y="6401056"/>
            <a:ext cx="287020" cy="225425"/>
          </a:xfrm>
          <a:prstGeom prst="rect">
            <a:avLst/>
          </a:prstGeom>
        </p:spPr>
        <p:txBody>
          <a:bodyPr vert="horz" wrap="square" lIns="0" tIns="0" rIns="0" bIns="0" rtlCol="0">
            <a:spAutoFit/>
          </a:bodyPr>
          <a:lstStyle/>
          <a:p>
            <a:pPr marL="38100">
              <a:lnSpc>
                <a:spcPts val="1655"/>
              </a:lnSpc>
            </a:pPr>
            <a:fld id="{81D60167-4931-47E6-BA6A-407CBD079E47}" type="slidenum">
              <a:rPr sz="1400" spc="-25" dirty="0">
                <a:latin typeface="Arial"/>
                <a:cs typeface="Arial"/>
              </a:rPr>
              <a:t>16</a:t>
            </a:fld>
            <a:endParaRPr sz="1400">
              <a:latin typeface="Arial"/>
              <a:cs typeface="Arial"/>
            </a:endParaRPr>
          </a:p>
        </p:txBody>
      </p:sp>
      <p:sp>
        <p:nvSpPr>
          <p:cNvPr id="3" name="object 3"/>
          <p:cNvSpPr txBox="1"/>
          <p:nvPr/>
        </p:nvSpPr>
        <p:spPr>
          <a:xfrm>
            <a:off x="535940" y="1572891"/>
            <a:ext cx="8071484" cy="3574415"/>
          </a:xfrm>
          <a:prstGeom prst="rect">
            <a:avLst/>
          </a:prstGeom>
        </p:spPr>
        <p:txBody>
          <a:bodyPr vert="horz" wrap="square" lIns="0" tIns="67310" rIns="0" bIns="0" rtlCol="0">
            <a:spAutoFit/>
          </a:bodyPr>
          <a:lstStyle/>
          <a:p>
            <a:pPr marL="3100705">
              <a:lnSpc>
                <a:spcPct val="100000"/>
              </a:lnSpc>
              <a:spcBef>
                <a:spcPts val="530"/>
              </a:spcBef>
            </a:pPr>
            <a:r>
              <a:rPr sz="1800" b="1" i="1" dirty="0">
                <a:latin typeface="Arial"/>
                <a:cs typeface="Arial"/>
              </a:rPr>
              <a:t>1993:</a:t>
            </a:r>
            <a:r>
              <a:rPr sz="1800" b="1" i="1" spc="-10" dirty="0">
                <a:latin typeface="Arial"/>
                <a:cs typeface="Arial"/>
              </a:rPr>
              <a:t> </a:t>
            </a:r>
            <a:r>
              <a:rPr sz="1800" b="1" i="1" dirty="0">
                <a:latin typeface="Arial"/>
                <a:cs typeface="Arial"/>
              </a:rPr>
              <a:t>A</a:t>
            </a:r>
            <a:r>
              <a:rPr sz="1800" b="1" i="1" spc="-20" dirty="0">
                <a:latin typeface="Arial"/>
                <a:cs typeface="Arial"/>
              </a:rPr>
              <a:t> </a:t>
            </a:r>
            <a:r>
              <a:rPr sz="1800" b="1" i="1" dirty="0">
                <a:latin typeface="Arial"/>
                <a:cs typeface="Arial"/>
              </a:rPr>
              <a:t>Key</a:t>
            </a:r>
            <a:r>
              <a:rPr sz="1800" b="1" i="1" spc="-10" dirty="0">
                <a:latin typeface="Arial"/>
                <a:cs typeface="Arial"/>
              </a:rPr>
              <a:t> Shift</a:t>
            </a:r>
            <a:endParaRPr sz="1800">
              <a:latin typeface="Arial"/>
              <a:cs typeface="Arial"/>
            </a:endParaRPr>
          </a:p>
          <a:p>
            <a:pPr marL="156210" indent="-143510">
              <a:lnSpc>
                <a:spcPct val="100000"/>
              </a:lnSpc>
              <a:spcBef>
                <a:spcPts val="430"/>
              </a:spcBef>
              <a:buChar char="•"/>
              <a:tabLst>
                <a:tab pos="156210" algn="l"/>
              </a:tabLst>
            </a:pPr>
            <a:r>
              <a:rPr sz="1800" dirty="0">
                <a:latin typeface="Arial"/>
                <a:cs typeface="Arial"/>
              </a:rPr>
              <a:t>From</a:t>
            </a:r>
            <a:r>
              <a:rPr sz="1800" spc="-30" dirty="0">
                <a:latin typeface="Arial"/>
                <a:cs typeface="Arial"/>
              </a:rPr>
              <a:t> </a:t>
            </a:r>
            <a:r>
              <a:rPr sz="1800" dirty="0">
                <a:latin typeface="Arial"/>
                <a:cs typeface="Arial"/>
              </a:rPr>
              <a:t>luring</a:t>
            </a:r>
            <a:r>
              <a:rPr sz="1800" spc="-5" dirty="0">
                <a:latin typeface="Arial"/>
                <a:cs typeface="Arial"/>
              </a:rPr>
              <a:t> </a:t>
            </a:r>
            <a:r>
              <a:rPr sz="1800" dirty="0">
                <a:latin typeface="Arial"/>
                <a:cs typeface="Arial"/>
              </a:rPr>
              <a:t>deep</a:t>
            </a:r>
            <a:r>
              <a:rPr sz="1800" spc="-15" dirty="0">
                <a:latin typeface="Arial"/>
                <a:cs typeface="Arial"/>
              </a:rPr>
              <a:t> </a:t>
            </a:r>
            <a:r>
              <a:rPr sz="1800" dirty="0">
                <a:latin typeface="Arial"/>
                <a:cs typeface="Arial"/>
              </a:rPr>
              <a:t>to</a:t>
            </a:r>
            <a:r>
              <a:rPr sz="1800" spc="-30" dirty="0">
                <a:latin typeface="Arial"/>
                <a:cs typeface="Arial"/>
              </a:rPr>
              <a:t> </a:t>
            </a:r>
            <a:r>
              <a:rPr sz="1800" b="1" dirty="0">
                <a:latin typeface="Arial"/>
                <a:cs typeface="Arial"/>
              </a:rPr>
              <a:t>fighting</a:t>
            </a:r>
            <a:r>
              <a:rPr sz="1800" b="1" spc="-35" dirty="0">
                <a:latin typeface="Arial"/>
                <a:cs typeface="Arial"/>
              </a:rPr>
              <a:t> </a:t>
            </a:r>
            <a:r>
              <a:rPr sz="1800" b="1" spc="-10" dirty="0">
                <a:latin typeface="Arial"/>
                <a:cs typeface="Arial"/>
              </a:rPr>
              <a:t>forward</a:t>
            </a:r>
            <a:endParaRPr sz="1800">
              <a:latin typeface="Arial"/>
              <a:cs typeface="Arial"/>
            </a:endParaRPr>
          </a:p>
          <a:p>
            <a:pPr marL="154940" indent="-142240">
              <a:lnSpc>
                <a:spcPct val="100000"/>
              </a:lnSpc>
              <a:spcBef>
                <a:spcPts val="434"/>
              </a:spcBef>
              <a:buChar char="•"/>
              <a:tabLst>
                <a:tab pos="154940" algn="l"/>
              </a:tabLst>
            </a:pPr>
            <a:r>
              <a:rPr sz="1800" dirty="0">
                <a:latin typeface="Arial"/>
                <a:cs typeface="Arial"/>
              </a:rPr>
              <a:t>From</a:t>
            </a:r>
            <a:r>
              <a:rPr sz="1800" spc="-35" dirty="0">
                <a:latin typeface="Arial"/>
                <a:cs typeface="Arial"/>
              </a:rPr>
              <a:t> </a:t>
            </a:r>
            <a:r>
              <a:rPr sz="1800" dirty="0">
                <a:latin typeface="Arial"/>
                <a:cs typeface="Arial"/>
              </a:rPr>
              <a:t>a</a:t>
            </a:r>
            <a:r>
              <a:rPr sz="1800" spc="-25" dirty="0">
                <a:latin typeface="Arial"/>
                <a:cs typeface="Arial"/>
              </a:rPr>
              <a:t> </a:t>
            </a:r>
            <a:r>
              <a:rPr sz="1800" dirty="0">
                <a:latin typeface="Arial"/>
                <a:cs typeface="Arial"/>
              </a:rPr>
              <a:t>war</a:t>
            </a:r>
            <a:r>
              <a:rPr sz="1800" spc="15" dirty="0">
                <a:latin typeface="Arial"/>
                <a:cs typeface="Arial"/>
              </a:rPr>
              <a:t> </a:t>
            </a:r>
            <a:r>
              <a:rPr sz="1800" dirty="0">
                <a:latin typeface="Arial"/>
                <a:cs typeface="Arial"/>
              </a:rPr>
              <a:t>of</a:t>
            </a:r>
            <a:r>
              <a:rPr sz="1800" spc="-35" dirty="0">
                <a:latin typeface="Arial"/>
                <a:cs typeface="Arial"/>
              </a:rPr>
              <a:t> </a:t>
            </a:r>
            <a:r>
              <a:rPr sz="1800" dirty="0">
                <a:latin typeface="Arial"/>
                <a:cs typeface="Arial"/>
              </a:rPr>
              <a:t>annihilation to</a:t>
            </a:r>
            <a:r>
              <a:rPr sz="1800" spc="-25" dirty="0">
                <a:latin typeface="Arial"/>
                <a:cs typeface="Arial"/>
              </a:rPr>
              <a:t> </a:t>
            </a:r>
            <a:r>
              <a:rPr sz="1800" dirty="0">
                <a:latin typeface="Arial"/>
                <a:cs typeface="Arial"/>
              </a:rPr>
              <a:t>a</a:t>
            </a:r>
            <a:r>
              <a:rPr sz="1800" spc="-25" dirty="0">
                <a:latin typeface="Arial"/>
                <a:cs typeface="Arial"/>
              </a:rPr>
              <a:t> </a:t>
            </a:r>
            <a:r>
              <a:rPr sz="1800" dirty="0">
                <a:latin typeface="Arial"/>
                <a:cs typeface="Arial"/>
              </a:rPr>
              <a:t>campaign</a:t>
            </a:r>
            <a:r>
              <a:rPr sz="1800" spc="-15" dirty="0">
                <a:latin typeface="Arial"/>
                <a:cs typeface="Arial"/>
              </a:rPr>
              <a:t> </a:t>
            </a:r>
            <a:r>
              <a:rPr sz="1800" dirty="0">
                <a:latin typeface="Arial"/>
                <a:cs typeface="Arial"/>
              </a:rPr>
              <a:t>against</a:t>
            </a:r>
            <a:r>
              <a:rPr sz="1800" spc="5" dirty="0">
                <a:latin typeface="Arial"/>
                <a:cs typeface="Arial"/>
              </a:rPr>
              <a:t> </a:t>
            </a:r>
            <a:r>
              <a:rPr sz="1800" b="1" dirty="0">
                <a:latin typeface="Arial"/>
                <a:cs typeface="Arial"/>
              </a:rPr>
              <a:t>key</a:t>
            </a:r>
            <a:r>
              <a:rPr sz="1800" b="1" spc="-30" dirty="0">
                <a:latin typeface="Arial"/>
                <a:cs typeface="Arial"/>
              </a:rPr>
              <a:t> </a:t>
            </a:r>
            <a:r>
              <a:rPr sz="1800" b="1" spc="-10" dirty="0">
                <a:latin typeface="Arial"/>
                <a:cs typeface="Arial"/>
              </a:rPr>
              <a:t>points</a:t>
            </a:r>
            <a:endParaRPr sz="1800">
              <a:latin typeface="Arial"/>
              <a:cs typeface="Arial"/>
            </a:endParaRPr>
          </a:p>
          <a:p>
            <a:pPr marL="154940" indent="-142240">
              <a:lnSpc>
                <a:spcPct val="100000"/>
              </a:lnSpc>
              <a:spcBef>
                <a:spcPts val="430"/>
              </a:spcBef>
              <a:buChar char="•"/>
              <a:tabLst>
                <a:tab pos="154940" algn="l"/>
              </a:tabLst>
            </a:pPr>
            <a:r>
              <a:rPr sz="1800" dirty="0">
                <a:latin typeface="Arial"/>
                <a:cs typeface="Arial"/>
              </a:rPr>
              <a:t>From</a:t>
            </a:r>
            <a:r>
              <a:rPr sz="1800" spc="-40" dirty="0">
                <a:latin typeface="Arial"/>
                <a:cs typeface="Arial"/>
              </a:rPr>
              <a:t> </a:t>
            </a:r>
            <a:r>
              <a:rPr sz="1800" dirty="0">
                <a:latin typeface="Arial"/>
                <a:cs typeface="Arial"/>
              </a:rPr>
              <a:t>a</a:t>
            </a:r>
            <a:r>
              <a:rPr sz="1800" spc="-25" dirty="0">
                <a:latin typeface="Arial"/>
                <a:cs typeface="Arial"/>
              </a:rPr>
              <a:t> </a:t>
            </a:r>
            <a:r>
              <a:rPr sz="1800" dirty="0">
                <a:latin typeface="Arial"/>
                <a:cs typeface="Arial"/>
              </a:rPr>
              <a:t>war</a:t>
            </a:r>
            <a:r>
              <a:rPr sz="1800" spc="15" dirty="0">
                <a:latin typeface="Arial"/>
                <a:cs typeface="Arial"/>
              </a:rPr>
              <a:t> </a:t>
            </a:r>
            <a:r>
              <a:rPr sz="1800" dirty="0">
                <a:latin typeface="Arial"/>
                <a:cs typeface="Arial"/>
              </a:rPr>
              <a:t>of</a:t>
            </a:r>
            <a:r>
              <a:rPr sz="1800" spc="-35" dirty="0">
                <a:latin typeface="Arial"/>
                <a:cs typeface="Arial"/>
              </a:rPr>
              <a:t> </a:t>
            </a:r>
            <a:r>
              <a:rPr sz="1800" dirty="0">
                <a:latin typeface="Arial"/>
                <a:cs typeface="Arial"/>
              </a:rPr>
              <a:t>attrition</a:t>
            </a:r>
            <a:r>
              <a:rPr sz="1800" spc="-25" dirty="0">
                <a:latin typeface="Arial"/>
                <a:cs typeface="Arial"/>
              </a:rPr>
              <a:t> </a:t>
            </a:r>
            <a:r>
              <a:rPr sz="1800" dirty="0">
                <a:latin typeface="Arial"/>
                <a:cs typeface="Arial"/>
              </a:rPr>
              <a:t>to</a:t>
            </a:r>
            <a:r>
              <a:rPr sz="1800" spc="-35" dirty="0">
                <a:latin typeface="Arial"/>
                <a:cs typeface="Arial"/>
              </a:rPr>
              <a:t> </a:t>
            </a:r>
            <a:r>
              <a:rPr sz="1800" dirty="0">
                <a:latin typeface="Arial"/>
                <a:cs typeface="Arial"/>
              </a:rPr>
              <a:t>a</a:t>
            </a:r>
            <a:r>
              <a:rPr sz="1800" spc="-25" dirty="0">
                <a:latin typeface="Arial"/>
                <a:cs typeface="Arial"/>
              </a:rPr>
              <a:t> </a:t>
            </a:r>
            <a:r>
              <a:rPr sz="1800" dirty="0">
                <a:latin typeface="Arial"/>
                <a:cs typeface="Arial"/>
              </a:rPr>
              <a:t>decisive</a:t>
            </a:r>
            <a:r>
              <a:rPr sz="1800" spc="-15" dirty="0">
                <a:latin typeface="Arial"/>
                <a:cs typeface="Arial"/>
              </a:rPr>
              <a:t> </a:t>
            </a:r>
            <a:r>
              <a:rPr sz="1800" dirty="0">
                <a:latin typeface="Arial"/>
                <a:cs typeface="Arial"/>
              </a:rPr>
              <a:t>campaign</a:t>
            </a:r>
            <a:r>
              <a:rPr sz="1800" spc="-20" dirty="0">
                <a:latin typeface="Arial"/>
                <a:cs typeface="Arial"/>
              </a:rPr>
              <a:t> </a:t>
            </a:r>
            <a:r>
              <a:rPr sz="1800" dirty="0">
                <a:latin typeface="Arial"/>
                <a:cs typeface="Arial"/>
              </a:rPr>
              <a:t>with</a:t>
            </a:r>
            <a:r>
              <a:rPr sz="1800" spc="15" dirty="0">
                <a:latin typeface="Arial"/>
                <a:cs typeface="Arial"/>
              </a:rPr>
              <a:t> </a:t>
            </a:r>
            <a:r>
              <a:rPr sz="1800" dirty="0">
                <a:latin typeface="Arial"/>
                <a:cs typeface="Arial"/>
              </a:rPr>
              <a:t>a</a:t>
            </a:r>
            <a:r>
              <a:rPr sz="1800" spc="-5" dirty="0">
                <a:latin typeface="Arial"/>
                <a:cs typeface="Arial"/>
              </a:rPr>
              <a:t> </a:t>
            </a:r>
            <a:r>
              <a:rPr sz="1800" b="1" dirty="0">
                <a:latin typeface="Arial"/>
                <a:cs typeface="Arial"/>
              </a:rPr>
              <a:t>decisive first</a:t>
            </a:r>
            <a:r>
              <a:rPr sz="1800" b="1" spc="-25" dirty="0">
                <a:latin typeface="Arial"/>
                <a:cs typeface="Arial"/>
              </a:rPr>
              <a:t> </a:t>
            </a:r>
            <a:r>
              <a:rPr sz="1800" b="1" spc="-10" dirty="0">
                <a:latin typeface="Arial"/>
                <a:cs typeface="Arial"/>
              </a:rPr>
              <a:t>battle</a:t>
            </a:r>
            <a:endParaRPr sz="1800">
              <a:latin typeface="Arial"/>
              <a:cs typeface="Arial"/>
            </a:endParaRPr>
          </a:p>
          <a:p>
            <a:pPr marL="154940" indent="-142240">
              <a:lnSpc>
                <a:spcPct val="100000"/>
              </a:lnSpc>
              <a:spcBef>
                <a:spcPts val="434"/>
              </a:spcBef>
              <a:buChar char="•"/>
              <a:tabLst>
                <a:tab pos="154940" algn="l"/>
              </a:tabLst>
            </a:pPr>
            <a:r>
              <a:rPr sz="1800" dirty="0">
                <a:latin typeface="Arial"/>
                <a:cs typeface="Arial"/>
              </a:rPr>
              <a:t>From</a:t>
            </a:r>
            <a:r>
              <a:rPr sz="1800" spc="-35" dirty="0">
                <a:latin typeface="Arial"/>
                <a:cs typeface="Arial"/>
              </a:rPr>
              <a:t> </a:t>
            </a:r>
            <a:r>
              <a:rPr sz="1800" dirty="0">
                <a:latin typeface="Arial"/>
                <a:cs typeface="Arial"/>
              </a:rPr>
              <a:t>waiting</a:t>
            </a:r>
            <a:r>
              <a:rPr sz="1800" spc="25" dirty="0">
                <a:latin typeface="Arial"/>
                <a:cs typeface="Arial"/>
              </a:rPr>
              <a:t> </a:t>
            </a:r>
            <a:r>
              <a:rPr sz="1800" dirty="0">
                <a:latin typeface="Arial"/>
                <a:cs typeface="Arial"/>
              </a:rPr>
              <a:t>for</a:t>
            </a:r>
            <a:r>
              <a:rPr sz="1800" spc="-35" dirty="0">
                <a:latin typeface="Arial"/>
                <a:cs typeface="Arial"/>
              </a:rPr>
              <a:t> </a:t>
            </a:r>
            <a:r>
              <a:rPr sz="1800" dirty="0">
                <a:latin typeface="Arial"/>
                <a:cs typeface="Arial"/>
              </a:rPr>
              <a:t>the</a:t>
            </a:r>
            <a:r>
              <a:rPr sz="1800" spc="-30" dirty="0">
                <a:latin typeface="Arial"/>
                <a:cs typeface="Arial"/>
              </a:rPr>
              <a:t> </a:t>
            </a:r>
            <a:r>
              <a:rPr sz="1800" dirty="0">
                <a:latin typeface="Arial"/>
                <a:cs typeface="Arial"/>
              </a:rPr>
              <a:t>first</a:t>
            </a:r>
            <a:r>
              <a:rPr sz="1800" spc="-25" dirty="0">
                <a:latin typeface="Arial"/>
                <a:cs typeface="Arial"/>
              </a:rPr>
              <a:t> </a:t>
            </a:r>
            <a:r>
              <a:rPr sz="1800" dirty="0">
                <a:latin typeface="Arial"/>
                <a:cs typeface="Arial"/>
              </a:rPr>
              <a:t>blow</a:t>
            </a:r>
            <a:r>
              <a:rPr sz="1800" spc="-15" dirty="0">
                <a:latin typeface="Arial"/>
                <a:cs typeface="Arial"/>
              </a:rPr>
              <a:t> </a:t>
            </a:r>
            <a:r>
              <a:rPr sz="1800" dirty="0">
                <a:latin typeface="Arial"/>
                <a:cs typeface="Arial"/>
              </a:rPr>
              <a:t>to</a:t>
            </a:r>
            <a:r>
              <a:rPr sz="1800" spc="-35" dirty="0">
                <a:latin typeface="Arial"/>
                <a:cs typeface="Arial"/>
              </a:rPr>
              <a:t> </a:t>
            </a:r>
            <a:r>
              <a:rPr sz="1800" dirty="0">
                <a:latin typeface="Arial"/>
                <a:cs typeface="Arial"/>
              </a:rPr>
              <a:t>deterring</a:t>
            </a:r>
            <a:r>
              <a:rPr sz="1800" spc="-5" dirty="0">
                <a:latin typeface="Arial"/>
                <a:cs typeface="Arial"/>
              </a:rPr>
              <a:t> </a:t>
            </a:r>
            <a:r>
              <a:rPr sz="1800" dirty="0">
                <a:latin typeface="Arial"/>
                <a:cs typeface="Arial"/>
              </a:rPr>
              <a:t>the</a:t>
            </a:r>
            <a:r>
              <a:rPr sz="1800" spc="-30" dirty="0">
                <a:latin typeface="Arial"/>
                <a:cs typeface="Arial"/>
              </a:rPr>
              <a:t> </a:t>
            </a:r>
            <a:r>
              <a:rPr sz="1800" dirty="0">
                <a:latin typeface="Arial"/>
                <a:cs typeface="Arial"/>
              </a:rPr>
              <a:t>first</a:t>
            </a:r>
            <a:r>
              <a:rPr sz="1800" spc="-35" dirty="0">
                <a:latin typeface="Arial"/>
                <a:cs typeface="Arial"/>
              </a:rPr>
              <a:t> </a:t>
            </a:r>
            <a:r>
              <a:rPr sz="1800" dirty="0">
                <a:latin typeface="Arial"/>
                <a:cs typeface="Arial"/>
              </a:rPr>
              <a:t>blow</a:t>
            </a:r>
            <a:r>
              <a:rPr sz="1800" spc="-20" dirty="0">
                <a:latin typeface="Arial"/>
                <a:cs typeface="Arial"/>
              </a:rPr>
              <a:t> </a:t>
            </a:r>
            <a:r>
              <a:rPr sz="1800" dirty="0">
                <a:latin typeface="Arial"/>
                <a:cs typeface="Arial"/>
              </a:rPr>
              <a:t>by</a:t>
            </a:r>
            <a:r>
              <a:rPr sz="1800" spc="-25" dirty="0">
                <a:latin typeface="Arial"/>
                <a:cs typeface="Arial"/>
              </a:rPr>
              <a:t> </a:t>
            </a:r>
            <a:r>
              <a:rPr sz="1800" spc="-10" dirty="0">
                <a:latin typeface="Arial"/>
                <a:cs typeface="Arial"/>
              </a:rPr>
              <a:t>force</a:t>
            </a:r>
            <a:endParaRPr sz="1800">
              <a:latin typeface="Arial"/>
              <a:cs typeface="Arial"/>
            </a:endParaRPr>
          </a:p>
          <a:p>
            <a:pPr marL="154940" indent="-142240">
              <a:lnSpc>
                <a:spcPct val="100000"/>
              </a:lnSpc>
              <a:spcBef>
                <a:spcPts val="430"/>
              </a:spcBef>
              <a:buChar char="•"/>
              <a:tabLst>
                <a:tab pos="154940" algn="l"/>
              </a:tabLst>
            </a:pPr>
            <a:r>
              <a:rPr sz="1800" dirty="0">
                <a:latin typeface="Arial"/>
                <a:cs typeface="Arial"/>
              </a:rPr>
              <a:t>From</a:t>
            </a:r>
            <a:r>
              <a:rPr sz="1800" spc="-45" dirty="0">
                <a:latin typeface="Arial"/>
                <a:cs typeface="Arial"/>
              </a:rPr>
              <a:t> </a:t>
            </a:r>
            <a:r>
              <a:rPr sz="1800" dirty="0">
                <a:latin typeface="Arial"/>
                <a:cs typeface="Arial"/>
              </a:rPr>
              <a:t>a</a:t>
            </a:r>
            <a:r>
              <a:rPr sz="1800" spc="-35" dirty="0">
                <a:latin typeface="Arial"/>
                <a:cs typeface="Arial"/>
              </a:rPr>
              <a:t> </a:t>
            </a:r>
            <a:r>
              <a:rPr sz="1800" dirty="0">
                <a:latin typeface="Arial"/>
                <a:cs typeface="Arial"/>
              </a:rPr>
              <a:t>defensive</a:t>
            </a:r>
            <a:r>
              <a:rPr sz="1800" spc="-15" dirty="0">
                <a:latin typeface="Arial"/>
                <a:cs typeface="Arial"/>
              </a:rPr>
              <a:t> </a:t>
            </a:r>
            <a:r>
              <a:rPr sz="1800" dirty="0">
                <a:latin typeface="Arial"/>
                <a:cs typeface="Arial"/>
              </a:rPr>
              <a:t>campaign</a:t>
            </a:r>
            <a:r>
              <a:rPr sz="1800" spc="-30" dirty="0">
                <a:latin typeface="Arial"/>
                <a:cs typeface="Arial"/>
              </a:rPr>
              <a:t> </a:t>
            </a:r>
            <a:r>
              <a:rPr sz="1800" dirty="0">
                <a:latin typeface="Arial"/>
                <a:cs typeface="Arial"/>
              </a:rPr>
              <a:t>to</a:t>
            </a:r>
            <a:r>
              <a:rPr sz="1800" spc="-30" dirty="0">
                <a:latin typeface="Arial"/>
                <a:cs typeface="Arial"/>
              </a:rPr>
              <a:t> </a:t>
            </a:r>
            <a:r>
              <a:rPr sz="1800" dirty="0">
                <a:latin typeface="Arial"/>
                <a:cs typeface="Arial"/>
              </a:rPr>
              <a:t>an</a:t>
            </a:r>
            <a:r>
              <a:rPr sz="1800" spc="-45" dirty="0">
                <a:latin typeface="Arial"/>
                <a:cs typeface="Arial"/>
              </a:rPr>
              <a:t> </a:t>
            </a:r>
            <a:r>
              <a:rPr sz="1800" dirty="0">
                <a:latin typeface="Arial"/>
                <a:cs typeface="Arial"/>
              </a:rPr>
              <a:t>“</a:t>
            </a:r>
            <a:r>
              <a:rPr sz="1800" b="1" dirty="0">
                <a:latin typeface="Arial"/>
                <a:cs typeface="Arial"/>
              </a:rPr>
              <a:t>offensive</a:t>
            </a:r>
            <a:r>
              <a:rPr sz="1800" b="1" spc="-5" dirty="0">
                <a:latin typeface="Arial"/>
                <a:cs typeface="Arial"/>
              </a:rPr>
              <a:t> </a:t>
            </a:r>
            <a:r>
              <a:rPr sz="1800" b="1" dirty="0">
                <a:latin typeface="Arial"/>
                <a:cs typeface="Arial"/>
              </a:rPr>
              <a:t>defense</a:t>
            </a:r>
            <a:r>
              <a:rPr sz="1800" dirty="0">
                <a:latin typeface="Arial"/>
                <a:cs typeface="Arial"/>
              </a:rPr>
              <a:t>”</a:t>
            </a:r>
            <a:r>
              <a:rPr sz="1800" spc="-25" dirty="0">
                <a:latin typeface="Arial"/>
                <a:cs typeface="Arial"/>
              </a:rPr>
              <a:t> </a:t>
            </a:r>
            <a:r>
              <a:rPr sz="1800" spc="-10" dirty="0">
                <a:latin typeface="Arial"/>
                <a:cs typeface="Arial"/>
              </a:rPr>
              <a:t>campaign</a:t>
            </a:r>
            <a:endParaRPr sz="1800">
              <a:latin typeface="Arial"/>
              <a:cs typeface="Arial"/>
            </a:endParaRPr>
          </a:p>
          <a:p>
            <a:pPr marL="154940" indent="-142240">
              <a:lnSpc>
                <a:spcPct val="100000"/>
              </a:lnSpc>
              <a:spcBef>
                <a:spcPts val="434"/>
              </a:spcBef>
              <a:buChar char="•"/>
              <a:tabLst>
                <a:tab pos="154940" algn="l"/>
              </a:tabLst>
            </a:pPr>
            <a:r>
              <a:rPr sz="1800" dirty="0">
                <a:latin typeface="Arial"/>
                <a:cs typeface="Arial"/>
              </a:rPr>
              <a:t>From</a:t>
            </a:r>
            <a:r>
              <a:rPr sz="1800" spc="-45" dirty="0">
                <a:latin typeface="Arial"/>
                <a:cs typeface="Arial"/>
              </a:rPr>
              <a:t> </a:t>
            </a:r>
            <a:r>
              <a:rPr sz="1800" dirty="0">
                <a:latin typeface="Arial"/>
                <a:cs typeface="Arial"/>
              </a:rPr>
              <a:t>“advance</a:t>
            </a:r>
            <a:r>
              <a:rPr sz="1800" spc="-15" dirty="0">
                <a:latin typeface="Arial"/>
                <a:cs typeface="Arial"/>
              </a:rPr>
              <a:t> </a:t>
            </a:r>
            <a:r>
              <a:rPr sz="1800" dirty="0">
                <a:latin typeface="Arial"/>
                <a:cs typeface="Arial"/>
              </a:rPr>
              <a:t>and</a:t>
            </a:r>
            <a:r>
              <a:rPr sz="1800" spc="-30" dirty="0">
                <a:latin typeface="Arial"/>
                <a:cs typeface="Arial"/>
              </a:rPr>
              <a:t> </a:t>
            </a:r>
            <a:r>
              <a:rPr sz="1800" dirty="0">
                <a:latin typeface="Arial"/>
                <a:cs typeface="Arial"/>
              </a:rPr>
              <a:t>retreat</a:t>
            </a:r>
            <a:r>
              <a:rPr sz="1800" spc="-30" dirty="0">
                <a:latin typeface="Arial"/>
                <a:cs typeface="Arial"/>
              </a:rPr>
              <a:t> </a:t>
            </a:r>
            <a:r>
              <a:rPr sz="1800" dirty="0">
                <a:latin typeface="Arial"/>
                <a:cs typeface="Arial"/>
              </a:rPr>
              <a:t>boldly”</a:t>
            </a:r>
            <a:r>
              <a:rPr sz="1800" spc="15" dirty="0">
                <a:latin typeface="Arial"/>
                <a:cs typeface="Arial"/>
              </a:rPr>
              <a:t> </a:t>
            </a:r>
            <a:r>
              <a:rPr sz="1800" dirty="0">
                <a:latin typeface="Arial"/>
                <a:cs typeface="Arial"/>
              </a:rPr>
              <a:t>to</a:t>
            </a:r>
            <a:r>
              <a:rPr sz="1800" spc="-40" dirty="0">
                <a:latin typeface="Arial"/>
                <a:cs typeface="Arial"/>
              </a:rPr>
              <a:t> </a:t>
            </a:r>
            <a:r>
              <a:rPr sz="1800" dirty="0">
                <a:latin typeface="Arial"/>
                <a:cs typeface="Arial"/>
              </a:rPr>
              <a:t>checking</a:t>
            </a:r>
            <a:r>
              <a:rPr sz="1800" spc="-15" dirty="0">
                <a:latin typeface="Arial"/>
                <a:cs typeface="Arial"/>
              </a:rPr>
              <a:t> </a:t>
            </a:r>
            <a:r>
              <a:rPr sz="1800" dirty="0">
                <a:latin typeface="Arial"/>
                <a:cs typeface="Arial"/>
              </a:rPr>
              <a:t>the</a:t>
            </a:r>
            <a:r>
              <a:rPr sz="1800" spc="-45" dirty="0">
                <a:latin typeface="Arial"/>
                <a:cs typeface="Arial"/>
              </a:rPr>
              <a:t> </a:t>
            </a:r>
            <a:r>
              <a:rPr sz="1800" dirty="0">
                <a:latin typeface="Arial"/>
                <a:cs typeface="Arial"/>
              </a:rPr>
              <a:t>initial</a:t>
            </a:r>
            <a:r>
              <a:rPr sz="1800" spc="-25" dirty="0">
                <a:latin typeface="Arial"/>
                <a:cs typeface="Arial"/>
              </a:rPr>
              <a:t> </a:t>
            </a:r>
            <a:r>
              <a:rPr sz="1800" dirty="0">
                <a:latin typeface="Arial"/>
                <a:cs typeface="Arial"/>
              </a:rPr>
              <a:t>enemy</a:t>
            </a:r>
            <a:r>
              <a:rPr sz="1800" spc="-30" dirty="0">
                <a:latin typeface="Arial"/>
                <a:cs typeface="Arial"/>
              </a:rPr>
              <a:t> </a:t>
            </a:r>
            <a:r>
              <a:rPr sz="1800" spc="-10" dirty="0">
                <a:latin typeface="Arial"/>
                <a:cs typeface="Arial"/>
              </a:rPr>
              <a:t>advance</a:t>
            </a:r>
            <a:endParaRPr sz="1800">
              <a:latin typeface="Arial"/>
              <a:cs typeface="Arial"/>
            </a:endParaRPr>
          </a:p>
          <a:p>
            <a:pPr marL="154940" indent="-142240">
              <a:lnSpc>
                <a:spcPct val="100000"/>
              </a:lnSpc>
              <a:spcBef>
                <a:spcPts val="430"/>
              </a:spcBef>
              <a:buChar char="•"/>
              <a:tabLst>
                <a:tab pos="154940" algn="l"/>
              </a:tabLst>
            </a:pPr>
            <a:r>
              <a:rPr sz="1800" dirty="0">
                <a:latin typeface="Arial"/>
                <a:cs typeface="Arial"/>
              </a:rPr>
              <a:t>From</a:t>
            </a:r>
            <a:r>
              <a:rPr sz="1800" spc="-35" dirty="0">
                <a:latin typeface="Arial"/>
                <a:cs typeface="Arial"/>
              </a:rPr>
              <a:t> </a:t>
            </a:r>
            <a:r>
              <a:rPr sz="1800" dirty="0">
                <a:latin typeface="Arial"/>
                <a:cs typeface="Arial"/>
              </a:rPr>
              <a:t>a</a:t>
            </a:r>
            <a:r>
              <a:rPr sz="1800" spc="-25" dirty="0">
                <a:latin typeface="Arial"/>
                <a:cs typeface="Arial"/>
              </a:rPr>
              <a:t> </a:t>
            </a:r>
            <a:r>
              <a:rPr sz="1800" dirty="0">
                <a:latin typeface="Arial"/>
                <a:cs typeface="Arial"/>
              </a:rPr>
              <a:t>“front</a:t>
            </a:r>
            <a:r>
              <a:rPr sz="1800" spc="-20" dirty="0">
                <a:latin typeface="Arial"/>
                <a:cs typeface="Arial"/>
              </a:rPr>
              <a:t> </a:t>
            </a:r>
            <a:r>
              <a:rPr sz="1800" dirty="0">
                <a:latin typeface="Arial"/>
                <a:cs typeface="Arial"/>
              </a:rPr>
              <a:t>army</a:t>
            </a:r>
            <a:r>
              <a:rPr sz="1800" spc="-30" dirty="0">
                <a:latin typeface="Arial"/>
                <a:cs typeface="Arial"/>
              </a:rPr>
              <a:t> </a:t>
            </a:r>
            <a:r>
              <a:rPr sz="1800" dirty="0">
                <a:latin typeface="Arial"/>
                <a:cs typeface="Arial"/>
              </a:rPr>
              <a:t>campaign” to</a:t>
            </a:r>
            <a:r>
              <a:rPr sz="1800" spc="-35" dirty="0">
                <a:latin typeface="Arial"/>
                <a:cs typeface="Arial"/>
              </a:rPr>
              <a:t> </a:t>
            </a:r>
            <a:r>
              <a:rPr sz="1800" dirty="0">
                <a:latin typeface="Arial"/>
                <a:cs typeface="Arial"/>
              </a:rPr>
              <a:t>a</a:t>
            </a:r>
            <a:r>
              <a:rPr sz="1800" spc="-25" dirty="0">
                <a:latin typeface="Arial"/>
                <a:cs typeface="Arial"/>
              </a:rPr>
              <a:t> </a:t>
            </a:r>
            <a:r>
              <a:rPr sz="1800" dirty="0">
                <a:latin typeface="Arial"/>
                <a:cs typeface="Arial"/>
              </a:rPr>
              <a:t>“war</a:t>
            </a:r>
            <a:r>
              <a:rPr sz="1800" spc="20" dirty="0">
                <a:latin typeface="Arial"/>
                <a:cs typeface="Arial"/>
              </a:rPr>
              <a:t> </a:t>
            </a:r>
            <a:r>
              <a:rPr sz="1800" dirty="0">
                <a:latin typeface="Arial"/>
                <a:cs typeface="Arial"/>
              </a:rPr>
              <a:t>zone”</a:t>
            </a:r>
            <a:r>
              <a:rPr sz="1800" spc="-25" dirty="0">
                <a:latin typeface="Arial"/>
                <a:cs typeface="Arial"/>
              </a:rPr>
              <a:t> </a:t>
            </a:r>
            <a:r>
              <a:rPr sz="1800" spc="-10" dirty="0">
                <a:latin typeface="Arial"/>
                <a:cs typeface="Arial"/>
              </a:rPr>
              <a:t>campaign</a:t>
            </a:r>
            <a:endParaRPr sz="1800">
              <a:latin typeface="Arial"/>
              <a:cs typeface="Arial"/>
            </a:endParaRPr>
          </a:p>
          <a:p>
            <a:pPr marL="154940" indent="-142240">
              <a:lnSpc>
                <a:spcPct val="100000"/>
              </a:lnSpc>
              <a:spcBef>
                <a:spcPts val="434"/>
              </a:spcBef>
              <a:buChar char="•"/>
              <a:tabLst>
                <a:tab pos="154940" algn="l"/>
              </a:tabLst>
            </a:pPr>
            <a:r>
              <a:rPr sz="1800" dirty="0">
                <a:latin typeface="Arial"/>
                <a:cs typeface="Arial"/>
              </a:rPr>
              <a:t>From</a:t>
            </a:r>
            <a:r>
              <a:rPr sz="1800" spc="-35" dirty="0">
                <a:latin typeface="Arial"/>
                <a:cs typeface="Arial"/>
              </a:rPr>
              <a:t> </a:t>
            </a:r>
            <a:r>
              <a:rPr sz="1800" dirty="0">
                <a:latin typeface="Arial"/>
                <a:cs typeface="Arial"/>
              </a:rPr>
              <a:t>the</a:t>
            </a:r>
            <a:r>
              <a:rPr sz="1800" spc="-30" dirty="0">
                <a:latin typeface="Arial"/>
                <a:cs typeface="Arial"/>
              </a:rPr>
              <a:t> </a:t>
            </a:r>
            <a:r>
              <a:rPr sz="1800" dirty="0">
                <a:latin typeface="Arial"/>
                <a:cs typeface="Arial"/>
              </a:rPr>
              <a:t>principle</a:t>
            </a:r>
            <a:r>
              <a:rPr sz="1800" spc="-5" dirty="0">
                <a:latin typeface="Arial"/>
                <a:cs typeface="Arial"/>
              </a:rPr>
              <a:t> </a:t>
            </a:r>
            <a:r>
              <a:rPr sz="1800" dirty="0">
                <a:latin typeface="Arial"/>
                <a:cs typeface="Arial"/>
              </a:rPr>
              <a:t>of</a:t>
            </a:r>
            <a:r>
              <a:rPr sz="1800" spc="-25" dirty="0">
                <a:latin typeface="Arial"/>
                <a:cs typeface="Arial"/>
              </a:rPr>
              <a:t> </a:t>
            </a:r>
            <a:r>
              <a:rPr sz="1800" dirty="0">
                <a:latin typeface="Arial"/>
                <a:cs typeface="Arial"/>
              </a:rPr>
              <a:t>mass</a:t>
            </a:r>
            <a:r>
              <a:rPr sz="1800" spc="-20" dirty="0">
                <a:latin typeface="Arial"/>
                <a:cs typeface="Arial"/>
              </a:rPr>
              <a:t> </a:t>
            </a:r>
            <a:r>
              <a:rPr sz="1800" dirty="0">
                <a:latin typeface="Arial"/>
                <a:cs typeface="Arial"/>
              </a:rPr>
              <a:t>to</a:t>
            </a:r>
            <a:r>
              <a:rPr sz="1800" spc="-20" dirty="0">
                <a:latin typeface="Arial"/>
                <a:cs typeface="Arial"/>
              </a:rPr>
              <a:t> </a:t>
            </a:r>
            <a:r>
              <a:rPr sz="1800" dirty="0">
                <a:latin typeface="Arial"/>
                <a:cs typeface="Arial"/>
              </a:rPr>
              <a:t>the</a:t>
            </a:r>
            <a:r>
              <a:rPr sz="1800" spc="-30" dirty="0">
                <a:latin typeface="Arial"/>
                <a:cs typeface="Arial"/>
              </a:rPr>
              <a:t> </a:t>
            </a:r>
            <a:r>
              <a:rPr sz="1800" dirty="0">
                <a:latin typeface="Arial"/>
                <a:cs typeface="Arial"/>
              </a:rPr>
              <a:t>principle</a:t>
            </a:r>
            <a:r>
              <a:rPr sz="1800" spc="-10" dirty="0">
                <a:latin typeface="Arial"/>
                <a:cs typeface="Arial"/>
              </a:rPr>
              <a:t> </a:t>
            </a:r>
            <a:r>
              <a:rPr sz="1800" dirty="0">
                <a:latin typeface="Arial"/>
                <a:cs typeface="Arial"/>
              </a:rPr>
              <a:t>of</a:t>
            </a:r>
            <a:r>
              <a:rPr sz="1800" spc="-30" dirty="0">
                <a:latin typeface="Arial"/>
                <a:cs typeface="Arial"/>
              </a:rPr>
              <a:t> </a:t>
            </a:r>
            <a:r>
              <a:rPr sz="1800" dirty="0">
                <a:latin typeface="Arial"/>
                <a:cs typeface="Arial"/>
              </a:rPr>
              <a:t>concentration</a:t>
            </a:r>
            <a:r>
              <a:rPr sz="1800" spc="-5" dirty="0">
                <a:latin typeface="Arial"/>
                <a:cs typeface="Arial"/>
              </a:rPr>
              <a:t> </a:t>
            </a:r>
            <a:r>
              <a:rPr sz="1800" dirty="0">
                <a:latin typeface="Arial"/>
                <a:cs typeface="Arial"/>
              </a:rPr>
              <a:t>of</a:t>
            </a:r>
            <a:r>
              <a:rPr sz="1800" spc="-20" dirty="0">
                <a:latin typeface="Arial"/>
                <a:cs typeface="Arial"/>
              </a:rPr>
              <a:t> </a:t>
            </a:r>
            <a:r>
              <a:rPr sz="1800" spc="-10" dirty="0">
                <a:latin typeface="Arial"/>
                <a:cs typeface="Arial"/>
              </a:rPr>
              <a:t>firepower</a:t>
            </a:r>
            <a:endParaRPr sz="1800">
              <a:latin typeface="Arial"/>
              <a:cs typeface="Arial"/>
            </a:endParaRPr>
          </a:p>
          <a:p>
            <a:pPr marL="154940" indent="-142240">
              <a:lnSpc>
                <a:spcPct val="100000"/>
              </a:lnSpc>
              <a:spcBef>
                <a:spcPts val="430"/>
              </a:spcBef>
              <a:buChar char="•"/>
              <a:tabLst>
                <a:tab pos="154940" algn="l"/>
              </a:tabLst>
            </a:pPr>
            <a:r>
              <a:rPr sz="1800" dirty="0">
                <a:latin typeface="Arial"/>
                <a:cs typeface="Arial"/>
              </a:rPr>
              <a:t>From</a:t>
            </a:r>
            <a:r>
              <a:rPr sz="1800" spc="-45" dirty="0">
                <a:latin typeface="Arial"/>
                <a:cs typeface="Arial"/>
              </a:rPr>
              <a:t> </a:t>
            </a:r>
            <a:r>
              <a:rPr sz="1800" dirty="0">
                <a:latin typeface="Arial"/>
                <a:cs typeface="Arial"/>
              </a:rPr>
              <a:t>four</a:t>
            </a:r>
            <a:r>
              <a:rPr sz="1800" spc="-30" dirty="0">
                <a:latin typeface="Arial"/>
                <a:cs typeface="Arial"/>
              </a:rPr>
              <a:t> </a:t>
            </a:r>
            <a:r>
              <a:rPr sz="1800" dirty="0">
                <a:latin typeface="Arial"/>
                <a:cs typeface="Arial"/>
              </a:rPr>
              <a:t>single</a:t>
            </a:r>
            <a:r>
              <a:rPr sz="1800" spc="-15" dirty="0">
                <a:latin typeface="Arial"/>
                <a:cs typeface="Arial"/>
              </a:rPr>
              <a:t> </a:t>
            </a:r>
            <a:r>
              <a:rPr sz="1800" dirty="0">
                <a:latin typeface="Arial"/>
                <a:cs typeface="Arial"/>
              </a:rPr>
              <a:t>service</a:t>
            </a:r>
            <a:r>
              <a:rPr sz="1800" spc="-30" dirty="0">
                <a:latin typeface="Arial"/>
                <a:cs typeface="Arial"/>
              </a:rPr>
              <a:t> </a:t>
            </a:r>
            <a:r>
              <a:rPr sz="1800" dirty="0">
                <a:latin typeface="Arial"/>
                <a:cs typeface="Arial"/>
              </a:rPr>
              <a:t>campaigns</a:t>
            </a:r>
            <a:r>
              <a:rPr sz="1800" spc="-10" dirty="0">
                <a:latin typeface="Arial"/>
                <a:cs typeface="Arial"/>
              </a:rPr>
              <a:t> </a:t>
            </a:r>
            <a:r>
              <a:rPr sz="1800" dirty="0">
                <a:latin typeface="Arial"/>
                <a:cs typeface="Arial"/>
              </a:rPr>
              <a:t>to</a:t>
            </a:r>
            <a:r>
              <a:rPr sz="1800" spc="-20" dirty="0">
                <a:latin typeface="Arial"/>
                <a:cs typeface="Arial"/>
              </a:rPr>
              <a:t> </a:t>
            </a:r>
            <a:r>
              <a:rPr sz="1800" b="1" dirty="0">
                <a:latin typeface="Arial"/>
                <a:cs typeface="Arial"/>
              </a:rPr>
              <a:t>joint</a:t>
            </a:r>
            <a:r>
              <a:rPr sz="1800" b="1" spc="-50" dirty="0">
                <a:latin typeface="Arial"/>
                <a:cs typeface="Arial"/>
              </a:rPr>
              <a:t> </a:t>
            </a:r>
            <a:r>
              <a:rPr sz="1800" b="1" spc="-10" dirty="0">
                <a:latin typeface="Arial"/>
                <a:cs typeface="Arial"/>
              </a:rPr>
              <a:t>campaigns</a:t>
            </a:r>
            <a:r>
              <a:rPr sz="1800" spc="-10" dirty="0">
                <a:latin typeface="Arial"/>
                <a:cs typeface="Arial"/>
              </a:rPr>
              <a:t>.</a:t>
            </a:r>
            <a:endParaRPr sz="1800">
              <a:latin typeface="Arial"/>
              <a:cs typeface="Arial"/>
            </a:endParaRPr>
          </a:p>
          <a:p>
            <a:pPr marR="5080" algn="r">
              <a:lnSpc>
                <a:spcPct val="100000"/>
              </a:lnSpc>
              <a:spcBef>
                <a:spcPts val="340"/>
              </a:spcBef>
            </a:pPr>
            <a:r>
              <a:rPr sz="1400" dirty="0">
                <a:latin typeface="Arial"/>
                <a:cs typeface="Arial"/>
              </a:rPr>
              <a:t>Source:</a:t>
            </a:r>
            <a:r>
              <a:rPr sz="1400" spc="-55" dirty="0">
                <a:latin typeface="Arial"/>
                <a:cs typeface="Arial"/>
              </a:rPr>
              <a:t> </a:t>
            </a:r>
            <a:r>
              <a:rPr sz="1400" dirty="0">
                <a:latin typeface="Arial"/>
                <a:cs typeface="Arial"/>
              </a:rPr>
              <a:t>Finkelstein</a:t>
            </a:r>
            <a:r>
              <a:rPr sz="1400" spc="-50" dirty="0">
                <a:latin typeface="Arial"/>
                <a:cs typeface="Arial"/>
              </a:rPr>
              <a:t> </a:t>
            </a:r>
            <a:r>
              <a:rPr sz="1400" spc="-10" dirty="0">
                <a:latin typeface="Arial"/>
                <a:cs typeface="Arial"/>
              </a:rPr>
              <a:t>(2000)</a:t>
            </a:r>
            <a:endParaRPr sz="14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035685">
              <a:lnSpc>
                <a:spcPct val="100000"/>
              </a:lnSpc>
              <a:spcBef>
                <a:spcPts val="100"/>
              </a:spcBef>
            </a:pPr>
            <a:r>
              <a:rPr dirty="0"/>
              <a:t>A</a:t>
            </a:r>
            <a:r>
              <a:rPr spc="-45" dirty="0"/>
              <a:t> </a:t>
            </a:r>
            <a:r>
              <a:rPr dirty="0"/>
              <a:t>New</a:t>
            </a:r>
            <a:r>
              <a:rPr spc="-35" dirty="0"/>
              <a:t> </a:t>
            </a:r>
            <a:r>
              <a:rPr dirty="0"/>
              <a:t>Joint</a:t>
            </a:r>
            <a:r>
              <a:rPr spc="-35" dirty="0"/>
              <a:t> </a:t>
            </a:r>
            <a:r>
              <a:rPr dirty="0"/>
              <a:t>C2</a:t>
            </a:r>
            <a:r>
              <a:rPr spc="-50" dirty="0"/>
              <a:t> </a:t>
            </a:r>
            <a:r>
              <a:rPr spc="-10" dirty="0"/>
              <a:t>Structure</a:t>
            </a:r>
          </a:p>
        </p:txBody>
      </p:sp>
      <p:sp>
        <p:nvSpPr>
          <p:cNvPr id="3" name="object 3"/>
          <p:cNvSpPr txBox="1"/>
          <p:nvPr/>
        </p:nvSpPr>
        <p:spPr>
          <a:xfrm>
            <a:off x="3124961" y="2010917"/>
            <a:ext cx="1828800" cy="533400"/>
          </a:xfrm>
          <a:prstGeom prst="rect">
            <a:avLst/>
          </a:prstGeom>
          <a:solidFill>
            <a:srgbClr val="CECEEE"/>
          </a:solidFill>
          <a:ln w="25400">
            <a:solidFill>
              <a:srgbClr val="2C2C89"/>
            </a:solidFill>
          </a:ln>
        </p:spPr>
        <p:txBody>
          <a:bodyPr vert="horz" wrap="square" lIns="0" tIns="122555" rIns="0" bIns="0" rtlCol="0">
            <a:spAutoFit/>
          </a:bodyPr>
          <a:lstStyle/>
          <a:p>
            <a:pPr marL="146685">
              <a:lnSpc>
                <a:spcPct val="100000"/>
              </a:lnSpc>
              <a:spcBef>
                <a:spcPts val="965"/>
              </a:spcBef>
            </a:pPr>
            <a:r>
              <a:rPr sz="1800" dirty="0">
                <a:latin typeface="Arial"/>
                <a:cs typeface="Arial"/>
              </a:rPr>
              <a:t>CMC</a:t>
            </a:r>
            <a:r>
              <a:rPr sz="1800" spc="-55" dirty="0">
                <a:latin typeface="Arial"/>
                <a:cs typeface="Arial"/>
              </a:rPr>
              <a:t> </a:t>
            </a:r>
            <a:r>
              <a:rPr sz="1800" spc="-10" dirty="0">
                <a:latin typeface="Arial"/>
                <a:cs typeface="Arial"/>
              </a:rPr>
              <a:t>Members</a:t>
            </a:r>
            <a:endParaRPr sz="1800">
              <a:latin typeface="Arial"/>
              <a:cs typeface="Arial"/>
            </a:endParaRPr>
          </a:p>
        </p:txBody>
      </p:sp>
      <p:sp>
        <p:nvSpPr>
          <p:cNvPr id="4" name="object 4"/>
          <p:cNvSpPr/>
          <p:nvPr/>
        </p:nvSpPr>
        <p:spPr>
          <a:xfrm>
            <a:off x="5868161" y="2277617"/>
            <a:ext cx="2286000" cy="533400"/>
          </a:xfrm>
          <a:custGeom>
            <a:avLst/>
            <a:gdLst/>
            <a:ahLst/>
            <a:cxnLst/>
            <a:rect l="l" t="t" r="r" b="b"/>
            <a:pathLst>
              <a:path w="2286000" h="533400">
                <a:moveTo>
                  <a:pt x="0" y="533400"/>
                </a:moveTo>
                <a:lnTo>
                  <a:pt x="2285999" y="533400"/>
                </a:lnTo>
                <a:lnTo>
                  <a:pt x="2285999" y="0"/>
                </a:lnTo>
                <a:lnTo>
                  <a:pt x="0" y="0"/>
                </a:lnTo>
                <a:lnTo>
                  <a:pt x="0" y="533400"/>
                </a:lnTo>
                <a:close/>
              </a:path>
            </a:pathLst>
          </a:custGeom>
          <a:ln w="25400">
            <a:solidFill>
              <a:srgbClr val="2C2C89"/>
            </a:solidFill>
          </a:ln>
        </p:spPr>
        <p:txBody>
          <a:bodyPr wrap="square" lIns="0" tIns="0" rIns="0" bIns="0" rtlCol="0"/>
          <a:lstStyle/>
          <a:p>
            <a:endParaRPr/>
          </a:p>
        </p:txBody>
      </p:sp>
      <p:sp>
        <p:nvSpPr>
          <p:cNvPr id="5" name="object 5"/>
          <p:cNvSpPr txBox="1"/>
          <p:nvPr/>
        </p:nvSpPr>
        <p:spPr>
          <a:xfrm>
            <a:off x="5868161" y="2277617"/>
            <a:ext cx="2286000" cy="533400"/>
          </a:xfrm>
          <a:prstGeom prst="rect">
            <a:avLst/>
          </a:prstGeom>
          <a:solidFill>
            <a:srgbClr val="CECEEE"/>
          </a:solidFill>
        </p:spPr>
        <p:txBody>
          <a:bodyPr vert="horz" wrap="square" lIns="0" tIns="153670" rIns="0" bIns="0" rtlCol="0">
            <a:spAutoFit/>
          </a:bodyPr>
          <a:lstStyle/>
          <a:p>
            <a:pPr marL="343535">
              <a:lnSpc>
                <a:spcPct val="100000"/>
              </a:lnSpc>
              <a:spcBef>
                <a:spcPts val="1210"/>
              </a:spcBef>
            </a:pPr>
            <a:r>
              <a:rPr sz="1400" dirty="0">
                <a:latin typeface="Arial"/>
                <a:cs typeface="Arial"/>
              </a:rPr>
              <a:t>CMC</a:t>
            </a:r>
            <a:r>
              <a:rPr sz="1400" spc="-25" dirty="0">
                <a:latin typeface="Arial"/>
                <a:cs typeface="Arial"/>
              </a:rPr>
              <a:t> </a:t>
            </a:r>
            <a:r>
              <a:rPr sz="1400" dirty="0">
                <a:latin typeface="Arial"/>
                <a:cs typeface="Arial"/>
              </a:rPr>
              <a:t>General</a:t>
            </a:r>
            <a:r>
              <a:rPr sz="1400" spc="-50" dirty="0">
                <a:latin typeface="Arial"/>
                <a:cs typeface="Arial"/>
              </a:rPr>
              <a:t> </a:t>
            </a:r>
            <a:r>
              <a:rPr sz="1400" spc="-10" dirty="0">
                <a:latin typeface="Arial"/>
                <a:cs typeface="Arial"/>
              </a:rPr>
              <a:t>Office</a:t>
            </a:r>
            <a:endParaRPr sz="1400">
              <a:latin typeface="Arial"/>
              <a:cs typeface="Arial"/>
            </a:endParaRPr>
          </a:p>
        </p:txBody>
      </p:sp>
      <p:sp>
        <p:nvSpPr>
          <p:cNvPr id="6" name="object 6"/>
          <p:cNvSpPr/>
          <p:nvPr/>
        </p:nvSpPr>
        <p:spPr>
          <a:xfrm>
            <a:off x="6049517" y="2836926"/>
            <a:ext cx="1952625" cy="424180"/>
          </a:xfrm>
          <a:custGeom>
            <a:avLst/>
            <a:gdLst/>
            <a:ahLst/>
            <a:cxnLst/>
            <a:rect l="l" t="t" r="r" b="b"/>
            <a:pathLst>
              <a:path w="1952625" h="424179">
                <a:moveTo>
                  <a:pt x="0" y="423672"/>
                </a:moveTo>
                <a:lnTo>
                  <a:pt x="1952243" y="423672"/>
                </a:lnTo>
                <a:lnTo>
                  <a:pt x="1952243" y="0"/>
                </a:lnTo>
                <a:lnTo>
                  <a:pt x="0" y="0"/>
                </a:lnTo>
                <a:lnTo>
                  <a:pt x="0" y="423672"/>
                </a:lnTo>
                <a:close/>
              </a:path>
            </a:pathLst>
          </a:custGeom>
          <a:ln w="25399">
            <a:solidFill>
              <a:srgbClr val="2C2C89"/>
            </a:solidFill>
          </a:ln>
        </p:spPr>
        <p:txBody>
          <a:bodyPr wrap="square" lIns="0" tIns="0" rIns="0" bIns="0" rtlCol="0"/>
          <a:lstStyle/>
          <a:p>
            <a:endParaRPr/>
          </a:p>
        </p:txBody>
      </p:sp>
      <p:sp>
        <p:nvSpPr>
          <p:cNvPr id="7" name="object 7"/>
          <p:cNvSpPr txBox="1"/>
          <p:nvPr/>
        </p:nvSpPr>
        <p:spPr>
          <a:xfrm>
            <a:off x="6062217" y="2848483"/>
            <a:ext cx="1927225" cy="391160"/>
          </a:xfrm>
          <a:prstGeom prst="rect">
            <a:avLst/>
          </a:prstGeom>
        </p:spPr>
        <p:txBody>
          <a:bodyPr vert="horz" wrap="square" lIns="0" tIns="12700" rIns="0" bIns="0" rtlCol="0">
            <a:spAutoFit/>
          </a:bodyPr>
          <a:lstStyle/>
          <a:p>
            <a:pPr marL="383540" marR="83185" indent="-294640">
              <a:lnSpc>
                <a:spcPct val="100000"/>
              </a:lnSpc>
              <a:spcBef>
                <a:spcPts val="100"/>
              </a:spcBef>
            </a:pPr>
            <a:r>
              <a:rPr sz="1200" spc="-10" dirty="0">
                <a:latin typeface="Arial"/>
                <a:cs typeface="Arial"/>
              </a:rPr>
              <a:t>Communications</a:t>
            </a:r>
            <a:r>
              <a:rPr sz="1200" spc="-5" dirty="0">
                <a:latin typeface="Arial"/>
                <a:cs typeface="Arial"/>
              </a:rPr>
              <a:t> </a:t>
            </a:r>
            <a:r>
              <a:rPr sz="1200" dirty="0">
                <a:latin typeface="Arial"/>
                <a:cs typeface="Arial"/>
              </a:rPr>
              <a:t>and</a:t>
            </a:r>
            <a:r>
              <a:rPr sz="1200" spc="30" dirty="0">
                <a:latin typeface="Arial"/>
                <a:cs typeface="Arial"/>
              </a:rPr>
              <a:t> </a:t>
            </a:r>
            <a:r>
              <a:rPr sz="1200" spc="-25" dirty="0">
                <a:latin typeface="Arial"/>
                <a:cs typeface="Arial"/>
              </a:rPr>
              <a:t>War </a:t>
            </a:r>
            <a:r>
              <a:rPr sz="1200" dirty="0">
                <a:latin typeface="Arial"/>
                <a:cs typeface="Arial"/>
              </a:rPr>
              <a:t>Readiness</a:t>
            </a:r>
            <a:r>
              <a:rPr sz="1200" spc="-55" dirty="0">
                <a:latin typeface="Arial"/>
                <a:cs typeface="Arial"/>
              </a:rPr>
              <a:t> </a:t>
            </a:r>
            <a:r>
              <a:rPr sz="1200" spc="-10" dirty="0">
                <a:latin typeface="Arial"/>
                <a:cs typeface="Arial"/>
              </a:rPr>
              <a:t>Office</a:t>
            </a:r>
            <a:endParaRPr sz="1200">
              <a:latin typeface="Arial"/>
              <a:cs typeface="Arial"/>
            </a:endParaRPr>
          </a:p>
        </p:txBody>
      </p:sp>
      <p:sp>
        <p:nvSpPr>
          <p:cNvPr id="8" name="object 8"/>
          <p:cNvSpPr txBox="1"/>
          <p:nvPr/>
        </p:nvSpPr>
        <p:spPr>
          <a:xfrm>
            <a:off x="2843783" y="3505200"/>
            <a:ext cx="2491105" cy="539115"/>
          </a:xfrm>
          <a:prstGeom prst="rect">
            <a:avLst/>
          </a:prstGeom>
          <a:ln w="25400">
            <a:solidFill>
              <a:srgbClr val="2C2C89"/>
            </a:solidFill>
          </a:ln>
        </p:spPr>
        <p:txBody>
          <a:bodyPr vert="horz" wrap="square" lIns="0" tIns="83185" rIns="0" bIns="0" rtlCol="0">
            <a:spAutoFit/>
          </a:bodyPr>
          <a:lstStyle/>
          <a:p>
            <a:pPr marL="238760" marR="257810" indent="76200">
              <a:lnSpc>
                <a:spcPct val="100000"/>
              </a:lnSpc>
              <a:spcBef>
                <a:spcPts val="655"/>
              </a:spcBef>
            </a:pPr>
            <a:r>
              <a:rPr sz="1200" dirty="0">
                <a:latin typeface="Arial"/>
                <a:cs typeface="Arial"/>
              </a:rPr>
              <a:t>Operations</a:t>
            </a:r>
            <a:r>
              <a:rPr sz="1200" spc="-10" dirty="0">
                <a:latin typeface="Arial"/>
                <a:cs typeface="Arial"/>
              </a:rPr>
              <a:t> Dept./PLA</a:t>
            </a:r>
            <a:r>
              <a:rPr sz="1200" spc="-90" dirty="0">
                <a:latin typeface="Arial"/>
                <a:cs typeface="Arial"/>
              </a:rPr>
              <a:t> </a:t>
            </a:r>
            <a:r>
              <a:rPr sz="1200" spc="-10" dirty="0">
                <a:latin typeface="Arial"/>
                <a:cs typeface="Arial"/>
              </a:rPr>
              <a:t>Joint </a:t>
            </a:r>
            <a:r>
              <a:rPr sz="1200" dirty="0">
                <a:latin typeface="Arial"/>
                <a:cs typeface="Arial"/>
              </a:rPr>
              <a:t>Operations</a:t>
            </a:r>
            <a:r>
              <a:rPr sz="1200" spc="-50" dirty="0">
                <a:latin typeface="Arial"/>
                <a:cs typeface="Arial"/>
              </a:rPr>
              <a:t> </a:t>
            </a:r>
            <a:r>
              <a:rPr sz="1200" dirty="0">
                <a:latin typeface="Arial"/>
                <a:cs typeface="Arial"/>
              </a:rPr>
              <a:t>Command</a:t>
            </a:r>
            <a:r>
              <a:rPr sz="1200" spc="-60" dirty="0">
                <a:latin typeface="Arial"/>
                <a:cs typeface="Arial"/>
              </a:rPr>
              <a:t> </a:t>
            </a:r>
            <a:r>
              <a:rPr sz="1200" spc="-10" dirty="0">
                <a:latin typeface="Arial"/>
                <a:cs typeface="Arial"/>
              </a:rPr>
              <a:t>Center</a:t>
            </a:r>
            <a:endParaRPr sz="1200">
              <a:latin typeface="Arial"/>
              <a:cs typeface="Arial"/>
            </a:endParaRPr>
          </a:p>
        </p:txBody>
      </p:sp>
      <p:sp>
        <p:nvSpPr>
          <p:cNvPr id="9" name="object 9"/>
          <p:cNvSpPr txBox="1"/>
          <p:nvPr/>
        </p:nvSpPr>
        <p:spPr>
          <a:xfrm>
            <a:off x="2843783" y="2969514"/>
            <a:ext cx="2491105" cy="535940"/>
          </a:xfrm>
          <a:prstGeom prst="rect">
            <a:avLst/>
          </a:prstGeom>
          <a:solidFill>
            <a:srgbClr val="CECEEE"/>
          </a:solidFill>
          <a:ln w="25400">
            <a:solidFill>
              <a:srgbClr val="2C2C89"/>
            </a:solidFill>
          </a:ln>
        </p:spPr>
        <p:txBody>
          <a:bodyPr vert="horz" wrap="square" lIns="0" tIns="123189" rIns="0" bIns="0" rtlCol="0">
            <a:spAutoFit/>
          </a:bodyPr>
          <a:lstStyle/>
          <a:p>
            <a:pPr marL="153670">
              <a:lnSpc>
                <a:spcPct val="100000"/>
              </a:lnSpc>
              <a:spcBef>
                <a:spcPts val="969"/>
              </a:spcBef>
            </a:pPr>
            <a:r>
              <a:rPr sz="1800" dirty="0">
                <a:latin typeface="Arial"/>
                <a:cs typeface="Arial"/>
              </a:rPr>
              <a:t>CMC</a:t>
            </a:r>
            <a:r>
              <a:rPr sz="1800" spc="-45" dirty="0">
                <a:latin typeface="Arial"/>
                <a:cs typeface="Arial"/>
              </a:rPr>
              <a:t> </a:t>
            </a:r>
            <a:r>
              <a:rPr sz="1800" dirty="0">
                <a:latin typeface="Arial"/>
                <a:cs typeface="Arial"/>
              </a:rPr>
              <a:t>Joint</a:t>
            </a:r>
            <a:r>
              <a:rPr sz="1800" spc="-20" dirty="0">
                <a:latin typeface="Arial"/>
                <a:cs typeface="Arial"/>
              </a:rPr>
              <a:t> </a:t>
            </a:r>
            <a:r>
              <a:rPr sz="1800" dirty="0">
                <a:latin typeface="Arial"/>
                <a:cs typeface="Arial"/>
              </a:rPr>
              <a:t>Staff</a:t>
            </a:r>
            <a:r>
              <a:rPr sz="1800" spc="-35" dirty="0">
                <a:latin typeface="Arial"/>
                <a:cs typeface="Arial"/>
              </a:rPr>
              <a:t> </a:t>
            </a:r>
            <a:r>
              <a:rPr sz="1800" spc="-20" dirty="0">
                <a:latin typeface="Arial"/>
                <a:cs typeface="Arial"/>
              </a:rPr>
              <a:t>Dept.</a:t>
            </a:r>
            <a:endParaRPr sz="1800">
              <a:latin typeface="Arial"/>
              <a:cs typeface="Arial"/>
            </a:endParaRPr>
          </a:p>
        </p:txBody>
      </p:sp>
      <p:sp>
        <p:nvSpPr>
          <p:cNvPr id="10" name="object 10"/>
          <p:cNvSpPr/>
          <p:nvPr/>
        </p:nvSpPr>
        <p:spPr>
          <a:xfrm>
            <a:off x="2820161" y="4429505"/>
            <a:ext cx="2620010" cy="533400"/>
          </a:xfrm>
          <a:custGeom>
            <a:avLst/>
            <a:gdLst/>
            <a:ahLst/>
            <a:cxnLst/>
            <a:rect l="l" t="t" r="r" b="b"/>
            <a:pathLst>
              <a:path w="2620010" h="533400">
                <a:moveTo>
                  <a:pt x="0" y="533400"/>
                </a:moveTo>
                <a:lnTo>
                  <a:pt x="2619756" y="533400"/>
                </a:lnTo>
                <a:lnTo>
                  <a:pt x="2619756" y="0"/>
                </a:lnTo>
                <a:lnTo>
                  <a:pt x="0" y="0"/>
                </a:lnTo>
                <a:lnTo>
                  <a:pt x="0" y="533400"/>
                </a:lnTo>
                <a:close/>
              </a:path>
            </a:pathLst>
          </a:custGeom>
          <a:ln w="25400">
            <a:solidFill>
              <a:srgbClr val="2C2C89"/>
            </a:solidFill>
          </a:ln>
        </p:spPr>
        <p:txBody>
          <a:bodyPr wrap="square" lIns="0" tIns="0" rIns="0" bIns="0" rtlCol="0"/>
          <a:lstStyle/>
          <a:p>
            <a:endParaRPr/>
          </a:p>
        </p:txBody>
      </p:sp>
      <p:sp>
        <p:nvSpPr>
          <p:cNvPr id="11" name="object 11"/>
          <p:cNvSpPr txBox="1"/>
          <p:nvPr/>
        </p:nvSpPr>
        <p:spPr>
          <a:xfrm>
            <a:off x="2820161" y="4429505"/>
            <a:ext cx="2620010" cy="533400"/>
          </a:xfrm>
          <a:prstGeom prst="rect">
            <a:avLst/>
          </a:prstGeom>
          <a:solidFill>
            <a:srgbClr val="CECEEE"/>
          </a:solidFill>
        </p:spPr>
        <p:txBody>
          <a:bodyPr vert="horz" wrap="square" lIns="0" tIns="123825" rIns="0" bIns="0" rtlCol="0">
            <a:spAutoFit/>
          </a:bodyPr>
          <a:lstStyle/>
          <a:p>
            <a:pPr marL="95885">
              <a:lnSpc>
                <a:spcPct val="100000"/>
              </a:lnSpc>
              <a:spcBef>
                <a:spcPts val="975"/>
              </a:spcBef>
            </a:pPr>
            <a:r>
              <a:rPr sz="1800" dirty="0">
                <a:latin typeface="Arial"/>
                <a:cs typeface="Arial"/>
              </a:rPr>
              <a:t>Theater</a:t>
            </a:r>
            <a:r>
              <a:rPr sz="1800" spc="-50" dirty="0">
                <a:latin typeface="Arial"/>
                <a:cs typeface="Arial"/>
              </a:rPr>
              <a:t> </a:t>
            </a:r>
            <a:r>
              <a:rPr sz="1800" dirty="0">
                <a:latin typeface="Arial"/>
                <a:cs typeface="Arial"/>
              </a:rPr>
              <a:t>Command</a:t>
            </a:r>
            <a:r>
              <a:rPr sz="1800" spc="-25" dirty="0">
                <a:latin typeface="Arial"/>
                <a:cs typeface="Arial"/>
              </a:rPr>
              <a:t> HQs</a:t>
            </a:r>
            <a:endParaRPr sz="1800">
              <a:latin typeface="Arial"/>
              <a:cs typeface="Arial"/>
            </a:endParaRPr>
          </a:p>
        </p:txBody>
      </p:sp>
      <p:sp>
        <p:nvSpPr>
          <p:cNvPr id="12" name="object 12"/>
          <p:cNvSpPr/>
          <p:nvPr/>
        </p:nvSpPr>
        <p:spPr>
          <a:xfrm>
            <a:off x="2945129" y="4969002"/>
            <a:ext cx="2265045" cy="487680"/>
          </a:xfrm>
          <a:custGeom>
            <a:avLst/>
            <a:gdLst/>
            <a:ahLst/>
            <a:cxnLst/>
            <a:rect l="l" t="t" r="r" b="b"/>
            <a:pathLst>
              <a:path w="2265045" h="487679">
                <a:moveTo>
                  <a:pt x="0" y="487680"/>
                </a:moveTo>
                <a:lnTo>
                  <a:pt x="2264664" y="487680"/>
                </a:lnTo>
                <a:lnTo>
                  <a:pt x="2264664" y="0"/>
                </a:lnTo>
                <a:lnTo>
                  <a:pt x="0" y="0"/>
                </a:lnTo>
                <a:lnTo>
                  <a:pt x="0" y="487680"/>
                </a:lnTo>
                <a:close/>
              </a:path>
            </a:pathLst>
          </a:custGeom>
          <a:ln w="25400">
            <a:solidFill>
              <a:srgbClr val="2C2C89"/>
            </a:solidFill>
          </a:ln>
        </p:spPr>
        <p:txBody>
          <a:bodyPr wrap="square" lIns="0" tIns="0" rIns="0" bIns="0" rtlCol="0"/>
          <a:lstStyle/>
          <a:p>
            <a:endParaRPr/>
          </a:p>
        </p:txBody>
      </p:sp>
      <p:sp>
        <p:nvSpPr>
          <p:cNvPr id="13" name="object 13"/>
          <p:cNvSpPr txBox="1"/>
          <p:nvPr/>
        </p:nvSpPr>
        <p:spPr>
          <a:xfrm>
            <a:off x="2957829" y="5013452"/>
            <a:ext cx="2239645" cy="391160"/>
          </a:xfrm>
          <a:prstGeom prst="rect">
            <a:avLst/>
          </a:prstGeom>
        </p:spPr>
        <p:txBody>
          <a:bodyPr vert="horz" wrap="square" lIns="0" tIns="12700" rIns="0" bIns="0" rtlCol="0">
            <a:spAutoFit/>
          </a:bodyPr>
          <a:lstStyle/>
          <a:p>
            <a:pPr marL="480059" marR="434975" indent="-40005">
              <a:lnSpc>
                <a:spcPct val="100000"/>
              </a:lnSpc>
              <a:spcBef>
                <a:spcPts val="100"/>
              </a:spcBef>
            </a:pPr>
            <a:r>
              <a:rPr sz="1200" dirty="0">
                <a:latin typeface="Arial"/>
                <a:cs typeface="Arial"/>
              </a:rPr>
              <a:t>TC</a:t>
            </a:r>
            <a:r>
              <a:rPr sz="1200" spc="-20" dirty="0">
                <a:latin typeface="Arial"/>
                <a:cs typeface="Arial"/>
              </a:rPr>
              <a:t> </a:t>
            </a:r>
            <a:r>
              <a:rPr sz="1200" dirty="0">
                <a:latin typeface="Arial"/>
                <a:cs typeface="Arial"/>
              </a:rPr>
              <a:t>Joint</a:t>
            </a:r>
            <a:r>
              <a:rPr sz="1200" spc="-15" dirty="0">
                <a:latin typeface="Arial"/>
                <a:cs typeface="Arial"/>
              </a:rPr>
              <a:t> </a:t>
            </a:r>
            <a:r>
              <a:rPr sz="1200" spc="-10" dirty="0">
                <a:latin typeface="Arial"/>
                <a:cs typeface="Arial"/>
              </a:rPr>
              <a:t>Operations </a:t>
            </a:r>
            <a:r>
              <a:rPr sz="1200" dirty="0">
                <a:latin typeface="Arial"/>
                <a:cs typeface="Arial"/>
              </a:rPr>
              <a:t>Command</a:t>
            </a:r>
            <a:r>
              <a:rPr sz="1200" spc="-55" dirty="0">
                <a:latin typeface="Arial"/>
                <a:cs typeface="Arial"/>
              </a:rPr>
              <a:t> </a:t>
            </a:r>
            <a:r>
              <a:rPr sz="1200" spc="-10" dirty="0">
                <a:latin typeface="Arial"/>
                <a:cs typeface="Arial"/>
              </a:rPr>
              <a:t>Centers</a:t>
            </a:r>
            <a:endParaRPr sz="1200">
              <a:latin typeface="Arial"/>
              <a:cs typeface="Arial"/>
            </a:endParaRPr>
          </a:p>
        </p:txBody>
      </p:sp>
      <p:sp>
        <p:nvSpPr>
          <p:cNvPr id="14" name="object 14"/>
          <p:cNvSpPr/>
          <p:nvPr/>
        </p:nvSpPr>
        <p:spPr>
          <a:xfrm>
            <a:off x="5791961" y="5092446"/>
            <a:ext cx="2905125" cy="533400"/>
          </a:xfrm>
          <a:custGeom>
            <a:avLst/>
            <a:gdLst/>
            <a:ahLst/>
            <a:cxnLst/>
            <a:rect l="l" t="t" r="r" b="b"/>
            <a:pathLst>
              <a:path w="2905125" h="533400">
                <a:moveTo>
                  <a:pt x="0" y="533399"/>
                </a:moveTo>
                <a:lnTo>
                  <a:pt x="2904743" y="533399"/>
                </a:lnTo>
                <a:lnTo>
                  <a:pt x="2904743" y="0"/>
                </a:lnTo>
                <a:lnTo>
                  <a:pt x="0" y="0"/>
                </a:lnTo>
                <a:lnTo>
                  <a:pt x="0" y="533399"/>
                </a:lnTo>
                <a:close/>
              </a:path>
            </a:pathLst>
          </a:custGeom>
          <a:ln w="25400">
            <a:solidFill>
              <a:srgbClr val="2C2C89"/>
            </a:solidFill>
          </a:ln>
        </p:spPr>
        <p:txBody>
          <a:bodyPr wrap="square" lIns="0" tIns="0" rIns="0" bIns="0" rtlCol="0"/>
          <a:lstStyle/>
          <a:p>
            <a:endParaRPr/>
          </a:p>
        </p:txBody>
      </p:sp>
      <p:sp>
        <p:nvSpPr>
          <p:cNvPr id="15" name="object 15"/>
          <p:cNvSpPr txBox="1"/>
          <p:nvPr/>
        </p:nvSpPr>
        <p:spPr>
          <a:xfrm>
            <a:off x="5791961" y="5092446"/>
            <a:ext cx="2905125" cy="533400"/>
          </a:xfrm>
          <a:prstGeom prst="rect">
            <a:avLst/>
          </a:prstGeom>
          <a:solidFill>
            <a:srgbClr val="CCCCFF"/>
          </a:solidFill>
        </p:spPr>
        <p:txBody>
          <a:bodyPr vert="horz" wrap="square" lIns="0" tIns="139700" rIns="0" bIns="0" rtlCol="0">
            <a:spAutoFit/>
          </a:bodyPr>
          <a:lstStyle/>
          <a:p>
            <a:pPr marL="165100">
              <a:lnSpc>
                <a:spcPct val="100000"/>
              </a:lnSpc>
              <a:spcBef>
                <a:spcPts val="1100"/>
              </a:spcBef>
            </a:pPr>
            <a:r>
              <a:rPr sz="1600" dirty="0">
                <a:latin typeface="Arial"/>
                <a:cs typeface="Arial"/>
              </a:rPr>
              <a:t>TC</a:t>
            </a:r>
            <a:r>
              <a:rPr sz="1600" spc="-50" dirty="0">
                <a:latin typeface="Arial"/>
                <a:cs typeface="Arial"/>
              </a:rPr>
              <a:t> </a:t>
            </a:r>
            <a:r>
              <a:rPr sz="1600" dirty="0">
                <a:latin typeface="Arial"/>
                <a:cs typeface="Arial"/>
              </a:rPr>
              <a:t>Service</a:t>
            </a:r>
            <a:r>
              <a:rPr sz="1600" spc="-60" dirty="0">
                <a:latin typeface="Arial"/>
                <a:cs typeface="Arial"/>
              </a:rPr>
              <a:t> </a:t>
            </a:r>
            <a:r>
              <a:rPr sz="1600" dirty="0">
                <a:latin typeface="Arial"/>
                <a:cs typeface="Arial"/>
              </a:rPr>
              <a:t>Component</a:t>
            </a:r>
            <a:r>
              <a:rPr sz="1600" spc="-40" dirty="0">
                <a:latin typeface="Arial"/>
                <a:cs typeface="Arial"/>
              </a:rPr>
              <a:t> </a:t>
            </a:r>
            <a:r>
              <a:rPr sz="1600" spc="-25" dirty="0">
                <a:latin typeface="Arial"/>
                <a:cs typeface="Arial"/>
              </a:rPr>
              <a:t>HQs</a:t>
            </a:r>
            <a:endParaRPr sz="1600">
              <a:latin typeface="Arial"/>
              <a:cs typeface="Arial"/>
            </a:endParaRPr>
          </a:p>
        </p:txBody>
      </p:sp>
      <p:sp>
        <p:nvSpPr>
          <p:cNvPr id="16" name="object 16"/>
          <p:cNvSpPr/>
          <p:nvPr/>
        </p:nvSpPr>
        <p:spPr>
          <a:xfrm>
            <a:off x="6020561" y="5634990"/>
            <a:ext cx="2261870" cy="291465"/>
          </a:xfrm>
          <a:custGeom>
            <a:avLst/>
            <a:gdLst/>
            <a:ahLst/>
            <a:cxnLst/>
            <a:rect l="l" t="t" r="r" b="b"/>
            <a:pathLst>
              <a:path w="2261870" h="291464">
                <a:moveTo>
                  <a:pt x="0" y="291084"/>
                </a:moveTo>
                <a:lnTo>
                  <a:pt x="2261616" y="291084"/>
                </a:lnTo>
                <a:lnTo>
                  <a:pt x="2261616" y="0"/>
                </a:lnTo>
                <a:lnTo>
                  <a:pt x="0" y="0"/>
                </a:lnTo>
                <a:lnTo>
                  <a:pt x="0" y="291084"/>
                </a:lnTo>
                <a:close/>
              </a:path>
            </a:pathLst>
          </a:custGeom>
          <a:ln w="25399">
            <a:solidFill>
              <a:srgbClr val="2C2C89"/>
            </a:solidFill>
          </a:ln>
        </p:spPr>
        <p:txBody>
          <a:bodyPr wrap="square" lIns="0" tIns="0" rIns="0" bIns="0" rtlCol="0"/>
          <a:lstStyle/>
          <a:p>
            <a:endParaRPr/>
          </a:p>
        </p:txBody>
      </p:sp>
      <p:sp>
        <p:nvSpPr>
          <p:cNvPr id="17" name="object 17"/>
          <p:cNvSpPr txBox="1"/>
          <p:nvPr/>
        </p:nvSpPr>
        <p:spPr>
          <a:xfrm>
            <a:off x="6033261" y="5671820"/>
            <a:ext cx="2236470" cy="208279"/>
          </a:xfrm>
          <a:prstGeom prst="rect">
            <a:avLst/>
          </a:prstGeom>
        </p:spPr>
        <p:txBody>
          <a:bodyPr vert="horz" wrap="square" lIns="0" tIns="12700" rIns="0" bIns="0" rtlCol="0">
            <a:spAutoFit/>
          </a:bodyPr>
          <a:lstStyle/>
          <a:p>
            <a:pPr marL="287655">
              <a:lnSpc>
                <a:spcPct val="100000"/>
              </a:lnSpc>
              <a:spcBef>
                <a:spcPts val="100"/>
              </a:spcBef>
            </a:pPr>
            <a:r>
              <a:rPr sz="1200" dirty="0">
                <a:latin typeface="Arial"/>
                <a:cs typeface="Arial"/>
              </a:rPr>
              <a:t>Operations</a:t>
            </a:r>
            <a:r>
              <a:rPr sz="1200" spc="-55" dirty="0">
                <a:latin typeface="Arial"/>
                <a:cs typeface="Arial"/>
              </a:rPr>
              <a:t> </a:t>
            </a:r>
            <a:r>
              <a:rPr sz="1200" spc="-10" dirty="0">
                <a:latin typeface="Arial"/>
                <a:cs typeface="Arial"/>
              </a:rPr>
              <a:t>Departments</a:t>
            </a:r>
            <a:endParaRPr sz="1200">
              <a:latin typeface="Arial"/>
              <a:cs typeface="Arial"/>
            </a:endParaRPr>
          </a:p>
        </p:txBody>
      </p:sp>
      <p:sp>
        <p:nvSpPr>
          <p:cNvPr id="18" name="object 18"/>
          <p:cNvSpPr/>
          <p:nvPr/>
        </p:nvSpPr>
        <p:spPr>
          <a:xfrm>
            <a:off x="4953000" y="2350007"/>
            <a:ext cx="1066800" cy="885190"/>
          </a:xfrm>
          <a:custGeom>
            <a:avLst/>
            <a:gdLst/>
            <a:ahLst/>
            <a:cxnLst/>
            <a:rect l="l" t="t" r="r" b="b"/>
            <a:pathLst>
              <a:path w="1066800" h="885189">
                <a:moveTo>
                  <a:pt x="0" y="0"/>
                </a:moveTo>
                <a:lnTo>
                  <a:pt x="876300" y="187325"/>
                </a:lnTo>
              </a:path>
              <a:path w="1066800" h="885189">
                <a:moveTo>
                  <a:pt x="381000" y="885063"/>
                </a:moveTo>
                <a:lnTo>
                  <a:pt x="1066800" y="740663"/>
                </a:lnTo>
              </a:path>
            </a:pathLst>
          </a:custGeom>
          <a:ln w="9525">
            <a:solidFill>
              <a:srgbClr val="000000"/>
            </a:solidFill>
            <a:prstDash val="sysDash"/>
          </a:ln>
        </p:spPr>
        <p:txBody>
          <a:bodyPr wrap="square" lIns="0" tIns="0" rIns="0" bIns="0" rtlCol="0"/>
          <a:lstStyle/>
          <a:p>
            <a:endParaRPr/>
          </a:p>
        </p:txBody>
      </p:sp>
      <p:sp>
        <p:nvSpPr>
          <p:cNvPr id="19" name="object 19"/>
          <p:cNvSpPr/>
          <p:nvPr/>
        </p:nvSpPr>
        <p:spPr>
          <a:xfrm>
            <a:off x="3993515" y="2575560"/>
            <a:ext cx="76200" cy="377825"/>
          </a:xfrm>
          <a:custGeom>
            <a:avLst/>
            <a:gdLst/>
            <a:ahLst/>
            <a:cxnLst/>
            <a:rect l="l" t="t" r="r" b="b"/>
            <a:pathLst>
              <a:path w="76200" h="377825">
                <a:moveTo>
                  <a:pt x="0" y="301243"/>
                </a:moveTo>
                <a:lnTo>
                  <a:pt x="37464" y="377825"/>
                </a:lnTo>
                <a:lnTo>
                  <a:pt x="69906" y="314325"/>
                </a:lnTo>
                <a:lnTo>
                  <a:pt x="31623" y="314325"/>
                </a:lnTo>
                <a:lnTo>
                  <a:pt x="31731" y="301561"/>
                </a:lnTo>
                <a:lnTo>
                  <a:pt x="0" y="301243"/>
                </a:lnTo>
                <a:close/>
              </a:path>
              <a:path w="76200" h="377825">
                <a:moveTo>
                  <a:pt x="31731" y="301561"/>
                </a:moveTo>
                <a:lnTo>
                  <a:pt x="31623" y="314325"/>
                </a:lnTo>
                <a:lnTo>
                  <a:pt x="44323" y="314325"/>
                </a:lnTo>
                <a:lnTo>
                  <a:pt x="44430" y="301688"/>
                </a:lnTo>
                <a:lnTo>
                  <a:pt x="31731" y="301561"/>
                </a:lnTo>
                <a:close/>
              </a:path>
              <a:path w="76200" h="377825">
                <a:moveTo>
                  <a:pt x="44430" y="301688"/>
                </a:moveTo>
                <a:lnTo>
                  <a:pt x="44323" y="314325"/>
                </a:lnTo>
                <a:lnTo>
                  <a:pt x="69906" y="314325"/>
                </a:lnTo>
                <a:lnTo>
                  <a:pt x="76200" y="302005"/>
                </a:lnTo>
                <a:lnTo>
                  <a:pt x="44430" y="301688"/>
                </a:lnTo>
                <a:close/>
              </a:path>
              <a:path w="76200" h="377825">
                <a:moveTo>
                  <a:pt x="46989" y="0"/>
                </a:moveTo>
                <a:lnTo>
                  <a:pt x="34289" y="0"/>
                </a:lnTo>
                <a:lnTo>
                  <a:pt x="31731" y="301561"/>
                </a:lnTo>
                <a:lnTo>
                  <a:pt x="44430" y="301688"/>
                </a:lnTo>
                <a:lnTo>
                  <a:pt x="46989" y="0"/>
                </a:lnTo>
                <a:close/>
              </a:path>
            </a:pathLst>
          </a:custGeom>
          <a:solidFill>
            <a:srgbClr val="000000"/>
          </a:solidFill>
        </p:spPr>
        <p:txBody>
          <a:bodyPr wrap="square" lIns="0" tIns="0" rIns="0" bIns="0" rtlCol="0"/>
          <a:lstStyle/>
          <a:p>
            <a:endParaRPr/>
          </a:p>
        </p:txBody>
      </p:sp>
      <p:grpSp>
        <p:nvGrpSpPr>
          <p:cNvPr id="20" name="object 20"/>
          <p:cNvGrpSpPr/>
          <p:nvPr/>
        </p:nvGrpSpPr>
        <p:grpSpPr>
          <a:xfrm>
            <a:off x="3999357" y="4111625"/>
            <a:ext cx="1797685" cy="1268095"/>
            <a:chOff x="3999357" y="4111625"/>
            <a:chExt cx="1797685" cy="1268095"/>
          </a:xfrm>
        </p:grpSpPr>
        <p:sp>
          <p:nvSpPr>
            <p:cNvPr id="21" name="object 21"/>
            <p:cNvSpPr/>
            <p:nvPr/>
          </p:nvSpPr>
          <p:spPr>
            <a:xfrm>
              <a:off x="3999357" y="4111625"/>
              <a:ext cx="76200" cy="284480"/>
            </a:xfrm>
            <a:custGeom>
              <a:avLst/>
              <a:gdLst/>
              <a:ahLst/>
              <a:cxnLst/>
              <a:rect l="l" t="t" r="r" b="b"/>
              <a:pathLst>
                <a:path w="76200" h="284479">
                  <a:moveTo>
                    <a:pt x="31793" y="208258"/>
                  </a:moveTo>
                  <a:lnTo>
                    <a:pt x="0" y="208787"/>
                  </a:lnTo>
                  <a:lnTo>
                    <a:pt x="39369" y="284225"/>
                  </a:lnTo>
                  <a:lnTo>
                    <a:pt x="69797" y="220852"/>
                  </a:lnTo>
                  <a:lnTo>
                    <a:pt x="32003" y="220852"/>
                  </a:lnTo>
                  <a:lnTo>
                    <a:pt x="31793" y="208258"/>
                  </a:lnTo>
                  <a:close/>
                </a:path>
                <a:path w="76200" h="284479">
                  <a:moveTo>
                    <a:pt x="44492" y="208046"/>
                  </a:moveTo>
                  <a:lnTo>
                    <a:pt x="31793" y="208258"/>
                  </a:lnTo>
                  <a:lnTo>
                    <a:pt x="32003" y="220852"/>
                  </a:lnTo>
                  <a:lnTo>
                    <a:pt x="44703" y="220725"/>
                  </a:lnTo>
                  <a:lnTo>
                    <a:pt x="44492" y="208046"/>
                  </a:lnTo>
                  <a:close/>
                </a:path>
                <a:path w="76200" h="284479">
                  <a:moveTo>
                    <a:pt x="76200" y="207518"/>
                  </a:moveTo>
                  <a:lnTo>
                    <a:pt x="44492" y="208046"/>
                  </a:lnTo>
                  <a:lnTo>
                    <a:pt x="44703" y="220725"/>
                  </a:lnTo>
                  <a:lnTo>
                    <a:pt x="32003" y="220852"/>
                  </a:lnTo>
                  <a:lnTo>
                    <a:pt x="69797" y="220852"/>
                  </a:lnTo>
                  <a:lnTo>
                    <a:pt x="76200" y="207518"/>
                  </a:lnTo>
                  <a:close/>
                </a:path>
                <a:path w="76200" h="284479">
                  <a:moveTo>
                    <a:pt x="41020" y="0"/>
                  </a:moveTo>
                  <a:lnTo>
                    <a:pt x="28320" y="254"/>
                  </a:lnTo>
                  <a:lnTo>
                    <a:pt x="31793" y="208258"/>
                  </a:lnTo>
                  <a:lnTo>
                    <a:pt x="44492" y="208046"/>
                  </a:lnTo>
                  <a:lnTo>
                    <a:pt x="41020" y="0"/>
                  </a:lnTo>
                  <a:close/>
                </a:path>
              </a:pathLst>
            </a:custGeom>
            <a:solidFill>
              <a:srgbClr val="000000"/>
            </a:solidFill>
          </p:spPr>
          <p:txBody>
            <a:bodyPr wrap="square" lIns="0" tIns="0" rIns="0" bIns="0" rtlCol="0"/>
            <a:lstStyle/>
            <a:p>
              <a:endParaRPr/>
            </a:p>
          </p:txBody>
        </p:sp>
        <p:sp>
          <p:nvSpPr>
            <p:cNvPr id="22" name="object 22"/>
            <p:cNvSpPr/>
            <p:nvPr/>
          </p:nvSpPr>
          <p:spPr>
            <a:xfrm>
              <a:off x="5245608" y="5128260"/>
              <a:ext cx="546100" cy="246379"/>
            </a:xfrm>
            <a:custGeom>
              <a:avLst/>
              <a:gdLst/>
              <a:ahLst/>
              <a:cxnLst/>
              <a:rect l="l" t="t" r="r" b="b"/>
              <a:pathLst>
                <a:path w="546100" h="246379">
                  <a:moveTo>
                    <a:pt x="0" y="0"/>
                  </a:moveTo>
                  <a:lnTo>
                    <a:pt x="546100" y="246125"/>
                  </a:lnTo>
                </a:path>
              </a:pathLst>
            </a:custGeom>
            <a:ln w="9525">
              <a:solidFill>
                <a:srgbClr val="000000"/>
              </a:solidFill>
            </a:ln>
          </p:spPr>
          <p:txBody>
            <a:bodyPr wrap="square" lIns="0" tIns="0" rIns="0" bIns="0" rtlCol="0"/>
            <a:lstStyle/>
            <a:p>
              <a:endParaRPr/>
            </a:p>
          </p:txBody>
        </p:sp>
      </p:grpSp>
      <p:sp>
        <p:nvSpPr>
          <p:cNvPr id="23" name="object 23"/>
          <p:cNvSpPr txBox="1"/>
          <p:nvPr/>
        </p:nvSpPr>
        <p:spPr>
          <a:xfrm>
            <a:off x="364642" y="2241930"/>
            <a:ext cx="1939925" cy="574675"/>
          </a:xfrm>
          <a:prstGeom prst="rect">
            <a:avLst/>
          </a:prstGeom>
        </p:spPr>
        <p:txBody>
          <a:bodyPr vert="horz" wrap="square" lIns="0" tIns="12700" rIns="0" bIns="0" rtlCol="0">
            <a:spAutoFit/>
          </a:bodyPr>
          <a:lstStyle/>
          <a:p>
            <a:pPr marL="12700">
              <a:lnSpc>
                <a:spcPct val="100000"/>
              </a:lnSpc>
              <a:spcBef>
                <a:spcPts val="100"/>
              </a:spcBef>
            </a:pPr>
            <a:r>
              <a:rPr sz="1800" i="1" dirty="0">
                <a:latin typeface="Arial"/>
                <a:cs typeface="Arial"/>
              </a:rPr>
              <a:t>Strategic</a:t>
            </a:r>
            <a:r>
              <a:rPr sz="1800" i="1" spc="-60" dirty="0">
                <a:latin typeface="Arial"/>
                <a:cs typeface="Arial"/>
              </a:rPr>
              <a:t> </a:t>
            </a:r>
            <a:r>
              <a:rPr sz="1800" i="1" spc="-10" dirty="0">
                <a:latin typeface="Arial"/>
                <a:cs typeface="Arial"/>
              </a:rPr>
              <a:t>Decision-</a:t>
            </a:r>
            <a:endParaRPr sz="1800">
              <a:latin typeface="Arial"/>
              <a:cs typeface="Arial"/>
            </a:endParaRPr>
          </a:p>
          <a:p>
            <a:pPr marL="12700">
              <a:lnSpc>
                <a:spcPct val="100000"/>
              </a:lnSpc>
            </a:pPr>
            <a:r>
              <a:rPr sz="1800" i="1" spc="-10" dirty="0">
                <a:latin typeface="Arial"/>
                <a:cs typeface="Arial"/>
              </a:rPr>
              <a:t>Making</a:t>
            </a:r>
            <a:endParaRPr sz="1800">
              <a:latin typeface="Arial"/>
              <a:cs typeface="Arial"/>
            </a:endParaRPr>
          </a:p>
        </p:txBody>
      </p:sp>
      <p:sp>
        <p:nvSpPr>
          <p:cNvPr id="24" name="object 24"/>
          <p:cNvSpPr txBox="1"/>
          <p:nvPr/>
        </p:nvSpPr>
        <p:spPr>
          <a:xfrm>
            <a:off x="392988" y="4520565"/>
            <a:ext cx="1711325" cy="574040"/>
          </a:xfrm>
          <a:prstGeom prst="rect">
            <a:avLst/>
          </a:prstGeom>
        </p:spPr>
        <p:txBody>
          <a:bodyPr vert="horz" wrap="square" lIns="0" tIns="12700" rIns="0" bIns="0" rtlCol="0">
            <a:spAutoFit/>
          </a:bodyPr>
          <a:lstStyle/>
          <a:p>
            <a:pPr marL="12700" marR="5080">
              <a:lnSpc>
                <a:spcPct val="100000"/>
              </a:lnSpc>
              <a:spcBef>
                <a:spcPts val="100"/>
              </a:spcBef>
            </a:pPr>
            <a:r>
              <a:rPr sz="1800" i="1" spc="-10" dirty="0">
                <a:latin typeface="Arial"/>
                <a:cs typeface="Arial"/>
              </a:rPr>
              <a:t>Operational Decision-Making</a:t>
            </a:r>
            <a:endParaRPr sz="1800">
              <a:latin typeface="Arial"/>
              <a:cs typeface="Arial"/>
            </a:endParaRPr>
          </a:p>
        </p:txBody>
      </p:sp>
      <p:sp>
        <p:nvSpPr>
          <p:cNvPr id="25" name="object 25"/>
          <p:cNvSpPr txBox="1"/>
          <p:nvPr/>
        </p:nvSpPr>
        <p:spPr>
          <a:xfrm>
            <a:off x="5413628" y="3570858"/>
            <a:ext cx="19050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Arial"/>
                <a:cs typeface="Arial"/>
              </a:rPr>
              <a:t>Supervises</a:t>
            </a:r>
            <a:r>
              <a:rPr sz="1200" spc="-35" dirty="0">
                <a:latin typeface="Arial"/>
                <a:cs typeface="Arial"/>
              </a:rPr>
              <a:t> </a:t>
            </a:r>
            <a:r>
              <a:rPr sz="1200" spc="-10" dirty="0">
                <a:latin typeface="Arial"/>
                <a:cs typeface="Arial"/>
              </a:rPr>
              <a:t>OOA</a:t>
            </a:r>
            <a:r>
              <a:rPr sz="1200" spc="-75" dirty="0">
                <a:latin typeface="Arial"/>
                <a:cs typeface="Arial"/>
              </a:rPr>
              <a:t> </a:t>
            </a:r>
            <a:r>
              <a:rPr sz="1200" spc="-10" dirty="0">
                <a:latin typeface="Arial"/>
                <a:cs typeface="Arial"/>
              </a:rPr>
              <a:t>operations</a:t>
            </a:r>
            <a:endParaRPr sz="1200">
              <a:latin typeface="Arial"/>
              <a:cs typeface="Arial"/>
            </a:endParaRPr>
          </a:p>
        </p:txBody>
      </p:sp>
      <p:sp>
        <p:nvSpPr>
          <p:cNvPr id="26" name="object 26"/>
          <p:cNvSpPr txBox="1"/>
          <p:nvPr/>
        </p:nvSpPr>
        <p:spPr>
          <a:xfrm>
            <a:off x="7018781" y="4234434"/>
            <a:ext cx="1938655" cy="425450"/>
          </a:xfrm>
          <a:prstGeom prst="rect">
            <a:avLst/>
          </a:prstGeom>
          <a:solidFill>
            <a:srgbClr val="CCCCFF"/>
          </a:solidFill>
          <a:ln w="25400">
            <a:solidFill>
              <a:srgbClr val="2C2C89"/>
            </a:solidFill>
          </a:ln>
        </p:spPr>
        <p:txBody>
          <a:bodyPr vert="horz" wrap="square" lIns="0" tIns="69215" rIns="0" bIns="0" rtlCol="0">
            <a:spAutoFit/>
          </a:bodyPr>
          <a:lstStyle/>
          <a:p>
            <a:pPr marL="327025">
              <a:lnSpc>
                <a:spcPct val="100000"/>
              </a:lnSpc>
              <a:spcBef>
                <a:spcPts val="545"/>
              </a:spcBef>
            </a:pPr>
            <a:r>
              <a:rPr sz="1800" dirty="0">
                <a:latin typeface="Arial"/>
                <a:cs typeface="Arial"/>
              </a:rPr>
              <a:t>Service</a:t>
            </a:r>
            <a:r>
              <a:rPr sz="1800" spc="-45" dirty="0">
                <a:latin typeface="Arial"/>
                <a:cs typeface="Arial"/>
              </a:rPr>
              <a:t> </a:t>
            </a:r>
            <a:r>
              <a:rPr sz="1800" spc="-25" dirty="0">
                <a:latin typeface="Arial"/>
                <a:cs typeface="Arial"/>
              </a:rPr>
              <a:t>HQs</a:t>
            </a:r>
            <a:endParaRPr sz="1800">
              <a:latin typeface="Arial"/>
              <a:cs typeface="Arial"/>
            </a:endParaRPr>
          </a:p>
        </p:txBody>
      </p:sp>
      <p:grpSp>
        <p:nvGrpSpPr>
          <p:cNvPr id="27" name="object 27"/>
          <p:cNvGrpSpPr/>
          <p:nvPr/>
        </p:nvGrpSpPr>
        <p:grpSpPr>
          <a:xfrm>
            <a:off x="4003928" y="4690681"/>
            <a:ext cx="3072765" cy="1109345"/>
            <a:chOff x="4003928" y="4690681"/>
            <a:chExt cx="3072765" cy="1109345"/>
          </a:xfrm>
        </p:grpSpPr>
        <p:sp>
          <p:nvSpPr>
            <p:cNvPr id="28" name="object 28"/>
            <p:cNvSpPr/>
            <p:nvPr/>
          </p:nvSpPr>
          <p:spPr>
            <a:xfrm>
              <a:off x="7071359" y="4695444"/>
              <a:ext cx="0" cy="357505"/>
            </a:xfrm>
            <a:custGeom>
              <a:avLst/>
              <a:gdLst/>
              <a:ahLst/>
              <a:cxnLst/>
              <a:rect l="l" t="t" r="r" b="b"/>
              <a:pathLst>
                <a:path h="357504">
                  <a:moveTo>
                    <a:pt x="0" y="0"/>
                  </a:moveTo>
                  <a:lnTo>
                    <a:pt x="0" y="357123"/>
                  </a:lnTo>
                </a:path>
              </a:pathLst>
            </a:custGeom>
            <a:ln w="9525">
              <a:solidFill>
                <a:srgbClr val="000000"/>
              </a:solidFill>
              <a:prstDash val="sysDash"/>
            </a:ln>
          </p:spPr>
          <p:txBody>
            <a:bodyPr wrap="square" lIns="0" tIns="0" rIns="0" bIns="0" rtlCol="0"/>
            <a:lstStyle/>
            <a:p>
              <a:endParaRPr/>
            </a:p>
          </p:txBody>
        </p:sp>
        <p:sp>
          <p:nvSpPr>
            <p:cNvPr id="29" name="object 29"/>
            <p:cNvSpPr/>
            <p:nvPr/>
          </p:nvSpPr>
          <p:spPr>
            <a:xfrm>
              <a:off x="4003928" y="5515229"/>
              <a:ext cx="76200" cy="284480"/>
            </a:xfrm>
            <a:custGeom>
              <a:avLst/>
              <a:gdLst/>
              <a:ahLst/>
              <a:cxnLst/>
              <a:rect l="l" t="t" r="r" b="b"/>
              <a:pathLst>
                <a:path w="76200" h="284479">
                  <a:moveTo>
                    <a:pt x="31791" y="208202"/>
                  </a:moveTo>
                  <a:lnTo>
                    <a:pt x="0" y="208737"/>
                  </a:lnTo>
                  <a:lnTo>
                    <a:pt x="39370" y="284289"/>
                  </a:lnTo>
                  <a:lnTo>
                    <a:pt x="69753" y="220903"/>
                  </a:lnTo>
                  <a:lnTo>
                    <a:pt x="32004" y="220903"/>
                  </a:lnTo>
                  <a:lnTo>
                    <a:pt x="31791" y="208202"/>
                  </a:lnTo>
                  <a:close/>
                </a:path>
                <a:path w="76200" h="284479">
                  <a:moveTo>
                    <a:pt x="44492" y="207988"/>
                  </a:moveTo>
                  <a:lnTo>
                    <a:pt x="31791" y="208202"/>
                  </a:lnTo>
                  <a:lnTo>
                    <a:pt x="32004" y="220903"/>
                  </a:lnTo>
                  <a:lnTo>
                    <a:pt x="44704" y="220687"/>
                  </a:lnTo>
                  <a:lnTo>
                    <a:pt x="44492" y="207988"/>
                  </a:lnTo>
                  <a:close/>
                </a:path>
                <a:path w="76200" h="284479">
                  <a:moveTo>
                    <a:pt x="76200" y="207454"/>
                  </a:moveTo>
                  <a:lnTo>
                    <a:pt x="44492" y="207988"/>
                  </a:lnTo>
                  <a:lnTo>
                    <a:pt x="44704" y="220687"/>
                  </a:lnTo>
                  <a:lnTo>
                    <a:pt x="32004" y="220903"/>
                  </a:lnTo>
                  <a:lnTo>
                    <a:pt x="69753" y="220903"/>
                  </a:lnTo>
                  <a:lnTo>
                    <a:pt x="76200" y="207454"/>
                  </a:lnTo>
                  <a:close/>
                </a:path>
                <a:path w="76200" h="284479">
                  <a:moveTo>
                    <a:pt x="41021" y="0"/>
                  </a:moveTo>
                  <a:lnTo>
                    <a:pt x="28321" y="254"/>
                  </a:lnTo>
                  <a:lnTo>
                    <a:pt x="31791" y="208202"/>
                  </a:lnTo>
                  <a:lnTo>
                    <a:pt x="44492" y="207988"/>
                  </a:lnTo>
                  <a:lnTo>
                    <a:pt x="41021" y="0"/>
                  </a:lnTo>
                  <a:close/>
                </a:path>
              </a:pathLst>
            </a:custGeom>
            <a:solidFill>
              <a:srgbClr val="000000"/>
            </a:solidFill>
          </p:spPr>
          <p:txBody>
            <a:bodyPr wrap="square" lIns="0" tIns="0" rIns="0" bIns="0" rtlCol="0"/>
            <a:lstStyle/>
            <a:p>
              <a:endParaRPr/>
            </a:p>
          </p:txBody>
        </p:sp>
      </p:grpSp>
      <p:sp>
        <p:nvSpPr>
          <p:cNvPr id="30" name="object 30"/>
          <p:cNvSpPr txBox="1"/>
          <p:nvPr/>
        </p:nvSpPr>
        <p:spPr>
          <a:xfrm>
            <a:off x="7150354" y="4753736"/>
            <a:ext cx="121221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Arial"/>
                <a:cs typeface="Arial"/>
              </a:rPr>
              <a:t>“Title</a:t>
            </a:r>
            <a:r>
              <a:rPr sz="1200" spc="-55" dirty="0">
                <a:latin typeface="Arial"/>
                <a:cs typeface="Arial"/>
              </a:rPr>
              <a:t> </a:t>
            </a:r>
            <a:r>
              <a:rPr sz="1200" dirty="0">
                <a:latin typeface="Arial"/>
                <a:cs typeface="Arial"/>
              </a:rPr>
              <a:t>X”</a:t>
            </a:r>
            <a:r>
              <a:rPr sz="1200" spc="-40" dirty="0">
                <a:latin typeface="Arial"/>
                <a:cs typeface="Arial"/>
              </a:rPr>
              <a:t> </a:t>
            </a:r>
            <a:r>
              <a:rPr sz="1200" spc="-10" dirty="0">
                <a:latin typeface="Arial"/>
                <a:cs typeface="Arial"/>
              </a:rPr>
              <a:t>oversight</a:t>
            </a:r>
            <a:endParaRPr sz="1200">
              <a:latin typeface="Arial"/>
              <a:cs typeface="Arial"/>
            </a:endParaRPr>
          </a:p>
        </p:txBody>
      </p:sp>
      <p:sp>
        <p:nvSpPr>
          <p:cNvPr id="31" name="object 31"/>
          <p:cNvSpPr txBox="1"/>
          <p:nvPr/>
        </p:nvSpPr>
        <p:spPr>
          <a:xfrm>
            <a:off x="2719577" y="5823965"/>
            <a:ext cx="2720340" cy="376555"/>
          </a:xfrm>
          <a:prstGeom prst="rect">
            <a:avLst/>
          </a:prstGeom>
          <a:solidFill>
            <a:srgbClr val="CECEEE"/>
          </a:solidFill>
          <a:ln w="25400">
            <a:solidFill>
              <a:srgbClr val="2C2C89"/>
            </a:solidFill>
          </a:ln>
        </p:spPr>
        <p:txBody>
          <a:bodyPr vert="horz" wrap="square" lIns="0" tIns="44450" rIns="0" bIns="0" rtlCol="0">
            <a:spAutoFit/>
          </a:bodyPr>
          <a:lstStyle/>
          <a:p>
            <a:pPr marL="387985">
              <a:lnSpc>
                <a:spcPct val="100000"/>
              </a:lnSpc>
              <a:spcBef>
                <a:spcPts val="350"/>
              </a:spcBef>
            </a:pPr>
            <a:r>
              <a:rPr sz="1800" dirty="0">
                <a:latin typeface="Arial"/>
                <a:cs typeface="Arial"/>
              </a:rPr>
              <a:t>Operational</a:t>
            </a:r>
            <a:r>
              <a:rPr sz="1800" spc="-50" dirty="0">
                <a:latin typeface="Arial"/>
                <a:cs typeface="Arial"/>
              </a:rPr>
              <a:t> </a:t>
            </a:r>
            <a:r>
              <a:rPr sz="1800" spc="-10" dirty="0">
                <a:latin typeface="Arial"/>
                <a:cs typeface="Arial"/>
              </a:rPr>
              <a:t>Forces</a:t>
            </a:r>
            <a:endParaRPr sz="1800">
              <a:latin typeface="Arial"/>
              <a:cs typeface="Arial"/>
            </a:endParaRPr>
          </a:p>
        </p:txBody>
      </p:sp>
      <p:grpSp>
        <p:nvGrpSpPr>
          <p:cNvPr id="32" name="object 32"/>
          <p:cNvGrpSpPr/>
          <p:nvPr/>
        </p:nvGrpSpPr>
        <p:grpSpPr>
          <a:xfrm>
            <a:off x="4811077" y="4213669"/>
            <a:ext cx="949325" cy="1624965"/>
            <a:chOff x="4811077" y="4213669"/>
            <a:chExt cx="949325" cy="1624965"/>
          </a:xfrm>
        </p:grpSpPr>
        <p:sp>
          <p:nvSpPr>
            <p:cNvPr id="33" name="object 33"/>
            <p:cNvSpPr/>
            <p:nvPr/>
          </p:nvSpPr>
          <p:spPr>
            <a:xfrm>
              <a:off x="5245608" y="5492496"/>
              <a:ext cx="509905" cy="341630"/>
            </a:xfrm>
            <a:custGeom>
              <a:avLst/>
              <a:gdLst/>
              <a:ahLst/>
              <a:cxnLst/>
              <a:rect l="l" t="t" r="r" b="b"/>
              <a:pathLst>
                <a:path w="509904" h="341629">
                  <a:moveTo>
                    <a:pt x="0" y="341312"/>
                  </a:moveTo>
                  <a:lnTo>
                    <a:pt x="509650" y="0"/>
                  </a:lnTo>
                </a:path>
              </a:pathLst>
            </a:custGeom>
            <a:ln w="9525">
              <a:solidFill>
                <a:srgbClr val="000000"/>
              </a:solidFill>
            </a:ln>
          </p:spPr>
          <p:txBody>
            <a:bodyPr wrap="square" lIns="0" tIns="0" rIns="0" bIns="0" rtlCol="0"/>
            <a:lstStyle/>
            <a:p>
              <a:endParaRPr/>
            </a:p>
          </p:txBody>
        </p:sp>
        <p:sp>
          <p:nvSpPr>
            <p:cNvPr id="34" name="object 34"/>
            <p:cNvSpPr/>
            <p:nvPr/>
          </p:nvSpPr>
          <p:spPr>
            <a:xfrm>
              <a:off x="4815840" y="4218432"/>
              <a:ext cx="685800" cy="144780"/>
            </a:xfrm>
            <a:custGeom>
              <a:avLst/>
              <a:gdLst/>
              <a:ahLst/>
              <a:cxnLst/>
              <a:rect l="l" t="t" r="r" b="b"/>
              <a:pathLst>
                <a:path w="685800" h="144779">
                  <a:moveTo>
                    <a:pt x="0" y="144399"/>
                  </a:moveTo>
                  <a:lnTo>
                    <a:pt x="685800" y="0"/>
                  </a:lnTo>
                </a:path>
              </a:pathLst>
            </a:custGeom>
            <a:ln w="9524">
              <a:solidFill>
                <a:srgbClr val="000000"/>
              </a:solidFill>
              <a:prstDash val="sysDash"/>
            </a:ln>
          </p:spPr>
          <p:txBody>
            <a:bodyPr wrap="square" lIns="0" tIns="0" rIns="0" bIns="0" rtlCol="0"/>
            <a:lstStyle/>
            <a:p>
              <a:endParaRPr/>
            </a:p>
          </p:txBody>
        </p:sp>
      </p:grpSp>
      <p:sp>
        <p:nvSpPr>
          <p:cNvPr id="35" name="object 35"/>
          <p:cNvSpPr txBox="1"/>
          <p:nvPr/>
        </p:nvSpPr>
        <p:spPr>
          <a:xfrm>
            <a:off x="5567934" y="4168902"/>
            <a:ext cx="1346200" cy="490855"/>
          </a:xfrm>
          <a:prstGeom prst="rect">
            <a:avLst/>
          </a:prstGeom>
          <a:solidFill>
            <a:srgbClr val="CECEEE"/>
          </a:solidFill>
          <a:ln w="25400">
            <a:solidFill>
              <a:srgbClr val="2C2C89"/>
            </a:solidFill>
          </a:ln>
        </p:spPr>
        <p:txBody>
          <a:bodyPr vert="horz" wrap="square" lIns="0" tIns="0" rIns="0" bIns="0" rtlCol="0">
            <a:spAutoFit/>
          </a:bodyPr>
          <a:lstStyle/>
          <a:p>
            <a:pPr marL="210820">
              <a:lnSpc>
                <a:spcPts val="1900"/>
              </a:lnSpc>
            </a:pPr>
            <a:r>
              <a:rPr sz="1600" spc="-10" dirty="0">
                <a:latin typeface="Arial"/>
                <a:cs typeface="Arial"/>
              </a:rPr>
              <a:t>SSF/JLSF</a:t>
            </a:r>
            <a:endParaRPr sz="1600">
              <a:latin typeface="Arial"/>
              <a:cs typeface="Arial"/>
            </a:endParaRPr>
          </a:p>
          <a:p>
            <a:pPr marL="283845">
              <a:lnSpc>
                <a:spcPct val="100000"/>
              </a:lnSpc>
            </a:pPr>
            <a:r>
              <a:rPr sz="1600" spc="-10" dirty="0">
                <a:latin typeface="Arial"/>
                <a:cs typeface="Arial"/>
              </a:rPr>
              <a:t>enablers</a:t>
            </a:r>
            <a:endParaRPr sz="1600">
              <a:latin typeface="Arial"/>
              <a:cs typeface="Arial"/>
            </a:endParaRPr>
          </a:p>
        </p:txBody>
      </p:sp>
      <p:sp>
        <p:nvSpPr>
          <p:cNvPr id="36" name="object 36"/>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spc="-25" dirty="0"/>
              <a:t>17</a:t>
            </a:fld>
            <a:endParaRPr spc="-25"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137285">
              <a:lnSpc>
                <a:spcPct val="100000"/>
              </a:lnSpc>
              <a:spcBef>
                <a:spcPts val="100"/>
              </a:spcBef>
            </a:pPr>
            <a:r>
              <a:rPr dirty="0"/>
              <a:t>Strategic</a:t>
            </a:r>
            <a:r>
              <a:rPr spc="-75" dirty="0"/>
              <a:t> </a:t>
            </a:r>
            <a:r>
              <a:rPr dirty="0"/>
              <a:t>Support</a:t>
            </a:r>
            <a:r>
              <a:rPr spc="-70" dirty="0"/>
              <a:t> </a:t>
            </a:r>
            <a:r>
              <a:rPr spc="-20" dirty="0"/>
              <a:t>Force</a:t>
            </a:r>
          </a:p>
        </p:txBody>
      </p:sp>
      <p:pic>
        <p:nvPicPr>
          <p:cNvPr id="3" name="object 3"/>
          <p:cNvPicPr/>
          <p:nvPr/>
        </p:nvPicPr>
        <p:blipFill>
          <a:blip r:embed="rId2" cstate="print"/>
          <a:stretch>
            <a:fillRect/>
          </a:stretch>
        </p:blipFill>
        <p:spPr>
          <a:xfrm>
            <a:off x="1524000" y="1568787"/>
            <a:ext cx="5943600" cy="4860549"/>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spc="-25" dirty="0"/>
              <a:t>18</a:t>
            </a:fld>
            <a:endParaRPr spc="-25"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79375">
              <a:lnSpc>
                <a:spcPct val="100000"/>
              </a:lnSpc>
              <a:spcBef>
                <a:spcPts val="100"/>
              </a:spcBef>
            </a:pPr>
            <a:r>
              <a:rPr dirty="0"/>
              <a:t>Systems</a:t>
            </a:r>
            <a:r>
              <a:rPr spc="-55" dirty="0"/>
              <a:t> </a:t>
            </a:r>
            <a:r>
              <a:rPr dirty="0"/>
              <a:t>Destruction</a:t>
            </a:r>
            <a:r>
              <a:rPr spc="-50" dirty="0"/>
              <a:t> </a:t>
            </a:r>
            <a:r>
              <a:rPr dirty="0"/>
              <a:t>Warfare</a:t>
            </a:r>
            <a:r>
              <a:rPr spc="-70" dirty="0"/>
              <a:t> </a:t>
            </a:r>
            <a:r>
              <a:rPr spc="-10" dirty="0"/>
              <a:t>Concepts</a:t>
            </a:r>
          </a:p>
        </p:txBody>
      </p:sp>
      <p:sp>
        <p:nvSpPr>
          <p:cNvPr id="3" name="object 3"/>
          <p:cNvSpPr txBox="1"/>
          <p:nvPr/>
        </p:nvSpPr>
        <p:spPr>
          <a:xfrm>
            <a:off x="8384285" y="6273495"/>
            <a:ext cx="223520" cy="239395"/>
          </a:xfrm>
          <a:prstGeom prst="rect">
            <a:avLst/>
          </a:prstGeom>
        </p:spPr>
        <p:txBody>
          <a:bodyPr vert="horz" wrap="square" lIns="0" tIns="12700" rIns="0" bIns="0" rtlCol="0">
            <a:spAutoFit/>
          </a:bodyPr>
          <a:lstStyle/>
          <a:p>
            <a:pPr marL="12700">
              <a:lnSpc>
                <a:spcPct val="100000"/>
              </a:lnSpc>
              <a:spcBef>
                <a:spcPts val="100"/>
              </a:spcBef>
            </a:pPr>
            <a:r>
              <a:rPr sz="1400" spc="-25" dirty="0">
                <a:latin typeface="Arial"/>
                <a:cs typeface="Arial"/>
              </a:rPr>
              <a:t>16</a:t>
            </a:r>
            <a:endParaRPr sz="1400">
              <a:latin typeface="Arial"/>
              <a:cs typeface="Arial"/>
            </a:endParaRPr>
          </a:p>
        </p:txBody>
      </p:sp>
      <p:sp>
        <p:nvSpPr>
          <p:cNvPr id="4" name="object 4"/>
          <p:cNvSpPr txBox="1"/>
          <p:nvPr/>
        </p:nvSpPr>
        <p:spPr>
          <a:xfrm>
            <a:off x="475589" y="1473453"/>
            <a:ext cx="7889875" cy="941069"/>
          </a:xfrm>
          <a:prstGeom prst="rect">
            <a:avLst/>
          </a:prstGeom>
        </p:spPr>
        <p:txBody>
          <a:bodyPr vert="horz" wrap="square" lIns="0" tIns="13335" rIns="0" bIns="0" rtlCol="0">
            <a:spAutoFit/>
          </a:bodyPr>
          <a:lstStyle/>
          <a:p>
            <a:pPr marL="355600" marR="5080" indent="-343535">
              <a:lnSpc>
                <a:spcPct val="100000"/>
              </a:lnSpc>
              <a:spcBef>
                <a:spcPts val="105"/>
              </a:spcBef>
              <a:buChar char="•"/>
              <a:tabLst>
                <a:tab pos="355600" algn="l"/>
              </a:tabLst>
            </a:pPr>
            <a:r>
              <a:rPr sz="2000" dirty="0">
                <a:latin typeface="Arial"/>
                <a:cs typeface="Arial"/>
              </a:rPr>
              <a:t>Conflict</a:t>
            </a:r>
            <a:r>
              <a:rPr sz="2000" spc="-45" dirty="0">
                <a:latin typeface="Arial"/>
                <a:cs typeface="Arial"/>
              </a:rPr>
              <a:t> </a:t>
            </a:r>
            <a:r>
              <a:rPr sz="2000" dirty="0">
                <a:latin typeface="Arial"/>
                <a:cs typeface="Arial"/>
              </a:rPr>
              <a:t>is</a:t>
            </a:r>
            <a:r>
              <a:rPr sz="2000" spc="-15" dirty="0">
                <a:latin typeface="Arial"/>
                <a:cs typeface="Arial"/>
              </a:rPr>
              <a:t> </a:t>
            </a:r>
            <a:r>
              <a:rPr sz="2000" dirty="0">
                <a:latin typeface="Arial"/>
                <a:cs typeface="Arial"/>
              </a:rPr>
              <a:t>won</a:t>
            </a:r>
            <a:r>
              <a:rPr sz="2000" spc="-35" dirty="0">
                <a:latin typeface="Arial"/>
                <a:cs typeface="Arial"/>
              </a:rPr>
              <a:t> </a:t>
            </a:r>
            <a:r>
              <a:rPr sz="2000" dirty="0">
                <a:latin typeface="Arial"/>
                <a:cs typeface="Arial"/>
              </a:rPr>
              <a:t>by</a:t>
            </a:r>
            <a:r>
              <a:rPr sz="2000" spc="-25" dirty="0">
                <a:latin typeface="Arial"/>
                <a:cs typeface="Arial"/>
              </a:rPr>
              <a:t> </a:t>
            </a:r>
            <a:r>
              <a:rPr sz="2000" dirty="0">
                <a:latin typeface="Arial"/>
                <a:cs typeface="Arial"/>
              </a:rPr>
              <a:t>the</a:t>
            </a:r>
            <a:r>
              <a:rPr sz="2000" spc="-40" dirty="0">
                <a:latin typeface="Arial"/>
                <a:cs typeface="Arial"/>
              </a:rPr>
              <a:t> </a:t>
            </a:r>
            <a:r>
              <a:rPr sz="2000" dirty="0">
                <a:latin typeface="Arial"/>
                <a:cs typeface="Arial"/>
              </a:rPr>
              <a:t>belligerent</a:t>
            </a:r>
            <a:r>
              <a:rPr sz="2000" spc="-45" dirty="0">
                <a:latin typeface="Arial"/>
                <a:cs typeface="Arial"/>
              </a:rPr>
              <a:t> </a:t>
            </a:r>
            <a:r>
              <a:rPr sz="2000" dirty="0">
                <a:latin typeface="Arial"/>
                <a:cs typeface="Arial"/>
              </a:rPr>
              <a:t>that</a:t>
            </a:r>
            <a:r>
              <a:rPr sz="2000" spc="-45" dirty="0">
                <a:latin typeface="Arial"/>
                <a:cs typeface="Arial"/>
              </a:rPr>
              <a:t> </a:t>
            </a:r>
            <a:r>
              <a:rPr sz="2000" dirty="0">
                <a:latin typeface="Arial"/>
                <a:cs typeface="Arial"/>
              </a:rPr>
              <a:t>can</a:t>
            </a:r>
            <a:r>
              <a:rPr sz="2000" spc="-30" dirty="0">
                <a:latin typeface="Arial"/>
                <a:cs typeface="Arial"/>
              </a:rPr>
              <a:t> </a:t>
            </a:r>
            <a:r>
              <a:rPr sz="2000" dirty="0">
                <a:latin typeface="Arial"/>
                <a:cs typeface="Arial"/>
              </a:rPr>
              <a:t>disrupt,</a:t>
            </a:r>
            <a:r>
              <a:rPr sz="2000" spc="-55" dirty="0">
                <a:latin typeface="Arial"/>
                <a:cs typeface="Arial"/>
              </a:rPr>
              <a:t> </a:t>
            </a:r>
            <a:r>
              <a:rPr sz="2000" dirty="0">
                <a:latin typeface="Arial"/>
                <a:cs typeface="Arial"/>
              </a:rPr>
              <a:t>paralyze,</a:t>
            </a:r>
            <a:r>
              <a:rPr sz="2000" spc="-65" dirty="0">
                <a:latin typeface="Arial"/>
                <a:cs typeface="Arial"/>
              </a:rPr>
              <a:t> </a:t>
            </a:r>
            <a:r>
              <a:rPr sz="2000" spc="-25" dirty="0">
                <a:latin typeface="Arial"/>
                <a:cs typeface="Arial"/>
              </a:rPr>
              <a:t>or </a:t>
            </a:r>
            <a:r>
              <a:rPr sz="2000" dirty="0">
                <a:latin typeface="Arial"/>
                <a:cs typeface="Arial"/>
              </a:rPr>
              <a:t>destroy</a:t>
            </a:r>
            <a:r>
              <a:rPr sz="2000" spc="-60" dirty="0">
                <a:latin typeface="Arial"/>
                <a:cs typeface="Arial"/>
              </a:rPr>
              <a:t> </a:t>
            </a:r>
            <a:r>
              <a:rPr sz="2000" dirty="0">
                <a:latin typeface="Arial"/>
                <a:cs typeface="Arial"/>
              </a:rPr>
              <a:t>the</a:t>
            </a:r>
            <a:r>
              <a:rPr sz="2000" spc="-50" dirty="0">
                <a:latin typeface="Arial"/>
                <a:cs typeface="Arial"/>
              </a:rPr>
              <a:t> </a:t>
            </a:r>
            <a:r>
              <a:rPr sz="2000" dirty="0">
                <a:latin typeface="Arial"/>
                <a:cs typeface="Arial"/>
              </a:rPr>
              <a:t>operational</a:t>
            </a:r>
            <a:r>
              <a:rPr sz="2000" spc="-65" dirty="0">
                <a:latin typeface="Arial"/>
                <a:cs typeface="Arial"/>
              </a:rPr>
              <a:t> </a:t>
            </a:r>
            <a:r>
              <a:rPr sz="2000" dirty="0">
                <a:latin typeface="Arial"/>
                <a:cs typeface="Arial"/>
              </a:rPr>
              <a:t>capability</a:t>
            </a:r>
            <a:r>
              <a:rPr sz="2000" spc="-50" dirty="0">
                <a:latin typeface="Arial"/>
                <a:cs typeface="Arial"/>
              </a:rPr>
              <a:t> </a:t>
            </a:r>
            <a:r>
              <a:rPr sz="2000" dirty="0">
                <a:latin typeface="Arial"/>
                <a:cs typeface="Arial"/>
              </a:rPr>
              <a:t>of</a:t>
            </a:r>
            <a:r>
              <a:rPr sz="2000" spc="-40" dirty="0">
                <a:latin typeface="Arial"/>
                <a:cs typeface="Arial"/>
              </a:rPr>
              <a:t> </a:t>
            </a:r>
            <a:r>
              <a:rPr sz="2000" dirty="0">
                <a:latin typeface="Arial"/>
                <a:cs typeface="Arial"/>
              </a:rPr>
              <a:t>enemy’s</a:t>
            </a:r>
            <a:r>
              <a:rPr sz="2000" spc="-50" dirty="0">
                <a:latin typeface="Arial"/>
                <a:cs typeface="Arial"/>
              </a:rPr>
              <a:t> </a:t>
            </a:r>
            <a:r>
              <a:rPr sz="2000" dirty="0">
                <a:latin typeface="Arial"/>
                <a:cs typeface="Arial"/>
              </a:rPr>
              <a:t>operational</a:t>
            </a:r>
            <a:r>
              <a:rPr sz="2000" spc="-60" dirty="0">
                <a:latin typeface="Arial"/>
                <a:cs typeface="Arial"/>
              </a:rPr>
              <a:t> </a:t>
            </a:r>
            <a:r>
              <a:rPr sz="2000" spc="-10" dirty="0">
                <a:latin typeface="Arial"/>
                <a:cs typeface="Arial"/>
              </a:rPr>
              <a:t>system </a:t>
            </a:r>
            <a:r>
              <a:rPr sz="2000" dirty="0">
                <a:latin typeface="Arial"/>
                <a:cs typeface="Arial"/>
              </a:rPr>
              <a:t>through</a:t>
            </a:r>
            <a:r>
              <a:rPr sz="2000" spc="-50" dirty="0">
                <a:latin typeface="Arial"/>
                <a:cs typeface="Arial"/>
              </a:rPr>
              <a:t> </a:t>
            </a:r>
            <a:r>
              <a:rPr sz="2000" dirty="0">
                <a:latin typeface="Arial"/>
                <a:cs typeface="Arial"/>
              </a:rPr>
              <a:t>kinetic</a:t>
            </a:r>
            <a:r>
              <a:rPr sz="2000" spc="-20" dirty="0">
                <a:latin typeface="Arial"/>
                <a:cs typeface="Arial"/>
              </a:rPr>
              <a:t> </a:t>
            </a:r>
            <a:r>
              <a:rPr sz="2000" i="1" dirty="0">
                <a:latin typeface="Arial"/>
                <a:cs typeface="Arial"/>
              </a:rPr>
              <a:t>and</a:t>
            </a:r>
            <a:r>
              <a:rPr sz="2000" i="1" spc="-25" dirty="0">
                <a:latin typeface="Arial"/>
                <a:cs typeface="Arial"/>
              </a:rPr>
              <a:t> </a:t>
            </a:r>
            <a:r>
              <a:rPr sz="2000" dirty="0">
                <a:latin typeface="Arial"/>
                <a:cs typeface="Arial"/>
              </a:rPr>
              <a:t>nonkinetic</a:t>
            </a:r>
            <a:r>
              <a:rPr sz="2000" spc="-30" dirty="0">
                <a:latin typeface="Arial"/>
                <a:cs typeface="Arial"/>
              </a:rPr>
              <a:t> </a:t>
            </a:r>
            <a:r>
              <a:rPr sz="2000" dirty="0">
                <a:latin typeface="Arial"/>
                <a:cs typeface="Arial"/>
              </a:rPr>
              <a:t>strikes</a:t>
            </a:r>
            <a:r>
              <a:rPr sz="2000" spc="-45" dirty="0">
                <a:latin typeface="Arial"/>
                <a:cs typeface="Arial"/>
              </a:rPr>
              <a:t> </a:t>
            </a:r>
            <a:r>
              <a:rPr sz="2000" dirty="0">
                <a:latin typeface="Arial"/>
                <a:cs typeface="Arial"/>
              </a:rPr>
              <a:t>against</a:t>
            </a:r>
            <a:r>
              <a:rPr sz="2000" spc="-40" dirty="0">
                <a:latin typeface="Arial"/>
                <a:cs typeface="Arial"/>
              </a:rPr>
              <a:t> </a:t>
            </a:r>
            <a:r>
              <a:rPr sz="2000" dirty="0">
                <a:latin typeface="Arial"/>
                <a:cs typeface="Arial"/>
              </a:rPr>
              <a:t>key</a:t>
            </a:r>
            <a:r>
              <a:rPr sz="2000" spc="-20" dirty="0">
                <a:latin typeface="Arial"/>
                <a:cs typeface="Arial"/>
              </a:rPr>
              <a:t> </a:t>
            </a:r>
            <a:r>
              <a:rPr sz="2000" dirty="0">
                <a:latin typeface="Arial"/>
                <a:cs typeface="Arial"/>
              </a:rPr>
              <a:t>points</a:t>
            </a:r>
            <a:r>
              <a:rPr sz="2000" spc="-35" dirty="0">
                <a:latin typeface="Arial"/>
                <a:cs typeface="Arial"/>
              </a:rPr>
              <a:t> </a:t>
            </a:r>
            <a:r>
              <a:rPr sz="2000" dirty="0">
                <a:latin typeface="Arial"/>
                <a:cs typeface="Arial"/>
              </a:rPr>
              <a:t>and</a:t>
            </a:r>
            <a:r>
              <a:rPr sz="2000" spc="-25" dirty="0">
                <a:latin typeface="Arial"/>
                <a:cs typeface="Arial"/>
              </a:rPr>
              <a:t> </a:t>
            </a:r>
            <a:r>
              <a:rPr sz="2000" spc="-10" dirty="0">
                <a:latin typeface="Arial"/>
                <a:cs typeface="Arial"/>
              </a:rPr>
              <a:t>nodes</a:t>
            </a:r>
            <a:endParaRPr sz="2000">
              <a:latin typeface="Arial"/>
              <a:cs typeface="Arial"/>
            </a:endParaRPr>
          </a:p>
        </p:txBody>
      </p:sp>
      <p:graphicFrame>
        <p:nvGraphicFramePr>
          <p:cNvPr id="5" name="object 5"/>
          <p:cNvGraphicFramePr>
            <a:graphicFrameLocks noGrp="1"/>
          </p:cNvGraphicFramePr>
          <p:nvPr/>
        </p:nvGraphicFramePr>
        <p:xfrm>
          <a:off x="657225" y="2995676"/>
          <a:ext cx="7947657" cy="3397885"/>
        </p:xfrm>
        <a:graphic>
          <a:graphicData uri="http://schemas.openxmlformats.org/drawingml/2006/table">
            <a:tbl>
              <a:tblPr firstRow="1" bandRow="1">
                <a:tableStyleId>{2D5ABB26-0587-4C30-8999-92F81FD0307C}</a:tableStyleId>
              </a:tblPr>
              <a:tblGrid>
                <a:gridCol w="1986914">
                  <a:extLst>
                    <a:ext uri="{9D8B030D-6E8A-4147-A177-3AD203B41FA5}">
                      <a16:colId xmlns:a16="http://schemas.microsoft.com/office/drawing/2014/main" val="20000"/>
                    </a:ext>
                  </a:extLst>
                </a:gridCol>
                <a:gridCol w="1986914">
                  <a:extLst>
                    <a:ext uri="{9D8B030D-6E8A-4147-A177-3AD203B41FA5}">
                      <a16:colId xmlns:a16="http://schemas.microsoft.com/office/drawing/2014/main" val="20001"/>
                    </a:ext>
                  </a:extLst>
                </a:gridCol>
                <a:gridCol w="1764029">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tblGrid>
              <a:tr h="685800">
                <a:tc>
                  <a:txBody>
                    <a:bodyPr/>
                    <a:lstStyle/>
                    <a:p>
                      <a:pPr marL="90805" marR="627380">
                        <a:lnSpc>
                          <a:spcPct val="100000"/>
                        </a:lnSpc>
                        <a:spcBef>
                          <a:spcPts val="315"/>
                        </a:spcBef>
                      </a:pPr>
                      <a:r>
                        <a:rPr sz="1800" b="1" dirty="0">
                          <a:solidFill>
                            <a:srgbClr val="FFFFFF"/>
                          </a:solidFill>
                          <a:latin typeface="Arial"/>
                          <a:cs typeface="Arial"/>
                        </a:rPr>
                        <a:t>1.</a:t>
                      </a:r>
                      <a:r>
                        <a:rPr sz="1800" b="1" spc="-20" dirty="0">
                          <a:solidFill>
                            <a:srgbClr val="FFFFFF"/>
                          </a:solidFill>
                          <a:latin typeface="Arial"/>
                          <a:cs typeface="Arial"/>
                        </a:rPr>
                        <a:t> </a:t>
                      </a:r>
                      <a:r>
                        <a:rPr sz="1800" b="1" dirty="0">
                          <a:solidFill>
                            <a:srgbClr val="FFFFFF"/>
                          </a:solidFill>
                          <a:latin typeface="Arial"/>
                          <a:cs typeface="Arial"/>
                        </a:rPr>
                        <a:t>Flow</a:t>
                      </a:r>
                      <a:r>
                        <a:rPr sz="1800" b="1" spc="-25" dirty="0">
                          <a:solidFill>
                            <a:srgbClr val="FFFFFF"/>
                          </a:solidFill>
                          <a:latin typeface="Arial"/>
                          <a:cs typeface="Arial"/>
                        </a:rPr>
                        <a:t> of </a:t>
                      </a:r>
                      <a:r>
                        <a:rPr sz="1800" b="1" spc="-10" dirty="0">
                          <a:solidFill>
                            <a:srgbClr val="FFFFFF"/>
                          </a:solidFill>
                          <a:latin typeface="Arial"/>
                          <a:cs typeface="Arial"/>
                        </a:rPr>
                        <a:t>Information</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6FC0"/>
                    </a:solidFill>
                  </a:tcPr>
                </a:tc>
                <a:tc>
                  <a:txBody>
                    <a:bodyPr/>
                    <a:lstStyle/>
                    <a:p>
                      <a:pPr marL="91440" marR="629285">
                        <a:lnSpc>
                          <a:spcPct val="100000"/>
                        </a:lnSpc>
                        <a:spcBef>
                          <a:spcPts val="315"/>
                        </a:spcBef>
                      </a:pPr>
                      <a:r>
                        <a:rPr sz="1800" b="1" dirty="0">
                          <a:solidFill>
                            <a:srgbClr val="FFFFFF"/>
                          </a:solidFill>
                          <a:latin typeface="Arial"/>
                          <a:cs typeface="Arial"/>
                        </a:rPr>
                        <a:t>2. </a:t>
                      </a:r>
                      <a:r>
                        <a:rPr sz="1800" b="1" spc="-10" dirty="0">
                          <a:solidFill>
                            <a:srgbClr val="FFFFFF"/>
                          </a:solidFill>
                          <a:latin typeface="Arial"/>
                          <a:cs typeface="Arial"/>
                        </a:rPr>
                        <a:t>Essential Elements</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6FC0"/>
                    </a:solidFill>
                  </a:tcPr>
                </a:tc>
                <a:tc>
                  <a:txBody>
                    <a:bodyPr/>
                    <a:lstStyle/>
                    <a:p>
                      <a:pPr marL="92075" marR="139065">
                        <a:lnSpc>
                          <a:spcPct val="100000"/>
                        </a:lnSpc>
                        <a:spcBef>
                          <a:spcPts val="315"/>
                        </a:spcBef>
                      </a:pPr>
                      <a:r>
                        <a:rPr sz="1800" b="1" dirty="0">
                          <a:solidFill>
                            <a:srgbClr val="FFFFFF"/>
                          </a:solidFill>
                          <a:latin typeface="Arial"/>
                          <a:cs typeface="Arial"/>
                        </a:rPr>
                        <a:t>3. </a:t>
                      </a:r>
                      <a:r>
                        <a:rPr sz="1800" b="1" spc="-10" dirty="0">
                          <a:solidFill>
                            <a:srgbClr val="FFFFFF"/>
                          </a:solidFill>
                          <a:latin typeface="Arial"/>
                          <a:cs typeface="Arial"/>
                        </a:rPr>
                        <a:t>Operational Architecture</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6FC0"/>
                    </a:solidFill>
                  </a:tcPr>
                </a:tc>
                <a:tc>
                  <a:txBody>
                    <a:bodyPr/>
                    <a:lstStyle/>
                    <a:p>
                      <a:pPr marL="92075">
                        <a:lnSpc>
                          <a:spcPct val="100000"/>
                        </a:lnSpc>
                        <a:spcBef>
                          <a:spcPts val="315"/>
                        </a:spcBef>
                      </a:pPr>
                      <a:r>
                        <a:rPr sz="1800" b="1" dirty="0">
                          <a:solidFill>
                            <a:srgbClr val="FFFFFF"/>
                          </a:solidFill>
                          <a:latin typeface="Arial"/>
                          <a:cs typeface="Arial"/>
                        </a:rPr>
                        <a:t>4.</a:t>
                      </a:r>
                      <a:r>
                        <a:rPr sz="1800" b="1" spc="-30" dirty="0">
                          <a:solidFill>
                            <a:srgbClr val="FFFFFF"/>
                          </a:solidFill>
                          <a:latin typeface="Arial"/>
                          <a:cs typeface="Arial"/>
                        </a:rPr>
                        <a:t> </a:t>
                      </a:r>
                      <a:r>
                        <a:rPr sz="1800" b="1" dirty="0">
                          <a:solidFill>
                            <a:srgbClr val="FFFFFF"/>
                          </a:solidFill>
                          <a:latin typeface="Arial"/>
                          <a:cs typeface="Arial"/>
                        </a:rPr>
                        <a:t>Time</a:t>
                      </a:r>
                      <a:r>
                        <a:rPr sz="1800" b="1" spc="-35" dirty="0">
                          <a:solidFill>
                            <a:srgbClr val="FFFFFF"/>
                          </a:solidFill>
                          <a:latin typeface="Arial"/>
                          <a:cs typeface="Arial"/>
                        </a:rPr>
                        <a:t> </a:t>
                      </a:r>
                      <a:r>
                        <a:rPr sz="1800" b="1" spc="-10" dirty="0">
                          <a:solidFill>
                            <a:srgbClr val="FFFFFF"/>
                          </a:solidFill>
                          <a:latin typeface="Arial"/>
                          <a:cs typeface="Arial"/>
                        </a:rPr>
                        <a:t>Sequence</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6FC0"/>
                    </a:solidFill>
                  </a:tcPr>
                </a:tc>
                <a:extLst>
                  <a:ext uri="{0D108BD9-81ED-4DB2-BD59-A6C34878D82A}">
                    <a16:rowId xmlns:a16="http://schemas.microsoft.com/office/drawing/2014/main" val="10000"/>
                  </a:ext>
                </a:extLst>
              </a:tr>
              <a:tr h="676910">
                <a:tc>
                  <a:txBody>
                    <a:bodyPr/>
                    <a:lstStyle/>
                    <a:p>
                      <a:pPr marL="90805" marR="894080">
                        <a:lnSpc>
                          <a:spcPct val="100000"/>
                        </a:lnSpc>
                        <a:spcBef>
                          <a:spcPts val="320"/>
                        </a:spcBef>
                      </a:pPr>
                      <a:r>
                        <a:rPr sz="1800" dirty="0">
                          <a:latin typeface="Arial"/>
                          <a:cs typeface="Arial"/>
                        </a:rPr>
                        <a:t>Disrupt</a:t>
                      </a:r>
                      <a:r>
                        <a:rPr sz="1800" spc="15" dirty="0">
                          <a:latin typeface="Arial"/>
                          <a:cs typeface="Arial"/>
                        </a:rPr>
                        <a:t> </a:t>
                      </a:r>
                      <a:r>
                        <a:rPr sz="1800" spc="-25" dirty="0">
                          <a:latin typeface="Arial"/>
                          <a:cs typeface="Arial"/>
                        </a:rPr>
                        <a:t>or </a:t>
                      </a:r>
                      <a:r>
                        <a:rPr sz="1800" spc="-10" dirty="0">
                          <a:latin typeface="Arial"/>
                          <a:cs typeface="Arial"/>
                        </a:rPr>
                        <a:t>destroy:</a:t>
                      </a:r>
                      <a:endParaRPr sz="1800">
                        <a:latin typeface="Arial"/>
                        <a:cs typeface="Arial"/>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solidFill>
                      <a:srgbClr val="E7F3F4"/>
                    </a:solidFill>
                  </a:tcPr>
                </a:tc>
                <a:tc>
                  <a:txBody>
                    <a:bodyPr/>
                    <a:lstStyle/>
                    <a:p>
                      <a:pPr marL="91440" marR="718820">
                        <a:lnSpc>
                          <a:spcPct val="100000"/>
                        </a:lnSpc>
                        <a:spcBef>
                          <a:spcPts val="320"/>
                        </a:spcBef>
                      </a:pPr>
                      <a:r>
                        <a:rPr sz="1800" dirty="0">
                          <a:latin typeface="Arial"/>
                          <a:cs typeface="Arial"/>
                        </a:rPr>
                        <a:t>Disrupt</a:t>
                      </a:r>
                      <a:r>
                        <a:rPr sz="1800" spc="-45" dirty="0">
                          <a:latin typeface="Arial"/>
                          <a:cs typeface="Arial"/>
                        </a:rPr>
                        <a:t> </a:t>
                      </a:r>
                      <a:r>
                        <a:rPr sz="1800" spc="-25" dirty="0">
                          <a:latin typeface="Arial"/>
                          <a:cs typeface="Arial"/>
                        </a:rPr>
                        <a:t>and </a:t>
                      </a:r>
                      <a:r>
                        <a:rPr sz="1800" spc="-10" dirty="0">
                          <a:latin typeface="Arial"/>
                          <a:cs typeface="Arial"/>
                        </a:rPr>
                        <a:t>paralyze:</a:t>
                      </a:r>
                      <a:endParaRPr sz="1800">
                        <a:latin typeface="Arial"/>
                        <a:cs typeface="Arial"/>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solidFill>
                      <a:srgbClr val="E7F3F4"/>
                    </a:solidFill>
                  </a:tcPr>
                </a:tc>
                <a:tc>
                  <a:txBody>
                    <a:bodyPr/>
                    <a:lstStyle/>
                    <a:p>
                      <a:pPr marL="92075">
                        <a:lnSpc>
                          <a:spcPct val="100000"/>
                        </a:lnSpc>
                        <a:spcBef>
                          <a:spcPts val="320"/>
                        </a:spcBef>
                      </a:pPr>
                      <a:r>
                        <a:rPr sz="1800" spc="-10" dirty="0">
                          <a:latin typeface="Arial"/>
                          <a:cs typeface="Arial"/>
                        </a:rPr>
                        <a:t>Destroy:</a:t>
                      </a:r>
                      <a:endParaRPr sz="1800">
                        <a:latin typeface="Arial"/>
                        <a:cs typeface="Arial"/>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solidFill>
                      <a:srgbClr val="E7F3F4"/>
                    </a:solidFill>
                  </a:tcPr>
                </a:tc>
                <a:tc>
                  <a:txBody>
                    <a:bodyPr/>
                    <a:lstStyle/>
                    <a:p>
                      <a:pPr marL="92075" marR="941069">
                        <a:lnSpc>
                          <a:spcPct val="100000"/>
                        </a:lnSpc>
                        <a:spcBef>
                          <a:spcPts val="320"/>
                        </a:spcBef>
                      </a:pPr>
                      <a:r>
                        <a:rPr sz="1800" dirty="0">
                          <a:latin typeface="Arial"/>
                          <a:cs typeface="Arial"/>
                        </a:rPr>
                        <a:t>Disrupt</a:t>
                      </a:r>
                      <a:r>
                        <a:rPr sz="1800" spc="-45" dirty="0">
                          <a:latin typeface="Arial"/>
                          <a:cs typeface="Arial"/>
                        </a:rPr>
                        <a:t> </a:t>
                      </a:r>
                      <a:r>
                        <a:rPr sz="1800" spc="-25" dirty="0">
                          <a:latin typeface="Arial"/>
                          <a:cs typeface="Arial"/>
                        </a:rPr>
                        <a:t>and </a:t>
                      </a:r>
                      <a:r>
                        <a:rPr sz="1800" spc="-10" dirty="0">
                          <a:latin typeface="Arial"/>
                          <a:cs typeface="Arial"/>
                        </a:rPr>
                        <a:t>paralyze:</a:t>
                      </a:r>
                      <a:endParaRPr sz="1800">
                        <a:latin typeface="Arial"/>
                        <a:cs typeface="Arial"/>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solidFill>
                      <a:srgbClr val="E7F3F4"/>
                    </a:solidFill>
                  </a:tcPr>
                </a:tc>
                <a:extLst>
                  <a:ext uri="{0D108BD9-81ED-4DB2-BD59-A6C34878D82A}">
                    <a16:rowId xmlns:a16="http://schemas.microsoft.com/office/drawing/2014/main" val="10001"/>
                  </a:ext>
                </a:extLst>
              </a:tr>
              <a:tr h="2035175">
                <a:tc>
                  <a:txBody>
                    <a:bodyPr/>
                    <a:lstStyle/>
                    <a:p>
                      <a:pPr marL="377825" indent="-287020">
                        <a:lnSpc>
                          <a:spcPct val="100000"/>
                        </a:lnSpc>
                        <a:spcBef>
                          <a:spcPts val="505"/>
                        </a:spcBef>
                        <a:buChar char="•"/>
                        <a:tabLst>
                          <a:tab pos="377825" algn="l"/>
                        </a:tabLst>
                      </a:pPr>
                      <a:r>
                        <a:rPr sz="1800" dirty="0">
                          <a:latin typeface="Arial"/>
                          <a:cs typeface="Arial"/>
                        </a:rPr>
                        <a:t>Key</a:t>
                      </a:r>
                      <a:r>
                        <a:rPr sz="1800" spc="-20" dirty="0">
                          <a:latin typeface="Arial"/>
                          <a:cs typeface="Arial"/>
                        </a:rPr>
                        <a:t> </a:t>
                      </a:r>
                      <a:r>
                        <a:rPr sz="1800" dirty="0">
                          <a:latin typeface="Arial"/>
                          <a:cs typeface="Arial"/>
                        </a:rPr>
                        <a:t>data</a:t>
                      </a:r>
                      <a:r>
                        <a:rPr sz="1800" spc="-15" dirty="0">
                          <a:latin typeface="Arial"/>
                          <a:cs typeface="Arial"/>
                        </a:rPr>
                        <a:t> </a:t>
                      </a:r>
                      <a:r>
                        <a:rPr sz="1800" spc="-10" dirty="0">
                          <a:latin typeface="Arial"/>
                          <a:cs typeface="Arial"/>
                        </a:rPr>
                        <a:t>links</a:t>
                      </a:r>
                      <a:endParaRPr sz="1800">
                        <a:latin typeface="Arial"/>
                        <a:cs typeface="Arial"/>
                      </a:endParaRPr>
                    </a:p>
                    <a:p>
                      <a:pPr marL="377825" indent="-287020">
                        <a:lnSpc>
                          <a:spcPct val="100000"/>
                        </a:lnSpc>
                        <a:buChar char="•"/>
                        <a:tabLst>
                          <a:tab pos="377825" algn="l"/>
                        </a:tabLst>
                      </a:pPr>
                      <a:r>
                        <a:rPr sz="1800" spc="-10" dirty="0">
                          <a:latin typeface="Arial"/>
                          <a:cs typeface="Arial"/>
                        </a:rPr>
                        <a:t>Information</a:t>
                      </a:r>
                      <a:endParaRPr sz="1800">
                        <a:latin typeface="Arial"/>
                        <a:cs typeface="Arial"/>
                      </a:endParaRPr>
                    </a:p>
                    <a:p>
                      <a:pPr marL="377825">
                        <a:lnSpc>
                          <a:spcPct val="100000"/>
                        </a:lnSpc>
                      </a:pPr>
                      <a:r>
                        <a:rPr sz="1800" dirty="0">
                          <a:latin typeface="Arial"/>
                          <a:cs typeface="Arial"/>
                        </a:rPr>
                        <a:t>network</a:t>
                      </a:r>
                      <a:r>
                        <a:rPr sz="1800" spc="-15" dirty="0">
                          <a:latin typeface="Arial"/>
                          <a:cs typeface="Arial"/>
                        </a:rPr>
                        <a:t> </a:t>
                      </a:r>
                      <a:r>
                        <a:rPr sz="1800" spc="-10" dirty="0">
                          <a:latin typeface="Arial"/>
                          <a:cs typeface="Arial"/>
                        </a:rPr>
                        <a:t>sites</a:t>
                      </a:r>
                      <a:endParaRPr sz="1800">
                        <a:latin typeface="Arial"/>
                        <a:cs typeface="Arial"/>
                      </a:endParaRPr>
                    </a:p>
                  </a:txBody>
                  <a:tcPr marL="0" marR="0" marT="64135" marB="0">
                    <a:lnL w="12700">
                      <a:solidFill>
                        <a:srgbClr val="FFFFFF"/>
                      </a:solidFill>
                      <a:prstDash val="solid"/>
                    </a:lnL>
                    <a:lnR w="12700">
                      <a:solidFill>
                        <a:srgbClr val="FFFFFF"/>
                      </a:solidFill>
                      <a:prstDash val="solid"/>
                    </a:lnR>
                    <a:lnB w="12700">
                      <a:solidFill>
                        <a:srgbClr val="FFFFFF"/>
                      </a:solidFill>
                      <a:prstDash val="solid"/>
                    </a:lnB>
                    <a:solidFill>
                      <a:srgbClr val="E7F3F4"/>
                    </a:solidFill>
                  </a:tcPr>
                </a:tc>
                <a:tc>
                  <a:txBody>
                    <a:bodyPr/>
                    <a:lstStyle/>
                    <a:p>
                      <a:pPr marL="378460" marR="280035" indent="-287020">
                        <a:lnSpc>
                          <a:spcPct val="100000"/>
                        </a:lnSpc>
                        <a:spcBef>
                          <a:spcPts val="505"/>
                        </a:spcBef>
                        <a:buChar char="•"/>
                        <a:tabLst>
                          <a:tab pos="378460" algn="l"/>
                        </a:tabLst>
                      </a:pPr>
                      <a:r>
                        <a:rPr sz="1800" dirty="0">
                          <a:latin typeface="Arial"/>
                          <a:cs typeface="Arial"/>
                        </a:rPr>
                        <a:t>C2,</a:t>
                      </a:r>
                      <a:r>
                        <a:rPr sz="1800" spc="-5" dirty="0">
                          <a:latin typeface="Arial"/>
                          <a:cs typeface="Arial"/>
                        </a:rPr>
                        <a:t> </a:t>
                      </a:r>
                      <a:r>
                        <a:rPr sz="1800" spc="-10" dirty="0">
                          <a:latin typeface="Arial"/>
                          <a:cs typeface="Arial"/>
                        </a:rPr>
                        <a:t>recon- intelligence, firepower, maneuver, protection, </a:t>
                      </a:r>
                      <a:r>
                        <a:rPr sz="1800" dirty="0">
                          <a:latin typeface="Arial"/>
                          <a:cs typeface="Arial"/>
                        </a:rPr>
                        <a:t>support,</a:t>
                      </a:r>
                      <a:r>
                        <a:rPr sz="1800" spc="-55" dirty="0">
                          <a:latin typeface="Arial"/>
                          <a:cs typeface="Arial"/>
                        </a:rPr>
                        <a:t> </a:t>
                      </a:r>
                      <a:r>
                        <a:rPr sz="1800" spc="-10" dirty="0">
                          <a:latin typeface="Arial"/>
                          <a:cs typeface="Arial"/>
                        </a:rPr>
                        <a:t>etc., capabilities</a:t>
                      </a:r>
                      <a:endParaRPr sz="1800">
                        <a:latin typeface="Arial"/>
                        <a:cs typeface="Arial"/>
                      </a:endParaRPr>
                    </a:p>
                  </a:txBody>
                  <a:tcPr marL="0" marR="0" marT="64135" marB="0">
                    <a:lnL w="12700">
                      <a:solidFill>
                        <a:srgbClr val="FFFFFF"/>
                      </a:solidFill>
                      <a:prstDash val="solid"/>
                    </a:lnL>
                    <a:lnR w="12700">
                      <a:solidFill>
                        <a:srgbClr val="FFFFFF"/>
                      </a:solidFill>
                      <a:prstDash val="solid"/>
                    </a:lnR>
                    <a:lnB w="12700">
                      <a:solidFill>
                        <a:srgbClr val="FFFFFF"/>
                      </a:solidFill>
                      <a:prstDash val="solid"/>
                    </a:lnB>
                    <a:solidFill>
                      <a:srgbClr val="E7F3F4"/>
                    </a:solidFill>
                  </a:tcPr>
                </a:tc>
                <a:tc>
                  <a:txBody>
                    <a:bodyPr/>
                    <a:lstStyle/>
                    <a:p>
                      <a:pPr marL="378460" marR="452120" indent="-287020" algn="just">
                        <a:lnSpc>
                          <a:spcPct val="100000"/>
                        </a:lnSpc>
                        <a:spcBef>
                          <a:spcPts val="745"/>
                        </a:spcBef>
                        <a:buChar char="•"/>
                        <a:tabLst>
                          <a:tab pos="378460" algn="l"/>
                        </a:tabLst>
                      </a:pPr>
                      <a:r>
                        <a:rPr sz="1800" spc="-10" dirty="0">
                          <a:latin typeface="Arial"/>
                          <a:cs typeface="Arial"/>
                        </a:rPr>
                        <a:t>Physical </a:t>
                      </a:r>
                      <a:r>
                        <a:rPr sz="1800" dirty="0">
                          <a:latin typeface="Arial"/>
                          <a:cs typeface="Arial"/>
                        </a:rPr>
                        <a:t>nodes</a:t>
                      </a:r>
                      <a:r>
                        <a:rPr sz="1800" spc="-30" dirty="0">
                          <a:latin typeface="Arial"/>
                          <a:cs typeface="Arial"/>
                        </a:rPr>
                        <a:t> </a:t>
                      </a:r>
                      <a:r>
                        <a:rPr sz="1800" spc="-25" dirty="0">
                          <a:latin typeface="Arial"/>
                          <a:cs typeface="Arial"/>
                        </a:rPr>
                        <a:t>of </a:t>
                      </a:r>
                      <a:r>
                        <a:rPr sz="1800" spc="-10" dirty="0">
                          <a:latin typeface="Arial"/>
                          <a:cs typeface="Arial"/>
                        </a:rPr>
                        <a:t>essential elements</a:t>
                      </a:r>
                      <a:endParaRPr sz="1800">
                        <a:latin typeface="Arial"/>
                        <a:cs typeface="Arial"/>
                      </a:endParaRPr>
                    </a:p>
                  </a:txBody>
                  <a:tcPr marL="0" marR="0" marT="94615" marB="0">
                    <a:lnL w="12700">
                      <a:solidFill>
                        <a:srgbClr val="FFFFFF"/>
                      </a:solidFill>
                      <a:prstDash val="solid"/>
                    </a:lnL>
                    <a:lnR w="12700">
                      <a:solidFill>
                        <a:srgbClr val="FFFFFF"/>
                      </a:solidFill>
                      <a:prstDash val="solid"/>
                    </a:lnR>
                    <a:lnB w="12700">
                      <a:solidFill>
                        <a:srgbClr val="FFFFFF"/>
                      </a:solidFill>
                      <a:prstDash val="solid"/>
                    </a:lnB>
                    <a:solidFill>
                      <a:srgbClr val="E7F3F4"/>
                    </a:solidFill>
                  </a:tcPr>
                </a:tc>
                <a:tc>
                  <a:txBody>
                    <a:bodyPr/>
                    <a:lstStyle/>
                    <a:p>
                      <a:pPr marL="378460" indent="-286385">
                        <a:lnSpc>
                          <a:spcPct val="100000"/>
                        </a:lnSpc>
                        <a:spcBef>
                          <a:spcPts val="505"/>
                        </a:spcBef>
                        <a:buChar char="•"/>
                        <a:tabLst>
                          <a:tab pos="378460" algn="l"/>
                        </a:tabLst>
                      </a:pPr>
                      <a:r>
                        <a:rPr sz="1800" spc="-10" dirty="0">
                          <a:latin typeface="Arial"/>
                          <a:cs typeface="Arial"/>
                        </a:rPr>
                        <a:t>Reconnaissance</a:t>
                      </a:r>
                      <a:endParaRPr sz="1800">
                        <a:latin typeface="Arial"/>
                        <a:cs typeface="Arial"/>
                      </a:endParaRPr>
                    </a:p>
                    <a:p>
                      <a:pPr marL="379095" marR="375920">
                        <a:lnSpc>
                          <a:spcPct val="100000"/>
                        </a:lnSpc>
                      </a:pPr>
                      <a:r>
                        <a:rPr sz="1800" spc="-10" dirty="0">
                          <a:latin typeface="Arial"/>
                          <a:cs typeface="Arial"/>
                        </a:rPr>
                        <a:t>-control-attack evaluation process</a:t>
                      </a:r>
                      <a:endParaRPr sz="1800">
                        <a:latin typeface="Arial"/>
                        <a:cs typeface="Arial"/>
                      </a:endParaRPr>
                    </a:p>
                  </a:txBody>
                  <a:tcPr marL="0" marR="0" marT="64135" marB="0">
                    <a:lnL w="12700">
                      <a:solidFill>
                        <a:srgbClr val="FFFFFF"/>
                      </a:solidFill>
                      <a:prstDash val="solid"/>
                    </a:lnL>
                    <a:lnR w="12700">
                      <a:solidFill>
                        <a:srgbClr val="FFFFFF"/>
                      </a:solidFill>
                      <a:prstDash val="solid"/>
                    </a:lnR>
                    <a:lnB w="12700">
                      <a:solidFill>
                        <a:srgbClr val="FFFFFF"/>
                      </a:solidFill>
                      <a:prstDash val="solid"/>
                    </a:lnB>
                    <a:solidFill>
                      <a:srgbClr val="E7F3F4"/>
                    </a:solidFill>
                  </a:tcPr>
                </a:tc>
                <a:extLst>
                  <a:ext uri="{0D108BD9-81ED-4DB2-BD59-A6C34878D82A}">
                    <a16:rowId xmlns:a16="http://schemas.microsoft.com/office/drawing/2014/main" val="10002"/>
                  </a:ext>
                </a:extLst>
              </a:tr>
            </a:tbl>
          </a:graphicData>
        </a:graphic>
      </p:graphicFrame>
      <p:sp>
        <p:nvSpPr>
          <p:cNvPr id="6" name="object 6"/>
          <p:cNvSpPr txBox="1"/>
          <p:nvPr/>
        </p:nvSpPr>
        <p:spPr>
          <a:xfrm>
            <a:off x="650240" y="6427419"/>
            <a:ext cx="615696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Arial"/>
                <a:cs typeface="Arial"/>
              </a:rPr>
              <a:t>Jeffrey</a:t>
            </a:r>
            <a:r>
              <a:rPr sz="1200" spc="-65" dirty="0">
                <a:latin typeface="Arial"/>
                <a:cs typeface="Arial"/>
              </a:rPr>
              <a:t> </a:t>
            </a:r>
            <a:r>
              <a:rPr sz="1200" dirty="0">
                <a:latin typeface="Arial"/>
                <a:cs typeface="Arial"/>
              </a:rPr>
              <a:t>Engstrom,</a:t>
            </a:r>
            <a:r>
              <a:rPr sz="1200" spc="-30" dirty="0">
                <a:latin typeface="Arial"/>
                <a:cs typeface="Arial"/>
              </a:rPr>
              <a:t> </a:t>
            </a:r>
            <a:r>
              <a:rPr sz="1200" i="1" dirty="0">
                <a:latin typeface="Arial"/>
                <a:cs typeface="Arial"/>
              </a:rPr>
              <a:t>Systems</a:t>
            </a:r>
            <a:r>
              <a:rPr sz="1200" i="1" spc="-30" dirty="0">
                <a:latin typeface="Arial"/>
                <a:cs typeface="Arial"/>
              </a:rPr>
              <a:t> </a:t>
            </a:r>
            <a:r>
              <a:rPr sz="1200" i="1" dirty="0">
                <a:latin typeface="Arial"/>
                <a:cs typeface="Arial"/>
              </a:rPr>
              <a:t>Confrontation</a:t>
            </a:r>
            <a:r>
              <a:rPr sz="1200" i="1" spc="-70" dirty="0">
                <a:latin typeface="Arial"/>
                <a:cs typeface="Arial"/>
              </a:rPr>
              <a:t> </a:t>
            </a:r>
            <a:r>
              <a:rPr sz="1200" i="1" dirty="0">
                <a:latin typeface="Arial"/>
                <a:cs typeface="Arial"/>
              </a:rPr>
              <a:t>and</a:t>
            </a:r>
            <a:r>
              <a:rPr sz="1200" i="1" spc="-50" dirty="0">
                <a:latin typeface="Arial"/>
                <a:cs typeface="Arial"/>
              </a:rPr>
              <a:t> </a:t>
            </a:r>
            <a:r>
              <a:rPr sz="1200" i="1" dirty="0">
                <a:latin typeface="Arial"/>
                <a:cs typeface="Arial"/>
              </a:rPr>
              <a:t>Systems</a:t>
            </a:r>
            <a:r>
              <a:rPr sz="1200" i="1" spc="-30" dirty="0">
                <a:latin typeface="Arial"/>
                <a:cs typeface="Arial"/>
              </a:rPr>
              <a:t> </a:t>
            </a:r>
            <a:r>
              <a:rPr sz="1200" i="1" dirty="0">
                <a:latin typeface="Arial"/>
                <a:cs typeface="Arial"/>
              </a:rPr>
              <a:t>Destruction</a:t>
            </a:r>
            <a:r>
              <a:rPr sz="1200" i="1" spc="-45" dirty="0">
                <a:latin typeface="Arial"/>
                <a:cs typeface="Arial"/>
              </a:rPr>
              <a:t> </a:t>
            </a:r>
            <a:r>
              <a:rPr sz="1200" i="1" dirty="0">
                <a:latin typeface="Arial"/>
                <a:cs typeface="Arial"/>
              </a:rPr>
              <a:t>Warfare</a:t>
            </a:r>
            <a:r>
              <a:rPr sz="1200" i="1" spc="-35" dirty="0">
                <a:latin typeface="Arial"/>
                <a:cs typeface="Arial"/>
              </a:rPr>
              <a:t> </a:t>
            </a:r>
            <a:r>
              <a:rPr sz="1200" dirty="0">
                <a:latin typeface="Arial"/>
                <a:cs typeface="Arial"/>
              </a:rPr>
              <a:t>(RAND,</a:t>
            </a:r>
            <a:r>
              <a:rPr sz="1200" spc="-30" dirty="0">
                <a:latin typeface="Arial"/>
                <a:cs typeface="Arial"/>
              </a:rPr>
              <a:t> </a:t>
            </a:r>
            <a:r>
              <a:rPr sz="1200" spc="-10" dirty="0">
                <a:latin typeface="Arial"/>
                <a:cs typeface="Arial"/>
              </a:rPr>
              <a:t>2018).</a:t>
            </a:r>
            <a:endParaRPr sz="1200">
              <a:latin typeface="Arial"/>
              <a:cs typeface="Arial"/>
            </a:endParaRPr>
          </a:p>
        </p:txBody>
      </p:sp>
    </p:spTree>
    <p:extLst>
      <p:ext uri="{BB962C8B-B14F-4D97-AF65-F5344CB8AC3E}">
        <p14:creationId xmlns:p14="http://schemas.microsoft.com/office/powerpoint/2010/main" val="4140432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inese Communist Party - Wikipedia">
            <a:extLst>
              <a:ext uri="{FF2B5EF4-FFF2-40B4-BE49-F238E27FC236}">
                <a16:creationId xmlns:a16="http://schemas.microsoft.com/office/drawing/2014/main" id="{C56AD6A6-98E7-73F7-6408-7329019F85CE}"/>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3000" y="0"/>
            <a:ext cx="6629400" cy="6629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B435651-020F-CDD9-5A07-74B8616E1CA0}"/>
              </a:ext>
            </a:extLst>
          </p:cNvPr>
          <p:cNvSpPr>
            <a:spLocks noGrp="1"/>
          </p:cNvSpPr>
          <p:nvPr>
            <p:ph type="title"/>
          </p:nvPr>
        </p:nvSpPr>
        <p:spPr/>
        <p:txBody>
          <a:bodyPr/>
          <a:lstStyle/>
          <a:p>
            <a:r>
              <a:rPr lang="en-US" sz="2400" b="1" dirty="0"/>
              <a:t>A Party-Army </a:t>
            </a:r>
          </a:p>
        </p:txBody>
      </p:sp>
      <p:sp>
        <p:nvSpPr>
          <p:cNvPr id="3" name="Content Placeholder 2">
            <a:extLst>
              <a:ext uri="{FF2B5EF4-FFF2-40B4-BE49-F238E27FC236}">
                <a16:creationId xmlns:a16="http://schemas.microsoft.com/office/drawing/2014/main" id="{3AFE564D-4776-D116-8FD3-0618111512BA}"/>
              </a:ext>
            </a:extLst>
          </p:cNvPr>
          <p:cNvSpPr>
            <a:spLocks noGrp="1"/>
          </p:cNvSpPr>
          <p:nvPr>
            <p:ph idx="1"/>
          </p:nvPr>
        </p:nvSpPr>
        <p:spPr/>
        <p:txBody>
          <a:bodyPr/>
          <a:lstStyle/>
          <a:p>
            <a:r>
              <a:rPr lang="en-US" sz="1800" dirty="0"/>
              <a:t>PLA established in 1927</a:t>
            </a:r>
          </a:p>
          <a:p>
            <a:r>
              <a:rPr lang="en-US" sz="1800" dirty="0"/>
              <a:t>Officers are CCP members who take an oath to the party, not the nation </a:t>
            </a:r>
          </a:p>
          <a:p>
            <a:r>
              <a:rPr lang="en-US" sz="1800" dirty="0"/>
              <a:t>Typically led by the party general-secretary, currently Xi Jinping</a:t>
            </a:r>
          </a:p>
          <a:p>
            <a:r>
              <a:rPr lang="en-US" sz="1800" dirty="0"/>
              <a:t>Central Military Commission - the high command - is a party organ; culture of micromanagement from the center </a:t>
            </a:r>
          </a:p>
          <a:p>
            <a:r>
              <a:rPr lang="en-US" sz="1800" dirty="0"/>
              <a:t>System of political commissars and party committees to ensure compliance; units must make decisions based on consensus</a:t>
            </a:r>
          </a:p>
          <a:p>
            <a:r>
              <a:rPr lang="en-US" sz="1800" dirty="0"/>
              <a:t>In practice, the PLA monitors itself, which breeds corruption </a:t>
            </a:r>
            <a:endParaRPr lang="en-US" sz="1800" b="1" dirty="0"/>
          </a:p>
          <a:p>
            <a:r>
              <a:rPr lang="en-US" sz="1800" dirty="0"/>
              <a:t>20-25% of a soldier’s time is on political indoctrination - increased after troops failed to follow orders in 1989 </a:t>
            </a:r>
          </a:p>
        </p:txBody>
      </p:sp>
      <p:sp>
        <p:nvSpPr>
          <p:cNvPr id="5" name="Slide Number Placeholder 4">
            <a:extLst>
              <a:ext uri="{FF2B5EF4-FFF2-40B4-BE49-F238E27FC236}">
                <a16:creationId xmlns:a16="http://schemas.microsoft.com/office/drawing/2014/main" id="{D78DE407-2FB6-D8C6-6543-1B4D7498AD6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BAE88E-2F68-455C-8776-E5CC52D29771}"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71699A24-50A3-E490-579B-FC371B14AD62}"/>
              </a:ext>
            </a:extLst>
          </p:cNvPr>
          <p:cNvSpPr txBox="1"/>
          <p:nvPr/>
        </p:nvSpPr>
        <p:spPr>
          <a:xfrm>
            <a:off x="1143000" y="4840704"/>
            <a:ext cx="6629400" cy="1384995"/>
          </a:xfrm>
          <a:prstGeom prst="rect">
            <a:avLst/>
          </a:prstGeom>
          <a:solidFill>
            <a:schemeClr val="bg1"/>
          </a:solidFill>
          <a:ln>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Very Different Oath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 am a member of the People’s Liberation Army. </a:t>
            </a:r>
            <a:r>
              <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 promise that I will follow the leadership of the Communist Party of China</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serve the people wholeheartedly, obey orders, observe strict discipline, fight heroically, fear no sacrifice, work hard to improve my fighting ability, prepare for battle at all times, and under no circumstances will I ever betray the Military or the Motherland.</a:t>
            </a:r>
          </a:p>
        </p:txBody>
      </p:sp>
    </p:spTree>
    <p:extLst>
      <p:ext uri="{BB962C8B-B14F-4D97-AF65-F5344CB8AC3E}">
        <p14:creationId xmlns:p14="http://schemas.microsoft.com/office/powerpoint/2010/main" val="3603167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System</a:t>
            </a:r>
            <a:r>
              <a:rPr spc="-55" dirty="0"/>
              <a:t> </a:t>
            </a:r>
            <a:r>
              <a:rPr dirty="0"/>
              <a:t>Destruction</a:t>
            </a:r>
            <a:r>
              <a:rPr spc="-50" dirty="0"/>
              <a:t> </a:t>
            </a:r>
            <a:r>
              <a:rPr dirty="0"/>
              <a:t>Warfare</a:t>
            </a:r>
            <a:r>
              <a:rPr spc="-70" dirty="0"/>
              <a:t> </a:t>
            </a:r>
            <a:r>
              <a:rPr spc="-10" dirty="0"/>
              <a:t>Capabilities</a:t>
            </a:r>
          </a:p>
        </p:txBody>
      </p:sp>
      <p:sp>
        <p:nvSpPr>
          <p:cNvPr id="3" name="object 3"/>
          <p:cNvSpPr txBox="1"/>
          <p:nvPr/>
        </p:nvSpPr>
        <p:spPr>
          <a:xfrm>
            <a:off x="540816" y="1576832"/>
            <a:ext cx="8067040" cy="4936490"/>
          </a:xfrm>
          <a:prstGeom prst="rect">
            <a:avLst/>
          </a:prstGeom>
        </p:spPr>
        <p:txBody>
          <a:bodyPr vert="horz" wrap="square" lIns="0" tIns="13335" rIns="0" bIns="0" rtlCol="0">
            <a:spAutoFit/>
          </a:bodyPr>
          <a:lstStyle/>
          <a:p>
            <a:pPr marL="355600" marR="355600" indent="-342900">
              <a:lnSpc>
                <a:spcPct val="100000"/>
              </a:lnSpc>
              <a:spcBef>
                <a:spcPts val="105"/>
              </a:spcBef>
              <a:buChar char="•"/>
              <a:tabLst>
                <a:tab pos="355600" algn="l"/>
              </a:tabLst>
            </a:pPr>
            <a:r>
              <a:rPr sz="2000" dirty="0">
                <a:latin typeface="Arial"/>
                <a:cs typeface="Arial"/>
              </a:rPr>
              <a:t>The</a:t>
            </a:r>
            <a:r>
              <a:rPr sz="2000" spc="-30" dirty="0">
                <a:latin typeface="Arial"/>
                <a:cs typeface="Arial"/>
              </a:rPr>
              <a:t> </a:t>
            </a:r>
            <a:r>
              <a:rPr sz="2000" dirty="0">
                <a:latin typeface="Arial"/>
                <a:cs typeface="Arial"/>
              </a:rPr>
              <a:t>PLA</a:t>
            </a:r>
            <a:r>
              <a:rPr sz="2000" spc="-15" dirty="0">
                <a:latin typeface="Arial"/>
                <a:cs typeface="Arial"/>
              </a:rPr>
              <a:t> </a:t>
            </a:r>
            <a:r>
              <a:rPr sz="2000" dirty="0">
                <a:latin typeface="Arial"/>
                <a:cs typeface="Arial"/>
              </a:rPr>
              <a:t>has</a:t>
            </a:r>
            <a:r>
              <a:rPr sz="2000" spc="-35" dirty="0">
                <a:latin typeface="Arial"/>
                <a:cs typeface="Arial"/>
              </a:rPr>
              <a:t> </a:t>
            </a:r>
            <a:r>
              <a:rPr sz="2000" dirty="0">
                <a:latin typeface="Arial"/>
                <a:cs typeface="Arial"/>
              </a:rPr>
              <a:t>invested</a:t>
            </a:r>
            <a:r>
              <a:rPr sz="2000" spc="-25" dirty="0">
                <a:latin typeface="Arial"/>
                <a:cs typeface="Arial"/>
              </a:rPr>
              <a:t> </a:t>
            </a:r>
            <a:r>
              <a:rPr sz="2000" dirty="0">
                <a:latin typeface="Arial"/>
                <a:cs typeface="Arial"/>
              </a:rPr>
              <a:t>heavily</a:t>
            </a:r>
            <a:r>
              <a:rPr sz="2000" spc="-15" dirty="0">
                <a:latin typeface="Arial"/>
                <a:cs typeface="Arial"/>
              </a:rPr>
              <a:t> </a:t>
            </a:r>
            <a:r>
              <a:rPr sz="2000" dirty="0">
                <a:latin typeface="Arial"/>
                <a:cs typeface="Arial"/>
              </a:rPr>
              <a:t>in</a:t>
            </a:r>
            <a:r>
              <a:rPr sz="2000" spc="-10" dirty="0">
                <a:latin typeface="Arial"/>
                <a:cs typeface="Arial"/>
              </a:rPr>
              <a:t> </a:t>
            </a:r>
            <a:r>
              <a:rPr sz="2000" dirty="0">
                <a:latin typeface="Arial"/>
                <a:cs typeface="Arial"/>
              </a:rPr>
              <a:t>ISR,</a:t>
            </a:r>
            <a:r>
              <a:rPr sz="2000" spc="-20" dirty="0">
                <a:latin typeface="Arial"/>
                <a:cs typeface="Arial"/>
              </a:rPr>
              <a:t> </a:t>
            </a:r>
            <a:r>
              <a:rPr sz="2000" dirty="0">
                <a:latin typeface="Arial"/>
                <a:cs typeface="Arial"/>
              </a:rPr>
              <a:t>long-range</a:t>
            </a:r>
            <a:r>
              <a:rPr sz="2000" spc="-60" dirty="0">
                <a:latin typeface="Arial"/>
                <a:cs typeface="Arial"/>
              </a:rPr>
              <a:t> </a:t>
            </a:r>
            <a:r>
              <a:rPr sz="2000" dirty="0">
                <a:latin typeface="Arial"/>
                <a:cs typeface="Arial"/>
              </a:rPr>
              <a:t>and</a:t>
            </a:r>
            <a:r>
              <a:rPr sz="2000" spc="-30" dirty="0">
                <a:latin typeface="Arial"/>
                <a:cs typeface="Arial"/>
              </a:rPr>
              <a:t> </a:t>
            </a:r>
            <a:r>
              <a:rPr sz="2000" spc="-10" dirty="0">
                <a:latin typeface="Arial"/>
                <a:cs typeface="Arial"/>
              </a:rPr>
              <a:t>precision- </a:t>
            </a:r>
            <a:r>
              <a:rPr sz="2000" dirty="0">
                <a:latin typeface="Arial"/>
                <a:cs typeface="Arial"/>
              </a:rPr>
              <a:t>strike,</a:t>
            </a:r>
            <a:r>
              <a:rPr sz="2000" spc="-40" dirty="0">
                <a:latin typeface="Arial"/>
                <a:cs typeface="Arial"/>
              </a:rPr>
              <a:t> </a:t>
            </a:r>
            <a:r>
              <a:rPr sz="2000" dirty="0">
                <a:latin typeface="Arial"/>
                <a:cs typeface="Arial"/>
              </a:rPr>
              <a:t>electronic</a:t>
            </a:r>
            <a:r>
              <a:rPr sz="2000" spc="-40" dirty="0">
                <a:latin typeface="Arial"/>
                <a:cs typeface="Arial"/>
              </a:rPr>
              <a:t> </a:t>
            </a:r>
            <a:r>
              <a:rPr sz="2000" dirty="0">
                <a:latin typeface="Arial"/>
                <a:cs typeface="Arial"/>
              </a:rPr>
              <a:t>warfare,</a:t>
            </a:r>
            <a:r>
              <a:rPr sz="2000" spc="-50" dirty="0">
                <a:latin typeface="Arial"/>
                <a:cs typeface="Arial"/>
              </a:rPr>
              <a:t> </a:t>
            </a:r>
            <a:r>
              <a:rPr sz="2000" dirty="0">
                <a:latin typeface="Arial"/>
                <a:cs typeface="Arial"/>
              </a:rPr>
              <a:t>counter-space</a:t>
            </a:r>
            <a:r>
              <a:rPr sz="2000" spc="-45" dirty="0">
                <a:latin typeface="Arial"/>
                <a:cs typeface="Arial"/>
              </a:rPr>
              <a:t> </a:t>
            </a:r>
            <a:r>
              <a:rPr sz="2000" dirty="0">
                <a:latin typeface="Arial"/>
                <a:cs typeface="Arial"/>
              </a:rPr>
              <a:t>systems,</a:t>
            </a:r>
            <a:r>
              <a:rPr sz="2000" spc="-50" dirty="0">
                <a:latin typeface="Arial"/>
                <a:cs typeface="Arial"/>
              </a:rPr>
              <a:t> </a:t>
            </a:r>
            <a:r>
              <a:rPr sz="2000" dirty="0">
                <a:latin typeface="Arial"/>
                <a:cs typeface="Arial"/>
              </a:rPr>
              <a:t>and</a:t>
            </a:r>
            <a:r>
              <a:rPr sz="2000" spc="-20" dirty="0">
                <a:latin typeface="Arial"/>
                <a:cs typeface="Arial"/>
              </a:rPr>
              <a:t> </a:t>
            </a:r>
            <a:r>
              <a:rPr sz="2000" spc="-10" dirty="0">
                <a:latin typeface="Arial"/>
                <a:cs typeface="Arial"/>
              </a:rPr>
              <a:t>offensive </a:t>
            </a:r>
            <a:r>
              <a:rPr sz="2000" dirty="0">
                <a:latin typeface="Arial"/>
                <a:cs typeface="Arial"/>
              </a:rPr>
              <a:t>cyber</a:t>
            </a:r>
            <a:r>
              <a:rPr sz="2000" spc="-40" dirty="0">
                <a:latin typeface="Arial"/>
                <a:cs typeface="Arial"/>
              </a:rPr>
              <a:t> </a:t>
            </a:r>
            <a:r>
              <a:rPr sz="2000" dirty="0">
                <a:latin typeface="Arial"/>
                <a:cs typeface="Arial"/>
              </a:rPr>
              <a:t>capabilities</a:t>
            </a:r>
            <a:r>
              <a:rPr sz="2000" spc="-30" dirty="0">
                <a:latin typeface="Arial"/>
                <a:cs typeface="Arial"/>
              </a:rPr>
              <a:t> </a:t>
            </a:r>
            <a:r>
              <a:rPr sz="2000" dirty="0">
                <a:latin typeface="Arial"/>
                <a:cs typeface="Arial"/>
              </a:rPr>
              <a:t>that</a:t>
            </a:r>
            <a:r>
              <a:rPr sz="2000" spc="-40" dirty="0">
                <a:latin typeface="Arial"/>
                <a:cs typeface="Arial"/>
              </a:rPr>
              <a:t> </a:t>
            </a:r>
            <a:r>
              <a:rPr sz="2000" dirty="0">
                <a:latin typeface="Arial"/>
                <a:cs typeface="Arial"/>
              </a:rPr>
              <a:t>can</a:t>
            </a:r>
            <a:r>
              <a:rPr sz="2000" spc="-30" dirty="0">
                <a:latin typeface="Arial"/>
                <a:cs typeface="Arial"/>
              </a:rPr>
              <a:t> </a:t>
            </a:r>
            <a:r>
              <a:rPr sz="2000" dirty="0">
                <a:latin typeface="Arial"/>
                <a:cs typeface="Arial"/>
              </a:rPr>
              <a:t>attack</a:t>
            </a:r>
            <a:r>
              <a:rPr sz="2000" spc="-45" dirty="0">
                <a:latin typeface="Arial"/>
                <a:cs typeface="Arial"/>
              </a:rPr>
              <a:t> </a:t>
            </a:r>
            <a:r>
              <a:rPr sz="2000" dirty="0">
                <a:latin typeface="Arial"/>
                <a:cs typeface="Arial"/>
              </a:rPr>
              <a:t>key</a:t>
            </a:r>
            <a:r>
              <a:rPr sz="2000" spc="-40" dirty="0">
                <a:latin typeface="Arial"/>
                <a:cs typeface="Arial"/>
              </a:rPr>
              <a:t> </a:t>
            </a:r>
            <a:r>
              <a:rPr sz="2000" dirty="0">
                <a:latin typeface="Arial"/>
                <a:cs typeface="Arial"/>
              </a:rPr>
              <a:t>nodes</a:t>
            </a:r>
            <a:r>
              <a:rPr sz="2000" spc="-40" dirty="0">
                <a:latin typeface="Arial"/>
                <a:cs typeface="Arial"/>
              </a:rPr>
              <a:t> </a:t>
            </a:r>
            <a:r>
              <a:rPr sz="2000" dirty="0">
                <a:latin typeface="Arial"/>
                <a:cs typeface="Arial"/>
              </a:rPr>
              <a:t>in</a:t>
            </a:r>
            <a:r>
              <a:rPr sz="2000" spc="-15" dirty="0">
                <a:latin typeface="Arial"/>
                <a:cs typeface="Arial"/>
              </a:rPr>
              <a:t> </a:t>
            </a:r>
            <a:r>
              <a:rPr sz="2000" dirty="0">
                <a:latin typeface="Arial"/>
                <a:cs typeface="Arial"/>
              </a:rPr>
              <a:t>adversary</a:t>
            </a:r>
            <a:r>
              <a:rPr sz="2000" spc="-55" dirty="0">
                <a:latin typeface="Arial"/>
                <a:cs typeface="Arial"/>
              </a:rPr>
              <a:t> </a:t>
            </a:r>
            <a:r>
              <a:rPr sz="2000" spc="-10" dirty="0">
                <a:latin typeface="Arial"/>
                <a:cs typeface="Arial"/>
              </a:rPr>
              <a:t>systems </a:t>
            </a:r>
            <a:r>
              <a:rPr sz="2000" dirty="0">
                <a:latin typeface="Arial"/>
                <a:cs typeface="Arial"/>
              </a:rPr>
              <a:t>and</a:t>
            </a:r>
            <a:r>
              <a:rPr sz="2000" spc="-30" dirty="0">
                <a:latin typeface="Arial"/>
                <a:cs typeface="Arial"/>
              </a:rPr>
              <a:t> </a:t>
            </a:r>
            <a:r>
              <a:rPr sz="2000" dirty="0">
                <a:latin typeface="Arial"/>
                <a:cs typeface="Arial"/>
              </a:rPr>
              <a:t>the</a:t>
            </a:r>
            <a:r>
              <a:rPr sz="2000" spc="-35" dirty="0">
                <a:latin typeface="Arial"/>
                <a:cs typeface="Arial"/>
              </a:rPr>
              <a:t> </a:t>
            </a:r>
            <a:r>
              <a:rPr sz="2000" dirty="0">
                <a:latin typeface="Arial"/>
                <a:cs typeface="Arial"/>
              </a:rPr>
              <a:t>C4ISR</a:t>
            </a:r>
            <a:r>
              <a:rPr sz="2000" spc="-10" dirty="0">
                <a:latin typeface="Arial"/>
                <a:cs typeface="Arial"/>
              </a:rPr>
              <a:t> </a:t>
            </a:r>
            <a:r>
              <a:rPr sz="2000" dirty="0">
                <a:latin typeface="Arial"/>
                <a:cs typeface="Arial"/>
              </a:rPr>
              <a:t>network</a:t>
            </a:r>
            <a:r>
              <a:rPr sz="2000" spc="-45" dirty="0">
                <a:latin typeface="Arial"/>
                <a:cs typeface="Arial"/>
              </a:rPr>
              <a:t> </a:t>
            </a:r>
            <a:r>
              <a:rPr sz="2000" dirty="0">
                <a:latin typeface="Arial"/>
                <a:cs typeface="Arial"/>
              </a:rPr>
              <a:t>that</a:t>
            </a:r>
            <a:r>
              <a:rPr sz="2000" spc="-40" dirty="0">
                <a:latin typeface="Arial"/>
                <a:cs typeface="Arial"/>
              </a:rPr>
              <a:t> </a:t>
            </a:r>
            <a:r>
              <a:rPr sz="2000" dirty="0">
                <a:latin typeface="Arial"/>
                <a:cs typeface="Arial"/>
              </a:rPr>
              <a:t>supports</a:t>
            </a:r>
            <a:r>
              <a:rPr sz="2000" spc="-60" dirty="0">
                <a:latin typeface="Arial"/>
                <a:cs typeface="Arial"/>
              </a:rPr>
              <a:t> </a:t>
            </a:r>
            <a:r>
              <a:rPr sz="2000" spc="-20" dirty="0">
                <a:latin typeface="Arial"/>
                <a:cs typeface="Arial"/>
              </a:rPr>
              <a:t>them</a:t>
            </a:r>
            <a:endParaRPr sz="2000">
              <a:latin typeface="Arial"/>
              <a:cs typeface="Arial"/>
            </a:endParaRPr>
          </a:p>
          <a:p>
            <a:pPr marL="756285" lvl="1" indent="-286385">
              <a:lnSpc>
                <a:spcPct val="100000"/>
              </a:lnSpc>
              <a:spcBef>
                <a:spcPts val="400"/>
              </a:spcBef>
              <a:buChar char="–"/>
              <a:tabLst>
                <a:tab pos="756285" algn="l"/>
              </a:tabLst>
            </a:pPr>
            <a:r>
              <a:rPr sz="1600" spc="-10" dirty="0">
                <a:latin typeface="Arial"/>
                <a:cs typeface="Arial"/>
              </a:rPr>
              <a:t>DF-</a:t>
            </a:r>
            <a:r>
              <a:rPr sz="1600" dirty="0">
                <a:latin typeface="Arial"/>
                <a:cs typeface="Arial"/>
              </a:rPr>
              <a:t>21D</a:t>
            </a:r>
            <a:r>
              <a:rPr sz="1600" spc="5" dirty="0">
                <a:latin typeface="Arial"/>
                <a:cs typeface="Arial"/>
              </a:rPr>
              <a:t> </a:t>
            </a:r>
            <a:r>
              <a:rPr sz="1600" dirty="0">
                <a:latin typeface="Arial"/>
                <a:cs typeface="Arial"/>
              </a:rPr>
              <a:t>and</a:t>
            </a:r>
            <a:r>
              <a:rPr sz="1600" spc="-10" dirty="0">
                <a:latin typeface="Arial"/>
                <a:cs typeface="Arial"/>
              </a:rPr>
              <a:t> </a:t>
            </a:r>
            <a:r>
              <a:rPr sz="1600" spc="-20" dirty="0">
                <a:latin typeface="Arial"/>
                <a:cs typeface="Arial"/>
              </a:rPr>
              <a:t>DF-</a:t>
            </a:r>
            <a:r>
              <a:rPr sz="1600" dirty="0">
                <a:latin typeface="Arial"/>
                <a:cs typeface="Arial"/>
              </a:rPr>
              <a:t>26</a:t>
            </a:r>
            <a:r>
              <a:rPr sz="1600" spc="15" dirty="0">
                <a:latin typeface="Arial"/>
                <a:cs typeface="Arial"/>
              </a:rPr>
              <a:t> </a:t>
            </a:r>
            <a:r>
              <a:rPr sz="1600" spc="-10" dirty="0">
                <a:latin typeface="Arial"/>
                <a:cs typeface="Arial"/>
              </a:rPr>
              <a:t>Anti-</a:t>
            </a:r>
            <a:r>
              <a:rPr sz="1600" dirty="0">
                <a:latin typeface="Arial"/>
                <a:cs typeface="Arial"/>
              </a:rPr>
              <a:t>Ship</a:t>
            </a:r>
            <a:r>
              <a:rPr sz="1600" spc="-20" dirty="0">
                <a:latin typeface="Arial"/>
                <a:cs typeface="Arial"/>
              </a:rPr>
              <a:t> </a:t>
            </a:r>
            <a:r>
              <a:rPr sz="1600" dirty="0">
                <a:latin typeface="Arial"/>
                <a:cs typeface="Arial"/>
              </a:rPr>
              <a:t>Ballistic</a:t>
            </a:r>
            <a:r>
              <a:rPr sz="1600" spc="-35" dirty="0">
                <a:latin typeface="Arial"/>
                <a:cs typeface="Arial"/>
              </a:rPr>
              <a:t> </a:t>
            </a:r>
            <a:r>
              <a:rPr sz="1600" spc="-10" dirty="0">
                <a:latin typeface="Arial"/>
                <a:cs typeface="Arial"/>
              </a:rPr>
              <a:t>Missiles</a:t>
            </a:r>
            <a:endParaRPr sz="1600">
              <a:latin typeface="Arial"/>
              <a:cs typeface="Arial"/>
            </a:endParaRPr>
          </a:p>
          <a:p>
            <a:pPr marL="756285" lvl="1" indent="-286385">
              <a:lnSpc>
                <a:spcPct val="100000"/>
              </a:lnSpc>
              <a:spcBef>
                <a:spcPts val="384"/>
              </a:spcBef>
              <a:buChar char="–"/>
              <a:tabLst>
                <a:tab pos="756285" algn="l"/>
              </a:tabLst>
            </a:pPr>
            <a:r>
              <a:rPr sz="1600" spc="-10" dirty="0">
                <a:latin typeface="Arial"/>
                <a:cs typeface="Arial"/>
              </a:rPr>
              <a:t>Land-</a:t>
            </a:r>
            <a:r>
              <a:rPr sz="1600" dirty="0">
                <a:latin typeface="Arial"/>
                <a:cs typeface="Arial"/>
              </a:rPr>
              <a:t>attack</a:t>
            </a:r>
            <a:r>
              <a:rPr sz="1600" spc="-15" dirty="0">
                <a:latin typeface="Arial"/>
                <a:cs typeface="Arial"/>
              </a:rPr>
              <a:t> </a:t>
            </a:r>
            <a:r>
              <a:rPr sz="1600" dirty="0">
                <a:latin typeface="Arial"/>
                <a:cs typeface="Arial"/>
              </a:rPr>
              <a:t>cruise</a:t>
            </a:r>
            <a:r>
              <a:rPr sz="1600" spc="-30" dirty="0">
                <a:latin typeface="Arial"/>
                <a:cs typeface="Arial"/>
              </a:rPr>
              <a:t> </a:t>
            </a:r>
            <a:r>
              <a:rPr sz="1600" dirty="0">
                <a:latin typeface="Arial"/>
                <a:cs typeface="Arial"/>
              </a:rPr>
              <a:t>missiles</a:t>
            </a:r>
            <a:r>
              <a:rPr sz="1600" spc="-45" dirty="0">
                <a:latin typeface="Arial"/>
                <a:cs typeface="Arial"/>
              </a:rPr>
              <a:t> </a:t>
            </a:r>
            <a:r>
              <a:rPr sz="1600" dirty="0">
                <a:latin typeface="Arial"/>
                <a:cs typeface="Arial"/>
              </a:rPr>
              <a:t>and</a:t>
            </a:r>
            <a:r>
              <a:rPr sz="1600" spc="-30" dirty="0">
                <a:latin typeface="Arial"/>
                <a:cs typeface="Arial"/>
              </a:rPr>
              <a:t> </a:t>
            </a:r>
            <a:r>
              <a:rPr sz="1600" dirty="0">
                <a:latin typeface="Arial"/>
                <a:cs typeface="Arial"/>
              </a:rPr>
              <a:t>accurate</a:t>
            </a:r>
            <a:r>
              <a:rPr sz="1600" spc="-25" dirty="0">
                <a:latin typeface="Arial"/>
                <a:cs typeface="Arial"/>
              </a:rPr>
              <a:t> </a:t>
            </a:r>
            <a:r>
              <a:rPr sz="1600" spc="-10" dirty="0">
                <a:latin typeface="Arial"/>
                <a:cs typeface="Arial"/>
              </a:rPr>
              <a:t>terminally-</a:t>
            </a:r>
            <a:r>
              <a:rPr sz="1600" dirty="0">
                <a:latin typeface="Arial"/>
                <a:cs typeface="Arial"/>
              </a:rPr>
              <a:t>guided</a:t>
            </a:r>
            <a:r>
              <a:rPr sz="1600" spc="-15" dirty="0">
                <a:latin typeface="Arial"/>
                <a:cs typeface="Arial"/>
              </a:rPr>
              <a:t> </a:t>
            </a:r>
            <a:r>
              <a:rPr sz="1600" dirty="0">
                <a:latin typeface="Arial"/>
                <a:cs typeface="Arial"/>
              </a:rPr>
              <a:t>ballistic</a:t>
            </a:r>
            <a:r>
              <a:rPr sz="1600" spc="-35" dirty="0">
                <a:latin typeface="Arial"/>
                <a:cs typeface="Arial"/>
              </a:rPr>
              <a:t> </a:t>
            </a:r>
            <a:r>
              <a:rPr sz="1600" spc="-10" dirty="0">
                <a:latin typeface="Arial"/>
                <a:cs typeface="Arial"/>
              </a:rPr>
              <a:t>missiles</a:t>
            </a:r>
            <a:endParaRPr sz="1600">
              <a:latin typeface="Arial"/>
              <a:cs typeface="Arial"/>
            </a:endParaRPr>
          </a:p>
          <a:p>
            <a:pPr marL="756285" lvl="1" indent="-286385">
              <a:lnSpc>
                <a:spcPct val="100000"/>
              </a:lnSpc>
              <a:spcBef>
                <a:spcPts val="380"/>
              </a:spcBef>
              <a:buChar char="–"/>
              <a:tabLst>
                <a:tab pos="756285" algn="l"/>
              </a:tabLst>
            </a:pPr>
            <a:r>
              <a:rPr sz="1600" spc="-10" dirty="0">
                <a:latin typeface="Arial"/>
                <a:cs typeface="Arial"/>
              </a:rPr>
              <a:t>Anti-</a:t>
            </a:r>
            <a:r>
              <a:rPr sz="1600" dirty="0">
                <a:latin typeface="Arial"/>
                <a:cs typeface="Arial"/>
              </a:rPr>
              <a:t>satellite</a:t>
            </a:r>
            <a:r>
              <a:rPr sz="1600" spc="-50" dirty="0">
                <a:latin typeface="Arial"/>
                <a:cs typeface="Arial"/>
              </a:rPr>
              <a:t> </a:t>
            </a:r>
            <a:r>
              <a:rPr sz="1600" dirty="0">
                <a:latin typeface="Arial"/>
                <a:cs typeface="Arial"/>
              </a:rPr>
              <a:t>systems</a:t>
            </a:r>
            <a:r>
              <a:rPr sz="1600" spc="10" dirty="0">
                <a:latin typeface="Arial"/>
                <a:cs typeface="Arial"/>
              </a:rPr>
              <a:t> </a:t>
            </a:r>
            <a:r>
              <a:rPr sz="1600" dirty="0">
                <a:latin typeface="Arial"/>
                <a:cs typeface="Arial"/>
              </a:rPr>
              <a:t>and</a:t>
            </a:r>
            <a:r>
              <a:rPr sz="1600" spc="-30" dirty="0">
                <a:latin typeface="Arial"/>
                <a:cs typeface="Arial"/>
              </a:rPr>
              <a:t> </a:t>
            </a:r>
            <a:r>
              <a:rPr sz="1600" dirty="0">
                <a:latin typeface="Arial"/>
                <a:cs typeface="Arial"/>
              </a:rPr>
              <a:t>jamming</a:t>
            </a:r>
            <a:r>
              <a:rPr sz="1600" spc="-30" dirty="0">
                <a:latin typeface="Arial"/>
                <a:cs typeface="Arial"/>
              </a:rPr>
              <a:t> </a:t>
            </a:r>
            <a:r>
              <a:rPr sz="1600" spc="-10" dirty="0">
                <a:latin typeface="Arial"/>
                <a:cs typeface="Arial"/>
              </a:rPr>
              <a:t>capabilities</a:t>
            </a:r>
            <a:endParaRPr sz="1600">
              <a:latin typeface="Arial"/>
              <a:cs typeface="Arial"/>
            </a:endParaRPr>
          </a:p>
          <a:p>
            <a:pPr marL="355600" marR="90170" indent="-342900">
              <a:lnSpc>
                <a:spcPct val="100000"/>
              </a:lnSpc>
              <a:spcBef>
                <a:spcPts val="465"/>
              </a:spcBef>
              <a:buChar char="•"/>
              <a:tabLst>
                <a:tab pos="355600" algn="l"/>
              </a:tabLst>
            </a:pPr>
            <a:r>
              <a:rPr sz="2000" dirty="0">
                <a:latin typeface="Arial"/>
                <a:cs typeface="Arial"/>
              </a:rPr>
              <a:t>These</a:t>
            </a:r>
            <a:r>
              <a:rPr sz="2000" spc="-50" dirty="0">
                <a:latin typeface="Arial"/>
                <a:cs typeface="Arial"/>
              </a:rPr>
              <a:t> </a:t>
            </a:r>
            <a:r>
              <a:rPr sz="2000" dirty="0">
                <a:latin typeface="Arial"/>
                <a:cs typeface="Arial"/>
              </a:rPr>
              <a:t>complement</a:t>
            </a:r>
            <a:r>
              <a:rPr sz="2000" spc="-45" dirty="0">
                <a:latin typeface="Arial"/>
                <a:cs typeface="Arial"/>
              </a:rPr>
              <a:t> </a:t>
            </a:r>
            <a:r>
              <a:rPr sz="2000" dirty="0">
                <a:latin typeface="Arial"/>
                <a:cs typeface="Arial"/>
              </a:rPr>
              <a:t>more</a:t>
            </a:r>
            <a:r>
              <a:rPr sz="2000" spc="-45" dirty="0">
                <a:latin typeface="Arial"/>
                <a:cs typeface="Arial"/>
              </a:rPr>
              <a:t> </a:t>
            </a:r>
            <a:r>
              <a:rPr sz="2000" dirty="0">
                <a:latin typeface="Arial"/>
                <a:cs typeface="Arial"/>
              </a:rPr>
              <a:t>capable</a:t>
            </a:r>
            <a:r>
              <a:rPr sz="2000" spc="-40" dirty="0">
                <a:latin typeface="Arial"/>
                <a:cs typeface="Arial"/>
              </a:rPr>
              <a:t> </a:t>
            </a:r>
            <a:r>
              <a:rPr sz="2000" dirty="0">
                <a:latin typeface="Arial"/>
                <a:cs typeface="Arial"/>
              </a:rPr>
              <a:t>conventional</a:t>
            </a:r>
            <a:r>
              <a:rPr sz="2000" spc="-40" dirty="0">
                <a:latin typeface="Arial"/>
                <a:cs typeface="Arial"/>
              </a:rPr>
              <a:t> </a:t>
            </a:r>
            <a:r>
              <a:rPr sz="2000" dirty="0">
                <a:latin typeface="Arial"/>
                <a:cs typeface="Arial"/>
              </a:rPr>
              <a:t>ships,</a:t>
            </a:r>
            <a:r>
              <a:rPr sz="2000" spc="-55" dirty="0">
                <a:latin typeface="Arial"/>
                <a:cs typeface="Arial"/>
              </a:rPr>
              <a:t> </a:t>
            </a:r>
            <a:r>
              <a:rPr sz="2000" spc="-10" dirty="0">
                <a:latin typeface="Arial"/>
                <a:cs typeface="Arial"/>
              </a:rPr>
              <a:t>submarines, </a:t>
            </a:r>
            <a:r>
              <a:rPr sz="2000" dirty="0">
                <a:latin typeface="Arial"/>
                <a:cs typeface="Arial"/>
              </a:rPr>
              <a:t>and</a:t>
            </a:r>
            <a:r>
              <a:rPr sz="2000" spc="-30" dirty="0">
                <a:latin typeface="Arial"/>
                <a:cs typeface="Arial"/>
              </a:rPr>
              <a:t> </a:t>
            </a:r>
            <a:r>
              <a:rPr sz="2000" dirty="0">
                <a:latin typeface="Arial"/>
                <a:cs typeface="Arial"/>
              </a:rPr>
              <a:t>aircraft;</a:t>
            </a:r>
            <a:r>
              <a:rPr sz="2000" spc="-60" dirty="0">
                <a:latin typeface="Arial"/>
                <a:cs typeface="Arial"/>
              </a:rPr>
              <a:t> </a:t>
            </a:r>
            <a:r>
              <a:rPr sz="2000" dirty="0">
                <a:latin typeface="Arial"/>
                <a:cs typeface="Arial"/>
              </a:rPr>
              <a:t>longer-range</a:t>
            </a:r>
            <a:r>
              <a:rPr sz="2000" spc="-50" dirty="0">
                <a:latin typeface="Arial"/>
                <a:cs typeface="Arial"/>
              </a:rPr>
              <a:t> </a:t>
            </a:r>
            <a:r>
              <a:rPr sz="2000" dirty="0">
                <a:latin typeface="Arial"/>
                <a:cs typeface="Arial"/>
              </a:rPr>
              <a:t>offensive</a:t>
            </a:r>
            <a:r>
              <a:rPr sz="2000" spc="-45" dirty="0">
                <a:latin typeface="Arial"/>
                <a:cs typeface="Arial"/>
              </a:rPr>
              <a:t> </a:t>
            </a:r>
            <a:r>
              <a:rPr sz="2000" dirty="0">
                <a:latin typeface="Arial"/>
                <a:cs typeface="Arial"/>
              </a:rPr>
              <a:t>and</a:t>
            </a:r>
            <a:r>
              <a:rPr sz="2000" spc="-30" dirty="0">
                <a:latin typeface="Arial"/>
                <a:cs typeface="Arial"/>
              </a:rPr>
              <a:t> </a:t>
            </a:r>
            <a:r>
              <a:rPr sz="2000" dirty="0">
                <a:latin typeface="Arial"/>
                <a:cs typeface="Arial"/>
              </a:rPr>
              <a:t>defensive</a:t>
            </a:r>
            <a:r>
              <a:rPr sz="2000" spc="-40" dirty="0">
                <a:latin typeface="Arial"/>
                <a:cs typeface="Arial"/>
              </a:rPr>
              <a:t> </a:t>
            </a:r>
            <a:r>
              <a:rPr sz="2000" dirty="0">
                <a:latin typeface="Arial"/>
                <a:cs typeface="Arial"/>
              </a:rPr>
              <a:t>missiles;</a:t>
            </a:r>
            <a:r>
              <a:rPr sz="2000" spc="-35" dirty="0">
                <a:latin typeface="Arial"/>
                <a:cs typeface="Arial"/>
              </a:rPr>
              <a:t> </a:t>
            </a:r>
            <a:r>
              <a:rPr sz="2000" spc="-25" dirty="0">
                <a:latin typeface="Arial"/>
                <a:cs typeface="Arial"/>
              </a:rPr>
              <a:t>and </a:t>
            </a:r>
            <a:r>
              <a:rPr sz="2000" spc="-10" dirty="0">
                <a:latin typeface="Arial"/>
                <a:cs typeface="Arial"/>
              </a:rPr>
              <a:t>longer-</a:t>
            </a:r>
            <a:r>
              <a:rPr sz="2000" dirty="0">
                <a:latin typeface="Arial"/>
                <a:cs typeface="Arial"/>
              </a:rPr>
              <a:t>range</a:t>
            </a:r>
            <a:r>
              <a:rPr sz="2000" spc="-35" dirty="0">
                <a:latin typeface="Arial"/>
                <a:cs typeface="Arial"/>
              </a:rPr>
              <a:t> </a:t>
            </a:r>
            <a:r>
              <a:rPr sz="2000" dirty="0">
                <a:latin typeface="Arial"/>
                <a:cs typeface="Arial"/>
              </a:rPr>
              <a:t>bombers</a:t>
            </a:r>
            <a:r>
              <a:rPr sz="2000" spc="-50" dirty="0">
                <a:latin typeface="Arial"/>
                <a:cs typeface="Arial"/>
              </a:rPr>
              <a:t> </a:t>
            </a:r>
            <a:r>
              <a:rPr sz="2000" dirty="0">
                <a:latin typeface="Arial"/>
                <a:cs typeface="Arial"/>
              </a:rPr>
              <a:t>and</a:t>
            </a:r>
            <a:r>
              <a:rPr sz="2000" spc="-10" dirty="0">
                <a:latin typeface="Arial"/>
                <a:cs typeface="Arial"/>
              </a:rPr>
              <a:t> </a:t>
            </a:r>
            <a:r>
              <a:rPr sz="2000" dirty="0">
                <a:latin typeface="Arial"/>
                <a:cs typeface="Arial"/>
              </a:rPr>
              <a:t>aircraft</a:t>
            </a:r>
            <a:r>
              <a:rPr sz="2000" spc="-30" dirty="0">
                <a:latin typeface="Arial"/>
                <a:cs typeface="Arial"/>
              </a:rPr>
              <a:t> </a:t>
            </a:r>
            <a:r>
              <a:rPr sz="2000" dirty="0">
                <a:latin typeface="Arial"/>
                <a:cs typeface="Arial"/>
              </a:rPr>
              <a:t>carriers</a:t>
            </a:r>
            <a:r>
              <a:rPr sz="2000" spc="-35" dirty="0">
                <a:latin typeface="Arial"/>
                <a:cs typeface="Arial"/>
              </a:rPr>
              <a:t> </a:t>
            </a:r>
            <a:r>
              <a:rPr sz="2000" dirty="0">
                <a:latin typeface="Arial"/>
                <a:cs typeface="Arial"/>
              </a:rPr>
              <a:t>that</a:t>
            </a:r>
            <a:r>
              <a:rPr sz="2000" spc="-25" dirty="0">
                <a:latin typeface="Arial"/>
                <a:cs typeface="Arial"/>
              </a:rPr>
              <a:t> </a:t>
            </a:r>
            <a:r>
              <a:rPr sz="2000" dirty="0">
                <a:latin typeface="Arial"/>
                <a:cs typeface="Arial"/>
              </a:rPr>
              <a:t>are</a:t>
            </a:r>
            <a:r>
              <a:rPr sz="2000" spc="-10" dirty="0">
                <a:latin typeface="Arial"/>
                <a:cs typeface="Arial"/>
              </a:rPr>
              <a:t> </a:t>
            </a:r>
            <a:r>
              <a:rPr sz="2000" dirty="0">
                <a:latin typeface="Arial"/>
                <a:cs typeface="Arial"/>
              </a:rPr>
              <a:t>giving</a:t>
            </a:r>
            <a:r>
              <a:rPr sz="2000" spc="5" dirty="0">
                <a:latin typeface="Arial"/>
                <a:cs typeface="Arial"/>
              </a:rPr>
              <a:t> </a:t>
            </a:r>
            <a:r>
              <a:rPr sz="2000" dirty="0">
                <a:latin typeface="Arial"/>
                <a:cs typeface="Arial"/>
              </a:rPr>
              <a:t>the</a:t>
            </a:r>
            <a:r>
              <a:rPr sz="2000" spc="-15" dirty="0">
                <a:latin typeface="Arial"/>
                <a:cs typeface="Arial"/>
              </a:rPr>
              <a:t> </a:t>
            </a:r>
            <a:r>
              <a:rPr sz="2000" dirty="0">
                <a:latin typeface="Arial"/>
                <a:cs typeface="Arial"/>
              </a:rPr>
              <a:t>PLA</a:t>
            </a:r>
            <a:r>
              <a:rPr sz="2000" spc="5" dirty="0">
                <a:latin typeface="Arial"/>
                <a:cs typeface="Arial"/>
              </a:rPr>
              <a:t> </a:t>
            </a:r>
            <a:r>
              <a:rPr sz="2000" spc="-50" dirty="0">
                <a:latin typeface="Arial"/>
                <a:cs typeface="Arial"/>
              </a:rPr>
              <a:t>a </a:t>
            </a:r>
            <a:r>
              <a:rPr sz="2000" dirty="0">
                <a:latin typeface="Arial"/>
                <a:cs typeface="Arial"/>
              </a:rPr>
              <a:t>significant</a:t>
            </a:r>
            <a:r>
              <a:rPr sz="2000" spc="-50" dirty="0">
                <a:latin typeface="Arial"/>
                <a:cs typeface="Arial"/>
              </a:rPr>
              <a:t> </a:t>
            </a:r>
            <a:r>
              <a:rPr sz="2000" dirty="0">
                <a:latin typeface="Arial"/>
                <a:cs typeface="Arial"/>
              </a:rPr>
              <a:t>power</a:t>
            </a:r>
            <a:r>
              <a:rPr sz="2000" spc="-30" dirty="0">
                <a:latin typeface="Arial"/>
                <a:cs typeface="Arial"/>
              </a:rPr>
              <a:t> </a:t>
            </a:r>
            <a:r>
              <a:rPr sz="2000" dirty="0">
                <a:latin typeface="Arial"/>
                <a:cs typeface="Arial"/>
              </a:rPr>
              <a:t>projection</a:t>
            </a:r>
            <a:r>
              <a:rPr sz="2000" spc="-65" dirty="0">
                <a:latin typeface="Arial"/>
                <a:cs typeface="Arial"/>
              </a:rPr>
              <a:t> </a:t>
            </a:r>
            <a:r>
              <a:rPr sz="2000" spc="-10" dirty="0">
                <a:latin typeface="Arial"/>
                <a:cs typeface="Arial"/>
              </a:rPr>
              <a:t>capability</a:t>
            </a:r>
            <a:endParaRPr sz="2000">
              <a:latin typeface="Arial"/>
              <a:cs typeface="Arial"/>
            </a:endParaRPr>
          </a:p>
          <a:p>
            <a:pPr marL="352425" marR="273685" indent="-339725" algn="just">
              <a:lnSpc>
                <a:spcPct val="100000"/>
              </a:lnSpc>
              <a:spcBef>
                <a:spcPts val="484"/>
              </a:spcBef>
              <a:buChar char="•"/>
              <a:tabLst>
                <a:tab pos="355600" algn="l"/>
              </a:tabLst>
            </a:pPr>
            <a:r>
              <a:rPr sz="2000" dirty="0">
                <a:latin typeface="Arial"/>
                <a:cs typeface="Arial"/>
              </a:rPr>
              <a:t>In</a:t>
            </a:r>
            <a:r>
              <a:rPr sz="2000" spc="-40" dirty="0">
                <a:latin typeface="Arial"/>
                <a:cs typeface="Arial"/>
              </a:rPr>
              <a:t> </a:t>
            </a:r>
            <a:r>
              <a:rPr sz="2000" dirty="0">
                <a:latin typeface="Arial"/>
                <a:cs typeface="Arial"/>
              </a:rPr>
              <a:t>a</a:t>
            </a:r>
            <a:r>
              <a:rPr sz="2000" spc="-15" dirty="0">
                <a:latin typeface="Arial"/>
                <a:cs typeface="Arial"/>
              </a:rPr>
              <a:t> </a:t>
            </a:r>
            <a:r>
              <a:rPr sz="2000" dirty="0">
                <a:latin typeface="Arial"/>
                <a:cs typeface="Arial"/>
              </a:rPr>
              <a:t>conventional</a:t>
            </a:r>
            <a:r>
              <a:rPr sz="2000" spc="-45" dirty="0">
                <a:latin typeface="Arial"/>
                <a:cs typeface="Arial"/>
              </a:rPr>
              <a:t> </a:t>
            </a:r>
            <a:r>
              <a:rPr sz="2000" dirty="0">
                <a:latin typeface="Arial"/>
                <a:cs typeface="Arial"/>
              </a:rPr>
              <a:t>war,</a:t>
            </a:r>
            <a:r>
              <a:rPr sz="2000" spc="-35" dirty="0">
                <a:latin typeface="Arial"/>
                <a:cs typeface="Arial"/>
              </a:rPr>
              <a:t> </a:t>
            </a:r>
            <a:r>
              <a:rPr sz="2000" dirty="0">
                <a:latin typeface="Arial"/>
                <a:cs typeface="Arial"/>
              </a:rPr>
              <a:t>many</a:t>
            </a:r>
            <a:r>
              <a:rPr sz="2000" spc="-40" dirty="0">
                <a:latin typeface="Arial"/>
                <a:cs typeface="Arial"/>
              </a:rPr>
              <a:t> </a:t>
            </a:r>
            <a:r>
              <a:rPr sz="2000" dirty="0">
                <a:latin typeface="Arial"/>
                <a:cs typeface="Arial"/>
              </a:rPr>
              <a:t>of</a:t>
            </a:r>
            <a:r>
              <a:rPr sz="2000" spc="-35" dirty="0">
                <a:latin typeface="Arial"/>
                <a:cs typeface="Arial"/>
              </a:rPr>
              <a:t> </a:t>
            </a:r>
            <a:r>
              <a:rPr sz="2000" dirty="0">
                <a:latin typeface="Arial"/>
                <a:cs typeface="Arial"/>
              </a:rPr>
              <a:t>these</a:t>
            </a:r>
            <a:r>
              <a:rPr sz="2000" spc="-40" dirty="0">
                <a:latin typeface="Arial"/>
                <a:cs typeface="Arial"/>
              </a:rPr>
              <a:t> </a:t>
            </a:r>
            <a:r>
              <a:rPr sz="2000" dirty="0">
                <a:latin typeface="Arial"/>
                <a:cs typeface="Arial"/>
              </a:rPr>
              <a:t>power</a:t>
            </a:r>
            <a:r>
              <a:rPr sz="2000" spc="-45" dirty="0">
                <a:latin typeface="Arial"/>
                <a:cs typeface="Arial"/>
              </a:rPr>
              <a:t> </a:t>
            </a:r>
            <a:r>
              <a:rPr sz="2000" dirty="0">
                <a:latin typeface="Arial"/>
                <a:cs typeface="Arial"/>
              </a:rPr>
              <a:t>projection</a:t>
            </a:r>
            <a:r>
              <a:rPr sz="2000" spc="-50" dirty="0">
                <a:latin typeface="Arial"/>
                <a:cs typeface="Arial"/>
              </a:rPr>
              <a:t> </a:t>
            </a:r>
            <a:r>
              <a:rPr sz="2000" spc="-10" dirty="0">
                <a:latin typeface="Arial"/>
                <a:cs typeface="Arial"/>
              </a:rPr>
              <a:t>capabilities 	</a:t>
            </a:r>
            <a:r>
              <a:rPr sz="2000" dirty="0">
                <a:latin typeface="Arial"/>
                <a:cs typeface="Arial"/>
              </a:rPr>
              <a:t>would</a:t>
            </a:r>
            <a:r>
              <a:rPr sz="2000" spc="-35" dirty="0">
                <a:latin typeface="Arial"/>
                <a:cs typeface="Arial"/>
              </a:rPr>
              <a:t> </a:t>
            </a:r>
            <a:r>
              <a:rPr sz="2000" dirty="0">
                <a:latin typeface="Arial"/>
                <a:cs typeface="Arial"/>
              </a:rPr>
              <a:t>fall</a:t>
            </a:r>
            <a:r>
              <a:rPr sz="2000" spc="-15" dirty="0">
                <a:latin typeface="Arial"/>
                <a:cs typeface="Arial"/>
              </a:rPr>
              <a:t> </a:t>
            </a:r>
            <a:r>
              <a:rPr sz="2000" dirty="0">
                <a:latin typeface="Arial"/>
                <a:cs typeface="Arial"/>
              </a:rPr>
              <a:t>off</a:t>
            </a:r>
            <a:r>
              <a:rPr sz="2000" spc="-45" dirty="0">
                <a:latin typeface="Arial"/>
                <a:cs typeface="Arial"/>
              </a:rPr>
              <a:t> </a:t>
            </a:r>
            <a:r>
              <a:rPr sz="2000" dirty="0">
                <a:latin typeface="Arial"/>
                <a:cs typeface="Arial"/>
              </a:rPr>
              <a:t>significantly</a:t>
            </a:r>
            <a:r>
              <a:rPr sz="2000" spc="-40" dirty="0">
                <a:latin typeface="Arial"/>
                <a:cs typeface="Arial"/>
              </a:rPr>
              <a:t> </a:t>
            </a:r>
            <a:r>
              <a:rPr sz="2000" dirty="0">
                <a:latin typeface="Arial"/>
                <a:cs typeface="Arial"/>
              </a:rPr>
              <a:t>as</a:t>
            </a:r>
            <a:r>
              <a:rPr sz="2000" spc="-30" dirty="0">
                <a:latin typeface="Arial"/>
                <a:cs typeface="Arial"/>
              </a:rPr>
              <a:t> </a:t>
            </a:r>
            <a:r>
              <a:rPr sz="2000" dirty="0">
                <a:latin typeface="Arial"/>
                <a:cs typeface="Arial"/>
              </a:rPr>
              <a:t>the</a:t>
            </a:r>
            <a:r>
              <a:rPr sz="2000" spc="-40" dirty="0">
                <a:latin typeface="Arial"/>
                <a:cs typeface="Arial"/>
              </a:rPr>
              <a:t> </a:t>
            </a:r>
            <a:r>
              <a:rPr sz="2000" dirty="0">
                <a:latin typeface="Arial"/>
                <a:cs typeface="Arial"/>
              </a:rPr>
              <a:t>conflict</a:t>
            </a:r>
            <a:r>
              <a:rPr sz="2000" spc="-40" dirty="0">
                <a:latin typeface="Arial"/>
                <a:cs typeface="Arial"/>
              </a:rPr>
              <a:t> </a:t>
            </a:r>
            <a:r>
              <a:rPr sz="2000" dirty="0">
                <a:latin typeface="Arial"/>
                <a:cs typeface="Arial"/>
              </a:rPr>
              <a:t>gets</a:t>
            </a:r>
            <a:r>
              <a:rPr sz="2000" spc="-40" dirty="0">
                <a:latin typeface="Arial"/>
                <a:cs typeface="Arial"/>
              </a:rPr>
              <a:t> </a:t>
            </a:r>
            <a:r>
              <a:rPr sz="2000" dirty="0">
                <a:latin typeface="Arial"/>
                <a:cs typeface="Arial"/>
              </a:rPr>
              <a:t>further</a:t>
            </a:r>
            <a:r>
              <a:rPr sz="2000" spc="-55" dirty="0">
                <a:latin typeface="Arial"/>
                <a:cs typeface="Arial"/>
              </a:rPr>
              <a:t> </a:t>
            </a:r>
            <a:r>
              <a:rPr sz="2000" dirty="0">
                <a:latin typeface="Arial"/>
                <a:cs typeface="Arial"/>
              </a:rPr>
              <a:t>away</a:t>
            </a:r>
            <a:r>
              <a:rPr sz="2000" spc="-25" dirty="0">
                <a:latin typeface="Arial"/>
                <a:cs typeface="Arial"/>
              </a:rPr>
              <a:t> </a:t>
            </a:r>
            <a:r>
              <a:rPr sz="2000" dirty="0">
                <a:latin typeface="Arial"/>
                <a:cs typeface="Arial"/>
              </a:rPr>
              <a:t>from</a:t>
            </a:r>
            <a:r>
              <a:rPr sz="2000" spc="-45" dirty="0">
                <a:latin typeface="Arial"/>
                <a:cs typeface="Arial"/>
              </a:rPr>
              <a:t> </a:t>
            </a:r>
            <a:r>
              <a:rPr sz="2000" spc="-25" dirty="0">
                <a:latin typeface="Arial"/>
                <a:cs typeface="Arial"/>
              </a:rPr>
              <a:t>the 	</a:t>
            </a:r>
            <a:r>
              <a:rPr sz="2000" dirty="0">
                <a:latin typeface="Arial"/>
                <a:cs typeface="Arial"/>
              </a:rPr>
              <a:t>Chinese</a:t>
            </a:r>
            <a:r>
              <a:rPr sz="2000" spc="-25" dirty="0">
                <a:latin typeface="Arial"/>
                <a:cs typeface="Arial"/>
              </a:rPr>
              <a:t> </a:t>
            </a:r>
            <a:r>
              <a:rPr sz="2000" spc="-10" dirty="0">
                <a:latin typeface="Arial"/>
                <a:cs typeface="Arial"/>
              </a:rPr>
              <a:t>mainland</a:t>
            </a:r>
            <a:endParaRPr sz="2000">
              <a:latin typeface="Arial"/>
              <a:cs typeface="Arial"/>
            </a:endParaRPr>
          </a:p>
          <a:p>
            <a:pPr>
              <a:lnSpc>
                <a:spcPct val="100000"/>
              </a:lnSpc>
              <a:spcBef>
                <a:spcPts val="405"/>
              </a:spcBef>
            </a:pPr>
            <a:endParaRPr sz="2000">
              <a:latin typeface="Arial"/>
              <a:cs typeface="Arial"/>
            </a:endParaRPr>
          </a:p>
          <a:p>
            <a:pPr marR="5080" algn="r">
              <a:lnSpc>
                <a:spcPct val="100000"/>
              </a:lnSpc>
            </a:pPr>
            <a:r>
              <a:rPr sz="1400" spc="-25" dirty="0">
                <a:latin typeface="Arial"/>
                <a:cs typeface="Arial"/>
              </a:rPr>
              <a:t>17</a:t>
            </a:r>
            <a:endParaRPr sz="14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569085">
              <a:lnSpc>
                <a:spcPct val="100000"/>
              </a:lnSpc>
              <a:spcBef>
                <a:spcPts val="95"/>
              </a:spcBef>
            </a:pPr>
            <a:r>
              <a:rPr sz="2800" dirty="0"/>
              <a:t>Career</a:t>
            </a:r>
            <a:r>
              <a:rPr sz="2800" spc="40" dirty="0"/>
              <a:t> </a:t>
            </a:r>
            <a:r>
              <a:rPr sz="2800" spc="-10" dirty="0"/>
              <a:t>Patterns</a:t>
            </a:r>
            <a:endParaRPr sz="2800" dirty="0"/>
          </a:p>
        </p:txBody>
      </p:sp>
      <p:graphicFrame>
        <p:nvGraphicFramePr>
          <p:cNvPr id="3" name="object 3"/>
          <p:cNvGraphicFramePr>
            <a:graphicFrameLocks noGrp="1"/>
          </p:cNvGraphicFramePr>
          <p:nvPr>
            <p:extLst>
              <p:ext uri="{D42A27DB-BD31-4B8C-83A1-F6EECF244321}">
                <p14:modId xmlns:p14="http://schemas.microsoft.com/office/powerpoint/2010/main" val="1991593246"/>
              </p:ext>
            </p:extLst>
          </p:nvPr>
        </p:nvGraphicFramePr>
        <p:xfrm>
          <a:off x="781140" y="3697436"/>
          <a:ext cx="2819400" cy="2228850"/>
        </p:xfrm>
        <a:graphic>
          <a:graphicData uri="http://schemas.openxmlformats.org/drawingml/2006/table">
            <a:tbl>
              <a:tblPr firstRow="1" bandRow="1">
                <a:tableStyleId>{2D5ABB26-0587-4C30-8999-92F81FD0307C}</a:tableStyleId>
              </a:tblPr>
              <a:tblGrid>
                <a:gridCol w="2819400">
                  <a:extLst>
                    <a:ext uri="{9D8B030D-6E8A-4147-A177-3AD203B41FA5}">
                      <a16:colId xmlns:a16="http://schemas.microsoft.com/office/drawing/2014/main" val="20000"/>
                    </a:ext>
                  </a:extLst>
                </a:gridCol>
              </a:tblGrid>
              <a:tr h="371475">
                <a:tc>
                  <a:txBody>
                    <a:bodyPr/>
                    <a:lstStyle/>
                    <a:p>
                      <a:pPr marL="91440">
                        <a:lnSpc>
                          <a:spcPct val="100000"/>
                        </a:lnSpc>
                        <a:spcBef>
                          <a:spcPts val="330"/>
                        </a:spcBef>
                      </a:pPr>
                      <a:r>
                        <a:rPr sz="1200" b="1" dirty="0">
                          <a:solidFill>
                            <a:srgbClr val="FFFFFF"/>
                          </a:solidFill>
                          <a:latin typeface="Arial"/>
                          <a:cs typeface="Arial"/>
                        </a:rPr>
                        <a:t>PLA</a:t>
                      </a:r>
                      <a:r>
                        <a:rPr sz="1200" b="1" spc="-70" dirty="0">
                          <a:solidFill>
                            <a:srgbClr val="FFFFFF"/>
                          </a:solidFill>
                          <a:latin typeface="Arial"/>
                          <a:cs typeface="Arial"/>
                        </a:rPr>
                        <a:t> </a:t>
                      </a:r>
                      <a:r>
                        <a:rPr sz="1200" b="1" dirty="0">
                          <a:solidFill>
                            <a:srgbClr val="FFFFFF"/>
                          </a:solidFill>
                          <a:latin typeface="Arial"/>
                          <a:cs typeface="Arial"/>
                        </a:rPr>
                        <a:t>Career</a:t>
                      </a:r>
                      <a:r>
                        <a:rPr sz="1200" b="1" spc="-50" dirty="0">
                          <a:solidFill>
                            <a:srgbClr val="FFFFFF"/>
                          </a:solidFill>
                          <a:latin typeface="Arial"/>
                          <a:cs typeface="Arial"/>
                        </a:rPr>
                        <a:t> </a:t>
                      </a:r>
                      <a:r>
                        <a:rPr sz="1200" b="1" spc="-10" dirty="0">
                          <a:solidFill>
                            <a:srgbClr val="FFFFFF"/>
                          </a:solidFill>
                          <a:latin typeface="Arial"/>
                          <a:cs typeface="Arial"/>
                        </a:rPr>
                        <a:t>Fields</a:t>
                      </a:r>
                      <a:endParaRPr sz="1200">
                        <a:latin typeface="Arial"/>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BADFE2"/>
                    </a:solidFill>
                  </a:tcPr>
                </a:tc>
                <a:extLst>
                  <a:ext uri="{0D108BD9-81ED-4DB2-BD59-A6C34878D82A}">
                    <a16:rowId xmlns:a16="http://schemas.microsoft.com/office/drawing/2014/main" val="10000"/>
                  </a:ext>
                </a:extLst>
              </a:tr>
              <a:tr h="371475">
                <a:tc>
                  <a:txBody>
                    <a:bodyPr/>
                    <a:lstStyle/>
                    <a:p>
                      <a:pPr marL="91440">
                        <a:lnSpc>
                          <a:spcPct val="100000"/>
                        </a:lnSpc>
                        <a:spcBef>
                          <a:spcPts val="345"/>
                        </a:spcBef>
                      </a:pPr>
                      <a:r>
                        <a:rPr sz="1100" dirty="0">
                          <a:latin typeface="Arial"/>
                          <a:cs typeface="Arial"/>
                        </a:rPr>
                        <a:t>Military</a:t>
                      </a:r>
                      <a:r>
                        <a:rPr sz="1100" spc="-15" dirty="0">
                          <a:latin typeface="Arial"/>
                          <a:cs typeface="Arial"/>
                        </a:rPr>
                        <a:t> </a:t>
                      </a:r>
                      <a:r>
                        <a:rPr sz="1100" dirty="0">
                          <a:latin typeface="Arial"/>
                          <a:cs typeface="Arial"/>
                        </a:rPr>
                        <a:t>Affairs</a:t>
                      </a:r>
                      <a:r>
                        <a:rPr sz="1100" spc="-35" dirty="0">
                          <a:latin typeface="Arial"/>
                          <a:cs typeface="Arial"/>
                        </a:rPr>
                        <a:t> (</a:t>
                      </a:r>
                      <a:r>
                        <a:rPr sz="1100" dirty="0">
                          <a:latin typeface="Droid Sans Fallback"/>
                          <a:cs typeface="Droid Sans Fallback"/>
                        </a:rPr>
                        <a:t>军</a:t>
                      </a:r>
                      <a:r>
                        <a:rPr sz="1100" dirty="0">
                          <a:latin typeface="AoyagiKouzanFontT"/>
                          <a:cs typeface="AoyagiKouzanFontT"/>
                        </a:rPr>
                        <a:t>事</a:t>
                      </a:r>
                      <a:r>
                        <a:rPr sz="1100" dirty="0">
                          <a:latin typeface="Droid Sans Fallback"/>
                          <a:cs typeface="Droid Sans Fallback"/>
                        </a:rPr>
                        <a:t>军</a:t>
                      </a:r>
                      <a:r>
                        <a:rPr sz="1100" dirty="0">
                          <a:latin typeface="AoyagiKouzanFontT"/>
                          <a:cs typeface="AoyagiKouzanFontT"/>
                        </a:rPr>
                        <a:t>官</a:t>
                      </a:r>
                      <a:r>
                        <a:rPr sz="1100" spc="-50" dirty="0">
                          <a:latin typeface="Arial"/>
                          <a:cs typeface="Arial"/>
                        </a:rPr>
                        <a:t>)</a:t>
                      </a:r>
                      <a:endParaRPr sz="1100">
                        <a:latin typeface="Arial"/>
                        <a:cs typeface="Arial"/>
                      </a:endParaRPr>
                    </a:p>
                  </a:txBody>
                  <a:tcPr marL="0" marR="0" marT="438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7F3F4"/>
                    </a:solidFill>
                  </a:tcPr>
                </a:tc>
                <a:extLst>
                  <a:ext uri="{0D108BD9-81ED-4DB2-BD59-A6C34878D82A}">
                    <a16:rowId xmlns:a16="http://schemas.microsoft.com/office/drawing/2014/main" val="10001"/>
                  </a:ext>
                </a:extLst>
              </a:tr>
              <a:tr h="371475">
                <a:tc>
                  <a:txBody>
                    <a:bodyPr/>
                    <a:lstStyle/>
                    <a:p>
                      <a:pPr marL="91440">
                        <a:lnSpc>
                          <a:spcPct val="100000"/>
                        </a:lnSpc>
                        <a:spcBef>
                          <a:spcPts val="345"/>
                        </a:spcBef>
                      </a:pPr>
                      <a:r>
                        <a:rPr sz="1100" dirty="0">
                          <a:latin typeface="Arial"/>
                          <a:cs typeface="Arial"/>
                        </a:rPr>
                        <a:t>Political</a:t>
                      </a:r>
                      <a:r>
                        <a:rPr sz="1100" spc="-30" dirty="0">
                          <a:latin typeface="Arial"/>
                          <a:cs typeface="Arial"/>
                        </a:rPr>
                        <a:t> (</a:t>
                      </a:r>
                      <a:r>
                        <a:rPr sz="1100" dirty="0">
                          <a:latin typeface="AoyagiKouzanFontT"/>
                          <a:cs typeface="AoyagiKouzanFontT"/>
                        </a:rPr>
                        <a:t>政治</a:t>
                      </a:r>
                      <a:r>
                        <a:rPr sz="1100" dirty="0">
                          <a:latin typeface="Droid Sans Fallback"/>
                          <a:cs typeface="Droid Sans Fallback"/>
                        </a:rPr>
                        <a:t>军</a:t>
                      </a:r>
                      <a:r>
                        <a:rPr sz="1100" dirty="0">
                          <a:latin typeface="AoyagiKouzanFontT"/>
                          <a:cs typeface="AoyagiKouzanFontT"/>
                        </a:rPr>
                        <a:t>官</a:t>
                      </a:r>
                      <a:r>
                        <a:rPr sz="1100" spc="-50" dirty="0">
                          <a:latin typeface="Arial"/>
                          <a:cs typeface="Arial"/>
                        </a:rPr>
                        <a:t>)</a:t>
                      </a:r>
                      <a:endParaRPr sz="1100" dirty="0">
                        <a:latin typeface="Arial"/>
                        <a:cs typeface="Arial"/>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extLst>
                  <a:ext uri="{0D108BD9-81ED-4DB2-BD59-A6C34878D82A}">
                    <a16:rowId xmlns:a16="http://schemas.microsoft.com/office/drawing/2014/main" val="10002"/>
                  </a:ext>
                </a:extLst>
              </a:tr>
              <a:tr h="371475">
                <a:tc>
                  <a:txBody>
                    <a:bodyPr/>
                    <a:lstStyle/>
                    <a:p>
                      <a:pPr marL="91440">
                        <a:lnSpc>
                          <a:spcPct val="100000"/>
                        </a:lnSpc>
                        <a:spcBef>
                          <a:spcPts val="350"/>
                        </a:spcBef>
                      </a:pPr>
                      <a:r>
                        <a:rPr sz="1100" dirty="0">
                          <a:latin typeface="Arial"/>
                          <a:cs typeface="Arial"/>
                        </a:rPr>
                        <a:t>Logistics</a:t>
                      </a:r>
                      <a:r>
                        <a:rPr sz="1100" spc="-20" dirty="0">
                          <a:latin typeface="Arial"/>
                          <a:cs typeface="Arial"/>
                        </a:rPr>
                        <a:t> (</a:t>
                      </a:r>
                      <a:r>
                        <a:rPr sz="1100" dirty="0">
                          <a:latin typeface="AoyagiKouzanFontT"/>
                          <a:cs typeface="AoyagiKouzanFontT"/>
                        </a:rPr>
                        <a:t>后勤</a:t>
                      </a:r>
                      <a:r>
                        <a:rPr sz="1100" dirty="0">
                          <a:latin typeface="Droid Sans Fallback"/>
                          <a:cs typeface="Droid Sans Fallback"/>
                        </a:rPr>
                        <a:t>军</a:t>
                      </a:r>
                      <a:r>
                        <a:rPr sz="1100" dirty="0">
                          <a:latin typeface="AoyagiKouzanFontT"/>
                          <a:cs typeface="AoyagiKouzanFontT"/>
                        </a:rPr>
                        <a:t>官</a:t>
                      </a:r>
                      <a:r>
                        <a:rPr sz="1100" spc="-50" dirty="0">
                          <a:latin typeface="Arial"/>
                          <a:cs typeface="Arial"/>
                        </a:rPr>
                        <a:t>)</a:t>
                      </a:r>
                      <a:endParaRPr sz="1100" dirty="0">
                        <a:latin typeface="Arial"/>
                        <a:cs typeface="Arial"/>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3F4"/>
                    </a:solidFill>
                  </a:tcPr>
                </a:tc>
                <a:extLst>
                  <a:ext uri="{0D108BD9-81ED-4DB2-BD59-A6C34878D82A}">
                    <a16:rowId xmlns:a16="http://schemas.microsoft.com/office/drawing/2014/main" val="10003"/>
                  </a:ext>
                </a:extLst>
              </a:tr>
              <a:tr h="371475">
                <a:tc>
                  <a:txBody>
                    <a:bodyPr/>
                    <a:lstStyle/>
                    <a:p>
                      <a:pPr marL="91440">
                        <a:lnSpc>
                          <a:spcPct val="100000"/>
                        </a:lnSpc>
                        <a:spcBef>
                          <a:spcPts val="350"/>
                        </a:spcBef>
                      </a:pPr>
                      <a:r>
                        <a:rPr sz="1100" dirty="0">
                          <a:latin typeface="Arial"/>
                          <a:cs typeface="Arial"/>
                        </a:rPr>
                        <a:t>Armaments</a:t>
                      </a:r>
                      <a:r>
                        <a:rPr sz="1100" spc="-25" dirty="0">
                          <a:latin typeface="Arial"/>
                          <a:cs typeface="Arial"/>
                        </a:rPr>
                        <a:t> (</a:t>
                      </a:r>
                      <a:r>
                        <a:rPr sz="1100" dirty="0">
                          <a:latin typeface="AoyagiKouzanFontT"/>
                          <a:cs typeface="AoyagiKouzanFontT"/>
                        </a:rPr>
                        <a:t>装</a:t>
                      </a:r>
                      <a:r>
                        <a:rPr sz="1100" dirty="0">
                          <a:latin typeface="Droid Sans Fallback"/>
                          <a:cs typeface="Droid Sans Fallback"/>
                        </a:rPr>
                        <a:t>备军</a:t>
                      </a:r>
                      <a:r>
                        <a:rPr sz="1100" dirty="0">
                          <a:latin typeface="AoyagiKouzanFontT"/>
                          <a:cs typeface="AoyagiKouzanFontT"/>
                        </a:rPr>
                        <a:t>官</a:t>
                      </a:r>
                      <a:r>
                        <a:rPr sz="1100" spc="-50" dirty="0">
                          <a:latin typeface="Arial"/>
                          <a:cs typeface="Arial"/>
                        </a:rPr>
                        <a:t>)</a:t>
                      </a:r>
                      <a:endParaRPr sz="1100">
                        <a:latin typeface="Arial"/>
                        <a:cs typeface="Arial"/>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extLst>
                  <a:ext uri="{0D108BD9-81ED-4DB2-BD59-A6C34878D82A}">
                    <a16:rowId xmlns:a16="http://schemas.microsoft.com/office/drawing/2014/main" val="10004"/>
                  </a:ext>
                </a:extLst>
              </a:tr>
              <a:tr h="371475">
                <a:tc>
                  <a:txBody>
                    <a:bodyPr/>
                    <a:lstStyle/>
                    <a:p>
                      <a:pPr marL="91440">
                        <a:lnSpc>
                          <a:spcPct val="100000"/>
                        </a:lnSpc>
                        <a:spcBef>
                          <a:spcPts val="350"/>
                        </a:spcBef>
                      </a:pPr>
                      <a:r>
                        <a:rPr sz="1100" dirty="0">
                          <a:latin typeface="Arial"/>
                          <a:cs typeface="Arial"/>
                        </a:rPr>
                        <a:t>Technical</a:t>
                      </a:r>
                      <a:r>
                        <a:rPr sz="1100" spc="-70" dirty="0">
                          <a:latin typeface="Arial"/>
                          <a:cs typeface="Arial"/>
                        </a:rPr>
                        <a:t> </a:t>
                      </a:r>
                      <a:r>
                        <a:rPr sz="1100" dirty="0">
                          <a:latin typeface="Arial"/>
                          <a:cs typeface="Arial"/>
                        </a:rPr>
                        <a:t>Specialists</a:t>
                      </a:r>
                      <a:r>
                        <a:rPr sz="1100" spc="-35" dirty="0">
                          <a:latin typeface="Arial"/>
                          <a:cs typeface="Arial"/>
                        </a:rPr>
                        <a:t> (</a:t>
                      </a:r>
                      <a:r>
                        <a:rPr sz="1100" dirty="0">
                          <a:latin typeface="Droid Sans Fallback"/>
                          <a:cs typeface="Droid Sans Fallback"/>
                        </a:rPr>
                        <a:t>专业</a:t>
                      </a:r>
                      <a:r>
                        <a:rPr sz="1100" dirty="0">
                          <a:latin typeface="AoyagiKouzanFontT"/>
                          <a:cs typeface="AoyagiKouzanFontT"/>
                        </a:rPr>
                        <a:t>技</a:t>
                      </a:r>
                      <a:r>
                        <a:rPr sz="1100" dirty="0">
                          <a:latin typeface="Droid Sans Fallback"/>
                          <a:cs typeface="Droid Sans Fallback"/>
                        </a:rPr>
                        <a:t>术军</a:t>
                      </a:r>
                      <a:r>
                        <a:rPr sz="1100" dirty="0">
                          <a:latin typeface="AoyagiKouzanFontT"/>
                          <a:cs typeface="AoyagiKouzanFontT"/>
                        </a:rPr>
                        <a:t>官</a:t>
                      </a:r>
                      <a:r>
                        <a:rPr sz="1100" spc="-50" dirty="0">
                          <a:latin typeface="Arial"/>
                          <a:cs typeface="Arial"/>
                        </a:rPr>
                        <a:t>)</a:t>
                      </a:r>
                      <a:endParaRPr sz="1100" dirty="0">
                        <a:latin typeface="Arial"/>
                        <a:cs typeface="Arial"/>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3F4"/>
                    </a:solidFill>
                  </a:tcPr>
                </a:tc>
                <a:extLst>
                  <a:ext uri="{0D108BD9-81ED-4DB2-BD59-A6C34878D82A}">
                    <a16:rowId xmlns:a16="http://schemas.microsoft.com/office/drawing/2014/main" val="10005"/>
                  </a:ext>
                </a:extLst>
              </a:tr>
            </a:tbl>
          </a:graphicData>
        </a:graphic>
      </p:graphicFrame>
      <p:grpSp>
        <p:nvGrpSpPr>
          <p:cNvPr id="4" name="object 4"/>
          <p:cNvGrpSpPr/>
          <p:nvPr/>
        </p:nvGrpSpPr>
        <p:grpSpPr>
          <a:xfrm>
            <a:off x="5164814" y="3621585"/>
            <a:ext cx="2971165" cy="369570"/>
            <a:chOff x="5164814" y="3621585"/>
            <a:chExt cx="2971165" cy="369570"/>
          </a:xfrm>
        </p:grpSpPr>
        <p:pic>
          <p:nvPicPr>
            <p:cNvPr id="5" name="object 5"/>
            <p:cNvPicPr/>
            <p:nvPr/>
          </p:nvPicPr>
          <p:blipFill>
            <a:blip r:embed="rId2" cstate="print"/>
            <a:stretch>
              <a:fillRect/>
            </a:stretch>
          </p:blipFill>
          <p:spPr>
            <a:xfrm>
              <a:off x="5164814" y="3621585"/>
              <a:ext cx="2971087" cy="135380"/>
            </a:xfrm>
            <a:prstGeom prst="rect">
              <a:avLst/>
            </a:prstGeom>
          </p:spPr>
        </p:pic>
        <p:pic>
          <p:nvPicPr>
            <p:cNvPr id="6" name="object 6"/>
            <p:cNvPicPr/>
            <p:nvPr/>
          </p:nvPicPr>
          <p:blipFill>
            <a:blip r:embed="rId3" cstate="print"/>
            <a:stretch>
              <a:fillRect/>
            </a:stretch>
          </p:blipFill>
          <p:spPr>
            <a:xfrm>
              <a:off x="6019799" y="3701783"/>
              <a:ext cx="1258061" cy="288810"/>
            </a:xfrm>
            <a:prstGeom prst="rect">
              <a:avLst/>
            </a:prstGeom>
          </p:spPr>
        </p:pic>
      </p:grpSp>
      <p:sp>
        <p:nvSpPr>
          <p:cNvPr id="7" name="object 7"/>
          <p:cNvSpPr txBox="1"/>
          <p:nvPr/>
        </p:nvSpPr>
        <p:spPr>
          <a:xfrm>
            <a:off x="535940" y="1583514"/>
            <a:ext cx="8039100" cy="2353208"/>
          </a:xfrm>
          <a:prstGeom prst="rect">
            <a:avLst/>
          </a:prstGeom>
        </p:spPr>
        <p:txBody>
          <a:bodyPr vert="horz" wrap="square" lIns="0" tIns="57150" rIns="0" bIns="0" rtlCol="0">
            <a:spAutoFit/>
          </a:bodyPr>
          <a:lstStyle/>
          <a:p>
            <a:pPr marL="12700">
              <a:lnSpc>
                <a:spcPct val="100000"/>
              </a:lnSpc>
              <a:spcBef>
                <a:spcPts val="450"/>
              </a:spcBef>
            </a:pPr>
            <a:r>
              <a:rPr sz="1400" b="1" i="1" dirty="0">
                <a:latin typeface="Arial"/>
                <a:cs typeface="Arial"/>
              </a:rPr>
              <a:t>PLA</a:t>
            </a:r>
            <a:r>
              <a:rPr sz="1400" b="1" i="1" spc="-30" dirty="0">
                <a:latin typeface="Arial"/>
                <a:cs typeface="Arial"/>
              </a:rPr>
              <a:t> </a:t>
            </a:r>
            <a:r>
              <a:rPr sz="1400" b="1" i="1" dirty="0">
                <a:latin typeface="Arial"/>
                <a:cs typeface="Arial"/>
              </a:rPr>
              <a:t>officers</a:t>
            </a:r>
            <a:r>
              <a:rPr sz="1400" b="1" i="1" spc="-55" dirty="0">
                <a:latin typeface="Arial"/>
                <a:cs typeface="Arial"/>
              </a:rPr>
              <a:t> </a:t>
            </a:r>
            <a:r>
              <a:rPr sz="1400" b="1" i="1" dirty="0">
                <a:latin typeface="Arial"/>
                <a:cs typeface="Arial"/>
              </a:rPr>
              <a:t>are</a:t>
            </a:r>
            <a:r>
              <a:rPr sz="1400" b="1" i="1" spc="-35" dirty="0">
                <a:latin typeface="Arial"/>
                <a:cs typeface="Arial"/>
              </a:rPr>
              <a:t> </a:t>
            </a:r>
            <a:r>
              <a:rPr sz="1400" b="1" i="1" dirty="0">
                <a:latin typeface="Arial"/>
                <a:cs typeface="Arial"/>
              </a:rPr>
              <a:t>siloed</a:t>
            </a:r>
            <a:r>
              <a:rPr sz="1400" b="1" i="1" spc="-50" dirty="0">
                <a:latin typeface="Arial"/>
                <a:cs typeface="Arial"/>
              </a:rPr>
              <a:t> </a:t>
            </a:r>
            <a:r>
              <a:rPr sz="1400" b="1" i="1" dirty="0">
                <a:latin typeface="Arial"/>
                <a:cs typeface="Arial"/>
              </a:rPr>
              <a:t>within</a:t>
            </a:r>
            <a:r>
              <a:rPr sz="1400" b="1" i="1" spc="-60" dirty="0">
                <a:latin typeface="Arial"/>
                <a:cs typeface="Arial"/>
              </a:rPr>
              <a:t> </a:t>
            </a:r>
            <a:r>
              <a:rPr sz="1400" b="1" i="1" dirty="0">
                <a:latin typeface="Arial"/>
                <a:cs typeface="Arial"/>
              </a:rPr>
              <a:t>specific</a:t>
            </a:r>
            <a:r>
              <a:rPr sz="1400" b="1" i="1" spc="-55" dirty="0">
                <a:latin typeface="Arial"/>
                <a:cs typeface="Arial"/>
              </a:rPr>
              <a:t> </a:t>
            </a:r>
            <a:r>
              <a:rPr sz="1400" b="1" i="1" dirty="0">
                <a:latin typeface="Arial"/>
                <a:cs typeface="Arial"/>
              </a:rPr>
              <a:t>career</a:t>
            </a:r>
            <a:r>
              <a:rPr sz="1400" b="1" i="1" spc="-40" dirty="0">
                <a:latin typeface="Arial"/>
                <a:cs typeface="Arial"/>
              </a:rPr>
              <a:t> </a:t>
            </a:r>
            <a:r>
              <a:rPr sz="1400" b="1" i="1" spc="-10" dirty="0">
                <a:latin typeface="Arial"/>
                <a:cs typeface="Arial"/>
              </a:rPr>
              <a:t>tracks</a:t>
            </a:r>
            <a:endParaRPr sz="1400" dirty="0">
              <a:latin typeface="Arial"/>
              <a:cs typeface="Arial"/>
            </a:endParaRPr>
          </a:p>
          <a:p>
            <a:pPr marL="65405" indent="-62230">
              <a:lnSpc>
                <a:spcPct val="100000"/>
              </a:lnSpc>
              <a:spcBef>
                <a:spcPts val="295"/>
              </a:spcBef>
              <a:buSzPct val="91666"/>
              <a:buChar char="•"/>
              <a:tabLst>
                <a:tab pos="65405" algn="l"/>
              </a:tabLst>
            </a:pPr>
            <a:r>
              <a:rPr sz="1200" dirty="0">
                <a:latin typeface="Arial"/>
                <a:cs typeface="Arial"/>
              </a:rPr>
              <a:t>Not</a:t>
            </a:r>
            <a:r>
              <a:rPr sz="1200" spc="-20" dirty="0">
                <a:latin typeface="Arial"/>
                <a:cs typeface="Arial"/>
              </a:rPr>
              <a:t> </a:t>
            </a:r>
            <a:r>
              <a:rPr sz="1200" dirty="0">
                <a:latin typeface="Arial"/>
                <a:cs typeface="Arial"/>
              </a:rPr>
              <a:t>much</a:t>
            </a:r>
            <a:r>
              <a:rPr sz="1200" spc="-30" dirty="0">
                <a:latin typeface="Arial"/>
                <a:cs typeface="Arial"/>
              </a:rPr>
              <a:t> </a:t>
            </a:r>
            <a:r>
              <a:rPr sz="1200" dirty="0">
                <a:latin typeface="Arial"/>
                <a:cs typeface="Arial"/>
              </a:rPr>
              <a:t>interchange</a:t>
            </a:r>
            <a:r>
              <a:rPr sz="1200" spc="-55" dirty="0">
                <a:latin typeface="Arial"/>
                <a:cs typeface="Arial"/>
              </a:rPr>
              <a:t> </a:t>
            </a:r>
            <a:r>
              <a:rPr sz="1200" dirty="0">
                <a:latin typeface="Arial"/>
                <a:cs typeface="Arial"/>
              </a:rPr>
              <a:t>between</a:t>
            </a:r>
            <a:r>
              <a:rPr sz="1200" spc="-40" dirty="0">
                <a:latin typeface="Arial"/>
                <a:cs typeface="Arial"/>
              </a:rPr>
              <a:t> </a:t>
            </a:r>
            <a:r>
              <a:rPr sz="1200" dirty="0">
                <a:latin typeface="Arial"/>
                <a:cs typeface="Arial"/>
              </a:rPr>
              <a:t>different</a:t>
            </a:r>
            <a:r>
              <a:rPr sz="1200" spc="-45" dirty="0">
                <a:latin typeface="Arial"/>
                <a:cs typeface="Arial"/>
              </a:rPr>
              <a:t> </a:t>
            </a:r>
            <a:r>
              <a:rPr sz="1200" dirty="0">
                <a:latin typeface="Arial"/>
                <a:cs typeface="Arial"/>
              </a:rPr>
              <a:t>parts</a:t>
            </a:r>
            <a:r>
              <a:rPr sz="1200" spc="-25" dirty="0">
                <a:latin typeface="Arial"/>
                <a:cs typeface="Arial"/>
              </a:rPr>
              <a:t> </a:t>
            </a:r>
            <a:r>
              <a:rPr sz="1200" dirty="0">
                <a:latin typeface="Arial"/>
                <a:cs typeface="Arial"/>
              </a:rPr>
              <a:t>of</a:t>
            </a:r>
            <a:r>
              <a:rPr sz="1200" spc="-20" dirty="0">
                <a:latin typeface="Arial"/>
                <a:cs typeface="Arial"/>
              </a:rPr>
              <a:t> </a:t>
            </a:r>
            <a:r>
              <a:rPr sz="1200" dirty="0">
                <a:latin typeface="Arial"/>
                <a:cs typeface="Arial"/>
              </a:rPr>
              <a:t>the</a:t>
            </a:r>
            <a:r>
              <a:rPr sz="1200" spc="-20" dirty="0">
                <a:latin typeface="Arial"/>
                <a:cs typeface="Arial"/>
              </a:rPr>
              <a:t> </a:t>
            </a:r>
            <a:r>
              <a:rPr sz="1200" dirty="0">
                <a:latin typeface="Arial"/>
                <a:cs typeface="Arial"/>
              </a:rPr>
              <a:t>PLA:</a:t>
            </a:r>
            <a:r>
              <a:rPr sz="1200" spc="-20" dirty="0">
                <a:latin typeface="Arial"/>
                <a:cs typeface="Arial"/>
              </a:rPr>
              <a:t> </a:t>
            </a:r>
            <a:r>
              <a:rPr sz="1200" dirty="0">
                <a:latin typeface="Arial"/>
                <a:cs typeface="Arial"/>
              </a:rPr>
              <a:t>on</a:t>
            </a:r>
            <a:r>
              <a:rPr sz="1200" spc="-30" dirty="0">
                <a:latin typeface="Arial"/>
                <a:cs typeface="Arial"/>
              </a:rPr>
              <a:t> </a:t>
            </a:r>
            <a:r>
              <a:rPr sz="1200" dirty="0">
                <a:latin typeface="Arial"/>
                <a:cs typeface="Arial"/>
              </a:rPr>
              <a:t>18%</a:t>
            </a:r>
            <a:r>
              <a:rPr sz="1200" spc="-35" dirty="0">
                <a:latin typeface="Arial"/>
                <a:cs typeface="Arial"/>
              </a:rPr>
              <a:t> </a:t>
            </a:r>
            <a:r>
              <a:rPr sz="1200" dirty="0">
                <a:latin typeface="Arial"/>
                <a:cs typeface="Arial"/>
              </a:rPr>
              <a:t>of</a:t>
            </a:r>
            <a:r>
              <a:rPr sz="1200" spc="-10" dirty="0">
                <a:latin typeface="Arial"/>
                <a:cs typeface="Arial"/>
              </a:rPr>
              <a:t> </a:t>
            </a:r>
            <a:r>
              <a:rPr sz="1200" dirty="0">
                <a:latin typeface="Arial"/>
                <a:cs typeface="Arial"/>
              </a:rPr>
              <a:t>senior</a:t>
            </a:r>
            <a:r>
              <a:rPr sz="1200" spc="-35" dirty="0">
                <a:latin typeface="Arial"/>
                <a:cs typeface="Arial"/>
              </a:rPr>
              <a:t> </a:t>
            </a:r>
            <a:r>
              <a:rPr sz="1200" dirty="0">
                <a:latin typeface="Arial"/>
                <a:cs typeface="Arial"/>
              </a:rPr>
              <a:t>officers</a:t>
            </a:r>
            <a:r>
              <a:rPr sz="1200" spc="-35" dirty="0">
                <a:latin typeface="Arial"/>
                <a:cs typeface="Arial"/>
              </a:rPr>
              <a:t> </a:t>
            </a:r>
            <a:r>
              <a:rPr sz="1200" dirty="0">
                <a:latin typeface="Arial"/>
                <a:cs typeface="Arial"/>
              </a:rPr>
              <a:t>served</a:t>
            </a:r>
            <a:r>
              <a:rPr sz="1200" spc="-20" dirty="0">
                <a:latin typeface="Arial"/>
                <a:cs typeface="Arial"/>
              </a:rPr>
              <a:t> </a:t>
            </a:r>
            <a:r>
              <a:rPr sz="1200" dirty="0">
                <a:latin typeface="Arial"/>
                <a:cs typeface="Arial"/>
              </a:rPr>
              <a:t>in</a:t>
            </a:r>
            <a:r>
              <a:rPr sz="1200" spc="-20" dirty="0">
                <a:latin typeface="Arial"/>
                <a:cs typeface="Arial"/>
              </a:rPr>
              <a:t> </a:t>
            </a:r>
            <a:r>
              <a:rPr sz="1200" dirty="0">
                <a:latin typeface="Arial"/>
                <a:cs typeface="Arial"/>
              </a:rPr>
              <a:t>both</a:t>
            </a:r>
            <a:r>
              <a:rPr sz="1200" spc="-30" dirty="0">
                <a:latin typeface="Arial"/>
                <a:cs typeface="Arial"/>
              </a:rPr>
              <a:t> </a:t>
            </a:r>
            <a:r>
              <a:rPr sz="1200" dirty="0">
                <a:latin typeface="Arial"/>
                <a:cs typeface="Arial"/>
              </a:rPr>
              <a:t>a</a:t>
            </a:r>
            <a:r>
              <a:rPr sz="1200" spc="-20" dirty="0">
                <a:latin typeface="Arial"/>
                <a:cs typeface="Arial"/>
              </a:rPr>
              <a:t> </a:t>
            </a:r>
            <a:r>
              <a:rPr sz="1200" spc="-10" dirty="0">
                <a:latin typeface="Arial"/>
                <a:cs typeface="Arial"/>
              </a:rPr>
              <a:t>Theater</a:t>
            </a:r>
            <a:endParaRPr sz="1200" dirty="0">
              <a:latin typeface="Arial"/>
              <a:cs typeface="Arial"/>
            </a:endParaRPr>
          </a:p>
          <a:p>
            <a:pPr marL="12700">
              <a:lnSpc>
                <a:spcPct val="100000"/>
              </a:lnSpc>
            </a:pPr>
            <a:r>
              <a:rPr sz="1200" dirty="0">
                <a:latin typeface="Arial"/>
                <a:cs typeface="Arial"/>
              </a:rPr>
              <a:t>Command</a:t>
            </a:r>
            <a:r>
              <a:rPr sz="1200" spc="-50" dirty="0">
                <a:latin typeface="Arial"/>
                <a:cs typeface="Arial"/>
              </a:rPr>
              <a:t> </a:t>
            </a:r>
            <a:r>
              <a:rPr sz="1200" i="1" dirty="0">
                <a:latin typeface="Arial"/>
                <a:cs typeface="Arial"/>
              </a:rPr>
              <a:t>and</a:t>
            </a:r>
            <a:r>
              <a:rPr sz="1200" i="1" spc="-25" dirty="0">
                <a:latin typeface="Arial"/>
                <a:cs typeface="Arial"/>
              </a:rPr>
              <a:t> </a:t>
            </a:r>
            <a:r>
              <a:rPr sz="1200" dirty="0">
                <a:latin typeface="Arial"/>
                <a:cs typeface="Arial"/>
              </a:rPr>
              <a:t>a</a:t>
            </a:r>
            <a:r>
              <a:rPr sz="1200" spc="-5" dirty="0">
                <a:latin typeface="Arial"/>
                <a:cs typeface="Arial"/>
              </a:rPr>
              <a:t> </a:t>
            </a:r>
            <a:r>
              <a:rPr sz="1200" dirty="0">
                <a:latin typeface="Arial"/>
                <a:cs typeface="Arial"/>
              </a:rPr>
              <a:t>CMC</a:t>
            </a:r>
            <a:r>
              <a:rPr sz="1200" spc="-10" dirty="0">
                <a:latin typeface="Arial"/>
                <a:cs typeface="Arial"/>
              </a:rPr>
              <a:t> </a:t>
            </a:r>
            <a:r>
              <a:rPr sz="1200" dirty="0">
                <a:latin typeface="Arial"/>
                <a:cs typeface="Arial"/>
              </a:rPr>
              <a:t>department</a:t>
            </a:r>
            <a:r>
              <a:rPr sz="1200" spc="-40" dirty="0">
                <a:latin typeface="Arial"/>
                <a:cs typeface="Arial"/>
              </a:rPr>
              <a:t> </a:t>
            </a:r>
            <a:r>
              <a:rPr sz="1200" dirty="0">
                <a:latin typeface="Arial"/>
                <a:cs typeface="Arial"/>
              </a:rPr>
              <a:t>in</a:t>
            </a:r>
            <a:r>
              <a:rPr sz="1200" spc="-20" dirty="0">
                <a:latin typeface="Arial"/>
                <a:cs typeface="Arial"/>
              </a:rPr>
              <a:t> </a:t>
            </a:r>
            <a:r>
              <a:rPr sz="1200" dirty="0">
                <a:latin typeface="Arial"/>
                <a:cs typeface="Arial"/>
              </a:rPr>
              <a:t>the</a:t>
            </a:r>
            <a:r>
              <a:rPr sz="1200" spc="-15" dirty="0">
                <a:latin typeface="Arial"/>
                <a:cs typeface="Arial"/>
              </a:rPr>
              <a:t> </a:t>
            </a:r>
            <a:r>
              <a:rPr sz="1200" dirty="0">
                <a:latin typeface="Arial"/>
                <a:cs typeface="Arial"/>
              </a:rPr>
              <a:t>last</a:t>
            </a:r>
            <a:r>
              <a:rPr sz="1200" spc="-15" dirty="0">
                <a:latin typeface="Arial"/>
                <a:cs typeface="Arial"/>
              </a:rPr>
              <a:t> </a:t>
            </a:r>
            <a:r>
              <a:rPr sz="1200" spc="-10" dirty="0">
                <a:latin typeface="Arial"/>
                <a:cs typeface="Arial"/>
              </a:rPr>
              <a:t>decade.</a:t>
            </a:r>
            <a:endParaRPr sz="1200" dirty="0">
              <a:latin typeface="Arial"/>
              <a:cs typeface="Arial"/>
            </a:endParaRPr>
          </a:p>
          <a:p>
            <a:pPr marL="65405" indent="-62230">
              <a:lnSpc>
                <a:spcPct val="100000"/>
              </a:lnSpc>
              <a:spcBef>
                <a:spcPts val="290"/>
              </a:spcBef>
              <a:buSzPct val="91666"/>
              <a:buChar char="•"/>
              <a:tabLst>
                <a:tab pos="65405" algn="l"/>
              </a:tabLst>
            </a:pPr>
            <a:r>
              <a:rPr sz="1200" dirty="0">
                <a:latin typeface="Arial"/>
                <a:cs typeface="Arial"/>
              </a:rPr>
              <a:t>Little</a:t>
            </a:r>
            <a:r>
              <a:rPr sz="1200" spc="-30" dirty="0">
                <a:latin typeface="Arial"/>
                <a:cs typeface="Arial"/>
              </a:rPr>
              <a:t> </a:t>
            </a:r>
            <a:r>
              <a:rPr sz="1200" dirty="0">
                <a:latin typeface="Arial"/>
                <a:cs typeface="Arial"/>
              </a:rPr>
              <a:t>functional</a:t>
            </a:r>
            <a:r>
              <a:rPr sz="1200" spc="-55" dirty="0">
                <a:latin typeface="Arial"/>
                <a:cs typeface="Arial"/>
              </a:rPr>
              <a:t> </a:t>
            </a:r>
            <a:r>
              <a:rPr sz="1200" dirty="0">
                <a:latin typeface="Arial"/>
                <a:cs typeface="Arial"/>
              </a:rPr>
              <a:t>crossover:</a:t>
            </a:r>
            <a:r>
              <a:rPr sz="1200" spc="-35" dirty="0">
                <a:latin typeface="Arial"/>
                <a:cs typeface="Arial"/>
              </a:rPr>
              <a:t> </a:t>
            </a:r>
            <a:r>
              <a:rPr sz="1200" dirty="0">
                <a:latin typeface="Arial"/>
                <a:cs typeface="Arial"/>
              </a:rPr>
              <a:t>PLA</a:t>
            </a:r>
            <a:r>
              <a:rPr sz="1200" spc="-30" dirty="0">
                <a:latin typeface="Arial"/>
                <a:cs typeface="Arial"/>
              </a:rPr>
              <a:t> </a:t>
            </a:r>
            <a:r>
              <a:rPr sz="1200" dirty="0">
                <a:latin typeface="Arial"/>
                <a:cs typeface="Arial"/>
              </a:rPr>
              <a:t>officers</a:t>
            </a:r>
            <a:r>
              <a:rPr sz="1200" spc="-40" dirty="0">
                <a:latin typeface="Arial"/>
                <a:cs typeface="Arial"/>
              </a:rPr>
              <a:t> </a:t>
            </a:r>
            <a:r>
              <a:rPr sz="1200" dirty="0">
                <a:latin typeface="Arial"/>
                <a:cs typeface="Arial"/>
              </a:rPr>
              <a:t>usually</a:t>
            </a:r>
            <a:r>
              <a:rPr sz="1200" spc="-55" dirty="0">
                <a:latin typeface="Arial"/>
                <a:cs typeface="Arial"/>
              </a:rPr>
              <a:t> </a:t>
            </a:r>
            <a:r>
              <a:rPr sz="1200" dirty="0">
                <a:latin typeface="Arial"/>
                <a:cs typeface="Arial"/>
              </a:rPr>
              <a:t>stay</a:t>
            </a:r>
            <a:r>
              <a:rPr sz="1200" spc="-15" dirty="0">
                <a:latin typeface="Arial"/>
                <a:cs typeface="Arial"/>
              </a:rPr>
              <a:t> </a:t>
            </a:r>
            <a:r>
              <a:rPr sz="1200" dirty="0">
                <a:latin typeface="Arial"/>
                <a:cs typeface="Arial"/>
              </a:rPr>
              <a:t>within</a:t>
            </a:r>
            <a:r>
              <a:rPr sz="1200" spc="-30" dirty="0">
                <a:latin typeface="Arial"/>
                <a:cs typeface="Arial"/>
              </a:rPr>
              <a:t> </a:t>
            </a:r>
            <a:r>
              <a:rPr sz="1200" dirty="0">
                <a:latin typeface="Arial"/>
                <a:cs typeface="Arial"/>
              </a:rPr>
              <a:t>the</a:t>
            </a:r>
            <a:r>
              <a:rPr sz="1200" spc="-30" dirty="0">
                <a:latin typeface="Arial"/>
                <a:cs typeface="Arial"/>
              </a:rPr>
              <a:t> </a:t>
            </a:r>
            <a:r>
              <a:rPr sz="1200" dirty="0">
                <a:latin typeface="Arial"/>
                <a:cs typeface="Arial"/>
              </a:rPr>
              <a:t>same</a:t>
            </a:r>
            <a:r>
              <a:rPr sz="1200" spc="-35" dirty="0">
                <a:latin typeface="Arial"/>
                <a:cs typeface="Arial"/>
              </a:rPr>
              <a:t> </a:t>
            </a:r>
            <a:r>
              <a:rPr sz="1200" dirty="0">
                <a:latin typeface="Arial"/>
                <a:cs typeface="Arial"/>
              </a:rPr>
              <a:t>general</a:t>
            </a:r>
            <a:r>
              <a:rPr sz="1200" spc="-55" dirty="0">
                <a:latin typeface="Arial"/>
                <a:cs typeface="Arial"/>
              </a:rPr>
              <a:t> </a:t>
            </a:r>
            <a:r>
              <a:rPr sz="1200" dirty="0">
                <a:latin typeface="Arial"/>
                <a:cs typeface="Arial"/>
              </a:rPr>
              <a:t>career</a:t>
            </a:r>
            <a:r>
              <a:rPr sz="1200" spc="-30" dirty="0">
                <a:latin typeface="Arial"/>
                <a:cs typeface="Arial"/>
              </a:rPr>
              <a:t> </a:t>
            </a:r>
            <a:r>
              <a:rPr sz="1200" spc="-10" dirty="0">
                <a:latin typeface="Arial"/>
                <a:cs typeface="Arial"/>
              </a:rPr>
              <a:t>field.</a:t>
            </a:r>
            <a:endParaRPr sz="1200" dirty="0">
              <a:latin typeface="Arial"/>
              <a:cs typeface="Arial"/>
            </a:endParaRPr>
          </a:p>
          <a:p>
            <a:pPr marL="12700" marR="34290" indent="-9525">
              <a:lnSpc>
                <a:spcPct val="100000"/>
              </a:lnSpc>
              <a:spcBef>
                <a:spcPts val="290"/>
              </a:spcBef>
              <a:buSzPct val="91666"/>
              <a:buChar char="•"/>
              <a:tabLst>
                <a:tab pos="65405" algn="l"/>
              </a:tabLst>
            </a:pPr>
            <a:r>
              <a:rPr sz="1200" dirty="0">
                <a:latin typeface="Arial"/>
                <a:cs typeface="Arial"/>
              </a:rPr>
              <a:t>	PLA</a:t>
            </a:r>
            <a:r>
              <a:rPr sz="1200" spc="-30" dirty="0">
                <a:latin typeface="Arial"/>
                <a:cs typeface="Arial"/>
              </a:rPr>
              <a:t> </a:t>
            </a:r>
            <a:r>
              <a:rPr sz="1200" dirty="0">
                <a:latin typeface="Arial"/>
                <a:cs typeface="Arial"/>
              </a:rPr>
              <a:t>senior</a:t>
            </a:r>
            <a:r>
              <a:rPr sz="1200" spc="-40" dirty="0">
                <a:latin typeface="Arial"/>
                <a:cs typeface="Arial"/>
              </a:rPr>
              <a:t> </a:t>
            </a:r>
            <a:r>
              <a:rPr sz="1200" dirty="0">
                <a:latin typeface="Arial"/>
                <a:cs typeface="Arial"/>
              </a:rPr>
              <a:t>leaders</a:t>
            </a:r>
            <a:r>
              <a:rPr sz="1200" spc="-35" dirty="0">
                <a:latin typeface="Arial"/>
                <a:cs typeface="Arial"/>
              </a:rPr>
              <a:t> </a:t>
            </a:r>
            <a:r>
              <a:rPr sz="1200" dirty="0">
                <a:latin typeface="Arial"/>
                <a:cs typeface="Arial"/>
              </a:rPr>
              <a:t>change</a:t>
            </a:r>
            <a:r>
              <a:rPr sz="1200" spc="-45" dirty="0">
                <a:latin typeface="Arial"/>
                <a:cs typeface="Arial"/>
              </a:rPr>
              <a:t> </a:t>
            </a:r>
            <a:r>
              <a:rPr sz="1200" dirty="0">
                <a:latin typeface="Arial"/>
                <a:cs typeface="Arial"/>
              </a:rPr>
              <a:t>assignments</a:t>
            </a:r>
            <a:r>
              <a:rPr sz="1200" spc="-50" dirty="0">
                <a:latin typeface="Arial"/>
                <a:cs typeface="Arial"/>
              </a:rPr>
              <a:t> </a:t>
            </a:r>
            <a:r>
              <a:rPr sz="1200" dirty="0">
                <a:latin typeface="Arial"/>
                <a:cs typeface="Arial"/>
              </a:rPr>
              <a:t>every</a:t>
            </a:r>
            <a:r>
              <a:rPr sz="1200" spc="-20" dirty="0">
                <a:latin typeface="Arial"/>
                <a:cs typeface="Arial"/>
              </a:rPr>
              <a:t> </a:t>
            </a:r>
            <a:r>
              <a:rPr sz="1200" dirty="0">
                <a:latin typeface="Arial"/>
                <a:cs typeface="Arial"/>
              </a:rPr>
              <a:t>2-3</a:t>
            </a:r>
            <a:r>
              <a:rPr sz="1200" spc="-25" dirty="0">
                <a:latin typeface="Arial"/>
                <a:cs typeface="Arial"/>
              </a:rPr>
              <a:t> </a:t>
            </a:r>
            <a:r>
              <a:rPr sz="1200" dirty="0">
                <a:latin typeface="Arial"/>
                <a:cs typeface="Arial"/>
              </a:rPr>
              <a:t>years</a:t>
            </a:r>
            <a:r>
              <a:rPr sz="1200" spc="-20" dirty="0">
                <a:latin typeface="Arial"/>
                <a:cs typeface="Arial"/>
              </a:rPr>
              <a:t> </a:t>
            </a:r>
            <a:r>
              <a:rPr sz="1200" dirty="0">
                <a:latin typeface="Arial"/>
                <a:cs typeface="Arial"/>
              </a:rPr>
              <a:t>on</a:t>
            </a:r>
            <a:r>
              <a:rPr sz="1200" spc="-25" dirty="0">
                <a:latin typeface="Arial"/>
                <a:cs typeface="Arial"/>
              </a:rPr>
              <a:t> </a:t>
            </a:r>
            <a:r>
              <a:rPr sz="1200" dirty="0">
                <a:latin typeface="Arial"/>
                <a:cs typeface="Arial"/>
              </a:rPr>
              <a:t>average</a:t>
            </a:r>
            <a:r>
              <a:rPr sz="1200" spc="-35" dirty="0">
                <a:latin typeface="Arial"/>
                <a:cs typeface="Arial"/>
              </a:rPr>
              <a:t> </a:t>
            </a:r>
            <a:r>
              <a:rPr sz="1200" dirty="0">
                <a:latin typeface="Arial"/>
                <a:cs typeface="Arial"/>
              </a:rPr>
              <a:t>but</a:t>
            </a:r>
            <a:r>
              <a:rPr sz="1200" spc="-25" dirty="0">
                <a:latin typeface="Arial"/>
                <a:cs typeface="Arial"/>
              </a:rPr>
              <a:t> </a:t>
            </a:r>
            <a:r>
              <a:rPr sz="1200" dirty="0">
                <a:latin typeface="Arial"/>
                <a:cs typeface="Arial"/>
              </a:rPr>
              <a:t>wide</a:t>
            </a:r>
            <a:r>
              <a:rPr sz="1200" spc="-20" dirty="0">
                <a:latin typeface="Arial"/>
                <a:cs typeface="Arial"/>
              </a:rPr>
              <a:t> </a:t>
            </a:r>
            <a:r>
              <a:rPr sz="1200" dirty="0">
                <a:latin typeface="Arial"/>
                <a:cs typeface="Arial"/>
              </a:rPr>
              <a:t>variation.</a:t>
            </a:r>
            <a:r>
              <a:rPr sz="1200" spc="-35" dirty="0">
                <a:latin typeface="Arial"/>
                <a:cs typeface="Arial"/>
              </a:rPr>
              <a:t> </a:t>
            </a:r>
            <a:r>
              <a:rPr sz="1200" dirty="0">
                <a:latin typeface="Arial"/>
                <a:cs typeface="Arial"/>
              </a:rPr>
              <a:t>There</a:t>
            </a:r>
            <a:r>
              <a:rPr sz="1200" spc="-40" dirty="0">
                <a:latin typeface="Arial"/>
                <a:cs typeface="Arial"/>
              </a:rPr>
              <a:t> </a:t>
            </a:r>
            <a:r>
              <a:rPr sz="1200" dirty="0">
                <a:latin typeface="Arial"/>
                <a:cs typeface="Arial"/>
              </a:rPr>
              <a:t>is</a:t>
            </a:r>
            <a:r>
              <a:rPr sz="1200" spc="-15" dirty="0">
                <a:latin typeface="Arial"/>
                <a:cs typeface="Arial"/>
              </a:rPr>
              <a:t> </a:t>
            </a:r>
            <a:r>
              <a:rPr sz="1200" dirty="0">
                <a:latin typeface="Arial"/>
                <a:cs typeface="Arial"/>
              </a:rPr>
              <a:t>a</a:t>
            </a:r>
            <a:r>
              <a:rPr sz="1200" spc="-25" dirty="0">
                <a:latin typeface="Arial"/>
                <a:cs typeface="Arial"/>
              </a:rPr>
              <a:t> </a:t>
            </a:r>
            <a:r>
              <a:rPr sz="1200" dirty="0">
                <a:latin typeface="Arial"/>
                <a:cs typeface="Arial"/>
              </a:rPr>
              <a:t>“Beijing</a:t>
            </a:r>
            <a:r>
              <a:rPr sz="1200" spc="-30" dirty="0">
                <a:latin typeface="Arial"/>
                <a:cs typeface="Arial"/>
              </a:rPr>
              <a:t> </a:t>
            </a:r>
            <a:r>
              <a:rPr lang="en-US" sz="1200" spc="-30" dirty="0">
                <a:latin typeface="Arial"/>
                <a:cs typeface="Arial"/>
              </a:rPr>
              <a:t>c</a:t>
            </a:r>
            <a:r>
              <a:rPr sz="1200" dirty="0">
                <a:latin typeface="Arial"/>
                <a:cs typeface="Arial"/>
              </a:rPr>
              <a:t>aste”</a:t>
            </a:r>
            <a:r>
              <a:rPr sz="1200" spc="-30" dirty="0">
                <a:latin typeface="Arial"/>
                <a:cs typeface="Arial"/>
              </a:rPr>
              <a:t> </a:t>
            </a:r>
            <a:r>
              <a:rPr sz="1200" spc="-20" dirty="0">
                <a:latin typeface="Arial"/>
                <a:cs typeface="Arial"/>
              </a:rPr>
              <a:t>that </a:t>
            </a:r>
            <a:r>
              <a:rPr sz="1200" dirty="0">
                <a:latin typeface="Arial"/>
                <a:cs typeface="Arial"/>
              </a:rPr>
              <a:t>rarely</a:t>
            </a:r>
            <a:r>
              <a:rPr sz="1200" spc="-25" dirty="0">
                <a:latin typeface="Arial"/>
                <a:cs typeface="Arial"/>
              </a:rPr>
              <a:t> </a:t>
            </a:r>
            <a:r>
              <a:rPr sz="1200" dirty="0">
                <a:latin typeface="Arial"/>
                <a:cs typeface="Arial"/>
              </a:rPr>
              <a:t>rotates.</a:t>
            </a:r>
            <a:r>
              <a:rPr sz="1200" spc="-15" dirty="0">
                <a:latin typeface="Arial"/>
                <a:cs typeface="Arial"/>
              </a:rPr>
              <a:t> </a:t>
            </a:r>
            <a:r>
              <a:rPr sz="1200" dirty="0">
                <a:latin typeface="Arial"/>
                <a:cs typeface="Arial"/>
              </a:rPr>
              <a:t>Less</a:t>
            </a:r>
            <a:r>
              <a:rPr sz="1200" spc="-30" dirty="0">
                <a:latin typeface="Arial"/>
                <a:cs typeface="Arial"/>
              </a:rPr>
              <a:t> </a:t>
            </a:r>
            <a:r>
              <a:rPr sz="1200" dirty="0">
                <a:latin typeface="Arial"/>
                <a:cs typeface="Arial"/>
              </a:rPr>
              <a:t>than</a:t>
            </a:r>
            <a:r>
              <a:rPr sz="1200" spc="-30" dirty="0">
                <a:latin typeface="Arial"/>
                <a:cs typeface="Arial"/>
              </a:rPr>
              <a:t> </a:t>
            </a:r>
            <a:r>
              <a:rPr sz="1200" dirty="0">
                <a:latin typeface="Arial"/>
                <a:cs typeface="Arial"/>
              </a:rPr>
              <a:t>average</a:t>
            </a:r>
            <a:r>
              <a:rPr sz="1200" spc="-25" dirty="0">
                <a:latin typeface="Arial"/>
                <a:cs typeface="Arial"/>
              </a:rPr>
              <a:t> </a:t>
            </a:r>
            <a:r>
              <a:rPr sz="1200" dirty="0">
                <a:latin typeface="Arial"/>
                <a:cs typeface="Arial"/>
              </a:rPr>
              <a:t>U.S.</a:t>
            </a:r>
            <a:r>
              <a:rPr sz="1200" spc="-5" dirty="0">
                <a:latin typeface="Arial"/>
                <a:cs typeface="Arial"/>
              </a:rPr>
              <a:t> </a:t>
            </a:r>
            <a:r>
              <a:rPr sz="1200" dirty="0">
                <a:latin typeface="Arial"/>
                <a:cs typeface="Arial"/>
              </a:rPr>
              <a:t>4-star</a:t>
            </a:r>
            <a:r>
              <a:rPr sz="1200" spc="-10" dirty="0">
                <a:latin typeface="Arial"/>
                <a:cs typeface="Arial"/>
              </a:rPr>
              <a:t> </a:t>
            </a:r>
            <a:r>
              <a:rPr sz="1200" dirty="0">
                <a:latin typeface="Arial"/>
                <a:cs typeface="Arial"/>
              </a:rPr>
              <a:t>tour</a:t>
            </a:r>
            <a:r>
              <a:rPr sz="1200" spc="-20" dirty="0">
                <a:latin typeface="Arial"/>
                <a:cs typeface="Arial"/>
              </a:rPr>
              <a:t> </a:t>
            </a:r>
            <a:r>
              <a:rPr sz="1200" dirty="0">
                <a:latin typeface="Arial"/>
                <a:cs typeface="Arial"/>
              </a:rPr>
              <a:t>of</a:t>
            </a:r>
            <a:r>
              <a:rPr sz="1200" spc="-15" dirty="0">
                <a:latin typeface="Arial"/>
                <a:cs typeface="Arial"/>
              </a:rPr>
              <a:t> </a:t>
            </a:r>
            <a:r>
              <a:rPr sz="1200" dirty="0">
                <a:latin typeface="Arial"/>
                <a:cs typeface="Arial"/>
              </a:rPr>
              <a:t>about</a:t>
            </a:r>
            <a:r>
              <a:rPr sz="1200" spc="-40" dirty="0">
                <a:latin typeface="Arial"/>
                <a:cs typeface="Arial"/>
              </a:rPr>
              <a:t> </a:t>
            </a:r>
            <a:r>
              <a:rPr sz="1200" dirty="0">
                <a:latin typeface="Arial"/>
                <a:cs typeface="Arial"/>
              </a:rPr>
              <a:t>18</a:t>
            </a:r>
            <a:r>
              <a:rPr sz="1200" spc="-20" dirty="0">
                <a:latin typeface="Arial"/>
                <a:cs typeface="Arial"/>
              </a:rPr>
              <a:t> </a:t>
            </a:r>
            <a:r>
              <a:rPr sz="1200" spc="-10" dirty="0">
                <a:latin typeface="Arial"/>
                <a:cs typeface="Arial"/>
              </a:rPr>
              <a:t>months.</a:t>
            </a:r>
            <a:endParaRPr sz="1200" dirty="0">
              <a:latin typeface="Arial"/>
              <a:cs typeface="Arial"/>
            </a:endParaRPr>
          </a:p>
          <a:p>
            <a:pPr marL="12700" marR="5080" indent="-9525">
              <a:lnSpc>
                <a:spcPct val="100000"/>
              </a:lnSpc>
              <a:spcBef>
                <a:spcPts val="285"/>
              </a:spcBef>
              <a:buSzPct val="91666"/>
              <a:buChar char="•"/>
              <a:tabLst>
                <a:tab pos="65405" algn="l"/>
              </a:tabLst>
            </a:pPr>
            <a:r>
              <a:rPr sz="1200" dirty="0">
                <a:latin typeface="Arial"/>
                <a:cs typeface="Arial"/>
              </a:rPr>
              <a:t>	Frequent</a:t>
            </a:r>
            <a:r>
              <a:rPr sz="1200" spc="-35" dirty="0">
                <a:latin typeface="Arial"/>
                <a:cs typeface="Arial"/>
              </a:rPr>
              <a:t> </a:t>
            </a:r>
            <a:r>
              <a:rPr sz="1200" dirty="0">
                <a:latin typeface="Arial"/>
                <a:cs typeface="Arial"/>
              </a:rPr>
              <a:t>geographic</a:t>
            </a:r>
            <a:r>
              <a:rPr sz="1200" spc="-50" dirty="0">
                <a:latin typeface="Arial"/>
                <a:cs typeface="Arial"/>
              </a:rPr>
              <a:t> </a:t>
            </a:r>
            <a:r>
              <a:rPr sz="1200" dirty="0">
                <a:latin typeface="Arial"/>
                <a:cs typeface="Arial"/>
              </a:rPr>
              <a:t>rotations</a:t>
            </a:r>
            <a:r>
              <a:rPr sz="1200" spc="-30" dirty="0">
                <a:latin typeface="Arial"/>
                <a:cs typeface="Arial"/>
              </a:rPr>
              <a:t> </a:t>
            </a:r>
            <a:r>
              <a:rPr sz="1200" u="sng" dirty="0">
                <a:uFill>
                  <a:solidFill>
                    <a:srgbClr val="000000"/>
                  </a:solidFill>
                </a:uFill>
                <a:latin typeface="Arial"/>
                <a:cs typeface="Arial"/>
              </a:rPr>
              <a:t>at</a:t>
            </a:r>
            <a:r>
              <a:rPr sz="1200" u="sng" spc="-10" dirty="0">
                <a:uFill>
                  <a:solidFill>
                    <a:srgbClr val="000000"/>
                  </a:solidFill>
                </a:uFill>
                <a:latin typeface="Arial"/>
                <a:cs typeface="Arial"/>
              </a:rPr>
              <a:t> </a:t>
            </a:r>
            <a:r>
              <a:rPr sz="1200" u="sng" dirty="0">
                <a:uFill>
                  <a:solidFill>
                    <a:srgbClr val="000000"/>
                  </a:solidFill>
                </a:uFill>
                <a:latin typeface="Arial"/>
                <a:cs typeface="Arial"/>
              </a:rPr>
              <a:t>a</a:t>
            </a:r>
            <a:r>
              <a:rPr sz="1200" u="sng" spc="-25" dirty="0">
                <a:uFill>
                  <a:solidFill>
                    <a:srgbClr val="000000"/>
                  </a:solidFill>
                </a:uFill>
                <a:latin typeface="Arial"/>
                <a:cs typeface="Arial"/>
              </a:rPr>
              <a:t> </a:t>
            </a:r>
            <a:r>
              <a:rPr sz="1200" u="sng" dirty="0">
                <a:uFill>
                  <a:solidFill>
                    <a:srgbClr val="000000"/>
                  </a:solidFill>
                </a:uFill>
                <a:latin typeface="Arial"/>
                <a:cs typeface="Arial"/>
              </a:rPr>
              <a:t>senior</a:t>
            </a:r>
            <a:r>
              <a:rPr sz="1200" u="sng" spc="-35" dirty="0">
                <a:uFill>
                  <a:solidFill>
                    <a:srgbClr val="000000"/>
                  </a:solidFill>
                </a:uFill>
                <a:latin typeface="Arial"/>
                <a:cs typeface="Arial"/>
              </a:rPr>
              <a:t> </a:t>
            </a:r>
            <a:r>
              <a:rPr sz="1200" u="sng" dirty="0">
                <a:uFill>
                  <a:solidFill>
                    <a:srgbClr val="000000"/>
                  </a:solidFill>
                </a:uFill>
                <a:latin typeface="Arial"/>
                <a:cs typeface="Arial"/>
              </a:rPr>
              <a:t>level</a:t>
            </a:r>
            <a:r>
              <a:rPr sz="1200" u="none" dirty="0">
                <a:latin typeface="Arial"/>
                <a:cs typeface="Arial"/>
              </a:rPr>
              <a:t>:</a:t>
            </a:r>
            <a:r>
              <a:rPr sz="1200" u="none" spc="-20" dirty="0">
                <a:latin typeface="Arial"/>
                <a:cs typeface="Arial"/>
              </a:rPr>
              <a:t> </a:t>
            </a:r>
            <a:r>
              <a:rPr sz="1200" u="none" dirty="0">
                <a:latin typeface="Arial"/>
                <a:cs typeface="Arial"/>
              </a:rPr>
              <a:t>77%</a:t>
            </a:r>
            <a:r>
              <a:rPr sz="1200" u="none" spc="-20" dirty="0">
                <a:latin typeface="Arial"/>
                <a:cs typeface="Arial"/>
              </a:rPr>
              <a:t> </a:t>
            </a:r>
            <a:r>
              <a:rPr sz="1200" u="none" dirty="0">
                <a:latin typeface="Arial"/>
                <a:cs typeface="Arial"/>
              </a:rPr>
              <a:t>of</a:t>
            </a:r>
            <a:r>
              <a:rPr sz="1200" u="none" spc="-25" dirty="0">
                <a:latin typeface="Arial"/>
                <a:cs typeface="Arial"/>
              </a:rPr>
              <a:t> </a:t>
            </a:r>
            <a:r>
              <a:rPr sz="1200" u="none" dirty="0">
                <a:latin typeface="Arial"/>
                <a:cs typeface="Arial"/>
              </a:rPr>
              <a:t>2021</a:t>
            </a:r>
            <a:r>
              <a:rPr sz="1200" u="none" spc="-40" dirty="0">
                <a:latin typeface="Arial"/>
                <a:cs typeface="Arial"/>
              </a:rPr>
              <a:t> </a:t>
            </a:r>
            <a:r>
              <a:rPr sz="1200" u="none" dirty="0">
                <a:latin typeface="Arial"/>
                <a:cs typeface="Arial"/>
              </a:rPr>
              <a:t>cohort</a:t>
            </a:r>
            <a:r>
              <a:rPr sz="1200" u="none" spc="-35" dirty="0">
                <a:latin typeface="Arial"/>
                <a:cs typeface="Arial"/>
              </a:rPr>
              <a:t> </a:t>
            </a:r>
            <a:r>
              <a:rPr sz="1200" u="none" dirty="0">
                <a:latin typeface="Arial"/>
                <a:cs typeface="Arial"/>
              </a:rPr>
              <a:t>served</a:t>
            </a:r>
            <a:r>
              <a:rPr sz="1200" u="none" spc="-20" dirty="0">
                <a:latin typeface="Arial"/>
                <a:cs typeface="Arial"/>
              </a:rPr>
              <a:t> </a:t>
            </a:r>
            <a:r>
              <a:rPr sz="1200" u="none" dirty="0">
                <a:latin typeface="Arial"/>
                <a:cs typeface="Arial"/>
              </a:rPr>
              <a:t>in</a:t>
            </a:r>
            <a:r>
              <a:rPr sz="1200" u="none" spc="-25" dirty="0">
                <a:latin typeface="Arial"/>
                <a:cs typeface="Arial"/>
              </a:rPr>
              <a:t> </a:t>
            </a:r>
            <a:r>
              <a:rPr sz="1200" u="none" dirty="0">
                <a:latin typeface="Arial"/>
                <a:cs typeface="Arial"/>
              </a:rPr>
              <a:t>two</a:t>
            </a:r>
            <a:r>
              <a:rPr sz="1200" u="none" spc="5" dirty="0">
                <a:latin typeface="Arial"/>
                <a:cs typeface="Arial"/>
              </a:rPr>
              <a:t> </a:t>
            </a:r>
            <a:r>
              <a:rPr sz="1200" u="none" dirty="0">
                <a:latin typeface="Arial"/>
                <a:cs typeface="Arial"/>
              </a:rPr>
              <a:t>or</a:t>
            </a:r>
            <a:r>
              <a:rPr sz="1200" u="none" spc="-25" dirty="0">
                <a:latin typeface="Arial"/>
                <a:cs typeface="Arial"/>
              </a:rPr>
              <a:t> </a:t>
            </a:r>
            <a:r>
              <a:rPr sz="1200" u="none" dirty="0">
                <a:latin typeface="Arial"/>
                <a:cs typeface="Arial"/>
              </a:rPr>
              <a:t>more</a:t>
            </a:r>
            <a:r>
              <a:rPr sz="1200" u="none" spc="-25" dirty="0">
                <a:latin typeface="Arial"/>
                <a:cs typeface="Arial"/>
              </a:rPr>
              <a:t> </a:t>
            </a:r>
            <a:r>
              <a:rPr sz="1200" u="none" dirty="0">
                <a:latin typeface="Arial"/>
                <a:cs typeface="Arial"/>
              </a:rPr>
              <a:t>theaters</a:t>
            </a:r>
            <a:r>
              <a:rPr sz="1200" u="none" spc="-50" dirty="0">
                <a:latin typeface="Arial"/>
                <a:cs typeface="Arial"/>
              </a:rPr>
              <a:t> </a:t>
            </a:r>
            <a:r>
              <a:rPr sz="1200" u="none" dirty="0">
                <a:latin typeface="Arial"/>
                <a:cs typeface="Arial"/>
              </a:rPr>
              <a:t>in</a:t>
            </a:r>
            <a:r>
              <a:rPr sz="1200" u="none" spc="-20" dirty="0">
                <a:latin typeface="Arial"/>
                <a:cs typeface="Arial"/>
              </a:rPr>
              <a:t> </a:t>
            </a:r>
            <a:r>
              <a:rPr sz="1200" u="none" dirty="0">
                <a:latin typeface="Arial"/>
                <a:cs typeface="Arial"/>
              </a:rPr>
              <a:t>the</a:t>
            </a:r>
            <a:r>
              <a:rPr sz="1200" u="none" spc="-20" dirty="0">
                <a:latin typeface="Arial"/>
                <a:cs typeface="Arial"/>
              </a:rPr>
              <a:t> </a:t>
            </a:r>
            <a:r>
              <a:rPr sz="1200" u="none" dirty="0">
                <a:latin typeface="Arial"/>
                <a:cs typeface="Arial"/>
              </a:rPr>
              <a:t>past</a:t>
            </a:r>
            <a:r>
              <a:rPr sz="1200" u="none" spc="-25" dirty="0">
                <a:latin typeface="Arial"/>
                <a:cs typeface="Arial"/>
              </a:rPr>
              <a:t> </a:t>
            </a:r>
            <a:r>
              <a:rPr sz="1200" u="none" spc="-10" dirty="0">
                <a:latin typeface="Arial"/>
                <a:cs typeface="Arial"/>
              </a:rPr>
              <a:t>decade. </a:t>
            </a:r>
            <a:r>
              <a:rPr sz="1200" u="none" dirty="0">
                <a:latin typeface="Arial"/>
                <a:cs typeface="Arial"/>
              </a:rPr>
              <a:t>This</a:t>
            </a:r>
            <a:r>
              <a:rPr sz="1200" u="none" spc="-25" dirty="0">
                <a:latin typeface="Arial"/>
                <a:cs typeface="Arial"/>
              </a:rPr>
              <a:t> </a:t>
            </a:r>
            <a:r>
              <a:rPr sz="1200" u="none" dirty="0">
                <a:latin typeface="Arial"/>
                <a:cs typeface="Arial"/>
              </a:rPr>
              <a:t>is</a:t>
            </a:r>
            <a:r>
              <a:rPr sz="1200" u="none" spc="-5" dirty="0">
                <a:latin typeface="Arial"/>
                <a:cs typeface="Arial"/>
              </a:rPr>
              <a:t> </a:t>
            </a:r>
            <a:r>
              <a:rPr sz="1200" u="none" dirty="0">
                <a:latin typeface="Arial"/>
                <a:cs typeface="Arial"/>
              </a:rPr>
              <a:t>a</a:t>
            </a:r>
            <a:r>
              <a:rPr sz="1200" u="none" spc="-20" dirty="0">
                <a:latin typeface="Arial"/>
                <a:cs typeface="Arial"/>
              </a:rPr>
              <a:t> </a:t>
            </a:r>
            <a:r>
              <a:rPr sz="1200" u="none" spc="-10" dirty="0">
                <a:latin typeface="Arial"/>
                <a:cs typeface="Arial"/>
              </a:rPr>
              <a:t>long-</a:t>
            </a:r>
            <a:r>
              <a:rPr sz="1200" u="none" dirty="0">
                <a:latin typeface="Arial"/>
                <a:cs typeface="Arial"/>
              </a:rPr>
              <a:t>term</a:t>
            </a:r>
            <a:r>
              <a:rPr sz="1200" u="none" spc="-25" dirty="0">
                <a:latin typeface="Arial"/>
                <a:cs typeface="Arial"/>
              </a:rPr>
              <a:t> </a:t>
            </a:r>
            <a:r>
              <a:rPr sz="1200" u="none" dirty="0">
                <a:latin typeface="Arial"/>
                <a:cs typeface="Arial"/>
              </a:rPr>
              <a:t>pattern</a:t>
            </a:r>
            <a:r>
              <a:rPr sz="1200" u="none" spc="-35" dirty="0">
                <a:latin typeface="Arial"/>
                <a:cs typeface="Arial"/>
              </a:rPr>
              <a:t> </a:t>
            </a:r>
            <a:r>
              <a:rPr sz="1200" u="none" dirty="0">
                <a:latin typeface="Arial"/>
                <a:cs typeface="Arial"/>
              </a:rPr>
              <a:t>intended</a:t>
            </a:r>
            <a:r>
              <a:rPr sz="1200" u="none" spc="-50" dirty="0">
                <a:latin typeface="Arial"/>
                <a:cs typeface="Arial"/>
              </a:rPr>
              <a:t> </a:t>
            </a:r>
            <a:r>
              <a:rPr sz="1200" u="none" dirty="0">
                <a:latin typeface="Arial"/>
                <a:cs typeface="Arial"/>
              </a:rPr>
              <a:t>to</a:t>
            </a:r>
            <a:r>
              <a:rPr sz="1200" u="none" spc="-10" dirty="0">
                <a:latin typeface="Arial"/>
                <a:cs typeface="Arial"/>
              </a:rPr>
              <a:t> </a:t>
            </a:r>
            <a:r>
              <a:rPr sz="1200" u="none" dirty="0">
                <a:latin typeface="Arial"/>
                <a:cs typeface="Arial"/>
              </a:rPr>
              <a:t>reduce</a:t>
            </a:r>
            <a:r>
              <a:rPr sz="1200" u="none" spc="-30" dirty="0">
                <a:latin typeface="Arial"/>
                <a:cs typeface="Arial"/>
              </a:rPr>
              <a:t> </a:t>
            </a:r>
            <a:r>
              <a:rPr sz="1200" u="none" dirty="0">
                <a:latin typeface="Arial"/>
                <a:cs typeface="Arial"/>
              </a:rPr>
              <a:t>patronage</a:t>
            </a:r>
            <a:r>
              <a:rPr sz="1200" u="none" spc="-35" dirty="0">
                <a:latin typeface="Arial"/>
                <a:cs typeface="Arial"/>
              </a:rPr>
              <a:t> </a:t>
            </a:r>
            <a:r>
              <a:rPr sz="1200" u="none" spc="-10" dirty="0">
                <a:latin typeface="Arial"/>
                <a:cs typeface="Arial"/>
              </a:rPr>
              <a:t>networks.</a:t>
            </a:r>
            <a:endParaRPr sz="1200" dirty="0">
              <a:latin typeface="Arial"/>
              <a:cs typeface="Arial"/>
            </a:endParaRPr>
          </a:p>
          <a:p>
            <a:pPr>
              <a:lnSpc>
                <a:spcPct val="100000"/>
              </a:lnSpc>
              <a:spcBef>
                <a:spcPts val="1065"/>
              </a:spcBef>
            </a:pPr>
            <a:endParaRPr sz="1200" dirty="0">
              <a:latin typeface="Arial"/>
              <a:cs typeface="Arial"/>
            </a:endParaRPr>
          </a:p>
          <a:p>
            <a:pPr marL="5568950" marR="429895" indent="-942340">
              <a:lnSpc>
                <a:spcPct val="100000"/>
              </a:lnSpc>
            </a:pPr>
            <a:r>
              <a:rPr sz="1000" dirty="0">
                <a:latin typeface="Arial"/>
                <a:cs typeface="Arial"/>
              </a:rPr>
              <a:t>Rotations</a:t>
            </a:r>
            <a:r>
              <a:rPr sz="1000" spc="-25" dirty="0">
                <a:latin typeface="Arial"/>
                <a:cs typeface="Arial"/>
              </a:rPr>
              <a:t> </a:t>
            </a:r>
            <a:r>
              <a:rPr sz="1000" dirty="0">
                <a:latin typeface="Arial"/>
                <a:cs typeface="Arial"/>
              </a:rPr>
              <a:t>Between</a:t>
            </a:r>
            <a:r>
              <a:rPr sz="1000" spc="-20" dirty="0">
                <a:latin typeface="Arial"/>
                <a:cs typeface="Arial"/>
              </a:rPr>
              <a:t> </a:t>
            </a:r>
            <a:r>
              <a:rPr sz="1000" dirty="0">
                <a:latin typeface="Arial"/>
                <a:cs typeface="Arial"/>
              </a:rPr>
              <a:t>Position</a:t>
            </a:r>
            <a:r>
              <a:rPr sz="1000" spc="-30" dirty="0">
                <a:latin typeface="Arial"/>
                <a:cs typeface="Arial"/>
              </a:rPr>
              <a:t> </a:t>
            </a:r>
            <a:r>
              <a:rPr sz="1000" dirty="0">
                <a:latin typeface="Arial"/>
                <a:cs typeface="Arial"/>
              </a:rPr>
              <a:t>Types</a:t>
            </a:r>
            <a:r>
              <a:rPr sz="1000" spc="-15" dirty="0">
                <a:latin typeface="Arial"/>
                <a:cs typeface="Arial"/>
              </a:rPr>
              <a:t> </a:t>
            </a:r>
            <a:r>
              <a:rPr sz="1000" dirty="0">
                <a:latin typeface="Arial"/>
                <a:cs typeface="Arial"/>
              </a:rPr>
              <a:t>in</a:t>
            </a:r>
            <a:r>
              <a:rPr sz="1000" spc="-25" dirty="0">
                <a:latin typeface="Arial"/>
                <a:cs typeface="Arial"/>
              </a:rPr>
              <a:t> </a:t>
            </a:r>
            <a:r>
              <a:rPr sz="1000" dirty="0">
                <a:latin typeface="Arial"/>
                <a:cs typeface="Arial"/>
              </a:rPr>
              <a:t>the</a:t>
            </a:r>
            <a:r>
              <a:rPr sz="1000" spc="-40" dirty="0">
                <a:latin typeface="Arial"/>
                <a:cs typeface="Arial"/>
              </a:rPr>
              <a:t> </a:t>
            </a:r>
            <a:r>
              <a:rPr sz="1000" dirty="0">
                <a:latin typeface="Arial"/>
                <a:cs typeface="Arial"/>
              </a:rPr>
              <a:t>Previous</a:t>
            </a:r>
            <a:r>
              <a:rPr sz="1000" spc="-15" dirty="0">
                <a:latin typeface="Arial"/>
                <a:cs typeface="Arial"/>
              </a:rPr>
              <a:t> </a:t>
            </a:r>
            <a:r>
              <a:rPr sz="1000" spc="-25" dirty="0">
                <a:latin typeface="Arial"/>
                <a:cs typeface="Arial"/>
              </a:rPr>
              <a:t>10 </a:t>
            </a:r>
            <a:r>
              <a:rPr sz="1000" dirty="0">
                <a:latin typeface="Arial"/>
                <a:cs typeface="Arial"/>
              </a:rPr>
              <a:t>Years</a:t>
            </a:r>
            <a:r>
              <a:rPr sz="1000" spc="-35" dirty="0">
                <a:latin typeface="Arial"/>
                <a:cs typeface="Arial"/>
              </a:rPr>
              <a:t> </a:t>
            </a:r>
            <a:r>
              <a:rPr sz="1000" spc="-10" dirty="0">
                <a:latin typeface="Arial"/>
                <a:cs typeface="Arial"/>
              </a:rPr>
              <a:t>(percentage)</a:t>
            </a:r>
            <a:endParaRPr sz="1000" dirty="0">
              <a:latin typeface="Arial"/>
              <a:cs typeface="Arial"/>
            </a:endParaRPr>
          </a:p>
        </p:txBody>
      </p:sp>
      <p:grpSp>
        <p:nvGrpSpPr>
          <p:cNvPr id="8" name="object 8"/>
          <p:cNvGrpSpPr/>
          <p:nvPr/>
        </p:nvGrpSpPr>
        <p:grpSpPr>
          <a:xfrm>
            <a:off x="4939093" y="4149661"/>
            <a:ext cx="3274060" cy="1128395"/>
            <a:chOff x="4939093" y="4149661"/>
            <a:chExt cx="3274060" cy="1128395"/>
          </a:xfrm>
        </p:grpSpPr>
        <p:sp>
          <p:nvSpPr>
            <p:cNvPr id="9" name="object 9"/>
            <p:cNvSpPr/>
            <p:nvPr/>
          </p:nvSpPr>
          <p:spPr>
            <a:xfrm>
              <a:off x="4943855" y="4154423"/>
              <a:ext cx="3264535" cy="894715"/>
            </a:xfrm>
            <a:custGeom>
              <a:avLst/>
              <a:gdLst/>
              <a:ahLst/>
              <a:cxnLst/>
              <a:rect l="l" t="t" r="r" b="b"/>
              <a:pathLst>
                <a:path w="3264534" h="894714">
                  <a:moveTo>
                    <a:pt x="0" y="894588"/>
                  </a:moveTo>
                  <a:lnTo>
                    <a:pt x="326136" y="894588"/>
                  </a:lnTo>
                </a:path>
                <a:path w="3264534" h="894714">
                  <a:moveTo>
                    <a:pt x="762000" y="894588"/>
                  </a:moveTo>
                  <a:lnTo>
                    <a:pt x="1414272" y="894588"/>
                  </a:lnTo>
                </a:path>
                <a:path w="3264534" h="894714">
                  <a:moveTo>
                    <a:pt x="1850136" y="894588"/>
                  </a:moveTo>
                  <a:lnTo>
                    <a:pt x="2502408" y="894588"/>
                  </a:lnTo>
                </a:path>
                <a:path w="3264534" h="894714">
                  <a:moveTo>
                    <a:pt x="2938272" y="894588"/>
                  </a:moveTo>
                  <a:lnTo>
                    <a:pt x="3264408" y="894588"/>
                  </a:lnTo>
                </a:path>
                <a:path w="3264534" h="894714">
                  <a:moveTo>
                    <a:pt x="0" y="672083"/>
                  </a:moveTo>
                  <a:lnTo>
                    <a:pt x="326136" y="672083"/>
                  </a:lnTo>
                </a:path>
                <a:path w="3264534" h="894714">
                  <a:moveTo>
                    <a:pt x="762000" y="672083"/>
                  </a:moveTo>
                  <a:lnTo>
                    <a:pt x="1414272" y="672083"/>
                  </a:lnTo>
                </a:path>
                <a:path w="3264534" h="894714">
                  <a:moveTo>
                    <a:pt x="1850136" y="672083"/>
                  </a:moveTo>
                  <a:lnTo>
                    <a:pt x="2502408" y="672083"/>
                  </a:lnTo>
                </a:path>
                <a:path w="3264534" h="894714">
                  <a:moveTo>
                    <a:pt x="2938272" y="672083"/>
                  </a:moveTo>
                  <a:lnTo>
                    <a:pt x="3264408" y="672083"/>
                  </a:lnTo>
                </a:path>
                <a:path w="3264534" h="894714">
                  <a:moveTo>
                    <a:pt x="0" y="448056"/>
                  </a:moveTo>
                  <a:lnTo>
                    <a:pt x="326136" y="448056"/>
                  </a:lnTo>
                </a:path>
                <a:path w="3264534" h="894714">
                  <a:moveTo>
                    <a:pt x="762000" y="448056"/>
                  </a:moveTo>
                  <a:lnTo>
                    <a:pt x="1414272" y="448056"/>
                  </a:lnTo>
                </a:path>
                <a:path w="3264534" h="894714">
                  <a:moveTo>
                    <a:pt x="1850136" y="448056"/>
                  </a:moveTo>
                  <a:lnTo>
                    <a:pt x="2502408" y="448056"/>
                  </a:lnTo>
                </a:path>
                <a:path w="3264534" h="894714">
                  <a:moveTo>
                    <a:pt x="2938272" y="448056"/>
                  </a:moveTo>
                  <a:lnTo>
                    <a:pt x="3264408" y="448056"/>
                  </a:lnTo>
                </a:path>
                <a:path w="3264534" h="894714">
                  <a:moveTo>
                    <a:pt x="0" y="224027"/>
                  </a:moveTo>
                  <a:lnTo>
                    <a:pt x="326136" y="224027"/>
                  </a:lnTo>
                </a:path>
                <a:path w="3264534" h="894714">
                  <a:moveTo>
                    <a:pt x="762000" y="224027"/>
                  </a:moveTo>
                  <a:lnTo>
                    <a:pt x="1414272" y="224027"/>
                  </a:lnTo>
                </a:path>
                <a:path w="3264534" h="894714">
                  <a:moveTo>
                    <a:pt x="1850136" y="224027"/>
                  </a:moveTo>
                  <a:lnTo>
                    <a:pt x="2502408" y="224027"/>
                  </a:lnTo>
                </a:path>
                <a:path w="3264534" h="894714">
                  <a:moveTo>
                    <a:pt x="2938272" y="224027"/>
                  </a:moveTo>
                  <a:lnTo>
                    <a:pt x="3264408" y="224027"/>
                  </a:lnTo>
                </a:path>
                <a:path w="3264534" h="894714">
                  <a:moveTo>
                    <a:pt x="0" y="0"/>
                  </a:moveTo>
                  <a:lnTo>
                    <a:pt x="3264408" y="0"/>
                  </a:lnTo>
                </a:path>
              </a:pathLst>
            </a:custGeom>
            <a:ln w="9525">
              <a:solidFill>
                <a:srgbClr val="D9D9D9"/>
              </a:solidFill>
            </a:ln>
          </p:spPr>
          <p:txBody>
            <a:bodyPr wrap="square" lIns="0" tIns="0" rIns="0" bIns="0" rtlCol="0"/>
            <a:lstStyle/>
            <a:p>
              <a:endParaRPr/>
            </a:p>
          </p:txBody>
        </p:sp>
        <p:sp>
          <p:nvSpPr>
            <p:cNvPr id="10" name="object 10"/>
            <p:cNvSpPr/>
            <p:nvPr/>
          </p:nvSpPr>
          <p:spPr>
            <a:xfrm>
              <a:off x="5269992" y="4914899"/>
              <a:ext cx="2612390" cy="358140"/>
            </a:xfrm>
            <a:custGeom>
              <a:avLst/>
              <a:gdLst/>
              <a:ahLst/>
              <a:cxnLst/>
              <a:rect l="l" t="t" r="r" b="b"/>
              <a:pathLst>
                <a:path w="2612390" h="358139">
                  <a:moveTo>
                    <a:pt x="435864" y="0"/>
                  </a:moveTo>
                  <a:lnTo>
                    <a:pt x="0" y="0"/>
                  </a:lnTo>
                  <a:lnTo>
                    <a:pt x="0" y="358140"/>
                  </a:lnTo>
                  <a:lnTo>
                    <a:pt x="435864" y="358140"/>
                  </a:lnTo>
                  <a:lnTo>
                    <a:pt x="435864" y="0"/>
                  </a:lnTo>
                  <a:close/>
                </a:path>
                <a:path w="2612390" h="358139">
                  <a:moveTo>
                    <a:pt x="1524000" y="79248"/>
                  </a:moveTo>
                  <a:lnTo>
                    <a:pt x="1088136" y="79248"/>
                  </a:lnTo>
                  <a:lnTo>
                    <a:pt x="1088136" y="358140"/>
                  </a:lnTo>
                  <a:lnTo>
                    <a:pt x="1524000" y="358140"/>
                  </a:lnTo>
                  <a:lnTo>
                    <a:pt x="1524000" y="79248"/>
                  </a:lnTo>
                  <a:close/>
                </a:path>
                <a:path w="2612390" h="358139">
                  <a:moveTo>
                    <a:pt x="2612136" y="156972"/>
                  </a:moveTo>
                  <a:lnTo>
                    <a:pt x="2176272" y="156972"/>
                  </a:lnTo>
                  <a:lnTo>
                    <a:pt x="2176272" y="358140"/>
                  </a:lnTo>
                  <a:lnTo>
                    <a:pt x="2612136" y="358140"/>
                  </a:lnTo>
                  <a:lnTo>
                    <a:pt x="2612136" y="156972"/>
                  </a:lnTo>
                  <a:close/>
                </a:path>
              </a:pathLst>
            </a:custGeom>
            <a:solidFill>
              <a:srgbClr val="BADFE2"/>
            </a:solidFill>
          </p:spPr>
          <p:txBody>
            <a:bodyPr wrap="square" lIns="0" tIns="0" rIns="0" bIns="0" rtlCol="0"/>
            <a:lstStyle/>
            <a:p>
              <a:endParaRPr/>
            </a:p>
          </p:txBody>
        </p:sp>
        <p:sp>
          <p:nvSpPr>
            <p:cNvPr id="11" name="object 11"/>
            <p:cNvSpPr/>
            <p:nvPr/>
          </p:nvSpPr>
          <p:spPr>
            <a:xfrm>
              <a:off x="5269992" y="4154423"/>
              <a:ext cx="2612390" cy="917575"/>
            </a:xfrm>
            <a:custGeom>
              <a:avLst/>
              <a:gdLst/>
              <a:ahLst/>
              <a:cxnLst/>
              <a:rect l="l" t="t" r="r" b="b"/>
              <a:pathLst>
                <a:path w="2612390" h="917575">
                  <a:moveTo>
                    <a:pt x="435864" y="0"/>
                  </a:moveTo>
                  <a:lnTo>
                    <a:pt x="0" y="0"/>
                  </a:lnTo>
                  <a:lnTo>
                    <a:pt x="0" y="760476"/>
                  </a:lnTo>
                  <a:lnTo>
                    <a:pt x="435864" y="760476"/>
                  </a:lnTo>
                  <a:lnTo>
                    <a:pt x="435864" y="0"/>
                  </a:lnTo>
                  <a:close/>
                </a:path>
                <a:path w="2612390" h="917575">
                  <a:moveTo>
                    <a:pt x="1524000" y="0"/>
                  </a:moveTo>
                  <a:lnTo>
                    <a:pt x="1088136" y="0"/>
                  </a:lnTo>
                  <a:lnTo>
                    <a:pt x="1088136" y="839724"/>
                  </a:lnTo>
                  <a:lnTo>
                    <a:pt x="1524000" y="839724"/>
                  </a:lnTo>
                  <a:lnTo>
                    <a:pt x="1524000" y="0"/>
                  </a:lnTo>
                  <a:close/>
                </a:path>
                <a:path w="2612390" h="917575">
                  <a:moveTo>
                    <a:pt x="2612136" y="0"/>
                  </a:moveTo>
                  <a:lnTo>
                    <a:pt x="2176272" y="0"/>
                  </a:lnTo>
                  <a:lnTo>
                    <a:pt x="2176272" y="917448"/>
                  </a:lnTo>
                  <a:lnTo>
                    <a:pt x="2612136" y="917448"/>
                  </a:lnTo>
                  <a:lnTo>
                    <a:pt x="2612136" y="0"/>
                  </a:lnTo>
                  <a:close/>
                </a:path>
              </a:pathLst>
            </a:custGeom>
            <a:solidFill>
              <a:srgbClr val="333399"/>
            </a:solidFill>
          </p:spPr>
          <p:txBody>
            <a:bodyPr wrap="square" lIns="0" tIns="0" rIns="0" bIns="0" rtlCol="0"/>
            <a:lstStyle/>
            <a:p>
              <a:endParaRPr/>
            </a:p>
          </p:txBody>
        </p:sp>
        <p:sp>
          <p:nvSpPr>
            <p:cNvPr id="12" name="object 12"/>
            <p:cNvSpPr/>
            <p:nvPr/>
          </p:nvSpPr>
          <p:spPr>
            <a:xfrm>
              <a:off x="4943855" y="5273039"/>
              <a:ext cx="3264535" cy="0"/>
            </a:xfrm>
            <a:custGeom>
              <a:avLst/>
              <a:gdLst/>
              <a:ahLst/>
              <a:cxnLst/>
              <a:rect l="l" t="t" r="r" b="b"/>
              <a:pathLst>
                <a:path w="3264534">
                  <a:moveTo>
                    <a:pt x="0" y="0"/>
                  </a:moveTo>
                  <a:lnTo>
                    <a:pt x="3264408" y="0"/>
                  </a:lnTo>
                </a:path>
              </a:pathLst>
            </a:custGeom>
            <a:ln w="9525">
              <a:solidFill>
                <a:srgbClr val="D9D9D9"/>
              </a:solidFill>
            </a:ln>
          </p:spPr>
          <p:txBody>
            <a:bodyPr wrap="square" lIns="0" tIns="0" rIns="0" bIns="0" rtlCol="0"/>
            <a:lstStyle/>
            <a:p>
              <a:endParaRPr/>
            </a:p>
          </p:txBody>
        </p:sp>
        <p:pic>
          <p:nvPicPr>
            <p:cNvPr id="13" name="object 13"/>
            <p:cNvPicPr/>
            <p:nvPr/>
          </p:nvPicPr>
          <p:blipFill>
            <a:blip r:embed="rId4" cstate="print"/>
            <a:stretch>
              <a:fillRect/>
            </a:stretch>
          </p:blipFill>
          <p:spPr>
            <a:xfrm>
              <a:off x="5350763" y="4988051"/>
              <a:ext cx="278117" cy="249174"/>
            </a:xfrm>
            <a:prstGeom prst="rect">
              <a:avLst/>
            </a:prstGeom>
          </p:spPr>
        </p:pic>
      </p:grpSp>
      <p:sp>
        <p:nvSpPr>
          <p:cNvPr id="14" name="object 14"/>
          <p:cNvSpPr txBox="1"/>
          <p:nvPr/>
        </p:nvSpPr>
        <p:spPr>
          <a:xfrm>
            <a:off x="5269991" y="5009515"/>
            <a:ext cx="436245" cy="162560"/>
          </a:xfrm>
          <a:prstGeom prst="rect">
            <a:avLst/>
          </a:prstGeom>
        </p:spPr>
        <p:txBody>
          <a:bodyPr vert="horz" wrap="square" lIns="0" tIns="12700" rIns="0" bIns="0" rtlCol="0">
            <a:spAutoFit/>
          </a:bodyPr>
          <a:lstStyle/>
          <a:p>
            <a:pPr marL="1270" algn="ctr">
              <a:lnSpc>
                <a:spcPct val="100000"/>
              </a:lnSpc>
              <a:spcBef>
                <a:spcPts val="100"/>
              </a:spcBef>
            </a:pPr>
            <a:r>
              <a:rPr sz="900" spc="-25" dirty="0">
                <a:latin typeface="Arial"/>
                <a:cs typeface="Arial"/>
              </a:rPr>
              <a:t>32</a:t>
            </a:r>
            <a:endParaRPr sz="900">
              <a:latin typeface="Arial"/>
              <a:cs typeface="Arial"/>
            </a:endParaRPr>
          </a:p>
        </p:txBody>
      </p:sp>
      <p:pic>
        <p:nvPicPr>
          <p:cNvPr id="15" name="object 15"/>
          <p:cNvPicPr/>
          <p:nvPr/>
        </p:nvPicPr>
        <p:blipFill>
          <a:blip r:embed="rId5" cstate="print"/>
          <a:stretch>
            <a:fillRect/>
          </a:stretch>
        </p:blipFill>
        <p:spPr>
          <a:xfrm>
            <a:off x="6438900" y="5027676"/>
            <a:ext cx="278117" cy="249174"/>
          </a:xfrm>
          <a:prstGeom prst="rect">
            <a:avLst/>
          </a:prstGeom>
        </p:spPr>
      </p:pic>
      <p:sp>
        <p:nvSpPr>
          <p:cNvPr id="16" name="object 16"/>
          <p:cNvSpPr txBox="1"/>
          <p:nvPr/>
        </p:nvSpPr>
        <p:spPr>
          <a:xfrm>
            <a:off x="6358128" y="5048504"/>
            <a:ext cx="436245" cy="162560"/>
          </a:xfrm>
          <a:prstGeom prst="rect">
            <a:avLst/>
          </a:prstGeom>
        </p:spPr>
        <p:txBody>
          <a:bodyPr vert="horz" wrap="square" lIns="0" tIns="12700" rIns="0" bIns="0" rtlCol="0">
            <a:spAutoFit/>
          </a:bodyPr>
          <a:lstStyle/>
          <a:p>
            <a:pPr marL="2540" algn="ctr">
              <a:lnSpc>
                <a:spcPct val="100000"/>
              </a:lnSpc>
              <a:spcBef>
                <a:spcPts val="100"/>
              </a:spcBef>
            </a:pPr>
            <a:r>
              <a:rPr sz="900" spc="-25" dirty="0">
                <a:latin typeface="Arial"/>
                <a:cs typeface="Arial"/>
              </a:rPr>
              <a:t>25</a:t>
            </a:r>
            <a:endParaRPr sz="900">
              <a:latin typeface="Arial"/>
              <a:cs typeface="Arial"/>
            </a:endParaRPr>
          </a:p>
        </p:txBody>
      </p:sp>
      <p:pic>
        <p:nvPicPr>
          <p:cNvPr id="17" name="object 17"/>
          <p:cNvPicPr/>
          <p:nvPr/>
        </p:nvPicPr>
        <p:blipFill>
          <a:blip r:embed="rId6" cstate="print"/>
          <a:stretch>
            <a:fillRect/>
          </a:stretch>
        </p:blipFill>
        <p:spPr>
          <a:xfrm>
            <a:off x="7527035" y="5067287"/>
            <a:ext cx="278117" cy="247662"/>
          </a:xfrm>
          <a:prstGeom prst="rect">
            <a:avLst/>
          </a:prstGeom>
        </p:spPr>
      </p:pic>
      <p:sp>
        <p:nvSpPr>
          <p:cNvPr id="18" name="object 18"/>
          <p:cNvSpPr txBox="1"/>
          <p:nvPr/>
        </p:nvSpPr>
        <p:spPr>
          <a:xfrm>
            <a:off x="6793992" y="5087873"/>
            <a:ext cx="1088390" cy="162560"/>
          </a:xfrm>
          <a:prstGeom prst="rect">
            <a:avLst/>
          </a:prstGeom>
        </p:spPr>
        <p:txBody>
          <a:bodyPr vert="horz" wrap="square" lIns="0" tIns="12700" rIns="0" bIns="0" rtlCol="0">
            <a:spAutoFit/>
          </a:bodyPr>
          <a:lstStyle/>
          <a:p>
            <a:pPr marR="144780" algn="r">
              <a:lnSpc>
                <a:spcPct val="100000"/>
              </a:lnSpc>
              <a:spcBef>
                <a:spcPts val="100"/>
              </a:spcBef>
            </a:pPr>
            <a:r>
              <a:rPr sz="900" spc="-25" dirty="0">
                <a:latin typeface="Arial"/>
                <a:cs typeface="Arial"/>
              </a:rPr>
              <a:t>18</a:t>
            </a:r>
            <a:endParaRPr sz="900">
              <a:latin typeface="Arial"/>
              <a:cs typeface="Arial"/>
            </a:endParaRPr>
          </a:p>
        </p:txBody>
      </p:sp>
      <p:grpSp>
        <p:nvGrpSpPr>
          <p:cNvPr id="19" name="object 19"/>
          <p:cNvGrpSpPr/>
          <p:nvPr/>
        </p:nvGrpSpPr>
        <p:grpSpPr>
          <a:xfrm>
            <a:off x="4939284" y="4489450"/>
            <a:ext cx="3293110" cy="1432560"/>
            <a:chOff x="4939284" y="4489450"/>
            <a:chExt cx="3293110" cy="1432560"/>
          </a:xfrm>
        </p:grpSpPr>
        <p:pic>
          <p:nvPicPr>
            <p:cNvPr id="20" name="object 20"/>
            <p:cNvPicPr/>
            <p:nvPr/>
          </p:nvPicPr>
          <p:blipFill>
            <a:blip r:embed="rId7" cstate="print"/>
            <a:stretch>
              <a:fillRect/>
            </a:stretch>
          </p:blipFill>
          <p:spPr>
            <a:xfrm>
              <a:off x="5423662" y="4489450"/>
              <a:ext cx="127508" cy="92710"/>
            </a:xfrm>
            <a:prstGeom prst="rect">
              <a:avLst/>
            </a:prstGeom>
          </p:spPr>
        </p:pic>
        <p:pic>
          <p:nvPicPr>
            <p:cNvPr id="21" name="object 21"/>
            <p:cNvPicPr/>
            <p:nvPr/>
          </p:nvPicPr>
          <p:blipFill>
            <a:blip r:embed="rId8" cstate="print"/>
            <a:stretch>
              <a:fillRect/>
            </a:stretch>
          </p:blipFill>
          <p:spPr>
            <a:xfrm>
              <a:off x="6512941" y="4529963"/>
              <a:ext cx="126746" cy="91313"/>
            </a:xfrm>
            <a:prstGeom prst="rect">
              <a:avLst/>
            </a:prstGeom>
          </p:spPr>
        </p:pic>
        <p:pic>
          <p:nvPicPr>
            <p:cNvPr id="22" name="object 22"/>
            <p:cNvPicPr/>
            <p:nvPr/>
          </p:nvPicPr>
          <p:blipFill>
            <a:blip r:embed="rId9" cstate="print"/>
            <a:stretch>
              <a:fillRect/>
            </a:stretch>
          </p:blipFill>
          <p:spPr>
            <a:xfrm>
              <a:off x="7600315" y="4567681"/>
              <a:ext cx="126111" cy="92710"/>
            </a:xfrm>
            <a:prstGeom prst="rect">
              <a:avLst/>
            </a:prstGeom>
          </p:spPr>
        </p:pic>
        <p:pic>
          <p:nvPicPr>
            <p:cNvPr id="23" name="object 23"/>
            <p:cNvPicPr/>
            <p:nvPr/>
          </p:nvPicPr>
          <p:blipFill>
            <a:blip r:embed="rId10" cstate="print"/>
            <a:stretch>
              <a:fillRect/>
            </a:stretch>
          </p:blipFill>
          <p:spPr>
            <a:xfrm>
              <a:off x="5134291" y="5362029"/>
              <a:ext cx="712599" cy="99036"/>
            </a:xfrm>
            <a:prstGeom prst="rect">
              <a:avLst/>
            </a:prstGeom>
          </p:spPr>
        </p:pic>
        <p:pic>
          <p:nvPicPr>
            <p:cNvPr id="24" name="object 24"/>
            <p:cNvPicPr/>
            <p:nvPr/>
          </p:nvPicPr>
          <p:blipFill>
            <a:blip r:embed="rId11" cstate="print"/>
            <a:stretch>
              <a:fillRect/>
            </a:stretch>
          </p:blipFill>
          <p:spPr>
            <a:xfrm>
              <a:off x="4939284" y="5434583"/>
              <a:ext cx="1099565" cy="243090"/>
            </a:xfrm>
            <a:prstGeom prst="rect">
              <a:avLst/>
            </a:prstGeom>
          </p:spPr>
        </p:pic>
        <p:pic>
          <p:nvPicPr>
            <p:cNvPr id="25" name="object 25"/>
            <p:cNvPicPr/>
            <p:nvPr/>
          </p:nvPicPr>
          <p:blipFill>
            <a:blip r:embed="rId12" cstate="print"/>
            <a:stretch>
              <a:fillRect/>
            </a:stretch>
          </p:blipFill>
          <p:spPr>
            <a:xfrm>
              <a:off x="5986272" y="5303507"/>
              <a:ext cx="1149857" cy="243090"/>
            </a:xfrm>
            <a:prstGeom prst="rect">
              <a:avLst/>
            </a:prstGeom>
          </p:spPr>
        </p:pic>
        <p:pic>
          <p:nvPicPr>
            <p:cNvPr id="26" name="object 26"/>
            <p:cNvPicPr/>
            <p:nvPr/>
          </p:nvPicPr>
          <p:blipFill>
            <a:blip r:embed="rId13" cstate="print"/>
            <a:stretch>
              <a:fillRect/>
            </a:stretch>
          </p:blipFill>
          <p:spPr>
            <a:xfrm>
              <a:off x="6190488" y="5434583"/>
              <a:ext cx="744473" cy="243090"/>
            </a:xfrm>
            <a:prstGeom prst="rect">
              <a:avLst/>
            </a:prstGeom>
          </p:spPr>
        </p:pic>
        <p:pic>
          <p:nvPicPr>
            <p:cNvPr id="27" name="object 27"/>
            <p:cNvPicPr/>
            <p:nvPr/>
          </p:nvPicPr>
          <p:blipFill>
            <a:blip r:embed="rId14" cstate="print"/>
            <a:stretch>
              <a:fillRect/>
            </a:stretch>
          </p:blipFill>
          <p:spPr>
            <a:xfrm>
              <a:off x="7068312" y="5303507"/>
              <a:ext cx="1163574" cy="243090"/>
            </a:xfrm>
            <a:prstGeom prst="rect">
              <a:avLst/>
            </a:prstGeom>
          </p:spPr>
        </p:pic>
        <p:pic>
          <p:nvPicPr>
            <p:cNvPr id="28" name="object 28"/>
            <p:cNvPicPr/>
            <p:nvPr/>
          </p:nvPicPr>
          <p:blipFill>
            <a:blip r:embed="rId15" cstate="print"/>
            <a:stretch>
              <a:fillRect/>
            </a:stretch>
          </p:blipFill>
          <p:spPr>
            <a:xfrm>
              <a:off x="7100316" y="5434583"/>
              <a:ext cx="1099566" cy="243090"/>
            </a:xfrm>
            <a:prstGeom prst="rect">
              <a:avLst/>
            </a:prstGeom>
          </p:spPr>
        </p:pic>
        <p:sp>
          <p:nvSpPr>
            <p:cNvPr id="29" name="object 29"/>
            <p:cNvSpPr/>
            <p:nvPr/>
          </p:nvSpPr>
          <p:spPr>
            <a:xfrm>
              <a:off x="6192012" y="5756147"/>
              <a:ext cx="58419" cy="58419"/>
            </a:xfrm>
            <a:custGeom>
              <a:avLst/>
              <a:gdLst/>
              <a:ahLst/>
              <a:cxnLst/>
              <a:rect l="l" t="t" r="r" b="b"/>
              <a:pathLst>
                <a:path w="58420" h="58420">
                  <a:moveTo>
                    <a:pt x="57912" y="0"/>
                  </a:moveTo>
                  <a:lnTo>
                    <a:pt x="0" y="0"/>
                  </a:lnTo>
                  <a:lnTo>
                    <a:pt x="0" y="57911"/>
                  </a:lnTo>
                  <a:lnTo>
                    <a:pt x="57912" y="57911"/>
                  </a:lnTo>
                  <a:lnTo>
                    <a:pt x="57912" y="0"/>
                  </a:lnTo>
                  <a:close/>
                </a:path>
              </a:pathLst>
            </a:custGeom>
            <a:solidFill>
              <a:srgbClr val="BADFE2"/>
            </a:solidFill>
          </p:spPr>
          <p:txBody>
            <a:bodyPr wrap="square" lIns="0" tIns="0" rIns="0" bIns="0" rtlCol="0"/>
            <a:lstStyle/>
            <a:p>
              <a:endParaRPr/>
            </a:p>
          </p:txBody>
        </p:sp>
        <p:pic>
          <p:nvPicPr>
            <p:cNvPr id="30" name="object 30"/>
            <p:cNvPicPr/>
            <p:nvPr/>
          </p:nvPicPr>
          <p:blipFill>
            <a:blip r:embed="rId16" cstate="print"/>
            <a:stretch>
              <a:fillRect/>
            </a:stretch>
          </p:blipFill>
          <p:spPr>
            <a:xfrm>
              <a:off x="6202680" y="5678424"/>
              <a:ext cx="343674" cy="243090"/>
            </a:xfrm>
            <a:prstGeom prst="rect">
              <a:avLst/>
            </a:prstGeom>
          </p:spPr>
        </p:pic>
        <p:sp>
          <p:nvSpPr>
            <p:cNvPr id="31" name="object 31"/>
            <p:cNvSpPr/>
            <p:nvPr/>
          </p:nvSpPr>
          <p:spPr>
            <a:xfrm>
              <a:off x="6542532" y="5756147"/>
              <a:ext cx="58419" cy="58419"/>
            </a:xfrm>
            <a:custGeom>
              <a:avLst/>
              <a:gdLst/>
              <a:ahLst/>
              <a:cxnLst/>
              <a:rect l="l" t="t" r="r" b="b"/>
              <a:pathLst>
                <a:path w="58420" h="58420">
                  <a:moveTo>
                    <a:pt x="57911" y="0"/>
                  </a:moveTo>
                  <a:lnTo>
                    <a:pt x="0" y="0"/>
                  </a:lnTo>
                  <a:lnTo>
                    <a:pt x="0" y="57911"/>
                  </a:lnTo>
                  <a:lnTo>
                    <a:pt x="57911" y="57911"/>
                  </a:lnTo>
                  <a:lnTo>
                    <a:pt x="57911" y="0"/>
                  </a:lnTo>
                  <a:close/>
                </a:path>
              </a:pathLst>
            </a:custGeom>
            <a:solidFill>
              <a:srgbClr val="333399"/>
            </a:solidFill>
          </p:spPr>
          <p:txBody>
            <a:bodyPr wrap="square" lIns="0" tIns="0" rIns="0" bIns="0" rtlCol="0"/>
            <a:lstStyle/>
            <a:p>
              <a:endParaRPr/>
            </a:p>
          </p:txBody>
        </p:sp>
        <p:pic>
          <p:nvPicPr>
            <p:cNvPr id="32" name="object 32"/>
            <p:cNvPicPr/>
            <p:nvPr/>
          </p:nvPicPr>
          <p:blipFill>
            <a:blip r:embed="rId17" cstate="print"/>
            <a:stretch>
              <a:fillRect/>
            </a:stretch>
          </p:blipFill>
          <p:spPr>
            <a:xfrm>
              <a:off x="6553200" y="5678424"/>
              <a:ext cx="293382" cy="243090"/>
            </a:xfrm>
            <a:prstGeom prst="rect">
              <a:avLst/>
            </a:prstGeom>
          </p:spPr>
        </p:pic>
      </p:grpSp>
      <p:pic>
        <p:nvPicPr>
          <p:cNvPr id="33" name="object 33"/>
          <p:cNvPicPr/>
          <p:nvPr/>
        </p:nvPicPr>
        <p:blipFill>
          <a:blip r:embed="rId18" cstate="print"/>
          <a:stretch>
            <a:fillRect/>
          </a:stretch>
        </p:blipFill>
        <p:spPr>
          <a:xfrm>
            <a:off x="4782543" y="5224869"/>
            <a:ext cx="67368" cy="94535"/>
          </a:xfrm>
          <a:prstGeom prst="rect">
            <a:avLst/>
          </a:prstGeom>
        </p:spPr>
      </p:pic>
      <p:pic>
        <p:nvPicPr>
          <p:cNvPr id="34" name="object 34"/>
          <p:cNvPicPr/>
          <p:nvPr/>
        </p:nvPicPr>
        <p:blipFill>
          <a:blip r:embed="rId19" cstate="print"/>
          <a:stretch>
            <a:fillRect/>
          </a:stretch>
        </p:blipFill>
        <p:spPr>
          <a:xfrm>
            <a:off x="4719621" y="5002365"/>
            <a:ext cx="127654" cy="94535"/>
          </a:xfrm>
          <a:prstGeom prst="rect">
            <a:avLst/>
          </a:prstGeom>
        </p:spPr>
      </p:pic>
      <p:pic>
        <p:nvPicPr>
          <p:cNvPr id="35" name="object 35"/>
          <p:cNvPicPr/>
          <p:nvPr/>
        </p:nvPicPr>
        <p:blipFill>
          <a:blip r:embed="rId20" cstate="print"/>
          <a:stretch>
            <a:fillRect/>
          </a:stretch>
        </p:blipFill>
        <p:spPr>
          <a:xfrm>
            <a:off x="4715062" y="4778337"/>
            <a:ext cx="132213" cy="94535"/>
          </a:xfrm>
          <a:prstGeom prst="rect">
            <a:avLst/>
          </a:prstGeom>
        </p:spPr>
      </p:pic>
      <p:pic>
        <p:nvPicPr>
          <p:cNvPr id="36" name="object 36"/>
          <p:cNvPicPr/>
          <p:nvPr/>
        </p:nvPicPr>
        <p:blipFill>
          <a:blip r:embed="rId21" cstate="print"/>
          <a:stretch>
            <a:fillRect/>
          </a:stretch>
        </p:blipFill>
        <p:spPr>
          <a:xfrm>
            <a:off x="4719621" y="4554309"/>
            <a:ext cx="127654" cy="94535"/>
          </a:xfrm>
          <a:prstGeom prst="rect">
            <a:avLst/>
          </a:prstGeom>
        </p:spPr>
      </p:pic>
      <p:pic>
        <p:nvPicPr>
          <p:cNvPr id="37" name="object 37"/>
          <p:cNvPicPr/>
          <p:nvPr/>
        </p:nvPicPr>
        <p:blipFill>
          <a:blip r:embed="rId22" cstate="print"/>
          <a:stretch>
            <a:fillRect/>
          </a:stretch>
        </p:blipFill>
        <p:spPr>
          <a:xfrm>
            <a:off x="4719621" y="4330281"/>
            <a:ext cx="127654" cy="94535"/>
          </a:xfrm>
          <a:prstGeom prst="rect">
            <a:avLst/>
          </a:prstGeom>
        </p:spPr>
      </p:pic>
      <p:pic>
        <p:nvPicPr>
          <p:cNvPr id="38" name="object 38"/>
          <p:cNvPicPr/>
          <p:nvPr/>
        </p:nvPicPr>
        <p:blipFill>
          <a:blip r:embed="rId23" cstate="print"/>
          <a:stretch>
            <a:fillRect/>
          </a:stretch>
        </p:blipFill>
        <p:spPr>
          <a:xfrm>
            <a:off x="4664775" y="4106253"/>
            <a:ext cx="182461" cy="94535"/>
          </a:xfrm>
          <a:prstGeom prst="rect">
            <a:avLst/>
          </a:prstGeom>
        </p:spPr>
      </p:pic>
      <p:sp>
        <p:nvSpPr>
          <p:cNvPr id="39" name="object 39"/>
          <p:cNvSpPr txBox="1"/>
          <p:nvPr/>
        </p:nvSpPr>
        <p:spPr>
          <a:xfrm>
            <a:off x="4642484" y="4065270"/>
            <a:ext cx="217170" cy="1281430"/>
          </a:xfrm>
          <a:prstGeom prst="rect">
            <a:avLst/>
          </a:prstGeom>
        </p:spPr>
        <p:txBody>
          <a:bodyPr vert="horz" wrap="square" lIns="0" tIns="12700" rIns="0" bIns="0" rtlCol="0">
            <a:spAutoFit/>
          </a:bodyPr>
          <a:lstStyle/>
          <a:p>
            <a:pPr marR="6350" algn="r">
              <a:lnSpc>
                <a:spcPct val="100000"/>
              </a:lnSpc>
              <a:spcBef>
                <a:spcPts val="100"/>
              </a:spcBef>
            </a:pPr>
            <a:r>
              <a:rPr sz="900" spc="-25" dirty="0">
                <a:latin typeface="Arial"/>
                <a:cs typeface="Arial"/>
              </a:rPr>
              <a:t>100</a:t>
            </a:r>
            <a:endParaRPr sz="900">
              <a:latin typeface="Arial"/>
              <a:cs typeface="Arial"/>
            </a:endParaRPr>
          </a:p>
          <a:p>
            <a:pPr marR="5080" algn="r">
              <a:lnSpc>
                <a:spcPct val="100000"/>
              </a:lnSpc>
              <a:spcBef>
                <a:spcPts val="680"/>
              </a:spcBef>
            </a:pPr>
            <a:r>
              <a:rPr sz="900" spc="-25" dirty="0">
                <a:latin typeface="Arial"/>
                <a:cs typeface="Arial"/>
              </a:rPr>
              <a:t>80</a:t>
            </a:r>
            <a:endParaRPr sz="900">
              <a:latin typeface="Arial"/>
              <a:cs typeface="Arial"/>
            </a:endParaRPr>
          </a:p>
          <a:p>
            <a:pPr marR="5080" algn="r">
              <a:lnSpc>
                <a:spcPct val="100000"/>
              </a:lnSpc>
              <a:spcBef>
                <a:spcPts val="680"/>
              </a:spcBef>
            </a:pPr>
            <a:r>
              <a:rPr sz="900" spc="-25" dirty="0">
                <a:latin typeface="Arial"/>
                <a:cs typeface="Arial"/>
              </a:rPr>
              <a:t>60</a:t>
            </a:r>
            <a:endParaRPr sz="900">
              <a:latin typeface="Arial"/>
              <a:cs typeface="Arial"/>
            </a:endParaRPr>
          </a:p>
          <a:p>
            <a:pPr marR="5080" algn="r">
              <a:lnSpc>
                <a:spcPct val="100000"/>
              </a:lnSpc>
              <a:spcBef>
                <a:spcPts val="680"/>
              </a:spcBef>
            </a:pPr>
            <a:r>
              <a:rPr sz="900" spc="-25" dirty="0">
                <a:latin typeface="Arial"/>
                <a:cs typeface="Arial"/>
              </a:rPr>
              <a:t>40</a:t>
            </a:r>
            <a:endParaRPr sz="900">
              <a:latin typeface="Arial"/>
              <a:cs typeface="Arial"/>
            </a:endParaRPr>
          </a:p>
          <a:p>
            <a:pPr marR="5080" algn="r">
              <a:lnSpc>
                <a:spcPct val="100000"/>
              </a:lnSpc>
              <a:spcBef>
                <a:spcPts val="685"/>
              </a:spcBef>
            </a:pPr>
            <a:r>
              <a:rPr sz="900" spc="-25" dirty="0">
                <a:latin typeface="Arial"/>
                <a:cs typeface="Arial"/>
              </a:rPr>
              <a:t>20</a:t>
            </a:r>
            <a:endParaRPr sz="900">
              <a:latin typeface="Arial"/>
              <a:cs typeface="Arial"/>
            </a:endParaRPr>
          </a:p>
          <a:p>
            <a:pPr marR="5715" algn="r">
              <a:lnSpc>
                <a:spcPct val="100000"/>
              </a:lnSpc>
              <a:spcBef>
                <a:spcPts val="680"/>
              </a:spcBef>
            </a:pPr>
            <a:r>
              <a:rPr sz="900" spc="-50" dirty="0">
                <a:latin typeface="Arial"/>
                <a:cs typeface="Arial"/>
              </a:rPr>
              <a:t>0</a:t>
            </a:r>
            <a:endParaRPr sz="900">
              <a:latin typeface="Arial"/>
              <a:cs typeface="Arial"/>
            </a:endParaRPr>
          </a:p>
        </p:txBody>
      </p:sp>
      <p:sp>
        <p:nvSpPr>
          <p:cNvPr id="41" name="object 41"/>
          <p:cNvSpPr txBox="1"/>
          <p:nvPr/>
        </p:nvSpPr>
        <p:spPr>
          <a:xfrm>
            <a:off x="4078985" y="6445833"/>
            <a:ext cx="988060" cy="224790"/>
          </a:xfrm>
          <a:prstGeom prst="rect">
            <a:avLst/>
          </a:prstGeom>
        </p:spPr>
        <p:txBody>
          <a:bodyPr vert="horz" wrap="square" lIns="0" tIns="0" rIns="0" bIns="0" rtlCol="0">
            <a:spAutoFit/>
          </a:bodyPr>
          <a:lstStyle/>
          <a:p>
            <a:pPr marL="12700">
              <a:lnSpc>
                <a:spcPts val="1650"/>
              </a:lnSpc>
            </a:pPr>
            <a:r>
              <a:rPr sz="1400" spc="-10" dirty="0">
                <a:solidFill>
                  <a:srgbClr val="92D050"/>
                </a:solidFill>
                <a:latin typeface="Arial"/>
                <a:cs typeface="Arial"/>
              </a:rPr>
              <a:t>Unclassified</a:t>
            </a:r>
            <a:endParaRPr sz="1400">
              <a:latin typeface="Arial"/>
              <a:cs typeface="Arial"/>
            </a:endParaRPr>
          </a:p>
        </p:txBody>
      </p:sp>
      <p:sp>
        <p:nvSpPr>
          <p:cNvPr id="40" name="object 40"/>
          <p:cNvSpPr txBox="1"/>
          <p:nvPr/>
        </p:nvSpPr>
        <p:spPr>
          <a:xfrm>
            <a:off x="4999101" y="5320029"/>
            <a:ext cx="3170555" cy="538480"/>
          </a:xfrm>
          <a:prstGeom prst="rect">
            <a:avLst/>
          </a:prstGeom>
        </p:spPr>
        <p:txBody>
          <a:bodyPr vert="horz" wrap="square" lIns="0" tIns="22225" rIns="0" bIns="0" rtlCol="0">
            <a:spAutoFit/>
          </a:bodyPr>
          <a:lstStyle/>
          <a:p>
            <a:pPr marL="12700" marR="5080" indent="120650">
              <a:lnSpc>
                <a:spcPts val="1030"/>
              </a:lnSpc>
              <a:spcBef>
                <a:spcPts val="175"/>
              </a:spcBef>
              <a:tabLst>
                <a:tab pos="1059815" algn="l"/>
                <a:tab pos="1263015" algn="l"/>
                <a:tab pos="2173605" algn="l"/>
              </a:tabLst>
            </a:pPr>
            <a:r>
              <a:rPr sz="900" dirty="0">
                <a:latin typeface="Arial"/>
                <a:cs typeface="Arial"/>
              </a:rPr>
              <a:t>Service</a:t>
            </a:r>
            <a:r>
              <a:rPr sz="900" spc="-20" dirty="0">
                <a:latin typeface="Arial"/>
                <a:cs typeface="Arial"/>
              </a:rPr>
              <a:t> </a:t>
            </a:r>
            <a:r>
              <a:rPr sz="900" dirty="0">
                <a:latin typeface="Arial"/>
                <a:cs typeface="Arial"/>
              </a:rPr>
              <a:t>HQ</a:t>
            </a:r>
            <a:r>
              <a:rPr sz="900" spc="-20" dirty="0">
                <a:latin typeface="Arial"/>
                <a:cs typeface="Arial"/>
              </a:rPr>
              <a:t> </a:t>
            </a:r>
            <a:r>
              <a:rPr sz="900" spc="-25" dirty="0">
                <a:latin typeface="Arial"/>
                <a:cs typeface="Arial"/>
              </a:rPr>
              <a:t>to</a:t>
            </a:r>
            <a:r>
              <a:rPr sz="900" dirty="0">
                <a:latin typeface="Arial"/>
                <a:cs typeface="Arial"/>
              </a:rPr>
              <a:t>	Service</a:t>
            </a:r>
            <a:r>
              <a:rPr sz="900" spc="-20" dirty="0">
                <a:latin typeface="Arial"/>
                <a:cs typeface="Arial"/>
              </a:rPr>
              <a:t> </a:t>
            </a:r>
            <a:r>
              <a:rPr sz="900" dirty="0">
                <a:latin typeface="Arial"/>
                <a:cs typeface="Arial"/>
              </a:rPr>
              <a:t>HQ</a:t>
            </a:r>
            <a:r>
              <a:rPr sz="900" spc="-20" dirty="0">
                <a:latin typeface="Arial"/>
                <a:cs typeface="Arial"/>
              </a:rPr>
              <a:t> </a:t>
            </a:r>
            <a:r>
              <a:rPr sz="900" dirty="0">
                <a:latin typeface="Arial"/>
                <a:cs typeface="Arial"/>
              </a:rPr>
              <a:t>to</a:t>
            </a:r>
            <a:r>
              <a:rPr sz="900" spc="-15" dirty="0">
                <a:latin typeface="Arial"/>
                <a:cs typeface="Arial"/>
              </a:rPr>
              <a:t> </a:t>
            </a:r>
            <a:r>
              <a:rPr sz="900" dirty="0">
                <a:latin typeface="Arial"/>
                <a:cs typeface="Arial"/>
              </a:rPr>
              <a:t>CMC</a:t>
            </a:r>
            <a:r>
              <a:rPr sz="900" spc="330" dirty="0">
                <a:latin typeface="Arial"/>
                <a:cs typeface="Arial"/>
              </a:rPr>
              <a:t> </a:t>
            </a:r>
            <a:r>
              <a:rPr sz="900" dirty="0">
                <a:latin typeface="Arial"/>
                <a:cs typeface="Arial"/>
              </a:rPr>
              <a:t>CMC</a:t>
            </a:r>
            <a:r>
              <a:rPr sz="900" spc="-15" dirty="0">
                <a:latin typeface="Arial"/>
                <a:cs typeface="Arial"/>
              </a:rPr>
              <a:t> </a:t>
            </a:r>
            <a:r>
              <a:rPr sz="900" dirty="0">
                <a:latin typeface="Arial"/>
                <a:cs typeface="Arial"/>
              </a:rPr>
              <a:t>Department</a:t>
            </a:r>
            <a:r>
              <a:rPr sz="900" spc="-25" dirty="0">
                <a:latin typeface="Arial"/>
                <a:cs typeface="Arial"/>
              </a:rPr>
              <a:t> to </a:t>
            </a:r>
            <a:r>
              <a:rPr sz="900" dirty="0">
                <a:latin typeface="Arial"/>
                <a:cs typeface="Arial"/>
              </a:rPr>
              <a:t>Theater</a:t>
            </a:r>
            <a:r>
              <a:rPr sz="900" spc="-40" dirty="0">
                <a:latin typeface="Arial"/>
                <a:cs typeface="Arial"/>
              </a:rPr>
              <a:t> </a:t>
            </a:r>
            <a:r>
              <a:rPr sz="900" spc="-10" dirty="0">
                <a:latin typeface="Arial"/>
                <a:cs typeface="Arial"/>
              </a:rPr>
              <a:t>Command</a:t>
            </a:r>
            <a:r>
              <a:rPr sz="900" dirty="0">
                <a:latin typeface="Arial"/>
                <a:cs typeface="Arial"/>
              </a:rPr>
              <a:t>		</a:t>
            </a:r>
            <a:r>
              <a:rPr sz="900" spc="-10" dirty="0">
                <a:latin typeface="Arial"/>
                <a:cs typeface="Arial"/>
              </a:rPr>
              <a:t>Department</a:t>
            </a:r>
            <a:r>
              <a:rPr sz="900" dirty="0">
                <a:latin typeface="Arial"/>
                <a:cs typeface="Arial"/>
              </a:rPr>
              <a:t>	Theater</a:t>
            </a:r>
            <a:r>
              <a:rPr sz="900" spc="-40" dirty="0">
                <a:latin typeface="Arial"/>
                <a:cs typeface="Arial"/>
              </a:rPr>
              <a:t> </a:t>
            </a:r>
            <a:r>
              <a:rPr sz="900" spc="-10" dirty="0">
                <a:latin typeface="Arial"/>
                <a:cs typeface="Arial"/>
              </a:rPr>
              <a:t>Command</a:t>
            </a:r>
            <a:endParaRPr sz="900">
              <a:latin typeface="Arial"/>
              <a:cs typeface="Arial"/>
            </a:endParaRPr>
          </a:p>
          <a:p>
            <a:pPr marR="114935" algn="ctr">
              <a:lnSpc>
                <a:spcPct val="100000"/>
              </a:lnSpc>
              <a:spcBef>
                <a:spcPts val="825"/>
              </a:spcBef>
              <a:tabLst>
                <a:tab pos="349885" algn="l"/>
              </a:tabLst>
            </a:pPr>
            <a:r>
              <a:rPr sz="900" spc="-25" dirty="0">
                <a:latin typeface="Arial"/>
                <a:cs typeface="Arial"/>
              </a:rPr>
              <a:t>Yes</a:t>
            </a:r>
            <a:r>
              <a:rPr sz="900" dirty="0">
                <a:latin typeface="Arial"/>
                <a:cs typeface="Arial"/>
              </a:rPr>
              <a:t>	</a:t>
            </a:r>
            <a:r>
              <a:rPr sz="900" spc="-25" dirty="0">
                <a:latin typeface="Arial"/>
                <a:cs typeface="Arial"/>
              </a:rPr>
              <a:t>No</a:t>
            </a:r>
            <a:endParaRPr sz="9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489710">
              <a:lnSpc>
                <a:spcPct val="100000"/>
              </a:lnSpc>
              <a:spcBef>
                <a:spcPts val="95"/>
              </a:spcBef>
            </a:pPr>
            <a:r>
              <a:rPr sz="2800" dirty="0"/>
              <a:t>Career</a:t>
            </a:r>
            <a:r>
              <a:rPr sz="2800" spc="-80" dirty="0"/>
              <a:t> </a:t>
            </a:r>
            <a:r>
              <a:rPr sz="2800" spc="-10" dirty="0"/>
              <a:t>Patterns</a:t>
            </a:r>
            <a:endParaRPr sz="2800"/>
          </a:p>
        </p:txBody>
      </p:sp>
      <p:sp>
        <p:nvSpPr>
          <p:cNvPr id="3" name="object 3"/>
          <p:cNvSpPr txBox="1"/>
          <p:nvPr/>
        </p:nvSpPr>
        <p:spPr>
          <a:xfrm>
            <a:off x="535940" y="1648792"/>
            <a:ext cx="7541260" cy="1712007"/>
          </a:xfrm>
          <a:prstGeom prst="rect">
            <a:avLst/>
          </a:prstGeom>
        </p:spPr>
        <p:txBody>
          <a:bodyPr vert="horz" wrap="square" lIns="0" tIns="57150" rIns="0" bIns="0" rtlCol="0">
            <a:spAutoFit/>
          </a:bodyPr>
          <a:lstStyle/>
          <a:p>
            <a:pPr marL="12700">
              <a:lnSpc>
                <a:spcPct val="100000"/>
              </a:lnSpc>
              <a:spcBef>
                <a:spcPts val="450"/>
              </a:spcBef>
            </a:pPr>
            <a:r>
              <a:rPr sz="1600" b="1" i="1" dirty="0">
                <a:latin typeface="Arial"/>
                <a:cs typeface="Arial"/>
              </a:rPr>
              <a:t>The</a:t>
            </a:r>
            <a:r>
              <a:rPr sz="1600" b="1" i="1" spc="-35" dirty="0">
                <a:latin typeface="Arial"/>
                <a:cs typeface="Arial"/>
              </a:rPr>
              <a:t> </a:t>
            </a:r>
            <a:r>
              <a:rPr sz="1600" b="1" i="1" dirty="0">
                <a:latin typeface="Arial"/>
                <a:cs typeface="Arial"/>
              </a:rPr>
              <a:t>PLA</a:t>
            </a:r>
            <a:r>
              <a:rPr sz="1600" b="1" i="1" spc="-40" dirty="0">
                <a:latin typeface="Arial"/>
                <a:cs typeface="Arial"/>
              </a:rPr>
              <a:t> </a:t>
            </a:r>
            <a:r>
              <a:rPr sz="1600" b="1" i="1" dirty="0">
                <a:latin typeface="Arial"/>
                <a:cs typeface="Arial"/>
              </a:rPr>
              <a:t>Does</a:t>
            </a:r>
            <a:r>
              <a:rPr sz="1600" b="1" i="1" spc="-30" dirty="0">
                <a:latin typeface="Arial"/>
                <a:cs typeface="Arial"/>
              </a:rPr>
              <a:t> </a:t>
            </a:r>
            <a:r>
              <a:rPr sz="1600" b="1" i="1" dirty="0">
                <a:latin typeface="Arial"/>
                <a:cs typeface="Arial"/>
              </a:rPr>
              <a:t>Not</a:t>
            </a:r>
            <a:r>
              <a:rPr sz="1600" b="1" i="1" spc="-30" dirty="0">
                <a:latin typeface="Arial"/>
                <a:cs typeface="Arial"/>
              </a:rPr>
              <a:t> </a:t>
            </a:r>
            <a:r>
              <a:rPr sz="1600" b="1" i="1" dirty="0">
                <a:latin typeface="Arial"/>
                <a:cs typeface="Arial"/>
              </a:rPr>
              <a:t>Prioritize</a:t>
            </a:r>
            <a:r>
              <a:rPr sz="1600" b="1" i="1" spc="-65" dirty="0">
                <a:latin typeface="Arial"/>
                <a:cs typeface="Arial"/>
              </a:rPr>
              <a:t> </a:t>
            </a:r>
            <a:r>
              <a:rPr sz="1600" b="1" i="1" dirty="0">
                <a:latin typeface="Arial"/>
                <a:cs typeface="Arial"/>
              </a:rPr>
              <a:t>“Joint”</a:t>
            </a:r>
            <a:r>
              <a:rPr sz="1600" b="1" i="1" spc="-65" dirty="0">
                <a:latin typeface="Arial"/>
                <a:cs typeface="Arial"/>
              </a:rPr>
              <a:t> </a:t>
            </a:r>
            <a:r>
              <a:rPr sz="1600" b="1" i="1" dirty="0">
                <a:latin typeface="Arial"/>
                <a:cs typeface="Arial"/>
              </a:rPr>
              <a:t>Experience</a:t>
            </a:r>
            <a:r>
              <a:rPr sz="1600" b="1" i="1" spc="-65" dirty="0">
                <a:latin typeface="Arial"/>
                <a:cs typeface="Arial"/>
              </a:rPr>
              <a:t> </a:t>
            </a:r>
            <a:r>
              <a:rPr sz="1600" b="1" i="1" dirty="0">
                <a:latin typeface="Arial"/>
                <a:cs typeface="Arial"/>
              </a:rPr>
              <a:t>for</a:t>
            </a:r>
            <a:r>
              <a:rPr sz="1600" b="1" i="1" spc="-25" dirty="0">
                <a:latin typeface="Arial"/>
                <a:cs typeface="Arial"/>
              </a:rPr>
              <a:t> </a:t>
            </a:r>
            <a:r>
              <a:rPr sz="1600" b="1" i="1" dirty="0">
                <a:latin typeface="Arial"/>
                <a:cs typeface="Arial"/>
              </a:rPr>
              <a:t>Rising</a:t>
            </a:r>
            <a:r>
              <a:rPr sz="1600" b="1" i="1" spc="-60" dirty="0">
                <a:latin typeface="Arial"/>
                <a:cs typeface="Arial"/>
              </a:rPr>
              <a:t> </a:t>
            </a:r>
            <a:r>
              <a:rPr sz="1600" b="1" i="1" spc="-10" dirty="0">
                <a:latin typeface="Arial"/>
                <a:cs typeface="Arial"/>
              </a:rPr>
              <a:t>Leaders</a:t>
            </a:r>
            <a:endParaRPr sz="1600" dirty="0">
              <a:latin typeface="Arial"/>
              <a:cs typeface="Arial"/>
            </a:endParaRPr>
          </a:p>
          <a:p>
            <a:pPr marL="12700" marR="5080" indent="-9525">
              <a:lnSpc>
                <a:spcPct val="100000"/>
              </a:lnSpc>
              <a:spcBef>
                <a:spcPts val="295"/>
              </a:spcBef>
              <a:buSzPct val="91666"/>
              <a:buChar char="•"/>
              <a:tabLst>
                <a:tab pos="65405" algn="l"/>
              </a:tabLst>
            </a:pPr>
            <a:r>
              <a:rPr sz="1400" dirty="0">
                <a:latin typeface="Arial"/>
                <a:cs typeface="Arial"/>
              </a:rPr>
              <a:t>	Only</a:t>
            </a:r>
            <a:r>
              <a:rPr sz="1400" spc="-25" dirty="0">
                <a:latin typeface="Arial"/>
                <a:cs typeface="Arial"/>
              </a:rPr>
              <a:t> </a:t>
            </a:r>
            <a:r>
              <a:rPr sz="1400" dirty="0">
                <a:latin typeface="Arial"/>
                <a:cs typeface="Arial"/>
              </a:rPr>
              <a:t>56%</a:t>
            </a:r>
            <a:r>
              <a:rPr sz="1400" spc="-35" dirty="0">
                <a:latin typeface="Arial"/>
                <a:cs typeface="Arial"/>
              </a:rPr>
              <a:t> </a:t>
            </a:r>
            <a:r>
              <a:rPr sz="1400" dirty="0">
                <a:latin typeface="Arial"/>
                <a:cs typeface="Arial"/>
              </a:rPr>
              <a:t>of</a:t>
            </a:r>
            <a:r>
              <a:rPr sz="1400" spc="-10" dirty="0">
                <a:latin typeface="Arial"/>
                <a:cs typeface="Arial"/>
              </a:rPr>
              <a:t> </a:t>
            </a:r>
            <a:r>
              <a:rPr sz="1400" dirty="0">
                <a:latin typeface="Arial"/>
                <a:cs typeface="Arial"/>
              </a:rPr>
              <a:t>2021</a:t>
            </a:r>
            <a:r>
              <a:rPr sz="1400" spc="-40" dirty="0">
                <a:latin typeface="Arial"/>
                <a:cs typeface="Arial"/>
              </a:rPr>
              <a:t> </a:t>
            </a:r>
            <a:r>
              <a:rPr sz="1400" dirty="0">
                <a:latin typeface="Arial"/>
                <a:cs typeface="Arial"/>
              </a:rPr>
              <a:t>cohort</a:t>
            </a:r>
            <a:r>
              <a:rPr sz="1400" spc="-35" dirty="0">
                <a:latin typeface="Arial"/>
                <a:cs typeface="Arial"/>
              </a:rPr>
              <a:t> </a:t>
            </a:r>
            <a:r>
              <a:rPr sz="1400" dirty="0">
                <a:latin typeface="Arial"/>
                <a:cs typeface="Arial"/>
              </a:rPr>
              <a:t>held</a:t>
            </a:r>
            <a:r>
              <a:rPr sz="1400" spc="-25" dirty="0">
                <a:latin typeface="Arial"/>
                <a:cs typeface="Arial"/>
              </a:rPr>
              <a:t> </a:t>
            </a:r>
            <a:r>
              <a:rPr sz="1400" dirty="0">
                <a:latin typeface="Arial"/>
                <a:cs typeface="Arial"/>
              </a:rPr>
              <a:t>a</a:t>
            </a:r>
            <a:r>
              <a:rPr sz="1400" spc="-20" dirty="0">
                <a:latin typeface="Arial"/>
                <a:cs typeface="Arial"/>
              </a:rPr>
              <a:t> </a:t>
            </a:r>
            <a:r>
              <a:rPr sz="1400" dirty="0">
                <a:latin typeface="Arial"/>
                <a:cs typeface="Arial"/>
              </a:rPr>
              <a:t>“joint”</a:t>
            </a:r>
            <a:r>
              <a:rPr sz="1400" spc="-25" dirty="0">
                <a:latin typeface="Arial"/>
                <a:cs typeface="Arial"/>
              </a:rPr>
              <a:t> </a:t>
            </a:r>
            <a:r>
              <a:rPr sz="1400" dirty="0">
                <a:latin typeface="Arial"/>
                <a:cs typeface="Arial"/>
              </a:rPr>
              <a:t>position</a:t>
            </a:r>
            <a:r>
              <a:rPr sz="1400" spc="-40" dirty="0">
                <a:latin typeface="Arial"/>
                <a:cs typeface="Arial"/>
              </a:rPr>
              <a:t> </a:t>
            </a:r>
            <a:r>
              <a:rPr sz="1400" dirty="0">
                <a:latin typeface="Arial"/>
                <a:cs typeface="Arial"/>
              </a:rPr>
              <a:t>in</a:t>
            </a:r>
            <a:r>
              <a:rPr sz="1400" spc="-20" dirty="0">
                <a:latin typeface="Arial"/>
                <a:cs typeface="Arial"/>
              </a:rPr>
              <a:t> </a:t>
            </a:r>
            <a:r>
              <a:rPr sz="1400" dirty="0">
                <a:latin typeface="Arial"/>
                <a:cs typeface="Arial"/>
              </a:rPr>
              <a:t>the</a:t>
            </a:r>
            <a:r>
              <a:rPr sz="1400" spc="-20" dirty="0">
                <a:latin typeface="Arial"/>
                <a:cs typeface="Arial"/>
              </a:rPr>
              <a:t> </a:t>
            </a:r>
            <a:r>
              <a:rPr sz="1400" dirty="0">
                <a:latin typeface="Arial"/>
                <a:cs typeface="Arial"/>
              </a:rPr>
              <a:t>last</a:t>
            </a:r>
            <a:r>
              <a:rPr sz="1400" spc="-20" dirty="0">
                <a:latin typeface="Arial"/>
                <a:cs typeface="Arial"/>
              </a:rPr>
              <a:t> </a:t>
            </a:r>
            <a:r>
              <a:rPr sz="1400" dirty="0">
                <a:latin typeface="Arial"/>
                <a:cs typeface="Arial"/>
              </a:rPr>
              <a:t>decade</a:t>
            </a:r>
            <a:r>
              <a:rPr sz="1400" spc="-50" dirty="0">
                <a:latin typeface="Arial"/>
                <a:cs typeface="Arial"/>
              </a:rPr>
              <a:t> </a:t>
            </a:r>
            <a:r>
              <a:rPr sz="1400" dirty="0">
                <a:latin typeface="Arial"/>
                <a:cs typeface="Arial"/>
              </a:rPr>
              <a:t>(e.g.,</a:t>
            </a:r>
            <a:r>
              <a:rPr sz="1400" spc="5" dirty="0">
                <a:latin typeface="Arial"/>
                <a:cs typeface="Arial"/>
              </a:rPr>
              <a:t> </a:t>
            </a:r>
            <a:r>
              <a:rPr sz="1400" dirty="0">
                <a:latin typeface="Arial"/>
                <a:cs typeface="Arial"/>
              </a:rPr>
              <a:t>service</a:t>
            </a:r>
            <a:r>
              <a:rPr sz="1400" spc="-20" dirty="0">
                <a:latin typeface="Arial"/>
                <a:cs typeface="Arial"/>
              </a:rPr>
              <a:t> </a:t>
            </a:r>
            <a:r>
              <a:rPr sz="1400" dirty="0">
                <a:latin typeface="Arial"/>
                <a:cs typeface="Arial"/>
              </a:rPr>
              <a:t>in</a:t>
            </a:r>
            <a:r>
              <a:rPr sz="1400" spc="-10" dirty="0">
                <a:latin typeface="Arial"/>
                <a:cs typeface="Arial"/>
              </a:rPr>
              <a:t> </a:t>
            </a:r>
            <a:r>
              <a:rPr sz="1400" dirty="0">
                <a:latin typeface="Arial"/>
                <a:cs typeface="Arial"/>
              </a:rPr>
              <a:t>a</a:t>
            </a:r>
            <a:r>
              <a:rPr sz="1400" spc="-20" dirty="0">
                <a:latin typeface="Arial"/>
                <a:cs typeface="Arial"/>
              </a:rPr>
              <a:t> </a:t>
            </a:r>
            <a:r>
              <a:rPr sz="1400" dirty="0">
                <a:latin typeface="Arial"/>
                <a:cs typeface="Arial"/>
              </a:rPr>
              <a:t>General</a:t>
            </a:r>
            <a:r>
              <a:rPr sz="1400" spc="-45" dirty="0">
                <a:latin typeface="Arial"/>
                <a:cs typeface="Arial"/>
              </a:rPr>
              <a:t> </a:t>
            </a:r>
            <a:r>
              <a:rPr sz="1400" spc="-10" dirty="0">
                <a:latin typeface="Arial"/>
                <a:cs typeface="Arial"/>
              </a:rPr>
              <a:t>Department/CMC </a:t>
            </a:r>
            <a:r>
              <a:rPr sz="1400" dirty="0">
                <a:latin typeface="Arial"/>
                <a:cs typeface="Arial"/>
              </a:rPr>
              <a:t>Department,</a:t>
            </a:r>
            <a:r>
              <a:rPr sz="1400" spc="-55" dirty="0">
                <a:latin typeface="Arial"/>
                <a:cs typeface="Arial"/>
              </a:rPr>
              <a:t> </a:t>
            </a:r>
            <a:r>
              <a:rPr sz="1400" dirty="0">
                <a:latin typeface="Arial"/>
                <a:cs typeface="Arial"/>
              </a:rPr>
              <a:t>MR/TC</a:t>
            </a:r>
            <a:r>
              <a:rPr sz="1400" spc="-25" dirty="0">
                <a:latin typeface="Arial"/>
                <a:cs typeface="Arial"/>
              </a:rPr>
              <a:t> </a:t>
            </a:r>
            <a:r>
              <a:rPr sz="1400" dirty="0">
                <a:latin typeface="Arial"/>
                <a:cs typeface="Arial"/>
              </a:rPr>
              <a:t>HQ,</a:t>
            </a:r>
            <a:r>
              <a:rPr sz="1400" spc="-25" dirty="0">
                <a:latin typeface="Arial"/>
                <a:cs typeface="Arial"/>
              </a:rPr>
              <a:t> </a:t>
            </a:r>
            <a:r>
              <a:rPr sz="1400" dirty="0">
                <a:latin typeface="Arial"/>
                <a:cs typeface="Arial"/>
              </a:rPr>
              <a:t>or</a:t>
            </a:r>
            <a:r>
              <a:rPr sz="1400" spc="-25" dirty="0">
                <a:latin typeface="Arial"/>
                <a:cs typeface="Arial"/>
              </a:rPr>
              <a:t> </a:t>
            </a:r>
            <a:r>
              <a:rPr sz="1400" spc="-10" dirty="0">
                <a:latin typeface="Arial"/>
                <a:cs typeface="Arial"/>
              </a:rPr>
              <a:t>NUDT/NDU/AMS)</a:t>
            </a:r>
            <a:endParaRPr sz="1400" dirty="0">
              <a:latin typeface="Arial"/>
              <a:cs typeface="Arial"/>
            </a:endParaRPr>
          </a:p>
          <a:p>
            <a:pPr marL="65405" indent="-62230">
              <a:lnSpc>
                <a:spcPct val="100000"/>
              </a:lnSpc>
              <a:spcBef>
                <a:spcPts val="285"/>
              </a:spcBef>
              <a:buSzPct val="91666"/>
              <a:buChar char="•"/>
              <a:tabLst>
                <a:tab pos="65405" algn="l"/>
              </a:tabLst>
            </a:pPr>
            <a:r>
              <a:rPr sz="1400" dirty="0">
                <a:latin typeface="Arial"/>
                <a:cs typeface="Arial"/>
              </a:rPr>
              <a:t>Joint</a:t>
            </a:r>
            <a:r>
              <a:rPr sz="1400" spc="-25" dirty="0">
                <a:latin typeface="Arial"/>
                <a:cs typeface="Arial"/>
              </a:rPr>
              <a:t> </a:t>
            </a:r>
            <a:r>
              <a:rPr sz="1400" dirty="0">
                <a:latin typeface="Arial"/>
                <a:cs typeface="Arial"/>
              </a:rPr>
              <a:t>experience</a:t>
            </a:r>
            <a:r>
              <a:rPr sz="1400" spc="-55" dirty="0">
                <a:latin typeface="Arial"/>
                <a:cs typeface="Arial"/>
              </a:rPr>
              <a:t> </a:t>
            </a:r>
            <a:r>
              <a:rPr sz="1400" dirty="0">
                <a:latin typeface="Arial"/>
                <a:cs typeface="Arial"/>
              </a:rPr>
              <a:t>drops</a:t>
            </a:r>
            <a:r>
              <a:rPr sz="1400" spc="-40" dirty="0">
                <a:latin typeface="Arial"/>
                <a:cs typeface="Arial"/>
              </a:rPr>
              <a:t> </a:t>
            </a:r>
            <a:r>
              <a:rPr sz="1400" dirty="0">
                <a:latin typeface="Arial"/>
                <a:cs typeface="Arial"/>
              </a:rPr>
              <a:t>off</a:t>
            </a:r>
            <a:r>
              <a:rPr sz="1400" spc="-25" dirty="0">
                <a:latin typeface="Arial"/>
                <a:cs typeface="Arial"/>
              </a:rPr>
              <a:t> </a:t>
            </a:r>
            <a:r>
              <a:rPr sz="1400" dirty="0">
                <a:latin typeface="Arial"/>
                <a:cs typeface="Arial"/>
              </a:rPr>
              <a:t>significantly</a:t>
            </a:r>
            <a:r>
              <a:rPr sz="1400" spc="-35" dirty="0">
                <a:latin typeface="Arial"/>
                <a:cs typeface="Arial"/>
              </a:rPr>
              <a:t> </a:t>
            </a:r>
            <a:r>
              <a:rPr sz="1400" dirty="0">
                <a:latin typeface="Arial"/>
                <a:cs typeface="Arial"/>
              </a:rPr>
              <a:t>at</a:t>
            </a:r>
            <a:r>
              <a:rPr sz="1400" spc="-25" dirty="0">
                <a:latin typeface="Arial"/>
                <a:cs typeface="Arial"/>
              </a:rPr>
              <a:t> </a:t>
            </a:r>
            <a:r>
              <a:rPr sz="1400" dirty="0">
                <a:latin typeface="Arial"/>
                <a:cs typeface="Arial"/>
              </a:rPr>
              <a:t>the</a:t>
            </a:r>
            <a:r>
              <a:rPr sz="1400" spc="-20" dirty="0">
                <a:latin typeface="Arial"/>
                <a:cs typeface="Arial"/>
              </a:rPr>
              <a:t> </a:t>
            </a:r>
            <a:r>
              <a:rPr sz="1400" dirty="0">
                <a:latin typeface="Arial"/>
                <a:cs typeface="Arial"/>
              </a:rPr>
              <a:t>Corps</a:t>
            </a:r>
            <a:r>
              <a:rPr sz="1400" spc="-40" dirty="0">
                <a:latin typeface="Arial"/>
                <a:cs typeface="Arial"/>
              </a:rPr>
              <a:t> </a:t>
            </a:r>
            <a:r>
              <a:rPr sz="1400" dirty="0">
                <a:latin typeface="Arial"/>
                <a:cs typeface="Arial"/>
              </a:rPr>
              <a:t>Leader</a:t>
            </a:r>
            <a:r>
              <a:rPr sz="1400" spc="-35" dirty="0">
                <a:latin typeface="Arial"/>
                <a:cs typeface="Arial"/>
              </a:rPr>
              <a:t> </a:t>
            </a:r>
            <a:r>
              <a:rPr sz="1400" dirty="0">
                <a:latin typeface="Arial"/>
                <a:cs typeface="Arial"/>
              </a:rPr>
              <a:t>grade</a:t>
            </a:r>
            <a:r>
              <a:rPr sz="1400" spc="-35" dirty="0">
                <a:latin typeface="Arial"/>
                <a:cs typeface="Arial"/>
              </a:rPr>
              <a:t> </a:t>
            </a:r>
            <a:r>
              <a:rPr sz="1400" dirty="0">
                <a:latin typeface="Arial"/>
                <a:cs typeface="Arial"/>
              </a:rPr>
              <a:t>and</a:t>
            </a:r>
            <a:r>
              <a:rPr sz="1400" spc="-30" dirty="0">
                <a:latin typeface="Arial"/>
                <a:cs typeface="Arial"/>
              </a:rPr>
              <a:t> </a:t>
            </a:r>
            <a:r>
              <a:rPr sz="1400" spc="-10" dirty="0">
                <a:latin typeface="Arial"/>
                <a:cs typeface="Arial"/>
              </a:rPr>
              <a:t>below</a:t>
            </a:r>
            <a:endParaRPr sz="1400" dirty="0">
              <a:latin typeface="Arial"/>
              <a:cs typeface="Arial"/>
            </a:endParaRPr>
          </a:p>
          <a:p>
            <a:pPr marL="65405" indent="-62230">
              <a:lnSpc>
                <a:spcPct val="100000"/>
              </a:lnSpc>
              <a:spcBef>
                <a:spcPts val="290"/>
              </a:spcBef>
              <a:buSzPct val="91666"/>
              <a:buChar char="•"/>
              <a:tabLst>
                <a:tab pos="65405" algn="l"/>
              </a:tabLst>
            </a:pPr>
            <a:r>
              <a:rPr sz="1400" dirty="0">
                <a:latin typeface="Arial"/>
                <a:cs typeface="Arial"/>
              </a:rPr>
              <a:t>There</a:t>
            </a:r>
            <a:r>
              <a:rPr sz="1400" spc="-35" dirty="0">
                <a:latin typeface="Arial"/>
                <a:cs typeface="Arial"/>
              </a:rPr>
              <a:t> </a:t>
            </a:r>
            <a:r>
              <a:rPr sz="1400" dirty="0">
                <a:latin typeface="Arial"/>
                <a:cs typeface="Arial"/>
              </a:rPr>
              <a:t>do</a:t>
            </a:r>
            <a:r>
              <a:rPr sz="1400" spc="-30" dirty="0">
                <a:latin typeface="Arial"/>
                <a:cs typeface="Arial"/>
              </a:rPr>
              <a:t> </a:t>
            </a:r>
            <a:r>
              <a:rPr sz="1400" dirty="0">
                <a:latin typeface="Arial"/>
                <a:cs typeface="Arial"/>
              </a:rPr>
              <a:t>not</a:t>
            </a:r>
            <a:r>
              <a:rPr sz="1400" spc="-20" dirty="0">
                <a:latin typeface="Arial"/>
                <a:cs typeface="Arial"/>
              </a:rPr>
              <a:t> </a:t>
            </a:r>
            <a:r>
              <a:rPr sz="1400" dirty="0">
                <a:latin typeface="Arial"/>
                <a:cs typeface="Arial"/>
              </a:rPr>
              <a:t>appear</a:t>
            </a:r>
            <a:r>
              <a:rPr sz="1400" spc="-45" dirty="0">
                <a:latin typeface="Arial"/>
                <a:cs typeface="Arial"/>
              </a:rPr>
              <a:t> </a:t>
            </a:r>
            <a:r>
              <a:rPr sz="1400" dirty="0">
                <a:latin typeface="Arial"/>
                <a:cs typeface="Arial"/>
              </a:rPr>
              <a:t>to</a:t>
            </a:r>
            <a:r>
              <a:rPr sz="1400" spc="-5" dirty="0">
                <a:latin typeface="Arial"/>
                <a:cs typeface="Arial"/>
              </a:rPr>
              <a:t> </a:t>
            </a:r>
            <a:r>
              <a:rPr sz="1400" dirty="0">
                <a:latin typeface="Arial"/>
                <a:cs typeface="Arial"/>
              </a:rPr>
              <a:t>be</a:t>
            </a:r>
            <a:r>
              <a:rPr sz="1400" spc="-30" dirty="0">
                <a:latin typeface="Arial"/>
                <a:cs typeface="Arial"/>
              </a:rPr>
              <a:t> </a:t>
            </a:r>
            <a:r>
              <a:rPr sz="1400" dirty="0">
                <a:latin typeface="Arial"/>
                <a:cs typeface="Arial"/>
              </a:rPr>
              <a:t>formal</a:t>
            </a:r>
            <a:r>
              <a:rPr sz="1400" spc="-45" dirty="0">
                <a:latin typeface="Arial"/>
                <a:cs typeface="Arial"/>
              </a:rPr>
              <a:t> </a:t>
            </a:r>
            <a:r>
              <a:rPr sz="1400" dirty="0">
                <a:latin typeface="Arial"/>
                <a:cs typeface="Arial"/>
              </a:rPr>
              <a:t>guidelines</a:t>
            </a:r>
            <a:r>
              <a:rPr sz="1400" spc="-45" dirty="0">
                <a:latin typeface="Arial"/>
                <a:cs typeface="Arial"/>
              </a:rPr>
              <a:t> </a:t>
            </a:r>
            <a:r>
              <a:rPr sz="1400" dirty="0">
                <a:latin typeface="Arial"/>
                <a:cs typeface="Arial"/>
              </a:rPr>
              <a:t>that</a:t>
            </a:r>
            <a:r>
              <a:rPr sz="1400" spc="-15" dirty="0">
                <a:latin typeface="Arial"/>
                <a:cs typeface="Arial"/>
              </a:rPr>
              <a:t> </a:t>
            </a:r>
            <a:r>
              <a:rPr sz="1400" dirty="0">
                <a:latin typeface="Arial"/>
                <a:cs typeface="Arial"/>
              </a:rPr>
              <a:t>officers</a:t>
            </a:r>
            <a:r>
              <a:rPr sz="1400" spc="-45" dirty="0">
                <a:latin typeface="Arial"/>
                <a:cs typeface="Arial"/>
              </a:rPr>
              <a:t> </a:t>
            </a:r>
            <a:r>
              <a:rPr sz="1400" dirty="0">
                <a:latin typeface="Arial"/>
                <a:cs typeface="Arial"/>
              </a:rPr>
              <a:t>need</a:t>
            </a:r>
            <a:r>
              <a:rPr sz="1400" spc="-40" dirty="0">
                <a:latin typeface="Arial"/>
                <a:cs typeface="Arial"/>
              </a:rPr>
              <a:t> </a:t>
            </a:r>
            <a:r>
              <a:rPr sz="1400" dirty="0">
                <a:latin typeface="Arial"/>
                <a:cs typeface="Arial"/>
              </a:rPr>
              <a:t>joint</a:t>
            </a:r>
            <a:r>
              <a:rPr sz="1400" spc="-15" dirty="0">
                <a:latin typeface="Arial"/>
                <a:cs typeface="Arial"/>
              </a:rPr>
              <a:t> </a:t>
            </a:r>
            <a:r>
              <a:rPr sz="1400" dirty="0">
                <a:latin typeface="Arial"/>
                <a:cs typeface="Arial"/>
              </a:rPr>
              <a:t>experience</a:t>
            </a:r>
            <a:r>
              <a:rPr sz="1400" spc="-55" dirty="0">
                <a:latin typeface="Arial"/>
                <a:cs typeface="Arial"/>
              </a:rPr>
              <a:t> </a:t>
            </a:r>
            <a:r>
              <a:rPr sz="1400" dirty="0">
                <a:latin typeface="Arial"/>
                <a:cs typeface="Arial"/>
              </a:rPr>
              <a:t>akin</a:t>
            </a:r>
            <a:r>
              <a:rPr sz="1400" spc="-20" dirty="0">
                <a:latin typeface="Arial"/>
                <a:cs typeface="Arial"/>
              </a:rPr>
              <a:t> </a:t>
            </a:r>
            <a:r>
              <a:rPr sz="1400" dirty="0">
                <a:latin typeface="Arial"/>
                <a:cs typeface="Arial"/>
              </a:rPr>
              <a:t>to</a:t>
            </a:r>
            <a:r>
              <a:rPr sz="1400" spc="-10" dirty="0">
                <a:latin typeface="Arial"/>
                <a:cs typeface="Arial"/>
              </a:rPr>
              <a:t> </a:t>
            </a:r>
            <a:r>
              <a:rPr sz="1400" dirty="0">
                <a:latin typeface="Arial"/>
                <a:cs typeface="Arial"/>
              </a:rPr>
              <a:t>the</a:t>
            </a:r>
            <a:r>
              <a:rPr sz="1400" spc="-20" dirty="0">
                <a:latin typeface="Arial"/>
                <a:cs typeface="Arial"/>
              </a:rPr>
              <a:t> </a:t>
            </a:r>
            <a:r>
              <a:rPr sz="1400" dirty="0">
                <a:latin typeface="Arial"/>
                <a:cs typeface="Arial"/>
              </a:rPr>
              <a:t>U.S.</a:t>
            </a:r>
            <a:r>
              <a:rPr sz="1400" spc="-10" dirty="0">
                <a:latin typeface="Arial"/>
                <a:cs typeface="Arial"/>
              </a:rPr>
              <a:t> </a:t>
            </a:r>
            <a:r>
              <a:rPr sz="1400" dirty="0">
                <a:latin typeface="Arial"/>
                <a:cs typeface="Arial"/>
              </a:rPr>
              <a:t>Joint</a:t>
            </a:r>
            <a:r>
              <a:rPr sz="1400" spc="-25" dirty="0">
                <a:latin typeface="Arial"/>
                <a:cs typeface="Arial"/>
              </a:rPr>
              <a:t> </a:t>
            </a:r>
            <a:r>
              <a:rPr sz="1400" spc="-20" dirty="0">
                <a:latin typeface="Arial"/>
                <a:cs typeface="Arial"/>
              </a:rPr>
              <a:t>Duty</a:t>
            </a:r>
            <a:endParaRPr sz="1400" dirty="0">
              <a:latin typeface="Arial"/>
              <a:cs typeface="Arial"/>
            </a:endParaRPr>
          </a:p>
          <a:p>
            <a:pPr marL="12700">
              <a:lnSpc>
                <a:spcPct val="100000"/>
              </a:lnSpc>
            </a:pPr>
            <a:r>
              <a:rPr sz="1400" dirty="0">
                <a:latin typeface="Arial"/>
                <a:cs typeface="Arial"/>
              </a:rPr>
              <a:t>Qualifications,</a:t>
            </a:r>
            <a:r>
              <a:rPr sz="1400" spc="-50" dirty="0">
                <a:latin typeface="Arial"/>
                <a:cs typeface="Arial"/>
              </a:rPr>
              <a:t> </a:t>
            </a:r>
            <a:r>
              <a:rPr sz="1400" dirty="0">
                <a:latin typeface="Arial"/>
                <a:cs typeface="Arial"/>
              </a:rPr>
              <a:t>though</a:t>
            </a:r>
            <a:r>
              <a:rPr sz="1400" spc="-50" dirty="0">
                <a:latin typeface="Arial"/>
                <a:cs typeface="Arial"/>
              </a:rPr>
              <a:t> </a:t>
            </a:r>
            <a:r>
              <a:rPr sz="1400" dirty="0">
                <a:latin typeface="Arial"/>
                <a:cs typeface="Arial"/>
              </a:rPr>
              <a:t>some</a:t>
            </a:r>
            <a:r>
              <a:rPr sz="1400" spc="-30" dirty="0">
                <a:latin typeface="Arial"/>
                <a:cs typeface="Arial"/>
              </a:rPr>
              <a:t> </a:t>
            </a:r>
            <a:r>
              <a:rPr sz="1400" dirty="0">
                <a:latin typeface="Arial"/>
                <a:cs typeface="Arial"/>
              </a:rPr>
              <a:t>in</a:t>
            </a:r>
            <a:r>
              <a:rPr sz="1400" spc="-15" dirty="0">
                <a:latin typeface="Arial"/>
                <a:cs typeface="Arial"/>
              </a:rPr>
              <a:t> </a:t>
            </a:r>
            <a:r>
              <a:rPr sz="1400" dirty="0">
                <a:latin typeface="Arial"/>
                <a:cs typeface="Arial"/>
              </a:rPr>
              <a:t>the</a:t>
            </a:r>
            <a:r>
              <a:rPr sz="1400" spc="-35" dirty="0">
                <a:latin typeface="Arial"/>
                <a:cs typeface="Arial"/>
              </a:rPr>
              <a:t> </a:t>
            </a:r>
            <a:r>
              <a:rPr sz="1400" dirty="0">
                <a:latin typeface="Arial"/>
                <a:cs typeface="Arial"/>
              </a:rPr>
              <a:t>PLA</a:t>
            </a:r>
            <a:r>
              <a:rPr sz="1400" spc="-25" dirty="0">
                <a:latin typeface="Arial"/>
                <a:cs typeface="Arial"/>
              </a:rPr>
              <a:t> </a:t>
            </a:r>
            <a:r>
              <a:rPr sz="1400" dirty="0">
                <a:latin typeface="Arial"/>
                <a:cs typeface="Arial"/>
              </a:rPr>
              <a:t>have</a:t>
            </a:r>
            <a:r>
              <a:rPr sz="1400" spc="-25" dirty="0">
                <a:latin typeface="Arial"/>
                <a:cs typeface="Arial"/>
              </a:rPr>
              <a:t> </a:t>
            </a:r>
            <a:r>
              <a:rPr sz="1400" dirty="0">
                <a:latin typeface="Arial"/>
                <a:cs typeface="Arial"/>
              </a:rPr>
              <a:t>discussed</a:t>
            </a:r>
            <a:r>
              <a:rPr sz="1400" spc="-50" dirty="0">
                <a:latin typeface="Arial"/>
                <a:cs typeface="Arial"/>
              </a:rPr>
              <a:t> </a:t>
            </a:r>
            <a:r>
              <a:rPr sz="1400" dirty="0">
                <a:latin typeface="Arial"/>
                <a:cs typeface="Arial"/>
              </a:rPr>
              <a:t>such</a:t>
            </a:r>
            <a:r>
              <a:rPr sz="1400" spc="-25" dirty="0">
                <a:latin typeface="Arial"/>
                <a:cs typeface="Arial"/>
              </a:rPr>
              <a:t> </a:t>
            </a:r>
            <a:r>
              <a:rPr sz="1400" dirty="0">
                <a:latin typeface="Arial"/>
                <a:cs typeface="Arial"/>
              </a:rPr>
              <a:t>a</a:t>
            </a:r>
            <a:r>
              <a:rPr sz="1400" spc="-25" dirty="0">
                <a:latin typeface="Arial"/>
                <a:cs typeface="Arial"/>
              </a:rPr>
              <a:t> </a:t>
            </a:r>
            <a:r>
              <a:rPr sz="1400" spc="-10" dirty="0">
                <a:latin typeface="Arial"/>
                <a:cs typeface="Arial"/>
              </a:rPr>
              <a:t>system</a:t>
            </a:r>
            <a:endParaRPr sz="1400" dirty="0">
              <a:latin typeface="Arial"/>
              <a:cs typeface="Arial"/>
            </a:endParaRPr>
          </a:p>
        </p:txBody>
      </p:sp>
      <p:grpSp>
        <p:nvGrpSpPr>
          <p:cNvPr id="4" name="object 4"/>
          <p:cNvGrpSpPr/>
          <p:nvPr/>
        </p:nvGrpSpPr>
        <p:grpSpPr>
          <a:xfrm>
            <a:off x="2734055" y="3481389"/>
            <a:ext cx="4040504" cy="539115"/>
            <a:chOff x="2734055" y="3481389"/>
            <a:chExt cx="4040504" cy="539115"/>
          </a:xfrm>
        </p:grpSpPr>
        <p:sp>
          <p:nvSpPr>
            <p:cNvPr id="5" name="object 5"/>
            <p:cNvSpPr/>
            <p:nvPr/>
          </p:nvSpPr>
          <p:spPr>
            <a:xfrm>
              <a:off x="2734055" y="4015739"/>
              <a:ext cx="4040504" cy="0"/>
            </a:xfrm>
            <a:custGeom>
              <a:avLst/>
              <a:gdLst/>
              <a:ahLst/>
              <a:cxnLst/>
              <a:rect l="l" t="t" r="r" b="b"/>
              <a:pathLst>
                <a:path w="4040504">
                  <a:moveTo>
                    <a:pt x="0" y="0"/>
                  </a:moveTo>
                  <a:lnTo>
                    <a:pt x="4040124" y="0"/>
                  </a:lnTo>
                </a:path>
              </a:pathLst>
            </a:custGeom>
            <a:ln w="9525">
              <a:solidFill>
                <a:srgbClr val="D9D9D9"/>
              </a:solidFill>
            </a:ln>
          </p:spPr>
          <p:txBody>
            <a:bodyPr wrap="square" lIns="0" tIns="0" rIns="0" bIns="0" rtlCol="0"/>
            <a:lstStyle/>
            <a:p>
              <a:endParaRPr/>
            </a:p>
          </p:txBody>
        </p:sp>
        <p:pic>
          <p:nvPicPr>
            <p:cNvPr id="6" name="object 6"/>
            <p:cNvPicPr/>
            <p:nvPr/>
          </p:nvPicPr>
          <p:blipFill>
            <a:blip r:embed="rId2" cstate="print"/>
            <a:stretch>
              <a:fillRect/>
            </a:stretch>
          </p:blipFill>
          <p:spPr>
            <a:xfrm>
              <a:off x="3040354" y="3481389"/>
              <a:ext cx="3208841" cy="185620"/>
            </a:xfrm>
            <a:prstGeom prst="rect">
              <a:avLst/>
            </a:prstGeom>
          </p:spPr>
        </p:pic>
        <p:pic>
          <p:nvPicPr>
            <p:cNvPr id="7" name="object 7"/>
            <p:cNvPicPr/>
            <p:nvPr/>
          </p:nvPicPr>
          <p:blipFill>
            <a:blip r:embed="rId3" cstate="print"/>
            <a:stretch>
              <a:fillRect/>
            </a:stretch>
          </p:blipFill>
          <p:spPr>
            <a:xfrm>
              <a:off x="3526536" y="3592055"/>
              <a:ext cx="1099565" cy="384822"/>
            </a:xfrm>
            <a:prstGeom prst="rect">
              <a:avLst/>
            </a:prstGeom>
          </p:spPr>
        </p:pic>
        <p:pic>
          <p:nvPicPr>
            <p:cNvPr id="8" name="object 8"/>
            <p:cNvPicPr/>
            <p:nvPr/>
          </p:nvPicPr>
          <p:blipFill>
            <a:blip r:embed="rId4" cstate="print"/>
            <a:stretch>
              <a:fillRect/>
            </a:stretch>
          </p:blipFill>
          <p:spPr>
            <a:xfrm>
              <a:off x="4395216" y="3592055"/>
              <a:ext cx="329958" cy="384822"/>
            </a:xfrm>
            <a:prstGeom prst="rect">
              <a:avLst/>
            </a:prstGeom>
          </p:spPr>
        </p:pic>
        <p:pic>
          <p:nvPicPr>
            <p:cNvPr id="9" name="object 9"/>
            <p:cNvPicPr/>
            <p:nvPr/>
          </p:nvPicPr>
          <p:blipFill>
            <a:blip r:embed="rId5" cstate="print"/>
            <a:stretch>
              <a:fillRect/>
            </a:stretch>
          </p:blipFill>
          <p:spPr>
            <a:xfrm>
              <a:off x="4544567" y="3592055"/>
              <a:ext cx="1210817" cy="384822"/>
            </a:xfrm>
            <a:prstGeom prst="rect">
              <a:avLst/>
            </a:prstGeom>
          </p:spPr>
        </p:pic>
      </p:grpSp>
      <p:grpSp>
        <p:nvGrpSpPr>
          <p:cNvPr id="10" name="object 10"/>
          <p:cNvGrpSpPr/>
          <p:nvPr/>
        </p:nvGrpSpPr>
        <p:grpSpPr>
          <a:xfrm>
            <a:off x="3137916" y="4410455"/>
            <a:ext cx="538480" cy="1039494"/>
            <a:chOff x="3137916" y="4410455"/>
            <a:chExt cx="538480" cy="1039494"/>
          </a:xfrm>
        </p:grpSpPr>
        <p:sp>
          <p:nvSpPr>
            <p:cNvPr id="11" name="object 11"/>
            <p:cNvSpPr/>
            <p:nvPr/>
          </p:nvSpPr>
          <p:spPr>
            <a:xfrm>
              <a:off x="3137916" y="4410455"/>
              <a:ext cx="538480" cy="1039494"/>
            </a:xfrm>
            <a:custGeom>
              <a:avLst/>
              <a:gdLst/>
              <a:ahLst/>
              <a:cxnLst/>
              <a:rect l="l" t="t" r="r" b="b"/>
              <a:pathLst>
                <a:path w="538479" h="1039495">
                  <a:moveTo>
                    <a:pt x="537971" y="0"/>
                  </a:moveTo>
                  <a:lnTo>
                    <a:pt x="0" y="0"/>
                  </a:lnTo>
                  <a:lnTo>
                    <a:pt x="0" y="1039368"/>
                  </a:lnTo>
                  <a:lnTo>
                    <a:pt x="537971" y="1039368"/>
                  </a:lnTo>
                  <a:lnTo>
                    <a:pt x="537971" y="0"/>
                  </a:lnTo>
                  <a:close/>
                </a:path>
              </a:pathLst>
            </a:custGeom>
            <a:solidFill>
              <a:srgbClr val="BADFE2"/>
            </a:solidFill>
          </p:spPr>
          <p:txBody>
            <a:bodyPr wrap="square" lIns="0" tIns="0" rIns="0" bIns="0" rtlCol="0"/>
            <a:lstStyle/>
            <a:p>
              <a:endParaRPr/>
            </a:p>
          </p:txBody>
        </p:sp>
        <p:pic>
          <p:nvPicPr>
            <p:cNvPr id="12" name="object 12"/>
            <p:cNvPicPr/>
            <p:nvPr/>
          </p:nvPicPr>
          <p:blipFill>
            <a:blip r:embed="rId6" cstate="print"/>
            <a:stretch>
              <a:fillRect/>
            </a:stretch>
          </p:blipFill>
          <p:spPr>
            <a:xfrm>
              <a:off x="3268980" y="4824971"/>
              <a:ext cx="278117" cy="247662"/>
            </a:xfrm>
            <a:prstGeom prst="rect">
              <a:avLst/>
            </a:prstGeom>
          </p:spPr>
        </p:pic>
      </p:grpSp>
      <p:grpSp>
        <p:nvGrpSpPr>
          <p:cNvPr id="13" name="object 13"/>
          <p:cNvGrpSpPr/>
          <p:nvPr/>
        </p:nvGrpSpPr>
        <p:grpSpPr>
          <a:xfrm>
            <a:off x="4485132" y="4541520"/>
            <a:ext cx="538480" cy="908685"/>
            <a:chOff x="4485132" y="4541520"/>
            <a:chExt cx="538480" cy="908685"/>
          </a:xfrm>
        </p:grpSpPr>
        <p:sp>
          <p:nvSpPr>
            <p:cNvPr id="14" name="object 14"/>
            <p:cNvSpPr/>
            <p:nvPr/>
          </p:nvSpPr>
          <p:spPr>
            <a:xfrm>
              <a:off x="4485132" y="4541520"/>
              <a:ext cx="538480" cy="908685"/>
            </a:xfrm>
            <a:custGeom>
              <a:avLst/>
              <a:gdLst/>
              <a:ahLst/>
              <a:cxnLst/>
              <a:rect l="l" t="t" r="r" b="b"/>
              <a:pathLst>
                <a:path w="538479" h="908685">
                  <a:moveTo>
                    <a:pt x="537971" y="0"/>
                  </a:moveTo>
                  <a:lnTo>
                    <a:pt x="0" y="0"/>
                  </a:lnTo>
                  <a:lnTo>
                    <a:pt x="0" y="908303"/>
                  </a:lnTo>
                  <a:lnTo>
                    <a:pt x="537971" y="908303"/>
                  </a:lnTo>
                  <a:lnTo>
                    <a:pt x="537971" y="0"/>
                  </a:lnTo>
                  <a:close/>
                </a:path>
              </a:pathLst>
            </a:custGeom>
            <a:solidFill>
              <a:srgbClr val="BADFE2"/>
            </a:solidFill>
          </p:spPr>
          <p:txBody>
            <a:bodyPr wrap="square" lIns="0" tIns="0" rIns="0" bIns="0" rtlCol="0"/>
            <a:lstStyle/>
            <a:p>
              <a:endParaRPr/>
            </a:p>
          </p:txBody>
        </p:sp>
        <p:pic>
          <p:nvPicPr>
            <p:cNvPr id="15" name="object 15"/>
            <p:cNvPicPr/>
            <p:nvPr/>
          </p:nvPicPr>
          <p:blipFill>
            <a:blip r:embed="rId7" cstate="print"/>
            <a:stretch>
              <a:fillRect/>
            </a:stretch>
          </p:blipFill>
          <p:spPr>
            <a:xfrm>
              <a:off x="4616196" y="4890503"/>
              <a:ext cx="278117" cy="247662"/>
            </a:xfrm>
            <a:prstGeom prst="rect">
              <a:avLst/>
            </a:prstGeom>
          </p:spPr>
        </p:pic>
      </p:grpSp>
      <p:grpSp>
        <p:nvGrpSpPr>
          <p:cNvPr id="16" name="object 16"/>
          <p:cNvGrpSpPr/>
          <p:nvPr/>
        </p:nvGrpSpPr>
        <p:grpSpPr>
          <a:xfrm>
            <a:off x="5832347" y="4840223"/>
            <a:ext cx="538480" cy="609600"/>
            <a:chOff x="5832347" y="4840223"/>
            <a:chExt cx="538480" cy="609600"/>
          </a:xfrm>
        </p:grpSpPr>
        <p:sp>
          <p:nvSpPr>
            <p:cNvPr id="17" name="object 17"/>
            <p:cNvSpPr/>
            <p:nvPr/>
          </p:nvSpPr>
          <p:spPr>
            <a:xfrm>
              <a:off x="5832347" y="4840223"/>
              <a:ext cx="538480" cy="609600"/>
            </a:xfrm>
            <a:custGeom>
              <a:avLst/>
              <a:gdLst/>
              <a:ahLst/>
              <a:cxnLst/>
              <a:rect l="l" t="t" r="r" b="b"/>
              <a:pathLst>
                <a:path w="538479" h="609600">
                  <a:moveTo>
                    <a:pt x="537972" y="0"/>
                  </a:moveTo>
                  <a:lnTo>
                    <a:pt x="0" y="0"/>
                  </a:lnTo>
                  <a:lnTo>
                    <a:pt x="0" y="609600"/>
                  </a:lnTo>
                  <a:lnTo>
                    <a:pt x="537972" y="609600"/>
                  </a:lnTo>
                  <a:lnTo>
                    <a:pt x="537972" y="0"/>
                  </a:lnTo>
                  <a:close/>
                </a:path>
              </a:pathLst>
            </a:custGeom>
            <a:solidFill>
              <a:srgbClr val="BADFE2"/>
            </a:solidFill>
          </p:spPr>
          <p:txBody>
            <a:bodyPr wrap="square" lIns="0" tIns="0" rIns="0" bIns="0" rtlCol="0"/>
            <a:lstStyle/>
            <a:p>
              <a:endParaRPr/>
            </a:p>
          </p:txBody>
        </p:sp>
        <p:pic>
          <p:nvPicPr>
            <p:cNvPr id="18" name="object 18"/>
            <p:cNvPicPr/>
            <p:nvPr/>
          </p:nvPicPr>
          <p:blipFill>
            <a:blip r:embed="rId8" cstate="print"/>
            <a:stretch>
              <a:fillRect/>
            </a:stretch>
          </p:blipFill>
          <p:spPr>
            <a:xfrm>
              <a:off x="5963411" y="5039855"/>
              <a:ext cx="278117" cy="247662"/>
            </a:xfrm>
            <a:prstGeom prst="rect">
              <a:avLst/>
            </a:prstGeom>
          </p:spPr>
        </p:pic>
      </p:grpSp>
      <p:graphicFrame>
        <p:nvGraphicFramePr>
          <p:cNvPr id="19" name="object 19"/>
          <p:cNvGraphicFramePr>
            <a:graphicFrameLocks noGrp="1"/>
          </p:cNvGraphicFramePr>
          <p:nvPr/>
        </p:nvGraphicFramePr>
        <p:xfrm>
          <a:off x="2734055" y="4250245"/>
          <a:ext cx="4039234" cy="1169035"/>
        </p:xfrm>
        <a:graphic>
          <a:graphicData uri="http://schemas.openxmlformats.org/drawingml/2006/table">
            <a:tbl>
              <a:tblPr firstRow="1" bandRow="1">
                <a:tableStyleId>{2D5ABB26-0587-4C30-8999-92F81FD0307C}</a:tableStyleId>
              </a:tblPr>
              <a:tblGrid>
                <a:gridCol w="403860">
                  <a:extLst>
                    <a:ext uri="{9D8B030D-6E8A-4147-A177-3AD203B41FA5}">
                      <a16:colId xmlns:a16="http://schemas.microsoft.com/office/drawing/2014/main" val="20000"/>
                    </a:ext>
                  </a:extLst>
                </a:gridCol>
                <a:gridCol w="537845">
                  <a:extLst>
                    <a:ext uri="{9D8B030D-6E8A-4147-A177-3AD203B41FA5}">
                      <a16:colId xmlns:a16="http://schemas.microsoft.com/office/drawing/2014/main" val="20001"/>
                    </a:ext>
                  </a:extLst>
                </a:gridCol>
                <a:gridCol w="808990">
                  <a:extLst>
                    <a:ext uri="{9D8B030D-6E8A-4147-A177-3AD203B41FA5}">
                      <a16:colId xmlns:a16="http://schemas.microsoft.com/office/drawing/2014/main" val="20002"/>
                    </a:ext>
                  </a:extLst>
                </a:gridCol>
                <a:gridCol w="537844">
                  <a:extLst>
                    <a:ext uri="{9D8B030D-6E8A-4147-A177-3AD203B41FA5}">
                      <a16:colId xmlns:a16="http://schemas.microsoft.com/office/drawing/2014/main" val="20003"/>
                    </a:ext>
                  </a:extLst>
                </a:gridCol>
                <a:gridCol w="808990">
                  <a:extLst>
                    <a:ext uri="{9D8B030D-6E8A-4147-A177-3AD203B41FA5}">
                      <a16:colId xmlns:a16="http://schemas.microsoft.com/office/drawing/2014/main" val="20004"/>
                    </a:ext>
                  </a:extLst>
                </a:gridCol>
                <a:gridCol w="537845">
                  <a:extLst>
                    <a:ext uri="{9D8B030D-6E8A-4147-A177-3AD203B41FA5}">
                      <a16:colId xmlns:a16="http://schemas.microsoft.com/office/drawing/2014/main" val="20005"/>
                    </a:ext>
                  </a:extLst>
                </a:gridCol>
                <a:gridCol w="403860">
                  <a:extLst>
                    <a:ext uri="{9D8B030D-6E8A-4147-A177-3AD203B41FA5}">
                      <a16:colId xmlns:a16="http://schemas.microsoft.com/office/drawing/2014/main" val="20006"/>
                    </a:ext>
                  </a:extLst>
                </a:gridCol>
              </a:tblGrid>
              <a:tr h="154940">
                <a:tc rowSpan="2">
                  <a:txBody>
                    <a:bodyPr/>
                    <a:lstStyle/>
                    <a:p>
                      <a:pPr>
                        <a:lnSpc>
                          <a:spcPct val="100000"/>
                        </a:lnSpc>
                      </a:pPr>
                      <a:endParaRPr sz="12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a:txBody>
                    <a:bodyPr/>
                    <a:lstStyle/>
                    <a:p>
                      <a:pPr>
                        <a:lnSpc>
                          <a:spcPct val="100000"/>
                        </a:lnSpc>
                      </a:pPr>
                      <a:endParaRPr sz="800">
                        <a:latin typeface="Times New Roman"/>
                        <a:cs typeface="Times New Roman"/>
                      </a:endParaRPr>
                    </a:p>
                  </a:txBody>
                  <a:tcPr marL="0" marR="0" marT="0" marB="0">
                    <a:lnT w="9525">
                      <a:solidFill>
                        <a:srgbClr val="D9D9D9"/>
                      </a:solidFill>
                      <a:prstDash val="solid"/>
                    </a:lnT>
                    <a:solidFill>
                      <a:srgbClr val="333399"/>
                    </a:solidFill>
                  </a:tcPr>
                </a:tc>
                <a:tc rowSpan="2">
                  <a:txBody>
                    <a:bodyPr/>
                    <a:lstStyle/>
                    <a:p>
                      <a:pPr>
                        <a:lnSpc>
                          <a:spcPct val="100000"/>
                        </a:lnSpc>
                      </a:pPr>
                      <a:endParaRPr sz="12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rowSpan="2">
                  <a:txBody>
                    <a:bodyPr/>
                    <a:lstStyle/>
                    <a:p>
                      <a:pPr>
                        <a:lnSpc>
                          <a:spcPct val="100000"/>
                        </a:lnSpc>
                      </a:pPr>
                      <a:endParaRPr sz="1200">
                        <a:latin typeface="Times New Roman"/>
                        <a:cs typeface="Times New Roman"/>
                      </a:endParaRPr>
                    </a:p>
                  </a:txBody>
                  <a:tcPr marL="0" marR="0" marT="0" marB="0">
                    <a:lnT w="9525">
                      <a:solidFill>
                        <a:srgbClr val="D9D9D9"/>
                      </a:solidFill>
                      <a:prstDash val="solid"/>
                    </a:lnT>
                    <a:solidFill>
                      <a:srgbClr val="333399"/>
                    </a:solidFill>
                  </a:tcPr>
                </a:tc>
                <a:tc rowSpan="2">
                  <a:txBody>
                    <a:bodyPr/>
                    <a:lstStyle/>
                    <a:p>
                      <a:pPr>
                        <a:lnSpc>
                          <a:spcPct val="100000"/>
                        </a:lnSpc>
                      </a:pPr>
                      <a:endParaRPr sz="12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rowSpan="4">
                  <a:txBody>
                    <a:bodyPr/>
                    <a:lstStyle/>
                    <a:p>
                      <a:pPr>
                        <a:lnSpc>
                          <a:spcPct val="100000"/>
                        </a:lnSpc>
                      </a:pPr>
                      <a:endParaRPr sz="1200">
                        <a:latin typeface="Times New Roman"/>
                        <a:cs typeface="Times New Roman"/>
                      </a:endParaRPr>
                    </a:p>
                  </a:txBody>
                  <a:tcPr marL="0" marR="0" marT="0" marB="0">
                    <a:lnT w="9525">
                      <a:solidFill>
                        <a:srgbClr val="D9D9D9"/>
                      </a:solidFill>
                      <a:prstDash val="solid"/>
                    </a:lnT>
                    <a:solidFill>
                      <a:srgbClr val="333399"/>
                    </a:solidFill>
                  </a:tcPr>
                </a:tc>
                <a:tc rowSpan="2">
                  <a:txBody>
                    <a:bodyPr/>
                    <a:lstStyle/>
                    <a:p>
                      <a:pPr>
                        <a:lnSpc>
                          <a:spcPct val="100000"/>
                        </a:lnSpc>
                      </a:pPr>
                      <a:endParaRPr sz="1200">
                        <a:latin typeface="Times New Roman"/>
                        <a:cs typeface="Times New Roman"/>
                      </a:endParaRPr>
                    </a:p>
                  </a:txBody>
                  <a:tcPr marL="0" marR="0" marT="0" marB="0">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00"/>
                  </a:ext>
                </a:extLst>
              </a:tr>
              <a:tr h="83820">
                <a:tc vMerge="1">
                  <a:txBody>
                    <a:bodyPr/>
                    <a:lstStyle/>
                    <a:p>
                      <a:endParaRPr/>
                    </a:p>
                  </a:txBody>
                  <a:tcPr marL="0" marR="0" marT="0" marB="0">
                    <a:lnT w="9525">
                      <a:solidFill>
                        <a:srgbClr val="D9D9D9"/>
                      </a:solidFill>
                      <a:prstDash val="solid"/>
                    </a:lnT>
                    <a:lnB w="9525">
                      <a:solidFill>
                        <a:srgbClr val="D9D9D9"/>
                      </a:solidFill>
                      <a:prstDash val="solid"/>
                    </a:lnB>
                  </a:tcPr>
                </a:tc>
                <a:tc rowSpan="6">
                  <a:txBody>
                    <a:bodyPr/>
                    <a:lstStyle/>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spcBef>
                          <a:spcPts val="415"/>
                        </a:spcBef>
                      </a:pPr>
                      <a:endParaRPr sz="900">
                        <a:latin typeface="Times New Roman"/>
                        <a:cs typeface="Times New Roman"/>
                      </a:endParaRPr>
                    </a:p>
                    <a:p>
                      <a:pPr algn="ctr">
                        <a:lnSpc>
                          <a:spcPct val="100000"/>
                        </a:lnSpc>
                      </a:pPr>
                      <a:r>
                        <a:rPr sz="900" spc="-25" dirty="0">
                          <a:latin typeface="Arial"/>
                          <a:cs typeface="Arial"/>
                        </a:rPr>
                        <a:t>87</a:t>
                      </a:r>
                      <a:endParaRPr sz="900">
                        <a:latin typeface="Arial"/>
                        <a:cs typeface="Arial"/>
                      </a:endParaRPr>
                    </a:p>
                  </a:txBody>
                  <a:tcPr marL="0" marR="0" marT="0" marB="0">
                    <a:lnB w="9525">
                      <a:solidFill>
                        <a:srgbClr val="D9D9D9"/>
                      </a:solidFill>
                      <a:prstDash val="solid"/>
                    </a:lnB>
                  </a:tcPr>
                </a:tc>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T w="9525">
                      <a:solidFill>
                        <a:srgbClr val="D9D9D9"/>
                      </a:solidFill>
                      <a:prstDash val="solid"/>
                    </a:lnT>
                    <a:solidFill>
                      <a:srgbClr val="333399"/>
                    </a:solidFill>
                  </a:tcPr>
                </a:tc>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T w="9525">
                      <a:solidFill>
                        <a:srgbClr val="D9D9D9"/>
                      </a:solidFill>
                      <a:prstDash val="solid"/>
                    </a:lnT>
                    <a:solidFill>
                      <a:srgbClr val="333399"/>
                    </a:solidFill>
                  </a:tcPr>
                </a:tc>
                <a:tc vMerge="1">
                  <a:txBody>
                    <a:bodyPr/>
                    <a:lstStyle/>
                    <a:p>
                      <a:endParaRPr/>
                    </a:p>
                  </a:txBody>
                  <a:tcPr marL="0" marR="0" marT="0" marB="0">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01"/>
                  </a:ext>
                </a:extLst>
              </a:tr>
              <a:tr h="215265">
                <a:tc>
                  <a:txBody>
                    <a:bodyPr/>
                    <a:lstStyle/>
                    <a:p>
                      <a:pPr>
                        <a:lnSpc>
                          <a:spcPct val="100000"/>
                        </a:lnSpc>
                      </a:pPr>
                      <a:endParaRPr sz="12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B w="9525">
                      <a:solidFill>
                        <a:srgbClr val="D9D9D9"/>
                      </a:solidFill>
                      <a:prstDash val="solid"/>
                    </a:lnB>
                  </a:tcPr>
                </a:tc>
                <a:tc>
                  <a:txBody>
                    <a:bodyPr/>
                    <a:lstStyle/>
                    <a:p>
                      <a:pPr>
                        <a:lnSpc>
                          <a:spcPct val="100000"/>
                        </a:lnSpc>
                      </a:pPr>
                      <a:endParaRPr sz="12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rowSpan="5">
                  <a:txBody>
                    <a:bodyPr/>
                    <a:lstStyle/>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spcBef>
                          <a:spcPts val="270"/>
                        </a:spcBef>
                      </a:pPr>
                      <a:endParaRPr sz="900">
                        <a:latin typeface="Times New Roman"/>
                        <a:cs typeface="Times New Roman"/>
                      </a:endParaRPr>
                    </a:p>
                    <a:p>
                      <a:pPr algn="ctr">
                        <a:lnSpc>
                          <a:spcPct val="100000"/>
                        </a:lnSpc>
                        <a:spcBef>
                          <a:spcPts val="5"/>
                        </a:spcBef>
                      </a:pPr>
                      <a:r>
                        <a:rPr sz="900" spc="-25" dirty="0">
                          <a:latin typeface="Arial"/>
                          <a:cs typeface="Arial"/>
                        </a:rPr>
                        <a:t>76</a:t>
                      </a:r>
                      <a:endParaRPr sz="900">
                        <a:latin typeface="Arial"/>
                        <a:cs typeface="Arial"/>
                      </a:endParaRPr>
                    </a:p>
                  </a:txBody>
                  <a:tcPr marL="0" marR="0" marT="0" marB="0">
                    <a:lnB w="9525">
                      <a:solidFill>
                        <a:srgbClr val="D9D9D9"/>
                      </a:solidFill>
                      <a:prstDash val="solid"/>
                    </a:lnB>
                  </a:tcPr>
                </a:tc>
                <a:tc>
                  <a:txBody>
                    <a:bodyPr/>
                    <a:lstStyle/>
                    <a:p>
                      <a:pPr>
                        <a:lnSpc>
                          <a:spcPct val="100000"/>
                        </a:lnSpc>
                      </a:pPr>
                      <a:endParaRPr sz="12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T w="9525">
                      <a:solidFill>
                        <a:srgbClr val="D9D9D9"/>
                      </a:solidFill>
                      <a:prstDash val="solid"/>
                    </a:lnT>
                    <a:solidFill>
                      <a:srgbClr val="333399"/>
                    </a:solidFill>
                  </a:tcPr>
                </a:tc>
                <a:tc>
                  <a:txBody>
                    <a:bodyPr/>
                    <a:lstStyle/>
                    <a:p>
                      <a:pPr>
                        <a:lnSpc>
                          <a:spcPct val="100000"/>
                        </a:lnSpc>
                      </a:pPr>
                      <a:endParaRPr sz="1200">
                        <a:latin typeface="Times New Roman"/>
                        <a:cs typeface="Times New Roman"/>
                      </a:endParaRPr>
                    </a:p>
                  </a:txBody>
                  <a:tcPr marL="0" marR="0" marT="0" marB="0">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02"/>
                  </a:ext>
                </a:extLst>
              </a:tr>
              <a:tr h="106680">
                <a:tc rowSpan="2">
                  <a:txBody>
                    <a:bodyPr/>
                    <a:lstStyle/>
                    <a:p>
                      <a:pPr>
                        <a:lnSpc>
                          <a:spcPct val="100000"/>
                        </a:lnSpc>
                      </a:pPr>
                      <a:endParaRPr sz="12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B w="9525">
                      <a:solidFill>
                        <a:srgbClr val="D9D9D9"/>
                      </a:solidFill>
                      <a:prstDash val="solid"/>
                    </a:lnB>
                  </a:tcPr>
                </a:tc>
                <a:tc rowSpan="2">
                  <a:txBody>
                    <a:bodyPr/>
                    <a:lstStyle/>
                    <a:p>
                      <a:pPr>
                        <a:lnSpc>
                          <a:spcPct val="100000"/>
                        </a:lnSpc>
                      </a:pPr>
                      <a:endParaRPr sz="12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B w="9525">
                      <a:solidFill>
                        <a:srgbClr val="D9D9D9"/>
                      </a:solidFill>
                      <a:prstDash val="solid"/>
                    </a:lnB>
                  </a:tcPr>
                </a:tc>
                <a:tc rowSpan="2">
                  <a:txBody>
                    <a:bodyPr/>
                    <a:lstStyle/>
                    <a:p>
                      <a:pPr>
                        <a:lnSpc>
                          <a:spcPct val="100000"/>
                        </a:lnSpc>
                      </a:pPr>
                      <a:endParaRPr sz="12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T w="9525">
                      <a:solidFill>
                        <a:srgbClr val="D9D9D9"/>
                      </a:solidFill>
                      <a:prstDash val="solid"/>
                    </a:lnT>
                    <a:solidFill>
                      <a:srgbClr val="333399"/>
                    </a:solidFill>
                  </a:tcPr>
                </a:tc>
                <a:tc rowSpan="2">
                  <a:txBody>
                    <a:bodyPr/>
                    <a:lstStyle/>
                    <a:p>
                      <a:pPr>
                        <a:lnSpc>
                          <a:spcPct val="100000"/>
                        </a:lnSpc>
                      </a:pPr>
                      <a:endParaRPr sz="1200">
                        <a:latin typeface="Times New Roman"/>
                        <a:cs typeface="Times New Roman"/>
                      </a:endParaRPr>
                    </a:p>
                  </a:txBody>
                  <a:tcPr marL="0" marR="0" marT="0" marB="0">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03"/>
                  </a:ext>
                </a:extLst>
              </a:tr>
              <a:tr h="130810">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B w="9525">
                      <a:solidFill>
                        <a:srgbClr val="D9D9D9"/>
                      </a:solidFill>
                      <a:prstDash val="solid"/>
                    </a:lnB>
                  </a:tcPr>
                </a:tc>
                <a:tc vMerge="1">
                  <a:txBody>
                    <a:bodyPr/>
                    <a:lstStyle/>
                    <a:p>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B w="9525">
                      <a:solidFill>
                        <a:srgbClr val="D9D9D9"/>
                      </a:solidFill>
                      <a:prstDash val="solid"/>
                    </a:lnB>
                  </a:tcPr>
                </a:tc>
                <a:tc vMerge="1">
                  <a:txBody>
                    <a:bodyPr/>
                    <a:lstStyle/>
                    <a:p>
                      <a:endParaRPr/>
                    </a:p>
                  </a:txBody>
                  <a:tcPr marL="0" marR="0" marT="0" marB="0">
                    <a:lnT w="9525">
                      <a:solidFill>
                        <a:srgbClr val="D9D9D9"/>
                      </a:solidFill>
                      <a:prstDash val="solid"/>
                    </a:lnT>
                    <a:lnB w="9525">
                      <a:solidFill>
                        <a:srgbClr val="D9D9D9"/>
                      </a:solidFill>
                      <a:prstDash val="solid"/>
                    </a:lnB>
                  </a:tcPr>
                </a:tc>
                <a:tc rowSpan="3">
                  <a:txBody>
                    <a:bodyPr/>
                    <a:lstStyle/>
                    <a:p>
                      <a:pPr>
                        <a:lnSpc>
                          <a:spcPct val="100000"/>
                        </a:lnSpc>
                        <a:spcBef>
                          <a:spcPts val="795"/>
                        </a:spcBef>
                      </a:pPr>
                      <a:endParaRPr sz="900">
                        <a:latin typeface="Times New Roman"/>
                        <a:cs typeface="Times New Roman"/>
                      </a:endParaRPr>
                    </a:p>
                    <a:p>
                      <a:pPr algn="ctr">
                        <a:lnSpc>
                          <a:spcPct val="100000"/>
                        </a:lnSpc>
                        <a:spcBef>
                          <a:spcPts val="5"/>
                        </a:spcBef>
                      </a:pPr>
                      <a:r>
                        <a:rPr sz="900" spc="-25" dirty="0">
                          <a:latin typeface="Arial"/>
                          <a:cs typeface="Arial"/>
                        </a:rPr>
                        <a:t>51</a:t>
                      </a:r>
                      <a:endParaRPr sz="900">
                        <a:latin typeface="Arial"/>
                        <a:cs typeface="Arial"/>
                      </a:endParaRPr>
                    </a:p>
                  </a:txBody>
                  <a:tcPr marL="0" marR="0" marT="100965" marB="0">
                    <a:lnB w="9525">
                      <a:solidFill>
                        <a:srgbClr val="D9D9D9"/>
                      </a:solidFill>
                      <a:prstDash val="solid"/>
                    </a:lnB>
                  </a:tcPr>
                </a:tc>
                <a:tc vMerge="1">
                  <a:txBody>
                    <a:bodyPr/>
                    <a:lstStyle/>
                    <a:p>
                      <a:endParaRPr/>
                    </a:p>
                  </a:txBody>
                  <a:tcPr marL="0" marR="0" marT="0" marB="0">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04"/>
                  </a:ext>
                </a:extLst>
              </a:tr>
              <a:tr h="238760">
                <a:tc>
                  <a:txBody>
                    <a:bodyPr/>
                    <a:lstStyle/>
                    <a:p>
                      <a:pPr>
                        <a:lnSpc>
                          <a:spcPct val="100000"/>
                        </a:lnSpc>
                      </a:pPr>
                      <a:endParaRPr sz="12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B w="9525">
                      <a:solidFill>
                        <a:srgbClr val="D9D9D9"/>
                      </a:solidFill>
                      <a:prstDash val="solid"/>
                    </a:lnB>
                  </a:tcPr>
                </a:tc>
                <a:tc>
                  <a:txBody>
                    <a:bodyPr/>
                    <a:lstStyle/>
                    <a:p>
                      <a:pPr>
                        <a:lnSpc>
                          <a:spcPct val="100000"/>
                        </a:lnSpc>
                      </a:pPr>
                      <a:endParaRPr sz="12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B w="9525">
                      <a:solidFill>
                        <a:srgbClr val="D9D9D9"/>
                      </a:solidFill>
                      <a:prstDash val="solid"/>
                    </a:lnB>
                  </a:tcPr>
                </a:tc>
                <a:tc>
                  <a:txBody>
                    <a:bodyPr/>
                    <a:lstStyle/>
                    <a:p>
                      <a:pPr>
                        <a:lnSpc>
                          <a:spcPct val="100000"/>
                        </a:lnSpc>
                      </a:pPr>
                      <a:endParaRPr sz="12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100965" marB="0">
                    <a:lnB w="9525">
                      <a:solidFill>
                        <a:srgbClr val="D9D9D9"/>
                      </a:solidFill>
                      <a:prstDash val="solid"/>
                    </a:lnB>
                  </a:tcPr>
                </a:tc>
                <a:tc>
                  <a:txBody>
                    <a:bodyPr/>
                    <a:lstStyle/>
                    <a:p>
                      <a:pPr>
                        <a:lnSpc>
                          <a:spcPct val="100000"/>
                        </a:lnSpc>
                      </a:pPr>
                      <a:endParaRPr sz="1200">
                        <a:latin typeface="Times New Roman"/>
                        <a:cs typeface="Times New Roman"/>
                      </a:endParaRPr>
                    </a:p>
                  </a:txBody>
                  <a:tcPr marL="0" marR="0" marT="0" marB="0">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05"/>
                  </a:ext>
                </a:extLst>
              </a:tr>
              <a:tr h="238760">
                <a:tc>
                  <a:txBody>
                    <a:bodyPr/>
                    <a:lstStyle/>
                    <a:p>
                      <a:pPr>
                        <a:lnSpc>
                          <a:spcPct val="100000"/>
                        </a:lnSpc>
                      </a:pPr>
                      <a:endParaRPr sz="12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B w="9525">
                      <a:solidFill>
                        <a:srgbClr val="D9D9D9"/>
                      </a:solidFill>
                      <a:prstDash val="solid"/>
                    </a:lnB>
                  </a:tcPr>
                </a:tc>
                <a:tc>
                  <a:txBody>
                    <a:bodyPr/>
                    <a:lstStyle/>
                    <a:p>
                      <a:pPr>
                        <a:lnSpc>
                          <a:spcPct val="100000"/>
                        </a:lnSpc>
                      </a:pPr>
                      <a:endParaRPr sz="12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0" marB="0">
                    <a:lnB w="9525">
                      <a:solidFill>
                        <a:srgbClr val="D9D9D9"/>
                      </a:solidFill>
                      <a:prstDash val="solid"/>
                    </a:lnB>
                  </a:tcPr>
                </a:tc>
                <a:tc>
                  <a:txBody>
                    <a:bodyPr/>
                    <a:lstStyle/>
                    <a:p>
                      <a:pPr>
                        <a:lnSpc>
                          <a:spcPct val="100000"/>
                        </a:lnSpc>
                      </a:pPr>
                      <a:endParaRPr sz="1200">
                        <a:latin typeface="Times New Roman"/>
                        <a:cs typeface="Times New Roman"/>
                      </a:endParaRPr>
                    </a:p>
                  </a:txBody>
                  <a:tcPr marL="0" marR="0" marT="0" marB="0">
                    <a:lnT w="9525">
                      <a:solidFill>
                        <a:srgbClr val="D9D9D9"/>
                      </a:solidFill>
                      <a:prstDash val="solid"/>
                    </a:lnT>
                    <a:lnB w="9525">
                      <a:solidFill>
                        <a:srgbClr val="D9D9D9"/>
                      </a:solidFill>
                      <a:prstDash val="solid"/>
                    </a:lnB>
                  </a:tcPr>
                </a:tc>
                <a:tc vMerge="1">
                  <a:txBody>
                    <a:bodyPr/>
                    <a:lstStyle/>
                    <a:p>
                      <a:endParaRPr/>
                    </a:p>
                  </a:txBody>
                  <a:tcPr marL="0" marR="0" marT="100965" marB="0">
                    <a:lnB w="9525">
                      <a:solidFill>
                        <a:srgbClr val="D9D9D9"/>
                      </a:solidFill>
                      <a:prstDash val="solid"/>
                    </a:lnB>
                  </a:tcPr>
                </a:tc>
                <a:tc>
                  <a:txBody>
                    <a:bodyPr/>
                    <a:lstStyle/>
                    <a:p>
                      <a:pPr>
                        <a:lnSpc>
                          <a:spcPct val="100000"/>
                        </a:lnSpc>
                      </a:pPr>
                      <a:endParaRPr sz="1200">
                        <a:latin typeface="Times New Roman"/>
                        <a:cs typeface="Times New Roman"/>
                      </a:endParaRPr>
                    </a:p>
                  </a:txBody>
                  <a:tcPr marL="0" marR="0" marT="0" marB="0">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06"/>
                  </a:ext>
                </a:extLst>
              </a:tr>
            </a:tbl>
          </a:graphicData>
        </a:graphic>
      </p:graphicFrame>
      <p:pic>
        <p:nvPicPr>
          <p:cNvPr id="20" name="object 20"/>
          <p:cNvPicPr/>
          <p:nvPr/>
        </p:nvPicPr>
        <p:blipFill>
          <a:blip r:embed="rId9" cstate="print"/>
          <a:stretch>
            <a:fillRect/>
          </a:stretch>
        </p:blipFill>
        <p:spPr>
          <a:xfrm>
            <a:off x="3350005" y="4286758"/>
            <a:ext cx="119126" cy="92710"/>
          </a:xfrm>
          <a:prstGeom prst="rect">
            <a:avLst/>
          </a:prstGeom>
        </p:spPr>
      </p:pic>
      <p:pic>
        <p:nvPicPr>
          <p:cNvPr id="21" name="object 21"/>
          <p:cNvPicPr/>
          <p:nvPr/>
        </p:nvPicPr>
        <p:blipFill>
          <a:blip r:embed="rId10" cstate="print"/>
          <a:stretch>
            <a:fillRect/>
          </a:stretch>
        </p:blipFill>
        <p:spPr>
          <a:xfrm>
            <a:off x="4687951" y="4352544"/>
            <a:ext cx="127888" cy="91313"/>
          </a:xfrm>
          <a:prstGeom prst="rect">
            <a:avLst/>
          </a:prstGeom>
        </p:spPr>
      </p:pic>
      <p:pic>
        <p:nvPicPr>
          <p:cNvPr id="22" name="object 22"/>
          <p:cNvPicPr/>
          <p:nvPr/>
        </p:nvPicPr>
        <p:blipFill>
          <a:blip r:embed="rId11" cstate="print"/>
          <a:stretch>
            <a:fillRect/>
          </a:stretch>
        </p:blipFill>
        <p:spPr>
          <a:xfrm>
            <a:off x="6033008" y="4501896"/>
            <a:ext cx="130302" cy="92710"/>
          </a:xfrm>
          <a:prstGeom prst="rect">
            <a:avLst/>
          </a:prstGeom>
        </p:spPr>
      </p:pic>
      <p:pic>
        <p:nvPicPr>
          <p:cNvPr id="23" name="object 23"/>
          <p:cNvPicPr/>
          <p:nvPr/>
        </p:nvPicPr>
        <p:blipFill>
          <a:blip r:embed="rId12" cstate="print"/>
          <a:stretch>
            <a:fillRect/>
          </a:stretch>
        </p:blipFill>
        <p:spPr>
          <a:xfrm>
            <a:off x="2572743" y="5401653"/>
            <a:ext cx="67368" cy="94535"/>
          </a:xfrm>
          <a:prstGeom prst="rect">
            <a:avLst/>
          </a:prstGeom>
        </p:spPr>
      </p:pic>
      <p:pic>
        <p:nvPicPr>
          <p:cNvPr id="24" name="object 24"/>
          <p:cNvPicPr/>
          <p:nvPr/>
        </p:nvPicPr>
        <p:blipFill>
          <a:blip r:embed="rId13" cstate="print"/>
          <a:stretch>
            <a:fillRect/>
          </a:stretch>
        </p:blipFill>
        <p:spPr>
          <a:xfrm>
            <a:off x="2509821" y="5162385"/>
            <a:ext cx="127654" cy="94535"/>
          </a:xfrm>
          <a:prstGeom prst="rect">
            <a:avLst/>
          </a:prstGeom>
        </p:spPr>
      </p:pic>
      <p:pic>
        <p:nvPicPr>
          <p:cNvPr id="25" name="object 25"/>
          <p:cNvPicPr/>
          <p:nvPr/>
        </p:nvPicPr>
        <p:blipFill>
          <a:blip r:embed="rId14" cstate="print"/>
          <a:stretch>
            <a:fillRect/>
          </a:stretch>
        </p:blipFill>
        <p:spPr>
          <a:xfrm>
            <a:off x="2505262" y="4924641"/>
            <a:ext cx="132213" cy="94535"/>
          </a:xfrm>
          <a:prstGeom prst="rect">
            <a:avLst/>
          </a:prstGeom>
        </p:spPr>
      </p:pic>
      <p:pic>
        <p:nvPicPr>
          <p:cNvPr id="26" name="object 26"/>
          <p:cNvPicPr/>
          <p:nvPr/>
        </p:nvPicPr>
        <p:blipFill>
          <a:blip r:embed="rId15" cstate="print"/>
          <a:stretch>
            <a:fillRect/>
          </a:stretch>
        </p:blipFill>
        <p:spPr>
          <a:xfrm>
            <a:off x="2509821" y="4685373"/>
            <a:ext cx="127654" cy="94535"/>
          </a:xfrm>
          <a:prstGeom prst="rect">
            <a:avLst/>
          </a:prstGeom>
        </p:spPr>
      </p:pic>
      <p:pic>
        <p:nvPicPr>
          <p:cNvPr id="27" name="object 27"/>
          <p:cNvPicPr/>
          <p:nvPr/>
        </p:nvPicPr>
        <p:blipFill>
          <a:blip r:embed="rId16" cstate="print"/>
          <a:stretch>
            <a:fillRect/>
          </a:stretch>
        </p:blipFill>
        <p:spPr>
          <a:xfrm>
            <a:off x="2509821" y="4446104"/>
            <a:ext cx="127654" cy="94535"/>
          </a:xfrm>
          <a:prstGeom prst="rect">
            <a:avLst/>
          </a:prstGeom>
        </p:spPr>
      </p:pic>
      <p:pic>
        <p:nvPicPr>
          <p:cNvPr id="28" name="object 28"/>
          <p:cNvPicPr/>
          <p:nvPr/>
        </p:nvPicPr>
        <p:blipFill>
          <a:blip r:embed="rId17" cstate="print"/>
          <a:stretch>
            <a:fillRect/>
          </a:stretch>
        </p:blipFill>
        <p:spPr>
          <a:xfrm>
            <a:off x="2454975" y="4206837"/>
            <a:ext cx="182461" cy="94535"/>
          </a:xfrm>
          <a:prstGeom prst="rect">
            <a:avLst/>
          </a:prstGeom>
        </p:spPr>
      </p:pic>
      <p:pic>
        <p:nvPicPr>
          <p:cNvPr id="29" name="object 29"/>
          <p:cNvPicPr/>
          <p:nvPr/>
        </p:nvPicPr>
        <p:blipFill>
          <a:blip r:embed="rId18" cstate="print"/>
          <a:stretch>
            <a:fillRect/>
          </a:stretch>
        </p:blipFill>
        <p:spPr>
          <a:xfrm>
            <a:off x="2454975" y="3967569"/>
            <a:ext cx="182461" cy="94535"/>
          </a:xfrm>
          <a:prstGeom prst="rect">
            <a:avLst/>
          </a:prstGeom>
        </p:spPr>
      </p:pic>
      <p:sp>
        <p:nvSpPr>
          <p:cNvPr id="30" name="object 30"/>
          <p:cNvSpPr txBox="1"/>
          <p:nvPr/>
        </p:nvSpPr>
        <p:spPr>
          <a:xfrm>
            <a:off x="2432430" y="3925951"/>
            <a:ext cx="217170" cy="1597660"/>
          </a:xfrm>
          <a:prstGeom prst="rect">
            <a:avLst/>
          </a:prstGeom>
        </p:spPr>
        <p:txBody>
          <a:bodyPr vert="horz" wrap="square" lIns="0" tIns="12700" rIns="0" bIns="0" rtlCol="0">
            <a:spAutoFit/>
          </a:bodyPr>
          <a:lstStyle/>
          <a:p>
            <a:pPr marR="6350" algn="r">
              <a:lnSpc>
                <a:spcPct val="100000"/>
              </a:lnSpc>
              <a:spcBef>
                <a:spcPts val="100"/>
              </a:spcBef>
            </a:pPr>
            <a:r>
              <a:rPr sz="900" spc="-25" dirty="0">
                <a:latin typeface="Arial"/>
                <a:cs typeface="Arial"/>
              </a:rPr>
              <a:t>120</a:t>
            </a:r>
            <a:endParaRPr sz="900">
              <a:latin typeface="Arial"/>
              <a:cs typeface="Arial"/>
            </a:endParaRPr>
          </a:p>
          <a:p>
            <a:pPr marR="6350" algn="r">
              <a:lnSpc>
                <a:spcPct val="100000"/>
              </a:lnSpc>
              <a:spcBef>
                <a:spcPts val="800"/>
              </a:spcBef>
            </a:pPr>
            <a:r>
              <a:rPr sz="900" spc="-25" dirty="0">
                <a:latin typeface="Arial"/>
                <a:cs typeface="Arial"/>
              </a:rPr>
              <a:t>100</a:t>
            </a:r>
            <a:endParaRPr sz="900">
              <a:latin typeface="Arial"/>
              <a:cs typeface="Arial"/>
            </a:endParaRPr>
          </a:p>
          <a:p>
            <a:pPr marR="5080" algn="r">
              <a:lnSpc>
                <a:spcPct val="100000"/>
              </a:lnSpc>
              <a:spcBef>
                <a:spcPts val="805"/>
              </a:spcBef>
            </a:pPr>
            <a:r>
              <a:rPr sz="900" spc="-25" dirty="0">
                <a:latin typeface="Arial"/>
                <a:cs typeface="Arial"/>
              </a:rPr>
              <a:t>80</a:t>
            </a:r>
            <a:endParaRPr sz="900">
              <a:latin typeface="Arial"/>
              <a:cs typeface="Arial"/>
            </a:endParaRPr>
          </a:p>
          <a:p>
            <a:pPr marR="5080" algn="r">
              <a:lnSpc>
                <a:spcPct val="100000"/>
              </a:lnSpc>
              <a:spcBef>
                <a:spcPts val="800"/>
              </a:spcBef>
            </a:pPr>
            <a:r>
              <a:rPr sz="900" spc="-25" dirty="0">
                <a:latin typeface="Arial"/>
                <a:cs typeface="Arial"/>
              </a:rPr>
              <a:t>60</a:t>
            </a:r>
            <a:endParaRPr sz="900">
              <a:latin typeface="Arial"/>
              <a:cs typeface="Arial"/>
            </a:endParaRPr>
          </a:p>
          <a:p>
            <a:pPr marR="5080" algn="r">
              <a:lnSpc>
                <a:spcPct val="100000"/>
              </a:lnSpc>
              <a:spcBef>
                <a:spcPts val="805"/>
              </a:spcBef>
            </a:pPr>
            <a:r>
              <a:rPr sz="900" spc="-25" dirty="0">
                <a:latin typeface="Arial"/>
                <a:cs typeface="Arial"/>
              </a:rPr>
              <a:t>40</a:t>
            </a:r>
            <a:endParaRPr sz="900">
              <a:latin typeface="Arial"/>
              <a:cs typeface="Arial"/>
            </a:endParaRPr>
          </a:p>
          <a:p>
            <a:pPr marR="5080" algn="r">
              <a:lnSpc>
                <a:spcPct val="100000"/>
              </a:lnSpc>
              <a:spcBef>
                <a:spcPts val="805"/>
              </a:spcBef>
            </a:pPr>
            <a:r>
              <a:rPr sz="900" spc="-25" dirty="0">
                <a:latin typeface="Arial"/>
                <a:cs typeface="Arial"/>
              </a:rPr>
              <a:t>20</a:t>
            </a:r>
            <a:endParaRPr sz="900">
              <a:latin typeface="Arial"/>
              <a:cs typeface="Arial"/>
            </a:endParaRPr>
          </a:p>
          <a:p>
            <a:pPr marR="5715" algn="r">
              <a:lnSpc>
                <a:spcPct val="100000"/>
              </a:lnSpc>
              <a:spcBef>
                <a:spcPts val="800"/>
              </a:spcBef>
            </a:pPr>
            <a:r>
              <a:rPr sz="900" spc="-50" dirty="0">
                <a:latin typeface="Arial"/>
                <a:cs typeface="Arial"/>
              </a:rPr>
              <a:t>0</a:t>
            </a:r>
            <a:endParaRPr sz="900">
              <a:latin typeface="Arial"/>
              <a:cs typeface="Arial"/>
            </a:endParaRPr>
          </a:p>
        </p:txBody>
      </p:sp>
      <p:grpSp>
        <p:nvGrpSpPr>
          <p:cNvPr id="31" name="object 31"/>
          <p:cNvGrpSpPr/>
          <p:nvPr/>
        </p:nvGrpSpPr>
        <p:grpSpPr>
          <a:xfrm>
            <a:off x="2834639" y="5538825"/>
            <a:ext cx="1149985" cy="316230"/>
            <a:chOff x="2834639" y="5538825"/>
            <a:chExt cx="1149985" cy="316230"/>
          </a:xfrm>
        </p:grpSpPr>
        <p:pic>
          <p:nvPicPr>
            <p:cNvPr id="32" name="object 32"/>
            <p:cNvPicPr/>
            <p:nvPr/>
          </p:nvPicPr>
          <p:blipFill>
            <a:blip r:embed="rId19" cstate="print"/>
            <a:stretch>
              <a:fillRect/>
            </a:stretch>
          </p:blipFill>
          <p:spPr>
            <a:xfrm>
              <a:off x="3151547" y="5538825"/>
              <a:ext cx="516042" cy="94535"/>
            </a:xfrm>
            <a:prstGeom prst="rect">
              <a:avLst/>
            </a:prstGeom>
          </p:spPr>
        </p:pic>
        <p:pic>
          <p:nvPicPr>
            <p:cNvPr id="33" name="object 33"/>
            <p:cNvPicPr/>
            <p:nvPr/>
          </p:nvPicPr>
          <p:blipFill>
            <a:blip r:embed="rId20" cstate="print"/>
            <a:stretch>
              <a:fillRect/>
            </a:stretch>
          </p:blipFill>
          <p:spPr>
            <a:xfrm>
              <a:off x="2834639" y="5611368"/>
              <a:ext cx="1149858" cy="243090"/>
            </a:xfrm>
            <a:prstGeom prst="rect">
              <a:avLst/>
            </a:prstGeom>
          </p:spPr>
        </p:pic>
      </p:grpSp>
      <p:sp>
        <p:nvSpPr>
          <p:cNvPr id="34" name="object 34"/>
          <p:cNvSpPr txBox="1"/>
          <p:nvPr/>
        </p:nvSpPr>
        <p:spPr>
          <a:xfrm>
            <a:off x="2893314" y="5496864"/>
            <a:ext cx="1028700" cy="294005"/>
          </a:xfrm>
          <a:prstGeom prst="rect">
            <a:avLst/>
          </a:prstGeom>
        </p:spPr>
        <p:txBody>
          <a:bodyPr vert="horz" wrap="square" lIns="0" tIns="22225" rIns="0" bIns="0" rtlCol="0">
            <a:spAutoFit/>
          </a:bodyPr>
          <a:lstStyle/>
          <a:p>
            <a:pPr marL="12700" marR="5080" indent="243840">
              <a:lnSpc>
                <a:spcPts val="1030"/>
              </a:lnSpc>
              <a:spcBef>
                <a:spcPts val="175"/>
              </a:spcBef>
            </a:pPr>
            <a:r>
              <a:rPr sz="900" dirty="0">
                <a:latin typeface="Arial"/>
                <a:cs typeface="Arial"/>
              </a:rPr>
              <a:t>CMC</a:t>
            </a:r>
            <a:r>
              <a:rPr sz="900" spc="-25" dirty="0">
                <a:latin typeface="Arial"/>
                <a:cs typeface="Arial"/>
              </a:rPr>
              <a:t> </a:t>
            </a:r>
            <a:r>
              <a:rPr sz="900" spc="-20" dirty="0">
                <a:latin typeface="Arial"/>
                <a:cs typeface="Arial"/>
              </a:rPr>
              <a:t>Vice </a:t>
            </a:r>
            <a:r>
              <a:rPr sz="900" spc="-10" dirty="0">
                <a:latin typeface="Arial"/>
                <a:cs typeface="Arial"/>
              </a:rPr>
              <a:t>Chairmen/Members</a:t>
            </a:r>
            <a:endParaRPr sz="900">
              <a:latin typeface="Arial"/>
              <a:cs typeface="Arial"/>
            </a:endParaRPr>
          </a:p>
        </p:txBody>
      </p:sp>
      <p:pic>
        <p:nvPicPr>
          <p:cNvPr id="35" name="object 35"/>
          <p:cNvPicPr/>
          <p:nvPr/>
        </p:nvPicPr>
        <p:blipFill>
          <a:blip r:embed="rId21" cstate="print"/>
          <a:stretch>
            <a:fillRect/>
          </a:stretch>
        </p:blipFill>
        <p:spPr>
          <a:xfrm>
            <a:off x="4481705" y="5538825"/>
            <a:ext cx="550158" cy="94535"/>
          </a:xfrm>
          <a:prstGeom prst="rect">
            <a:avLst/>
          </a:prstGeom>
        </p:spPr>
      </p:pic>
      <p:sp>
        <p:nvSpPr>
          <p:cNvPr id="36" name="object 36"/>
          <p:cNvSpPr txBox="1"/>
          <p:nvPr/>
        </p:nvSpPr>
        <p:spPr>
          <a:xfrm>
            <a:off x="4472178" y="5496864"/>
            <a:ext cx="565150" cy="162560"/>
          </a:xfrm>
          <a:prstGeom prst="rect">
            <a:avLst/>
          </a:prstGeom>
        </p:spPr>
        <p:txBody>
          <a:bodyPr vert="horz" wrap="square" lIns="0" tIns="12700" rIns="0" bIns="0" rtlCol="0">
            <a:spAutoFit/>
          </a:bodyPr>
          <a:lstStyle/>
          <a:p>
            <a:pPr marL="12700">
              <a:lnSpc>
                <a:spcPct val="100000"/>
              </a:lnSpc>
              <a:spcBef>
                <a:spcPts val="100"/>
              </a:spcBef>
            </a:pPr>
            <a:r>
              <a:rPr sz="900" dirty="0">
                <a:latin typeface="Arial"/>
                <a:cs typeface="Arial"/>
              </a:rPr>
              <a:t>TC</a:t>
            </a:r>
            <a:r>
              <a:rPr sz="900" spc="-15" dirty="0">
                <a:latin typeface="Arial"/>
                <a:cs typeface="Arial"/>
              </a:rPr>
              <a:t> </a:t>
            </a:r>
            <a:r>
              <a:rPr sz="900" spc="-10" dirty="0">
                <a:latin typeface="Arial"/>
                <a:cs typeface="Arial"/>
              </a:rPr>
              <a:t>Leader</a:t>
            </a:r>
            <a:endParaRPr sz="900">
              <a:latin typeface="Arial"/>
              <a:cs typeface="Arial"/>
            </a:endParaRPr>
          </a:p>
        </p:txBody>
      </p:sp>
      <p:pic>
        <p:nvPicPr>
          <p:cNvPr id="37" name="object 37"/>
          <p:cNvPicPr/>
          <p:nvPr/>
        </p:nvPicPr>
        <p:blipFill>
          <a:blip r:embed="rId22" cstate="print"/>
          <a:stretch>
            <a:fillRect/>
          </a:stretch>
        </p:blipFill>
        <p:spPr>
          <a:xfrm>
            <a:off x="5615795" y="5538825"/>
            <a:ext cx="944407" cy="117043"/>
          </a:xfrm>
          <a:prstGeom prst="rect">
            <a:avLst/>
          </a:prstGeom>
        </p:spPr>
      </p:pic>
      <p:sp>
        <p:nvSpPr>
          <p:cNvPr id="38" name="object 38"/>
          <p:cNvSpPr txBox="1"/>
          <p:nvPr/>
        </p:nvSpPr>
        <p:spPr>
          <a:xfrm>
            <a:off x="5606541" y="5496864"/>
            <a:ext cx="958850" cy="162560"/>
          </a:xfrm>
          <a:prstGeom prst="rect">
            <a:avLst/>
          </a:prstGeom>
        </p:spPr>
        <p:txBody>
          <a:bodyPr vert="horz" wrap="square" lIns="0" tIns="12700" rIns="0" bIns="0" rtlCol="0">
            <a:spAutoFit/>
          </a:bodyPr>
          <a:lstStyle/>
          <a:p>
            <a:pPr marL="12700">
              <a:lnSpc>
                <a:spcPct val="100000"/>
              </a:lnSpc>
              <a:spcBef>
                <a:spcPts val="100"/>
              </a:spcBef>
            </a:pPr>
            <a:r>
              <a:rPr sz="900" dirty="0">
                <a:latin typeface="Arial"/>
                <a:cs typeface="Arial"/>
              </a:rPr>
              <a:t>TC</a:t>
            </a:r>
            <a:r>
              <a:rPr sz="900" spc="-15" dirty="0">
                <a:latin typeface="Arial"/>
                <a:cs typeface="Arial"/>
              </a:rPr>
              <a:t> </a:t>
            </a:r>
            <a:r>
              <a:rPr sz="900" dirty="0">
                <a:latin typeface="Arial"/>
                <a:cs typeface="Arial"/>
              </a:rPr>
              <a:t>Deputy</a:t>
            </a:r>
            <a:r>
              <a:rPr sz="900" spc="-20" dirty="0">
                <a:latin typeface="Arial"/>
                <a:cs typeface="Arial"/>
              </a:rPr>
              <a:t> </a:t>
            </a:r>
            <a:r>
              <a:rPr sz="900" spc="-10" dirty="0">
                <a:latin typeface="Arial"/>
                <a:cs typeface="Arial"/>
              </a:rPr>
              <a:t>Leader</a:t>
            </a:r>
            <a:endParaRPr sz="900">
              <a:latin typeface="Arial"/>
              <a:cs typeface="Arial"/>
            </a:endParaRPr>
          </a:p>
        </p:txBody>
      </p:sp>
      <p:sp>
        <p:nvSpPr>
          <p:cNvPr id="39" name="object 39"/>
          <p:cNvSpPr txBox="1"/>
          <p:nvPr/>
        </p:nvSpPr>
        <p:spPr>
          <a:xfrm>
            <a:off x="3026155" y="3423920"/>
            <a:ext cx="3227705" cy="445134"/>
          </a:xfrm>
          <a:prstGeom prst="rect">
            <a:avLst/>
          </a:prstGeom>
        </p:spPr>
        <p:txBody>
          <a:bodyPr vert="horz" wrap="square" lIns="0" tIns="26034" rIns="0" bIns="0" rtlCol="0">
            <a:spAutoFit/>
          </a:bodyPr>
          <a:lstStyle/>
          <a:p>
            <a:pPr marL="612775" marR="5080" indent="-600710">
              <a:lnSpc>
                <a:spcPts val="1620"/>
              </a:lnSpc>
              <a:spcBef>
                <a:spcPts val="204"/>
              </a:spcBef>
            </a:pPr>
            <a:r>
              <a:rPr sz="1400" dirty="0">
                <a:latin typeface="Arial"/>
                <a:cs typeface="Arial"/>
              </a:rPr>
              <a:t>Joint</a:t>
            </a:r>
            <a:r>
              <a:rPr sz="1400" spc="-100" dirty="0">
                <a:latin typeface="Arial"/>
                <a:cs typeface="Arial"/>
              </a:rPr>
              <a:t> </a:t>
            </a:r>
            <a:r>
              <a:rPr sz="1400" dirty="0">
                <a:latin typeface="Arial"/>
                <a:cs typeface="Arial"/>
              </a:rPr>
              <a:t>Assignments</a:t>
            </a:r>
            <a:r>
              <a:rPr sz="1400" spc="-55" dirty="0">
                <a:latin typeface="Arial"/>
                <a:cs typeface="Arial"/>
              </a:rPr>
              <a:t> </a:t>
            </a:r>
            <a:r>
              <a:rPr sz="1400" dirty="0">
                <a:latin typeface="Arial"/>
                <a:cs typeface="Arial"/>
              </a:rPr>
              <a:t>Previous</a:t>
            </a:r>
            <a:r>
              <a:rPr sz="1400" spc="-20" dirty="0">
                <a:latin typeface="Arial"/>
                <a:cs typeface="Arial"/>
              </a:rPr>
              <a:t> </a:t>
            </a:r>
            <a:r>
              <a:rPr sz="1400" dirty="0">
                <a:latin typeface="Arial"/>
                <a:cs typeface="Arial"/>
              </a:rPr>
              <a:t>10</a:t>
            </a:r>
            <a:r>
              <a:rPr sz="1400" spc="-45" dirty="0">
                <a:latin typeface="Arial"/>
                <a:cs typeface="Arial"/>
              </a:rPr>
              <a:t> </a:t>
            </a:r>
            <a:r>
              <a:rPr sz="1400" spc="-20" dirty="0">
                <a:latin typeface="Arial"/>
                <a:cs typeface="Arial"/>
              </a:rPr>
              <a:t>Years,</a:t>
            </a:r>
            <a:r>
              <a:rPr sz="1400" spc="-15" dirty="0">
                <a:latin typeface="Arial"/>
                <a:cs typeface="Arial"/>
              </a:rPr>
              <a:t> </a:t>
            </a:r>
            <a:r>
              <a:rPr sz="1400" spc="-25" dirty="0">
                <a:latin typeface="Arial"/>
                <a:cs typeface="Arial"/>
              </a:rPr>
              <a:t>by </a:t>
            </a:r>
            <a:r>
              <a:rPr sz="1400" dirty="0">
                <a:latin typeface="Arial"/>
                <a:cs typeface="Arial"/>
              </a:rPr>
              <a:t>Grade</a:t>
            </a:r>
            <a:r>
              <a:rPr sz="1400" spc="-15" dirty="0">
                <a:latin typeface="Arial"/>
                <a:cs typeface="Arial"/>
              </a:rPr>
              <a:t> </a:t>
            </a:r>
            <a:r>
              <a:rPr sz="1400" dirty="0">
                <a:latin typeface="Arial"/>
                <a:cs typeface="Arial"/>
              </a:rPr>
              <a:t>(%)</a:t>
            </a:r>
            <a:r>
              <a:rPr sz="1400" spc="-20" dirty="0">
                <a:latin typeface="Arial"/>
                <a:cs typeface="Arial"/>
              </a:rPr>
              <a:t> </a:t>
            </a:r>
            <a:r>
              <a:rPr sz="1400" dirty="0">
                <a:latin typeface="Arial"/>
                <a:cs typeface="Arial"/>
              </a:rPr>
              <a:t>– 2021</a:t>
            </a:r>
            <a:r>
              <a:rPr sz="1400" spc="-15" dirty="0">
                <a:latin typeface="Arial"/>
                <a:cs typeface="Arial"/>
              </a:rPr>
              <a:t> </a:t>
            </a:r>
            <a:r>
              <a:rPr sz="1400" spc="-10" dirty="0">
                <a:latin typeface="Arial"/>
                <a:cs typeface="Arial"/>
              </a:rPr>
              <a:t>Cohort</a:t>
            </a:r>
            <a:endParaRPr sz="1400">
              <a:latin typeface="Arial"/>
              <a:cs typeface="Arial"/>
            </a:endParaRPr>
          </a:p>
        </p:txBody>
      </p:sp>
      <p:sp>
        <p:nvSpPr>
          <p:cNvPr id="40" name="object 40"/>
          <p:cNvSpPr/>
          <p:nvPr/>
        </p:nvSpPr>
        <p:spPr>
          <a:xfrm>
            <a:off x="4370832" y="5932932"/>
            <a:ext cx="58419" cy="58419"/>
          </a:xfrm>
          <a:custGeom>
            <a:avLst/>
            <a:gdLst/>
            <a:ahLst/>
            <a:cxnLst/>
            <a:rect l="l" t="t" r="r" b="b"/>
            <a:pathLst>
              <a:path w="58420" h="58420">
                <a:moveTo>
                  <a:pt x="57912" y="0"/>
                </a:moveTo>
                <a:lnTo>
                  <a:pt x="0" y="0"/>
                </a:lnTo>
                <a:lnTo>
                  <a:pt x="0" y="57912"/>
                </a:lnTo>
                <a:lnTo>
                  <a:pt x="57912" y="57912"/>
                </a:lnTo>
                <a:lnTo>
                  <a:pt x="57912" y="0"/>
                </a:lnTo>
                <a:close/>
              </a:path>
            </a:pathLst>
          </a:custGeom>
          <a:solidFill>
            <a:srgbClr val="BADFE2"/>
          </a:solidFill>
        </p:spPr>
        <p:txBody>
          <a:bodyPr wrap="square" lIns="0" tIns="0" rIns="0" bIns="0" rtlCol="0"/>
          <a:lstStyle/>
          <a:p>
            <a:endParaRPr/>
          </a:p>
        </p:txBody>
      </p:sp>
      <p:sp>
        <p:nvSpPr>
          <p:cNvPr id="41" name="object 41"/>
          <p:cNvSpPr/>
          <p:nvPr/>
        </p:nvSpPr>
        <p:spPr>
          <a:xfrm>
            <a:off x="4721352" y="5932932"/>
            <a:ext cx="58419" cy="58419"/>
          </a:xfrm>
          <a:custGeom>
            <a:avLst/>
            <a:gdLst/>
            <a:ahLst/>
            <a:cxnLst/>
            <a:rect l="l" t="t" r="r" b="b"/>
            <a:pathLst>
              <a:path w="58420" h="58420">
                <a:moveTo>
                  <a:pt x="57912" y="0"/>
                </a:moveTo>
                <a:lnTo>
                  <a:pt x="0" y="0"/>
                </a:lnTo>
                <a:lnTo>
                  <a:pt x="0" y="57912"/>
                </a:lnTo>
                <a:lnTo>
                  <a:pt x="57912" y="57912"/>
                </a:lnTo>
                <a:lnTo>
                  <a:pt x="57912" y="0"/>
                </a:lnTo>
                <a:close/>
              </a:path>
            </a:pathLst>
          </a:custGeom>
          <a:solidFill>
            <a:srgbClr val="333399"/>
          </a:solidFill>
        </p:spPr>
        <p:txBody>
          <a:bodyPr wrap="square" lIns="0" tIns="0" rIns="0" bIns="0" rtlCol="0"/>
          <a:lstStyle/>
          <a:p>
            <a:endParaRPr/>
          </a:p>
        </p:txBody>
      </p:sp>
      <p:sp>
        <p:nvSpPr>
          <p:cNvPr id="42" name="object 42"/>
          <p:cNvSpPr txBox="1"/>
          <p:nvPr/>
        </p:nvSpPr>
        <p:spPr>
          <a:xfrm>
            <a:off x="4440428" y="5872683"/>
            <a:ext cx="521334" cy="162560"/>
          </a:xfrm>
          <a:prstGeom prst="rect">
            <a:avLst/>
          </a:prstGeom>
        </p:spPr>
        <p:txBody>
          <a:bodyPr vert="horz" wrap="square" lIns="0" tIns="12700" rIns="0" bIns="0" rtlCol="0">
            <a:spAutoFit/>
          </a:bodyPr>
          <a:lstStyle/>
          <a:p>
            <a:pPr marL="12700">
              <a:lnSpc>
                <a:spcPct val="100000"/>
              </a:lnSpc>
              <a:spcBef>
                <a:spcPts val="100"/>
              </a:spcBef>
              <a:tabLst>
                <a:tab pos="362585" algn="l"/>
              </a:tabLst>
            </a:pPr>
            <a:r>
              <a:rPr sz="900" spc="-25" dirty="0">
                <a:solidFill>
                  <a:srgbClr val="585858"/>
                </a:solidFill>
                <a:latin typeface="Arial"/>
                <a:cs typeface="Arial"/>
              </a:rPr>
              <a:t>Yes</a:t>
            </a:r>
            <a:r>
              <a:rPr sz="900" dirty="0">
                <a:solidFill>
                  <a:srgbClr val="585858"/>
                </a:solidFill>
                <a:latin typeface="Arial"/>
                <a:cs typeface="Arial"/>
              </a:rPr>
              <a:t>	</a:t>
            </a:r>
            <a:r>
              <a:rPr sz="900" spc="-25" dirty="0">
                <a:solidFill>
                  <a:srgbClr val="585858"/>
                </a:solidFill>
                <a:latin typeface="Arial"/>
                <a:cs typeface="Arial"/>
              </a:rPr>
              <a:t>No</a:t>
            </a:r>
            <a:endParaRPr sz="900">
              <a:latin typeface="Arial"/>
              <a:cs typeface="Arial"/>
            </a:endParaRPr>
          </a:p>
        </p:txBody>
      </p:sp>
      <p:sp>
        <p:nvSpPr>
          <p:cNvPr id="43" name="object 43"/>
          <p:cNvSpPr txBox="1"/>
          <p:nvPr/>
        </p:nvSpPr>
        <p:spPr>
          <a:xfrm>
            <a:off x="4078985" y="6445833"/>
            <a:ext cx="988060" cy="224790"/>
          </a:xfrm>
          <a:prstGeom prst="rect">
            <a:avLst/>
          </a:prstGeom>
        </p:spPr>
        <p:txBody>
          <a:bodyPr vert="horz" wrap="square" lIns="0" tIns="0" rIns="0" bIns="0" rtlCol="0">
            <a:spAutoFit/>
          </a:bodyPr>
          <a:lstStyle/>
          <a:p>
            <a:pPr marL="12700">
              <a:lnSpc>
                <a:spcPts val="1650"/>
              </a:lnSpc>
            </a:pPr>
            <a:r>
              <a:rPr sz="1400" spc="-10" dirty="0">
                <a:solidFill>
                  <a:srgbClr val="92D050"/>
                </a:solidFill>
                <a:latin typeface="Arial"/>
                <a:cs typeface="Arial"/>
              </a:rPr>
              <a:t>Unclassified</a:t>
            </a:r>
            <a:endParaRPr sz="14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1808" y="641349"/>
            <a:ext cx="5492750" cy="382156"/>
          </a:xfrm>
          <a:prstGeom prst="rect">
            <a:avLst/>
          </a:prstGeom>
        </p:spPr>
        <p:txBody>
          <a:bodyPr vert="horz" wrap="square" lIns="0" tIns="12700" rIns="0" bIns="0" rtlCol="0">
            <a:spAutoFit/>
          </a:bodyPr>
          <a:lstStyle/>
          <a:p>
            <a:pPr marL="1910080">
              <a:lnSpc>
                <a:spcPct val="100000"/>
              </a:lnSpc>
              <a:spcBef>
                <a:spcPts val="100"/>
              </a:spcBef>
            </a:pPr>
            <a:r>
              <a:rPr b="1" spc="-10" dirty="0"/>
              <a:t>Bibliography</a:t>
            </a:r>
          </a:p>
        </p:txBody>
      </p:sp>
      <p:sp>
        <p:nvSpPr>
          <p:cNvPr id="3" name="object 3"/>
          <p:cNvSpPr txBox="1"/>
          <p:nvPr/>
        </p:nvSpPr>
        <p:spPr>
          <a:xfrm>
            <a:off x="535940" y="1625854"/>
            <a:ext cx="8150860" cy="4796826"/>
          </a:xfrm>
          <a:prstGeom prst="rect">
            <a:avLst/>
          </a:prstGeom>
        </p:spPr>
        <p:txBody>
          <a:bodyPr vert="horz" wrap="square" lIns="0" tIns="13335" rIns="0" bIns="0" rtlCol="0">
            <a:spAutoFit/>
          </a:bodyPr>
          <a:lstStyle/>
          <a:p>
            <a:pPr marL="355600" marR="5080" indent="-342900">
              <a:lnSpc>
                <a:spcPct val="100000"/>
              </a:lnSpc>
              <a:spcBef>
                <a:spcPts val="105"/>
              </a:spcBef>
              <a:buChar char="•"/>
              <a:tabLst>
                <a:tab pos="355600" algn="l"/>
              </a:tabLst>
            </a:pPr>
            <a:r>
              <a:rPr dirty="0">
                <a:latin typeface="Arial"/>
                <a:cs typeface="Arial"/>
              </a:rPr>
              <a:t>Jeffrey</a:t>
            </a:r>
            <a:r>
              <a:rPr spc="-40" dirty="0">
                <a:latin typeface="Arial"/>
                <a:cs typeface="Arial"/>
              </a:rPr>
              <a:t> </a:t>
            </a:r>
            <a:r>
              <a:rPr dirty="0">
                <a:latin typeface="Arial"/>
                <a:cs typeface="Arial"/>
              </a:rPr>
              <a:t>Engstrom,</a:t>
            </a:r>
            <a:r>
              <a:rPr spc="-80" dirty="0">
                <a:latin typeface="Arial"/>
                <a:cs typeface="Arial"/>
              </a:rPr>
              <a:t> </a:t>
            </a:r>
            <a:r>
              <a:rPr i="1" u="sng" dirty="0">
                <a:solidFill>
                  <a:srgbClr val="009999"/>
                </a:solidFill>
                <a:uFill>
                  <a:solidFill>
                    <a:srgbClr val="009999"/>
                  </a:solidFill>
                </a:uFill>
                <a:latin typeface="Arial"/>
                <a:cs typeface="Arial"/>
                <a:hlinkClick r:id="rId2"/>
              </a:rPr>
              <a:t>Systems</a:t>
            </a:r>
            <a:r>
              <a:rPr i="1" u="sng" spc="-30" dirty="0">
                <a:solidFill>
                  <a:srgbClr val="009999"/>
                </a:solidFill>
                <a:uFill>
                  <a:solidFill>
                    <a:srgbClr val="009999"/>
                  </a:solidFill>
                </a:uFill>
                <a:latin typeface="Arial"/>
                <a:cs typeface="Arial"/>
                <a:hlinkClick r:id="rId2"/>
              </a:rPr>
              <a:t> </a:t>
            </a:r>
            <a:r>
              <a:rPr i="1" u="sng" dirty="0">
                <a:solidFill>
                  <a:srgbClr val="009999"/>
                </a:solidFill>
                <a:uFill>
                  <a:solidFill>
                    <a:srgbClr val="009999"/>
                  </a:solidFill>
                </a:uFill>
                <a:latin typeface="Arial"/>
                <a:cs typeface="Arial"/>
                <a:hlinkClick r:id="rId2"/>
              </a:rPr>
              <a:t>Confrontation</a:t>
            </a:r>
            <a:r>
              <a:rPr i="1" u="sng" spc="-45" dirty="0">
                <a:solidFill>
                  <a:srgbClr val="009999"/>
                </a:solidFill>
                <a:uFill>
                  <a:solidFill>
                    <a:srgbClr val="009999"/>
                  </a:solidFill>
                </a:uFill>
                <a:latin typeface="Arial"/>
                <a:cs typeface="Arial"/>
                <a:hlinkClick r:id="rId2"/>
              </a:rPr>
              <a:t> </a:t>
            </a:r>
            <a:r>
              <a:rPr i="1" u="sng" dirty="0">
                <a:solidFill>
                  <a:srgbClr val="009999"/>
                </a:solidFill>
                <a:uFill>
                  <a:solidFill>
                    <a:srgbClr val="009999"/>
                  </a:solidFill>
                </a:uFill>
                <a:latin typeface="Arial"/>
                <a:cs typeface="Arial"/>
                <a:hlinkClick r:id="rId2"/>
              </a:rPr>
              <a:t>and</a:t>
            </a:r>
            <a:r>
              <a:rPr i="1" u="sng" spc="-20" dirty="0">
                <a:solidFill>
                  <a:srgbClr val="009999"/>
                </a:solidFill>
                <a:uFill>
                  <a:solidFill>
                    <a:srgbClr val="009999"/>
                  </a:solidFill>
                </a:uFill>
                <a:latin typeface="Arial"/>
                <a:cs typeface="Arial"/>
                <a:hlinkClick r:id="rId2"/>
              </a:rPr>
              <a:t> </a:t>
            </a:r>
            <a:r>
              <a:rPr i="1" u="sng" dirty="0">
                <a:solidFill>
                  <a:srgbClr val="009999"/>
                </a:solidFill>
                <a:uFill>
                  <a:solidFill>
                    <a:srgbClr val="009999"/>
                  </a:solidFill>
                </a:uFill>
                <a:latin typeface="Arial"/>
                <a:cs typeface="Arial"/>
                <a:hlinkClick r:id="rId2"/>
              </a:rPr>
              <a:t>System</a:t>
            </a:r>
            <a:r>
              <a:rPr i="1" u="sng" spc="-35" dirty="0">
                <a:solidFill>
                  <a:srgbClr val="009999"/>
                </a:solidFill>
                <a:uFill>
                  <a:solidFill>
                    <a:srgbClr val="009999"/>
                  </a:solidFill>
                </a:uFill>
                <a:latin typeface="Arial"/>
                <a:cs typeface="Arial"/>
                <a:hlinkClick r:id="rId2"/>
              </a:rPr>
              <a:t> </a:t>
            </a:r>
            <a:r>
              <a:rPr i="1" u="sng" spc="-10" dirty="0">
                <a:solidFill>
                  <a:srgbClr val="009999"/>
                </a:solidFill>
                <a:uFill>
                  <a:solidFill>
                    <a:srgbClr val="009999"/>
                  </a:solidFill>
                </a:uFill>
                <a:latin typeface="Arial"/>
                <a:cs typeface="Arial"/>
                <a:hlinkClick r:id="rId2"/>
              </a:rPr>
              <a:t>Destruction</a:t>
            </a:r>
            <a:r>
              <a:rPr i="1" u="none" spc="-10" dirty="0">
                <a:solidFill>
                  <a:srgbClr val="009999"/>
                </a:solidFill>
                <a:latin typeface="Arial"/>
                <a:cs typeface="Arial"/>
              </a:rPr>
              <a:t> </a:t>
            </a:r>
            <a:r>
              <a:rPr i="1" u="sng" dirty="0">
                <a:solidFill>
                  <a:srgbClr val="009999"/>
                </a:solidFill>
                <a:uFill>
                  <a:solidFill>
                    <a:srgbClr val="009999"/>
                  </a:solidFill>
                </a:uFill>
                <a:latin typeface="Arial"/>
                <a:cs typeface="Arial"/>
                <a:hlinkClick r:id="rId2"/>
              </a:rPr>
              <a:t>Warfare:</a:t>
            </a:r>
            <a:r>
              <a:rPr i="1" u="sng" spc="-65" dirty="0">
                <a:solidFill>
                  <a:srgbClr val="009999"/>
                </a:solidFill>
                <a:uFill>
                  <a:solidFill>
                    <a:srgbClr val="009999"/>
                  </a:solidFill>
                </a:uFill>
                <a:latin typeface="Arial"/>
                <a:cs typeface="Arial"/>
                <a:hlinkClick r:id="rId2"/>
              </a:rPr>
              <a:t> </a:t>
            </a:r>
            <a:r>
              <a:rPr i="1" u="sng" dirty="0">
                <a:solidFill>
                  <a:srgbClr val="009999"/>
                </a:solidFill>
                <a:uFill>
                  <a:solidFill>
                    <a:srgbClr val="009999"/>
                  </a:solidFill>
                </a:uFill>
                <a:latin typeface="Arial"/>
                <a:cs typeface="Arial"/>
                <a:hlinkClick r:id="rId2"/>
              </a:rPr>
              <a:t>How</a:t>
            </a:r>
            <a:r>
              <a:rPr i="1" u="sng" spc="-10" dirty="0">
                <a:solidFill>
                  <a:srgbClr val="009999"/>
                </a:solidFill>
                <a:uFill>
                  <a:solidFill>
                    <a:srgbClr val="009999"/>
                  </a:solidFill>
                </a:uFill>
                <a:latin typeface="Arial"/>
                <a:cs typeface="Arial"/>
                <a:hlinkClick r:id="rId2"/>
              </a:rPr>
              <a:t> </a:t>
            </a:r>
            <a:r>
              <a:rPr i="1" u="sng" dirty="0">
                <a:solidFill>
                  <a:srgbClr val="009999"/>
                </a:solidFill>
                <a:uFill>
                  <a:solidFill>
                    <a:srgbClr val="009999"/>
                  </a:solidFill>
                </a:uFill>
                <a:latin typeface="Arial"/>
                <a:cs typeface="Arial"/>
                <a:hlinkClick r:id="rId2"/>
              </a:rPr>
              <a:t>the</a:t>
            </a:r>
            <a:r>
              <a:rPr i="1" u="sng" spc="-25" dirty="0">
                <a:solidFill>
                  <a:srgbClr val="009999"/>
                </a:solidFill>
                <a:uFill>
                  <a:solidFill>
                    <a:srgbClr val="009999"/>
                  </a:solidFill>
                </a:uFill>
                <a:latin typeface="Arial"/>
                <a:cs typeface="Arial"/>
                <a:hlinkClick r:id="rId2"/>
              </a:rPr>
              <a:t> </a:t>
            </a:r>
            <a:r>
              <a:rPr i="1" u="sng" dirty="0">
                <a:solidFill>
                  <a:srgbClr val="009999"/>
                </a:solidFill>
                <a:uFill>
                  <a:solidFill>
                    <a:srgbClr val="009999"/>
                  </a:solidFill>
                </a:uFill>
                <a:latin typeface="Arial"/>
                <a:cs typeface="Arial"/>
                <a:hlinkClick r:id="rId2"/>
              </a:rPr>
              <a:t>Chinese</a:t>
            </a:r>
            <a:r>
              <a:rPr i="1" u="sng" spc="-35" dirty="0">
                <a:solidFill>
                  <a:srgbClr val="009999"/>
                </a:solidFill>
                <a:uFill>
                  <a:solidFill>
                    <a:srgbClr val="009999"/>
                  </a:solidFill>
                </a:uFill>
                <a:latin typeface="Arial"/>
                <a:cs typeface="Arial"/>
                <a:hlinkClick r:id="rId2"/>
              </a:rPr>
              <a:t> </a:t>
            </a:r>
            <a:r>
              <a:rPr i="1" u="sng" dirty="0">
                <a:solidFill>
                  <a:srgbClr val="009999"/>
                </a:solidFill>
                <a:uFill>
                  <a:solidFill>
                    <a:srgbClr val="009999"/>
                  </a:solidFill>
                </a:uFill>
                <a:latin typeface="Arial"/>
                <a:cs typeface="Arial"/>
                <a:hlinkClick r:id="rId2"/>
              </a:rPr>
              <a:t>People's</a:t>
            </a:r>
            <a:r>
              <a:rPr i="1" u="sng" spc="-20" dirty="0">
                <a:solidFill>
                  <a:srgbClr val="009999"/>
                </a:solidFill>
                <a:uFill>
                  <a:solidFill>
                    <a:srgbClr val="009999"/>
                  </a:solidFill>
                </a:uFill>
                <a:latin typeface="Arial"/>
                <a:cs typeface="Arial"/>
                <a:hlinkClick r:id="rId2"/>
              </a:rPr>
              <a:t> </a:t>
            </a:r>
            <a:r>
              <a:rPr i="1" u="sng" dirty="0">
                <a:solidFill>
                  <a:srgbClr val="009999"/>
                </a:solidFill>
                <a:uFill>
                  <a:solidFill>
                    <a:srgbClr val="009999"/>
                  </a:solidFill>
                </a:uFill>
                <a:latin typeface="Arial"/>
                <a:cs typeface="Arial"/>
                <a:hlinkClick r:id="rId2"/>
              </a:rPr>
              <a:t>Liberation</a:t>
            </a:r>
            <a:r>
              <a:rPr i="1" u="sng" spc="-35" dirty="0">
                <a:solidFill>
                  <a:srgbClr val="009999"/>
                </a:solidFill>
                <a:uFill>
                  <a:solidFill>
                    <a:srgbClr val="009999"/>
                  </a:solidFill>
                </a:uFill>
                <a:latin typeface="Arial"/>
                <a:cs typeface="Arial"/>
                <a:hlinkClick r:id="rId2"/>
              </a:rPr>
              <a:t> </a:t>
            </a:r>
            <a:r>
              <a:rPr i="1" u="sng" dirty="0">
                <a:solidFill>
                  <a:srgbClr val="009999"/>
                </a:solidFill>
                <a:uFill>
                  <a:solidFill>
                    <a:srgbClr val="009999"/>
                  </a:solidFill>
                </a:uFill>
                <a:latin typeface="Arial"/>
                <a:cs typeface="Arial"/>
                <a:hlinkClick r:id="rId2"/>
              </a:rPr>
              <a:t>Army</a:t>
            </a:r>
            <a:r>
              <a:rPr i="1" u="sng" spc="-5" dirty="0">
                <a:solidFill>
                  <a:srgbClr val="009999"/>
                </a:solidFill>
                <a:uFill>
                  <a:solidFill>
                    <a:srgbClr val="009999"/>
                  </a:solidFill>
                </a:uFill>
                <a:latin typeface="Arial"/>
                <a:cs typeface="Arial"/>
                <a:hlinkClick r:id="rId2"/>
              </a:rPr>
              <a:t> </a:t>
            </a:r>
            <a:r>
              <a:rPr i="1" u="sng" dirty="0">
                <a:solidFill>
                  <a:srgbClr val="009999"/>
                </a:solidFill>
                <a:uFill>
                  <a:solidFill>
                    <a:srgbClr val="009999"/>
                  </a:solidFill>
                </a:uFill>
                <a:latin typeface="Arial"/>
                <a:cs typeface="Arial"/>
                <a:hlinkClick r:id="rId2"/>
              </a:rPr>
              <a:t>Seeks</a:t>
            </a:r>
            <a:r>
              <a:rPr i="1" u="sng" spc="-30" dirty="0">
                <a:solidFill>
                  <a:srgbClr val="009999"/>
                </a:solidFill>
                <a:uFill>
                  <a:solidFill>
                    <a:srgbClr val="009999"/>
                  </a:solidFill>
                </a:uFill>
                <a:latin typeface="Arial"/>
                <a:cs typeface="Arial"/>
                <a:hlinkClick r:id="rId2"/>
              </a:rPr>
              <a:t> </a:t>
            </a:r>
            <a:r>
              <a:rPr i="1" u="sng" dirty="0">
                <a:solidFill>
                  <a:srgbClr val="009999"/>
                </a:solidFill>
                <a:uFill>
                  <a:solidFill>
                    <a:srgbClr val="009999"/>
                  </a:solidFill>
                </a:uFill>
                <a:latin typeface="Arial"/>
                <a:cs typeface="Arial"/>
                <a:hlinkClick r:id="rId2"/>
              </a:rPr>
              <a:t>to</a:t>
            </a:r>
            <a:r>
              <a:rPr i="1" u="sng" spc="-25" dirty="0">
                <a:solidFill>
                  <a:srgbClr val="009999"/>
                </a:solidFill>
                <a:uFill>
                  <a:solidFill>
                    <a:srgbClr val="009999"/>
                  </a:solidFill>
                </a:uFill>
                <a:latin typeface="Arial"/>
                <a:cs typeface="Arial"/>
                <a:hlinkClick r:id="rId2"/>
              </a:rPr>
              <a:t> </a:t>
            </a:r>
            <a:r>
              <a:rPr i="1" u="sng" spc="-20" dirty="0">
                <a:solidFill>
                  <a:srgbClr val="009999"/>
                </a:solidFill>
                <a:uFill>
                  <a:solidFill>
                    <a:srgbClr val="009999"/>
                  </a:solidFill>
                </a:uFill>
                <a:latin typeface="Arial"/>
                <a:cs typeface="Arial"/>
                <a:hlinkClick r:id="rId2"/>
              </a:rPr>
              <a:t>Wage</a:t>
            </a:r>
            <a:r>
              <a:rPr i="1" u="none" spc="-20" dirty="0">
                <a:solidFill>
                  <a:srgbClr val="009999"/>
                </a:solidFill>
                <a:latin typeface="Arial"/>
                <a:cs typeface="Arial"/>
              </a:rPr>
              <a:t> </a:t>
            </a:r>
            <a:r>
              <a:rPr i="1" u="sng" dirty="0">
                <a:solidFill>
                  <a:srgbClr val="009999"/>
                </a:solidFill>
                <a:uFill>
                  <a:solidFill>
                    <a:srgbClr val="009999"/>
                  </a:solidFill>
                </a:uFill>
                <a:latin typeface="Arial"/>
                <a:cs typeface="Arial"/>
                <a:hlinkClick r:id="rId2"/>
              </a:rPr>
              <a:t>Modern</a:t>
            </a:r>
            <a:r>
              <a:rPr i="1" u="sng" spc="-50" dirty="0">
                <a:solidFill>
                  <a:srgbClr val="009999"/>
                </a:solidFill>
                <a:uFill>
                  <a:solidFill>
                    <a:srgbClr val="009999"/>
                  </a:solidFill>
                </a:uFill>
                <a:latin typeface="Arial"/>
                <a:cs typeface="Arial"/>
                <a:hlinkClick r:id="rId2"/>
              </a:rPr>
              <a:t> </a:t>
            </a:r>
            <a:r>
              <a:rPr i="1" u="sng" dirty="0">
                <a:solidFill>
                  <a:srgbClr val="009999"/>
                </a:solidFill>
                <a:uFill>
                  <a:solidFill>
                    <a:srgbClr val="009999"/>
                  </a:solidFill>
                </a:uFill>
                <a:latin typeface="Arial"/>
                <a:cs typeface="Arial"/>
                <a:hlinkClick r:id="rId2"/>
              </a:rPr>
              <a:t>Warfare</a:t>
            </a:r>
            <a:r>
              <a:rPr i="1" u="none" spc="-70" dirty="0">
                <a:solidFill>
                  <a:srgbClr val="009999"/>
                </a:solidFill>
                <a:latin typeface="Arial"/>
                <a:cs typeface="Arial"/>
              </a:rPr>
              <a:t> </a:t>
            </a:r>
            <a:r>
              <a:rPr u="none" dirty="0">
                <a:latin typeface="Arial"/>
                <a:cs typeface="Arial"/>
              </a:rPr>
              <a:t>(Arlington,</a:t>
            </a:r>
            <a:r>
              <a:rPr u="none" spc="-45" dirty="0">
                <a:latin typeface="Arial"/>
                <a:cs typeface="Arial"/>
              </a:rPr>
              <a:t> </a:t>
            </a:r>
            <a:r>
              <a:rPr u="none" dirty="0">
                <a:latin typeface="Arial"/>
                <a:cs typeface="Arial"/>
              </a:rPr>
              <a:t>VA:</a:t>
            </a:r>
            <a:r>
              <a:rPr u="none" spc="-10" dirty="0">
                <a:latin typeface="Arial"/>
                <a:cs typeface="Arial"/>
              </a:rPr>
              <a:t> </a:t>
            </a:r>
            <a:r>
              <a:rPr u="none" dirty="0">
                <a:latin typeface="Arial"/>
                <a:cs typeface="Arial"/>
              </a:rPr>
              <a:t>RAND,</a:t>
            </a:r>
            <a:r>
              <a:rPr u="none" spc="-30" dirty="0">
                <a:latin typeface="Arial"/>
                <a:cs typeface="Arial"/>
              </a:rPr>
              <a:t> </a:t>
            </a:r>
            <a:r>
              <a:rPr u="none" spc="-10" dirty="0">
                <a:latin typeface="Arial"/>
                <a:cs typeface="Arial"/>
              </a:rPr>
              <a:t>2018)</a:t>
            </a:r>
            <a:endParaRPr dirty="0">
              <a:latin typeface="Arial"/>
              <a:cs typeface="Arial"/>
            </a:endParaRPr>
          </a:p>
          <a:p>
            <a:pPr marL="352425" marR="618490" indent="-339725" algn="just">
              <a:lnSpc>
                <a:spcPct val="100000"/>
              </a:lnSpc>
              <a:spcBef>
                <a:spcPts val="480"/>
              </a:spcBef>
              <a:buChar char="•"/>
              <a:tabLst>
                <a:tab pos="355600" algn="l"/>
              </a:tabLst>
            </a:pPr>
            <a:r>
              <a:rPr lang="en-US" dirty="0">
                <a:latin typeface="Arial"/>
                <a:cs typeface="Arial"/>
              </a:rPr>
              <a:t>Joel Wuthnow and Phillip C. Saunders, </a:t>
            </a:r>
            <a:r>
              <a:rPr lang="en-US" i="1" dirty="0">
                <a:latin typeface="Arial"/>
                <a:cs typeface="Arial"/>
                <a:hlinkClick r:id="rId3"/>
              </a:rPr>
              <a:t>China’s Quest for Military Supremacy</a:t>
            </a:r>
            <a:r>
              <a:rPr lang="en-US" dirty="0">
                <a:latin typeface="Arial"/>
                <a:cs typeface="Arial"/>
              </a:rPr>
              <a:t> (Hoboken, NJ: Polity Press, 2025)</a:t>
            </a:r>
          </a:p>
          <a:p>
            <a:pPr marL="352425" marR="618490" indent="-339725" algn="just">
              <a:lnSpc>
                <a:spcPct val="100000"/>
              </a:lnSpc>
              <a:spcBef>
                <a:spcPts val="480"/>
              </a:spcBef>
              <a:buChar char="•"/>
              <a:tabLst>
                <a:tab pos="355600" algn="l"/>
              </a:tabLst>
            </a:pPr>
            <a:r>
              <a:rPr dirty="0">
                <a:latin typeface="Arial"/>
                <a:cs typeface="Arial"/>
              </a:rPr>
              <a:t>John</a:t>
            </a:r>
            <a:r>
              <a:rPr spc="-45" dirty="0">
                <a:latin typeface="Arial"/>
                <a:cs typeface="Arial"/>
              </a:rPr>
              <a:t> </a:t>
            </a:r>
            <a:r>
              <a:rPr dirty="0">
                <a:latin typeface="Arial"/>
                <a:cs typeface="Arial"/>
              </a:rPr>
              <a:t>Costello</a:t>
            </a:r>
            <a:r>
              <a:rPr spc="-25" dirty="0">
                <a:latin typeface="Arial"/>
                <a:cs typeface="Arial"/>
              </a:rPr>
              <a:t> </a:t>
            </a:r>
            <a:r>
              <a:rPr dirty="0">
                <a:latin typeface="Arial"/>
                <a:cs typeface="Arial"/>
              </a:rPr>
              <a:t>and</a:t>
            </a:r>
            <a:r>
              <a:rPr spc="-25" dirty="0">
                <a:latin typeface="Arial"/>
                <a:cs typeface="Arial"/>
              </a:rPr>
              <a:t> </a:t>
            </a:r>
            <a:r>
              <a:rPr dirty="0">
                <a:latin typeface="Arial"/>
                <a:cs typeface="Arial"/>
              </a:rPr>
              <a:t>Joe</a:t>
            </a:r>
            <a:r>
              <a:rPr spc="-25" dirty="0">
                <a:latin typeface="Arial"/>
                <a:cs typeface="Arial"/>
              </a:rPr>
              <a:t> </a:t>
            </a:r>
            <a:r>
              <a:rPr dirty="0">
                <a:latin typeface="Arial"/>
                <a:cs typeface="Arial"/>
              </a:rPr>
              <a:t>McReynolds,</a:t>
            </a:r>
            <a:r>
              <a:rPr spc="-105" dirty="0">
                <a:latin typeface="Arial"/>
                <a:cs typeface="Arial"/>
              </a:rPr>
              <a:t> </a:t>
            </a:r>
            <a:r>
              <a:rPr i="1" u="sng" dirty="0">
                <a:solidFill>
                  <a:srgbClr val="009999"/>
                </a:solidFill>
                <a:uFill>
                  <a:solidFill>
                    <a:srgbClr val="009999"/>
                  </a:solidFill>
                </a:uFill>
                <a:latin typeface="Arial"/>
                <a:cs typeface="Arial"/>
                <a:hlinkClick r:id="rId4"/>
              </a:rPr>
              <a:t>China's</a:t>
            </a:r>
            <a:r>
              <a:rPr i="1" u="sng" spc="-20" dirty="0">
                <a:solidFill>
                  <a:srgbClr val="009999"/>
                </a:solidFill>
                <a:uFill>
                  <a:solidFill>
                    <a:srgbClr val="009999"/>
                  </a:solidFill>
                </a:uFill>
                <a:latin typeface="Arial"/>
                <a:cs typeface="Arial"/>
                <a:hlinkClick r:id="rId4"/>
              </a:rPr>
              <a:t> </a:t>
            </a:r>
            <a:r>
              <a:rPr i="1" u="sng" dirty="0">
                <a:solidFill>
                  <a:srgbClr val="009999"/>
                </a:solidFill>
                <a:uFill>
                  <a:solidFill>
                    <a:srgbClr val="009999"/>
                  </a:solidFill>
                </a:uFill>
                <a:latin typeface="Arial"/>
                <a:cs typeface="Arial"/>
                <a:hlinkClick r:id="rId4"/>
              </a:rPr>
              <a:t>Strategic</a:t>
            </a:r>
            <a:r>
              <a:rPr i="1" u="sng" spc="-35" dirty="0">
                <a:solidFill>
                  <a:srgbClr val="009999"/>
                </a:solidFill>
                <a:uFill>
                  <a:solidFill>
                    <a:srgbClr val="009999"/>
                  </a:solidFill>
                </a:uFill>
                <a:latin typeface="Arial"/>
                <a:cs typeface="Arial"/>
                <a:hlinkClick r:id="rId4"/>
              </a:rPr>
              <a:t> </a:t>
            </a:r>
            <a:r>
              <a:rPr i="1" u="sng" spc="-10" dirty="0">
                <a:solidFill>
                  <a:srgbClr val="009999"/>
                </a:solidFill>
                <a:uFill>
                  <a:solidFill>
                    <a:srgbClr val="009999"/>
                  </a:solidFill>
                </a:uFill>
                <a:latin typeface="Arial"/>
                <a:cs typeface="Arial"/>
                <a:hlinkClick r:id="rId4"/>
              </a:rPr>
              <a:t>Support</a:t>
            </a:r>
            <a:r>
              <a:rPr i="1" u="none" spc="-10" dirty="0">
                <a:solidFill>
                  <a:srgbClr val="009999"/>
                </a:solidFill>
                <a:latin typeface="Arial"/>
                <a:cs typeface="Arial"/>
              </a:rPr>
              <a:t> 	</a:t>
            </a:r>
            <a:r>
              <a:rPr i="1" u="sng" dirty="0">
                <a:solidFill>
                  <a:srgbClr val="009999"/>
                </a:solidFill>
                <a:uFill>
                  <a:solidFill>
                    <a:srgbClr val="009999"/>
                  </a:solidFill>
                </a:uFill>
                <a:latin typeface="Arial"/>
                <a:cs typeface="Arial"/>
                <a:hlinkClick r:id="rId4"/>
              </a:rPr>
              <a:t>Force:</a:t>
            </a:r>
            <a:r>
              <a:rPr i="1" u="sng" spc="-40" dirty="0">
                <a:solidFill>
                  <a:srgbClr val="009999"/>
                </a:solidFill>
                <a:uFill>
                  <a:solidFill>
                    <a:srgbClr val="009999"/>
                  </a:solidFill>
                </a:uFill>
                <a:latin typeface="Arial"/>
                <a:cs typeface="Arial"/>
                <a:hlinkClick r:id="rId4"/>
              </a:rPr>
              <a:t> </a:t>
            </a:r>
            <a:r>
              <a:rPr i="1" u="sng" dirty="0">
                <a:solidFill>
                  <a:srgbClr val="009999"/>
                </a:solidFill>
                <a:uFill>
                  <a:solidFill>
                    <a:srgbClr val="009999"/>
                  </a:solidFill>
                </a:uFill>
                <a:latin typeface="Arial"/>
                <a:cs typeface="Arial"/>
                <a:hlinkClick r:id="rId4"/>
              </a:rPr>
              <a:t>A</a:t>
            </a:r>
            <a:r>
              <a:rPr i="1" u="sng" spc="-15" dirty="0">
                <a:solidFill>
                  <a:srgbClr val="009999"/>
                </a:solidFill>
                <a:uFill>
                  <a:solidFill>
                    <a:srgbClr val="009999"/>
                  </a:solidFill>
                </a:uFill>
                <a:latin typeface="Arial"/>
                <a:cs typeface="Arial"/>
                <a:hlinkClick r:id="rId4"/>
              </a:rPr>
              <a:t> </a:t>
            </a:r>
            <a:r>
              <a:rPr i="1" u="sng" dirty="0">
                <a:solidFill>
                  <a:srgbClr val="009999"/>
                </a:solidFill>
                <a:uFill>
                  <a:solidFill>
                    <a:srgbClr val="009999"/>
                  </a:solidFill>
                </a:uFill>
                <a:latin typeface="Arial"/>
                <a:cs typeface="Arial"/>
                <a:hlinkClick r:id="rId4"/>
              </a:rPr>
              <a:t>Force</a:t>
            </a:r>
            <a:r>
              <a:rPr i="1" u="sng" spc="-40" dirty="0">
                <a:solidFill>
                  <a:srgbClr val="009999"/>
                </a:solidFill>
                <a:uFill>
                  <a:solidFill>
                    <a:srgbClr val="009999"/>
                  </a:solidFill>
                </a:uFill>
                <a:latin typeface="Arial"/>
                <a:cs typeface="Arial"/>
                <a:hlinkClick r:id="rId4"/>
              </a:rPr>
              <a:t> </a:t>
            </a:r>
            <a:r>
              <a:rPr i="1" u="sng" dirty="0">
                <a:solidFill>
                  <a:srgbClr val="009999"/>
                </a:solidFill>
                <a:uFill>
                  <a:solidFill>
                    <a:srgbClr val="009999"/>
                  </a:solidFill>
                </a:uFill>
                <a:latin typeface="Arial"/>
                <a:cs typeface="Arial"/>
                <a:hlinkClick r:id="rId4"/>
              </a:rPr>
              <a:t>for</a:t>
            </a:r>
            <a:r>
              <a:rPr i="1" u="sng" spc="-35" dirty="0">
                <a:solidFill>
                  <a:srgbClr val="009999"/>
                </a:solidFill>
                <a:uFill>
                  <a:solidFill>
                    <a:srgbClr val="009999"/>
                  </a:solidFill>
                </a:uFill>
                <a:latin typeface="Arial"/>
                <a:cs typeface="Arial"/>
                <a:hlinkClick r:id="rId4"/>
              </a:rPr>
              <a:t> </a:t>
            </a:r>
            <a:r>
              <a:rPr i="1" u="sng" dirty="0">
                <a:solidFill>
                  <a:srgbClr val="009999"/>
                </a:solidFill>
                <a:uFill>
                  <a:solidFill>
                    <a:srgbClr val="009999"/>
                  </a:solidFill>
                </a:uFill>
                <a:latin typeface="Arial"/>
                <a:cs typeface="Arial"/>
                <a:hlinkClick r:id="rId4"/>
              </a:rPr>
              <a:t>a</a:t>
            </a:r>
            <a:r>
              <a:rPr i="1" u="sng" spc="-15" dirty="0">
                <a:solidFill>
                  <a:srgbClr val="009999"/>
                </a:solidFill>
                <a:uFill>
                  <a:solidFill>
                    <a:srgbClr val="009999"/>
                  </a:solidFill>
                </a:uFill>
                <a:latin typeface="Arial"/>
                <a:cs typeface="Arial"/>
                <a:hlinkClick r:id="rId4"/>
              </a:rPr>
              <a:t> </a:t>
            </a:r>
            <a:r>
              <a:rPr i="1" u="sng" dirty="0">
                <a:solidFill>
                  <a:srgbClr val="009999"/>
                </a:solidFill>
                <a:uFill>
                  <a:solidFill>
                    <a:srgbClr val="009999"/>
                  </a:solidFill>
                </a:uFill>
                <a:latin typeface="Arial"/>
                <a:cs typeface="Arial"/>
                <a:hlinkClick r:id="rId4"/>
              </a:rPr>
              <a:t>New</a:t>
            </a:r>
            <a:r>
              <a:rPr i="1" u="sng" spc="-20" dirty="0">
                <a:solidFill>
                  <a:srgbClr val="009999"/>
                </a:solidFill>
                <a:uFill>
                  <a:solidFill>
                    <a:srgbClr val="009999"/>
                  </a:solidFill>
                </a:uFill>
                <a:latin typeface="Arial"/>
                <a:cs typeface="Arial"/>
                <a:hlinkClick r:id="rId4"/>
              </a:rPr>
              <a:t> </a:t>
            </a:r>
            <a:r>
              <a:rPr i="1" u="sng" dirty="0">
                <a:solidFill>
                  <a:srgbClr val="009999"/>
                </a:solidFill>
                <a:uFill>
                  <a:solidFill>
                    <a:srgbClr val="009999"/>
                  </a:solidFill>
                </a:uFill>
                <a:latin typeface="Arial"/>
                <a:cs typeface="Arial"/>
                <a:hlinkClick r:id="rId4"/>
              </a:rPr>
              <a:t>Era</a:t>
            </a:r>
            <a:r>
              <a:rPr u="none" dirty="0">
                <a:latin typeface="Arial"/>
                <a:cs typeface="Arial"/>
              </a:rPr>
              <a:t>,</a:t>
            </a:r>
            <a:r>
              <a:rPr u="none" spc="-40" dirty="0">
                <a:latin typeface="Arial"/>
                <a:cs typeface="Arial"/>
              </a:rPr>
              <a:t> </a:t>
            </a:r>
            <a:r>
              <a:rPr i="1" u="none" dirty="0">
                <a:latin typeface="Arial"/>
                <a:cs typeface="Arial"/>
              </a:rPr>
              <a:t>China</a:t>
            </a:r>
            <a:r>
              <a:rPr i="1" u="none" spc="-15" dirty="0">
                <a:latin typeface="Arial"/>
                <a:cs typeface="Arial"/>
              </a:rPr>
              <a:t> </a:t>
            </a:r>
            <a:r>
              <a:rPr i="1" u="none" dirty="0">
                <a:latin typeface="Arial"/>
                <a:cs typeface="Arial"/>
              </a:rPr>
              <a:t>Strategic</a:t>
            </a:r>
            <a:r>
              <a:rPr i="1" u="none" spc="-40" dirty="0">
                <a:latin typeface="Arial"/>
                <a:cs typeface="Arial"/>
              </a:rPr>
              <a:t> </a:t>
            </a:r>
            <a:r>
              <a:rPr i="1" u="none" dirty="0">
                <a:latin typeface="Arial"/>
                <a:cs typeface="Arial"/>
              </a:rPr>
              <a:t>Perspectives</a:t>
            </a:r>
            <a:r>
              <a:rPr i="1" u="none" spc="-50" dirty="0">
                <a:latin typeface="Arial"/>
                <a:cs typeface="Arial"/>
              </a:rPr>
              <a:t> </a:t>
            </a:r>
            <a:r>
              <a:rPr u="none" spc="-25" dirty="0">
                <a:latin typeface="Arial"/>
                <a:cs typeface="Arial"/>
              </a:rPr>
              <a:t>13 	</a:t>
            </a:r>
            <a:r>
              <a:rPr u="none" dirty="0">
                <a:latin typeface="Arial"/>
                <a:cs typeface="Arial"/>
              </a:rPr>
              <a:t>(October</a:t>
            </a:r>
            <a:r>
              <a:rPr u="none" spc="-40" dirty="0">
                <a:latin typeface="Arial"/>
                <a:cs typeface="Arial"/>
              </a:rPr>
              <a:t> </a:t>
            </a:r>
            <a:r>
              <a:rPr u="none" spc="-10" dirty="0">
                <a:latin typeface="Arial"/>
                <a:cs typeface="Arial"/>
              </a:rPr>
              <a:t>2018).</a:t>
            </a:r>
            <a:endParaRPr dirty="0">
              <a:latin typeface="Arial"/>
              <a:cs typeface="Arial"/>
            </a:endParaRPr>
          </a:p>
          <a:p>
            <a:pPr marL="355600" marR="346075" indent="-342900">
              <a:lnSpc>
                <a:spcPct val="100000"/>
              </a:lnSpc>
              <a:spcBef>
                <a:spcPts val="484"/>
              </a:spcBef>
              <a:buChar char="•"/>
              <a:tabLst>
                <a:tab pos="355600" algn="l"/>
              </a:tabLst>
            </a:pPr>
            <a:r>
              <a:rPr dirty="0">
                <a:latin typeface="Arial"/>
                <a:cs typeface="Arial"/>
              </a:rPr>
              <a:t>Phillip</a:t>
            </a:r>
            <a:r>
              <a:rPr spc="-10" dirty="0">
                <a:latin typeface="Arial"/>
                <a:cs typeface="Arial"/>
              </a:rPr>
              <a:t> </a:t>
            </a:r>
            <a:r>
              <a:rPr dirty="0">
                <a:latin typeface="Arial"/>
                <a:cs typeface="Arial"/>
              </a:rPr>
              <a:t>C.</a:t>
            </a:r>
            <a:r>
              <a:rPr spc="-45" dirty="0">
                <a:latin typeface="Arial"/>
                <a:cs typeface="Arial"/>
              </a:rPr>
              <a:t> </a:t>
            </a:r>
            <a:r>
              <a:rPr dirty="0">
                <a:latin typeface="Arial"/>
                <a:cs typeface="Arial"/>
              </a:rPr>
              <a:t>Saunders</a:t>
            </a:r>
            <a:r>
              <a:rPr spc="-45" dirty="0">
                <a:latin typeface="Arial"/>
                <a:cs typeface="Arial"/>
              </a:rPr>
              <a:t> </a:t>
            </a:r>
            <a:r>
              <a:rPr dirty="0">
                <a:latin typeface="Arial"/>
                <a:cs typeface="Arial"/>
              </a:rPr>
              <a:t>Arthur</a:t>
            </a:r>
            <a:r>
              <a:rPr spc="-40" dirty="0">
                <a:latin typeface="Arial"/>
                <a:cs typeface="Arial"/>
              </a:rPr>
              <a:t> </a:t>
            </a:r>
            <a:r>
              <a:rPr dirty="0">
                <a:latin typeface="Arial"/>
                <a:cs typeface="Arial"/>
              </a:rPr>
              <a:t>S.</a:t>
            </a:r>
            <a:r>
              <a:rPr spc="-40" dirty="0">
                <a:latin typeface="Arial"/>
                <a:cs typeface="Arial"/>
              </a:rPr>
              <a:t> </a:t>
            </a:r>
            <a:r>
              <a:rPr dirty="0">
                <a:latin typeface="Arial"/>
                <a:cs typeface="Arial"/>
              </a:rPr>
              <a:t>Ding,</a:t>
            </a:r>
            <a:r>
              <a:rPr spc="-45" dirty="0">
                <a:latin typeface="Arial"/>
                <a:cs typeface="Arial"/>
              </a:rPr>
              <a:t> </a:t>
            </a:r>
            <a:r>
              <a:rPr dirty="0">
                <a:latin typeface="Arial"/>
                <a:cs typeface="Arial"/>
              </a:rPr>
              <a:t>Andrew</a:t>
            </a:r>
            <a:r>
              <a:rPr spc="-30" dirty="0">
                <a:latin typeface="Arial"/>
                <a:cs typeface="Arial"/>
              </a:rPr>
              <a:t> </a:t>
            </a:r>
            <a:r>
              <a:rPr dirty="0">
                <a:latin typeface="Arial"/>
                <a:cs typeface="Arial"/>
              </a:rPr>
              <a:t>Scobell,</a:t>
            </a:r>
            <a:r>
              <a:rPr spc="-40" dirty="0">
                <a:latin typeface="Arial"/>
                <a:cs typeface="Arial"/>
              </a:rPr>
              <a:t> </a:t>
            </a:r>
            <a:r>
              <a:rPr dirty="0">
                <a:latin typeface="Arial"/>
                <a:cs typeface="Arial"/>
              </a:rPr>
              <a:t>Andrew</a:t>
            </a:r>
            <a:r>
              <a:rPr spc="-35" dirty="0">
                <a:latin typeface="Arial"/>
                <a:cs typeface="Arial"/>
              </a:rPr>
              <a:t> </a:t>
            </a:r>
            <a:r>
              <a:rPr spc="-20" dirty="0">
                <a:latin typeface="Arial"/>
                <a:cs typeface="Arial"/>
              </a:rPr>
              <a:t>N.D. </a:t>
            </a:r>
            <a:r>
              <a:rPr dirty="0">
                <a:latin typeface="Arial"/>
                <a:cs typeface="Arial"/>
              </a:rPr>
              <a:t>Yang,</a:t>
            </a:r>
            <a:r>
              <a:rPr spc="-35" dirty="0">
                <a:latin typeface="Arial"/>
                <a:cs typeface="Arial"/>
              </a:rPr>
              <a:t> </a:t>
            </a:r>
            <a:r>
              <a:rPr dirty="0">
                <a:latin typeface="Arial"/>
                <a:cs typeface="Arial"/>
              </a:rPr>
              <a:t>and</a:t>
            </a:r>
            <a:r>
              <a:rPr spc="-25" dirty="0">
                <a:latin typeface="Arial"/>
                <a:cs typeface="Arial"/>
              </a:rPr>
              <a:t> </a:t>
            </a:r>
            <a:r>
              <a:rPr dirty="0">
                <a:latin typeface="Arial"/>
                <a:cs typeface="Arial"/>
              </a:rPr>
              <a:t>Joel</a:t>
            </a:r>
            <a:r>
              <a:rPr spc="-30" dirty="0">
                <a:latin typeface="Arial"/>
                <a:cs typeface="Arial"/>
              </a:rPr>
              <a:t> </a:t>
            </a:r>
            <a:r>
              <a:rPr dirty="0">
                <a:latin typeface="Arial"/>
                <a:cs typeface="Arial"/>
              </a:rPr>
              <a:t>Wuthnow,</a:t>
            </a:r>
            <a:r>
              <a:rPr spc="-45" dirty="0">
                <a:latin typeface="Arial"/>
                <a:cs typeface="Arial"/>
              </a:rPr>
              <a:t> </a:t>
            </a:r>
            <a:r>
              <a:rPr dirty="0">
                <a:latin typeface="Arial"/>
                <a:cs typeface="Arial"/>
              </a:rPr>
              <a:t>eds.,</a:t>
            </a:r>
            <a:r>
              <a:rPr spc="-85" dirty="0">
                <a:latin typeface="Arial"/>
                <a:cs typeface="Arial"/>
              </a:rPr>
              <a:t> </a:t>
            </a:r>
            <a:r>
              <a:rPr i="1" u="sng" dirty="0">
                <a:solidFill>
                  <a:srgbClr val="009999"/>
                </a:solidFill>
                <a:uFill>
                  <a:solidFill>
                    <a:srgbClr val="009999"/>
                  </a:solidFill>
                </a:uFill>
                <a:latin typeface="Arial"/>
                <a:cs typeface="Arial"/>
                <a:hlinkClick r:id="rId5"/>
              </a:rPr>
              <a:t>Chairman</a:t>
            </a:r>
            <a:r>
              <a:rPr i="1" u="sng" spc="-30" dirty="0">
                <a:solidFill>
                  <a:srgbClr val="009999"/>
                </a:solidFill>
                <a:uFill>
                  <a:solidFill>
                    <a:srgbClr val="009999"/>
                  </a:solidFill>
                </a:uFill>
                <a:latin typeface="Arial"/>
                <a:cs typeface="Arial"/>
                <a:hlinkClick r:id="rId5"/>
              </a:rPr>
              <a:t> </a:t>
            </a:r>
            <a:r>
              <a:rPr i="1" u="sng" dirty="0">
                <a:solidFill>
                  <a:srgbClr val="009999"/>
                </a:solidFill>
                <a:uFill>
                  <a:solidFill>
                    <a:srgbClr val="009999"/>
                  </a:solidFill>
                </a:uFill>
                <a:latin typeface="Arial"/>
                <a:cs typeface="Arial"/>
                <a:hlinkClick r:id="rId5"/>
              </a:rPr>
              <a:t>Xi</a:t>
            </a:r>
            <a:r>
              <a:rPr i="1" u="sng" spc="-20" dirty="0">
                <a:solidFill>
                  <a:srgbClr val="009999"/>
                </a:solidFill>
                <a:uFill>
                  <a:solidFill>
                    <a:srgbClr val="009999"/>
                  </a:solidFill>
                </a:uFill>
                <a:latin typeface="Arial"/>
                <a:cs typeface="Arial"/>
                <a:hlinkClick r:id="rId5"/>
              </a:rPr>
              <a:t> </a:t>
            </a:r>
            <a:r>
              <a:rPr i="1" u="sng" dirty="0">
                <a:solidFill>
                  <a:srgbClr val="009999"/>
                </a:solidFill>
                <a:uFill>
                  <a:solidFill>
                    <a:srgbClr val="009999"/>
                  </a:solidFill>
                </a:uFill>
                <a:latin typeface="Arial"/>
                <a:cs typeface="Arial"/>
                <a:hlinkClick r:id="rId5"/>
              </a:rPr>
              <a:t>Remakes</a:t>
            </a:r>
            <a:r>
              <a:rPr i="1" u="sng" spc="-40" dirty="0">
                <a:solidFill>
                  <a:srgbClr val="009999"/>
                </a:solidFill>
                <a:uFill>
                  <a:solidFill>
                    <a:srgbClr val="009999"/>
                  </a:solidFill>
                </a:uFill>
                <a:latin typeface="Arial"/>
                <a:cs typeface="Arial"/>
                <a:hlinkClick r:id="rId5"/>
              </a:rPr>
              <a:t> </a:t>
            </a:r>
            <a:r>
              <a:rPr i="1" u="sng" dirty="0">
                <a:solidFill>
                  <a:srgbClr val="009999"/>
                </a:solidFill>
                <a:uFill>
                  <a:solidFill>
                    <a:srgbClr val="009999"/>
                  </a:solidFill>
                </a:uFill>
                <a:latin typeface="Arial"/>
                <a:cs typeface="Arial"/>
                <a:hlinkClick r:id="rId5"/>
              </a:rPr>
              <a:t>the</a:t>
            </a:r>
            <a:r>
              <a:rPr i="1" u="sng" spc="-35" dirty="0">
                <a:solidFill>
                  <a:srgbClr val="009999"/>
                </a:solidFill>
                <a:uFill>
                  <a:solidFill>
                    <a:srgbClr val="009999"/>
                  </a:solidFill>
                </a:uFill>
                <a:latin typeface="Arial"/>
                <a:cs typeface="Arial"/>
                <a:hlinkClick r:id="rId5"/>
              </a:rPr>
              <a:t> </a:t>
            </a:r>
            <a:r>
              <a:rPr i="1" u="sng" spc="-20" dirty="0">
                <a:solidFill>
                  <a:srgbClr val="009999"/>
                </a:solidFill>
                <a:uFill>
                  <a:solidFill>
                    <a:srgbClr val="009999"/>
                  </a:solidFill>
                </a:uFill>
                <a:latin typeface="Arial"/>
                <a:cs typeface="Arial"/>
                <a:hlinkClick r:id="rId5"/>
              </a:rPr>
              <a:t>PLA:</a:t>
            </a:r>
            <a:r>
              <a:rPr i="1" u="none" spc="-20" dirty="0">
                <a:solidFill>
                  <a:srgbClr val="009999"/>
                </a:solidFill>
                <a:latin typeface="Arial"/>
                <a:cs typeface="Arial"/>
              </a:rPr>
              <a:t> </a:t>
            </a:r>
            <a:r>
              <a:rPr i="1" u="sng" dirty="0">
                <a:solidFill>
                  <a:srgbClr val="009999"/>
                </a:solidFill>
                <a:uFill>
                  <a:solidFill>
                    <a:srgbClr val="009999"/>
                  </a:solidFill>
                </a:uFill>
                <a:latin typeface="Arial"/>
                <a:cs typeface="Arial"/>
                <a:hlinkClick r:id="rId5"/>
              </a:rPr>
              <a:t>Assessing</a:t>
            </a:r>
            <a:r>
              <a:rPr i="1" u="sng" spc="-55" dirty="0">
                <a:solidFill>
                  <a:srgbClr val="009999"/>
                </a:solidFill>
                <a:uFill>
                  <a:solidFill>
                    <a:srgbClr val="009999"/>
                  </a:solidFill>
                </a:uFill>
                <a:latin typeface="Arial"/>
                <a:cs typeface="Arial"/>
                <a:hlinkClick r:id="rId5"/>
              </a:rPr>
              <a:t> </a:t>
            </a:r>
            <a:r>
              <a:rPr i="1" u="sng" dirty="0">
                <a:solidFill>
                  <a:srgbClr val="009999"/>
                </a:solidFill>
                <a:uFill>
                  <a:solidFill>
                    <a:srgbClr val="009999"/>
                  </a:solidFill>
                </a:uFill>
                <a:latin typeface="Arial"/>
                <a:cs typeface="Arial"/>
                <a:hlinkClick r:id="rId5"/>
              </a:rPr>
              <a:t>Chinese</a:t>
            </a:r>
            <a:r>
              <a:rPr i="1" u="sng" spc="-25" dirty="0">
                <a:solidFill>
                  <a:srgbClr val="009999"/>
                </a:solidFill>
                <a:uFill>
                  <a:solidFill>
                    <a:srgbClr val="009999"/>
                  </a:solidFill>
                </a:uFill>
                <a:latin typeface="Arial"/>
                <a:cs typeface="Arial"/>
                <a:hlinkClick r:id="rId5"/>
              </a:rPr>
              <a:t> </a:t>
            </a:r>
            <a:r>
              <a:rPr i="1" u="sng" dirty="0">
                <a:solidFill>
                  <a:srgbClr val="009999"/>
                </a:solidFill>
                <a:uFill>
                  <a:solidFill>
                    <a:srgbClr val="009999"/>
                  </a:solidFill>
                </a:uFill>
                <a:latin typeface="Arial"/>
                <a:cs typeface="Arial"/>
                <a:hlinkClick r:id="rId5"/>
              </a:rPr>
              <a:t>Military</a:t>
            </a:r>
            <a:r>
              <a:rPr i="1" u="sng" spc="-25" dirty="0">
                <a:solidFill>
                  <a:srgbClr val="009999"/>
                </a:solidFill>
                <a:uFill>
                  <a:solidFill>
                    <a:srgbClr val="009999"/>
                  </a:solidFill>
                </a:uFill>
                <a:latin typeface="Arial"/>
                <a:cs typeface="Arial"/>
                <a:hlinkClick r:id="rId5"/>
              </a:rPr>
              <a:t> </a:t>
            </a:r>
            <a:r>
              <a:rPr i="1" u="sng" dirty="0">
                <a:solidFill>
                  <a:srgbClr val="009999"/>
                </a:solidFill>
                <a:uFill>
                  <a:solidFill>
                    <a:srgbClr val="009999"/>
                  </a:solidFill>
                </a:uFill>
                <a:latin typeface="Arial"/>
                <a:cs typeface="Arial"/>
                <a:hlinkClick r:id="rId5"/>
              </a:rPr>
              <a:t>Reforms</a:t>
            </a:r>
            <a:r>
              <a:rPr i="1" u="none" spc="-80" dirty="0">
                <a:solidFill>
                  <a:srgbClr val="009999"/>
                </a:solidFill>
                <a:latin typeface="Arial"/>
                <a:cs typeface="Arial"/>
              </a:rPr>
              <a:t> </a:t>
            </a:r>
            <a:r>
              <a:rPr u="none" dirty="0">
                <a:latin typeface="Arial"/>
                <a:cs typeface="Arial"/>
              </a:rPr>
              <a:t>(Washington,</a:t>
            </a:r>
            <a:r>
              <a:rPr u="none" spc="-60" dirty="0">
                <a:latin typeface="Arial"/>
                <a:cs typeface="Arial"/>
              </a:rPr>
              <a:t> </a:t>
            </a:r>
            <a:r>
              <a:rPr u="none" dirty="0">
                <a:latin typeface="Arial"/>
                <a:cs typeface="Arial"/>
              </a:rPr>
              <a:t>DC:</a:t>
            </a:r>
            <a:r>
              <a:rPr u="none" spc="-35" dirty="0">
                <a:latin typeface="Arial"/>
                <a:cs typeface="Arial"/>
              </a:rPr>
              <a:t> </a:t>
            </a:r>
            <a:r>
              <a:rPr u="none" spc="-10" dirty="0">
                <a:latin typeface="Arial"/>
                <a:cs typeface="Arial"/>
              </a:rPr>
              <a:t>National </a:t>
            </a:r>
            <a:r>
              <a:rPr u="none" dirty="0">
                <a:latin typeface="Arial"/>
                <a:cs typeface="Arial"/>
              </a:rPr>
              <a:t>Defense</a:t>
            </a:r>
            <a:r>
              <a:rPr u="none" spc="-30" dirty="0">
                <a:latin typeface="Arial"/>
                <a:cs typeface="Arial"/>
              </a:rPr>
              <a:t> </a:t>
            </a:r>
            <a:r>
              <a:rPr u="none" dirty="0">
                <a:latin typeface="Arial"/>
                <a:cs typeface="Arial"/>
              </a:rPr>
              <a:t>University</a:t>
            </a:r>
            <a:r>
              <a:rPr u="none" spc="-25" dirty="0">
                <a:latin typeface="Arial"/>
                <a:cs typeface="Arial"/>
              </a:rPr>
              <a:t> </a:t>
            </a:r>
            <a:r>
              <a:rPr u="none" dirty="0">
                <a:latin typeface="Arial"/>
                <a:cs typeface="Arial"/>
              </a:rPr>
              <a:t>Press,</a:t>
            </a:r>
            <a:r>
              <a:rPr u="none" spc="-30" dirty="0">
                <a:latin typeface="Arial"/>
                <a:cs typeface="Arial"/>
              </a:rPr>
              <a:t> </a:t>
            </a:r>
            <a:r>
              <a:rPr u="none" spc="-10" dirty="0">
                <a:latin typeface="Arial"/>
                <a:cs typeface="Arial"/>
              </a:rPr>
              <a:t>2019)</a:t>
            </a:r>
            <a:endParaRPr lang="en-US" u="none" spc="-10" dirty="0">
              <a:latin typeface="Arial"/>
              <a:cs typeface="Arial"/>
            </a:endParaRPr>
          </a:p>
          <a:p>
            <a:pPr marL="355600" marR="346075" indent="-342900">
              <a:spcBef>
                <a:spcPts val="484"/>
              </a:spcBef>
              <a:buFontTx/>
              <a:buChar char="•"/>
              <a:tabLst>
                <a:tab pos="355600" algn="l"/>
              </a:tabLst>
            </a:pPr>
            <a:r>
              <a:rPr lang="en-US" dirty="0">
                <a:effectLst/>
                <a:latin typeface="Arial" panose="020B0604020202020204" pitchFamily="34" charset="0"/>
                <a:ea typeface="SimSun" panose="02010600030101010101" pitchFamily="2" charset="-122"/>
                <a:cs typeface="Arial" panose="020B0604020202020204" pitchFamily="34" charset="0"/>
              </a:rPr>
              <a:t>Joel Wuthnow, Derek Grossman, Phillip C. Saunders, Andrew Scobell, and Andrew N.D. Yang, eds., </a:t>
            </a:r>
            <a:r>
              <a:rPr lang="en-US" i="1" u="sng" dirty="0">
                <a:solidFill>
                  <a:srgbClr val="0000FF"/>
                </a:solidFill>
                <a:effectLst/>
                <a:latin typeface="Arial" panose="020B0604020202020204" pitchFamily="34" charset="0"/>
                <a:ea typeface="SimSun" panose="02010600030101010101" pitchFamily="2" charset="-122"/>
                <a:cs typeface="Arial" panose="020B0604020202020204" pitchFamily="34" charset="0"/>
                <a:hlinkClick r:id="rId6"/>
              </a:rPr>
              <a:t>Crossing the Strait: China’s Military Prepares for War with Taiwan</a:t>
            </a:r>
            <a:r>
              <a:rPr lang="en-US" i="1" dirty="0">
                <a:effectLst/>
                <a:latin typeface="Arial" panose="020B0604020202020204" pitchFamily="34" charset="0"/>
                <a:ea typeface="SimSun" panose="02010600030101010101" pitchFamily="2" charset="-122"/>
                <a:cs typeface="Arial" panose="020B0604020202020204" pitchFamily="34" charset="0"/>
              </a:rPr>
              <a:t> </a:t>
            </a:r>
            <a:r>
              <a:rPr lang="en-US" dirty="0">
                <a:effectLst/>
                <a:latin typeface="Arial" panose="020B0604020202020204" pitchFamily="34" charset="0"/>
                <a:ea typeface="SimSun" panose="02010600030101010101" pitchFamily="2" charset="-122"/>
                <a:cs typeface="Arial" panose="020B0604020202020204" pitchFamily="34" charset="0"/>
              </a:rPr>
              <a:t>(Washington, DC: NDU Press, 2022).</a:t>
            </a:r>
          </a:p>
          <a:p>
            <a:pPr marL="355600" marR="346075" indent="-342900">
              <a:lnSpc>
                <a:spcPct val="100000"/>
              </a:lnSpc>
              <a:spcBef>
                <a:spcPts val="484"/>
              </a:spcBef>
              <a:buChar char="•"/>
              <a:tabLst>
                <a:tab pos="355600" algn="l"/>
              </a:tabLst>
            </a:pPr>
            <a:endParaRPr lang="en-US" sz="2000" dirty="0">
              <a:latin typeface="Arial"/>
              <a:cs typeface="Arial"/>
            </a:endParaRPr>
          </a:p>
        </p:txBody>
      </p:sp>
      <p:sp>
        <p:nvSpPr>
          <p:cNvPr id="4" name="object 4"/>
          <p:cNvSpPr txBox="1"/>
          <p:nvPr/>
        </p:nvSpPr>
        <p:spPr>
          <a:xfrm>
            <a:off x="8384285" y="6273495"/>
            <a:ext cx="223520" cy="239395"/>
          </a:xfrm>
          <a:prstGeom prst="rect">
            <a:avLst/>
          </a:prstGeom>
        </p:spPr>
        <p:txBody>
          <a:bodyPr vert="horz" wrap="square" lIns="0" tIns="12700" rIns="0" bIns="0" rtlCol="0">
            <a:spAutoFit/>
          </a:bodyPr>
          <a:lstStyle/>
          <a:p>
            <a:pPr marL="12700">
              <a:lnSpc>
                <a:spcPct val="100000"/>
              </a:lnSpc>
              <a:spcBef>
                <a:spcPts val="100"/>
              </a:spcBef>
            </a:pPr>
            <a:r>
              <a:rPr sz="1400" spc="-25" dirty="0">
                <a:latin typeface="Arial"/>
                <a:cs typeface="Arial"/>
              </a:rPr>
              <a:t>20</a:t>
            </a:r>
            <a:endParaRPr sz="14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2855" y="609600"/>
            <a:ext cx="6980490" cy="382156"/>
          </a:xfrm>
          <a:prstGeom prst="rect">
            <a:avLst/>
          </a:prstGeom>
        </p:spPr>
        <p:txBody>
          <a:bodyPr vert="horz" wrap="square" lIns="0" tIns="12700" rIns="0" bIns="0" rtlCol="0">
            <a:spAutoFit/>
          </a:bodyPr>
          <a:lstStyle/>
          <a:p>
            <a:pPr marL="971550">
              <a:lnSpc>
                <a:spcPct val="100000"/>
              </a:lnSpc>
              <a:spcBef>
                <a:spcPts val="100"/>
              </a:spcBef>
            </a:pPr>
            <a:r>
              <a:rPr lang="en-US" b="1" dirty="0">
                <a:latin typeface="Arial"/>
                <a:cs typeface="Arial"/>
              </a:rPr>
              <a:t>China’s </a:t>
            </a:r>
            <a:r>
              <a:rPr b="1" dirty="0">
                <a:latin typeface="Arial"/>
                <a:cs typeface="Arial"/>
              </a:rPr>
              <a:t>Military</a:t>
            </a:r>
            <a:r>
              <a:rPr b="1" spc="-75" dirty="0">
                <a:latin typeface="Arial"/>
                <a:cs typeface="Arial"/>
              </a:rPr>
              <a:t> </a:t>
            </a:r>
            <a:r>
              <a:rPr b="1" spc="-10" dirty="0">
                <a:latin typeface="Arial"/>
                <a:cs typeface="Arial"/>
              </a:rPr>
              <a:t>Strateg</a:t>
            </a:r>
            <a:r>
              <a:rPr lang="en-US" b="1" spc="-10" dirty="0">
                <a:latin typeface="Arial"/>
                <a:cs typeface="Arial"/>
              </a:rPr>
              <a:t>ic Guidelines</a:t>
            </a:r>
            <a:endParaRPr b="1" spc="-10" dirty="0">
              <a:latin typeface="Arial"/>
              <a:cs typeface="Arial"/>
            </a:endParaRPr>
          </a:p>
        </p:txBody>
      </p:sp>
      <p:sp>
        <p:nvSpPr>
          <p:cNvPr id="3" name="object 3"/>
          <p:cNvSpPr txBox="1"/>
          <p:nvPr/>
        </p:nvSpPr>
        <p:spPr>
          <a:xfrm>
            <a:off x="8483345" y="6273495"/>
            <a:ext cx="125095" cy="239395"/>
          </a:xfrm>
          <a:prstGeom prst="rect">
            <a:avLst/>
          </a:prstGeom>
        </p:spPr>
        <p:txBody>
          <a:bodyPr vert="horz" wrap="square" lIns="0" tIns="12700" rIns="0" bIns="0" rtlCol="0">
            <a:spAutoFit/>
          </a:bodyPr>
          <a:lstStyle/>
          <a:p>
            <a:pPr marL="12700">
              <a:lnSpc>
                <a:spcPct val="100000"/>
              </a:lnSpc>
              <a:spcBef>
                <a:spcPts val="100"/>
              </a:spcBef>
            </a:pPr>
            <a:r>
              <a:rPr sz="1400" spc="-50" dirty="0">
                <a:latin typeface="Arial"/>
                <a:cs typeface="Arial"/>
              </a:rPr>
              <a:t>2</a:t>
            </a:r>
            <a:endParaRPr sz="1400">
              <a:latin typeface="Arial"/>
              <a:cs typeface="Arial"/>
            </a:endParaRPr>
          </a:p>
        </p:txBody>
      </p:sp>
      <p:graphicFrame>
        <p:nvGraphicFramePr>
          <p:cNvPr id="4" name="object 4"/>
          <p:cNvGraphicFramePr>
            <a:graphicFrameLocks noGrp="1"/>
          </p:cNvGraphicFramePr>
          <p:nvPr>
            <p:extLst>
              <p:ext uri="{D42A27DB-BD31-4B8C-83A1-F6EECF244321}">
                <p14:modId xmlns:p14="http://schemas.microsoft.com/office/powerpoint/2010/main" val="1619069182"/>
              </p:ext>
            </p:extLst>
          </p:nvPr>
        </p:nvGraphicFramePr>
        <p:xfrm>
          <a:off x="419101" y="1444626"/>
          <a:ext cx="8267700" cy="4884344"/>
        </p:xfrm>
        <a:graphic>
          <a:graphicData uri="http://schemas.openxmlformats.org/drawingml/2006/table">
            <a:tbl>
              <a:tblPr firstRow="1" bandRow="1">
                <a:tableStyleId>{2D5ABB26-0587-4C30-8999-92F81FD0307C}</a:tableStyleId>
              </a:tblPr>
              <a:tblGrid>
                <a:gridCol w="613125">
                  <a:extLst>
                    <a:ext uri="{9D8B030D-6E8A-4147-A177-3AD203B41FA5}">
                      <a16:colId xmlns:a16="http://schemas.microsoft.com/office/drawing/2014/main" val="20000"/>
                    </a:ext>
                  </a:extLst>
                </a:gridCol>
                <a:gridCol w="2142776">
                  <a:extLst>
                    <a:ext uri="{9D8B030D-6E8A-4147-A177-3AD203B41FA5}">
                      <a16:colId xmlns:a16="http://schemas.microsoft.com/office/drawing/2014/main" val="20001"/>
                    </a:ext>
                  </a:extLst>
                </a:gridCol>
                <a:gridCol w="1073283">
                  <a:extLst>
                    <a:ext uri="{9D8B030D-6E8A-4147-A177-3AD203B41FA5}">
                      <a16:colId xmlns:a16="http://schemas.microsoft.com/office/drawing/2014/main" val="20002"/>
                    </a:ext>
                  </a:extLst>
                </a:gridCol>
                <a:gridCol w="1147238">
                  <a:extLst>
                    <a:ext uri="{9D8B030D-6E8A-4147-A177-3AD203B41FA5}">
                      <a16:colId xmlns:a16="http://schemas.microsoft.com/office/drawing/2014/main" val="20003"/>
                    </a:ext>
                  </a:extLst>
                </a:gridCol>
                <a:gridCol w="1913328">
                  <a:extLst>
                    <a:ext uri="{9D8B030D-6E8A-4147-A177-3AD203B41FA5}">
                      <a16:colId xmlns:a16="http://schemas.microsoft.com/office/drawing/2014/main" val="20004"/>
                    </a:ext>
                  </a:extLst>
                </a:gridCol>
                <a:gridCol w="1377950">
                  <a:extLst>
                    <a:ext uri="{9D8B030D-6E8A-4147-A177-3AD203B41FA5}">
                      <a16:colId xmlns:a16="http://schemas.microsoft.com/office/drawing/2014/main" val="20005"/>
                    </a:ext>
                  </a:extLst>
                </a:gridCol>
              </a:tblGrid>
              <a:tr h="530355">
                <a:tc>
                  <a:txBody>
                    <a:bodyPr/>
                    <a:lstStyle/>
                    <a:p>
                      <a:pPr marL="91440">
                        <a:lnSpc>
                          <a:spcPct val="100000"/>
                        </a:lnSpc>
                        <a:spcBef>
                          <a:spcPts val="270"/>
                        </a:spcBef>
                      </a:pPr>
                      <a:r>
                        <a:rPr sz="1400" b="1" spc="-20" dirty="0">
                          <a:solidFill>
                            <a:srgbClr val="FFFFFF"/>
                          </a:solidFill>
                          <a:latin typeface="Carlito"/>
                          <a:cs typeface="Carlito"/>
                        </a:rPr>
                        <a:t>Year</a:t>
                      </a:r>
                      <a:endParaRPr sz="1400">
                        <a:latin typeface="Carlito"/>
                        <a:cs typeface="Carlito"/>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333399"/>
                    </a:solidFill>
                  </a:tcPr>
                </a:tc>
                <a:tc>
                  <a:txBody>
                    <a:bodyPr/>
                    <a:lstStyle/>
                    <a:p>
                      <a:pPr marL="91440">
                        <a:lnSpc>
                          <a:spcPct val="100000"/>
                        </a:lnSpc>
                        <a:spcBef>
                          <a:spcPts val="270"/>
                        </a:spcBef>
                      </a:pPr>
                      <a:r>
                        <a:rPr sz="1400" b="1" spc="-20" dirty="0">
                          <a:solidFill>
                            <a:srgbClr val="FFFFFF"/>
                          </a:solidFill>
                          <a:latin typeface="Carlito"/>
                          <a:cs typeface="Carlito"/>
                        </a:rPr>
                        <a:t>Name</a:t>
                      </a:r>
                      <a:endParaRPr sz="1400">
                        <a:latin typeface="Carlito"/>
                        <a:cs typeface="Carlito"/>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333399"/>
                    </a:solidFill>
                  </a:tcPr>
                </a:tc>
                <a:tc>
                  <a:txBody>
                    <a:bodyPr/>
                    <a:lstStyle/>
                    <a:p>
                      <a:pPr marL="91440" marR="227329">
                        <a:lnSpc>
                          <a:spcPct val="100000"/>
                        </a:lnSpc>
                        <a:spcBef>
                          <a:spcPts val="270"/>
                        </a:spcBef>
                      </a:pPr>
                      <a:r>
                        <a:rPr sz="1400" b="1" spc="-10" dirty="0">
                          <a:solidFill>
                            <a:srgbClr val="FFFFFF"/>
                          </a:solidFill>
                          <a:latin typeface="Carlito"/>
                          <a:cs typeface="Carlito"/>
                        </a:rPr>
                        <a:t>Primary Opponent</a:t>
                      </a:r>
                      <a:endParaRPr sz="1400">
                        <a:latin typeface="Carlito"/>
                        <a:cs typeface="Carlito"/>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333399"/>
                    </a:solidFill>
                  </a:tcPr>
                </a:tc>
                <a:tc>
                  <a:txBody>
                    <a:bodyPr/>
                    <a:lstStyle/>
                    <a:p>
                      <a:pPr marL="92075" marR="370205">
                        <a:lnSpc>
                          <a:spcPct val="100000"/>
                        </a:lnSpc>
                        <a:spcBef>
                          <a:spcPts val="270"/>
                        </a:spcBef>
                      </a:pPr>
                      <a:r>
                        <a:rPr sz="1400" b="1" spc="-10" dirty="0">
                          <a:solidFill>
                            <a:srgbClr val="FFFFFF"/>
                          </a:solidFill>
                          <a:latin typeface="Carlito"/>
                          <a:cs typeface="Carlito"/>
                        </a:rPr>
                        <a:t>Primary Direction</a:t>
                      </a:r>
                      <a:endParaRPr sz="1400">
                        <a:latin typeface="Carlito"/>
                        <a:cs typeface="Carlito"/>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333399"/>
                    </a:solidFill>
                  </a:tcPr>
                </a:tc>
                <a:tc>
                  <a:txBody>
                    <a:bodyPr/>
                    <a:lstStyle/>
                    <a:p>
                      <a:pPr marL="92075" marR="273050">
                        <a:lnSpc>
                          <a:spcPct val="100000"/>
                        </a:lnSpc>
                        <a:spcBef>
                          <a:spcPts val="270"/>
                        </a:spcBef>
                      </a:pPr>
                      <a:r>
                        <a:rPr sz="1400" b="1" dirty="0">
                          <a:solidFill>
                            <a:srgbClr val="FFFFFF"/>
                          </a:solidFill>
                          <a:latin typeface="Carlito"/>
                          <a:cs typeface="Carlito"/>
                        </a:rPr>
                        <a:t>Basis</a:t>
                      </a:r>
                      <a:r>
                        <a:rPr sz="1400" b="1" spc="-30" dirty="0">
                          <a:solidFill>
                            <a:srgbClr val="FFFFFF"/>
                          </a:solidFill>
                          <a:latin typeface="Carlito"/>
                          <a:cs typeface="Carlito"/>
                        </a:rPr>
                        <a:t> </a:t>
                      </a:r>
                      <a:r>
                        <a:rPr sz="1400" b="1" dirty="0">
                          <a:solidFill>
                            <a:srgbClr val="FFFFFF"/>
                          </a:solidFill>
                          <a:latin typeface="Carlito"/>
                          <a:cs typeface="Carlito"/>
                        </a:rPr>
                        <a:t>of</a:t>
                      </a:r>
                      <a:r>
                        <a:rPr sz="1400" b="1" spc="-30" dirty="0">
                          <a:solidFill>
                            <a:srgbClr val="FFFFFF"/>
                          </a:solidFill>
                          <a:latin typeface="Carlito"/>
                          <a:cs typeface="Carlito"/>
                        </a:rPr>
                        <a:t> </a:t>
                      </a:r>
                      <a:r>
                        <a:rPr sz="1400" b="1" spc="-10" dirty="0">
                          <a:solidFill>
                            <a:srgbClr val="FFFFFF"/>
                          </a:solidFill>
                          <a:latin typeface="Carlito"/>
                          <a:cs typeface="Carlito"/>
                        </a:rPr>
                        <a:t>Preparations </a:t>
                      </a:r>
                      <a:r>
                        <a:rPr sz="1400" b="1" dirty="0">
                          <a:solidFill>
                            <a:srgbClr val="FFFFFF"/>
                          </a:solidFill>
                          <a:latin typeface="Carlito"/>
                          <a:cs typeface="Carlito"/>
                        </a:rPr>
                        <a:t>for</a:t>
                      </a:r>
                      <a:r>
                        <a:rPr sz="1400" b="1" spc="-50" dirty="0">
                          <a:solidFill>
                            <a:srgbClr val="FFFFFF"/>
                          </a:solidFill>
                          <a:latin typeface="Carlito"/>
                          <a:cs typeface="Carlito"/>
                        </a:rPr>
                        <a:t> </a:t>
                      </a:r>
                      <a:r>
                        <a:rPr sz="1400" b="1" dirty="0">
                          <a:solidFill>
                            <a:srgbClr val="FFFFFF"/>
                          </a:solidFill>
                          <a:latin typeface="Carlito"/>
                          <a:cs typeface="Carlito"/>
                        </a:rPr>
                        <a:t>Military</a:t>
                      </a:r>
                      <a:r>
                        <a:rPr sz="1400" b="1" spc="-40" dirty="0">
                          <a:solidFill>
                            <a:srgbClr val="FFFFFF"/>
                          </a:solidFill>
                          <a:latin typeface="Carlito"/>
                          <a:cs typeface="Carlito"/>
                        </a:rPr>
                        <a:t> </a:t>
                      </a:r>
                      <a:r>
                        <a:rPr sz="1400" b="1" spc="-10" dirty="0">
                          <a:solidFill>
                            <a:srgbClr val="FFFFFF"/>
                          </a:solidFill>
                          <a:latin typeface="Carlito"/>
                          <a:cs typeface="Carlito"/>
                        </a:rPr>
                        <a:t>Struggle</a:t>
                      </a:r>
                      <a:endParaRPr sz="1400">
                        <a:latin typeface="Carlito"/>
                        <a:cs typeface="Carlito"/>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333399"/>
                    </a:solidFill>
                  </a:tcPr>
                </a:tc>
                <a:tc>
                  <a:txBody>
                    <a:bodyPr/>
                    <a:lstStyle/>
                    <a:p>
                      <a:pPr marL="92075" marR="287655">
                        <a:lnSpc>
                          <a:spcPct val="100000"/>
                        </a:lnSpc>
                        <a:spcBef>
                          <a:spcPts val="270"/>
                        </a:spcBef>
                      </a:pPr>
                      <a:r>
                        <a:rPr sz="1400" b="1" dirty="0">
                          <a:solidFill>
                            <a:srgbClr val="FFFFFF"/>
                          </a:solidFill>
                          <a:latin typeface="Carlito"/>
                          <a:cs typeface="Carlito"/>
                        </a:rPr>
                        <a:t>Main</a:t>
                      </a:r>
                      <a:r>
                        <a:rPr sz="1400" b="1" spc="-20" dirty="0">
                          <a:solidFill>
                            <a:srgbClr val="FFFFFF"/>
                          </a:solidFill>
                          <a:latin typeface="Carlito"/>
                          <a:cs typeface="Carlito"/>
                        </a:rPr>
                        <a:t> </a:t>
                      </a:r>
                      <a:r>
                        <a:rPr sz="1400" b="1" dirty="0">
                          <a:solidFill>
                            <a:srgbClr val="FFFFFF"/>
                          </a:solidFill>
                          <a:latin typeface="Carlito"/>
                          <a:cs typeface="Carlito"/>
                        </a:rPr>
                        <a:t>Form</a:t>
                      </a:r>
                      <a:r>
                        <a:rPr sz="1400" b="1" spc="-40" dirty="0">
                          <a:solidFill>
                            <a:srgbClr val="FFFFFF"/>
                          </a:solidFill>
                          <a:latin typeface="Carlito"/>
                          <a:cs typeface="Carlito"/>
                        </a:rPr>
                        <a:t> </a:t>
                      </a:r>
                      <a:r>
                        <a:rPr sz="1400" b="1" spc="-25" dirty="0">
                          <a:solidFill>
                            <a:srgbClr val="FFFFFF"/>
                          </a:solidFill>
                          <a:latin typeface="Carlito"/>
                          <a:cs typeface="Carlito"/>
                        </a:rPr>
                        <a:t>of </a:t>
                      </a:r>
                      <a:r>
                        <a:rPr sz="1400" b="1" spc="-10" dirty="0">
                          <a:solidFill>
                            <a:srgbClr val="FFFFFF"/>
                          </a:solidFill>
                          <a:latin typeface="Carlito"/>
                          <a:cs typeface="Carlito"/>
                        </a:rPr>
                        <a:t>Operations</a:t>
                      </a:r>
                      <a:endParaRPr sz="1400">
                        <a:latin typeface="Carlito"/>
                        <a:cs typeface="Carlito"/>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333399"/>
                    </a:solidFill>
                  </a:tcPr>
                </a:tc>
                <a:extLst>
                  <a:ext uri="{0D108BD9-81ED-4DB2-BD59-A6C34878D82A}">
                    <a16:rowId xmlns:a16="http://schemas.microsoft.com/office/drawing/2014/main" val="10000"/>
                  </a:ext>
                </a:extLst>
              </a:tr>
              <a:tr h="410766">
                <a:tc>
                  <a:txBody>
                    <a:bodyPr/>
                    <a:lstStyle/>
                    <a:p>
                      <a:pPr marL="91440">
                        <a:lnSpc>
                          <a:spcPct val="100000"/>
                        </a:lnSpc>
                        <a:spcBef>
                          <a:spcPts val="300"/>
                        </a:spcBef>
                      </a:pPr>
                      <a:r>
                        <a:rPr sz="1000" spc="-20" dirty="0">
                          <a:latin typeface="Carlito"/>
                          <a:cs typeface="Carlito"/>
                        </a:rPr>
                        <a:t>1956</a:t>
                      </a:r>
                      <a:endParaRPr sz="1000">
                        <a:latin typeface="Carlito"/>
                        <a:cs typeface="Carlito"/>
                      </a:endParaRPr>
                    </a:p>
                  </a:txBody>
                  <a:tcPr marL="0" marR="0" marT="381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ED6"/>
                    </a:solidFill>
                  </a:tcPr>
                </a:tc>
                <a:tc>
                  <a:txBody>
                    <a:bodyPr/>
                    <a:lstStyle/>
                    <a:p>
                      <a:pPr marL="91440">
                        <a:lnSpc>
                          <a:spcPct val="100000"/>
                        </a:lnSpc>
                        <a:spcBef>
                          <a:spcPts val="300"/>
                        </a:spcBef>
                      </a:pPr>
                      <a:r>
                        <a:rPr sz="1000" dirty="0">
                          <a:latin typeface="Carlito"/>
                          <a:cs typeface="Carlito"/>
                        </a:rPr>
                        <a:t>Defending</a:t>
                      </a:r>
                      <a:r>
                        <a:rPr sz="1000" spc="-25" dirty="0">
                          <a:latin typeface="Carlito"/>
                          <a:cs typeface="Carlito"/>
                        </a:rPr>
                        <a:t> </a:t>
                      </a:r>
                      <a:r>
                        <a:rPr sz="1000" dirty="0">
                          <a:latin typeface="Carlito"/>
                          <a:cs typeface="Carlito"/>
                        </a:rPr>
                        <a:t>the</a:t>
                      </a:r>
                      <a:r>
                        <a:rPr sz="1000" spc="-40" dirty="0">
                          <a:latin typeface="Carlito"/>
                          <a:cs typeface="Carlito"/>
                        </a:rPr>
                        <a:t> </a:t>
                      </a:r>
                      <a:r>
                        <a:rPr sz="1000" spc="-10" dirty="0">
                          <a:latin typeface="Carlito"/>
                          <a:cs typeface="Carlito"/>
                        </a:rPr>
                        <a:t>motherland</a:t>
                      </a:r>
                      <a:endParaRPr sz="1000">
                        <a:latin typeface="Carlito"/>
                        <a:cs typeface="Carlito"/>
                      </a:endParaRPr>
                    </a:p>
                  </a:txBody>
                  <a:tcPr marL="0" marR="0" marT="381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ED6"/>
                    </a:solidFill>
                  </a:tcPr>
                </a:tc>
                <a:tc>
                  <a:txBody>
                    <a:bodyPr/>
                    <a:lstStyle/>
                    <a:p>
                      <a:pPr marL="91440">
                        <a:lnSpc>
                          <a:spcPct val="100000"/>
                        </a:lnSpc>
                        <a:spcBef>
                          <a:spcPts val="300"/>
                        </a:spcBef>
                      </a:pPr>
                      <a:r>
                        <a:rPr sz="1000" spc="-25" dirty="0">
                          <a:latin typeface="Carlito"/>
                          <a:cs typeface="Carlito"/>
                        </a:rPr>
                        <a:t>US</a:t>
                      </a:r>
                      <a:endParaRPr sz="1000">
                        <a:latin typeface="Carlito"/>
                        <a:cs typeface="Carlito"/>
                      </a:endParaRPr>
                    </a:p>
                  </a:txBody>
                  <a:tcPr marL="0" marR="0" marT="381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ED6"/>
                    </a:solidFill>
                  </a:tcPr>
                </a:tc>
                <a:tc>
                  <a:txBody>
                    <a:bodyPr/>
                    <a:lstStyle/>
                    <a:p>
                      <a:pPr marL="92075">
                        <a:lnSpc>
                          <a:spcPct val="100000"/>
                        </a:lnSpc>
                        <a:spcBef>
                          <a:spcPts val="300"/>
                        </a:spcBef>
                      </a:pPr>
                      <a:r>
                        <a:rPr sz="1000" spc="-10" dirty="0">
                          <a:latin typeface="Carlito"/>
                          <a:cs typeface="Carlito"/>
                        </a:rPr>
                        <a:t>northeast</a:t>
                      </a:r>
                      <a:endParaRPr sz="1000">
                        <a:latin typeface="Carlito"/>
                        <a:cs typeface="Carlito"/>
                      </a:endParaRPr>
                    </a:p>
                  </a:txBody>
                  <a:tcPr marL="0" marR="0" marT="381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ED6"/>
                    </a:solidFill>
                  </a:tcPr>
                </a:tc>
                <a:tc>
                  <a:txBody>
                    <a:bodyPr/>
                    <a:lstStyle/>
                    <a:p>
                      <a:pPr marL="92075">
                        <a:lnSpc>
                          <a:spcPct val="100000"/>
                        </a:lnSpc>
                        <a:spcBef>
                          <a:spcPts val="300"/>
                        </a:spcBef>
                      </a:pPr>
                      <a:r>
                        <a:rPr sz="1000" dirty="0">
                          <a:latin typeface="Carlito"/>
                          <a:cs typeface="Carlito"/>
                        </a:rPr>
                        <a:t>US</a:t>
                      </a:r>
                      <a:r>
                        <a:rPr sz="1000" spc="-30" dirty="0">
                          <a:latin typeface="Carlito"/>
                          <a:cs typeface="Carlito"/>
                        </a:rPr>
                        <a:t> </a:t>
                      </a:r>
                      <a:r>
                        <a:rPr sz="1000" dirty="0">
                          <a:latin typeface="Carlito"/>
                          <a:cs typeface="Carlito"/>
                        </a:rPr>
                        <a:t>amphibious</a:t>
                      </a:r>
                      <a:r>
                        <a:rPr sz="1000" spc="-40" dirty="0">
                          <a:latin typeface="Carlito"/>
                          <a:cs typeface="Carlito"/>
                        </a:rPr>
                        <a:t> </a:t>
                      </a:r>
                      <a:r>
                        <a:rPr sz="1000" spc="-10" dirty="0">
                          <a:latin typeface="Carlito"/>
                          <a:cs typeface="Carlito"/>
                        </a:rPr>
                        <a:t>assault</a:t>
                      </a:r>
                      <a:endParaRPr sz="1000">
                        <a:latin typeface="Carlito"/>
                        <a:cs typeface="Carlito"/>
                      </a:endParaRPr>
                    </a:p>
                  </a:txBody>
                  <a:tcPr marL="0" marR="0" marT="381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ED6"/>
                    </a:solidFill>
                  </a:tcPr>
                </a:tc>
                <a:tc>
                  <a:txBody>
                    <a:bodyPr/>
                    <a:lstStyle/>
                    <a:p>
                      <a:pPr marL="92075" marR="313055">
                        <a:lnSpc>
                          <a:spcPct val="100000"/>
                        </a:lnSpc>
                        <a:spcBef>
                          <a:spcPts val="300"/>
                        </a:spcBef>
                      </a:pPr>
                      <a:r>
                        <a:rPr sz="1000" dirty="0">
                          <a:latin typeface="Carlito"/>
                          <a:cs typeface="Carlito"/>
                        </a:rPr>
                        <a:t>Positional</a:t>
                      </a:r>
                      <a:r>
                        <a:rPr sz="1000" spc="-60" dirty="0">
                          <a:latin typeface="Carlito"/>
                          <a:cs typeface="Carlito"/>
                        </a:rPr>
                        <a:t> </a:t>
                      </a:r>
                      <a:r>
                        <a:rPr sz="1000" spc="-10" dirty="0">
                          <a:latin typeface="Carlito"/>
                          <a:cs typeface="Carlito"/>
                        </a:rPr>
                        <a:t>defense, </a:t>
                      </a:r>
                      <a:r>
                        <a:rPr sz="1000" dirty="0">
                          <a:latin typeface="Carlito"/>
                          <a:cs typeface="Carlito"/>
                        </a:rPr>
                        <a:t>mobile</a:t>
                      </a:r>
                      <a:r>
                        <a:rPr sz="1000" spc="-30" dirty="0">
                          <a:latin typeface="Carlito"/>
                          <a:cs typeface="Carlito"/>
                        </a:rPr>
                        <a:t> </a:t>
                      </a:r>
                      <a:r>
                        <a:rPr sz="1000" spc="-10" dirty="0">
                          <a:latin typeface="Carlito"/>
                          <a:cs typeface="Carlito"/>
                        </a:rPr>
                        <a:t>offense</a:t>
                      </a:r>
                      <a:endParaRPr sz="1000">
                        <a:latin typeface="Carlito"/>
                        <a:cs typeface="Carlito"/>
                      </a:endParaRPr>
                    </a:p>
                  </a:txBody>
                  <a:tcPr marL="0" marR="0" marT="381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ED6"/>
                    </a:solidFill>
                  </a:tcPr>
                </a:tc>
                <a:extLst>
                  <a:ext uri="{0D108BD9-81ED-4DB2-BD59-A6C34878D82A}">
                    <a16:rowId xmlns:a16="http://schemas.microsoft.com/office/drawing/2014/main" val="10001"/>
                  </a:ext>
                </a:extLst>
              </a:tr>
              <a:tr h="410766">
                <a:tc>
                  <a:txBody>
                    <a:bodyPr/>
                    <a:lstStyle/>
                    <a:p>
                      <a:pPr marL="91440">
                        <a:lnSpc>
                          <a:spcPct val="100000"/>
                        </a:lnSpc>
                        <a:spcBef>
                          <a:spcPts val="295"/>
                        </a:spcBef>
                      </a:pPr>
                      <a:r>
                        <a:rPr sz="1000" spc="-20" dirty="0">
                          <a:latin typeface="Carlito"/>
                          <a:cs typeface="Carlito"/>
                        </a:rPr>
                        <a:t>1960</a:t>
                      </a:r>
                      <a:endParaRPr sz="1000">
                        <a:latin typeface="Carlito"/>
                        <a:cs typeface="Carlito"/>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B"/>
                    </a:solidFill>
                  </a:tcPr>
                </a:tc>
                <a:tc>
                  <a:txBody>
                    <a:bodyPr/>
                    <a:lstStyle/>
                    <a:p>
                      <a:pPr marL="91440">
                        <a:lnSpc>
                          <a:spcPct val="100000"/>
                        </a:lnSpc>
                        <a:spcBef>
                          <a:spcPts val="295"/>
                        </a:spcBef>
                      </a:pPr>
                      <a:r>
                        <a:rPr sz="1000" dirty="0">
                          <a:latin typeface="Carlito"/>
                          <a:cs typeface="Carlito"/>
                        </a:rPr>
                        <a:t>Resist</a:t>
                      </a:r>
                      <a:r>
                        <a:rPr sz="1000" spc="-15" dirty="0">
                          <a:latin typeface="Carlito"/>
                          <a:cs typeface="Carlito"/>
                        </a:rPr>
                        <a:t> </a:t>
                      </a:r>
                      <a:r>
                        <a:rPr sz="1000" dirty="0">
                          <a:latin typeface="Carlito"/>
                          <a:cs typeface="Carlito"/>
                        </a:rPr>
                        <a:t>in</a:t>
                      </a:r>
                      <a:r>
                        <a:rPr sz="1000" spc="-25" dirty="0">
                          <a:latin typeface="Carlito"/>
                          <a:cs typeface="Carlito"/>
                        </a:rPr>
                        <a:t> </a:t>
                      </a:r>
                      <a:r>
                        <a:rPr sz="1000" dirty="0">
                          <a:latin typeface="Carlito"/>
                          <a:cs typeface="Carlito"/>
                        </a:rPr>
                        <a:t>the</a:t>
                      </a:r>
                      <a:r>
                        <a:rPr sz="1000" spc="-25" dirty="0">
                          <a:latin typeface="Carlito"/>
                          <a:cs typeface="Carlito"/>
                        </a:rPr>
                        <a:t> </a:t>
                      </a:r>
                      <a:r>
                        <a:rPr sz="1000" dirty="0">
                          <a:latin typeface="Carlito"/>
                          <a:cs typeface="Carlito"/>
                        </a:rPr>
                        <a:t>north,</a:t>
                      </a:r>
                      <a:r>
                        <a:rPr sz="1000" spc="-30" dirty="0">
                          <a:latin typeface="Carlito"/>
                          <a:cs typeface="Carlito"/>
                        </a:rPr>
                        <a:t> </a:t>
                      </a:r>
                      <a:r>
                        <a:rPr sz="1000" dirty="0">
                          <a:latin typeface="Carlito"/>
                          <a:cs typeface="Carlito"/>
                        </a:rPr>
                        <a:t>open</a:t>
                      </a:r>
                      <a:r>
                        <a:rPr sz="1000" spc="-20" dirty="0">
                          <a:latin typeface="Carlito"/>
                          <a:cs typeface="Carlito"/>
                        </a:rPr>
                        <a:t> </a:t>
                      </a:r>
                      <a:r>
                        <a:rPr sz="1000" dirty="0">
                          <a:latin typeface="Carlito"/>
                          <a:cs typeface="Carlito"/>
                        </a:rPr>
                        <a:t>in</a:t>
                      </a:r>
                      <a:r>
                        <a:rPr sz="1000" spc="-25" dirty="0">
                          <a:latin typeface="Carlito"/>
                          <a:cs typeface="Carlito"/>
                        </a:rPr>
                        <a:t> </a:t>
                      </a:r>
                      <a:r>
                        <a:rPr sz="1000" dirty="0">
                          <a:latin typeface="Carlito"/>
                          <a:cs typeface="Carlito"/>
                        </a:rPr>
                        <a:t>the</a:t>
                      </a:r>
                      <a:r>
                        <a:rPr sz="1000" spc="-15" dirty="0">
                          <a:latin typeface="Carlito"/>
                          <a:cs typeface="Carlito"/>
                        </a:rPr>
                        <a:t> </a:t>
                      </a:r>
                      <a:r>
                        <a:rPr sz="1000" spc="-20" dirty="0">
                          <a:latin typeface="Carlito"/>
                          <a:cs typeface="Carlito"/>
                        </a:rPr>
                        <a:t>south</a:t>
                      </a:r>
                      <a:endParaRPr sz="1000">
                        <a:latin typeface="Carlito"/>
                        <a:cs typeface="Carlito"/>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B"/>
                    </a:solidFill>
                  </a:tcPr>
                </a:tc>
                <a:tc>
                  <a:txBody>
                    <a:bodyPr/>
                    <a:lstStyle/>
                    <a:p>
                      <a:pPr marL="91440">
                        <a:lnSpc>
                          <a:spcPct val="100000"/>
                        </a:lnSpc>
                        <a:spcBef>
                          <a:spcPts val="295"/>
                        </a:spcBef>
                      </a:pPr>
                      <a:r>
                        <a:rPr sz="1000" spc="-25" dirty="0">
                          <a:latin typeface="Carlito"/>
                          <a:cs typeface="Carlito"/>
                        </a:rPr>
                        <a:t>US</a:t>
                      </a:r>
                      <a:endParaRPr sz="1000">
                        <a:latin typeface="Carlito"/>
                        <a:cs typeface="Carlito"/>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B"/>
                    </a:solidFill>
                  </a:tcPr>
                </a:tc>
                <a:tc>
                  <a:txBody>
                    <a:bodyPr/>
                    <a:lstStyle/>
                    <a:p>
                      <a:pPr marL="92075">
                        <a:lnSpc>
                          <a:spcPct val="100000"/>
                        </a:lnSpc>
                        <a:spcBef>
                          <a:spcPts val="295"/>
                        </a:spcBef>
                      </a:pPr>
                      <a:r>
                        <a:rPr sz="1000" spc="-10" dirty="0">
                          <a:latin typeface="Carlito"/>
                          <a:cs typeface="Carlito"/>
                        </a:rPr>
                        <a:t>northeast</a:t>
                      </a:r>
                      <a:endParaRPr sz="1000">
                        <a:latin typeface="Carlito"/>
                        <a:cs typeface="Carlito"/>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B"/>
                    </a:solidFill>
                  </a:tcPr>
                </a:tc>
                <a:tc>
                  <a:txBody>
                    <a:bodyPr/>
                    <a:lstStyle/>
                    <a:p>
                      <a:pPr marL="92075">
                        <a:lnSpc>
                          <a:spcPct val="100000"/>
                        </a:lnSpc>
                        <a:spcBef>
                          <a:spcPts val="295"/>
                        </a:spcBef>
                      </a:pPr>
                      <a:r>
                        <a:rPr sz="1000" dirty="0">
                          <a:latin typeface="Carlito"/>
                          <a:cs typeface="Carlito"/>
                        </a:rPr>
                        <a:t>US</a:t>
                      </a:r>
                      <a:r>
                        <a:rPr sz="1000" spc="-30" dirty="0">
                          <a:latin typeface="Carlito"/>
                          <a:cs typeface="Carlito"/>
                        </a:rPr>
                        <a:t> </a:t>
                      </a:r>
                      <a:r>
                        <a:rPr sz="1000" dirty="0">
                          <a:latin typeface="Carlito"/>
                          <a:cs typeface="Carlito"/>
                        </a:rPr>
                        <a:t>amphibious</a:t>
                      </a:r>
                      <a:r>
                        <a:rPr sz="1000" spc="-45" dirty="0">
                          <a:latin typeface="Carlito"/>
                          <a:cs typeface="Carlito"/>
                        </a:rPr>
                        <a:t> </a:t>
                      </a:r>
                      <a:r>
                        <a:rPr sz="1000" spc="-10" dirty="0">
                          <a:latin typeface="Carlito"/>
                          <a:cs typeface="Carlito"/>
                        </a:rPr>
                        <a:t>assault</a:t>
                      </a:r>
                      <a:endParaRPr sz="1000">
                        <a:latin typeface="Carlito"/>
                        <a:cs typeface="Carlito"/>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B"/>
                    </a:solidFill>
                  </a:tcPr>
                </a:tc>
                <a:tc>
                  <a:txBody>
                    <a:bodyPr/>
                    <a:lstStyle/>
                    <a:p>
                      <a:pPr marL="92075">
                        <a:lnSpc>
                          <a:spcPct val="100000"/>
                        </a:lnSpc>
                        <a:spcBef>
                          <a:spcPts val="295"/>
                        </a:spcBef>
                      </a:pPr>
                      <a:r>
                        <a:rPr sz="1000" spc="-10" dirty="0">
                          <a:latin typeface="Carlito"/>
                          <a:cs typeface="Carlito"/>
                        </a:rPr>
                        <a:t>Positional</a:t>
                      </a:r>
                      <a:r>
                        <a:rPr sz="1000" spc="40" dirty="0">
                          <a:latin typeface="Carlito"/>
                          <a:cs typeface="Carlito"/>
                        </a:rPr>
                        <a:t> </a:t>
                      </a:r>
                      <a:r>
                        <a:rPr sz="1000" spc="-10" dirty="0">
                          <a:latin typeface="Carlito"/>
                          <a:cs typeface="Carlito"/>
                        </a:rPr>
                        <a:t>defense,</a:t>
                      </a:r>
                      <a:endParaRPr sz="1000">
                        <a:latin typeface="Carlito"/>
                        <a:cs typeface="Carlito"/>
                      </a:endParaRPr>
                    </a:p>
                    <a:p>
                      <a:pPr marL="92075">
                        <a:lnSpc>
                          <a:spcPct val="100000"/>
                        </a:lnSpc>
                        <a:spcBef>
                          <a:spcPts val="5"/>
                        </a:spcBef>
                      </a:pPr>
                      <a:r>
                        <a:rPr sz="1000" dirty="0">
                          <a:latin typeface="Carlito"/>
                          <a:cs typeface="Carlito"/>
                        </a:rPr>
                        <a:t>mobile</a:t>
                      </a:r>
                      <a:r>
                        <a:rPr sz="1000" spc="-30" dirty="0">
                          <a:latin typeface="Carlito"/>
                          <a:cs typeface="Carlito"/>
                        </a:rPr>
                        <a:t> </a:t>
                      </a:r>
                      <a:r>
                        <a:rPr sz="1000" spc="-10" dirty="0">
                          <a:latin typeface="Carlito"/>
                          <a:cs typeface="Carlito"/>
                        </a:rPr>
                        <a:t>offense</a:t>
                      </a:r>
                      <a:endParaRPr sz="1000">
                        <a:latin typeface="Carlito"/>
                        <a:cs typeface="Carlito"/>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B"/>
                    </a:solidFill>
                  </a:tcPr>
                </a:tc>
                <a:extLst>
                  <a:ext uri="{0D108BD9-81ED-4DB2-BD59-A6C34878D82A}">
                    <a16:rowId xmlns:a16="http://schemas.microsoft.com/office/drawing/2014/main" val="10002"/>
                  </a:ext>
                </a:extLst>
              </a:tr>
              <a:tr h="410766">
                <a:tc>
                  <a:txBody>
                    <a:bodyPr/>
                    <a:lstStyle/>
                    <a:p>
                      <a:pPr marL="91440">
                        <a:lnSpc>
                          <a:spcPct val="100000"/>
                        </a:lnSpc>
                        <a:spcBef>
                          <a:spcPts val="300"/>
                        </a:spcBef>
                      </a:pPr>
                      <a:r>
                        <a:rPr sz="1000" spc="-20" dirty="0">
                          <a:latin typeface="Carlito"/>
                          <a:cs typeface="Carlito"/>
                        </a:rPr>
                        <a:t>1964</a:t>
                      </a:r>
                      <a:endParaRPr sz="1000">
                        <a:latin typeface="Carlito"/>
                        <a:cs typeface="Carlito"/>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ED6"/>
                    </a:solidFill>
                  </a:tcPr>
                </a:tc>
                <a:tc>
                  <a:txBody>
                    <a:bodyPr/>
                    <a:lstStyle/>
                    <a:p>
                      <a:pPr marL="91440">
                        <a:lnSpc>
                          <a:spcPct val="100000"/>
                        </a:lnSpc>
                        <a:spcBef>
                          <a:spcPts val="300"/>
                        </a:spcBef>
                      </a:pPr>
                      <a:r>
                        <a:rPr sz="1000" dirty="0">
                          <a:latin typeface="Carlito"/>
                          <a:cs typeface="Carlito"/>
                        </a:rPr>
                        <a:t>Luring</a:t>
                      </a:r>
                      <a:r>
                        <a:rPr sz="1000" spc="-30" dirty="0">
                          <a:latin typeface="Carlito"/>
                          <a:cs typeface="Carlito"/>
                        </a:rPr>
                        <a:t> </a:t>
                      </a:r>
                      <a:r>
                        <a:rPr sz="1000" dirty="0">
                          <a:latin typeface="Carlito"/>
                          <a:cs typeface="Carlito"/>
                        </a:rPr>
                        <a:t>the</a:t>
                      </a:r>
                      <a:r>
                        <a:rPr sz="1000" spc="-30" dirty="0">
                          <a:latin typeface="Carlito"/>
                          <a:cs typeface="Carlito"/>
                        </a:rPr>
                        <a:t> </a:t>
                      </a:r>
                      <a:r>
                        <a:rPr sz="1000" dirty="0">
                          <a:latin typeface="Carlito"/>
                          <a:cs typeface="Carlito"/>
                        </a:rPr>
                        <a:t>enemy</a:t>
                      </a:r>
                      <a:r>
                        <a:rPr sz="1000" spc="-15" dirty="0">
                          <a:latin typeface="Carlito"/>
                          <a:cs typeface="Carlito"/>
                        </a:rPr>
                        <a:t> </a:t>
                      </a:r>
                      <a:r>
                        <a:rPr sz="1000" dirty="0">
                          <a:latin typeface="Carlito"/>
                          <a:cs typeface="Carlito"/>
                        </a:rPr>
                        <a:t>in</a:t>
                      </a:r>
                      <a:r>
                        <a:rPr sz="1000" spc="-25" dirty="0">
                          <a:latin typeface="Carlito"/>
                          <a:cs typeface="Carlito"/>
                        </a:rPr>
                        <a:t> </a:t>
                      </a:r>
                      <a:r>
                        <a:rPr sz="1000" spc="-20" dirty="0">
                          <a:latin typeface="Carlito"/>
                          <a:cs typeface="Carlito"/>
                        </a:rPr>
                        <a:t>deep</a:t>
                      </a:r>
                      <a:endParaRPr sz="1000">
                        <a:latin typeface="Carlito"/>
                        <a:cs typeface="Carlito"/>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ED6"/>
                    </a:solidFill>
                  </a:tcPr>
                </a:tc>
                <a:tc>
                  <a:txBody>
                    <a:bodyPr/>
                    <a:lstStyle/>
                    <a:p>
                      <a:pPr marL="91440">
                        <a:lnSpc>
                          <a:spcPct val="100000"/>
                        </a:lnSpc>
                        <a:spcBef>
                          <a:spcPts val="300"/>
                        </a:spcBef>
                      </a:pPr>
                      <a:r>
                        <a:rPr sz="1000" spc="-25" dirty="0">
                          <a:latin typeface="Carlito"/>
                          <a:cs typeface="Carlito"/>
                        </a:rPr>
                        <a:t>US</a:t>
                      </a:r>
                      <a:endParaRPr sz="1000">
                        <a:latin typeface="Carlito"/>
                        <a:cs typeface="Carlito"/>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ED6"/>
                    </a:solidFill>
                  </a:tcPr>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ED6"/>
                    </a:solidFill>
                  </a:tcPr>
                </a:tc>
                <a:tc>
                  <a:txBody>
                    <a:bodyPr/>
                    <a:lstStyle/>
                    <a:p>
                      <a:pPr marL="92075">
                        <a:lnSpc>
                          <a:spcPct val="100000"/>
                        </a:lnSpc>
                        <a:spcBef>
                          <a:spcPts val="300"/>
                        </a:spcBef>
                      </a:pPr>
                      <a:r>
                        <a:rPr sz="1000" dirty="0">
                          <a:latin typeface="Carlito"/>
                          <a:cs typeface="Carlito"/>
                        </a:rPr>
                        <a:t>US</a:t>
                      </a:r>
                      <a:r>
                        <a:rPr sz="1000" spc="-30" dirty="0">
                          <a:latin typeface="Carlito"/>
                          <a:cs typeface="Carlito"/>
                        </a:rPr>
                        <a:t> </a:t>
                      </a:r>
                      <a:r>
                        <a:rPr sz="1000" dirty="0">
                          <a:latin typeface="Carlito"/>
                          <a:cs typeface="Carlito"/>
                        </a:rPr>
                        <a:t>amphibious</a:t>
                      </a:r>
                      <a:r>
                        <a:rPr sz="1000" spc="-40" dirty="0">
                          <a:latin typeface="Carlito"/>
                          <a:cs typeface="Carlito"/>
                        </a:rPr>
                        <a:t> </a:t>
                      </a:r>
                      <a:r>
                        <a:rPr sz="1000" spc="-10" dirty="0">
                          <a:latin typeface="Carlito"/>
                          <a:cs typeface="Carlito"/>
                        </a:rPr>
                        <a:t>assault</a:t>
                      </a:r>
                      <a:endParaRPr sz="1000">
                        <a:latin typeface="Carlito"/>
                        <a:cs typeface="Carlito"/>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ED6"/>
                    </a:solidFill>
                  </a:tcPr>
                </a:tc>
                <a:tc>
                  <a:txBody>
                    <a:bodyPr/>
                    <a:lstStyle/>
                    <a:p>
                      <a:pPr marL="92075" marR="481330">
                        <a:lnSpc>
                          <a:spcPct val="100000"/>
                        </a:lnSpc>
                        <a:spcBef>
                          <a:spcPts val="300"/>
                        </a:spcBef>
                      </a:pPr>
                      <a:r>
                        <a:rPr sz="1000" dirty="0">
                          <a:latin typeface="Carlito"/>
                          <a:cs typeface="Carlito"/>
                        </a:rPr>
                        <a:t>Mobile,</a:t>
                      </a:r>
                      <a:r>
                        <a:rPr sz="1000" spc="-35" dirty="0">
                          <a:latin typeface="Carlito"/>
                          <a:cs typeface="Carlito"/>
                        </a:rPr>
                        <a:t> </a:t>
                      </a:r>
                      <a:r>
                        <a:rPr sz="1000" spc="-10" dirty="0">
                          <a:latin typeface="Carlito"/>
                          <a:cs typeface="Carlito"/>
                        </a:rPr>
                        <a:t>guerilla warfare</a:t>
                      </a:r>
                      <a:endParaRPr sz="1000">
                        <a:latin typeface="Carlito"/>
                        <a:cs typeface="Carlito"/>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ED6"/>
                    </a:solidFill>
                  </a:tcPr>
                </a:tc>
                <a:extLst>
                  <a:ext uri="{0D108BD9-81ED-4DB2-BD59-A6C34878D82A}">
                    <a16:rowId xmlns:a16="http://schemas.microsoft.com/office/drawing/2014/main" val="10003"/>
                  </a:ext>
                </a:extLst>
              </a:tr>
              <a:tr h="410766">
                <a:tc>
                  <a:txBody>
                    <a:bodyPr/>
                    <a:lstStyle/>
                    <a:p>
                      <a:pPr marL="91440">
                        <a:lnSpc>
                          <a:spcPct val="100000"/>
                        </a:lnSpc>
                        <a:spcBef>
                          <a:spcPts val="300"/>
                        </a:spcBef>
                      </a:pPr>
                      <a:r>
                        <a:rPr sz="1000" spc="-20" dirty="0">
                          <a:latin typeface="Carlito"/>
                          <a:cs typeface="Carlito"/>
                        </a:rPr>
                        <a:t>1977</a:t>
                      </a:r>
                      <a:endParaRPr sz="1000">
                        <a:latin typeface="Carlito"/>
                        <a:cs typeface="Carlito"/>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B"/>
                    </a:solidFill>
                  </a:tcPr>
                </a:tc>
                <a:tc>
                  <a:txBody>
                    <a:bodyPr/>
                    <a:lstStyle/>
                    <a:p>
                      <a:pPr marL="91440" marR="234950">
                        <a:lnSpc>
                          <a:spcPct val="100000"/>
                        </a:lnSpc>
                        <a:spcBef>
                          <a:spcPts val="300"/>
                        </a:spcBef>
                      </a:pPr>
                      <a:r>
                        <a:rPr sz="1000" dirty="0">
                          <a:latin typeface="Carlito"/>
                          <a:cs typeface="Carlito"/>
                        </a:rPr>
                        <a:t>Active</a:t>
                      </a:r>
                      <a:r>
                        <a:rPr sz="1000" spc="-35" dirty="0">
                          <a:latin typeface="Carlito"/>
                          <a:cs typeface="Carlito"/>
                        </a:rPr>
                        <a:t> </a:t>
                      </a:r>
                      <a:r>
                        <a:rPr sz="1000" dirty="0">
                          <a:latin typeface="Carlito"/>
                          <a:cs typeface="Carlito"/>
                        </a:rPr>
                        <a:t>defense,</a:t>
                      </a:r>
                      <a:r>
                        <a:rPr sz="1000" spc="-20" dirty="0">
                          <a:latin typeface="Carlito"/>
                          <a:cs typeface="Carlito"/>
                        </a:rPr>
                        <a:t> </a:t>
                      </a:r>
                      <a:r>
                        <a:rPr sz="1000" dirty="0">
                          <a:latin typeface="Carlito"/>
                          <a:cs typeface="Carlito"/>
                        </a:rPr>
                        <a:t>luring</a:t>
                      </a:r>
                      <a:r>
                        <a:rPr sz="1000" spc="-40" dirty="0">
                          <a:latin typeface="Carlito"/>
                          <a:cs typeface="Carlito"/>
                        </a:rPr>
                        <a:t> </a:t>
                      </a:r>
                      <a:r>
                        <a:rPr sz="1000" dirty="0">
                          <a:latin typeface="Carlito"/>
                          <a:cs typeface="Carlito"/>
                        </a:rPr>
                        <a:t>the</a:t>
                      </a:r>
                      <a:r>
                        <a:rPr sz="1000" spc="-40" dirty="0">
                          <a:latin typeface="Carlito"/>
                          <a:cs typeface="Carlito"/>
                        </a:rPr>
                        <a:t> </a:t>
                      </a:r>
                      <a:r>
                        <a:rPr sz="1000" dirty="0">
                          <a:latin typeface="Carlito"/>
                          <a:cs typeface="Carlito"/>
                        </a:rPr>
                        <a:t>enemy</a:t>
                      </a:r>
                      <a:r>
                        <a:rPr sz="1000" spc="-25" dirty="0">
                          <a:latin typeface="Carlito"/>
                          <a:cs typeface="Carlito"/>
                        </a:rPr>
                        <a:t> in</a:t>
                      </a:r>
                      <a:r>
                        <a:rPr sz="1000" spc="-20" dirty="0">
                          <a:latin typeface="Carlito"/>
                          <a:cs typeface="Carlito"/>
                        </a:rPr>
                        <a:t> deep</a:t>
                      </a:r>
                      <a:endParaRPr sz="1000">
                        <a:latin typeface="Carlito"/>
                        <a:cs typeface="Carlito"/>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B"/>
                    </a:solidFill>
                  </a:tcPr>
                </a:tc>
                <a:tc>
                  <a:txBody>
                    <a:bodyPr/>
                    <a:lstStyle/>
                    <a:p>
                      <a:pPr marL="91440">
                        <a:lnSpc>
                          <a:spcPct val="100000"/>
                        </a:lnSpc>
                        <a:spcBef>
                          <a:spcPts val="300"/>
                        </a:spcBef>
                      </a:pPr>
                      <a:r>
                        <a:rPr sz="1000" spc="-20" dirty="0">
                          <a:latin typeface="Carlito"/>
                          <a:cs typeface="Carlito"/>
                        </a:rPr>
                        <a:t>USSR</a:t>
                      </a:r>
                      <a:endParaRPr sz="1000">
                        <a:latin typeface="Carlito"/>
                        <a:cs typeface="Carlito"/>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B"/>
                    </a:solidFill>
                  </a:tcPr>
                </a:tc>
                <a:tc>
                  <a:txBody>
                    <a:bodyPr/>
                    <a:lstStyle/>
                    <a:p>
                      <a:pPr marL="92075">
                        <a:lnSpc>
                          <a:spcPct val="100000"/>
                        </a:lnSpc>
                        <a:spcBef>
                          <a:spcPts val="300"/>
                        </a:spcBef>
                      </a:pPr>
                      <a:r>
                        <a:rPr sz="1000" spc="-10" dirty="0">
                          <a:latin typeface="Carlito"/>
                          <a:cs typeface="Carlito"/>
                        </a:rPr>
                        <a:t>North-central</a:t>
                      </a:r>
                      <a:endParaRPr sz="1000">
                        <a:latin typeface="Carlito"/>
                        <a:cs typeface="Carlito"/>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B"/>
                    </a:solidFill>
                  </a:tcPr>
                </a:tc>
                <a:tc>
                  <a:txBody>
                    <a:bodyPr/>
                    <a:lstStyle/>
                    <a:p>
                      <a:pPr marL="92075">
                        <a:lnSpc>
                          <a:spcPct val="100000"/>
                        </a:lnSpc>
                        <a:spcBef>
                          <a:spcPts val="300"/>
                        </a:spcBef>
                      </a:pPr>
                      <a:r>
                        <a:rPr sz="1000" dirty="0">
                          <a:latin typeface="Carlito"/>
                          <a:cs typeface="Carlito"/>
                        </a:rPr>
                        <a:t>Soviet</a:t>
                      </a:r>
                      <a:r>
                        <a:rPr sz="1000" spc="25" dirty="0">
                          <a:latin typeface="Carlito"/>
                          <a:cs typeface="Carlito"/>
                        </a:rPr>
                        <a:t> </a:t>
                      </a:r>
                      <a:r>
                        <a:rPr sz="1000" spc="-10" dirty="0">
                          <a:latin typeface="Carlito"/>
                          <a:cs typeface="Carlito"/>
                        </a:rPr>
                        <a:t>armored/airborne</a:t>
                      </a:r>
                      <a:r>
                        <a:rPr sz="1000" spc="10" dirty="0">
                          <a:latin typeface="Carlito"/>
                          <a:cs typeface="Carlito"/>
                        </a:rPr>
                        <a:t> </a:t>
                      </a:r>
                      <a:r>
                        <a:rPr sz="1000" spc="-10" dirty="0">
                          <a:latin typeface="Carlito"/>
                          <a:cs typeface="Carlito"/>
                        </a:rPr>
                        <a:t>assault</a:t>
                      </a:r>
                      <a:endParaRPr sz="1000">
                        <a:latin typeface="Carlito"/>
                        <a:cs typeface="Carlito"/>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B"/>
                    </a:solidFill>
                  </a:tcPr>
                </a:tc>
                <a:tc>
                  <a:txBody>
                    <a:bodyPr/>
                    <a:lstStyle/>
                    <a:p>
                      <a:pPr marL="92075" marR="481330">
                        <a:lnSpc>
                          <a:spcPct val="100000"/>
                        </a:lnSpc>
                        <a:spcBef>
                          <a:spcPts val="300"/>
                        </a:spcBef>
                      </a:pPr>
                      <a:r>
                        <a:rPr sz="1000" dirty="0">
                          <a:latin typeface="Carlito"/>
                          <a:cs typeface="Carlito"/>
                        </a:rPr>
                        <a:t>Mobile,</a:t>
                      </a:r>
                      <a:r>
                        <a:rPr sz="1000" spc="-35" dirty="0">
                          <a:latin typeface="Carlito"/>
                          <a:cs typeface="Carlito"/>
                        </a:rPr>
                        <a:t> </a:t>
                      </a:r>
                      <a:r>
                        <a:rPr sz="1000" spc="-10" dirty="0">
                          <a:latin typeface="Carlito"/>
                          <a:cs typeface="Carlito"/>
                        </a:rPr>
                        <a:t>guerilla warfare</a:t>
                      </a:r>
                      <a:endParaRPr sz="1000">
                        <a:latin typeface="Carlito"/>
                        <a:cs typeface="Carlito"/>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B"/>
                    </a:solidFill>
                  </a:tcPr>
                </a:tc>
                <a:extLst>
                  <a:ext uri="{0D108BD9-81ED-4DB2-BD59-A6C34878D82A}">
                    <a16:rowId xmlns:a16="http://schemas.microsoft.com/office/drawing/2014/main" val="10004"/>
                  </a:ext>
                </a:extLst>
              </a:tr>
              <a:tr h="410766">
                <a:tc>
                  <a:txBody>
                    <a:bodyPr/>
                    <a:lstStyle/>
                    <a:p>
                      <a:pPr marL="91440">
                        <a:lnSpc>
                          <a:spcPct val="100000"/>
                        </a:lnSpc>
                        <a:spcBef>
                          <a:spcPts val="300"/>
                        </a:spcBef>
                      </a:pPr>
                      <a:r>
                        <a:rPr sz="1000" spc="-20" dirty="0">
                          <a:latin typeface="Carlito"/>
                          <a:cs typeface="Carlito"/>
                        </a:rPr>
                        <a:t>1980</a:t>
                      </a:r>
                      <a:endParaRPr sz="1000">
                        <a:latin typeface="Carlito"/>
                        <a:cs typeface="Carlito"/>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ED6"/>
                    </a:solidFill>
                  </a:tcPr>
                </a:tc>
                <a:tc>
                  <a:txBody>
                    <a:bodyPr/>
                    <a:lstStyle/>
                    <a:p>
                      <a:pPr marL="91440">
                        <a:lnSpc>
                          <a:spcPct val="100000"/>
                        </a:lnSpc>
                        <a:spcBef>
                          <a:spcPts val="300"/>
                        </a:spcBef>
                      </a:pPr>
                      <a:r>
                        <a:rPr sz="1000" dirty="0">
                          <a:latin typeface="Carlito"/>
                          <a:cs typeface="Carlito"/>
                        </a:rPr>
                        <a:t>Active</a:t>
                      </a:r>
                      <a:r>
                        <a:rPr sz="1000" spc="-35" dirty="0">
                          <a:latin typeface="Carlito"/>
                          <a:cs typeface="Carlito"/>
                        </a:rPr>
                        <a:t> </a:t>
                      </a:r>
                      <a:r>
                        <a:rPr sz="1000" spc="-10" dirty="0">
                          <a:latin typeface="Carlito"/>
                          <a:cs typeface="Carlito"/>
                        </a:rPr>
                        <a:t>Defense</a:t>
                      </a:r>
                      <a:endParaRPr sz="1000">
                        <a:latin typeface="Carlito"/>
                        <a:cs typeface="Carlito"/>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ED6"/>
                    </a:solidFill>
                  </a:tcPr>
                </a:tc>
                <a:tc>
                  <a:txBody>
                    <a:bodyPr/>
                    <a:lstStyle/>
                    <a:p>
                      <a:pPr marL="91440">
                        <a:lnSpc>
                          <a:spcPct val="100000"/>
                        </a:lnSpc>
                        <a:spcBef>
                          <a:spcPts val="300"/>
                        </a:spcBef>
                      </a:pPr>
                      <a:r>
                        <a:rPr sz="1000" spc="-20" dirty="0">
                          <a:latin typeface="Carlito"/>
                          <a:cs typeface="Carlito"/>
                        </a:rPr>
                        <a:t>USSR</a:t>
                      </a:r>
                      <a:endParaRPr sz="1000">
                        <a:latin typeface="Carlito"/>
                        <a:cs typeface="Carlito"/>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ED6"/>
                    </a:solidFill>
                  </a:tcPr>
                </a:tc>
                <a:tc>
                  <a:txBody>
                    <a:bodyPr/>
                    <a:lstStyle/>
                    <a:p>
                      <a:pPr marL="92075">
                        <a:lnSpc>
                          <a:spcPct val="100000"/>
                        </a:lnSpc>
                        <a:spcBef>
                          <a:spcPts val="300"/>
                        </a:spcBef>
                      </a:pPr>
                      <a:r>
                        <a:rPr sz="1000" spc="-10" dirty="0">
                          <a:latin typeface="Carlito"/>
                          <a:cs typeface="Carlito"/>
                        </a:rPr>
                        <a:t>North-central</a:t>
                      </a:r>
                      <a:endParaRPr sz="1000">
                        <a:latin typeface="Carlito"/>
                        <a:cs typeface="Carlito"/>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ED6"/>
                    </a:solidFill>
                  </a:tcPr>
                </a:tc>
                <a:tc>
                  <a:txBody>
                    <a:bodyPr/>
                    <a:lstStyle/>
                    <a:p>
                      <a:pPr marL="92075">
                        <a:lnSpc>
                          <a:spcPct val="100000"/>
                        </a:lnSpc>
                        <a:spcBef>
                          <a:spcPts val="300"/>
                        </a:spcBef>
                      </a:pPr>
                      <a:r>
                        <a:rPr sz="1000" dirty="0">
                          <a:latin typeface="Carlito"/>
                          <a:cs typeface="Carlito"/>
                        </a:rPr>
                        <a:t>Soviet</a:t>
                      </a:r>
                      <a:r>
                        <a:rPr sz="1000" spc="25" dirty="0">
                          <a:latin typeface="Carlito"/>
                          <a:cs typeface="Carlito"/>
                        </a:rPr>
                        <a:t> </a:t>
                      </a:r>
                      <a:r>
                        <a:rPr sz="1000" spc="-10" dirty="0">
                          <a:latin typeface="Carlito"/>
                          <a:cs typeface="Carlito"/>
                        </a:rPr>
                        <a:t>armored/airborne</a:t>
                      </a:r>
                      <a:r>
                        <a:rPr sz="1000" spc="10" dirty="0">
                          <a:latin typeface="Carlito"/>
                          <a:cs typeface="Carlito"/>
                        </a:rPr>
                        <a:t> </a:t>
                      </a:r>
                      <a:r>
                        <a:rPr sz="1000" spc="-10" dirty="0">
                          <a:latin typeface="Carlito"/>
                          <a:cs typeface="Carlito"/>
                        </a:rPr>
                        <a:t>assault</a:t>
                      </a:r>
                      <a:endParaRPr sz="1000">
                        <a:latin typeface="Carlito"/>
                        <a:cs typeface="Carlito"/>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ED6"/>
                    </a:solidFill>
                  </a:tcPr>
                </a:tc>
                <a:tc>
                  <a:txBody>
                    <a:bodyPr/>
                    <a:lstStyle/>
                    <a:p>
                      <a:pPr marL="92075" marR="212090">
                        <a:lnSpc>
                          <a:spcPct val="100000"/>
                        </a:lnSpc>
                        <a:spcBef>
                          <a:spcPts val="300"/>
                        </a:spcBef>
                      </a:pPr>
                      <a:r>
                        <a:rPr sz="1000" dirty="0">
                          <a:latin typeface="Carlito"/>
                          <a:cs typeface="Carlito"/>
                        </a:rPr>
                        <a:t>Positional</a:t>
                      </a:r>
                      <a:r>
                        <a:rPr sz="1000" spc="-55" dirty="0">
                          <a:latin typeface="Carlito"/>
                          <a:cs typeface="Carlito"/>
                        </a:rPr>
                        <a:t> </a:t>
                      </a:r>
                      <a:r>
                        <a:rPr sz="1000" dirty="0">
                          <a:latin typeface="Carlito"/>
                          <a:cs typeface="Carlito"/>
                        </a:rPr>
                        <a:t>warfare</a:t>
                      </a:r>
                      <a:r>
                        <a:rPr sz="1000" spc="-45" dirty="0">
                          <a:latin typeface="Carlito"/>
                          <a:cs typeface="Carlito"/>
                        </a:rPr>
                        <a:t> </a:t>
                      </a:r>
                      <a:r>
                        <a:rPr sz="1000" spc="-25" dirty="0">
                          <a:latin typeface="Carlito"/>
                          <a:cs typeface="Carlito"/>
                        </a:rPr>
                        <a:t>or</a:t>
                      </a:r>
                      <a:r>
                        <a:rPr sz="1000" dirty="0">
                          <a:latin typeface="Carlito"/>
                          <a:cs typeface="Carlito"/>
                        </a:rPr>
                        <a:t> fixed</a:t>
                      </a:r>
                      <a:r>
                        <a:rPr sz="1000" spc="-25" dirty="0">
                          <a:latin typeface="Carlito"/>
                          <a:cs typeface="Carlito"/>
                        </a:rPr>
                        <a:t> </a:t>
                      </a:r>
                      <a:r>
                        <a:rPr sz="1000" spc="-10" dirty="0">
                          <a:latin typeface="Carlito"/>
                          <a:cs typeface="Carlito"/>
                        </a:rPr>
                        <a:t>defense</a:t>
                      </a:r>
                      <a:endParaRPr sz="1000">
                        <a:latin typeface="Carlito"/>
                        <a:cs typeface="Carlito"/>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ED6"/>
                    </a:solidFill>
                  </a:tcPr>
                </a:tc>
                <a:extLst>
                  <a:ext uri="{0D108BD9-81ED-4DB2-BD59-A6C34878D82A}">
                    <a16:rowId xmlns:a16="http://schemas.microsoft.com/office/drawing/2014/main" val="10005"/>
                  </a:ext>
                </a:extLst>
              </a:tr>
              <a:tr h="410766">
                <a:tc>
                  <a:txBody>
                    <a:bodyPr/>
                    <a:lstStyle/>
                    <a:p>
                      <a:pPr marL="91440">
                        <a:lnSpc>
                          <a:spcPct val="100000"/>
                        </a:lnSpc>
                        <a:spcBef>
                          <a:spcPts val="300"/>
                        </a:spcBef>
                      </a:pPr>
                      <a:r>
                        <a:rPr sz="1000" spc="-20" dirty="0">
                          <a:latin typeface="Carlito"/>
                          <a:cs typeface="Carlito"/>
                        </a:rPr>
                        <a:t>1988</a:t>
                      </a:r>
                      <a:endParaRPr sz="1000">
                        <a:latin typeface="Carlito"/>
                        <a:cs typeface="Carlito"/>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B"/>
                    </a:solidFill>
                  </a:tcPr>
                </a:tc>
                <a:tc>
                  <a:txBody>
                    <a:bodyPr/>
                    <a:lstStyle/>
                    <a:p>
                      <a:pPr marL="91440" marR="227965">
                        <a:lnSpc>
                          <a:spcPct val="100000"/>
                        </a:lnSpc>
                        <a:spcBef>
                          <a:spcPts val="300"/>
                        </a:spcBef>
                      </a:pPr>
                      <a:r>
                        <a:rPr sz="1000" dirty="0">
                          <a:latin typeface="Carlito"/>
                          <a:cs typeface="Carlito"/>
                        </a:rPr>
                        <a:t>Dealing</a:t>
                      </a:r>
                      <a:r>
                        <a:rPr sz="1000" spc="-25" dirty="0">
                          <a:latin typeface="Carlito"/>
                          <a:cs typeface="Carlito"/>
                        </a:rPr>
                        <a:t> </a:t>
                      </a:r>
                      <a:r>
                        <a:rPr sz="1000" dirty="0">
                          <a:latin typeface="Carlito"/>
                          <a:cs typeface="Carlito"/>
                        </a:rPr>
                        <a:t>with</a:t>
                      </a:r>
                      <a:r>
                        <a:rPr sz="1000" spc="-20" dirty="0">
                          <a:latin typeface="Carlito"/>
                          <a:cs typeface="Carlito"/>
                        </a:rPr>
                        <a:t> </a:t>
                      </a:r>
                      <a:r>
                        <a:rPr sz="1000" dirty="0">
                          <a:latin typeface="Carlito"/>
                          <a:cs typeface="Carlito"/>
                        </a:rPr>
                        <a:t>local</a:t>
                      </a:r>
                      <a:r>
                        <a:rPr sz="1000" spc="-25" dirty="0">
                          <a:latin typeface="Carlito"/>
                          <a:cs typeface="Carlito"/>
                        </a:rPr>
                        <a:t> </a:t>
                      </a:r>
                      <a:r>
                        <a:rPr sz="1000" dirty="0">
                          <a:latin typeface="Carlito"/>
                          <a:cs typeface="Carlito"/>
                        </a:rPr>
                        <a:t>wars</a:t>
                      </a:r>
                      <a:r>
                        <a:rPr sz="1000" spc="-30" dirty="0">
                          <a:latin typeface="Carlito"/>
                          <a:cs typeface="Carlito"/>
                        </a:rPr>
                        <a:t> </a:t>
                      </a:r>
                      <a:r>
                        <a:rPr sz="1000" dirty="0">
                          <a:latin typeface="Carlito"/>
                          <a:cs typeface="Carlito"/>
                        </a:rPr>
                        <a:t>and</a:t>
                      </a:r>
                      <a:r>
                        <a:rPr sz="1000" spc="-30" dirty="0">
                          <a:latin typeface="Carlito"/>
                          <a:cs typeface="Carlito"/>
                        </a:rPr>
                        <a:t> </a:t>
                      </a:r>
                      <a:r>
                        <a:rPr sz="1000" spc="-10" dirty="0">
                          <a:latin typeface="Carlito"/>
                          <a:cs typeface="Carlito"/>
                        </a:rPr>
                        <a:t>military conflicts</a:t>
                      </a:r>
                      <a:endParaRPr sz="1000">
                        <a:latin typeface="Carlito"/>
                        <a:cs typeface="Carlito"/>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B"/>
                    </a:solidFill>
                  </a:tcPr>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B"/>
                    </a:solidFill>
                  </a:tcPr>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B"/>
                    </a:solidFill>
                  </a:tcPr>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B"/>
                    </a:solidFill>
                  </a:tcPr>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B"/>
                    </a:solidFill>
                  </a:tcPr>
                </a:tc>
                <a:extLst>
                  <a:ext uri="{0D108BD9-81ED-4DB2-BD59-A6C34878D82A}">
                    <a16:rowId xmlns:a16="http://schemas.microsoft.com/office/drawing/2014/main" val="10006"/>
                  </a:ext>
                </a:extLst>
              </a:tr>
              <a:tr h="410766">
                <a:tc>
                  <a:txBody>
                    <a:bodyPr/>
                    <a:lstStyle/>
                    <a:p>
                      <a:pPr marL="91440">
                        <a:lnSpc>
                          <a:spcPct val="100000"/>
                        </a:lnSpc>
                        <a:spcBef>
                          <a:spcPts val="300"/>
                        </a:spcBef>
                      </a:pPr>
                      <a:r>
                        <a:rPr sz="1000" spc="-20" dirty="0">
                          <a:latin typeface="Carlito"/>
                          <a:cs typeface="Carlito"/>
                        </a:rPr>
                        <a:t>1993</a:t>
                      </a:r>
                      <a:endParaRPr sz="1000">
                        <a:latin typeface="Carlito"/>
                        <a:cs typeface="Carlito"/>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ED6"/>
                    </a:solidFill>
                  </a:tcPr>
                </a:tc>
                <a:tc>
                  <a:txBody>
                    <a:bodyPr/>
                    <a:lstStyle/>
                    <a:p>
                      <a:pPr marL="91440">
                        <a:lnSpc>
                          <a:spcPct val="100000"/>
                        </a:lnSpc>
                        <a:spcBef>
                          <a:spcPts val="300"/>
                        </a:spcBef>
                      </a:pPr>
                      <a:r>
                        <a:rPr sz="1000" dirty="0">
                          <a:latin typeface="Carlito"/>
                          <a:cs typeface="Carlito"/>
                        </a:rPr>
                        <a:t>local</a:t>
                      </a:r>
                      <a:r>
                        <a:rPr sz="1000" spc="-35" dirty="0">
                          <a:latin typeface="Carlito"/>
                          <a:cs typeface="Carlito"/>
                        </a:rPr>
                        <a:t> </a:t>
                      </a:r>
                      <a:r>
                        <a:rPr sz="1000" dirty="0">
                          <a:latin typeface="Carlito"/>
                          <a:cs typeface="Carlito"/>
                        </a:rPr>
                        <a:t>wars</a:t>
                      </a:r>
                      <a:r>
                        <a:rPr sz="1000" spc="-30" dirty="0">
                          <a:latin typeface="Carlito"/>
                          <a:cs typeface="Carlito"/>
                        </a:rPr>
                        <a:t> </a:t>
                      </a:r>
                      <a:r>
                        <a:rPr sz="1000" dirty="0">
                          <a:latin typeface="Carlito"/>
                          <a:cs typeface="Carlito"/>
                        </a:rPr>
                        <a:t>under</a:t>
                      </a:r>
                      <a:r>
                        <a:rPr sz="1000" spc="-25" dirty="0">
                          <a:latin typeface="Carlito"/>
                          <a:cs typeface="Carlito"/>
                        </a:rPr>
                        <a:t> </a:t>
                      </a:r>
                      <a:r>
                        <a:rPr sz="1000" dirty="0">
                          <a:latin typeface="Carlito"/>
                          <a:cs typeface="Carlito"/>
                        </a:rPr>
                        <a:t>high</a:t>
                      </a:r>
                      <a:r>
                        <a:rPr sz="1000" spc="-20" dirty="0">
                          <a:latin typeface="Carlito"/>
                          <a:cs typeface="Carlito"/>
                        </a:rPr>
                        <a:t> </a:t>
                      </a:r>
                      <a:r>
                        <a:rPr sz="1000" dirty="0">
                          <a:latin typeface="Carlito"/>
                          <a:cs typeface="Carlito"/>
                        </a:rPr>
                        <a:t>tech</a:t>
                      </a:r>
                      <a:r>
                        <a:rPr sz="1000" spc="-20" dirty="0">
                          <a:latin typeface="Carlito"/>
                          <a:cs typeface="Carlito"/>
                        </a:rPr>
                        <a:t> </a:t>
                      </a:r>
                      <a:r>
                        <a:rPr sz="1000" spc="-10" dirty="0">
                          <a:latin typeface="Carlito"/>
                          <a:cs typeface="Carlito"/>
                        </a:rPr>
                        <a:t>conditions</a:t>
                      </a:r>
                      <a:endParaRPr sz="1000">
                        <a:latin typeface="Carlito"/>
                        <a:cs typeface="Carlito"/>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ED6"/>
                    </a:solidFill>
                  </a:tcPr>
                </a:tc>
                <a:tc>
                  <a:txBody>
                    <a:bodyPr/>
                    <a:lstStyle/>
                    <a:p>
                      <a:pPr marL="91440">
                        <a:lnSpc>
                          <a:spcPct val="100000"/>
                        </a:lnSpc>
                        <a:spcBef>
                          <a:spcPts val="300"/>
                        </a:spcBef>
                      </a:pPr>
                      <a:r>
                        <a:rPr sz="1000" spc="-10" dirty="0">
                          <a:latin typeface="Carlito"/>
                          <a:cs typeface="Carlito"/>
                        </a:rPr>
                        <a:t>Taiwan</a:t>
                      </a:r>
                      <a:endParaRPr sz="1000">
                        <a:latin typeface="Carlito"/>
                        <a:cs typeface="Carlito"/>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ED6"/>
                    </a:solidFill>
                  </a:tcPr>
                </a:tc>
                <a:tc>
                  <a:txBody>
                    <a:bodyPr/>
                    <a:lstStyle/>
                    <a:p>
                      <a:pPr marL="92075">
                        <a:lnSpc>
                          <a:spcPct val="100000"/>
                        </a:lnSpc>
                        <a:spcBef>
                          <a:spcPts val="300"/>
                        </a:spcBef>
                      </a:pPr>
                      <a:r>
                        <a:rPr sz="1000" spc="-10" dirty="0">
                          <a:latin typeface="Carlito"/>
                          <a:cs typeface="Carlito"/>
                        </a:rPr>
                        <a:t>southeast</a:t>
                      </a:r>
                      <a:endParaRPr sz="1000">
                        <a:latin typeface="Carlito"/>
                        <a:cs typeface="Carlito"/>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ED6"/>
                    </a:solidFill>
                  </a:tcPr>
                </a:tc>
                <a:tc>
                  <a:txBody>
                    <a:bodyPr/>
                    <a:lstStyle/>
                    <a:p>
                      <a:pPr marL="92075" marR="546735">
                        <a:lnSpc>
                          <a:spcPct val="100000"/>
                        </a:lnSpc>
                        <a:spcBef>
                          <a:spcPts val="300"/>
                        </a:spcBef>
                      </a:pPr>
                      <a:r>
                        <a:rPr sz="1000" dirty="0">
                          <a:latin typeface="Carlito"/>
                          <a:cs typeface="Carlito"/>
                        </a:rPr>
                        <a:t>Warfare</a:t>
                      </a:r>
                      <a:r>
                        <a:rPr sz="1000" spc="-15" dirty="0">
                          <a:latin typeface="Carlito"/>
                          <a:cs typeface="Carlito"/>
                        </a:rPr>
                        <a:t> </a:t>
                      </a:r>
                      <a:r>
                        <a:rPr sz="1000" dirty="0">
                          <a:latin typeface="Carlito"/>
                          <a:cs typeface="Carlito"/>
                        </a:rPr>
                        <a:t>under</a:t>
                      </a:r>
                      <a:r>
                        <a:rPr sz="1000" spc="-10" dirty="0">
                          <a:latin typeface="Carlito"/>
                          <a:cs typeface="Carlito"/>
                        </a:rPr>
                        <a:t> high-</a:t>
                      </a:r>
                      <a:r>
                        <a:rPr sz="1000" spc="-20" dirty="0">
                          <a:latin typeface="Carlito"/>
                          <a:cs typeface="Carlito"/>
                        </a:rPr>
                        <a:t>tech </a:t>
                      </a:r>
                      <a:r>
                        <a:rPr sz="1000" spc="-10" dirty="0">
                          <a:latin typeface="Carlito"/>
                          <a:cs typeface="Carlito"/>
                        </a:rPr>
                        <a:t>conditions</a:t>
                      </a:r>
                      <a:endParaRPr sz="1000">
                        <a:latin typeface="Carlito"/>
                        <a:cs typeface="Carlito"/>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ED6"/>
                    </a:solidFill>
                  </a:tcPr>
                </a:tc>
                <a:tc>
                  <a:txBody>
                    <a:bodyPr/>
                    <a:lstStyle/>
                    <a:p>
                      <a:pPr marL="92075">
                        <a:lnSpc>
                          <a:spcPct val="100000"/>
                        </a:lnSpc>
                        <a:spcBef>
                          <a:spcPts val="300"/>
                        </a:spcBef>
                      </a:pPr>
                      <a:r>
                        <a:rPr sz="1000" dirty="0">
                          <a:latin typeface="Carlito"/>
                          <a:cs typeface="Carlito"/>
                        </a:rPr>
                        <a:t>Joint</a:t>
                      </a:r>
                      <a:r>
                        <a:rPr sz="1000" spc="-35" dirty="0">
                          <a:latin typeface="Carlito"/>
                          <a:cs typeface="Carlito"/>
                        </a:rPr>
                        <a:t> </a:t>
                      </a:r>
                      <a:r>
                        <a:rPr sz="1000" spc="-10" dirty="0">
                          <a:latin typeface="Carlito"/>
                          <a:cs typeface="Carlito"/>
                        </a:rPr>
                        <a:t>operations</a:t>
                      </a:r>
                      <a:endParaRPr sz="1000">
                        <a:latin typeface="Carlito"/>
                        <a:cs typeface="Carlito"/>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ED6"/>
                    </a:solidFill>
                  </a:tcPr>
                </a:tc>
                <a:extLst>
                  <a:ext uri="{0D108BD9-81ED-4DB2-BD59-A6C34878D82A}">
                    <a16:rowId xmlns:a16="http://schemas.microsoft.com/office/drawing/2014/main" val="10007"/>
                  </a:ext>
                </a:extLst>
              </a:tr>
              <a:tr h="657095">
                <a:tc>
                  <a:txBody>
                    <a:bodyPr/>
                    <a:lstStyle/>
                    <a:p>
                      <a:pPr marL="91440">
                        <a:lnSpc>
                          <a:spcPct val="100000"/>
                        </a:lnSpc>
                        <a:spcBef>
                          <a:spcPts val="300"/>
                        </a:spcBef>
                      </a:pPr>
                      <a:r>
                        <a:rPr sz="1000" spc="-20" dirty="0">
                          <a:latin typeface="Carlito"/>
                          <a:cs typeface="Carlito"/>
                        </a:rPr>
                        <a:t>2004</a:t>
                      </a:r>
                      <a:endParaRPr sz="1000">
                        <a:latin typeface="Carlito"/>
                        <a:cs typeface="Carlito"/>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B"/>
                    </a:solidFill>
                  </a:tcPr>
                </a:tc>
                <a:tc>
                  <a:txBody>
                    <a:bodyPr/>
                    <a:lstStyle/>
                    <a:p>
                      <a:pPr marL="91440" marR="357505">
                        <a:lnSpc>
                          <a:spcPct val="100000"/>
                        </a:lnSpc>
                        <a:spcBef>
                          <a:spcPts val="300"/>
                        </a:spcBef>
                      </a:pPr>
                      <a:r>
                        <a:rPr sz="1000" dirty="0">
                          <a:latin typeface="Carlito"/>
                          <a:cs typeface="Carlito"/>
                        </a:rPr>
                        <a:t>local</a:t>
                      </a:r>
                      <a:r>
                        <a:rPr sz="1000" spc="-30" dirty="0">
                          <a:latin typeface="Carlito"/>
                          <a:cs typeface="Carlito"/>
                        </a:rPr>
                        <a:t> </a:t>
                      </a:r>
                      <a:r>
                        <a:rPr sz="1000" dirty="0">
                          <a:latin typeface="Carlito"/>
                          <a:cs typeface="Carlito"/>
                        </a:rPr>
                        <a:t>wars</a:t>
                      </a:r>
                      <a:r>
                        <a:rPr sz="1000" spc="-25" dirty="0">
                          <a:latin typeface="Carlito"/>
                          <a:cs typeface="Carlito"/>
                        </a:rPr>
                        <a:t> </a:t>
                      </a:r>
                      <a:r>
                        <a:rPr sz="1000" dirty="0">
                          <a:latin typeface="Carlito"/>
                          <a:cs typeface="Carlito"/>
                        </a:rPr>
                        <a:t>under</a:t>
                      </a:r>
                      <a:r>
                        <a:rPr sz="1000" spc="-15" dirty="0">
                          <a:latin typeface="Carlito"/>
                          <a:cs typeface="Carlito"/>
                        </a:rPr>
                        <a:t> </a:t>
                      </a:r>
                      <a:r>
                        <a:rPr sz="1000" spc="-10" dirty="0">
                          <a:latin typeface="Carlito"/>
                          <a:cs typeface="Carlito"/>
                        </a:rPr>
                        <a:t>informationized conditions</a:t>
                      </a:r>
                      <a:endParaRPr sz="1000">
                        <a:latin typeface="Carlito"/>
                        <a:cs typeface="Carlito"/>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B"/>
                    </a:solidFill>
                  </a:tcPr>
                </a:tc>
                <a:tc>
                  <a:txBody>
                    <a:bodyPr/>
                    <a:lstStyle/>
                    <a:p>
                      <a:pPr marL="91440">
                        <a:lnSpc>
                          <a:spcPct val="100000"/>
                        </a:lnSpc>
                        <a:spcBef>
                          <a:spcPts val="300"/>
                        </a:spcBef>
                      </a:pPr>
                      <a:r>
                        <a:rPr sz="1000" spc="-10" dirty="0">
                          <a:latin typeface="Carlito"/>
                          <a:cs typeface="Carlito"/>
                        </a:rPr>
                        <a:t>Taiwan/US</a:t>
                      </a:r>
                      <a:endParaRPr sz="1000">
                        <a:latin typeface="Carlito"/>
                        <a:cs typeface="Carlito"/>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B"/>
                    </a:solidFill>
                  </a:tcPr>
                </a:tc>
                <a:tc>
                  <a:txBody>
                    <a:bodyPr/>
                    <a:lstStyle/>
                    <a:p>
                      <a:pPr marL="92075">
                        <a:lnSpc>
                          <a:spcPct val="100000"/>
                        </a:lnSpc>
                        <a:spcBef>
                          <a:spcPts val="300"/>
                        </a:spcBef>
                      </a:pPr>
                      <a:r>
                        <a:rPr sz="1000" spc="-10" dirty="0">
                          <a:latin typeface="Carlito"/>
                          <a:cs typeface="Carlito"/>
                        </a:rPr>
                        <a:t>southeast</a:t>
                      </a:r>
                      <a:endParaRPr sz="1000">
                        <a:latin typeface="Carlito"/>
                        <a:cs typeface="Carlito"/>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B"/>
                    </a:solidFill>
                  </a:tcPr>
                </a:tc>
                <a:tc>
                  <a:txBody>
                    <a:bodyPr/>
                    <a:lstStyle/>
                    <a:p>
                      <a:pPr marL="92075" marR="213360">
                        <a:lnSpc>
                          <a:spcPct val="100000"/>
                        </a:lnSpc>
                        <a:spcBef>
                          <a:spcPts val="300"/>
                        </a:spcBef>
                      </a:pPr>
                      <a:r>
                        <a:rPr sz="1000" dirty="0">
                          <a:latin typeface="Carlito"/>
                          <a:cs typeface="Carlito"/>
                        </a:rPr>
                        <a:t>Warfare</a:t>
                      </a:r>
                      <a:r>
                        <a:rPr sz="1000" spc="-30" dirty="0">
                          <a:latin typeface="Carlito"/>
                          <a:cs typeface="Carlito"/>
                        </a:rPr>
                        <a:t> </a:t>
                      </a:r>
                      <a:r>
                        <a:rPr sz="1000" dirty="0">
                          <a:latin typeface="Carlito"/>
                          <a:cs typeface="Carlito"/>
                        </a:rPr>
                        <a:t>under</a:t>
                      </a:r>
                      <a:r>
                        <a:rPr sz="1000" spc="-25" dirty="0">
                          <a:latin typeface="Carlito"/>
                          <a:cs typeface="Carlito"/>
                        </a:rPr>
                        <a:t> </a:t>
                      </a:r>
                      <a:r>
                        <a:rPr sz="1000" spc="-10" dirty="0">
                          <a:latin typeface="Carlito"/>
                          <a:cs typeface="Carlito"/>
                        </a:rPr>
                        <a:t>informationized conditions</a:t>
                      </a:r>
                      <a:endParaRPr sz="1000">
                        <a:latin typeface="Carlito"/>
                        <a:cs typeface="Carlito"/>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B"/>
                    </a:solidFill>
                  </a:tcPr>
                </a:tc>
                <a:tc>
                  <a:txBody>
                    <a:bodyPr/>
                    <a:lstStyle/>
                    <a:p>
                      <a:pPr marL="92075" marR="477520">
                        <a:lnSpc>
                          <a:spcPct val="100000"/>
                        </a:lnSpc>
                        <a:spcBef>
                          <a:spcPts val="300"/>
                        </a:spcBef>
                      </a:pPr>
                      <a:r>
                        <a:rPr sz="1000" spc="-10" dirty="0">
                          <a:latin typeface="Carlito"/>
                          <a:cs typeface="Carlito"/>
                        </a:rPr>
                        <a:t>Integrated</a:t>
                      </a:r>
                      <a:r>
                        <a:rPr sz="1000" spc="30" dirty="0">
                          <a:latin typeface="Carlito"/>
                          <a:cs typeface="Carlito"/>
                        </a:rPr>
                        <a:t> </a:t>
                      </a:r>
                      <a:r>
                        <a:rPr sz="1000" spc="-10" dirty="0">
                          <a:latin typeface="Carlito"/>
                          <a:cs typeface="Carlito"/>
                        </a:rPr>
                        <a:t>joint operations</a:t>
                      </a:r>
                      <a:endParaRPr sz="1000">
                        <a:latin typeface="Carlito"/>
                        <a:cs typeface="Carlito"/>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B"/>
                    </a:solidFill>
                  </a:tcPr>
                </a:tc>
                <a:extLst>
                  <a:ext uri="{0D108BD9-81ED-4DB2-BD59-A6C34878D82A}">
                    <a16:rowId xmlns:a16="http://schemas.microsoft.com/office/drawing/2014/main" val="10008"/>
                  </a:ext>
                </a:extLst>
              </a:tr>
              <a:tr h="410766">
                <a:tc>
                  <a:txBody>
                    <a:bodyPr/>
                    <a:lstStyle/>
                    <a:p>
                      <a:pPr marL="91440">
                        <a:lnSpc>
                          <a:spcPct val="100000"/>
                        </a:lnSpc>
                        <a:spcBef>
                          <a:spcPts val="305"/>
                        </a:spcBef>
                      </a:pPr>
                      <a:r>
                        <a:rPr sz="1000" spc="-20" dirty="0">
                          <a:latin typeface="Carlito"/>
                          <a:cs typeface="Carlito"/>
                        </a:rPr>
                        <a:t>2014</a:t>
                      </a:r>
                      <a:endParaRPr sz="1000">
                        <a:latin typeface="Carlito"/>
                        <a:cs typeface="Carlito"/>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ED6"/>
                    </a:solidFill>
                  </a:tcPr>
                </a:tc>
                <a:tc>
                  <a:txBody>
                    <a:bodyPr/>
                    <a:lstStyle/>
                    <a:p>
                      <a:pPr marL="91440">
                        <a:lnSpc>
                          <a:spcPct val="100000"/>
                        </a:lnSpc>
                        <a:spcBef>
                          <a:spcPts val="305"/>
                        </a:spcBef>
                      </a:pPr>
                      <a:r>
                        <a:rPr sz="1000" spc="-10" dirty="0">
                          <a:latin typeface="Carlito"/>
                          <a:cs typeface="Carlito"/>
                        </a:rPr>
                        <a:t>informationized</a:t>
                      </a:r>
                      <a:r>
                        <a:rPr sz="1000" spc="30" dirty="0">
                          <a:latin typeface="Carlito"/>
                          <a:cs typeface="Carlito"/>
                        </a:rPr>
                        <a:t> </a:t>
                      </a:r>
                      <a:r>
                        <a:rPr sz="1000" dirty="0">
                          <a:latin typeface="Carlito"/>
                          <a:cs typeface="Carlito"/>
                        </a:rPr>
                        <a:t>local</a:t>
                      </a:r>
                      <a:r>
                        <a:rPr sz="1000" spc="25" dirty="0">
                          <a:latin typeface="Carlito"/>
                          <a:cs typeface="Carlito"/>
                        </a:rPr>
                        <a:t> </a:t>
                      </a:r>
                      <a:r>
                        <a:rPr sz="1000" spc="-20" dirty="0">
                          <a:latin typeface="Carlito"/>
                          <a:cs typeface="Carlito"/>
                        </a:rPr>
                        <a:t>wars</a:t>
                      </a:r>
                      <a:endParaRPr sz="1000">
                        <a:latin typeface="Carlito"/>
                        <a:cs typeface="Carlito"/>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ED6"/>
                    </a:solidFill>
                  </a:tcPr>
                </a:tc>
                <a:tc>
                  <a:txBody>
                    <a:bodyPr/>
                    <a:lstStyle/>
                    <a:p>
                      <a:pPr marL="91440">
                        <a:lnSpc>
                          <a:spcPct val="100000"/>
                        </a:lnSpc>
                        <a:spcBef>
                          <a:spcPts val="305"/>
                        </a:spcBef>
                      </a:pPr>
                      <a:r>
                        <a:rPr sz="1000" spc="-10" dirty="0">
                          <a:latin typeface="Carlito"/>
                          <a:cs typeface="Carlito"/>
                        </a:rPr>
                        <a:t>Taiwan/US</a:t>
                      </a:r>
                      <a:endParaRPr sz="1000">
                        <a:latin typeface="Carlito"/>
                        <a:cs typeface="Carlito"/>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ED6"/>
                    </a:solidFill>
                  </a:tcPr>
                </a:tc>
                <a:tc>
                  <a:txBody>
                    <a:bodyPr/>
                    <a:lstStyle/>
                    <a:p>
                      <a:pPr marL="92075" marR="313055">
                        <a:lnSpc>
                          <a:spcPct val="100000"/>
                        </a:lnSpc>
                        <a:spcBef>
                          <a:spcPts val="305"/>
                        </a:spcBef>
                      </a:pPr>
                      <a:r>
                        <a:rPr lang="en-US" sz="1000" dirty="0">
                          <a:latin typeface="Carlito"/>
                          <a:cs typeface="Carlito"/>
                        </a:rPr>
                        <a:t>s</a:t>
                      </a:r>
                      <a:r>
                        <a:rPr sz="1000" dirty="0">
                          <a:latin typeface="Carlito"/>
                          <a:cs typeface="Carlito"/>
                        </a:rPr>
                        <a:t>outheast</a:t>
                      </a:r>
                      <a:r>
                        <a:rPr sz="1000" spc="-45" dirty="0">
                          <a:latin typeface="Carlito"/>
                          <a:cs typeface="Carlito"/>
                        </a:rPr>
                        <a:t> </a:t>
                      </a:r>
                      <a:r>
                        <a:rPr sz="1000" spc="-25" dirty="0">
                          <a:latin typeface="Carlito"/>
                          <a:cs typeface="Carlito"/>
                        </a:rPr>
                        <a:t>and</a:t>
                      </a:r>
                      <a:r>
                        <a:rPr sz="1000" spc="-10" dirty="0">
                          <a:latin typeface="Carlito"/>
                          <a:cs typeface="Carlito"/>
                        </a:rPr>
                        <a:t> maritime</a:t>
                      </a:r>
                      <a:endParaRPr sz="1000" dirty="0">
                        <a:latin typeface="Carlito"/>
                        <a:cs typeface="Carlito"/>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ED6"/>
                    </a:solidFill>
                  </a:tcPr>
                </a:tc>
                <a:tc>
                  <a:txBody>
                    <a:bodyPr/>
                    <a:lstStyle/>
                    <a:p>
                      <a:pPr marL="92075">
                        <a:lnSpc>
                          <a:spcPct val="100000"/>
                        </a:lnSpc>
                        <a:spcBef>
                          <a:spcPts val="305"/>
                        </a:spcBef>
                      </a:pPr>
                      <a:r>
                        <a:rPr sz="1000" spc="-10" dirty="0">
                          <a:latin typeface="Carlito"/>
                          <a:cs typeface="Carlito"/>
                        </a:rPr>
                        <a:t>Informationized</a:t>
                      </a:r>
                      <a:r>
                        <a:rPr sz="1000" spc="60" dirty="0">
                          <a:latin typeface="Carlito"/>
                          <a:cs typeface="Carlito"/>
                        </a:rPr>
                        <a:t> </a:t>
                      </a:r>
                      <a:r>
                        <a:rPr sz="1000" spc="-10" dirty="0">
                          <a:latin typeface="Carlito"/>
                          <a:cs typeface="Carlito"/>
                        </a:rPr>
                        <a:t>warfare</a:t>
                      </a:r>
                      <a:endParaRPr sz="1000">
                        <a:latin typeface="Carlito"/>
                        <a:cs typeface="Carlito"/>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ED6"/>
                    </a:solidFill>
                  </a:tcPr>
                </a:tc>
                <a:tc>
                  <a:txBody>
                    <a:bodyPr/>
                    <a:lstStyle/>
                    <a:p>
                      <a:pPr marL="92075" marR="477520">
                        <a:lnSpc>
                          <a:spcPct val="100000"/>
                        </a:lnSpc>
                        <a:spcBef>
                          <a:spcPts val="305"/>
                        </a:spcBef>
                      </a:pPr>
                      <a:r>
                        <a:rPr sz="1000" spc="-10" dirty="0">
                          <a:latin typeface="Carlito"/>
                          <a:cs typeface="Carlito"/>
                        </a:rPr>
                        <a:t>Integrated</a:t>
                      </a:r>
                      <a:r>
                        <a:rPr sz="1000" spc="30" dirty="0">
                          <a:latin typeface="Carlito"/>
                          <a:cs typeface="Carlito"/>
                        </a:rPr>
                        <a:t> </a:t>
                      </a:r>
                      <a:r>
                        <a:rPr sz="1000" spc="-10" dirty="0">
                          <a:latin typeface="Carlito"/>
                          <a:cs typeface="Carlito"/>
                        </a:rPr>
                        <a:t>joint operations</a:t>
                      </a:r>
                      <a:endParaRPr sz="1000" dirty="0">
                        <a:latin typeface="Carlito"/>
                        <a:cs typeface="Carlito"/>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ED6"/>
                    </a:solidFill>
                  </a:tcPr>
                </a:tc>
                <a:extLst>
                  <a:ext uri="{0D108BD9-81ED-4DB2-BD59-A6C34878D82A}">
                    <a16:rowId xmlns:a16="http://schemas.microsoft.com/office/drawing/2014/main" val="10009"/>
                  </a:ext>
                </a:extLst>
              </a:tr>
              <a:tr h="410766">
                <a:tc>
                  <a:txBody>
                    <a:bodyPr/>
                    <a:lstStyle/>
                    <a:p>
                      <a:pPr marL="91440">
                        <a:lnSpc>
                          <a:spcPct val="100000"/>
                        </a:lnSpc>
                        <a:spcBef>
                          <a:spcPts val="305"/>
                        </a:spcBef>
                      </a:pPr>
                      <a:r>
                        <a:rPr sz="1000" spc="-20" dirty="0">
                          <a:latin typeface="Carlito"/>
                          <a:cs typeface="Carlito"/>
                        </a:rPr>
                        <a:t>2019</a:t>
                      </a:r>
                      <a:endParaRPr sz="1000" dirty="0">
                        <a:latin typeface="Carlito"/>
                        <a:cs typeface="Carlito"/>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ED6"/>
                    </a:solidFill>
                  </a:tcPr>
                </a:tc>
                <a:tc>
                  <a:txBody>
                    <a:bodyPr/>
                    <a:lstStyle/>
                    <a:p>
                      <a:pPr marL="91440">
                        <a:lnSpc>
                          <a:spcPct val="100000"/>
                        </a:lnSpc>
                        <a:spcBef>
                          <a:spcPts val="305"/>
                        </a:spcBef>
                      </a:pPr>
                      <a:r>
                        <a:rPr sz="1000" spc="-10" dirty="0">
                          <a:latin typeface="Carlito"/>
                          <a:cs typeface="Carlito"/>
                        </a:rPr>
                        <a:t>Informationized</a:t>
                      </a:r>
                      <a:r>
                        <a:rPr sz="1000" spc="25" dirty="0">
                          <a:latin typeface="Carlito"/>
                          <a:cs typeface="Carlito"/>
                        </a:rPr>
                        <a:t> </a:t>
                      </a:r>
                      <a:r>
                        <a:rPr sz="1000" dirty="0">
                          <a:latin typeface="Carlito"/>
                          <a:cs typeface="Carlito"/>
                        </a:rPr>
                        <a:t>local</a:t>
                      </a:r>
                      <a:r>
                        <a:rPr sz="1000" spc="25" dirty="0">
                          <a:latin typeface="Carlito"/>
                          <a:cs typeface="Carlito"/>
                        </a:rPr>
                        <a:t> </a:t>
                      </a:r>
                      <a:r>
                        <a:rPr sz="1000" spc="-20" dirty="0">
                          <a:latin typeface="Carlito"/>
                          <a:cs typeface="Carlito"/>
                        </a:rPr>
                        <a:t>wars</a:t>
                      </a:r>
                      <a:endParaRPr sz="1000" dirty="0">
                        <a:latin typeface="Carlito"/>
                        <a:cs typeface="Carlito"/>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ED6"/>
                    </a:solidFill>
                  </a:tcPr>
                </a:tc>
                <a:tc>
                  <a:txBody>
                    <a:bodyPr/>
                    <a:lstStyle/>
                    <a:p>
                      <a:pPr marL="91440">
                        <a:lnSpc>
                          <a:spcPct val="100000"/>
                        </a:lnSpc>
                        <a:spcBef>
                          <a:spcPts val="305"/>
                        </a:spcBef>
                      </a:pPr>
                      <a:r>
                        <a:rPr sz="1000" spc="-10" dirty="0">
                          <a:latin typeface="Carlito"/>
                          <a:cs typeface="Carlito"/>
                        </a:rPr>
                        <a:t>Taiwan/US</a:t>
                      </a:r>
                      <a:endParaRPr sz="1000" dirty="0">
                        <a:latin typeface="Carlito"/>
                        <a:cs typeface="Carlito"/>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ED6"/>
                    </a:solidFill>
                  </a:tcPr>
                </a:tc>
                <a:tc>
                  <a:txBody>
                    <a:bodyPr/>
                    <a:lstStyle/>
                    <a:p>
                      <a:pPr marL="92075" marR="313055">
                        <a:lnSpc>
                          <a:spcPct val="100000"/>
                        </a:lnSpc>
                        <a:spcBef>
                          <a:spcPts val="305"/>
                        </a:spcBef>
                      </a:pPr>
                      <a:r>
                        <a:rPr lang="en-US" sz="1000" dirty="0">
                          <a:latin typeface="Carlito"/>
                          <a:cs typeface="Carlito"/>
                        </a:rPr>
                        <a:t>s</a:t>
                      </a:r>
                      <a:r>
                        <a:rPr sz="1000" dirty="0">
                          <a:latin typeface="Carlito"/>
                          <a:cs typeface="Carlito"/>
                        </a:rPr>
                        <a:t>outheast</a:t>
                      </a:r>
                      <a:r>
                        <a:rPr sz="1000" spc="-45" dirty="0">
                          <a:latin typeface="Carlito"/>
                          <a:cs typeface="Carlito"/>
                        </a:rPr>
                        <a:t> </a:t>
                      </a:r>
                      <a:r>
                        <a:rPr sz="1000" spc="-25" dirty="0">
                          <a:latin typeface="Carlito"/>
                          <a:cs typeface="Carlito"/>
                        </a:rPr>
                        <a:t>and</a:t>
                      </a:r>
                      <a:r>
                        <a:rPr sz="1000" spc="-10" dirty="0">
                          <a:latin typeface="Carlito"/>
                          <a:cs typeface="Carlito"/>
                        </a:rPr>
                        <a:t> maritime</a:t>
                      </a:r>
                      <a:endParaRPr sz="1000" dirty="0">
                        <a:latin typeface="Carlito"/>
                        <a:cs typeface="Carlito"/>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ED6"/>
                    </a:solidFill>
                  </a:tcPr>
                </a:tc>
                <a:tc>
                  <a:txBody>
                    <a:bodyPr/>
                    <a:lstStyle/>
                    <a:p>
                      <a:pPr marL="92075">
                        <a:lnSpc>
                          <a:spcPct val="100000"/>
                        </a:lnSpc>
                        <a:spcBef>
                          <a:spcPts val="305"/>
                        </a:spcBef>
                      </a:pPr>
                      <a:r>
                        <a:rPr sz="1000" spc="-10" dirty="0">
                          <a:latin typeface="Carlito"/>
                          <a:cs typeface="Carlito"/>
                        </a:rPr>
                        <a:t>Informationized</a:t>
                      </a:r>
                      <a:r>
                        <a:rPr sz="1000" spc="60" dirty="0">
                          <a:latin typeface="Carlito"/>
                          <a:cs typeface="Carlito"/>
                        </a:rPr>
                        <a:t> </a:t>
                      </a:r>
                      <a:r>
                        <a:rPr sz="1000" spc="-10" dirty="0">
                          <a:latin typeface="Carlito"/>
                          <a:cs typeface="Carlito"/>
                        </a:rPr>
                        <a:t>warfare</a:t>
                      </a:r>
                      <a:endParaRPr sz="1000" dirty="0">
                        <a:latin typeface="Carlito"/>
                        <a:cs typeface="Carlito"/>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ED6"/>
                    </a:solidFill>
                  </a:tcPr>
                </a:tc>
                <a:tc>
                  <a:txBody>
                    <a:bodyPr/>
                    <a:lstStyle/>
                    <a:p>
                      <a:pPr marL="92075" marR="477520">
                        <a:lnSpc>
                          <a:spcPct val="100000"/>
                        </a:lnSpc>
                        <a:spcBef>
                          <a:spcPts val="305"/>
                        </a:spcBef>
                      </a:pPr>
                      <a:r>
                        <a:rPr sz="1000" spc="-10" dirty="0">
                          <a:latin typeface="Carlito"/>
                          <a:cs typeface="Carlito"/>
                        </a:rPr>
                        <a:t>Integrated</a:t>
                      </a:r>
                      <a:r>
                        <a:rPr sz="1000" spc="30" dirty="0">
                          <a:latin typeface="Carlito"/>
                          <a:cs typeface="Carlito"/>
                        </a:rPr>
                        <a:t> </a:t>
                      </a:r>
                      <a:r>
                        <a:rPr sz="1000" spc="-10" dirty="0">
                          <a:latin typeface="Carlito"/>
                          <a:cs typeface="Carlito"/>
                        </a:rPr>
                        <a:t>joint operations</a:t>
                      </a:r>
                      <a:endParaRPr sz="1000" dirty="0">
                        <a:latin typeface="Carlito"/>
                        <a:cs typeface="Carlito"/>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ED6"/>
                    </a:solidFill>
                  </a:tcPr>
                </a:tc>
                <a:extLst>
                  <a:ext uri="{0D108BD9-81ED-4DB2-BD59-A6C34878D82A}">
                    <a16:rowId xmlns:a16="http://schemas.microsoft.com/office/drawing/2014/main" val="10010"/>
                  </a:ext>
                </a:extLst>
              </a:tr>
            </a:tbl>
          </a:graphicData>
        </a:graphic>
      </p:graphicFrame>
      <p:sp>
        <p:nvSpPr>
          <p:cNvPr id="5" name="object 5"/>
          <p:cNvSpPr txBox="1"/>
          <p:nvPr/>
        </p:nvSpPr>
        <p:spPr>
          <a:xfrm>
            <a:off x="535940" y="6328968"/>
            <a:ext cx="353123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Arial"/>
                <a:cs typeface="Arial"/>
              </a:rPr>
              <a:t>Sources:</a:t>
            </a:r>
            <a:r>
              <a:rPr sz="1200" spc="-40" dirty="0">
                <a:latin typeface="Arial"/>
                <a:cs typeface="Arial"/>
              </a:rPr>
              <a:t> </a:t>
            </a:r>
            <a:r>
              <a:rPr sz="1200" dirty="0">
                <a:latin typeface="Arial"/>
                <a:cs typeface="Arial"/>
              </a:rPr>
              <a:t>Fravel</a:t>
            </a:r>
            <a:r>
              <a:rPr sz="1200" spc="-15" dirty="0">
                <a:latin typeface="Arial"/>
                <a:cs typeface="Arial"/>
              </a:rPr>
              <a:t> </a:t>
            </a:r>
            <a:r>
              <a:rPr sz="1200" dirty="0">
                <a:latin typeface="Arial"/>
                <a:cs typeface="Arial"/>
              </a:rPr>
              <a:t>(2019),</a:t>
            </a:r>
            <a:r>
              <a:rPr sz="1200" spc="-40" dirty="0">
                <a:latin typeface="Arial"/>
                <a:cs typeface="Arial"/>
              </a:rPr>
              <a:t> </a:t>
            </a:r>
            <a:r>
              <a:rPr sz="1200" dirty="0">
                <a:latin typeface="Arial"/>
                <a:cs typeface="Arial"/>
              </a:rPr>
              <a:t>Fravel</a:t>
            </a:r>
            <a:r>
              <a:rPr sz="1200" spc="-15" dirty="0">
                <a:latin typeface="Arial"/>
                <a:cs typeface="Arial"/>
              </a:rPr>
              <a:t> </a:t>
            </a:r>
            <a:r>
              <a:rPr sz="1200" dirty="0">
                <a:latin typeface="Arial"/>
                <a:cs typeface="Arial"/>
              </a:rPr>
              <a:t>and</a:t>
            </a:r>
            <a:r>
              <a:rPr sz="1200" spc="-35" dirty="0">
                <a:latin typeface="Arial"/>
                <a:cs typeface="Arial"/>
              </a:rPr>
              <a:t> </a:t>
            </a:r>
            <a:r>
              <a:rPr sz="1200" dirty="0">
                <a:latin typeface="Arial"/>
                <a:cs typeface="Arial"/>
              </a:rPr>
              <a:t>Wuthnow</a:t>
            </a:r>
            <a:r>
              <a:rPr sz="1200" spc="-55" dirty="0">
                <a:latin typeface="Arial"/>
                <a:cs typeface="Arial"/>
              </a:rPr>
              <a:t> </a:t>
            </a:r>
            <a:r>
              <a:rPr sz="1200" spc="-10" dirty="0">
                <a:latin typeface="Arial"/>
                <a:cs typeface="Arial"/>
              </a:rPr>
              <a:t>(2022)</a:t>
            </a:r>
            <a:endParaRPr sz="12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609601"/>
            <a:ext cx="7543800" cy="428322"/>
          </a:xfrm>
          <a:prstGeom prst="rect">
            <a:avLst/>
          </a:prstGeom>
        </p:spPr>
        <p:txBody>
          <a:bodyPr vert="horz" wrap="square" lIns="0" tIns="12700" rIns="0" bIns="0" rtlCol="0">
            <a:spAutoFit/>
          </a:bodyPr>
          <a:lstStyle/>
          <a:p>
            <a:pPr marL="1184910">
              <a:lnSpc>
                <a:spcPct val="100000"/>
              </a:lnSpc>
              <a:spcBef>
                <a:spcPts val="100"/>
              </a:spcBef>
            </a:pPr>
            <a:r>
              <a:rPr lang="en-US" sz="2700" dirty="0"/>
              <a:t>PLA Strategy and </a:t>
            </a:r>
            <a:r>
              <a:rPr sz="2700" dirty="0"/>
              <a:t>Operational</a:t>
            </a:r>
            <a:r>
              <a:rPr sz="2700" spc="-85" dirty="0"/>
              <a:t> </a:t>
            </a:r>
            <a:r>
              <a:rPr sz="2700" spc="-10" dirty="0"/>
              <a:t>Thought</a:t>
            </a:r>
            <a:endParaRPr sz="2700" dirty="0"/>
          </a:p>
        </p:txBody>
      </p:sp>
      <p:sp>
        <p:nvSpPr>
          <p:cNvPr id="4" name="object 4"/>
          <p:cNvSpPr txBox="1"/>
          <p:nvPr/>
        </p:nvSpPr>
        <p:spPr>
          <a:xfrm>
            <a:off x="8816085" y="6401056"/>
            <a:ext cx="287020" cy="225425"/>
          </a:xfrm>
          <a:prstGeom prst="rect">
            <a:avLst/>
          </a:prstGeom>
        </p:spPr>
        <p:txBody>
          <a:bodyPr vert="horz" wrap="square" lIns="0" tIns="0" rIns="0" bIns="0" rtlCol="0">
            <a:spAutoFit/>
          </a:bodyPr>
          <a:lstStyle/>
          <a:p>
            <a:pPr marL="38100">
              <a:lnSpc>
                <a:spcPts val="1655"/>
              </a:lnSpc>
            </a:pPr>
            <a:fld id="{81D60167-4931-47E6-BA6A-407CBD079E47}" type="slidenum">
              <a:rPr sz="1400" spc="-25" dirty="0">
                <a:latin typeface="Arial"/>
                <a:cs typeface="Arial"/>
              </a:rPr>
              <a:t>4</a:t>
            </a:fld>
            <a:endParaRPr sz="1400">
              <a:latin typeface="Arial"/>
              <a:cs typeface="Arial"/>
            </a:endParaRPr>
          </a:p>
        </p:txBody>
      </p:sp>
      <p:sp>
        <p:nvSpPr>
          <p:cNvPr id="3" name="object 3"/>
          <p:cNvSpPr txBox="1"/>
          <p:nvPr/>
        </p:nvSpPr>
        <p:spPr>
          <a:xfrm>
            <a:off x="535940" y="1564174"/>
            <a:ext cx="8074660" cy="4599977"/>
          </a:xfrm>
          <a:prstGeom prst="rect">
            <a:avLst/>
          </a:prstGeom>
        </p:spPr>
        <p:txBody>
          <a:bodyPr vert="horz" wrap="square" lIns="0" tIns="74930" rIns="0" bIns="0" rtlCol="0">
            <a:spAutoFit/>
          </a:bodyPr>
          <a:lstStyle/>
          <a:p>
            <a:pPr marL="12700">
              <a:lnSpc>
                <a:spcPct val="100000"/>
              </a:lnSpc>
              <a:spcBef>
                <a:spcPts val="590"/>
              </a:spcBef>
            </a:pPr>
            <a:r>
              <a:rPr lang="en-US" sz="2000" b="1" dirty="0">
                <a:latin typeface="Arial"/>
                <a:cs typeface="Arial"/>
              </a:rPr>
              <a:t>Overall Military Strategy remains “Active Defense”</a:t>
            </a:r>
          </a:p>
          <a:p>
            <a:pPr marL="355600" indent="-342900">
              <a:lnSpc>
                <a:spcPct val="100000"/>
              </a:lnSpc>
              <a:spcBef>
                <a:spcPts val="590"/>
              </a:spcBef>
              <a:buFont typeface="Arial" panose="020B0604020202020204" pitchFamily="34" charset="0"/>
              <a:buChar char="•"/>
            </a:pPr>
            <a:r>
              <a:rPr lang="en-US" sz="2000" dirty="0">
                <a:latin typeface="Arial"/>
                <a:cs typeface="Arial"/>
              </a:rPr>
              <a:t>Retains political advantage of “defensive” strategy, but in practice PLA seeks to seize the initiative and take the offense</a:t>
            </a:r>
          </a:p>
          <a:p>
            <a:pPr marL="12700">
              <a:lnSpc>
                <a:spcPct val="100000"/>
              </a:lnSpc>
              <a:spcBef>
                <a:spcPts val="590"/>
              </a:spcBef>
            </a:pPr>
            <a:r>
              <a:rPr sz="2000" b="1" dirty="0">
                <a:latin typeface="Arial"/>
                <a:cs typeface="Arial"/>
              </a:rPr>
              <a:t>“Informationized</a:t>
            </a:r>
            <a:r>
              <a:rPr sz="2000" b="1" spc="-45" dirty="0">
                <a:latin typeface="Arial"/>
                <a:cs typeface="Arial"/>
              </a:rPr>
              <a:t> </a:t>
            </a:r>
            <a:r>
              <a:rPr sz="2000" b="1" dirty="0">
                <a:latin typeface="Arial"/>
                <a:cs typeface="Arial"/>
              </a:rPr>
              <a:t>local</a:t>
            </a:r>
            <a:r>
              <a:rPr sz="2000" b="1" spc="-40" dirty="0">
                <a:latin typeface="Arial"/>
                <a:cs typeface="Arial"/>
              </a:rPr>
              <a:t> </a:t>
            </a:r>
            <a:r>
              <a:rPr sz="2000" b="1" dirty="0">
                <a:latin typeface="Arial"/>
                <a:cs typeface="Arial"/>
              </a:rPr>
              <a:t>wars”</a:t>
            </a:r>
            <a:r>
              <a:rPr sz="2000" b="1" spc="-35" dirty="0">
                <a:latin typeface="Arial"/>
                <a:cs typeface="Arial"/>
              </a:rPr>
              <a:t> </a:t>
            </a:r>
            <a:r>
              <a:rPr sz="2000" dirty="0">
                <a:latin typeface="Arial"/>
                <a:cs typeface="Arial"/>
              </a:rPr>
              <a:t>(2004,</a:t>
            </a:r>
            <a:r>
              <a:rPr sz="2000" spc="-30" dirty="0">
                <a:latin typeface="Arial"/>
                <a:cs typeface="Arial"/>
              </a:rPr>
              <a:t> </a:t>
            </a:r>
            <a:r>
              <a:rPr sz="2000" dirty="0">
                <a:latin typeface="Arial"/>
                <a:cs typeface="Arial"/>
              </a:rPr>
              <a:t>2014,</a:t>
            </a:r>
            <a:r>
              <a:rPr sz="2000" spc="-35" dirty="0">
                <a:latin typeface="Arial"/>
                <a:cs typeface="Arial"/>
              </a:rPr>
              <a:t> </a:t>
            </a:r>
            <a:r>
              <a:rPr sz="2000" dirty="0">
                <a:latin typeface="Arial"/>
                <a:cs typeface="Arial"/>
              </a:rPr>
              <a:t>and</a:t>
            </a:r>
            <a:r>
              <a:rPr sz="2000" spc="-15" dirty="0">
                <a:latin typeface="Arial"/>
                <a:cs typeface="Arial"/>
              </a:rPr>
              <a:t> </a:t>
            </a:r>
            <a:r>
              <a:rPr sz="2000" dirty="0">
                <a:latin typeface="Arial"/>
                <a:cs typeface="Arial"/>
              </a:rPr>
              <a:t>2019</a:t>
            </a:r>
            <a:r>
              <a:rPr sz="2000" spc="-15" dirty="0">
                <a:latin typeface="Arial"/>
                <a:cs typeface="Arial"/>
              </a:rPr>
              <a:t> </a:t>
            </a:r>
            <a:r>
              <a:rPr sz="2000" spc="-10" dirty="0">
                <a:latin typeface="Arial"/>
                <a:cs typeface="Arial"/>
              </a:rPr>
              <a:t>updates)</a:t>
            </a:r>
            <a:endParaRPr sz="2000" dirty="0">
              <a:latin typeface="Arial"/>
              <a:cs typeface="Arial"/>
            </a:endParaRPr>
          </a:p>
          <a:p>
            <a:pPr marL="288290" indent="-285750">
              <a:lnSpc>
                <a:spcPct val="100000"/>
              </a:lnSpc>
              <a:spcBef>
                <a:spcPts val="439"/>
              </a:spcBef>
              <a:buSzPct val="94444"/>
              <a:buFont typeface="Arial" panose="020B0604020202020204" pitchFamily="34" charset="0"/>
              <a:buChar char="•"/>
              <a:tabLst>
                <a:tab pos="91440" algn="l"/>
              </a:tabLst>
            </a:pPr>
            <a:r>
              <a:rPr sz="1800" dirty="0">
                <a:latin typeface="Arial"/>
                <a:cs typeface="Arial"/>
              </a:rPr>
              <a:t>Information</a:t>
            </a:r>
            <a:r>
              <a:rPr sz="1800" spc="-30" dirty="0">
                <a:latin typeface="Arial"/>
                <a:cs typeface="Arial"/>
              </a:rPr>
              <a:t> </a:t>
            </a:r>
            <a:r>
              <a:rPr sz="1800" dirty="0">
                <a:latin typeface="Arial"/>
                <a:cs typeface="Arial"/>
              </a:rPr>
              <a:t>plays</a:t>
            </a:r>
            <a:r>
              <a:rPr sz="1800" spc="-5" dirty="0">
                <a:latin typeface="Arial"/>
                <a:cs typeface="Arial"/>
              </a:rPr>
              <a:t> </a:t>
            </a:r>
            <a:r>
              <a:rPr sz="1800" dirty="0">
                <a:latin typeface="Arial"/>
                <a:cs typeface="Arial"/>
              </a:rPr>
              <a:t>a</a:t>
            </a:r>
            <a:r>
              <a:rPr sz="1800" spc="-30" dirty="0">
                <a:latin typeface="Arial"/>
                <a:cs typeface="Arial"/>
              </a:rPr>
              <a:t> </a:t>
            </a:r>
            <a:r>
              <a:rPr sz="1800" dirty="0">
                <a:latin typeface="Arial"/>
                <a:cs typeface="Arial"/>
              </a:rPr>
              <a:t>key</a:t>
            </a:r>
            <a:r>
              <a:rPr sz="1800" spc="-25" dirty="0">
                <a:latin typeface="Arial"/>
                <a:cs typeface="Arial"/>
              </a:rPr>
              <a:t> </a:t>
            </a:r>
            <a:r>
              <a:rPr sz="1800" dirty="0">
                <a:latin typeface="Arial"/>
                <a:cs typeface="Arial"/>
              </a:rPr>
              <a:t>role</a:t>
            </a:r>
            <a:r>
              <a:rPr sz="1800" spc="-25" dirty="0">
                <a:latin typeface="Arial"/>
                <a:cs typeface="Arial"/>
              </a:rPr>
              <a:t> </a:t>
            </a:r>
            <a:r>
              <a:rPr sz="1800" dirty="0">
                <a:latin typeface="Arial"/>
                <a:cs typeface="Arial"/>
              </a:rPr>
              <a:t>in</a:t>
            </a:r>
            <a:r>
              <a:rPr sz="1800" spc="-35" dirty="0">
                <a:latin typeface="Arial"/>
                <a:cs typeface="Arial"/>
              </a:rPr>
              <a:t> </a:t>
            </a:r>
            <a:r>
              <a:rPr sz="1800" dirty="0">
                <a:latin typeface="Arial"/>
                <a:cs typeface="Arial"/>
              </a:rPr>
              <a:t>modern</a:t>
            </a:r>
            <a:r>
              <a:rPr sz="1800" spc="-20" dirty="0">
                <a:latin typeface="Arial"/>
                <a:cs typeface="Arial"/>
              </a:rPr>
              <a:t> </a:t>
            </a:r>
            <a:r>
              <a:rPr sz="1800" dirty="0">
                <a:latin typeface="Arial"/>
                <a:cs typeface="Arial"/>
              </a:rPr>
              <a:t>battle</a:t>
            </a:r>
            <a:r>
              <a:rPr sz="1800" spc="-25" dirty="0">
                <a:latin typeface="Arial"/>
                <a:cs typeface="Arial"/>
              </a:rPr>
              <a:t> </a:t>
            </a:r>
            <a:r>
              <a:rPr sz="1800" dirty="0">
                <a:latin typeface="Arial"/>
                <a:cs typeface="Arial"/>
              </a:rPr>
              <a:t>(lessons</a:t>
            </a:r>
            <a:r>
              <a:rPr sz="1800" spc="-10" dirty="0">
                <a:latin typeface="Arial"/>
                <a:cs typeface="Arial"/>
              </a:rPr>
              <a:t> </a:t>
            </a:r>
            <a:r>
              <a:rPr sz="1800" dirty="0">
                <a:latin typeface="Arial"/>
                <a:cs typeface="Arial"/>
              </a:rPr>
              <a:t>from</a:t>
            </a:r>
            <a:r>
              <a:rPr sz="1800" spc="-40" dirty="0">
                <a:latin typeface="Arial"/>
                <a:cs typeface="Arial"/>
              </a:rPr>
              <a:t> </a:t>
            </a:r>
            <a:r>
              <a:rPr sz="1800" dirty="0">
                <a:latin typeface="Arial"/>
                <a:cs typeface="Arial"/>
              </a:rPr>
              <a:t>the</a:t>
            </a:r>
            <a:r>
              <a:rPr sz="1800" spc="-30" dirty="0">
                <a:latin typeface="Arial"/>
                <a:cs typeface="Arial"/>
              </a:rPr>
              <a:t> </a:t>
            </a:r>
            <a:r>
              <a:rPr sz="1800" dirty="0">
                <a:latin typeface="Arial"/>
                <a:cs typeface="Arial"/>
              </a:rPr>
              <a:t>Gulf</a:t>
            </a:r>
            <a:r>
              <a:rPr sz="1800" spc="-25" dirty="0">
                <a:latin typeface="Arial"/>
                <a:cs typeface="Arial"/>
              </a:rPr>
              <a:t> </a:t>
            </a:r>
            <a:r>
              <a:rPr sz="1800" dirty="0">
                <a:latin typeface="Arial"/>
                <a:cs typeface="Arial"/>
              </a:rPr>
              <a:t>War</a:t>
            </a:r>
            <a:r>
              <a:rPr sz="1800" spc="-20" dirty="0">
                <a:latin typeface="Arial"/>
                <a:cs typeface="Arial"/>
              </a:rPr>
              <a:t> </a:t>
            </a:r>
            <a:r>
              <a:rPr sz="1800" spc="-25" dirty="0">
                <a:latin typeface="Arial"/>
                <a:cs typeface="Arial"/>
              </a:rPr>
              <a:t>and</a:t>
            </a:r>
            <a:endParaRPr sz="1800" dirty="0">
              <a:latin typeface="Arial"/>
              <a:cs typeface="Arial"/>
            </a:endParaRPr>
          </a:p>
          <a:p>
            <a:pPr marL="12700">
              <a:lnSpc>
                <a:spcPct val="100000"/>
              </a:lnSpc>
            </a:pPr>
            <a:r>
              <a:rPr sz="1800" dirty="0">
                <a:latin typeface="Arial"/>
                <a:cs typeface="Arial"/>
              </a:rPr>
              <a:t>other</a:t>
            </a:r>
            <a:r>
              <a:rPr sz="1800" spc="-10" dirty="0">
                <a:latin typeface="Arial"/>
                <a:cs typeface="Arial"/>
              </a:rPr>
              <a:t> </a:t>
            </a:r>
            <a:r>
              <a:rPr sz="1800" dirty="0">
                <a:latin typeface="Arial"/>
                <a:cs typeface="Arial"/>
              </a:rPr>
              <a:t>U.S./NATO</a:t>
            </a:r>
            <a:r>
              <a:rPr sz="1800" spc="-20" dirty="0">
                <a:latin typeface="Arial"/>
                <a:cs typeface="Arial"/>
              </a:rPr>
              <a:t> </a:t>
            </a:r>
            <a:r>
              <a:rPr sz="1800" spc="-10" dirty="0">
                <a:latin typeface="Arial"/>
                <a:cs typeface="Arial"/>
              </a:rPr>
              <a:t>campaigns)</a:t>
            </a:r>
            <a:endParaRPr sz="1800" dirty="0">
              <a:latin typeface="Arial"/>
              <a:cs typeface="Arial"/>
            </a:endParaRPr>
          </a:p>
          <a:p>
            <a:pPr marL="288290" marR="5080" indent="-285750">
              <a:lnSpc>
                <a:spcPct val="100000"/>
              </a:lnSpc>
              <a:spcBef>
                <a:spcPts val="434"/>
              </a:spcBef>
              <a:buSzPct val="94444"/>
              <a:buFont typeface="Arial" panose="020B0604020202020204" pitchFamily="34" charset="0"/>
              <a:buChar char="•"/>
              <a:tabLst>
                <a:tab pos="91440" algn="l"/>
              </a:tabLst>
            </a:pPr>
            <a:r>
              <a:rPr sz="1800" dirty="0">
                <a:latin typeface="Arial"/>
                <a:cs typeface="Arial"/>
              </a:rPr>
              <a:t>Development</a:t>
            </a:r>
            <a:r>
              <a:rPr sz="1800" spc="-10" dirty="0">
                <a:latin typeface="Arial"/>
                <a:cs typeface="Arial"/>
              </a:rPr>
              <a:t> </a:t>
            </a:r>
            <a:r>
              <a:rPr sz="1800" dirty="0">
                <a:latin typeface="Arial"/>
                <a:cs typeface="Arial"/>
              </a:rPr>
              <a:t>of</a:t>
            </a:r>
            <a:r>
              <a:rPr sz="1800" spc="-30" dirty="0">
                <a:latin typeface="Arial"/>
                <a:cs typeface="Arial"/>
              </a:rPr>
              <a:t> </a:t>
            </a:r>
            <a:r>
              <a:rPr sz="1800" dirty="0">
                <a:latin typeface="Arial"/>
                <a:cs typeface="Arial"/>
              </a:rPr>
              <a:t>the</a:t>
            </a:r>
            <a:r>
              <a:rPr sz="1800" spc="-35" dirty="0">
                <a:latin typeface="Arial"/>
                <a:cs typeface="Arial"/>
              </a:rPr>
              <a:t> </a:t>
            </a:r>
            <a:r>
              <a:rPr sz="1800" dirty="0">
                <a:latin typeface="Arial"/>
                <a:cs typeface="Arial"/>
              </a:rPr>
              <a:t>Integrated</a:t>
            </a:r>
            <a:r>
              <a:rPr sz="1800" spc="-40" dirty="0">
                <a:latin typeface="Arial"/>
                <a:cs typeface="Arial"/>
              </a:rPr>
              <a:t> </a:t>
            </a:r>
            <a:r>
              <a:rPr sz="1800" dirty="0">
                <a:latin typeface="Arial"/>
                <a:cs typeface="Arial"/>
              </a:rPr>
              <a:t>Command</a:t>
            </a:r>
            <a:r>
              <a:rPr sz="1800" spc="-15" dirty="0">
                <a:latin typeface="Arial"/>
                <a:cs typeface="Arial"/>
              </a:rPr>
              <a:t> </a:t>
            </a:r>
            <a:r>
              <a:rPr sz="1800" dirty="0">
                <a:latin typeface="Arial"/>
                <a:cs typeface="Arial"/>
              </a:rPr>
              <a:t>Platform</a:t>
            </a:r>
            <a:r>
              <a:rPr sz="1800" spc="-35" dirty="0">
                <a:latin typeface="Arial"/>
                <a:cs typeface="Arial"/>
              </a:rPr>
              <a:t> </a:t>
            </a:r>
            <a:r>
              <a:rPr sz="1800" dirty="0">
                <a:latin typeface="Arial"/>
                <a:cs typeface="Arial"/>
              </a:rPr>
              <a:t>and</a:t>
            </a:r>
            <a:r>
              <a:rPr sz="1800" spc="-30" dirty="0">
                <a:latin typeface="Arial"/>
                <a:cs typeface="Arial"/>
              </a:rPr>
              <a:t> </a:t>
            </a:r>
            <a:r>
              <a:rPr sz="1800" dirty="0">
                <a:latin typeface="Arial"/>
                <a:cs typeface="Arial"/>
              </a:rPr>
              <a:t>IT</a:t>
            </a:r>
            <a:r>
              <a:rPr sz="1800" spc="-35" dirty="0">
                <a:latin typeface="Arial"/>
                <a:cs typeface="Arial"/>
              </a:rPr>
              <a:t> </a:t>
            </a:r>
            <a:r>
              <a:rPr sz="1800" dirty="0">
                <a:latin typeface="Arial"/>
                <a:cs typeface="Arial"/>
              </a:rPr>
              <a:t>modernization</a:t>
            </a:r>
            <a:r>
              <a:rPr sz="1800" spc="-5" dirty="0">
                <a:latin typeface="Arial"/>
                <a:cs typeface="Arial"/>
              </a:rPr>
              <a:t> </a:t>
            </a:r>
            <a:r>
              <a:rPr sz="1800" dirty="0">
                <a:latin typeface="Arial"/>
                <a:cs typeface="Arial"/>
              </a:rPr>
              <a:t>in</a:t>
            </a:r>
            <a:r>
              <a:rPr sz="1800" spc="-40" dirty="0">
                <a:latin typeface="Arial"/>
                <a:cs typeface="Arial"/>
              </a:rPr>
              <a:t> </a:t>
            </a:r>
            <a:r>
              <a:rPr sz="1800" spc="-25" dirty="0">
                <a:latin typeface="Arial"/>
                <a:cs typeface="Arial"/>
              </a:rPr>
              <a:t>the </a:t>
            </a:r>
            <a:r>
              <a:rPr sz="1800" dirty="0">
                <a:latin typeface="Arial"/>
                <a:cs typeface="Arial"/>
              </a:rPr>
              <a:t>logistics</a:t>
            </a:r>
            <a:r>
              <a:rPr sz="1800" spc="-20" dirty="0">
                <a:latin typeface="Arial"/>
                <a:cs typeface="Arial"/>
              </a:rPr>
              <a:t> </a:t>
            </a:r>
            <a:r>
              <a:rPr sz="1800" spc="-10" dirty="0">
                <a:latin typeface="Arial"/>
                <a:cs typeface="Arial"/>
              </a:rPr>
              <a:t>system</a:t>
            </a:r>
            <a:endParaRPr sz="1800" dirty="0">
              <a:latin typeface="Arial"/>
              <a:cs typeface="Arial"/>
            </a:endParaRPr>
          </a:p>
          <a:p>
            <a:pPr marL="288290" indent="-285750">
              <a:lnSpc>
                <a:spcPct val="100000"/>
              </a:lnSpc>
              <a:spcBef>
                <a:spcPts val="430"/>
              </a:spcBef>
              <a:buSzPct val="94444"/>
              <a:buFont typeface="Arial" panose="020B0604020202020204" pitchFamily="34" charset="0"/>
              <a:buChar char="•"/>
              <a:tabLst>
                <a:tab pos="91440" algn="l"/>
              </a:tabLst>
            </a:pPr>
            <a:r>
              <a:rPr sz="1800" dirty="0">
                <a:latin typeface="Arial"/>
                <a:cs typeface="Arial"/>
              </a:rPr>
              <a:t>From</a:t>
            </a:r>
            <a:r>
              <a:rPr sz="1800" spc="-45" dirty="0">
                <a:latin typeface="Arial"/>
                <a:cs typeface="Arial"/>
              </a:rPr>
              <a:t> </a:t>
            </a:r>
            <a:r>
              <a:rPr sz="1800" dirty="0">
                <a:latin typeface="Arial"/>
                <a:cs typeface="Arial"/>
              </a:rPr>
              <a:t>basic</a:t>
            </a:r>
            <a:r>
              <a:rPr sz="1800" spc="-45" dirty="0">
                <a:latin typeface="Arial"/>
                <a:cs typeface="Arial"/>
              </a:rPr>
              <a:t> </a:t>
            </a:r>
            <a:r>
              <a:rPr sz="1800" dirty="0">
                <a:latin typeface="Arial"/>
                <a:cs typeface="Arial"/>
              </a:rPr>
              <a:t>coordination</a:t>
            </a:r>
            <a:r>
              <a:rPr sz="1800" spc="-15" dirty="0">
                <a:latin typeface="Arial"/>
                <a:cs typeface="Arial"/>
              </a:rPr>
              <a:t> </a:t>
            </a:r>
            <a:r>
              <a:rPr sz="1800" dirty="0">
                <a:latin typeface="Arial"/>
                <a:cs typeface="Arial"/>
              </a:rPr>
              <a:t>between the</a:t>
            </a:r>
            <a:r>
              <a:rPr sz="1800" spc="-50" dirty="0">
                <a:latin typeface="Arial"/>
                <a:cs typeface="Arial"/>
              </a:rPr>
              <a:t> </a:t>
            </a:r>
            <a:r>
              <a:rPr sz="1800" dirty="0">
                <a:latin typeface="Arial"/>
                <a:cs typeface="Arial"/>
              </a:rPr>
              <a:t>services</a:t>
            </a:r>
            <a:r>
              <a:rPr sz="1800" spc="-35" dirty="0">
                <a:latin typeface="Arial"/>
                <a:cs typeface="Arial"/>
              </a:rPr>
              <a:t> </a:t>
            </a:r>
            <a:r>
              <a:rPr sz="1800" dirty="0">
                <a:latin typeface="Arial"/>
                <a:cs typeface="Arial"/>
              </a:rPr>
              <a:t>to</a:t>
            </a:r>
            <a:r>
              <a:rPr sz="1800" spc="-50" dirty="0">
                <a:latin typeface="Arial"/>
                <a:cs typeface="Arial"/>
              </a:rPr>
              <a:t> </a:t>
            </a:r>
            <a:r>
              <a:rPr sz="1800" dirty="0">
                <a:latin typeface="Arial"/>
                <a:cs typeface="Arial"/>
              </a:rPr>
              <a:t>“integrated</a:t>
            </a:r>
            <a:r>
              <a:rPr sz="1800" spc="-20" dirty="0">
                <a:latin typeface="Arial"/>
                <a:cs typeface="Arial"/>
              </a:rPr>
              <a:t> </a:t>
            </a:r>
            <a:r>
              <a:rPr sz="1800" dirty="0">
                <a:latin typeface="Arial"/>
                <a:cs typeface="Arial"/>
              </a:rPr>
              <a:t>joint</a:t>
            </a:r>
            <a:r>
              <a:rPr sz="1800" spc="-35" dirty="0">
                <a:latin typeface="Arial"/>
                <a:cs typeface="Arial"/>
              </a:rPr>
              <a:t> </a:t>
            </a:r>
            <a:r>
              <a:rPr sz="1800" spc="-10" dirty="0">
                <a:latin typeface="Arial"/>
                <a:cs typeface="Arial"/>
              </a:rPr>
              <a:t>operations”</a:t>
            </a:r>
            <a:r>
              <a:rPr lang="en-US" spc="-10" dirty="0">
                <a:latin typeface="Arial"/>
                <a:cs typeface="Arial"/>
              </a:rPr>
              <a:t> </a:t>
            </a:r>
            <a:r>
              <a:rPr sz="1800" dirty="0">
                <a:latin typeface="Arial"/>
                <a:cs typeface="Arial"/>
              </a:rPr>
              <a:t>featuring</a:t>
            </a:r>
            <a:r>
              <a:rPr sz="1800" spc="-50" dirty="0">
                <a:latin typeface="Arial"/>
                <a:cs typeface="Arial"/>
              </a:rPr>
              <a:t> </a:t>
            </a:r>
            <a:r>
              <a:rPr sz="1800" dirty="0">
                <a:latin typeface="Arial"/>
                <a:cs typeface="Arial"/>
              </a:rPr>
              <a:t>seamless</a:t>
            </a:r>
            <a:r>
              <a:rPr sz="1800" spc="-35" dirty="0">
                <a:latin typeface="Arial"/>
                <a:cs typeface="Arial"/>
              </a:rPr>
              <a:t> </a:t>
            </a:r>
            <a:r>
              <a:rPr sz="1800" dirty="0">
                <a:latin typeface="Arial"/>
                <a:cs typeface="Arial"/>
              </a:rPr>
              <a:t>communication</a:t>
            </a:r>
            <a:r>
              <a:rPr sz="1800" spc="-30" dirty="0">
                <a:latin typeface="Arial"/>
                <a:cs typeface="Arial"/>
              </a:rPr>
              <a:t> </a:t>
            </a:r>
            <a:r>
              <a:rPr sz="1800" dirty="0">
                <a:latin typeface="Arial"/>
                <a:cs typeface="Arial"/>
              </a:rPr>
              <a:t>between</a:t>
            </a:r>
            <a:r>
              <a:rPr sz="1800" spc="-5" dirty="0">
                <a:latin typeface="Arial"/>
                <a:cs typeface="Arial"/>
              </a:rPr>
              <a:t> </a:t>
            </a:r>
            <a:r>
              <a:rPr sz="1800" dirty="0">
                <a:latin typeface="Arial"/>
                <a:cs typeface="Arial"/>
              </a:rPr>
              <a:t>units</a:t>
            </a:r>
            <a:r>
              <a:rPr sz="1800" spc="-35" dirty="0">
                <a:latin typeface="Arial"/>
                <a:cs typeface="Arial"/>
              </a:rPr>
              <a:t> </a:t>
            </a:r>
            <a:r>
              <a:rPr sz="1800" dirty="0">
                <a:latin typeface="Arial"/>
                <a:cs typeface="Arial"/>
              </a:rPr>
              <a:t>from</a:t>
            </a:r>
            <a:r>
              <a:rPr sz="1800" spc="-60" dirty="0">
                <a:latin typeface="Arial"/>
                <a:cs typeface="Arial"/>
              </a:rPr>
              <a:t> </a:t>
            </a:r>
            <a:r>
              <a:rPr sz="1800" dirty="0">
                <a:latin typeface="Arial"/>
                <a:cs typeface="Arial"/>
              </a:rPr>
              <a:t>the</a:t>
            </a:r>
            <a:r>
              <a:rPr sz="1800" spc="-50" dirty="0">
                <a:latin typeface="Arial"/>
                <a:cs typeface="Arial"/>
              </a:rPr>
              <a:t> </a:t>
            </a:r>
            <a:r>
              <a:rPr sz="1800" dirty="0">
                <a:latin typeface="Arial"/>
                <a:cs typeface="Arial"/>
              </a:rPr>
              <a:t>different</a:t>
            </a:r>
            <a:r>
              <a:rPr sz="1800" spc="-30" dirty="0">
                <a:latin typeface="Arial"/>
                <a:cs typeface="Arial"/>
              </a:rPr>
              <a:t> </a:t>
            </a:r>
            <a:r>
              <a:rPr sz="1800" spc="-10" dirty="0">
                <a:latin typeface="Arial"/>
                <a:cs typeface="Arial"/>
              </a:rPr>
              <a:t>services</a:t>
            </a:r>
            <a:endParaRPr sz="1800" dirty="0">
              <a:latin typeface="Arial"/>
              <a:cs typeface="Arial"/>
            </a:endParaRPr>
          </a:p>
          <a:p>
            <a:pPr marL="288290" marR="448945" indent="-285750">
              <a:lnSpc>
                <a:spcPct val="100000"/>
              </a:lnSpc>
              <a:spcBef>
                <a:spcPts val="434"/>
              </a:spcBef>
              <a:buSzPct val="94444"/>
              <a:buFont typeface="Arial" panose="020B0604020202020204" pitchFamily="34" charset="0"/>
              <a:buChar char="•"/>
              <a:tabLst>
                <a:tab pos="91440" algn="l"/>
              </a:tabLst>
            </a:pPr>
            <a:r>
              <a:rPr sz="1800" dirty="0">
                <a:latin typeface="Arial"/>
                <a:cs typeface="Arial"/>
              </a:rPr>
              <a:t>Greater</a:t>
            </a:r>
            <a:r>
              <a:rPr sz="1800" spc="-30" dirty="0">
                <a:latin typeface="Arial"/>
                <a:cs typeface="Arial"/>
              </a:rPr>
              <a:t> </a:t>
            </a:r>
            <a:r>
              <a:rPr sz="1800" dirty="0">
                <a:latin typeface="Arial"/>
                <a:cs typeface="Arial"/>
              </a:rPr>
              <a:t>focus</a:t>
            </a:r>
            <a:r>
              <a:rPr sz="1800" spc="-25" dirty="0">
                <a:latin typeface="Arial"/>
                <a:cs typeface="Arial"/>
              </a:rPr>
              <a:t> </a:t>
            </a:r>
            <a:r>
              <a:rPr sz="1800" dirty="0">
                <a:latin typeface="Arial"/>
                <a:cs typeface="Arial"/>
              </a:rPr>
              <a:t>on</a:t>
            </a:r>
            <a:r>
              <a:rPr sz="1800" spc="-40" dirty="0">
                <a:latin typeface="Arial"/>
                <a:cs typeface="Arial"/>
              </a:rPr>
              <a:t> </a:t>
            </a:r>
            <a:r>
              <a:rPr sz="1800" dirty="0">
                <a:latin typeface="Arial"/>
                <a:cs typeface="Arial"/>
              </a:rPr>
              <a:t>the</a:t>
            </a:r>
            <a:r>
              <a:rPr sz="1800" spc="-35" dirty="0">
                <a:latin typeface="Arial"/>
                <a:cs typeface="Arial"/>
              </a:rPr>
              <a:t> </a:t>
            </a:r>
            <a:r>
              <a:rPr sz="1800" dirty="0">
                <a:latin typeface="Arial"/>
                <a:cs typeface="Arial"/>
              </a:rPr>
              <a:t>space,</a:t>
            </a:r>
            <a:r>
              <a:rPr sz="1800" spc="-15" dirty="0">
                <a:latin typeface="Arial"/>
                <a:cs typeface="Arial"/>
              </a:rPr>
              <a:t> </a:t>
            </a:r>
            <a:r>
              <a:rPr sz="1800" dirty="0">
                <a:latin typeface="Arial"/>
                <a:cs typeface="Arial"/>
              </a:rPr>
              <a:t>cyber, and</a:t>
            </a:r>
            <a:r>
              <a:rPr sz="1800" spc="-25" dirty="0">
                <a:latin typeface="Arial"/>
                <a:cs typeface="Arial"/>
              </a:rPr>
              <a:t> </a:t>
            </a:r>
            <a:r>
              <a:rPr sz="1800" dirty="0">
                <a:latin typeface="Arial"/>
                <a:cs typeface="Arial"/>
              </a:rPr>
              <a:t>electromagnetic</a:t>
            </a:r>
            <a:r>
              <a:rPr sz="1800" spc="-5" dirty="0">
                <a:latin typeface="Arial"/>
                <a:cs typeface="Arial"/>
              </a:rPr>
              <a:t> </a:t>
            </a:r>
            <a:r>
              <a:rPr sz="1800" dirty="0">
                <a:latin typeface="Arial"/>
                <a:cs typeface="Arial"/>
              </a:rPr>
              <a:t>domains</a:t>
            </a:r>
            <a:r>
              <a:rPr sz="1800" spc="-10" dirty="0">
                <a:latin typeface="Arial"/>
                <a:cs typeface="Arial"/>
              </a:rPr>
              <a:t> reflected </a:t>
            </a:r>
            <a:r>
              <a:rPr sz="1800" dirty="0">
                <a:latin typeface="Arial"/>
                <a:cs typeface="Arial"/>
              </a:rPr>
              <a:t>desire</a:t>
            </a:r>
            <a:r>
              <a:rPr sz="1800" spc="-30" dirty="0">
                <a:latin typeface="Arial"/>
                <a:cs typeface="Arial"/>
              </a:rPr>
              <a:t> </a:t>
            </a:r>
            <a:r>
              <a:rPr sz="1800" dirty="0">
                <a:latin typeface="Arial"/>
                <a:cs typeface="Arial"/>
              </a:rPr>
              <a:t>to</a:t>
            </a:r>
            <a:r>
              <a:rPr sz="1800" spc="-30" dirty="0">
                <a:latin typeface="Arial"/>
                <a:cs typeface="Arial"/>
              </a:rPr>
              <a:t> </a:t>
            </a:r>
            <a:r>
              <a:rPr sz="1800" dirty="0">
                <a:latin typeface="Arial"/>
                <a:cs typeface="Arial"/>
              </a:rPr>
              <a:t>attain</a:t>
            </a:r>
            <a:r>
              <a:rPr sz="1800" spc="-35" dirty="0">
                <a:latin typeface="Arial"/>
                <a:cs typeface="Arial"/>
              </a:rPr>
              <a:t> </a:t>
            </a:r>
            <a:r>
              <a:rPr sz="1800" dirty="0">
                <a:latin typeface="Arial"/>
                <a:cs typeface="Arial"/>
              </a:rPr>
              <a:t>information</a:t>
            </a:r>
            <a:r>
              <a:rPr sz="1800" spc="-25" dirty="0">
                <a:latin typeface="Arial"/>
                <a:cs typeface="Arial"/>
              </a:rPr>
              <a:t> </a:t>
            </a:r>
            <a:r>
              <a:rPr sz="1800" spc="-10" dirty="0">
                <a:latin typeface="Arial"/>
                <a:cs typeface="Arial"/>
              </a:rPr>
              <a:t>dominance</a:t>
            </a:r>
            <a:endParaRPr sz="1800" dirty="0">
              <a:latin typeface="Arial"/>
              <a:cs typeface="Arial"/>
            </a:endParaRPr>
          </a:p>
          <a:p>
            <a:pPr marL="2540">
              <a:lnSpc>
                <a:spcPct val="100000"/>
              </a:lnSpc>
              <a:spcBef>
                <a:spcPts val="430"/>
              </a:spcBef>
              <a:buSzPct val="94444"/>
              <a:tabLst>
                <a:tab pos="91440" algn="l"/>
              </a:tabLst>
            </a:pPr>
            <a:r>
              <a:rPr lang="en-US" sz="2000" b="1" spc="-10" dirty="0">
                <a:latin typeface="Arial"/>
                <a:cs typeface="Arial"/>
              </a:rPr>
              <a:t>Systems Destruction Warfare </a:t>
            </a:r>
            <a:r>
              <a:rPr lang="en-US" sz="2000" spc="-10" dirty="0">
                <a:latin typeface="Arial"/>
                <a:cs typeface="Arial"/>
              </a:rPr>
              <a:t>as key operational concept</a:t>
            </a:r>
          </a:p>
          <a:p>
            <a:pPr marL="2540">
              <a:lnSpc>
                <a:spcPct val="100000"/>
              </a:lnSpc>
              <a:spcBef>
                <a:spcPts val="430"/>
              </a:spcBef>
              <a:buSzPct val="94444"/>
              <a:tabLst>
                <a:tab pos="91440" algn="l"/>
              </a:tabLst>
            </a:pPr>
            <a:r>
              <a:rPr sz="2000" b="1" spc="-10" dirty="0">
                <a:latin typeface="Arial"/>
                <a:cs typeface="Arial"/>
              </a:rPr>
              <a:t>Multi-</a:t>
            </a:r>
            <a:r>
              <a:rPr sz="2000" b="1" dirty="0">
                <a:latin typeface="Arial"/>
                <a:cs typeface="Arial"/>
              </a:rPr>
              <a:t>domain</a:t>
            </a:r>
            <a:r>
              <a:rPr sz="2000" b="1" spc="-45" dirty="0">
                <a:latin typeface="Arial"/>
                <a:cs typeface="Arial"/>
              </a:rPr>
              <a:t> </a:t>
            </a:r>
            <a:r>
              <a:rPr sz="2000" b="1" dirty="0">
                <a:latin typeface="Arial"/>
                <a:cs typeface="Arial"/>
              </a:rPr>
              <a:t>precision</a:t>
            </a:r>
            <a:r>
              <a:rPr sz="2000" b="1" spc="-25" dirty="0">
                <a:latin typeface="Arial"/>
                <a:cs typeface="Arial"/>
              </a:rPr>
              <a:t> </a:t>
            </a:r>
            <a:r>
              <a:rPr sz="2000" b="1" dirty="0">
                <a:latin typeface="Arial"/>
                <a:cs typeface="Arial"/>
              </a:rPr>
              <a:t>warfare</a:t>
            </a:r>
            <a:r>
              <a:rPr sz="2000" b="1" spc="-45" dirty="0">
                <a:latin typeface="Arial"/>
                <a:cs typeface="Arial"/>
              </a:rPr>
              <a:t> </a:t>
            </a:r>
            <a:r>
              <a:rPr sz="2000" dirty="0">
                <a:latin typeface="Arial"/>
                <a:cs typeface="Arial"/>
              </a:rPr>
              <a:t>(MDPW)</a:t>
            </a:r>
            <a:r>
              <a:rPr sz="2000" spc="-30" dirty="0">
                <a:latin typeface="Arial"/>
                <a:cs typeface="Arial"/>
              </a:rPr>
              <a:t> </a:t>
            </a:r>
            <a:r>
              <a:rPr sz="2000" dirty="0">
                <a:latin typeface="Arial"/>
                <a:cs typeface="Arial"/>
              </a:rPr>
              <a:t>as</a:t>
            </a:r>
            <a:r>
              <a:rPr sz="2000" spc="-25" dirty="0">
                <a:latin typeface="Arial"/>
                <a:cs typeface="Arial"/>
              </a:rPr>
              <a:t> </a:t>
            </a:r>
            <a:r>
              <a:rPr sz="2000" dirty="0">
                <a:latin typeface="Arial"/>
                <a:cs typeface="Arial"/>
              </a:rPr>
              <a:t>new</a:t>
            </a:r>
            <a:r>
              <a:rPr sz="2000" spc="-25" dirty="0">
                <a:latin typeface="Arial"/>
                <a:cs typeface="Arial"/>
              </a:rPr>
              <a:t> </a:t>
            </a:r>
            <a:r>
              <a:rPr sz="2000" dirty="0">
                <a:latin typeface="Arial"/>
                <a:cs typeface="Arial"/>
              </a:rPr>
              <a:t>operational</a:t>
            </a:r>
            <a:r>
              <a:rPr sz="2000" spc="-10" dirty="0">
                <a:latin typeface="Arial"/>
                <a:cs typeface="Arial"/>
              </a:rPr>
              <a:t> concept</a:t>
            </a:r>
            <a:endParaRPr sz="2000" dirty="0">
              <a:latin typeface="Arial"/>
              <a:cs typeface="Arial"/>
            </a:endParaRPr>
          </a:p>
        </p:txBody>
      </p:sp>
    </p:spTree>
    <p:extLst>
      <p:ext uri="{BB962C8B-B14F-4D97-AF65-F5344CB8AC3E}">
        <p14:creationId xmlns:p14="http://schemas.microsoft.com/office/powerpoint/2010/main" val="667407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776605">
              <a:lnSpc>
                <a:spcPct val="100000"/>
              </a:lnSpc>
              <a:spcBef>
                <a:spcPts val="100"/>
              </a:spcBef>
            </a:pPr>
            <a:r>
              <a:rPr b="1" dirty="0">
                <a:latin typeface="Arial"/>
                <a:cs typeface="Arial"/>
              </a:rPr>
              <a:t>Core</a:t>
            </a:r>
            <a:r>
              <a:rPr b="1" spc="-35" dirty="0">
                <a:latin typeface="Arial"/>
                <a:cs typeface="Arial"/>
              </a:rPr>
              <a:t> </a:t>
            </a:r>
            <a:r>
              <a:rPr b="1" dirty="0">
                <a:latin typeface="Arial"/>
                <a:cs typeface="Arial"/>
              </a:rPr>
              <a:t>Operational</a:t>
            </a:r>
            <a:r>
              <a:rPr b="1" spc="-50" dirty="0">
                <a:latin typeface="Arial"/>
                <a:cs typeface="Arial"/>
              </a:rPr>
              <a:t> </a:t>
            </a:r>
            <a:r>
              <a:rPr b="1" spc="-10" dirty="0">
                <a:latin typeface="Arial"/>
                <a:cs typeface="Arial"/>
              </a:rPr>
              <a:t>Concepts</a:t>
            </a:r>
          </a:p>
        </p:txBody>
      </p:sp>
      <p:sp>
        <p:nvSpPr>
          <p:cNvPr id="3" name="object 3"/>
          <p:cNvSpPr txBox="1"/>
          <p:nvPr/>
        </p:nvSpPr>
        <p:spPr>
          <a:xfrm>
            <a:off x="8940545" y="6384137"/>
            <a:ext cx="125095" cy="240029"/>
          </a:xfrm>
          <a:prstGeom prst="rect">
            <a:avLst/>
          </a:prstGeom>
        </p:spPr>
        <p:txBody>
          <a:bodyPr vert="horz" wrap="square" lIns="0" tIns="13335" rIns="0" bIns="0" rtlCol="0">
            <a:spAutoFit/>
          </a:bodyPr>
          <a:lstStyle/>
          <a:p>
            <a:pPr marL="12700">
              <a:lnSpc>
                <a:spcPct val="100000"/>
              </a:lnSpc>
              <a:spcBef>
                <a:spcPts val="105"/>
              </a:spcBef>
            </a:pPr>
            <a:r>
              <a:rPr sz="1400" spc="-50" dirty="0">
                <a:latin typeface="Arial"/>
                <a:cs typeface="Arial"/>
              </a:rPr>
              <a:t>3</a:t>
            </a:r>
            <a:endParaRPr sz="1400">
              <a:latin typeface="Arial"/>
              <a:cs typeface="Arial"/>
            </a:endParaRPr>
          </a:p>
        </p:txBody>
      </p:sp>
      <p:pic>
        <p:nvPicPr>
          <p:cNvPr id="4" name="object 4"/>
          <p:cNvPicPr/>
          <p:nvPr/>
        </p:nvPicPr>
        <p:blipFill>
          <a:blip r:embed="rId2" cstate="print"/>
          <a:stretch>
            <a:fillRect/>
          </a:stretch>
        </p:blipFill>
        <p:spPr>
          <a:xfrm>
            <a:off x="3788676" y="2397316"/>
            <a:ext cx="5036556" cy="2459603"/>
          </a:xfrm>
          <a:prstGeom prst="rect">
            <a:avLst/>
          </a:prstGeom>
        </p:spPr>
      </p:pic>
      <p:sp>
        <p:nvSpPr>
          <p:cNvPr id="5" name="object 5"/>
          <p:cNvSpPr txBox="1"/>
          <p:nvPr/>
        </p:nvSpPr>
        <p:spPr>
          <a:xfrm>
            <a:off x="228600" y="1627378"/>
            <a:ext cx="8458200" cy="1823576"/>
          </a:xfrm>
          <a:prstGeom prst="rect">
            <a:avLst/>
          </a:prstGeom>
        </p:spPr>
        <p:txBody>
          <a:bodyPr vert="horz" wrap="square" lIns="0" tIns="12700" rIns="0" bIns="0" rtlCol="0">
            <a:spAutoFit/>
          </a:bodyPr>
          <a:lstStyle/>
          <a:p>
            <a:pPr marL="742950">
              <a:lnSpc>
                <a:spcPct val="100000"/>
              </a:lnSpc>
              <a:spcBef>
                <a:spcPts val="100"/>
              </a:spcBef>
            </a:pPr>
            <a:r>
              <a:rPr sz="1800" b="1" dirty="0">
                <a:latin typeface="Arial"/>
                <a:cs typeface="Arial"/>
              </a:rPr>
              <a:t>System</a:t>
            </a:r>
            <a:r>
              <a:rPr sz="1800" b="1" spc="-25" dirty="0">
                <a:latin typeface="Arial"/>
                <a:cs typeface="Arial"/>
              </a:rPr>
              <a:t> </a:t>
            </a:r>
            <a:r>
              <a:rPr sz="1800" b="1" dirty="0">
                <a:latin typeface="Arial"/>
                <a:cs typeface="Arial"/>
              </a:rPr>
              <a:t>Destruction</a:t>
            </a:r>
            <a:r>
              <a:rPr sz="1800" b="1" spc="-30" dirty="0">
                <a:latin typeface="Arial"/>
                <a:cs typeface="Arial"/>
              </a:rPr>
              <a:t> </a:t>
            </a:r>
            <a:r>
              <a:rPr sz="1800" b="1" dirty="0">
                <a:latin typeface="Arial"/>
                <a:cs typeface="Arial"/>
              </a:rPr>
              <a:t>Warfare</a:t>
            </a:r>
            <a:r>
              <a:rPr sz="1800" b="1" spc="-35" dirty="0">
                <a:latin typeface="Arial"/>
                <a:cs typeface="Arial"/>
              </a:rPr>
              <a:t> </a:t>
            </a:r>
            <a:r>
              <a:rPr sz="1800" b="1" dirty="0">
                <a:latin typeface="Arial"/>
                <a:cs typeface="Arial"/>
              </a:rPr>
              <a:t>and</a:t>
            </a:r>
            <a:r>
              <a:rPr sz="1800" b="1" spc="-40" dirty="0">
                <a:latin typeface="Arial"/>
                <a:cs typeface="Arial"/>
              </a:rPr>
              <a:t> </a:t>
            </a:r>
            <a:r>
              <a:rPr sz="1800" b="1" spc="-10" dirty="0">
                <a:latin typeface="Arial"/>
                <a:cs typeface="Arial"/>
              </a:rPr>
              <a:t>“Multi-</a:t>
            </a:r>
            <a:r>
              <a:rPr sz="1800" b="1" dirty="0">
                <a:latin typeface="Arial"/>
                <a:cs typeface="Arial"/>
              </a:rPr>
              <a:t>Domain</a:t>
            </a:r>
            <a:r>
              <a:rPr sz="1800" b="1" spc="-40" dirty="0">
                <a:latin typeface="Arial"/>
                <a:cs typeface="Arial"/>
              </a:rPr>
              <a:t> </a:t>
            </a:r>
            <a:r>
              <a:rPr lang="en-US" b="1" spc="-40" dirty="0">
                <a:latin typeface="Arial"/>
                <a:cs typeface="Arial"/>
              </a:rPr>
              <a:t>Precision Warfare</a:t>
            </a:r>
            <a:r>
              <a:rPr sz="1800" b="1" spc="-10" dirty="0">
                <a:latin typeface="Arial"/>
                <a:cs typeface="Arial"/>
              </a:rPr>
              <a:t>”</a:t>
            </a:r>
            <a:endParaRPr sz="1800" dirty="0">
              <a:latin typeface="Arial"/>
              <a:cs typeface="Arial"/>
            </a:endParaRPr>
          </a:p>
          <a:p>
            <a:pPr>
              <a:lnSpc>
                <a:spcPct val="100000"/>
              </a:lnSpc>
              <a:spcBef>
                <a:spcPts val="240"/>
              </a:spcBef>
            </a:pPr>
            <a:endParaRPr sz="1800" dirty="0">
              <a:latin typeface="Arial"/>
              <a:cs typeface="Arial"/>
            </a:endParaRPr>
          </a:p>
          <a:p>
            <a:pPr marL="12700" marR="4870450">
              <a:lnSpc>
                <a:spcPct val="100000"/>
              </a:lnSpc>
            </a:pPr>
            <a:r>
              <a:rPr sz="1600" i="1" dirty="0">
                <a:latin typeface="Arial"/>
                <a:cs typeface="Arial"/>
              </a:rPr>
              <a:t>According</a:t>
            </a:r>
            <a:r>
              <a:rPr sz="1600" i="1" spc="-50" dirty="0">
                <a:latin typeface="Arial"/>
                <a:cs typeface="Arial"/>
              </a:rPr>
              <a:t> </a:t>
            </a:r>
            <a:r>
              <a:rPr sz="1600" i="1" dirty="0">
                <a:latin typeface="Arial"/>
                <a:cs typeface="Arial"/>
              </a:rPr>
              <a:t>to</a:t>
            </a:r>
            <a:r>
              <a:rPr sz="1600" i="1" spc="-25" dirty="0">
                <a:latin typeface="Arial"/>
                <a:cs typeface="Arial"/>
              </a:rPr>
              <a:t> </a:t>
            </a:r>
            <a:r>
              <a:rPr sz="1600" i="1" dirty="0">
                <a:latin typeface="Arial"/>
                <a:cs typeface="Arial"/>
              </a:rPr>
              <a:t>this</a:t>
            </a:r>
            <a:r>
              <a:rPr sz="1600" i="1" spc="-35" dirty="0">
                <a:latin typeface="Arial"/>
                <a:cs typeface="Arial"/>
              </a:rPr>
              <a:t> </a:t>
            </a:r>
            <a:r>
              <a:rPr sz="1600" i="1" dirty="0">
                <a:latin typeface="Arial"/>
                <a:cs typeface="Arial"/>
              </a:rPr>
              <a:t>theory</a:t>
            </a:r>
            <a:r>
              <a:rPr sz="1600" i="1" spc="-30" dirty="0">
                <a:latin typeface="Arial"/>
                <a:cs typeface="Arial"/>
              </a:rPr>
              <a:t> </a:t>
            </a:r>
            <a:r>
              <a:rPr sz="1600" i="1" dirty="0">
                <a:latin typeface="Arial"/>
                <a:cs typeface="Arial"/>
              </a:rPr>
              <a:t>of</a:t>
            </a:r>
            <a:r>
              <a:rPr sz="1600" i="1" spc="-25" dirty="0">
                <a:latin typeface="Arial"/>
                <a:cs typeface="Arial"/>
              </a:rPr>
              <a:t> </a:t>
            </a:r>
            <a:r>
              <a:rPr sz="1600" i="1" spc="-10" dirty="0">
                <a:latin typeface="Arial"/>
                <a:cs typeface="Arial"/>
              </a:rPr>
              <a:t>victory, </a:t>
            </a:r>
            <a:r>
              <a:rPr sz="1600" i="1" dirty="0">
                <a:latin typeface="Arial"/>
                <a:cs typeface="Arial"/>
              </a:rPr>
              <a:t>the</a:t>
            </a:r>
            <a:r>
              <a:rPr sz="1600" i="1" spc="-25" dirty="0">
                <a:latin typeface="Arial"/>
                <a:cs typeface="Arial"/>
              </a:rPr>
              <a:t> </a:t>
            </a:r>
            <a:r>
              <a:rPr sz="1600" i="1" dirty="0">
                <a:latin typeface="Arial"/>
                <a:cs typeface="Arial"/>
              </a:rPr>
              <a:t>enemy</a:t>
            </a:r>
            <a:r>
              <a:rPr sz="1600" i="1" spc="-15" dirty="0">
                <a:latin typeface="Arial"/>
                <a:cs typeface="Arial"/>
              </a:rPr>
              <a:t> </a:t>
            </a:r>
            <a:r>
              <a:rPr sz="1600" i="1" dirty="0">
                <a:latin typeface="Arial"/>
                <a:cs typeface="Arial"/>
              </a:rPr>
              <a:t>“loses</a:t>
            </a:r>
            <a:r>
              <a:rPr sz="1600" i="1" spc="-35" dirty="0">
                <a:latin typeface="Arial"/>
                <a:cs typeface="Arial"/>
              </a:rPr>
              <a:t> </a:t>
            </a:r>
            <a:r>
              <a:rPr sz="1600" i="1" dirty="0">
                <a:latin typeface="Arial"/>
                <a:cs typeface="Arial"/>
              </a:rPr>
              <a:t>the</a:t>
            </a:r>
            <a:r>
              <a:rPr sz="1600" i="1" spc="-20" dirty="0">
                <a:latin typeface="Arial"/>
                <a:cs typeface="Arial"/>
              </a:rPr>
              <a:t> </a:t>
            </a:r>
            <a:r>
              <a:rPr sz="1600" i="1" dirty="0">
                <a:latin typeface="Arial"/>
                <a:cs typeface="Arial"/>
              </a:rPr>
              <a:t>will</a:t>
            </a:r>
            <a:r>
              <a:rPr sz="1600" i="1" spc="-55" dirty="0">
                <a:latin typeface="Arial"/>
                <a:cs typeface="Arial"/>
              </a:rPr>
              <a:t> </a:t>
            </a:r>
            <a:r>
              <a:rPr sz="1600" i="1" spc="-25" dirty="0">
                <a:latin typeface="Arial"/>
                <a:cs typeface="Arial"/>
              </a:rPr>
              <a:t>and</a:t>
            </a:r>
            <a:r>
              <a:rPr sz="1600" i="1" spc="500" dirty="0">
                <a:latin typeface="Arial"/>
                <a:cs typeface="Arial"/>
              </a:rPr>
              <a:t> </a:t>
            </a:r>
            <a:r>
              <a:rPr sz="1600" i="1" dirty="0">
                <a:latin typeface="Arial"/>
                <a:cs typeface="Arial"/>
              </a:rPr>
              <a:t>ability</a:t>
            </a:r>
            <a:r>
              <a:rPr sz="1600" i="1" spc="-50" dirty="0">
                <a:latin typeface="Arial"/>
                <a:cs typeface="Arial"/>
              </a:rPr>
              <a:t> </a:t>
            </a:r>
            <a:r>
              <a:rPr sz="1600" i="1" dirty="0">
                <a:latin typeface="Arial"/>
                <a:cs typeface="Arial"/>
              </a:rPr>
              <a:t>to</a:t>
            </a:r>
            <a:r>
              <a:rPr sz="1600" i="1" spc="-20" dirty="0">
                <a:latin typeface="Arial"/>
                <a:cs typeface="Arial"/>
              </a:rPr>
              <a:t> </a:t>
            </a:r>
            <a:r>
              <a:rPr sz="1600" i="1" dirty="0">
                <a:latin typeface="Arial"/>
                <a:cs typeface="Arial"/>
              </a:rPr>
              <a:t>resist”</a:t>
            </a:r>
            <a:r>
              <a:rPr sz="1600" i="1" spc="-25" dirty="0">
                <a:latin typeface="Arial"/>
                <a:cs typeface="Arial"/>
              </a:rPr>
              <a:t> </a:t>
            </a:r>
            <a:r>
              <a:rPr sz="1600" i="1" dirty="0">
                <a:latin typeface="Arial"/>
                <a:cs typeface="Arial"/>
              </a:rPr>
              <a:t>once</a:t>
            </a:r>
            <a:r>
              <a:rPr sz="1600" i="1" spc="-35" dirty="0">
                <a:latin typeface="Arial"/>
                <a:cs typeface="Arial"/>
              </a:rPr>
              <a:t> </a:t>
            </a:r>
            <a:r>
              <a:rPr sz="1600" i="1" spc="-25" dirty="0">
                <a:latin typeface="Arial"/>
                <a:cs typeface="Arial"/>
              </a:rPr>
              <a:t>its</a:t>
            </a:r>
            <a:r>
              <a:rPr sz="1600" i="1" spc="500" dirty="0">
                <a:latin typeface="Arial"/>
                <a:cs typeface="Arial"/>
              </a:rPr>
              <a:t> </a:t>
            </a:r>
            <a:r>
              <a:rPr sz="1600" i="1" dirty="0">
                <a:latin typeface="Arial"/>
                <a:cs typeface="Arial"/>
              </a:rPr>
              <a:t>operational</a:t>
            </a:r>
            <a:r>
              <a:rPr sz="1600" i="1" spc="-60" dirty="0">
                <a:latin typeface="Arial"/>
                <a:cs typeface="Arial"/>
              </a:rPr>
              <a:t> </a:t>
            </a:r>
            <a:r>
              <a:rPr sz="1600" i="1" dirty="0">
                <a:latin typeface="Arial"/>
                <a:cs typeface="Arial"/>
              </a:rPr>
              <a:t>system</a:t>
            </a:r>
            <a:r>
              <a:rPr sz="1600" i="1" spc="-55" dirty="0">
                <a:latin typeface="Arial"/>
                <a:cs typeface="Arial"/>
              </a:rPr>
              <a:t> </a:t>
            </a:r>
            <a:r>
              <a:rPr sz="1600" i="1" dirty="0">
                <a:latin typeface="Arial"/>
                <a:cs typeface="Arial"/>
              </a:rPr>
              <a:t>cannot</a:t>
            </a:r>
            <a:r>
              <a:rPr sz="1600" i="1" spc="-60" dirty="0">
                <a:latin typeface="Arial"/>
                <a:cs typeface="Arial"/>
              </a:rPr>
              <a:t> </a:t>
            </a:r>
            <a:r>
              <a:rPr sz="1600" i="1" spc="-10" dirty="0">
                <a:latin typeface="Arial"/>
                <a:cs typeface="Arial"/>
              </a:rPr>
              <a:t>function </a:t>
            </a:r>
            <a:r>
              <a:rPr sz="1600" i="1" dirty="0">
                <a:latin typeface="Arial"/>
                <a:cs typeface="Arial"/>
              </a:rPr>
              <a:t>(assuming</a:t>
            </a:r>
            <a:r>
              <a:rPr sz="1600" i="1" spc="-35" dirty="0">
                <a:latin typeface="Arial"/>
                <a:cs typeface="Arial"/>
              </a:rPr>
              <a:t> </a:t>
            </a:r>
            <a:r>
              <a:rPr sz="1600" i="1" dirty="0">
                <a:latin typeface="Arial"/>
                <a:cs typeface="Arial"/>
              </a:rPr>
              <a:t>that</a:t>
            </a:r>
            <a:r>
              <a:rPr sz="1600" i="1" spc="-35" dirty="0">
                <a:latin typeface="Arial"/>
                <a:cs typeface="Arial"/>
              </a:rPr>
              <a:t> </a:t>
            </a:r>
            <a:r>
              <a:rPr sz="1600" i="1" dirty="0">
                <a:latin typeface="Arial"/>
                <a:cs typeface="Arial"/>
              </a:rPr>
              <a:t>one’s</a:t>
            </a:r>
            <a:r>
              <a:rPr sz="1600" i="1" spc="-20" dirty="0">
                <a:latin typeface="Arial"/>
                <a:cs typeface="Arial"/>
              </a:rPr>
              <a:t> </a:t>
            </a:r>
            <a:r>
              <a:rPr sz="1600" i="1" dirty="0">
                <a:latin typeface="Arial"/>
                <a:cs typeface="Arial"/>
              </a:rPr>
              <a:t>own</a:t>
            </a:r>
            <a:r>
              <a:rPr sz="1600" i="1" spc="-30" dirty="0">
                <a:latin typeface="Arial"/>
                <a:cs typeface="Arial"/>
              </a:rPr>
              <a:t> </a:t>
            </a:r>
            <a:r>
              <a:rPr sz="1600" i="1" spc="-10" dirty="0">
                <a:latin typeface="Arial"/>
                <a:cs typeface="Arial"/>
              </a:rPr>
              <a:t>system </a:t>
            </a:r>
            <a:r>
              <a:rPr sz="1600" i="1" dirty="0">
                <a:latin typeface="Arial"/>
                <a:cs typeface="Arial"/>
              </a:rPr>
              <a:t>can</a:t>
            </a:r>
            <a:r>
              <a:rPr sz="1600" i="1" spc="-35" dirty="0">
                <a:latin typeface="Arial"/>
                <a:cs typeface="Arial"/>
              </a:rPr>
              <a:t> </a:t>
            </a:r>
            <a:r>
              <a:rPr sz="1600" i="1" dirty="0">
                <a:latin typeface="Arial"/>
                <a:cs typeface="Arial"/>
              </a:rPr>
              <a:t>continue</a:t>
            </a:r>
            <a:r>
              <a:rPr sz="1600" i="1" spc="-30" dirty="0">
                <a:latin typeface="Arial"/>
                <a:cs typeface="Arial"/>
              </a:rPr>
              <a:t> </a:t>
            </a:r>
            <a:r>
              <a:rPr sz="1600" i="1" dirty="0">
                <a:latin typeface="Arial"/>
                <a:cs typeface="Arial"/>
              </a:rPr>
              <a:t>to</a:t>
            </a:r>
            <a:r>
              <a:rPr sz="1600" i="1" spc="-20" dirty="0">
                <a:latin typeface="Arial"/>
                <a:cs typeface="Arial"/>
              </a:rPr>
              <a:t> </a:t>
            </a:r>
            <a:r>
              <a:rPr sz="1600" i="1" spc="-10" dirty="0">
                <a:latin typeface="Arial"/>
                <a:cs typeface="Arial"/>
              </a:rPr>
              <a:t>function)</a:t>
            </a:r>
            <a:endParaRPr sz="1600" dirty="0">
              <a:latin typeface="Arial"/>
              <a:cs typeface="Arial"/>
            </a:endParaRPr>
          </a:p>
        </p:txBody>
      </p:sp>
      <p:sp>
        <p:nvSpPr>
          <p:cNvPr id="6" name="object 6"/>
          <p:cNvSpPr txBox="1"/>
          <p:nvPr/>
        </p:nvSpPr>
        <p:spPr>
          <a:xfrm>
            <a:off x="254876" y="3459958"/>
            <a:ext cx="2945130" cy="1335405"/>
          </a:xfrm>
          <a:prstGeom prst="rect">
            <a:avLst/>
          </a:prstGeom>
        </p:spPr>
        <p:txBody>
          <a:bodyPr vert="horz" wrap="square" lIns="0" tIns="12065" rIns="0" bIns="0" rtlCol="0">
            <a:spAutoFit/>
          </a:bodyPr>
          <a:lstStyle/>
          <a:p>
            <a:pPr marL="12700">
              <a:lnSpc>
                <a:spcPts val="1920"/>
              </a:lnSpc>
              <a:spcBef>
                <a:spcPts val="95"/>
              </a:spcBef>
            </a:pPr>
            <a:r>
              <a:rPr sz="1600" b="1" dirty="0">
                <a:latin typeface="Arial"/>
                <a:cs typeface="Arial"/>
              </a:rPr>
              <a:t>Key</a:t>
            </a:r>
            <a:r>
              <a:rPr sz="1600" b="1" spc="-15" dirty="0">
                <a:latin typeface="Arial"/>
                <a:cs typeface="Arial"/>
              </a:rPr>
              <a:t> </a:t>
            </a:r>
            <a:r>
              <a:rPr sz="1600" b="1" spc="-10" dirty="0">
                <a:latin typeface="Arial"/>
                <a:cs typeface="Arial"/>
              </a:rPr>
              <a:t>systems</a:t>
            </a:r>
            <a:endParaRPr sz="1600" dirty="0">
              <a:latin typeface="Arial"/>
              <a:cs typeface="Arial"/>
            </a:endParaRPr>
          </a:p>
          <a:p>
            <a:pPr marL="12700">
              <a:lnSpc>
                <a:spcPts val="1680"/>
              </a:lnSpc>
            </a:pPr>
            <a:r>
              <a:rPr sz="1400" dirty="0">
                <a:latin typeface="Arial"/>
                <a:cs typeface="Arial"/>
              </a:rPr>
              <a:t>-Command</a:t>
            </a:r>
            <a:r>
              <a:rPr sz="1400" spc="-75" dirty="0">
                <a:latin typeface="Arial"/>
                <a:cs typeface="Arial"/>
              </a:rPr>
              <a:t> </a:t>
            </a:r>
            <a:r>
              <a:rPr sz="1400" spc="-10" dirty="0">
                <a:latin typeface="Arial"/>
                <a:cs typeface="Arial"/>
              </a:rPr>
              <a:t>system</a:t>
            </a:r>
            <a:endParaRPr sz="1400" dirty="0">
              <a:latin typeface="Arial"/>
              <a:cs typeface="Arial"/>
            </a:endParaRPr>
          </a:p>
          <a:p>
            <a:pPr marL="12700">
              <a:lnSpc>
                <a:spcPct val="100000"/>
              </a:lnSpc>
            </a:pPr>
            <a:r>
              <a:rPr sz="1400" dirty="0">
                <a:latin typeface="Arial"/>
                <a:cs typeface="Arial"/>
              </a:rPr>
              <a:t>-Firepower</a:t>
            </a:r>
            <a:r>
              <a:rPr sz="1400" spc="-55" dirty="0">
                <a:latin typeface="Arial"/>
                <a:cs typeface="Arial"/>
              </a:rPr>
              <a:t> </a:t>
            </a:r>
            <a:r>
              <a:rPr sz="1400" dirty="0">
                <a:latin typeface="Arial"/>
                <a:cs typeface="Arial"/>
              </a:rPr>
              <a:t>strike</a:t>
            </a:r>
            <a:r>
              <a:rPr sz="1400" spc="-55" dirty="0">
                <a:latin typeface="Arial"/>
                <a:cs typeface="Arial"/>
              </a:rPr>
              <a:t> </a:t>
            </a:r>
            <a:r>
              <a:rPr sz="1400" spc="-10" dirty="0">
                <a:latin typeface="Arial"/>
                <a:cs typeface="Arial"/>
              </a:rPr>
              <a:t>system</a:t>
            </a:r>
            <a:endParaRPr sz="1400" dirty="0">
              <a:latin typeface="Arial"/>
              <a:cs typeface="Arial"/>
            </a:endParaRPr>
          </a:p>
          <a:p>
            <a:pPr marL="12700">
              <a:lnSpc>
                <a:spcPct val="100000"/>
              </a:lnSpc>
            </a:pPr>
            <a:r>
              <a:rPr sz="1400" spc="-10" dirty="0">
                <a:latin typeface="Arial"/>
                <a:cs typeface="Arial"/>
              </a:rPr>
              <a:t>-</a:t>
            </a:r>
            <a:r>
              <a:rPr sz="1400" dirty="0">
                <a:latin typeface="Arial"/>
                <a:cs typeface="Arial"/>
              </a:rPr>
              <a:t>Information</a:t>
            </a:r>
            <a:r>
              <a:rPr sz="1400" spc="-90" dirty="0">
                <a:latin typeface="Arial"/>
                <a:cs typeface="Arial"/>
              </a:rPr>
              <a:t> </a:t>
            </a:r>
            <a:r>
              <a:rPr sz="1400" dirty="0">
                <a:latin typeface="Arial"/>
                <a:cs typeface="Arial"/>
              </a:rPr>
              <a:t>confrontation</a:t>
            </a:r>
            <a:r>
              <a:rPr sz="1400" spc="-85" dirty="0">
                <a:latin typeface="Arial"/>
                <a:cs typeface="Arial"/>
              </a:rPr>
              <a:t> </a:t>
            </a:r>
            <a:r>
              <a:rPr sz="1400" spc="-10" dirty="0">
                <a:latin typeface="Arial"/>
                <a:cs typeface="Arial"/>
              </a:rPr>
              <a:t>system</a:t>
            </a:r>
            <a:endParaRPr sz="1400" dirty="0">
              <a:latin typeface="Arial"/>
              <a:cs typeface="Arial"/>
            </a:endParaRPr>
          </a:p>
          <a:p>
            <a:pPr marL="12700">
              <a:lnSpc>
                <a:spcPct val="100000"/>
              </a:lnSpc>
            </a:pPr>
            <a:r>
              <a:rPr sz="1400" dirty="0">
                <a:latin typeface="Arial"/>
                <a:cs typeface="Arial"/>
              </a:rPr>
              <a:t>-</a:t>
            </a:r>
            <a:r>
              <a:rPr sz="1400" spc="-10" dirty="0">
                <a:latin typeface="Arial"/>
                <a:cs typeface="Arial"/>
              </a:rPr>
              <a:t>Reconnaissance</a:t>
            </a:r>
            <a:r>
              <a:rPr sz="1400" spc="-15" dirty="0">
                <a:latin typeface="Arial"/>
                <a:cs typeface="Arial"/>
              </a:rPr>
              <a:t> </a:t>
            </a:r>
            <a:r>
              <a:rPr sz="1400" dirty="0">
                <a:latin typeface="Arial"/>
                <a:cs typeface="Arial"/>
              </a:rPr>
              <a:t>intelligence</a:t>
            </a:r>
            <a:r>
              <a:rPr sz="1400" spc="-10" dirty="0">
                <a:latin typeface="Arial"/>
                <a:cs typeface="Arial"/>
              </a:rPr>
              <a:t> system</a:t>
            </a:r>
            <a:endParaRPr sz="1400" dirty="0">
              <a:latin typeface="Arial"/>
              <a:cs typeface="Arial"/>
            </a:endParaRPr>
          </a:p>
          <a:p>
            <a:pPr marL="12700">
              <a:lnSpc>
                <a:spcPct val="100000"/>
              </a:lnSpc>
            </a:pPr>
            <a:r>
              <a:rPr sz="1400" dirty="0">
                <a:latin typeface="Arial"/>
                <a:cs typeface="Arial"/>
              </a:rPr>
              <a:t>-Support</a:t>
            </a:r>
            <a:r>
              <a:rPr sz="1400" spc="-40" dirty="0">
                <a:latin typeface="Arial"/>
                <a:cs typeface="Arial"/>
              </a:rPr>
              <a:t> </a:t>
            </a:r>
            <a:r>
              <a:rPr sz="1400" spc="-10" dirty="0">
                <a:latin typeface="Arial"/>
                <a:cs typeface="Arial"/>
              </a:rPr>
              <a:t>system</a:t>
            </a:r>
            <a:endParaRPr sz="1400" dirty="0">
              <a:latin typeface="Arial"/>
              <a:cs typeface="Arial"/>
            </a:endParaRPr>
          </a:p>
        </p:txBody>
      </p:sp>
      <p:sp>
        <p:nvSpPr>
          <p:cNvPr id="7" name="object 7"/>
          <p:cNvSpPr txBox="1"/>
          <p:nvPr/>
        </p:nvSpPr>
        <p:spPr>
          <a:xfrm>
            <a:off x="5185028" y="4931791"/>
            <a:ext cx="166751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Arial"/>
                <a:cs typeface="Arial"/>
              </a:rPr>
              <a:t>Source:</a:t>
            </a:r>
            <a:r>
              <a:rPr sz="1200" spc="-40" dirty="0">
                <a:latin typeface="Arial"/>
                <a:cs typeface="Arial"/>
              </a:rPr>
              <a:t> </a:t>
            </a:r>
            <a:r>
              <a:rPr sz="1200" dirty="0">
                <a:latin typeface="Arial"/>
                <a:cs typeface="Arial"/>
              </a:rPr>
              <a:t>Engstrom,</a:t>
            </a:r>
            <a:r>
              <a:rPr sz="1200" spc="-40" dirty="0">
                <a:latin typeface="Arial"/>
                <a:cs typeface="Arial"/>
              </a:rPr>
              <a:t> </a:t>
            </a:r>
            <a:r>
              <a:rPr sz="1200" spc="-20" dirty="0">
                <a:latin typeface="Arial"/>
                <a:cs typeface="Arial"/>
              </a:rPr>
              <a:t>2018</a:t>
            </a:r>
            <a:endParaRPr sz="1200">
              <a:latin typeface="Arial"/>
              <a:cs typeface="Arial"/>
            </a:endParaRPr>
          </a:p>
        </p:txBody>
      </p:sp>
      <p:sp>
        <p:nvSpPr>
          <p:cNvPr id="8" name="object 8"/>
          <p:cNvSpPr txBox="1"/>
          <p:nvPr/>
        </p:nvSpPr>
        <p:spPr>
          <a:xfrm>
            <a:off x="609600" y="5140070"/>
            <a:ext cx="7924800" cy="1465145"/>
          </a:xfrm>
          <a:prstGeom prst="rect">
            <a:avLst/>
          </a:prstGeom>
          <a:ln w="9525">
            <a:solidFill>
              <a:srgbClr val="000000"/>
            </a:solidFill>
          </a:ln>
        </p:spPr>
        <p:txBody>
          <a:bodyPr vert="horz" wrap="square" lIns="0" tIns="41275" rIns="0" bIns="0" rtlCol="0">
            <a:spAutoFit/>
          </a:bodyPr>
          <a:lstStyle/>
          <a:p>
            <a:pPr marL="377190" marR="219710" indent="-285750">
              <a:lnSpc>
                <a:spcPct val="100000"/>
              </a:lnSpc>
              <a:spcBef>
                <a:spcPts val="325"/>
              </a:spcBef>
              <a:buFont typeface="Arial" panose="020B0604020202020204" pitchFamily="34" charset="0"/>
              <a:buChar char="•"/>
            </a:pPr>
            <a:r>
              <a:rPr sz="1800" dirty="0">
                <a:latin typeface="Arial"/>
                <a:cs typeface="Arial"/>
              </a:rPr>
              <a:t>PLA</a:t>
            </a:r>
            <a:r>
              <a:rPr sz="1800" spc="-120" dirty="0">
                <a:latin typeface="Arial"/>
                <a:cs typeface="Arial"/>
              </a:rPr>
              <a:t> </a:t>
            </a:r>
            <a:r>
              <a:rPr sz="1800" dirty="0">
                <a:latin typeface="Arial"/>
                <a:cs typeface="Arial"/>
              </a:rPr>
              <a:t>is</a:t>
            </a:r>
            <a:r>
              <a:rPr sz="1800" spc="-20" dirty="0">
                <a:latin typeface="Arial"/>
                <a:cs typeface="Arial"/>
              </a:rPr>
              <a:t> </a:t>
            </a:r>
            <a:r>
              <a:rPr sz="1800" dirty="0">
                <a:latin typeface="Arial"/>
                <a:cs typeface="Arial"/>
              </a:rPr>
              <a:t>developing a</a:t>
            </a:r>
            <a:r>
              <a:rPr sz="1800" spc="-25" dirty="0">
                <a:latin typeface="Arial"/>
                <a:cs typeface="Arial"/>
              </a:rPr>
              <a:t> </a:t>
            </a:r>
            <a:r>
              <a:rPr sz="1800" dirty="0">
                <a:latin typeface="Arial"/>
                <a:cs typeface="Arial"/>
              </a:rPr>
              <a:t>related</a:t>
            </a:r>
            <a:r>
              <a:rPr sz="1800" spc="-15" dirty="0">
                <a:latin typeface="Arial"/>
                <a:cs typeface="Arial"/>
              </a:rPr>
              <a:t> </a:t>
            </a:r>
            <a:r>
              <a:rPr sz="1800" dirty="0">
                <a:latin typeface="Arial"/>
                <a:cs typeface="Arial"/>
              </a:rPr>
              <a:t>idea</a:t>
            </a:r>
            <a:r>
              <a:rPr sz="1800" spc="-15" dirty="0">
                <a:latin typeface="Arial"/>
                <a:cs typeface="Arial"/>
              </a:rPr>
              <a:t> </a:t>
            </a:r>
            <a:r>
              <a:rPr sz="1800" dirty="0">
                <a:latin typeface="Arial"/>
                <a:cs typeface="Arial"/>
              </a:rPr>
              <a:t>of</a:t>
            </a:r>
            <a:r>
              <a:rPr sz="1800" spc="-20" dirty="0">
                <a:latin typeface="Arial"/>
                <a:cs typeface="Arial"/>
              </a:rPr>
              <a:t> </a:t>
            </a:r>
            <a:r>
              <a:rPr sz="1800" spc="-10" dirty="0">
                <a:latin typeface="Arial"/>
                <a:cs typeface="Arial"/>
              </a:rPr>
              <a:t>“multi-</a:t>
            </a:r>
            <a:r>
              <a:rPr sz="1800" dirty="0">
                <a:latin typeface="Arial"/>
                <a:cs typeface="Arial"/>
              </a:rPr>
              <a:t>domain </a:t>
            </a:r>
            <a:r>
              <a:rPr lang="en-US" sz="1800" dirty="0">
                <a:latin typeface="Arial"/>
                <a:cs typeface="Arial"/>
              </a:rPr>
              <a:t>precision warfare</a:t>
            </a:r>
            <a:r>
              <a:rPr sz="1800" dirty="0">
                <a:latin typeface="Arial"/>
                <a:cs typeface="Arial"/>
              </a:rPr>
              <a:t>”</a:t>
            </a:r>
            <a:r>
              <a:rPr sz="1800" spc="15" dirty="0">
                <a:latin typeface="Arial"/>
                <a:cs typeface="Arial"/>
              </a:rPr>
              <a:t> </a:t>
            </a:r>
            <a:r>
              <a:rPr sz="1800" spc="-20" dirty="0">
                <a:latin typeface="Arial"/>
                <a:cs typeface="Arial"/>
              </a:rPr>
              <a:t>that </a:t>
            </a:r>
            <a:r>
              <a:rPr sz="1800" dirty="0">
                <a:latin typeface="Arial"/>
                <a:cs typeface="Arial"/>
              </a:rPr>
              <a:t>blends</a:t>
            </a:r>
            <a:r>
              <a:rPr sz="1800" spc="-55" dirty="0">
                <a:latin typeface="Arial"/>
                <a:cs typeface="Arial"/>
              </a:rPr>
              <a:t> </a:t>
            </a:r>
            <a:r>
              <a:rPr sz="1800" dirty="0">
                <a:latin typeface="Arial"/>
                <a:cs typeface="Arial"/>
              </a:rPr>
              <a:t>conventional</a:t>
            </a:r>
            <a:r>
              <a:rPr sz="1800" spc="-20" dirty="0">
                <a:latin typeface="Arial"/>
                <a:cs typeface="Arial"/>
              </a:rPr>
              <a:t> </a:t>
            </a:r>
            <a:r>
              <a:rPr sz="1800" dirty="0">
                <a:latin typeface="Arial"/>
                <a:cs typeface="Arial"/>
              </a:rPr>
              <a:t>strike</a:t>
            </a:r>
            <a:r>
              <a:rPr sz="1800" spc="-40" dirty="0">
                <a:latin typeface="Arial"/>
                <a:cs typeface="Arial"/>
              </a:rPr>
              <a:t> </a:t>
            </a:r>
            <a:r>
              <a:rPr sz="1800" dirty="0">
                <a:latin typeface="Arial"/>
                <a:cs typeface="Arial"/>
              </a:rPr>
              <a:t>with </a:t>
            </a:r>
            <a:r>
              <a:rPr lang="en-US" altLang="en-US" sz="1800" dirty="0"/>
              <a:t>operations in other domains to assess and target adversary operational systems</a:t>
            </a:r>
          </a:p>
          <a:p>
            <a:pPr marL="377190" marR="219710" indent="-285750">
              <a:lnSpc>
                <a:spcPct val="100000"/>
              </a:lnSpc>
              <a:spcBef>
                <a:spcPts val="325"/>
              </a:spcBef>
              <a:buFont typeface="Arial" panose="020B0604020202020204" pitchFamily="34" charset="0"/>
              <a:buChar char="•"/>
            </a:pPr>
            <a:r>
              <a:rPr lang="en-US" altLang="en-US" dirty="0"/>
              <a:t>Emphasis on shaping the political battlefield in peacetime and on seizing and maintaining the initiative in combat</a:t>
            </a:r>
            <a:r>
              <a:rPr lang="en-US" altLang="en-US" sz="1800" dirty="0"/>
              <a:t> </a:t>
            </a:r>
            <a:endParaRPr sz="1800" dirty="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977265">
              <a:lnSpc>
                <a:spcPct val="100000"/>
              </a:lnSpc>
              <a:spcBef>
                <a:spcPts val="100"/>
              </a:spcBef>
            </a:pPr>
            <a:r>
              <a:rPr b="1" dirty="0">
                <a:latin typeface="Arial"/>
                <a:cs typeface="Arial"/>
              </a:rPr>
              <a:t>“World</a:t>
            </a:r>
            <a:r>
              <a:rPr b="1" spc="-55" dirty="0">
                <a:latin typeface="Arial"/>
                <a:cs typeface="Arial"/>
              </a:rPr>
              <a:t> </a:t>
            </a:r>
            <a:r>
              <a:rPr b="1" dirty="0">
                <a:latin typeface="Arial"/>
                <a:cs typeface="Arial"/>
              </a:rPr>
              <a:t>Class”</a:t>
            </a:r>
            <a:r>
              <a:rPr b="1" spc="-40" dirty="0">
                <a:latin typeface="Arial"/>
                <a:cs typeface="Arial"/>
              </a:rPr>
              <a:t> </a:t>
            </a:r>
            <a:r>
              <a:rPr b="1" spc="-10" dirty="0">
                <a:latin typeface="Arial"/>
                <a:cs typeface="Arial"/>
              </a:rPr>
              <a:t>Hardware</a:t>
            </a:r>
          </a:p>
        </p:txBody>
      </p:sp>
      <p:sp>
        <p:nvSpPr>
          <p:cNvPr id="3" name="object 3"/>
          <p:cNvSpPr txBox="1"/>
          <p:nvPr/>
        </p:nvSpPr>
        <p:spPr>
          <a:xfrm>
            <a:off x="535940" y="1585315"/>
            <a:ext cx="7771765" cy="2586355"/>
          </a:xfrm>
          <a:prstGeom prst="rect">
            <a:avLst/>
          </a:prstGeom>
        </p:spPr>
        <p:txBody>
          <a:bodyPr vert="horz" wrap="square" lIns="0" tIns="55244" rIns="0" bIns="0" rtlCol="0">
            <a:spAutoFit/>
          </a:bodyPr>
          <a:lstStyle/>
          <a:p>
            <a:pPr marL="12700">
              <a:lnSpc>
                <a:spcPct val="100000"/>
              </a:lnSpc>
              <a:spcBef>
                <a:spcPts val="434"/>
              </a:spcBef>
            </a:pPr>
            <a:r>
              <a:rPr sz="1400" b="1" spc="-10" dirty="0">
                <a:latin typeface="Arial"/>
                <a:cs typeface="Arial"/>
              </a:rPr>
              <a:t>Conventional</a:t>
            </a:r>
            <a:r>
              <a:rPr sz="1400" b="1" spc="-25" dirty="0">
                <a:latin typeface="Arial"/>
                <a:cs typeface="Arial"/>
              </a:rPr>
              <a:t> </a:t>
            </a:r>
            <a:r>
              <a:rPr sz="1400" b="1" dirty="0">
                <a:latin typeface="Arial"/>
                <a:cs typeface="Arial"/>
              </a:rPr>
              <a:t>strike</a:t>
            </a:r>
            <a:r>
              <a:rPr sz="1400" b="1" spc="-40" dirty="0">
                <a:latin typeface="Arial"/>
                <a:cs typeface="Arial"/>
              </a:rPr>
              <a:t> </a:t>
            </a:r>
            <a:r>
              <a:rPr sz="1400" b="1" dirty="0">
                <a:latin typeface="Arial"/>
                <a:cs typeface="Arial"/>
              </a:rPr>
              <a:t>enables</a:t>
            </a:r>
            <a:r>
              <a:rPr sz="1400" b="1" spc="-25" dirty="0">
                <a:latin typeface="Arial"/>
                <a:cs typeface="Arial"/>
              </a:rPr>
              <a:t> </a:t>
            </a:r>
            <a:r>
              <a:rPr sz="1400" b="1" dirty="0">
                <a:latin typeface="Arial"/>
                <a:cs typeface="Arial"/>
              </a:rPr>
              <a:t>“system</a:t>
            </a:r>
            <a:r>
              <a:rPr sz="1400" b="1" spc="25" dirty="0">
                <a:latin typeface="Arial"/>
                <a:cs typeface="Arial"/>
              </a:rPr>
              <a:t> </a:t>
            </a:r>
            <a:r>
              <a:rPr sz="1400" b="1" spc="-10" dirty="0">
                <a:latin typeface="Arial"/>
                <a:cs typeface="Arial"/>
              </a:rPr>
              <a:t>destruction</a:t>
            </a:r>
            <a:r>
              <a:rPr sz="1400" b="1" spc="-45" dirty="0">
                <a:latin typeface="Arial"/>
                <a:cs typeface="Arial"/>
              </a:rPr>
              <a:t> </a:t>
            </a:r>
            <a:r>
              <a:rPr sz="1400" b="1" spc="-10" dirty="0">
                <a:latin typeface="Arial"/>
                <a:cs typeface="Arial"/>
              </a:rPr>
              <a:t>warfare”/“multi-</a:t>
            </a:r>
            <a:r>
              <a:rPr sz="1400" b="1" dirty="0">
                <a:latin typeface="Arial"/>
                <a:cs typeface="Arial"/>
              </a:rPr>
              <a:t>domain</a:t>
            </a:r>
            <a:r>
              <a:rPr sz="1400" b="1" spc="-45" dirty="0">
                <a:latin typeface="Arial"/>
                <a:cs typeface="Arial"/>
              </a:rPr>
              <a:t> </a:t>
            </a:r>
            <a:r>
              <a:rPr sz="1400" b="1" dirty="0">
                <a:latin typeface="Arial"/>
                <a:cs typeface="Arial"/>
              </a:rPr>
              <a:t>precision</a:t>
            </a:r>
            <a:r>
              <a:rPr sz="1400" b="1" spc="-45" dirty="0">
                <a:latin typeface="Arial"/>
                <a:cs typeface="Arial"/>
              </a:rPr>
              <a:t> </a:t>
            </a:r>
            <a:r>
              <a:rPr sz="1400" b="1" spc="-10" dirty="0">
                <a:latin typeface="Arial"/>
                <a:cs typeface="Arial"/>
              </a:rPr>
              <a:t>warfare”</a:t>
            </a:r>
            <a:endParaRPr sz="1400" dirty="0">
              <a:latin typeface="Arial"/>
              <a:cs typeface="Arial"/>
            </a:endParaRPr>
          </a:p>
          <a:p>
            <a:pPr marL="354965" indent="-342265">
              <a:lnSpc>
                <a:spcPct val="100000"/>
              </a:lnSpc>
              <a:spcBef>
                <a:spcPts val="335"/>
              </a:spcBef>
              <a:buChar char="•"/>
              <a:tabLst>
                <a:tab pos="354965" algn="l"/>
              </a:tabLst>
            </a:pPr>
            <a:r>
              <a:rPr sz="1400" dirty="0">
                <a:latin typeface="Arial"/>
                <a:cs typeface="Arial"/>
              </a:rPr>
              <a:t>PLA</a:t>
            </a:r>
            <a:r>
              <a:rPr sz="1400" spc="-15" dirty="0">
                <a:latin typeface="Arial"/>
                <a:cs typeface="Arial"/>
              </a:rPr>
              <a:t> </a:t>
            </a:r>
            <a:r>
              <a:rPr sz="1400" dirty="0">
                <a:latin typeface="Arial"/>
                <a:cs typeface="Arial"/>
              </a:rPr>
              <a:t>upgrading</a:t>
            </a:r>
            <a:r>
              <a:rPr sz="1400" spc="-45" dirty="0">
                <a:latin typeface="Arial"/>
                <a:cs typeface="Arial"/>
              </a:rPr>
              <a:t> </a:t>
            </a:r>
            <a:r>
              <a:rPr sz="1400" dirty="0">
                <a:latin typeface="Arial"/>
                <a:cs typeface="Arial"/>
              </a:rPr>
              <a:t>its</a:t>
            </a:r>
            <a:r>
              <a:rPr sz="1400" spc="-15" dirty="0">
                <a:latin typeface="Arial"/>
                <a:cs typeface="Arial"/>
              </a:rPr>
              <a:t> </a:t>
            </a:r>
            <a:r>
              <a:rPr sz="1400" dirty="0">
                <a:latin typeface="Arial"/>
                <a:cs typeface="Arial"/>
              </a:rPr>
              <a:t>inventory</a:t>
            </a:r>
            <a:r>
              <a:rPr sz="1400" spc="-25" dirty="0">
                <a:latin typeface="Arial"/>
                <a:cs typeface="Arial"/>
              </a:rPr>
              <a:t> </a:t>
            </a:r>
            <a:r>
              <a:rPr sz="1400" dirty="0">
                <a:latin typeface="Arial"/>
                <a:cs typeface="Arial"/>
              </a:rPr>
              <a:t>as</a:t>
            </a:r>
            <a:r>
              <a:rPr sz="1400" spc="-15" dirty="0">
                <a:latin typeface="Arial"/>
                <a:cs typeface="Arial"/>
              </a:rPr>
              <a:t> </a:t>
            </a:r>
            <a:r>
              <a:rPr sz="1400" dirty="0">
                <a:latin typeface="Arial"/>
                <a:cs typeface="Arial"/>
              </a:rPr>
              <a:t>part</a:t>
            </a:r>
            <a:r>
              <a:rPr sz="1400" spc="-15" dirty="0">
                <a:latin typeface="Arial"/>
                <a:cs typeface="Arial"/>
              </a:rPr>
              <a:t> </a:t>
            </a:r>
            <a:r>
              <a:rPr sz="1400" dirty="0">
                <a:latin typeface="Arial"/>
                <a:cs typeface="Arial"/>
              </a:rPr>
              <a:t>of</a:t>
            </a:r>
            <a:r>
              <a:rPr sz="1400" spc="-20" dirty="0">
                <a:latin typeface="Arial"/>
                <a:cs typeface="Arial"/>
              </a:rPr>
              <a:t> </a:t>
            </a:r>
            <a:r>
              <a:rPr sz="1400" dirty="0">
                <a:latin typeface="Arial"/>
                <a:cs typeface="Arial"/>
              </a:rPr>
              <a:t>its</a:t>
            </a:r>
            <a:r>
              <a:rPr sz="1400" spc="-15" dirty="0">
                <a:latin typeface="Arial"/>
                <a:cs typeface="Arial"/>
              </a:rPr>
              <a:t> </a:t>
            </a:r>
            <a:r>
              <a:rPr sz="1400" spc="-10" dirty="0">
                <a:latin typeface="Arial"/>
                <a:cs typeface="Arial"/>
              </a:rPr>
              <a:t>2027-2035-</a:t>
            </a:r>
            <a:r>
              <a:rPr sz="1400" dirty="0">
                <a:latin typeface="Arial"/>
                <a:cs typeface="Arial"/>
              </a:rPr>
              <a:t>2049</a:t>
            </a:r>
            <a:r>
              <a:rPr sz="1400" spc="-45" dirty="0">
                <a:latin typeface="Arial"/>
                <a:cs typeface="Arial"/>
              </a:rPr>
              <a:t> </a:t>
            </a:r>
            <a:r>
              <a:rPr sz="1400" dirty="0">
                <a:latin typeface="Arial"/>
                <a:cs typeface="Arial"/>
              </a:rPr>
              <a:t>modernization</a:t>
            </a:r>
            <a:r>
              <a:rPr sz="1400" spc="-45" dirty="0">
                <a:latin typeface="Arial"/>
                <a:cs typeface="Arial"/>
              </a:rPr>
              <a:t> </a:t>
            </a:r>
            <a:r>
              <a:rPr sz="1400" spc="-10" dirty="0">
                <a:latin typeface="Arial"/>
                <a:cs typeface="Arial"/>
              </a:rPr>
              <a:t>goals</a:t>
            </a:r>
            <a:endParaRPr sz="1400" dirty="0">
              <a:latin typeface="Arial"/>
              <a:cs typeface="Arial"/>
            </a:endParaRPr>
          </a:p>
          <a:p>
            <a:pPr marL="354965" indent="-342265">
              <a:lnSpc>
                <a:spcPct val="100000"/>
              </a:lnSpc>
              <a:spcBef>
                <a:spcPts val="340"/>
              </a:spcBef>
              <a:buChar char="•"/>
              <a:tabLst>
                <a:tab pos="354965" algn="l"/>
              </a:tabLst>
            </a:pPr>
            <a:r>
              <a:rPr sz="1400" dirty="0">
                <a:latin typeface="Arial"/>
                <a:cs typeface="Arial"/>
              </a:rPr>
              <a:t>Fifth-</a:t>
            </a:r>
            <a:r>
              <a:rPr sz="1400" spc="-10" dirty="0">
                <a:latin typeface="Arial"/>
                <a:cs typeface="Arial"/>
              </a:rPr>
              <a:t>generation</a:t>
            </a:r>
            <a:r>
              <a:rPr sz="1400" spc="-45" dirty="0">
                <a:latin typeface="Arial"/>
                <a:cs typeface="Arial"/>
              </a:rPr>
              <a:t> </a:t>
            </a:r>
            <a:r>
              <a:rPr sz="1400" dirty="0">
                <a:latin typeface="Arial"/>
                <a:cs typeface="Arial"/>
              </a:rPr>
              <a:t>fighters</a:t>
            </a:r>
            <a:r>
              <a:rPr sz="1400" spc="-45" dirty="0">
                <a:latin typeface="Arial"/>
                <a:cs typeface="Arial"/>
              </a:rPr>
              <a:t> </a:t>
            </a:r>
            <a:r>
              <a:rPr sz="1400" dirty="0">
                <a:latin typeface="Arial"/>
                <a:cs typeface="Arial"/>
              </a:rPr>
              <a:t>–</a:t>
            </a:r>
            <a:r>
              <a:rPr sz="1400" spc="-10" dirty="0">
                <a:latin typeface="Arial"/>
                <a:cs typeface="Arial"/>
              </a:rPr>
              <a:t> </a:t>
            </a:r>
            <a:r>
              <a:rPr lang="en-US" sz="1400" spc="-10" dirty="0">
                <a:latin typeface="Arial"/>
                <a:cs typeface="Arial"/>
              </a:rPr>
              <a:t>140</a:t>
            </a:r>
            <a:r>
              <a:rPr sz="1400" dirty="0">
                <a:latin typeface="Arial"/>
                <a:cs typeface="Arial"/>
              </a:rPr>
              <a:t>+</a:t>
            </a:r>
            <a:r>
              <a:rPr sz="1400" spc="-15" dirty="0">
                <a:latin typeface="Arial"/>
                <a:cs typeface="Arial"/>
              </a:rPr>
              <a:t> </a:t>
            </a:r>
            <a:r>
              <a:rPr sz="1400" dirty="0">
                <a:latin typeface="Arial"/>
                <a:cs typeface="Arial"/>
              </a:rPr>
              <a:t>J-20s</a:t>
            </a:r>
            <a:r>
              <a:rPr sz="1400" spc="-30" dirty="0">
                <a:latin typeface="Arial"/>
                <a:cs typeface="Arial"/>
              </a:rPr>
              <a:t> </a:t>
            </a:r>
            <a:r>
              <a:rPr sz="1400" dirty="0">
                <a:latin typeface="Arial"/>
                <a:cs typeface="Arial"/>
              </a:rPr>
              <a:t>allocated</a:t>
            </a:r>
            <a:r>
              <a:rPr sz="1400" spc="-45" dirty="0">
                <a:latin typeface="Arial"/>
                <a:cs typeface="Arial"/>
              </a:rPr>
              <a:t> </a:t>
            </a:r>
            <a:r>
              <a:rPr sz="1400" dirty="0">
                <a:latin typeface="Arial"/>
                <a:cs typeface="Arial"/>
              </a:rPr>
              <a:t>to</a:t>
            </a:r>
            <a:r>
              <a:rPr sz="1400" spc="-15" dirty="0">
                <a:latin typeface="Arial"/>
                <a:cs typeface="Arial"/>
              </a:rPr>
              <a:t> </a:t>
            </a:r>
            <a:r>
              <a:rPr sz="1400" dirty="0">
                <a:latin typeface="Arial"/>
                <a:cs typeface="Arial"/>
              </a:rPr>
              <a:t>all</a:t>
            </a:r>
            <a:r>
              <a:rPr sz="1400" spc="-5" dirty="0">
                <a:latin typeface="Arial"/>
                <a:cs typeface="Arial"/>
              </a:rPr>
              <a:t> </a:t>
            </a:r>
            <a:r>
              <a:rPr sz="1400" dirty="0">
                <a:latin typeface="Arial"/>
                <a:cs typeface="Arial"/>
              </a:rPr>
              <a:t>five</a:t>
            </a:r>
            <a:r>
              <a:rPr sz="1400" spc="5" dirty="0">
                <a:latin typeface="Arial"/>
                <a:cs typeface="Arial"/>
              </a:rPr>
              <a:t> </a:t>
            </a:r>
            <a:r>
              <a:rPr sz="1400" spc="-10" dirty="0">
                <a:latin typeface="Arial"/>
                <a:cs typeface="Arial"/>
              </a:rPr>
              <a:t>theaters</a:t>
            </a:r>
            <a:r>
              <a:rPr lang="en-US" sz="1400" spc="-10" dirty="0">
                <a:latin typeface="Arial"/>
                <a:cs typeface="Arial"/>
              </a:rPr>
              <a:t>; new “sixth-gen” fighters</a:t>
            </a:r>
            <a:endParaRPr sz="1400" dirty="0">
              <a:latin typeface="Arial"/>
              <a:cs typeface="Arial"/>
            </a:endParaRPr>
          </a:p>
          <a:p>
            <a:pPr marL="354965" indent="-342265">
              <a:lnSpc>
                <a:spcPct val="100000"/>
              </a:lnSpc>
              <a:spcBef>
                <a:spcPts val="335"/>
              </a:spcBef>
              <a:buChar char="•"/>
              <a:tabLst>
                <a:tab pos="354965" algn="l"/>
              </a:tabLst>
            </a:pPr>
            <a:r>
              <a:rPr sz="1400" dirty="0">
                <a:latin typeface="Arial"/>
                <a:cs typeface="Arial"/>
              </a:rPr>
              <a:t>Progress</a:t>
            </a:r>
            <a:r>
              <a:rPr sz="1400" spc="-50" dirty="0">
                <a:latin typeface="Arial"/>
                <a:cs typeface="Arial"/>
              </a:rPr>
              <a:t> </a:t>
            </a:r>
            <a:r>
              <a:rPr sz="1400" dirty="0">
                <a:latin typeface="Arial"/>
                <a:cs typeface="Arial"/>
              </a:rPr>
              <a:t>towards</a:t>
            </a:r>
            <a:r>
              <a:rPr sz="1400" spc="-35" dirty="0">
                <a:latin typeface="Arial"/>
                <a:cs typeface="Arial"/>
              </a:rPr>
              <a:t> </a:t>
            </a:r>
            <a:r>
              <a:rPr sz="1400" spc="-20" dirty="0">
                <a:latin typeface="Arial"/>
                <a:cs typeface="Arial"/>
              </a:rPr>
              <a:t>H-</a:t>
            </a:r>
            <a:r>
              <a:rPr sz="1400" dirty="0">
                <a:latin typeface="Arial"/>
                <a:cs typeface="Arial"/>
              </a:rPr>
              <a:t>20</a:t>
            </a:r>
            <a:r>
              <a:rPr sz="1400" spc="-25" dirty="0">
                <a:latin typeface="Arial"/>
                <a:cs typeface="Arial"/>
              </a:rPr>
              <a:t> </a:t>
            </a:r>
            <a:r>
              <a:rPr sz="1400" dirty="0">
                <a:latin typeface="Arial"/>
                <a:cs typeface="Arial"/>
              </a:rPr>
              <a:t>(stealth)</a:t>
            </a:r>
            <a:r>
              <a:rPr sz="1400" spc="-55" dirty="0">
                <a:latin typeface="Arial"/>
                <a:cs typeface="Arial"/>
              </a:rPr>
              <a:t> </a:t>
            </a:r>
            <a:r>
              <a:rPr sz="1400" dirty="0">
                <a:latin typeface="Arial"/>
                <a:cs typeface="Arial"/>
              </a:rPr>
              <a:t>bomber</a:t>
            </a:r>
            <a:r>
              <a:rPr sz="1400" spc="-40" dirty="0">
                <a:latin typeface="Arial"/>
                <a:cs typeface="Arial"/>
              </a:rPr>
              <a:t> </a:t>
            </a:r>
            <a:r>
              <a:rPr sz="1400" dirty="0">
                <a:latin typeface="Arial"/>
                <a:cs typeface="Arial"/>
              </a:rPr>
              <a:t>–</a:t>
            </a:r>
            <a:r>
              <a:rPr sz="1400" spc="-25" dirty="0">
                <a:latin typeface="Arial"/>
                <a:cs typeface="Arial"/>
              </a:rPr>
              <a:t> </a:t>
            </a:r>
            <a:r>
              <a:rPr sz="1400" dirty="0">
                <a:latin typeface="Arial"/>
                <a:cs typeface="Arial"/>
              </a:rPr>
              <a:t>will have</a:t>
            </a:r>
            <a:r>
              <a:rPr sz="1400" spc="-25" dirty="0">
                <a:latin typeface="Arial"/>
                <a:cs typeface="Arial"/>
              </a:rPr>
              <a:t> </a:t>
            </a:r>
            <a:r>
              <a:rPr sz="1400" dirty="0">
                <a:latin typeface="Arial"/>
                <a:cs typeface="Arial"/>
              </a:rPr>
              <a:t>extended</a:t>
            </a:r>
            <a:r>
              <a:rPr sz="1400" spc="-50" dirty="0">
                <a:latin typeface="Arial"/>
                <a:cs typeface="Arial"/>
              </a:rPr>
              <a:t> </a:t>
            </a:r>
            <a:r>
              <a:rPr sz="1400" spc="-10" dirty="0">
                <a:latin typeface="Arial"/>
                <a:cs typeface="Arial"/>
              </a:rPr>
              <a:t>range</a:t>
            </a:r>
            <a:endParaRPr sz="1400" dirty="0">
              <a:latin typeface="Arial"/>
              <a:cs typeface="Arial"/>
            </a:endParaRPr>
          </a:p>
          <a:p>
            <a:pPr marL="354965" indent="-342265">
              <a:lnSpc>
                <a:spcPct val="100000"/>
              </a:lnSpc>
              <a:spcBef>
                <a:spcPts val="335"/>
              </a:spcBef>
              <a:buChar char="•"/>
              <a:tabLst>
                <a:tab pos="354965" algn="l"/>
              </a:tabLst>
            </a:pPr>
            <a:r>
              <a:rPr sz="1400" dirty="0">
                <a:latin typeface="Arial"/>
                <a:cs typeface="Arial"/>
              </a:rPr>
              <a:t>Rolling</a:t>
            </a:r>
            <a:r>
              <a:rPr sz="1400" spc="-10" dirty="0">
                <a:latin typeface="Arial"/>
                <a:cs typeface="Arial"/>
              </a:rPr>
              <a:t> </a:t>
            </a:r>
            <a:r>
              <a:rPr sz="1400" dirty="0">
                <a:latin typeface="Arial"/>
                <a:cs typeface="Arial"/>
              </a:rPr>
              <a:t>out</a:t>
            </a:r>
            <a:r>
              <a:rPr sz="1400" spc="-35" dirty="0">
                <a:latin typeface="Arial"/>
                <a:cs typeface="Arial"/>
              </a:rPr>
              <a:t> </a:t>
            </a:r>
            <a:r>
              <a:rPr sz="1400" spc="-10" dirty="0">
                <a:latin typeface="Arial"/>
                <a:cs typeface="Arial"/>
              </a:rPr>
              <a:t>Type-</a:t>
            </a:r>
            <a:r>
              <a:rPr sz="1400" dirty="0">
                <a:latin typeface="Arial"/>
                <a:cs typeface="Arial"/>
              </a:rPr>
              <a:t>055</a:t>
            </a:r>
            <a:r>
              <a:rPr sz="1400" spc="-25" dirty="0">
                <a:latin typeface="Arial"/>
                <a:cs typeface="Arial"/>
              </a:rPr>
              <a:t> </a:t>
            </a:r>
            <a:r>
              <a:rPr sz="1400" dirty="0">
                <a:latin typeface="Arial"/>
                <a:cs typeface="Arial"/>
              </a:rPr>
              <a:t>cruiser</a:t>
            </a:r>
            <a:r>
              <a:rPr sz="1400" spc="-50" dirty="0">
                <a:latin typeface="Arial"/>
                <a:cs typeface="Arial"/>
              </a:rPr>
              <a:t> </a:t>
            </a:r>
            <a:r>
              <a:rPr sz="1400" dirty="0">
                <a:latin typeface="Arial"/>
                <a:cs typeface="Arial"/>
              </a:rPr>
              <a:t>(13,000-ton</a:t>
            </a:r>
            <a:r>
              <a:rPr sz="1400" spc="-50" dirty="0">
                <a:latin typeface="Arial"/>
                <a:cs typeface="Arial"/>
              </a:rPr>
              <a:t> </a:t>
            </a:r>
            <a:r>
              <a:rPr sz="1400" dirty="0">
                <a:latin typeface="Arial"/>
                <a:cs typeface="Arial"/>
              </a:rPr>
              <a:t>ship</a:t>
            </a:r>
            <a:r>
              <a:rPr sz="1400" spc="-35" dirty="0">
                <a:latin typeface="Arial"/>
                <a:cs typeface="Arial"/>
              </a:rPr>
              <a:t> </a:t>
            </a:r>
            <a:r>
              <a:rPr sz="1400" dirty="0">
                <a:latin typeface="Arial"/>
                <a:cs typeface="Arial"/>
              </a:rPr>
              <a:t>with Aegis-like</a:t>
            </a:r>
            <a:r>
              <a:rPr sz="1400" spc="-50" dirty="0">
                <a:latin typeface="Arial"/>
                <a:cs typeface="Arial"/>
              </a:rPr>
              <a:t> </a:t>
            </a:r>
            <a:r>
              <a:rPr sz="1400" spc="-10" dirty="0">
                <a:latin typeface="Arial"/>
                <a:cs typeface="Arial"/>
              </a:rPr>
              <a:t>defenses)</a:t>
            </a:r>
            <a:endParaRPr sz="1400" dirty="0">
              <a:latin typeface="Arial"/>
              <a:cs typeface="Arial"/>
            </a:endParaRPr>
          </a:p>
          <a:p>
            <a:pPr marL="354965" indent="-342265">
              <a:lnSpc>
                <a:spcPct val="100000"/>
              </a:lnSpc>
              <a:spcBef>
                <a:spcPts val="335"/>
              </a:spcBef>
              <a:buChar char="•"/>
              <a:tabLst>
                <a:tab pos="354965" algn="l"/>
              </a:tabLst>
            </a:pPr>
            <a:r>
              <a:rPr sz="1400" dirty="0">
                <a:latin typeface="Arial"/>
                <a:cs typeface="Arial"/>
              </a:rPr>
              <a:t>Quiet,</a:t>
            </a:r>
            <a:r>
              <a:rPr sz="1400" spc="-30" dirty="0">
                <a:latin typeface="Arial"/>
                <a:cs typeface="Arial"/>
              </a:rPr>
              <a:t> </a:t>
            </a:r>
            <a:r>
              <a:rPr sz="1400" spc="-10" dirty="0">
                <a:latin typeface="Arial"/>
                <a:cs typeface="Arial"/>
              </a:rPr>
              <a:t>high-performance</a:t>
            </a:r>
            <a:r>
              <a:rPr sz="1400" spc="-55" dirty="0">
                <a:latin typeface="Arial"/>
                <a:cs typeface="Arial"/>
              </a:rPr>
              <a:t> </a:t>
            </a:r>
            <a:r>
              <a:rPr sz="1400" dirty="0">
                <a:latin typeface="Arial"/>
                <a:cs typeface="Arial"/>
              </a:rPr>
              <a:t>diesel</a:t>
            </a:r>
            <a:r>
              <a:rPr sz="1400" spc="-20" dirty="0">
                <a:latin typeface="Arial"/>
                <a:cs typeface="Arial"/>
              </a:rPr>
              <a:t> </a:t>
            </a:r>
            <a:r>
              <a:rPr sz="1400" dirty="0">
                <a:latin typeface="Arial"/>
                <a:cs typeface="Arial"/>
              </a:rPr>
              <a:t>electric</a:t>
            </a:r>
            <a:r>
              <a:rPr sz="1400" spc="-40" dirty="0">
                <a:latin typeface="Arial"/>
                <a:cs typeface="Arial"/>
              </a:rPr>
              <a:t> </a:t>
            </a:r>
            <a:r>
              <a:rPr sz="1400" dirty="0">
                <a:latin typeface="Arial"/>
                <a:cs typeface="Arial"/>
              </a:rPr>
              <a:t>submarine</a:t>
            </a:r>
            <a:r>
              <a:rPr sz="1400" spc="-45" dirty="0">
                <a:latin typeface="Arial"/>
                <a:cs typeface="Arial"/>
              </a:rPr>
              <a:t> </a:t>
            </a:r>
            <a:r>
              <a:rPr sz="1400" dirty="0">
                <a:latin typeface="Arial"/>
                <a:cs typeface="Arial"/>
              </a:rPr>
              <a:t>fleet</a:t>
            </a:r>
            <a:r>
              <a:rPr sz="1400" spc="-30" dirty="0">
                <a:latin typeface="Arial"/>
                <a:cs typeface="Arial"/>
              </a:rPr>
              <a:t> </a:t>
            </a:r>
            <a:r>
              <a:rPr sz="1400" dirty="0">
                <a:latin typeface="Arial"/>
                <a:cs typeface="Arial"/>
              </a:rPr>
              <a:t>plus</a:t>
            </a:r>
            <a:r>
              <a:rPr sz="1400" spc="-15" dirty="0">
                <a:latin typeface="Arial"/>
                <a:cs typeface="Arial"/>
              </a:rPr>
              <a:t> </a:t>
            </a:r>
            <a:r>
              <a:rPr sz="1400" dirty="0">
                <a:latin typeface="Arial"/>
                <a:cs typeface="Arial"/>
              </a:rPr>
              <a:t>smaller</a:t>
            </a:r>
            <a:r>
              <a:rPr sz="1400" spc="-30" dirty="0">
                <a:latin typeface="Arial"/>
                <a:cs typeface="Arial"/>
              </a:rPr>
              <a:t> </a:t>
            </a:r>
            <a:r>
              <a:rPr sz="1400" dirty="0">
                <a:latin typeface="Arial"/>
                <a:cs typeface="Arial"/>
              </a:rPr>
              <a:t>SSN</a:t>
            </a:r>
            <a:r>
              <a:rPr sz="1400" spc="-5" dirty="0">
                <a:latin typeface="Arial"/>
                <a:cs typeface="Arial"/>
              </a:rPr>
              <a:t> </a:t>
            </a:r>
            <a:r>
              <a:rPr sz="1400" spc="-10" dirty="0">
                <a:latin typeface="Arial"/>
                <a:cs typeface="Arial"/>
              </a:rPr>
              <a:t>force</a:t>
            </a:r>
            <a:endParaRPr sz="1400" dirty="0">
              <a:latin typeface="Arial"/>
              <a:cs typeface="Arial"/>
            </a:endParaRPr>
          </a:p>
          <a:p>
            <a:pPr marL="354965" indent="-342265">
              <a:lnSpc>
                <a:spcPct val="100000"/>
              </a:lnSpc>
              <a:spcBef>
                <a:spcPts val="340"/>
              </a:spcBef>
              <a:buChar char="•"/>
              <a:tabLst>
                <a:tab pos="354965" algn="l"/>
              </a:tabLst>
            </a:pPr>
            <a:r>
              <a:rPr sz="1400" spc="-10" dirty="0">
                <a:latin typeface="Arial"/>
                <a:cs typeface="Arial"/>
              </a:rPr>
              <a:t>Long-</a:t>
            </a:r>
            <a:r>
              <a:rPr sz="1400" dirty="0">
                <a:latin typeface="Arial"/>
                <a:cs typeface="Arial"/>
              </a:rPr>
              <a:t>range</a:t>
            </a:r>
            <a:r>
              <a:rPr sz="1400" spc="-55" dirty="0">
                <a:latin typeface="Arial"/>
                <a:cs typeface="Arial"/>
              </a:rPr>
              <a:t> </a:t>
            </a:r>
            <a:r>
              <a:rPr sz="1400" dirty="0">
                <a:latin typeface="Arial"/>
                <a:cs typeface="Arial"/>
              </a:rPr>
              <a:t>precision</a:t>
            </a:r>
            <a:r>
              <a:rPr sz="1400" spc="-50" dirty="0">
                <a:latin typeface="Arial"/>
                <a:cs typeface="Arial"/>
              </a:rPr>
              <a:t> </a:t>
            </a:r>
            <a:r>
              <a:rPr sz="1400" dirty="0">
                <a:latin typeface="Arial"/>
                <a:cs typeface="Arial"/>
              </a:rPr>
              <a:t>munitions</a:t>
            </a:r>
            <a:r>
              <a:rPr sz="1400" spc="-50" dirty="0">
                <a:latin typeface="Arial"/>
                <a:cs typeface="Arial"/>
              </a:rPr>
              <a:t> </a:t>
            </a:r>
            <a:r>
              <a:rPr sz="1400" dirty="0">
                <a:latin typeface="Arial"/>
                <a:cs typeface="Arial"/>
              </a:rPr>
              <a:t>fitted</a:t>
            </a:r>
            <a:r>
              <a:rPr sz="1400" spc="-35" dirty="0">
                <a:latin typeface="Arial"/>
                <a:cs typeface="Arial"/>
              </a:rPr>
              <a:t> </a:t>
            </a:r>
            <a:r>
              <a:rPr sz="1400" dirty="0">
                <a:latin typeface="Arial"/>
                <a:cs typeface="Arial"/>
              </a:rPr>
              <a:t>with</a:t>
            </a:r>
            <a:r>
              <a:rPr sz="1400" spc="-20" dirty="0">
                <a:latin typeface="Arial"/>
                <a:cs typeface="Arial"/>
              </a:rPr>
              <a:t> </a:t>
            </a:r>
            <a:r>
              <a:rPr sz="1400" dirty="0">
                <a:latin typeface="Arial"/>
                <a:cs typeface="Arial"/>
              </a:rPr>
              <a:t>hypersonic</a:t>
            </a:r>
            <a:r>
              <a:rPr sz="1400" spc="-35" dirty="0">
                <a:latin typeface="Arial"/>
                <a:cs typeface="Arial"/>
              </a:rPr>
              <a:t> </a:t>
            </a:r>
            <a:r>
              <a:rPr sz="1400" dirty="0">
                <a:latin typeface="Arial"/>
                <a:cs typeface="Arial"/>
              </a:rPr>
              <a:t>glide</a:t>
            </a:r>
            <a:r>
              <a:rPr sz="1400" spc="-30" dirty="0">
                <a:latin typeface="Arial"/>
                <a:cs typeface="Arial"/>
              </a:rPr>
              <a:t> </a:t>
            </a:r>
            <a:r>
              <a:rPr sz="1400" dirty="0">
                <a:latin typeface="Arial"/>
                <a:cs typeface="Arial"/>
              </a:rPr>
              <a:t>vehicles</a:t>
            </a:r>
            <a:r>
              <a:rPr sz="1400" spc="-20" dirty="0">
                <a:latin typeface="Arial"/>
                <a:cs typeface="Arial"/>
              </a:rPr>
              <a:t> </a:t>
            </a:r>
            <a:r>
              <a:rPr sz="1400" dirty="0">
                <a:latin typeface="Arial"/>
                <a:cs typeface="Arial"/>
              </a:rPr>
              <a:t>(DF-17,</a:t>
            </a:r>
            <a:r>
              <a:rPr sz="1400" spc="-40" dirty="0">
                <a:latin typeface="Arial"/>
                <a:cs typeface="Arial"/>
              </a:rPr>
              <a:t> </a:t>
            </a:r>
            <a:r>
              <a:rPr sz="1400" spc="-10" dirty="0">
                <a:latin typeface="Arial"/>
                <a:cs typeface="Arial"/>
              </a:rPr>
              <a:t>DF-</a:t>
            </a:r>
            <a:r>
              <a:rPr sz="1400" spc="-25" dirty="0">
                <a:latin typeface="Arial"/>
                <a:cs typeface="Arial"/>
              </a:rPr>
              <a:t>27)</a:t>
            </a:r>
            <a:endParaRPr sz="1400" dirty="0">
              <a:latin typeface="Arial"/>
              <a:cs typeface="Arial"/>
            </a:endParaRPr>
          </a:p>
          <a:p>
            <a:pPr marL="12700">
              <a:lnSpc>
                <a:spcPct val="100000"/>
              </a:lnSpc>
              <a:spcBef>
                <a:spcPts val="335"/>
              </a:spcBef>
            </a:pPr>
            <a:r>
              <a:rPr sz="1400" b="1" dirty="0">
                <a:latin typeface="Arial"/>
                <a:cs typeface="Arial"/>
              </a:rPr>
              <a:t>Expanding</a:t>
            </a:r>
            <a:r>
              <a:rPr sz="1400" b="1" spc="-60" dirty="0">
                <a:latin typeface="Arial"/>
                <a:cs typeface="Arial"/>
              </a:rPr>
              <a:t> </a:t>
            </a:r>
            <a:r>
              <a:rPr sz="1400" b="1" dirty="0">
                <a:latin typeface="Arial"/>
                <a:cs typeface="Arial"/>
              </a:rPr>
              <a:t>means</a:t>
            </a:r>
            <a:r>
              <a:rPr sz="1400" b="1" spc="-40" dirty="0">
                <a:latin typeface="Arial"/>
                <a:cs typeface="Arial"/>
              </a:rPr>
              <a:t> </a:t>
            </a:r>
            <a:r>
              <a:rPr sz="1400" b="1" dirty="0">
                <a:latin typeface="Arial"/>
                <a:cs typeface="Arial"/>
              </a:rPr>
              <a:t>of</a:t>
            </a:r>
            <a:r>
              <a:rPr sz="1400" b="1" spc="-30" dirty="0">
                <a:latin typeface="Arial"/>
                <a:cs typeface="Arial"/>
              </a:rPr>
              <a:t> </a:t>
            </a:r>
            <a:r>
              <a:rPr sz="1400" b="1" dirty="0">
                <a:latin typeface="Arial"/>
                <a:cs typeface="Arial"/>
              </a:rPr>
              <a:t>“strategic</a:t>
            </a:r>
            <a:r>
              <a:rPr sz="1400" b="1" spc="-65" dirty="0">
                <a:latin typeface="Arial"/>
                <a:cs typeface="Arial"/>
              </a:rPr>
              <a:t> </a:t>
            </a:r>
            <a:r>
              <a:rPr sz="1400" b="1" spc="-10" dirty="0">
                <a:latin typeface="Arial"/>
                <a:cs typeface="Arial"/>
              </a:rPr>
              <a:t>deterrence”</a:t>
            </a:r>
            <a:endParaRPr sz="1400" dirty="0">
              <a:latin typeface="Arial"/>
              <a:cs typeface="Arial"/>
            </a:endParaRPr>
          </a:p>
          <a:p>
            <a:pPr marL="354965" indent="-342265">
              <a:lnSpc>
                <a:spcPct val="100000"/>
              </a:lnSpc>
              <a:spcBef>
                <a:spcPts val="335"/>
              </a:spcBef>
              <a:buChar char="•"/>
              <a:tabLst>
                <a:tab pos="354965" algn="l"/>
              </a:tabLst>
            </a:pPr>
            <a:r>
              <a:rPr sz="1400" dirty="0">
                <a:latin typeface="Arial"/>
                <a:cs typeface="Arial"/>
              </a:rPr>
              <a:t>Expanding</a:t>
            </a:r>
            <a:r>
              <a:rPr sz="1400" spc="-40" dirty="0">
                <a:latin typeface="Arial"/>
                <a:cs typeface="Arial"/>
              </a:rPr>
              <a:t> </a:t>
            </a:r>
            <a:r>
              <a:rPr sz="1400" dirty="0">
                <a:latin typeface="Arial"/>
                <a:cs typeface="Arial"/>
              </a:rPr>
              <a:t>nuclear</a:t>
            </a:r>
            <a:r>
              <a:rPr sz="1400" spc="-40" dirty="0">
                <a:latin typeface="Arial"/>
                <a:cs typeface="Arial"/>
              </a:rPr>
              <a:t> </a:t>
            </a:r>
            <a:r>
              <a:rPr sz="1400" dirty="0">
                <a:latin typeface="Arial"/>
                <a:cs typeface="Arial"/>
              </a:rPr>
              <a:t>inventory</a:t>
            </a:r>
            <a:r>
              <a:rPr sz="1400" spc="-60" dirty="0">
                <a:latin typeface="Arial"/>
                <a:cs typeface="Arial"/>
              </a:rPr>
              <a:t> </a:t>
            </a:r>
            <a:r>
              <a:rPr sz="1400" dirty="0">
                <a:latin typeface="Arial"/>
                <a:cs typeface="Arial"/>
              </a:rPr>
              <a:t>–</a:t>
            </a:r>
            <a:r>
              <a:rPr sz="1400" spc="-20" dirty="0">
                <a:latin typeface="Arial"/>
                <a:cs typeface="Arial"/>
              </a:rPr>
              <a:t> </a:t>
            </a:r>
            <a:r>
              <a:rPr sz="1400" dirty="0">
                <a:latin typeface="Arial"/>
                <a:cs typeface="Arial"/>
              </a:rPr>
              <a:t>tripling</a:t>
            </a:r>
            <a:r>
              <a:rPr sz="1400" spc="-40" dirty="0">
                <a:latin typeface="Arial"/>
                <a:cs typeface="Arial"/>
              </a:rPr>
              <a:t> </a:t>
            </a:r>
            <a:r>
              <a:rPr sz="1400" dirty="0">
                <a:latin typeface="Arial"/>
                <a:cs typeface="Arial"/>
              </a:rPr>
              <a:t>warheads</a:t>
            </a:r>
            <a:r>
              <a:rPr sz="1400" spc="-40" dirty="0">
                <a:latin typeface="Arial"/>
                <a:cs typeface="Arial"/>
              </a:rPr>
              <a:t> </a:t>
            </a:r>
            <a:r>
              <a:rPr sz="1400" dirty="0">
                <a:latin typeface="Arial"/>
                <a:cs typeface="Arial"/>
              </a:rPr>
              <a:t>by</a:t>
            </a:r>
            <a:r>
              <a:rPr sz="1400" spc="-20" dirty="0">
                <a:latin typeface="Arial"/>
                <a:cs typeface="Arial"/>
              </a:rPr>
              <a:t> </a:t>
            </a:r>
            <a:r>
              <a:rPr sz="1400" dirty="0">
                <a:latin typeface="Arial"/>
                <a:cs typeface="Arial"/>
              </a:rPr>
              <a:t>2027,</a:t>
            </a:r>
            <a:r>
              <a:rPr sz="1400" spc="-50" dirty="0">
                <a:latin typeface="Arial"/>
                <a:cs typeface="Arial"/>
              </a:rPr>
              <a:t> </a:t>
            </a:r>
            <a:r>
              <a:rPr sz="1400" dirty="0">
                <a:latin typeface="Arial"/>
                <a:cs typeface="Arial"/>
              </a:rPr>
              <a:t>nuclear</a:t>
            </a:r>
            <a:r>
              <a:rPr sz="1400" spc="-35" dirty="0">
                <a:latin typeface="Arial"/>
                <a:cs typeface="Arial"/>
              </a:rPr>
              <a:t> </a:t>
            </a:r>
            <a:r>
              <a:rPr sz="1400" spc="-10" dirty="0">
                <a:latin typeface="Arial"/>
                <a:cs typeface="Arial"/>
              </a:rPr>
              <a:t>triad</a:t>
            </a:r>
            <a:endParaRPr sz="1400" dirty="0">
              <a:latin typeface="Arial"/>
              <a:cs typeface="Arial"/>
            </a:endParaRPr>
          </a:p>
          <a:p>
            <a:pPr marL="354965" indent="-342265">
              <a:lnSpc>
                <a:spcPct val="100000"/>
              </a:lnSpc>
              <a:spcBef>
                <a:spcPts val="340"/>
              </a:spcBef>
              <a:buChar char="•"/>
              <a:tabLst>
                <a:tab pos="354965" algn="l"/>
              </a:tabLst>
            </a:pPr>
            <a:r>
              <a:rPr sz="1400" dirty="0">
                <a:latin typeface="Arial"/>
                <a:cs typeface="Arial"/>
              </a:rPr>
              <a:t>Emphasis</a:t>
            </a:r>
            <a:r>
              <a:rPr sz="1400" spc="-35" dirty="0">
                <a:latin typeface="Arial"/>
                <a:cs typeface="Arial"/>
              </a:rPr>
              <a:t> </a:t>
            </a:r>
            <a:r>
              <a:rPr sz="1400" dirty="0">
                <a:latin typeface="Arial"/>
                <a:cs typeface="Arial"/>
              </a:rPr>
              <a:t>on</a:t>
            </a:r>
            <a:r>
              <a:rPr sz="1400" spc="-20" dirty="0">
                <a:latin typeface="Arial"/>
                <a:cs typeface="Arial"/>
              </a:rPr>
              <a:t> </a:t>
            </a:r>
            <a:r>
              <a:rPr sz="1400" dirty="0">
                <a:latin typeface="Arial"/>
                <a:cs typeface="Arial"/>
              </a:rPr>
              <a:t>“information</a:t>
            </a:r>
            <a:r>
              <a:rPr sz="1400" spc="-50" dirty="0">
                <a:latin typeface="Arial"/>
                <a:cs typeface="Arial"/>
              </a:rPr>
              <a:t> </a:t>
            </a:r>
            <a:r>
              <a:rPr sz="1400" dirty="0">
                <a:latin typeface="Arial"/>
                <a:cs typeface="Arial"/>
              </a:rPr>
              <a:t>age”</a:t>
            </a:r>
            <a:r>
              <a:rPr sz="1400" spc="-25" dirty="0">
                <a:latin typeface="Arial"/>
                <a:cs typeface="Arial"/>
              </a:rPr>
              <a:t> </a:t>
            </a:r>
            <a:r>
              <a:rPr sz="1400" dirty="0">
                <a:latin typeface="Arial"/>
                <a:cs typeface="Arial"/>
              </a:rPr>
              <a:t>weapons</a:t>
            </a:r>
            <a:r>
              <a:rPr sz="1400" spc="-60" dirty="0">
                <a:latin typeface="Arial"/>
                <a:cs typeface="Arial"/>
              </a:rPr>
              <a:t> </a:t>
            </a:r>
            <a:r>
              <a:rPr sz="1400" dirty="0">
                <a:latin typeface="Arial"/>
                <a:cs typeface="Arial"/>
              </a:rPr>
              <a:t>–</a:t>
            </a:r>
            <a:r>
              <a:rPr sz="1400" spc="-30" dirty="0">
                <a:latin typeface="Arial"/>
                <a:cs typeface="Arial"/>
              </a:rPr>
              <a:t> </a:t>
            </a:r>
            <a:r>
              <a:rPr sz="1400" dirty="0">
                <a:latin typeface="Arial"/>
                <a:cs typeface="Arial"/>
              </a:rPr>
              <a:t>space,</a:t>
            </a:r>
            <a:r>
              <a:rPr sz="1400" spc="-45" dirty="0">
                <a:latin typeface="Arial"/>
                <a:cs typeface="Arial"/>
              </a:rPr>
              <a:t> </a:t>
            </a:r>
            <a:r>
              <a:rPr sz="1400" dirty="0">
                <a:latin typeface="Arial"/>
                <a:cs typeface="Arial"/>
              </a:rPr>
              <a:t>cyberspace,</a:t>
            </a:r>
            <a:r>
              <a:rPr sz="1400" spc="-50" dirty="0">
                <a:latin typeface="Arial"/>
                <a:cs typeface="Arial"/>
              </a:rPr>
              <a:t> </a:t>
            </a:r>
            <a:r>
              <a:rPr sz="1400" spc="-25" dirty="0">
                <a:latin typeface="Arial"/>
                <a:cs typeface="Arial"/>
              </a:rPr>
              <a:t>EW</a:t>
            </a:r>
            <a:endParaRPr sz="1400" dirty="0">
              <a:latin typeface="Arial"/>
              <a:cs typeface="Arial"/>
            </a:endParaRPr>
          </a:p>
        </p:txBody>
      </p:sp>
      <p:sp>
        <p:nvSpPr>
          <p:cNvPr id="4" name="object 4"/>
          <p:cNvSpPr txBox="1"/>
          <p:nvPr/>
        </p:nvSpPr>
        <p:spPr>
          <a:xfrm>
            <a:off x="8483345" y="6273495"/>
            <a:ext cx="125095" cy="239395"/>
          </a:xfrm>
          <a:prstGeom prst="rect">
            <a:avLst/>
          </a:prstGeom>
        </p:spPr>
        <p:txBody>
          <a:bodyPr vert="horz" wrap="square" lIns="0" tIns="12700" rIns="0" bIns="0" rtlCol="0">
            <a:spAutoFit/>
          </a:bodyPr>
          <a:lstStyle/>
          <a:p>
            <a:pPr marL="12700">
              <a:lnSpc>
                <a:spcPct val="100000"/>
              </a:lnSpc>
              <a:spcBef>
                <a:spcPts val="100"/>
              </a:spcBef>
            </a:pPr>
            <a:r>
              <a:rPr sz="1400" spc="-50" dirty="0">
                <a:latin typeface="Arial"/>
                <a:cs typeface="Arial"/>
              </a:rPr>
              <a:t>4</a:t>
            </a:r>
            <a:endParaRPr sz="1400">
              <a:latin typeface="Arial"/>
              <a:cs typeface="Arial"/>
            </a:endParaRPr>
          </a:p>
        </p:txBody>
      </p:sp>
      <p:grpSp>
        <p:nvGrpSpPr>
          <p:cNvPr id="5" name="object 5"/>
          <p:cNvGrpSpPr/>
          <p:nvPr/>
        </p:nvGrpSpPr>
        <p:grpSpPr>
          <a:xfrm>
            <a:off x="394334" y="4431410"/>
            <a:ext cx="2876550" cy="1619250"/>
            <a:chOff x="394334" y="4431410"/>
            <a:chExt cx="2876550" cy="1619250"/>
          </a:xfrm>
        </p:grpSpPr>
        <p:pic>
          <p:nvPicPr>
            <p:cNvPr id="6" name="object 6"/>
            <p:cNvPicPr/>
            <p:nvPr/>
          </p:nvPicPr>
          <p:blipFill>
            <a:blip r:embed="rId2" cstate="print"/>
            <a:stretch>
              <a:fillRect/>
            </a:stretch>
          </p:blipFill>
          <p:spPr>
            <a:xfrm>
              <a:off x="403859" y="4440935"/>
              <a:ext cx="2857500" cy="1600200"/>
            </a:xfrm>
            <a:prstGeom prst="rect">
              <a:avLst/>
            </a:prstGeom>
          </p:spPr>
        </p:pic>
        <p:sp>
          <p:nvSpPr>
            <p:cNvPr id="7" name="object 7"/>
            <p:cNvSpPr/>
            <p:nvPr/>
          </p:nvSpPr>
          <p:spPr>
            <a:xfrm>
              <a:off x="399097" y="4436173"/>
              <a:ext cx="2867025" cy="1609725"/>
            </a:xfrm>
            <a:custGeom>
              <a:avLst/>
              <a:gdLst/>
              <a:ahLst/>
              <a:cxnLst/>
              <a:rect l="l" t="t" r="r" b="b"/>
              <a:pathLst>
                <a:path w="2867025" h="1609725">
                  <a:moveTo>
                    <a:pt x="0" y="1609725"/>
                  </a:moveTo>
                  <a:lnTo>
                    <a:pt x="2867025" y="1609725"/>
                  </a:lnTo>
                  <a:lnTo>
                    <a:pt x="2867025" y="0"/>
                  </a:lnTo>
                  <a:lnTo>
                    <a:pt x="0" y="0"/>
                  </a:lnTo>
                  <a:lnTo>
                    <a:pt x="0" y="1609725"/>
                  </a:lnTo>
                  <a:close/>
                </a:path>
              </a:pathLst>
            </a:custGeom>
            <a:ln w="9525">
              <a:solidFill>
                <a:srgbClr val="000000"/>
              </a:solidFill>
            </a:ln>
          </p:spPr>
          <p:txBody>
            <a:bodyPr wrap="square" lIns="0" tIns="0" rIns="0" bIns="0" rtlCol="0"/>
            <a:lstStyle/>
            <a:p>
              <a:endParaRPr/>
            </a:p>
          </p:txBody>
        </p:sp>
      </p:grpSp>
      <p:grpSp>
        <p:nvGrpSpPr>
          <p:cNvPr id="8" name="object 8"/>
          <p:cNvGrpSpPr/>
          <p:nvPr/>
        </p:nvGrpSpPr>
        <p:grpSpPr>
          <a:xfrm>
            <a:off x="3491039" y="4420742"/>
            <a:ext cx="2609850" cy="1647189"/>
            <a:chOff x="3491039" y="4420742"/>
            <a:chExt cx="2609850" cy="1647189"/>
          </a:xfrm>
        </p:grpSpPr>
        <p:pic>
          <p:nvPicPr>
            <p:cNvPr id="9" name="object 9"/>
            <p:cNvPicPr/>
            <p:nvPr/>
          </p:nvPicPr>
          <p:blipFill>
            <a:blip r:embed="rId3" cstate="print"/>
            <a:stretch>
              <a:fillRect/>
            </a:stretch>
          </p:blipFill>
          <p:spPr>
            <a:xfrm>
              <a:off x="3500628" y="4430267"/>
              <a:ext cx="2590800" cy="1627632"/>
            </a:xfrm>
            <a:prstGeom prst="rect">
              <a:avLst/>
            </a:prstGeom>
          </p:spPr>
        </p:pic>
        <p:sp>
          <p:nvSpPr>
            <p:cNvPr id="10" name="object 10"/>
            <p:cNvSpPr/>
            <p:nvPr/>
          </p:nvSpPr>
          <p:spPr>
            <a:xfrm>
              <a:off x="3495802" y="4425505"/>
              <a:ext cx="2600325" cy="1637664"/>
            </a:xfrm>
            <a:custGeom>
              <a:avLst/>
              <a:gdLst/>
              <a:ahLst/>
              <a:cxnLst/>
              <a:rect l="l" t="t" r="r" b="b"/>
              <a:pathLst>
                <a:path w="2600325" h="1637664">
                  <a:moveTo>
                    <a:pt x="0" y="1637156"/>
                  </a:moveTo>
                  <a:lnTo>
                    <a:pt x="2600325" y="1637156"/>
                  </a:lnTo>
                  <a:lnTo>
                    <a:pt x="2600325" y="0"/>
                  </a:lnTo>
                  <a:lnTo>
                    <a:pt x="0" y="0"/>
                  </a:lnTo>
                  <a:lnTo>
                    <a:pt x="0" y="1637156"/>
                  </a:lnTo>
                  <a:close/>
                </a:path>
              </a:pathLst>
            </a:custGeom>
            <a:ln w="9525">
              <a:solidFill>
                <a:srgbClr val="000000"/>
              </a:solidFill>
            </a:ln>
          </p:spPr>
          <p:txBody>
            <a:bodyPr wrap="square" lIns="0" tIns="0" rIns="0" bIns="0" rtlCol="0"/>
            <a:lstStyle/>
            <a:p>
              <a:endParaRPr/>
            </a:p>
          </p:txBody>
        </p:sp>
      </p:grpSp>
      <p:grpSp>
        <p:nvGrpSpPr>
          <p:cNvPr id="11" name="object 11"/>
          <p:cNvGrpSpPr/>
          <p:nvPr/>
        </p:nvGrpSpPr>
        <p:grpSpPr>
          <a:xfrm>
            <a:off x="6391211" y="4420742"/>
            <a:ext cx="2538730" cy="1647189"/>
            <a:chOff x="6391211" y="4420742"/>
            <a:chExt cx="2538730" cy="1647189"/>
          </a:xfrm>
        </p:grpSpPr>
        <p:pic>
          <p:nvPicPr>
            <p:cNvPr id="12" name="object 12"/>
            <p:cNvPicPr/>
            <p:nvPr/>
          </p:nvPicPr>
          <p:blipFill>
            <a:blip r:embed="rId4" cstate="print"/>
            <a:stretch>
              <a:fillRect/>
            </a:stretch>
          </p:blipFill>
          <p:spPr>
            <a:xfrm>
              <a:off x="6400799" y="4430267"/>
              <a:ext cx="2519172" cy="1627632"/>
            </a:xfrm>
            <a:prstGeom prst="rect">
              <a:avLst/>
            </a:prstGeom>
          </p:spPr>
        </p:pic>
        <p:sp>
          <p:nvSpPr>
            <p:cNvPr id="13" name="object 13"/>
            <p:cNvSpPr/>
            <p:nvPr/>
          </p:nvSpPr>
          <p:spPr>
            <a:xfrm>
              <a:off x="6395973" y="4425505"/>
              <a:ext cx="2529205" cy="1637664"/>
            </a:xfrm>
            <a:custGeom>
              <a:avLst/>
              <a:gdLst/>
              <a:ahLst/>
              <a:cxnLst/>
              <a:rect l="l" t="t" r="r" b="b"/>
              <a:pathLst>
                <a:path w="2529204" h="1637664">
                  <a:moveTo>
                    <a:pt x="0" y="1637156"/>
                  </a:moveTo>
                  <a:lnTo>
                    <a:pt x="2528697" y="1637156"/>
                  </a:lnTo>
                  <a:lnTo>
                    <a:pt x="2528697" y="0"/>
                  </a:lnTo>
                  <a:lnTo>
                    <a:pt x="0" y="0"/>
                  </a:lnTo>
                  <a:lnTo>
                    <a:pt x="0" y="1637156"/>
                  </a:lnTo>
                  <a:close/>
                </a:path>
              </a:pathLst>
            </a:custGeom>
            <a:ln w="9525">
              <a:solidFill>
                <a:srgbClr val="000000"/>
              </a:solidFill>
            </a:ln>
          </p:spPr>
          <p:txBody>
            <a:bodyPr wrap="square" lIns="0" tIns="0" rIns="0" bIns="0" rtlCol="0"/>
            <a:lstStyle/>
            <a:p>
              <a:endParaRPr/>
            </a:p>
          </p:txBody>
        </p:sp>
      </p:grpSp>
      <p:sp>
        <p:nvSpPr>
          <p:cNvPr id="14" name="object 14"/>
          <p:cNvSpPr txBox="1"/>
          <p:nvPr/>
        </p:nvSpPr>
        <p:spPr>
          <a:xfrm>
            <a:off x="1298194" y="6087567"/>
            <a:ext cx="1073785" cy="193675"/>
          </a:xfrm>
          <a:prstGeom prst="rect">
            <a:avLst/>
          </a:prstGeom>
        </p:spPr>
        <p:txBody>
          <a:bodyPr vert="horz" wrap="square" lIns="0" tIns="12700" rIns="0" bIns="0" rtlCol="0">
            <a:spAutoFit/>
          </a:bodyPr>
          <a:lstStyle/>
          <a:p>
            <a:pPr marL="12700">
              <a:lnSpc>
                <a:spcPct val="100000"/>
              </a:lnSpc>
              <a:spcBef>
                <a:spcPts val="100"/>
              </a:spcBef>
            </a:pPr>
            <a:r>
              <a:rPr sz="1100" spc="-10" dirty="0">
                <a:latin typeface="Arial"/>
                <a:cs typeface="Arial"/>
              </a:rPr>
              <a:t>Type-</a:t>
            </a:r>
            <a:r>
              <a:rPr sz="1100" dirty="0">
                <a:latin typeface="Arial"/>
                <a:cs typeface="Arial"/>
              </a:rPr>
              <a:t>055 </a:t>
            </a:r>
            <a:r>
              <a:rPr sz="1100" spc="-10" dirty="0">
                <a:latin typeface="Arial"/>
                <a:cs typeface="Arial"/>
              </a:rPr>
              <a:t>cruiser</a:t>
            </a:r>
            <a:endParaRPr sz="1100">
              <a:latin typeface="Arial"/>
              <a:cs typeface="Arial"/>
            </a:endParaRPr>
          </a:p>
        </p:txBody>
      </p:sp>
      <p:sp>
        <p:nvSpPr>
          <p:cNvPr id="15" name="object 15"/>
          <p:cNvSpPr txBox="1"/>
          <p:nvPr/>
        </p:nvSpPr>
        <p:spPr>
          <a:xfrm>
            <a:off x="4342003" y="6070193"/>
            <a:ext cx="727075"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Arial"/>
                <a:cs typeface="Arial"/>
              </a:rPr>
              <a:t>J-20</a:t>
            </a:r>
            <a:r>
              <a:rPr sz="1100" spc="-25" dirty="0">
                <a:latin typeface="Arial"/>
                <a:cs typeface="Arial"/>
              </a:rPr>
              <a:t> </a:t>
            </a:r>
            <a:r>
              <a:rPr sz="1100" spc="-10" dirty="0">
                <a:latin typeface="Arial"/>
                <a:cs typeface="Arial"/>
              </a:rPr>
              <a:t>fighter</a:t>
            </a:r>
            <a:endParaRPr sz="1100">
              <a:latin typeface="Arial"/>
              <a:cs typeface="Arial"/>
            </a:endParaRPr>
          </a:p>
        </p:txBody>
      </p:sp>
      <p:sp>
        <p:nvSpPr>
          <p:cNvPr id="16" name="object 16"/>
          <p:cNvSpPr txBox="1"/>
          <p:nvPr/>
        </p:nvSpPr>
        <p:spPr>
          <a:xfrm>
            <a:off x="7319009" y="6063792"/>
            <a:ext cx="876935" cy="193675"/>
          </a:xfrm>
          <a:prstGeom prst="rect">
            <a:avLst/>
          </a:prstGeom>
        </p:spPr>
        <p:txBody>
          <a:bodyPr vert="horz" wrap="square" lIns="0" tIns="12700" rIns="0" bIns="0" rtlCol="0">
            <a:spAutoFit/>
          </a:bodyPr>
          <a:lstStyle/>
          <a:p>
            <a:pPr marL="12700">
              <a:lnSpc>
                <a:spcPct val="100000"/>
              </a:lnSpc>
              <a:spcBef>
                <a:spcPts val="100"/>
              </a:spcBef>
            </a:pPr>
            <a:r>
              <a:rPr sz="1100" spc="-10" dirty="0">
                <a:latin typeface="Arial"/>
                <a:cs typeface="Arial"/>
              </a:rPr>
              <a:t>DF-</a:t>
            </a:r>
            <a:r>
              <a:rPr sz="1100" dirty="0">
                <a:latin typeface="Arial"/>
                <a:cs typeface="Arial"/>
              </a:rPr>
              <a:t>17</a:t>
            </a:r>
            <a:r>
              <a:rPr sz="1100" spc="-10" dirty="0">
                <a:latin typeface="Arial"/>
                <a:cs typeface="Arial"/>
              </a:rPr>
              <a:t> </a:t>
            </a:r>
            <a:r>
              <a:rPr sz="1100" spc="-20" dirty="0">
                <a:latin typeface="Arial"/>
                <a:cs typeface="Arial"/>
              </a:rPr>
              <a:t>MRBM</a:t>
            </a:r>
            <a:endParaRPr sz="11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1E3F1D60-6907-1F61-5371-EE9C3EC64D7F}"/>
              </a:ext>
            </a:extLst>
          </p:cNvPr>
          <p:cNvSpPr>
            <a:spLocks noGrp="1"/>
          </p:cNvSpPr>
          <p:nvPr>
            <p:ph type="title"/>
          </p:nvPr>
        </p:nvSpPr>
        <p:spPr>
          <a:xfrm>
            <a:off x="4038600" y="609600"/>
            <a:ext cx="5492750" cy="369332"/>
          </a:xfrm>
        </p:spPr>
        <p:txBody>
          <a:bodyPr/>
          <a:lstStyle/>
          <a:p>
            <a:r>
              <a:rPr lang="en-US" altLang="en-US" b="1" dirty="0"/>
              <a:t>Resourcing </a:t>
            </a:r>
          </a:p>
        </p:txBody>
      </p:sp>
      <p:sp>
        <p:nvSpPr>
          <p:cNvPr id="24580" name="Slide Number Placeholder 4">
            <a:extLst>
              <a:ext uri="{FF2B5EF4-FFF2-40B4-BE49-F238E27FC236}">
                <a16:creationId xmlns:a16="http://schemas.microsoft.com/office/drawing/2014/main" id="{0134F69A-75EC-69DD-D7F2-B108D3297ACD}"/>
              </a:ext>
            </a:extLst>
          </p:cNvPr>
          <p:cNvSpPr>
            <a:spLocks noGrp="1"/>
          </p:cNvSpPr>
          <p:nvPr>
            <p:ph type="sldNum" sz="quarter" idx="12"/>
          </p:nvPr>
        </p:nvSpPr>
        <p:spPr bwMode="auto">
          <a:xfrm>
            <a:off x="6553200" y="624522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ct val="0"/>
              </a:spcBef>
              <a:buFontTx/>
              <a:buNone/>
              <a:defRPr/>
            </a:pPr>
            <a:fld id="{BFBAE88E-2F68-455C-8776-E5CC52D29771}" type="slidenum">
              <a:rPr lang="en-US" altLang="en-US" smtClean="0"/>
              <a:pPr>
                <a:spcBef>
                  <a:spcPct val="0"/>
                </a:spcBef>
                <a:buFontTx/>
                <a:buNone/>
                <a:defRPr/>
              </a:pPr>
              <a:t>7</a:t>
            </a:fld>
            <a:endParaRPr lang="en-US" altLang="en-US" sz="1400"/>
          </a:p>
        </p:txBody>
      </p:sp>
      <p:sp>
        <p:nvSpPr>
          <p:cNvPr id="4" name="TextBox 3">
            <a:extLst>
              <a:ext uri="{FF2B5EF4-FFF2-40B4-BE49-F238E27FC236}">
                <a16:creationId xmlns:a16="http://schemas.microsoft.com/office/drawing/2014/main" id="{DCBA0D4E-AEDD-9C48-DE57-A6E8024AEC74}"/>
              </a:ext>
            </a:extLst>
          </p:cNvPr>
          <p:cNvSpPr txBox="1"/>
          <p:nvPr/>
        </p:nvSpPr>
        <p:spPr>
          <a:xfrm>
            <a:off x="533400" y="1451837"/>
            <a:ext cx="7848600" cy="2662267"/>
          </a:xfrm>
          <a:prstGeom prst="rect">
            <a:avLst/>
          </a:prstGeom>
          <a:noFill/>
        </p:spPr>
        <p:txBody>
          <a:bodyPr wrap="square">
            <a:spAutoFit/>
          </a:bodyPr>
          <a:lstStyle/>
          <a:p>
            <a:pPr marL="285750" indent="-285750" eaLnBrk="1" hangingPunct="1">
              <a:buFont typeface="Arial" panose="020B0604020202020204" pitchFamily="34" charset="0"/>
              <a:buChar char="•"/>
            </a:pPr>
            <a:r>
              <a:rPr lang="en-US" altLang="en-US" sz="1800" dirty="0"/>
              <a:t>Official budget: $231 billion (2024) </a:t>
            </a:r>
          </a:p>
          <a:p>
            <a:pPr marL="742950" lvl="1" indent="-285750" eaLnBrk="1" hangingPunct="1">
              <a:buFont typeface="Arial" panose="020B0604020202020204" pitchFamily="34" charset="0"/>
              <a:buChar char="•"/>
            </a:pPr>
            <a:r>
              <a:rPr lang="en-US" altLang="en-US" sz="1400" dirty="0"/>
              <a:t>More than $300 billion when accounting for off-budget expenses, e.g. R&amp;D </a:t>
            </a:r>
          </a:p>
          <a:p>
            <a:pPr marL="742950" lvl="1" indent="-285750" eaLnBrk="1" hangingPunct="1">
              <a:buFont typeface="Arial" panose="020B0604020202020204" pitchFamily="34" charset="0"/>
              <a:buChar char="•"/>
            </a:pPr>
            <a:r>
              <a:rPr lang="en-US" altLang="en-US" sz="1400" dirty="0"/>
              <a:t>China also derives perhaps ~$150B in value due to PPP differential </a:t>
            </a:r>
          </a:p>
          <a:p>
            <a:pPr marL="742950" lvl="1" indent="-285750" eaLnBrk="1" hangingPunct="1">
              <a:buFont typeface="Arial" panose="020B0604020202020204" pitchFamily="34" charset="0"/>
              <a:buChar char="•"/>
            </a:pPr>
            <a:r>
              <a:rPr lang="en-US" altLang="en-US" sz="1400" dirty="0"/>
              <a:t>Largest defense budget in Asia (but well behind U.S. $895 billion FY25 budget) </a:t>
            </a:r>
          </a:p>
          <a:p>
            <a:pPr marL="742950" lvl="1" indent="-285750" eaLnBrk="1" hangingPunct="1">
              <a:buFont typeface="Arial" panose="020B0604020202020204" pitchFamily="34" charset="0"/>
              <a:buChar char="•"/>
            </a:pPr>
            <a:r>
              <a:rPr lang="en-US" altLang="en-US" sz="1400" dirty="0"/>
              <a:t>Budgets growing at high single-digit rates </a:t>
            </a:r>
          </a:p>
          <a:p>
            <a:pPr marL="742950" lvl="1" indent="-285750" eaLnBrk="1" hangingPunct="1">
              <a:buFont typeface="Arial" panose="020B0604020202020204" pitchFamily="34" charset="0"/>
              <a:buChar char="•"/>
            </a:pPr>
            <a:r>
              <a:rPr lang="en-US" altLang="en-US" sz="1400" dirty="0"/>
              <a:t>Still small as percentage of GDP and central government expenditures </a:t>
            </a:r>
          </a:p>
          <a:p>
            <a:pPr marL="342900" indent="-342900">
              <a:spcBef>
                <a:spcPts val="600"/>
              </a:spcBef>
              <a:buFont typeface="Arial" panose="020B0604020202020204" pitchFamily="34" charset="0"/>
              <a:buChar char="•"/>
              <a:defRPr/>
            </a:pPr>
            <a:r>
              <a:rPr lang="en-US" dirty="0"/>
              <a:t>Shift towards technological innovation </a:t>
            </a:r>
            <a:endParaRPr lang="en-US" sz="1400" dirty="0"/>
          </a:p>
          <a:p>
            <a:pPr marL="742950" lvl="1" indent="-285750">
              <a:buFont typeface="Arial" panose="020B0604020202020204" pitchFamily="34" charset="0"/>
              <a:buChar char="•"/>
              <a:defRPr/>
            </a:pPr>
            <a:r>
              <a:rPr lang="en-US" sz="1400" dirty="0"/>
              <a:t>1990s, 2000s: mostly relying on foreign absorption. Allows PLA to catch up quickly but remains dependent on foreign technology</a:t>
            </a:r>
          </a:p>
          <a:p>
            <a:pPr marL="742950" lvl="1" indent="-285750">
              <a:buFont typeface="Arial" panose="020B0604020202020204" pitchFamily="34" charset="0"/>
              <a:buChar char="•"/>
              <a:defRPr/>
            </a:pPr>
            <a:r>
              <a:rPr lang="en-US" sz="1400" dirty="0"/>
              <a:t>Today: PLA imports very little from abroad. Mostly self-sufficient. Unclear what impact U.S. restrictions in AI, semiconductors, quantum will have. </a:t>
            </a:r>
          </a:p>
        </p:txBody>
      </p:sp>
      <p:sp>
        <p:nvSpPr>
          <p:cNvPr id="7" name="TextBox 6">
            <a:extLst>
              <a:ext uri="{FF2B5EF4-FFF2-40B4-BE49-F238E27FC236}">
                <a16:creationId xmlns:a16="http://schemas.microsoft.com/office/drawing/2014/main" id="{39A701D5-ADF5-CA4E-3A67-4B356B3DE16E}"/>
              </a:ext>
            </a:extLst>
          </p:cNvPr>
          <p:cNvSpPr txBox="1"/>
          <p:nvPr/>
        </p:nvSpPr>
        <p:spPr>
          <a:xfrm>
            <a:off x="5641975" y="6413698"/>
            <a:ext cx="2286000" cy="307777"/>
          </a:xfrm>
          <a:prstGeom prst="rect">
            <a:avLst/>
          </a:prstGeom>
          <a:noFill/>
        </p:spPr>
        <p:txBody>
          <a:bodyPr wrap="square" rtlCol="0">
            <a:spAutoFit/>
          </a:bodyPr>
          <a:lstStyle/>
          <a:p>
            <a:r>
              <a:rPr lang="en-US" sz="1400" dirty="0"/>
              <a:t>CMPR, 2024</a:t>
            </a:r>
          </a:p>
        </p:txBody>
      </p:sp>
      <p:pic>
        <p:nvPicPr>
          <p:cNvPr id="8" name="Picture 7">
            <a:extLst>
              <a:ext uri="{FF2B5EF4-FFF2-40B4-BE49-F238E27FC236}">
                <a16:creationId xmlns:a16="http://schemas.microsoft.com/office/drawing/2014/main" id="{34DD9C77-1B5D-10D0-13B0-C42276DD1A84}"/>
              </a:ext>
            </a:extLst>
          </p:cNvPr>
          <p:cNvPicPr>
            <a:picLocks noChangeAspect="1"/>
          </p:cNvPicPr>
          <p:nvPr/>
        </p:nvPicPr>
        <p:blipFill>
          <a:blip r:embed="rId2"/>
          <a:stretch>
            <a:fillRect/>
          </a:stretch>
        </p:blipFill>
        <p:spPr>
          <a:xfrm>
            <a:off x="1371600" y="4127433"/>
            <a:ext cx="4161838" cy="255788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1808" y="641349"/>
            <a:ext cx="5492750" cy="382156"/>
          </a:xfrm>
          <a:prstGeom prst="rect">
            <a:avLst/>
          </a:prstGeom>
        </p:spPr>
        <p:txBody>
          <a:bodyPr vert="horz" wrap="square" lIns="0" tIns="12700" rIns="0" bIns="0" rtlCol="0">
            <a:spAutoFit/>
          </a:bodyPr>
          <a:lstStyle/>
          <a:p>
            <a:pPr marL="1629410">
              <a:lnSpc>
                <a:spcPct val="100000"/>
              </a:lnSpc>
              <a:spcBef>
                <a:spcPts val="100"/>
              </a:spcBef>
            </a:pPr>
            <a:r>
              <a:rPr b="1" spc="-25" dirty="0"/>
              <a:t>Pre-</a:t>
            </a:r>
            <a:r>
              <a:rPr b="1" dirty="0"/>
              <a:t>Reform</a:t>
            </a:r>
            <a:r>
              <a:rPr b="1" spc="-35" dirty="0"/>
              <a:t> </a:t>
            </a:r>
            <a:r>
              <a:rPr b="1" spc="-25" dirty="0"/>
              <a:t>PLA</a:t>
            </a:r>
          </a:p>
        </p:txBody>
      </p:sp>
      <p:grpSp>
        <p:nvGrpSpPr>
          <p:cNvPr id="3" name="object 3"/>
          <p:cNvGrpSpPr/>
          <p:nvPr/>
        </p:nvGrpSpPr>
        <p:grpSpPr>
          <a:xfrm>
            <a:off x="1455439" y="1469389"/>
            <a:ext cx="6423025" cy="4674235"/>
            <a:chOff x="1455439" y="1469389"/>
            <a:chExt cx="6423025" cy="4674235"/>
          </a:xfrm>
        </p:grpSpPr>
        <p:pic>
          <p:nvPicPr>
            <p:cNvPr id="4" name="object 4"/>
            <p:cNvPicPr/>
            <p:nvPr/>
          </p:nvPicPr>
          <p:blipFill>
            <a:blip r:embed="rId2" cstate="print"/>
            <a:stretch>
              <a:fillRect/>
            </a:stretch>
          </p:blipFill>
          <p:spPr>
            <a:xfrm>
              <a:off x="1455439" y="1901025"/>
              <a:ext cx="6422936" cy="4242062"/>
            </a:xfrm>
            <a:prstGeom prst="rect">
              <a:avLst/>
            </a:prstGeom>
          </p:spPr>
        </p:pic>
        <p:sp>
          <p:nvSpPr>
            <p:cNvPr id="5" name="object 5"/>
            <p:cNvSpPr/>
            <p:nvPr/>
          </p:nvSpPr>
          <p:spPr>
            <a:xfrm>
              <a:off x="3429761" y="1482089"/>
              <a:ext cx="533400" cy="609600"/>
            </a:xfrm>
            <a:custGeom>
              <a:avLst/>
              <a:gdLst/>
              <a:ahLst/>
              <a:cxnLst/>
              <a:rect l="l" t="t" r="r" b="b"/>
              <a:pathLst>
                <a:path w="533400" h="609600">
                  <a:moveTo>
                    <a:pt x="266700" y="0"/>
                  </a:moveTo>
                  <a:lnTo>
                    <a:pt x="223433" y="3990"/>
                  </a:lnTo>
                  <a:lnTo>
                    <a:pt x="182392" y="15544"/>
                  </a:lnTo>
                  <a:lnTo>
                    <a:pt x="144124" y="34032"/>
                  </a:lnTo>
                  <a:lnTo>
                    <a:pt x="109179" y="58826"/>
                  </a:lnTo>
                  <a:lnTo>
                    <a:pt x="78104" y="89296"/>
                  </a:lnTo>
                  <a:lnTo>
                    <a:pt x="51450" y="124815"/>
                  </a:lnTo>
                  <a:lnTo>
                    <a:pt x="29763" y="164753"/>
                  </a:lnTo>
                  <a:lnTo>
                    <a:pt x="13594" y="208483"/>
                  </a:lnTo>
                  <a:lnTo>
                    <a:pt x="3489" y="255374"/>
                  </a:lnTo>
                  <a:lnTo>
                    <a:pt x="0" y="304800"/>
                  </a:lnTo>
                  <a:lnTo>
                    <a:pt x="3489" y="354225"/>
                  </a:lnTo>
                  <a:lnTo>
                    <a:pt x="13594" y="401116"/>
                  </a:lnTo>
                  <a:lnTo>
                    <a:pt x="29763" y="444846"/>
                  </a:lnTo>
                  <a:lnTo>
                    <a:pt x="51450" y="484784"/>
                  </a:lnTo>
                  <a:lnTo>
                    <a:pt x="78104" y="520303"/>
                  </a:lnTo>
                  <a:lnTo>
                    <a:pt x="109179" y="550773"/>
                  </a:lnTo>
                  <a:lnTo>
                    <a:pt x="144124" y="575567"/>
                  </a:lnTo>
                  <a:lnTo>
                    <a:pt x="182392" y="594055"/>
                  </a:lnTo>
                  <a:lnTo>
                    <a:pt x="223433" y="605609"/>
                  </a:lnTo>
                  <a:lnTo>
                    <a:pt x="266700" y="609600"/>
                  </a:lnTo>
                  <a:lnTo>
                    <a:pt x="309966" y="605609"/>
                  </a:lnTo>
                  <a:lnTo>
                    <a:pt x="351007" y="594055"/>
                  </a:lnTo>
                  <a:lnTo>
                    <a:pt x="389275" y="575567"/>
                  </a:lnTo>
                  <a:lnTo>
                    <a:pt x="424220" y="550773"/>
                  </a:lnTo>
                  <a:lnTo>
                    <a:pt x="455294" y="520303"/>
                  </a:lnTo>
                  <a:lnTo>
                    <a:pt x="481949" y="484784"/>
                  </a:lnTo>
                  <a:lnTo>
                    <a:pt x="486583" y="476250"/>
                  </a:lnTo>
                  <a:lnTo>
                    <a:pt x="266700" y="476250"/>
                  </a:lnTo>
                  <a:lnTo>
                    <a:pt x="224546" y="467514"/>
                  </a:lnTo>
                  <a:lnTo>
                    <a:pt x="187939" y="443185"/>
                  </a:lnTo>
                  <a:lnTo>
                    <a:pt x="159075" y="406078"/>
                  </a:lnTo>
                  <a:lnTo>
                    <a:pt x="140147" y="359011"/>
                  </a:lnTo>
                  <a:lnTo>
                    <a:pt x="133350" y="304800"/>
                  </a:lnTo>
                  <a:lnTo>
                    <a:pt x="140147" y="250588"/>
                  </a:lnTo>
                  <a:lnTo>
                    <a:pt x="159075" y="203521"/>
                  </a:lnTo>
                  <a:lnTo>
                    <a:pt x="187939" y="166414"/>
                  </a:lnTo>
                  <a:lnTo>
                    <a:pt x="224546" y="142085"/>
                  </a:lnTo>
                  <a:lnTo>
                    <a:pt x="266700" y="133350"/>
                  </a:lnTo>
                  <a:lnTo>
                    <a:pt x="486583" y="133350"/>
                  </a:lnTo>
                  <a:lnTo>
                    <a:pt x="481949" y="124815"/>
                  </a:lnTo>
                  <a:lnTo>
                    <a:pt x="455295" y="89296"/>
                  </a:lnTo>
                  <a:lnTo>
                    <a:pt x="424220" y="58826"/>
                  </a:lnTo>
                  <a:lnTo>
                    <a:pt x="389275" y="34032"/>
                  </a:lnTo>
                  <a:lnTo>
                    <a:pt x="351007" y="15544"/>
                  </a:lnTo>
                  <a:lnTo>
                    <a:pt x="309966" y="3990"/>
                  </a:lnTo>
                  <a:lnTo>
                    <a:pt x="266700" y="0"/>
                  </a:lnTo>
                  <a:close/>
                </a:path>
                <a:path w="533400" h="609600">
                  <a:moveTo>
                    <a:pt x="486583" y="133350"/>
                  </a:moveTo>
                  <a:lnTo>
                    <a:pt x="266700" y="133350"/>
                  </a:lnTo>
                  <a:lnTo>
                    <a:pt x="308853" y="142085"/>
                  </a:lnTo>
                  <a:lnTo>
                    <a:pt x="345460" y="166414"/>
                  </a:lnTo>
                  <a:lnTo>
                    <a:pt x="374324" y="203521"/>
                  </a:lnTo>
                  <a:lnTo>
                    <a:pt x="393252" y="250588"/>
                  </a:lnTo>
                  <a:lnTo>
                    <a:pt x="400050" y="304800"/>
                  </a:lnTo>
                  <a:lnTo>
                    <a:pt x="393252" y="359011"/>
                  </a:lnTo>
                  <a:lnTo>
                    <a:pt x="374324" y="406078"/>
                  </a:lnTo>
                  <a:lnTo>
                    <a:pt x="345460" y="443185"/>
                  </a:lnTo>
                  <a:lnTo>
                    <a:pt x="308853" y="467514"/>
                  </a:lnTo>
                  <a:lnTo>
                    <a:pt x="266700" y="476250"/>
                  </a:lnTo>
                  <a:lnTo>
                    <a:pt x="486583" y="476250"/>
                  </a:lnTo>
                  <a:lnTo>
                    <a:pt x="503636" y="444846"/>
                  </a:lnTo>
                  <a:lnTo>
                    <a:pt x="519805" y="401116"/>
                  </a:lnTo>
                  <a:lnTo>
                    <a:pt x="529910" y="354225"/>
                  </a:lnTo>
                  <a:lnTo>
                    <a:pt x="533400" y="304800"/>
                  </a:lnTo>
                  <a:lnTo>
                    <a:pt x="529910" y="255374"/>
                  </a:lnTo>
                  <a:lnTo>
                    <a:pt x="519805" y="208483"/>
                  </a:lnTo>
                  <a:lnTo>
                    <a:pt x="503636" y="164753"/>
                  </a:lnTo>
                  <a:lnTo>
                    <a:pt x="486583" y="133350"/>
                  </a:lnTo>
                  <a:close/>
                </a:path>
              </a:pathLst>
            </a:custGeom>
            <a:solidFill>
              <a:srgbClr val="FF0000"/>
            </a:solidFill>
          </p:spPr>
          <p:txBody>
            <a:bodyPr wrap="square" lIns="0" tIns="0" rIns="0" bIns="0" rtlCol="0"/>
            <a:lstStyle/>
            <a:p>
              <a:endParaRPr/>
            </a:p>
          </p:txBody>
        </p:sp>
        <p:sp>
          <p:nvSpPr>
            <p:cNvPr id="6" name="object 6"/>
            <p:cNvSpPr/>
            <p:nvPr/>
          </p:nvSpPr>
          <p:spPr>
            <a:xfrm>
              <a:off x="3429761" y="1482089"/>
              <a:ext cx="533400" cy="609600"/>
            </a:xfrm>
            <a:custGeom>
              <a:avLst/>
              <a:gdLst/>
              <a:ahLst/>
              <a:cxnLst/>
              <a:rect l="l" t="t" r="r" b="b"/>
              <a:pathLst>
                <a:path w="533400" h="609600">
                  <a:moveTo>
                    <a:pt x="0" y="304800"/>
                  </a:moveTo>
                  <a:lnTo>
                    <a:pt x="3489" y="255374"/>
                  </a:lnTo>
                  <a:lnTo>
                    <a:pt x="13594" y="208483"/>
                  </a:lnTo>
                  <a:lnTo>
                    <a:pt x="29763" y="164753"/>
                  </a:lnTo>
                  <a:lnTo>
                    <a:pt x="51450" y="124815"/>
                  </a:lnTo>
                  <a:lnTo>
                    <a:pt x="78104" y="89296"/>
                  </a:lnTo>
                  <a:lnTo>
                    <a:pt x="109179" y="58826"/>
                  </a:lnTo>
                  <a:lnTo>
                    <a:pt x="144124" y="34032"/>
                  </a:lnTo>
                  <a:lnTo>
                    <a:pt x="182392" y="15544"/>
                  </a:lnTo>
                  <a:lnTo>
                    <a:pt x="223433" y="3990"/>
                  </a:lnTo>
                  <a:lnTo>
                    <a:pt x="266700" y="0"/>
                  </a:lnTo>
                  <a:lnTo>
                    <a:pt x="309966" y="3990"/>
                  </a:lnTo>
                  <a:lnTo>
                    <a:pt x="351007" y="15544"/>
                  </a:lnTo>
                  <a:lnTo>
                    <a:pt x="389275" y="34032"/>
                  </a:lnTo>
                  <a:lnTo>
                    <a:pt x="424220" y="58826"/>
                  </a:lnTo>
                  <a:lnTo>
                    <a:pt x="455295" y="89296"/>
                  </a:lnTo>
                  <a:lnTo>
                    <a:pt x="481949" y="124815"/>
                  </a:lnTo>
                  <a:lnTo>
                    <a:pt x="503636" y="164753"/>
                  </a:lnTo>
                  <a:lnTo>
                    <a:pt x="519805" y="208483"/>
                  </a:lnTo>
                  <a:lnTo>
                    <a:pt x="529910" y="255374"/>
                  </a:lnTo>
                  <a:lnTo>
                    <a:pt x="533400" y="304800"/>
                  </a:lnTo>
                  <a:lnTo>
                    <a:pt x="529910" y="354225"/>
                  </a:lnTo>
                  <a:lnTo>
                    <a:pt x="519805" y="401116"/>
                  </a:lnTo>
                  <a:lnTo>
                    <a:pt x="503636" y="444846"/>
                  </a:lnTo>
                  <a:lnTo>
                    <a:pt x="481949" y="484784"/>
                  </a:lnTo>
                  <a:lnTo>
                    <a:pt x="455295" y="520303"/>
                  </a:lnTo>
                  <a:lnTo>
                    <a:pt x="424220" y="550773"/>
                  </a:lnTo>
                  <a:lnTo>
                    <a:pt x="389275" y="575567"/>
                  </a:lnTo>
                  <a:lnTo>
                    <a:pt x="351007" y="594055"/>
                  </a:lnTo>
                  <a:lnTo>
                    <a:pt x="309966" y="605609"/>
                  </a:lnTo>
                  <a:lnTo>
                    <a:pt x="266700" y="609600"/>
                  </a:lnTo>
                  <a:lnTo>
                    <a:pt x="223433" y="605609"/>
                  </a:lnTo>
                  <a:lnTo>
                    <a:pt x="182392" y="594055"/>
                  </a:lnTo>
                  <a:lnTo>
                    <a:pt x="144124" y="575567"/>
                  </a:lnTo>
                  <a:lnTo>
                    <a:pt x="109179" y="550773"/>
                  </a:lnTo>
                  <a:lnTo>
                    <a:pt x="78104" y="520303"/>
                  </a:lnTo>
                  <a:lnTo>
                    <a:pt x="51450" y="484784"/>
                  </a:lnTo>
                  <a:lnTo>
                    <a:pt x="29763" y="444846"/>
                  </a:lnTo>
                  <a:lnTo>
                    <a:pt x="13594" y="401116"/>
                  </a:lnTo>
                  <a:lnTo>
                    <a:pt x="3489" y="354225"/>
                  </a:lnTo>
                  <a:lnTo>
                    <a:pt x="0" y="304800"/>
                  </a:lnTo>
                  <a:close/>
                </a:path>
                <a:path w="533400" h="609600">
                  <a:moveTo>
                    <a:pt x="133350" y="304800"/>
                  </a:moveTo>
                  <a:lnTo>
                    <a:pt x="140147" y="359011"/>
                  </a:lnTo>
                  <a:lnTo>
                    <a:pt x="159075" y="406078"/>
                  </a:lnTo>
                  <a:lnTo>
                    <a:pt x="187939" y="443185"/>
                  </a:lnTo>
                  <a:lnTo>
                    <a:pt x="224546" y="467514"/>
                  </a:lnTo>
                  <a:lnTo>
                    <a:pt x="266700" y="476250"/>
                  </a:lnTo>
                  <a:lnTo>
                    <a:pt x="308853" y="467514"/>
                  </a:lnTo>
                  <a:lnTo>
                    <a:pt x="345460" y="443185"/>
                  </a:lnTo>
                  <a:lnTo>
                    <a:pt x="374324" y="406078"/>
                  </a:lnTo>
                  <a:lnTo>
                    <a:pt x="393252" y="359011"/>
                  </a:lnTo>
                  <a:lnTo>
                    <a:pt x="400050" y="304800"/>
                  </a:lnTo>
                  <a:lnTo>
                    <a:pt x="393252" y="250588"/>
                  </a:lnTo>
                  <a:lnTo>
                    <a:pt x="374324" y="203521"/>
                  </a:lnTo>
                  <a:lnTo>
                    <a:pt x="345460" y="166414"/>
                  </a:lnTo>
                  <a:lnTo>
                    <a:pt x="308853" y="142085"/>
                  </a:lnTo>
                  <a:lnTo>
                    <a:pt x="266700" y="133350"/>
                  </a:lnTo>
                  <a:lnTo>
                    <a:pt x="224546" y="142085"/>
                  </a:lnTo>
                  <a:lnTo>
                    <a:pt x="187939" y="166414"/>
                  </a:lnTo>
                  <a:lnTo>
                    <a:pt x="159075" y="203521"/>
                  </a:lnTo>
                  <a:lnTo>
                    <a:pt x="140147" y="250588"/>
                  </a:lnTo>
                  <a:lnTo>
                    <a:pt x="133350" y="304800"/>
                  </a:lnTo>
                  <a:close/>
                </a:path>
              </a:pathLst>
            </a:custGeom>
            <a:ln w="25400">
              <a:solidFill>
                <a:srgbClr val="000000"/>
              </a:solidFill>
            </a:ln>
          </p:spPr>
          <p:txBody>
            <a:bodyPr wrap="square" lIns="0" tIns="0" rIns="0" bIns="0" rtlCol="0"/>
            <a:lstStyle/>
            <a:p>
              <a:endParaRPr/>
            </a:p>
          </p:txBody>
        </p:sp>
      </p:grpSp>
      <p:sp>
        <p:nvSpPr>
          <p:cNvPr id="7" name="object 7"/>
          <p:cNvSpPr txBox="1"/>
          <p:nvPr/>
        </p:nvSpPr>
        <p:spPr>
          <a:xfrm>
            <a:off x="3620261" y="1418082"/>
            <a:ext cx="4133850" cy="512445"/>
          </a:xfrm>
          <a:prstGeom prst="rect">
            <a:avLst/>
          </a:prstGeom>
        </p:spPr>
        <p:txBody>
          <a:bodyPr vert="horz" wrap="square" lIns="0" tIns="12700" rIns="0" bIns="0" rtlCol="0">
            <a:spAutoFit/>
          </a:bodyPr>
          <a:lstStyle/>
          <a:p>
            <a:pPr marL="1271905">
              <a:lnSpc>
                <a:spcPts val="1914"/>
              </a:lnSpc>
              <a:spcBef>
                <a:spcPts val="100"/>
              </a:spcBef>
            </a:pPr>
            <a:r>
              <a:rPr sz="1800" i="1" dirty="0">
                <a:latin typeface="Arial"/>
                <a:cs typeface="Arial"/>
              </a:rPr>
              <a:t>PLA</a:t>
            </a:r>
            <a:r>
              <a:rPr sz="1800" i="1" spc="-90" dirty="0">
                <a:latin typeface="Arial"/>
                <a:cs typeface="Arial"/>
              </a:rPr>
              <a:t> </a:t>
            </a:r>
            <a:r>
              <a:rPr sz="1800" i="1" dirty="0">
                <a:latin typeface="Arial"/>
                <a:cs typeface="Arial"/>
              </a:rPr>
              <a:t>Org</a:t>
            </a:r>
            <a:r>
              <a:rPr sz="1800" i="1" spc="-10" dirty="0">
                <a:latin typeface="Arial"/>
                <a:cs typeface="Arial"/>
              </a:rPr>
              <a:t> </a:t>
            </a:r>
            <a:r>
              <a:rPr sz="1800" b="1" i="1" u="sng" dirty="0">
                <a:uFill>
                  <a:solidFill>
                    <a:srgbClr val="000000"/>
                  </a:solidFill>
                </a:uFill>
                <a:latin typeface="Arial"/>
                <a:cs typeface="Arial"/>
              </a:rPr>
              <a:t>Before</a:t>
            </a:r>
            <a:r>
              <a:rPr sz="1800" b="1" i="1" u="none" spc="-5" dirty="0">
                <a:latin typeface="Arial"/>
                <a:cs typeface="Arial"/>
              </a:rPr>
              <a:t> </a:t>
            </a:r>
            <a:r>
              <a:rPr sz="1800" i="1" u="none" dirty="0">
                <a:latin typeface="Arial"/>
                <a:cs typeface="Arial"/>
              </a:rPr>
              <a:t>the</a:t>
            </a:r>
            <a:r>
              <a:rPr sz="1800" i="1" u="none" spc="-20" dirty="0">
                <a:latin typeface="Arial"/>
                <a:cs typeface="Arial"/>
              </a:rPr>
              <a:t> </a:t>
            </a:r>
            <a:r>
              <a:rPr sz="1800" i="1" u="none" spc="-10" dirty="0">
                <a:latin typeface="Arial"/>
                <a:cs typeface="Arial"/>
              </a:rPr>
              <a:t>Reform</a:t>
            </a:r>
            <a:endParaRPr sz="1800">
              <a:latin typeface="Arial"/>
              <a:cs typeface="Arial"/>
            </a:endParaRPr>
          </a:p>
          <a:p>
            <a:pPr marL="12700">
              <a:lnSpc>
                <a:spcPts val="1914"/>
              </a:lnSpc>
            </a:pPr>
            <a:r>
              <a:rPr sz="1800" spc="-50" dirty="0">
                <a:latin typeface="Arial"/>
                <a:cs typeface="Arial"/>
              </a:rPr>
              <a:t>1</a:t>
            </a:r>
            <a:endParaRPr sz="1800">
              <a:latin typeface="Arial"/>
              <a:cs typeface="Arial"/>
            </a:endParaRPr>
          </a:p>
        </p:txBody>
      </p:sp>
      <p:grpSp>
        <p:nvGrpSpPr>
          <p:cNvPr id="8" name="object 8"/>
          <p:cNvGrpSpPr/>
          <p:nvPr/>
        </p:nvGrpSpPr>
        <p:grpSpPr>
          <a:xfrm>
            <a:off x="1086611" y="3319271"/>
            <a:ext cx="1365250" cy="1418590"/>
            <a:chOff x="1086611" y="3319271"/>
            <a:chExt cx="1365250" cy="1418590"/>
          </a:xfrm>
        </p:grpSpPr>
        <p:pic>
          <p:nvPicPr>
            <p:cNvPr id="9" name="object 9"/>
            <p:cNvPicPr/>
            <p:nvPr/>
          </p:nvPicPr>
          <p:blipFill>
            <a:blip r:embed="rId3" cstate="print"/>
            <a:stretch>
              <a:fillRect/>
            </a:stretch>
          </p:blipFill>
          <p:spPr>
            <a:xfrm>
              <a:off x="1086611" y="3319271"/>
              <a:ext cx="554736" cy="633983"/>
            </a:xfrm>
            <a:prstGeom prst="rect">
              <a:avLst/>
            </a:prstGeom>
          </p:spPr>
        </p:pic>
        <p:sp>
          <p:nvSpPr>
            <p:cNvPr id="10" name="object 10"/>
            <p:cNvSpPr/>
            <p:nvPr/>
          </p:nvSpPr>
          <p:spPr>
            <a:xfrm>
              <a:off x="1905761" y="4115561"/>
              <a:ext cx="533400" cy="609600"/>
            </a:xfrm>
            <a:custGeom>
              <a:avLst/>
              <a:gdLst/>
              <a:ahLst/>
              <a:cxnLst/>
              <a:rect l="l" t="t" r="r" b="b"/>
              <a:pathLst>
                <a:path w="533400" h="609600">
                  <a:moveTo>
                    <a:pt x="266700" y="0"/>
                  </a:moveTo>
                  <a:lnTo>
                    <a:pt x="223433" y="3990"/>
                  </a:lnTo>
                  <a:lnTo>
                    <a:pt x="182392" y="15544"/>
                  </a:lnTo>
                  <a:lnTo>
                    <a:pt x="144124" y="34032"/>
                  </a:lnTo>
                  <a:lnTo>
                    <a:pt x="109179" y="58826"/>
                  </a:lnTo>
                  <a:lnTo>
                    <a:pt x="78105" y="89296"/>
                  </a:lnTo>
                  <a:lnTo>
                    <a:pt x="51450" y="124815"/>
                  </a:lnTo>
                  <a:lnTo>
                    <a:pt x="29763" y="164753"/>
                  </a:lnTo>
                  <a:lnTo>
                    <a:pt x="13594" y="208483"/>
                  </a:lnTo>
                  <a:lnTo>
                    <a:pt x="3489" y="255374"/>
                  </a:lnTo>
                  <a:lnTo>
                    <a:pt x="0" y="304800"/>
                  </a:lnTo>
                  <a:lnTo>
                    <a:pt x="3489" y="354225"/>
                  </a:lnTo>
                  <a:lnTo>
                    <a:pt x="13594" y="401116"/>
                  </a:lnTo>
                  <a:lnTo>
                    <a:pt x="29763" y="444846"/>
                  </a:lnTo>
                  <a:lnTo>
                    <a:pt x="51450" y="484784"/>
                  </a:lnTo>
                  <a:lnTo>
                    <a:pt x="78105" y="520303"/>
                  </a:lnTo>
                  <a:lnTo>
                    <a:pt x="109179" y="550773"/>
                  </a:lnTo>
                  <a:lnTo>
                    <a:pt x="144124" y="575567"/>
                  </a:lnTo>
                  <a:lnTo>
                    <a:pt x="182392" y="594055"/>
                  </a:lnTo>
                  <a:lnTo>
                    <a:pt x="223433" y="605609"/>
                  </a:lnTo>
                  <a:lnTo>
                    <a:pt x="266700" y="609600"/>
                  </a:lnTo>
                  <a:lnTo>
                    <a:pt x="309966" y="605609"/>
                  </a:lnTo>
                  <a:lnTo>
                    <a:pt x="351007" y="594055"/>
                  </a:lnTo>
                  <a:lnTo>
                    <a:pt x="389275" y="575567"/>
                  </a:lnTo>
                  <a:lnTo>
                    <a:pt x="424220" y="550773"/>
                  </a:lnTo>
                  <a:lnTo>
                    <a:pt x="455294" y="520303"/>
                  </a:lnTo>
                  <a:lnTo>
                    <a:pt x="481949" y="484784"/>
                  </a:lnTo>
                  <a:lnTo>
                    <a:pt x="486583" y="476250"/>
                  </a:lnTo>
                  <a:lnTo>
                    <a:pt x="266700" y="476250"/>
                  </a:lnTo>
                  <a:lnTo>
                    <a:pt x="224546" y="467514"/>
                  </a:lnTo>
                  <a:lnTo>
                    <a:pt x="187939" y="443185"/>
                  </a:lnTo>
                  <a:lnTo>
                    <a:pt x="159075" y="406078"/>
                  </a:lnTo>
                  <a:lnTo>
                    <a:pt x="140147" y="359011"/>
                  </a:lnTo>
                  <a:lnTo>
                    <a:pt x="133350" y="304800"/>
                  </a:lnTo>
                  <a:lnTo>
                    <a:pt x="140147" y="250588"/>
                  </a:lnTo>
                  <a:lnTo>
                    <a:pt x="159075" y="203521"/>
                  </a:lnTo>
                  <a:lnTo>
                    <a:pt x="187939" y="166414"/>
                  </a:lnTo>
                  <a:lnTo>
                    <a:pt x="224546" y="142085"/>
                  </a:lnTo>
                  <a:lnTo>
                    <a:pt x="266700" y="133350"/>
                  </a:lnTo>
                  <a:lnTo>
                    <a:pt x="486583" y="133350"/>
                  </a:lnTo>
                  <a:lnTo>
                    <a:pt x="481949" y="124815"/>
                  </a:lnTo>
                  <a:lnTo>
                    <a:pt x="455295" y="89296"/>
                  </a:lnTo>
                  <a:lnTo>
                    <a:pt x="424220" y="58826"/>
                  </a:lnTo>
                  <a:lnTo>
                    <a:pt x="389275" y="34032"/>
                  </a:lnTo>
                  <a:lnTo>
                    <a:pt x="351007" y="15544"/>
                  </a:lnTo>
                  <a:lnTo>
                    <a:pt x="309966" y="3990"/>
                  </a:lnTo>
                  <a:lnTo>
                    <a:pt x="266700" y="0"/>
                  </a:lnTo>
                  <a:close/>
                </a:path>
                <a:path w="533400" h="609600">
                  <a:moveTo>
                    <a:pt x="486583" y="133350"/>
                  </a:moveTo>
                  <a:lnTo>
                    <a:pt x="266700" y="133350"/>
                  </a:lnTo>
                  <a:lnTo>
                    <a:pt x="308853" y="142085"/>
                  </a:lnTo>
                  <a:lnTo>
                    <a:pt x="345460" y="166414"/>
                  </a:lnTo>
                  <a:lnTo>
                    <a:pt x="374324" y="203521"/>
                  </a:lnTo>
                  <a:lnTo>
                    <a:pt x="393252" y="250588"/>
                  </a:lnTo>
                  <a:lnTo>
                    <a:pt x="400050" y="304800"/>
                  </a:lnTo>
                  <a:lnTo>
                    <a:pt x="393252" y="359011"/>
                  </a:lnTo>
                  <a:lnTo>
                    <a:pt x="374324" y="406078"/>
                  </a:lnTo>
                  <a:lnTo>
                    <a:pt x="345460" y="443185"/>
                  </a:lnTo>
                  <a:lnTo>
                    <a:pt x="308853" y="467514"/>
                  </a:lnTo>
                  <a:lnTo>
                    <a:pt x="266700" y="476250"/>
                  </a:lnTo>
                  <a:lnTo>
                    <a:pt x="486583" y="476250"/>
                  </a:lnTo>
                  <a:lnTo>
                    <a:pt x="503636" y="444846"/>
                  </a:lnTo>
                  <a:lnTo>
                    <a:pt x="519805" y="401116"/>
                  </a:lnTo>
                  <a:lnTo>
                    <a:pt x="529910" y="354225"/>
                  </a:lnTo>
                  <a:lnTo>
                    <a:pt x="533400" y="304800"/>
                  </a:lnTo>
                  <a:lnTo>
                    <a:pt x="529910" y="255374"/>
                  </a:lnTo>
                  <a:lnTo>
                    <a:pt x="519805" y="208483"/>
                  </a:lnTo>
                  <a:lnTo>
                    <a:pt x="503636" y="164753"/>
                  </a:lnTo>
                  <a:lnTo>
                    <a:pt x="486583" y="133350"/>
                  </a:lnTo>
                  <a:close/>
                </a:path>
              </a:pathLst>
            </a:custGeom>
            <a:solidFill>
              <a:srgbClr val="FF0000"/>
            </a:solidFill>
          </p:spPr>
          <p:txBody>
            <a:bodyPr wrap="square" lIns="0" tIns="0" rIns="0" bIns="0" rtlCol="0"/>
            <a:lstStyle/>
            <a:p>
              <a:endParaRPr/>
            </a:p>
          </p:txBody>
        </p:sp>
        <p:sp>
          <p:nvSpPr>
            <p:cNvPr id="11" name="object 11"/>
            <p:cNvSpPr/>
            <p:nvPr/>
          </p:nvSpPr>
          <p:spPr>
            <a:xfrm>
              <a:off x="1905761" y="4115561"/>
              <a:ext cx="533400" cy="609600"/>
            </a:xfrm>
            <a:custGeom>
              <a:avLst/>
              <a:gdLst/>
              <a:ahLst/>
              <a:cxnLst/>
              <a:rect l="l" t="t" r="r" b="b"/>
              <a:pathLst>
                <a:path w="533400" h="609600">
                  <a:moveTo>
                    <a:pt x="0" y="304800"/>
                  </a:moveTo>
                  <a:lnTo>
                    <a:pt x="3489" y="255374"/>
                  </a:lnTo>
                  <a:lnTo>
                    <a:pt x="13594" y="208483"/>
                  </a:lnTo>
                  <a:lnTo>
                    <a:pt x="29763" y="164753"/>
                  </a:lnTo>
                  <a:lnTo>
                    <a:pt x="51450" y="124815"/>
                  </a:lnTo>
                  <a:lnTo>
                    <a:pt x="78105" y="89296"/>
                  </a:lnTo>
                  <a:lnTo>
                    <a:pt x="109179" y="58826"/>
                  </a:lnTo>
                  <a:lnTo>
                    <a:pt x="144124" y="34032"/>
                  </a:lnTo>
                  <a:lnTo>
                    <a:pt x="182392" y="15544"/>
                  </a:lnTo>
                  <a:lnTo>
                    <a:pt x="223433" y="3990"/>
                  </a:lnTo>
                  <a:lnTo>
                    <a:pt x="266700" y="0"/>
                  </a:lnTo>
                  <a:lnTo>
                    <a:pt x="309966" y="3990"/>
                  </a:lnTo>
                  <a:lnTo>
                    <a:pt x="351007" y="15544"/>
                  </a:lnTo>
                  <a:lnTo>
                    <a:pt x="389275" y="34032"/>
                  </a:lnTo>
                  <a:lnTo>
                    <a:pt x="424220" y="58826"/>
                  </a:lnTo>
                  <a:lnTo>
                    <a:pt x="455294" y="89296"/>
                  </a:lnTo>
                  <a:lnTo>
                    <a:pt x="481949" y="124815"/>
                  </a:lnTo>
                  <a:lnTo>
                    <a:pt x="503636" y="164753"/>
                  </a:lnTo>
                  <a:lnTo>
                    <a:pt x="519805" y="208483"/>
                  </a:lnTo>
                  <a:lnTo>
                    <a:pt x="529910" y="255374"/>
                  </a:lnTo>
                  <a:lnTo>
                    <a:pt x="533400" y="304800"/>
                  </a:lnTo>
                  <a:lnTo>
                    <a:pt x="529910" y="354225"/>
                  </a:lnTo>
                  <a:lnTo>
                    <a:pt x="519805" y="401116"/>
                  </a:lnTo>
                  <a:lnTo>
                    <a:pt x="503636" y="444846"/>
                  </a:lnTo>
                  <a:lnTo>
                    <a:pt x="481949" y="484784"/>
                  </a:lnTo>
                  <a:lnTo>
                    <a:pt x="455294" y="520303"/>
                  </a:lnTo>
                  <a:lnTo>
                    <a:pt x="424220" y="550773"/>
                  </a:lnTo>
                  <a:lnTo>
                    <a:pt x="389275" y="575567"/>
                  </a:lnTo>
                  <a:lnTo>
                    <a:pt x="351007" y="594055"/>
                  </a:lnTo>
                  <a:lnTo>
                    <a:pt x="309966" y="605609"/>
                  </a:lnTo>
                  <a:lnTo>
                    <a:pt x="266700" y="609600"/>
                  </a:lnTo>
                  <a:lnTo>
                    <a:pt x="223433" y="605609"/>
                  </a:lnTo>
                  <a:lnTo>
                    <a:pt x="182392" y="594055"/>
                  </a:lnTo>
                  <a:lnTo>
                    <a:pt x="144124" y="575567"/>
                  </a:lnTo>
                  <a:lnTo>
                    <a:pt x="109179" y="550773"/>
                  </a:lnTo>
                  <a:lnTo>
                    <a:pt x="78105" y="520303"/>
                  </a:lnTo>
                  <a:lnTo>
                    <a:pt x="51450" y="484784"/>
                  </a:lnTo>
                  <a:lnTo>
                    <a:pt x="29763" y="444846"/>
                  </a:lnTo>
                  <a:lnTo>
                    <a:pt x="13594" y="401116"/>
                  </a:lnTo>
                  <a:lnTo>
                    <a:pt x="3489" y="354225"/>
                  </a:lnTo>
                  <a:lnTo>
                    <a:pt x="0" y="304800"/>
                  </a:lnTo>
                  <a:close/>
                </a:path>
                <a:path w="533400" h="609600">
                  <a:moveTo>
                    <a:pt x="133350" y="304800"/>
                  </a:moveTo>
                  <a:lnTo>
                    <a:pt x="140147" y="359011"/>
                  </a:lnTo>
                  <a:lnTo>
                    <a:pt x="159075" y="406078"/>
                  </a:lnTo>
                  <a:lnTo>
                    <a:pt x="187939" y="443185"/>
                  </a:lnTo>
                  <a:lnTo>
                    <a:pt x="224546" y="467514"/>
                  </a:lnTo>
                  <a:lnTo>
                    <a:pt x="266700" y="476250"/>
                  </a:lnTo>
                  <a:lnTo>
                    <a:pt x="308853" y="467514"/>
                  </a:lnTo>
                  <a:lnTo>
                    <a:pt x="345460" y="443185"/>
                  </a:lnTo>
                  <a:lnTo>
                    <a:pt x="374324" y="406078"/>
                  </a:lnTo>
                  <a:lnTo>
                    <a:pt x="393252" y="359011"/>
                  </a:lnTo>
                  <a:lnTo>
                    <a:pt x="400050" y="304800"/>
                  </a:lnTo>
                  <a:lnTo>
                    <a:pt x="393252" y="250588"/>
                  </a:lnTo>
                  <a:lnTo>
                    <a:pt x="374324" y="203521"/>
                  </a:lnTo>
                  <a:lnTo>
                    <a:pt x="345460" y="166414"/>
                  </a:lnTo>
                  <a:lnTo>
                    <a:pt x="308853" y="142085"/>
                  </a:lnTo>
                  <a:lnTo>
                    <a:pt x="266700" y="133350"/>
                  </a:lnTo>
                  <a:lnTo>
                    <a:pt x="224546" y="142085"/>
                  </a:lnTo>
                  <a:lnTo>
                    <a:pt x="187939" y="166414"/>
                  </a:lnTo>
                  <a:lnTo>
                    <a:pt x="159075" y="203521"/>
                  </a:lnTo>
                  <a:lnTo>
                    <a:pt x="140147" y="250588"/>
                  </a:lnTo>
                  <a:lnTo>
                    <a:pt x="133350" y="304800"/>
                  </a:lnTo>
                  <a:close/>
                </a:path>
              </a:pathLst>
            </a:custGeom>
            <a:ln w="25400">
              <a:solidFill>
                <a:srgbClr val="000000"/>
              </a:solidFill>
            </a:ln>
          </p:spPr>
          <p:txBody>
            <a:bodyPr wrap="square" lIns="0" tIns="0" rIns="0" bIns="0" rtlCol="0"/>
            <a:lstStyle/>
            <a:p>
              <a:endParaRPr/>
            </a:p>
          </p:txBody>
        </p:sp>
      </p:grpSp>
      <p:sp>
        <p:nvSpPr>
          <p:cNvPr id="12" name="object 12"/>
          <p:cNvSpPr txBox="1"/>
          <p:nvPr/>
        </p:nvSpPr>
        <p:spPr>
          <a:xfrm>
            <a:off x="2095880" y="4264532"/>
            <a:ext cx="153035" cy="299720"/>
          </a:xfrm>
          <a:prstGeom prst="rect">
            <a:avLst/>
          </a:prstGeom>
        </p:spPr>
        <p:txBody>
          <a:bodyPr vert="horz" wrap="square" lIns="0" tIns="12700" rIns="0" bIns="0" rtlCol="0">
            <a:spAutoFit/>
          </a:bodyPr>
          <a:lstStyle/>
          <a:p>
            <a:pPr marL="12700">
              <a:lnSpc>
                <a:spcPct val="100000"/>
              </a:lnSpc>
              <a:spcBef>
                <a:spcPts val="100"/>
              </a:spcBef>
            </a:pPr>
            <a:r>
              <a:rPr sz="1800" spc="-50" dirty="0">
                <a:latin typeface="Arial"/>
                <a:cs typeface="Arial"/>
              </a:rPr>
              <a:t>3</a:t>
            </a:r>
            <a:endParaRPr sz="1800">
              <a:latin typeface="Arial"/>
              <a:cs typeface="Arial"/>
            </a:endParaRPr>
          </a:p>
        </p:txBody>
      </p:sp>
      <p:grpSp>
        <p:nvGrpSpPr>
          <p:cNvPr id="13" name="object 13"/>
          <p:cNvGrpSpPr/>
          <p:nvPr/>
        </p:nvGrpSpPr>
        <p:grpSpPr>
          <a:xfrm>
            <a:off x="4279646" y="5622290"/>
            <a:ext cx="558800" cy="635000"/>
            <a:chOff x="4279646" y="5622290"/>
            <a:chExt cx="558800" cy="635000"/>
          </a:xfrm>
        </p:grpSpPr>
        <p:sp>
          <p:nvSpPr>
            <p:cNvPr id="14" name="object 14"/>
            <p:cNvSpPr/>
            <p:nvPr/>
          </p:nvSpPr>
          <p:spPr>
            <a:xfrm>
              <a:off x="4292346" y="5634990"/>
              <a:ext cx="533400" cy="609600"/>
            </a:xfrm>
            <a:custGeom>
              <a:avLst/>
              <a:gdLst/>
              <a:ahLst/>
              <a:cxnLst/>
              <a:rect l="l" t="t" r="r" b="b"/>
              <a:pathLst>
                <a:path w="533400" h="609600">
                  <a:moveTo>
                    <a:pt x="266700" y="0"/>
                  </a:moveTo>
                  <a:lnTo>
                    <a:pt x="223433" y="3989"/>
                  </a:lnTo>
                  <a:lnTo>
                    <a:pt x="182392" y="15538"/>
                  </a:lnTo>
                  <a:lnTo>
                    <a:pt x="144124" y="34020"/>
                  </a:lnTo>
                  <a:lnTo>
                    <a:pt x="109179" y="58808"/>
                  </a:lnTo>
                  <a:lnTo>
                    <a:pt x="78104" y="89273"/>
                  </a:lnTo>
                  <a:lnTo>
                    <a:pt x="51450" y="124788"/>
                  </a:lnTo>
                  <a:lnTo>
                    <a:pt x="29763" y="164725"/>
                  </a:lnTo>
                  <a:lnTo>
                    <a:pt x="13594" y="208458"/>
                  </a:lnTo>
                  <a:lnTo>
                    <a:pt x="3489" y="255359"/>
                  </a:lnTo>
                  <a:lnTo>
                    <a:pt x="0" y="304800"/>
                  </a:lnTo>
                  <a:lnTo>
                    <a:pt x="3489" y="354240"/>
                  </a:lnTo>
                  <a:lnTo>
                    <a:pt x="13594" y="401141"/>
                  </a:lnTo>
                  <a:lnTo>
                    <a:pt x="29763" y="444874"/>
                  </a:lnTo>
                  <a:lnTo>
                    <a:pt x="51450" y="484811"/>
                  </a:lnTo>
                  <a:lnTo>
                    <a:pt x="78104" y="520326"/>
                  </a:lnTo>
                  <a:lnTo>
                    <a:pt x="109179" y="550791"/>
                  </a:lnTo>
                  <a:lnTo>
                    <a:pt x="144124" y="575579"/>
                  </a:lnTo>
                  <a:lnTo>
                    <a:pt x="182392" y="594061"/>
                  </a:lnTo>
                  <a:lnTo>
                    <a:pt x="223433" y="605610"/>
                  </a:lnTo>
                  <a:lnTo>
                    <a:pt x="266700" y="609600"/>
                  </a:lnTo>
                  <a:lnTo>
                    <a:pt x="309966" y="605610"/>
                  </a:lnTo>
                  <a:lnTo>
                    <a:pt x="351007" y="594061"/>
                  </a:lnTo>
                  <a:lnTo>
                    <a:pt x="389275" y="575579"/>
                  </a:lnTo>
                  <a:lnTo>
                    <a:pt x="424220" y="550791"/>
                  </a:lnTo>
                  <a:lnTo>
                    <a:pt x="455294" y="520326"/>
                  </a:lnTo>
                  <a:lnTo>
                    <a:pt x="481949" y="484811"/>
                  </a:lnTo>
                  <a:lnTo>
                    <a:pt x="486598" y="476250"/>
                  </a:lnTo>
                  <a:lnTo>
                    <a:pt x="266700" y="476250"/>
                  </a:lnTo>
                  <a:lnTo>
                    <a:pt x="224546" y="467509"/>
                  </a:lnTo>
                  <a:lnTo>
                    <a:pt x="187939" y="443170"/>
                  </a:lnTo>
                  <a:lnTo>
                    <a:pt x="159075" y="406056"/>
                  </a:lnTo>
                  <a:lnTo>
                    <a:pt x="140147" y="358992"/>
                  </a:lnTo>
                  <a:lnTo>
                    <a:pt x="133350" y="304800"/>
                  </a:lnTo>
                  <a:lnTo>
                    <a:pt x="140147" y="250607"/>
                  </a:lnTo>
                  <a:lnTo>
                    <a:pt x="159075" y="203543"/>
                  </a:lnTo>
                  <a:lnTo>
                    <a:pt x="187939" y="166429"/>
                  </a:lnTo>
                  <a:lnTo>
                    <a:pt x="224546" y="142090"/>
                  </a:lnTo>
                  <a:lnTo>
                    <a:pt x="266700" y="133350"/>
                  </a:lnTo>
                  <a:lnTo>
                    <a:pt x="486598" y="133350"/>
                  </a:lnTo>
                  <a:lnTo>
                    <a:pt x="481949" y="124788"/>
                  </a:lnTo>
                  <a:lnTo>
                    <a:pt x="455294" y="89273"/>
                  </a:lnTo>
                  <a:lnTo>
                    <a:pt x="424220" y="58808"/>
                  </a:lnTo>
                  <a:lnTo>
                    <a:pt x="389275" y="34020"/>
                  </a:lnTo>
                  <a:lnTo>
                    <a:pt x="351007" y="15538"/>
                  </a:lnTo>
                  <a:lnTo>
                    <a:pt x="309966" y="3989"/>
                  </a:lnTo>
                  <a:lnTo>
                    <a:pt x="266700" y="0"/>
                  </a:lnTo>
                  <a:close/>
                </a:path>
                <a:path w="533400" h="609600">
                  <a:moveTo>
                    <a:pt x="486598" y="133350"/>
                  </a:moveTo>
                  <a:lnTo>
                    <a:pt x="266700" y="133350"/>
                  </a:lnTo>
                  <a:lnTo>
                    <a:pt x="308853" y="142090"/>
                  </a:lnTo>
                  <a:lnTo>
                    <a:pt x="345460" y="166429"/>
                  </a:lnTo>
                  <a:lnTo>
                    <a:pt x="374324" y="203543"/>
                  </a:lnTo>
                  <a:lnTo>
                    <a:pt x="393252" y="250607"/>
                  </a:lnTo>
                  <a:lnTo>
                    <a:pt x="400050" y="304800"/>
                  </a:lnTo>
                  <a:lnTo>
                    <a:pt x="393252" y="358992"/>
                  </a:lnTo>
                  <a:lnTo>
                    <a:pt x="374324" y="406056"/>
                  </a:lnTo>
                  <a:lnTo>
                    <a:pt x="345460" y="443170"/>
                  </a:lnTo>
                  <a:lnTo>
                    <a:pt x="308853" y="467509"/>
                  </a:lnTo>
                  <a:lnTo>
                    <a:pt x="266700" y="476250"/>
                  </a:lnTo>
                  <a:lnTo>
                    <a:pt x="486598" y="476250"/>
                  </a:lnTo>
                  <a:lnTo>
                    <a:pt x="503636" y="444874"/>
                  </a:lnTo>
                  <a:lnTo>
                    <a:pt x="519805" y="401141"/>
                  </a:lnTo>
                  <a:lnTo>
                    <a:pt x="529910" y="354240"/>
                  </a:lnTo>
                  <a:lnTo>
                    <a:pt x="533400" y="304800"/>
                  </a:lnTo>
                  <a:lnTo>
                    <a:pt x="529910" y="255359"/>
                  </a:lnTo>
                  <a:lnTo>
                    <a:pt x="519805" y="208458"/>
                  </a:lnTo>
                  <a:lnTo>
                    <a:pt x="503636" y="164725"/>
                  </a:lnTo>
                  <a:lnTo>
                    <a:pt x="486598" y="133350"/>
                  </a:lnTo>
                  <a:close/>
                </a:path>
              </a:pathLst>
            </a:custGeom>
            <a:solidFill>
              <a:srgbClr val="FF0000"/>
            </a:solidFill>
          </p:spPr>
          <p:txBody>
            <a:bodyPr wrap="square" lIns="0" tIns="0" rIns="0" bIns="0" rtlCol="0"/>
            <a:lstStyle/>
            <a:p>
              <a:endParaRPr/>
            </a:p>
          </p:txBody>
        </p:sp>
        <p:sp>
          <p:nvSpPr>
            <p:cNvPr id="15" name="object 15"/>
            <p:cNvSpPr/>
            <p:nvPr/>
          </p:nvSpPr>
          <p:spPr>
            <a:xfrm>
              <a:off x="4292346" y="5634990"/>
              <a:ext cx="533400" cy="609600"/>
            </a:xfrm>
            <a:custGeom>
              <a:avLst/>
              <a:gdLst/>
              <a:ahLst/>
              <a:cxnLst/>
              <a:rect l="l" t="t" r="r" b="b"/>
              <a:pathLst>
                <a:path w="533400" h="609600">
                  <a:moveTo>
                    <a:pt x="0" y="304800"/>
                  </a:moveTo>
                  <a:lnTo>
                    <a:pt x="3489" y="255359"/>
                  </a:lnTo>
                  <a:lnTo>
                    <a:pt x="13594" y="208458"/>
                  </a:lnTo>
                  <a:lnTo>
                    <a:pt x="29763" y="164725"/>
                  </a:lnTo>
                  <a:lnTo>
                    <a:pt x="51450" y="124788"/>
                  </a:lnTo>
                  <a:lnTo>
                    <a:pt x="78104" y="89273"/>
                  </a:lnTo>
                  <a:lnTo>
                    <a:pt x="109179" y="58808"/>
                  </a:lnTo>
                  <a:lnTo>
                    <a:pt x="144124" y="34020"/>
                  </a:lnTo>
                  <a:lnTo>
                    <a:pt x="182392" y="15538"/>
                  </a:lnTo>
                  <a:lnTo>
                    <a:pt x="223433" y="3989"/>
                  </a:lnTo>
                  <a:lnTo>
                    <a:pt x="266700" y="0"/>
                  </a:lnTo>
                  <a:lnTo>
                    <a:pt x="309966" y="3989"/>
                  </a:lnTo>
                  <a:lnTo>
                    <a:pt x="351007" y="15538"/>
                  </a:lnTo>
                  <a:lnTo>
                    <a:pt x="389275" y="34020"/>
                  </a:lnTo>
                  <a:lnTo>
                    <a:pt x="424220" y="58808"/>
                  </a:lnTo>
                  <a:lnTo>
                    <a:pt x="455294" y="89273"/>
                  </a:lnTo>
                  <a:lnTo>
                    <a:pt x="481949" y="124788"/>
                  </a:lnTo>
                  <a:lnTo>
                    <a:pt x="503636" y="164725"/>
                  </a:lnTo>
                  <a:lnTo>
                    <a:pt x="519805" y="208458"/>
                  </a:lnTo>
                  <a:lnTo>
                    <a:pt x="529910" y="255359"/>
                  </a:lnTo>
                  <a:lnTo>
                    <a:pt x="533400" y="304800"/>
                  </a:lnTo>
                  <a:lnTo>
                    <a:pt x="529910" y="354240"/>
                  </a:lnTo>
                  <a:lnTo>
                    <a:pt x="519805" y="401141"/>
                  </a:lnTo>
                  <a:lnTo>
                    <a:pt x="503636" y="444874"/>
                  </a:lnTo>
                  <a:lnTo>
                    <a:pt x="481949" y="484811"/>
                  </a:lnTo>
                  <a:lnTo>
                    <a:pt x="455294" y="520326"/>
                  </a:lnTo>
                  <a:lnTo>
                    <a:pt x="424220" y="550791"/>
                  </a:lnTo>
                  <a:lnTo>
                    <a:pt x="389275" y="575579"/>
                  </a:lnTo>
                  <a:lnTo>
                    <a:pt x="351007" y="594061"/>
                  </a:lnTo>
                  <a:lnTo>
                    <a:pt x="309966" y="605610"/>
                  </a:lnTo>
                  <a:lnTo>
                    <a:pt x="266700" y="609600"/>
                  </a:lnTo>
                  <a:lnTo>
                    <a:pt x="223433" y="605610"/>
                  </a:lnTo>
                  <a:lnTo>
                    <a:pt x="182392" y="594061"/>
                  </a:lnTo>
                  <a:lnTo>
                    <a:pt x="144124" y="575579"/>
                  </a:lnTo>
                  <a:lnTo>
                    <a:pt x="109179" y="550791"/>
                  </a:lnTo>
                  <a:lnTo>
                    <a:pt x="78104" y="520326"/>
                  </a:lnTo>
                  <a:lnTo>
                    <a:pt x="51450" y="484811"/>
                  </a:lnTo>
                  <a:lnTo>
                    <a:pt x="29763" y="444874"/>
                  </a:lnTo>
                  <a:lnTo>
                    <a:pt x="13594" y="401141"/>
                  </a:lnTo>
                  <a:lnTo>
                    <a:pt x="3489" y="354240"/>
                  </a:lnTo>
                  <a:lnTo>
                    <a:pt x="0" y="304800"/>
                  </a:lnTo>
                  <a:close/>
                </a:path>
                <a:path w="533400" h="609600">
                  <a:moveTo>
                    <a:pt x="133350" y="304800"/>
                  </a:moveTo>
                  <a:lnTo>
                    <a:pt x="140147" y="358992"/>
                  </a:lnTo>
                  <a:lnTo>
                    <a:pt x="159075" y="406056"/>
                  </a:lnTo>
                  <a:lnTo>
                    <a:pt x="187939" y="443170"/>
                  </a:lnTo>
                  <a:lnTo>
                    <a:pt x="224546" y="467509"/>
                  </a:lnTo>
                  <a:lnTo>
                    <a:pt x="266700" y="476250"/>
                  </a:lnTo>
                  <a:lnTo>
                    <a:pt x="308853" y="467509"/>
                  </a:lnTo>
                  <a:lnTo>
                    <a:pt x="345460" y="443170"/>
                  </a:lnTo>
                  <a:lnTo>
                    <a:pt x="374324" y="406056"/>
                  </a:lnTo>
                  <a:lnTo>
                    <a:pt x="393252" y="358992"/>
                  </a:lnTo>
                  <a:lnTo>
                    <a:pt x="400050" y="304800"/>
                  </a:lnTo>
                  <a:lnTo>
                    <a:pt x="393252" y="250607"/>
                  </a:lnTo>
                  <a:lnTo>
                    <a:pt x="374324" y="203543"/>
                  </a:lnTo>
                  <a:lnTo>
                    <a:pt x="345460" y="166429"/>
                  </a:lnTo>
                  <a:lnTo>
                    <a:pt x="308853" y="142090"/>
                  </a:lnTo>
                  <a:lnTo>
                    <a:pt x="266700" y="133350"/>
                  </a:lnTo>
                  <a:lnTo>
                    <a:pt x="224546" y="142090"/>
                  </a:lnTo>
                  <a:lnTo>
                    <a:pt x="187939" y="166429"/>
                  </a:lnTo>
                  <a:lnTo>
                    <a:pt x="159075" y="203543"/>
                  </a:lnTo>
                  <a:lnTo>
                    <a:pt x="140147" y="250607"/>
                  </a:lnTo>
                  <a:lnTo>
                    <a:pt x="133350" y="304800"/>
                  </a:lnTo>
                  <a:close/>
                </a:path>
              </a:pathLst>
            </a:custGeom>
            <a:ln w="25400">
              <a:solidFill>
                <a:srgbClr val="000000"/>
              </a:solidFill>
            </a:ln>
          </p:spPr>
          <p:txBody>
            <a:bodyPr wrap="square" lIns="0" tIns="0" rIns="0" bIns="0" rtlCol="0"/>
            <a:lstStyle/>
            <a:p>
              <a:endParaRPr/>
            </a:p>
          </p:txBody>
        </p:sp>
      </p:grpSp>
      <p:sp>
        <p:nvSpPr>
          <p:cNvPr id="16" name="object 16"/>
          <p:cNvSpPr txBox="1"/>
          <p:nvPr/>
        </p:nvSpPr>
        <p:spPr>
          <a:xfrm>
            <a:off x="4482465" y="5783986"/>
            <a:ext cx="153035" cy="299720"/>
          </a:xfrm>
          <a:prstGeom prst="rect">
            <a:avLst/>
          </a:prstGeom>
        </p:spPr>
        <p:txBody>
          <a:bodyPr vert="horz" wrap="square" lIns="0" tIns="12700" rIns="0" bIns="0" rtlCol="0">
            <a:spAutoFit/>
          </a:bodyPr>
          <a:lstStyle/>
          <a:p>
            <a:pPr marL="12700">
              <a:lnSpc>
                <a:spcPct val="100000"/>
              </a:lnSpc>
              <a:spcBef>
                <a:spcPts val="100"/>
              </a:spcBef>
            </a:pPr>
            <a:r>
              <a:rPr sz="1800" spc="-50" dirty="0">
                <a:latin typeface="Arial"/>
                <a:cs typeface="Arial"/>
              </a:rPr>
              <a:t>4</a:t>
            </a:r>
            <a:endParaRPr sz="1800">
              <a:latin typeface="Arial"/>
              <a:cs typeface="Arial"/>
            </a:endParaRPr>
          </a:p>
        </p:txBody>
      </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spc="-25" dirty="0"/>
              <a:t>8</a:t>
            </a:fld>
            <a:endParaRPr spc="-25" dirty="0"/>
          </a:p>
        </p:txBody>
      </p:sp>
    </p:spTree>
    <p:extLst>
      <p:ext uri="{BB962C8B-B14F-4D97-AF65-F5344CB8AC3E}">
        <p14:creationId xmlns:p14="http://schemas.microsoft.com/office/powerpoint/2010/main" val="1564281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F7AE6D83-82A9-DF9F-9690-0C8C89640003}"/>
              </a:ext>
            </a:extLst>
          </p:cNvPr>
          <p:cNvPicPr>
            <a:picLocks noChangeAspect="1"/>
          </p:cNvPicPr>
          <p:nvPr/>
        </p:nvPicPr>
        <p:blipFill>
          <a:blip r:embed="rId2"/>
          <a:stretch>
            <a:fillRect/>
          </a:stretch>
        </p:blipFill>
        <p:spPr>
          <a:xfrm>
            <a:off x="1138427" y="1752600"/>
            <a:ext cx="6934200" cy="3839973"/>
          </a:xfrm>
          <a:prstGeom prst="rect">
            <a:avLst/>
          </a:prstGeom>
        </p:spPr>
      </p:pic>
      <p:sp>
        <p:nvSpPr>
          <p:cNvPr id="6" name="object 6"/>
          <p:cNvSpPr txBox="1">
            <a:spLocks noGrp="1"/>
          </p:cNvSpPr>
          <p:nvPr>
            <p:ph type="title"/>
          </p:nvPr>
        </p:nvSpPr>
        <p:spPr>
          <a:prstGeom prst="rect">
            <a:avLst/>
          </a:prstGeom>
        </p:spPr>
        <p:txBody>
          <a:bodyPr vert="horz" wrap="square" lIns="0" tIns="12700" rIns="0" bIns="0" rtlCol="0">
            <a:spAutoFit/>
          </a:bodyPr>
          <a:lstStyle/>
          <a:p>
            <a:pPr marL="1367790">
              <a:lnSpc>
                <a:spcPct val="100000"/>
              </a:lnSpc>
              <a:spcBef>
                <a:spcPts val="100"/>
              </a:spcBef>
            </a:pPr>
            <a:r>
              <a:rPr b="1" dirty="0">
                <a:latin typeface="Arial"/>
                <a:cs typeface="Arial"/>
              </a:rPr>
              <a:t>Structural</a:t>
            </a:r>
            <a:r>
              <a:rPr b="1" spc="-114" dirty="0">
                <a:latin typeface="Arial"/>
                <a:cs typeface="Arial"/>
              </a:rPr>
              <a:t> </a:t>
            </a:r>
            <a:r>
              <a:rPr b="1" spc="-10" dirty="0">
                <a:latin typeface="Arial"/>
                <a:cs typeface="Arial"/>
              </a:rPr>
              <a:t>Reforms</a:t>
            </a:r>
          </a:p>
        </p:txBody>
      </p:sp>
      <p:sp>
        <p:nvSpPr>
          <p:cNvPr id="7" name="object 7"/>
          <p:cNvSpPr txBox="1"/>
          <p:nvPr/>
        </p:nvSpPr>
        <p:spPr>
          <a:xfrm>
            <a:off x="8483345" y="6273495"/>
            <a:ext cx="125095" cy="239395"/>
          </a:xfrm>
          <a:prstGeom prst="rect">
            <a:avLst/>
          </a:prstGeom>
        </p:spPr>
        <p:txBody>
          <a:bodyPr vert="horz" wrap="square" lIns="0" tIns="12700" rIns="0" bIns="0" rtlCol="0">
            <a:spAutoFit/>
          </a:bodyPr>
          <a:lstStyle/>
          <a:p>
            <a:pPr marL="12700">
              <a:lnSpc>
                <a:spcPct val="100000"/>
              </a:lnSpc>
              <a:spcBef>
                <a:spcPts val="100"/>
              </a:spcBef>
            </a:pPr>
            <a:r>
              <a:rPr sz="1400" spc="-50" dirty="0">
                <a:latin typeface="Arial"/>
                <a:cs typeface="Arial"/>
              </a:rPr>
              <a:t>5</a:t>
            </a:r>
            <a:endParaRPr sz="1400">
              <a:latin typeface="Arial"/>
              <a:cs typeface="Arial"/>
            </a:endParaRPr>
          </a:p>
        </p:txBody>
      </p:sp>
      <p:sp>
        <p:nvSpPr>
          <p:cNvPr id="23" name="object 23"/>
          <p:cNvSpPr txBox="1"/>
          <p:nvPr/>
        </p:nvSpPr>
        <p:spPr>
          <a:xfrm>
            <a:off x="1024127" y="6001511"/>
            <a:ext cx="7162800" cy="645160"/>
          </a:xfrm>
          <a:prstGeom prst="rect">
            <a:avLst/>
          </a:prstGeom>
          <a:ln w="9525">
            <a:solidFill>
              <a:srgbClr val="000000"/>
            </a:solidFill>
          </a:ln>
        </p:spPr>
        <p:txBody>
          <a:bodyPr vert="horz" wrap="square" lIns="0" tIns="40005" rIns="0" bIns="0" rtlCol="0">
            <a:spAutoFit/>
          </a:bodyPr>
          <a:lstStyle/>
          <a:p>
            <a:pPr marL="91440" marR="422275">
              <a:lnSpc>
                <a:spcPct val="100000"/>
              </a:lnSpc>
              <a:spcBef>
                <a:spcPts val="315"/>
              </a:spcBef>
            </a:pPr>
            <a:r>
              <a:rPr sz="1800" dirty="0">
                <a:latin typeface="Arial"/>
                <a:cs typeface="Arial"/>
              </a:rPr>
              <a:t>Organizational</a:t>
            </a:r>
            <a:r>
              <a:rPr sz="1800" spc="-35" dirty="0">
                <a:latin typeface="Arial"/>
                <a:cs typeface="Arial"/>
              </a:rPr>
              <a:t> </a:t>
            </a:r>
            <a:r>
              <a:rPr sz="1800" dirty="0">
                <a:latin typeface="Arial"/>
                <a:cs typeface="Arial"/>
              </a:rPr>
              <a:t>reforms</a:t>
            </a:r>
            <a:r>
              <a:rPr sz="1800" spc="-45" dirty="0">
                <a:latin typeface="Arial"/>
                <a:cs typeface="Arial"/>
              </a:rPr>
              <a:t> </a:t>
            </a:r>
            <a:r>
              <a:rPr sz="1800" dirty="0">
                <a:latin typeface="Arial"/>
                <a:cs typeface="Arial"/>
              </a:rPr>
              <a:t>promote</a:t>
            </a:r>
            <a:r>
              <a:rPr sz="1800" spc="-35" dirty="0">
                <a:latin typeface="Arial"/>
                <a:cs typeface="Arial"/>
              </a:rPr>
              <a:t> </a:t>
            </a:r>
            <a:r>
              <a:rPr sz="1800" spc="-10" dirty="0">
                <a:latin typeface="Arial"/>
                <a:cs typeface="Arial"/>
              </a:rPr>
              <a:t>multi-</a:t>
            </a:r>
            <a:r>
              <a:rPr sz="1800" dirty="0">
                <a:latin typeface="Arial"/>
                <a:cs typeface="Arial"/>
              </a:rPr>
              <a:t>domain</a:t>
            </a:r>
            <a:r>
              <a:rPr sz="1800" spc="-25" dirty="0">
                <a:latin typeface="Arial"/>
                <a:cs typeface="Arial"/>
              </a:rPr>
              <a:t> </a:t>
            </a:r>
            <a:r>
              <a:rPr sz="1800" dirty="0">
                <a:latin typeface="Arial"/>
                <a:cs typeface="Arial"/>
              </a:rPr>
              <a:t>joint</a:t>
            </a:r>
            <a:r>
              <a:rPr sz="1800" spc="-30" dirty="0">
                <a:latin typeface="Arial"/>
                <a:cs typeface="Arial"/>
              </a:rPr>
              <a:t> </a:t>
            </a:r>
            <a:r>
              <a:rPr sz="1800" dirty="0">
                <a:latin typeface="Arial"/>
                <a:cs typeface="Arial"/>
              </a:rPr>
              <a:t>operations</a:t>
            </a:r>
            <a:r>
              <a:rPr sz="1800" spc="-30" dirty="0">
                <a:latin typeface="Arial"/>
                <a:cs typeface="Arial"/>
              </a:rPr>
              <a:t> </a:t>
            </a:r>
            <a:r>
              <a:rPr sz="1800" spc="-25" dirty="0">
                <a:latin typeface="Arial"/>
                <a:cs typeface="Arial"/>
              </a:rPr>
              <a:t>and </a:t>
            </a:r>
            <a:r>
              <a:rPr sz="1800" dirty="0">
                <a:latin typeface="Arial"/>
                <a:cs typeface="Arial"/>
              </a:rPr>
              <a:t>allow</a:t>
            </a:r>
            <a:r>
              <a:rPr sz="1800" spc="-15" dirty="0">
                <a:latin typeface="Arial"/>
                <a:cs typeface="Arial"/>
              </a:rPr>
              <a:t> </a:t>
            </a:r>
            <a:r>
              <a:rPr sz="1800" dirty="0">
                <a:latin typeface="Arial"/>
                <a:cs typeface="Arial"/>
              </a:rPr>
              <a:t>for</a:t>
            </a:r>
            <a:r>
              <a:rPr sz="1800" spc="-20" dirty="0">
                <a:latin typeface="Arial"/>
                <a:cs typeface="Arial"/>
              </a:rPr>
              <a:t> </a:t>
            </a:r>
            <a:r>
              <a:rPr sz="1800" dirty="0">
                <a:latin typeface="Arial"/>
                <a:cs typeface="Arial"/>
              </a:rPr>
              <a:t>a</a:t>
            </a:r>
            <a:r>
              <a:rPr sz="1800" spc="-20" dirty="0">
                <a:latin typeface="Arial"/>
                <a:cs typeface="Arial"/>
              </a:rPr>
              <a:t> </a:t>
            </a:r>
            <a:r>
              <a:rPr sz="1800" dirty="0">
                <a:latin typeface="Arial"/>
                <a:cs typeface="Arial"/>
              </a:rPr>
              <a:t>more</a:t>
            </a:r>
            <a:r>
              <a:rPr sz="1800" spc="-30" dirty="0">
                <a:latin typeface="Arial"/>
                <a:cs typeface="Arial"/>
              </a:rPr>
              <a:t> </a:t>
            </a:r>
            <a:r>
              <a:rPr sz="1800" dirty="0">
                <a:latin typeface="Arial"/>
                <a:cs typeface="Arial"/>
              </a:rPr>
              <a:t>rapid</a:t>
            </a:r>
            <a:r>
              <a:rPr sz="1800" spc="-15" dirty="0">
                <a:latin typeface="Arial"/>
                <a:cs typeface="Arial"/>
              </a:rPr>
              <a:t> </a:t>
            </a:r>
            <a:r>
              <a:rPr sz="1800" dirty="0">
                <a:latin typeface="Arial"/>
                <a:cs typeface="Arial"/>
              </a:rPr>
              <a:t>transition</a:t>
            </a:r>
            <a:r>
              <a:rPr sz="1800" spc="-15" dirty="0">
                <a:latin typeface="Arial"/>
                <a:cs typeface="Arial"/>
              </a:rPr>
              <a:t> </a:t>
            </a:r>
            <a:r>
              <a:rPr sz="1800" dirty="0">
                <a:latin typeface="Arial"/>
                <a:cs typeface="Arial"/>
              </a:rPr>
              <a:t>from</a:t>
            </a:r>
            <a:r>
              <a:rPr sz="1800" spc="-20" dirty="0">
                <a:latin typeface="Arial"/>
                <a:cs typeface="Arial"/>
              </a:rPr>
              <a:t> </a:t>
            </a:r>
            <a:r>
              <a:rPr sz="1800" dirty="0">
                <a:latin typeface="Arial"/>
                <a:cs typeface="Arial"/>
              </a:rPr>
              <a:t>peace</a:t>
            </a:r>
            <a:r>
              <a:rPr sz="1800" spc="-15" dirty="0">
                <a:latin typeface="Arial"/>
                <a:cs typeface="Arial"/>
              </a:rPr>
              <a:t> </a:t>
            </a:r>
            <a:r>
              <a:rPr sz="1800" dirty="0">
                <a:latin typeface="Arial"/>
                <a:cs typeface="Arial"/>
              </a:rPr>
              <a:t>to</a:t>
            </a:r>
            <a:r>
              <a:rPr sz="1800" spc="-20" dirty="0">
                <a:latin typeface="Arial"/>
                <a:cs typeface="Arial"/>
              </a:rPr>
              <a:t> </a:t>
            </a:r>
            <a:r>
              <a:rPr sz="1800" dirty="0">
                <a:latin typeface="Arial"/>
                <a:cs typeface="Arial"/>
              </a:rPr>
              <a:t>crisis</a:t>
            </a:r>
            <a:r>
              <a:rPr sz="1800" spc="-15" dirty="0">
                <a:latin typeface="Arial"/>
                <a:cs typeface="Arial"/>
              </a:rPr>
              <a:t> </a:t>
            </a:r>
            <a:r>
              <a:rPr sz="1800" dirty="0">
                <a:latin typeface="Arial"/>
                <a:cs typeface="Arial"/>
              </a:rPr>
              <a:t>to</a:t>
            </a:r>
            <a:r>
              <a:rPr sz="1800" spc="-20" dirty="0">
                <a:latin typeface="Arial"/>
                <a:cs typeface="Arial"/>
              </a:rPr>
              <a:t> </a:t>
            </a:r>
            <a:r>
              <a:rPr sz="1800" spc="-25" dirty="0">
                <a:latin typeface="Arial"/>
                <a:cs typeface="Arial"/>
              </a:rPr>
              <a:t>war</a:t>
            </a:r>
            <a:endParaRPr sz="1800">
              <a:latin typeface="Arial"/>
              <a:cs typeface="Arial"/>
            </a:endParaRPr>
          </a:p>
        </p:txBody>
      </p:sp>
      <p:sp>
        <p:nvSpPr>
          <p:cNvPr id="2" name="Donut 2">
            <a:extLst>
              <a:ext uri="{FF2B5EF4-FFF2-40B4-BE49-F238E27FC236}">
                <a16:creationId xmlns:a16="http://schemas.microsoft.com/office/drawing/2014/main" id="{CC342FBE-B114-DF7C-3FEE-99D5226C7322}"/>
              </a:ext>
            </a:extLst>
          </p:cNvPr>
          <p:cNvSpPr/>
          <p:nvPr/>
        </p:nvSpPr>
        <p:spPr>
          <a:xfrm>
            <a:off x="757427" y="2286000"/>
            <a:ext cx="533400" cy="609600"/>
          </a:xfrm>
          <a:prstGeom prst="donu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1</a:t>
            </a:r>
          </a:p>
        </p:txBody>
      </p:sp>
      <p:sp>
        <p:nvSpPr>
          <p:cNvPr id="3" name="Donut 8">
            <a:extLst>
              <a:ext uri="{FF2B5EF4-FFF2-40B4-BE49-F238E27FC236}">
                <a16:creationId xmlns:a16="http://schemas.microsoft.com/office/drawing/2014/main" id="{33B77E8B-9C06-5670-932C-C59B5A94ABFC}"/>
              </a:ext>
            </a:extLst>
          </p:cNvPr>
          <p:cNvSpPr/>
          <p:nvPr/>
        </p:nvSpPr>
        <p:spPr>
          <a:xfrm>
            <a:off x="1138427" y="3910383"/>
            <a:ext cx="533400" cy="609600"/>
          </a:xfrm>
          <a:prstGeom prst="donu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2</a:t>
            </a:r>
          </a:p>
        </p:txBody>
      </p:sp>
      <p:sp>
        <p:nvSpPr>
          <p:cNvPr id="4" name="Donut 9">
            <a:extLst>
              <a:ext uri="{FF2B5EF4-FFF2-40B4-BE49-F238E27FC236}">
                <a16:creationId xmlns:a16="http://schemas.microsoft.com/office/drawing/2014/main" id="{A2690C6F-6075-E87F-47B4-E89A70E9A25B}"/>
              </a:ext>
            </a:extLst>
          </p:cNvPr>
          <p:cNvSpPr/>
          <p:nvPr/>
        </p:nvSpPr>
        <p:spPr>
          <a:xfrm>
            <a:off x="4338827" y="5187442"/>
            <a:ext cx="533400" cy="609600"/>
          </a:xfrm>
          <a:prstGeom prst="donu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3</a:t>
            </a:r>
          </a:p>
        </p:txBody>
      </p:sp>
      <p:sp>
        <p:nvSpPr>
          <p:cNvPr id="5" name="Donut 10">
            <a:extLst>
              <a:ext uri="{FF2B5EF4-FFF2-40B4-BE49-F238E27FC236}">
                <a16:creationId xmlns:a16="http://schemas.microsoft.com/office/drawing/2014/main" id="{3EC00168-9A7F-EABD-7AC0-B638B25133E6}"/>
              </a:ext>
            </a:extLst>
          </p:cNvPr>
          <p:cNvSpPr/>
          <p:nvPr/>
        </p:nvSpPr>
        <p:spPr>
          <a:xfrm>
            <a:off x="6934200" y="2819400"/>
            <a:ext cx="533400" cy="609600"/>
          </a:xfrm>
          <a:prstGeom prst="donu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4</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999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3A07869D882648A96431C1019F6CCF" ma:contentTypeVersion="19" ma:contentTypeDescription="Create a new document." ma:contentTypeScope="" ma:versionID="70b5f66924413199460f137349dd1b2a">
  <xsd:schema xmlns:xsd="http://www.w3.org/2001/XMLSchema" xmlns:xs="http://www.w3.org/2001/XMLSchema" xmlns:p="http://schemas.microsoft.com/office/2006/metadata/properties" xmlns:ns2="de724392-4127-4023-8022-f34e3e4712d3" xmlns:ns3="f3734251-b688-48a9-9868-3bcfaa349d34" targetNamespace="http://schemas.microsoft.com/office/2006/metadata/properties" ma:root="true" ma:fieldsID="b74bee998377d9acded46573490334e8" ns2:_="" ns3:_="">
    <xsd:import namespace="de724392-4127-4023-8022-f34e3e4712d3"/>
    <xsd:import namespace="f3734251-b688-48a9-9868-3bcfaa349d3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724392-4127-4023-8022-f34e3e4712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634031f-5af4-462f-909d-b01dcfe1034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3734251-b688-48a9-9868-3bcfaa349d3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b1d13ab-b3d9-4dc2-81fa-676027a22dbf}" ma:internalName="TaxCatchAll" ma:showField="CatchAllData" ma:web="f3734251-b688-48a9-9868-3bcfaa349d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724392-4127-4023-8022-f34e3e4712d3">
      <Terms xmlns="http://schemas.microsoft.com/office/infopath/2007/PartnerControls"/>
    </lcf76f155ced4ddcb4097134ff3c332f>
    <TaxCatchAll xmlns="f3734251-b688-48a9-9868-3bcfaa349d34" xsi:nil="true"/>
  </documentManagement>
</p:properties>
</file>

<file path=customXml/itemProps1.xml><?xml version="1.0" encoding="utf-8"?>
<ds:datastoreItem xmlns:ds="http://schemas.openxmlformats.org/officeDocument/2006/customXml" ds:itemID="{53F6A0E0-3D0D-4E35-BE70-23895D2497DF}"/>
</file>

<file path=customXml/itemProps2.xml><?xml version="1.0" encoding="utf-8"?>
<ds:datastoreItem xmlns:ds="http://schemas.openxmlformats.org/officeDocument/2006/customXml" ds:itemID="{9E9C6E6A-C879-44E2-BFA8-EE33D6FA4FDE}"/>
</file>

<file path=customXml/itemProps3.xml><?xml version="1.0" encoding="utf-8"?>
<ds:datastoreItem xmlns:ds="http://schemas.openxmlformats.org/officeDocument/2006/customXml" ds:itemID="{499EA877-1E5E-4988-9FC5-FB0B4FF581E0}"/>
</file>

<file path=docProps/app.xml><?xml version="1.0" encoding="utf-8"?>
<Properties xmlns="http://schemas.openxmlformats.org/officeDocument/2006/extended-properties" xmlns:vt="http://schemas.openxmlformats.org/officeDocument/2006/docPropsVTypes">
  <Template/>
  <TotalTime>443</TotalTime>
  <Words>2563</Words>
  <Application>Microsoft Office PowerPoint</Application>
  <PresentationFormat>On-screen Show (4:3)</PresentationFormat>
  <Paragraphs>338</Paragraphs>
  <Slides>23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AoyagiKouzanFontT</vt:lpstr>
      <vt:lpstr>Carlito</vt:lpstr>
      <vt:lpstr>Droid Sans Fallback</vt:lpstr>
      <vt:lpstr>ＭＳ Ｐゴシック</vt:lpstr>
      <vt:lpstr>Arial</vt:lpstr>
      <vt:lpstr>Times New Roman</vt:lpstr>
      <vt:lpstr>Office Theme</vt:lpstr>
      <vt:lpstr>Default Design</vt:lpstr>
      <vt:lpstr>System Destruction Warfare and the PLA</vt:lpstr>
      <vt:lpstr>A Party-Army </vt:lpstr>
      <vt:lpstr>China’s Military Strategic Guidelines</vt:lpstr>
      <vt:lpstr>PLA Strategy and Operational Thought</vt:lpstr>
      <vt:lpstr>Core Operational Concepts</vt:lpstr>
      <vt:lpstr>“World Class” Hardware</vt:lpstr>
      <vt:lpstr>Resourcing </vt:lpstr>
      <vt:lpstr>Pre-Reform PLA</vt:lpstr>
      <vt:lpstr>Structural Reforms</vt:lpstr>
      <vt:lpstr>Corruption and Control</vt:lpstr>
      <vt:lpstr>Current PLA Purges</vt:lpstr>
      <vt:lpstr>Implications for Taiwan</vt:lpstr>
      <vt:lpstr>What’s Next for the PLA?</vt:lpstr>
      <vt:lpstr>Further Reading/Contacts</vt:lpstr>
      <vt:lpstr>Backup Slides</vt:lpstr>
      <vt:lpstr>PLA Operational Thought</vt:lpstr>
      <vt:lpstr>A New Joint C2 Structure</vt:lpstr>
      <vt:lpstr>Strategic Support Force</vt:lpstr>
      <vt:lpstr>Systems Destruction Warfare Concepts</vt:lpstr>
      <vt:lpstr>System Destruction Warfare Capabilities</vt:lpstr>
      <vt:lpstr>Career Patterns</vt:lpstr>
      <vt:lpstr>Career Patterns</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Destruction Warfare and the PLA</dc:title>
  <dc:creator>Wuthnow, Joel  CIV US NDU</dc:creator>
  <cp:lastModifiedBy>Saunders, Phillip </cp:lastModifiedBy>
  <cp:revision>7</cp:revision>
  <dcterms:created xsi:type="dcterms:W3CDTF">2024-01-29T14:26:48Z</dcterms:created>
  <dcterms:modified xsi:type="dcterms:W3CDTF">2026-02-23T21:49:58Z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2024-01-29T00:00:00Z</vt:filetime>
  </property>
  <property fmtid="{D5CDD505-2E9C-101B-9397-08002B2CF9AE}" pid="3" name="Creator">
    <vt:lpwstr>Microsoft® PowerPoint® for Microsoft 365</vt:lpwstr>
  </property>
  <property fmtid="{D5CDD505-2E9C-101B-9397-08002B2CF9AE}" pid="4" name="LastSaved">
    <vt:filetime>2024-01-29T00:00:00Z</vt:filetime>
  </property>
  <property fmtid="{D5CDD505-2E9C-101B-9397-08002B2CF9AE}" pid="5" name="Producer">
    <vt:lpwstr>3-Heights(TM) PDF Security Shell 4.8.25.2 (http://www.pdf-tools.com)</vt:lpwstr>
  </property>
  <property fmtid="{D5CDD505-2E9C-101B-9397-08002B2CF9AE}" pid="6" name="ContentTypeId">
    <vt:lpwstr>0x0101008C3A07869D882648A96431C1019F6CCF</vt:lpwstr>
  </property>
</Properties>
</file>