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authors.xml" ContentType="application/vnd.ms-powerpoint.authors+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3"/>
    <p:sldMasterId id="2147483706" r:id="rId4"/>
    <p:sldMasterId id="2147483713" r:id="rId5"/>
    <p:sldMasterId id="2147483723" r:id="rId6"/>
  </p:sldMasterIdLst>
  <p:notesMasterIdLst>
    <p:notesMasterId r:id="rId24"/>
  </p:notesMasterIdLst>
  <p:handoutMasterIdLst>
    <p:handoutMasterId r:id="rId25"/>
  </p:handoutMasterIdLst>
  <p:sldIdLst>
    <p:sldId id="256" r:id="rId7"/>
    <p:sldId id="443" r:id="rId8"/>
    <p:sldId id="287" r:id="rId9"/>
    <p:sldId id="1373" r:id="rId10"/>
    <p:sldId id="442" r:id="rId11"/>
    <p:sldId id="274" r:id="rId12"/>
    <p:sldId id="441" r:id="rId13"/>
    <p:sldId id="369" r:id="rId14"/>
    <p:sldId id="1368" r:id="rId15"/>
    <p:sldId id="850" r:id="rId16"/>
    <p:sldId id="1369" r:id="rId17"/>
    <p:sldId id="428" r:id="rId18"/>
    <p:sldId id="424" r:id="rId19"/>
    <p:sldId id="1371" r:id="rId20"/>
    <p:sldId id="1372" r:id="rId21"/>
    <p:sldId id="1374" r:id="rId22"/>
    <p:sldId id="304" r:id="rId23"/>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65">
          <p15:clr>
            <a:srgbClr val="A4A3A4"/>
          </p15:clr>
        </p15:guide>
        <p15:guide id="4" pos="5420">
          <p15:clr>
            <a:srgbClr val="A4A3A4"/>
          </p15:clr>
        </p15:guide>
        <p15:guide id="5" orient="horz" pos="1871">
          <p15:clr>
            <a:srgbClr val="A4A3A4"/>
          </p15:clr>
        </p15:guide>
        <p15:guide id="6" pos="3413">
          <p15:clr>
            <a:srgbClr val="A4A3A4"/>
          </p15:clr>
        </p15:guide>
        <p15:guide id="7" pos="2235">
          <p15:clr>
            <a:srgbClr val="A4A3A4"/>
          </p15:clr>
        </p15:guide>
        <p15:guide id="8" pos="3111">
          <p15:clr>
            <a:srgbClr val="A4A3A4"/>
          </p15:clr>
        </p15:guide>
        <p15:guide id="9" orient="horz" pos="3453">
          <p15:clr>
            <a:srgbClr val="A4A3A4"/>
          </p15:clr>
        </p15:guide>
        <p15:guide id="10" pos="301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2E248D-B3E2-97DD-EC25-3C42A5EA9552}" name="Paul Bone" initials="PB" userId="S::pbone@thebowengroup.com::6663c4f8-7008-4069-849e-db549de851cf" providerId="AD"/>
  <p188:author id="{0350B48D-49D2-132B-78D6-0954A44C2E88}" name="Elise Kolaja" initials="EK" userId="S::ekolaja@crosbymarketing.com::e9b4f164-9ef4-4ef5-a458-e11ef1fbdf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latonER" initials="S" lastIdx="35" clrIdx="0"/>
  <p:cmAuthor id="2" name="Danielle Loffler" initials="" lastIdx="0" clrIdx="1"/>
  <p:cmAuthor id="3" name="Emmy N. Stuart" initials="EN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739"/>
    <a:srgbClr val="1F4E79"/>
    <a:srgbClr val="C00000"/>
    <a:srgbClr val="595959"/>
    <a:srgbClr val="C50C20"/>
    <a:srgbClr val="0F2739"/>
    <a:srgbClr val="FFFFFF"/>
    <a:srgbClr val="C5C5C5"/>
    <a:srgbClr val="C52941"/>
    <a:srgbClr val="525B5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autoAdjust="0"/>
    <p:restoredTop sz="84816" autoAdjust="0"/>
  </p:normalViewPr>
  <p:slideViewPr>
    <p:cSldViewPr snapToGrid="0">
      <p:cViewPr varScale="1">
        <p:scale>
          <a:sx n="107" d="100"/>
          <a:sy n="107" d="100"/>
        </p:scale>
        <p:origin x="1254" y="102"/>
      </p:cViewPr>
      <p:guideLst>
        <p:guide orient="horz" pos="2160"/>
        <p:guide pos="2880"/>
        <p:guide orient="horz" pos="565"/>
        <p:guide pos="5420"/>
        <p:guide orient="horz" pos="1871"/>
        <p:guide pos="3413"/>
        <p:guide pos="2235"/>
        <p:guide pos="3111"/>
        <p:guide orient="horz" pos="3453"/>
        <p:guide pos="3016"/>
      </p:guideLst>
    </p:cSldViewPr>
  </p:slideViewPr>
  <p:outlineViewPr>
    <p:cViewPr>
      <p:scale>
        <a:sx n="33" d="100"/>
        <a:sy n="33" d="100"/>
      </p:scale>
      <p:origin x="0" y="-82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91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422" cy="463935"/>
          </a:xfrm>
          <a:prstGeom prst="rect">
            <a:avLst/>
          </a:prstGeom>
        </p:spPr>
        <p:txBody>
          <a:bodyPr vert="horz" lIns="90260" tIns="45130" rIns="90260" bIns="45130" rtlCol="0"/>
          <a:lstStyle>
            <a:lvl1pPr algn="l">
              <a:defRPr sz="1100"/>
            </a:lvl1pPr>
          </a:lstStyle>
          <a:p>
            <a:endParaRPr lang="en-US" dirty="0"/>
          </a:p>
        </p:txBody>
      </p:sp>
      <p:sp>
        <p:nvSpPr>
          <p:cNvPr id="3" name="Date Placeholder 2"/>
          <p:cNvSpPr>
            <a:spLocks noGrp="1"/>
          </p:cNvSpPr>
          <p:nvPr>
            <p:ph type="dt" sz="quarter" idx="1"/>
          </p:nvPr>
        </p:nvSpPr>
        <p:spPr>
          <a:xfrm>
            <a:off x="3884027" y="1"/>
            <a:ext cx="2972422" cy="463935"/>
          </a:xfrm>
          <a:prstGeom prst="rect">
            <a:avLst/>
          </a:prstGeom>
        </p:spPr>
        <p:txBody>
          <a:bodyPr vert="horz" lIns="90260" tIns="45130" rIns="90260" bIns="45130" rtlCol="0"/>
          <a:lstStyle>
            <a:lvl1pPr algn="r">
              <a:defRPr sz="1100"/>
            </a:lvl1pPr>
          </a:lstStyle>
          <a:p>
            <a:fld id="{F9C8E2A3-07BA-4251-A527-D405D1A244AE}" type="datetimeFigureOut">
              <a:rPr lang="en-US" smtClean="0"/>
              <a:t>8/11/2025</a:t>
            </a:fld>
            <a:endParaRPr lang="en-US" dirty="0"/>
          </a:p>
        </p:txBody>
      </p:sp>
      <p:sp>
        <p:nvSpPr>
          <p:cNvPr id="4" name="Footer Placeholder 3"/>
          <p:cNvSpPr>
            <a:spLocks noGrp="1"/>
          </p:cNvSpPr>
          <p:nvPr>
            <p:ph type="ftr" sz="quarter" idx="2"/>
          </p:nvPr>
        </p:nvSpPr>
        <p:spPr>
          <a:xfrm>
            <a:off x="0" y="8776903"/>
            <a:ext cx="2972422" cy="463935"/>
          </a:xfrm>
          <a:prstGeom prst="rect">
            <a:avLst/>
          </a:prstGeom>
        </p:spPr>
        <p:txBody>
          <a:bodyPr vert="horz" lIns="90260" tIns="45130" rIns="90260" bIns="45130"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027" y="8776903"/>
            <a:ext cx="2972422" cy="463935"/>
          </a:xfrm>
          <a:prstGeom prst="rect">
            <a:avLst/>
          </a:prstGeom>
        </p:spPr>
        <p:txBody>
          <a:bodyPr vert="horz" lIns="90260" tIns="45130" rIns="90260" bIns="45130" rtlCol="0" anchor="b"/>
          <a:lstStyle>
            <a:lvl1pPr algn="r">
              <a:defRPr sz="1100"/>
            </a:lvl1pPr>
          </a:lstStyle>
          <a:p>
            <a:fld id="{D5DD42F1-DA17-4B72-BD08-3A253ACC608C}" type="slidenum">
              <a:rPr lang="en-US" smtClean="0"/>
              <a:t>‹#›</a:t>
            </a:fld>
            <a:endParaRPr lang="en-US" dirty="0"/>
          </a:p>
        </p:txBody>
      </p:sp>
    </p:spTree>
    <p:extLst>
      <p:ext uri="{BB962C8B-B14F-4D97-AF65-F5344CB8AC3E}">
        <p14:creationId xmlns:p14="http://schemas.microsoft.com/office/powerpoint/2010/main" val="255114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6"/>
          </a:xfrm>
          <a:prstGeom prst="rect">
            <a:avLst/>
          </a:prstGeom>
        </p:spPr>
        <p:txBody>
          <a:bodyPr vert="horz" lIns="91975" tIns="45988" rIns="91975" bIns="45988" rtlCol="0"/>
          <a:lstStyle>
            <a:lvl1pPr algn="l">
              <a:defRPr sz="1100"/>
            </a:lvl1pPr>
          </a:lstStyle>
          <a:p>
            <a:endParaRPr lang="en-US" dirty="0"/>
          </a:p>
        </p:txBody>
      </p:sp>
      <p:sp>
        <p:nvSpPr>
          <p:cNvPr id="3" name="Date Placeholder 2"/>
          <p:cNvSpPr>
            <a:spLocks noGrp="1"/>
          </p:cNvSpPr>
          <p:nvPr>
            <p:ph type="dt" idx="1"/>
          </p:nvPr>
        </p:nvSpPr>
        <p:spPr>
          <a:xfrm>
            <a:off x="3884613" y="1"/>
            <a:ext cx="2971800" cy="463646"/>
          </a:xfrm>
          <a:prstGeom prst="rect">
            <a:avLst/>
          </a:prstGeom>
        </p:spPr>
        <p:txBody>
          <a:bodyPr vert="horz" lIns="91975" tIns="45988" rIns="91975" bIns="45988" rtlCol="0"/>
          <a:lstStyle>
            <a:lvl1pPr algn="r">
              <a:defRPr sz="1100"/>
            </a:lvl1pPr>
          </a:lstStyle>
          <a:p>
            <a:fld id="{90AD29F7-8756-4929-831B-D124CC778F5A}" type="datetimeFigureOut">
              <a:rPr lang="en-US" smtClean="0"/>
              <a:t>8/11/2025</a:t>
            </a:fld>
            <a:endParaRPr lang="en-US" dirty="0"/>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975" tIns="45988" rIns="91975" bIns="45988" rtlCol="0" anchor="ctr"/>
          <a:lstStyle/>
          <a:p>
            <a:endParaRPr lang="en-US" dirty="0"/>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975" tIns="45988" rIns="91975" bIns="459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5"/>
          </a:xfrm>
          <a:prstGeom prst="rect">
            <a:avLst/>
          </a:prstGeom>
        </p:spPr>
        <p:txBody>
          <a:bodyPr vert="horz" lIns="91975" tIns="45988" rIns="91975" bIns="45988"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777194"/>
            <a:ext cx="2971800" cy="463645"/>
          </a:xfrm>
          <a:prstGeom prst="rect">
            <a:avLst/>
          </a:prstGeom>
        </p:spPr>
        <p:txBody>
          <a:bodyPr vert="horz" lIns="91975" tIns="45988" rIns="91975" bIns="45988" rtlCol="0" anchor="b"/>
          <a:lstStyle>
            <a:lvl1pPr algn="r">
              <a:defRPr sz="1100"/>
            </a:lvl1pPr>
          </a:lstStyle>
          <a:p>
            <a:fld id="{143F9D48-0A03-4BE9-9A62-D59519402D25}" type="slidenum">
              <a:rPr lang="en-US" smtClean="0"/>
              <a:t>‹#›</a:t>
            </a:fld>
            <a:endParaRPr lang="en-US" dirty="0"/>
          </a:p>
        </p:txBody>
      </p:sp>
    </p:spTree>
    <p:extLst>
      <p:ext uri="{BB962C8B-B14F-4D97-AF65-F5344CB8AC3E}">
        <p14:creationId xmlns:p14="http://schemas.microsoft.com/office/powerpoint/2010/main" val="294638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stallations.militaryonesource.mi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196" y="4224778"/>
            <a:ext cx="5951607" cy="4601189"/>
          </a:xfrm>
        </p:spPr>
        <p:txBody>
          <a:bodyPr/>
          <a:lstStyle/>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Good afternoon, everyone! (intro?) good to be back at </a:t>
            </a:r>
            <a:r>
              <a:rPr lang="en-US" sz="1400" dirty="0" err="1">
                <a:ea typeface="Times New Roman" panose="02020603050405020304" pitchFamily="18" charset="0"/>
                <a:cs typeface="Calibri" panose="020F0502020204030204" pitchFamily="34" charset="0"/>
              </a:rPr>
              <a:t>NDU</a:t>
            </a:r>
            <a:r>
              <a:rPr lang="en-US" sz="1400" dirty="0">
                <a:ea typeface="Times New Roman" panose="02020603050405020304" pitchFamily="18" charset="0"/>
                <a:cs typeface="Calibri" panose="020F0502020204030204" pitchFamily="34" charset="0"/>
              </a:rPr>
              <a:t> – C team?</a:t>
            </a:r>
          </a:p>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Pleasure to be here – thank you Mrs. Wilson and Mrs. Christensen (Nancy and Teresa) – and Bonnie</a:t>
            </a:r>
          </a:p>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First of all, congratulations on Capstone</a:t>
            </a:r>
          </a:p>
          <a:p>
            <a:pPr marL="729120" lvl="1"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Already found an amazing week with some pretty notable speakers lined up </a:t>
            </a:r>
          </a:p>
          <a:p>
            <a:pPr marL="729120" lvl="1"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TAPS/Bonnie </a:t>
            </a:r>
            <a:r>
              <a:rPr lang="en-US" sz="1400" dirty="0" err="1">
                <a:ea typeface="Times New Roman" panose="02020603050405020304" pitchFamily="18" charset="0"/>
                <a:cs typeface="Calibri" panose="020F0502020204030204" pitchFamily="34" charset="0"/>
              </a:rPr>
              <a:t>Carolll</a:t>
            </a:r>
            <a:r>
              <a:rPr lang="en-US" sz="1400" dirty="0">
                <a:ea typeface="Times New Roman" panose="02020603050405020304" pitchFamily="18" charset="0"/>
                <a:cs typeface="Calibri" panose="020F0502020204030204" pitchFamily="34" charset="0"/>
              </a:rPr>
              <a:t>, Mrs. Grady, Mrs. Black, area briefs</a:t>
            </a:r>
          </a:p>
          <a:p>
            <a:pPr marL="729120" lvl="1"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Tools for you – continue discussion/networking/mutual supp</a:t>
            </a:r>
          </a:p>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Advantage – bios:  no secrets from one another</a:t>
            </a:r>
          </a:p>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Two reasons: </a:t>
            </a:r>
          </a:p>
          <a:p>
            <a:pPr marL="729120" lvl="1"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1) who you are, who you represent, and the fact that you’ll be back out there to help your networks, </a:t>
            </a:r>
            <a:r>
              <a:rPr lang="en-US" sz="1400" dirty="0" err="1">
                <a:ea typeface="Times New Roman" panose="02020603050405020304" pitchFamily="18" charset="0"/>
                <a:cs typeface="Calibri" panose="020F0502020204030204" pitchFamily="34" charset="0"/>
              </a:rPr>
              <a:t>SMs</a:t>
            </a:r>
            <a:r>
              <a:rPr lang="en-US" sz="1400" dirty="0">
                <a:ea typeface="Times New Roman" panose="02020603050405020304" pitchFamily="18" charset="0"/>
                <a:cs typeface="Calibri" panose="020F0502020204030204" pitchFamily="34" charset="0"/>
              </a:rPr>
              <a:t> and families.  Lawyers, Nurses/heath care professionals, teachers, fed employees, private sector, non-profit, volunteers, key spouses/</a:t>
            </a:r>
            <a:r>
              <a:rPr lang="en-US" sz="1400" dirty="0" err="1">
                <a:ea typeface="Times New Roman" panose="02020603050405020304" pitchFamily="18" charset="0"/>
                <a:cs typeface="Calibri" panose="020F0502020204030204" pitchFamily="34" charset="0"/>
              </a:rPr>
              <a:t>ombdusman</a:t>
            </a:r>
            <a:r>
              <a:rPr lang="en-US" sz="1400" dirty="0">
                <a:ea typeface="Times New Roman" panose="02020603050405020304" pitchFamily="18" charset="0"/>
                <a:cs typeface="Calibri" panose="020F0502020204030204" pitchFamily="34" charset="0"/>
              </a:rPr>
              <a:t>, FRGs, parents, grandparents.  It’s the talent and passion in this room that we always tout when talking to leadership, employers, etc.</a:t>
            </a:r>
          </a:p>
          <a:p>
            <a:pPr marL="729120" lvl="1"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2) we like to offer myself up as a resource to you – phone a friend of sorts – actual contact information, actually write you back – still in touch with past spouses – let me know!  “safe ask” How?</a:t>
            </a:r>
          </a:p>
          <a:p>
            <a:pPr marL="271920" indent="-271920">
              <a:buFont typeface="Arial" panose="020B0604020202020204" pitchFamily="34" charset="0"/>
              <a:buChar char="•"/>
            </a:pPr>
            <a:r>
              <a:rPr lang="en-US" sz="1400" dirty="0">
                <a:ea typeface="Times New Roman" panose="02020603050405020304" pitchFamily="18" charset="0"/>
                <a:cs typeface="Calibri" panose="020F0502020204030204" pitchFamily="34" charset="0"/>
              </a:rPr>
              <a:t>Purpose – let you know a little about our office – MC&amp;FP and to provide you with some tools for your/resources you can share as you help your folks.   Questions as we go along – really want to hear from you!</a:t>
            </a:r>
          </a:p>
          <a:p>
            <a:pPr marL="729120" lvl="1" indent="-271920">
              <a:buFont typeface="Arial" panose="020B0604020202020204" pitchFamily="34" charset="0"/>
              <a:buChar char="•"/>
            </a:pPr>
            <a:endParaRPr lang="en-US" sz="1400" dirty="0">
              <a:ea typeface="Times New Roman" panose="02020603050405020304" pitchFamily="18" charset="0"/>
              <a:cs typeface="Calibri" panose="020F0502020204030204" pitchFamily="34" charset="0"/>
            </a:endParaRPr>
          </a:p>
          <a:p>
            <a:pPr marL="271920" indent="-271920">
              <a:buFont typeface="Arial" panose="020B0604020202020204" pitchFamily="34" charset="0"/>
              <a:buChar char="•"/>
            </a:pPr>
            <a:endParaRPr lang="en-US" sz="1400" dirty="0">
              <a:ea typeface="Times New Roman" panose="02020603050405020304" pitchFamily="18" charset="0"/>
              <a:cs typeface="Calibri" panose="020F0502020204030204" pitchFamily="34" charset="0"/>
            </a:endParaRPr>
          </a:p>
          <a:p>
            <a:endParaRPr lang="en-US" sz="1400" dirty="0">
              <a:ea typeface="Calibri" panose="020F0502020204030204" pitchFamily="34" charset="0"/>
              <a:cs typeface="Calibri" panose="020F0502020204030204" pitchFamily="34" charset="0"/>
            </a:endParaRPr>
          </a:p>
          <a:p>
            <a:pPr marL="271920" indent="-271920" defTabSz="870143">
              <a:buFont typeface="Arial" panose="020B0604020202020204" pitchFamily="34" charset="0"/>
              <a:buChar char="•"/>
              <a:defRPr/>
            </a:pPr>
            <a:endParaRPr lang="en-US" sz="1400"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7E803B-DD7B-434B-BF60-57DE153D558E}" type="slidenum">
              <a:rPr lang="en-US" smtClean="0"/>
              <a:t>1</a:t>
            </a:fld>
            <a:endParaRPr lang="en-US" dirty="0"/>
          </a:p>
        </p:txBody>
      </p:sp>
    </p:spTree>
    <p:extLst>
      <p:ext uri="{BB962C8B-B14F-4D97-AF65-F5344CB8AC3E}">
        <p14:creationId xmlns:p14="http://schemas.microsoft.com/office/powerpoint/2010/main" val="340836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70143">
              <a:defRPr/>
            </a:pPr>
            <a:fld id="{D759AF6D-BA0E-4594-94DB-478664329D2A}" type="slidenum">
              <a:rPr lang="en-US">
                <a:solidFill>
                  <a:prstClr val="black"/>
                </a:solidFill>
                <a:latin typeface="Calibri" panose="020F0502020204030204"/>
              </a:rPr>
              <a:pPr defTabSz="870143">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09573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89AE-341F-4BA3-8B57-A08EBFF7B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A5372-18B4-40F1-014D-B84A275EDAE3}"/>
              </a:ext>
            </a:extLst>
          </p:cNvPr>
          <p:cNvSpPr>
            <a:spLocks noGrp="1" noRot="1" noChangeAspect="1"/>
          </p:cNvSpPr>
          <p:nvPr>
            <p:ph type="sldImg"/>
          </p:nvPr>
        </p:nvSpPr>
        <p:spPr>
          <a:xfrm>
            <a:off x="1358900" y="1155700"/>
            <a:ext cx="3508375" cy="2632075"/>
          </a:xfrm>
        </p:spPr>
      </p:sp>
      <p:sp>
        <p:nvSpPr>
          <p:cNvPr id="3" name="Notes Placeholder 2">
            <a:extLst>
              <a:ext uri="{FF2B5EF4-FFF2-40B4-BE49-F238E27FC236}">
                <a16:creationId xmlns:a16="http://schemas.microsoft.com/office/drawing/2014/main" id="{D9937BD7-FBED-09D6-9E9D-165B24BF89F7}"/>
              </a:ext>
            </a:extLst>
          </p:cNvPr>
          <p:cNvSpPr>
            <a:spLocks noGrp="1"/>
          </p:cNvSpPr>
          <p:nvPr>
            <p:ph type="body" idx="1"/>
          </p:nvPr>
        </p:nvSpPr>
        <p:spPr>
          <a:xfrm>
            <a:off x="634621" y="3978034"/>
            <a:ext cx="5486400" cy="4363021"/>
          </a:xfrm>
        </p:spPr>
        <p:txBody>
          <a:bodyPr/>
          <a:lstStyle/>
          <a:p>
            <a:r>
              <a:rPr lang="en-US" b="1" dirty="0">
                <a:ea typeface="Calibri" panose="020F0502020204030204"/>
                <a:cs typeface="Times New Roman" panose="02020603050405020304" pitchFamily="18" charset="0"/>
              </a:rPr>
              <a:t>Adapting to a new culture</a:t>
            </a:r>
          </a:p>
          <a:p>
            <a:pPr defTabSz="870143">
              <a:defRPr/>
            </a:pPr>
            <a:r>
              <a:rPr lang="en-US" dirty="0">
                <a:ea typeface="Calibri" panose="020F0502020204030204"/>
                <a:cs typeface="Times New Roman" panose="02020603050405020304" pitchFamily="18" charset="0"/>
              </a:rPr>
              <a:t>The Living Overseas Military Life Guide has great information about making yourself at home OCONUS. From language lessons to getting your POV (Privately Owned Vehicle) overseas.</a:t>
            </a:r>
            <a:r>
              <a:rPr lang="en-US" b="0" i="0" dirty="0">
                <a:solidFill>
                  <a:srgbClr val="4A4A4A"/>
                </a:solidFill>
                <a:effectLst/>
                <a:cs typeface="Times New Roman" panose="02020603050405020304" pitchFamily="18" charset="0"/>
              </a:rPr>
              <a:t> Find essential information curated for you in these Overseas Living </a:t>
            </a:r>
            <a:r>
              <a:rPr lang="en-US" b="0" i="0" dirty="0" err="1">
                <a:solidFill>
                  <a:srgbClr val="4A4A4A"/>
                </a:solidFill>
                <a:effectLst/>
                <a:cs typeface="Times New Roman" panose="02020603050405020304" pitchFamily="18" charset="0"/>
              </a:rPr>
              <a:t>MilLife</a:t>
            </a:r>
            <a:r>
              <a:rPr lang="en-US" b="0" i="0" dirty="0">
                <a:solidFill>
                  <a:srgbClr val="4A4A4A"/>
                </a:solidFill>
                <a:effectLst/>
                <a:cs typeface="Times New Roman" panose="02020603050405020304" pitchFamily="18" charset="0"/>
              </a:rPr>
              <a:t> Guides, including benefits, tools and resources, links to additional relevant content and access to the support you need. </a:t>
            </a:r>
            <a:endParaRPr lang="en-US" dirty="0">
              <a:ea typeface="Calibri" panose="020F0502020204030204"/>
              <a:cs typeface="Times New Roman" panose="02020603050405020304" pitchFamily="18" charset="0"/>
            </a:endParaRPr>
          </a:p>
          <a:p>
            <a:endParaRPr lang="en-US" b="1" dirty="0">
              <a:ea typeface="Calibri" panose="020F0502020204030204"/>
              <a:cs typeface="Times New Roman" panose="02020603050405020304" pitchFamily="18" charset="0"/>
            </a:endParaRPr>
          </a:p>
          <a:p>
            <a:r>
              <a:rPr lang="en-US" b="1" dirty="0">
                <a:ea typeface="Calibri" panose="020F0502020204030204"/>
                <a:cs typeface="Times New Roman" panose="02020603050405020304" pitchFamily="18" charset="0"/>
              </a:rPr>
              <a:t>Language Services</a:t>
            </a:r>
          </a:p>
          <a:p>
            <a:r>
              <a:rPr lang="en-US" dirty="0">
                <a:ea typeface="Calibri" panose="020F0502020204030204"/>
                <a:cs typeface="Times New Roman" panose="02020603050405020304" pitchFamily="18" charset="0"/>
              </a:rPr>
              <a:t>Military OneSource offers real-time language translation services in more than 150 languages.</a:t>
            </a:r>
          </a:p>
          <a:p>
            <a:endParaRPr lang="en-US" b="1" dirty="0">
              <a:ea typeface="Calibri" panose="020F0502020204030204"/>
              <a:cs typeface="Times New Roman" panose="02020603050405020304" pitchFamily="18" charset="0"/>
            </a:endParaRPr>
          </a:p>
          <a:p>
            <a:r>
              <a:rPr lang="en-US" b="1" dirty="0" err="1">
                <a:ea typeface="Calibri" panose="020F0502020204030204"/>
                <a:cs typeface="Times New Roman" panose="02020603050405020304" pitchFamily="18" charset="0"/>
              </a:rPr>
              <a:t>MilitaryINSTALLATIONS</a:t>
            </a:r>
            <a:endParaRPr lang="en-US" dirty="0">
              <a:ea typeface="Calibri"/>
              <a:cs typeface="Times New Roman" panose="02020603050405020304" pitchFamily="18" charset="0"/>
            </a:endParaRPr>
          </a:p>
          <a:p>
            <a:r>
              <a:rPr lang="en-US" b="0" dirty="0">
                <a:ea typeface="Calibri" panose="020F0502020204030204"/>
                <a:cs typeface="Times New Roman" panose="02020603050405020304" pitchFamily="18" charset="0"/>
              </a:rPr>
              <a:t>Get information about your new installation such as major units, housing, child care, school liaisons, relocation assistance, health care</a:t>
            </a:r>
            <a:r>
              <a:rPr lang="en-US" dirty="0">
                <a:ea typeface="Calibri" panose="020F0502020204030204"/>
                <a:cs typeface="Times New Roman" panose="02020603050405020304" pitchFamily="18" charset="0"/>
              </a:rPr>
              <a:t>, connecting with chaplain services, your military and family support center, and</a:t>
            </a:r>
            <a:r>
              <a:rPr lang="en-US" b="0" dirty="0">
                <a:ea typeface="Calibri" panose="020F0502020204030204"/>
                <a:cs typeface="Times New Roman" panose="02020603050405020304" pitchFamily="18" charset="0"/>
              </a:rPr>
              <a:t> </a:t>
            </a:r>
            <a:r>
              <a:rPr lang="en-US" dirty="0">
                <a:ea typeface="Calibri" panose="020F0502020204030204"/>
                <a:cs typeface="Times New Roman" panose="02020603050405020304" pitchFamily="18" charset="0"/>
              </a:rPr>
              <a:t>spouse education training and careers.</a:t>
            </a:r>
            <a:endParaRPr lang="en-US" b="0" dirty="0">
              <a:ea typeface="Calibri" panose="020F0502020204030204"/>
              <a:cs typeface="Times New Roman" panose="02020603050405020304" pitchFamily="18" charset="0"/>
            </a:endParaRPr>
          </a:p>
          <a:p>
            <a:endParaRPr lang="en-US" b="0" dirty="0">
              <a:ea typeface="Calibri" panose="020F0502020204030204"/>
              <a:cs typeface="Times New Roman" panose="02020603050405020304" pitchFamily="18" charset="0"/>
            </a:endParaRPr>
          </a:p>
          <a:p>
            <a:r>
              <a:rPr lang="en-US" b="1" dirty="0">
                <a:ea typeface="Calibri" panose="020F0502020204030204"/>
                <a:cs typeface="Times New Roman" panose="02020603050405020304" pitchFamily="18" charset="0"/>
              </a:rPr>
              <a:t>Save money with Armed Forces Travel and MWR Recreational Lodging</a:t>
            </a:r>
          </a:p>
          <a:p>
            <a:r>
              <a:rPr lang="en-US" b="0" dirty="0">
                <a:ea typeface="Calibri" panose="020F0502020204030204"/>
                <a:cs typeface="Times New Roman" panose="02020603050405020304" pitchFamily="18" charset="0"/>
              </a:rPr>
              <a:t>Take advantage of overseas travel opportunities and explore the area with military vacation discounts. </a:t>
            </a:r>
          </a:p>
          <a:p>
            <a:endParaRPr lang="en-US" dirty="0">
              <a:ea typeface="Calibri" panose="020F0502020204030204"/>
              <a:cs typeface="Times New Roman" panose="02020603050405020304" pitchFamily="18" charset="0"/>
            </a:endParaRPr>
          </a:p>
          <a:p>
            <a:r>
              <a:rPr lang="en-US" b="1" dirty="0">
                <a:ea typeface="Calibri" panose="020F0502020204030204"/>
                <a:cs typeface="Times New Roman" panose="02020603050405020304" pitchFamily="18" charset="0"/>
              </a:rPr>
              <a:t>Voting assistance</a:t>
            </a:r>
          </a:p>
          <a:p>
            <a:r>
              <a:rPr lang="en-US" dirty="0">
                <a:ea typeface="Calibri" panose="020F0502020204030204"/>
                <a:cs typeface="Times New Roman" panose="02020603050405020304" pitchFamily="18" charset="0"/>
              </a:rPr>
              <a:t>Make sure your voice is heard in local, state and national elections stateside. Find out about absentee ballots and the Federal Voting Assistance Program.</a:t>
            </a:r>
          </a:p>
          <a:p>
            <a:endParaRPr lang="en-US" dirty="0">
              <a:ea typeface="Calibri" panose="020F0502020204030204"/>
              <a:cs typeface="Calibri"/>
            </a:endParaRPr>
          </a:p>
        </p:txBody>
      </p:sp>
      <p:sp>
        <p:nvSpPr>
          <p:cNvPr id="4" name="Slide Number Placeholder 3">
            <a:extLst>
              <a:ext uri="{FF2B5EF4-FFF2-40B4-BE49-F238E27FC236}">
                <a16:creationId xmlns:a16="http://schemas.microsoft.com/office/drawing/2014/main" id="{981B4311-BE51-E0FF-BC17-9794F7A251D3}"/>
              </a:ext>
            </a:extLst>
          </p:cNvPr>
          <p:cNvSpPr>
            <a:spLocks noGrp="1"/>
          </p:cNvSpPr>
          <p:nvPr>
            <p:ph type="sldNum" sz="quarter" idx="5"/>
          </p:nvPr>
        </p:nvSpPr>
        <p:spPr/>
        <p:txBody>
          <a:bodyPr/>
          <a:lstStyle/>
          <a:p>
            <a:fld id="{32B118C5-B459-4BFB-B088-3E40EBE7A99A}" type="slidenum">
              <a:rPr lang="en-US"/>
              <a:t>11</a:t>
            </a:fld>
            <a:endParaRPr lang="en-US"/>
          </a:p>
        </p:txBody>
      </p:sp>
    </p:spTree>
    <p:extLst>
      <p:ext uri="{BB962C8B-B14F-4D97-AF65-F5344CB8AC3E}">
        <p14:creationId xmlns:p14="http://schemas.microsoft.com/office/powerpoint/2010/main" val="94321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0143">
              <a:defRPr/>
            </a:pPr>
            <a:r>
              <a:rPr lang="en-US" sz="1700" b="1" dirty="0">
                <a:ea typeface="Times New Roman" panose="02020603050405020304" pitchFamily="18" charset="0"/>
              </a:rPr>
              <a:t>Supporting the warfighter and family with resources that foster well-being, readiness, and build community </a:t>
            </a:r>
            <a:r>
              <a:rPr lang="en-US" sz="1700" b="1" dirty="0">
                <a:solidFill>
                  <a:srgbClr val="1F355E"/>
                </a:solidFill>
                <a:ea typeface="+mn-lt"/>
                <a:cs typeface="+mn-lt"/>
              </a:rPr>
              <a:t>requires a</a:t>
            </a:r>
            <a:r>
              <a:rPr lang="en-US" sz="1700" b="1" dirty="0">
                <a:solidFill>
                  <a:srgbClr val="1E355E"/>
                </a:solidFill>
                <a:ea typeface="+mn-lt"/>
                <a:cs typeface="+mn-lt"/>
              </a:rPr>
              <a:t> </a:t>
            </a:r>
            <a:r>
              <a:rPr lang="en-US" sz="1700" b="1" dirty="0">
                <a:solidFill>
                  <a:srgbClr val="EE2741"/>
                </a:solidFill>
                <a:ea typeface="+mn-lt"/>
                <a:cs typeface="+mn-lt"/>
              </a:rPr>
              <a:t>joint effort </a:t>
            </a:r>
            <a:r>
              <a:rPr lang="en-US" sz="1700" b="1" dirty="0">
                <a:solidFill>
                  <a:srgbClr val="1E355E"/>
                </a:solidFill>
                <a:ea typeface="+mn-lt"/>
                <a:cs typeface="+mn-lt"/>
              </a:rPr>
              <a:t>to bolster resource</a:t>
            </a:r>
            <a:r>
              <a:rPr lang="en-US" sz="1700" b="1" dirty="0">
                <a:solidFill>
                  <a:srgbClr val="1F355E"/>
                </a:solidFill>
                <a:ea typeface="+mn-lt"/>
                <a:cs typeface="+mn-lt"/>
              </a:rPr>
              <a:t> </a:t>
            </a:r>
            <a:r>
              <a:rPr lang="en-US" sz="1700" b="1" dirty="0">
                <a:solidFill>
                  <a:srgbClr val="EE2741"/>
                </a:solidFill>
                <a:ea typeface="+mn-lt"/>
                <a:cs typeface="+mn-lt"/>
              </a:rPr>
              <a:t>awareness </a:t>
            </a:r>
            <a:r>
              <a:rPr lang="en-US" sz="1700" b="1" dirty="0">
                <a:solidFill>
                  <a:srgbClr val="1F355E"/>
                </a:solidFill>
                <a:ea typeface="+mn-lt"/>
                <a:cs typeface="+mn-lt"/>
              </a:rPr>
              <a:t>and</a:t>
            </a:r>
            <a:r>
              <a:rPr lang="en-US" sz="1700" b="1" dirty="0">
                <a:solidFill>
                  <a:srgbClr val="EE2741"/>
                </a:solidFill>
                <a:ea typeface="+mn-lt"/>
                <a:cs typeface="+mn-lt"/>
              </a:rPr>
              <a:t> engagement</a:t>
            </a:r>
            <a:r>
              <a:rPr lang="en-US" sz="1700" b="1" dirty="0">
                <a:ea typeface="Times New Roman" panose="02020603050405020304" pitchFamily="18" charset="0"/>
              </a:rPr>
              <a:t>.</a:t>
            </a:r>
            <a:r>
              <a:rPr lang="en-US" sz="1700" b="1" dirty="0">
                <a:solidFill>
                  <a:srgbClr val="FF0000"/>
                </a:solidFill>
                <a:ea typeface="Times New Roman" panose="02020603050405020304" pitchFamily="18" charset="0"/>
              </a:rPr>
              <a:t> </a:t>
            </a:r>
          </a:p>
          <a:p>
            <a:pPr defTabSz="870143">
              <a:defRPr/>
            </a:pPr>
            <a:r>
              <a:rPr lang="en-US" sz="1700" dirty="0">
                <a:solidFill>
                  <a:srgbClr val="000000"/>
                </a:solidFill>
                <a:ea typeface="Times New Roman" panose="02020603050405020304" pitchFamily="18" charset="0"/>
              </a:rPr>
              <a:t>Military OneSource </a:t>
            </a:r>
            <a:r>
              <a:rPr lang="en-US" sz="1700" u="sng" dirty="0">
                <a:solidFill>
                  <a:srgbClr val="000000"/>
                </a:solidFill>
                <a:ea typeface="Times New Roman" panose="02020603050405020304" pitchFamily="18" charset="0"/>
              </a:rPr>
              <a:t>is</a:t>
            </a:r>
            <a:r>
              <a:rPr lang="en-US" sz="1700" dirty="0">
                <a:solidFill>
                  <a:srgbClr val="000000"/>
                </a:solidFill>
                <a:ea typeface="Times New Roman" panose="02020603050405020304" pitchFamily="18" charset="0"/>
              </a:rPr>
              <a:t> an essential piece of gear. It’s vital support. </a:t>
            </a:r>
            <a:endParaRPr lang="en-US" sz="1700" dirty="0">
              <a:ea typeface="Times New Roman" panose="02020603050405020304" pitchFamily="18" charset="0"/>
            </a:endParaRPr>
          </a:p>
          <a:p>
            <a:pPr marL="271920" indent="-271920" fontAlgn="base">
              <a:buFont typeface="Arial" panose="020B0604020202020204" pitchFamily="34" charset="0"/>
              <a:buChar char="•"/>
            </a:pPr>
            <a:r>
              <a:rPr lang="en-US" sz="1700" dirty="0">
                <a:solidFill>
                  <a:srgbClr val="000000"/>
                </a:solidFill>
                <a:ea typeface="Times New Roman" panose="02020603050405020304" pitchFamily="18" charset="0"/>
              </a:rPr>
              <a:t>I encourage you to actively share this mission-critical resource.</a:t>
            </a:r>
          </a:p>
          <a:p>
            <a:pPr marL="271920" indent="-271920" fontAlgn="base">
              <a:buFont typeface="Arial" panose="020B0604020202020204" pitchFamily="34" charset="0"/>
              <a:buChar char="•"/>
            </a:pPr>
            <a:r>
              <a:rPr lang="en-US" sz="1700" dirty="0">
                <a:ea typeface="Times New Roman" panose="02020603050405020304" pitchFamily="18" charset="0"/>
              </a:rPr>
              <a:t>Talk about it. Make it part of your Installation Spouse Programs. Every single mention can help to empower our service members.</a:t>
            </a:r>
          </a:p>
          <a:p>
            <a:endParaRPr lang="en-US" dirty="0"/>
          </a:p>
        </p:txBody>
      </p:sp>
      <p:sp>
        <p:nvSpPr>
          <p:cNvPr id="4" name="Slide Number Placeholder 3"/>
          <p:cNvSpPr>
            <a:spLocks noGrp="1"/>
          </p:cNvSpPr>
          <p:nvPr>
            <p:ph type="sldNum" sz="quarter" idx="5"/>
          </p:nvPr>
        </p:nvSpPr>
        <p:spPr/>
        <p:txBody>
          <a:bodyPr/>
          <a:lstStyle/>
          <a:p>
            <a:fld id="{32B118C5-B459-4BFB-B088-3E40EBE7A99A}" type="slidenum">
              <a:rPr lang="en-US"/>
              <a:t>12</a:t>
            </a:fld>
            <a:endParaRPr lang="en-US"/>
          </a:p>
        </p:txBody>
      </p:sp>
    </p:spTree>
    <p:extLst>
      <p:ext uri="{BB962C8B-B14F-4D97-AF65-F5344CB8AC3E}">
        <p14:creationId xmlns:p14="http://schemas.microsoft.com/office/powerpoint/2010/main" val="376888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952"/>
              </a:spcBef>
            </a:pPr>
            <a:r>
              <a:rPr lang="en-US" sz="1300" b="1" dirty="0"/>
              <a:t>Connect to Military OneSource and personalized support 24/7.  You can call CONUS or OCONUS, arrange a live chat or download the app for easy access on your phone.</a:t>
            </a:r>
          </a:p>
          <a:p>
            <a:pPr>
              <a:lnSpc>
                <a:spcPct val="80000"/>
              </a:lnSpc>
              <a:spcBef>
                <a:spcPts val="952"/>
              </a:spcBef>
            </a:pPr>
            <a:r>
              <a:rPr lang="en-US" sz="1300" b="1" dirty="0"/>
              <a:t>And stay up to date by signing up for our newsletters and joining us on social media.</a:t>
            </a:r>
          </a:p>
          <a:p>
            <a:pPr>
              <a:lnSpc>
                <a:spcPct val="80000"/>
              </a:lnSpc>
              <a:spcBef>
                <a:spcPts val="952"/>
              </a:spcBef>
            </a:pPr>
            <a:r>
              <a:rPr lang="en-US" sz="1300" b="1" dirty="0"/>
              <a:t>Social Networks </a:t>
            </a:r>
            <a:br>
              <a:rPr lang="en-US" sz="1300" b="1" dirty="0">
                <a:cs typeface="+mn-lt"/>
              </a:rPr>
            </a:br>
            <a:r>
              <a:rPr lang="en-US" sz="1300" dirty="0"/>
              <a:t>Find Military OneSource on: </a:t>
            </a:r>
            <a:endParaRPr lang="en-US" sz="1300" dirty="0">
              <a:cs typeface="Calibri"/>
            </a:endParaRPr>
          </a:p>
          <a:p>
            <a:pPr marL="163152" indent="-163152">
              <a:spcBef>
                <a:spcPts val="952"/>
              </a:spcBef>
              <a:buFont typeface="Arial,Sans-Serif"/>
              <a:buChar char="•"/>
            </a:pPr>
            <a:r>
              <a:rPr lang="en-US" sz="1300" dirty="0"/>
              <a:t>Facebook</a:t>
            </a:r>
            <a:endParaRPr lang="en-US" sz="1300" dirty="0">
              <a:cs typeface="Calibri"/>
            </a:endParaRPr>
          </a:p>
          <a:p>
            <a:pPr marL="163152" indent="-163152">
              <a:spcBef>
                <a:spcPts val="952"/>
              </a:spcBef>
              <a:buFont typeface="Arial,Sans-Serif"/>
              <a:buChar char="•"/>
            </a:pPr>
            <a:r>
              <a:rPr lang="en-US" sz="1300" dirty="0"/>
              <a:t>Twitter</a:t>
            </a:r>
            <a:endParaRPr lang="en-US" sz="1300" dirty="0">
              <a:cs typeface="Calibri"/>
            </a:endParaRPr>
          </a:p>
          <a:p>
            <a:pPr marL="163152" indent="-163152">
              <a:spcBef>
                <a:spcPts val="952"/>
              </a:spcBef>
              <a:buFont typeface="Arial,Sans-Serif"/>
              <a:buChar char="•"/>
            </a:pPr>
            <a:r>
              <a:rPr lang="en-US" sz="1300" dirty="0"/>
              <a:t>Instagram </a:t>
            </a:r>
            <a:endParaRPr lang="en-US" sz="1300" dirty="0">
              <a:cs typeface="Calibri"/>
            </a:endParaRPr>
          </a:p>
          <a:p>
            <a:pPr marL="163152" indent="-163152">
              <a:spcBef>
                <a:spcPts val="952"/>
              </a:spcBef>
              <a:buFont typeface="Arial,Sans-Serif"/>
              <a:buChar char="•"/>
            </a:pPr>
            <a:r>
              <a:rPr lang="en-US" sz="1300" dirty="0"/>
              <a:t>LinkedIn (SECO / MSEP)</a:t>
            </a:r>
            <a:endParaRPr lang="en-US" sz="1300" dirty="0">
              <a:cs typeface="Calibri"/>
            </a:endParaRPr>
          </a:p>
          <a:p>
            <a:pPr marL="163152" indent="-163152">
              <a:spcBef>
                <a:spcPts val="952"/>
              </a:spcBef>
              <a:buFont typeface="Arial,Sans-Serif"/>
              <a:buChar char="•"/>
            </a:pPr>
            <a:r>
              <a:rPr lang="en-US" sz="1300" dirty="0"/>
              <a:t>Pinterest</a:t>
            </a:r>
            <a:endParaRPr lang="en-US" sz="1300" dirty="0">
              <a:cs typeface="Calibri"/>
            </a:endParaRPr>
          </a:p>
          <a:p>
            <a:pPr marL="163152" indent="-163152">
              <a:spcBef>
                <a:spcPts val="952"/>
              </a:spcBef>
              <a:buFont typeface="Arial,Sans-Serif"/>
              <a:buChar char="•"/>
            </a:pPr>
            <a:r>
              <a:rPr lang="en-US" sz="1300" dirty="0"/>
              <a:t>YouTube </a:t>
            </a:r>
            <a:br>
              <a:rPr lang="en-US" sz="1300" dirty="0">
                <a:cs typeface="+mn-lt"/>
              </a:rPr>
            </a:br>
            <a:endParaRPr lang="en-US" sz="1300" dirty="0"/>
          </a:p>
          <a:p>
            <a:pPr>
              <a:lnSpc>
                <a:spcPct val="80000"/>
              </a:lnSpc>
              <a:spcBef>
                <a:spcPts val="952"/>
              </a:spcBef>
            </a:pPr>
            <a:endParaRPr lang="en-US" dirty="0"/>
          </a:p>
          <a:p>
            <a:pPr>
              <a:lnSpc>
                <a:spcPct val="90000"/>
              </a:lnSpc>
              <a:spcBef>
                <a:spcPts val="952"/>
              </a:spcBef>
            </a:pPr>
            <a:endParaRPr lang="en-US" dirty="0"/>
          </a:p>
          <a:p>
            <a:pPr>
              <a:lnSpc>
                <a:spcPct val="90000"/>
              </a:lnSpc>
              <a:spcBef>
                <a:spcPts val="952"/>
              </a:spcBef>
            </a:pPr>
            <a:endParaRPr lang="en-US" dirty="0"/>
          </a:p>
          <a:p>
            <a:pPr>
              <a:lnSpc>
                <a:spcPct val="90000"/>
              </a:lnSpc>
              <a:spcBef>
                <a:spcPts val="952"/>
              </a:spcBef>
            </a:pPr>
            <a:endParaRPr lang="en-US" dirty="0"/>
          </a:p>
          <a:p>
            <a:endParaRPr lang="en-US" dirty="0"/>
          </a:p>
          <a:p>
            <a:endParaRPr lang="en-US" b="1" dirty="0">
              <a:cs typeface="Calibri"/>
            </a:endParaRP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2B118C5-B459-4BFB-B088-3E40EBE7A99A}" type="slidenum">
              <a:rPr lang="en-US"/>
              <a:t>13</a:t>
            </a:fld>
            <a:endParaRPr lang="en-US"/>
          </a:p>
        </p:txBody>
      </p:sp>
    </p:spTree>
    <p:extLst>
      <p:ext uri="{BB962C8B-B14F-4D97-AF65-F5344CB8AC3E}">
        <p14:creationId xmlns:p14="http://schemas.microsoft.com/office/powerpoint/2010/main" val="89062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a:p>
            <a:r>
              <a:rPr lang="en-US" sz="1700" dirty="0"/>
              <a:t>This QR code provides Ty Jones-Vincent’s email address for an invite to the upcoming senior spouse roundtable March 2025</a:t>
            </a:r>
          </a:p>
        </p:txBody>
      </p:sp>
      <p:sp>
        <p:nvSpPr>
          <p:cNvPr id="4" name="Slide Number Placeholder 3"/>
          <p:cNvSpPr>
            <a:spLocks noGrp="1"/>
          </p:cNvSpPr>
          <p:nvPr>
            <p:ph type="sldNum" sz="quarter" idx="5"/>
          </p:nvPr>
        </p:nvSpPr>
        <p:spPr/>
        <p:txBody>
          <a:bodyPr/>
          <a:lstStyle/>
          <a:p>
            <a:pPr defTabSz="870143">
              <a:defRPr/>
            </a:pPr>
            <a:fld id="{32B118C5-B459-4BFB-B088-3E40EBE7A99A}" type="slidenum">
              <a:rPr lang="en-US">
                <a:solidFill>
                  <a:prstClr val="black"/>
                </a:solidFill>
                <a:latin typeface="Calibri"/>
              </a:rPr>
              <a:pPr defTabSz="870143">
                <a:defRPr/>
              </a:pPr>
              <a:t>14</a:t>
            </a:fld>
            <a:endParaRPr lang="en-US">
              <a:solidFill>
                <a:prstClr val="black"/>
              </a:solidFill>
              <a:latin typeface="Calibri"/>
            </a:endParaRPr>
          </a:p>
        </p:txBody>
      </p:sp>
    </p:spTree>
    <p:extLst>
      <p:ext uri="{BB962C8B-B14F-4D97-AF65-F5344CB8AC3E}">
        <p14:creationId xmlns:p14="http://schemas.microsoft.com/office/powerpoint/2010/main" val="274293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a:p>
            <a:r>
              <a:rPr lang="en-US" sz="1700" dirty="0"/>
              <a:t>This QR code provides Ty Jones-Vincent’s email address for an invite to the upcoming senior spouse roundtable March 2025</a:t>
            </a:r>
          </a:p>
        </p:txBody>
      </p:sp>
      <p:sp>
        <p:nvSpPr>
          <p:cNvPr id="4" name="Slide Number Placeholder 3"/>
          <p:cNvSpPr>
            <a:spLocks noGrp="1"/>
          </p:cNvSpPr>
          <p:nvPr>
            <p:ph type="sldNum" sz="quarter" idx="5"/>
          </p:nvPr>
        </p:nvSpPr>
        <p:spPr/>
        <p:txBody>
          <a:bodyPr/>
          <a:lstStyle/>
          <a:p>
            <a:pPr defTabSz="870143">
              <a:defRPr/>
            </a:pPr>
            <a:fld id="{32B118C5-B459-4BFB-B088-3E40EBE7A99A}" type="slidenum">
              <a:rPr lang="en-US">
                <a:solidFill>
                  <a:prstClr val="black"/>
                </a:solidFill>
                <a:latin typeface="Calibri"/>
              </a:rPr>
              <a:pPr defTabSz="870143">
                <a:defRPr/>
              </a:pPr>
              <a:t>15</a:t>
            </a:fld>
            <a:endParaRPr lang="en-US">
              <a:solidFill>
                <a:prstClr val="black"/>
              </a:solidFill>
              <a:latin typeface="Calibri"/>
            </a:endParaRPr>
          </a:p>
        </p:txBody>
      </p:sp>
    </p:spTree>
    <p:extLst>
      <p:ext uri="{BB962C8B-B14F-4D97-AF65-F5344CB8AC3E}">
        <p14:creationId xmlns:p14="http://schemas.microsoft.com/office/powerpoint/2010/main" val="410727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a:p>
            <a:r>
              <a:rPr lang="en-US" sz="1700" dirty="0"/>
              <a:t>This QR code provides Ty Jones-Vincent’s email address for an invite to the upcoming senior spouse roundtable March 2025</a:t>
            </a:r>
          </a:p>
        </p:txBody>
      </p:sp>
      <p:sp>
        <p:nvSpPr>
          <p:cNvPr id="4" name="Slide Number Placeholder 3"/>
          <p:cNvSpPr>
            <a:spLocks noGrp="1"/>
          </p:cNvSpPr>
          <p:nvPr>
            <p:ph type="sldNum" sz="quarter" idx="5"/>
          </p:nvPr>
        </p:nvSpPr>
        <p:spPr/>
        <p:txBody>
          <a:bodyPr/>
          <a:lstStyle/>
          <a:p>
            <a:pPr defTabSz="870143">
              <a:defRPr/>
            </a:pPr>
            <a:fld id="{32B118C5-B459-4BFB-B088-3E40EBE7A99A}" type="slidenum">
              <a:rPr lang="en-US">
                <a:solidFill>
                  <a:prstClr val="black"/>
                </a:solidFill>
                <a:latin typeface="Calibri"/>
              </a:rPr>
              <a:pPr defTabSz="870143">
                <a:defRPr/>
              </a:pPr>
              <a:t>16</a:t>
            </a:fld>
            <a:endParaRPr lang="en-US">
              <a:solidFill>
                <a:prstClr val="black"/>
              </a:solidFill>
              <a:latin typeface="Calibri"/>
            </a:endParaRPr>
          </a:p>
        </p:txBody>
      </p:sp>
    </p:spTree>
    <p:extLst>
      <p:ext uri="{BB962C8B-B14F-4D97-AF65-F5344CB8AC3E}">
        <p14:creationId xmlns:p14="http://schemas.microsoft.com/office/powerpoint/2010/main" val="234692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1100138"/>
            <a:ext cx="3959225" cy="2970212"/>
          </a:xfrm>
        </p:spPr>
      </p:sp>
      <p:sp>
        <p:nvSpPr>
          <p:cNvPr id="3" name="Notes Placeholder 2"/>
          <p:cNvSpPr>
            <a:spLocks noGrp="1"/>
          </p:cNvSpPr>
          <p:nvPr>
            <p:ph type="body" idx="1"/>
          </p:nvPr>
        </p:nvSpPr>
        <p:spPr/>
        <p:txBody>
          <a:bodyPr/>
          <a:lstStyle/>
          <a:p>
            <a:pPr marL="870143" lvl="2" defTabSz="870143">
              <a:lnSpc>
                <a:spcPct val="90000"/>
              </a:lnSpc>
              <a:spcBef>
                <a:spcPts val="476"/>
              </a:spcBef>
              <a:defRPr/>
            </a:pPr>
            <a:r>
              <a:rPr lang="en-US" sz="1100">
                <a:ea typeface="+mn-lt"/>
                <a:cs typeface="+mn-lt"/>
              </a:rPr>
              <a:t>Military spouses face barriers to meaningful employment related to their mobile military lifestyle, including frequent relocations and extended periods of family separation due to training and deployments.</a:t>
            </a:r>
            <a:endParaRPr lang="en-US" sz="1100"/>
          </a:p>
          <a:p>
            <a:pPr marL="1033295" lvl="2" indent="-163152">
              <a:lnSpc>
                <a:spcPct val="90000"/>
              </a:lnSpc>
              <a:spcBef>
                <a:spcPts val="476"/>
              </a:spcBef>
              <a:buFont typeface="Arial"/>
              <a:buChar char="•"/>
            </a:pPr>
            <a:r>
              <a:rPr lang="en-US"/>
              <a:t>The Military Spouse Employment Partnership (MSEP), which connects military spouses to employers who have committed to recruiting, hiring, promoting, and retaining military spouses.  MSEP includes more than 950 employer partners representing corporations, small businesses, non-profits and Federal and State Governments. </a:t>
            </a:r>
          </a:p>
          <a:p>
            <a:pPr marL="1033295" lvl="2" indent="-163152">
              <a:lnSpc>
                <a:spcPct val="90000"/>
              </a:lnSpc>
              <a:spcBef>
                <a:spcPts val="476"/>
              </a:spcBef>
              <a:buFont typeface="Arial"/>
              <a:buChar char="•"/>
            </a:pPr>
            <a:r>
              <a:rPr lang="en-US"/>
              <a:t>The SECO Career Center provides virtual career and educational services through Career Advisors (4-year degree and relevant certifications) and Career Coaches (master's degree and relevant certifications) at no cost to military spouses. </a:t>
            </a:r>
          </a:p>
          <a:p>
            <a:pPr marL="1033295" lvl="2" indent="-163152">
              <a:lnSpc>
                <a:spcPct val="90000"/>
              </a:lnSpc>
              <a:spcBef>
                <a:spcPts val="476"/>
              </a:spcBef>
              <a:buFont typeface="Arial"/>
              <a:buChar char="•"/>
            </a:pPr>
            <a:r>
              <a:rPr lang="en-US"/>
              <a:t>The My Career Advancement Account (MyCAA) scholarship is a workforce development initiative that provides eligible spouses with up to $4,000 in financial assistance for the pursuit of education, training, and licensure.</a:t>
            </a:r>
          </a:p>
          <a:p>
            <a:pPr marL="1033295" lvl="2" indent="-163152">
              <a:lnSpc>
                <a:spcPct val="90000"/>
              </a:lnSpc>
              <a:spcBef>
                <a:spcPts val="476"/>
              </a:spcBef>
              <a:buFont typeface="Arial"/>
              <a:buChar char="•"/>
            </a:pPr>
            <a:r>
              <a:rPr lang="en-US"/>
              <a:t>The </a:t>
            </a:r>
            <a:r>
              <a:rPr lang="en-US" err="1"/>
              <a:t>MySECO</a:t>
            </a:r>
            <a:r>
              <a:rPr lang="en-US"/>
              <a:t> Website provides 24-7 virtual access to career resources such as events, training, the MSEP job search, MyCAA, resume builders and more. </a:t>
            </a:r>
          </a:p>
          <a:p>
            <a:pPr marL="1033295" lvl="2" indent="-163152">
              <a:lnSpc>
                <a:spcPct val="90000"/>
              </a:lnSpc>
              <a:spcBef>
                <a:spcPts val="476"/>
              </a:spcBef>
              <a:buFont typeface="Arial"/>
              <a:buChar char="•"/>
            </a:pPr>
            <a:r>
              <a:rPr lang="en-US"/>
              <a:t>The Military Spouse Career Accelerator Pilot (MSCAP) is a competitive, three-year pilot, providing military spouses with 12-week paid fellowships with industry.</a:t>
            </a:r>
          </a:p>
          <a:p>
            <a:pPr marL="1033295" lvl="2" indent="-163152">
              <a:lnSpc>
                <a:spcPct val="90000"/>
              </a:lnSpc>
              <a:spcBef>
                <a:spcPts val="476"/>
              </a:spcBef>
              <a:buFont typeface="Arial"/>
              <a:buChar char="•"/>
            </a:pPr>
            <a:r>
              <a:rPr lang="en-US"/>
              <a:t>The Military Spouse Transition Programs (</a:t>
            </a:r>
            <a:r>
              <a:rPr lang="en-US" err="1"/>
              <a:t>MySTeP</a:t>
            </a:r>
            <a:r>
              <a:rPr lang="en-US"/>
              <a:t>), accessed through </a:t>
            </a:r>
            <a:r>
              <a:rPr lang="en-US" err="1"/>
              <a:t>MySECO</a:t>
            </a:r>
            <a:r>
              <a:rPr lang="en-US"/>
              <a:t>, provides military spouses with more than 125 micro learning videos to prepare for and navigate the eventual transition away from military life. </a:t>
            </a:r>
          </a:p>
        </p:txBody>
      </p:sp>
      <p:sp>
        <p:nvSpPr>
          <p:cNvPr id="4" name="Slide Number Placeholder 3"/>
          <p:cNvSpPr>
            <a:spLocks noGrp="1"/>
          </p:cNvSpPr>
          <p:nvPr>
            <p:ph type="sldNum" sz="quarter" idx="10"/>
          </p:nvPr>
        </p:nvSpPr>
        <p:spPr/>
        <p:txBody>
          <a:bodyPr/>
          <a:lstStyle/>
          <a:p>
            <a:pPr defTabSz="870143">
              <a:defRPr/>
            </a:pPr>
            <a:fld id="{54409F1B-9C52-4EE7-A08A-885DF7469204}" type="slidenum">
              <a:rPr lang="en-US">
                <a:solidFill>
                  <a:prstClr val="black"/>
                </a:solidFill>
                <a:latin typeface="Calibri" panose="020F0502020204030204"/>
              </a:rPr>
              <a:pPr defTabSz="87014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80648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870143">
              <a:defRPr/>
            </a:pPr>
            <a:fld id="{627E803B-DD7B-434B-BF60-57DE153D558E}" type="slidenum">
              <a:rPr lang="en-US">
                <a:solidFill>
                  <a:prstClr val="black"/>
                </a:solidFill>
                <a:latin typeface="Calibri" panose="020F0502020204030204"/>
              </a:rPr>
              <a:pPr defTabSz="870143">
                <a:defRPr/>
              </a:pPr>
              <a:t>2</a:t>
            </a:fld>
            <a:endParaRPr lang="en-US"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8D730CCF-0607-8513-6218-3396079378A4}"/>
              </a:ext>
            </a:extLst>
          </p:cNvPr>
          <p:cNvSpPr>
            <a:spLocks noGrp="1"/>
          </p:cNvSpPr>
          <p:nvPr>
            <p:ph type="body" sz="quarter" idx="3"/>
          </p:nvPr>
        </p:nvSpPr>
        <p:spPr/>
        <p:txBody>
          <a:bodyPr/>
          <a:lstStyle/>
          <a:p>
            <a:pPr marL="171450" indent="-171450">
              <a:buFont typeface="Arial" panose="020B0604020202020204" pitchFamily="34" charset="0"/>
              <a:buChar char="•"/>
            </a:pPr>
            <a:r>
              <a:rPr lang="en-US" dirty="0" err="1"/>
              <a:t>McFamily</a:t>
            </a:r>
            <a:endParaRPr lang="en-US" dirty="0"/>
          </a:p>
          <a:p>
            <a:pPr marL="171450" indent="-171450">
              <a:buFont typeface="Arial" panose="020B0604020202020204" pitchFamily="34" charset="0"/>
              <a:buChar char="•"/>
            </a:pPr>
            <a:r>
              <a:rPr lang="en-US" dirty="0"/>
              <a:t>Office in Office of SECDEF responsible for Quality of Life</a:t>
            </a:r>
          </a:p>
          <a:p>
            <a:pPr marL="171450" indent="-171450">
              <a:buFont typeface="Arial" panose="020B0604020202020204" pitchFamily="34" charset="0"/>
              <a:buChar char="•"/>
            </a:pPr>
            <a:r>
              <a:rPr lang="en-US" dirty="0"/>
              <a:t>Preaching to choir- family readiness supports mission readiness</a:t>
            </a:r>
          </a:p>
          <a:p>
            <a:pPr marL="171450" indent="-171450">
              <a:buFont typeface="Arial" panose="020B0604020202020204" pitchFamily="34" charset="0"/>
              <a:buChar char="•"/>
            </a:pPr>
            <a:r>
              <a:rPr lang="en-US" dirty="0"/>
              <a:t>Support, empower care for resilient and ready not just to survive but to thrive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Cradle to grave – 3 exceptions – pay, financial readiness, and housing – but work closely.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Total Force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Armed Forces Retirement Home (MC&amp;FP history)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Demographcs</a:t>
            </a:r>
            <a:r>
              <a:rPr lang="en-US" dirty="0"/>
              <a:t>:  almost half &lt; 25, 70% &lt; 30, ½ married,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Policy office but with execution – standardization, agile, economies of scale, height of eye.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Sign of strength; not a sign of weakness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4205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 “the numbers”</a:t>
            </a:r>
          </a:p>
          <a:p>
            <a:endParaRPr lang="en-US" dirty="0"/>
          </a:p>
          <a:p>
            <a:endParaRPr lang="en-US" dirty="0"/>
          </a:p>
        </p:txBody>
      </p:sp>
      <p:sp>
        <p:nvSpPr>
          <p:cNvPr id="4" name="Slide Number Placeholder 3"/>
          <p:cNvSpPr>
            <a:spLocks noGrp="1"/>
          </p:cNvSpPr>
          <p:nvPr>
            <p:ph type="sldNum" sz="quarter" idx="5"/>
          </p:nvPr>
        </p:nvSpPr>
        <p:spPr/>
        <p:txBody>
          <a:bodyPr/>
          <a:lstStyle/>
          <a:p>
            <a:pPr defTabSz="870143">
              <a:defRPr/>
            </a:pPr>
            <a:fld id="{9B5E491D-5A55-464A-97A0-05A7946B8109}" type="slidenum">
              <a:rPr lang="en-US">
                <a:solidFill>
                  <a:prstClr val="black"/>
                </a:solidFill>
                <a:latin typeface="Aptos" panose="02110004020202020204"/>
              </a:rPr>
              <a:pPr defTabSz="870143">
                <a:defRPr/>
              </a:pPr>
              <a:t>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2905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1100138"/>
            <a:ext cx="3959225" cy="2970212"/>
          </a:xfrm>
        </p:spPr>
      </p:sp>
      <p:sp>
        <p:nvSpPr>
          <p:cNvPr id="3" name="Notes Placeholder 2"/>
          <p:cNvSpPr>
            <a:spLocks noGrp="1"/>
          </p:cNvSpPr>
          <p:nvPr>
            <p:ph type="body" idx="1"/>
          </p:nvPr>
        </p:nvSpPr>
        <p:spPr/>
        <p:txBody>
          <a:bodyPr/>
          <a:lstStyle/>
          <a:p>
            <a:pPr marL="870143" lvl="2" defTabSz="870143">
              <a:lnSpc>
                <a:spcPct val="90000"/>
              </a:lnSpc>
              <a:spcBef>
                <a:spcPts val="476"/>
              </a:spcBef>
              <a:defRPr/>
            </a:pPr>
            <a:r>
              <a:rPr lang="en-US" sz="1100">
                <a:ea typeface="+mn-lt"/>
                <a:cs typeface="+mn-lt"/>
              </a:rPr>
              <a:t>Military spouses face barriers to meaningful employment related to their mobile military lifestyle, including frequent relocations and extended periods of family separation due to training and deployments.</a:t>
            </a:r>
            <a:endParaRPr lang="en-US" sz="1100"/>
          </a:p>
          <a:p>
            <a:pPr marL="1033295" lvl="2" indent="-163152">
              <a:lnSpc>
                <a:spcPct val="90000"/>
              </a:lnSpc>
              <a:spcBef>
                <a:spcPts val="476"/>
              </a:spcBef>
              <a:buFont typeface="Arial"/>
              <a:buChar char="•"/>
            </a:pPr>
            <a:r>
              <a:rPr lang="en-US"/>
              <a:t>The Military Spouse Employment Partnership (MSEP), which connects military spouses to employers who have committed to recruiting, hiring, promoting, and retaining military spouses.  MSEP includes more than 950 employer partners representing corporations, small businesses, non-profits and Federal and State Governments. </a:t>
            </a:r>
          </a:p>
          <a:p>
            <a:pPr marL="1033295" lvl="2" indent="-163152">
              <a:lnSpc>
                <a:spcPct val="90000"/>
              </a:lnSpc>
              <a:spcBef>
                <a:spcPts val="476"/>
              </a:spcBef>
              <a:buFont typeface="Arial"/>
              <a:buChar char="•"/>
            </a:pPr>
            <a:r>
              <a:rPr lang="en-US"/>
              <a:t>The SECO Career Center provides virtual career and educational services through Career Advisors (4-year degree and relevant certifications) and Career Coaches (master's degree and relevant certifications) at no cost to military spouses. </a:t>
            </a:r>
          </a:p>
          <a:p>
            <a:pPr marL="1033295" lvl="2" indent="-163152">
              <a:lnSpc>
                <a:spcPct val="90000"/>
              </a:lnSpc>
              <a:spcBef>
                <a:spcPts val="476"/>
              </a:spcBef>
              <a:buFont typeface="Arial"/>
              <a:buChar char="•"/>
            </a:pPr>
            <a:r>
              <a:rPr lang="en-US"/>
              <a:t>The My Career Advancement Account (MyCAA) scholarship is a workforce development initiative that provides eligible spouses with up to $4,000 in financial assistance for the pursuit of education, training, and licensure.</a:t>
            </a:r>
          </a:p>
          <a:p>
            <a:pPr marL="1033295" lvl="2" indent="-163152">
              <a:lnSpc>
                <a:spcPct val="90000"/>
              </a:lnSpc>
              <a:spcBef>
                <a:spcPts val="476"/>
              </a:spcBef>
              <a:buFont typeface="Arial"/>
              <a:buChar char="•"/>
            </a:pPr>
            <a:r>
              <a:rPr lang="en-US"/>
              <a:t>The </a:t>
            </a:r>
            <a:r>
              <a:rPr lang="en-US" err="1"/>
              <a:t>MySECO</a:t>
            </a:r>
            <a:r>
              <a:rPr lang="en-US"/>
              <a:t> Website provides 24-7 virtual access to career resources such as events, training, the MSEP job search, MyCAA, resume builders and more. </a:t>
            </a:r>
          </a:p>
          <a:p>
            <a:pPr marL="1033295" lvl="2" indent="-163152">
              <a:lnSpc>
                <a:spcPct val="90000"/>
              </a:lnSpc>
              <a:spcBef>
                <a:spcPts val="476"/>
              </a:spcBef>
              <a:buFont typeface="Arial"/>
              <a:buChar char="•"/>
            </a:pPr>
            <a:r>
              <a:rPr lang="en-US"/>
              <a:t>The Military Spouse Career Accelerator Pilot (MSCAP) is a competitive, three-year pilot, providing military spouses with 12-week paid fellowships with industry.</a:t>
            </a:r>
          </a:p>
          <a:p>
            <a:pPr marL="1033295" lvl="2" indent="-163152">
              <a:lnSpc>
                <a:spcPct val="90000"/>
              </a:lnSpc>
              <a:spcBef>
                <a:spcPts val="476"/>
              </a:spcBef>
              <a:buFont typeface="Arial"/>
              <a:buChar char="•"/>
            </a:pPr>
            <a:r>
              <a:rPr lang="en-US"/>
              <a:t>The Military Spouse Transition Programs (</a:t>
            </a:r>
            <a:r>
              <a:rPr lang="en-US" err="1"/>
              <a:t>MySTeP</a:t>
            </a:r>
            <a:r>
              <a:rPr lang="en-US"/>
              <a:t>), accessed through </a:t>
            </a:r>
            <a:r>
              <a:rPr lang="en-US" err="1"/>
              <a:t>MySECO</a:t>
            </a:r>
            <a:r>
              <a:rPr lang="en-US"/>
              <a:t>, provides military spouses with more than 125 micro learning videos to prepare for and navigate the eventual transition away from military life. </a:t>
            </a:r>
          </a:p>
        </p:txBody>
      </p:sp>
      <p:sp>
        <p:nvSpPr>
          <p:cNvPr id="4" name="Slide Number Placeholder 3"/>
          <p:cNvSpPr>
            <a:spLocks noGrp="1"/>
          </p:cNvSpPr>
          <p:nvPr>
            <p:ph type="sldNum" sz="quarter" idx="10"/>
          </p:nvPr>
        </p:nvSpPr>
        <p:spPr/>
        <p:txBody>
          <a:bodyPr/>
          <a:lstStyle/>
          <a:p>
            <a:pPr defTabSz="870143">
              <a:defRPr/>
            </a:pPr>
            <a:fld id="{54409F1B-9C52-4EE7-A08A-885DF7469204}" type="slidenum">
              <a:rPr lang="en-US">
                <a:solidFill>
                  <a:prstClr val="black"/>
                </a:solidFill>
                <a:latin typeface="Calibri" panose="020F0502020204030204"/>
              </a:rPr>
              <a:pPr defTabSz="870143">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80648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952"/>
              </a:spcBef>
            </a:pPr>
            <a:r>
              <a:rPr lang="en-US" sz="1700" dirty="0"/>
              <a:t>Military OneSource puts a huge ecosystem of support at your fingertips. You can call or click anytime to connect. </a:t>
            </a:r>
          </a:p>
          <a:p>
            <a:pPr marL="163152" indent="-163152">
              <a:lnSpc>
                <a:spcPct val="80000"/>
              </a:lnSpc>
              <a:spcBef>
                <a:spcPts val="952"/>
              </a:spcBef>
              <a:buFont typeface="Wingdings,Sans-Serif"/>
              <a:buChar char="§"/>
            </a:pPr>
            <a:endParaRPr lang="en-US" sz="1700" dirty="0"/>
          </a:p>
          <a:p>
            <a:pPr marL="163152" indent="-163152">
              <a:lnSpc>
                <a:spcPct val="80000"/>
              </a:lnSpc>
              <a:spcBef>
                <a:spcPts val="952"/>
              </a:spcBef>
              <a:buFont typeface="Wingdings,Sans-Serif"/>
              <a:buChar char="§"/>
            </a:pPr>
            <a:r>
              <a:rPr lang="en-US" sz="1700" dirty="0"/>
              <a:t>Call and get personalized support, recommendations, and referrals from a masters-level consultant </a:t>
            </a:r>
          </a:p>
          <a:p>
            <a:pPr marL="163152" indent="-163152">
              <a:lnSpc>
                <a:spcPct val="80000"/>
              </a:lnSpc>
              <a:spcBef>
                <a:spcPts val="952"/>
              </a:spcBef>
              <a:buFont typeface="Wingdings,Sans-Serif"/>
              <a:buChar char="§"/>
            </a:pPr>
            <a:r>
              <a:rPr lang="en-US" sz="1700" dirty="0"/>
              <a:t>Click around our website and apps to discover tools, information, services and other support </a:t>
            </a:r>
          </a:p>
          <a:p>
            <a:pPr marL="163152" indent="-163152" defTabSz="870143">
              <a:lnSpc>
                <a:spcPct val="80000"/>
              </a:lnSpc>
              <a:spcBef>
                <a:spcPts val="952"/>
              </a:spcBef>
              <a:buFont typeface="Wingdings,Sans-Serif"/>
              <a:buChar char="§"/>
              <a:defRPr/>
            </a:pPr>
            <a:r>
              <a:rPr lang="en-US" sz="1700" dirty="0"/>
              <a:t> </a:t>
            </a:r>
            <a:r>
              <a:rPr lang="en-US" sz="1700" dirty="0">
                <a:cs typeface="Calibri" panose="020F0502020204030204" pitchFamily="34" charset="0"/>
              </a:rPr>
              <a:t>Easy access to a vast network of digital tools and trusted information.</a:t>
            </a:r>
            <a:endParaRPr lang="en-US" sz="1700" dirty="0">
              <a:cs typeface="Calibri"/>
            </a:endParaRPr>
          </a:p>
          <a:p>
            <a:pPr>
              <a:lnSpc>
                <a:spcPct val="80000"/>
              </a:lnSpc>
              <a:spcBef>
                <a:spcPts val="952"/>
              </a:spcBef>
            </a:pPr>
            <a:endParaRPr lang="en-US" sz="1700" dirty="0"/>
          </a:p>
          <a:p>
            <a:pPr>
              <a:lnSpc>
                <a:spcPct val="80000"/>
              </a:lnSpc>
              <a:spcBef>
                <a:spcPts val="952"/>
              </a:spcBef>
            </a:pPr>
            <a:r>
              <a:rPr lang="en-US" sz="1700" dirty="0"/>
              <a:t>Whichever path you take, you'll find resources at the ready. </a:t>
            </a:r>
            <a:endParaRPr lang="en-US" sz="1700" dirty="0">
              <a:cs typeface="Calibri"/>
            </a:endParaRPr>
          </a:p>
          <a:p>
            <a:endParaRPr lang="en-US" sz="1100" dirty="0">
              <a:cs typeface="Calibri"/>
            </a:endParaRPr>
          </a:p>
        </p:txBody>
      </p:sp>
      <p:sp>
        <p:nvSpPr>
          <p:cNvPr id="4" name="Slide Number Placeholder 3"/>
          <p:cNvSpPr>
            <a:spLocks noGrp="1"/>
          </p:cNvSpPr>
          <p:nvPr>
            <p:ph type="sldNum" sz="quarter" idx="5"/>
          </p:nvPr>
        </p:nvSpPr>
        <p:spPr/>
        <p:txBody>
          <a:bodyPr/>
          <a:lstStyle/>
          <a:p>
            <a:fld id="{143F9D48-0A03-4BE9-9A62-D59519402D25}" type="slidenum">
              <a:rPr lang="en-US" smtClean="0"/>
              <a:t>5</a:t>
            </a:fld>
            <a:endParaRPr lang="en-US" dirty="0"/>
          </a:p>
        </p:txBody>
      </p:sp>
    </p:spTree>
    <p:extLst>
      <p:ext uri="{BB962C8B-B14F-4D97-AF65-F5344CB8AC3E}">
        <p14:creationId xmlns:p14="http://schemas.microsoft.com/office/powerpoint/2010/main" val="160519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1920" indent="-271920">
              <a:buFont typeface="Arial" panose="020B0604020202020204" pitchFamily="34" charset="0"/>
              <a:buChar char="•"/>
            </a:pPr>
            <a:r>
              <a:rPr lang="en-US" sz="1500" dirty="0"/>
              <a:t>Military OneSource connects service members and their families to a range of support for military life</a:t>
            </a:r>
          </a:p>
          <a:p>
            <a:pPr marL="271920" indent="-271920">
              <a:buFont typeface="Arial" panose="020B0604020202020204" pitchFamily="34" charset="0"/>
              <a:buChar char="•"/>
            </a:pPr>
            <a:endParaRPr lang="en-US" sz="1500" dirty="0"/>
          </a:p>
          <a:p>
            <a:pPr marL="271920" indent="-271920">
              <a:buFont typeface="Arial" panose="020B0604020202020204" pitchFamily="34" charset="0"/>
              <a:buChar char="•"/>
            </a:pPr>
            <a:r>
              <a:rPr lang="en-US" sz="1500" dirty="0"/>
              <a:t>This list is a sampling of the different areas we can help with; reach out or visit the website to explore more. </a:t>
            </a:r>
          </a:p>
          <a:p>
            <a:pPr marL="271920" indent="-271920">
              <a:buFont typeface="Arial" panose="020B0604020202020204" pitchFamily="34" charset="0"/>
              <a:buChar char="•"/>
            </a:pPr>
            <a:endParaRPr lang="en-US" sz="1500" dirty="0"/>
          </a:p>
          <a:p>
            <a:pPr marL="271920" indent="-271920">
              <a:buFont typeface="Arial" panose="020B0604020202020204" pitchFamily="34" charset="0"/>
              <a:buChar char="•"/>
            </a:pPr>
            <a:r>
              <a:rPr lang="en-US" sz="1500" dirty="0"/>
              <a:t>The most requested Military OneSource services:</a:t>
            </a:r>
          </a:p>
          <a:p>
            <a:pPr marL="706991" lvl="1" indent="-271920">
              <a:buFont typeface="Arial" panose="020B0604020202020204" pitchFamily="34" charset="0"/>
              <a:buChar char="•"/>
            </a:pPr>
            <a:r>
              <a:rPr lang="en-US" sz="1500" dirty="0"/>
              <a:t>Counseling, Spouse Employment and Tax Support</a:t>
            </a:r>
          </a:p>
          <a:p>
            <a:pPr marL="706991" lvl="1" indent="-271920">
              <a:buFont typeface="Arial" panose="020B0604020202020204" pitchFamily="34" charset="0"/>
              <a:buChar char="•"/>
            </a:pPr>
            <a:endParaRPr lang="en-US" sz="1500" dirty="0"/>
          </a:p>
          <a:p>
            <a:pPr marL="112441" indent="-271920">
              <a:buFont typeface="Arial" panose="020B0604020202020204" pitchFamily="34" charset="0"/>
              <a:buChar char="•"/>
            </a:pPr>
            <a:r>
              <a:rPr lang="en-US" sz="1500" dirty="0"/>
              <a:t>The top three user groups of Military OneSource are (in order):</a:t>
            </a:r>
          </a:p>
          <a:p>
            <a:pPr marL="781999" lvl="1" indent="-277086">
              <a:buFont typeface="Courier New" panose="02070309020205020404" pitchFamily="49" charset="0"/>
              <a:buChar char="o"/>
            </a:pPr>
            <a:r>
              <a:rPr lang="en-US" sz="1500" dirty="0"/>
              <a:t>Spouses</a:t>
            </a:r>
          </a:p>
          <a:p>
            <a:pPr marL="781999" lvl="1" indent="-277086">
              <a:buFont typeface="Courier New" panose="02070309020205020404" pitchFamily="49" charset="0"/>
              <a:buChar char="o"/>
            </a:pPr>
            <a:r>
              <a:rPr lang="en-US" sz="1500" dirty="0"/>
              <a:t>Service Members</a:t>
            </a:r>
          </a:p>
          <a:p>
            <a:pPr marL="781999" lvl="1" indent="-277086">
              <a:buFont typeface="Courier New" panose="02070309020205020404" pitchFamily="49" charset="0"/>
              <a:buChar char="o"/>
            </a:pPr>
            <a:r>
              <a:rPr lang="en-US" sz="1500" dirty="0"/>
              <a:t>Dependent Children</a:t>
            </a:r>
          </a:p>
          <a:p>
            <a:pPr marL="271920" indent="-271920">
              <a:buFont typeface="Arial" panose="020B0604020202020204" pitchFamily="34" charset="0"/>
              <a:buChar char="•"/>
            </a:pPr>
            <a:endParaRPr lang="en-US" sz="1100" dirty="0"/>
          </a:p>
          <a:p>
            <a:pPr marL="271920" indent="-271920">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5"/>
          </p:nvPr>
        </p:nvSpPr>
        <p:spPr/>
        <p:txBody>
          <a:bodyPr/>
          <a:lstStyle/>
          <a:p>
            <a:fld id="{143F9D48-0A03-4BE9-9A62-D59519402D25}" type="slidenum">
              <a:rPr lang="en-US" smtClean="0"/>
              <a:t>6</a:t>
            </a:fld>
            <a:endParaRPr lang="en-US" dirty="0"/>
          </a:p>
        </p:txBody>
      </p:sp>
    </p:spTree>
    <p:extLst>
      <p:ext uri="{BB962C8B-B14F-4D97-AF65-F5344CB8AC3E}">
        <p14:creationId xmlns:p14="http://schemas.microsoft.com/office/powerpoint/2010/main" val="204687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744538"/>
            <a:ext cx="2709863" cy="2033587"/>
          </a:xfrm>
        </p:spPr>
      </p:sp>
      <p:sp>
        <p:nvSpPr>
          <p:cNvPr id="3" name="Notes Placeholder 2"/>
          <p:cNvSpPr>
            <a:spLocks noGrp="1"/>
          </p:cNvSpPr>
          <p:nvPr>
            <p:ph type="body" idx="1"/>
          </p:nvPr>
        </p:nvSpPr>
        <p:spPr>
          <a:xfrm>
            <a:off x="685800" y="2886478"/>
            <a:ext cx="5486400" cy="5890716"/>
          </a:xfrm>
        </p:spPr>
        <p:txBody>
          <a:bodyPr/>
          <a:lstStyle/>
          <a:p>
            <a:r>
              <a:rPr lang="en-US" sz="1300" b="1" dirty="0">
                <a:ea typeface="Calibri" panose="020F0502020204030204" pitchFamily="34" charset="0"/>
              </a:rPr>
              <a:t>Key points:</a:t>
            </a:r>
          </a:p>
          <a:p>
            <a:pPr marL="271920" indent="-271920">
              <a:buFont typeface="Arial" panose="020B0604020202020204" pitchFamily="34" charset="0"/>
              <a:buChar char="•"/>
            </a:pPr>
            <a:r>
              <a:rPr lang="en-US" sz="1300" dirty="0">
                <a:ea typeface="Calibri" panose="020F0502020204030204" pitchFamily="34" charset="0"/>
              </a:rPr>
              <a:t>You are able to request state consultants for in-person support at command events.</a:t>
            </a:r>
          </a:p>
          <a:p>
            <a:pPr marL="271920" indent="-271920" defTabSz="870143">
              <a:buFont typeface="Arial" panose="020B0604020202020204" pitchFamily="34" charset="0"/>
              <a:buChar char="•"/>
              <a:defRPr/>
            </a:pPr>
            <a:r>
              <a:rPr lang="en-US" sz="1300" dirty="0">
                <a:cs typeface="Calibri"/>
              </a:rPr>
              <a:t>State consultants support hundreds of events per month across the country.</a:t>
            </a:r>
          </a:p>
          <a:p>
            <a:endParaRPr lang="en-US" sz="1300" b="1" dirty="0">
              <a:ea typeface="Calibri" panose="020F0502020204030204" pitchFamily="34" charset="0"/>
            </a:endParaRPr>
          </a:p>
          <a:p>
            <a:r>
              <a:rPr lang="en-US" sz="1300" b="1" dirty="0">
                <a:ea typeface="Calibri" panose="020F0502020204030204" pitchFamily="34" charset="0"/>
              </a:rPr>
              <a:t>The Military and Family Life Counseling Program supports service members, their families and survivors worldwide with</a:t>
            </a:r>
            <a:br>
              <a:rPr lang="en-US" sz="1300" b="1" dirty="0">
                <a:ea typeface="Calibri" panose="020F0502020204030204" pitchFamily="34" charset="0"/>
              </a:rPr>
            </a:br>
            <a:r>
              <a:rPr lang="en-US" sz="1300" b="1" dirty="0">
                <a:ea typeface="Calibri" panose="020F0502020204030204" pitchFamily="34" charset="0"/>
              </a:rPr>
              <a:t>confidential counseling. </a:t>
            </a:r>
          </a:p>
          <a:p>
            <a:pPr marL="271920" indent="-271920">
              <a:buFont typeface="Arial" panose="020B0604020202020204" pitchFamily="34" charset="0"/>
              <a:buChar char="•"/>
            </a:pPr>
            <a:r>
              <a:rPr lang="en-US" sz="1300" dirty="0">
                <a:ea typeface="Calibri" panose="020F0502020204030204" pitchFamily="34" charset="0"/>
              </a:rPr>
              <a:t>Counselors are trained to work with the military community.</a:t>
            </a:r>
          </a:p>
          <a:p>
            <a:pPr marL="271920" indent="-271920">
              <a:buFont typeface="Arial" panose="020B0604020202020204" pitchFamily="34" charset="0"/>
              <a:buChar char="•"/>
            </a:pPr>
            <a:r>
              <a:rPr lang="en-US" sz="1300" dirty="0">
                <a:ea typeface="Calibri" panose="020F0502020204030204" pitchFamily="34" charset="0"/>
              </a:rPr>
              <a:t>They offer face-to-face counseling services, briefings and presentations to the military community, both on and off installations.</a:t>
            </a:r>
          </a:p>
          <a:p>
            <a:endParaRPr lang="en-US" sz="1300" dirty="0">
              <a:ea typeface="Calibri" panose="020F0502020204030204" pitchFamily="34" charset="0"/>
            </a:endParaRPr>
          </a:p>
          <a:p>
            <a:r>
              <a:rPr lang="en-US" sz="1300" b="1" dirty="0">
                <a:ea typeface="Calibri" panose="020F0502020204030204" pitchFamily="34" charset="0"/>
              </a:rPr>
              <a:t>Child and youth behavioral military and family life counselors: </a:t>
            </a:r>
          </a:p>
          <a:p>
            <a:pPr marL="271920" indent="-271920">
              <a:buFont typeface="Arial" panose="020B0604020202020204" pitchFamily="34" charset="0"/>
              <a:buChar char="•"/>
            </a:pPr>
            <a:r>
              <a:rPr lang="en-US" sz="1300" dirty="0">
                <a:ea typeface="Calibri" panose="020F0502020204030204" pitchFamily="34" charset="0"/>
              </a:rPr>
              <a:t>Provide support to military children on a variety of issues</a:t>
            </a:r>
          </a:p>
          <a:p>
            <a:pPr marL="271920" indent="-271920">
              <a:buFont typeface="Arial" panose="020B0604020202020204" pitchFamily="34" charset="0"/>
              <a:buChar char="•"/>
            </a:pPr>
            <a:r>
              <a:rPr lang="en-US" sz="1300" dirty="0">
                <a:ea typeface="Calibri" panose="020F0502020204030204" pitchFamily="34" charset="0"/>
              </a:rPr>
              <a:t>Have a positive effect on general behavior, performance in school and relationships </a:t>
            </a:r>
          </a:p>
          <a:p>
            <a:pPr marL="271920" indent="-271920">
              <a:buFont typeface="Arial" panose="020B0604020202020204" pitchFamily="34" charset="0"/>
              <a:buChar char="•"/>
            </a:pPr>
            <a:r>
              <a:rPr lang="en-US" sz="1300" dirty="0">
                <a:ea typeface="Calibri" panose="020F0502020204030204" pitchFamily="34" charset="0"/>
              </a:rPr>
              <a:t>Work with kids to address: </a:t>
            </a:r>
          </a:p>
          <a:p>
            <a:pPr marL="706991" lvl="1" indent="-271920">
              <a:buFont typeface="Courier New" panose="02070309020205020404" pitchFamily="49" charset="0"/>
              <a:buChar char="o"/>
            </a:pPr>
            <a:r>
              <a:rPr lang="en-US" sz="1300" dirty="0">
                <a:ea typeface="Calibri" panose="020F0502020204030204" pitchFamily="34" charset="0"/>
              </a:rPr>
              <a:t>Self-esteem issues</a:t>
            </a:r>
          </a:p>
          <a:p>
            <a:pPr marL="706991" lvl="1" indent="-271920">
              <a:buFont typeface="Courier New" panose="02070309020205020404" pitchFamily="49" charset="0"/>
              <a:buChar char="o"/>
            </a:pPr>
            <a:r>
              <a:rPr lang="en-US" sz="1300" dirty="0">
                <a:ea typeface="Calibri" panose="020F0502020204030204" pitchFamily="34" charset="0"/>
              </a:rPr>
              <a:t>Communication and relationships at home and at school</a:t>
            </a:r>
          </a:p>
          <a:p>
            <a:pPr marL="706991" lvl="1" indent="-271920">
              <a:buFont typeface="Courier New" panose="02070309020205020404" pitchFamily="49" charset="0"/>
              <a:buChar char="o"/>
            </a:pPr>
            <a:r>
              <a:rPr lang="en-US" sz="1300" dirty="0">
                <a:ea typeface="Calibri" panose="020F0502020204030204" pitchFamily="34" charset="0"/>
              </a:rPr>
              <a:t>Life skills, such as problem-solving and adjusting to changes</a:t>
            </a:r>
          </a:p>
          <a:p>
            <a:pPr marL="706991" lvl="1" indent="-271920">
              <a:buFont typeface="Courier New" panose="02070309020205020404" pitchFamily="49" charset="0"/>
              <a:buChar char="o"/>
            </a:pPr>
            <a:r>
              <a:rPr lang="en-US" sz="1300" dirty="0">
                <a:ea typeface="Calibri" panose="020F0502020204030204" pitchFamily="34" charset="0"/>
              </a:rPr>
              <a:t>Behavioral issues, including bullying and anger management</a:t>
            </a:r>
          </a:p>
          <a:p>
            <a:pPr marL="706991" lvl="1" indent="-271920">
              <a:buFont typeface="Courier New" panose="02070309020205020404" pitchFamily="49" charset="0"/>
              <a:buChar char="o"/>
            </a:pPr>
            <a:r>
              <a:rPr lang="en-US" sz="1300" dirty="0">
                <a:ea typeface="Calibri" panose="020F0502020204030204" pitchFamily="34" charset="0"/>
              </a:rPr>
              <a:t>Changes at home, such as dealing with deployment, reunions, divorce and grief</a:t>
            </a:r>
          </a:p>
          <a:p>
            <a:pPr marL="271920" indent="-271920">
              <a:buFont typeface="Arial" panose="020B0604020202020204" pitchFamily="34" charset="0"/>
              <a:buChar char="•"/>
            </a:pPr>
            <a:endParaRPr lang="en-US" sz="1300" dirty="0">
              <a:ea typeface="Calibri" panose="020F0502020204030204" pitchFamily="34" charset="0"/>
            </a:endParaRPr>
          </a:p>
          <a:p>
            <a:r>
              <a:rPr lang="en-US" sz="1300" dirty="0">
                <a:ea typeface="Calibri" panose="020F0502020204030204" pitchFamily="34" charset="0"/>
              </a:rPr>
              <a:t>MFLCs can also deliver briefings, presentations and grief counseling if a unit experiences a death or other traumatic event. To request support, visit: </a:t>
            </a:r>
            <a:r>
              <a:rPr lang="en-US" sz="1300" dirty="0" err="1">
                <a:ea typeface="Calibri" panose="020F0502020204030204" pitchFamily="34" charset="0"/>
              </a:rPr>
              <a:t>supportrequest.militaryonesource.mil</a:t>
            </a:r>
            <a:r>
              <a:rPr lang="en-US" sz="1300" dirty="0">
                <a:ea typeface="Calibri" panose="020F0502020204030204" pitchFamily="34" charset="0"/>
              </a:rPr>
              <a:t>.</a:t>
            </a:r>
          </a:p>
          <a:p>
            <a:endParaRPr lang="en-US" sz="1300" dirty="0">
              <a:ea typeface="Calibri" panose="020F0502020204030204" pitchFamily="34" charset="0"/>
            </a:endParaRPr>
          </a:p>
          <a:p>
            <a:endParaRPr lang="en-US" sz="1300" dirty="0">
              <a:ea typeface="Calibri" panose="020F0502020204030204" pitchFamily="34" charset="0"/>
            </a:endParaRPr>
          </a:p>
          <a:p>
            <a:endParaRPr lang="en-US" sz="1700" dirty="0">
              <a:ea typeface="Calibri" panose="020F0502020204030204" pitchFamily="34" charset="0"/>
            </a:endParaRPr>
          </a:p>
          <a:p>
            <a:endParaRPr lang="en-US" sz="1300" dirty="0">
              <a:ea typeface="Calibri" panose="020F0502020204030204" pitchFamily="34" charset="0"/>
            </a:endParaRPr>
          </a:p>
          <a:p>
            <a:endParaRPr lang="en-US" sz="1300" dirty="0">
              <a:ea typeface="Calibri" panose="020F0502020204030204" pitchFamily="34" charset="0"/>
            </a:endParaRPr>
          </a:p>
          <a:p>
            <a:endParaRPr lang="en-US" sz="17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2B118C5-B459-4BFB-B088-3E40EBE7A99A}" type="slidenum">
              <a:rPr lang="en-US"/>
              <a:t>7</a:t>
            </a:fld>
            <a:endParaRPr lang="en-US" dirty="0"/>
          </a:p>
        </p:txBody>
      </p:sp>
    </p:spTree>
    <p:extLst>
      <p:ext uri="{BB962C8B-B14F-4D97-AF65-F5344CB8AC3E}">
        <p14:creationId xmlns:p14="http://schemas.microsoft.com/office/powerpoint/2010/main" val="355301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1920" indent="-271920">
              <a:buFont typeface="Arial" panose="020B0604020202020204" pitchFamily="34" charset="0"/>
              <a:buChar char="•"/>
            </a:pPr>
            <a:r>
              <a:rPr lang="en-US" sz="1700" dirty="0"/>
              <a:t>Military OneSource connects service members and their families to a range of support for military life, including online tools and apps</a:t>
            </a:r>
          </a:p>
          <a:p>
            <a:pPr marL="271920" indent="-271920">
              <a:buFont typeface="Arial" panose="020B0604020202020204" pitchFamily="34" charset="0"/>
              <a:buChar char="•"/>
            </a:pPr>
            <a:r>
              <a:rPr lang="en-US" sz="1700" dirty="0"/>
              <a:t>This list is a sampling of the different resources we can connect you with; reach out or visit the website to explore more </a:t>
            </a:r>
          </a:p>
          <a:p>
            <a:pPr marL="271920" indent="-271920">
              <a:lnSpc>
                <a:spcPct val="90000"/>
              </a:lnSpc>
              <a:spcBef>
                <a:spcPts val="952"/>
              </a:spcBef>
              <a:buFont typeface="Arial" panose="020B0604020202020204" pitchFamily="34" charset="0"/>
              <a:buChar char="•"/>
            </a:pPr>
            <a:r>
              <a:rPr lang="en-US" sz="1700" b="1" dirty="0">
                <a:hlinkClick r:id="rId3"/>
              </a:rPr>
              <a:t>MilitaryINSTALLATIONS</a:t>
            </a:r>
            <a:r>
              <a:rPr lang="en-US" sz="1700" b="1" dirty="0">
                <a:cs typeface="+mn-lt"/>
              </a:rPr>
              <a:t>: </a:t>
            </a:r>
            <a:r>
              <a:rPr lang="en-US" sz="1700" dirty="0"/>
              <a:t>Get to know your new home</a:t>
            </a:r>
            <a:br>
              <a:rPr lang="en-US" sz="1700" dirty="0">
                <a:cs typeface="+mn-lt"/>
              </a:rPr>
            </a:br>
            <a:r>
              <a:rPr lang="en-US" sz="1700" dirty="0"/>
              <a:t>You can search by installation or program</a:t>
            </a:r>
            <a:br>
              <a:rPr lang="en-US" sz="1700" dirty="0">
                <a:cs typeface="+mn-lt"/>
              </a:rPr>
            </a:br>
            <a:endParaRPr lang="en-US" sz="1700" dirty="0">
              <a:cs typeface="Calibri" panose="020F0502020204030204"/>
            </a:endParaRPr>
          </a:p>
          <a:p>
            <a:pPr marL="271920" indent="-271920">
              <a:buFont typeface="Arial" panose="020B0604020202020204" pitchFamily="34" charset="0"/>
              <a:buChar char="•"/>
            </a:pPr>
            <a:r>
              <a:rPr lang="en-US" sz="1700" b="1" dirty="0"/>
              <a:t>Spouse Education and Career Opportunities</a:t>
            </a:r>
            <a:endParaRPr lang="en-US" sz="1700" b="1" dirty="0">
              <a:cs typeface="+mn-lt"/>
            </a:endParaRPr>
          </a:p>
          <a:p>
            <a:pPr marL="271920" indent="-271920">
              <a:buFont typeface="Arial" panose="020B0604020202020204" pitchFamily="34" charset="0"/>
              <a:buChar char="•"/>
            </a:pPr>
            <a:r>
              <a:rPr lang="en-US" sz="1700" b="1" dirty="0"/>
              <a:t>EFMP &amp; ME</a:t>
            </a:r>
          </a:p>
          <a:p>
            <a:pPr marL="271920" indent="-271920">
              <a:buFont typeface="Arial" panose="020B0604020202020204" pitchFamily="34" charset="0"/>
              <a:buChar char="•"/>
            </a:pPr>
            <a:r>
              <a:rPr lang="en-US" sz="1700" b="1" dirty="0" err="1">
                <a:solidFill>
                  <a:prstClr val="black"/>
                </a:solidFill>
              </a:rPr>
              <a:t>Millife</a:t>
            </a:r>
            <a:r>
              <a:rPr lang="en-US" sz="1700" b="1" dirty="0">
                <a:solidFill>
                  <a:prstClr val="black"/>
                </a:solidFill>
              </a:rPr>
              <a:t> Learning – Key Spouse training </a:t>
            </a:r>
            <a:endParaRPr lang="en-US" sz="1700" dirty="0">
              <a:solidFill>
                <a:prstClr val="black"/>
              </a:solidFill>
              <a:cs typeface="Calibri" panose="020F0502020204030204"/>
            </a:endParaRPr>
          </a:p>
          <a:p>
            <a:pPr marL="271920" indent="-271920">
              <a:buFont typeface="Arial" panose="020B0604020202020204" pitchFamily="34" charset="0"/>
              <a:buChar char="•"/>
            </a:pPr>
            <a:r>
              <a:rPr lang="en-US" sz="1700" b="1" dirty="0"/>
              <a:t>American Forces Travel *** Highlight </a:t>
            </a:r>
            <a:endParaRPr lang="en-US" sz="1700" dirty="0">
              <a:ea typeface="Calibri" panose="020F0502020204030204"/>
              <a:cs typeface="Calibri" panose="020F0502020204030204"/>
            </a:endParaRPr>
          </a:p>
          <a:p>
            <a:pPr marL="166173" indent="-166173">
              <a:buFont typeface="Arial"/>
              <a:buChar char="•"/>
            </a:pPr>
            <a:endParaRPr lang="en-US" dirty="0">
              <a:ea typeface="Calibri" panose="020F0502020204030204"/>
              <a:cs typeface="Calibri" panose="020F0502020204030204"/>
            </a:endParaRPr>
          </a:p>
          <a:p>
            <a:pPr marL="166173" indent="-166173">
              <a:buFont typeface="Arial"/>
              <a:buChar cha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2B118C5-B459-4BFB-B088-3E40EBE7A99A}" type="slidenum">
              <a:rPr lang="en-US"/>
              <a:t>8</a:t>
            </a:fld>
            <a:endParaRPr lang="en-US"/>
          </a:p>
        </p:txBody>
      </p:sp>
    </p:spTree>
    <p:extLst>
      <p:ext uri="{BB962C8B-B14F-4D97-AF65-F5344CB8AC3E}">
        <p14:creationId xmlns:p14="http://schemas.microsoft.com/office/powerpoint/2010/main" val="384091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EF9472-51A9-44C3-8C26-541B56B9DAD8}" type="slidenum">
              <a:rPr lang="en-US" smtClean="0"/>
              <a:t>9</a:t>
            </a:fld>
            <a:endParaRPr lang="en-US"/>
          </a:p>
        </p:txBody>
      </p:sp>
    </p:spTree>
    <p:extLst>
      <p:ext uri="{BB962C8B-B14F-4D97-AF65-F5344CB8AC3E}">
        <p14:creationId xmlns:p14="http://schemas.microsoft.com/office/powerpoint/2010/main" val="3726176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B4EAFA-4FD3-4CED-8336-3D01AB81DDD2}"/>
              </a:ext>
            </a:extLst>
          </p:cNvPr>
          <p:cNvSpPr>
            <a:spLocks noGrp="1"/>
          </p:cNvSpPr>
          <p:nvPr>
            <p:ph type="pic" sz="quarter" idx="13"/>
          </p:nvPr>
        </p:nvSpPr>
        <p:spPr>
          <a:xfrm>
            <a:off x="0" y="786791"/>
            <a:ext cx="9144000" cy="6018212"/>
          </a:xfrm>
        </p:spPr>
        <p:txBody>
          <a:bodyPr/>
          <a:lstStyle>
            <a:lvl1pPr marL="0" indent="0">
              <a:buNone/>
              <a:defRPr/>
            </a:lvl1pPr>
          </a:lstStyle>
          <a:p>
            <a:endParaRPr lang="en-US" dirty="0"/>
          </a:p>
          <a:p>
            <a:endParaRPr lang="en-US" dirty="0"/>
          </a:p>
          <a:p>
            <a:endParaRPr lang="en-US" dirty="0"/>
          </a:p>
          <a:p>
            <a:endParaRPr lang="en-US" dirty="0"/>
          </a:p>
          <a:p>
            <a:endParaRPr lang="en-US" dirty="0"/>
          </a:p>
          <a:p>
            <a:r>
              <a:rPr lang="en-US" dirty="0"/>
              <a:t>                                                           Insert Title Slide Photo</a:t>
            </a:r>
          </a:p>
        </p:txBody>
      </p:sp>
      <p:sp>
        <p:nvSpPr>
          <p:cNvPr id="10" name="Rectangle 9" descr="Red header bar.">
            <a:extLst>
              <a:ext uri="{FF2B5EF4-FFF2-40B4-BE49-F238E27FC236}">
                <a16:creationId xmlns:a16="http://schemas.microsoft.com/office/drawing/2014/main" id="{88ADE532-85D5-4E34-901B-9C143A940C92}"/>
              </a:ext>
            </a:extLst>
          </p:cNvPr>
          <p:cNvSpPr/>
          <p:nvPr userDrawn="1"/>
        </p:nvSpPr>
        <p:spPr>
          <a:xfrm>
            <a:off x="0" y="136524"/>
            <a:ext cx="6981371" cy="420624"/>
          </a:xfrm>
          <a:prstGeom prst="rect">
            <a:avLst/>
          </a:prstGeom>
          <a:solidFill>
            <a:srgbClr val="CC2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Military OneSource Logo">
            <a:extLst>
              <a:ext uri="{FF2B5EF4-FFF2-40B4-BE49-F238E27FC236}">
                <a16:creationId xmlns:a16="http://schemas.microsoft.com/office/drawing/2014/main" id="{180662B7-B577-4972-AEA9-21621DB2D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086" y="136524"/>
            <a:ext cx="1753207" cy="420624"/>
          </a:xfrm>
          <a:prstGeom prst="rect">
            <a:avLst/>
          </a:prstGeom>
        </p:spPr>
      </p:pic>
      <p:sp>
        <p:nvSpPr>
          <p:cNvPr id="3" name="Subtitle 2">
            <a:extLst>
              <a:ext uri="{FF2B5EF4-FFF2-40B4-BE49-F238E27FC236}">
                <a16:creationId xmlns:a16="http://schemas.microsoft.com/office/drawing/2014/main" id="{84515CA1-A274-45AC-B9C0-F016D03D5838}"/>
              </a:ext>
            </a:extLst>
          </p:cNvPr>
          <p:cNvSpPr>
            <a:spLocks noGrp="1"/>
          </p:cNvSpPr>
          <p:nvPr>
            <p:ph type="subTitle" idx="1"/>
          </p:nvPr>
        </p:nvSpPr>
        <p:spPr>
          <a:xfrm>
            <a:off x="515389" y="1962926"/>
            <a:ext cx="4056611" cy="1655762"/>
          </a:xfrm>
        </p:spPr>
        <p:txBody>
          <a:bodyPr>
            <a:normAutofit/>
          </a:bodyPr>
          <a:lstStyle>
            <a:lvl1pPr marL="0" indent="0" algn="ctr">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EA4E388-F316-4FB5-9723-D5552FB17C17}"/>
              </a:ext>
            </a:extLst>
          </p:cNvPr>
          <p:cNvSpPr>
            <a:spLocks noGrp="1"/>
          </p:cNvSpPr>
          <p:nvPr>
            <p:ph type="sldNum" sz="quarter" idx="12"/>
          </p:nvPr>
        </p:nvSpPr>
        <p:spPr/>
        <p:txBody>
          <a:bodyPr/>
          <a:lstStyle>
            <a:lvl1pPr>
              <a:defRPr sz="1050"/>
            </a:lvl1pPr>
          </a:lstStyle>
          <a:p>
            <a:fld id="{2D06A98E-9D45-4AC9-A0D5-10D89E137443}" type="slidenum">
              <a:rPr lang="en-US" smtClean="0"/>
              <a:pPr/>
              <a:t>‹#›</a:t>
            </a:fld>
            <a:endParaRPr lang="en-US" dirty="0"/>
          </a:p>
        </p:txBody>
      </p:sp>
      <p:sp>
        <p:nvSpPr>
          <p:cNvPr id="11" name="Footer Placeholder 2">
            <a:extLst>
              <a:ext uri="{FF2B5EF4-FFF2-40B4-BE49-F238E27FC236}">
                <a16:creationId xmlns:a16="http://schemas.microsoft.com/office/drawing/2014/main" id="{BDD0BE0C-0BB6-4CC9-9158-3B257B6BF45F}"/>
              </a:ext>
            </a:extLst>
          </p:cNvPr>
          <p:cNvSpPr txBox="1">
            <a:spLocks/>
          </p:cNvSpPr>
          <p:nvPr userDrawn="1"/>
        </p:nvSpPr>
        <p:spPr>
          <a:xfrm>
            <a:off x="2654669" y="6430930"/>
            <a:ext cx="3460381" cy="365125"/>
          </a:xfrm>
          <a:prstGeom prst="rect">
            <a:avLst/>
          </a:prstGeom>
        </p:spPr>
        <p:txBody>
          <a:bodyPr vert="horz" lIns="91440" tIns="45720" rIns="91440" bIns="45720" rtlCol="0" anchor="ctr"/>
          <a:lstStyle>
            <a:defPPr>
              <a:defRPr lang="en-US"/>
            </a:defPPr>
            <a:lvl1pPr marL="0" algn="ct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50" dirty="0">
              <a:ea typeface="Calibri" charset="0"/>
              <a:cs typeface="Calibri" charset="0"/>
            </a:endParaRPr>
          </a:p>
          <a:p>
            <a:r>
              <a:rPr lang="en-US" sz="1050" dirty="0">
                <a:ea typeface="Calibri" charset="0"/>
                <a:cs typeface="Calibri" charset="0"/>
              </a:rPr>
              <a:t>http://www.MilitaryOneSource.mil</a:t>
            </a:r>
            <a:endParaRPr lang="en-US" sz="1050" dirty="0"/>
          </a:p>
          <a:p>
            <a:endParaRPr lang="en-US" sz="1050" dirty="0"/>
          </a:p>
        </p:txBody>
      </p:sp>
      <p:sp>
        <p:nvSpPr>
          <p:cNvPr id="8" name="Title 7">
            <a:extLst>
              <a:ext uri="{FF2B5EF4-FFF2-40B4-BE49-F238E27FC236}">
                <a16:creationId xmlns:a16="http://schemas.microsoft.com/office/drawing/2014/main" id="{E83B44AE-BE98-458C-BA9B-0CE3FF0B7A02}"/>
              </a:ext>
            </a:extLst>
          </p:cNvPr>
          <p:cNvSpPr>
            <a:spLocks noGrp="1"/>
          </p:cNvSpPr>
          <p:nvPr>
            <p:ph type="title" hasCustomPrompt="1"/>
          </p:nvPr>
        </p:nvSpPr>
        <p:spPr>
          <a:xfrm>
            <a:off x="0" y="642270"/>
            <a:ext cx="7886700" cy="1325563"/>
          </a:xfrm>
          <a:prstGeom prst="rect">
            <a:avLst/>
          </a:prstGeom>
        </p:spPr>
        <p:txBody>
          <a:bodyPr/>
          <a:lstStyle>
            <a:lvl1pPr>
              <a:defRPr/>
            </a:lvl1pPr>
          </a:lstStyle>
          <a:p>
            <a:r>
              <a:rPr lang="en-US"/>
              <a:t>Military OneSource Title Slide</a:t>
            </a:r>
          </a:p>
        </p:txBody>
      </p:sp>
      <p:sp>
        <p:nvSpPr>
          <p:cNvPr id="17" name="Text Placeholder 16">
            <a:extLst>
              <a:ext uri="{FF2B5EF4-FFF2-40B4-BE49-F238E27FC236}">
                <a16:creationId xmlns:a16="http://schemas.microsoft.com/office/drawing/2014/main" id="{69D584BB-3A04-445D-B0ED-DE3045002A69}"/>
              </a:ext>
            </a:extLst>
          </p:cNvPr>
          <p:cNvSpPr>
            <a:spLocks noGrp="1"/>
          </p:cNvSpPr>
          <p:nvPr>
            <p:ph type="body" sz="quarter" idx="14" hasCustomPrompt="1"/>
          </p:nvPr>
        </p:nvSpPr>
        <p:spPr>
          <a:xfrm>
            <a:off x="532014" y="1431415"/>
            <a:ext cx="4821237" cy="488950"/>
          </a:xfrm>
        </p:spPr>
        <p:txBody>
          <a:bodyPr>
            <a:noAutofit/>
          </a:bodyPr>
          <a:lstStyle>
            <a:lvl1pPr marL="0" indent="0">
              <a:buNone/>
              <a:defRPr sz="3600" b="1">
                <a:solidFill>
                  <a:schemeClr val="bg1"/>
                </a:solidFill>
              </a:defRPr>
            </a:lvl1pPr>
          </a:lstStyle>
          <a:p>
            <a:pPr lvl="0"/>
            <a:r>
              <a:rPr lang="en-US"/>
              <a:t>Click to edit Master title</a:t>
            </a:r>
          </a:p>
        </p:txBody>
      </p:sp>
    </p:spTree>
    <p:extLst>
      <p:ext uri="{BB962C8B-B14F-4D97-AF65-F5344CB8AC3E}">
        <p14:creationId xmlns:p14="http://schemas.microsoft.com/office/powerpoint/2010/main" val="59097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C304D0-4D11-4301-832B-1848E8A404EC}"/>
              </a:ext>
            </a:extLst>
          </p:cNvPr>
          <p:cNvSpPr>
            <a:spLocks noGrp="1"/>
          </p:cNvSpPr>
          <p:nvPr>
            <p:ph type="title"/>
          </p:nvPr>
        </p:nvSpPr>
        <p:spPr>
          <a:xfrm>
            <a:off x="623455" y="673331"/>
            <a:ext cx="7891895"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6684F587-061C-49F2-913E-3FA08A620B2E}"/>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6" name="Picture Placeholder 5">
            <a:extLst>
              <a:ext uri="{FF2B5EF4-FFF2-40B4-BE49-F238E27FC236}">
                <a16:creationId xmlns:a16="http://schemas.microsoft.com/office/drawing/2014/main" id="{3250DC92-D01F-4CF2-8F10-1A2E892B5967}"/>
              </a:ext>
            </a:extLst>
          </p:cNvPr>
          <p:cNvSpPr>
            <a:spLocks noGrp="1"/>
          </p:cNvSpPr>
          <p:nvPr>
            <p:ph type="pic" sz="quarter" idx="12"/>
          </p:nvPr>
        </p:nvSpPr>
        <p:spPr>
          <a:xfrm>
            <a:off x="821035" y="2373315"/>
            <a:ext cx="1870472" cy="2111375"/>
          </a:xfrm>
        </p:spPr>
        <p:txBody>
          <a:bodyPr/>
          <a:lstStyle/>
          <a:p>
            <a:endParaRPr lang="en-US" dirty="0"/>
          </a:p>
        </p:txBody>
      </p:sp>
      <p:sp>
        <p:nvSpPr>
          <p:cNvPr id="7" name="Picture Placeholder 5">
            <a:extLst>
              <a:ext uri="{FF2B5EF4-FFF2-40B4-BE49-F238E27FC236}">
                <a16:creationId xmlns:a16="http://schemas.microsoft.com/office/drawing/2014/main" id="{0438AAE3-A9EC-4CF9-A740-07E5D7C6F63F}"/>
              </a:ext>
            </a:extLst>
          </p:cNvPr>
          <p:cNvSpPr>
            <a:spLocks noGrp="1"/>
          </p:cNvSpPr>
          <p:nvPr>
            <p:ph type="pic" sz="quarter" idx="13"/>
          </p:nvPr>
        </p:nvSpPr>
        <p:spPr>
          <a:xfrm>
            <a:off x="3278440" y="2373315"/>
            <a:ext cx="1870472" cy="2111375"/>
          </a:xfrm>
        </p:spPr>
        <p:txBody>
          <a:bodyPr/>
          <a:lstStyle/>
          <a:p>
            <a:endParaRPr lang="en-US" dirty="0"/>
          </a:p>
        </p:txBody>
      </p:sp>
      <p:sp>
        <p:nvSpPr>
          <p:cNvPr id="8" name="Picture Placeholder 5">
            <a:extLst>
              <a:ext uri="{FF2B5EF4-FFF2-40B4-BE49-F238E27FC236}">
                <a16:creationId xmlns:a16="http://schemas.microsoft.com/office/drawing/2014/main" id="{9EA2049B-5A4D-4B24-A515-F4947C279386}"/>
              </a:ext>
            </a:extLst>
          </p:cNvPr>
          <p:cNvSpPr>
            <a:spLocks noGrp="1"/>
          </p:cNvSpPr>
          <p:nvPr>
            <p:ph type="pic" sz="quarter" idx="14"/>
          </p:nvPr>
        </p:nvSpPr>
        <p:spPr>
          <a:xfrm>
            <a:off x="5865561" y="2373315"/>
            <a:ext cx="1870472" cy="2111375"/>
          </a:xfrm>
        </p:spPr>
        <p:txBody>
          <a:bodyPr/>
          <a:lstStyle/>
          <a:p>
            <a:endParaRPr lang="en-US" dirty="0"/>
          </a:p>
        </p:txBody>
      </p:sp>
      <p:sp>
        <p:nvSpPr>
          <p:cNvPr id="14" name="Footer Placeholder 3">
            <a:extLst>
              <a:ext uri="{FF2B5EF4-FFF2-40B4-BE49-F238E27FC236}">
                <a16:creationId xmlns:a16="http://schemas.microsoft.com/office/drawing/2014/main" id="{EBEF4B71-102A-4434-B691-6317FF125DE5}"/>
              </a:ext>
            </a:extLst>
          </p:cNvPr>
          <p:cNvSpPr>
            <a:spLocks noGrp="1"/>
          </p:cNvSpPr>
          <p:nvPr>
            <p:ph type="ftr" sz="quarter" idx="3"/>
          </p:nvPr>
        </p:nvSpPr>
        <p:spPr>
          <a:xfrm>
            <a:off x="2333355" y="6426994"/>
            <a:ext cx="4472094"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9E8993A0-43BB-4ED2-A3A3-3F8F15C2E18D}"/>
              </a:ext>
            </a:extLst>
          </p:cNvPr>
          <p:cNvSpPr>
            <a:spLocks noGrp="1"/>
          </p:cNvSpPr>
          <p:nvPr>
            <p:ph type="body" sz="quarter" idx="15"/>
          </p:nvPr>
        </p:nvSpPr>
        <p:spPr>
          <a:xfrm>
            <a:off x="821035" y="4765753"/>
            <a:ext cx="1873784" cy="72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C39387C-706E-45A3-AF98-DD2EFDB0F055}"/>
              </a:ext>
            </a:extLst>
          </p:cNvPr>
          <p:cNvSpPr>
            <a:spLocks noGrp="1"/>
          </p:cNvSpPr>
          <p:nvPr>
            <p:ph type="body" sz="quarter" idx="16"/>
          </p:nvPr>
        </p:nvSpPr>
        <p:spPr>
          <a:xfrm>
            <a:off x="3278837" y="4765752"/>
            <a:ext cx="1870075" cy="721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CB19EB42-EE80-4AE8-96BE-F400C10DB70C}"/>
              </a:ext>
            </a:extLst>
          </p:cNvPr>
          <p:cNvSpPr>
            <a:spLocks noGrp="1"/>
          </p:cNvSpPr>
          <p:nvPr>
            <p:ph type="body" sz="quarter" idx="17"/>
          </p:nvPr>
        </p:nvSpPr>
        <p:spPr>
          <a:xfrm>
            <a:off x="5865561" y="4772450"/>
            <a:ext cx="1870075" cy="714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8ACCF4F5-51F5-4744-AE40-622C129AB0F5}"/>
              </a:ext>
            </a:extLst>
          </p:cNvPr>
          <p:cNvSpPr>
            <a:spLocks noGrp="1"/>
          </p:cNvSpPr>
          <p:nvPr>
            <p:ph type="body" sz="quarter" idx="18"/>
          </p:nvPr>
        </p:nvSpPr>
        <p:spPr>
          <a:xfrm>
            <a:off x="623455" y="1739477"/>
            <a:ext cx="4471987" cy="54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34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2327274" y="6427599"/>
            <a:ext cx="4489450"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548640" y="673329"/>
            <a:ext cx="7891272" cy="978408"/>
          </a:xfrm>
          <a:prstGeom prst="rect">
            <a:avLst/>
          </a:prstGeom>
        </p:spPr>
        <p:txBody>
          <a:bodyPr anchor="ctr"/>
          <a:lstStyle>
            <a:lvl1pPr>
              <a:defRPr sz="3000" b="1">
                <a:solidFill>
                  <a:schemeClr val="bg1"/>
                </a:solidFill>
                <a:latin typeface="+mn-lt"/>
              </a:defRPr>
            </a:lvl1pPr>
          </a:lstStyle>
          <a:p>
            <a:r>
              <a:rPr lang="en-US"/>
              <a:t>Custom Slide with Background Image</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dirty="0"/>
          </a:p>
        </p:txBody>
      </p:sp>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1" y="2095500"/>
            <a:ext cx="9143999" cy="1470025"/>
          </a:xfrm>
        </p:spPr>
        <p:txBody>
          <a:bodyPr/>
          <a:lstStyle>
            <a:lvl1pPr>
              <a:defRPr/>
            </a:lvl1pPr>
            <a:lvl2pPr marL="457200" indent="0" algn="ctr">
              <a:buNone/>
              <a:defRPr>
                <a:solidFill>
                  <a:srgbClr val="002060"/>
                </a:solidFill>
              </a:defRPr>
            </a:lvl2pPr>
          </a:lstStyle>
          <a:p>
            <a:pPr lvl="1"/>
            <a:r>
              <a:rPr lang="en-US"/>
              <a:t>Insert Copy Here</a:t>
            </a:r>
          </a:p>
        </p:txBody>
      </p:sp>
      <p:pic>
        <p:nvPicPr>
          <p:cNvPr id="7" name="Picture 6">
            <a:extLst>
              <a:ext uri="{FF2B5EF4-FFF2-40B4-BE49-F238E27FC236}">
                <a16:creationId xmlns:a16="http://schemas.microsoft.com/office/drawing/2014/main" id="{EFB6B352-8193-41C1-831B-C53889C8D4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980348"/>
            <a:ext cx="9144000" cy="3447251"/>
          </a:xfrm>
          <a:prstGeom prst="rect">
            <a:avLst/>
          </a:prstGeom>
        </p:spPr>
      </p:pic>
    </p:spTree>
    <p:extLst>
      <p:ext uri="{BB962C8B-B14F-4D97-AF65-F5344CB8AC3E}">
        <p14:creationId xmlns:p14="http://schemas.microsoft.com/office/powerpoint/2010/main" val="105348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548640" y="673329"/>
            <a:ext cx="7891272" cy="978408"/>
          </a:xfrm>
          <a:prstGeom prst="rect">
            <a:avLst/>
          </a:prstGeom>
        </p:spPr>
        <p:txBody>
          <a:bodyPr anchor="ctr"/>
          <a:lstStyle>
            <a:lvl1pPr>
              <a:defRPr sz="3000" b="1">
                <a:solidFill>
                  <a:schemeClr val="bg1"/>
                </a:solidFill>
                <a:latin typeface="+mn-lt"/>
              </a:defRPr>
            </a:lvl1pPr>
          </a:lstStyle>
          <a:p>
            <a:r>
              <a:rPr lang="en-US"/>
              <a:t>Questions?</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dirty="0"/>
          </a:p>
        </p:txBody>
      </p:sp>
      <p:sp>
        <p:nvSpPr>
          <p:cNvPr id="4" name="Footer Placeholder 3">
            <a:extLst>
              <a:ext uri="{FF2B5EF4-FFF2-40B4-BE49-F238E27FC236}">
                <a16:creationId xmlns:a16="http://schemas.microsoft.com/office/drawing/2014/main" id="{B711ECA9-CDD7-42F3-8674-C5871A7C2BDF}"/>
              </a:ext>
            </a:extLst>
          </p:cNvPr>
          <p:cNvSpPr>
            <a:spLocks noGrp="1"/>
          </p:cNvSpPr>
          <p:nvPr>
            <p:ph type="ftr" sz="quarter" idx="11"/>
          </p:nvPr>
        </p:nvSpPr>
        <p:spPr>
          <a:xfrm>
            <a:off x="3028949" y="6459421"/>
            <a:ext cx="3086100" cy="365125"/>
          </a:xfrm>
          <a:prstGeom prst="rect">
            <a:avLst/>
          </a:prstGeom>
        </p:spPr>
        <p:txBody>
          <a:bodyPr/>
          <a:lstStyle/>
          <a:p>
            <a:r>
              <a:rPr lang="en-US" dirty="0">
                <a:ea typeface="Calibri" charset="0"/>
                <a:cs typeface="Calibri" charset="0"/>
              </a:rPr>
              <a:t>www.MilitaryOneSource.mil  •  800-342-9647</a:t>
            </a:r>
            <a:endParaRPr lang="en-US" dirty="0"/>
          </a:p>
        </p:txBody>
      </p:sp>
      <p:pic>
        <p:nvPicPr>
          <p:cNvPr id="7" name="Picture 6">
            <a:extLst>
              <a:ext uri="{FF2B5EF4-FFF2-40B4-BE49-F238E27FC236}">
                <a16:creationId xmlns:a16="http://schemas.microsoft.com/office/drawing/2014/main" id="{D65970C3-71A2-4864-92E8-9AA163255B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10749"/>
            <a:ext cx="9144000" cy="3447251"/>
          </a:xfrm>
          <a:prstGeom prst="rect">
            <a:avLst/>
          </a:prstGeom>
        </p:spPr>
      </p:pic>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628650" y="2095500"/>
            <a:ext cx="7886700" cy="1470025"/>
          </a:xfrm>
        </p:spPr>
        <p:txBody>
          <a:bodyPr/>
          <a:lstStyle>
            <a:lvl1pPr>
              <a:defRPr/>
            </a:lvl1pPr>
            <a:lvl2pPr marL="457200" indent="0" algn="ctr">
              <a:buNone/>
              <a:defRPr>
                <a:solidFill>
                  <a:srgbClr val="002060"/>
                </a:solidFill>
              </a:defRPr>
            </a:lvl2pPr>
          </a:lstStyle>
          <a:p>
            <a:pPr lvl="1"/>
            <a:r>
              <a:rPr lang="en-US"/>
              <a:t>Insert Contact information here</a:t>
            </a:r>
          </a:p>
        </p:txBody>
      </p:sp>
      <p:sp>
        <p:nvSpPr>
          <p:cNvPr id="8" name="Rectangle 7" descr="Gray background color." title="Footer Background Color">
            <a:extLst>
              <a:ext uri="{FF2B5EF4-FFF2-40B4-BE49-F238E27FC236}">
                <a16:creationId xmlns:a16="http://schemas.microsoft.com/office/drawing/2014/main" id="{B9FA6E1C-B116-4236-A766-A8685266B125}"/>
              </a:ext>
            </a:extLst>
          </p:cNvPr>
          <p:cNvSpPr/>
          <p:nvPr userDrawn="1"/>
        </p:nvSpPr>
        <p:spPr>
          <a:xfrm>
            <a:off x="0" y="6432803"/>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2327274" y="6427599"/>
            <a:ext cx="4489450"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sp>
        <p:nvSpPr>
          <p:cNvPr id="11" name="Slide Number Placeholder 5">
            <a:extLst>
              <a:ext uri="{FF2B5EF4-FFF2-40B4-BE49-F238E27FC236}">
                <a16:creationId xmlns:a16="http://schemas.microsoft.com/office/drawing/2014/main" id="{0BC241E0-5BE9-4132-8704-C99447F4E120}"/>
              </a:ext>
            </a:extLst>
          </p:cNvPr>
          <p:cNvSpPr txBox="1">
            <a:spLocks/>
          </p:cNvSpPr>
          <p:nvPr userDrawn="1"/>
        </p:nvSpPr>
        <p:spPr>
          <a:xfrm>
            <a:off x="7052310" y="6405156"/>
            <a:ext cx="2091688" cy="43203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06A98E-9D45-4AC9-A0D5-10D89E137443}" type="slidenum">
              <a:rPr lang="en-US" sz="1800" smtClean="0"/>
              <a:pPr/>
              <a:t>‹#›</a:t>
            </a:fld>
            <a:endParaRPr lang="en-US" sz="1800" dirty="0"/>
          </a:p>
        </p:txBody>
      </p:sp>
    </p:spTree>
    <p:extLst>
      <p:ext uri="{BB962C8B-B14F-4D97-AF65-F5344CB8AC3E}">
        <p14:creationId xmlns:p14="http://schemas.microsoft.com/office/powerpoint/2010/main" val="23182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90493"/>
            <a:ext cx="7772400" cy="2119470"/>
          </a:xfrm>
        </p:spPr>
        <p:txBody>
          <a:bodyPr anchor="b"/>
          <a:lstStyle>
            <a:lvl1pPr algn="ctr">
              <a:defRPr sz="6000" baseline="0">
                <a:solidFill>
                  <a:srgbClr val="1D428A"/>
                </a:solidFill>
                <a:latin typeface="Myriad Pro" panose="020B0503030403020204"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hasCustomPrompt="1"/>
          </p:nvPr>
        </p:nvSpPr>
        <p:spPr>
          <a:xfrm>
            <a:off x="1143000" y="3602038"/>
            <a:ext cx="6858000" cy="634577"/>
          </a:xfrm>
        </p:spPr>
        <p:txBody>
          <a:bodyPr/>
          <a:lstStyle>
            <a:lvl1pPr marL="0" indent="0" algn="ctr">
              <a:buNone/>
              <a:defRPr sz="2400" baseline="0">
                <a:solidFill>
                  <a:srgbClr val="1D428A"/>
                </a:solidFill>
                <a:latin typeface="Myriad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7" name="Subtitle 2">
            <a:extLst>
              <a:ext uri="{FF2B5EF4-FFF2-40B4-BE49-F238E27FC236}">
                <a16:creationId xmlns:a16="http://schemas.microsoft.com/office/drawing/2014/main" id="{475BD8D3-3DE4-E74A-85BF-E8310C99165E}"/>
              </a:ext>
            </a:extLst>
          </p:cNvPr>
          <p:cNvSpPr txBox="1">
            <a:spLocks/>
          </p:cNvSpPr>
          <p:nvPr userDrawn="1"/>
        </p:nvSpPr>
        <p:spPr>
          <a:xfrm>
            <a:off x="1237686" y="263052"/>
            <a:ext cx="6858000" cy="652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0" spc="0" dirty="0">
                <a:solidFill>
                  <a:schemeClr val="bg1"/>
                </a:solidFill>
                <a:latin typeface="Myriad Pro Semibold" panose="020B0503030403020204" pitchFamily="34" charset="0"/>
              </a:rPr>
              <a:t>Office of the Deputy Assistant Secretary of Defense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spc="0" dirty="0">
                <a:solidFill>
                  <a:schemeClr val="bg1"/>
                </a:solidFill>
                <a:latin typeface="Myriad Pro Semibold" panose="020B0503030403020204" pitchFamily="34" charset="0"/>
              </a:rPr>
              <a:t>Military Community and Family Policy</a:t>
            </a:r>
          </a:p>
          <a:p>
            <a:pPr marL="0" indent="0">
              <a:buNone/>
            </a:pPr>
            <a:endParaRPr lang="en-US" sz="1000" b="1" dirty="0">
              <a:solidFill>
                <a:schemeClr val="bg1"/>
              </a:solidFill>
              <a:latin typeface="Myriad Pro Semibold" panose="020B0503030403020204" pitchFamily="34" charset="0"/>
            </a:endParaRPr>
          </a:p>
        </p:txBody>
      </p:sp>
      <p:pic>
        <p:nvPicPr>
          <p:cNvPr id="9" name="Picture 8" descr="MCFP_seal_cmyk.eps">
            <a:extLst>
              <a:ext uri="{FF2B5EF4-FFF2-40B4-BE49-F238E27FC236}">
                <a16:creationId xmlns:a16="http://schemas.microsoft.com/office/drawing/2014/main" id="{62FE5E4E-C054-EC47-8742-2C7DF96D7C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647" y="130583"/>
            <a:ext cx="917508" cy="917509"/>
          </a:xfrm>
          <a:prstGeom prst="rect">
            <a:avLst/>
          </a:prstGeom>
        </p:spPr>
      </p:pic>
      <p:sp>
        <p:nvSpPr>
          <p:cNvPr id="10" name="Rectangle 9">
            <a:extLst>
              <a:ext uri="{FF2B5EF4-FFF2-40B4-BE49-F238E27FC236}">
                <a16:creationId xmlns:a16="http://schemas.microsoft.com/office/drawing/2014/main" id="{B1C2075E-F1E4-8944-8174-B0541BD715AA}"/>
              </a:ext>
            </a:extLst>
          </p:cNvPr>
          <p:cNvSpPr/>
          <p:nvPr userDrawn="1"/>
        </p:nvSpPr>
        <p:spPr>
          <a:xfrm>
            <a:off x="418488" y="6167178"/>
            <a:ext cx="8023601" cy="276999"/>
          </a:xfrm>
          <a:prstGeom prst="rect">
            <a:avLst/>
          </a:prstGeom>
        </p:spPr>
        <p:txBody>
          <a:bodyPr wrap="square">
            <a:spAutoFit/>
          </a:bodyPr>
          <a:lstStyle/>
          <a:p>
            <a:r>
              <a:rPr lang="en-US" sz="1200" b="0" i="0" kern="1200" dirty="0">
                <a:solidFill>
                  <a:schemeClr val="bg1"/>
                </a:solidFill>
                <a:effectLst/>
                <a:latin typeface="+mn-lt"/>
                <a:ea typeface="+mn-ea"/>
                <a:cs typeface="+mn-cs"/>
              </a:rPr>
              <a:t>Quality of life policies and programs that help our service members, their families and survivors be well and mission ready.</a:t>
            </a:r>
            <a:endParaRPr lang="en-US" sz="1200" b="0" dirty="0">
              <a:solidFill>
                <a:schemeClr val="bg1"/>
              </a:solidFill>
              <a:latin typeface="Myriad Pro" panose="020B0503030403020204" pitchFamily="34" charset="0"/>
              <a:ea typeface="Myriad Pro Semibold" charset="0"/>
              <a:cs typeface="Myriad Pro Semibold" charset="0"/>
            </a:endParaRPr>
          </a:p>
        </p:txBody>
      </p:sp>
      <p:pic>
        <p:nvPicPr>
          <p:cNvPr id="1028" name="Picture 4" descr="U.S. Department of Defense seal">
            <a:extLst>
              <a:ext uri="{FF2B5EF4-FFF2-40B4-BE49-F238E27FC236}">
                <a16:creationId xmlns:a16="http://schemas.microsoft.com/office/drawing/2014/main" id="{7FA4556C-F8B5-4BCB-9EA8-BFAC5B11514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1183" y="5879805"/>
            <a:ext cx="804672"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7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6" name="Slide Number Placeholder 5"/>
          <p:cNvSpPr>
            <a:spLocks noGrp="1"/>
          </p:cNvSpPr>
          <p:nvPr>
            <p:ph type="sldNum" sz="quarter" idx="12"/>
          </p:nvPr>
        </p:nvSpPr>
        <p:spPr/>
        <p:txBody>
          <a:bodyPr/>
          <a:lstStyle/>
          <a:p>
            <a:fld id="{D0065ADE-FCD2-CC46-A891-715FECD506BF}" type="slidenum">
              <a:rPr lang="en-US" smtClean="0"/>
              <a:t>‹#›</a:t>
            </a:fld>
            <a:endParaRPr lang="en-US" dirty="0"/>
          </a:p>
        </p:txBody>
      </p:sp>
      <p:pic>
        <p:nvPicPr>
          <p:cNvPr id="7" name="Picture 6" descr="MCFP_seal_cmyk.eps">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8" name="Rectangle 7">
            <a:extLst>
              <a:ext uri="{FF2B5EF4-FFF2-40B4-BE49-F238E27FC236}">
                <a16:creationId xmlns:a16="http://schemas.microsoft.com/office/drawing/2014/main" id="{B06877A8-61AD-40AE-9B87-70F5446668E1}"/>
              </a:ext>
            </a:extLst>
          </p:cNvPr>
          <p:cNvSpPr/>
          <p:nvPr userDrawn="1"/>
        </p:nvSpPr>
        <p:spPr>
          <a:xfrm>
            <a:off x="978569" y="6167178"/>
            <a:ext cx="8213558" cy="276999"/>
          </a:xfrm>
          <a:prstGeom prst="rect">
            <a:avLst/>
          </a:prstGeom>
        </p:spPr>
        <p:txBody>
          <a:bodyPr wrap="square">
            <a:spAutoFit/>
          </a:bodyPr>
          <a:lstStyle/>
          <a:p>
            <a:r>
              <a:rPr lang="en-US" sz="1200" b="0" i="0" kern="1200" dirty="0">
                <a:solidFill>
                  <a:schemeClr val="bg1"/>
                </a:solidFill>
                <a:effectLst/>
                <a:latin typeface="+mn-lt"/>
                <a:ea typeface="+mn-ea"/>
                <a:cs typeface="+mn-cs"/>
              </a:rPr>
              <a:t>Quality of life policies and programs that help our service members, their families and survivors be well and mission ready.</a:t>
            </a:r>
            <a:endParaRPr lang="en-US" sz="1200" b="0" dirty="0">
              <a:solidFill>
                <a:schemeClr val="bg1"/>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69016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81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dirty="0"/>
              <a:t>Edit Master text styles</a:t>
            </a:r>
          </a:p>
          <a:p>
            <a:pPr lvl="1"/>
            <a:r>
              <a:rPr lang="en-US" dirty="0"/>
              <a:t>Second level</a:t>
            </a:r>
          </a:p>
          <a:p>
            <a:pPr lvl="5"/>
            <a:r>
              <a:rPr lang="en-US" dirty="0"/>
              <a:t>Third level</a:t>
            </a:r>
          </a:p>
        </p:txBody>
      </p:sp>
      <p:sp>
        <p:nvSpPr>
          <p:cNvPr id="7" name="Slide Number Placeholder 6"/>
          <p:cNvSpPr>
            <a:spLocks noGrp="1"/>
          </p:cNvSpPr>
          <p:nvPr>
            <p:ph type="sldNum" sz="quarter" idx="12"/>
          </p:nvPr>
        </p:nvSpPr>
        <p:spPr/>
        <p:txBody>
          <a:bodyPr/>
          <a:lstStyle/>
          <a:p>
            <a:fld id="{D0065ADE-FCD2-CC46-A891-715FECD506BF}" type="slidenum">
              <a:rPr lang="en-US" smtClean="0"/>
              <a:t>‹#›</a:t>
            </a:fld>
            <a:endParaRPr lang="en-US" dirty="0"/>
          </a:p>
        </p:txBody>
      </p:sp>
      <p:pic>
        <p:nvPicPr>
          <p:cNvPr id="8" name="Picture 7" descr="MCFP_seal_cmyk.eps">
            <a:extLst>
              <a:ext uri="{FF2B5EF4-FFF2-40B4-BE49-F238E27FC236}">
                <a16:creationId xmlns:a16="http://schemas.microsoft.com/office/drawing/2014/main" id="{54EE7752-143D-BA47-A501-E5046107EA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9" name="Content Placeholder 2">
            <a:extLst>
              <a:ext uri="{FF2B5EF4-FFF2-40B4-BE49-F238E27FC236}">
                <a16:creationId xmlns:a16="http://schemas.microsoft.com/office/drawing/2014/main" id="{EFFA8D0E-B124-254D-A0C5-4382F528DD37}"/>
              </a:ext>
            </a:extLst>
          </p:cNvPr>
          <p:cNvSpPr>
            <a:spLocks noGrp="1"/>
          </p:cNvSpPr>
          <p:nvPr>
            <p:ph sz="half" idx="13"/>
          </p:nvPr>
        </p:nvSpPr>
        <p:spPr>
          <a:xfrm>
            <a:off x="43986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dirty="0"/>
              <a:t>Edit Master text styles</a:t>
            </a:r>
          </a:p>
          <a:p>
            <a:pPr lvl="1"/>
            <a:r>
              <a:rPr lang="en-US" dirty="0"/>
              <a:t>Second level</a:t>
            </a:r>
          </a:p>
          <a:p>
            <a:pPr lvl="5"/>
            <a:r>
              <a:rPr lang="en-US" dirty="0"/>
              <a:t>Third level</a:t>
            </a:r>
          </a:p>
        </p:txBody>
      </p:sp>
      <p:sp>
        <p:nvSpPr>
          <p:cNvPr id="11" name="Rectangle 10">
            <a:extLst>
              <a:ext uri="{FF2B5EF4-FFF2-40B4-BE49-F238E27FC236}">
                <a16:creationId xmlns:a16="http://schemas.microsoft.com/office/drawing/2014/main" id="{83C5F4CA-474E-F348-958F-04E8DDB6983B}"/>
              </a:ext>
            </a:extLst>
          </p:cNvPr>
          <p:cNvSpPr/>
          <p:nvPr userDrawn="1"/>
        </p:nvSpPr>
        <p:spPr>
          <a:xfrm>
            <a:off x="978569" y="6167178"/>
            <a:ext cx="8213558" cy="276999"/>
          </a:xfrm>
          <a:prstGeom prst="rect">
            <a:avLst/>
          </a:prstGeom>
        </p:spPr>
        <p:txBody>
          <a:bodyPr wrap="square">
            <a:spAutoFit/>
          </a:bodyPr>
          <a:lstStyle/>
          <a:p>
            <a:r>
              <a:rPr lang="en-US" sz="1200" b="0" i="0" kern="1200" dirty="0">
                <a:solidFill>
                  <a:schemeClr val="bg1"/>
                </a:solidFill>
                <a:effectLst/>
                <a:latin typeface="+mn-lt"/>
                <a:ea typeface="+mn-ea"/>
                <a:cs typeface="+mn-cs"/>
              </a:rPr>
              <a:t>Quality of life policies and programs that help our service members, their families and survivors be well and mission ready.</a:t>
            </a:r>
            <a:endParaRPr lang="en-US" sz="1200" b="0" dirty="0">
              <a:solidFill>
                <a:schemeClr val="bg1"/>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9748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0065ADE-FCD2-CC46-A891-715FECD506BF}" type="slidenum">
              <a:rPr lang="en-US" smtClean="0"/>
              <a:t>‹#›</a:t>
            </a:fld>
            <a:endParaRPr lang="en-US" dirty="0"/>
          </a:p>
        </p:txBody>
      </p:sp>
      <p:pic>
        <p:nvPicPr>
          <p:cNvPr id="6" name="Picture 5" descr="Military Community and Family Policy seal">
            <a:extLst>
              <a:ext uri="{FF2B5EF4-FFF2-40B4-BE49-F238E27FC236}">
                <a16:creationId xmlns:a16="http://schemas.microsoft.com/office/drawing/2014/main" id="{1F419C43-AFD8-425E-879A-EE749614FB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7" name="Rectangle 6">
            <a:extLst>
              <a:ext uri="{FF2B5EF4-FFF2-40B4-BE49-F238E27FC236}">
                <a16:creationId xmlns:a16="http://schemas.microsoft.com/office/drawing/2014/main" id="{583E102D-7D82-9748-BABD-977A96AF875B}"/>
              </a:ext>
            </a:extLst>
          </p:cNvPr>
          <p:cNvSpPr/>
          <p:nvPr userDrawn="1"/>
        </p:nvSpPr>
        <p:spPr>
          <a:xfrm>
            <a:off x="978569" y="6167178"/>
            <a:ext cx="8213558" cy="276999"/>
          </a:xfrm>
          <a:prstGeom prst="rect">
            <a:avLst/>
          </a:prstGeom>
        </p:spPr>
        <p:txBody>
          <a:bodyPr wrap="square">
            <a:spAutoFit/>
          </a:bodyPr>
          <a:lstStyle/>
          <a:p>
            <a:r>
              <a:rPr lang="en-US" sz="1200" b="0" i="0" kern="1200" dirty="0">
                <a:solidFill>
                  <a:schemeClr val="bg1"/>
                </a:solidFill>
                <a:effectLst/>
                <a:latin typeface="+mn-lt"/>
                <a:ea typeface="+mn-ea"/>
                <a:cs typeface="+mn-cs"/>
              </a:rPr>
              <a:t>Quality of life policies and programs that help our service members, their families and survivors be well and mission ready.</a:t>
            </a:r>
            <a:endParaRPr lang="en-US" sz="1200" b="0" dirty="0">
              <a:solidFill>
                <a:schemeClr val="bg1"/>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575718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id="{A661AEC0-C3E8-DBCB-0AF5-72238A584383}"/>
              </a:ext>
            </a:extLst>
          </p:cNvPr>
          <p:cNvSpPr>
            <a:spLocks noGrp="1"/>
          </p:cNvSpPr>
          <p:nvPr>
            <p:ph sz="half" idx="14" hasCustomPrompt="1"/>
          </p:nvPr>
        </p:nvSpPr>
        <p:spPr>
          <a:xfrm>
            <a:off x="398189"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0" name="Content Placeholder 3">
            <a:extLst>
              <a:ext uri="{FF2B5EF4-FFF2-40B4-BE49-F238E27FC236}">
                <a16:creationId xmlns:a16="http://schemas.microsoft.com/office/drawing/2014/main" id="{02CC7CCC-303A-B859-D099-CED2C80F82F1}"/>
              </a:ext>
            </a:extLst>
          </p:cNvPr>
          <p:cNvSpPr>
            <a:spLocks noGrp="1"/>
          </p:cNvSpPr>
          <p:nvPr>
            <p:ph sz="half" idx="15" hasCustomPrompt="1"/>
          </p:nvPr>
        </p:nvSpPr>
        <p:spPr>
          <a:xfrm>
            <a:off x="4707994"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4" name="Slide Number Placeholder 5">
            <a:extLst>
              <a:ext uri="{FF2B5EF4-FFF2-40B4-BE49-F238E27FC236}">
                <a16:creationId xmlns:a16="http://schemas.microsoft.com/office/drawing/2014/main" id="{323C66E3-5A0A-BC22-A2A9-86B4E8099D28}"/>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sp>
        <p:nvSpPr>
          <p:cNvPr id="3" name="Red color block">
            <a:extLst>
              <a:ext uri="{FF2B5EF4-FFF2-40B4-BE49-F238E27FC236}">
                <a16:creationId xmlns:a16="http://schemas.microsoft.com/office/drawing/2014/main" id="{9841C844-8D13-9B13-6C8A-726DC8988F77}"/>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5" name="Tagline">
            <a:extLst>
              <a:ext uri="{FF2B5EF4-FFF2-40B4-BE49-F238E27FC236}">
                <a16:creationId xmlns:a16="http://schemas.microsoft.com/office/drawing/2014/main" id="{6A8BDC18-A361-05B3-54D6-68CAABF1F050}"/>
              </a:ext>
            </a:extLst>
          </p:cNvPr>
          <p:cNvSpPr/>
          <p:nvPr userDrawn="1"/>
        </p:nvSpPr>
        <p:spPr>
          <a:xfrm>
            <a:off x="828948" y="6167178"/>
            <a:ext cx="7840266" cy="253916"/>
          </a:xfrm>
          <a:prstGeom prst="rect">
            <a:avLst/>
          </a:prstGeom>
        </p:spPr>
        <p:txBody>
          <a:bodyPr wrap="square">
            <a:spAutoFit/>
          </a:bodyPr>
          <a:lstStyle/>
          <a:p>
            <a:pPr algn="l"/>
            <a:r>
              <a:rPr lang="en-US" sz="105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7" name="MC&amp;FP seal" descr="Military Community and Family Policy seal">
            <a:extLst>
              <a:ext uri="{FF2B5EF4-FFF2-40B4-BE49-F238E27FC236}">
                <a16:creationId xmlns:a16="http://schemas.microsoft.com/office/drawing/2014/main" id="{471EB1E0-F6CA-CE35-B245-E66A4EE4EB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grpSp>
        <p:nvGrpSpPr>
          <p:cNvPr id="9" name="Group 8" descr="Department of Defense logo">
            <a:extLst>
              <a:ext uri="{FF2B5EF4-FFF2-40B4-BE49-F238E27FC236}">
                <a16:creationId xmlns:a16="http://schemas.microsoft.com/office/drawing/2014/main" id="{2F6F257C-AF11-198D-030B-730DF3981C2E}"/>
              </a:ext>
            </a:extLst>
          </p:cNvPr>
          <p:cNvGrpSpPr/>
          <p:nvPr userDrawn="1"/>
        </p:nvGrpSpPr>
        <p:grpSpPr>
          <a:xfrm>
            <a:off x="8137922" y="5992319"/>
            <a:ext cx="893064" cy="628014"/>
            <a:chOff x="8230617" y="6049201"/>
            <a:chExt cx="662327" cy="481692"/>
          </a:xfrm>
        </p:grpSpPr>
        <p:sp>
          <p:nvSpPr>
            <p:cNvPr id="11" name="Oval 10">
              <a:extLst>
                <a:ext uri="{FF2B5EF4-FFF2-40B4-BE49-F238E27FC236}">
                  <a16:creationId xmlns:a16="http://schemas.microsoft.com/office/drawing/2014/main" id="{0E35F1E1-E0DE-83A7-81B4-FB2D14E4F967}"/>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DoD logo" descr="Department of Defense logo">
              <a:extLst>
                <a:ext uri="{FF2B5EF4-FFF2-40B4-BE49-F238E27FC236}">
                  <a16:creationId xmlns:a16="http://schemas.microsoft.com/office/drawing/2014/main" id="{F1A27571-61E4-E927-BC4E-DCBD79055F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427841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739AE4-A323-495A-97D9-AA737601E5CA}"/>
              </a:ext>
            </a:extLst>
          </p:cNvPr>
          <p:cNvSpPr>
            <a:spLocks noGrp="1"/>
          </p:cNvSpPr>
          <p:nvPr>
            <p:ph type="pic" sz="quarter" idx="12"/>
          </p:nvPr>
        </p:nvSpPr>
        <p:spPr>
          <a:xfrm>
            <a:off x="0" y="667661"/>
            <a:ext cx="9144000" cy="396239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9" name="Group 8">
            <a:extLst>
              <a:ext uri="{FF2B5EF4-FFF2-40B4-BE49-F238E27FC236}">
                <a16:creationId xmlns:a16="http://schemas.microsoft.com/office/drawing/2014/main" id="{437C7778-0467-4947-AEFC-D17DA67D1917}"/>
              </a:ext>
            </a:extLst>
          </p:cNvPr>
          <p:cNvGrpSpPr/>
          <p:nvPr userDrawn="1"/>
        </p:nvGrpSpPr>
        <p:grpSpPr>
          <a:xfrm>
            <a:off x="0" y="190176"/>
            <a:ext cx="9048914" cy="466344"/>
            <a:chOff x="0" y="190176"/>
            <a:chExt cx="9048914" cy="466344"/>
          </a:xfrm>
        </p:grpSpPr>
        <p:sp>
          <p:nvSpPr>
            <p:cNvPr id="5" name="Rectangle 4" descr="Red header bar.">
              <a:extLst>
                <a:ext uri="{FF2B5EF4-FFF2-40B4-BE49-F238E27FC236}">
                  <a16:creationId xmlns:a16="http://schemas.microsoft.com/office/drawing/2014/main" id="{52817A67-B175-4499-8C49-85CA3936636D}"/>
                </a:ext>
              </a:extLst>
            </p:cNvPr>
            <p:cNvSpPr/>
            <p:nvPr userDrawn="1"/>
          </p:nvSpPr>
          <p:spPr>
            <a:xfrm>
              <a:off x="0" y="190176"/>
              <a:ext cx="7274257"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pic>
          <p:nvPicPr>
            <p:cNvPr id="6" name="Military OneSource Logo">
              <a:extLst>
                <a:ext uri="{FF2B5EF4-FFF2-40B4-BE49-F238E27FC236}">
                  <a16:creationId xmlns:a16="http://schemas.microsoft.com/office/drawing/2014/main" id="{C4C7461E-6ED1-4716-B3CD-75FBB9AAA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272" y="203824"/>
              <a:ext cx="1640642" cy="393616"/>
            </a:xfrm>
            <a:prstGeom prst="rect">
              <a:avLst/>
            </a:prstGeom>
          </p:spPr>
        </p:pic>
      </p:grpSp>
      <p:sp>
        <p:nvSpPr>
          <p:cNvPr id="2" name="Title 1">
            <a:extLst>
              <a:ext uri="{FF2B5EF4-FFF2-40B4-BE49-F238E27FC236}">
                <a16:creationId xmlns:a16="http://schemas.microsoft.com/office/drawing/2014/main" id="{BAE0A0C2-D54A-4B7B-B6D8-24454AEC9630}"/>
              </a:ext>
            </a:extLst>
          </p:cNvPr>
          <p:cNvSpPr>
            <a:spLocks noGrp="1"/>
          </p:cNvSpPr>
          <p:nvPr>
            <p:ph type="title"/>
          </p:nvPr>
        </p:nvSpPr>
        <p:spPr>
          <a:xfrm>
            <a:off x="1854200" y="5145309"/>
            <a:ext cx="4626864" cy="572411"/>
          </a:xfrm>
        </p:spPr>
        <p:txBody>
          <a:bodyPr>
            <a:noAutofit/>
          </a:bodyPr>
          <a:lstStyle>
            <a:lvl1pPr>
              <a:defRPr sz="2400">
                <a:solidFill>
                  <a:schemeClr val="tx1"/>
                </a:solidFill>
              </a:defRPr>
            </a:lvl1pPr>
          </a:lstStyle>
          <a:p>
            <a:r>
              <a:rPr lang="en-US"/>
              <a:t>Click to edit Master title style</a:t>
            </a:r>
          </a:p>
        </p:txBody>
      </p:sp>
      <p:sp>
        <p:nvSpPr>
          <p:cNvPr id="13" name="Subtitle 1">
            <a:extLst>
              <a:ext uri="{FF2B5EF4-FFF2-40B4-BE49-F238E27FC236}">
                <a16:creationId xmlns:a16="http://schemas.microsoft.com/office/drawing/2014/main" id="{9610676C-2E2C-4F5E-A4AF-6DC24895230D}"/>
              </a:ext>
            </a:extLst>
          </p:cNvPr>
          <p:cNvSpPr>
            <a:spLocks noGrp="1"/>
          </p:cNvSpPr>
          <p:nvPr>
            <p:ph type="body" sz="quarter" idx="13" hasCustomPrompt="1"/>
          </p:nvPr>
        </p:nvSpPr>
        <p:spPr>
          <a:xfrm>
            <a:off x="1854200" y="5747217"/>
            <a:ext cx="4627563" cy="443121"/>
          </a:xfrm>
        </p:spPr>
        <p:txBody>
          <a:bodyPr/>
          <a:lstStyle>
            <a:lvl1pPr marL="0" indent="0">
              <a:buNone/>
              <a:defRPr sz="1600" b="1"/>
            </a:lvl1pPr>
          </a:lstStyle>
          <a:p>
            <a:pPr lvl="0"/>
            <a:r>
              <a:rPr lang="en-US"/>
              <a:t>Click to edit Master subtitle style</a:t>
            </a:r>
          </a:p>
        </p:txBody>
      </p:sp>
      <p:sp>
        <p:nvSpPr>
          <p:cNvPr id="3" name="Slide Number Placeholder 2">
            <a:extLst>
              <a:ext uri="{FF2B5EF4-FFF2-40B4-BE49-F238E27FC236}">
                <a16:creationId xmlns:a16="http://schemas.microsoft.com/office/drawing/2014/main" id="{EEA058CA-D310-4AFB-BEBE-09AB2005916E}"/>
              </a:ext>
            </a:extLst>
          </p:cNvPr>
          <p:cNvSpPr>
            <a:spLocks noGrp="1"/>
          </p:cNvSpPr>
          <p:nvPr>
            <p:ph type="sldNum" sz="quarter" idx="10"/>
          </p:nvPr>
        </p:nvSpPr>
        <p:spPr/>
        <p:txBody>
          <a:bodyPr/>
          <a:lstStyle/>
          <a:p>
            <a:fld id="{2D06A98E-9D45-4AC9-A0D5-10D89E137443}" type="slidenum">
              <a:rPr lang="en-US" smtClean="0"/>
              <a:pPr/>
              <a:t>‹#›</a:t>
            </a:fld>
            <a:endParaRPr lang="en-US" dirty="0"/>
          </a:p>
        </p:txBody>
      </p:sp>
      <p:pic>
        <p:nvPicPr>
          <p:cNvPr id="10" name="Logo 1" descr="United States Department of Defense seal.">
            <a:extLst>
              <a:ext uri="{FF2B5EF4-FFF2-40B4-BE49-F238E27FC236}">
                <a16:creationId xmlns:a16="http://schemas.microsoft.com/office/drawing/2014/main" id="{263DFDD7-C572-45E8-8F59-EF19E5E45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626" y="5383144"/>
            <a:ext cx="672098" cy="672098"/>
          </a:xfrm>
          <a:prstGeom prst="rect">
            <a:avLst/>
          </a:prstGeom>
        </p:spPr>
      </p:pic>
      <p:pic>
        <p:nvPicPr>
          <p:cNvPr id="11" name="Logo 2" descr="Military Community &amp; Family Policy seal.">
            <a:extLst>
              <a:ext uri="{FF2B5EF4-FFF2-40B4-BE49-F238E27FC236}">
                <a16:creationId xmlns:a16="http://schemas.microsoft.com/office/drawing/2014/main" id="{D2FFC017-0408-4C94-9179-999A3D68ED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2479" y="5383144"/>
            <a:ext cx="669151" cy="669151"/>
          </a:xfrm>
          <a:prstGeom prst="rect">
            <a:avLst/>
          </a:prstGeom>
        </p:spPr>
      </p:pic>
    </p:spTree>
    <p:extLst>
      <p:ext uri="{BB962C8B-B14F-4D97-AF65-F5344CB8AC3E}">
        <p14:creationId xmlns:p14="http://schemas.microsoft.com/office/powerpoint/2010/main" val="1113559289"/>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07198" y="6356351"/>
            <a:ext cx="2057400" cy="365125"/>
          </a:xfrm>
        </p:spPr>
        <p:txBody>
          <a:bodyPr/>
          <a:lstStyle/>
          <a:p>
            <a:fld id="{F107B901-4F10-9F46-B3A8-B16AA21F0445}" type="slidenum">
              <a:rPr lang="en-US" smtClean="0"/>
              <a:t>‹#›</a:t>
            </a:fld>
            <a:endParaRPr lang="en-US" dirty="0"/>
          </a:p>
        </p:txBody>
      </p:sp>
      <p:sp>
        <p:nvSpPr>
          <p:cNvPr id="31" name="Rectangle 30">
            <a:extLst>
              <a:ext uri="{FF2B5EF4-FFF2-40B4-BE49-F238E27FC236}">
                <a16:creationId xmlns:a16="http://schemas.microsoft.com/office/drawing/2014/main" id="{DD4A5994-D0C7-708D-6334-3148D592D740}"/>
              </a:ext>
            </a:extLst>
          </p:cNvPr>
          <p:cNvSpPr/>
          <p:nvPr userDrawn="1"/>
        </p:nvSpPr>
        <p:spPr>
          <a:xfrm>
            <a:off x="0" y="495843"/>
            <a:ext cx="9144000" cy="6491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0190" y="-11858"/>
            <a:ext cx="7886700" cy="507701"/>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708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DA331B-79C4-4927-A77A-3CFA9151387F}"/>
              </a:ext>
            </a:extLst>
          </p:cNvPr>
          <p:cNvSpPr>
            <a:spLocks noGrp="1"/>
          </p:cNvSpPr>
          <p:nvPr>
            <p:ph type="body" sz="quarter" idx="13"/>
          </p:nvPr>
        </p:nvSpPr>
        <p:spPr>
          <a:xfrm>
            <a:off x="290945" y="1903413"/>
            <a:ext cx="8224405" cy="4197350"/>
          </a:xfrm>
        </p:spPr>
        <p:txBody>
          <a:bodyPr/>
          <a:lstStyle>
            <a:lvl1pPr>
              <a:defRPr b="1"/>
            </a:lvl1pPr>
            <a:lvl2pPr>
              <a:defRPr b="1">
                <a:solidFill>
                  <a:srgbClr val="002060"/>
                </a:solidFill>
              </a:defRPr>
            </a:lvl2pPr>
            <a:lvl3pPr>
              <a:defRPr>
                <a:solidFill>
                  <a:schemeClr val="tx1">
                    <a:lumMod val="75000"/>
                    <a:lumOff val="25000"/>
                  </a:schemeClr>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3A7831-4D1A-4847-AF2E-480F7061B690}"/>
              </a:ext>
            </a:extLst>
          </p:cNvPr>
          <p:cNvSpPr>
            <a:spLocks noGrp="1"/>
          </p:cNvSpPr>
          <p:nvPr>
            <p:ph type="title" hasCustomPrompt="1"/>
          </p:nvPr>
        </p:nvSpPr>
        <p:spPr>
          <a:xfrm>
            <a:off x="570461" y="673331"/>
            <a:ext cx="7886700" cy="964276"/>
          </a:xfrm>
          <a:prstGeom prst="rect">
            <a:avLst/>
          </a:prstGeom>
        </p:spPr>
        <p:txBody>
          <a:bodyPr anchor="ctr"/>
          <a:lstStyle>
            <a:lvl1pPr>
              <a:defRPr sz="3000" b="1">
                <a:solidFill>
                  <a:schemeClr val="bg1">
                    <a:lumMod val="95000"/>
                  </a:schemeClr>
                </a:solidFill>
                <a:latin typeface="+mn-lt"/>
              </a:defRPr>
            </a:lvl1pPr>
          </a:lstStyle>
          <a:p>
            <a:r>
              <a:rPr lang="en-US"/>
              <a:t>Table of Contents</a:t>
            </a:r>
          </a:p>
        </p:txBody>
      </p:sp>
      <p:sp>
        <p:nvSpPr>
          <p:cNvPr id="7" name="Footer Placeholder 3">
            <a:extLst>
              <a:ext uri="{FF2B5EF4-FFF2-40B4-BE49-F238E27FC236}">
                <a16:creationId xmlns:a16="http://schemas.microsoft.com/office/drawing/2014/main" id="{B8D37E23-F616-4D04-AE53-639492F5C54A}"/>
              </a:ext>
            </a:extLst>
          </p:cNvPr>
          <p:cNvSpPr>
            <a:spLocks noGrp="1"/>
          </p:cNvSpPr>
          <p:nvPr>
            <p:ph type="ftr" sz="quarter" idx="11"/>
          </p:nvPr>
        </p:nvSpPr>
        <p:spPr>
          <a:xfrm>
            <a:off x="2203903" y="6414824"/>
            <a:ext cx="4736193" cy="441984"/>
          </a:xfrm>
          <a:prstGeom prst="rect">
            <a:avLst/>
          </a:prstGeom>
        </p:spPr>
        <p:txBody>
          <a:bodyP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9" name="Slide Number Placeholder 4">
            <a:extLst>
              <a:ext uri="{FF2B5EF4-FFF2-40B4-BE49-F238E27FC236}">
                <a16:creationId xmlns:a16="http://schemas.microsoft.com/office/drawing/2014/main" id="{8300CD7B-E26D-44C7-B81F-DB68D96C97DF}"/>
              </a:ext>
            </a:extLst>
          </p:cNvPr>
          <p:cNvSpPr>
            <a:spLocks noGrp="1"/>
          </p:cNvSpPr>
          <p:nvPr>
            <p:ph type="sldNum" sz="quarter" idx="12"/>
          </p:nvPr>
        </p:nvSpPr>
        <p:spPr>
          <a:xfrm>
            <a:off x="7086600" y="6453734"/>
            <a:ext cx="2057400" cy="393192"/>
          </a:xfrm>
        </p:spPr>
        <p:txBody>
          <a:bodyPr/>
          <a:lstStyle>
            <a:lvl1pPr>
              <a:defRPr sz="1800">
                <a:solidFill>
                  <a:schemeClr val="bg1"/>
                </a:solidFill>
              </a:defRPr>
            </a:lvl1pPr>
          </a:lstStyle>
          <a:p>
            <a:fld id="{9D77CC1A-F3B9-41F1-89AE-DEF1339474CB}" type="slidenum">
              <a:rPr lang="en-US" smtClean="0"/>
              <a:pPr/>
              <a:t>‹#›</a:t>
            </a:fld>
            <a:endParaRPr lang="en-US" dirty="0"/>
          </a:p>
        </p:txBody>
      </p:sp>
    </p:spTree>
    <p:extLst>
      <p:ext uri="{BB962C8B-B14F-4D97-AF65-F5344CB8AC3E}">
        <p14:creationId xmlns:p14="http://schemas.microsoft.com/office/powerpoint/2010/main" val="344729910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07198" y="6356353"/>
            <a:ext cx="2057400" cy="365125"/>
          </a:xfrm>
        </p:spPr>
        <p:txBody>
          <a:bodyPr/>
          <a:lstStyle/>
          <a:p>
            <a:fld id="{F107B901-4F10-9F46-B3A8-B16AA21F0445}" type="slidenum">
              <a:rPr lang="en-US" smtClean="0"/>
              <a:t>‹#›</a:t>
            </a:fld>
            <a:endParaRPr lang="en-US" dirty="0"/>
          </a:p>
        </p:txBody>
      </p:sp>
      <p:sp>
        <p:nvSpPr>
          <p:cNvPr id="31" name="Rectangle 30">
            <a:extLst>
              <a:ext uri="{FF2B5EF4-FFF2-40B4-BE49-F238E27FC236}">
                <a16:creationId xmlns:a16="http://schemas.microsoft.com/office/drawing/2014/main" id="{DD4A5994-D0C7-708D-6334-3148D592D740}"/>
              </a:ext>
            </a:extLst>
          </p:cNvPr>
          <p:cNvSpPr/>
          <p:nvPr userDrawn="1"/>
        </p:nvSpPr>
        <p:spPr>
          <a:xfrm>
            <a:off x="0" y="495844"/>
            <a:ext cx="9144000" cy="8459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p:cNvSpPr>
            <a:spLocks noGrp="1"/>
          </p:cNvSpPr>
          <p:nvPr>
            <p:ph type="pic" sz="quarter" idx="20"/>
          </p:nvPr>
        </p:nvSpPr>
        <p:spPr>
          <a:xfrm>
            <a:off x="3237310" y="2169905"/>
            <a:ext cx="1201340" cy="1564941"/>
          </a:xfrm>
        </p:spPr>
        <p:txBody>
          <a:bodyPr/>
          <a:lstStyle/>
          <a:p>
            <a:endParaRPr lang="en-US" dirty="0"/>
          </a:p>
        </p:txBody>
      </p:sp>
      <p:sp>
        <p:nvSpPr>
          <p:cNvPr id="14" name="Picture Placeholder 2"/>
          <p:cNvSpPr>
            <a:spLocks noGrp="1"/>
          </p:cNvSpPr>
          <p:nvPr>
            <p:ph type="pic" sz="quarter" idx="21"/>
          </p:nvPr>
        </p:nvSpPr>
        <p:spPr>
          <a:xfrm>
            <a:off x="4513540" y="2169905"/>
            <a:ext cx="1201340" cy="1564941"/>
          </a:xfrm>
        </p:spPr>
        <p:txBody>
          <a:bodyPr/>
          <a:lstStyle/>
          <a:p>
            <a:endParaRPr lang="en-US" dirty="0"/>
          </a:p>
        </p:txBody>
      </p:sp>
      <p:sp>
        <p:nvSpPr>
          <p:cNvPr id="23" name="Picture Placeholder 2"/>
          <p:cNvSpPr>
            <a:spLocks noGrp="1"/>
          </p:cNvSpPr>
          <p:nvPr>
            <p:ph type="pic" sz="quarter" idx="22"/>
          </p:nvPr>
        </p:nvSpPr>
        <p:spPr>
          <a:xfrm>
            <a:off x="3237310" y="3842697"/>
            <a:ext cx="1201340" cy="1532742"/>
          </a:xfrm>
        </p:spPr>
        <p:txBody>
          <a:bodyPr/>
          <a:lstStyle/>
          <a:p>
            <a:endParaRPr lang="en-US" dirty="0"/>
          </a:p>
        </p:txBody>
      </p:sp>
      <p:sp>
        <p:nvSpPr>
          <p:cNvPr id="24" name="Picture Placeholder 2"/>
          <p:cNvSpPr>
            <a:spLocks noGrp="1"/>
          </p:cNvSpPr>
          <p:nvPr>
            <p:ph type="pic" sz="quarter" idx="23"/>
          </p:nvPr>
        </p:nvSpPr>
        <p:spPr>
          <a:xfrm>
            <a:off x="4513540" y="3842697"/>
            <a:ext cx="1201340" cy="1532742"/>
          </a:xfrm>
        </p:spPr>
        <p:txBody>
          <a:bodyPr/>
          <a:lstStyle/>
          <a:p>
            <a:endParaRPr lang="en-US" dirty="0"/>
          </a:p>
        </p:txBody>
      </p:sp>
      <p:sp>
        <p:nvSpPr>
          <p:cNvPr id="18" name="Text Placeholder 14"/>
          <p:cNvSpPr>
            <a:spLocks noGrp="1"/>
          </p:cNvSpPr>
          <p:nvPr>
            <p:ph type="body" sz="quarter" idx="16"/>
          </p:nvPr>
        </p:nvSpPr>
        <p:spPr>
          <a:xfrm>
            <a:off x="1923284" y="5821006"/>
            <a:ext cx="1532525" cy="862973"/>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5" name="Text Placeholder 14"/>
          <p:cNvSpPr>
            <a:spLocks noGrp="1"/>
          </p:cNvSpPr>
          <p:nvPr>
            <p:ph type="body" sz="quarter" idx="13"/>
          </p:nvPr>
        </p:nvSpPr>
        <p:spPr>
          <a:xfrm>
            <a:off x="757103" y="1481713"/>
            <a:ext cx="2002660" cy="1360119"/>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6" name="Text Placeholder 14"/>
          <p:cNvSpPr>
            <a:spLocks noGrp="1"/>
          </p:cNvSpPr>
          <p:nvPr>
            <p:ph type="body" sz="quarter" idx="14"/>
          </p:nvPr>
        </p:nvSpPr>
        <p:spPr>
          <a:xfrm>
            <a:off x="757101" y="3086070"/>
            <a:ext cx="1532524" cy="1204376"/>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7" name="Text Placeholder 14"/>
          <p:cNvSpPr>
            <a:spLocks noGrp="1"/>
          </p:cNvSpPr>
          <p:nvPr>
            <p:ph type="body" sz="quarter" idx="15"/>
          </p:nvPr>
        </p:nvSpPr>
        <p:spPr>
          <a:xfrm>
            <a:off x="757102" y="4518932"/>
            <a:ext cx="1532525" cy="1204376"/>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9" name="Text Placeholder 14"/>
          <p:cNvSpPr>
            <a:spLocks noGrp="1"/>
          </p:cNvSpPr>
          <p:nvPr>
            <p:ph type="body" sz="quarter" idx="17"/>
          </p:nvPr>
        </p:nvSpPr>
        <p:spPr>
          <a:xfrm>
            <a:off x="6429271" y="1481711"/>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0" name="Text Placeholder 14"/>
          <p:cNvSpPr>
            <a:spLocks noGrp="1"/>
          </p:cNvSpPr>
          <p:nvPr>
            <p:ph type="body" sz="quarter" idx="18"/>
          </p:nvPr>
        </p:nvSpPr>
        <p:spPr>
          <a:xfrm>
            <a:off x="6667390" y="2912028"/>
            <a:ext cx="2063714"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1" name="Text Placeholder 14"/>
          <p:cNvSpPr>
            <a:spLocks noGrp="1"/>
          </p:cNvSpPr>
          <p:nvPr>
            <p:ph type="body" sz="quarter" idx="19"/>
          </p:nvPr>
        </p:nvSpPr>
        <p:spPr>
          <a:xfrm>
            <a:off x="6667390" y="5053180"/>
            <a:ext cx="2063714"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2" name="Text Placeholder 14"/>
          <p:cNvSpPr>
            <a:spLocks noGrp="1"/>
          </p:cNvSpPr>
          <p:nvPr>
            <p:ph type="body" sz="quarter" idx="24"/>
          </p:nvPr>
        </p:nvSpPr>
        <p:spPr>
          <a:xfrm>
            <a:off x="3399744" y="724329"/>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 name="Title 1"/>
          <p:cNvSpPr>
            <a:spLocks noGrp="1"/>
          </p:cNvSpPr>
          <p:nvPr>
            <p:ph type="title"/>
          </p:nvPr>
        </p:nvSpPr>
        <p:spPr>
          <a:xfrm>
            <a:off x="570190" y="-11857"/>
            <a:ext cx="7886700" cy="507701"/>
          </a:xfrm>
        </p:spPr>
        <p:txBody>
          <a:bodyPr/>
          <a:lstStyle>
            <a:lvl1pPr>
              <a:defRPr>
                <a:solidFill>
                  <a:schemeClr val="bg1"/>
                </a:solidFill>
              </a:defRPr>
            </a:lvl1pPr>
          </a:lstStyle>
          <a:p>
            <a:r>
              <a:rPr lang="en-US" dirty="0"/>
              <a:t>Click to edit Master title style</a:t>
            </a:r>
          </a:p>
        </p:txBody>
      </p:sp>
      <p:sp>
        <p:nvSpPr>
          <p:cNvPr id="4" name="Text Placeholder 14">
            <a:extLst>
              <a:ext uri="{FF2B5EF4-FFF2-40B4-BE49-F238E27FC236}">
                <a16:creationId xmlns:a16="http://schemas.microsoft.com/office/drawing/2014/main" id="{5021552C-BBB7-FCC5-E58A-DD0BBAD57578}"/>
              </a:ext>
            </a:extLst>
          </p:cNvPr>
          <p:cNvSpPr>
            <a:spLocks noGrp="1"/>
          </p:cNvSpPr>
          <p:nvPr>
            <p:ph type="body" sz="quarter" idx="25"/>
          </p:nvPr>
        </p:nvSpPr>
        <p:spPr>
          <a:xfrm>
            <a:off x="-712616" y="804948"/>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6" name="Text Placeholder 14">
            <a:extLst>
              <a:ext uri="{FF2B5EF4-FFF2-40B4-BE49-F238E27FC236}">
                <a16:creationId xmlns:a16="http://schemas.microsoft.com/office/drawing/2014/main" id="{D1BA4947-8032-93A4-4B5B-F29B6E430853}"/>
              </a:ext>
            </a:extLst>
          </p:cNvPr>
          <p:cNvSpPr>
            <a:spLocks noGrp="1"/>
          </p:cNvSpPr>
          <p:nvPr>
            <p:ph type="body" sz="quarter" idx="26"/>
          </p:nvPr>
        </p:nvSpPr>
        <p:spPr>
          <a:xfrm>
            <a:off x="-712617" y="221963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7" name="Text Placeholder 14">
            <a:extLst>
              <a:ext uri="{FF2B5EF4-FFF2-40B4-BE49-F238E27FC236}">
                <a16:creationId xmlns:a16="http://schemas.microsoft.com/office/drawing/2014/main" id="{DF50AD03-7546-7A1C-81C3-7FC780CFDFF6}"/>
              </a:ext>
            </a:extLst>
          </p:cNvPr>
          <p:cNvSpPr>
            <a:spLocks noGrp="1"/>
          </p:cNvSpPr>
          <p:nvPr>
            <p:ph type="body" sz="quarter" idx="27"/>
          </p:nvPr>
        </p:nvSpPr>
        <p:spPr>
          <a:xfrm>
            <a:off x="-1110835" y="40309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8" name="Text Placeholder 14">
            <a:extLst>
              <a:ext uri="{FF2B5EF4-FFF2-40B4-BE49-F238E27FC236}">
                <a16:creationId xmlns:a16="http://schemas.microsoft.com/office/drawing/2014/main" id="{3F074945-AD6B-C28C-B67B-F7B97EF6F3C8}"/>
              </a:ext>
            </a:extLst>
          </p:cNvPr>
          <p:cNvSpPr>
            <a:spLocks noGrp="1"/>
          </p:cNvSpPr>
          <p:nvPr>
            <p:ph type="body" sz="quarter" idx="28"/>
          </p:nvPr>
        </p:nvSpPr>
        <p:spPr>
          <a:xfrm>
            <a:off x="-958435" y="41833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9" name="Text Placeholder 14">
            <a:extLst>
              <a:ext uri="{FF2B5EF4-FFF2-40B4-BE49-F238E27FC236}">
                <a16:creationId xmlns:a16="http://schemas.microsoft.com/office/drawing/2014/main" id="{29967E33-133D-5037-8892-FAF88F4727A8}"/>
              </a:ext>
            </a:extLst>
          </p:cNvPr>
          <p:cNvSpPr>
            <a:spLocks noGrp="1"/>
          </p:cNvSpPr>
          <p:nvPr>
            <p:ph type="body" sz="quarter" idx="29"/>
          </p:nvPr>
        </p:nvSpPr>
        <p:spPr>
          <a:xfrm>
            <a:off x="-806035" y="43357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0" name="Text Placeholder 14">
            <a:extLst>
              <a:ext uri="{FF2B5EF4-FFF2-40B4-BE49-F238E27FC236}">
                <a16:creationId xmlns:a16="http://schemas.microsoft.com/office/drawing/2014/main" id="{D52CBB32-F0A0-90DD-3962-EC87AA6C339D}"/>
              </a:ext>
            </a:extLst>
          </p:cNvPr>
          <p:cNvSpPr>
            <a:spLocks noGrp="1"/>
          </p:cNvSpPr>
          <p:nvPr>
            <p:ph type="body" sz="quarter" idx="30"/>
          </p:nvPr>
        </p:nvSpPr>
        <p:spPr>
          <a:xfrm>
            <a:off x="-653635" y="44881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1" name="Text Placeholder 14">
            <a:extLst>
              <a:ext uri="{FF2B5EF4-FFF2-40B4-BE49-F238E27FC236}">
                <a16:creationId xmlns:a16="http://schemas.microsoft.com/office/drawing/2014/main" id="{073D9598-B323-ECEB-97BA-FB23FCCA02D0}"/>
              </a:ext>
            </a:extLst>
          </p:cNvPr>
          <p:cNvSpPr>
            <a:spLocks noGrp="1"/>
          </p:cNvSpPr>
          <p:nvPr>
            <p:ph type="body" sz="quarter" idx="31"/>
          </p:nvPr>
        </p:nvSpPr>
        <p:spPr>
          <a:xfrm>
            <a:off x="-501235" y="46405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2" name="Text Placeholder 14">
            <a:extLst>
              <a:ext uri="{FF2B5EF4-FFF2-40B4-BE49-F238E27FC236}">
                <a16:creationId xmlns:a16="http://schemas.microsoft.com/office/drawing/2014/main" id="{C91EE39D-9E55-C98A-46DD-8A6452AD0623}"/>
              </a:ext>
            </a:extLst>
          </p:cNvPr>
          <p:cNvSpPr>
            <a:spLocks noGrp="1"/>
          </p:cNvSpPr>
          <p:nvPr>
            <p:ph type="body" sz="quarter" idx="32"/>
          </p:nvPr>
        </p:nvSpPr>
        <p:spPr>
          <a:xfrm>
            <a:off x="-348835" y="47929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13" name="Text Placeholder 14">
            <a:extLst>
              <a:ext uri="{FF2B5EF4-FFF2-40B4-BE49-F238E27FC236}">
                <a16:creationId xmlns:a16="http://schemas.microsoft.com/office/drawing/2014/main" id="{0F2124D5-1251-4911-C1E0-374103A05C2C}"/>
              </a:ext>
            </a:extLst>
          </p:cNvPr>
          <p:cNvSpPr>
            <a:spLocks noGrp="1"/>
          </p:cNvSpPr>
          <p:nvPr>
            <p:ph type="body" sz="quarter" idx="33"/>
          </p:nvPr>
        </p:nvSpPr>
        <p:spPr>
          <a:xfrm>
            <a:off x="-196435" y="49453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5" name="Text Placeholder 14">
            <a:extLst>
              <a:ext uri="{FF2B5EF4-FFF2-40B4-BE49-F238E27FC236}">
                <a16:creationId xmlns:a16="http://schemas.microsoft.com/office/drawing/2014/main" id="{8DCE82E1-D8ED-53D1-78C4-73FCEA8F79BB}"/>
              </a:ext>
            </a:extLst>
          </p:cNvPr>
          <p:cNvSpPr>
            <a:spLocks noGrp="1"/>
          </p:cNvSpPr>
          <p:nvPr>
            <p:ph type="body" sz="quarter" idx="34"/>
          </p:nvPr>
        </p:nvSpPr>
        <p:spPr>
          <a:xfrm>
            <a:off x="-44035" y="50977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6" name="Text Placeholder 14">
            <a:extLst>
              <a:ext uri="{FF2B5EF4-FFF2-40B4-BE49-F238E27FC236}">
                <a16:creationId xmlns:a16="http://schemas.microsoft.com/office/drawing/2014/main" id="{7EA7AED2-6186-5D62-9E9C-A137E059F7C9}"/>
              </a:ext>
            </a:extLst>
          </p:cNvPr>
          <p:cNvSpPr>
            <a:spLocks noGrp="1"/>
          </p:cNvSpPr>
          <p:nvPr>
            <p:ph type="body" sz="quarter" idx="35"/>
          </p:nvPr>
        </p:nvSpPr>
        <p:spPr>
          <a:xfrm>
            <a:off x="108366" y="52501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
        <p:nvSpPr>
          <p:cNvPr id="27" name="Text Placeholder 14">
            <a:extLst>
              <a:ext uri="{FF2B5EF4-FFF2-40B4-BE49-F238E27FC236}">
                <a16:creationId xmlns:a16="http://schemas.microsoft.com/office/drawing/2014/main" id="{ACF44D7A-5DED-45BE-5FF3-BDD315A27770}"/>
              </a:ext>
            </a:extLst>
          </p:cNvPr>
          <p:cNvSpPr>
            <a:spLocks noGrp="1"/>
          </p:cNvSpPr>
          <p:nvPr>
            <p:ph type="body" sz="quarter" idx="36"/>
          </p:nvPr>
        </p:nvSpPr>
        <p:spPr>
          <a:xfrm>
            <a:off x="260766" y="5402522"/>
            <a:ext cx="1984340" cy="1180482"/>
          </a:xfrm>
          <a:ln>
            <a:noFill/>
          </a:ln>
        </p:spPr>
        <p:txBody>
          <a:bodyPr>
            <a:normAutofit/>
          </a:bodyPr>
          <a:lstStyle>
            <a:lvl1pPr marL="0" indent="-77153">
              <a:spcBef>
                <a:spcPts val="225"/>
              </a:spcBef>
              <a:defRPr sz="675">
                <a:solidFill>
                  <a:schemeClr val="accent1">
                    <a:lumMod val="50000"/>
                  </a:schemeClr>
                </a:solidFill>
              </a:defRPr>
            </a:lvl1pPr>
          </a:lstStyle>
          <a:p>
            <a:pPr lvl="0"/>
            <a:r>
              <a:rPr lang="en-US" dirty="0"/>
              <a:t>Click to edit</a:t>
            </a:r>
          </a:p>
        </p:txBody>
      </p:sp>
    </p:spTree>
    <p:extLst>
      <p:ext uri="{BB962C8B-B14F-4D97-AF65-F5344CB8AC3E}">
        <p14:creationId xmlns:p14="http://schemas.microsoft.com/office/powerpoint/2010/main" val="90409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DoD logo" descr="Department of Defense logo">
            <a:extLst>
              <a:ext uri="{FF2B5EF4-FFF2-40B4-BE49-F238E27FC236}">
                <a16:creationId xmlns:a16="http://schemas.microsoft.com/office/drawing/2014/main" id="{CA13188F-4C08-726A-8166-61D42D2955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7461" y="238379"/>
            <a:ext cx="1089257" cy="740907"/>
          </a:xfrm>
          <a:prstGeom prst="rect">
            <a:avLst/>
          </a:prstGeom>
        </p:spPr>
      </p:pic>
      <p:cxnSp>
        <p:nvCxnSpPr>
          <p:cNvPr id="12" name="verticle line">
            <a:extLst>
              <a:ext uri="{FF2B5EF4-FFF2-40B4-BE49-F238E27FC236}">
                <a16:creationId xmlns:a16="http://schemas.microsoft.com/office/drawing/2014/main" id="{77FAB40A-5823-170A-9956-23F95BF5BEDA}"/>
              </a:ext>
              <a:ext uri="{C183D7F6-B498-43B3-948B-1728B52AA6E4}">
                <adec:decorative xmlns:adec="http://schemas.microsoft.com/office/drawing/2017/decorative" val="1"/>
              </a:ext>
            </a:extLst>
          </p:cNvPr>
          <p:cNvCxnSpPr>
            <a:cxnSpLocks/>
          </p:cNvCxnSpPr>
          <p:nvPr userDrawn="1"/>
        </p:nvCxnSpPr>
        <p:spPr>
          <a:xfrm>
            <a:off x="1330707" y="253624"/>
            <a:ext cx="0" cy="71041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MC&amp;FP seal" descr="Military Community and Family Policy seal">
            <a:extLst>
              <a:ext uri="{FF2B5EF4-FFF2-40B4-BE49-F238E27FC236}">
                <a16:creationId xmlns:a16="http://schemas.microsoft.com/office/drawing/2014/main" id="{F8B59E4B-7A3F-9F9F-C90A-39A5874922D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9454" y="275300"/>
            <a:ext cx="667064" cy="667065"/>
          </a:xfrm>
          <a:prstGeom prst="rect">
            <a:avLst/>
          </a:prstGeom>
        </p:spPr>
      </p:pic>
      <p:sp>
        <p:nvSpPr>
          <p:cNvPr id="6" name="Authoring text">
            <a:extLst>
              <a:ext uri="{FF2B5EF4-FFF2-40B4-BE49-F238E27FC236}">
                <a16:creationId xmlns:a16="http://schemas.microsoft.com/office/drawing/2014/main" id="{F3FC6956-5213-F366-0877-3BC1712B4C81}"/>
              </a:ext>
            </a:extLst>
          </p:cNvPr>
          <p:cNvSpPr txBox="1">
            <a:spLocks/>
          </p:cNvSpPr>
          <p:nvPr userDrawn="1"/>
        </p:nvSpPr>
        <p:spPr>
          <a:xfrm>
            <a:off x="2290667" y="329778"/>
            <a:ext cx="5353879" cy="6670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b="0" spc="0" dirty="0">
                <a:solidFill>
                  <a:schemeClr val="bg1"/>
                </a:solidFill>
                <a:latin typeface="Myriad Pro Light" panose="020B0503030403020204" pitchFamily="34" charset="0"/>
              </a:rPr>
              <a:t>Office of the Deputy Assistant Secretary of Defense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000" b="1" spc="0" dirty="0">
                <a:solidFill>
                  <a:schemeClr val="bg1"/>
                </a:solidFill>
                <a:latin typeface="Myriad Pro Light" panose="020B0503030403020204" pitchFamily="34" charset="0"/>
              </a:rPr>
              <a:t>Military Community and Family Policy</a:t>
            </a:r>
          </a:p>
        </p:txBody>
      </p:sp>
      <p:sp>
        <p:nvSpPr>
          <p:cNvPr id="2" name="Title"/>
          <p:cNvSpPr>
            <a:spLocks noGrp="1"/>
          </p:cNvSpPr>
          <p:nvPr>
            <p:ph type="ctrTitle"/>
          </p:nvPr>
        </p:nvSpPr>
        <p:spPr>
          <a:xfrm>
            <a:off x="685800" y="1788056"/>
            <a:ext cx="7772400" cy="2119470"/>
          </a:xfrm>
        </p:spPr>
        <p:txBody>
          <a:bodyPr anchor="b"/>
          <a:lstStyle>
            <a:lvl1pPr algn="ctr">
              <a:defRPr sz="6000" baseline="0">
                <a:solidFill>
                  <a:srgbClr val="1D428A"/>
                </a:solidFill>
                <a:latin typeface="Myriad Pro" panose="020B0503030403020204" pitchFamily="34" charset="0"/>
              </a:defRPr>
            </a:lvl1pPr>
          </a:lstStyle>
          <a:p>
            <a:endParaRPr lang="en-US" dirty="0"/>
          </a:p>
        </p:txBody>
      </p:sp>
      <p:sp>
        <p:nvSpPr>
          <p:cNvPr id="3" name="Subtitle"/>
          <p:cNvSpPr>
            <a:spLocks noGrp="1"/>
          </p:cNvSpPr>
          <p:nvPr>
            <p:ph type="subTitle" idx="1"/>
          </p:nvPr>
        </p:nvSpPr>
        <p:spPr>
          <a:xfrm>
            <a:off x="1143000" y="3999601"/>
            <a:ext cx="6858000" cy="634577"/>
          </a:xfrm>
        </p:spPr>
        <p:txBody>
          <a:bodyPr/>
          <a:lstStyle>
            <a:lvl1pPr marL="0" indent="0" algn="ctr">
              <a:buNone/>
              <a:defRPr sz="2400" baseline="0">
                <a:solidFill>
                  <a:srgbClr val="1D428A"/>
                </a:solidFill>
                <a:latin typeface="Myriad Pro Light"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Red color block">
            <a:extLst>
              <a:ext uri="{FF2B5EF4-FFF2-40B4-BE49-F238E27FC236}">
                <a16:creationId xmlns:a16="http://schemas.microsoft.com/office/drawing/2014/main" id="{B9965411-1141-6A2D-7F1D-DE02B0844600}"/>
              </a:ext>
              <a:ext uri="{C183D7F6-B498-43B3-948B-1728B52AA6E4}">
                <adec:decorative xmlns:adec="http://schemas.microsoft.com/office/drawing/2017/decorative" val="1"/>
              </a:ext>
            </a:extLst>
          </p:cNvPr>
          <p:cNvSpPr/>
          <p:nvPr userDrawn="1"/>
        </p:nvSpPr>
        <p:spPr>
          <a:xfrm>
            <a:off x="0" y="6183692"/>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5" name="Tagline">
            <a:extLst>
              <a:ext uri="{FF2B5EF4-FFF2-40B4-BE49-F238E27FC236}">
                <a16:creationId xmlns:a16="http://schemas.microsoft.com/office/drawing/2014/main" id="{3AB9D30F-E126-AECE-06AA-1E53DDE96902}"/>
              </a:ext>
            </a:extLst>
          </p:cNvPr>
          <p:cNvSpPr/>
          <p:nvPr userDrawn="1"/>
        </p:nvSpPr>
        <p:spPr>
          <a:xfrm>
            <a:off x="0" y="6167178"/>
            <a:ext cx="9144000" cy="261610"/>
          </a:xfrm>
          <a:prstGeom prst="rect">
            <a:avLst/>
          </a:prstGeom>
        </p:spPr>
        <p:txBody>
          <a:bodyPr wrap="square">
            <a:spAutoFit/>
          </a:bodyPr>
          <a:lstStyle/>
          <a:p>
            <a:pPr algn="ctr"/>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409534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d color block">
            <a:extLst>
              <a:ext uri="{FF2B5EF4-FFF2-40B4-BE49-F238E27FC236}">
                <a16:creationId xmlns:a16="http://schemas.microsoft.com/office/drawing/2014/main" id="{6335F553-6088-0108-9F02-F48CF2A2231E}"/>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5" name="Content Placeholder 2">
            <a:extLst>
              <a:ext uri="{FF2B5EF4-FFF2-40B4-BE49-F238E27FC236}">
                <a16:creationId xmlns:a16="http://schemas.microsoft.com/office/drawing/2014/main" id="{BF671BA0-B92C-0B84-F233-232D8191A644}"/>
              </a:ext>
            </a:extLst>
          </p:cNvPr>
          <p:cNvSpPr>
            <a:spLocks noGrp="1"/>
          </p:cNvSpPr>
          <p:nvPr>
            <p:ph sz="half" idx="14" hasCustomPrompt="1"/>
          </p:nvPr>
        </p:nvSpPr>
        <p:spPr>
          <a:xfrm>
            <a:off x="398189" y="2173801"/>
            <a:ext cx="8324589"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9" name="Tagline">
            <a:extLst>
              <a:ext uri="{FF2B5EF4-FFF2-40B4-BE49-F238E27FC236}">
                <a16:creationId xmlns:a16="http://schemas.microsoft.com/office/drawing/2014/main" id="{18D36439-745D-E29F-5DCF-AD1EB2A71ACC}"/>
              </a:ext>
            </a:extLst>
          </p:cNvPr>
          <p:cNvSpPr/>
          <p:nvPr userDrawn="1"/>
        </p:nvSpPr>
        <p:spPr>
          <a:xfrm>
            <a:off x="828948" y="6167178"/>
            <a:ext cx="7840266" cy="253916"/>
          </a:xfrm>
          <a:prstGeom prst="rect">
            <a:avLst/>
          </a:prstGeom>
        </p:spPr>
        <p:txBody>
          <a:bodyPr wrap="square">
            <a:spAutoFit/>
          </a:bodyPr>
          <a:lstStyle/>
          <a:p>
            <a:pPr algn="l"/>
            <a:r>
              <a:rPr lang="en-US" sz="105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7" name="MC&amp;FP seal" descr="Military Community and Family Policy seal">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sp>
        <p:nvSpPr>
          <p:cNvPr id="8" name="Slide Number Placeholder 5">
            <a:extLst>
              <a:ext uri="{FF2B5EF4-FFF2-40B4-BE49-F238E27FC236}">
                <a16:creationId xmlns:a16="http://schemas.microsoft.com/office/drawing/2014/main" id="{666B96A5-77D3-2B2D-5FB0-8063D33DB5AA}"/>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grpSp>
        <p:nvGrpSpPr>
          <p:cNvPr id="11" name="Group 10" descr="Department of Defense logo">
            <a:extLst>
              <a:ext uri="{FF2B5EF4-FFF2-40B4-BE49-F238E27FC236}">
                <a16:creationId xmlns:a16="http://schemas.microsoft.com/office/drawing/2014/main" id="{27B2B585-0432-3A5E-01DE-CFA36A6018C5}"/>
              </a:ext>
            </a:extLst>
          </p:cNvPr>
          <p:cNvGrpSpPr/>
          <p:nvPr userDrawn="1"/>
        </p:nvGrpSpPr>
        <p:grpSpPr>
          <a:xfrm>
            <a:off x="8137922" y="5992319"/>
            <a:ext cx="893064" cy="628014"/>
            <a:chOff x="8230617" y="6049201"/>
            <a:chExt cx="662327" cy="481692"/>
          </a:xfrm>
        </p:grpSpPr>
        <p:sp>
          <p:nvSpPr>
            <p:cNvPr id="6" name="Oval 5">
              <a:extLst>
                <a:ext uri="{FF2B5EF4-FFF2-40B4-BE49-F238E27FC236}">
                  <a16:creationId xmlns:a16="http://schemas.microsoft.com/office/drawing/2014/main" id="{C958BD3D-89F1-5A77-A6FC-05942B1C786E}"/>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DoD logo" descr="Department of Defense logo">
              <a:extLst>
                <a:ext uri="{FF2B5EF4-FFF2-40B4-BE49-F238E27FC236}">
                  <a16:creationId xmlns:a16="http://schemas.microsoft.com/office/drawing/2014/main" id="{8A11A47E-7FD0-92E6-B3D3-A02F00C22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268020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id="{A661AEC0-C3E8-DBCB-0AF5-72238A584383}"/>
              </a:ext>
            </a:extLst>
          </p:cNvPr>
          <p:cNvSpPr>
            <a:spLocks noGrp="1"/>
          </p:cNvSpPr>
          <p:nvPr>
            <p:ph sz="half" idx="14" hasCustomPrompt="1"/>
          </p:nvPr>
        </p:nvSpPr>
        <p:spPr>
          <a:xfrm>
            <a:off x="398189"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0" name="Content Placeholder 3">
            <a:extLst>
              <a:ext uri="{FF2B5EF4-FFF2-40B4-BE49-F238E27FC236}">
                <a16:creationId xmlns:a16="http://schemas.microsoft.com/office/drawing/2014/main" id="{02CC7CCC-303A-B859-D099-CED2C80F82F1}"/>
              </a:ext>
            </a:extLst>
          </p:cNvPr>
          <p:cNvSpPr>
            <a:spLocks noGrp="1"/>
          </p:cNvSpPr>
          <p:nvPr>
            <p:ph sz="half" idx="15" hasCustomPrompt="1"/>
          </p:nvPr>
        </p:nvSpPr>
        <p:spPr>
          <a:xfrm>
            <a:off x="4707994"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4" name="Slide Number Placeholder 5">
            <a:extLst>
              <a:ext uri="{FF2B5EF4-FFF2-40B4-BE49-F238E27FC236}">
                <a16:creationId xmlns:a16="http://schemas.microsoft.com/office/drawing/2014/main" id="{323C66E3-5A0A-BC22-A2A9-86B4E8099D28}"/>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sp>
        <p:nvSpPr>
          <p:cNvPr id="3" name="Red color block">
            <a:extLst>
              <a:ext uri="{FF2B5EF4-FFF2-40B4-BE49-F238E27FC236}">
                <a16:creationId xmlns:a16="http://schemas.microsoft.com/office/drawing/2014/main" id="{9841C844-8D13-9B13-6C8A-726DC8988F77}"/>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5" name="Tagline">
            <a:extLst>
              <a:ext uri="{FF2B5EF4-FFF2-40B4-BE49-F238E27FC236}">
                <a16:creationId xmlns:a16="http://schemas.microsoft.com/office/drawing/2014/main" id="{6A8BDC18-A361-05B3-54D6-68CAABF1F050}"/>
              </a:ext>
            </a:extLst>
          </p:cNvPr>
          <p:cNvSpPr/>
          <p:nvPr userDrawn="1"/>
        </p:nvSpPr>
        <p:spPr>
          <a:xfrm>
            <a:off x="828948" y="6167178"/>
            <a:ext cx="7840266" cy="253916"/>
          </a:xfrm>
          <a:prstGeom prst="rect">
            <a:avLst/>
          </a:prstGeom>
        </p:spPr>
        <p:txBody>
          <a:bodyPr wrap="square">
            <a:spAutoFit/>
          </a:bodyPr>
          <a:lstStyle/>
          <a:p>
            <a:pPr algn="l"/>
            <a:r>
              <a:rPr lang="en-US" sz="105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7" name="MC&amp;FP seal" descr="Military Community and Family Policy seal">
            <a:extLst>
              <a:ext uri="{FF2B5EF4-FFF2-40B4-BE49-F238E27FC236}">
                <a16:creationId xmlns:a16="http://schemas.microsoft.com/office/drawing/2014/main" id="{471EB1E0-F6CA-CE35-B245-E66A4EE4EB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grpSp>
        <p:nvGrpSpPr>
          <p:cNvPr id="9" name="Group 8" descr="Department of Defense logo">
            <a:extLst>
              <a:ext uri="{FF2B5EF4-FFF2-40B4-BE49-F238E27FC236}">
                <a16:creationId xmlns:a16="http://schemas.microsoft.com/office/drawing/2014/main" id="{2F6F257C-AF11-198D-030B-730DF3981C2E}"/>
              </a:ext>
            </a:extLst>
          </p:cNvPr>
          <p:cNvGrpSpPr/>
          <p:nvPr userDrawn="1"/>
        </p:nvGrpSpPr>
        <p:grpSpPr>
          <a:xfrm>
            <a:off x="8137922" y="5992319"/>
            <a:ext cx="893064" cy="628014"/>
            <a:chOff x="8230617" y="6049201"/>
            <a:chExt cx="662327" cy="481692"/>
          </a:xfrm>
        </p:grpSpPr>
        <p:sp>
          <p:nvSpPr>
            <p:cNvPr id="11" name="Oval 10">
              <a:extLst>
                <a:ext uri="{FF2B5EF4-FFF2-40B4-BE49-F238E27FC236}">
                  <a16:creationId xmlns:a16="http://schemas.microsoft.com/office/drawing/2014/main" id="{0E35F1E1-E0DE-83A7-81B4-FB2D14E4F967}"/>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DoD logo" descr="Department of Defense logo">
              <a:extLst>
                <a:ext uri="{FF2B5EF4-FFF2-40B4-BE49-F238E27FC236}">
                  <a16:creationId xmlns:a16="http://schemas.microsoft.com/office/drawing/2014/main" id="{F1A27571-61E4-E927-BC4E-DCBD79055F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324473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id="{A661AEC0-C3E8-DBCB-0AF5-72238A584383}"/>
              </a:ext>
            </a:extLst>
          </p:cNvPr>
          <p:cNvSpPr>
            <a:spLocks noGrp="1"/>
          </p:cNvSpPr>
          <p:nvPr>
            <p:ph sz="half" idx="14" hasCustomPrompt="1"/>
          </p:nvPr>
        </p:nvSpPr>
        <p:spPr>
          <a:xfrm>
            <a:off x="398189"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0" name="Content Placeholder 3">
            <a:extLst>
              <a:ext uri="{FF2B5EF4-FFF2-40B4-BE49-F238E27FC236}">
                <a16:creationId xmlns:a16="http://schemas.microsoft.com/office/drawing/2014/main" id="{02CC7CCC-303A-B859-D099-CED2C80F82F1}"/>
              </a:ext>
            </a:extLst>
          </p:cNvPr>
          <p:cNvSpPr>
            <a:spLocks noGrp="1"/>
          </p:cNvSpPr>
          <p:nvPr>
            <p:ph sz="half" idx="15" hasCustomPrompt="1"/>
          </p:nvPr>
        </p:nvSpPr>
        <p:spPr>
          <a:xfrm>
            <a:off x="4707994"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4" name="Slide Number Placeholder 5">
            <a:extLst>
              <a:ext uri="{FF2B5EF4-FFF2-40B4-BE49-F238E27FC236}">
                <a16:creationId xmlns:a16="http://schemas.microsoft.com/office/drawing/2014/main" id="{323C66E3-5A0A-BC22-A2A9-86B4E8099D28}"/>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sp>
        <p:nvSpPr>
          <p:cNvPr id="3" name="Red color block">
            <a:extLst>
              <a:ext uri="{FF2B5EF4-FFF2-40B4-BE49-F238E27FC236}">
                <a16:creationId xmlns:a16="http://schemas.microsoft.com/office/drawing/2014/main" id="{9841C844-8D13-9B13-6C8A-726DC8988F77}"/>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5" name="Tagline">
            <a:extLst>
              <a:ext uri="{FF2B5EF4-FFF2-40B4-BE49-F238E27FC236}">
                <a16:creationId xmlns:a16="http://schemas.microsoft.com/office/drawing/2014/main" id="{6A8BDC18-A361-05B3-54D6-68CAABF1F050}"/>
              </a:ext>
            </a:extLst>
          </p:cNvPr>
          <p:cNvSpPr/>
          <p:nvPr userDrawn="1"/>
        </p:nvSpPr>
        <p:spPr>
          <a:xfrm>
            <a:off x="828948" y="6167178"/>
            <a:ext cx="7840266" cy="253916"/>
          </a:xfrm>
          <a:prstGeom prst="rect">
            <a:avLst/>
          </a:prstGeom>
        </p:spPr>
        <p:txBody>
          <a:bodyPr wrap="square">
            <a:spAutoFit/>
          </a:bodyPr>
          <a:lstStyle/>
          <a:p>
            <a:pPr algn="l"/>
            <a:r>
              <a:rPr lang="en-US" sz="105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7" name="MC&amp;FP seal" descr="Military Community and Family Policy seal">
            <a:extLst>
              <a:ext uri="{FF2B5EF4-FFF2-40B4-BE49-F238E27FC236}">
                <a16:creationId xmlns:a16="http://schemas.microsoft.com/office/drawing/2014/main" id="{471EB1E0-F6CA-CE35-B245-E66A4EE4EB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sp>
        <p:nvSpPr>
          <p:cNvPr id="6" name="Content Placeholder 2">
            <a:extLst>
              <a:ext uri="{FF2B5EF4-FFF2-40B4-BE49-F238E27FC236}">
                <a16:creationId xmlns:a16="http://schemas.microsoft.com/office/drawing/2014/main" id="{7003AEA5-5B06-23CF-EF60-FA08F949219E}"/>
              </a:ext>
            </a:extLst>
          </p:cNvPr>
          <p:cNvSpPr>
            <a:spLocks noGrp="1"/>
          </p:cNvSpPr>
          <p:nvPr>
            <p:ph sz="half" idx="16" hasCustomPrompt="1"/>
          </p:nvPr>
        </p:nvSpPr>
        <p:spPr>
          <a:xfrm>
            <a:off x="550589" y="2326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grpSp>
        <p:nvGrpSpPr>
          <p:cNvPr id="9" name="Group 8" descr="Department of Defense logo">
            <a:extLst>
              <a:ext uri="{FF2B5EF4-FFF2-40B4-BE49-F238E27FC236}">
                <a16:creationId xmlns:a16="http://schemas.microsoft.com/office/drawing/2014/main" id="{2F6F257C-AF11-198D-030B-730DF3981C2E}"/>
              </a:ext>
            </a:extLst>
          </p:cNvPr>
          <p:cNvGrpSpPr/>
          <p:nvPr userDrawn="1"/>
        </p:nvGrpSpPr>
        <p:grpSpPr>
          <a:xfrm>
            <a:off x="8137922" y="5992319"/>
            <a:ext cx="893064" cy="628014"/>
            <a:chOff x="8230617" y="6049201"/>
            <a:chExt cx="662327" cy="481692"/>
          </a:xfrm>
        </p:grpSpPr>
        <p:sp>
          <p:nvSpPr>
            <p:cNvPr id="11" name="Oval 10">
              <a:extLst>
                <a:ext uri="{FF2B5EF4-FFF2-40B4-BE49-F238E27FC236}">
                  <a16:creationId xmlns:a16="http://schemas.microsoft.com/office/drawing/2014/main" id="{0E35F1E1-E0DE-83A7-81B4-FB2D14E4F967}"/>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DoD logo" descr="Department of Defense logo">
              <a:extLst>
                <a:ext uri="{FF2B5EF4-FFF2-40B4-BE49-F238E27FC236}">
                  <a16:creationId xmlns:a16="http://schemas.microsoft.com/office/drawing/2014/main" id="{F1A27571-61E4-E927-BC4E-DCBD79055F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
        <p:nvSpPr>
          <p:cNvPr id="12" name="Content Placeholder 3">
            <a:extLst>
              <a:ext uri="{FF2B5EF4-FFF2-40B4-BE49-F238E27FC236}">
                <a16:creationId xmlns:a16="http://schemas.microsoft.com/office/drawing/2014/main" id="{19FAB90B-355E-E7CB-CE54-454ABD4B0EB8}"/>
              </a:ext>
            </a:extLst>
          </p:cNvPr>
          <p:cNvSpPr>
            <a:spLocks noGrp="1"/>
          </p:cNvSpPr>
          <p:nvPr>
            <p:ph sz="half" idx="17" hasCustomPrompt="1"/>
          </p:nvPr>
        </p:nvSpPr>
        <p:spPr>
          <a:xfrm>
            <a:off x="4860394" y="2326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3" name="Content Placeholder 2">
            <a:extLst>
              <a:ext uri="{FF2B5EF4-FFF2-40B4-BE49-F238E27FC236}">
                <a16:creationId xmlns:a16="http://schemas.microsoft.com/office/drawing/2014/main" id="{A898FC66-1B5F-D726-1224-BF3E8778EB1D}"/>
              </a:ext>
            </a:extLst>
          </p:cNvPr>
          <p:cNvSpPr>
            <a:spLocks noGrp="1"/>
          </p:cNvSpPr>
          <p:nvPr>
            <p:ph sz="half" idx="18" hasCustomPrompt="1"/>
          </p:nvPr>
        </p:nvSpPr>
        <p:spPr>
          <a:xfrm>
            <a:off x="702989" y="2478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5" name="Content Placeholder 3">
            <a:extLst>
              <a:ext uri="{FF2B5EF4-FFF2-40B4-BE49-F238E27FC236}">
                <a16:creationId xmlns:a16="http://schemas.microsoft.com/office/drawing/2014/main" id="{1913B7D1-0083-8144-3489-4FC0285F4E08}"/>
              </a:ext>
            </a:extLst>
          </p:cNvPr>
          <p:cNvSpPr>
            <a:spLocks noGrp="1"/>
          </p:cNvSpPr>
          <p:nvPr>
            <p:ph sz="half" idx="19" hasCustomPrompt="1"/>
          </p:nvPr>
        </p:nvSpPr>
        <p:spPr>
          <a:xfrm>
            <a:off x="5012794" y="2478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6" name="Content Placeholder 2">
            <a:extLst>
              <a:ext uri="{FF2B5EF4-FFF2-40B4-BE49-F238E27FC236}">
                <a16:creationId xmlns:a16="http://schemas.microsoft.com/office/drawing/2014/main" id="{4E15D204-DCF8-4D54-1834-4451EA1B8448}"/>
              </a:ext>
            </a:extLst>
          </p:cNvPr>
          <p:cNvSpPr>
            <a:spLocks noGrp="1"/>
          </p:cNvSpPr>
          <p:nvPr>
            <p:ph sz="half" idx="20" hasCustomPrompt="1"/>
          </p:nvPr>
        </p:nvSpPr>
        <p:spPr>
          <a:xfrm>
            <a:off x="855389" y="2631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7" name="Content Placeholder 3">
            <a:extLst>
              <a:ext uri="{FF2B5EF4-FFF2-40B4-BE49-F238E27FC236}">
                <a16:creationId xmlns:a16="http://schemas.microsoft.com/office/drawing/2014/main" id="{C00573B4-D7C1-A13A-D36A-DC4C32334DED}"/>
              </a:ext>
            </a:extLst>
          </p:cNvPr>
          <p:cNvSpPr>
            <a:spLocks noGrp="1"/>
          </p:cNvSpPr>
          <p:nvPr>
            <p:ph sz="half" idx="21" hasCustomPrompt="1"/>
          </p:nvPr>
        </p:nvSpPr>
        <p:spPr>
          <a:xfrm>
            <a:off x="5165194" y="2631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9" name="Content Placeholder 2">
            <a:extLst>
              <a:ext uri="{FF2B5EF4-FFF2-40B4-BE49-F238E27FC236}">
                <a16:creationId xmlns:a16="http://schemas.microsoft.com/office/drawing/2014/main" id="{EF9B79A5-5B4F-9EED-FC2F-BFB98F6013F3}"/>
              </a:ext>
            </a:extLst>
          </p:cNvPr>
          <p:cNvSpPr>
            <a:spLocks noGrp="1"/>
          </p:cNvSpPr>
          <p:nvPr>
            <p:ph sz="half" idx="22" hasCustomPrompt="1"/>
          </p:nvPr>
        </p:nvSpPr>
        <p:spPr>
          <a:xfrm>
            <a:off x="1007789" y="2783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0" name="Content Placeholder 3">
            <a:extLst>
              <a:ext uri="{FF2B5EF4-FFF2-40B4-BE49-F238E27FC236}">
                <a16:creationId xmlns:a16="http://schemas.microsoft.com/office/drawing/2014/main" id="{5FEF8977-4704-5B84-4CAA-0EB6B4E0AB1E}"/>
              </a:ext>
            </a:extLst>
          </p:cNvPr>
          <p:cNvSpPr>
            <a:spLocks noGrp="1"/>
          </p:cNvSpPr>
          <p:nvPr>
            <p:ph sz="half" idx="23" hasCustomPrompt="1"/>
          </p:nvPr>
        </p:nvSpPr>
        <p:spPr>
          <a:xfrm>
            <a:off x="5317594" y="2783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1" name="Content Placeholder 2">
            <a:extLst>
              <a:ext uri="{FF2B5EF4-FFF2-40B4-BE49-F238E27FC236}">
                <a16:creationId xmlns:a16="http://schemas.microsoft.com/office/drawing/2014/main" id="{722DC60E-64A8-5847-4525-9F545DAB8E7B}"/>
              </a:ext>
            </a:extLst>
          </p:cNvPr>
          <p:cNvSpPr>
            <a:spLocks noGrp="1"/>
          </p:cNvSpPr>
          <p:nvPr>
            <p:ph sz="half" idx="24" hasCustomPrompt="1"/>
          </p:nvPr>
        </p:nvSpPr>
        <p:spPr>
          <a:xfrm>
            <a:off x="1160189" y="2935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2" name="Content Placeholder 3">
            <a:extLst>
              <a:ext uri="{FF2B5EF4-FFF2-40B4-BE49-F238E27FC236}">
                <a16:creationId xmlns:a16="http://schemas.microsoft.com/office/drawing/2014/main" id="{29A3F092-E8BC-E5DB-3DCB-299FBB0B445A}"/>
              </a:ext>
            </a:extLst>
          </p:cNvPr>
          <p:cNvSpPr>
            <a:spLocks noGrp="1"/>
          </p:cNvSpPr>
          <p:nvPr>
            <p:ph sz="half" idx="25" hasCustomPrompt="1"/>
          </p:nvPr>
        </p:nvSpPr>
        <p:spPr>
          <a:xfrm>
            <a:off x="5469994" y="2935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3" name="Content Placeholder 2">
            <a:extLst>
              <a:ext uri="{FF2B5EF4-FFF2-40B4-BE49-F238E27FC236}">
                <a16:creationId xmlns:a16="http://schemas.microsoft.com/office/drawing/2014/main" id="{BC501375-A635-48F3-3D67-B9937C0D807E}"/>
              </a:ext>
            </a:extLst>
          </p:cNvPr>
          <p:cNvSpPr>
            <a:spLocks noGrp="1"/>
          </p:cNvSpPr>
          <p:nvPr>
            <p:ph sz="half" idx="26" hasCustomPrompt="1"/>
          </p:nvPr>
        </p:nvSpPr>
        <p:spPr>
          <a:xfrm>
            <a:off x="1312589" y="3088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4" name="Content Placeholder 3">
            <a:extLst>
              <a:ext uri="{FF2B5EF4-FFF2-40B4-BE49-F238E27FC236}">
                <a16:creationId xmlns:a16="http://schemas.microsoft.com/office/drawing/2014/main" id="{3F0176F9-C6FD-46C2-0FCC-32802B153D48}"/>
              </a:ext>
            </a:extLst>
          </p:cNvPr>
          <p:cNvSpPr>
            <a:spLocks noGrp="1"/>
          </p:cNvSpPr>
          <p:nvPr>
            <p:ph sz="half" idx="27" hasCustomPrompt="1"/>
          </p:nvPr>
        </p:nvSpPr>
        <p:spPr>
          <a:xfrm>
            <a:off x="5622394" y="3088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5" name="Content Placeholder 2">
            <a:extLst>
              <a:ext uri="{FF2B5EF4-FFF2-40B4-BE49-F238E27FC236}">
                <a16:creationId xmlns:a16="http://schemas.microsoft.com/office/drawing/2014/main" id="{66DF366A-C139-E9DD-0CF9-737465979694}"/>
              </a:ext>
            </a:extLst>
          </p:cNvPr>
          <p:cNvSpPr>
            <a:spLocks noGrp="1"/>
          </p:cNvSpPr>
          <p:nvPr>
            <p:ph sz="half" idx="28" hasCustomPrompt="1"/>
          </p:nvPr>
        </p:nvSpPr>
        <p:spPr>
          <a:xfrm>
            <a:off x="1464989" y="3240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6" name="Content Placeholder 3">
            <a:extLst>
              <a:ext uri="{FF2B5EF4-FFF2-40B4-BE49-F238E27FC236}">
                <a16:creationId xmlns:a16="http://schemas.microsoft.com/office/drawing/2014/main" id="{711F8201-C33F-6D81-BFEF-49AB8F5C1138}"/>
              </a:ext>
            </a:extLst>
          </p:cNvPr>
          <p:cNvSpPr>
            <a:spLocks noGrp="1"/>
          </p:cNvSpPr>
          <p:nvPr>
            <p:ph sz="half" idx="29" hasCustomPrompt="1"/>
          </p:nvPr>
        </p:nvSpPr>
        <p:spPr>
          <a:xfrm>
            <a:off x="5774794" y="3240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7" name="Content Placeholder 2">
            <a:extLst>
              <a:ext uri="{FF2B5EF4-FFF2-40B4-BE49-F238E27FC236}">
                <a16:creationId xmlns:a16="http://schemas.microsoft.com/office/drawing/2014/main" id="{96FB0327-F5EA-AAFB-0D9D-D53645FC289E}"/>
              </a:ext>
            </a:extLst>
          </p:cNvPr>
          <p:cNvSpPr>
            <a:spLocks noGrp="1"/>
          </p:cNvSpPr>
          <p:nvPr>
            <p:ph sz="half" idx="30" hasCustomPrompt="1"/>
          </p:nvPr>
        </p:nvSpPr>
        <p:spPr>
          <a:xfrm>
            <a:off x="1617389" y="3393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8" name="Content Placeholder 3">
            <a:extLst>
              <a:ext uri="{FF2B5EF4-FFF2-40B4-BE49-F238E27FC236}">
                <a16:creationId xmlns:a16="http://schemas.microsoft.com/office/drawing/2014/main" id="{99EE59BD-B2F5-4F77-7548-B9D6735DC895}"/>
              </a:ext>
            </a:extLst>
          </p:cNvPr>
          <p:cNvSpPr>
            <a:spLocks noGrp="1"/>
          </p:cNvSpPr>
          <p:nvPr>
            <p:ph sz="half" idx="31" hasCustomPrompt="1"/>
          </p:nvPr>
        </p:nvSpPr>
        <p:spPr>
          <a:xfrm>
            <a:off x="5927194" y="3393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9" name="Content Placeholder 2">
            <a:extLst>
              <a:ext uri="{FF2B5EF4-FFF2-40B4-BE49-F238E27FC236}">
                <a16:creationId xmlns:a16="http://schemas.microsoft.com/office/drawing/2014/main" id="{2ED7B957-F17B-FF99-4F9D-E6AA2D0812BA}"/>
              </a:ext>
            </a:extLst>
          </p:cNvPr>
          <p:cNvSpPr>
            <a:spLocks noGrp="1"/>
          </p:cNvSpPr>
          <p:nvPr>
            <p:ph sz="half" idx="32" hasCustomPrompt="1"/>
          </p:nvPr>
        </p:nvSpPr>
        <p:spPr>
          <a:xfrm>
            <a:off x="1769789" y="3545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0" name="Content Placeholder 3">
            <a:extLst>
              <a:ext uri="{FF2B5EF4-FFF2-40B4-BE49-F238E27FC236}">
                <a16:creationId xmlns:a16="http://schemas.microsoft.com/office/drawing/2014/main" id="{8A3DF774-858F-EBAA-5663-E5D79B7DD44B}"/>
              </a:ext>
            </a:extLst>
          </p:cNvPr>
          <p:cNvSpPr>
            <a:spLocks noGrp="1"/>
          </p:cNvSpPr>
          <p:nvPr>
            <p:ph sz="half" idx="33" hasCustomPrompt="1"/>
          </p:nvPr>
        </p:nvSpPr>
        <p:spPr>
          <a:xfrm>
            <a:off x="6079594" y="3545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1" name="Content Placeholder 2">
            <a:extLst>
              <a:ext uri="{FF2B5EF4-FFF2-40B4-BE49-F238E27FC236}">
                <a16:creationId xmlns:a16="http://schemas.microsoft.com/office/drawing/2014/main" id="{317E6B35-D644-D4C0-1451-80BD35EC41C9}"/>
              </a:ext>
            </a:extLst>
          </p:cNvPr>
          <p:cNvSpPr>
            <a:spLocks noGrp="1"/>
          </p:cNvSpPr>
          <p:nvPr>
            <p:ph sz="half" idx="34" hasCustomPrompt="1"/>
          </p:nvPr>
        </p:nvSpPr>
        <p:spPr>
          <a:xfrm>
            <a:off x="1922189" y="3697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2" name="Content Placeholder 3">
            <a:extLst>
              <a:ext uri="{FF2B5EF4-FFF2-40B4-BE49-F238E27FC236}">
                <a16:creationId xmlns:a16="http://schemas.microsoft.com/office/drawing/2014/main" id="{C3AA5804-DB18-88D5-E0DE-9A00BBB08B16}"/>
              </a:ext>
            </a:extLst>
          </p:cNvPr>
          <p:cNvSpPr>
            <a:spLocks noGrp="1"/>
          </p:cNvSpPr>
          <p:nvPr>
            <p:ph sz="half" idx="35" hasCustomPrompt="1"/>
          </p:nvPr>
        </p:nvSpPr>
        <p:spPr>
          <a:xfrm>
            <a:off x="6231994" y="3697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3" name="Content Placeholder 2">
            <a:extLst>
              <a:ext uri="{FF2B5EF4-FFF2-40B4-BE49-F238E27FC236}">
                <a16:creationId xmlns:a16="http://schemas.microsoft.com/office/drawing/2014/main" id="{974E12E4-749F-4A82-25EF-DA7AE159A952}"/>
              </a:ext>
            </a:extLst>
          </p:cNvPr>
          <p:cNvSpPr>
            <a:spLocks noGrp="1"/>
          </p:cNvSpPr>
          <p:nvPr>
            <p:ph sz="half" idx="36" hasCustomPrompt="1"/>
          </p:nvPr>
        </p:nvSpPr>
        <p:spPr>
          <a:xfrm>
            <a:off x="2074589" y="3850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4" name="Content Placeholder 3">
            <a:extLst>
              <a:ext uri="{FF2B5EF4-FFF2-40B4-BE49-F238E27FC236}">
                <a16:creationId xmlns:a16="http://schemas.microsoft.com/office/drawing/2014/main" id="{C6E5CBB8-41E7-B8B8-141E-9481C5809005}"/>
              </a:ext>
            </a:extLst>
          </p:cNvPr>
          <p:cNvSpPr>
            <a:spLocks noGrp="1"/>
          </p:cNvSpPr>
          <p:nvPr>
            <p:ph sz="half" idx="37" hasCustomPrompt="1"/>
          </p:nvPr>
        </p:nvSpPr>
        <p:spPr>
          <a:xfrm>
            <a:off x="6384394" y="3850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5" name="Content Placeholder 2">
            <a:extLst>
              <a:ext uri="{FF2B5EF4-FFF2-40B4-BE49-F238E27FC236}">
                <a16:creationId xmlns:a16="http://schemas.microsoft.com/office/drawing/2014/main" id="{DE58706C-51B2-5B09-53D4-97DFC7A50459}"/>
              </a:ext>
            </a:extLst>
          </p:cNvPr>
          <p:cNvSpPr>
            <a:spLocks noGrp="1"/>
          </p:cNvSpPr>
          <p:nvPr>
            <p:ph sz="half" idx="38" hasCustomPrompt="1"/>
          </p:nvPr>
        </p:nvSpPr>
        <p:spPr>
          <a:xfrm>
            <a:off x="2226989" y="4002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6" name="Content Placeholder 3">
            <a:extLst>
              <a:ext uri="{FF2B5EF4-FFF2-40B4-BE49-F238E27FC236}">
                <a16:creationId xmlns:a16="http://schemas.microsoft.com/office/drawing/2014/main" id="{359617C1-C3E6-4E37-17D8-E987832B608B}"/>
              </a:ext>
            </a:extLst>
          </p:cNvPr>
          <p:cNvSpPr>
            <a:spLocks noGrp="1"/>
          </p:cNvSpPr>
          <p:nvPr>
            <p:ph sz="half" idx="39" hasCustomPrompt="1"/>
          </p:nvPr>
        </p:nvSpPr>
        <p:spPr>
          <a:xfrm>
            <a:off x="6536794" y="4002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7" name="Content Placeholder 2">
            <a:extLst>
              <a:ext uri="{FF2B5EF4-FFF2-40B4-BE49-F238E27FC236}">
                <a16:creationId xmlns:a16="http://schemas.microsoft.com/office/drawing/2014/main" id="{D84BF739-4E7E-100C-EB01-B8F29AA18AEF}"/>
              </a:ext>
            </a:extLst>
          </p:cNvPr>
          <p:cNvSpPr>
            <a:spLocks noGrp="1"/>
          </p:cNvSpPr>
          <p:nvPr>
            <p:ph sz="half" idx="40" hasCustomPrompt="1"/>
          </p:nvPr>
        </p:nvSpPr>
        <p:spPr>
          <a:xfrm>
            <a:off x="2379389" y="4155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8" name="Content Placeholder 3">
            <a:extLst>
              <a:ext uri="{FF2B5EF4-FFF2-40B4-BE49-F238E27FC236}">
                <a16:creationId xmlns:a16="http://schemas.microsoft.com/office/drawing/2014/main" id="{DEC1B390-7D65-DCEB-B84D-5E6C34FD9DBC}"/>
              </a:ext>
            </a:extLst>
          </p:cNvPr>
          <p:cNvSpPr>
            <a:spLocks noGrp="1"/>
          </p:cNvSpPr>
          <p:nvPr>
            <p:ph sz="half" idx="41" hasCustomPrompt="1"/>
          </p:nvPr>
        </p:nvSpPr>
        <p:spPr>
          <a:xfrm>
            <a:off x="6689194" y="4155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9" name="Content Placeholder 2">
            <a:extLst>
              <a:ext uri="{FF2B5EF4-FFF2-40B4-BE49-F238E27FC236}">
                <a16:creationId xmlns:a16="http://schemas.microsoft.com/office/drawing/2014/main" id="{68A9E4A0-4F1E-55E7-D93B-1C96191D76C4}"/>
              </a:ext>
            </a:extLst>
          </p:cNvPr>
          <p:cNvSpPr>
            <a:spLocks noGrp="1"/>
          </p:cNvSpPr>
          <p:nvPr>
            <p:ph sz="half" idx="42" hasCustomPrompt="1"/>
          </p:nvPr>
        </p:nvSpPr>
        <p:spPr>
          <a:xfrm>
            <a:off x="2531789" y="4307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0" name="Content Placeholder 3">
            <a:extLst>
              <a:ext uri="{FF2B5EF4-FFF2-40B4-BE49-F238E27FC236}">
                <a16:creationId xmlns:a16="http://schemas.microsoft.com/office/drawing/2014/main" id="{1B08C8D4-B5ED-2BCE-3F9D-1FD9256C1918}"/>
              </a:ext>
            </a:extLst>
          </p:cNvPr>
          <p:cNvSpPr>
            <a:spLocks noGrp="1"/>
          </p:cNvSpPr>
          <p:nvPr>
            <p:ph sz="half" idx="43" hasCustomPrompt="1"/>
          </p:nvPr>
        </p:nvSpPr>
        <p:spPr>
          <a:xfrm>
            <a:off x="6841594" y="4307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1" name="Content Placeholder 2">
            <a:extLst>
              <a:ext uri="{FF2B5EF4-FFF2-40B4-BE49-F238E27FC236}">
                <a16:creationId xmlns:a16="http://schemas.microsoft.com/office/drawing/2014/main" id="{8D1C802F-0801-4EF0-DC2F-8363AEC197A1}"/>
              </a:ext>
            </a:extLst>
          </p:cNvPr>
          <p:cNvSpPr>
            <a:spLocks noGrp="1"/>
          </p:cNvSpPr>
          <p:nvPr>
            <p:ph sz="half" idx="44" hasCustomPrompt="1"/>
          </p:nvPr>
        </p:nvSpPr>
        <p:spPr>
          <a:xfrm>
            <a:off x="2684189" y="4459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2" name="Content Placeholder 3">
            <a:extLst>
              <a:ext uri="{FF2B5EF4-FFF2-40B4-BE49-F238E27FC236}">
                <a16:creationId xmlns:a16="http://schemas.microsoft.com/office/drawing/2014/main" id="{F2694F82-B215-3DA6-5223-9E5C9DA27709}"/>
              </a:ext>
            </a:extLst>
          </p:cNvPr>
          <p:cNvSpPr>
            <a:spLocks noGrp="1"/>
          </p:cNvSpPr>
          <p:nvPr>
            <p:ph sz="half" idx="45" hasCustomPrompt="1"/>
          </p:nvPr>
        </p:nvSpPr>
        <p:spPr>
          <a:xfrm>
            <a:off x="6993994" y="4459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3" name="Content Placeholder 2">
            <a:extLst>
              <a:ext uri="{FF2B5EF4-FFF2-40B4-BE49-F238E27FC236}">
                <a16:creationId xmlns:a16="http://schemas.microsoft.com/office/drawing/2014/main" id="{33A0F723-92BF-EDB8-119B-F4F6B212A3A4}"/>
              </a:ext>
            </a:extLst>
          </p:cNvPr>
          <p:cNvSpPr>
            <a:spLocks noGrp="1"/>
          </p:cNvSpPr>
          <p:nvPr>
            <p:ph sz="half" idx="46" hasCustomPrompt="1"/>
          </p:nvPr>
        </p:nvSpPr>
        <p:spPr>
          <a:xfrm>
            <a:off x="2836589" y="4612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4" name="Content Placeholder 3">
            <a:extLst>
              <a:ext uri="{FF2B5EF4-FFF2-40B4-BE49-F238E27FC236}">
                <a16:creationId xmlns:a16="http://schemas.microsoft.com/office/drawing/2014/main" id="{CF88443C-3F8A-94C9-E8B8-7BD2D954835F}"/>
              </a:ext>
            </a:extLst>
          </p:cNvPr>
          <p:cNvSpPr>
            <a:spLocks noGrp="1"/>
          </p:cNvSpPr>
          <p:nvPr>
            <p:ph sz="half" idx="47" hasCustomPrompt="1"/>
          </p:nvPr>
        </p:nvSpPr>
        <p:spPr>
          <a:xfrm>
            <a:off x="7146394" y="4612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5" name="Content Placeholder 2">
            <a:extLst>
              <a:ext uri="{FF2B5EF4-FFF2-40B4-BE49-F238E27FC236}">
                <a16:creationId xmlns:a16="http://schemas.microsoft.com/office/drawing/2014/main" id="{DF34413B-7A51-F1CE-08AE-947ED4D1B134}"/>
              </a:ext>
            </a:extLst>
          </p:cNvPr>
          <p:cNvSpPr>
            <a:spLocks noGrp="1"/>
          </p:cNvSpPr>
          <p:nvPr>
            <p:ph sz="half" idx="48" hasCustomPrompt="1"/>
          </p:nvPr>
        </p:nvSpPr>
        <p:spPr>
          <a:xfrm>
            <a:off x="2988989" y="4764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6" name="Content Placeholder 3">
            <a:extLst>
              <a:ext uri="{FF2B5EF4-FFF2-40B4-BE49-F238E27FC236}">
                <a16:creationId xmlns:a16="http://schemas.microsoft.com/office/drawing/2014/main" id="{FE60F97F-27FB-2D61-25F6-05F90C6A6083}"/>
              </a:ext>
            </a:extLst>
          </p:cNvPr>
          <p:cNvSpPr>
            <a:spLocks noGrp="1"/>
          </p:cNvSpPr>
          <p:nvPr>
            <p:ph sz="half" idx="49" hasCustomPrompt="1"/>
          </p:nvPr>
        </p:nvSpPr>
        <p:spPr>
          <a:xfrm>
            <a:off x="7298794" y="4764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7" name="Content Placeholder 2">
            <a:extLst>
              <a:ext uri="{FF2B5EF4-FFF2-40B4-BE49-F238E27FC236}">
                <a16:creationId xmlns:a16="http://schemas.microsoft.com/office/drawing/2014/main" id="{7620A9F2-7B5F-7597-858D-04AC174B6373}"/>
              </a:ext>
            </a:extLst>
          </p:cNvPr>
          <p:cNvSpPr>
            <a:spLocks noGrp="1"/>
          </p:cNvSpPr>
          <p:nvPr>
            <p:ph sz="half" idx="50" hasCustomPrompt="1"/>
          </p:nvPr>
        </p:nvSpPr>
        <p:spPr>
          <a:xfrm>
            <a:off x="3141389" y="4917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8" name="Content Placeholder 3">
            <a:extLst>
              <a:ext uri="{FF2B5EF4-FFF2-40B4-BE49-F238E27FC236}">
                <a16:creationId xmlns:a16="http://schemas.microsoft.com/office/drawing/2014/main" id="{B946C8CE-5C2A-D97C-F722-0C899BD23DE3}"/>
              </a:ext>
            </a:extLst>
          </p:cNvPr>
          <p:cNvSpPr>
            <a:spLocks noGrp="1"/>
          </p:cNvSpPr>
          <p:nvPr>
            <p:ph sz="half" idx="51" hasCustomPrompt="1"/>
          </p:nvPr>
        </p:nvSpPr>
        <p:spPr>
          <a:xfrm>
            <a:off x="7451194" y="4917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9" name="Content Placeholder 2">
            <a:extLst>
              <a:ext uri="{FF2B5EF4-FFF2-40B4-BE49-F238E27FC236}">
                <a16:creationId xmlns:a16="http://schemas.microsoft.com/office/drawing/2014/main" id="{BC25BAC7-4C2D-4C36-5276-AED1F62EC2B9}"/>
              </a:ext>
            </a:extLst>
          </p:cNvPr>
          <p:cNvSpPr>
            <a:spLocks noGrp="1"/>
          </p:cNvSpPr>
          <p:nvPr>
            <p:ph sz="half" idx="52" hasCustomPrompt="1"/>
          </p:nvPr>
        </p:nvSpPr>
        <p:spPr>
          <a:xfrm>
            <a:off x="3293789" y="5069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50" name="Content Placeholder 3">
            <a:extLst>
              <a:ext uri="{FF2B5EF4-FFF2-40B4-BE49-F238E27FC236}">
                <a16:creationId xmlns:a16="http://schemas.microsoft.com/office/drawing/2014/main" id="{0B80F19C-9C5D-FCCB-E366-31A6227B78C0}"/>
              </a:ext>
            </a:extLst>
          </p:cNvPr>
          <p:cNvSpPr>
            <a:spLocks noGrp="1"/>
          </p:cNvSpPr>
          <p:nvPr>
            <p:ph sz="half" idx="53" hasCustomPrompt="1"/>
          </p:nvPr>
        </p:nvSpPr>
        <p:spPr>
          <a:xfrm>
            <a:off x="7603594" y="5069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Tree>
    <p:extLst>
      <p:ext uri="{BB962C8B-B14F-4D97-AF65-F5344CB8AC3E}">
        <p14:creationId xmlns:p14="http://schemas.microsoft.com/office/powerpoint/2010/main" val="1889205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5" name="Content Placeholder 2">
            <a:extLst>
              <a:ext uri="{FF2B5EF4-FFF2-40B4-BE49-F238E27FC236}">
                <a16:creationId xmlns:a16="http://schemas.microsoft.com/office/drawing/2014/main" id="{2082E4D6-2CFE-29E7-D7FE-CB0CE629C110}"/>
              </a:ext>
            </a:extLst>
          </p:cNvPr>
          <p:cNvSpPr>
            <a:spLocks noGrp="1"/>
          </p:cNvSpPr>
          <p:nvPr>
            <p:ph sz="half" idx="16"/>
          </p:nvPr>
        </p:nvSpPr>
        <p:spPr>
          <a:xfrm>
            <a:off x="398190"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6" name="Content Placeholder 2">
            <a:extLst>
              <a:ext uri="{FF2B5EF4-FFF2-40B4-BE49-F238E27FC236}">
                <a16:creationId xmlns:a16="http://schemas.microsoft.com/office/drawing/2014/main" id="{B78BA926-A061-0FEE-0F10-7522B1140A8E}"/>
              </a:ext>
            </a:extLst>
          </p:cNvPr>
          <p:cNvSpPr>
            <a:spLocks noGrp="1"/>
          </p:cNvSpPr>
          <p:nvPr>
            <p:ph sz="half" idx="17"/>
          </p:nvPr>
        </p:nvSpPr>
        <p:spPr>
          <a:xfrm>
            <a:off x="4707994"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7" name="Slide Number"/>
          <p:cNvSpPr>
            <a:spLocks noGrp="1"/>
          </p:cNvSpPr>
          <p:nvPr>
            <p:ph type="sldNum" sz="quarter" idx="12"/>
          </p:nvPr>
        </p:nvSpPr>
        <p:spPr/>
        <p:txBody>
          <a:bodyPr/>
          <a:lstStyle/>
          <a:p>
            <a:fld id="{D0065ADE-FCD2-CC46-A891-715FECD506BF}" type="slidenum">
              <a:rPr lang="en-US" smtClean="0"/>
              <a:t>‹#›</a:t>
            </a:fld>
            <a:endParaRPr lang="en-US" dirty="0"/>
          </a:p>
        </p:txBody>
      </p:sp>
      <p:sp>
        <p:nvSpPr>
          <p:cNvPr id="15" name="Red color block">
            <a:extLst>
              <a:ext uri="{FF2B5EF4-FFF2-40B4-BE49-F238E27FC236}">
                <a16:creationId xmlns:a16="http://schemas.microsoft.com/office/drawing/2014/main" id="{83755D41-1AA5-6A8B-112D-1246240482D2}"/>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16" name="Tagline">
            <a:extLst>
              <a:ext uri="{FF2B5EF4-FFF2-40B4-BE49-F238E27FC236}">
                <a16:creationId xmlns:a16="http://schemas.microsoft.com/office/drawing/2014/main" id="{F1A2D244-5457-EAEB-8DF4-563E74E6A3C4}"/>
              </a:ext>
            </a:extLst>
          </p:cNvPr>
          <p:cNvSpPr/>
          <p:nvPr userDrawn="1"/>
        </p:nvSpPr>
        <p:spPr>
          <a:xfrm>
            <a:off x="828948" y="6167178"/>
            <a:ext cx="7840266" cy="253916"/>
          </a:xfrm>
          <a:prstGeom prst="rect">
            <a:avLst/>
          </a:prstGeom>
        </p:spPr>
        <p:txBody>
          <a:bodyPr wrap="square">
            <a:spAutoFit/>
          </a:bodyPr>
          <a:lstStyle/>
          <a:p>
            <a:pPr algn="l"/>
            <a:r>
              <a:rPr lang="en-US" sz="105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17" name="MC&amp;FP seal" descr="Military Community and Family Policy seal">
            <a:extLst>
              <a:ext uri="{FF2B5EF4-FFF2-40B4-BE49-F238E27FC236}">
                <a16:creationId xmlns:a16="http://schemas.microsoft.com/office/drawing/2014/main" id="{2664EEF8-3F32-8BBC-674E-DD3D026647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grpSp>
        <p:nvGrpSpPr>
          <p:cNvPr id="18" name="Group 17" descr="Department of Defense logo">
            <a:extLst>
              <a:ext uri="{FF2B5EF4-FFF2-40B4-BE49-F238E27FC236}">
                <a16:creationId xmlns:a16="http://schemas.microsoft.com/office/drawing/2014/main" id="{A617A85F-3580-3510-A5F7-7552F04D2268}"/>
              </a:ext>
            </a:extLst>
          </p:cNvPr>
          <p:cNvGrpSpPr/>
          <p:nvPr userDrawn="1"/>
        </p:nvGrpSpPr>
        <p:grpSpPr>
          <a:xfrm>
            <a:off x="8137922" y="5992319"/>
            <a:ext cx="893064" cy="628014"/>
            <a:chOff x="8230617" y="6049201"/>
            <a:chExt cx="662327" cy="481692"/>
          </a:xfrm>
        </p:grpSpPr>
        <p:sp>
          <p:nvSpPr>
            <p:cNvPr id="19" name="Oval 18">
              <a:extLst>
                <a:ext uri="{FF2B5EF4-FFF2-40B4-BE49-F238E27FC236}">
                  <a16:creationId xmlns:a16="http://schemas.microsoft.com/office/drawing/2014/main" id="{56893E52-37FC-67DA-9EC1-02CD3AC35186}"/>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DoD logo" descr="Department of Defense logo">
              <a:extLst>
                <a:ext uri="{FF2B5EF4-FFF2-40B4-BE49-F238E27FC236}">
                  <a16:creationId xmlns:a16="http://schemas.microsoft.com/office/drawing/2014/main" id="{C1CEEFD0-5DA7-E88C-5422-A334C8BA48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3958863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top">
            <a:extLst>
              <a:ext uri="{FF2B5EF4-FFF2-40B4-BE49-F238E27FC236}">
                <a16:creationId xmlns:a16="http://schemas.microsoft.com/office/drawing/2014/main" id="{E4818CB4-3306-DB0C-E1D3-F01803463C4A}"/>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8" name="Content Placeholder 1">
            <a:extLst>
              <a:ext uri="{FF2B5EF4-FFF2-40B4-BE49-F238E27FC236}">
                <a16:creationId xmlns:a16="http://schemas.microsoft.com/office/drawing/2014/main" id="{91BC8A56-9FB9-5CA1-4715-22EEDCF74B08}"/>
              </a:ext>
            </a:extLst>
          </p:cNvPr>
          <p:cNvSpPr>
            <a:spLocks noGrp="1"/>
          </p:cNvSpPr>
          <p:nvPr>
            <p:ph sz="half" idx="14" hasCustomPrompt="1"/>
          </p:nvPr>
        </p:nvSpPr>
        <p:spPr>
          <a:xfrm>
            <a:off x="398189"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6" name="Content Placeholder 2">
            <a:extLst>
              <a:ext uri="{FF2B5EF4-FFF2-40B4-BE49-F238E27FC236}">
                <a16:creationId xmlns:a16="http://schemas.microsoft.com/office/drawing/2014/main" id="{BEBE8486-903F-26CA-C361-0EC9C38266F4}"/>
              </a:ext>
            </a:extLst>
          </p:cNvPr>
          <p:cNvSpPr>
            <a:spLocks noGrp="1"/>
          </p:cNvSpPr>
          <p:nvPr>
            <p:ph sz="half" idx="15" hasCustomPrompt="1"/>
          </p:nvPr>
        </p:nvSpPr>
        <p:spPr>
          <a:xfrm>
            <a:off x="4707994"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8" name="Slide Number Placeholder 5">
            <a:extLst>
              <a:ext uri="{FF2B5EF4-FFF2-40B4-BE49-F238E27FC236}">
                <a16:creationId xmlns:a16="http://schemas.microsoft.com/office/drawing/2014/main" id="{84F62289-D75B-F10B-1107-F4FB5B58E433}"/>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spTree>
    <p:extLst>
      <p:ext uri="{BB962C8B-B14F-4D97-AF65-F5344CB8AC3E}">
        <p14:creationId xmlns:p14="http://schemas.microsoft.com/office/powerpoint/2010/main" val="2166918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top">
            <a:extLst>
              <a:ext uri="{FF2B5EF4-FFF2-40B4-BE49-F238E27FC236}">
                <a16:creationId xmlns:a16="http://schemas.microsoft.com/office/drawing/2014/main" id="{E4818CB4-3306-DB0C-E1D3-F01803463C4A}"/>
              </a:ext>
            </a:extLst>
          </p:cNvPr>
          <p:cNvSpPr>
            <a:spLocks noGrp="1"/>
          </p:cNvSpPr>
          <p:nvPr>
            <p:ph sz="half" idx="13" hasCustomPrompt="1"/>
          </p:nvPr>
        </p:nvSpPr>
        <p:spPr>
          <a:xfrm>
            <a:off x="398190" y="1542477"/>
            <a:ext cx="8324589" cy="551243"/>
          </a:xfrm>
        </p:spPr>
        <p:txBody>
          <a:bodyPr>
            <a:normAutofit/>
          </a:bodyPr>
          <a:lstStyle>
            <a:lvl1pPr>
              <a:defRPr sz="1800"/>
            </a:lvl1pPr>
            <a:lvl4pPr marL="0" indent="0">
              <a:buNone/>
              <a:defRPr/>
            </a:lvl4pPr>
            <a:lvl5pPr marL="685800">
              <a:defRPr/>
            </a:lvl5pPr>
            <a:lvl6pPr marL="1147763" indent="-228600">
              <a:buFont typeface="Symbol" panose="05050102010706020507" pitchFamily="18" charset="2"/>
              <a:buChar char="-"/>
              <a:defRPr/>
            </a:lvl6pPr>
          </a:lstStyle>
          <a:p>
            <a:pPr lvl="0"/>
            <a:r>
              <a:rPr lang="en-US" dirty="0"/>
              <a:t>Click to add text</a:t>
            </a:r>
          </a:p>
        </p:txBody>
      </p:sp>
      <p:sp>
        <p:nvSpPr>
          <p:cNvPr id="8" name="Content Placeholder 1">
            <a:extLst>
              <a:ext uri="{FF2B5EF4-FFF2-40B4-BE49-F238E27FC236}">
                <a16:creationId xmlns:a16="http://schemas.microsoft.com/office/drawing/2014/main" id="{91BC8A56-9FB9-5CA1-4715-22EEDCF74B08}"/>
              </a:ext>
            </a:extLst>
          </p:cNvPr>
          <p:cNvSpPr>
            <a:spLocks noGrp="1"/>
          </p:cNvSpPr>
          <p:nvPr>
            <p:ph sz="half" idx="14" hasCustomPrompt="1"/>
          </p:nvPr>
        </p:nvSpPr>
        <p:spPr>
          <a:xfrm>
            <a:off x="398189"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6" name="Content Placeholder 2">
            <a:extLst>
              <a:ext uri="{FF2B5EF4-FFF2-40B4-BE49-F238E27FC236}">
                <a16:creationId xmlns:a16="http://schemas.microsoft.com/office/drawing/2014/main" id="{BEBE8486-903F-26CA-C361-0EC9C38266F4}"/>
              </a:ext>
            </a:extLst>
          </p:cNvPr>
          <p:cNvSpPr>
            <a:spLocks noGrp="1"/>
          </p:cNvSpPr>
          <p:nvPr>
            <p:ph sz="half" idx="15" hasCustomPrompt="1"/>
          </p:nvPr>
        </p:nvSpPr>
        <p:spPr>
          <a:xfrm>
            <a:off x="4707994" y="2173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8" name="Slide Number Placeholder 5">
            <a:extLst>
              <a:ext uri="{FF2B5EF4-FFF2-40B4-BE49-F238E27FC236}">
                <a16:creationId xmlns:a16="http://schemas.microsoft.com/office/drawing/2014/main" id="{84F62289-D75B-F10B-1107-F4FB5B58E433}"/>
              </a:ext>
            </a:extLst>
          </p:cNvPr>
          <p:cNvSpPr>
            <a:spLocks noGrp="1"/>
          </p:cNvSpPr>
          <p:nvPr>
            <p:ph type="sldNum" sz="quarter" idx="12"/>
          </p:nvPr>
        </p:nvSpPr>
        <p:spPr>
          <a:xfrm>
            <a:off x="6292676" y="6469720"/>
            <a:ext cx="2057400" cy="365125"/>
          </a:xfrm>
        </p:spPr>
        <p:txBody>
          <a:bodyPr/>
          <a:lstStyle/>
          <a:p>
            <a:fld id="{D0065ADE-FCD2-CC46-A891-715FECD506BF}" type="slidenum">
              <a:rPr lang="en-US" smtClean="0"/>
              <a:t>‹#›</a:t>
            </a:fld>
            <a:endParaRPr lang="en-US" dirty="0"/>
          </a:p>
        </p:txBody>
      </p:sp>
      <p:sp>
        <p:nvSpPr>
          <p:cNvPr id="3" name="Content Placeholder 1">
            <a:extLst>
              <a:ext uri="{FF2B5EF4-FFF2-40B4-BE49-F238E27FC236}">
                <a16:creationId xmlns:a16="http://schemas.microsoft.com/office/drawing/2014/main" id="{447A8337-1274-2B8A-51B7-79AF63F82C04}"/>
              </a:ext>
            </a:extLst>
          </p:cNvPr>
          <p:cNvSpPr>
            <a:spLocks noGrp="1"/>
          </p:cNvSpPr>
          <p:nvPr>
            <p:ph sz="half" idx="16" hasCustomPrompt="1"/>
          </p:nvPr>
        </p:nvSpPr>
        <p:spPr>
          <a:xfrm>
            <a:off x="550589" y="2326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5" name="Content Placeholder 2">
            <a:extLst>
              <a:ext uri="{FF2B5EF4-FFF2-40B4-BE49-F238E27FC236}">
                <a16:creationId xmlns:a16="http://schemas.microsoft.com/office/drawing/2014/main" id="{A69DB584-5F8B-BECF-DAC5-66EE3C453FD9}"/>
              </a:ext>
            </a:extLst>
          </p:cNvPr>
          <p:cNvSpPr>
            <a:spLocks noGrp="1"/>
          </p:cNvSpPr>
          <p:nvPr>
            <p:ph sz="half" idx="17" hasCustomPrompt="1"/>
          </p:nvPr>
        </p:nvSpPr>
        <p:spPr>
          <a:xfrm>
            <a:off x="4860394" y="2326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7" name="Content Placeholder 1">
            <a:extLst>
              <a:ext uri="{FF2B5EF4-FFF2-40B4-BE49-F238E27FC236}">
                <a16:creationId xmlns:a16="http://schemas.microsoft.com/office/drawing/2014/main" id="{E8EFC70F-E69D-8444-4559-025BDDE38FD6}"/>
              </a:ext>
            </a:extLst>
          </p:cNvPr>
          <p:cNvSpPr>
            <a:spLocks noGrp="1"/>
          </p:cNvSpPr>
          <p:nvPr>
            <p:ph sz="half" idx="18" hasCustomPrompt="1"/>
          </p:nvPr>
        </p:nvSpPr>
        <p:spPr>
          <a:xfrm>
            <a:off x="702989" y="2478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9" name="Content Placeholder 2">
            <a:extLst>
              <a:ext uri="{FF2B5EF4-FFF2-40B4-BE49-F238E27FC236}">
                <a16:creationId xmlns:a16="http://schemas.microsoft.com/office/drawing/2014/main" id="{509F317A-427F-B35F-3F14-FE0CAD62DDCE}"/>
              </a:ext>
            </a:extLst>
          </p:cNvPr>
          <p:cNvSpPr>
            <a:spLocks noGrp="1"/>
          </p:cNvSpPr>
          <p:nvPr>
            <p:ph sz="half" idx="19" hasCustomPrompt="1"/>
          </p:nvPr>
        </p:nvSpPr>
        <p:spPr>
          <a:xfrm>
            <a:off x="5012794" y="2478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0" name="Content Placeholder 1">
            <a:extLst>
              <a:ext uri="{FF2B5EF4-FFF2-40B4-BE49-F238E27FC236}">
                <a16:creationId xmlns:a16="http://schemas.microsoft.com/office/drawing/2014/main" id="{2B8ADC13-77E3-BE2E-3C7C-BE9D28E45CFA}"/>
              </a:ext>
            </a:extLst>
          </p:cNvPr>
          <p:cNvSpPr>
            <a:spLocks noGrp="1"/>
          </p:cNvSpPr>
          <p:nvPr>
            <p:ph sz="half" idx="20" hasCustomPrompt="1"/>
          </p:nvPr>
        </p:nvSpPr>
        <p:spPr>
          <a:xfrm>
            <a:off x="855389" y="2631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1" name="Content Placeholder 2">
            <a:extLst>
              <a:ext uri="{FF2B5EF4-FFF2-40B4-BE49-F238E27FC236}">
                <a16:creationId xmlns:a16="http://schemas.microsoft.com/office/drawing/2014/main" id="{B78409ED-EC46-8ADC-9FE8-CD61FF2AF93F}"/>
              </a:ext>
            </a:extLst>
          </p:cNvPr>
          <p:cNvSpPr>
            <a:spLocks noGrp="1"/>
          </p:cNvSpPr>
          <p:nvPr>
            <p:ph sz="half" idx="21" hasCustomPrompt="1"/>
          </p:nvPr>
        </p:nvSpPr>
        <p:spPr>
          <a:xfrm>
            <a:off x="5165194" y="2631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2" name="Content Placeholder 1">
            <a:extLst>
              <a:ext uri="{FF2B5EF4-FFF2-40B4-BE49-F238E27FC236}">
                <a16:creationId xmlns:a16="http://schemas.microsoft.com/office/drawing/2014/main" id="{44078359-B17A-D432-C809-3B705B058594}"/>
              </a:ext>
            </a:extLst>
          </p:cNvPr>
          <p:cNvSpPr>
            <a:spLocks noGrp="1"/>
          </p:cNvSpPr>
          <p:nvPr>
            <p:ph sz="half" idx="22" hasCustomPrompt="1"/>
          </p:nvPr>
        </p:nvSpPr>
        <p:spPr>
          <a:xfrm>
            <a:off x="1007789" y="2783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3" name="Content Placeholder 2">
            <a:extLst>
              <a:ext uri="{FF2B5EF4-FFF2-40B4-BE49-F238E27FC236}">
                <a16:creationId xmlns:a16="http://schemas.microsoft.com/office/drawing/2014/main" id="{68583D22-2231-8286-73E7-B850CCE636FE}"/>
              </a:ext>
            </a:extLst>
          </p:cNvPr>
          <p:cNvSpPr>
            <a:spLocks noGrp="1"/>
          </p:cNvSpPr>
          <p:nvPr>
            <p:ph sz="half" idx="23" hasCustomPrompt="1"/>
          </p:nvPr>
        </p:nvSpPr>
        <p:spPr>
          <a:xfrm>
            <a:off x="5317594" y="2783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4" name="Content Placeholder 1">
            <a:extLst>
              <a:ext uri="{FF2B5EF4-FFF2-40B4-BE49-F238E27FC236}">
                <a16:creationId xmlns:a16="http://schemas.microsoft.com/office/drawing/2014/main" id="{97AE0974-C5ED-CADD-EE6D-DB39ACD6556A}"/>
              </a:ext>
            </a:extLst>
          </p:cNvPr>
          <p:cNvSpPr>
            <a:spLocks noGrp="1"/>
          </p:cNvSpPr>
          <p:nvPr>
            <p:ph sz="half" idx="24" hasCustomPrompt="1"/>
          </p:nvPr>
        </p:nvSpPr>
        <p:spPr>
          <a:xfrm>
            <a:off x="1160189" y="2935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5" name="Content Placeholder 2">
            <a:extLst>
              <a:ext uri="{FF2B5EF4-FFF2-40B4-BE49-F238E27FC236}">
                <a16:creationId xmlns:a16="http://schemas.microsoft.com/office/drawing/2014/main" id="{7A4A2350-1AD5-1C0B-421B-09FD1A5B64C2}"/>
              </a:ext>
            </a:extLst>
          </p:cNvPr>
          <p:cNvSpPr>
            <a:spLocks noGrp="1"/>
          </p:cNvSpPr>
          <p:nvPr>
            <p:ph sz="half" idx="25" hasCustomPrompt="1"/>
          </p:nvPr>
        </p:nvSpPr>
        <p:spPr>
          <a:xfrm>
            <a:off x="5469994" y="2935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6" name="Content Placeholder 1">
            <a:extLst>
              <a:ext uri="{FF2B5EF4-FFF2-40B4-BE49-F238E27FC236}">
                <a16:creationId xmlns:a16="http://schemas.microsoft.com/office/drawing/2014/main" id="{DE898D5D-3FD1-54D5-86D5-A7ACF94052DC}"/>
              </a:ext>
            </a:extLst>
          </p:cNvPr>
          <p:cNvSpPr>
            <a:spLocks noGrp="1"/>
          </p:cNvSpPr>
          <p:nvPr>
            <p:ph sz="half" idx="26" hasCustomPrompt="1"/>
          </p:nvPr>
        </p:nvSpPr>
        <p:spPr>
          <a:xfrm>
            <a:off x="1312589" y="3088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7" name="Content Placeholder 2">
            <a:extLst>
              <a:ext uri="{FF2B5EF4-FFF2-40B4-BE49-F238E27FC236}">
                <a16:creationId xmlns:a16="http://schemas.microsoft.com/office/drawing/2014/main" id="{15E6BF96-44CD-AF0A-88F8-5BE6C4B6C648}"/>
              </a:ext>
            </a:extLst>
          </p:cNvPr>
          <p:cNvSpPr>
            <a:spLocks noGrp="1"/>
          </p:cNvSpPr>
          <p:nvPr>
            <p:ph sz="half" idx="27" hasCustomPrompt="1"/>
          </p:nvPr>
        </p:nvSpPr>
        <p:spPr>
          <a:xfrm>
            <a:off x="5622394" y="3088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8" name="Content Placeholder 1">
            <a:extLst>
              <a:ext uri="{FF2B5EF4-FFF2-40B4-BE49-F238E27FC236}">
                <a16:creationId xmlns:a16="http://schemas.microsoft.com/office/drawing/2014/main" id="{DB74364D-7667-900F-9A51-0EB1CEBB6AD9}"/>
              </a:ext>
            </a:extLst>
          </p:cNvPr>
          <p:cNvSpPr>
            <a:spLocks noGrp="1"/>
          </p:cNvSpPr>
          <p:nvPr>
            <p:ph sz="half" idx="28" hasCustomPrompt="1"/>
          </p:nvPr>
        </p:nvSpPr>
        <p:spPr>
          <a:xfrm>
            <a:off x="1464989" y="3240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19" name="Content Placeholder 2">
            <a:extLst>
              <a:ext uri="{FF2B5EF4-FFF2-40B4-BE49-F238E27FC236}">
                <a16:creationId xmlns:a16="http://schemas.microsoft.com/office/drawing/2014/main" id="{10EC07D7-DEBB-EC1F-3922-41F3738C8CEE}"/>
              </a:ext>
            </a:extLst>
          </p:cNvPr>
          <p:cNvSpPr>
            <a:spLocks noGrp="1"/>
          </p:cNvSpPr>
          <p:nvPr>
            <p:ph sz="half" idx="29" hasCustomPrompt="1"/>
          </p:nvPr>
        </p:nvSpPr>
        <p:spPr>
          <a:xfrm>
            <a:off x="5774794" y="3240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0" name="Content Placeholder 1">
            <a:extLst>
              <a:ext uri="{FF2B5EF4-FFF2-40B4-BE49-F238E27FC236}">
                <a16:creationId xmlns:a16="http://schemas.microsoft.com/office/drawing/2014/main" id="{6FA71320-5A48-7350-E403-3CE8BF6E23E9}"/>
              </a:ext>
            </a:extLst>
          </p:cNvPr>
          <p:cNvSpPr>
            <a:spLocks noGrp="1"/>
          </p:cNvSpPr>
          <p:nvPr>
            <p:ph sz="half" idx="30" hasCustomPrompt="1"/>
          </p:nvPr>
        </p:nvSpPr>
        <p:spPr>
          <a:xfrm>
            <a:off x="1617389" y="3393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1" name="Content Placeholder 2">
            <a:extLst>
              <a:ext uri="{FF2B5EF4-FFF2-40B4-BE49-F238E27FC236}">
                <a16:creationId xmlns:a16="http://schemas.microsoft.com/office/drawing/2014/main" id="{58F26D60-6F94-F621-F8EA-6F1EEC4DBDAD}"/>
              </a:ext>
            </a:extLst>
          </p:cNvPr>
          <p:cNvSpPr>
            <a:spLocks noGrp="1"/>
          </p:cNvSpPr>
          <p:nvPr>
            <p:ph sz="half" idx="31" hasCustomPrompt="1"/>
          </p:nvPr>
        </p:nvSpPr>
        <p:spPr>
          <a:xfrm>
            <a:off x="5927194" y="3393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2" name="Content Placeholder 1">
            <a:extLst>
              <a:ext uri="{FF2B5EF4-FFF2-40B4-BE49-F238E27FC236}">
                <a16:creationId xmlns:a16="http://schemas.microsoft.com/office/drawing/2014/main" id="{5E51C065-C4D3-87BC-ADC8-CC57F09B4A6F}"/>
              </a:ext>
            </a:extLst>
          </p:cNvPr>
          <p:cNvSpPr>
            <a:spLocks noGrp="1"/>
          </p:cNvSpPr>
          <p:nvPr>
            <p:ph sz="half" idx="32" hasCustomPrompt="1"/>
          </p:nvPr>
        </p:nvSpPr>
        <p:spPr>
          <a:xfrm>
            <a:off x="1769789" y="3545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3" name="Content Placeholder 2">
            <a:extLst>
              <a:ext uri="{FF2B5EF4-FFF2-40B4-BE49-F238E27FC236}">
                <a16:creationId xmlns:a16="http://schemas.microsoft.com/office/drawing/2014/main" id="{270160C5-ACEE-66F5-AE95-E3B997E20541}"/>
              </a:ext>
            </a:extLst>
          </p:cNvPr>
          <p:cNvSpPr>
            <a:spLocks noGrp="1"/>
          </p:cNvSpPr>
          <p:nvPr>
            <p:ph sz="half" idx="33" hasCustomPrompt="1"/>
          </p:nvPr>
        </p:nvSpPr>
        <p:spPr>
          <a:xfrm>
            <a:off x="6079594" y="3545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4" name="Content Placeholder 1">
            <a:extLst>
              <a:ext uri="{FF2B5EF4-FFF2-40B4-BE49-F238E27FC236}">
                <a16:creationId xmlns:a16="http://schemas.microsoft.com/office/drawing/2014/main" id="{93CC81BE-EF49-800C-A05B-9C8A8061F1D0}"/>
              </a:ext>
            </a:extLst>
          </p:cNvPr>
          <p:cNvSpPr>
            <a:spLocks noGrp="1"/>
          </p:cNvSpPr>
          <p:nvPr>
            <p:ph sz="half" idx="34" hasCustomPrompt="1"/>
          </p:nvPr>
        </p:nvSpPr>
        <p:spPr>
          <a:xfrm>
            <a:off x="1922189" y="3697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5" name="Content Placeholder 2">
            <a:extLst>
              <a:ext uri="{FF2B5EF4-FFF2-40B4-BE49-F238E27FC236}">
                <a16:creationId xmlns:a16="http://schemas.microsoft.com/office/drawing/2014/main" id="{DC37DA31-256A-6125-B718-C5B1124EC176}"/>
              </a:ext>
            </a:extLst>
          </p:cNvPr>
          <p:cNvSpPr>
            <a:spLocks noGrp="1"/>
          </p:cNvSpPr>
          <p:nvPr>
            <p:ph sz="half" idx="35" hasCustomPrompt="1"/>
          </p:nvPr>
        </p:nvSpPr>
        <p:spPr>
          <a:xfrm>
            <a:off x="6231994" y="3697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6" name="Content Placeholder 1">
            <a:extLst>
              <a:ext uri="{FF2B5EF4-FFF2-40B4-BE49-F238E27FC236}">
                <a16:creationId xmlns:a16="http://schemas.microsoft.com/office/drawing/2014/main" id="{9C620E1A-C1CE-F9BE-1A41-4BE28D4198FF}"/>
              </a:ext>
            </a:extLst>
          </p:cNvPr>
          <p:cNvSpPr>
            <a:spLocks noGrp="1"/>
          </p:cNvSpPr>
          <p:nvPr>
            <p:ph sz="half" idx="36" hasCustomPrompt="1"/>
          </p:nvPr>
        </p:nvSpPr>
        <p:spPr>
          <a:xfrm>
            <a:off x="2074589" y="3850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7" name="Content Placeholder 2">
            <a:extLst>
              <a:ext uri="{FF2B5EF4-FFF2-40B4-BE49-F238E27FC236}">
                <a16:creationId xmlns:a16="http://schemas.microsoft.com/office/drawing/2014/main" id="{55072B80-0683-A777-7E7B-90785E38F8EC}"/>
              </a:ext>
            </a:extLst>
          </p:cNvPr>
          <p:cNvSpPr>
            <a:spLocks noGrp="1"/>
          </p:cNvSpPr>
          <p:nvPr>
            <p:ph sz="half" idx="37" hasCustomPrompt="1"/>
          </p:nvPr>
        </p:nvSpPr>
        <p:spPr>
          <a:xfrm>
            <a:off x="6384394" y="3850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29" name="Content Placeholder 1">
            <a:extLst>
              <a:ext uri="{FF2B5EF4-FFF2-40B4-BE49-F238E27FC236}">
                <a16:creationId xmlns:a16="http://schemas.microsoft.com/office/drawing/2014/main" id="{AD56E531-EEC0-7592-319F-385760EB6BD5}"/>
              </a:ext>
            </a:extLst>
          </p:cNvPr>
          <p:cNvSpPr>
            <a:spLocks noGrp="1"/>
          </p:cNvSpPr>
          <p:nvPr>
            <p:ph sz="half" idx="38" hasCustomPrompt="1"/>
          </p:nvPr>
        </p:nvSpPr>
        <p:spPr>
          <a:xfrm>
            <a:off x="2226989" y="4002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0" name="Content Placeholder 2">
            <a:extLst>
              <a:ext uri="{FF2B5EF4-FFF2-40B4-BE49-F238E27FC236}">
                <a16:creationId xmlns:a16="http://schemas.microsoft.com/office/drawing/2014/main" id="{13B48CB2-EC4D-DBF7-9D4B-6FDC4001A762}"/>
              </a:ext>
            </a:extLst>
          </p:cNvPr>
          <p:cNvSpPr>
            <a:spLocks noGrp="1"/>
          </p:cNvSpPr>
          <p:nvPr>
            <p:ph sz="half" idx="39" hasCustomPrompt="1"/>
          </p:nvPr>
        </p:nvSpPr>
        <p:spPr>
          <a:xfrm>
            <a:off x="6536794" y="4002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1" name="Content Placeholder 1">
            <a:extLst>
              <a:ext uri="{FF2B5EF4-FFF2-40B4-BE49-F238E27FC236}">
                <a16:creationId xmlns:a16="http://schemas.microsoft.com/office/drawing/2014/main" id="{4C946E5E-3E7D-5996-AD4C-26F82F27D6A5}"/>
              </a:ext>
            </a:extLst>
          </p:cNvPr>
          <p:cNvSpPr>
            <a:spLocks noGrp="1"/>
          </p:cNvSpPr>
          <p:nvPr>
            <p:ph sz="half" idx="40" hasCustomPrompt="1"/>
          </p:nvPr>
        </p:nvSpPr>
        <p:spPr>
          <a:xfrm>
            <a:off x="2379389" y="4155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2" name="Content Placeholder 2">
            <a:extLst>
              <a:ext uri="{FF2B5EF4-FFF2-40B4-BE49-F238E27FC236}">
                <a16:creationId xmlns:a16="http://schemas.microsoft.com/office/drawing/2014/main" id="{9263750E-B6D4-0877-B862-4065EDBF83CF}"/>
              </a:ext>
            </a:extLst>
          </p:cNvPr>
          <p:cNvSpPr>
            <a:spLocks noGrp="1"/>
          </p:cNvSpPr>
          <p:nvPr>
            <p:ph sz="half" idx="41" hasCustomPrompt="1"/>
          </p:nvPr>
        </p:nvSpPr>
        <p:spPr>
          <a:xfrm>
            <a:off x="6689194" y="4155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3" name="Content Placeholder 1">
            <a:extLst>
              <a:ext uri="{FF2B5EF4-FFF2-40B4-BE49-F238E27FC236}">
                <a16:creationId xmlns:a16="http://schemas.microsoft.com/office/drawing/2014/main" id="{E4228DB7-3FF7-D900-95B3-07DD21563FCE}"/>
              </a:ext>
            </a:extLst>
          </p:cNvPr>
          <p:cNvSpPr>
            <a:spLocks noGrp="1"/>
          </p:cNvSpPr>
          <p:nvPr>
            <p:ph sz="half" idx="42" hasCustomPrompt="1"/>
          </p:nvPr>
        </p:nvSpPr>
        <p:spPr>
          <a:xfrm>
            <a:off x="2531789" y="4307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4" name="Content Placeholder 2">
            <a:extLst>
              <a:ext uri="{FF2B5EF4-FFF2-40B4-BE49-F238E27FC236}">
                <a16:creationId xmlns:a16="http://schemas.microsoft.com/office/drawing/2014/main" id="{4C672D7B-9DF0-9236-5867-537A9D948AE6}"/>
              </a:ext>
            </a:extLst>
          </p:cNvPr>
          <p:cNvSpPr>
            <a:spLocks noGrp="1"/>
          </p:cNvSpPr>
          <p:nvPr>
            <p:ph sz="half" idx="43" hasCustomPrompt="1"/>
          </p:nvPr>
        </p:nvSpPr>
        <p:spPr>
          <a:xfrm>
            <a:off x="6841594" y="4307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5" name="Content Placeholder 1">
            <a:extLst>
              <a:ext uri="{FF2B5EF4-FFF2-40B4-BE49-F238E27FC236}">
                <a16:creationId xmlns:a16="http://schemas.microsoft.com/office/drawing/2014/main" id="{BA51484B-3BE0-3EDA-A3DA-1544C547977B}"/>
              </a:ext>
            </a:extLst>
          </p:cNvPr>
          <p:cNvSpPr>
            <a:spLocks noGrp="1"/>
          </p:cNvSpPr>
          <p:nvPr>
            <p:ph sz="half" idx="44" hasCustomPrompt="1"/>
          </p:nvPr>
        </p:nvSpPr>
        <p:spPr>
          <a:xfrm>
            <a:off x="2684189" y="4459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6" name="Content Placeholder 2">
            <a:extLst>
              <a:ext uri="{FF2B5EF4-FFF2-40B4-BE49-F238E27FC236}">
                <a16:creationId xmlns:a16="http://schemas.microsoft.com/office/drawing/2014/main" id="{BD4B898B-E09E-7C87-5ED0-19A5A6DA389F}"/>
              </a:ext>
            </a:extLst>
          </p:cNvPr>
          <p:cNvSpPr>
            <a:spLocks noGrp="1"/>
          </p:cNvSpPr>
          <p:nvPr>
            <p:ph sz="half" idx="45" hasCustomPrompt="1"/>
          </p:nvPr>
        </p:nvSpPr>
        <p:spPr>
          <a:xfrm>
            <a:off x="6993994" y="44598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7" name="Content Placeholder 1">
            <a:extLst>
              <a:ext uri="{FF2B5EF4-FFF2-40B4-BE49-F238E27FC236}">
                <a16:creationId xmlns:a16="http://schemas.microsoft.com/office/drawing/2014/main" id="{DE4E863B-FCCB-FE6F-2218-4C9EF9656C2E}"/>
              </a:ext>
            </a:extLst>
          </p:cNvPr>
          <p:cNvSpPr>
            <a:spLocks noGrp="1"/>
          </p:cNvSpPr>
          <p:nvPr>
            <p:ph sz="half" idx="46" hasCustomPrompt="1"/>
          </p:nvPr>
        </p:nvSpPr>
        <p:spPr>
          <a:xfrm>
            <a:off x="2836589" y="4612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8" name="Content Placeholder 2">
            <a:extLst>
              <a:ext uri="{FF2B5EF4-FFF2-40B4-BE49-F238E27FC236}">
                <a16:creationId xmlns:a16="http://schemas.microsoft.com/office/drawing/2014/main" id="{4F16267F-5E60-6840-5768-CFE5B8312332}"/>
              </a:ext>
            </a:extLst>
          </p:cNvPr>
          <p:cNvSpPr>
            <a:spLocks noGrp="1"/>
          </p:cNvSpPr>
          <p:nvPr>
            <p:ph sz="half" idx="47" hasCustomPrompt="1"/>
          </p:nvPr>
        </p:nvSpPr>
        <p:spPr>
          <a:xfrm>
            <a:off x="7146394" y="46122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39" name="Content Placeholder 1">
            <a:extLst>
              <a:ext uri="{FF2B5EF4-FFF2-40B4-BE49-F238E27FC236}">
                <a16:creationId xmlns:a16="http://schemas.microsoft.com/office/drawing/2014/main" id="{25AFB121-FDAD-5F58-8EE4-5DEC211B3B4D}"/>
              </a:ext>
            </a:extLst>
          </p:cNvPr>
          <p:cNvSpPr>
            <a:spLocks noGrp="1"/>
          </p:cNvSpPr>
          <p:nvPr>
            <p:ph sz="half" idx="48" hasCustomPrompt="1"/>
          </p:nvPr>
        </p:nvSpPr>
        <p:spPr>
          <a:xfrm>
            <a:off x="2988989" y="4764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0" name="Content Placeholder 2">
            <a:extLst>
              <a:ext uri="{FF2B5EF4-FFF2-40B4-BE49-F238E27FC236}">
                <a16:creationId xmlns:a16="http://schemas.microsoft.com/office/drawing/2014/main" id="{F1AF90C0-BF65-2433-CE7C-5F2EFA558EA4}"/>
              </a:ext>
            </a:extLst>
          </p:cNvPr>
          <p:cNvSpPr>
            <a:spLocks noGrp="1"/>
          </p:cNvSpPr>
          <p:nvPr>
            <p:ph sz="half" idx="49" hasCustomPrompt="1"/>
          </p:nvPr>
        </p:nvSpPr>
        <p:spPr>
          <a:xfrm>
            <a:off x="7298794" y="47646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1" name="Content Placeholder 1">
            <a:extLst>
              <a:ext uri="{FF2B5EF4-FFF2-40B4-BE49-F238E27FC236}">
                <a16:creationId xmlns:a16="http://schemas.microsoft.com/office/drawing/2014/main" id="{59AF56C5-683F-3916-9359-DFC76BD39873}"/>
              </a:ext>
            </a:extLst>
          </p:cNvPr>
          <p:cNvSpPr>
            <a:spLocks noGrp="1"/>
          </p:cNvSpPr>
          <p:nvPr>
            <p:ph sz="half" idx="50" hasCustomPrompt="1"/>
          </p:nvPr>
        </p:nvSpPr>
        <p:spPr>
          <a:xfrm>
            <a:off x="3141389" y="4917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2" name="Content Placeholder 2">
            <a:extLst>
              <a:ext uri="{FF2B5EF4-FFF2-40B4-BE49-F238E27FC236}">
                <a16:creationId xmlns:a16="http://schemas.microsoft.com/office/drawing/2014/main" id="{78CCEB4F-16F2-ED7B-7AD0-448E7047E79F}"/>
              </a:ext>
            </a:extLst>
          </p:cNvPr>
          <p:cNvSpPr>
            <a:spLocks noGrp="1"/>
          </p:cNvSpPr>
          <p:nvPr>
            <p:ph sz="half" idx="51" hasCustomPrompt="1"/>
          </p:nvPr>
        </p:nvSpPr>
        <p:spPr>
          <a:xfrm>
            <a:off x="7451194" y="49170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3" name="Content Placeholder 1">
            <a:extLst>
              <a:ext uri="{FF2B5EF4-FFF2-40B4-BE49-F238E27FC236}">
                <a16:creationId xmlns:a16="http://schemas.microsoft.com/office/drawing/2014/main" id="{0634E451-A992-D764-833C-122CCFE86CBB}"/>
              </a:ext>
            </a:extLst>
          </p:cNvPr>
          <p:cNvSpPr>
            <a:spLocks noGrp="1"/>
          </p:cNvSpPr>
          <p:nvPr>
            <p:ph sz="half" idx="52" hasCustomPrompt="1"/>
          </p:nvPr>
        </p:nvSpPr>
        <p:spPr>
          <a:xfrm>
            <a:off x="3293789" y="5069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
        <p:nvSpPr>
          <p:cNvPr id="44" name="Content Placeholder 2">
            <a:extLst>
              <a:ext uri="{FF2B5EF4-FFF2-40B4-BE49-F238E27FC236}">
                <a16:creationId xmlns:a16="http://schemas.microsoft.com/office/drawing/2014/main" id="{5E3EF989-DC57-21C8-5138-B960C042C126}"/>
              </a:ext>
            </a:extLst>
          </p:cNvPr>
          <p:cNvSpPr>
            <a:spLocks noGrp="1"/>
          </p:cNvSpPr>
          <p:nvPr>
            <p:ph sz="half" idx="53" hasCustomPrompt="1"/>
          </p:nvPr>
        </p:nvSpPr>
        <p:spPr>
          <a:xfrm>
            <a:off x="7603594" y="5069401"/>
            <a:ext cx="4014785" cy="3450844"/>
          </a:xfrm>
        </p:spPr>
        <p:txBody>
          <a:bodyPr>
            <a:normAutofit/>
          </a:bodyPr>
          <a:lstStyle>
            <a:lvl1pPr marL="285750" indent="-285750">
              <a:buFont typeface="Arial" panose="020B0604020202020204" pitchFamily="34" charset="0"/>
              <a:buChar char="•"/>
              <a:defRPr sz="1800" b="0" i="0">
                <a:latin typeface="Myriad Pro" panose="020B0503030403020204" pitchFamily="34" charset="0"/>
              </a:defRPr>
            </a:lvl1pPr>
            <a:lvl4pPr marL="0" indent="0">
              <a:buNone/>
              <a:defRPr/>
            </a:lvl4pPr>
            <a:lvl5pPr marL="685800" indent="-228600">
              <a:buFont typeface="Courier New" panose="02070309020205020404" pitchFamily="49" charset="0"/>
              <a:buChar char="o"/>
              <a:defRPr b="0" i="0">
                <a:latin typeface="Myriad Pro" panose="020B0503030403020204" pitchFamily="34" charset="0"/>
              </a:defRPr>
            </a:lvl5pPr>
            <a:lvl6pPr marL="1147763" indent="-228600">
              <a:buFont typeface="Symbol" panose="05050102010706020507" pitchFamily="18" charset="2"/>
              <a:buChar char="-"/>
              <a:defRPr b="0" i="0">
                <a:latin typeface="Myriad Pro" panose="020B0503030403020204" pitchFamily="34" charset="0"/>
              </a:defRPr>
            </a:lvl6pPr>
          </a:lstStyle>
          <a:p>
            <a:pPr lvl="0"/>
            <a:r>
              <a:rPr lang="en-US" dirty="0"/>
              <a:t>Level 1</a:t>
            </a:r>
          </a:p>
          <a:p>
            <a:pPr lvl="4"/>
            <a:r>
              <a:rPr lang="en-US" dirty="0"/>
              <a:t>Level 2</a:t>
            </a:r>
          </a:p>
          <a:p>
            <a:pPr lvl="5"/>
            <a:r>
              <a:rPr lang="en-US" dirty="0"/>
              <a:t>Level 3</a:t>
            </a:r>
          </a:p>
        </p:txBody>
      </p:sp>
    </p:spTree>
    <p:extLst>
      <p:ext uri="{BB962C8B-B14F-4D97-AF65-F5344CB8AC3E}">
        <p14:creationId xmlns:p14="http://schemas.microsoft.com/office/powerpoint/2010/main" val="251053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E4818CB4-3306-DB0C-E1D3-F01803463C4A}"/>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3" name="Content Placeholder 2">
            <a:extLst>
              <a:ext uri="{FF2B5EF4-FFF2-40B4-BE49-F238E27FC236}">
                <a16:creationId xmlns:a16="http://schemas.microsoft.com/office/drawing/2014/main" id="{964A9463-735F-76B2-7B4E-D6DB2197913A}"/>
              </a:ext>
            </a:extLst>
          </p:cNvPr>
          <p:cNvSpPr>
            <a:spLocks noGrp="1"/>
          </p:cNvSpPr>
          <p:nvPr>
            <p:ph sz="half" idx="14"/>
          </p:nvPr>
        </p:nvSpPr>
        <p:spPr>
          <a:xfrm>
            <a:off x="398189" y="2173801"/>
            <a:ext cx="8324589"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5" name="Slide Number"/>
          <p:cNvSpPr>
            <a:spLocks noGrp="1"/>
          </p:cNvSpPr>
          <p:nvPr>
            <p:ph type="sldNum" sz="quarter" idx="12"/>
          </p:nvPr>
        </p:nvSpPr>
        <p:spPr/>
        <p:txBody>
          <a:bodyPr/>
          <a:lstStyle/>
          <a:p>
            <a:fld id="{D0065ADE-FCD2-CC46-A891-715FECD506BF}" type="slidenum">
              <a:rPr lang="en-US" smtClean="0"/>
              <a:t>‹#›</a:t>
            </a:fld>
            <a:endParaRPr lang="en-US" dirty="0"/>
          </a:p>
        </p:txBody>
      </p:sp>
    </p:spTree>
    <p:extLst>
      <p:ext uri="{BB962C8B-B14F-4D97-AF65-F5344CB8AC3E}">
        <p14:creationId xmlns:p14="http://schemas.microsoft.com/office/powerpoint/2010/main" val="1116270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51CF-A40F-6C47-A710-4B41420533AF}"/>
              </a:ext>
            </a:extLst>
          </p:cNvPr>
          <p:cNvSpPr>
            <a:spLocks noGrp="1"/>
          </p:cNvSpPr>
          <p:nvPr>
            <p:ph type="title"/>
          </p:nvPr>
        </p:nvSpPr>
        <p:spPr>
          <a:xfrm>
            <a:off x="628650" y="201001"/>
            <a:ext cx="7886700" cy="1078094"/>
          </a:xfrm>
        </p:spPr>
        <p:txBody>
          <a:bodyPr>
            <a:normAutofit/>
          </a:bodyPr>
          <a:lstStyle>
            <a:lvl1pPr>
              <a:defRPr sz="3600" b="1">
                <a:solidFill>
                  <a:srgbClr val="093266"/>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94765549-27DE-4D44-87D3-8B7741012796}"/>
              </a:ext>
            </a:extLst>
          </p:cNvPr>
          <p:cNvSpPr>
            <a:spLocks noGrp="1"/>
          </p:cNvSpPr>
          <p:nvPr>
            <p:ph idx="1"/>
          </p:nvPr>
        </p:nvSpPr>
        <p:spPr>
          <a:xfrm>
            <a:off x="628650" y="1507504"/>
            <a:ext cx="7886700" cy="4669459"/>
          </a:xfrm>
        </p:spPr>
        <p:txBody>
          <a:bodyPr/>
          <a:lstStyle>
            <a:lvl1pPr marL="228600" indent="-228600">
              <a:buFont typeface="Wingdings" charset="2"/>
              <a:buChar char="§"/>
              <a:defRPr sz="2000"/>
            </a:lvl1pPr>
            <a:lvl2pPr marL="685800" indent="-228600">
              <a:buFont typeface="Wingdings" charset="2"/>
              <a:buChar char="§"/>
              <a:defRPr sz="1800"/>
            </a:lvl2pPr>
            <a:lvl3pPr marL="1143000" indent="-228600">
              <a:buFont typeface="Wingdings" charset="2"/>
              <a:buChar char="§"/>
              <a:defRPr sz="1800"/>
            </a:lvl3pPr>
            <a:lvl4pPr marL="1600200" indent="-228600">
              <a:buFont typeface="Wingdings" charset="2"/>
              <a:buChar char="§"/>
              <a:defRPr sz="1800"/>
            </a:lvl4pPr>
            <a:lvl5pPr marL="2057400" indent="-228600">
              <a:buFont typeface="Wingdings" charset="2"/>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4BFB4-DE78-0942-8F0A-D4A062D284C9}"/>
              </a:ext>
            </a:extLst>
          </p:cNvPr>
          <p:cNvSpPr>
            <a:spLocks noGrp="1"/>
          </p:cNvSpPr>
          <p:nvPr>
            <p:ph type="dt" sz="half" idx="10"/>
          </p:nvPr>
        </p:nvSpPr>
        <p:spPr/>
        <p:txBody>
          <a:bodyPr/>
          <a:lstStyle/>
          <a:p>
            <a:fld id="{B6F2FD0B-776A-E642-98A7-74014885B376}" type="datetimeFigureOut">
              <a:rPr lang="en-US" smtClean="0"/>
              <a:t>8/11/2025</a:t>
            </a:fld>
            <a:endParaRPr lang="en-US"/>
          </a:p>
        </p:txBody>
      </p:sp>
      <p:sp>
        <p:nvSpPr>
          <p:cNvPr id="5" name="Footer Placeholder 4">
            <a:extLst>
              <a:ext uri="{FF2B5EF4-FFF2-40B4-BE49-F238E27FC236}">
                <a16:creationId xmlns:a16="http://schemas.microsoft.com/office/drawing/2014/main" id="{8704EE98-007E-564C-8291-6C237CB4A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944D4-A74B-4349-87D8-D22BDBECFE91}"/>
              </a:ext>
            </a:extLst>
          </p:cNvPr>
          <p:cNvSpPr>
            <a:spLocks noGrp="1"/>
          </p:cNvSpPr>
          <p:nvPr>
            <p:ph type="sldNum" sz="quarter" idx="12"/>
          </p:nvPr>
        </p:nvSpPr>
        <p:spPr/>
        <p:txBody>
          <a:bodyPr/>
          <a:lstStyle/>
          <a:p>
            <a:fld id="{01BB6171-A7B6-6D40-97B4-AC959C12EAA8}" type="slidenum">
              <a:rPr lang="en-US" smtClean="0"/>
              <a:t>‹#›</a:t>
            </a:fld>
            <a:endParaRPr lang="en-US"/>
          </a:p>
        </p:txBody>
      </p:sp>
      <p:cxnSp>
        <p:nvCxnSpPr>
          <p:cNvPr id="15" name="Straight Connector 14">
            <a:extLst>
              <a:ext uri="{FF2B5EF4-FFF2-40B4-BE49-F238E27FC236}">
                <a16:creationId xmlns:a16="http://schemas.microsoft.com/office/drawing/2014/main" id="{2207FF44-6F44-3A47-963C-1BAA764CE983}"/>
              </a:ext>
            </a:extLst>
          </p:cNvPr>
          <p:cNvCxnSpPr/>
          <p:nvPr userDrawn="1"/>
        </p:nvCxnSpPr>
        <p:spPr>
          <a:xfrm>
            <a:off x="0" y="1229400"/>
            <a:ext cx="9144000" cy="0"/>
          </a:xfrm>
          <a:prstGeom prst="line">
            <a:avLst/>
          </a:prstGeom>
          <a:ln w="38100">
            <a:solidFill>
              <a:srgbClr val="1F355E"/>
            </a:solidFill>
          </a:ln>
        </p:spPr>
        <p:style>
          <a:lnRef idx="1">
            <a:schemeClr val="accent1"/>
          </a:lnRef>
          <a:fillRef idx="0">
            <a:schemeClr val="accent1"/>
          </a:fillRef>
          <a:effectRef idx="0">
            <a:schemeClr val="accent1"/>
          </a:effectRef>
          <a:fontRef idx="minor">
            <a:schemeClr val="tx1"/>
          </a:fontRef>
        </p:style>
      </p:cxnSp>
      <p:sp>
        <p:nvSpPr>
          <p:cNvPr id="7" name="Tagline">
            <a:extLst>
              <a:ext uri="{FF2B5EF4-FFF2-40B4-BE49-F238E27FC236}">
                <a16:creationId xmlns:a16="http://schemas.microsoft.com/office/drawing/2014/main" id="{3C495D7E-A910-E968-C3EF-DE3D9185CEC2}"/>
              </a:ext>
            </a:extLst>
          </p:cNvPr>
          <p:cNvSpPr/>
          <p:nvPr userDrawn="1"/>
        </p:nvSpPr>
        <p:spPr>
          <a:xfrm>
            <a:off x="828948" y="6167178"/>
            <a:ext cx="7840266" cy="253916"/>
          </a:xfrm>
          <a:prstGeom prst="rect">
            <a:avLst/>
          </a:prstGeom>
        </p:spPr>
        <p:txBody>
          <a:bodyPr wrap="square">
            <a:spAutoFit/>
          </a:bodyPr>
          <a:lstStyle/>
          <a:p>
            <a:pPr algn="l"/>
            <a:r>
              <a:rPr lang="en-US" sz="105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
        <p:nvSpPr>
          <p:cNvPr id="19" name="Red color block">
            <a:extLst>
              <a:ext uri="{FF2B5EF4-FFF2-40B4-BE49-F238E27FC236}">
                <a16:creationId xmlns:a16="http://schemas.microsoft.com/office/drawing/2014/main" id="{2F467081-3EF5-E7A2-7157-1817DB6D366C}"/>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8102E"/>
              </a:solidFill>
            </a:endParaRPr>
          </a:p>
        </p:txBody>
      </p:sp>
      <p:sp>
        <p:nvSpPr>
          <p:cNvPr id="20" name="Tagline">
            <a:extLst>
              <a:ext uri="{FF2B5EF4-FFF2-40B4-BE49-F238E27FC236}">
                <a16:creationId xmlns:a16="http://schemas.microsoft.com/office/drawing/2014/main" id="{530B0F27-CCB4-BD3E-102A-1CBFDF8BA21D}"/>
              </a:ext>
            </a:extLst>
          </p:cNvPr>
          <p:cNvSpPr/>
          <p:nvPr userDrawn="1"/>
        </p:nvSpPr>
        <p:spPr>
          <a:xfrm>
            <a:off x="828948" y="6167178"/>
            <a:ext cx="7840266" cy="253916"/>
          </a:xfrm>
          <a:prstGeom prst="rect">
            <a:avLst/>
          </a:prstGeom>
        </p:spPr>
        <p:txBody>
          <a:bodyPr wrap="square">
            <a:spAutoFit/>
          </a:bodyPr>
          <a:lstStyle/>
          <a:p>
            <a:pPr algn="l"/>
            <a:r>
              <a:rPr lang="en-US" sz="105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21" name="MC&amp;FP seal" descr="Military Community and Family Policy seal">
            <a:extLst>
              <a:ext uri="{FF2B5EF4-FFF2-40B4-BE49-F238E27FC236}">
                <a16:creationId xmlns:a16="http://schemas.microsoft.com/office/drawing/2014/main" id="{CA7E6C73-B4A1-48D9-080E-9962E3ECCE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708" y="5989796"/>
            <a:ext cx="628013" cy="628014"/>
          </a:xfrm>
          <a:prstGeom prst="rect">
            <a:avLst/>
          </a:prstGeom>
        </p:spPr>
      </p:pic>
      <p:grpSp>
        <p:nvGrpSpPr>
          <p:cNvPr id="22" name="Group 21" descr="Department of Defense logo">
            <a:extLst>
              <a:ext uri="{FF2B5EF4-FFF2-40B4-BE49-F238E27FC236}">
                <a16:creationId xmlns:a16="http://schemas.microsoft.com/office/drawing/2014/main" id="{869A0817-E948-FE11-C638-BB3A0B040AB1}"/>
              </a:ext>
            </a:extLst>
          </p:cNvPr>
          <p:cNvGrpSpPr/>
          <p:nvPr userDrawn="1"/>
        </p:nvGrpSpPr>
        <p:grpSpPr>
          <a:xfrm>
            <a:off x="8137922" y="5992319"/>
            <a:ext cx="893064" cy="628014"/>
            <a:chOff x="8230617" y="6049201"/>
            <a:chExt cx="662327" cy="481692"/>
          </a:xfrm>
        </p:grpSpPr>
        <p:sp>
          <p:nvSpPr>
            <p:cNvPr id="23" name="Oval 22">
              <a:extLst>
                <a:ext uri="{FF2B5EF4-FFF2-40B4-BE49-F238E27FC236}">
                  <a16:creationId xmlns:a16="http://schemas.microsoft.com/office/drawing/2014/main" id="{12C0C2C8-E1CD-002E-9E16-46EBDB5F7647}"/>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DoD logo" descr="Department of Defense logo">
              <a:extLst>
                <a:ext uri="{FF2B5EF4-FFF2-40B4-BE49-F238E27FC236}">
                  <a16:creationId xmlns:a16="http://schemas.microsoft.com/office/drawing/2014/main" id="{9E836055-6A7F-9C99-2353-F043F49EC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385739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631767" y="677413"/>
            <a:ext cx="7891272"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530318" y="1800611"/>
            <a:ext cx="4779606" cy="4379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5685905" y="1645919"/>
            <a:ext cx="3460381" cy="4197928"/>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5683619" y="5843846"/>
            <a:ext cx="346038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2334532" y="6428281"/>
            <a:ext cx="4474936"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754717943"/>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48C0-D508-448B-9F31-88CF274CF0F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0379CC-28E1-4C69-AD33-E27EB723657E}"/>
              </a:ext>
            </a:extLst>
          </p:cNvPr>
          <p:cNvSpPr>
            <a:spLocks noGrp="1"/>
          </p:cNvSpPr>
          <p:nvPr>
            <p:ph type="sldNum" sz="quarter" idx="10"/>
          </p:nvPr>
        </p:nvSpPr>
        <p:spPr/>
        <p:txBody>
          <a:bodyPr/>
          <a:lstStyle/>
          <a:p>
            <a:fld id="{2D06A98E-9D45-4AC9-A0D5-10D89E137443}" type="slidenum">
              <a:rPr lang="en-US" smtClean="0"/>
              <a:pPr/>
              <a:t>‹#›</a:t>
            </a:fld>
            <a:endParaRPr lang="en-US"/>
          </a:p>
        </p:txBody>
      </p:sp>
      <p:sp>
        <p:nvSpPr>
          <p:cNvPr id="6" name="Text Placeholder 5">
            <a:extLst>
              <a:ext uri="{FF2B5EF4-FFF2-40B4-BE49-F238E27FC236}">
                <a16:creationId xmlns:a16="http://schemas.microsoft.com/office/drawing/2014/main" id="{4A764ACA-D536-45CE-8A48-76ED41881B64}"/>
              </a:ext>
            </a:extLst>
          </p:cNvPr>
          <p:cNvSpPr>
            <a:spLocks noGrp="1"/>
          </p:cNvSpPr>
          <p:nvPr>
            <p:ph type="body" sz="quarter" idx="12"/>
          </p:nvPr>
        </p:nvSpPr>
        <p:spPr>
          <a:xfrm>
            <a:off x="458407" y="1640294"/>
            <a:ext cx="8227186"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D30D17A-C7D5-4DE3-A3EF-817F177CA71E}"/>
              </a:ext>
            </a:extLst>
          </p:cNvPr>
          <p:cNvSpPr>
            <a:spLocks noGrp="1"/>
          </p:cNvSpPr>
          <p:nvPr>
            <p:ph type="ftr" sz="quarter" idx="11"/>
          </p:nvPr>
        </p:nvSpPr>
        <p:spPr/>
        <p:txBody>
          <a:bodyPr/>
          <a:lstStyle/>
          <a:p>
            <a:r>
              <a:rPr lang="en-US">
                <a:ea typeface="Calibri" charset="0"/>
                <a:cs typeface="Calibri" charset="0"/>
              </a:rPr>
              <a:t>www.MilitaryOneSource.mil  •  800-342-9647</a:t>
            </a:r>
          </a:p>
        </p:txBody>
      </p:sp>
    </p:spTree>
    <p:extLst>
      <p:ext uri="{BB962C8B-B14F-4D97-AF65-F5344CB8AC3E}">
        <p14:creationId xmlns:p14="http://schemas.microsoft.com/office/powerpoint/2010/main" val="698450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8676526" y="6482994"/>
            <a:ext cx="377576" cy="375007"/>
          </a:xfrm>
          <a:prstGeom prst="rect">
            <a:avLst/>
          </a:prstGeom>
          <a:solidFill>
            <a:schemeClr val="bg1"/>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8558215" y="647700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600"/>
                </a:spcBef>
                <a:buSzPct val="100000"/>
                <a:buFont typeface="Arial"/>
                <a:buNone/>
              </a:pPr>
              <a:t>‹#›</a:t>
            </a:fld>
            <a:endParaRPr lang="en-US" sz="488"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413766" y="684903"/>
            <a:ext cx="8543051" cy="454080"/>
          </a:xfrm>
          <a:prstGeom prst="rect">
            <a:avLst/>
          </a:prstGeom>
        </p:spPr>
        <p:txBody>
          <a:bodyPr lIns="0" tIns="0" rIns="0" bIns="0">
            <a:noAutofit/>
          </a:bodyPr>
          <a:lstStyle>
            <a:lvl1pPr marL="0" indent="0" algn="l" defTabSz="685800" rtl="0" eaLnBrk="1" latinLnBrk="0" hangingPunct="1">
              <a:spcBef>
                <a:spcPts val="150"/>
              </a:spcBef>
              <a:buSzPct val="100000"/>
              <a:buNone/>
              <a:defRPr lang="en-US" sz="9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413766" y="238607"/>
            <a:ext cx="8543051" cy="365760"/>
          </a:xfrm>
          <a:prstGeom prst="rect">
            <a:avLst/>
          </a:prstGeom>
        </p:spPr>
        <p:txBody>
          <a:bodyPr vert="horz" lIns="0" tIns="0" rIns="0" bIns="0" rtlCol="0" anchor="t" anchorCtr="0">
            <a:noAutofit/>
          </a:bodyPr>
          <a:lstStyle>
            <a:lvl1pPr marL="0" algn="l" defTabSz="914378" rtl="0" eaLnBrk="1" latinLnBrk="0" hangingPunct="1">
              <a:spcBef>
                <a:spcPct val="0"/>
              </a:spcBef>
              <a:buNone/>
              <a:defRPr lang="en-US" sz="18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0507399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22A8-3CF8-5265-DC02-6AF30B2AB71D}"/>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6FBA2EE-81E3-C2FD-0A2F-FA64E66090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7ABF2E-31F6-C14F-CE78-DC25A401673C}"/>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CAC22B8-C3CF-867F-929D-8BF92CA3412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B54A55-C6F6-758B-8871-CAB48BC3DE85}"/>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7" name="Title Placeholder 9">
            <a:extLst>
              <a:ext uri="{FF2B5EF4-FFF2-40B4-BE49-F238E27FC236}">
                <a16:creationId xmlns:a16="http://schemas.microsoft.com/office/drawing/2014/main" id="{9FFA66C3-CDE7-E155-CDB3-B80BC8687513}"/>
              </a:ext>
            </a:extLst>
          </p:cNvPr>
          <p:cNvSpPr txBox="1">
            <a:spLocks/>
          </p:cNvSpPr>
          <p:nvPr userDrawn="1"/>
        </p:nvSpPr>
        <p:spPr>
          <a:xfrm>
            <a:off x="342900" y="457200"/>
            <a:ext cx="7886700" cy="7016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2700"/>
              <a:t>Click to edit Master title style</a:t>
            </a:r>
          </a:p>
        </p:txBody>
      </p:sp>
    </p:spTree>
    <p:extLst>
      <p:ext uri="{BB962C8B-B14F-4D97-AF65-F5344CB8AC3E}">
        <p14:creationId xmlns:p14="http://schemas.microsoft.com/office/powerpoint/2010/main" val="354245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02BE2-FDD7-ACED-4166-AE7720353C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9BB21-7DC2-DA42-C1C1-A4E3A5A11C1A}"/>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3AC9191-7E3D-B0DD-5328-A6BF75C2B9C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D047D7-3CEB-C35B-2395-31C4E5E0148B}"/>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7" name="Title Placeholder 9">
            <a:extLst>
              <a:ext uri="{FF2B5EF4-FFF2-40B4-BE49-F238E27FC236}">
                <a16:creationId xmlns:a16="http://schemas.microsoft.com/office/drawing/2014/main" id="{6CD7780C-FE96-324F-5753-C600488AC992}"/>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3149502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6591-871A-B76F-BF0E-1111EDF6BCF4}"/>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AFD143-66A3-101C-DDF1-FD9590CF963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A8D8D0-E556-F85A-D76E-CF19A14EDA2F}"/>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4205304-F87A-FE51-8879-485A2EF4A97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ADBF89-992F-CEC4-6B88-28F7539343DB}"/>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7" name="Title Placeholder 9">
            <a:extLst>
              <a:ext uri="{FF2B5EF4-FFF2-40B4-BE49-F238E27FC236}">
                <a16:creationId xmlns:a16="http://schemas.microsoft.com/office/drawing/2014/main" id="{55EEF558-4CBB-C59D-61D1-24F30B067DAB}"/>
              </a:ext>
            </a:extLst>
          </p:cNvPr>
          <p:cNvSpPr txBox="1">
            <a:spLocks/>
          </p:cNvSpPr>
          <p:nvPr userDrawn="1"/>
        </p:nvSpPr>
        <p:spPr>
          <a:xfrm>
            <a:off x="342900" y="457200"/>
            <a:ext cx="7886700" cy="7016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2700"/>
              <a:t>Click to edit Master title style</a:t>
            </a:r>
          </a:p>
        </p:txBody>
      </p:sp>
    </p:spTree>
    <p:extLst>
      <p:ext uri="{BB962C8B-B14F-4D97-AF65-F5344CB8AC3E}">
        <p14:creationId xmlns:p14="http://schemas.microsoft.com/office/powerpoint/2010/main" val="2416681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4049D-8FFF-5724-9BCF-FD98AD5F969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17689-9239-3497-7518-2FFA21FA50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A00EE-61C5-B2BE-0184-F74E89BDF227}"/>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F2DDF04-AFA1-9D02-F5B0-C675FCBCBB8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CE21D-3A8A-CD33-93A2-F7212AA38950}"/>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8" name="Title Placeholder 9">
            <a:extLst>
              <a:ext uri="{FF2B5EF4-FFF2-40B4-BE49-F238E27FC236}">
                <a16:creationId xmlns:a16="http://schemas.microsoft.com/office/drawing/2014/main" id="{F9C5DC1E-1A5E-4C72-7150-3A39FDBCCC9C}"/>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169040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2A863-08AA-08F5-4CEB-4056F6A8AE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7A2EA-933F-99DA-887F-BEE3EB02D9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B3D95-9A23-2293-20E9-7F12ABC7347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78437-7E05-9ECC-4877-ED758E9F726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75ADD-34C2-FD2E-A629-83EA3C3F5B2F}"/>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BC0EC2BE-9754-A1ED-C81F-F90360C1A03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8BC0CF-3CC3-35DB-C4F3-B6D23CB1A1A0}"/>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10" name="Title Placeholder 9">
            <a:extLst>
              <a:ext uri="{FF2B5EF4-FFF2-40B4-BE49-F238E27FC236}">
                <a16:creationId xmlns:a16="http://schemas.microsoft.com/office/drawing/2014/main" id="{948AE255-0308-B9FA-E6A9-FCF360786317}"/>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767013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D932E6-5C30-3CE6-7ED9-F5763EA99BE9}"/>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C3373537-75EE-A941-3721-D93EEC03BD6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6E4DBC3-3218-DE9F-5655-D4DC16203EDD}"/>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6" name="Title Placeholder 9">
            <a:extLst>
              <a:ext uri="{FF2B5EF4-FFF2-40B4-BE49-F238E27FC236}">
                <a16:creationId xmlns:a16="http://schemas.microsoft.com/office/drawing/2014/main" id="{CFAB5985-126F-C41D-8699-37CE17901328}"/>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367604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0C438-B742-8618-9149-C4DD768C5F3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D86326C7-A12F-ACD5-660B-608AF0BAEF8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AC89FF-4D99-535A-AD4D-20A0E1893E05}"/>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5" name="Title Placeholder 9">
            <a:extLst>
              <a:ext uri="{FF2B5EF4-FFF2-40B4-BE49-F238E27FC236}">
                <a16:creationId xmlns:a16="http://schemas.microsoft.com/office/drawing/2014/main" id="{12B83450-8E68-C02A-CF5A-391C89CC6108}"/>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2582474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42572-7AC5-38EC-0F5B-8160187AE55D}"/>
              </a:ext>
            </a:extLst>
          </p:cNvPr>
          <p:cNvSpPr>
            <a:spLocks noGrp="1"/>
          </p:cNvSpPr>
          <p:nvPr>
            <p:ph idx="1"/>
          </p:nvPr>
        </p:nvSpPr>
        <p:spPr>
          <a:xfrm>
            <a:off x="3887391" y="1440612"/>
            <a:ext cx="4629150" cy="44204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F6C33-2330-F834-FCAB-E9A0C27B6F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422684-F9F7-FEAC-4650-0747F86D1A4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9CCB70E-609D-EF34-AD46-69800E2BFFA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7FD558-DB52-BC86-4707-1BDA358FBE10}"/>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8" name="Title Placeholder 9">
            <a:extLst>
              <a:ext uri="{FF2B5EF4-FFF2-40B4-BE49-F238E27FC236}">
                <a16:creationId xmlns:a16="http://schemas.microsoft.com/office/drawing/2014/main" id="{EAF340C3-59A9-5468-3173-6F00EEA0DB17}"/>
              </a:ext>
            </a:extLst>
          </p:cNvPr>
          <p:cNvSpPr txBox="1">
            <a:spLocks/>
          </p:cNvSpPr>
          <p:nvPr userDrawn="1"/>
        </p:nvSpPr>
        <p:spPr>
          <a:xfrm>
            <a:off x="342900" y="379566"/>
            <a:ext cx="7886700" cy="7016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2700"/>
              <a:t>Click to edit Master title style</a:t>
            </a:r>
          </a:p>
        </p:txBody>
      </p:sp>
    </p:spTree>
    <p:extLst>
      <p:ext uri="{BB962C8B-B14F-4D97-AF65-F5344CB8AC3E}">
        <p14:creationId xmlns:p14="http://schemas.microsoft.com/office/powerpoint/2010/main" val="304600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631767" y="677413"/>
            <a:ext cx="7891272"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530318" y="1800611"/>
            <a:ext cx="4779606" cy="2472625"/>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5683619" y="1800611"/>
            <a:ext cx="3462667" cy="4043235"/>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5683619" y="5843846"/>
            <a:ext cx="346038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2334532" y="6428281"/>
            <a:ext cx="4474936"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530225" y="4354513"/>
            <a:ext cx="4779963" cy="187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547466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33AC3-2461-8120-7E8B-1B9BA77DC8E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C8710F-8876-8982-8F5D-F9813CDCB1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6AAE49-7095-08FE-0F5C-0A729610941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FBDB7CA-286F-B423-7E03-BE02BD242BC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6A9CA-5282-2CAC-7F07-DE6228958A5D}"/>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8" name="Title Placeholder 9">
            <a:extLst>
              <a:ext uri="{FF2B5EF4-FFF2-40B4-BE49-F238E27FC236}">
                <a16:creationId xmlns:a16="http://schemas.microsoft.com/office/drawing/2014/main" id="{A411103F-C2AB-FFDD-C176-9B94369BCC52}"/>
              </a:ext>
            </a:extLst>
          </p:cNvPr>
          <p:cNvSpPr txBox="1">
            <a:spLocks/>
          </p:cNvSpPr>
          <p:nvPr userDrawn="1"/>
        </p:nvSpPr>
        <p:spPr>
          <a:xfrm>
            <a:off x="342900" y="379566"/>
            <a:ext cx="7886700" cy="7016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sz="2700"/>
              <a:t>Click to edit Master title style</a:t>
            </a:r>
          </a:p>
        </p:txBody>
      </p:sp>
    </p:spTree>
    <p:extLst>
      <p:ext uri="{BB962C8B-B14F-4D97-AF65-F5344CB8AC3E}">
        <p14:creationId xmlns:p14="http://schemas.microsoft.com/office/powerpoint/2010/main" val="25176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F4BF4A1-CC42-BA56-D69D-9C9E9C4CB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7D124-51CE-C4F3-A9C3-CA8BD6519D8E}"/>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5DF052-A0B4-F5BA-B47E-8A56624A2EE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4D7D55-7110-7398-D4BB-4197A399CE93}"/>
              </a:ext>
            </a:extLst>
          </p:cNvPr>
          <p:cNvSpPr>
            <a:spLocks noGrp="1"/>
          </p:cNvSpPr>
          <p:nvPr>
            <p:ph type="sldNum" sz="quarter" idx="12"/>
          </p:nvPr>
        </p:nvSpPr>
        <p:spPr/>
        <p:txBody>
          <a:bodyPr/>
          <a:lstStyle/>
          <a:p>
            <a:fld id="{A1F4B381-6DCF-4AB8-AE3C-3FA6DF8478CA}" type="slidenum">
              <a:rPr lang="en-US" smtClean="0"/>
              <a:t>‹#›</a:t>
            </a:fld>
            <a:endParaRPr lang="en-US"/>
          </a:p>
        </p:txBody>
      </p:sp>
      <p:sp>
        <p:nvSpPr>
          <p:cNvPr id="7" name="Title Placeholder 9">
            <a:extLst>
              <a:ext uri="{FF2B5EF4-FFF2-40B4-BE49-F238E27FC236}">
                <a16:creationId xmlns:a16="http://schemas.microsoft.com/office/drawing/2014/main" id="{D74175C3-9B66-9F7F-4400-41C990DB60D0}"/>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306437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88056"/>
            <a:ext cx="7772400" cy="2119470"/>
          </a:xfrm>
          <a:prstGeom prst="rect">
            <a:avLst/>
          </a:prstGeom>
        </p:spPr>
        <p:txBody>
          <a:bodyPr anchor="b"/>
          <a:lstStyle>
            <a:lvl1pPr algn="ctr">
              <a:defRPr sz="4500" baseline="0">
                <a:solidFill>
                  <a:srgbClr val="1D428A"/>
                </a:solidFill>
                <a:latin typeface="Myriad Pro" panose="020B0503030403020204"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hasCustomPrompt="1"/>
          </p:nvPr>
        </p:nvSpPr>
        <p:spPr>
          <a:xfrm>
            <a:off x="1143000" y="3999603"/>
            <a:ext cx="6858000" cy="634577"/>
          </a:xfrm>
        </p:spPr>
        <p:txBody>
          <a:bodyPr/>
          <a:lstStyle>
            <a:lvl1pPr marL="0" indent="0" algn="ctr">
              <a:buNone/>
              <a:defRPr sz="1800" baseline="0">
                <a:solidFill>
                  <a:srgbClr val="1D428A"/>
                </a:solidFill>
                <a:latin typeface="Myriad Pro Light"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7" name="Subtitle 2">
            <a:extLst>
              <a:ext uri="{FF2B5EF4-FFF2-40B4-BE49-F238E27FC236}">
                <a16:creationId xmlns:a16="http://schemas.microsoft.com/office/drawing/2014/main" id="{475BD8D3-3DE4-E74A-85BF-E8310C99165E}"/>
              </a:ext>
            </a:extLst>
          </p:cNvPr>
          <p:cNvSpPr txBox="1">
            <a:spLocks/>
          </p:cNvSpPr>
          <p:nvPr userDrawn="1"/>
        </p:nvSpPr>
        <p:spPr>
          <a:xfrm>
            <a:off x="1247625" y="264429"/>
            <a:ext cx="6858000" cy="9175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50"/>
              </a:spcAft>
              <a:buNone/>
            </a:pPr>
            <a:r>
              <a:rPr lang="en-US" sz="1050" b="0" spc="0">
                <a:solidFill>
                  <a:schemeClr val="bg1"/>
                </a:solidFill>
                <a:latin typeface="Arial" panose="020B0604020202020204" pitchFamily="34" charset="0"/>
                <a:cs typeface="Arial" panose="020B0604020202020204" pitchFamily="34" charset="0"/>
              </a:rPr>
              <a:t>Office of the Deputy Assistant Secretary of Defense</a:t>
            </a:r>
          </a:p>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sz="1500" b="1" spc="0">
                <a:solidFill>
                  <a:schemeClr val="bg1"/>
                </a:solidFill>
                <a:latin typeface="Arial" panose="020B0604020202020204" pitchFamily="34" charset="0"/>
                <a:cs typeface="Arial" panose="020B0604020202020204" pitchFamily="34" charset="0"/>
              </a:rPr>
              <a:t>Military Community and Family Policy</a:t>
            </a:r>
          </a:p>
        </p:txBody>
      </p:sp>
      <p:sp>
        <p:nvSpPr>
          <p:cNvPr id="10" name="Rectangle 9">
            <a:extLst>
              <a:ext uri="{FF2B5EF4-FFF2-40B4-BE49-F238E27FC236}">
                <a16:creationId xmlns:a16="http://schemas.microsoft.com/office/drawing/2014/main" id="{B1C2075E-F1E4-8944-8174-B0541BD715AA}"/>
              </a:ext>
            </a:extLst>
          </p:cNvPr>
          <p:cNvSpPr/>
          <p:nvPr userDrawn="1"/>
        </p:nvSpPr>
        <p:spPr>
          <a:xfrm>
            <a:off x="0" y="6167179"/>
            <a:ext cx="9144000" cy="230832"/>
          </a:xfrm>
          <a:prstGeom prst="rect">
            <a:avLst/>
          </a:prstGeom>
        </p:spPr>
        <p:txBody>
          <a:bodyPr wrap="square">
            <a:spAutoFit/>
          </a:bodyPr>
          <a:lstStyle/>
          <a:p>
            <a:pPr algn="ctr"/>
            <a:r>
              <a:rPr lang="en-US" sz="9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8" name="Picture 7" descr="MCFP_seal_cmyk.eps">
            <a:extLst>
              <a:ext uri="{FF2B5EF4-FFF2-40B4-BE49-F238E27FC236}">
                <a16:creationId xmlns:a16="http://schemas.microsoft.com/office/drawing/2014/main" id="{A002B78A-17E2-EB4D-B6EC-7DA4DD03EE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6593" y="91032"/>
            <a:ext cx="741782" cy="989042"/>
          </a:xfrm>
          <a:prstGeom prst="rect">
            <a:avLst/>
          </a:prstGeom>
        </p:spPr>
      </p:pic>
    </p:spTree>
    <p:extLst>
      <p:ext uri="{BB962C8B-B14F-4D97-AF65-F5344CB8AC3E}">
        <p14:creationId xmlns:p14="http://schemas.microsoft.com/office/powerpoint/2010/main" val="4155991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66" y="350447"/>
            <a:ext cx="7886700" cy="602615"/>
          </a:xfrm>
          <a:prstGeom prst="rect">
            <a:avLst/>
          </a:prstGeom>
        </p:spPr>
        <p:txBody>
          <a:bodyPr lIns="0" tIns="0" rIns="0" bIns="0">
            <a:noAutofit/>
          </a:bodyPr>
          <a:lstStyle>
            <a:lvl1pPr>
              <a:defRPr/>
            </a:lvl1pPr>
          </a:lstStyle>
          <a:p>
            <a:r>
              <a:rPr lang="en-US"/>
              <a:t>Click to edit Master title style</a:t>
            </a:r>
          </a:p>
        </p:txBody>
      </p:sp>
      <p:sp>
        <p:nvSpPr>
          <p:cNvPr id="3" name="Content Placeholder 2"/>
          <p:cNvSpPr>
            <a:spLocks noGrp="1"/>
          </p:cNvSpPr>
          <p:nvPr>
            <p:ph idx="1" hasCustomPrompt="1"/>
          </p:nvPr>
        </p:nvSpPr>
        <p:spPr>
          <a:xfrm>
            <a:off x="496326" y="1330075"/>
            <a:ext cx="7886700" cy="4808013"/>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51435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6" name="Slide Number Placeholder 5"/>
          <p:cNvSpPr>
            <a:spLocks noGrp="1"/>
          </p:cNvSpPr>
          <p:nvPr>
            <p:ph type="sldNum" sz="quarter" idx="12"/>
          </p:nvPr>
        </p:nvSpPr>
        <p:spPr>
          <a:xfrm>
            <a:off x="6773166" y="6426041"/>
            <a:ext cx="2057400" cy="365125"/>
          </a:xfrm>
        </p:spPr>
        <p:txBody>
          <a:bodyPr/>
          <a:lstStyle/>
          <a:p>
            <a:fld id="{D0065ADE-FCD2-CC46-A891-715FECD506BF}" type="slidenum">
              <a:rPr lang="en-US" smtClean="0"/>
              <a:t>‹#›</a:t>
            </a:fld>
            <a:endParaRPr lang="en-US"/>
          </a:p>
        </p:txBody>
      </p:sp>
      <p:pic>
        <p:nvPicPr>
          <p:cNvPr id="10" name="Picture 9" descr="MCFP_seal_cmyk.eps">
            <a:extLst>
              <a:ext uri="{FF2B5EF4-FFF2-40B4-BE49-F238E27FC236}">
                <a16:creationId xmlns:a16="http://schemas.microsoft.com/office/drawing/2014/main" id="{3814F4FE-EE9C-DD7A-81D8-1939237A5B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524" y="5895957"/>
            <a:ext cx="610502" cy="814002"/>
          </a:xfrm>
          <a:prstGeom prst="rect">
            <a:avLst/>
          </a:prstGeom>
        </p:spPr>
      </p:pic>
      <p:sp>
        <p:nvSpPr>
          <p:cNvPr id="4" name="Rectangle 3">
            <a:extLst>
              <a:ext uri="{FF2B5EF4-FFF2-40B4-BE49-F238E27FC236}">
                <a16:creationId xmlns:a16="http://schemas.microsoft.com/office/drawing/2014/main" id="{1D0D570D-B0F0-B59C-891F-79CECF6EF45A}"/>
              </a:ext>
            </a:extLst>
          </p:cNvPr>
          <p:cNvSpPr/>
          <p:nvPr userDrawn="1"/>
        </p:nvSpPr>
        <p:spPr>
          <a:xfrm>
            <a:off x="1112520" y="6149529"/>
            <a:ext cx="6723852" cy="230832"/>
          </a:xfrm>
          <a:prstGeom prst="rect">
            <a:avLst/>
          </a:prstGeom>
        </p:spPr>
        <p:txBody>
          <a:bodyPr wrap="square">
            <a:spAutoFit/>
          </a:bodyPr>
          <a:lstStyle/>
          <a:p>
            <a:r>
              <a:rPr lang="en-US" sz="9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703267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514350">
              <a:defRPr baseline="0">
                <a:latin typeface="Myriad Pro" panose="020B0503030403020204" pitchFamily="34" charset="0"/>
              </a:defRPr>
            </a:lvl5pPr>
          </a:lstStyle>
          <a:p>
            <a:pPr lvl="0"/>
            <a:r>
              <a:rPr lang="en-US"/>
              <a:t>Headline Copy</a:t>
            </a:r>
          </a:p>
          <a:p>
            <a:pPr lvl="3"/>
            <a:r>
              <a:rPr lang="en-US"/>
              <a:t>Body copy</a:t>
            </a:r>
          </a:p>
          <a:p>
            <a:pPr lvl="4"/>
            <a:r>
              <a:rPr lang="en-US"/>
              <a:t>Bullet copy</a:t>
            </a:r>
          </a:p>
        </p:txBody>
      </p:sp>
      <p:sp>
        <p:nvSpPr>
          <p:cNvPr id="6" name="Slide Number Placeholder 5"/>
          <p:cNvSpPr>
            <a:spLocks noGrp="1"/>
          </p:cNvSpPr>
          <p:nvPr>
            <p:ph type="sldNum" sz="quarter" idx="12"/>
          </p:nvPr>
        </p:nvSpPr>
        <p:spPr/>
        <p:txBody>
          <a:bodyPr/>
          <a:lstStyle/>
          <a:p>
            <a:fld id="{D0065ADE-FCD2-CC46-A891-715FECD506BF}" type="slidenum">
              <a:rPr lang="en-US" smtClean="0"/>
              <a:t>‹#›</a:t>
            </a:fld>
            <a:endParaRPr lang="en-US"/>
          </a:p>
        </p:txBody>
      </p:sp>
      <p:sp>
        <p:nvSpPr>
          <p:cNvPr id="4" name="Rectangle 3">
            <a:extLst>
              <a:ext uri="{FF2B5EF4-FFF2-40B4-BE49-F238E27FC236}">
                <a16:creationId xmlns:a16="http://schemas.microsoft.com/office/drawing/2014/main" id="{F55BAF60-9FDA-6252-C912-0D6ADB8B2CA0}"/>
              </a:ext>
            </a:extLst>
          </p:cNvPr>
          <p:cNvSpPr/>
          <p:nvPr userDrawn="1"/>
        </p:nvSpPr>
        <p:spPr>
          <a:xfrm>
            <a:off x="0" y="6122504"/>
            <a:ext cx="9144000" cy="347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Placeholder 9">
            <a:extLst>
              <a:ext uri="{FF2B5EF4-FFF2-40B4-BE49-F238E27FC236}">
                <a16:creationId xmlns:a16="http://schemas.microsoft.com/office/drawing/2014/main" id="{E5B0BE86-7B55-0372-614F-9843ED2A8121}"/>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719167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046CF4-28CD-1168-D0EE-D9337FFE571F}"/>
              </a:ext>
            </a:extLst>
          </p:cNvPr>
          <p:cNvSpPr/>
          <p:nvPr userDrawn="1"/>
        </p:nvSpPr>
        <p:spPr>
          <a:xfrm>
            <a:off x="0" y="-67320"/>
            <a:ext cx="9144000" cy="6925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2">
            <a:extLst>
              <a:ext uri="{FF2B5EF4-FFF2-40B4-BE49-F238E27FC236}">
                <a16:creationId xmlns:a16="http://schemas.microsoft.com/office/drawing/2014/main" id="{27BDC8F1-D45E-5D9C-1B25-6EBC144F2C98}"/>
              </a:ext>
            </a:extLst>
          </p:cNvPr>
          <p:cNvSpPr>
            <a:spLocks noGrp="1"/>
          </p:cNvSpPr>
          <p:nvPr>
            <p:ph type="sldNum" sz="quarter" idx="10"/>
          </p:nvPr>
        </p:nvSpPr>
        <p:spPr>
          <a:xfrm>
            <a:off x="6457950" y="6356351"/>
            <a:ext cx="2057400" cy="365125"/>
          </a:xfrm>
        </p:spPr>
        <p:txBody>
          <a:bodyPr/>
          <a:lstStyle/>
          <a:p>
            <a:fld id="{A1F4B381-6DCF-4AB8-AE3C-3FA6DF8478CA}" type="slidenum">
              <a:rPr lang="en-US" smtClean="0"/>
              <a:t>‹#›</a:t>
            </a:fld>
            <a:endParaRPr lang="en-US"/>
          </a:p>
        </p:txBody>
      </p:sp>
    </p:spTree>
    <p:extLst>
      <p:ext uri="{BB962C8B-B14F-4D97-AF65-F5344CB8AC3E}">
        <p14:creationId xmlns:p14="http://schemas.microsoft.com/office/powerpoint/2010/main" val="2077864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5E64-DC9A-8194-50AF-D456ABE648D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289E816F-8185-D461-424A-62DD124A56EC}"/>
              </a:ext>
            </a:extLst>
          </p:cNvPr>
          <p:cNvSpPr>
            <a:spLocks noGrp="1"/>
          </p:cNvSpPr>
          <p:nvPr>
            <p:ph type="sldNum" sz="quarter" idx="10"/>
          </p:nvPr>
        </p:nvSpPr>
        <p:spPr/>
        <p:txBody>
          <a:bodyPr/>
          <a:lstStyle/>
          <a:p>
            <a:fld id="{A1F4B381-6DCF-4AB8-AE3C-3FA6DF8478CA}" type="slidenum">
              <a:rPr lang="en-US" smtClean="0"/>
              <a:t>‹#›</a:t>
            </a:fld>
            <a:endParaRPr lang="en-US"/>
          </a:p>
        </p:txBody>
      </p:sp>
    </p:spTree>
    <p:extLst>
      <p:ext uri="{BB962C8B-B14F-4D97-AF65-F5344CB8AC3E}">
        <p14:creationId xmlns:p14="http://schemas.microsoft.com/office/powerpoint/2010/main" val="121790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7505" y="1542477"/>
            <a:ext cx="4087368" cy="4162584"/>
          </a:xfrm>
        </p:spPr>
        <p:txBody>
          <a:bodyPr/>
          <a:lstStyle>
            <a:lvl4pPr marL="0" indent="0">
              <a:buNone/>
              <a:defRPr/>
            </a:lvl4pPr>
            <a:lvl5pPr marL="514350">
              <a:defRPr/>
            </a:lvl5pPr>
            <a:lvl6pPr marL="860822" indent="-17145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7" name="Slide Number Placeholder 6"/>
          <p:cNvSpPr>
            <a:spLocks noGrp="1"/>
          </p:cNvSpPr>
          <p:nvPr>
            <p:ph type="sldNum" sz="quarter" idx="12"/>
          </p:nvPr>
        </p:nvSpPr>
        <p:spPr>
          <a:xfrm>
            <a:off x="6679095" y="6426041"/>
            <a:ext cx="2057400" cy="365125"/>
          </a:xfrm>
        </p:spPr>
        <p:txBody>
          <a:bodyPr/>
          <a:lstStyle/>
          <a:p>
            <a:fld id="{D0065ADE-FCD2-CC46-A891-715FECD506BF}" type="slidenum">
              <a:rPr lang="en-US" smtClean="0"/>
              <a:t>‹#›</a:t>
            </a:fld>
            <a:endParaRPr lang="en-US"/>
          </a:p>
        </p:txBody>
      </p:sp>
      <p:sp>
        <p:nvSpPr>
          <p:cNvPr id="9" name="Content Placeholder 2">
            <a:extLst>
              <a:ext uri="{FF2B5EF4-FFF2-40B4-BE49-F238E27FC236}">
                <a16:creationId xmlns:a16="http://schemas.microsoft.com/office/drawing/2014/main" id="{EFFA8D0E-B124-254D-A0C5-4382F528DD37}"/>
              </a:ext>
            </a:extLst>
          </p:cNvPr>
          <p:cNvSpPr>
            <a:spLocks noGrp="1"/>
          </p:cNvSpPr>
          <p:nvPr>
            <p:ph sz="half" idx="13"/>
          </p:nvPr>
        </p:nvSpPr>
        <p:spPr>
          <a:xfrm>
            <a:off x="4635411" y="1542477"/>
            <a:ext cx="4087368" cy="4162584"/>
          </a:xfrm>
        </p:spPr>
        <p:txBody>
          <a:bodyPr/>
          <a:lstStyle>
            <a:lvl4pPr marL="0" indent="0">
              <a:buNone/>
              <a:defRPr/>
            </a:lvl4pPr>
            <a:lvl5pPr marL="514350">
              <a:defRPr/>
            </a:lvl5pPr>
            <a:lvl6pPr marL="860822" indent="-17145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11" name="Rectangle 10">
            <a:extLst>
              <a:ext uri="{FF2B5EF4-FFF2-40B4-BE49-F238E27FC236}">
                <a16:creationId xmlns:a16="http://schemas.microsoft.com/office/drawing/2014/main" id="{83C5F4CA-474E-F348-958F-04E8DDB6983B}"/>
              </a:ext>
            </a:extLst>
          </p:cNvPr>
          <p:cNvSpPr/>
          <p:nvPr userDrawn="1"/>
        </p:nvSpPr>
        <p:spPr>
          <a:xfrm>
            <a:off x="1112520" y="6149529"/>
            <a:ext cx="6723852" cy="230832"/>
          </a:xfrm>
          <a:prstGeom prst="rect">
            <a:avLst/>
          </a:prstGeom>
        </p:spPr>
        <p:txBody>
          <a:bodyPr wrap="square">
            <a:spAutoFit/>
          </a:bodyPr>
          <a:lstStyle/>
          <a:p>
            <a:r>
              <a:rPr lang="en-US" sz="9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10" name="Picture 9" descr="MCFP_seal_cmyk.eps">
            <a:extLst>
              <a:ext uri="{FF2B5EF4-FFF2-40B4-BE49-F238E27FC236}">
                <a16:creationId xmlns:a16="http://schemas.microsoft.com/office/drawing/2014/main" id="{052CD4B1-6067-017F-3075-9EA09CE11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524" y="5895957"/>
            <a:ext cx="610502" cy="814002"/>
          </a:xfrm>
          <a:prstGeom prst="rect">
            <a:avLst/>
          </a:prstGeom>
        </p:spPr>
      </p:pic>
      <p:sp>
        <p:nvSpPr>
          <p:cNvPr id="12" name="Title Placeholder 9">
            <a:extLst>
              <a:ext uri="{FF2B5EF4-FFF2-40B4-BE49-F238E27FC236}">
                <a16:creationId xmlns:a16="http://schemas.microsoft.com/office/drawing/2014/main" id="{8CFC8437-543D-2FDD-8558-9C30D8190108}"/>
              </a:ext>
            </a:extLst>
          </p:cNvPr>
          <p:cNvSpPr>
            <a:spLocks noGrp="1"/>
          </p:cNvSpPr>
          <p:nvPr>
            <p:ph type="title"/>
          </p:nvPr>
        </p:nvSpPr>
        <p:spPr>
          <a:xfrm>
            <a:off x="342900" y="379566"/>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288192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0065ADE-FCD2-CC46-A891-715FECD506BF}" type="slidenum">
              <a:rPr lang="en-US" smtClean="0"/>
              <a:t>‹#›</a:t>
            </a:fld>
            <a:endParaRPr lang="en-US"/>
          </a:p>
        </p:txBody>
      </p:sp>
      <p:sp>
        <p:nvSpPr>
          <p:cNvPr id="11" name="Rectangle 10">
            <a:extLst>
              <a:ext uri="{FF2B5EF4-FFF2-40B4-BE49-F238E27FC236}">
                <a16:creationId xmlns:a16="http://schemas.microsoft.com/office/drawing/2014/main" id="{83C5F4CA-474E-F348-958F-04E8DDB6983B}"/>
              </a:ext>
            </a:extLst>
          </p:cNvPr>
          <p:cNvSpPr/>
          <p:nvPr userDrawn="1"/>
        </p:nvSpPr>
        <p:spPr>
          <a:xfrm>
            <a:off x="978569" y="6167179"/>
            <a:ext cx="8213558" cy="230832"/>
          </a:xfrm>
          <a:prstGeom prst="rect">
            <a:avLst/>
          </a:prstGeom>
        </p:spPr>
        <p:txBody>
          <a:bodyPr wrap="square">
            <a:spAutoFit/>
          </a:bodyPr>
          <a:lstStyle/>
          <a:p>
            <a:r>
              <a:rPr lang="en-US" sz="900" b="0" i="0" kern="1200">
                <a:solidFill>
                  <a:schemeClr val="bg1"/>
                </a:solidFill>
                <a:effectLst/>
                <a:latin typeface="+mn-lt"/>
                <a:ea typeface="+mn-ea"/>
                <a:cs typeface="+mn-cs"/>
              </a:rPr>
              <a:t>Quality of life policies and programs that help our service members, their families and survivors be well and mission ready.</a:t>
            </a:r>
            <a:endParaRPr lang="en-US" sz="900" b="0">
              <a:solidFill>
                <a:schemeClr val="bg1"/>
              </a:solidFill>
              <a:latin typeface="Myriad Pro" panose="020B0503030403020204" pitchFamily="34" charset="0"/>
              <a:ea typeface="Myriad Pro Light" charset="0"/>
              <a:cs typeface="Myriad Pro Light" charset="0"/>
            </a:endParaRPr>
          </a:p>
        </p:txBody>
      </p:sp>
      <p:sp>
        <p:nvSpPr>
          <p:cNvPr id="10" name="Rectangle 9">
            <a:extLst>
              <a:ext uri="{FF2B5EF4-FFF2-40B4-BE49-F238E27FC236}">
                <a16:creationId xmlns:a16="http://schemas.microsoft.com/office/drawing/2014/main" id="{D621EBA4-03A8-A0E8-4692-BD8FC4C24195}"/>
              </a:ext>
            </a:extLst>
          </p:cNvPr>
          <p:cNvSpPr/>
          <p:nvPr userDrawn="1"/>
        </p:nvSpPr>
        <p:spPr>
          <a:xfrm>
            <a:off x="0" y="6122504"/>
            <a:ext cx="9144000" cy="347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C607DCF4-D49D-3A0E-2249-7A5EF388D805}"/>
              </a:ext>
            </a:extLst>
          </p:cNvPr>
          <p:cNvSpPr>
            <a:spLocks noGrp="1"/>
          </p:cNvSpPr>
          <p:nvPr>
            <p:ph type="body" sz="quarter" idx="14"/>
          </p:nvPr>
        </p:nvSpPr>
        <p:spPr>
          <a:xfrm>
            <a:off x="342901" y="862417"/>
            <a:ext cx="8315585" cy="237566"/>
          </a:xfrm>
        </p:spPr>
        <p:txBody>
          <a:bodyPr lIns="0" tIns="0" rIns="0" bIns="0"/>
          <a:lstStyle>
            <a:lvl1pPr marL="0" indent="0">
              <a:buNone/>
              <a:defRPr sz="1050">
                <a:solidFill>
                  <a:schemeClr val="bg1"/>
                </a:solidFill>
              </a:defRPr>
            </a:lvl1pPr>
          </a:lstStyle>
          <a:p>
            <a:pPr lvl="0"/>
            <a:r>
              <a:rPr lang="en-US"/>
              <a:t>Click to edit Master text styles</a:t>
            </a:r>
          </a:p>
        </p:txBody>
      </p:sp>
      <p:sp>
        <p:nvSpPr>
          <p:cNvPr id="13" name="Title Placeholder 9">
            <a:extLst>
              <a:ext uri="{FF2B5EF4-FFF2-40B4-BE49-F238E27FC236}">
                <a16:creationId xmlns:a16="http://schemas.microsoft.com/office/drawing/2014/main" id="{0C599D85-4887-7AE4-5819-C501AF1A92BD}"/>
              </a:ext>
            </a:extLst>
          </p:cNvPr>
          <p:cNvSpPr>
            <a:spLocks noGrp="1"/>
          </p:cNvSpPr>
          <p:nvPr>
            <p:ph type="title"/>
          </p:nvPr>
        </p:nvSpPr>
        <p:spPr>
          <a:xfrm>
            <a:off x="342900" y="353689"/>
            <a:ext cx="7886700" cy="508729"/>
          </a:xfrm>
          <a:prstGeom prst="rect">
            <a:avLst/>
          </a:prstGeom>
        </p:spPr>
        <p:txBody>
          <a:bodyPr vert="horz" lIns="0" tIns="0" rIns="0" bIns="0" rtlCol="0" anchor="t" anchorCtr="0">
            <a:normAutofit/>
          </a:bodyPr>
          <a:lstStyle/>
          <a:p>
            <a:r>
              <a:rPr lang="en-US"/>
              <a:t>Click to edit Master title style</a:t>
            </a:r>
          </a:p>
        </p:txBody>
      </p:sp>
      <p:sp>
        <p:nvSpPr>
          <p:cNvPr id="14" name="Content Placeholder 2">
            <a:extLst>
              <a:ext uri="{FF2B5EF4-FFF2-40B4-BE49-F238E27FC236}">
                <a16:creationId xmlns:a16="http://schemas.microsoft.com/office/drawing/2014/main" id="{18572CAB-7742-BA93-B2D5-26CB1EF34B48}"/>
              </a:ext>
            </a:extLst>
          </p:cNvPr>
          <p:cNvSpPr>
            <a:spLocks noGrp="1"/>
          </p:cNvSpPr>
          <p:nvPr>
            <p:ph sz="half" idx="1" hasCustomPrompt="1"/>
          </p:nvPr>
        </p:nvSpPr>
        <p:spPr>
          <a:xfrm>
            <a:off x="2943225" y="1542477"/>
            <a:ext cx="5886450" cy="4162584"/>
          </a:xfrm>
        </p:spPr>
        <p:txBody>
          <a:bodyPr>
            <a:noAutofit/>
          </a:bodyPr>
          <a:lstStyle>
            <a:lvl1pPr>
              <a:lnSpc>
                <a:spcPct val="100000"/>
              </a:lnSpc>
              <a:spcAft>
                <a:spcPts val="300"/>
              </a:spcAft>
              <a:defRPr sz="1050"/>
            </a:lvl1pPr>
            <a:lvl2pPr>
              <a:lnSpc>
                <a:spcPct val="100000"/>
              </a:lnSpc>
              <a:spcAft>
                <a:spcPts val="300"/>
              </a:spcAft>
              <a:defRPr sz="1050"/>
            </a:lvl2pPr>
            <a:lvl4pPr marL="0" indent="0">
              <a:buNone/>
              <a:defRPr/>
            </a:lvl4pPr>
            <a:lvl5pPr marL="514350">
              <a:defRPr/>
            </a:lvl5pPr>
            <a:lvl6pPr marL="860822" indent="-171450">
              <a:lnSpc>
                <a:spcPct val="100000"/>
              </a:lnSpc>
              <a:spcAft>
                <a:spcPts val="300"/>
              </a:spcAft>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15" name="Content Placeholder 2">
            <a:extLst>
              <a:ext uri="{FF2B5EF4-FFF2-40B4-BE49-F238E27FC236}">
                <a16:creationId xmlns:a16="http://schemas.microsoft.com/office/drawing/2014/main" id="{1B6BE6C8-80EC-E2CD-A60F-5377B6ED3D93}"/>
              </a:ext>
            </a:extLst>
          </p:cNvPr>
          <p:cNvSpPr>
            <a:spLocks noGrp="1"/>
          </p:cNvSpPr>
          <p:nvPr>
            <p:ph sz="half" idx="15" hasCustomPrompt="1"/>
          </p:nvPr>
        </p:nvSpPr>
        <p:spPr>
          <a:xfrm>
            <a:off x="407505" y="1542477"/>
            <a:ext cx="2278545" cy="4162584"/>
          </a:xfrm>
        </p:spPr>
        <p:txBody>
          <a:bodyPr>
            <a:noAutofit/>
          </a:bodyPr>
          <a:lstStyle>
            <a:lvl1pPr>
              <a:lnSpc>
                <a:spcPct val="100000"/>
              </a:lnSpc>
              <a:spcAft>
                <a:spcPts val="300"/>
              </a:spcAft>
              <a:defRPr/>
            </a:lvl1pPr>
            <a:lvl2pPr>
              <a:lnSpc>
                <a:spcPct val="100000"/>
              </a:lnSpc>
              <a:spcAft>
                <a:spcPts val="300"/>
              </a:spcAft>
              <a:defRPr/>
            </a:lvl2pPr>
            <a:lvl4pPr marL="0" indent="0">
              <a:buNone/>
              <a:defRPr/>
            </a:lvl4pPr>
            <a:lvl5pPr marL="514350">
              <a:defRPr/>
            </a:lvl5pPr>
            <a:lvl6pPr marL="860822" indent="-171450">
              <a:lnSpc>
                <a:spcPct val="100000"/>
              </a:lnSpc>
              <a:spcAft>
                <a:spcPts val="300"/>
              </a:spcAft>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Tree>
    <p:extLst>
      <p:ext uri="{BB962C8B-B14F-4D97-AF65-F5344CB8AC3E}">
        <p14:creationId xmlns:p14="http://schemas.microsoft.com/office/powerpoint/2010/main" val="684821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73EFE-C1E9-0F1E-0FED-AA04F4F0015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5419E-93FA-5A1C-B0D6-06EECAD1B60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31BF6-0348-D6E7-9FE7-E366138640F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5427E38-ED5E-0A1C-D9A4-66E732934EA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7E6D74-D15A-8220-B6B5-705B81A03E92}"/>
              </a:ext>
            </a:extLst>
          </p:cNvPr>
          <p:cNvSpPr>
            <a:spLocks noGrp="1"/>
          </p:cNvSpPr>
          <p:nvPr>
            <p:ph type="sldNum" sz="quarter" idx="12"/>
          </p:nvPr>
        </p:nvSpPr>
        <p:spPr/>
        <p:txBody>
          <a:bodyPr/>
          <a:lstStyle/>
          <a:p>
            <a:fld id="{A1F4B381-6DCF-4AB8-AE3C-3FA6DF8478CA}" type="slidenum">
              <a:rPr lang="en-US" smtClean="0"/>
              <a:t>‹#›</a:t>
            </a:fld>
            <a:endParaRPr lang="en-US"/>
          </a:p>
        </p:txBody>
      </p:sp>
    </p:spTree>
    <p:extLst>
      <p:ext uri="{BB962C8B-B14F-4D97-AF65-F5344CB8AC3E}">
        <p14:creationId xmlns:p14="http://schemas.microsoft.com/office/powerpoint/2010/main" val="86708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631767" y="677413"/>
            <a:ext cx="7891272"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158103" y="1800611"/>
            <a:ext cx="4042705" cy="381741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a:p>
            <a:pPr lvl="0"/>
            <a:endParaRPr lang="en-US"/>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5683619" y="5843846"/>
            <a:ext cx="3460381" cy="382329"/>
          </a:xfrm>
        </p:spPr>
        <p:txBody>
          <a:bodyPr>
            <a:normAutofit/>
          </a:bodyPr>
          <a:lstStyle>
            <a:lvl1pPr marL="0" indent="0">
              <a:buNone/>
              <a:defRPr sz="1800"/>
            </a:lvl1pPr>
          </a:lstStyle>
          <a:p>
            <a:pPr lvl="0"/>
            <a:r>
              <a:rPr lang="en-US"/>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2334532" y="6428281"/>
            <a:ext cx="4474936"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4572000" y="1800611"/>
            <a:ext cx="4413897" cy="3817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1850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hoto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A66EBD9-362B-4CAE-8C83-2ECDE7DF4F1E}"/>
              </a:ext>
            </a:extLst>
          </p:cNvPr>
          <p:cNvSpPr>
            <a:spLocks noGrp="1"/>
          </p:cNvSpPr>
          <p:nvPr>
            <p:ph type="title"/>
          </p:nvPr>
        </p:nvSpPr>
        <p:spPr>
          <a:xfrm>
            <a:off x="626364" y="667511"/>
            <a:ext cx="7891272" cy="978408"/>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C5BEBE41-F6F5-4DB7-AB3C-C663DA74B1C2}"/>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7" name="Picture Placeholder 6">
            <a:extLst>
              <a:ext uri="{FF2B5EF4-FFF2-40B4-BE49-F238E27FC236}">
                <a16:creationId xmlns:a16="http://schemas.microsoft.com/office/drawing/2014/main" id="{17249236-EB55-4D95-8F7E-E28127327182}"/>
              </a:ext>
            </a:extLst>
          </p:cNvPr>
          <p:cNvSpPr>
            <a:spLocks noGrp="1"/>
          </p:cNvSpPr>
          <p:nvPr>
            <p:ph type="pic" sz="quarter" idx="12"/>
          </p:nvPr>
        </p:nvSpPr>
        <p:spPr>
          <a:xfrm>
            <a:off x="-1" y="1654174"/>
            <a:ext cx="3460381" cy="3923666"/>
          </a:xfrm>
        </p:spPr>
        <p:txBody>
          <a:bodyPr/>
          <a:lstStyle/>
          <a:p>
            <a:endParaRPr lang="en-US" dirty="0"/>
          </a:p>
        </p:txBody>
      </p:sp>
      <p:sp>
        <p:nvSpPr>
          <p:cNvPr id="9" name="Text Placeholder 8">
            <a:extLst>
              <a:ext uri="{FF2B5EF4-FFF2-40B4-BE49-F238E27FC236}">
                <a16:creationId xmlns:a16="http://schemas.microsoft.com/office/drawing/2014/main" id="{BF6A10A3-48BD-4648-8301-038A734D3DEC}"/>
              </a:ext>
            </a:extLst>
          </p:cNvPr>
          <p:cNvSpPr>
            <a:spLocks noGrp="1"/>
          </p:cNvSpPr>
          <p:nvPr>
            <p:ph type="body" sz="quarter" idx="13"/>
          </p:nvPr>
        </p:nvSpPr>
        <p:spPr>
          <a:xfrm>
            <a:off x="3943350" y="1782412"/>
            <a:ext cx="4780026" cy="4379976"/>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241E5B37-EC73-4EAE-9EE5-A303DD582508}"/>
              </a:ext>
            </a:extLst>
          </p:cNvPr>
          <p:cNvSpPr>
            <a:spLocks noGrp="1"/>
          </p:cNvSpPr>
          <p:nvPr>
            <p:ph sz="quarter" idx="15" hasCustomPrompt="1"/>
          </p:nvPr>
        </p:nvSpPr>
        <p:spPr>
          <a:xfrm>
            <a:off x="0" y="5586095"/>
            <a:ext cx="3460381" cy="382329"/>
          </a:xfrm>
        </p:spPr>
        <p:txBody>
          <a:bodyPr>
            <a:normAutofit/>
          </a:bodyPr>
          <a:lstStyle>
            <a:lvl1pPr marL="0" indent="0">
              <a:buNone/>
              <a:defRPr sz="1800"/>
            </a:lvl1pPr>
          </a:lstStyle>
          <a:p>
            <a:pPr lvl="0"/>
            <a:r>
              <a:rPr lang="en-US"/>
              <a:t>Source Caption(if needed)</a:t>
            </a:r>
          </a:p>
        </p:txBody>
      </p:sp>
      <p:sp>
        <p:nvSpPr>
          <p:cNvPr id="11" name="Footer Placeholder 3">
            <a:extLst>
              <a:ext uri="{FF2B5EF4-FFF2-40B4-BE49-F238E27FC236}">
                <a16:creationId xmlns:a16="http://schemas.microsoft.com/office/drawing/2014/main" id="{53AA6A86-134E-4FF6-B8EF-84E42B86E349}"/>
              </a:ext>
            </a:extLst>
          </p:cNvPr>
          <p:cNvSpPr>
            <a:spLocks noGrp="1"/>
          </p:cNvSpPr>
          <p:nvPr>
            <p:ph type="ftr" sz="quarter" idx="3"/>
          </p:nvPr>
        </p:nvSpPr>
        <p:spPr>
          <a:xfrm>
            <a:off x="2261960" y="6437252"/>
            <a:ext cx="4620079"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4584899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7086600" y="6443445"/>
            <a:ext cx="2057400" cy="393616"/>
          </a:xfrm>
        </p:spPr>
        <p:txBody>
          <a:bodyPr/>
          <a:lstStyle>
            <a:lvl1pPr>
              <a:defRPr sz="1800"/>
            </a:lvl1pPr>
          </a:lstStyle>
          <a:p>
            <a:fld id="{2D06A98E-9D45-4AC9-A0D5-10D89E137443}" type="slidenum">
              <a:rPr lang="en-US" smtClean="0"/>
              <a:pPr/>
              <a:t>‹#›</a:t>
            </a:fld>
            <a:endParaRPr lang="en-US" dirty="0"/>
          </a:p>
        </p:txBody>
      </p:sp>
      <p:sp>
        <p:nvSpPr>
          <p:cNvPr id="10" name="Picture Placeholder 9">
            <a:extLst>
              <a:ext uri="{FF2B5EF4-FFF2-40B4-BE49-F238E27FC236}">
                <a16:creationId xmlns:a16="http://schemas.microsoft.com/office/drawing/2014/main" id="{5D016A0B-5C75-4095-ABBC-CF2E66A28D2E}"/>
              </a:ext>
            </a:extLst>
          </p:cNvPr>
          <p:cNvSpPr>
            <a:spLocks noGrp="1"/>
          </p:cNvSpPr>
          <p:nvPr>
            <p:ph type="pic" sz="quarter" idx="12"/>
          </p:nvPr>
        </p:nvSpPr>
        <p:spPr>
          <a:xfrm>
            <a:off x="2638044" y="1638046"/>
            <a:ext cx="3867912" cy="4718304"/>
          </a:xfrm>
        </p:spPr>
        <p:txBody>
          <a:bodyPr/>
          <a:lstStyle/>
          <a:p>
            <a:endParaRPr lang="en-US" dirty="0"/>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623455" y="656705"/>
            <a:ext cx="7891272" cy="981340"/>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5" name="Content Placeholder 4">
            <a:extLst>
              <a:ext uri="{FF2B5EF4-FFF2-40B4-BE49-F238E27FC236}">
                <a16:creationId xmlns:a16="http://schemas.microsoft.com/office/drawing/2014/main" id="{AC3459D4-AC34-411A-9C2C-FE0BCA4D0F9A}"/>
              </a:ext>
            </a:extLst>
          </p:cNvPr>
          <p:cNvSpPr>
            <a:spLocks noGrp="1"/>
          </p:cNvSpPr>
          <p:nvPr>
            <p:ph sz="quarter" idx="13" hasCustomPrompt="1"/>
          </p:nvPr>
        </p:nvSpPr>
        <p:spPr>
          <a:xfrm>
            <a:off x="349337" y="3429000"/>
            <a:ext cx="2060575" cy="688975"/>
          </a:xfrm>
        </p:spPr>
        <p:txBody>
          <a:bodyPr>
            <a:normAutofit/>
          </a:bodyPr>
          <a:lstStyle>
            <a:lvl1pPr marL="0" indent="0">
              <a:buNone/>
              <a:defRPr sz="1800"/>
            </a:lvl1pPr>
          </a:lstStyle>
          <a:p>
            <a:pPr lvl="0"/>
            <a:r>
              <a:rPr lang="en-US"/>
              <a:t>Source Caption if needed</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2324099" y="6425487"/>
            <a:ext cx="449580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1210085730"/>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nge of Support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7086600" y="6443445"/>
            <a:ext cx="2057400" cy="393616"/>
          </a:xfrm>
        </p:spPr>
        <p:txBody>
          <a:bodyPr/>
          <a:lstStyle>
            <a:lvl1pPr>
              <a:defRPr sz="1800"/>
            </a:lvl1pPr>
          </a:lstStyle>
          <a:p>
            <a:fld id="{2D06A98E-9D45-4AC9-A0D5-10D89E137443}" type="slidenum">
              <a:rPr lang="en-US" smtClean="0"/>
              <a:pPr/>
              <a:t>‹#›</a:t>
            </a:fld>
            <a:endParaRPr lang="en-US" dirty="0"/>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623455" y="656705"/>
            <a:ext cx="7891272" cy="981340"/>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2324099" y="6425487"/>
            <a:ext cx="4495801"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pic>
        <p:nvPicPr>
          <p:cNvPr id="8" name="Picture Placeholder 7" descr="Range of Support graphic ">
            <a:extLst>
              <a:ext uri="{FF2B5EF4-FFF2-40B4-BE49-F238E27FC236}">
                <a16:creationId xmlns:a16="http://schemas.microsoft.com/office/drawing/2014/main" id="{E2879A39-6F59-4B2E-9E26-CBAABE345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7163" y="1996053"/>
            <a:ext cx="4369129" cy="4283459"/>
          </a:xfrm>
          <a:prstGeom prst="rect">
            <a:avLst/>
          </a:prstGeom>
        </p:spPr>
      </p:pic>
      <p:grpSp>
        <p:nvGrpSpPr>
          <p:cNvPr id="9" name="Group 8">
            <a:extLst>
              <a:ext uri="{FF2B5EF4-FFF2-40B4-BE49-F238E27FC236}">
                <a16:creationId xmlns:a16="http://schemas.microsoft.com/office/drawing/2014/main" id="{85FA32C5-BC00-4640-96EA-94D1EF4DEA05}"/>
              </a:ext>
            </a:extLst>
          </p:cNvPr>
          <p:cNvGrpSpPr/>
          <p:nvPr userDrawn="1"/>
        </p:nvGrpSpPr>
        <p:grpSpPr>
          <a:xfrm>
            <a:off x="751071" y="1593904"/>
            <a:ext cx="7714789" cy="4839875"/>
            <a:chOff x="751071" y="1593904"/>
            <a:chExt cx="7714789" cy="4839875"/>
          </a:xfrm>
        </p:grpSpPr>
        <p:sp>
          <p:nvSpPr>
            <p:cNvPr id="11" name="Rectangle 10">
              <a:extLst>
                <a:ext uri="{FF2B5EF4-FFF2-40B4-BE49-F238E27FC236}">
                  <a16:creationId xmlns:a16="http://schemas.microsoft.com/office/drawing/2014/main" id="{52CAD44A-F62D-4E21-A107-7FE804CB328A}"/>
                </a:ext>
              </a:extLst>
            </p:cNvPr>
            <p:cNvSpPr/>
            <p:nvPr/>
          </p:nvSpPr>
          <p:spPr>
            <a:xfrm>
              <a:off x="2853996" y="1593904"/>
              <a:ext cx="3642084" cy="461665"/>
            </a:xfrm>
            <a:prstGeom prst="rect">
              <a:avLst/>
            </a:prstGeom>
          </p:spPr>
          <p:txBody>
            <a:bodyPr wrap="square">
              <a:spAutoFit/>
            </a:bodyPr>
            <a:lstStyle/>
            <a:p>
              <a:pPr algn="ctr" defTabSz="457200"/>
              <a:r>
                <a:rPr lang="en-US" sz="1200" b="1" dirty="0">
                  <a:solidFill>
                    <a:srgbClr val="404040"/>
                  </a:solidFill>
                  <a:latin typeface="Calibri" charset="0"/>
                  <a:ea typeface="Calibri" charset="0"/>
                  <a:cs typeface="Calibri" charset="0"/>
                </a:rPr>
                <a:t>Confidential Non-medical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Counseling</a:t>
              </a:r>
            </a:p>
          </p:txBody>
        </p:sp>
        <p:sp>
          <p:nvSpPr>
            <p:cNvPr id="12" name="Rectangle 11">
              <a:extLst>
                <a:ext uri="{FF2B5EF4-FFF2-40B4-BE49-F238E27FC236}">
                  <a16:creationId xmlns:a16="http://schemas.microsoft.com/office/drawing/2014/main" id="{B9027329-8CCA-4BBC-98C2-0BFFD8525055}"/>
                </a:ext>
              </a:extLst>
            </p:cNvPr>
            <p:cNvSpPr/>
            <p:nvPr/>
          </p:nvSpPr>
          <p:spPr>
            <a:xfrm>
              <a:off x="5767387" y="2061393"/>
              <a:ext cx="2009214"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Spouse Education and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Career Opportunities</a:t>
              </a:r>
            </a:p>
          </p:txBody>
        </p:sp>
        <p:sp>
          <p:nvSpPr>
            <p:cNvPr id="13" name="Rectangle 12">
              <a:extLst>
                <a:ext uri="{FF2B5EF4-FFF2-40B4-BE49-F238E27FC236}">
                  <a16:creationId xmlns:a16="http://schemas.microsoft.com/office/drawing/2014/main" id="{2A8ED297-42EE-4930-894D-FE80E0B91D30}"/>
                </a:ext>
              </a:extLst>
            </p:cNvPr>
            <p:cNvSpPr/>
            <p:nvPr/>
          </p:nvSpPr>
          <p:spPr>
            <a:xfrm>
              <a:off x="6517227" y="2791132"/>
              <a:ext cx="1351562"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Document Translation</a:t>
              </a:r>
            </a:p>
          </p:txBody>
        </p:sp>
        <p:sp>
          <p:nvSpPr>
            <p:cNvPr id="14" name="Rectangle 13">
              <a:extLst>
                <a:ext uri="{FF2B5EF4-FFF2-40B4-BE49-F238E27FC236}">
                  <a16:creationId xmlns:a16="http://schemas.microsoft.com/office/drawing/2014/main" id="{C475EA10-8913-4CB7-888F-73865B343A85}"/>
                </a:ext>
              </a:extLst>
            </p:cNvPr>
            <p:cNvSpPr/>
            <p:nvPr/>
          </p:nvSpPr>
          <p:spPr>
            <a:xfrm>
              <a:off x="6847039" y="3514755"/>
              <a:ext cx="1462708"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Language Interpretation</a:t>
              </a:r>
            </a:p>
          </p:txBody>
        </p:sp>
        <p:sp>
          <p:nvSpPr>
            <p:cNvPr id="15" name="Rectangle 14">
              <a:extLst>
                <a:ext uri="{FF2B5EF4-FFF2-40B4-BE49-F238E27FC236}">
                  <a16:creationId xmlns:a16="http://schemas.microsoft.com/office/drawing/2014/main" id="{121EFC83-4D90-4606-8AB0-D9584E5702FB}"/>
                </a:ext>
              </a:extLst>
            </p:cNvPr>
            <p:cNvSpPr/>
            <p:nvPr/>
          </p:nvSpPr>
          <p:spPr>
            <a:xfrm>
              <a:off x="6729902" y="4405740"/>
              <a:ext cx="1735958"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Mobile Resilience Solutions</a:t>
              </a:r>
            </a:p>
          </p:txBody>
        </p:sp>
        <p:sp>
          <p:nvSpPr>
            <p:cNvPr id="16" name="Rectangle 15">
              <a:extLst>
                <a:ext uri="{FF2B5EF4-FFF2-40B4-BE49-F238E27FC236}">
                  <a16:creationId xmlns:a16="http://schemas.microsoft.com/office/drawing/2014/main" id="{1E67117C-A9E2-4724-AD0D-A2AFEE2C4588}"/>
                </a:ext>
              </a:extLst>
            </p:cNvPr>
            <p:cNvSpPr/>
            <p:nvPr/>
          </p:nvSpPr>
          <p:spPr>
            <a:xfrm>
              <a:off x="6469382" y="5219955"/>
              <a:ext cx="1735958" cy="276999"/>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Education</a:t>
              </a:r>
            </a:p>
          </p:txBody>
        </p:sp>
        <p:sp>
          <p:nvSpPr>
            <p:cNvPr id="17" name="Rectangle 16">
              <a:extLst>
                <a:ext uri="{FF2B5EF4-FFF2-40B4-BE49-F238E27FC236}">
                  <a16:creationId xmlns:a16="http://schemas.microsoft.com/office/drawing/2014/main" id="{C7579866-61C2-4302-8044-88191536326A}"/>
                </a:ext>
              </a:extLst>
            </p:cNvPr>
            <p:cNvSpPr/>
            <p:nvPr/>
          </p:nvSpPr>
          <p:spPr>
            <a:xfrm>
              <a:off x="5719856" y="5796031"/>
              <a:ext cx="1874303" cy="461665"/>
            </a:xfrm>
            <a:prstGeom prst="rect">
              <a:avLst/>
            </a:prstGeom>
          </p:spPr>
          <p:txBody>
            <a:bodyPr wrap="square">
              <a:spAutoFit/>
            </a:bodyPr>
            <a:lstStyle/>
            <a:p>
              <a:pPr defTabSz="457200"/>
              <a:r>
                <a:rPr lang="en-US" sz="1200" b="1" dirty="0">
                  <a:solidFill>
                    <a:srgbClr val="404040"/>
                  </a:solidFill>
                  <a:latin typeface="Calibri" charset="0"/>
                  <a:ea typeface="Calibri" charset="0"/>
                  <a:cs typeface="Calibri" charset="0"/>
                </a:rPr>
                <a:t>Adult Disability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Elder Care</a:t>
              </a:r>
            </a:p>
          </p:txBody>
        </p:sp>
        <p:sp>
          <p:nvSpPr>
            <p:cNvPr id="18" name="Rectangle 17">
              <a:extLst>
                <a:ext uri="{FF2B5EF4-FFF2-40B4-BE49-F238E27FC236}">
                  <a16:creationId xmlns:a16="http://schemas.microsoft.com/office/drawing/2014/main" id="{5B28AF51-BB76-431A-8B96-5003F28A9936}"/>
                </a:ext>
              </a:extLst>
            </p:cNvPr>
            <p:cNvSpPr/>
            <p:nvPr/>
          </p:nvSpPr>
          <p:spPr>
            <a:xfrm>
              <a:off x="3739182" y="6156780"/>
              <a:ext cx="1874303" cy="276999"/>
            </a:xfrm>
            <a:prstGeom prst="rect">
              <a:avLst/>
            </a:prstGeom>
          </p:spPr>
          <p:txBody>
            <a:bodyPr wrap="square">
              <a:spAutoFit/>
            </a:bodyPr>
            <a:lstStyle/>
            <a:p>
              <a:pPr algn="ctr" defTabSz="457200"/>
              <a:r>
                <a:rPr lang="en-US" sz="1200" b="1" dirty="0">
                  <a:solidFill>
                    <a:srgbClr val="404040"/>
                  </a:solidFill>
                  <a:latin typeface="Calibri" charset="0"/>
                  <a:ea typeface="Calibri" charset="0"/>
                  <a:cs typeface="Calibri" charset="0"/>
                </a:rPr>
                <a:t>Adoption</a:t>
              </a:r>
            </a:p>
          </p:txBody>
        </p:sp>
        <p:sp>
          <p:nvSpPr>
            <p:cNvPr id="19" name="Rectangle 18">
              <a:extLst>
                <a:ext uri="{FF2B5EF4-FFF2-40B4-BE49-F238E27FC236}">
                  <a16:creationId xmlns:a16="http://schemas.microsoft.com/office/drawing/2014/main" id="{5BF2E71D-6AB7-4E22-94F2-202DB55B36CD}"/>
                </a:ext>
              </a:extLst>
            </p:cNvPr>
            <p:cNvSpPr/>
            <p:nvPr/>
          </p:nvSpPr>
          <p:spPr>
            <a:xfrm>
              <a:off x="1678864" y="5754784"/>
              <a:ext cx="1874303"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Health and Wellness Coaching</a:t>
              </a:r>
            </a:p>
          </p:txBody>
        </p:sp>
        <p:sp>
          <p:nvSpPr>
            <p:cNvPr id="20" name="Rectangle 19">
              <a:extLst>
                <a:ext uri="{FF2B5EF4-FFF2-40B4-BE49-F238E27FC236}">
                  <a16:creationId xmlns:a16="http://schemas.microsoft.com/office/drawing/2014/main" id="{99013ED8-F86E-4726-9A96-1B63BAC38AA6}"/>
                </a:ext>
              </a:extLst>
            </p:cNvPr>
            <p:cNvSpPr/>
            <p:nvPr/>
          </p:nvSpPr>
          <p:spPr>
            <a:xfrm>
              <a:off x="1170435" y="5098310"/>
              <a:ext cx="1735958" cy="276999"/>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Peer-to-Peer Support</a:t>
              </a:r>
            </a:p>
          </p:txBody>
        </p:sp>
        <p:sp>
          <p:nvSpPr>
            <p:cNvPr id="21" name="Rectangle 20">
              <a:extLst>
                <a:ext uri="{FF2B5EF4-FFF2-40B4-BE49-F238E27FC236}">
                  <a16:creationId xmlns:a16="http://schemas.microsoft.com/office/drawing/2014/main" id="{64B9600B-B39D-4E43-9D89-94910F64DD90}"/>
                </a:ext>
              </a:extLst>
            </p:cNvPr>
            <p:cNvSpPr/>
            <p:nvPr/>
          </p:nvSpPr>
          <p:spPr>
            <a:xfrm>
              <a:off x="751071" y="4374917"/>
              <a:ext cx="1735958" cy="276999"/>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Special Needs</a:t>
              </a:r>
            </a:p>
          </p:txBody>
        </p:sp>
        <p:sp>
          <p:nvSpPr>
            <p:cNvPr id="22" name="Rectangle 21">
              <a:extLst>
                <a:ext uri="{FF2B5EF4-FFF2-40B4-BE49-F238E27FC236}">
                  <a16:creationId xmlns:a16="http://schemas.microsoft.com/office/drawing/2014/main" id="{B2C88379-5160-4BA7-9425-F425BF032A98}"/>
                </a:ext>
              </a:extLst>
            </p:cNvPr>
            <p:cNvSpPr/>
            <p:nvPr/>
          </p:nvSpPr>
          <p:spPr>
            <a:xfrm>
              <a:off x="892052" y="3482583"/>
              <a:ext cx="1735958"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Spouse Relocation </a:t>
              </a:r>
            </a:p>
            <a:p>
              <a:pPr algn="r" defTabSz="457200"/>
              <a:r>
                <a:rPr lang="en-US" sz="1200" b="1" dirty="0">
                  <a:solidFill>
                    <a:srgbClr val="404040"/>
                  </a:solidFill>
                  <a:latin typeface="Calibri" charset="0"/>
                  <a:ea typeface="Calibri" charset="0"/>
                  <a:cs typeface="Calibri" charset="0"/>
                </a:rPr>
                <a:t>and Transition</a:t>
              </a:r>
            </a:p>
          </p:txBody>
        </p:sp>
        <p:sp>
          <p:nvSpPr>
            <p:cNvPr id="23" name="Rectangle 22">
              <a:extLst>
                <a:ext uri="{FF2B5EF4-FFF2-40B4-BE49-F238E27FC236}">
                  <a16:creationId xmlns:a16="http://schemas.microsoft.com/office/drawing/2014/main" id="{411E6DB7-0B4E-4398-A215-B0AE2CAACFEE}"/>
                </a:ext>
              </a:extLst>
            </p:cNvPr>
            <p:cNvSpPr/>
            <p:nvPr/>
          </p:nvSpPr>
          <p:spPr>
            <a:xfrm>
              <a:off x="1309728" y="2669079"/>
              <a:ext cx="1677661"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Wounded Warrior and Caregivers</a:t>
              </a:r>
            </a:p>
          </p:txBody>
        </p:sp>
        <p:sp>
          <p:nvSpPr>
            <p:cNvPr id="24" name="Rectangle 23">
              <a:extLst>
                <a:ext uri="{FF2B5EF4-FFF2-40B4-BE49-F238E27FC236}">
                  <a16:creationId xmlns:a16="http://schemas.microsoft.com/office/drawing/2014/main" id="{62BAD2F9-4CA5-450D-A7D8-D87BCF8C0DC2}"/>
                </a:ext>
              </a:extLst>
            </p:cNvPr>
            <p:cNvSpPr/>
            <p:nvPr/>
          </p:nvSpPr>
          <p:spPr>
            <a:xfrm>
              <a:off x="1217733" y="2018261"/>
              <a:ext cx="2358858" cy="461665"/>
            </a:xfrm>
            <a:prstGeom prst="rect">
              <a:avLst/>
            </a:prstGeom>
          </p:spPr>
          <p:txBody>
            <a:bodyPr wrap="square">
              <a:spAutoFit/>
            </a:bodyPr>
            <a:lstStyle/>
            <a:p>
              <a:pPr algn="r" defTabSz="457200"/>
              <a:r>
                <a:rPr lang="en-US" sz="1200" b="1" dirty="0">
                  <a:solidFill>
                    <a:srgbClr val="404040"/>
                  </a:solidFill>
                  <a:latin typeface="Calibri" charset="0"/>
                  <a:ea typeface="Calibri" charset="0"/>
                  <a:cs typeface="Calibri" charset="0"/>
                </a:rPr>
                <a:t>Financial Counseling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Tax Consultation</a:t>
              </a:r>
            </a:p>
          </p:txBody>
        </p:sp>
      </p:grpSp>
    </p:spTree>
    <p:extLst>
      <p:ext uri="{BB962C8B-B14F-4D97-AF65-F5344CB8AC3E}">
        <p14:creationId xmlns:p14="http://schemas.microsoft.com/office/powerpoint/2010/main" val="94164814"/>
      </p:ext>
    </p:extLst>
  </p:cSld>
  <p:clrMapOvr>
    <a:masterClrMapping/>
  </p:clrMapOvr>
  <p:extLst>
    <p:ext uri="{DCECCB84-F9BA-43D5-87BE-67443E8EF086}">
      <p15:sldGuideLst xmlns:p15="http://schemas.microsoft.com/office/powerpoint/2012/main">
        <p15:guide id="1" pos="4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informa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DC719-D012-4F11-B838-8EAA02650AD4}"/>
              </a:ext>
            </a:extLst>
          </p:cNvPr>
          <p:cNvSpPr>
            <a:spLocks noGrp="1"/>
          </p:cNvSpPr>
          <p:nvPr>
            <p:ph type="title"/>
          </p:nvPr>
        </p:nvSpPr>
        <p:spPr>
          <a:xfrm>
            <a:off x="628650" y="665018"/>
            <a:ext cx="7886700" cy="978773"/>
          </a:xfrm>
          <a:prstGeom prst="rect">
            <a:avLst/>
          </a:prstGeom>
        </p:spPr>
        <p:txBody>
          <a:bodyPr anchor="ctr"/>
          <a:lstStyle>
            <a:lvl1pPr>
              <a:defRPr sz="3000" b="1">
                <a:solidFill>
                  <a:schemeClr val="bg1"/>
                </a:solidFill>
                <a:latin typeface="+mn-lt"/>
              </a:defRPr>
            </a:lvl1pPr>
          </a:lstStyle>
          <a:p>
            <a:r>
              <a:rPr lang="en-US"/>
              <a:t>Click to edit Master title style</a:t>
            </a:r>
          </a:p>
        </p:txBody>
      </p:sp>
      <p:sp>
        <p:nvSpPr>
          <p:cNvPr id="4" name="Slide Number Placeholder 3">
            <a:extLst>
              <a:ext uri="{FF2B5EF4-FFF2-40B4-BE49-F238E27FC236}">
                <a16:creationId xmlns:a16="http://schemas.microsoft.com/office/drawing/2014/main" id="{216B8443-2791-4714-A308-208A01DF51F4}"/>
              </a:ext>
            </a:extLst>
          </p:cNvPr>
          <p:cNvSpPr>
            <a:spLocks noGrp="1"/>
          </p:cNvSpPr>
          <p:nvPr>
            <p:ph type="sldNum" sz="quarter" idx="11"/>
          </p:nvPr>
        </p:nvSpPr>
        <p:spPr>
          <a:xfrm>
            <a:off x="7086600" y="6443445"/>
            <a:ext cx="2057400" cy="393616"/>
          </a:xfrm>
        </p:spPr>
        <p:txBody>
          <a:bodyPr/>
          <a:lstStyle>
            <a:lvl1pPr>
              <a:defRPr sz="1800"/>
            </a:lvl1pPr>
          </a:lstStyle>
          <a:p>
            <a:fld id="{2D06A98E-9D45-4AC9-A0D5-10D89E137443}" type="slidenum">
              <a:rPr lang="en-US" smtClean="0"/>
              <a:pPr/>
              <a:t>‹#›</a:t>
            </a:fld>
            <a:endParaRPr lang="en-US" dirty="0"/>
          </a:p>
        </p:txBody>
      </p:sp>
      <p:sp>
        <p:nvSpPr>
          <p:cNvPr id="12" name="Footer Placeholder 3">
            <a:extLst>
              <a:ext uri="{FF2B5EF4-FFF2-40B4-BE49-F238E27FC236}">
                <a16:creationId xmlns:a16="http://schemas.microsoft.com/office/drawing/2014/main" id="{24F96CE4-7A10-454E-BBB4-E1185863B9C1}"/>
              </a:ext>
            </a:extLst>
          </p:cNvPr>
          <p:cNvSpPr>
            <a:spLocks noGrp="1"/>
          </p:cNvSpPr>
          <p:nvPr>
            <p:ph type="ftr" sz="quarter" idx="3"/>
          </p:nvPr>
        </p:nvSpPr>
        <p:spPr>
          <a:xfrm>
            <a:off x="2312760" y="6429165"/>
            <a:ext cx="4518479"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
        <p:nvSpPr>
          <p:cNvPr id="3" name="Text Placeholder 2">
            <a:extLst>
              <a:ext uri="{FF2B5EF4-FFF2-40B4-BE49-F238E27FC236}">
                <a16:creationId xmlns:a16="http://schemas.microsoft.com/office/drawing/2014/main" id="{48419962-6518-4AB1-A7E7-8073A4BB1A44}"/>
              </a:ext>
            </a:extLst>
          </p:cNvPr>
          <p:cNvSpPr>
            <a:spLocks noGrp="1"/>
          </p:cNvSpPr>
          <p:nvPr>
            <p:ph type="body" sz="quarter" idx="12"/>
          </p:nvPr>
        </p:nvSpPr>
        <p:spPr>
          <a:xfrm>
            <a:off x="930275" y="1935071"/>
            <a:ext cx="6556375" cy="515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22072F0D-A52D-4141-B1B8-7FBE9E61D425}"/>
              </a:ext>
            </a:extLst>
          </p:cNvPr>
          <p:cNvSpPr>
            <a:spLocks noGrp="1"/>
          </p:cNvSpPr>
          <p:nvPr>
            <p:ph type="body" sz="quarter" idx="13"/>
          </p:nvPr>
        </p:nvSpPr>
        <p:spPr>
          <a:xfrm>
            <a:off x="930275" y="3300413"/>
            <a:ext cx="6556375" cy="64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F19CBBEE-18E4-4F3A-93F8-46BB8EE0E69A}"/>
              </a:ext>
            </a:extLst>
          </p:cNvPr>
          <p:cNvSpPr>
            <a:spLocks noGrp="1"/>
          </p:cNvSpPr>
          <p:nvPr>
            <p:ph type="body" sz="quarter" idx="14"/>
          </p:nvPr>
        </p:nvSpPr>
        <p:spPr>
          <a:xfrm>
            <a:off x="930275" y="4745038"/>
            <a:ext cx="6556375" cy="64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17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3.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descr="Gray background color." title="Footer Background Color">
            <a:extLst>
              <a:ext uri="{FF2B5EF4-FFF2-40B4-BE49-F238E27FC236}">
                <a16:creationId xmlns:a16="http://schemas.microsoft.com/office/drawing/2014/main" id="{0FD4687B-EC92-42FD-AE2C-BA3913073DA7}"/>
              </a:ext>
            </a:extLst>
          </p:cNvPr>
          <p:cNvSpPr/>
          <p:nvPr userDrawn="1"/>
        </p:nvSpPr>
        <p:spPr>
          <a:xfrm>
            <a:off x="1846" y="6426986"/>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sp>
        <p:nvSpPr>
          <p:cNvPr id="7" name="Rectangle 6" descr="Red header bar.">
            <a:extLst>
              <a:ext uri="{FF2B5EF4-FFF2-40B4-BE49-F238E27FC236}">
                <a16:creationId xmlns:a16="http://schemas.microsoft.com/office/drawing/2014/main" id="{E68271E4-9A7D-47B1-9057-D150959EE917}"/>
              </a:ext>
            </a:extLst>
          </p:cNvPr>
          <p:cNvSpPr/>
          <p:nvPr userDrawn="1"/>
        </p:nvSpPr>
        <p:spPr>
          <a:xfrm>
            <a:off x="0" y="190176"/>
            <a:ext cx="740664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sp>
        <p:nvSpPr>
          <p:cNvPr id="10" name="Title">
            <a:extLst>
              <a:ext uri="{FF2B5EF4-FFF2-40B4-BE49-F238E27FC236}">
                <a16:creationId xmlns:a16="http://schemas.microsoft.com/office/drawing/2014/main" id="{2BF59A01-B5A6-46F4-A7C3-F87545A0AC44}"/>
              </a:ext>
            </a:extLst>
          </p:cNvPr>
          <p:cNvSpPr txBox="1">
            <a:spLocks/>
          </p:cNvSpPr>
          <p:nvPr userDrawn="1"/>
        </p:nvSpPr>
        <p:spPr>
          <a:xfrm>
            <a:off x="471488" y="607346"/>
            <a:ext cx="7387221" cy="1008556"/>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algn="l"/>
            <a:endParaRPr lang="en-US" sz="2250" b="1" dirty="0">
              <a:solidFill>
                <a:schemeClr val="bg2"/>
              </a:solidFill>
            </a:endParaRPr>
          </a:p>
        </p:txBody>
      </p:sp>
      <p:pic>
        <p:nvPicPr>
          <p:cNvPr id="11" name="Military OneSource Logo">
            <a:extLst>
              <a:ext uri="{FF2B5EF4-FFF2-40B4-BE49-F238E27FC236}">
                <a16:creationId xmlns:a16="http://schemas.microsoft.com/office/drawing/2014/main" id="{162FBE0E-F41A-4983-BB2C-F751EFDBB98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33271" y="227785"/>
            <a:ext cx="1307592" cy="313712"/>
          </a:xfrm>
          <a:prstGeom prst="rect">
            <a:avLst/>
          </a:prstGeom>
        </p:spPr>
      </p:pic>
      <p:sp>
        <p:nvSpPr>
          <p:cNvPr id="9" name="Rectangle 8">
            <a:extLst>
              <a:ext uri="{FF2B5EF4-FFF2-40B4-BE49-F238E27FC236}">
                <a16:creationId xmlns:a16="http://schemas.microsoft.com/office/drawing/2014/main" id="{00886FC0-80F6-4263-983B-B77CB627CCAC}"/>
              </a:ext>
            </a:extLst>
          </p:cNvPr>
          <p:cNvSpPr/>
          <p:nvPr userDrawn="1"/>
        </p:nvSpPr>
        <p:spPr>
          <a:xfrm>
            <a:off x="0" y="644252"/>
            <a:ext cx="9144000" cy="995774"/>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51991"/>
            <a:ext cx="2057400" cy="393616"/>
          </a:xfrm>
          <a:prstGeom prst="rect">
            <a:avLst/>
          </a:prstGeom>
        </p:spPr>
        <p:txBody>
          <a:bodyPr vert="horz" lIns="91440" tIns="45720" rIns="91440" bIns="45720" rtlCol="0" anchor="ctr"/>
          <a:lstStyle>
            <a:lvl1pPr algn="r">
              <a:defRPr sz="1800">
                <a:solidFill>
                  <a:schemeClr val="bg1"/>
                </a:solidFill>
              </a:defRPr>
            </a:lvl1pPr>
          </a:lstStyle>
          <a:p>
            <a:fld id="{2D06A98E-9D45-4AC9-A0D5-10D89E137443}" type="slidenum">
              <a:rPr lang="en-US" smtClean="0"/>
              <a:pPr/>
              <a:t>‹#›</a:t>
            </a:fld>
            <a:endParaRPr lang="en-US" dirty="0"/>
          </a:p>
        </p:txBody>
      </p:sp>
      <p:sp>
        <p:nvSpPr>
          <p:cNvPr id="14" name="Footer Placeholder 3">
            <a:extLst>
              <a:ext uri="{FF2B5EF4-FFF2-40B4-BE49-F238E27FC236}">
                <a16:creationId xmlns:a16="http://schemas.microsoft.com/office/drawing/2014/main" id="{749B0742-BCC9-4184-B562-CE7858EEC9D1}"/>
              </a:ext>
            </a:extLst>
          </p:cNvPr>
          <p:cNvSpPr>
            <a:spLocks noGrp="1"/>
          </p:cNvSpPr>
          <p:nvPr>
            <p:ph type="ftr" sz="quarter" idx="3"/>
          </p:nvPr>
        </p:nvSpPr>
        <p:spPr>
          <a:xfrm>
            <a:off x="2225675" y="6457333"/>
            <a:ext cx="4692650"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547681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191" y="1531280"/>
            <a:ext cx="7886700" cy="4351338"/>
          </a:xfrm>
          <a:prstGeom prst="rect">
            <a:avLst/>
          </a:prstGeom>
        </p:spPr>
        <p:txBody>
          <a:bodyPr vert="horz" lIns="91440" tIns="45720" rIns="91440" bIns="45720" rtlCol="0">
            <a:normAutofit/>
          </a:bodyPr>
          <a:lstStyle/>
          <a:p>
            <a:pPr lvl="0"/>
            <a:r>
              <a:rPr lang="en-US" dirty="0"/>
              <a:t>Edit Master text styles</a:t>
            </a:r>
          </a:p>
          <a:p>
            <a:pPr lvl="2"/>
            <a:r>
              <a:rPr lang="en-US" dirty="0"/>
              <a:t>Fourth level</a:t>
            </a:r>
          </a:p>
          <a:p>
            <a:pPr lvl="3"/>
            <a:r>
              <a:rPr lang="en-US" dirty="0"/>
              <a:t>Fifth level</a:t>
            </a:r>
          </a:p>
        </p:txBody>
      </p:sp>
      <p:sp>
        <p:nvSpPr>
          <p:cNvPr id="6" name="Slide Number Placeholder 5"/>
          <p:cNvSpPr>
            <a:spLocks noGrp="1"/>
          </p:cNvSpPr>
          <p:nvPr>
            <p:ph type="sldNum" sz="quarter" idx="4"/>
          </p:nvPr>
        </p:nvSpPr>
        <p:spPr>
          <a:xfrm>
            <a:off x="6980617" y="64460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65ADE-FCD2-CC46-A891-715FECD506BF}" type="slidenum">
              <a:rPr lang="en-US" smtClean="0"/>
              <a:t>‹#›</a:t>
            </a:fld>
            <a:endParaRPr lang="en-US" dirty="0"/>
          </a:p>
        </p:txBody>
      </p:sp>
      <p:pic>
        <p:nvPicPr>
          <p:cNvPr id="7" name="Picture 6">
            <a:extLst>
              <a:ext uri="{FF2B5EF4-FFF2-40B4-BE49-F238E27FC236}">
                <a16:creationId xmlns:a16="http://schemas.microsoft.com/office/drawing/2014/main" id="{E8C6EF4E-6972-954B-AAF2-45B0B28DEE4B}"/>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6"/>
            <a:ext cx="9144000" cy="1202010"/>
          </a:xfrm>
          <a:prstGeom prst="rect">
            <a:avLst/>
          </a:prstGeom>
        </p:spPr>
      </p:pic>
      <p:sp>
        <p:nvSpPr>
          <p:cNvPr id="10" name="Rectangle 9">
            <a:extLst>
              <a:ext uri="{FF2B5EF4-FFF2-40B4-BE49-F238E27FC236}">
                <a16:creationId xmlns:a16="http://schemas.microsoft.com/office/drawing/2014/main" id="{F8608850-C596-3745-B1DF-F40B0BFFC5CF}"/>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102E"/>
              </a:solidFill>
            </a:endParaRPr>
          </a:p>
        </p:txBody>
      </p:sp>
      <p:sp>
        <p:nvSpPr>
          <p:cNvPr id="2" name="Title Placeholder 1"/>
          <p:cNvSpPr>
            <a:spLocks noGrp="1"/>
          </p:cNvSpPr>
          <p:nvPr>
            <p:ph type="title"/>
          </p:nvPr>
        </p:nvSpPr>
        <p:spPr>
          <a:xfrm>
            <a:off x="398191" y="205717"/>
            <a:ext cx="7886700" cy="981057"/>
          </a:xfrm>
          <a:prstGeom prst="rect">
            <a:avLst/>
          </a:prstGeom>
        </p:spPr>
        <p:txBody>
          <a:bodyPr vert="horz" lIns="91440" tIns="45720" rIns="91440" bIns="45720" rtlCol="0" anchor="ctr">
            <a:normAutofit/>
          </a:bodyPr>
          <a:lstStyle/>
          <a:p>
            <a:r>
              <a:rPr lang="en-US" dirty="0"/>
              <a:t>Section Title Style</a:t>
            </a:r>
          </a:p>
        </p:txBody>
      </p:sp>
    </p:spTree>
    <p:extLst>
      <p:ext uri="{BB962C8B-B14F-4D97-AF65-F5344CB8AC3E}">
        <p14:creationId xmlns:p14="http://schemas.microsoft.com/office/powerpoint/2010/main" val="411074989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44" r:id="rId7"/>
    <p:sldLayoutId id="2147483747" r:id="rId8"/>
  </p:sldLayoutIdLst>
  <p:hf hdr="0" ftr="0" dt="0"/>
  <p:txStyles>
    <p:titleStyle>
      <a:lvl1pPr algn="l" defTabSz="914400" rtl="0" eaLnBrk="1" latinLnBrk="0" hangingPunct="1">
        <a:lnSpc>
          <a:spcPct val="90000"/>
        </a:lnSpc>
        <a:spcBef>
          <a:spcPct val="0"/>
        </a:spcBef>
        <a:buNone/>
        <a:defRPr sz="3200" kern="100" spc="-100" baseline="0">
          <a:solidFill>
            <a:schemeClr val="bg1"/>
          </a:solidFill>
          <a:latin typeface="Myriad Pro Semibold"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191" y="1531280"/>
            <a:ext cx="8338304" cy="4351338"/>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679095" y="646972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65ADE-FCD2-CC46-A891-715FECD506BF}" type="slidenum">
              <a:rPr lang="en-US" smtClean="0"/>
              <a:t>‹#›</a:t>
            </a:fld>
            <a:endParaRPr lang="en-US" dirty="0"/>
          </a:p>
        </p:txBody>
      </p:sp>
      <p:pic>
        <p:nvPicPr>
          <p:cNvPr id="7" name="Picture 6">
            <a:extLst>
              <a:ext uri="{FF2B5EF4-FFF2-40B4-BE49-F238E27FC236}">
                <a16:creationId xmlns:a16="http://schemas.microsoft.com/office/drawing/2014/main" id="{E8C6EF4E-6972-954B-AAF2-45B0B28DEE4B}"/>
              </a:ext>
              <a:ext uri="{C183D7F6-B498-43B3-948B-1728B52AA6E4}">
                <adec:decorative xmlns:adec="http://schemas.microsoft.com/office/drawing/2017/decorative" val="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15236"/>
            <a:ext cx="9144000" cy="1202010"/>
          </a:xfrm>
          <a:prstGeom prst="rect">
            <a:avLst/>
          </a:prstGeom>
        </p:spPr>
      </p:pic>
      <p:sp>
        <p:nvSpPr>
          <p:cNvPr id="2" name="Title Placeholder 1"/>
          <p:cNvSpPr>
            <a:spLocks noGrp="1"/>
          </p:cNvSpPr>
          <p:nvPr>
            <p:ph type="title"/>
          </p:nvPr>
        </p:nvSpPr>
        <p:spPr>
          <a:xfrm>
            <a:off x="398190" y="205717"/>
            <a:ext cx="8338305" cy="981057"/>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1081485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48" r:id="rId9"/>
    <p:sldLayoutId id="2147483761" r:id="rId10"/>
    <p:sldLayoutId id="2147483762" r:id="rId11"/>
  </p:sldLayoutIdLst>
  <p:hf hdr="0" ftr="0" dt="0"/>
  <p:txStyles>
    <p:titleStyle>
      <a:lvl1pPr algn="l" defTabSz="914400" rtl="0" eaLnBrk="1" latinLnBrk="0" hangingPunct="1">
        <a:lnSpc>
          <a:spcPct val="90000"/>
        </a:lnSpc>
        <a:spcBef>
          <a:spcPct val="0"/>
        </a:spcBef>
        <a:buNone/>
        <a:defRPr sz="3200" kern="100" spc="0" baseline="0">
          <a:solidFill>
            <a:schemeClr val="bg1"/>
          </a:solidFill>
          <a:latin typeface="Myriad Pro Light"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53C2AB-5C2F-44CE-C43E-551EB4A80CCA}"/>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0" y="-12447"/>
            <a:ext cx="9144000" cy="1202010"/>
          </a:xfrm>
          <a:prstGeom prst="rect">
            <a:avLst/>
          </a:prstGeom>
        </p:spPr>
      </p:pic>
      <p:sp>
        <p:nvSpPr>
          <p:cNvPr id="8" name="Rectangle 7">
            <a:extLst>
              <a:ext uri="{FF2B5EF4-FFF2-40B4-BE49-F238E27FC236}">
                <a16:creationId xmlns:a16="http://schemas.microsoft.com/office/drawing/2014/main" id="{54A68010-2AFD-B61E-D96D-9AC4A2098AD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C8102E"/>
              </a:solidFill>
            </a:endParaRPr>
          </a:p>
        </p:txBody>
      </p:sp>
      <p:sp>
        <p:nvSpPr>
          <p:cNvPr id="3" name="Text Placeholder 2">
            <a:extLst>
              <a:ext uri="{FF2B5EF4-FFF2-40B4-BE49-F238E27FC236}">
                <a16:creationId xmlns:a16="http://schemas.microsoft.com/office/drawing/2014/main" id="{F020F207-B060-8CA2-AC30-93B7E2F0B0CA}"/>
              </a:ext>
            </a:extLst>
          </p:cNvPr>
          <p:cNvSpPr>
            <a:spLocks noGrp="1"/>
          </p:cNvSpPr>
          <p:nvPr>
            <p:ph type="body" idx="1"/>
          </p:nvPr>
        </p:nvSpPr>
        <p:spPr>
          <a:xfrm>
            <a:off x="331470" y="1368951"/>
            <a:ext cx="7886700" cy="48080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0F93B76-50B6-8B19-2B70-81803E3643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F4B381-6DCF-4AB8-AE3C-3FA6DF8478CA}" type="slidenum">
              <a:rPr lang="en-US" smtClean="0"/>
              <a:t>‹#›</a:t>
            </a:fld>
            <a:endParaRPr lang="en-US"/>
          </a:p>
        </p:txBody>
      </p:sp>
      <p:sp>
        <p:nvSpPr>
          <p:cNvPr id="10" name="Title Placeholder 9">
            <a:extLst>
              <a:ext uri="{FF2B5EF4-FFF2-40B4-BE49-F238E27FC236}">
                <a16:creationId xmlns:a16="http://schemas.microsoft.com/office/drawing/2014/main" id="{9CB00DC0-0903-3B42-9AAB-6DCB30D0DE8A}"/>
              </a:ext>
            </a:extLst>
          </p:cNvPr>
          <p:cNvSpPr>
            <a:spLocks noGrp="1"/>
          </p:cNvSpPr>
          <p:nvPr>
            <p:ph type="title"/>
          </p:nvPr>
        </p:nvSpPr>
        <p:spPr>
          <a:xfrm>
            <a:off x="342900" y="370940"/>
            <a:ext cx="7886700" cy="70162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40016484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hdr="0" ftr="0" dt="0"/>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31.xml"/><Relationship Id="rId7" Type="http://schemas.openxmlformats.org/officeDocument/2006/relationships/image" Target="../media/image4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0.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militaryonesource.mil/confidential-help/interactive-tools-services/my-military-onesource-ap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david.a.julian.civ@mail.mil"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request.militaryonesource.mil/"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statepolicy.militaryonesource.mil/" TargetMode="External"/><Relationship Id="rId13" Type="http://schemas.openxmlformats.org/officeDocument/2006/relationships/image" Target="../media/image36.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notesSlide" Target="../notesSlides/notesSlide9.xml"/><Relationship Id="rId16" Type="http://schemas.openxmlformats.org/officeDocument/2006/relationships/image" Target="../media/image39.jpeg"/><Relationship Id="rId1" Type="http://schemas.openxmlformats.org/officeDocument/2006/relationships/slideLayout" Target="../slideLayouts/slideLayout29.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7A60-3D12-C11D-B005-6D78F733E91C}"/>
              </a:ext>
            </a:extLst>
          </p:cNvPr>
          <p:cNvSpPr>
            <a:spLocks noGrp="1"/>
          </p:cNvSpPr>
          <p:nvPr>
            <p:ph type="ctrTitle"/>
          </p:nvPr>
        </p:nvSpPr>
        <p:spPr>
          <a:xfrm>
            <a:off x="721426" y="1309530"/>
            <a:ext cx="7772400" cy="2119470"/>
          </a:xfrm>
        </p:spPr>
        <p:txBody>
          <a:bodyPr>
            <a:normAutofit/>
          </a:bodyPr>
          <a:lstStyle/>
          <a:p>
            <a:r>
              <a:rPr lang="en-US" sz="4800" dirty="0">
                <a:latin typeface="Calibri" panose="020F0502020204030204" pitchFamily="34" charset="0"/>
                <a:cs typeface="Calibri" panose="020F0502020204030204" pitchFamily="34" charset="0"/>
              </a:rPr>
              <a:t>Military Community and Family Policy Overview</a:t>
            </a:r>
          </a:p>
        </p:txBody>
      </p:sp>
      <p:sp>
        <p:nvSpPr>
          <p:cNvPr id="4" name="TextBox 3">
            <a:extLst>
              <a:ext uri="{FF2B5EF4-FFF2-40B4-BE49-F238E27FC236}">
                <a16:creationId xmlns:a16="http://schemas.microsoft.com/office/drawing/2014/main" id="{CB57E85E-F1B5-4042-68FB-842CED0A6E82}"/>
              </a:ext>
            </a:extLst>
          </p:cNvPr>
          <p:cNvSpPr txBox="1"/>
          <p:nvPr/>
        </p:nvSpPr>
        <p:spPr>
          <a:xfrm>
            <a:off x="934308" y="3855699"/>
            <a:ext cx="7077694" cy="1354217"/>
          </a:xfrm>
          <a:prstGeom prst="rect">
            <a:avLst/>
          </a:prstGeom>
          <a:noFill/>
        </p:spPr>
        <p:txBody>
          <a:bodyPr wrap="square" rtlCol="0">
            <a:spAutoFit/>
          </a:bodyPr>
          <a:lstStyle/>
          <a:p>
            <a:pPr marL="0" marR="0" algn="ctr">
              <a:spcBef>
                <a:spcPts val="0"/>
              </a:spcBef>
              <a:spcAft>
                <a:spcPts val="0"/>
              </a:spcAft>
            </a:pPr>
            <a:r>
              <a:rPr lang="en-US" sz="2800" b="1" i="1" dirty="0">
                <a:solidFill>
                  <a:srgbClr val="0F2739"/>
                </a:solidFill>
                <a:latin typeface="Calibri" panose="020F0502020204030204" pitchFamily="34" charset="0"/>
                <a:cs typeface="Calibri" panose="020F0502020204030204" pitchFamily="34" charset="0"/>
              </a:rPr>
              <a:t>Dave Julian</a:t>
            </a:r>
          </a:p>
          <a:p>
            <a:pPr marL="0" marR="0" algn="ctr">
              <a:spcBef>
                <a:spcPts val="0"/>
              </a:spcBef>
              <a:spcAft>
                <a:spcPts val="0"/>
              </a:spcAft>
            </a:pPr>
            <a:r>
              <a:rPr lang="en-US" b="1" i="1" dirty="0">
                <a:solidFill>
                  <a:srgbClr val="0F2739"/>
                </a:solidFill>
                <a:latin typeface="+mj-lt"/>
              </a:rPr>
              <a:t>Senior Advisor</a:t>
            </a:r>
            <a:endParaRPr lang="en-US" b="1" i="1" u="none" strike="noStrike" dirty="0">
              <a:solidFill>
                <a:srgbClr val="0F2739"/>
              </a:solidFill>
              <a:effectLst/>
              <a:latin typeface="+mj-lt"/>
            </a:endParaRPr>
          </a:p>
          <a:p>
            <a:pPr marL="0" marR="0" algn="ctr">
              <a:spcBef>
                <a:spcPts val="0"/>
              </a:spcBef>
              <a:spcAft>
                <a:spcPts val="0"/>
              </a:spcAft>
            </a:pPr>
            <a:r>
              <a:rPr lang="en-US" b="1" i="1" u="none" strike="noStrike" dirty="0">
                <a:solidFill>
                  <a:srgbClr val="0F2739"/>
                </a:solidFill>
                <a:effectLst/>
                <a:latin typeface="+mj-lt"/>
              </a:rPr>
              <a:t>Office of the </a:t>
            </a:r>
            <a:r>
              <a:rPr lang="en-US" b="1" i="1" dirty="0">
                <a:solidFill>
                  <a:srgbClr val="0F2739"/>
                </a:solidFill>
                <a:latin typeface="+mj-lt"/>
              </a:rPr>
              <a:t>Deputy Assistant Secretary of Defense</a:t>
            </a:r>
          </a:p>
          <a:p>
            <a:pPr marL="0" marR="0" algn="ctr">
              <a:spcBef>
                <a:spcPts val="0"/>
              </a:spcBef>
              <a:spcAft>
                <a:spcPts val="0"/>
              </a:spcAft>
            </a:pPr>
            <a:r>
              <a:rPr lang="en-US" b="1" i="1" u="none" strike="noStrike" dirty="0">
                <a:solidFill>
                  <a:srgbClr val="0F2739"/>
                </a:solidFill>
                <a:effectLst/>
                <a:latin typeface="+mj-lt"/>
              </a:rPr>
              <a:t>Military Community and Family Policy</a:t>
            </a:r>
          </a:p>
        </p:txBody>
      </p:sp>
    </p:spTree>
    <p:extLst>
      <p:ext uri="{BB962C8B-B14F-4D97-AF65-F5344CB8AC3E}">
        <p14:creationId xmlns:p14="http://schemas.microsoft.com/office/powerpoint/2010/main" val="162937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D9A2C4E6-7887-4149-8F01-36A195D17F0A}"/>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22" name="Object 21" hidden="1">
                        <a:extLst>
                          <a:ext uri="{FF2B5EF4-FFF2-40B4-BE49-F238E27FC236}">
                            <a16:creationId xmlns:a16="http://schemas.microsoft.com/office/drawing/2014/main" id="{D9A2C4E6-7887-4149-8F01-36A195D17F0A}"/>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B073FB92-F961-4775-A2DF-08DB2219616A}"/>
              </a:ext>
            </a:extLst>
          </p:cNvPr>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8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hronicle Display Black"/>
              <a:ea typeface="+mn-ea"/>
              <a:cs typeface="+mn-cs"/>
              <a:sym typeface="Chronicle Display Black"/>
            </a:endParaRPr>
          </a:p>
        </p:txBody>
      </p:sp>
      <p:sp>
        <p:nvSpPr>
          <p:cNvPr id="29" name="Title 1">
            <a:extLst>
              <a:ext uri="{FF2B5EF4-FFF2-40B4-BE49-F238E27FC236}">
                <a16:creationId xmlns:a16="http://schemas.microsoft.com/office/drawing/2014/main" id="{62198249-F273-4690-B93E-8C0896FDD012}"/>
              </a:ext>
            </a:extLst>
          </p:cNvPr>
          <p:cNvSpPr txBox="1">
            <a:spLocks/>
          </p:cNvSpPr>
          <p:nvPr/>
        </p:nvSpPr>
        <p:spPr>
          <a:xfrm>
            <a:off x="1057175" y="1325882"/>
            <a:ext cx="6891420" cy="3569970"/>
          </a:xfrm>
          <a:prstGeom prst="rect">
            <a:avLst/>
          </a:prstGeom>
          <a:ln w="12700">
            <a:miter lim="400000"/>
          </a:ln>
        </p:spPr>
        <p:txBody>
          <a:bodyPr vert="horz" lIns="205740" tIns="68580" rIns="205740" bIns="68580" rtlCol="0" anchor="ctr" anchorCtr="0">
            <a:noAutofit/>
          </a:bodyPr>
          <a:lstStyle>
            <a:lvl1pPr marL="0" marR="0" indent="0" algn="l" defTabSz="914400" rtl="0" latinLnBrk="0">
              <a:lnSpc>
                <a:spcPct val="80000"/>
              </a:lnSpc>
              <a:spcBef>
                <a:spcPts val="0"/>
              </a:spcBef>
              <a:spcAft>
                <a:spcPts val="0"/>
              </a:spcAft>
              <a:buClrTx/>
              <a:buSzTx/>
              <a:buFontTx/>
              <a:buNone/>
              <a:tabLst/>
              <a:defRPr lang="en-US" sz="3600" b="0" i="0" u="none" strike="noStrike" cap="none" spc="-75" baseline="0" dirty="0">
                <a:ln>
                  <a:noFill/>
                </a:ln>
                <a:solidFill>
                  <a:srgbClr val="000000"/>
                </a:solidFill>
                <a:uFillTx/>
                <a:latin typeface="Chronicle Display Black"/>
                <a:ea typeface="Chronicle Display Black"/>
                <a:cs typeface="Chronicle Display Black"/>
                <a:sym typeface="Chronicle Display Black"/>
              </a:defRPr>
            </a:lvl1pPr>
            <a:lvl2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2pPr>
            <a:lvl3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3pPr>
            <a:lvl4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4pPr>
            <a:lvl5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5pPr>
            <a:lvl6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6pPr>
            <a:lvl7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7pPr>
            <a:lvl8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8pPr>
            <a:lvl9pPr marL="0" marR="0" indent="0" algn="l" defTabSz="914400" rtl="0" latinLnBrk="0">
              <a:lnSpc>
                <a:spcPct val="80000"/>
              </a:lnSpc>
              <a:spcBef>
                <a:spcPts val="0"/>
              </a:spcBef>
              <a:spcAft>
                <a:spcPts val="0"/>
              </a:spcAft>
              <a:buClrTx/>
              <a:buSzTx/>
              <a:buFontTx/>
              <a:buNone/>
              <a:tabLst/>
              <a:defRPr sz="4800" b="0" i="0" u="none" strike="noStrike" cap="none" spc="-100" baseline="0">
                <a:ln>
                  <a:noFill/>
                </a:ln>
                <a:solidFill>
                  <a:srgbClr val="000000"/>
                </a:solidFill>
                <a:uFillTx/>
                <a:latin typeface="Chronicle Display Black"/>
                <a:ea typeface="Chronicle Display Black"/>
                <a:cs typeface="Chronicle Display Black"/>
                <a:sym typeface="Chronicle Display Black"/>
              </a:defRPr>
            </a:lvl9pPr>
          </a:lstStyle>
          <a:p>
            <a:pPr marL="0" marR="0" lvl="0" indent="0" algn="l" defTabSz="914400" rtl="0" eaLnBrk="1" fontAlgn="auto" latinLnBrk="0" hangingPunct="1">
              <a:lnSpc>
                <a:spcPct val="130000"/>
              </a:lnSpc>
              <a:spcBef>
                <a:spcPts val="900"/>
              </a:spcBef>
              <a:spcAft>
                <a:spcPts val="9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Open Sans" panose="020B0606030504020204" pitchFamily="34" charset="0"/>
              <a:cs typeface="Open Sans" panose="020B0606030504020204" pitchFamily="34" charset="0"/>
              <a:sym typeface="Chronicle Display Black"/>
            </a:endParaRPr>
          </a:p>
        </p:txBody>
      </p:sp>
      <p:sp>
        <p:nvSpPr>
          <p:cNvPr id="2" name="Rectangle 1">
            <a:extLst>
              <a:ext uri="{FF2B5EF4-FFF2-40B4-BE49-F238E27FC236}">
                <a16:creationId xmlns:a16="http://schemas.microsoft.com/office/drawing/2014/main" id="{555D8AC6-180F-1B3C-FC43-49518CA38364}"/>
              </a:ext>
            </a:extLst>
          </p:cNvPr>
          <p:cNvSpPr/>
          <p:nvPr/>
        </p:nvSpPr>
        <p:spPr>
          <a:xfrm>
            <a:off x="668640" y="1284943"/>
            <a:ext cx="7806721" cy="1783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1">
            <a:extLst>
              <a:ext uri="{FF2B5EF4-FFF2-40B4-BE49-F238E27FC236}">
                <a16:creationId xmlns:a16="http://schemas.microsoft.com/office/drawing/2014/main" id="{CC03564A-1B69-FC35-9D8A-8DB1ABED4799}"/>
              </a:ext>
            </a:extLst>
          </p:cNvPr>
          <p:cNvSpPr>
            <a:spLocks noGrp="1"/>
          </p:cNvSpPr>
          <p:nvPr>
            <p:ph type="title"/>
          </p:nvPr>
        </p:nvSpPr>
        <p:spPr>
          <a:xfrm>
            <a:off x="301899" y="412740"/>
            <a:ext cx="7009463" cy="514265"/>
          </a:xfrm>
        </p:spPr>
        <p:txBody>
          <a:bodyPr>
            <a:normAutofit/>
          </a:bodyPr>
          <a:lstStyle/>
          <a:p>
            <a:r>
              <a:rPr lang="en-US" sz="3200" b="0" dirty="0">
                <a:solidFill>
                  <a:schemeClr val="bg1"/>
                </a:solidFill>
                <a:latin typeface="Calibri" panose="020F0502020204030204" pitchFamily="34" charset="0"/>
                <a:cs typeface="Calibri" panose="020F0502020204030204" pitchFamily="34" charset="0"/>
              </a:rPr>
              <a:t>EFMP &amp; Me</a:t>
            </a:r>
          </a:p>
        </p:txBody>
      </p:sp>
      <p:sp>
        <p:nvSpPr>
          <p:cNvPr id="7" name="Content Placeholder 2">
            <a:extLst>
              <a:ext uri="{FF2B5EF4-FFF2-40B4-BE49-F238E27FC236}">
                <a16:creationId xmlns:a16="http://schemas.microsoft.com/office/drawing/2014/main" id="{C1400731-5FCB-AA15-870C-DC2111B8CD4E}"/>
              </a:ext>
            </a:extLst>
          </p:cNvPr>
          <p:cNvSpPr txBox="1">
            <a:spLocks/>
          </p:cNvSpPr>
          <p:nvPr/>
        </p:nvSpPr>
        <p:spPr>
          <a:xfrm>
            <a:off x="298296" y="1700394"/>
            <a:ext cx="5478724" cy="47448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rgbClr val="53565A">
                  <a:lumMod val="75000"/>
                </a:srgbClr>
              </a:solidFill>
              <a:effectLst/>
              <a:uLnTx/>
              <a:uFillTx/>
              <a:latin typeface="Calibri"/>
              <a:ea typeface="Open Sans" panose="020B060603050402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rgbClr val="53565A">
                  <a:lumMod val="75000"/>
                </a:srgbClr>
              </a:solidFill>
              <a:effectLst/>
              <a:uLnTx/>
              <a:uFillTx/>
              <a:latin typeface="Calibri"/>
              <a:ea typeface="Open Sans" panose="020B0606030504020204" pitchFamily="34" charset="0"/>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Calibri"/>
                <a:ea typeface="Open Sans" panose="020B0606030504020204" pitchFamily="34" charset="0"/>
                <a:cs typeface="Calibri" panose="020F0502020204030204" pitchFamily="34" charset="0"/>
              </a:rPr>
              <a:t>The EFMP &amp; Me tool provides checklists, resources and referrals to guide service members and their families through each step of the EFMP.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A self-service tool for service members and families which can be accessed on any device with online capability, 24/7.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53565A">
                    <a:lumMod val="75000"/>
                  </a:srgbClr>
                </a:solidFill>
                <a:effectLst/>
                <a:uLnTx/>
                <a:uFillTx/>
                <a:latin typeface="Calibri"/>
                <a:ea typeface="Open Sans" panose="020B0606030504020204" pitchFamily="34" charset="0"/>
                <a:cs typeface="Calibri" panose="020F0502020204030204" pitchFamily="34" charset="0"/>
              </a:rPr>
              <a:t>Users can contact EFMP Family Support providers through EFMP &amp; 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A dashboard for service providers providing the latest (and greatest) in EFMP support, information and resources.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A platform to empower military leaders with information on EFMP so they can provide informed assistance to their </a:t>
            </a:r>
            <a:r>
              <a:rPr lang="en-US" sz="1800" dirty="0">
                <a:solidFill>
                  <a:sysClr val="windowText" lastClr="000000">
                    <a:lumMod val="75000"/>
                    <a:lumOff val="25000"/>
                  </a:sysClr>
                </a:solidFill>
                <a:latin typeface="Calibri"/>
              </a:rPr>
              <a:t>s</a:t>
            </a:r>
            <a:r>
              <a:rPr kumimoji="0" lang="en-US" sz="1800" b="0" i="0" u="none" strike="noStrike" kern="1200" cap="none" spc="0" normalizeH="0" baseline="0" noProof="0" dirty="0" err="1">
                <a:ln>
                  <a:noFill/>
                </a:ln>
                <a:solidFill>
                  <a:sysClr val="windowText" lastClr="000000">
                    <a:lumMod val="75000"/>
                    <a:lumOff val="25000"/>
                  </a:sysClr>
                </a:solidFill>
                <a:effectLst/>
                <a:uLnTx/>
                <a:uFillTx/>
                <a:latin typeface="Calibri"/>
                <a:ea typeface="+mn-ea"/>
                <a:cs typeface="+mn-cs"/>
              </a:rPr>
              <a:t>ervice</a:t>
            </a: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 members and families.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5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5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96AFB4C1-CEC5-CFDE-6F7E-AA97A6313C3A}"/>
              </a:ext>
            </a:extLst>
          </p:cNvPr>
          <p:cNvPicPr>
            <a:picLocks noChangeAspect="1"/>
          </p:cNvPicPr>
          <p:nvPr/>
        </p:nvPicPr>
        <p:blipFill>
          <a:blip r:embed="rId7"/>
          <a:stretch>
            <a:fillRect/>
          </a:stretch>
        </p:blipFill>
        <p:spPr>
          <a:xfrm>
            <a:off x="530409" y="1417704"/>
            <a:ext cx="2215055" cy="354409"/>
          </a:xfrm>
          <a:prstGeom prst="rect">
            <a:avLst/>
          </a:prstGeom>
        </p:spPr>
      </p:pic>
      <p:pic>
        <p:nvPicPr>
          <p:cNvPr id="9" name="Picture 2">
            <a:extLst>
              <a:ext uri="{FF2B5EF4-FFF2-40B4-BE49-F238E27FC236}">
                <a16:creationId xmlns:a16="http://schemas.microsoft.com/office/drawing/2014/main" id="{4B47D114-D077-E176-97A7-4E98E451FA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
          <a:stretch/>
        </p:blipFill>
        <p:spPr bwMode="auto">
          <a:xfrm>
            <a:off x="5915251" y="1284943"/>
            <a:ext cx="3068684" cy="529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1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C84E-D410-2FC9-7996-D0C90BF3D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C26F8-B84C-57EB-0F31-91762872BAC5}"/>
              </a:ext>
            </a:extLst>
          </p:cNvPr>
          <p:cNvSpPr>
            <a:spLocks noGrp="1"/>
          </p:cNvSpPr>
          <p:nvPr>
            <p:ph type="title"/>
          </p:nvPr>
        </p:nvSpPr>
        <p:spPr>
          <a:xfrm>
            <a:off x="482237" y="280583"/>
            <a:ext cx="7636196" cy="649373"/>
          </a:xfrm>
        </p:spPr>
        <p:txBody>
          <a:bodyPr>
            <a:normAutofit/>
          </a:bodyPr>
          <a:lstStyle/>
          <a:p>
            <a:r>
              <a:rPr lang="en-US" sz="3200" dirty="0">
                <a:latin typeface="Calibri"/>
                <a:cs typeface="Calibri"/>
              </a:rPr>
              <a:t>Support for Living OCONUS</a:t>
            </a:r>
          </a:p>
        </p:txBody>
      </p:sp>
      <p:sp>
        <p:nvSpPr>
          <p:cNvPr id="12" name="Content Placeholder 2">
            <a:extLst>
              <a:ext uri="{FF2B5EF4-FFF2-40B4-BE49-F238E27FC236}">
                <a16:creationId xmlns:a16="http://schemas.microsoft.com/office/drawing/2014/main" id="{947CFE9F-D1ED-1CBE-F4EF-D7DFBEB9AAD9}"/>
              </a:ext>
            </a:extLst>
          </p:cNvPr>
          <p:cNvSpPr>
            <a:spLocks noGrp="1"/>
          </p:cNvSpPr>
          <p:nvPr>
            <p:ph type="body" sz="quarter" idx="12"/>
          </p:nvPr>
        </p:nvSpPr>
        <p:spPr>
          <a:xfrm>
            <a:off x="276197" y="1450845"/>
            <a:ext cx="5029200" cy="4820323"/>
          </a:xfrm>
        </p:spPr>
        <p:txBody>
          <a:bodyPr vert="horz" lIns="68580" tIns="34290" rIns="68580" bIns="34290" rtlCol="0" anchor="t">
            <a:noAutofit/>
          </a:bodyPr>
          <a:lstStyle/>
          <a:p>
            <a:pPr marL="0" indent="0">
              <a:spcAft>
                <a:spcPts val="600"/>
              </a:spcAft>
              <a:buNone/>
            </a:pPr>
            <a:r>
              <a:rPr lang="en-US" sz="1800" b="1" dirty="0">
                <a:ea typeface="+mn-lt"/>
                <a:cs typeface="+mn-lt"/>
              </a:rPr>
              <a:t>Once you’re in your new home, Military OneSource can help you settle in and enjoy life OCONUS:</a:t>
            </a:r>
          </a:p>
          <a:p>
            <a:pPr marL="285750" indent="-285750">
              <a:buFont typeface="Arial" panose="020B0604020202020204" pitchFamily="34" charset="0"/>
              <a:buChar char="•"/>
            </a:pPr>
            <a:r>
              <a:rPr lang="en-US" sz="1800" dirty="0">
                <a:ea typeface="+mn-lt"/>
                <a:cs typeface="+mn-lt"/>
              </a:rPr>
              <a:t>Adapt to a new culture and explore </a:t>
            </a:r>
            <a:br>
              <a:rPr lang="en-US" sz="1800" dirty="0">
                <a:ea typeface="+mn-lt"/>
                <a:cs typeface="+mn-lt"/>
              </a:rPr>
            </a:br>
            <a:r>
              <a:rPr lang="en-US" sz="1800" dirty="0">
                <a:ea typeface="+mn-lt"/>
                <a:cs typeface="+mn-lt"/>
              </a:rPr>
              <a:t>your new home</a:t>
            </a:r>
          </a:p>
          <a:p>
            <a:pPr marL="285750" indent="-285750">
              <a:buFont typeface="Arial" panose="020B0604020202020204" pitchFamily="34" charset="0"/>
              <a:buChar char="•"/>
            </a:pPr>
            <a:r>
              <a:rPr lang="en-US" sz="1800" dirty="0">
                <a:ea typeface="+mn-lt"/>
                <a:cs typeface="+mn-lt"/>
              </a:rPr>
              <a:t>Get translation and interpretation services </a:t>
            </a:r>
            <a:br>
              <a:rPr lang="en-US" sz="1800" dirty="0">
                <a:ea typeface="+mn-lt"/>
                <a:cs typeface="+mn-lt"/>
              </a:rPr>
            </a:br>
            <a:r>
              <a:rPr lang="en-US" sz="1800" dirty="0">
                <a:ea typeface="+mn-lt"/>
                <a:cs typeface="+mn-lt"/>
              </a:rPr>
              <a:t>in real time</a:t>
            </a:r>
          </a:p>
          <a:p>
            <a:pPr marL="285750" indent="-285750">
              <a:buFont typeface="Arial" panose="020B0604020202020204" pitchFamily="34" charset="0"/>
              <a:buChar char="•"/>
            </a:pPr>
            <a:r>
              <a:rPr lang="en-US" sz="1800" dirty="0">
                <a:ea typeface="+mn-lt"/>
                <a:cs typeface="+mn-lt"/>
              </a:rPr>
              <a:t>Find your way around your installation</a:t>
            </a:r>
          </a:p>
          <a:p>
            <a:pPr marL="285750" indent="-285750">
              <a:lnSpc>
                <a:spcPct val="100000"/>
              </a:lnSpc>
              <a:buFont typeface="Arial" panose="020B0604020202020204" pitchFamily="34" charset="0"/>
              <a:buChar char="•"/>
            </a:pPr>
            <a:r>
              <a:rPr lang="en-US" sz="1800" dirty="0">
                <a:ea typeface="+mn-lt"/>
                <a:cs typeface="+mn-lt"/>
              </a:rPr>
              <a:t>Find resources for military spouses, </a:t>
            </a:r>
            <a:br>
              <a:rPr lang="en-US" sz="1800" dirty="0">
                <a:ea typeface="+mn-lt"/>
                <a:cs typeface="+mn-lt"/>
              </a:rPr>
            </a:br>
            <a:r>
              <a:rPr lang="en-US" sz="1800" dirty="0">
                <a:ea typeface="+mn-lt"/>
                <a:cs typeface="+mn-lt"/>
              </a:rPr>
              <a:t>children and child care</a:t>
            </a:r>
          </a:p>
          <a:p>
            <a:pPr marL="285750" indent="-285750">
              <a:lnSpc>
                <a:spcPct val="100000"/>
              </a:lnSpc>
              <a:buFont typeface="Arial" panose="020B0604020202020204" pitchFamily="34" charset="0"/>
              <a:buChar char="•"/>
            </a:pPr>
            <a:r>
              <a:rPr lang="en-US" sz="1800" dirty="0">
                <a:ea typeface="+mn-lt"/>
                <a:cs typeface="+mn-lt"/>
              </a:rPr>
              <a:t>Touring and adventure with discounts</a:t>
            </a:r>
          </a:p>
          <a:p>
            <a:pPr marL="285750" indent="-285750">
              <a:lnSpc>
                <a:spcPct val="100000"/>
              </a:lnSpc>
              <a:buFont typeface="Arial" panose="020B0604020202020204" pitchFamily="34" charset="0"/>
              <a:buChar char="•"/>
            </a:pPr>
            <a:r>
              <a:rPr lang="en-US" sz="1800" dirty="0">
                <a:ea typeface="+mn-lt"/>
                <a:cs typeface="+mn-lt"/>
              </a:rPr>
              <a:t>Stay in touch stateside with voting assistance</a:t>
            </a:r>
            <a:endParaRPr lang="en-US" sz="1800" dirty="0">
              <a:ea typeface="Calibri" panose="020F0502020204030204"/>
              <a:cs typeface="Calibri" panose="020F0502020204030204"/>
            </a:endParaRPr>
          </a:p>
          <a:p>
            <a:pPr marL="285750" indent="-285750">
              <a:lnSpc>
                <a:spcPct val="100000"/>
              </a:lnSpc>
            </a:pPr>
            <a:endParaRPr lang="en-US" sz="1800" dirty="0">
              <a:ea typeface="Calibri" panose="020F0502020204030204"/>
              <a:cs typeface="Calibri" panose="020F0502020204030204"/>
            </a:endParaRPr>
          </a:p>
          <a:p>
            <a:pPr marL="0" indent="0">
              <a:lnSpc>
                <a:spcPct val="100000"/>
              </a:lnSpc>
              <a:buNone/>
            </a:pPr>
            <a:r>
              <a:rPr lang="en-US" sz="1800" b="1" dirty="0">
                <a:ea typeface="+mn-lt"/>
                <a:cs typeface="+mn-lt"/>
              </a:rPr>
              <a:t>Military OneSource experts are on hand 24/7 to talk through the ins and outs of living overseas.</a:t>
            </a:r>
          </a:p>
          <a:p>
            <a:pPr marL="0" indent="0">
              <a:lnSpc>
                <a:spcPct val="100000"/>
              </a:lnSpc>
              <a:buNone/>
            </a:pPr>
            <a:endParaRPr lang="en-US" sz="1800" dirty="0">
              <a:ea typeface="+mn-lt"/>
              <a:cs typeface="+mn-lt"/>
            </a:endParaRPr>
          </a:p>
          <a:p>
            <a:pPr marL="0" indent="0">
              <a:lnSpc>
                <a:spcPct val="100000"/>
              </a:lnSpc>
              <a:buNone/>
            </a:pPr>
            <a:br>
              <a:rPr lang="en-US" sz="1800" b="1" dirty="0">
                <a:ea typeface="+mn-lt"/>
                <a:cs typeface="+mn-lt"/>
              </a:rPr>
            </a:br>
            <a:endParaRPr lang="en-US" sz="1800" b="1" dirty="0">
              <a:ea typeface="+mn-lt"/>
              <a:cs typeface="+mn-lt"/>
            </a:endParaRPr>
          </a:p>
        </p:txBody>
      </p:sp>
      <p:pic>
        <p:nvPicPr>
          <p:cNvPr id="4" name="Picture 3">
            <a:extLst>
              <a:ext uri="{FF2B5EF4-FFF2-40B4-BE49-F238E27FC236}">
                <a16:creationId xmlns:a16="http://schemas.microsoft.com/office/drawing/2014/main" id="{E83700A9-260D-3DC7-71CC-6A29A57399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35086" y="1306225"/>
            <a:ext cx="6024472" cy="5109565"/>
          </a:xfrm>
          <a:prstGeom prst="rect">
            <a:avLst/>
          </a:prstGeom>
        </p:spPr>
      </p:pic>
    </p:spTree>
    <p:extLst>
      <p:ext uri="{BB962C8B-B14F-4D97-AF65-F5344CB8AC3E}">
        <p14:creationId xmlns:p14="http://schemas.microsoft.com/office/powerpoint/2010/main" val="336861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21D5-15B2-40F9-9436-1784383196E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Can We Do Together As Champions? </a:t>
            </a:r>
          </a:p>
        </p:txBody>
      </p:sp>
      <p:sp>
        <p:nvSpPr>
          <p:cNvPr id="5" name="Slide Number Placeholder 4">
            <a:extLst>
              <a:ext uri="{FF2B5EF4-FFF2-40B4-BE49-F238E27FC236}">
                <a16:creationId xmlns:a16="http://schemas.microsoft.com/office/drawing/2014/main" id="{6883E373-7F86-5F6D-EFA5-476990E02149}"/>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3" name="Rectangle 2">
            <a:extLst>
              <a:ext uri="{FF2B5EF4-FFF2-40B4-BE49-F238E27FC236}">
                <a16:creationId xmlns:a16="http://schemas.microsoft.com/office/drawing/2014/main" id="{61C817D9-7F9C-7BE6-0A42-B77430B8856B}"/>
              </a:ext>
            </a:extLst>
          </p:cNvPr>
          <p:cNvSpPr/>
          <p:nvPr/>
        </p:nvSpPr>
        <p:spPr>
          <a:xfrm>
            <a:off x="442760" y="1461108"/>
            <a:ext cx="3938740" cy="3513782"/>
          </a:xfrm>
          <a:prstGeom prst="rect">
            <a:avLst/>
          </a:prstGeom>
        </p:spPr>
        <p:txBody>
          <a:bodyPr wrap="square">
            <a:spAutoFit/>
          </a:bodyPr>
          <a:lstStyle/>
          <a:p>
            <a:pPr marL="0" lvl="1" indent="0">
              <a:lnSpc>
                <a:spcPct val="100000"/>
              </a:lnSpc>
              <a:spcBef>
                <a:spcPts val="1000"/>
              </a:spcBef>
              <a:buNone/>
            </a:pPr>
            <a:r>
              <a:rPr lang="en-US" b="1" dirty="0">
                <a:solidFill>
                  <a:srgbClr val="1F355E"/>
                </a:solidFill>
                <a:ea typeface="+mn-lt"/>
                <a:cs typeface="+mn-lt"/>
              </a:rPr>
              <a:t>Supporting the warfighter and family with resources that foster well-being, readiness, and build community requires a</a:t>
            </a:r>
            <a:r>
              <a:rPr lang="en-US" b="1" dirty="0">
                <a:solidFill>
                  <a:srgbClr val="1E355E"/>
                </a:solidFill>
                <a:ea typeface="+mn-lt"/>
                <a:cs typeface="+mn-lt"/>
              </a:rPr>
              <a:t> </a:t>
            </a:r>
            <a:r>
              <a:rPr lang="en-US" b="1" dirty="0">
                <a:solidFill>
                  <a:srgbClr val="EE2741"/>
                </a:solidFill>
                <a:ea typeface="+mn-lt"/>
                <a:cs typeface="+mn-lt"/>
              </a:rPr>
              <a:t>joint effort </a:t>
            </a:r>
            <a:r>
              <a:rPr lang="en-US" b="1" dirty="0">
                <a:solidFill>
                  <a:srgbClr val="1E355E"/>
                </a:solidFill>
                <a:ea typeface="+mn-lt"/>
                <a:cs typeface="+mn-lt"/>
              </a:rPr>
              <a:t>to bolster resource</a:t>
            </a:r>
            <a:r>
              <a:rPr lang="en-US" b="1" dirty="0">
                <a:solidFill>
                  <a:srgbClr val="1F355E"/>
                </a:solidFill>
                <a:ea typeface="+mn-lt"/>
                <a:cs typeface="+mn-lt"/>
              </a:rPr>
              <a:t> </a:t>
            </a:r>
            <a:r>
              <a:rPr lang="en-US" b="1" dirty="0">
                <a:solidFill>
                  <a:srgbClr val="EE2741"/>
                </a:solidFill>
                <a:ea typeface="+mn-lt"/>
                <a:cs typeface="+mn-lt"/>
              </a:rPr>
              <a:t>awareness </a:t>
            </a:r>
            <a:r>
              <a:rPr lang="en-US" b="1" dirty="0">
                <a:solidFill>
                  <a:srgbClr val="1F355E"/>
                </a:solidFill>
                <a:ea typeface="+mn-lt"/>
                <a:cs typeface="+mn-lt"/>
              </a:rPr>
              <a:t>and</a:t>
            </a:r>
            <a:r>
              <a:rPr lang="en-US" b="1" dirty="0">
                <a:solidFill>
                  <a:srgbClr val="EE2741"/>
                </a:solidFill>
                <a:ea typeface="+mn-lt"/>
                <a:cs typeface="+mn-lt"/>
              </a:rPr>
              <a:t> engagement. </a:t>
            </a:r>
            <a:endParaRPr lang="en-US" b="1" dirty="0">
              <a:solidFill>
                <a:srgbClr val="1F355E"/>
              </a:solidFill>
              <a:ea typeface="+mn-lt"/>
              <a:cs typeface="+mn-lt"/>
            </a:endParaRPr>
          </a:p>
          <a:p>
            <a:pPr marL="285750" indent="-285750">
              <a:spcBef>
                <a:spcPts val="1000"/>
              </a:spcBef>
              <a:buFont typeface="Wingdings" panose="05000000000000000000" pitchFamily="2" charset="2"/>
              <a:buChar char="§"/>
            </a:pPr>
            <a:r>
              <a:rPr lang="en-US" sz="1650" dirty="0">
                <a:solidFill>
                  <a:srgbClr val="1F355E"/>
                </a:solidFill>
                <a:ea typeface="+mn-lt"/>
                <a:cs typeface="+mn-lt"/>
              </a:rPr>
              <a:t>Amplify Resources </a:t>
            </a:r>
          </a:p>
          <a:p>
            <a:pPr marL="285750" indent="-285750">
              <a:spcBef>
                <a:spcPts val="1000"/>
              </a:spcBef>
              <a:buFont typeface="Wingdings" panose="05000000000000000000" pitchFamily="2" charset="2"/>
              <a:buChar char="§"/>
            </a:pPr>
            <a:r>
              <a:rPr lang="en-US" sz="1650" dirty="0">
                <a:solidFill>
                  <a:srgbClr val="1F355E"/>
                </a:solidFill>
                <a:ea typeface="+mn-lt"/>
                <a:cs typeface="+mn-lt"/>
              </a:rPr>
              <a:t>Promote social media content</a:t>
            </a:r>
          </a:p>
          <a:p>
            <a:pPr marL="285750" indent="-285750">
              <a:spcBef>
                <a:spcPts val="1000"/>
              </a:spcBef>
              <a:buFont typeface="Wingdings" panose="05000000000000000000" pitchFamily="2" charset="2"/>
              <a:buChar char="§"/>
            </a:pPr>
            <a:r>
              <a:rPr lang="en-US" sz="1650" dirty="0">
                <a:solidFill>
                  <a:srgbClr val="1F355E"/>
                </a:solidFill>
                <a:ea typeface="+mn-lt"/>
                <a:cs typeface="+mn-lt"/>
              </a:rPr>
              <a:t>Leverage formal and informal networks to create more awareness </a:t>
            </a:r>
          </a:p>
          <a:p>
            <a:pPr marL="285750" indent="-285750">
              <a:spcBef>
                <a:spcPts val="1000"/>
              </a:spcBef>
              <a:buFont typeface="Wingdings" panose="05000000000000000000" pitchFamily="2" charset="2"/>
              <a:buChar char="§"/>
            </a:pPr>
            <a:r>
              <a:rPr lang="en-US" sz="1650" dirty="0">
                <a:solidFill>
                  <a:srgbClr val="1F355E"/>
                </a:solidFill>
                <a:ea typeface="+mn-lt"/>
                <a:cs typeface="+mn-lt"/>
              </a:rPr>
              <a:t>Actively share THIS mission critical resource </a:t>
            </a:r>
            <a:endParaRPr lang="en-US" sz="1650" dirty="0">
              <a:ea typeface="+mn-lt"/>
              <a:cs typeface="+mn-lt"/>
            </a:endParaRPr>
          </a:p>
        </p:txBody>
      </p:sp>
      <p:pic>
        <p:nvPicPr>
          <p:cNvPr id="4" name="Picture 3" descr="A group of people posing for the camera&#10;&#10;Description automatically generated">
            <a:extLst>
              <a:ext uri="{FF2B5EF4-FFF2-40B4-BE49-F238E27FC236}">
                <a16:creationId xmlns:a16="http://schemas.microsoft.com/office/drawing/2014/main" id="{9C04FA4E-25C7-5B03-34D0-D2EB160AF3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1500" y="1603612"/>
            <a:ext cx="4609419" cy="3910170"/>
          </a:xfrm>
          <a:prstGeom prst="rect">
            <a:avLst/>
          </a:prstGeom>
        </p:spPr>
      </p:pic>
    </p:spTree>
    <p:extLst>
      <p:ext uri="{BB962C8B-B14F-4D97-AF65-F5344CB8AC3E}">
        <p14:creationId xmlns:p14="http://schemas.microsoft.com/office/powerpoint/2010/main" val="252111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1C9AC3-F062-EB3E-16A3-938B6FCD7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7"/>
          <a:stretch/>
        </p:blipFill>
        <p:spPr>
          <a:xfrm>
            <a:off x="0" y="524429"/>
            <a:ext cx="9144000" cy="3596165"/>
          </a:xfrm>
          <a:prstGeom prst="rect">
            <a:avLst/>
          </a:prstGeom>
        </p:spPr>
      </p:pic>
      <p:sp>
        <p:nvSpPr>
          <p:cNvPr id="17" name="Text Placeholder 16">
            <a:extLst>
              <a:ext uri="{FF2B5EF4-FFF2-40B4-BE49-F238E27FC236}">
                <a16:creationId xmlns:a16="http://schemas.microsoft.com/office/drawing/2014/main" id="{4B6BD7CF-BC93-FC74-BC38-635C6D7E7D10}"/>
              </a:ext>
            </a:extLst>
          </p:cNvPr>
          <p:cNvSpPr>
            <a:spLocks noGrp="1"/>
          </p:cNvSpPr>
          <p:nvPr>
            <p:ph sz="half" idx="13"/>
          </p:nvPr>
        </p:nvSpPr>
        <p:spPr>
          <a:xfrm>
            <a:off x="355607" y="5054607"/>
            <a:ext cx="8324589" cy="551243"/>
          </a:xfrm>
        </p:spPr>
        <p:txBody>
          <a:bodyPr>
            <a:normAutofit/>
          </a:bodyPr>
          <a:lstStyle/>
          <a:p>
            <a:pPr marL="0" indent="0">
              <a:buNone/>
            </a:pPr>
            <a:r>
              <a:rPr lang="en-US" sz="2000" b="1" dirty="0">
                <a:solidFill>
                  <a:srgbClr val="D12A2F"/>
                </a:solidFill>
                <a:latin typeface="Calibri" panose="020F0502020204030204" pitchFamily="34" charset="0"/>
                <a:ea typeface="+mn-lt"/>
                <a:cs typeface="Calibri" panose="020F0502020204030204" pitchFamily="34" charset="0"/>
              </a:rPr>
              <a:t>Access our support when, where and how it's convenient for you.</a:t>
            </a:r>
            <a:endParaRPr lang="en-US" sz="20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E261B05-1079-F2DC-C04E-65849F1008AE}"/>
              </a:ext>
            </a:extLst>
          </p:cNvPr>
          <p:cNvSpPr txBox="1"/>
          <p:nvPr/>
        </p:nvSpPr>
        <p:spPr>
          <a:xfrm>
            <a:off x="355607" y="5499010"/>
            <a:ext cx="2602058" cy="384721"/>
          </a:xfrm>
          <a:prstGeom prst="rect">
            <a:avLst/>
          </a:prstGeom>
          <a:noFill/>
        </p:spPr>
        <p:txBody>
          <a:bodyPr wrap="square" rtlCol="0">
            <a:spAutoFit/>
          </a:bodyPr>
          <a:lstStyle/>
          <a:p>
            <a:r>
              <a:rPr lang="en-US" sz="1900" b="1" dirty="0">
                <a:solidFill>
                  <a:srgbClr val="1F355E"/>
                </a:solidFill>
                <a:latin typeface="Calibri" panose="020F0502020204030204" pitchFamily="34" charset="0"/>
                <a:ea typeface="+mn-lt"/>
                <a:cs typeface="Calibri" panose="020F0502020204030204" pitchFamily="34" charset="0"/>
              </a:rPr>
              <a:t>Call 800-342-9647 </a:t>
            </a:r>
          </a:p>
        </p:txBody>
      </p:sp>
      <p:sp>
        <p:nvSpPr>
          <p:cNvPr id="9" name="TextBox 8">
            <a:extLst>
              <a:ext uri="{FF2B5EF4-FFF2-40B4-BE49-F238E27FC236}">
                <a16:creationId xmlns:a16="http://schemas.microsoft.com/office/drawing/2014/main" id="{CAC3C127-DD99-7897-CE6A-1FF5F0AF25B9}"/>
              </a:ext>
            </a:extLst>
          </p:cNvPr>
          <p:cNvSpPr txBox="1"/>
          <p:nvPr/>
        </p:nvSpPr>
        <p:spPr>
          <a:xfrm>
            <a:off x="2456336" y="5499010"/>
            <a:ext cx="1879599" cy="384721"/>
          </a:xfrm>
          <a:prstGeom prst="rect">
            <a:avLst/>
          </a:prstGeom>
          <a:noFill/>
        </p:spPr>
        <p:txBody>
          <a:bodyPr wrap="square" rtlCol="0">
            <a:spAutoFit/>
          </a:bodyPr>
          <a:lstStyle/>
          <a:p>
            <a:pPr algn="ctr"/>
            <a:r>
              <a:rPr lang="en-US" sz="1900" b="1" dirty="0">
                <a:solidFill>
                  <a:srgbClr val="1F355E"/>
                </a:solidFill>
                <a:latin typeface="Calibri" panose="020F0502020204030204" pitchFamily="34" charset="0"/>
                <a:ea typeface="+mn-lt"/>
                <a:cs typeface="Calibri" panose="020F0502020204030204" pitchFamily="34" charset="0"/>
              </a:rPr>
              <a:t>Live Chat</a:t>
            </a:r>
            <a:endParaRPr lang="en-US" sz="1900" b="1" dirty="0">
              <a:solidFill>
                <a:srgbClr val="1F355E"/>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E83E4C60-0056-565C-C1FE-90765AA2A652}"/>
              </a:ext>
            </a:extLst>
          </p:cNvPr>
          <p:cNvCxnSpPr>
            <a:cxnSpLocks/>
          </p:cNvCxnSpPr>
          <p:nvPr/>
        </p:nvCxnSpPr>
        <p:spPr>
          <a:xfrm flipV="1">
            <a:off x="2665284" y="5484318"/>
            <a:ext cx="0" cy="399413"/>
          </a:xfrm>
          <a:prstGeom prst="line">
            <a:avLst/>
          </a:prstGeom>
          <a:ln w="19050">
            <a:solidFill>
              <a:srgbClr val="1F355E"/>
            </a:solidFill>
          </a:ln>
        </p:spPr>
        <p:style>
          <a:lnRef idx="1">
            <a:schemeClr val="accent1"/>
          </a:lnRef>
          <a:fillRef idx="0">
            <a:schemeClr val="accent1"/>
          </a:fillRef>
          <a:effectRef idx="0">
            <a:schemeClr val="accent1"/>
          </a:effectRef>
          <a:fontRef idx="minor">
            <a:schemeClr val="tx1"/>
          </a:fontRef>
        </p:style>
      </p:cxnSp>
      <p:sp>
        <p:nvSpPr>
          <p:cNvPr id="11" name="TextBox 10">
            <a:hlinkClick r:id="rId4"/>
            <a:extLst>
              <a:ext uri="{FF2B5EF4-FFF2-40B4-BE49-F238E27FC236}">
                <a16:creationId xmlns:a16="http://schemas.microsoft.com/office/drawing/2014/main" id="{6F40C833-6403-F633-AA53-C0DD66C92F5D}"/>
              </a:ext>
            </a:extLst>
          </p:cNvPr>
          <p:cNvSpPr txBox="1"/>
          <p:nvPr/>
        </p:nvSpPr>
        <p:spPr>
          <a:xfrm>
            <a:off x="4285861" y="5499010"/>
            <a:ext cx="3583520" cy="374461"/>
          </a:xfrm>
          <a:prstGeom prst="rect">
            <a:avLst/>
          </a:prstGeom>
          <a:noFill/>
        </p:spPr>
        <p:txBody>
          <a:bodyPr wrap="square" rtlCol="0">
            <a:spAutoFit/>
          </a:bodyPr>
          <a:lstStyle/>
          <a:p>
            <a:pPr>
              <a:lnSpc>
                <a:spcPts val="2200"/>
              </a:lnSpc>
            </a:pPr>
            <a:r>
              <a:rPr lang="en-US" sz="1900" b="1" dirty="0">
                <a:solidFill>
                  <a:srgbClr val="1F355E"/>
                </a:solidFill>
                <a:latin typeface="Calibri" panose="020F0502020204030204" pitchFamily="34" charset="0"/>
                <a:ea typeface="+mn-lt"/>
                <a:cs typeface="Calibri" panose="020F0502020204030204" pitchFamily="34" charset="0"/>
              </a:rPr>
              <a:t>My Military OneSource App</a:t>
            </a:r>
          </a:p>
        </p:txBody>
      </p:sp>
      <p:cxnSp>
        <p:nvCxnSpPr>
          <p:cNvPr id="12" name="Straight Connector 11">
            <a:extLst>
              <a:ext uri="{FF2B5EF4-FFF2-40B4-BE49-F238E27FC236}">
                <a16:creationId xmlns:a16="http://schemas.microsoft.com/office/drawing/2014/main" id="{E37CC67F-0FB5-2466-5AB7-D57C52F268A8}"/>
              </a:ext>
            </a:extLst>
          </p:cNvPr>
          <p:cNvCxnSpPr>
            <a:cxnSpLocks/>
          </p:cNvCxnSpPr>
          <p:nvPr/>
        </p:nvCxnSpPr>
        <p:spPr>
          <a:xfrm flipV="1">
            <a:off x="4145930" y="5484318"/>
            <a:ext cx="0" cy="399413"/>
          </a:xfrm>
          <a:prstGeom prst="line">
            <a:avLst/>
          </a:prstGeom>
          <a:ln w="19050">
            <a:solidFill>
              <a:srgbClr val="1F355E"/>
            </a:solidFill>
          </a:ln>
        </p:spPr>
        <p:style>
          <a:lnRef idx="1">
            <a:schemeClr val="accent1"/>
          </a:lnRef>
          <a:fillRef idx="0">
            <a:schemeClr val="accent1"/>
          </a:fillRef>
          <a:effectRef idx="0">
            <a:schemeClr val="accent1"/>
          </a:effectRef>
          <a:fontRef idx="minor">
            <a:schemeClr val="tx1"/>
          </a:fontRef>
        </p:style>
      </p:cxnSp>
      <p:pic>
        <p:nvPicPr>
          <p:cNvPr id="4" name="Picture 3" descr="Qr code&#10;&#10;Description automatically generated">
            <a:extLst>
              <a:ext uri="{FF2B5EF4-FFF2-40B4-BE49-F238E27FC236}">
                <a16:creationId xmlns:a16="http://schemas.microsoft.com/office/drawing/2014/main" id="{CDB24343-B5A0-534B-7126-5E3EC08FFCBE}"/>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7755219" y="4770399"/>
            <a:ext cx="928048" cy="914400"/>
          </a:xfrm>
          <a:prstGeom prst="rect">
            <a:avLst/>
          </a:prstGeom>
          <a:ln w="73025">
            <a:solidFill>
              <a:schemeClr val="tx1">
                <a:lumMod val="75000"/>
                <a:lumOff val="25000"/>
              </a:schemeClr>
            </a:solidFill>
          </a:ln>
          <a:effectLst/>
        </p:spPr>
      </p:pic>
      <p:pic>
        <p:nvPicPr>
          <p:cNvPr id="14" name="Picture 13" descr="A close up of a logo&#10;&#10;Description automatically generated">
            <a:extLst>
              <a:ext uri="{FF2B5EF4-FFF2-40B4-BE49-F238E27FC236}">
                <a16:creationId xmlns:a16="http://schemas.microsoft.com/office/drawing/2014/main" id="{D0BCAE46-8B6B-4535-4E83-043D4ADA2F76}"/>
              </a:ext>
            </a:extLst>
          </p:cNvPr>
          <p:cNvPicPr>
            <a:picLocks noChangeAspect="1"/>
          </p:cNvPicPr>
          <p:nvPr/>
        </p:nvPicPr>
        <p:blipFill>
          <a:blip r:embed="rId6"/>
          <a:stretch>
            <a:fillRect/>
          </a:stretch>
        </p:blipFill>
        <p:spPr>
          <a:xfrm>
            <a:off x="448376" y="4312181"/>
            <a:ext cx="2628900" cy="635000"/>
          </a:xfrm>
          <a:prstGeom prst="rect">
            <a:avLst/>
          </a:prstGeom>
        </p:spPr>
      </p:pic>
    </p:spTree>
    <p:extLst>
      <p:ext uri="{BB962C8B-B14F-4D97-AF65-F5344CB8AC3E}">
        <p14:creationId xmlns:p14="http://schemas.microsoft.com/office/powerpoint/2010/main" val="200006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21D5-15B2-40F9-9436-1784383196E6}"/>
              </a:ext>
            </a:extLst>
          </p:cNvPr>
          <p:cNvSpPr>
            <a:spLocks noGrp="1"/>
          </p:cNvSpPr>
          <p:nvPr>
            <p:ph type="title"/>
          </p:nvPr>
        </p:nvSpPr>
        <p:spPr>
          <a:xfrm>
            <a:off x="519466" y="384780"/>
            <a:ext cx="7406641" cy="662502"/>
          </a:xfrm>
        </p:spPr>
        <p:txBody>
          <a:bodyPr/>
          <a:lstStyle/>
          <a:p>
            <a:r>
              <a:rPr lang="en-US" dirty="0">
                <a:latin typeface="+mn-lt"/>
              </a:rPr>
              <a:t>Senior Spouse Roundtable  </a:t>
            </a:r>
          </a:p>
        </p:txBody>
      </p:sp>
      <p:sp>
        <p:nvSpPr>
          <p:cNvPr id="5" name="Slide Number Placeholder 4">
            <a:extLst>
              <a:ext uri="{FF2B5EF4-FFF2-40B4-BE49-F238E27FC236}">
                <a16:creationId xmlns:a16="http://schemas.microsoft.com/office/drawing/2014/main" id="{6883E373-7F86-5F6D-EFA5-476990E021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443EC03-D979-119F-CEAB-2EE294B845A5}"/>
              </a:ext>
            </a:extLst>
          </p:cNvPr>
          <p:cNvSpPr txBox="1"/>
          <p:nvPr/>
        </p:nvSpPr>
        <p:spPr>
          <a:xfrm>
            <a:off x="519466" y="1205805"/>
            <a:ext cx="8253831" cy="286232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Sign up for the MC&amp;FP Quarterly Senior Spouse Roundtable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50C20"/>
                </a:solidFill>
                <a:effectLst/>
                <a:uLnTx/>
                <a:uFillTx/>
                <a:latin typeface="Calibri" panose="020F0502020204030204"/>
                <a:ea typeface="+mn-ea"/>
                <a:cs typeface="+mn-cs"/>
              </a:rPr>
              <a:t>Fall 2025</a:t>
            </a:r>
            <a:endParaRPr kumimoji="0" lang="en-US" sz="3600" b="1" i="0" u="none" strike="noStrike" kern="1200" cap="none" spc="0" normalizeH="0" baseline="0" noProof="0" dirty="0">
              <a:ln>
                <a:noFill/>
              </a:ln>
              <a:solidFill>
                <a:srgbClr val="C50C20"/>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Email: Bruce.a.moody.civ@mail.mil</a:t>
            </a:r>
            <a:endPar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Or click on the QR code:</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F550FCB-722D-D5FE-8DC8-09DC01C5A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1031" y="3924224"/>
            <a:ext cx="2214034" cy="2226884"/>
          </a:xfrm>
          <a:prstGeom prst="rect">
            <a:avLst/>
          </a:prstGeom>
        </p:spPr>
      </p:pic>
    </p:spTree>
    <p:extLst>
      <p:ext uri="{BB962C8B-B14F-4D97-AF65-F5344CB8AC3E}">
        <p14:creationId xmlns:p14="http://schemas.microsoft.com/office/powerpoint/2010/main" val="134865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83E373-7F86-5F6D-EFA5-476990E021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443EC03-D979-119F-CEAB-2EE294B845A5}"/>
              </a:ext>
            </a:extLst>
          </p:cNvPr>
          <p:cNvSpPr txBox="1"/>
          <p:nvPr/>
        </p:nvSpPr>
        <p:spPr>
          <a:xfrm>
            <a:off x="507837" y="2640158"/>
            <a:ext cx="8253831" cy="230832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Dave Julian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50C20"/>
                </a:solidFill>
                <a:effectLst/>
                <a:uLnTx/>
                <a:uFillTx/>
                <a:latin typeface="Calibri" panose="020F0502020204030204"/>
                <a:ea typeface="+mn-ea"/>
                <a:cs typeface="+mn-cs"/>
              </a:rPr>
              <a:t>Senior Advisor, MC&amp;FP</a:t>
            </a:r>
            <a:endParaRPr kumimoji="0" lang="en-US" sz="3600" b="1" i="0" u="none" strike="noStrike" kern="1200" cap="none" spc="0" normalizeH="0" baseline="0" noProof="0" dirty="0">
              <a:ln>
                <a:noFill/>
              </a:ln>
              <a:solidFill>
                <a:srgbClr val="C50C20"/>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hlinkClick r:id="rId3"/>
              </a:rPr>
              <a:t>d</a:t>
            </a:r>
            <a:r>
              <a:rPr kumimoji="0" lang="en-US" sz="3600" b="1" i="0" u="none" strike="noStrike" kern="1200" cap="none" spc="0" normalizeH="0" baseline="0" noProof="0" dirty="0" err="1">
                <a:ln>
                  <a:noFill/>
                </a:ln>
                <a:solidFill>
                  <a:prstClr val="black"/>
                </a:solidFill>
                <a:effectLst/>
                <a:uLnTx/>
                <a:uFillTx/>
                <a:latin typeface="Calibri" panose="020F0502020204030204"/>
                <a:hlinkClick r:id="rId3"/>
              </a:rPr>
              <a:t>avid.a.julian.civ</a:t>
            </a:r>
            <a:r>
              <a:rPr lang="en-US" sz="3600" b="1" dirty="0">
                <a:solidFill>
                  <a:prstClr val="black"/>
                </a:solidFill>
                <a:latin typeface="Calibri" panose="020F0502020204030204"/>
                <a:hlinkClick r:id="rId3"/>
              </a:rPr>
              <a:t>@mail.mil</a:t>
            </a:r>
            <a:endParaRPr lang="en-US" sz="36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rPr>
              <a:t>571-438-2048</a:t>
            </a:r>
          </a:p>
        </p:txBody>
      </p:sp>
    </p:spTree>
    <p:extLst>
      <p:ext uri="{BB962C8B-B14F-4D97-AF65-F5344CB8AC3E}">
        <p14:creationId xmlns:p14="http://schemas.microsoft.com/office/powerpoint/2010/main" val="163916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83E373-7F86-5F6D-EFA5-476990E021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443EC03-D979-119F-CEAB-2EE294B845A5}"/>
              </a:ext>
            </a:extLst>
          </p:cNvPr>
          <p:cNvSpPr txBox="1"/>
          <p:nvPr/>
        </p:nvSpPr>
        <p:spPr>
          <a:xfrm>
            <a:off x="507837" y="2640158"/>
            <a:ext cx="8253831"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Backup</a:t>
            </a:r>
            <a:endPar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69618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 y="237960"/>
            <a:ext cx="9143999" cy="712968"/>
          </a:xfrm>
        </p:spPr>
        <p:txBody>
          <a:bodyPr>
            <a:normAutofit/>
          </a:bodyPr>
          <a:lstStyle/>
          <a:p>
            <a:pPr algn="ctr"/>
            <a:r>
              <a:rPr lang="en-US" b="0" dirty="0">
                <a:solidFill>
                  <a:schemeClr val="bg1"/>
                </a:solidFill>
              </a:rPr>
              <a:t>Military Spouse Employment</a:t>
            </a:r>
            <a:endParaRPr lang="en-US" b="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1850" y="1328221"/>
            <a:ext cx="6583233" cy="4875058"/>
          </a:xfrm>
        </p:spPr>
        <p:txBody>
          <a:bodyPr vert="horz" lIns="91440" tIns="45720" rIns="91440" bIns="45720" rtlCol="0" anchor="t">
            <a:noAutofit/>
          </a:bodyPr>
          <a:lstStyle/>
          <a:p>
            <a:pPr marL="0" indent="0">
              <a:spcBef>
                <a:spcPts val="0"/>
              </a:spcBef>
              <a:buNone/>
            </a:pPr>
            <a:r>
              <a:rPr lang="en-US" sz="2000" b="1" dirty="0">
                <a:latin typeface="Calibri"/>
                <a:ea typeface="Calibri"/>
                <a:cs typeface="Calibri" panose="020F0502020204030204"/>
              </a:rPr>
              <a:t>Key Initiatives:</a:t>
            </a:r>
            <a:endParaRPr lang="en-US" sz="2000" b="1" dirty="0">
              <a:latin typeface="Calibri" panose="020F0502020204030204" pitchFamily="34" charset="0"/>
              <a:ea typeface="Calibri" panose="020F0502020204030204" pitchFamily="34" charset="0"/>
              <a:cs typeface="Calibri" panose="020F0502020204030204"/>
            </a:endParaRPr>
          </a:p>
          <a:p>
            <a:pPr marL="342900" lvl="1" indent="-171450"/>
            <a:r>
              <a:rPr lang="en-US" sz="1600" b="1" dirty="0">
                <a:ea typeface="+mn-lt"/>
                <a:cs typeface="+mn-lt"/>
              </a:rPr>
              <a:t>The Military Spouse Employment Partnership (MSEP):</a:t>
            </a:r>
            <a:r>
              <a:rPr lang="en-US" sz="1600" dirty="0">
                <a:ea typeface="+mn-lt"/>
                <a:cs typeface="+mn-lt"/>
              </a:rPr>
              <a:t> Connects military spouses to employers who have committed to recruiting, hiring, promoting, and retaining military spouses. </a:t>
            </a:r>
          </a:p>
          <a:p>
            <a:pPr marL="342900" lvl="1" indent="-171450"/>
            <a:r>
              <a:rPr lang="en-US" sz="1600" b="1" dirty="0">
                <a:ea typeface="+mn-lt"/>
                <a:cs typeface="+mn-lt"/>
              </a:rPr>
              <a:t>The SECO Career Center: </a:t>
            </a:r>
            <a:r>
              <a:rPr lang="en-US" sz="1600" dirty="0">
                <a:ea typeface="+mn-lt"/>
                <a:cs typeface="+mn-lt"/>
              </a:rPr>
              <a:t>Virtual career and educational services through Career Advisors (4-year degree) and Career Coaches (master's degree) at no cost to military spouses. </a:t>
            </a:r>
            <a:endParaRPr lang="en-US" sz="1600" dirty="0">
              <a:ea typeface="Calibri"/>
              <a:cs typeface="Calibri"/>
            </a:endParaRPr>
          </a:p>
          <a:p>
            <a:pPr marL="342900" lvl="1" indent="-171450"/>
            <a:r>
              <a:rPr lang="en-US" sz="1600" b="1" dirty="0">
                <a:ea typeface="+mn-lt"/>
                <a:cs typeface="+mn-lt"/>
              </a:rPr>
              <a:t>The My Career Advancement Account (MyCAA) scholarship: </a:t>
            </a:r>
            <a:r>
              <a:rPr lang="en-US" sz="1600" dirty="0">
                <a:ea typeface="+mn-lt"/>
                <a:cs typeface="+mn-lt"/>
              </a:rPr>
              <a:t>Workforce development initiative that provides eligible spouses with up to $4,000 in financial assistance for the pursuit of education, training, and licensure.</a:t>
            </a:r>
            <a:endParaRPr lang="en-US" sz="1600" dirty="0">
              <a:ea typeface="Calibri"/>
              <a:cs typeface="Calibri"/>
            </a:endParaRPr>
          </a:p>
          <a:p>
            <a:pPr marL="342900" lvl="1" indent="-171450"/>
            <a:r>
              <a:rPr lang="en-US" sz="1600" b="1" dirty="0">
                <a:ea typeface="+mn-lt"/>
                <a:cs typeface="+mn-lt"/>
              </a:rPr>
              <a:t>The </a:t>
            </a:r>
            <a:r>
              <a:rPr lang="en-US" sz="1600" b="1" dirty="0" err="1">
                <a:ea typeface="+mn-lt"/>
                <a:cs typeface="+mn-lt"/>
              </a:rPr>
              <a:t>MySECO</a:t>
            </a:r>
            <a:r>
              <a:rPr lang="en-US" sz="1600" b="1" dirty="0">
                <a:ea typeface="+mn-lt"/>
                <a:cs typeface="+mn-lt"/>
              </a:rPr>
              <a:t> Website</a:t>
            </a:r>
            <a:r>
              <a:rPr lang="en-US" sz="1600" dirty="0">
                <a:ea typeface="+mn-lt"/>
                <a:cs typeface="+mn-lt"/>
              </a:rPr>
              <a:t>: 24-7 virtual access to career resources.</a:t>
            </a:r>
            <a:endParaRPr lang="en-US" sz="1600" dirty="0">
              <a:ea typeface="Calibri"/>
              <a:cs typeface="Calibri"/>
            </a:endParaRPr>
          </a:p>
          <a:p>
            <a:pPr marL="342900" lvl="1" indent="-171450"/>
            <a:r>
              <a:rPr lang="en-US" sz="1600" b="1" dirty="0">
                <a:ea typeface="+mn-lt"/>
                <a:cs typeface="+mn-lt"/>
              </a:rPr>
              <a:t>The Military Spouse Career Accelerator Pilot (MSCAP): </a:t>
            </a:r>
            <a:r>
              <a:rPr lang="en-US" sz="1600" dirty="0">
                <a:ea typeface="+mn-lt"/>
                <a:cs typeface="+mn-lt"/>
              </a:rPr>
              <a:t>A competitive, three-year pilot, providing military spouses with 12-week paid fellowships with industry.</a:t>
            </a:r>
            <a:endParaRPr lang="en-US" sz="1600" dirty="0">
              <a:ea typeface="Calibri"/>
              <a:cs typeface="Calibri"/>
            </a:endParaRPr>
          </a:p>
          <a:p>
            <a:pPr marL="342900" lvl="1" indent="-171450"/>
            <a:r>
              <a:rPr lang="en-US" sz="1600" b="1" dirty="0">
                <a:ea typeface="+mn-lt"/>
                <a:cs typeface="+mn-lt"/>
              </a:rPr>
              <a:t>The Military Spouse Transition Programs (</a:t>
            </a:r>
            <a:r>
              <a:rPr lang="en-US" sz="1600" b="1" dirty="0" err="1">
                <a:ea typeface="+mn-lt"/>
                <a:cs typeface="+mn-lt"/>
              </a:rPr>
              <a:t>MySTeP</a:t>
            </a:r>
            <a:r>
              <a:rPr lang="en-US" sz="1600" b="1" dirty="0">
                <a:ea typeface="+mn-lt"/>
                <a:cs typeface="+mn-lt"/>
              </a:rPr>
              <a:t>):</a:t>
            </a:r>
            <a:r>
              <a:rPr lang="en-US" sz="1600" dirty="0">
                <a:ea typeface="+mn-lt"/>
                <a:cs typeface="+mn-lt"/>
              </a:rPr>
              <a:t>  ~125 micro learning videos to prepare for and navigate the eventual transition away from military life. </a:t>
            </a:r>
            <a:endParaRPr lang="en-US" sz="1600" dirty="0">
              <a:ea typeface="Calibri"/>
              <a:cs typeface="Calibri"/>
            </a:endParaRPr>
          </a:p>
        </p:txBody>
      </p:sp>
      <p:sp>
        <p:nvSpPr>
          <p:cNvPr id="4" name="Slide Number Placeholder 3"/>
          <p:cNvSpPr>
            <a:spLocks noGrp="1"/>
          </p:cNvSpPr>
          <p:nvPr>
            <p:ph type="sldNum" sz="quarter" idx="4"/>
          </p:nvPr>
        </p:nvSpPr>
        <p:spPr>
          <a:xfrm>
            <a:off x="8159632" y="6672650"/>
            <a:ext cx="822960" cy="16063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C50FAF-FDB4-47E3-9B32-F33882150ABC}" type="slidenum">
              <a:rPr lang="en-US" smtClean="0"/>
              <a:pPr/>
              <a:t>17</a:t>
            </a:fld>
            <a:endParaRPr lang="en-US">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26847FA6-AFC0-BB0C-B27E-10907D4C6415}"/>
              </a:ext>
            </a:extLst>
          </p:cNvPr>
          <p:cNvSpPr txBox="1">
            <a:spLocks/>
          </p:cNvSpPr>
          <p:nvPr/>
        </p:nvSpPr>
        <p:spPr>
          <a:xfrm>
            <a:off x="121125" y="1003583"/>
            <a:ext cx="8809599" cy="48750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600" dirty="0">
              <a:ea typeface="Calibri"/>
              <a:cs typeface="Calibri"/>
            </a:endParaRPr>
          </a:p>
        </p:txBody>
      </p:sp>
      <p:pic>
        <p:nvPicPr>
          <p:cNvPr id="19" name="Picture 18" descr="Building icon vector SVG, PNG download free - 7">
            <a:extLst>
              <a:ext uri="{FF2B5EF4-FFF2-40B4-BE49-F238E27FC236}">
                <a16:creationId xmlns:a16="http://schemas.microsoft.com/office/drawing/2014/main" id="{9F96557F-496C-1718-830D-E0C89FB31E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4778" y="1807741"/>
            <a:ext cx="526775" cy="516836"/>
          </a:xfrm>
          <a:prstGeom prst="rect">
            <a:avLst/>
          </a:prstGeom>
        </p:spPr>
      </p:pic>
      <p:sp>
        <p:nvSpPr>
          <p:cNvPr id="20" name="TextBox 19">
            <a:extLst>
              <a:ext uri="{FF2B5EF4-FFF2-40B4-BE49-F238E27FC236}">
                <a16:creationId xmlns:a16="http://schemas.microsoft.com/office/drawing/2014/main" id="{11D38D57-CC73-5491-DE40-3220E2E074E1}"/>
              </a:ext>
            </a:extLst>
          </p:cNvPr>
          <p:cNvSpPr txBox="1"/>
          <p:nvPr/>
        </p:nvSpPr>
        <p:spPr>
          <a:xfrm>
            <a:off x="7321005" y="1827619"/>
            <a:ext cx="16697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950+ Employer Partners</a:t>
            </a:r>
            <a:endParaRPr lang="en-US" sz="1400" b="1"/>
          </a:p>
        </p:txBody>
      </p:sp>
      <p:pic>
        <p:nvPicPr>
          <p:cNvPr id="21" name="Picture 20" descr="Contact Center Icon at Vectorified.com | Collection of Contact Center ...">
            <a:extLst>
              <a:ext uri="{FF2B5EF4-FFF2-40B4-BE49-F238E27FC236}">
                <a16:creationId xmlns:a16="http://schemas.microsoft.com/office/drawing/2014/main" id="{1C51E45C-E965-64C4-2339-D052FC6C2E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4779" y="2453784"/>
            <a:ext cx="526775" cy="496958"/>
          </a:xfrm>
          <a:prstGeom prst="rect">
            <a:avLst/>
          </a:prstGeom>
        </p:spPr>
      </p:pic>
      <p:sp>
        <p:nvSpPr>
          <p:cNvPr id="22" name="TextBox 21">
            <a:extLst>
              <a:ext uri="{FF2B5EF4-FFF2-40B4-BE49-F238E27FC236}">
                <a16:creationId xmlns:a16="http://schemas.microsoft.com/office/drawing/2014/main" id="{161A82EA-14F1-8038-6EB5-514AC81EC881}"/>
              </a:ext>
            </a:extLst>
          </p:cNvPr>
          <p:cNvSpPr txBox="1"/>
          <p:nvPr/>
        </p:nvSpPr>
        <p:spPr>
          <a:xfrm>
            <a:off x="7321006" y="2473661"/>
            <a:ext cx="17890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135k Career Center Contacts</a:t>
            </a:r>
            <a:endParaRPr lang="en-US" sz="1400"/>
          </a:p>
        </p:txBody>
      </p:sp>
      <p:pic>
        <p:nvPicPr>
          <p:cNvPr id="23" name="Picture 22" descr="Free Education Icon #136163 - Free Icons Library">
            <a:extLst>
              <a:ext uri="{FF2B5EF4-FFF2-40B4-BE49-F238E27FC236}">
                <a16:creationId xmlns:a16="http://schemas.microsoft.com/office/drawing/2014/main" id="{97299EAA-7381-B545-D814-8EFBCC134A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4781" y="3209662"/>
            <a:ext cx="526774" cy="386619"/>
          </a:xfrm>
          <a:prstGeom prst="rect">
            <a:avLst/>
          </a:prstGeom>
        </p:spPr>
      </p:pic>
      <p:sp>
        <p:nvSpPr>
          <p:cNvPr id="25" name="TextBox 24">
            <a:extLst>
              <a:ext uri="{FF2B5EF4-FFF2-40B4-BE49-F238E27FC236}">
                <a16:creationId xmlns:a16="http://schemas.microsoft.com/office/drawing/2014/main" id="{032093E4-8F0C-F18E-160D-90C624956604}"/>
              </a:ext>
            </a:extLst>
          </p:cNvPr>
          <p:cNvSpPr txBox="1"/>
          <p:nvPr/>
        </p:nvSpPr>
        <p:spPr>
          <a:xfrm>
            <a:off x="7330944" y="3159461"/>
            <a:ext cx="17890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9,500+ Spouse Received Funding</a:t>
            </a:r>
          </a:p>
        </p:txBody>
      </p:sp>
      <p:pic>
        <p:nvPicPr>
          <p:cNvPr id="26" name="Picture 25" descr="Website Icon Vector #89539 - Free Icons Library">
            <a:extLst>
              <a:ext uri="{FF2B5EF4-FFF2-40B4-BE49-F238E27FC236}">
                <a16:creationId xmlns:a16="http://schemas.microsoft.com/office/drawing/2014/main" id="{F5371CCA-2254-A54B-FEB3-152B0C8397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4781" y="3765750"/>
            <a:ext cx="526774" cy="437322"/>
          </a:xfrm>
          <a:prstGeom prst="rect">
            <a:avLst/>
          </a:prstGeom>
        </p:spPr>
      </p:pic>
      <p:sp>
        <p:nvSpPr>
          <p:cNvPr id="27" name="TextBox 26">
            <a:extLst>
              <a:ext uri="{FF2B5EF4-FFF2-40B4-BE49-F238E27FC236}">
                <a16:creationId xmlns:a16="http://schemas.microsoft.com/office/drawing/2014/main" id="{7C9C8DDD-8630-1FD1-1EC2-54C57C834A17}"/>
              </a:ext>
            </a:extLst>
          </p:cNvPr>
          <p:cNvSpPr txBox="1"/>
          <p:nvPr/>
        </p:nvSpPr>
        <p:spPr>
          <a:xfrm>
            <a:off x="7211674" y="3885016"/>
            <a:ext cx="18884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1,000,000+ Page Views</a:t>
            </a:r>
          </a:p>
        </p:txBody>
      </p:sp>
      <p:pic>
        <p:nvPicPr>
          <p:cNvPr id="28" name="Picture 27" descr="Fellowship Icon #283255 - Free Icons Library">
            <a:extLst>
              <a:ext uri="{FF2B5EF4-FFF2-40B4-BE49-F238E27FC236}">
                <a16:creationId xmlns:a16="http://schemas.microsoft.com/office/drawing/2014/main" id="{F52AAAA8-B2BB-2F26-B04A-E47D8F0BA5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04779" y="4352158"/>
            <a:ext cx="526775" cy="487018"/>
          </a:xfrm>
          <a:prstGeom prst="rect">
            <a:avLst/>
          </a:prstGeom>
        </p:spPr>
      </p:pic>
      <p:sp>
        <p:nvSpPr>
          <p:cNvPr id="29" name="TextBox 28">
            <a:extLst>
              <a:ext uri="{FF2B5EF4-FFF2-40B4-BE49-F238E27FC236}">
                <a16:creationId xmlns:a16="http://schemas.microsoft.com/office/drawing/2014/main" id="{8F5D5AE0-4459-9068-A56D-CD7354BED50C}"/>
              </a:ext>
            </a:extLst>
          </p:cNvPr>
          <p:cNvSpPr txBox="1"/>
          <p:nvPr/>
        </p:nvSpPr>
        <p:spPr>
          <a:xfrm>
            <a:off x="7181855" y="4352155"/>
            <a:ext cx="18884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1,000+ Spouse Fellows</a:t>
            </a:r>
          </a:p>
          <a:p>
            <a:pPr algn="ctr"/>
            <a:r>
              <a:rPr lang="en-US" sz="1400" b="1">
                <a:ea typeface="Calibri"/>
                <a:cs typeface="Calibri"/>
              </a:rPr>
              <a:t>(2 Years)</a:t>
            </a:r>
          </a:p>
        </p:txBody>
      </p:sp>
      <p:pic>
        <p:nvPicPr>
          <p:cNvPr id="31" name="Picture 30" descr="Thumbs Up Png Icon #199430 - Free Icons Library">
            <a:extLst>
              <a:ext uri="{FF2B5EF4-FFF2-40B4-BE49-F238E27FC236}">
                <a16:creationId xmlns:a16="http://schemas.microsoft.com/office/drawing/2014/main" id="{F10C66D7-4509-092C-D297-9D250017CA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04781" y="5008141"/>
            <a:ext cx="526775" cy="526775"/>
          </a:xfrm>
          <a:prstGeom prst="rect">
            <a:avLst/>
          </a:prstGeom>
        </p:spPr>
      </p:pic>
      <p:sp>
        <p:nvSpPr>
          <p:cNvPr id="32" name="TextBox 31">
            <a:extLst>
              <a:ext uri="{FF2B5EF4-FFF2-40B4-BE49-F238E27FC236}">
                <a16:creationId xmlns:a16="http://schemas.microsoft.com/office/drawing/2014/main" id="{B0B87588-CAF3-88C6-B4C8-C11ECE88F5D2}"/>
              </a:ext>
            </a:extLst>
          </p:cNvPr>
          <p:cNvSpPr txBox="1"/>
          <p:nvPr/>
        </p:nvSpPr>
        <p:spPr>
          <a:xfrm>
            <a:off x="7181854" y="5028015"/>
            <a:ext cx="18884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Calibri"/>
                <a:cs typeface="Calibri"/>
              </a:rPr>
              <a:t>98% Satisfaction Across Programs</a:t>
            </a:r>
            <a:endParaRPr lang="en-US"/>
          </a:p>
        </p:txBody>
      </p:sp>
    </p:spTree>
    <p:extLst>
      <p:ext uri="{BB962C8B-B14F-4D97-AF65-F5344CB8AC3E}">
        <p14:creationId xmlns:p14="http://schemas.microsoft.com/office/powerpoint/2010/main" val="318954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6B0028-69AB-8A38-244B-1865E06FC4BB}"/>
              </a:ext>
            </a:extLst>
          </p:cNvPr>
          <p:cNvSpPr>
            <a:spLocks noGrp="1"/>
          </p:cNvSpPr>
          <p:nvPr>
            <p:ph type="title"/>
          </p:nvPr>
        </p:nvSpPr>
        <p:spPr>
          <a:xfrm>
            <a:off x="318407" y="205717"/>
            <a:ext cx="8825592" cy="981057"/>
          </a:xfrm>
        </p:spPr>
        <p:txBody>
          <a:bodyPr/>
          <a:lstStyle/>
          <a:p>
            <a:r>
              <a:rPr lang="en-US" dirty="0">
                <a:latin typeface="Calibri" panose="020F0502020204030204" pitchFamily="34" charset="0"/>
                <a:cs typeface="Calibri" panose="020F0502020204030204" pitchFamily="34" charset="0"/>
              </a:rPr>
              <a:t>Military Community and Family Policy</a:t>
            </a:r>
          </a:p>
        </p:txBody>
      </p:sp>
      <p:sp>
        <p:nvSpPr>
          <p:cNvPr id="10" name="Rectangle 9">
            <a:extLst>
              <a:ext uri="{FF2B5EF4-FFF2-40B4-BE49-F238E27FC236}">
                <a16:creationId xmlns:a16="http://schemas.microsoft.com/office/drawing/2014/main" id="{EB53F8C2-37FB-DE79-E2AB-81FEE674CFC5}"/>
              </a:ext>
            </a:extLst>
          </p:cNvPr>
          <p:cNvSpPr/>
          <p:nvPr/>
        </p:nvSpPr>
        <p:spPr>
          <a:xfrm>
            <a:off x="4572000" y="1186774"/>
            <a:ext cx="4572000" cy="497496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5426839-7C26-B65D-E181-873A47C473CB}"/>
              </a:ext>
            </a:extLst>
          </p:cNvPr>
          <p:cNvSpPr>
            <a:spLocks noGrp="1"/>
          </p:cNvSpPr>
          <p:nvPr>
            <p:ph type="sldNum" sz="quarter" idx="12"/>
          </p:nvPr>
        </p:nvSpPr>
        <p:spPr>
          <a:xfrm>
            <a:off x="6292675" y="6469720"/>
            <a:ext cx="24301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65ADE-FCD2-CC46-A891-715FECD506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2CA931E-7918-23BD-F1E6-21A32BADF39A}"/>
              </a:ext>
            </a:extLst>
          </p:cNvPr>
          <p:cNvSpPr txBox="1"/>
          <p:nvPr/>
        </p:nvSpPr>
        <p:spPr>
          <a:xfrm>
            <a:off x="279833" y="1345607"/>
            <a:ext cx="4292167" cy="1600438"/>
          </a:xfrm>
          <a:prstGeom prst="rect">
            <a:avLst/>
          </a:prstGeom>
          <a:noFill/>
        </p:spPr>
        <p:txBody>
          <a:bodyPr wrap="square" rtlCol="0">
            <a:spAutoFit/>
          </a:bodyPr>
          <a:lstStyle/>
          <a:p>
            <a:pPr marL="0" indent="0" algn="ctr">
              <a:buNone/>
            </a:pPr>
            <a:r>
              <a:rPr lang="en-US" b="1" dirty="0">
                <a:solidFill>
                  <a:srgbClr val="FF0000"/>
                </a:solidFill>
              </a:rPr>
              <a:t>MC&amp;FP Mission</a:t>
            </a:r>
          </a:p>
          <a:p>
            <a:r>
              <a:rPr lang="en-US" sz="1600" dirty="0"/>
              <a:t>Contribute to force readiness and quality of life by providing policies and programs that advance the well-being of service members, their families, survivors and other eligible members of the military community. </a:t>
            </a:r>
          </a:p>
        </p:txBody>
      </p:sp>
      <p:sp>
        <p:nvSpPr>
          <p:cNvPr id="4" name="TextBox 3">
            <a:extLst>
              <a:ext uri="{FF2B5EF4-FFF2-40B4-BE49-F238E27FC236}">
                <a16:creationId xmlns:a16="http://schemas.microsoft.com/office/drawing/2014/main" id="{F4332376-CC73-F9D9-20F2-FA6A885C6517}"/>
              </a:ext>
            </a:extLst>
          </p:cNvPr>
          <p:cNvSpPr txBox="1"/>
          <p:nvPr/>
        </p:nvSpPr>
        <p:spPr>
          <a:xfrm>
            <a:off x="180355" y="3052117"/>
            <a:ext cx="4391645" cy="1107996"/>
          </a:xfrm>
          <a:prstGeom prst="rect">
            <a:avLst/>
          </a:prstGeom>
          <a:noFill/>
        </p:spPr>
        <p:txBody>
          <a:bodyPr wrap="square" rtlCol="0">
            <a:spAutoFit/>
          </a:bodyPr>
          <a:lstStyle/>
          <a:p>
            <a:pPr marL="0" indent="0" algn="ctr">
              <a:buNone/>
            </a:pPr>
            <a:r>
              <a:rPr lang="en-US" b="1" dirty="0">
                <a:solidFill>
                  <a:srgbClr val="FF0000"/>
                </a:solidFill>
              </a:rPr>
              <a:t>MC&amp;FP Vision</a:t>
            </a:r>
          </a:p>
          <a:p>
            <a:r>
              <a:rPr lang="en-US" sz="1600" dirty="0"/>
              <a:t>A continuum of support across military and civilian communities that enable service members, military families and survivors to thrive. </a:t>
            </a:r>
          </a:p>
        </p:txBody>
      </p:sp>
      <p:sp>
        <p:nvSpPr>
          <p:cNvPr id="5" name="Content Placeholder 8">
            <a:extLst>
              <a:ext uri="{FF2B5EF4-FFF2-40B4-BE49-F238E27FC236}">
                <a16:creationId xmlns:a16="http://schemas.microsoft.com/office/drawing/2014/main" id="{B4298EDB-4A17-B68A-9DAE-D776156E89EB}"/>
              </a:ext>
            </a:extLst>
          </p:cNvPr>
          <p:cNvSpPr txBox="1">
            <a:spLocks/>
          </p:cNvSpPr>
          <p:nvPr/>
        </p:nvSpPr>
        <p:spPr>
          <a:xfrm>
            <a:off x="318407" y="4266185"/>
            <a:ext cx="4014785" cy="1607302"/>
          </a:xfrm>
          <a:prstGeom prst="rect">
            <a:avLst/>
          </a:prstGeom>
          <a:ln w="38100">
            <a:solidFill>
              <a:schemeClr val="accent1">
                <a:lumMod val="75000"/>
              </a:schemeClr>
            </a:solidFill>
          </a:ln>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b="0" i="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yriad Pro" panose="020B0503030403020204" pitchFamily="34" charset="0"/>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Myriad Pro" panose="020B0503030403020204" pitchFamily="34" charset="0"/>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yriad Pro" panose="020B0503030403020204" pitchFamily="34" charset="0"/>
                <a:ea typeface="+mn-ea"/>
                <a:cs typeface="+mn-cs"/>
              </a:defRPr>
            </a:lvl4pPr>
            <a:lvl5pPr marL="6858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tx1"/>
                </a:solidFill>
                <a:latin typeface="Myriad Pro" panose="020B0503030403020204" pitchFamily="34" charset="0"/>
                <a:ea typeface="+mn-ea"/>
                <a:cs typeface="+mn-cs"/>
              </a:defRPr>
            </a:lvl5pPr>
            <a:lvl6pPr marL="1147763" indent="-228600" algn="l" defTabSz="914400" rtl="0" eaLnBrk="1" latinLnBrk="0" hangingPunct="1">
              <a:lnSpc>
                <a:spcPct val="90000"/>
              </a:lnSpc>
              <a:spcBef>
                <a:spcPts val="500"/>
              </a:spcBef>
              <a:buFont typeface="Symbol" panose="05050102010706020507" pitchFamily="18" charset="2"/>
              <a:buChar char="-"/>
              <a:defRPr sz="1800" b="0" i="0" kern="1200">
                <a:solidFill>
                  <a:schemeClr val="tx1"/>
                </a:solidFill>
                <a:latin typeface="Myriad Pro" panose="020B0503030403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Secretary of Defense Priorities</a:t>
            </a:r>
          </a:p>
          <a:p>
            <a:pPr marL="798513" indent="-163513"/>
            <a:r>
              <a:rPr lang="en-US" dirty="0"/>
              <a:t>Revive Warrior Ethos</a:t>
            </a:r>
          </a:p>
          <a:p>
            <a:pPr marL="798513" indent="-163513"/>
            <a:r>
              <a:rPr lang="en-US" dirty="0"/>
              <a:t>Reestablish Deterrence</a:t>
            </a:r>
          </a:p>
          <a:p>
            <a:pPr marL="798513" indent="-163513"/>
            <a:r>
              <a:rPr lang="en-US" dirty="0"/>
              <a:t>Rebuild our Military </a:t>
            </a:r>
            <a:endParaRPr lang="en-US" sz="1800" dirty="0"/>
          </a:p>
          <a:p>
            <a:pPr marL="0" indent="0">
              <a:buFont typeface="Arial" panose="020B0604020202020204" pitchFamily="34" charset="0"/>
              <a:buNone/>
            </a:pPr>
            <a:endParaRPr lang="en-US" dirty="0"/>
          </a:p>
        </p:txBody>
      </p:sp>
      <p:sp>
        <p:nvSpPr>
          <p:cNvPr id="12" name="Content Placeholder 11">
            <a:extLst>
              <a:ext uri="{FF2B5EF4-FFF2-40B4-BE49-F238E27FC236}">
                <a16:creationId xmlns:a16="http://schemas.microsoft.com/office/drawing/2014/main" id="{115CDB83-9C0B-F381-E6DA-C762CA5A434B}"/>
              </a:ext>
            </a:extLst>
          </p:cNvPr>
          <p:cNvSpPr>
            <a:spLocks noGrp="1"/>
          </p:cNvSpPr>
          <p:nvPr>
            <p:ph sz="half" idx="15"/>
          </p:nvPr>
        </p:nvSpPr>
        <p:spPr>
          <a:xfrm>
            <a:off x="4810808" y="1246919"/>
            <a:ext cx="4292167" cy="4914822"/>
          </a:xfrm>
        </p:spPr>
        <p:txBody>
          <a:bodyPr>
            <a:normAutofit lnSpcReduction="10000"/>
          </a:bodyPr>
          <a:lstStyle/>
          <a:p>
            <a:pPr marL="0" indent="0">
              <a:lnSpc>
                <a:spcPct val="100000"/>
              </a:lnSpc>
              <a:spcBef>
                <a:spcPts val="0"/>
              </a:spcBef>
              <a:buNone/>
            </a:pPr>
            <a:r>
              <a:rPr lang="en-US" b="1" dirty="0">
                <a:solidFill>
                  <a:srgbClr val="1F4E79"/>
                </a:solidFill>
                <a:latin typeface="+mn-lt"/>
              </a:rPr>
              <a:t>Policy Oversight</a:t>
            </a:r>
          </a:p>
          <a:p>
            <a:pPr>
              <a:lnSpc>
                <a:spcPct val="100000"/>
              </a:lnSpc>
              <a:spcBef>
                <a:spcPts val="0"/>
              </a:spcBef>
            </a:pPr>
            <a:r>
              <a:rPr lang="en-US" sz="1800" dirty="0">
                <a:latin typeface="+mn-lt"/>
              </a:rPr>
              <a:t>Child Care Centers/Child and Youth Programs</a:t>
            </a:r>
          </a:p>
          <a:p>
            <a:pPr>
              <a:lnSpc>
                <a:spcPct val="100000"/>
              </a:lnSpc>
              <a:spcBef>
                <a:spcPts val="0"/>
              </a:spcBef>
            </a:pPr>
            <a:r>
              <a:rPr lang="en-US" sz="1800" dirty="0">
                <a:latin typeface="+mn-lt"/>
              </a:rPr>
              <a:t>Exceptional Family Member Program</a:t>
            </a:r>
          </a:p>
          <a:p>
            <a:pPr>
              <a:lnSpc>
                <a:spcPct val="100000"/>
              </a:lnSpc>
              <a:spcBef>
                <a:spcPts val="0"/>
              </a:spcBef>
            </a:pPr>
            <a:r>
              <a:rPr lang="en-US" sz="1800" dirty="0">
                <a:latin typeface="+mn-lt"/>
              </a:rPr>
              <a:t>Morale, Welfare and Recreation</a:t>
            </a:r>
          </a:p>
          <a:p>
            <a:pPr>
              <a:lnSpc>
                <a:spcPct val="100000"/>
              </a:lnSpc>
              <a:spcBef>
                <a:spcPts val="0"/>
              </a:spcBef>
            </a:pPr>
            <a:r>
              <a:rPr lang="en-US" sz="1800" dirty="0">
                <a:latin typeface="+mn-lt"/>
              </a:rPr>
              <a:t>Resale (Commissary and Exchange)</a:t>
            </a:r>
          </a:p>
          <a:p>
            <a:pPr>
              <a:lnSpc>
                <a:spcPct val="100000"/>
              </a:lnSpc>
              <a:spcBef>
                <a:spcPts val="0"/>
              </a:spcBef>
            </a:pPr>
            <a:r>
              <a:rPr lang="en-US" sz="1800" dirty="0">
                <a:latin typeface="+mn-lt"/>
              </a:rPr>
              <a:t>Family Support Centers/Family Readiness</a:t>
            </a:r>
          </a:p>
          <a:p>
            <a:pPr>
              <a:lnSpc>
                <a:spcPct val="100000"/>
              </a:lnSpc>
              <a:spcBef>
                <a:spcPts val="0"/>
              </a:spcBef>
            </a:pPr>
            <a:r>
              <a:rPr lang="en-US" sz="1800" dirty="0">
                <a:latin typeface="+mn-lt"/>
              </a:rPr>
              <a:t>Defense-State Liaison Office</a:t>
            </a:r>
          </a:p>
          <a:p>
            <a:pPr>
              <a:lnSpc>
                <a:spcPct val="100000"/>
              </a:lnSpc>
              <a:spcBef>
                <a:spcPts val="0"/>
              </a:spcBef>
            </a:pPr>
            <a:r>
              <a:rPr lang="en-US" sz="1800" dirty="0">
                <a:latin typeface="+mn-lt"/>
              </a:rPr>
              <a:t>Casualty and Mortuary Affairs/Military Funeral Honors</a:t>
            </a:r>
            <a:endParaRPr lang="en-US" b="1" dirty="0">
              <a:solidFill>
                <a:srgbClr val="1F4E79"/>
              </a:solidFill>
              <a:latin typeface="+mn-lt"/>
            </a:endParaRPr>
          </a:p>
          <a:p>
            <a:pPr marL="0" indent="0">
              <a:lnSpc>
                <a:spcPct val="100000"/>
              </a:lnSpc>
              <a:buNone/>
            </a:pPr>
            <a:r>
              <a:rPr lang="en-US" b="1" dirty="0">
                <a:solidFill>
                  <a:srgbClr val="1F4E79"/>
                </a:solidFill>
                <a:latin typeface="+mn-lt"/>
              </a:rPr>
              <a:t>Execution</a:t>
            </a:r>
          </a:p>
          <a:p>
            <a:pPr>
              <a:lnSpc>
                <a:spcPct val="100000"/>
              </a:lnSpc>
              <a:spcBef>
                <a:spcPts val="0"/>
              </a:spcBef>
            </a:pPr>
            <a:r>
              <a:rPr lang="en-US" sz="1800" dirty="0">
                <a:latin typeface="+mn-lt"/>
              </a:rPr>
              <a:t>Military OneSource</a:t>
            </a:r>
          </a:p>
          <a:p>
            <a:pPr>
              <a:lnSpc>
                <a:spcPct val="100000"/>
              </a:lnSpc>
              <a:spcBef>
                <a:spcPts val="0"/>
              </a:spcBef>
            </a:pPr>
            <a:r>
              <a:rPr lang="en-US" sz="1800" dirty="0">
                <a:latin typeface="+mn-lt"/>
              </a:rPr>
              <a:t>Military and Family Life Counseling Program</a:t>
            </a:r>
          </a:p>
          <a:p>
            <a:pPr>
              <a:lnSpc>
                <a:spcPct val="100000"/>
              </a:lnSpc>
              <a:spcBef>
                <a:spcPts val="0"/>
              </a:spcBef>
            </a:pPr>
            <a:r>
              <a:rPr lang="en-US" sz="1800" dirty="0">
                <a:latin typeface="+mn-lt"/>
              </a:rPr>
              <a:t>Spouse Education and Career Opportunities</a:t>
            </a:r>
          </a:p>
          <a:p>
            <a:pPr>
              <a:lnSpc>
                <a:spcPct val="100000"/>
              </a:lnSpc>
              <a:spcBef>
                <a:spcPts val="0"/>
              </a:spcBef>
            </a:pPr>
            <a:r>
              <a:rPr lang="en-US" sz="1800" dirty="0">
                <a:latin typeface="+mn-lt"/>
              </a:rPr>
              <a:t>U.S. Department of Agriculture’s </a:t>
            </a:r>
            <a:r>
              <a:rPr lang="en-US" sz="1800" dirty="0" err="1">
                <a:latin typeface="+mn-lt"/>
              </a:rPr>
              <a:t>OneOp</a:t>
            </a:r>
            <a:endParaRPr lang="en-US" sz="1800" dirty="0">
              <a:latin typeface="+mn-lt"/>
            </a:endParaRPr>
          </a:p>
          <a:p>
            <a:pPr marL="0" indent="0">
              <a:buNone/>
            </a:pPr>
            <a:endParaRPr lang="en-US" dirty="0"/>
          </a:p>
        </p:txBody>
      </p:sp>
      <p:grpSp>
        <p:nvGrpSpPr>
          <p:cNvPr id="13" name="Group 12" descr="Department of Defense logo">
            <a:extLst>
              <a:ext uri="{FF2B5EF4-FFF2-40B4-BE49-F238E27FC236}">
                <a16:creationId xmlns:a16="http://schemas.microsoft.com/office/drawing/2014/main" id="{B6A31ED3-36C3-E14F-7467-EE5A2F8D9BC8}"/>
              </a:ext>
            </a:extLst>
          </p:cNvPr>
          <p:cNvGrpSpPr/>
          <p:nvPr/>
        </p:nvGrpSpPr>
        <p:grpSpPr>
          <a:xfrm>
            <a:off x="8137922" y="5992319"/>
            <a:ext cx="893064" cy="628014"/>
            <a:chOff x="8230617" y="6049201"/>
            <a:chExt cx="662327" cy="481692"/>
          </a:xfrm>
        </p:grpSpPr>
        <p:sp>
          <p:nvSpPr>
            <p:cNvPr id="14" name="Oval 13">
              <a:extLst>
                <a:ext uri="{FF2B5EF4-FFF2-40B4-BE49-F238E27FC236}">
                  <a16:creationId xmlns:a16="http://schemas.microsoft.com/office/drawing/2014/main" id="{1D80D9F1-6F0D-700E-DE20-63DB4821B1F3}"/>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DoD logo" descr="Department of Defense logo">
              <a:extLst>
                <a:ext uri="{FF2B5EF4-FFF2-40B4-BE49-F238E27FC236}">
                  <a16:creationId xmlns:a16="http://schemas.microsoft.com/office/drawing/2014/main" id="{CD426A04-8DC5-C290-DAF8-27946B5BF0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99290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54">
            <a:extLst>
              <a:ext uri="{FF2B5EF4-FFF2-40B4-BE49-F238E27FC236}">
                <a16:creationId xmlns:a16="http://schemas.microsoft.com/office/drawing/2014/main" id="{D211FEDF-0D82-4470-C3B4-01561F2AA6CD}"/>
              </a:ext>
            </a:extLst>
          </p:cNvPr>
          <p:cNvCxnSpPr>
            <a:cxnSpLocks/>
          </p:cNvCxnSpPr>
          <p:nvPr/>
        </p:nvCxnSpPr>
        <p:spPr>
          <a:xfrm rot="10800000">
            <a:off x="6252973" y="4443386"/>
            <a:ext cx="717462" cy="328014"/>
          </a:xfrm>
          <a:prstGeom prst="bentConnector3">
            <a:avLst>
              <a:gd name="adj1" fmla="val 16863"/>
            </a:avLst>
          </a:prstGeom>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4D45728C-7BBB-6E15-D8DC-32E7DF4BBA4C}"/>
              </a:ext>
            </a:extLst>
          </p:cNvPr>
          <p:cNvCxnSpPr>
            <a:cxnSpLocks/>
          </p:cNvCxnSpPr>
          <p:nvPr/>
        </p:nvCxnSpPr>
        <p:spPr>
          <a:xfrm rot="10800000">
            <a:off x="6517944" y="3180870"/>
            <a:ext cx="1839639" cy="285866"/>
          </a:xfrm>
          <a:prstGeom prst="bentConnector3">
            <a:avLst>
              <a:gd name="adj1" fmla="val 72392"/>
            </a:avLst>
          </a:prstGeom>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482F9A65-A961-C526-B5D0-A5231BFCE98D}"/>
              </a:ext>
            </a:extLst>
          </p:cNvPr>
          <p:cNvCxnSpPr>
            <a:cxnSpLocks/>
          </p:cNvCxnSpPr>
          <p:nvPr/>
        </p:nvCxnSpPr>
        <p:spPr>
          <a:xfrm rot="10800000">
            <a:off x="6055016" y="1711697"/>
            <a:ext cx="1917410" cy="100496"/>
          </a:xfrm>
          <a:prstGeom prst="bentConnector3">
            <a:avLst>
              <a:gd name="adj1" fmla="val 61000"/>
            </a:avLst>
          </a:prstGeom>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08411A33-E498-97A5-A313-8584F7E25945}"/>
              </a:ext>
            </a:extLst>
          </p:cNvPr>
          <p:cNvCxnSpPr>
            <a:cxnSpLocks/>
          </p:cNvCxnSpPr>
          <p:nvPr/>
        </p:nvCxnSpPr>
        <p:spPr>
          <a:xfrm flipV="1">
            <a:off x="1827087" y="4881561"/>
            <a:ext cx="1220704" cy="821442"/>
          </a:xfrm>
          <a:prstGeom prst="bentConnector3">
            <a:avLst>
              <a:gd name="adj1" fmla="val 99204"/>
            </a:avLst>
          </a:prstGeom>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a16="http://schemas.microsoft.com/office/drawing/2014/main" id="{CFDC6395-DC86-D5C7-E0BF-1789810672DB}"/>
              </a:ext>
            </a:extLst>
          </p:cNvPr>
          <p:cNvCxnSpPr>
            <a:cxnSpLocks/>
          </p:cNvCxnSpPr>
          <p:nvPr/>
        </p:nvCxnSpPr>
        <p:spPr>
          <a:xfrm flipV="1">
            <a:off x="879110" y="3566642"/>
            <a:ext cx="1784889" cy="133899"/>
          </a:xfrm>
          <a:prstGeom prst="bentConnector3">
            <a:avLst>
              <a:gd name="adj1" fmla="val 65871"/>
            </a:avLst>
          </a:prstGeom>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F0A4795-7A14-155D-1B8A-ADCC1C4B8CCA}"/>
              </a:ext>
            </a:extLst>
          </p:cNvPr>
          <p:cNvCxnSpPr>
            <a:cxnSpLocks/>
          </p:cNvCxnSpPr>
          <p:nvPr/>
        </p:nvCxnSpPr>
        <p:spPr>
          <a:xfrm rot="10800000">
            <a:off x="5222701" y="5585964"/>
            <a:ext cx="1181908" cy="32009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5" name="Text Placeholder 4">
            <a:extLst>
              <a:ext uri="{FF2B5EF4-FFF2-40B4-BE49-F238E27FC236}">
                <a16:creationId xmlns:a16="http://schemas.microsoft.com/office/drawing/2014/main" id="{4A22327C-EF85-E745-B772-85925FF81817}"/>
              </a:ext>
              <a:ext uri="{C183D7F6-B498-43B3-948B-1728B52AA6E4}">
                <adec:decorative xmlns:adec="http://schemas.microsoft.com/office/drawing/2017/decorative" val="1"/>
              </a:ext>
            </a:extLst>
          </p:cNvPr>
          <p:cNvSpPr>
            <a:spLocks noGrp="1"/>
          </p:cNvSpPr>
          <p:nvPr>
            <p:ph type="body" sz="quarter" idx="15"/>
          </p:nvPr>
        </p:nvSpPr>
        <p:spPr>
          <a:xfrm>
            <a:off x="6539169" y="754122"/>
            <a:ext cx="2580466" cy="408935"/>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Data Analysis, Research and Surveillance</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OneSource</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Sesame Street for Military Families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and Family Life Counseling</a:t>
            </a:r>
          </a:p>
        </p:txBody>
      </p:sp>
      <p:sp>
        <p:nvSpPr>
          <p:cNvPr id="14" name="Text Placeholder 13">
            <a:extLst>
              <a:ext uri="{FF2B5EF4-FFF2-40B4-BE49-F238E27FC236}">
                <a16:creationId xmlns:a16="http://schemas.microsoft.com/office/drawing/2014/main" id="{5A0A1AB8-DECF-1A5B-342E-EE2CFA950A81}"/>
              </a:ext>
            </a:extLst>
          </p:cNvPr>
          <p:cNvSpPr>
            <a:spLocks noGrp="1"/>
          </p:cNvSpPr>
          <p:nvPr>
            <p:ph type="body" sz="quarter" idx="24"/>
          </p:nvPr>
        </p:nvSpPr>
        <p:spPr>
          <a:xfrm>
            <a:off x="6970435" y="2026200"/>
            <a:ext cx="2580466" cy="652653"/>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Office of Special Needs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Family Readiness Policy</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Nutritional Readiness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Online Learning</a:t>
            </a:r>
          </a:p>
          <a:p>
            <a:pPr marL="82296"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Spouse Education and Career Opportunities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Relocation and Deployment</a:t>
            </a:r>
          </a:p>
          <a:p>
            <a:pPr indent="-82296">
              <a:lnSpc>
                <a:spcPct val="80000"/>
              </a:lnSpc>
              <a:buFont typeface="Arial" panose="020B0604020202020204" pitchFamily="34" charset="0"/>
              <a:buChar char="•"/>
            </a:pPr>
            <a:r>
              <a:rPr lang="en-US" sz="1200" dirty="0" err="1">
                <a:solidFill>
                  <a:srgbClr val="143B75"/>
                </a:solidFill>
                <a:latin typeface="Calibri" panose="020F0502020204030204" pitchFamily="34" charset="0"/>
                <a:cs typeface="Calibri" panose="020F0502020204030204" pitchFamily="34" charset="0"/>
              </a:rPr>
              <a:t>OneOp</a:t>
            </a:r>
            <a:r>
              <a:rPr lang="en-US" sz="1200" dirty="0">
                <a:solidFill>
                  <a:srgbClr val="143B75"/>
                </a:solidFill>
                <a:latin typeface="Calibri" panose="020F0502020204030204" pitchFamily="34" charset="0"/>
                <a:cs typeface="Calibri" panose="020F0502020204030204" pitchFamily="34" charset="0"/>
              </a:rPr>
              <a:t> </a:t>
            </a:r>
          </a:p>
        </p:txBody>
      </p:sp>
      <p:sp>
        <p:nvSpPr>
          <p:cNvPr id="16" name="Text Placeholder 15">
            <a:extLst>
              <a:ext uri="{FF2B5EF4-FFF2-40B4-BE49-F238E27FC236}">
                <a16:creationId xmlns:a16="http://schemas.microsoft.com/office/drawing/2014/main" id="{352881E8-F0A8-1D46-E736-4F54C7D32C38}"/>
              </a:ext>
            </a:extLst>
          </p:cNvPr>
          <p:cNvSpPr>
            <a:spLocks noGrp="1"/>
          </p:cNvSpPr>
          <p:nvPr>
            <p:ph type="body" sz="quarter" idx="26"/>
          </p:nvPr>
        </p:nvSpPr>
        <p:spPr>
          <a:xfrm>
            <a:off x="6970435" y="3983517"/>
            <a:ext cx="2580466" cy="493020"/>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Strategy, Policy, Government Relations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MWR Policy</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Business Policy (Exchanges, Commissary and Lodging)</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Nonappropriated Funds Policy</a:t>
            </a:r>
          </a:p>
        </p:txBody>
      </p:sp>
      <p:sp>
        <p:nvSpPr>
          <p:cNvPr id="21" name="Text Placeholder 20">
            <a:extLst>
              <a:ext uri="{FF2B5EF4-FFF2-40B4-BE49-F238E27FC236}">
                <a16:creationId xmlns:a16="http://schemas.microsoft.com/office/drawing/2014/main" id="{A6BBF47C-624A-55FE-5EBF-7B0B98F715E7}"/>
              </a:ext>
            </a:extLst>
          </p:cNvPr>
          <p:cNvSpPr>
            <a:spLocks noGrp="1"/>
          </p:cNvSpPr>
          <p:nvPr>
            <p:ph type="body" sz="quarter" idx="28"/>
          </p:nvPr>
        </p:nvSpPr>
        <p:spPr>
          <a:xfrm>
            <a:off x="6349745" y="5098920"/>
            <a:ext cx="2477092" cy="657007"/>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Casualty Assistance</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Mortuary Affairs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Funeral Honors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DOD Cemeteries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Personnel Accountability</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In Lasting Tribute</a:t>
            </a:r>
          </a:p>
        </p:txBody>
      </p:sp>
      <p:sp>
        <p:nvSpPr>
          <p:cNvPr id="23" name="Text Placeholder 22">
            <a:extLst>
              <a:ext uri="{FF2B5EF4-FFF2-40B4-BE49-F238E27FC236}">
                <a16:creationId xmlns:a16="http://schemas.microsoft.com/office/drawing/2014/main" id="{0E5E6DD0-3AFA-443F-0307-8045E742FC41}"/>
              </a:ext>
            </a:extLst>
          </p:cNvPr>
          <p:cNvSpPr>
            <a:spLocks noGrp="1"/>
          </p:cNvSpPr>
          <p:nvPr>
            <p:ph type="body" sz="quarter" idx="30"/>
          </p:nvPr>
        </p:nvSpPr>
        <p:spPr>
          <a:xfrm>
            <a:off x="0" y="4604639"/>
            <a:ext cx="3309284" cy="758465"/>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Advance DOD State Policy Priorities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Educate State Policymakers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Military State Policy Source Website</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State (and Territorial) Government Relations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Policy Development — Quality of Life and</a:t>
            </a:r>
            <a:br>
              <a:rPr lang="en-US" sz="1200" dirty="0">
                <a:solidFill>
                  <a:srgbClr val="143B75"/>
                </a:solidFill>
                <a:latin typeface="Calibri" panose="020F0502020204030204" pitchFamily="34" charset="0"/>
                <a:cs typeface="Calibri" panose="020F0502020204030204" pitchFamily="34" charset="0"/>
              </a:rPr>
            </a:br>
            <a:r>
              <a:rPr lang="en-US" sz="1200" dirty="0">
                <a:solidFill>
                  <a:srgbClr val="143B75"/>
                </a:solidFill>
                <a:latin typeface="Calibri" panose="020F0502020204030204" pitchFamily="34" charset="0"/>
                <a:cs typeface="Calibri" panose="020F0502020204030204" pitchFamily="34" charset="0"/>
              </a:rPr>
              <a:t>    Economic Well-Being</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Regional liaisons</a:t>
            </a:r>
          </a:p>
        </p:txBody>
      </p:sp>
      <p:sp>
        <p:nvSpPr>
          <p:cNvPr id="25" name="Text Placeholder 24">
            <a:extLst>
              <a:ext uri="{FF2B5EF4-FFF2-40B4-BE49-F238E27FC236}">
                <a16:creationId xmlns:a16="http://schemas.microsoft.com/office/drawing/2014/main" id="{E1D41680-8163-C695-F607-3FF0DC3C83FD}"/>
              </a:ext>
            </a:extLst>
          </p:cNvPr>
          <p:cNvSpPr>
            <a:spLocks noGrp="1"/>
          </p:cNvSpPr>
          <p:nvPr>
            <p:ph type="body" sz="quarter" idx="32"/>
          </p:nvPr>
        </p:nvSpPr>
        <p:spPr>
          <a:xfrm>
            <a:off x="-11033" y="2508757"/>
            <a:ext cx="2233025" cy="336476"/>
          </a:xfrm>
        </p:spPr>
        <p:txBody>
          <a:bodyPr>
            <a:noAutofit/>
          </a:bodyPr>
          <a:lstStyle/>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Strategic Communications and Analysis</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Community and Public Engagement</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Digital Portfolio Sustainment and Enhancement</a:t>
            </a:r>
          </a:p>
          <a:p>
            <a:pPr indent="-82296">
              <a:lnSpc>
                <a:spcPct val="80000"/>
              </a:lnSpc>
              <a:buFont typeface="Arial" panose="020B0604020202020204" pitchFamily="34" charset="0"/>
              <a:buChar char="•"/>
            </a:pPr>
            <a:r>
              <a:rPr lang="en-US" sz="1200" dirty="0">
                <a:solidFill>
                  <a:srgbClr val="143B75"/>
                </a:solidFill>
                <a:latin typeface="Calibri" panose="020F0502020204030204" pitchFamily="34" charset="0"/>
                <a:cs typeface="Calibri" panose="020F0502020204030204" pitchFamily="34" charset="0"/>
              </a:rPr>
              <a:t>IT, Cyber and Data Operations</a:t>
            </a:r>
          </a:p>
        </p:txBody>
      </p:sp>
      <p:sp>
        <p:nvSpPr>
          <p:cNvPr id="29" name="Text Placeholder 26">
            <a:extLst>
              <a:ext uri="{FF2B5EF4-FFF2-40B4-BE49-F238E27FC236}">
                <a16:creationId xmlns:a16="http://schemas.microsoft.com/office/drawing/2014/main" id="{F9B2B817-00AC-012A-6C47-E7351F4BAE8D}"/>
              </a:ext>
            </a:extLst>
          </p:cNvPr>
          <p:cNvSpPr txBox="1">
            <a:spLocks/>
          </p:cNvSpPr>
          <p:nvPr/>
        </p:nvSpPr>
        <p:spPr>
          <a:xfrm>
            <a:off x="90162" y="638267"/>
            <a:ext cx="3110238" cy="926062"/>
          </a:xfrm>
          <a:prstGeom prst="rect">
            <a:avLst/>
          </a:prstGeom>
          <a:ln>
            <a:noFill/>
          </a:ln>
        </p:spPr>
        <p:txBody>
          <a:bodyPr vert="horz" lIns="68580" tIns="34290" rIns="68580" bIns="34290" rtlCol="0">
            <a:noAutofit/>
          </a:bodyPr>
          <a:lstStyle>
            <a:lvl1pPr marL="0" indent="-102870" algn="l" defTabSz="914400" rtl="0" eaLnBrk="1" latinLnBrk="0" hangingPunct="1">
              <a:lnSpc>
                <a:spcPct val="90000"/>
              </a:lnSpc>
              <a:spcBef>
                <a:spcPts val="300"/>
              </a:spcBef>
              <a:buFont typeface="Arial" panose="020B0604020202020204" pitchFamily="34" charset="0"/>
              <a:buChar char="•"/>
              <a:defRPr sz="9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82296">
              <a:lnSpc>
                <a:spcPct val="80000"/>
              </a:lnSpc>
            </a:pPr>
            <a:r>
              <a:rPr lang="en-US" sz="1200" dirty="0">
                <a:solidFill>
                  <a:srgbClr val="143B75"/>
                </a:solidFill>
                <a:latin typeface="Calibri" panose="020F0502020204030204"/>
              </a:rPr>
              <a:t>Child Development Centers</a:t>
            </a:r>
          </a:p>
          <a:p>
            <a:pPr indent="-82296">
              <a:lnSpc>
                <a:spcPct val="80000"/>
              </a:lnSpc>
            </a:pPr>
            <a:r>
              <a:rPr lang="en-US" sz="1200" dirty="0">
                <a:solidFill>
                  <a:srgbClr val="143B75"/>
                </a:solidFill>
                <a:latin typeface="Calibri" panose="020F0502020204030204"/>
              </a:rPr>
              <a:t>Family Child Care Programs</a:t>
            </a:r>
          </a:p>
          <a:p>
            <a:pPr indent="-82296">
              <a:lnSpc>
                <a:spcPct val="80000"/>
              </a:lnSpc>
            </a:pPr>
            <a:r>
              <a:rPr lang="en-US" sz="1200" dirty="0">
                <a:solidFill>
                  <a:srgbClr val="143B75"/>
                </a:solidFill>
                <a:latin typeface="Calibri" panose="020F0502020204030204"/>
              </a:rPr>
              <a:t>School-Age Care Programs</a:t>
            </a:r>
          </a:p>
          <a:p>
            <a:pPr indent="-82296">
              <a:lnSpc>
                <a:spcPct val="80000"/>
              </a:lnSpc>
            </a:pPr>
            <a:r>
              <a:rPr lang="en-US" sz="1200" dirty="0">
                <a:solidFill>
                  <a:srgbClr val="143B75"/>
                </a:solidFill>
                <a:latin typeface="Calibri" panose="020F0502020204030204"/>
              </a:rPr>
              <a:t>Youth Services</a:t>
            </a:r>
          </a:p>
          <a:p>
            <a:pPr indent="-82296">
              <a:lnSpc>
                <a:spcPct val="80000"/>
              </a:lnSpc>
            </a:pPr>
            <a:r>
              <a:rPr lang="en-US" sz="1200" dirty="0">
                <a:solidFill>
                  <a:srgbClr val="143B75"/>
                </a:solidFill>
                <a:latin typeface="Calibri" panose="020F0502020204030204"/>
              </a:rPr>
              <a:t>School Liaison Programs</a:t>
            </a:r>
          </a:p>
          <a:p>
            <a:pPr indent="-82296">
              <a:lnSpc>
                <a:spcPct val="80000"/>
              </a:lnSpc>
            </a:pPr>
            <a:r>
              <a:rPr lang="en-US" sz="1200" dirty="0">
                <a:solidFill>
                  <a:srgbClr val="143B75"/>
                </a:solidFill>
                <a:latin typeface="Calibri" panose="020F0502020204030204"/>
              </a:rPr>
              <a:t>Thrive Online Parenting Program </a:t>
            </a:r>
          </a:p>
          <a:p>
            <a:pPr indent="-82296">
              <a:lnSpc>
                <a:spcPct val="80000"/>
              </a:lnSpc>
            </a:pPr>
            <a:r>
              <a:rPr lang="en-US" sz="1200" dirty="0">
                <a:solidFill>
                  <a:srgbClr val="143B75"/>
                </a:solidFill>
                <a:latin typeface="Calibri" panose="020F0502020204030204"/>
              </a:rPr>
              <a:t>Virtual Lab School</a:t>
            </a:r>
          </a:p>
          <a:p>
            <a:pPr indent="-82296">
              <a:lnSpc>
                <a:spcPct val="80000"/>
              </a:lnSpc>
            </a:pPr>
            <a:r>
              <a:rPr lang="en-US" sz="1200" dirty="0">
                <a:solidFill>
                  <a:srgbClr val="143B75"/>
                </a:solidFill>
                <a:latin typeface="Calibri" panose="020F0502020204030204"/>
              </a:rPr>
              <a:t>Early Learning Matters Curriculum</a:t>
            </a:r>
          </a:p>
        </p:txBody>
      </p:sp>
      <p:cxnSp>
        <p:nvCxnSpPr>
          <p:cNvPr id="37" name="Elbow Connector 36">
            <a:extLst>
              <a:ext uri="{FF2B5EF4-FFF2-40B4-BE49-F238E27FC236}">
                <a16:creationId xmlns:a16="http://schemas.microsoft.com/office/drawing/2014/main" id="{96CD14F9-EFC7-903A-58DF-703BF5CF3A41}"/>
              </a:ext>
            </a:extLst>
          </p:cNvPr>
          <p:cNvCxnSpPr>
            <a:cxnSpLocks/>
          </p:cNvCxnSpPr>
          <p:nvPr/>
        </p:nvCxnSpPr>
        <p:spPr>
          <a:xfrm flipV="1">
            <a:off x="1128700" y="2001494"/>
            <a:ext cx="1929769" cy="156096"/>
          </a:xfrm>
          <a:prstGeom prst="bentConnector3">
            <a:avLst>
              <a:gd name="adj1" fmla="val 67769"/>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E7E63E-66AF-EF0B-8220-1F8C61E36B0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93585" y="1047209"/>
            <a:ext cx="4913956" cy="4732608"/>
          </a:xfrm>
          <a:prstGeom prst="ellipse">
            <a:avLst/>
          </a:prstGeom>
        </p:spPr>
      </p:pic>
      <p:sp>
        <p:nvSpPr>
          <p:cNvPr id="47" name="Title 5">
            <a:extLst>
              <a:ext uri="{FF2B5EF4-FFF2-40B4-BE49-F238E27FC236}">
                <a16:creationId xmlns:a16="http://schemas.microsoft.com/office/drawing/2014/main" id="{6664BF0A-9E5E-1C2F-3661-78AC972EA3A8}"/>
              </a:ext>
            </a:extLst>
          </p:cNvPr>
          <p:cNvSpPr>
            <a:spLocks noGrp="1"/>
          </p:cNvSpPr>
          <p:nvPr>
            <p:ph type="title"/>
          </p:nvPr>
        </p:nvSpPr>
        <p:spPr>
          <a:xfrm>
            <a:off x="1771554" y="-243043"/>
            <a:ext cx="8825592" cy="981057"/>
          </a:xfrm>
        </p:spPr>
        <p:txBody>
          <a:bodyPr/>
          <a:lstStyle/>
          <a:p>
            <a:r>
              <a:rPr lang="en-US" dirty="0">
                <a:latin typeface="Calibri" panose="020F0502020204030204" pitchFamily="34" charset="0"/>
                <a:cs typeface="Calibri" panose="020F0502020204030204" pitchFamily="34" charset="0"/>
              </a:rPr>
              <a:t>Military Community and Family Policy</a:t>
            </a:r>
          </a:p>
        </p:txBody>
      </p:sp>
    </p:spTree>
    <p:extLst>
      <p:ext uri="{BB962C8B-B14F-4D97-AF65-F5344CB8AC3E}">
        <p14:creationId xmlns:p14="http://schemas.microsoft.com/office/powerpoint/2010/main" val="123968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5" y="348299"/>
            <a:ext cx="9143999" cy="712968"/>
          </a:xfrm>
        </p:spPr>
        <p:txBody>
          <a:bodyPr>
            <a:normAutofit fontScale="90000"/>
          </a:bodyPr>
          <a:lstStyle/>
          <a:p>
            <a:r>
              <a:rPr lang="en-US" b="0" dirty="0">
                <a:solidFill>
                  <a:schemeClr val="bg1"/>
                </a:solidFill>
              </a:rPr>
              <a:t>Military Spouse Employment and Childcare</a:t>
            </a:r>
            <a:br>
              <a:rPr lang="en-US" b="0" dirty="0">
                <a:solidFill>
                  <a:schemeClr val="bg1"/>
                </a:solidFill>
              </a:rPr>
            </a:br>
            <a:r>
              <a:rPr lang="en-US" sz="2200" b="0" dirty="0">
                <a:solidFill>
                  <a:schemeClr val="bg1"/>
                </a:solidFill>
              </a:rPr>
              <a:t>Key Initiatives</a:t>
            </a:r>
            <a:endParaRPr lang="en-US" b="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7750" y="1328221"/>
            <a:ext cx="6583233" cy="4875058"/>
          </a:xfrm>
        </p:spPr>
        <p:txBody>
          <a:bodyPr vert="horz" lIns="91440" tIns="45720" rIns="91440" bIns="45720" rtlCol="0" anchor="t">
            <a:noAutofit/>
          </a:bodyPr>
          <a:lstStyle/>
          <a:p>
            <a:pPr indent="-514350"/>
            <a:r>
              <a:rPr lang="en-US" sz="2000" b="1" dirty="0">
                <a:solidFill>
                  <a:srgbClr val="C00000"/>
                </a:solidFill>
                <a:ea typeface="+mn-lt"/>
                <a:cs typeface="+mn-lt"/>
              </a:rPr>
              <a:t>Military Spouse Employment:</a:t>
            </a:r>
          </a:p>
          <a:p>
            <a:pPr marL="342900" lvl="1" indent="-171450"/>
            <a:r>
              <a:rPr lang="en-US" sz="1600" b="1" dirty="0">
                <a:solidFill>
                  <a:srgbClr val="182A62"/>
                </a:solidFill>
                <a:ea typeface="+mn-lt"/>
                <a:cs typeface="+mn-lt"/>
              </a:rPr>
              <a:t>Military Spouse Employment Partnership (</a:t>
            </a:r>
            <a:r>
              <a:rPr lang="en-US" sz="1600" b="1" dirty="0" err="1">
                <a:solidFill>
                  <a:srgbClr val="182A62"/>
                </a:solidFill>
                <a:ea typeface="+mn-lt"/>
                <a:cs typeface="+mn-lt"/>
              </a:rPr>
              <a:t>MSEP</a:t>
            </a:r>
            <a:r>
              <a:rPr lang="en-US" sz="1600" b="1" dirty="0">
                <a:solidFill>
                  <a:srgbClr val="182A62"/>
                </a:solidFill>
                <a:ea typeface="+mn-lt"/>
                <a:cs typeface="+mn-lt"/>
              </a:rPr>
              <a:t>)</a:t>
            </a:r>
          </a:p>
          <a:p>
            <a:pPr marL="342900" lvl="1" indent="-171450"/>
            <a:endParaRPr lang="en-US" sz="300" b="1" dirty="0">
              <a:solidFill>
                <a:srgbClr val="182A62"/>
              </a:solidFill>
              <a:ea typeface="+mn-lt"/>
              <a:cs typeface="+mn-lt"/>
            </a:endParaRPr>
          </a:p>
          <a:p>
            <a:pPr marL="342900" lvl="1" indent="-171450"/>
            <a:r>
              <a:rPr lang="en-US" sz="1600" b="1" dirty="0">
                <a:solidFill>
                  <a:srgbClr val="182A62"/>
                </a:solidFill>
                <a:ea typeface="+mn-lt"/>
                <a:cs typeface="+mn-lt"/>
              </a:rPr>
              <a:t>SECO Career Center</a:t>
            </a:r>
          </a:p>
          <a:p>
            <a:pPr marL="342900" lvl="1" indent="-171450"/>
            <a:endParaRPr lang="en-US" sz="500" b="1" dirty="0">
              <a:solidFill>
                <a:srgbClr val="182A62"/>
              </a:solidFill>
              <a:ea typeface="+mn-lt"/>
              <a:cs typeface="+mn-lt"/>
            </a:endParaRPr>
          </a:p>
          <a:p>
            <a:pPr marL="342900" lvl="1" indent="-171450"/>
            <a:r>
              <a:rPr lang="en-US" sz="1600" b="1" dirty="0">
                <a:solidFill>
                  <a:srgbClr val="182A62"/>
                </a:solidFill>
                <a:ea typeface="+mn-lt"/>
                <a:cs typeface="+mn-lt"/>
              </a:rPr>
              <a:t>My Career Advancement Account (MyCAA) scholarship</a:t>
            </a:r>
          </a:p>
          <a:p>
            <a:pPr marL="342900" lvl="1" indent="-171450"/>
            <a:endParaRPr lang="en-US" sz="500" b="1" dirty="0">
              <a:solidFill>
                <a:srgbClr val="182A62"/>
              </a:solidFill>
              <a:ea typeface="+mn-lt"/>
              <a:cs typeface="+mn-lt"/>
            </a:endParaRPr>
          </a:p>
          <a:p>
            <a:pPr marL="342900" lvl="1" indent="-171450"/>
            <a:r>
              <a:rPr lang="en-US" sz="1600" b="1" dirty="0" err="1">
                <a:solidFill>
                  <a:srgbClr val="182A62"/>
                </a:solidFill>
                <a:ea typeface="+mn-lt"/>
                <a:cs typeface="+mn-lt"/>
              </a:rPr>
              <a:t>MySECO</a:t>
            </a:r>
            <a:r>
              <a:rPr lang="en-US" sz="1600" b="1" dirty="0">
                <a:solidFill>
                  <a:srgbClr val="182A62"/>
                </a:solidFill>
                <a:ea typeface="+mn-lt"/>
                <a:cs typeface="+mn-lt"/>
              </a:rPr>
              <a:t> Website</a:t>
            </a:r>
          </a:p>
          <a:p>
            <a:pPr marL="342900" lvl="1" indent="-171450"/>
            <a:endParaRPr lang="en-US" sz="500" b="1" dirty="0">
              <a:solidFill>
                <a:srgbClr val="182A62"/>
              </a:solidFill>
              <a:ea typeface="+mn-lt"/>
              <a:cs typeface="+mn-lt"/>
            </a:endParaRPr>
          </a:p>
          <a:p>
            <a:pPr marL="342900" lvl="1" indent="-171450"/>
            <a:r>
              <a:rPr lang="en-US" sz="1600" b="1" dirty="0">
                <a:solidFill>
                  <a:srgbClr val="182A62"/>
                </a:solidFill>
                <a:ea typeface="+mn-lt"/>
                <a:cs typeface="+mn-lt"/>
              </a:rPr>
              <a:t>Military Spouse Career Accelerator Pilot (</a:t>
            </a:r>
            <a:r>
              <a:rPr lang="en-US" sz="1600" b="1" dirty="0" err="1">
                <a:solidFill>
                  <a:srgbClr val="182A62"/>
                </a:solidFill>
                <a:ea typeface="+mn-lt"/>
                <a:cs typeface="+mn-lt"/>
              </a:rPr>
              <a:t>MSCAP</a:t>
            </a:r>
            <a:r>
              <a:rPr lang="en-US" sz="1600" b="1" dirty="0">
                <a:solidFill>
                  <a:srgbClr val="182A62"/>
                </a:solidFill>
                <a:ea typeface="+mn-lt"/>
                <a:cs typeface="+mn-lt"/>
              </a:rPr>
              <a:t>)</a:t>
            </a:r>
            <a:endParaRPr lang="en-US" sz="1600" b="1" dirty="0">
              <a:solidFill>
                <a:srgbClr val="182A62"/>
              </a:solidFill>
              <a:ea typeface="Calibri"/>
              <a:cs typeface="Calibri"/>
            </a:endParaRPr>
          </a:p>
          <a:p>
            <a:pPr marL="342900" lvl="1" indent="-171450"/>
            <a:endParaRPr lang="en-US" sz="500" b="1" dirty="0">
              <a:solidFill>
                <a:srgbClr val="182A62"/>
              </a:solidFill>
              <a:ea typeface="+mn-lt"/>
              <a:cs typeface="+mn-lt"/>
            </a:endParaRPr>
          </a:p>
          <a:p>
            <a:pPr marL="342900" lvl="1" indent="-171450"/>
            <a:r>
              <a:rPr lang="en-US" sz="1600" b="1" dirty="0">
                <a:solidFill>
                  <a:srgbClr val="182A62"/>
                </a:solidFill>
                <a:ea typeface="+mn-lt"/>
                <a:cs typeface="+mn-lt"/>
              </a:rPr>
              <a:t>Military Spouse Transition Programs (</a:t>
            </a:r>
            <a:r>
              <a:rPr lang="en-US" sz="1600" b="1" dirty="0" err="1">
                <a:solidFill>
                  <a:srgbClr val="182A62"/>
                </a:solidFill>
                <a:ea typeface="+mn-lt"/>
                <a:cs typeface="+mn-lt"/>
              </a:rPr>
              <a:t>MySTeP</a:t>
            </a:r>
            <a:r>
              <a:rPr lang="en-US" sz="1600" b="1" dirty="0">
                <a:solidFill>
                  <a:srgbClr val="182A62"/>
                </a:solidFill>
                <a:ea typeface="+mn-lt"/>
                <a:cs typeface="+mn-lt"/>
              </a:rPr>
              <a:t>)</a:t>
            </a:r>
          </a:p>
          <a:p>
            <a:pPr indent="-514350"/>
            <a:endParaRPr lang="en-US" sz="1050" b="1" dirty="0">
              <a:ea typeface="+mn-lt"/>
              <a:cs typeface="+mn-lt"/>
            </a:endParaRPr>
          </a:p>
          <a:p>
            <a:pPr indent="-514350"/>
            <a:r>
              <a:rPr lang="en-US" sz="2000" b="1" dirty="0">
                <a:solidFill>
                  <a:srgbClr val="C00000"/>
                </a:solidFill>
                <a:ea typeface="+mn-lt"/>
                <a:cs typeface="+mn-lt"/>
              </a:rPr>
              <a:t>Child Care:</a:t>
            </a:r>
          </a:p>
          <a:p>
            <a:pPr marL="342900" lvl="1" indent="-171450"/>
            <a:r>
              <a:rPr lang="en-US" sz="1600" b="1" dirty="0">
                <a:solidFill>
                  <a:srgbClr val="182A62"/>
                </a:solidFill>
                <a:ea typeface="+mn-lt"/>
                <a:cs typeface="+mn-lt"/>
              </a:rPr>
              <a:t>Military Child Care in Your Neighborhood (</a:t>
            </a:r>
            <a:r>
              <a:rPr lang="en-US" sz="1600" b="1" dirty="0" err="1">
                <a:solidFill>
                  <a:srgbClr val="182A62"/>
                </a:solidFill>
                <a:ea typeface="+mn-lt"/>
                <a:cs typeface="+mn-lt"/>
              </a:rPr>
              <a:t>MCCYN</a:t>
            </a:r>
            <a:r>
              <a:rPr lang="en-US" sz="1600" b="1" dirty="0">
                <a:solidFill>
                  <a:srgbClr val="182A62"/>
                </a:solidFill>
                <a:ea typeface="+mn-lt"/>
                <a:cs typeface="+mn-lt"/>
              </a:rPr>
              <a:t>)/PLUS</a:t>
            </a:r>
          </a:p>
          <a:p>
            <a:pPr marL="342900" lvl="1" indent="-171450"/>
            <a:endParaRPr lang="en-US" sz="500" b="1" dirty="0">
              <a:solidFill>
                <a:srgbClr val="182A62"/>
              </a:solidFill>
              <a:ea typeface="+mn-lt"/>
              <a:cs typeface="+mn-lt"/>
            </a:endParaRPr>
          </a:p>
          <a:p>
            <a:pPr marL="342900" lvl="1" indent="-171450"/>
            <a:r>
              <a:rPr lang="en-US" sz="1600" b="1" dirty="0">
                <a:solidFill>
                  <a:srgbClr val="182A62"/>
                </a:solidFill>
                <a:ea typeface="+mn-lt"/>
                <a:cs typeface="+mn-lt"/>
              </a:rPr>
              <a:t>Child Care In Your Home (</a:t>
            </a:r>
            <a:r>
              <a:rPr lang="en-US" sz="1600" b="1" dirty="0" err="1">
                <a:solidFill>
                  <a:srgbClr val="182A62"/>
                </a:solidFill>
                <a:ea typeface="+mn-lt"/>
                <a:cs typeface="+mn-lt"/>
              </a:rPr>
              <a:t>CCYH</a:t>
            </a:r>
            <a:r>
              <a:rPr lang="en-US" sz="1600" b="1" dirty="0">
                <a:solidFill>
                  <a:srgbClr val="182A62"/>
                </a:solidFill>
                <a:ea typeface="+mn-lt"/>
                <a:cs typeface="+mn-lt"/>
              </a:rPr>
              <a:t>)</a:t>
            </a:r>
          </a:p>
          <a:p>
            <a:pPr marL="342900" lvl="1" indent="-171450"/>
            <a:endParaRPr lang="en-US" sz="500" b="1" dirty="0">
              <a:solidFill>
                <a:srgbClr val="182A62"/>
              </a:solidFill>
              <a:ea typeface="+mn-lt"/>
              <a:cs typeface="+mn-lt"/>
            </a:endParaRPr>
          </a:p>
          <a:p>
            <a:pPr marL="342900" lvl="1" indent="-171450"/>
            <a:r>
              <a:rPr lang="en-US" sz="1600" b="1" dirty="0">
                <a:solidFill>
                  <a:srgbClr val="182A62"/>
                </a:solidFill>
                <a:ea typeface="+mn-lt"/>
                <a:cs typeface="+mn-lt"/>
              </a:rPr>
              <a:t>Armed Services YMCA CDC Partnership</a:t>
            </a:r>
          </a:p>
          <a:p>
            <a:pPr marL="342900" lvl="1" indent="-171450"/>
            <a:endParaRPr lang="en-US" sz="1600" dirty="0">
              <a:ea typeface="Calibri"/>
              <a:cs typeface="Calibri"/>
            </a:endParaRPr>
          </a:p>
        </p:txBody>
      </p:sp>
      <p:sp>
        <p:nvSpPr>
          <p:cNvPr id="4" name="Slide Number Placeholder 3"/>
          <p:cNvSpPr>
            <a:spLocks noGrp="1"/>
          </p:cNvSpPr>
          <p:nvPr>
            <p:ph type="sldNum" sz="quarter" idx="4"/>
          </p:nvPr>
        </p:nvSpPr>
        <p:spPr>
          <a:xfrm>
            <a:off x="8159632" y="6672650"/>
            <a:ext cx="822960" cy="16063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3C50FAF-FDB4-47E3-9B32-F33882150ABC}" type="slidenum">
              <a:rPr kumimoji="0" lang="en-US" sz="9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26847FA6-AFC0-BB0C-B27E-10907D4C6415}"/>
              </a:ext>
            </a:extLst>
          </p:cNvPr>
          <p:cNvSpPr txBox="1">
            <a:spLocks/>
          </p:cNvSpPr>
          <p:nvPr/>
        </p:nvSpPr>
        <p:spPr>
          <a:xfrm>
            <a:off x="121125" y="1003583"/>
            <a:ext cx="8809599" cy="48750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Calibri"/>
              <a:cs typeface="Calibri"/>
            </a:endParaRPr>
          </a:p>
        </p:txBody>
      </p:sp>
      <p:pic>
        <p:nvPicPr>
          <p:cNvPr id="7" name="Picture 6">
            <a:extLst>
              <a:ext uri="{FF2B5EF4-FFF2-40B4-BE49-F238E27FC236}">
                <a16:creationId xmlns:a16="http://schemas.microsoft.com/office/drawing/2014/main" id="{910BDA77-FE9E-CF6C-A529-359479470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5580" y="1328221"/>
            <a:ext cx="1845147" cy="2902845"/>
          </a:xfrm>
          <a:prstGeom prst="rect">
            <a:avLst/>
          </a:prstGeom>
        </p:spPr>
      </p:pic>
      <p:pic>
        <p:nvPicPr>
          <p:cNvPr id="9" name="Graphic 8" descr="Family with girl with solid fill">
            <a:extLst>
              <a:ext uri="{FF2B5EF4-FFF2-40B4-BE49-F238E27FC236}">
                <a16:creationId xmlns:a16="http://schemas.microsoft.com/office/drawing/2014/main" id="{73D135FB-8890-57BC-842F-844651B607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0622" y="4595615"/>
            <a:ext cx="423323" cy="423323"/>
          </a:xfrm>
          <a:prstGeom prst="rect">
            <a:avLst/>
          </a:prstGeom>
        </p:spPr>
      </p:pic>
      <p:pic>
        <p:nvPicPr>
          <p:cNvPr id="11" name="Graphic 10" descr="Home with solid fill">
            <a:extLst>
              <a:ext uri="{FF2B5EF4-FFF2-40B4-BE49-F238E27FC236}">
                <a16:creationId xmlns:a16="http://schemas.microsoft.com/office/drawing/2014/main" id="{2FD5FC6B-2DB4-17C5-4B67-5F5CC37BF6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92692" y="5018938"/>
            <a:ext cx="423323" cy="423323"/>
          </a:xfrm>
          <a:prstGeom prst="rect">
            <a:avLst/>
          </a:prstGeom>
        </p:spPr>
      </p:pic>
      <p:pic>
        <p:nvPicPr>
          <p:cNvPr id="15" name="Graphic 14" descr="Handshake with solid fill">
            <a:extLst>
              <a:ext uri="{FF2B5EF4-FFF2-40B4-BE49-F238E27FC236}">
                <a16:creationId xmlns:a16="http://schemas.microsoft.com/office/drawing/2014/main" id="{5E715E96-A43E-9A2D-8768-3BE37BDA65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7970" y="5397436"/>
            <a:ext cx="558162" cy="558162"/>
          </a:xfrm>
          <a:prstGeom prst="rect">
            <a:avLst/>
          </a:prstGeom>
        </p:spPr>
      </p:pic>
      <p:sp>
        <p:nvSpPr>
          <p:cNvPr id="16" name="TextBox 15">
            <a:extLst>
              <a:ext uri="{FF2B5EF4-FFF2-40B4-BE49-F238E27FC236}">
                <a16:creationId xmlns:a16="http://schemas.microsoft.com/office/drawing/2014/main" id="{1B8F1EC9-F879-A3F7-C6A8-EB051C0D0EB5}"/>
              </a:ext>
            </a:extLst>
          </p:cNvPr>
          <p:cNvSpPr txBox="1"/>
          <p:nvPr/>
        </p:nvSpPr>
        <p:spPr>
          <a:xfrm>
            <a:off x="7016015" y="4561857"/>
            <a:ext cx="155424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Calibri"/>
                <a:cs typeface="Calibri"/>
              </a:rPr>
              <a:t>42,000 Children in Community-Based Care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943872-266B-0940-FD1A-AD1817CA14B4}"/>
              </a:ext>
            </a:extLst>
          </p:cNvPr>
          <p:cNvSpPr txBox="1"/>
          <p:nvPr/>
        </p:nvSpPr>
        <p:spPr>
          <a:xfrm>
            <a:off x="6947353" y="5126264"/>
            <a:ext cx="17453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Calibri"/>
                <a:cs typeface="Calibri"/>
              </a:rPr>
              <a:t>Pilot available in 12 States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F73948C-4650-9982-202B-878A8817207D}"/>
              </a:ext>
            </a:extLst>
          </p:cNvPr>
          <p:cNvSpPr txBox="1"/>
          <p:nvPr/>
        </p:nvSpPr>
        <p:spPr>
          <a:xfrm>
            <a:off x="7025446" y="5459340"/>
            <a:ext cx="182459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Calibri"/>
                <a:cs typeface="Calibri"/>
              </a:rPr>
              <a:t>3 CDCs – Norfolk, VA Grand Opening - 15 May 25</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59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BE8EA3-28A8-E310-AA43-7D315A976A9F}"/>
              </a:ext>
            </a:extLst>
          </p:cNvPr>
          <p:cNvSpPr>
            <a:spLocks noGrp="1"/>
          </p:cNvSpPr>
          <p:nvPr>
            <p:ph type="sldNum" sz="quarter" idx="12"/>
          </p:nvPr>
        </p:nvSpPr>
        <p:spPr/>
        <p:txBody>
          <a:bodyPr/>
          <a:lstStyle/>
          <a:p>
            <a:fld id="{2D06A98E-9D45-4AC9-A0D5-10D89E137443}" type="slidenum">
              <a:rPr lang="en-US" smtClean="0"/>
              <a:pPr/>
              <a:t>5</a:t>
            </a:fld>
            <a:endParaRPr lang="en-US"/>
          </a:p>
        </p:txBody>
      </p:sp>
      <p:sp>
        <p:nvSpPr>
          <p:cNvPr id="15" name="Rectangle 14">
            <a:extLst>
              <a:ext uri="{FF2B5EF4-FFF2-40B4-BE49-F238E27FC236}">
                <a16:creationId xmlns:a16="http://schemas.microsoft.com/office/drawing/2014/main" id="{CF584980-A917-4915-3F64-3D118D4B4FBD}"/>
              </a:ext>
            </a:extLst>
          </p:cNvPr>
          <p:cNvSpPr/>
          <p:nvPr/>
        </p:nvSpPr>
        <p:spPr>
          <a:xfrm>
            <a:off x="0" y="4832343"/>
            <a:ext cx="9144000" cy="2025657"/>
          </a:xfrm>
          <a:prstGeom prst="rect">
            <a:avLst/>
          </a:prstGeom>
          <a:gradFill>
            <a:gsLst>
              <a:gs pos="0">
                <a:schemeClr val="tx1">
                  <a:lumMod val="50000"/>
                  <a:lumOff val="50000"/>
                </a:schemeClr>
              </a:gs>
              <a:gs pos="74000">
                <a:srgbClr val="595959"/>
              </a:gs>
              <a:gs pos="83000">
                <a:srgbClr val="595959"/>
              </a:gs>
              <a:gs pos="100000">
                <a:srgbClr val="595959"/>
              </a:gs>
            </a:gsLst>
            <a:lin ang="108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11" descr="Woman looking at resources from her phone">
            <a:extLst>
              <a:ext uri="{FF2B5EF4-FFF2-40B4-BE49-F238E27FC236}">
                <a16:creationId xmlns:a16="http://schemas.microsoft.com/office/drawing/2014/main" id="{A3BC2789-1E5A-38E8-6E68-DCF80D94B2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87506"/>
            <a:ext cx="9149968" cy="4453927"/>
          </a:xfrm>
          <a:prstGeom prst="rect">
            <a:avLst/>
          </a:prstGeom>
        </p:spPr>
      </p:pic>
      <p:pic>
        <p:nvPicPr>
          <p:cNvPr id="11" name="Picture 10">
            <a:extLst>
              <a:ext uri="{FF2B5EF4-FFF2-40B4-BE49-F238E27FC236}">
                <a16:creationId xmlns:a16="http://schemas.microsoft.com/office/drawing/2014/main" id="{570A47CB-632B-D6AF-ED81-F820E1D2B0A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03"/>
          <a:stretch/>
        </p:blipFill>
        <p:spPr>
          <a:xfrm>
            <a:off x="116838" y="4121117"/>
            <a:ext cx="8881768" cy="734478"/>
          </a:xfrm>
          <a:prstGeom prst="rect">
            <a:avLst/>
          </a:prstGeom>
        </p:spPr>
      </p:pic>
      <p:sp>
        <p:nvSpPr>
          <p:cNvPr id="12" name="Text Placeholder 4">
            <a:extLst>
              <a:ext uri="{FF2B5EF4-FFF2-40B4-BE49-F238E27FC236}">
                <a16:creationId xmlns:a16="http://schemas.microsoft.com/office/drawing/2014/main" id="{ED30B693-BD05-A1A5-B68B-46AB06D997BA}"/>
              </a:ext>
            </a:extLst>
          </p:cNvPr>
          <p:cNvSpPr txBox="1">
            <a:spLocks/>
          </p:cNvSpPr>
          <p:nvPr/>
        </p:nvSpPr>
        <p:spPr>
          <a:xfrm>
            <a:off x="238548" y="5475823"/>
            <a:ext cx="3464620" cy="1137797"/>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latin typeface="Calibri" panose="020F0502020204030204" pitchFamily="34" charset="0"/>
                <a:cs typeface="Calibri" panose="020F0502020204030204" pitchFamily="34" charset="0"/>
              </a:rPr>
              <a:t>Easy access to a vast </a:t>
            </a:r>
            <a:r>
              <a:rPr lang="en-US" sz="2400" b="1" dirty="0">
                <a:solidFill>
                  <a:schemeClr val="bg1"/>
                </a:solidFill>
                <a:latin typeface="Calibri" panose="020F0502020204030204" pitchFamily="34" charset="0"/>
                <a:cs typeface="Calibri" panose="020F0502020204030204" pitchFamily="34" charset="0"/>
              </a:rPr>
              <a:t>network of digital tools </a:t>
            </a:r>
            <a:r>
              <a:rPr lang="en-US" sz="2400" dirty="0">
                <a:solidFill>
                  <a:schemeClr val="bg1"/>
                </a:solidFill>
                <a:latin typeface="Calibri" panose="020F0502020204030204" pitchFamily="34" charset="0"/>
                <a:cs typeface="Calibri" panose="020F0502020204030204" pitchFamily="34" charset="0"/>
              </a:rPr>
              <a:t>and trusted information</a:t>
            </a:r>
            <a:r>
              <a:rPr lang="en-US" sz="2400" dirty="0">
                <a:solidFill>
                  <a:schemeClr val="bg1">
                    <a:lumMod val="85000"/>
                  </a:schemeClr>
                </a:solidFill>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13" name="Text Placeholder 7">
            <a:extLst>
              <a:ext uri="{FF2B5EF4-FFF2-40B4-BE49-F238E27FC236}">
                <a16:creationId xmlns:a16="http://schemas.microsoft.com/office/drawing/2014/main" id="{FBD28FA5-DCC3-5CC0-9151-647F42B59E37}"/>
              </a:ext>
            </a:extLst>
          </p:cNvPr>
          <p:cNvSpPr txBox="1">
            <a:spLocks/>
          </p:cNvSpPr>
          <p:nvPr/>
        </p:nvSpPr>
        <p:spPr>
          <a:xfrm>
            <a:off x="3835139" y="5216990"/>
            <a:ext cx="906624" cy="1137797"/>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9600" b="1" dirty="0">
                <a:solidFill>
                  <a:schemeClr val="bg1"/>
                </a:solidFill>
              </a:rPr>
              <a:t>+</a:t>
            </a:r>
          </a:p>
        </p:txBody>
      </p:sp>
      <p:sp>
        <p:nvSpPr>
          <p:cNvPr id="14" name="Text Placeholder 8">
            <a:extLst>
              <a:ext uri="{FF2B5EF4-FFF2-40B4-BE49-F238E27FC236}">
                <a16:creationId xmlns:a16="http://schemas.microsoft.com/office/drawing/2014/main" id="{A0890A53-11BF-D03F-F2F2-6526C9700796}"/>
              </a:ext>
            </a:extLst>
          </p:cNvPr>
          <p:cNvSpPr txBox="1">
            <a:spLocks/>
          </p:cNvSpPr>
          <p:nvPr/>
        </p:nvSpPr>
        <p:spPr>
          <a:xfrm>
            <a:off x="4821165" y="5475823"/>
            <a:ext cx="4213261" cy="917605"/>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Calibri" panose="020F0502020204030204" pitchFamily="34" charset="0"/>
                <a:cs typeface="Calibri" panose="020F0502020204030204" pitchFamily="34" charset="0"/>
              </a:rPr>
              <a:t>Personal, confidential support, when you want someone </a:t>
            </a:r>
            <a:br>
              <a:rPr lang="en-US" sz="2400" dirty="0">
                <a:solidFill>
                  <a:schemeClr val="bg1"/>
                </a:solidFill>
                <a:latin typeface="Calibri" panose="020F0502020204030204" pitchFamily="34" charset="0"/>
                <a:cs typeface="Calibri" panose="020F0502020204030204" pitchFamily="34" charset="0"/>
              </a:rPr>
            </a:br>
            <a:r>
              <a:rPr lang="en-US" sz="2400" dirty="0">
                <a:solidFill>
                  <a:schemeClr val="bg1"/>
                </a:solidFill>
                <a:latin typeface="Calibri" panose="020F0502020204030204" pitchFamily="34" charset="0"/>
                <a:cs typeface="Calibri" panose="020F0502020204030204" pitchFamily="34" charset="0"/>
              </a:rPr>
              <a:t>to talk to.</a:t>
            </a:r>
          </a:p>
        </p:txBody>
      </p:sp>
    </p:spTree>
    <p:extLst>
      <p:ext uri="{BB962C8B-B14F-4D97-AF65-F5344CB8AC3E}">
        <p14:creationId xmlns:p14="http://schemas.microsoft.com/office/powerpoint/2010/main" val="258176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70BD2CA-E79C-9EFE-ECEC-D853FA3BF5DA}"/>
              </a:ext>
            </a:extLst>
          </p:cNvPr>
          <p:cNvSpPr>
            <a:spLocks noGrp="1"/>
          </p:cNvSpPr>
          <p:nvPr>
            <p:ph type="sldNum" sz="quarter" idx="12"/>
          </p:nvPr>
        </p:nvSpPr>
        <p:spPr/>
        <p:txBody>
          <a:bodyPr/>
          <a:lstStyle/>
          <a:p>
            <a:fld id="{D0065ADE-FCD2-CC46-A891-715FECD506BF}" type="slidenum">
              <a:rPr lang="en-US" smtClean="0"/>
              <a:t>6</a:t>
            </a:fld>
            <a:endParaRPr lang="en-US" dirty="0"/>
          </a:p>
        </p:txBody>
      </p:sp>
      <p:sp>
        <p:nvSpPr>
          <p:cNvPr id="7" name="Rectangle 6">
            <a:extLst>
              <a:ext uri="{FF2B5EF4-FFF2-40B4-BE49-F238E27FC236}">
                <a16:creationId xmlns:a16="http://schemas.microsoft.com/office/drawing/2014/main" id="{EE6A76DB-EA3B-AB55-3E93-144F15EEB34E}"/>
              </a:ext>
            </a:extLst>
          </p:cNvPr>
          <p:cNvSpPr/>
          <p:nvPr/>
        </p:nvSpPr>
        <p:spPr>
          <a:xfrm>
            <a:off x="2281342" y="6482385"/>
            <a:ext cx="4572000" cy="276999"/>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kern="1200" cap="none" spc="0" normalizeH="0" baseline="0" noProof="0" dirty="0">
                <a:ln>
                  <a:noFill/>
                </a:ln>
                <a:solidFill>
                  <a:srgbClr val="0F3B6C"/>
                </a:solidFill>
                <a:effectLst/>
                <a:uLnTx/>
                <a:uFillTx/>
                <a:latin typeface="Myriad Pro" panose="020B0503030403020204" pitchFamily="34" charset="0"/>
                <a:ea typeface="Calibri" charset="0"/>
                <a:cs typeface="Calibri" charset="0"/>
              </a:rPr>
              <a:t>MilitaryOneSource.mil | 800-342-9647</a:t>
            </a:r>
          </a:p>
        </p:txBody>
      </p:sp>
      <p:pic>
        <p:nvPicPr>
          <p:cNvPr id="3" name="Picture 2" descr="Military OneSource support and resources">
            <a:extLst>
              <a:ext uri="{FF2B5EF4-FFF2-40B4-BE49-F238E27FC236}">
                <a16:creationId xmlns:a16="http://schemas.microsoft.com/office/drawing/2014/main" id="{F748A0D3-FE39-A1B1-FA7C-A280C6CA3C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4286" y="1335559"/>
            <a:ext cx="3545986" cy="3596326"/>
          </a:xfrm>
          <a:prstGeom prst="rect">
            <a:avLst/>
          </a:prstGeom>
        </p:spPr>
      </p:pic>
      <p:sp>
        <p:nvSpPr>
          <p:cNvPr id="4" name="Rectangle 3">
            <a:extLst>
              <a:ext uri="{FF2B5EF4-FFF2-40B4-BE49-F238E27FC236}">
                <a16:creationId xmlns:a16="http://schemas.microsoft.com/office/drawing/2014/main" id="{3A91B4FD-FD4C-8AF1-F082-E0B26A7428A3}"/>
              </a:ext>
            </a:extLst>
          </p:cNvPr>
          <p:cNvSpPr/>
          <p:nvPr/>
        </p:nvSpPr>
        <p:spPr>
          <a:xfrm>
            <a:off x="2815866" y="805432"/>
            <a:ext cx="364208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Confidential </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Counseling</a:t>
            </a:r>
          </a:p>
        </p:txBody>
      </p:sp>
      <p:sp>
        <p:nvSpPr>
          <p:cNvPr id="5" name="Rectangle 4">
            <a:extLst>
              <a:ext uri="{FF2B5EF4-FFF2-40B4-BE49-F238E27FC236}">
                <a16:creationId xmlns:a16="http://schemas.microsoft.com/office/drawing/2014/main" id="{F736928A-9913-4F66-03C6-F42F0B021F83}"/>
              </a:ext>
            </a:extLst>
          </p:cNvPr>
          <p:cNvSpPr/>
          <p:nvPr/>
        </p:nvSpPr>
        <p:spPr>
          <a:xfrm>
            <a:off x="5502238" y="1152838"/>
            <a:ext cx="200921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Spouse Education and </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Career Opportunities</a:t>
            </a:r>
          </a:p>
        </p:txBody>
      </p:sp>
      <p:sp>
        <p:nvSpPr>
          <p:cNvPr id="9" name="Rectangle 8">
            <a:extLst>
              <a:ext uri="{FF2B5EF4-FFF2-40B4-BE49-F238E27FC236}">
                <a16:creationId xmlns:a16="http://schemas.microsoft.com/office/drawing/2014/main" id="{C2982F36-2911-414E-0908-F9D228B33C42}"/>
              </a:ext>
            </a:extLst>
          </p:cNvPr>
          <p:cNvSpPr/>
          <p:nvPr/>
        </p:nvSpPr>
        <p:spPr>
          <a:xfrm>
            <a:off x="6031373" y="1762788"/>
            <a:ext cx="171502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Health and </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Wellness Coaching</a:t>
            </a:r>
          </a:p>
        </p:txBody>
      </p:sp>
      <p:sp>
        <p:nvSpPr>
          <p:cNvPr id="10" name="Rectangle 9">
            <a:extLst>
              <a:ext uri="{FF2B5EF4-FFF2-40B4-BE49-F238E27FC236}">
                <a16:creationId xmlns:a16="http://schemas.microsoft.com/office/drawing/2014/main" id="{0362F44A-BCA3-7131-F877-D6F715B57D4E}"/>
              </a:ext>
            </a:extLst>
          </p:cNvPr>
          <p:cNvSpPr/>
          <p:nvPr/>
        </p:nvSpPr>
        <p:spPr>
          <a:xfrm>
            <a:off x="6410387" y="2467938"/>
            <a:ext cx="146270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Wounded Warrior and Caregivers</a:t>
            </a:r>
          </a:p>
        </p:txBody>
      </p:sp>
      <p:sp>
        <p:nvSpPr>
          <p:cNvPr id="11" name="Rectangle 10">
            <a:extLst>
              <a:ext uri="{FF2B5EF4-FFF2-40B4-BE49-F238E27FC236}">
                <a16:creationId xmlns:a16="http://schemas.microsoft.com/office/drawing/2014/main" id="{3F25C97D-56BE-8ED0-563F-EF5B55655275}"/>
              </a:ext>
            </a:extLst>
          </p:cNvPr>
          <p:cNvSpPr/>
          <p:nvPr/>
        </p:nvSpPr>
        <p:spPr>
          <a:xfrm>
            <a:off x="5809265" y="3815959"/>
            <a:ext cx="18743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New MilParent</a:t>
            </a:r>
          </a:p>
        </p:txBody>
      </p:sp>
      <p:sp>
        <p:nvSpPr>
          <p:cNvPr id="12" name="Rectangle 11">
            <a:extLst>
              <a:ext uri="{FF2B5EF4-FFF2-40B4-BE49-F238E27FC236}">
                <a16:creationId xmlns:a16="http://schemas.microsoft.com/office/drawing/2014/main" id="{BBDF2AC8-6A91-FE20-BC34-B440A35EFBD6}"/>
              </a:ext>
            </a:extLst>
          </p:cNvPr>
          <p:cNvSpPr/>
          <p:nvPr/>
        </p:nvSpPr>
        <p:spPr>
          <a:xfrm>
            <a:off x="5859588" y="4396530"/>
            <a:ext cx="1230039"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Adoption and Foster Care</a:t>
            </a:r>
          </a:p>
        </p:txBody>
      </p:sp>
      <p:sp>
        <p:nvSpPr>
          <p:cNvPr id="13" name="Rectangle 12">
            <a:extLst>
              <a:ext uri="{FF2B5EF4-FFF2-40B4-BE49-F238E27FC236}">
                <a16:creationId xmlns:a16="http://schemas.microsoft.com/office/drawing/2014/main" id="{FD96B5EC-9062-E46F-232A-75735E2292B1}"/>
              </a:ext>
            </a:extLst>
          </p:cNvPr>
          <p:cNvSpPr/>
          <p:nvPr/>
        </p:nvSpPr>
        <p:spPr>
          <a:xfrm>
            <a:off x="4621720" y="4932418"/>
            <a:ext cx="187430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Document Translation &amp; Language Interpretation</a:t>
            </a:r>
          </a:p>
        </p:txBody>
      </p:sp>
      <p:sp>
        <p:nvSpPr>
          <p:cNvPr id="14" name="Rectangle 13">
            <a:extLst>
              <a:ext uri="{FF2B5EF4-FFF2-40B4-BE49-F238E27FC236}">
                <a16:creationId xmlns:a16="http://schemas.microsoft.com/office/drawing/2014/main" id="{44139C10-4EDB-CE4A-4C8A-4B8C015ADECD}"/>
              </a:ext>
            </a:extLst>
          </p:cNvPr>
          <p:cNvSpPr/>
          <p:nvPr/>
        </p:nvSpPr>
        <p:spPr>
          <a:xfrm>
            <a:off x="2560691" y="4932418"/>
            <a:ext cx="1874303"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Peer-to-Peer Support</a:t>
            </a:r>
          </a:p>
        </p:txBody>
      </p:sp>
      <p:sp>
        <p:nvSpPr>
          <p:cNvPr id="15" name="Rectangle 14">
            <a:extLst>
              <a:ext uri="{FF2B5EF4-FFF2-40B4-BE49-F238E27FC236}">
                <a16:creationId xmlns:a16="http://schemas.microsoft.com/office/drawing/2014/main" id="{EBF26DB2-D767-8BBF-4651-E3D2C7A211CD}"/>
              </a:ext>
            </a:extLst>
          </p:cNvPr>
          <p:cNvSpPr/>
          <p:nvPr/>
        </p:nvSpPr>
        <p:spPr>
          <a:xfrm>
            <a:off x="1479549" y="4360586"/>
            <a:ext cx="1874303"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Spouse Relocation</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and Transition</a:t>
            </a:r>
          </a:p>
        </p:txBody>
      </p:sp>
      <p:sp>
        <p:nvSpPr>
          <p:cNvPr id="16" name="Rectangle 15">
            <a:extLst>
              <a:ext uri="{FF2B5EF4-FFF2-40B4-BE49-F238E27FC236}">
                <a16:creationId xmlns:a16="http://schemas.microsoft.com/office/drawing/2014/main" id="{BC245A72-0B15-FA0E-8925-4C5ABAC7D2A2}"/>
              </a:ext>
            </a:extLst>
          </p:cNvPr>
          <p:cNvSpPr/>
          <p:nvPr/>
        </p:nvSpPr>
        <p:spPr>
          <a:xfrm>
            <a:off x="1087164" y="3828624"/>
            <a:ext cx="1909554"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Special Needs</a:t>
            </a:r>
          </a:p>
        </p:txBody>
      </p:sp>
      <p:sp>
        <p:nvSpPr>
          <p:cNvPr id="17" name="Rectangle 16">
            <a:extLst>
              <a:ext uri="{FF2B5EF4-FFF2-40B4-BE49-F238E27FC236}">
                <a16:creationId xmlns:a16="http://schemas.microsoft.com/office/drawing/2014/main" id="{24C1A1C8-DBD2-0684-2035-D7300C6A9790}"/>
              </a:ext>
            </a:extLst>
          </p:cNvPr>
          <p:cNvSpPr/>
          <p:nvPr/>
        </p:nvSpPr>
        <p:spPr>
          <a:xfrm>
            <a:off x="1124830" y="3148502"/>
            <a:ext cx="1735958"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Elder Care</a:t>
            </a:r>
          </a:p>
        </p:txBody>
      </p:sp>
      <p:sp>
        <p:nvSpPr>
          <p:cNvPr id="18" name="Rectangle 17">
            <a:extLst>
              <a:ext uri="{FF2B5EF4-FFF2-40B4-BE49-F238E27FC236}">
                <a16:creationId xmlns:a16="http://schemas.microsoft.com/office/drawing/2014/main" id="{0E55BC3B-9A82-4460-278E-CBAD726649C8}"/>
              </a:ext>
            </a:extLst>
          </p:cNvPr>
          <p:cNvSpPr/>
          <p:nvPr/>
        </p:nvSpPr>
        <p:spPr>
          <a:xfrm>
            <a:off x="1076391" y="2452631"/>
            <a:ext cx="1735958"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Building Healthy Relationships</a:t>
            </a:r>
          </a:p>
        </p:txBody>
      </p:sp>
      <p:sp>
        <p:nvSpPr>
          <p:cNvPr id="19" name="Rectangle 18">
            <a:extLst>
              <a:ext uri="{FF2B5EF4-FFF2-40B4-BE49-F238E27FC236}">
                <a16:creationId xmlns:a16="http://schemas.microsoft.com/office/drawing/2014/main" id="{398DEDDE-4516-5E1B-3CB0-526DB64EF20F}"/>
              </a:ext>
            </a:extLst>
          </p:cNvPr>
          <p:cNvSpPr/>
          <p:nvPr/>
        </p:nvSpPr>
        <p:spPr>
          <a:xfrm>
            <a:off x="1468839" y="1786190"/>
            <a:ext cx="1677661"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Transitioning </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Veterans</a:t>
            </a:r>
          </a:p>
        </p:txBody>
      </p:sp>
      <p:sp>
        <p:nvSpPr>
          <p:cNvPr id="20" name="Rectangle 19">
            <a:extLst>
              <a:ext uri="{FF2B5EF4-FFF2-40B4-BE49-F238E27FC236}">
                <a16:creationId xmlns:a16="http://schemas.microsoft.com/office/drawing/2014/main" id="{0B0387F3-E797-A25B-2F1C-FB32BED7C043}"/>
              </a:ext>
            </a:extLst>
          </p:cNvPr>
          <p:cNvSpPr/>
          <p:nvPr/>
        </p:nvSpPr>
        <p:spPr>
          <a:xfrm>
            <a:off x="1413681" y="1194583"/>
            <a:ext cx="2358858" cy="46166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Financial and </a:t>
            </a:r>
            <a:b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b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Tax Consultation</a:t>
            </a:r>
          </a:p>
        </p:txBody>
      </p:sp>
      <p:sp>
        <p:nvSpPr>
          <p:cNvPr id="21" name="Rectangle 20">
            <a:extLst>
              <a:ext uri="{FF2B5EF4-FFF2-40B4-BE49-F238E27FC236}">
                <a16:creationId xmlns:a16="http://schemas.microsoft.com/office/drawing/2014/main" id="{84D9A833-7D50-6E96-2D4E-8E393CAE0B41}"/>
              </a:ext>
            </a:extLst>
          </p:cNvPr>
          <p:cNvSpPr/>
          <p:nvPr/>
        </p:nvSpPr>
        <p:spPr>
          <a:xfrm>
            <a:off x="6403994" y="3179935"/>
            <a:ext cx="173595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60"/>
                </a:solidFill>
                <a:effectLst/>
                <a:uLnTx/>
                <a:uFillTx/>
                <a:latin typeface="Myriad Pro Light" panose="020B0403030403020204" pitchFamily="34" charset="0"/>
                <a:ea typeface="Calibri" charset="0"/>
                <a:cs typeface="Calibri" charset="0"/>
              </a:rPr>
              <a:t>Education</a:t>
            </a:r>
          </a:p>
        </p:txBody>
      </p:sp>
      <p:sp>
        <p:nvSpPr>
          <p:cNvPr id="29" name="Rectangle 28">
            <a:extLst>
              <a:ext uri="{FF2B5EF4-FFF2-40B4-BE49-F238E27FC236}">
                <a16:creationId xmlns:a16="http://schemas.microsoft.com/office/drawing/2014/main" id="{DEEE2AAF-ED17-E923-55B5-DBFE625263DA}"/>
              </a:ext>
            </a:extLst>
          </p:cNvPr>
          <p:cNvSpPr/>
          <p:nvPr/>
        </p:nvSpPr>
        <p:spPr>
          <a:xfrm>
            <a:off x="0" y="5800299"/>
            <a:ext cx="9144000" cy="1057701"/>
          </a:xfrm>
          <a:prstGeom prst="rect">
            <a:avLst/>
          </a:prstGeom>
          <a:gradFill>
            <a:gsLst>
              <a:gs pos="0">
                <a:schemeClr val="tx1">
                  <a:lumMod val="50000"/>
                  <a:lumOff val="50000"/>
                </a:schemeClr>
              </a:gs>
              <a:gs pos="74000">
                <a:srgbClr val="595959"/>
              </a:gs>
              <a:gs pos="83000">
                <a:srgbClr val="595959"/>
              </a:gs>
              <a:gs pos="100000">
                <a:srgbClr val="595959"/>
              </a:gs>
            </a:gsLst>
            <a:lin ang="108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E9F5A0-2C2F-AD0D-09BD-BE38A59C0EBF}"/>
              </a:ext>
            </a:extLst>
          </p:cNvPr>
          <p:cNvSpPr txBox="1"/>
          <p:nvPr/>
        </p:nvSpPr>
        <p:spPr>
          <a:xfrm>
            <a:off x="518616" y="5903510"/>
            <a:ext cx="8573358" cy="830997"/>
          </a:xfrm>
          <a:prstGeom prst="rect">
            <a:avLst/>
          </a:prstGeom>
          <a:noFill/>
        </p:spPr>
        <p:txBody>
          <a:bodyPr wrap="square">
            <a:spAutoFit/>
          </a:bodyPr>
          <a:lstStyle/>
          <a:p>
            <a:pPr marL="0" indent="0">
              <a:buNone/>
            </a:pPr>
            <a:r>
              <a:rPr lang="en-US" sz="2400" b="1" dirty="0">
                <a:solidFill>
                  <a:schemeClr val="bg1"/>
                </a:solidFill>
                <a:latin typeface="Calibri" panose="020F0502020204030204" pitchFamily="34" charset="0"/>
                <a:cs typeface="Calibri" panose="020F0502020204030204" pitchFamily="34" charset="0"/>
              </a:rPr>
              <a:t>All these consultations and services are just a phone call or chat away. Need other support? We can connect you!</a:t>
            </a:r>
          </a:p>
        </p:txBody>
      </p:sp>
    </p:spTree>
    <p:extLst>
      <p:ext uri="{BB962C8B-B14F-4D97-AF65-F5344CB8AC3E}">
        <p14:creationId xmlns:p14="http://schemas.microsoft.com/office/powerpoint/2010/main" val="353027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21D5-15B2-40F9-9436-1784383196E6}"/>
              </a:ext>
            </a:extLst>
          </p:cNvPr>
          <p:cNvSpPr>
            <a:spLocks noGrp="1"/>
          </p:cNvSpPr>
          <p:nvPr>
            <p:ph type="title"/>
          </p:nvPr>
        </p:nvSpPr>
        <p:spPr/>
        <p:txBody>
          <a:bodyPr>
            <a:noAutofit/>
          </a:bodyPr>
          <a:lstStyle/>
          <a:p>
            <a:r>
              <a:rPr lang="en-US" dirty="0">
                <a:latin typeface="Calibri" panose="020F0502020204030204" pitchFamily="34" charset="0"/>
                <a:cs typeface="Calibri" panose="020F0502020204030204" pitchFamily="34" charset="0"/>
              </a:rPr>
              <a:t>Support for the Military Community</a:t>
            </a:r>
          </a:p>
        </p:txBody>
      </p:sp>
      <p:sp>
        <p:nvSpPr>
          <p:cNvPr id="3" name="Content Placeholder 2">
            <a:extLst>
              <a:ext uri="{FF2B5EF4-FFF2-40B4-BE49-F238E27FC236}">
                <a16:creationId xmlns:a16="http://schemas.microsoft.com/office/drawing/2014/main" id="{A9865455-8E5A-4F73-CA1F-754AE7335D3E}"/>
              </a:ext>
            </a:extLst>
          </p:cNvPr>
          <p:cNvSpPr>
            <a:spLocks noGrp="1"/>
          </p:cNvSpPr>
          <p:nvPr>
            <p:ph sz="half" idx="16"/>
          </p:nvPr>
        </p:nvSpPr>
        <p:spPr/>
        <p:txBody>
          <a:bodyPr/>
          <a:lstStyle/>
          <a:p>
            <a:r>
              <a:rPr lang="en-US" sz="1400" b="1" i="1" dirty="0">
                <a:latin typeface="Calibri" panose="020F0502020204030204" pitchFamily="34" charset="0"/>
                <a:cs typeface="Calibri" panose="020F0502020204030204" pitchFamily="34" charset="0"/>
              </a:rPr>
              <a:t>Find free and confidential in-person counseling at Military and Family Support Centers on installations worldwide. </a:t>
            </a:r>
          </a:p>
          <a:p>
            <a:pPr marL="285750" indent="-285750">
              <a:lnSpc>
                <a:spcPct val="80000"/>
              </a:lnSpc>
              <a:buFont typeface="Wingdings" pitchFamily="2" charset="2"/>
              <a:buChar char="§"/>
            </a:pPr>
            <a:r>
              <a:rPr lang="en-US" sz="1400" dirty="0">
                <a:latin typeface="Calibri" panose="020F0502020204030204" pitchFamily="34" charset="0"/>
                <a:ea typeface="+mn-lt"/>
                <a:cs typeface="Calibri" panose="020F0502020204030204" pitchFamily="34" charset="0"/>
              </a:rPr>
              <a:t>Military and family life </a:t>
            </a:r>
            <a:r>
              <a:rPr lang="en-US" dirty="0">
                <a:latin typeface="Calibri" panose="020F0502020204030204" pitchFamily="34" charset="0"/>
                <a:ea typeface="+mn-lt"/>
                <a:cs typeface="Calibri" panose="020F0502020204030204" pitchFamily="34" charset="0"/>
              </a:rPr>
              <a:t>c</a:t>
            </a:r>
            <a:r>
              <a:rPr lang="en-US" sz="1400" dirty="0">
                <a:latin typeface="Calibri" panose="020F0502020204030204" pitchFamily="34" charset="0"/>
                <a:ea typeface="+mn-lt"/>
                <a:cs typeface="Calibri" panose="020F0502020204030204" pitchFamily="34" charset="0"/>
              </a:rPr>
              <a:t>ounselors specialize in helping families navigate the challenges of military life.</a:t>
            </a:r>
          </a:p>
          <a:p>
            <a:pPr marL="285750" indent="-285750">
              <a:lnSpc>
                <a:spcPct val="80000"/>
              </a:lnSpc>
              <a:buFont typeface="Wingdings" pitchFamily="2" charset="2"/>
              <a:buChar char="§"/>
            </a:pPr>
            <a:r>
              <a:rPr lang="en-US" dirty="0">
                <a:latin typeface="Calibri" panose="020F0502020204030204" pitchFamily="34" charset="0"/>
                <a:ea typeface="+mn-lt"/>
                <a:cs typeface="Calibri" panose="020F0502020204030204" pitchFamily="34" charset="0"/>
              </a:rPr>
              <a:t>Counseling is a</a:t>
            </a:r>
            <a:r>
              <a:rPr lang="en-US" sz="1400" dirty="0">
                <a:latin typeface="Calibri" panose="020F0502020204030204" pitchFamily="34" charset="0"/>
                <a:ea typeface="+mn-lt"/>
                <a:cs typeface="Calibri" panose="020F0502020204030204" pitchFamily="34" charset="0"/>
              </a:rPr>
              <a:t>vailable for service members and their families.</a:t>
            </a:r>
          </a:p>
          <a:p>
            <a:pPr marL="285750" indent="-285750">
              <a:lnSpc>
                <a:spcPct val="80000"/>
              </a:lnSpc>
              <a:buFont typeface="Wingdings" pitchFamily="2" charset="2"/>
              <a:buChar char="§"/>
            </a:pPr>
            <a:r>
              <a:rPr lang="en-US" sz="1400" dirty="0">
                <a:latin typeface="Calibri" panose="020F0502020204030204" pitchFamily="34" charset="0"/>
                <a:ea typeface="+mn-lt"/>
                <a:cs typeface="Calibri" panose="020F0502020204030204" pitchFamily="34" charset="0"/>
              </a:rPr>
              <a:t>Child and youth behavioral MFLCs support children’s well-being.</a:t>
            </a:r>
          </a:p>
          <a:p>
            <a:pPr marL="285750" indent="-285750">
              <a:lnSpc>
                <a:spcPct val="80000"/>
              </a:lnSpc>
              <a:buFont typeface="Wingdings" pitchFamily="2" charset="2"/>
              <a:buChar char="§"/>
            </a:pPr>
            <a:r>
              <a:rPr lang="en-US" sz="1400" spc="-1" dirty="0">
                <a:latin typeface="Calibri" panose="020F0502020204030204" pitchFamily="34" charset="0"/>
                <a:ea typeface="+mn-lt"/>
                <a:cs typeface="Calibri" panose="020F0502020204030204" pitchFamily="34" charset="0"/>
              </a:rPr>
              <a:t>M</a:t>
            </a:r>
            <a:r>
              <a:rPr lang="en-US" sz="1400" b="0" strike="noStrike" spc="-1" dirty="0">
                <a:latin typeface="Calibri" panose="020F0502020204030204" pitchFamily="34" charset="0"/>
                <a:ea typeface="Calibri"/>
                <a:cs typeface="Calibri" panose="020F0502020204030204" pitchFamily="34" charset="0"/>
              </a:rPr>
              <a:t>FLCs can also deliver briefings, presentations and grief counseling if a unit experiences a </a:t>
            </a:r>
            <a:r>
              <a:rPr lang="en-US" spc="-1" dirty="0">
                <a:latin typeface="Calibri" panose="020F0502020204030204" pitchFamily="34" charset="0"/>
                <a:ea typeface="Calibri"/>
                <a:cs typeface="Calibri" panose="020F0502020204030204" pitchFamily="34" charset="0"/>
              </a:rPr>
              <a:t>death</a:t>
            </a:r>
            <a:r>
              <a:rPr lang="en-US" sz="1400" b="0" strike="noStrike" spc="-1" dirty="0">
                <a:latin typeface="Calibri" panose="020F0502020204030204" pitchFamily="34" charset="0"/>
                <a:ea typeface="Calibri"/>
                <a:cs typeface="Calibri" panose="020F0502020204030204" pitchFamily="34" charset="0"/>
              </a:rPr>
              <a:t> or </a:t>
            </a:r>
            <a:r>
              <a:rPr lang="en-US" spc="-1" dirty="0">
                <a:latin typeface="Calibri" panose="020F0502020204030204" pitchFamily="34" charset="0"/>
                <a:ea typeface="Calibri"/>
                <a:cs typeface="Calibri" panose="020F0502020204030204" pitchFamily="34" charset="0"/>
              </a:rPr>
              <a:t>other traumatic</a:t>
            </a:r>
            <a:r>
              <a:rPr lang="en-US" sz="1400" b="0" strike="noStrike" spc="-1" dirty="0">
                <a:latin typeface="Calibri" panose="020F0502020204030204" pitchFamily="34" charset="0"/>
                <a:ea typeface="Calibri"/>
                <a:cs typeface="Calibri" panose="020F0502020204030204" pitchFamily="34" charset="0"/>
              </a:rPr>
              <a:t> event. </a:t>
            </a:r>
          </a:p>
          <a:p>
            <a:pPr>
              <a:lnSpc>
                <a:spcPct val="80000"/>
              </a:lnSpc>
            </a:pPr>
            <a:r>
              <a:rPr lang="en-US" sz="1400" b="1" strike="noStrike" spc="-1" dirty="0">
                <a:latin typeface="Calibri" panose="020F0502020204030204" pitchFamily="34" charset="0"/>
                <a:ea typeface="Calibri"/>
                <a:cs typeface="Calibri" panose="020F0502020204030204" pitchFamily="34" charset="0"/>
              </a:rPr>
              <a:t>To request support, visit: </a:t>
            </a:r>
            <a:endParaRPr lang="en-US" sz="1400" b="1" dirty="0">
              <a:latin typeface="Calibri" panose="020F0502020204030204" pitchFamily="34" charset="0"/>
              <a:ea typeface="+mn-lt"/>
              <a:cs typeface="Calibri" panose="020F0502020204030204" pitchFamily="34" charset="0"/>
            </a:endParaRPr>
          </a:p>
        </p:txBody>
      </p:sp>
      <p:sp>
        <p:nvSpPr>
          <p:cNvPr id="5" name="Slide Number Placeholder 4">
            <a:extLst>
              <a:ext uri="{FF2B5EF4-FFF2-40B4-BE49-F238E27FC236}">
                <a16:creationId xmlns:a16="http://schemas.microsoft.com/office/drawing/2014/main" id="{6883E373-7F86-5F6D-EFA5-476990E02149}"/>
              </a:ext>
            </a:extLst>
          </p:cNvPr>
          <p:cNvSpPr>
            <a:spLocks noGrp="1"/>
          </p:cNvSpPr>
          <p:nvPr>
            <p:ph type="sldNum" sz="quarter" idx="12"/>
          </p:nvPr>
        </p:nvSpPr>
        <p:spPr/>
        <p:txBody>
          <a:bodyPr/>
          <a:lstStyle/>
          <a:p>
            <a:fld id="{330EA680-D336-4FF7-8B7A-9848BB0A1C32}" type="slidenum">
              <a:rPr lang="en-US" smtClean="0"/>
              <a:t>7</a:t>
            </a:fld>
            <a:endParaRPr lang="en-US" dirty="0"/>
          </a:p>
        </p:txBody>
      </p:sp>
      <p:sp>
        <p:nvSpPr>
          <p:cNvPr id="9" name="Text Placeholder 3">
            <a:extLst>
              <a:ext uri="{FF2B5EF4-FFF2-40B4-BE49-F238E27FC236}">
                <a16:creationId xmlns:a16="http://schemas.microsoft.com/office/drawing/2014/main" id="{5E402BAD-54B3-77E4-2AD8-8118B11D9827}"/>
              </a:ext>
            </a:extLst>
          </p:cNvPr>
          <p:cNvSpPr txBox="1">
            <a:spLocks/>
          </p:cNvSpPr>
          <p:nvPr/>
        </p:nvSpPr>
        <p:spPr>
          <a:xfrm>
            <a:off x="590997" y="4740241"/>
            <a:ext cx="3747088" cy="1086401"/>
          </a:xfrm>
          <a:prstGeom prst="rect">
            <a:avLst/>
          </a:prstGeom>
          <a:solidFill>
            <a:srgbClr val="1D428A"/>
          </a:solidFill>
        </p:spPr>
        <p:txBody>
          <a:bodyPr vert="horz" lIns="91440" tIns="45720" rIns="91440" bIns="45720" rtlCol="0" anchor="t">
            <a:normAutofit fontScale="700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i="0" kern="1200" baseline="0">
                <a:solidFill>
                  <a:srgbClr val="1F355E"/>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182880">
              <a:lnSpc>
                <a:spcPct val="120000"/>
              </a:lnSpc>
              <a:spcBef>
                <a:spcPts val="0"/>
              </a:spcBef>
              <a:buFont typeface="Arial" panose="020B0604020202020204" pitchFamily="34" charset="0"/>
              <a:buNone/>
            </a:pPr>
            <a:r>
              <a:rPr lang="en-US" sz="2100" dirty="0">
                <a:solidFill>
                  <a:schemeClr val="bg1"/>
                </a:solidFill>
                <a:cs typeface="Calibri" charset="0"/>
                <a:hlinkClick r:id="rId3">
                  <a:extLst>
                    <a:ext uri="{A12FA001-AC4F-418D-AE19-62706E023703}">
                      <ahyp:hlinkClr xmlns:ahyp="http://schemas.microsoft.com/office/drawing/2018/hyperlinkcolor" val="tx"/>
                    </a:ext>
                  </a:extLst>
                </a:hlinkClick>
              </a:rPr>
              <a:t>https://supportrequest.militaryonesource.mil</a:t>
            </a:r>
            <a:r>
              <a:rPr lang="en-US" sz="2100" dirty="0">
                <a:solidFill>
                  <a:schemeClr val="bg1"/>
                </a:solidFill>
                <a:cs typeface="Calibri" charset="0"/>
              </a:rPr>
              <a:t> is the online resource for service providers to request virtual or in-person support for service members and their families.</a:t>
            </a:r>
          </a:p>
          <a:p>
            <a:endParaRPr lang="en-US" sz="1600" dirty="0">
              <a:solidFill>
                <a:schemeClr val="bg1"/>
              </a:solidFill>
              <a:cs typeface="Calibri" panose="020F0502020204030204"/>
            </a:endParaRPr>
          </a:p>
        </p:txBody>
      </p:sp>
      <p:pic>
        <p:nvPicPr>
          <p:cNvPr id="7" name="Content Placeholder 6">
            <a:extLst>
              <a:ext uri="{FF2B5EF4-FFF2-40B4-BE49-F238E27FC236}">
                <a16:creationId xmlns:a16="http://schemas.microsoft.com/office/drawing/2014/main" id="{DC687BF4-F787-5175-5816-51414FFEAEE0}"/>
              </a:ext>
            </a:extLst>
          </p:cNvPr>
          <p:cNvPicPr>
            <a:picLocks noGrp="1" noChangeAspect="1"/>
          </p:cNvPicPr>
          <p:nvPr>
            <p:ph sz="half" idx="17"/>
          </p:nvPr>
        </p:nvPicPr>
        <p:blipFill>
          <a:blip r:embed="rId4" cstate="screen">
            <a:extLst>
              <a:ext uri="{28A0092B-C50C-407E-A947-70E740481C1C}">
                <a14:useLocalDpi xmlns:a14="http://schemas.microsoft.com/office/drawing/2010/main"/>
              </a:ext>
            </a:extLst>
          </a:blip>
          <a:srcRect/>
          <a:stretch/>
        </p:blipFill>
        <p:spPr>
          <a:xfrm>
            <a:off x="4412975" y="2066922"/>
            <a:ext cx="4540260" cy="2724155"/>
          </a:xfrm>
          <a:prstGeom prst="rect">
            <a:avLst/>
          </a:prstGeom>
        </p:spPr>
      </p:pic>
      <p:sp>
        <p:nvSpPr>
          <p:cNvPr id="4" name="TextBox 3">
            <a:extLst>
              <a:ext uri="{FF2B5EF4-FFF2-40B4-BE49-F238E27FC236}">
                <a16:creationId xmlns:a16="http://schemas.microsoft.com/office/drawing/2014/main" id="{A99FBB93-82CD-FB28-B488-C0740950862B}"/>
              </a:ext>
            </a:extLst>
          </p:cNvPr>
          <p:cNvSpPr txBox="1"/>
          <p:nvPr/>
        </p:nvSpPr>
        <p:spPr>
          <a:xfrm>
            <a:off x="4721710" y="4529467"/>
            <a:ext cx="40147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182A62"/>
                </a:solidFill>
                <a:ea typeface="Calibri"/>
                <a:cs typeface="Calibri"/>
              </a:rPr>
              <a:t>Over 2,500 Military and Family Life Counselors</a:t>
            </a:r>
          </a:p>
          <a:p>
            <a:pPr algn="ctr"/>
            <a:r>
              <a:rPr lang="en-US" sz="1400" b="1" dirty="0">
                <a:solidFill>
                  <a:srgbClr val="182A62"/>
                </a:solidFill>
                <a:ea typeface="Calibri"/>
                <a:cs typeface="Calibri"/>
              </a:rPr>
              <a:t>Assigned World-Wide</a:t>
            </a:r>
            <a:endParaRPr lang="en-US" dirty="0">
              <a:solidFill>
                <a:srgbClr val="182A62"/>
              </a:solidFill>
            </a:endParaRPr>
          </a:p>
        </p:txBody>
      </p:sp>
    </p:spTree>
    <p:extLst>
      <p:ext uri="{BB962C8B-B14F-4D97-AF65-F5344CB8AC3E}">
        <p14:creationId xmlns:p14="http://schemas.microsoft.com/office/powerpoint/2010/main" val="318035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8A99A2-9A60-641F-ADB6-20909B73D769}"/>
              </a:ext>
            </a:extLst>
          </p:cNvPr>
          <p:cNvSpPr>
            <a:spLocks noGrp="1"/>
          </p:cNvSpPr>
          <p:nvPr>
            <p:ph type="title"/>
          </p:nvPr>
        </p:nvSpPr>
        <p:spPr/>
        <p:txBody>
          <a:bodyPr>
            <a:normAutofit/>
          </a:bodyPr>
          <a:lstStyle/>
          <a:p>
            <a:r>
              <a:rPr lang="en-US" dirty="0" err="1">
                <a:latin typeface="Calibri" panose="020F0502020204030204" pitchFamily="34" charset="0"/>
                <a:cs typeface="Calibri" panose="020F0502020204030204" pitchFamily="34" charset="0"/>
              </a:rPr>
              <a:t>MilitaryOneSource.mil</a:t>
            </a:r>
            <a:endParaRPr lang="en-US" dirty="0">
              <a:latin typeface="Calibri" panose="020F0502020204030204" pitchFamily="34" charset="0"/>
              <a:cs typeface="Calibri" panose="020F0502020204030204" pitchFamily="34" charset="0"/>
            </a:endParaRPr>
          </a:p>
        </p:txBody>
      </p:sp>
      <p:sp>
        <p:nvSpPr>
          <p:cNvPr id="18" name="Content Placeholder 17">
            <a:extLst>
              <a:ext uri="{FF2B5EF4-FFF2-40B4-BE49-F238E27FC236}">
                <a16:creationId xmlns:a16="http://schemas.microsoft.com/office/drawing/2014/main" id="{0A52EED5-FFDB-62A3-98E8-5ADCF18182BC}"/>
              </a:ext>
            </a:extLst>
          </p:cNvPr>
          <p:cNvSpPr>
            <a:spLocks noGrp="1"/>
          </p:cNvSpPr>
          <p:nvPr>
            <p:ph sz="half" idx="17"/>
          </p:nvPr>
        </p:nvSpPr>
        <p:spPr/>
        <p:txBody>
          <a:bodyPr/>
          <a:lstStyle/>
          <a:p>
            <a:endParaRPr lang="en-US"/>
          </a:p>
        </p:txBody>
      </p:sp>
      <p:sp>
        <p:nvSpPr>
          <p:cNvPr id="2" name="Slide Number Placeholder 1">
            <a:extLst>
              <a:ext uri="{FF2B5EF4-FFF2-40B4-BE49-F238E27FC236}">
                <a16:creationId xmlns:a16="http://schemas.microsoft.com/office/drawing/2014/main" id="{07903820-4059-703E-7B4A-AA6F7B14F033}"/>
              </a:ext>
            </a:extLst>
          </p:cNvPr>
          <p:cNvSpPr>
            <a:spLocks noGrp="1"/>
          </p:cNvSpPr>
          <p:nvPr>
            <p:ph type="sldNum" sz="quarter" idx="12"/>
          </p:nvPr>
        </p:nvSpPr>
        <p:spPr/>
        <p:txBody>
          <a:bodyPr/>
          <a:lstStyle/>
          <a:p>
            <a:fld id="{2D06A98E-9D45-4AC9-A0D5-10D89E137443}" type="slidenum">
              <a:rPr lang="en-US" smtClean="0"/>
              <a:pPr/>
              <a:t>8</a:t>
            </a:fld>
            <a:endParaRPr lang="en-US"/>
          </a:p>
        </p:txBody>
      </p:sp>
      <p:sp>
        <p:nvSpPr>
          <p:cNvPr id="15" name="Text Placeholder 4">
            <a:extLst>
              <a:ext uri="{FF2B5EF4-FFF2-40B4-BE49-F238E27FC236}">
                <a16:creationId xmlns:a16="http://schemas.microsoft.com/office/drawing/2014/main" id="{4E5DDF31-D381-8DEA-B3FD-690FC2AA99AE}"/>
              </a:ext>
            </a:extLst>
          </p:cNvPr>
          <p:cNvSpPr txBox="1">
            <a:spLocks/>
          </p:cNvSpPr>
          <p:nvPr/>
        </p:nvSpPr>
        <p:spPr>
          <a:xfrm>
            <a:off x="286224" y="1315616"/>
            <a:ext cx="3759926" cy="38535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pPr>
            <a:r>
              <a:rPr lang="en-US" b="1" dirty="0">
                <a:solidFill>
                  <a:srgbClr val="1F355E"/>
                </a:solidFill>
                <a:ea typeface="+mn-lt"/>
                <a:cs typeface="+mn-lt"/>
              </a:rPr>
              <a:t>Your </a:t>
            </a:r>
            <a:r>
              <a:rPr lang="en-US" b="1" dirty="0">
                <a:solidFill>
                  <a:srgbClr val="1E355E"/>
                </a:solidFill>
                <a:ea typeface="+mn-lt"/>
                <a:cs typeface="+mn-lt"/>
              </a:rPr>
              <a:t>digital hub linking you to a </a:t>
            </a:r>
            <a:r>
              <a:rPr lang="en-US" b="1" dirty="0">
                <a:solidFill>
                  <a:srgbClr val="C00000"/>
                </a:solidFill>
                <a:ea typeface="+mn-lt"/>
                <a:cs typeface="+mn-lt"/>
              </a:rPr>
              <a:t>network of websites </a:t>
            </a:r>
            <a:r>
              <a:rPr lang="en-US" b="1" dirty="0">
                <a:solidFill>
                  <a:srgbClr val="1E355E"/>
                </a:solidFill>
                <a:ea typeface="+mn-lt"/>
                <a:cs typeface="+mn-lt"/>
              </a:rPr>
              <a:t>and</a:t>
            </a:r>
            <a:r>
              <a:rPr lang="en-US" b="1" dirty="0">
                <a:solidFill>
                  <a:srgbClr val="EE2741"/>
                </a:solidFill>
                <a:ea typeface="+mn-lt"/>
                <a:cs typeface="+mn-lt"/>
              </a:rPr>
              <a:t> </a:t>
            </a:r>
            <a:r>
              <a:rPr lang="en-US" b="1" dirty="0">
                <a:solidFill>
                  <a:srgbClr val="C00000"/>
                </a:solidFill>
                <a:ea typeface="+mn-lt"/>
                <a:cs typeface="+mn-lt"/>
              </a:rPr>
              <a:t>digital tools</a:t>
            </a:r>
          </a:p>
          <a:p>
            <a:pPr marL="171450" indent="-171450" algn="l">
              <a:spcBef>
                <a:spcPts val="1000"/>
              </a:spcBef>
              <a:buFont typeface="Wingdings" pitchFamily="2" charset="2"/>
              <a:buChar char="§"/>
            </a:pPr>
            <a:r>
              <a:rPr lang="en-US" sz="1600" dirty="0">
                <a:solidFill>
                  <a:schemeClr val="tx1">
                    <a:lumMod val="85000"/>
                    <a:lumOff val="15000"/>
                  </a:schemeClr>
                </a:solidFill>
                <a:ea typeface="+mn-lt"/>
                <a:cs typeface="+mn-lt"/>
              </a:rPr>
              <a:t>Programs and services for travel, eLearning, moving, scholarships, job hunting, installation directories and member services </a:t>
            </a:r>
          </a:p>
          <a:p>
            <a:pPr marL="171450" indent="-171450" algn="l">
              <a:spcBef>
                <a:spcPts val="1000"/>
              </a:spcBef>
              <a:buFont typeface="Wingdings" pitchFamily="2" charset="2"/>
              <a:buChar char="§"/>
            </a:pPr>
            <a:r>
              <a:rPr lang="en-US" sz="1600" dirty="0">
                <a:solidFill>
                  <a:schemeClr val="tx1">
                    <a:lumMod val="85000"/>
                    <a:lumOff val="15000"/>
                  </a:schemeClr>
                </a:solidFill>
                <a:ea typeface="+mn-lt"/>
                <a:cs typeface="+mn-lt"/>
              </a:rPr>
              <a:t>Sign up for e-Newsletters </a:t>
            </a:r>
            <a:br>
              <a:rPr lang="en-US" sz="1600" dirty="0">
                <a:solidFill>
                  <a:schemeClr val="tx1">
                    <a:lumMod val="85000"/>
                    <a:lumOff val="15000"/>
                  </a:schemeClr>
                </a:solidFill>
                <a:ea typeface="+mn-lt"/>
                <a:cs typeface="+mn-lt"/>
              </a:rPr>
            </a:br>
            <a:r>
              <a:rPr lang="en-US" sz="1600" dirty="0">
                <a:solidFill>
                  <a:schemeClr val="tx1">
                    <a:lumMod val="85000"/>
                    <a:lumOff val="15000"/>
                  </a:schemeClr>
                </a:solidFill>
                <a:ea typeface="+mn-lt"/>
                <a:cs typeface="+mn-lt"/>
              </a:rPr>
              <a:t>for your areas of interest</a:t>
            </a:r>
          </a:p>
          <a:p>
            <a:pPr marL="171450" indent="-171450" algn="l">
              <a:spcBef>
                <a:spcPts val="1000"/>
              </a:spcBef>
              <a:buFont typeface="Wingdings" pitchFamily="2" charset="2"/>
              <a:buChar char="§"/>
            </a:pPr>
            <a:r>
              <a:rPr lang="en-US" sz="1600" dirty="0">
                <a:solidFill>
                  <a:schemeClr val="tx1">
                    <a:lumMod val="85000"/>
                    <a:lumOff val="15000"/>
                  </a:schemeClr>
                </a:solidFill>
                <a:ea typeface="+mn-lt"/>
                <a:cs typeface="+mn-lt"/>
              </a:rPr>
              <a:t>Mobile apps for easy access</a:t>
            </a:r>
          </a:p>
          <a:p>
            <a:pPr marL="171450" indent="-171450" algn="l">
              <a:spcBef>
                <a:spcPts val="1000"/>
              </a:spcBef>
              <a:buFont typeface="Wingdings" pitchFamily="2" charset="2"/>
              <a:buChar char="§"/>
            </a:pPr>
            <a:r>
              <a:rPr lang="en-US" sz="1600" dirty="0">
                <a:solidFill>
                  <a:schemeClr val="tx1">
                    <a:lumMod val="85000"/>
                    <a:lumOff val="15000"/>
                  </a:schemeClr>
                </a:solidFill>
                <a:ea typeface="+mn-lt"/>
                <a:cs typeface="+mn-lt"/>
              </a:rPr>
              <a:t>A universe of support for your </a:t>
            </a:r>
            <a:br>
              <a:rPr lang="en-US" sz="1600" dirty="0">
                <a:solidFill>
                  <a:schemeClr val="tx1">
                    <a:lumMod val="85000"/>
                    <a:lumOff val="15000"/>
                  </a:schemeClr>
                </a:solidFill>
                <a:ea typeface="+mn-lt"/>
                <a:cs typeface="+mn-lt"/>
              </a:rPr>
            </a:br>
            <a:r>
              <a:rPr lang="en-US" sz="1600" dirty="0">
                <a:solidFill>
                  <a:schemeClr val="tx1">
                    <a:lumMod val="85000"/>
                    <a:lumOff val="15000"/>
                  </a:schemeClr>
                </a:solidFill>
                <a:ea typeface="+mn-lt"/>
                <a:cs typeface="+mn-lt"/>
              </a:rPr>
              <a:t>quality of life </a:t>
            </a:r>
          </a:p>
        </p:txBody>
      </p:sp>
      <p:pic>
        <p:nvPicPr>
          <p:cNvPr id="16" name="Picture 15">
            <a:extLst>
              <a:ext uri="{FF2B5EF4-FFF2-40B4-BE49-F238E27FC236}">
                <a16:creationId xmlns:a16="http://schemas.microsoft.com/office/drawing/2014/main" id="{C65E75FD-3209-9F6B-E85D-52BDF9A2A25A}"/>
              </a:ext>
            </a:extLst>
          </p:cNvPr>
          <p:cNvPicPr>
            <a:picLocks noChangeAspect="1"/>
          </p:cNvPicPr>
          <p:nvPr/>
        </p:nvPicPr>
        <p:blipFill>
          <a:blip r:embed="rId3"/>
          <a:srcRect l="104" r="104"/>
          <a:stretch/>
        </p:blipFill>
        <p:spPr>
          <a:xfrm>
            <a:off x="4280865" y="1186774"/>
            <a:ext cx="4863135" cy="4962099"/>
          </a:xfrm>
          <a:prstGeom prst="rect">
            <a:avLst/>
          </a:prstGeom>
        </p:spPr>
      </p:pic>
      <p:grpSp>
        <p:nvGrpSpPr>
          <p:cNvPr id="19" name="Group 18" descr="Department of Defense logo">
            <a:extLst>
              <a:ext uri="{FF2B5EF4-FFF2-40B4-BE49-F238E27FC236}">
                <a16:creationId xmlns:a16="http://schemas.microsoft.com/office/drawing/2014/main" id="{31885E0D-C0BA-4057-31D1-7BE575DCE274}"/>
              </a:ext>
            </a:extLst>
          </p:cNvPr>
          <p:cNvGrpSpPr/>
          <p:nvPr/>
        </p:nvGrpSpPr>
        <p:grpSpPr>
          <a:xfrm>
            <a:off x="8137922" y="5992319"/>
            <a:ext cx="893064" cy="628014"/>
            <a:chOff x="8230617" y="6049201"/>
            <a:chExt cx="662327" cy="481692"/>
          </a:xfrm>
        </p:grpSpPr>
        <p:sp>
          <p:nvSpPr>
            <p:cNvPr id="20" name="Oval 19">
              <a:extLst>
                <a:ext uri="{FF2B5EF4-FFF2-40B4-BE49-F238E27FC236}">
                  <a16:creationId xmlns:a16="http://schemas.microsoft.com/office/drawing/2014/main" id="{70B9953D-6DA9-62FF-23AA-D7F7A436F0DB}"/>
                </a:ext>
              </a:extLst>
            </p:cNvPr>
            <p:cNvSpPr/>
            <p:nvPr userDrawn="1"/>
          </p:nvSpPr>
          <p:spPr>
            <a:xfrm>
              <a:off x="8302625" y="6117802"/>
              <a:ext cx="520699" cy="3475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DoD logo" descr="Department of Defense logo">
              <a:extLst>
                <a:ext uri="{FF2B5EF4-FFF2-40B4-BE49-F238E27FC236}">
                  <a16:creationId xmlns:a16="http://schemas.microsoft.com/office/drawing/2014/main" id="{2E2F734B-596A-BD0D-9CE0-0B41F20864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0617" y="6049201"/>
              <a:ext cx="662327" cy="481692"/>
            </a:xfrm>
            <a:prstGeom prst="rect">
              <a:avLst/>
            </a:prstGeom>
          </p:spPr>
        </p:pic>
      </p:grpSp>
    </p:spTree>
    <p:extLst>
      <p:ext uri="{BB962C8B-B14F-4D97-AF65-F5344CB8AC3E}">
        <p14:creationId xmlns:p14="http://schemas.microsoft.com/office/powerpoint/2010/main" val="212394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229399"/>
            <a:ext cx="9139555" cy="0"/>
          </a:xfrm>
          <a:custGeom>
            <a:avLst/>
            <a:gdLst/>
            <a:ahLst/>
            <a:cxnLst/>
            <a:rect l="l" t="t" r="r" b="b"/>
            <a:pathLst>
              <a:path w="9139555">
                <a:moveTo>
                  <a:pt x="0" y="0"/>
                </a:moveTo>
                <a:lnTo>
                  <a:pt x="9139336" y="0"/>
                </a:lnTo>
              </a:path>
            </a:pathLst>
          </a:custGeom>
          <a:ln w="32751">
            <a:solidFill>
              <a:srgbClr val="1F355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txBox="1">
            <a:spLocks noGrp="1"/>
          </p:cNvSpPr>
          <p:nvPr>
            <p:ph type="title"/>
          </p:nvPr>
        </p:nvSpPr>
        <p:spPr>
          <a:xfrm>
            <a:off x="469213" y="175331"/>
            <a:ext cx="9164955" cy="742459"/>
          </a:xfrm>
          <a:prstGeom prst="rect">
            <a:avLst/>
          </a:prstGeom>
        </p:spPr>
        <p:txBody>
          <a:bodyPr vert="horz" lIns="91440" tIns="45720" rIns="91440" bIns="45720" rtlCol="0" anchor="ctr">
            <a:normAutofit/>
          </a:bodyPr>
          <a:lstStyle/>
          <a:p>
            <a:pPr marL="457200" indent="-457200"/>
            <a:r>
              <a:rPr lang="en-US" sz="3200" b="0" dirty="0">
                <a:solidFill>
                  <a:schemeClr val="bg1"/>
                </a:solidFill>
                <a:cs typeface="Arial" panose="020B0604020202020204" pitchFamily="34" charset="0"/>
              </a:rPr>
              <a:t>2025 DoD State Policy Priorities</a:t>
            </a:r>
            <a:endParaRPr sz="3200" b="0" dirty="0">
              <a:solidFill>
                <a:schemeClr val="bg1"/>
              </a:solidFill>
              <a:cs typeface="Arial" panose="020B0604020202020204" pitchFamily="34" charset="0"/>
            </a:endParaRPr>
          </a:p>
        </p:txBody>
      </p:sp>
      <p:sp>
        <p:nvSpPr>
          <p:cNvPr id="7" name="Slide Number Placeholder 1">
            <a:extLst>
              <a:ext uri="{FF2B5EF4-FFF2-40B4-BE49-F238E27FC236}">
                <a16:creationId xmlns:a16="http://schemas.microsoft.com/office/drawing/2014/main" id="{1C4B39C0-1AB2-71B1-825D-BFBE6C96B397}"/>
              </a:ext>
            </a:extLst>
          </p:cNvPr>
          <p:cNvSpPr txBox="1">
            <a:spLocks/>
          </p:cNvSpPr>
          <p:nvPr/>
        </p:nvSpPr>
        <p:spPr>
          <a:xfrm>
            <a:off x="6893087" y="635048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1BB6171-A7B6-6D40-97B4-AC959C12EAA8}"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1">
            <a:extLst>
              <a:ext uri="{FF2B5EF4-FFF2-40B4-BE49-F238E27FC236}">
                <a16:creationId xmlns:a16="http://schemas.microsoft.com/office/drawing/2014/main" id="{1E275406-3406-6460-497D-DF1EDFBFC126}"/>
              </a:ext>
            </a:extLst>
          </p:cNvPr>
          <p:cNvSpPr>
            <a:spLocks noGrp="1"/>
          </p:cNvSpPr>
          <p:nvPr>
            <p:ph type="sldNum" sz="quarter" idx="12"/>
          </p:nvPr>
        </p:nvSpPr>
        <p:spPr>
          <a:xfrm>
            <a:off x="6292675" y="6469720"/>
            <a:ext cx="24438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65ADE-FCD2-CC46-A891-715FECD506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Open Enrollment Flexibility">
            <a:extLst>
              <a:ext uri="{FF2B5EF4-FFF2-40B4-BE49-F238E27FC236}">
                <a16:creationId xmlns:a16="http://schemas.microsoft.com/office/drawing/2014/main" id="{6CDE79D8-C8C7-E8E5-8D95-08F32263EE62}"/>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46117" y="1947721"/>
            <a:ext cx="1158853" cy="1375894"/>
          </a:xfrm>
          <a:prstGeom prst="rect">
            <a:avLst/>
          </a:prstGeom>
          <a:ln>
            <a:noFill/>
          </a:ln>
        </p:spPr>
      </p:pic>
      <p:pic>
        <p:nvPicPr>
          <p:cNvPr id="5" name="Picture 4" descr="Concurrent Juvenile Jurisdiction">
            <a:extLst>
              <a:ext uri="{FF2B5EF4-FFF2-40B4-BE49-F238E27FC236}">
                <a16:creationId xmlns:a16="http://schemas.microsoft.com/office/drawing/2014/main" id="{4F67D256-DE4C-384C-B50C-045A84CED441}"/>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4558" y="1952117"/>
            <a:ext cx="1158853" cy="1371498"/>
          </a:xfrm>
          <a:prstGeom prst="rect">
            <a:avLst/>
          </a:prstGeom>
          <a:ln>
            <a:noFill/>
          </a:ln>
        </p:spPr>
      </p:pic>
      <p:pic>
        <p:nvPicPr>
          <p:cNvPr id="8" name="Picture 7" descr="Defining Armed Forces in State Policy">
            <a:extLst>
              <a:ext uri="{FF2B5EF4-FFF2-40B4-BE49-F238E27FC236}">
                <a16:creationId xmlns:a16="http://schemas.microsoft.com/office/drawing/2014/main" id="{1C194A74-9EEF-3652-2E62-B6B59D6B4C2D}"/>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66897" y="3454764"/>
            <a:ext cx="1158853" cy="1375894"/>
          </a:xfrm>
          <a:prstGeom prst="rect">
            <a:avLst/>
          </a:prstGeom>
          <a:ln>
            <a:noFill/>
          </a:ln>
        </p:spPr>
      </p:pic>
      <p:pic>
        <p:nvPicPr>
          <p:cNvPr id="10" name="Picture 9" descr="Military Community Representation on State Boards and Councils">
            <a:extLst>
              <a:ext uri="{FF2B5EF4-FFF2-40B4-BE49-F238E27FC236}">
                <a16:creationId xmlns:a16="http://schemas.microsoft.com/office/drawing/2014/main" id="{745441AD-0A50-F19B-EE0B-DF9DCBD938C9}"/>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246117" y="3454764"/>
            <a:ext cx="1158853" cy="1375894"/>
          </a:xfrm>
          <a:prstGeom prst="rect">
            <a:avLst/>
          </a:prstGeom>
          <a:ln>
            <a:noFill/>
          </a:ln>
        </p:spPr>
      </p:pic>
      <p:pic>
        <p:nvPicPr>
          <p:cNvPr id="11" name="Picture 10" descr="State Response to Military Interpersonal Violence">
            <a:extLst>
              <a:ext uri="{FF2B5EF4-FFF2-40B4-BE49-F238E27FC236}">
                <a16:creationId xmlns:a16="http://schemas.microsoft.com/office/drawing/2014/main" id="{E19BE0AC-12BE-A0E0-106A-82E9F07004E7}"/>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25338" y="3454763"/>
            <a:ext cx="1158853" cy="1375893"/>
          </a:xfrm>
          <a:prstGeom prst="rect">
            <a:avLst/>
          </a:prstGeom>
          <a:ln>
            <a:noFill/>
          </a:ln>
        </p:spPr>
      </p:pic>
      <p:sp>
        <p:nvSpPr>
          <p:cNvPr id="12" name="TextBox 11">
            <a:extLst>
              <a:ext uri="{FF2B5EF4-FFF2-40B4-BE49-F238E27FC236}">
                <a16:creationId xmlns:a16="http://schemas.microsoft.com/office/drawing/2014/main" id="{C4EDBCF4-B439-FFF8-3167-E6228538C6F3}"/>
              </a:ext>
            </a:extLst>
          </p:cNvPr>
          <p:cNvSpPr txBox="1"/>
          <p:nvPr/>
        </p:nvSpPr>
        <p:spPr>
          <a:xfrm>
            <a:off x="2829111" y="4991100"/>
            <a:ext cx="3485780"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562C2"/>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https://statepolicy.militaryonesource.mil</a:t>
            </a:r>
            <a:r>
              <a:rPr kumimoji="0" lang="en-US" sz="1350" b="1" i="0" u="none" strike="noStrike" kern="1200" cap="none" spc="0" normalizeH="0" baseline="0" noProof="0">
                <a:ln>
                  <a:noFill/>
                </a:ln>
                <a:solidFill>
                  <a:srgbClr val="0562C2"/>
                </a:solidFill>
                <a:effectLst/>
                <a:uLnTx/>
                <a:uFillTx/>
                <a:latin typeface="Calibri" panose="020F0502020204030204"/>
                <a:ea typeface="+mn-ea"/>
                <a:cs typeface="+mn-cs"/>
              </a:rPr>
              <a:t> </a:t>
            </a:r>
          </a:p>
        </p:txBody>
      </p:sp>
      <p:grpSp>
        <p:nvGrpSpPr>
          <p:cNvPr id="13" name="Group 12">
            <a:extLst>
              <a:ext uri="{FF2B5EF4-FFF2-40B4-BE49-F238E27FC236}">
                <a16:creationId xmlns:a16="http://schemas.microsoft.com/office/drawing/2014/main" id="{3E7DA34C-4C99-CD03-EEA0-111AEBBE3C8A}"/>
              </a:ext>
            </a:extLst>
          </p:cNvPr>
          <p:cNvGrpSpPr/>
          <p:nvPr/>
        </p:nvGrpSpPr>
        <p:grpSpPr>
          <a:xfrm>
            <a:off x="687677" y="1947673"/>
            <a:ext cx="1158853" cy="1375894"/>
            <a:chOff x="916902" y="1453897"/>
            <a:chExt cx="1545137" cy="1834525"/>
          </a:xfrm>
        </p:grpSpPr>
        <p:pic>
          <p:nvPicPr>
            <p:cNvPr id="14" name="Picture 13" descr="Military Family Anti-Discrimination Status">
              <a:extLst>
                <a:ext uri="{FF2B5EF4-FFF2-40B4-BE49-F238E27FC236}">
                  <a16:creationId xmlns:a16="http://schemas.microsoft.com/office/drawing/2014/main" id="{AE9DDE56-0B6B-8909-8AFF-EAA01A287FC4}"/>
                </a:ext>
                <a:ext uri="{C183D7F6-B498-43B3-948B-1728B52AA6E4}">
                  <adec:decorative xmlns:adec="http://schemas.microsoft.com/office/drawing/2017/decorative" val="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16902" y="1453897"/>
              <a:ext cx="1545137" cy="1834525"/>
            </a:xfrm>
            <a:prstGeom prst="rect">
              <a:avLst/>
            </a:prstGeom>
            <a:ln>
              <a:noFill/>
            </a:ln>
          </p:spPr>
        </p:pic>
        <p:sp>
          <p:nvSpPr>
            <p:cNvPr id="15" name="TextBox 14">
              <a:extLst>
                <a:ext uri="{FF2B5EF4-FFF2-40B4-BE49-F238E27FC236}">
                  <a16:creationId xmlns:a16="http://schemas.microsoft.com/office/drawing/2014/main" id="{516C1BED-066D-6B21-76D1-7EB42E374F7B}"/>
                </a:ext>
              </a:extLst>
            </p:cNvPr>
            <p:cNvSpPr txBox="1"/>
            <p:nvPr/>
          </p:nvSpPr>
          <p:spPr>
            <a:xfrm>
              <a:off x="1010982" y="2613461"/>
              <a:ext cx="1356976" cy="538609"/>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Discrimination Protection for Military Families</a:t>
              </a:r>
            </a:p>
          </p:txBody>
        </p:sp>
      </p:grpSp>
      <p:grpSp>
        <p:nvGrpSpPr>
          <p:cNvPr id="16" name="Group 15">
            <a:extLst>
              <a:ext uri="{FF2B5EF4-FFF2-40B4-BE49-F238E27FC236}">
                <a16:creationId xmlns:a16="http://schemas.microsoft.com/office/drawing/2014/main" id="{C6AD79D7-6D9C-EBD9-5563-B0A4629802E7}"/>
              </a:ext>
            </a:extLst>
          </p:cNvPr>
          <p:cNvGrpSpPr/>
          <p:nvPr/>
        </p:nvGrpSpPr>
        <p:grpSpPr>
          <a:xfrm>
            <a:off x="4525338" y="1947721"/>
            <a:ext cx="1158853" cy="1375893"/>
            <a:chOff x="6033783" y="1453961"/>
            <a:chExt cx="1545137" cy="1834524"/>
          </a:xfrm>
        </p:grpSpPr>
        <p:pic>
          <p:nvPicPr>
            <p:cNvPr id="17" name="Picture 16" descr="Child Abuse Identification and Reporting">
              <a:extLst>
                <a:ext uri="{FF2B5EF4-FFF2-40B4-BE49-F238E27FC236}">
                  <a16:creationId xmlns:a16="http://schemas.microsoft.com/office/drawing/2014/main" id="{CE522594-7ECF-F2BE-D19B-FC03867A3BFA}"/>
                </a:ext>
                <a:ext uri="{C183D7F6-B498-43B3-948B-1728B52AA6E4}">
                  <adec:decorative xmlns:adec="http://schemas.microsoft.com/office/drawing/2017/decorative" val="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33783" y="1453961"/>
              <a:ext cx="1545137" cy="1834524"/>
            </a:xfrm>
            <a:prstGeom prst="rect">
              <a:avLst/>
            </a:prstGeom>
            <a:ln>
              <a:noFill/>
            </a:ln>
          </p:spPr>
        </p:pic>
        <p:sp>
          <p:nvSpPr>
            <p:cNvPr id="18" name="TextBox 17">
              <a:extLst>
                <a:ext uri="{FF2B5EF4-FFF2-40B4-BE49-F238E27FC236}">
                  <a16:creationId xmlns:a16="http://schemas.microsoft.com/office/drawing/2014/main" id="{E21A596F-4167-CEF9-E514-2C33C5C1A18A}"/>
                </a:ext>
              </a:extLst>
            </p:cNvPr>
            <p:cNvSpPr txBox="1"/>
            <p:nvPr/>
          </p:nvSpPr>
          <p:spPr>
            <a:xfrm>
              <a:off x="6113542" y="2508168"/>
              <a:ext cx="1356976" cy="538609"/>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Child Abuse  and Neglect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19" name="Group 18">
            <a:extLst>
              <a:ext uri="{FF2B5EF4-FFF2-40B4-BE49-F238E27FC236}">
                <a16:creationId xmlns:a16="http://schemas.microsoft.com/office/drawing/2014/main" id="{FD539F17-0E66-A0D9-9116-CB5480EF6FB1}"/>
              </a:ext>
            </a:extLst>
          </p:cNvPr>
          <p:cNvGrpSpPr/>
          <p:nvPr/>
        </p:nvGrpSpPr>
        <p:grpSpPr>
          <a:xfrm>
            <a:off x="687677" y="3454764"/>
            <a:ext cx="1158853" cy="1375894"/>
            <a:chOff x="916902" y="3463351"/>
            <a:chExt cx="1545137" cy="1834525"/>
          </a:xfrm>
        </p:grpSpPr>
        <p:pic>
          <p:nvPicPr>
            <p:cNvPr id="20" name="Picture 19" descr="Military Access to Quality Family Child Care">
              <a:extLst>
                <a:ext uri="{FF2B5EF4-FFF2-40B4-BE49-F238E27FC236}">
                  <a16:creationId xmlns:a16="http://schemas.microsoft.com/office/drawing/2014/main" id="{9527C45C-0D2B-7F9D-F459-B17A098FB17B}"/>
                </a:ext>
                <a:ext uri="{C183D7F6-B498-43B3-948B-1728B52AA6E4}">
                  <adec:decorative xmlns:adec="http://schemas.microsoft.com/office/drawing/2017/decorative" val="0"/>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16902" y="3463351"/>
              <a:ext cx="1545137" cy="1834525"/>
            </a:xfrm>
            <a:prstGeom prst="rect">
              <a:avLst/>
            </a:prstGeom>
            <a:ln>
              <a:noFill/>
            </a:ln>
          </p:spPr>
        </p:pic>
        <p:sp>
          <p:nvSpPr>
            <p:cNvPr id="21" name="TextBox 20">
              <a:extLst>
                <a:ext uri="{FF2B5EF4-FFF2-40B4-BE49-F238E27FC236}">
                  <a16:creationId xmlns:a16="http://schemas.microsoft.com/office/drawing/2014/main" id="{A670EB73-97B1-5180-B77C-F344B8ECF591}"/>
                </a:ext>
              </a:extLst>
            </p:cNvPr>
            <p:cNvSpPr txBox="1"/>
            <p:nvPr/>
          </p:nvSpPr>
          <p:spPr>
            <a:xfrm>
              <a:off x="1010982" y="4555869"/>
              <a:ext cx="1356976" cy="538609"/>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Access to Quality</a:t>
              </a:r>
              <a:b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Child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22" name="Group 21">
            <a:extLst>
              <a:ext uri="{FF2B5EF4-FFF2-40B4-BE49-F238E27FC236}">
                <a16:creationId xmlns:a16="http://schemas.microsoft.com/office/drawing/2014/main" id="{EAC26CEC-C771-C1F8-4D07-7BA856AE08FD}"/>
              </a:ext>
            </a:extLst>
          </p:cNvPr>
          <p:cNvGrpSpPr/>
          <p:nvPr/>
        </p:nvGrpSpPr>
        <p:grpSpPr>
          <a:xfrm>
            <a:off x="5804558" y="3459159"/>
            <a:ext cx="1158853" cy="1371498"/>
            <a:chOff x="7739410" y="3469212"/>
            <a:chExt cx="1545137" cy="1828664"/>
          </a:xfrm>
        </p:grpSpPr>
        <p:pic>
          <p:nvPicPr>
            <p:cNvPr id="23" name="Picture 22" descr="State Support for Military Families with Special Education Needs">
              <a:extLst>
                <a:ext uri="{FF2B5EF4-FFF2-40B4-BE49-F238E27FC236}">
                  <a16:creationId xmlns:a16="http://schemas.microsoft.com/office/drawing/2014/main" id="{55ECB149-4101-1BCE-C89F-32068ED71727}"/>
                </a:ext>
                <a:ext uri="{C183D7F6-B498-43B3-948B-1728B52AA6E4}">
                  <adec:decorative xmlns:adec="http://schemas.microsoft.com/office/drawing/2017/decorative" val="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739410" y="3469212"/>
              <a:ext cx="1545137" cy="1828664"/>
            </a:xfrm>
            <a:prstGeom prst="rect">
              <a:avLst/>
            </a:prstGeom>
            <a:ln>
              <a:noFill/>
            </a:ln>
          </p:spPr>
        </p:pic>
        <p:sp>
          <p:nvSpPr>
            <p:cNvPr id="24" name="TextBox 23">
              <a:extLst>
                <a:ext uri="{FF2B5EF4-FFF2-40B4-BE49-F238E27FC236}">
                  <a16:creationId xmlns:a16="http://schemas.microsoft.com/office/drawing/2014/main" id="{72E87AED-B012-1649-B62B-341FCDCB6C6F}"/>
                </a:ext>
              </a:extLst>
            </p:cNvPr>
            <p:cNvSpPr txBox="1"/>
            <p:nvPr/>
          </p:nvSpPr>
          <p:spPr>
            <a:xfrm>
              <a:off x="7833489" y="4574105"/>
              <a:ext cx="1441876" cy="677108"/>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State Support of Military Families </a:t>
              </a:r>
              <a:b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With Special </a:t>
              </a:r>
              <a:b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Education Needs</a:t>
              </a:r>
            </a:p>
          </p:txBody>
        </p:sp>
      </p:grpSp>
      <p:pic>
        <p:nvPicPr>
          <p:cNvPr id="25" name="Picture 24" descr="Concurrent Juvenile Jurisdiction">
            <a:extLst>
              <a:ext uri="{FF2B5EF4-FFF2-40B4-BE49-F238E27FC236}">
                <a16:creationId xmlns:a16="http://schemas.microsoft.com/office/drawing/2014/main" id="{87892F92-10D1-DFFC-B134-C2596F8568FE}"/>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3778" y="1946531"/>
            <a:ext cx="1158853" cy="1371498"/>
          </a:xfrm>
          <a:prstGeom prst="rect">
            <a:avLst/>
          </a:prstGeom>
          <a:ln>
            <a:noFill/>
          </a:ln>
        </p:spPr>
      </p:pic>
      <p:sp>
        <p:nvSpPr>
          <p:cNvPr id="26" name="TextBox 25">
            <a:extLst>
              <a:ext uri="{FF2B5EF4-FFF2-40B4-BE49-F238E27FC236}">
                <a16:creationId xmlns:a16="http://schemas.microsoft.com/office/drawing/2014/main" id="{31FF3A82-0699-120B-56D5-7E0FD36FEB13}"/>
              </a:ext>
            </a:extLst>
          </p:cNvPr>
          <p:cNvSpPr txBox="1"/>
          <p:nvPr/>
        </p:nvSpPr>
        <p:spPr>
          <a:xfrm>
            <a:off x="7083475" y="4282244"/>
            <a:ext cx="1158853" cy="513416"/>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prstClr val="white"/>
                </a:solidFill>
                <a:effectLst/>
                <a:uLnTx/>
                <a:uFillTx/>
                <a:latin typeface="Calibri Light" panose="020F0302020204030204"/>
                <a:ea typeface="+mn-ea"/>
                <a:cs typeface="+mn-cs"/>
              </a:rPr>
              <a:t>Occupational Licensure Interstate Compacts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TextBox 26">
            <a:extLst>
              <a:ext uri="{FF2B5EF4-FFF2-40B4-BE49-F238E27FC236}">
                <a16:creationId xmlns:a16="http://schemas.microsoft.com/office/drawing/2014/main" id="{31BD2FE0-8DAB-612B-F850-72F90B973BA6}"/>
              </a:ext>
            </a:extLst>
          </p:cNvPr>
          <p:cNvSpPr txBox="1"/>
          <p:nvPr/>
        </p:nvSpPr>
        <p:spPr>
          <a:xfrm>
            <a:off x="7154338" y="2817346"/>
            <a:ext cx="1017732" cy="403957"/>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white"/>
                </a:solidFill>
                <a:effectLst/>
                <a:uLnTx/>
                <a:uFillTx/>
                <a:latin typeface="Calibri Light" panose="020F0302020204030204"/>
                <a:ea typeface="+mn-ea"/>
                <a:cs typeface="+mn-cs"/>
              </a:rPr>
              <a:t>Remote Driver’s License and Vehicle Registration Renewal</a:t>
            </a:r>
          </a:p>
        </p:txBody>
      </p:sp>
      <p:pic>
        <p:nvPicPr>
          <p:cNvPr id="28" name="Picture 27" descr="A person sitting on a couch using a computer&#10;&#10;Description automatically generated">
            <a:extLst>
              <a:ext uri="{FF2B5EF4-FFF2-40B4-BE49-F238E27FC236}">
                <a16:creationId xmlns:a16="http://schemas.microsoft.com/office/drawing/2014/main" id="{106CCAF3-1211-9921-6EC0-1004D99D720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193471" y="2029848"/>
            <a:ext cx="926099" cy="768039"/>
          </a:xfrm>
          <a:prstGeom prst="rect">
            <a:avLst/>
          </a:prstGeom>
        </p:spPr>
      </p:pic>
      <p:grpSp>
        <p:nvGrpSpPr>
          <p:cNvPr id="29" name="Group 28">
            <a:extLst>
              <a:ext uri="{FF2B5EF4-FFF2-40B4-BE49-F238E27FC236}">
                <a16:creationId xmlns:a16="http://schemas.microsoft.com/office/drawing/2014/main" id="{DE78E46C-EC77-07DC-92A5-6C34D45B0476}"/>
              </a:ext>
            </a:extLst>
          </p:cNvPr>
          <p:cNvGrpSpPr/>
          <p:nvPr/>
        </p:nvGrpSpPr>
        <p:grpSpPr>
          <a:xfrm>
            <a:off x="1966897" y="1947721"/>
            <a:ext cx="1158853" cy="1375894"/>
            <a:chOff x="2622529" y="1453961"/>
            <a:chExt cx="1545137" cy="1834525"/>
          </a:xfrm>
        </p:grpSpPr>
        <p:pic>
          <p:nvPicPr>
            <p:cNvPr id="30" name="Picture 29" descr="Military Spouse Employment and Economic Opportunities">
              <a:extLst>
                <a:ext uri="{FF2B5EF4-FFF2-40B4-BE49-F238E27FC236}">
                  <a16:creationId xmlns:a16="http://schemas.microsoft.com/office/drawing/2014/main" id="{5CBCE77B-77E7-EA95-497D-3A0F7B642617}"/>
                </a:ext>
                <a:ext uri="{C183D7F6-B498-43B3-948B-1728B52AA6E4}">
                  <adec:decorative xmlns:adec="http://schemas.microsoft.com/office/drawing/2017/decorative" val="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2622529" y="1453961"/>
              <a:ext cx="1545137" cy="1834525"/>
            </a:xfrm>
            <a:prstGeom prst="rect">
              <a:avLst/>
            </a:prstGeom>
            <a:ln>
              <a:noFill/>
            </a:ln>
          </p:spPr>
        </p:pic>
        <p:pic>
          <p:nvPicPr>
            <p:cNvPr id="31" name="Picture 30" descr="A person shaking hands with a person&#10;&#10;Description automatically generated">
              <a:extLst>
                <a:ext uri="{FF2B5EF4-FFF2-40B4-BE49-F238E27FC236}">
                  <a16:creationId xmlns:a16="http://schemas.microsoft.com/office/drawing/2014/main" id="{0B69FFA2-04F3-4206-A073-9D52FFC2BD46}"/>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2730396" y="1536877"/>
              <a:ext cx="1270104" cy="1031697"/>
            </a:xfrm>
            <a:prstGeom prst="rect">
              <a:avLst/>
            </a:prstGeom>
          </p:spPr>
        </p:pic>
      </p:grpSp>
      <p:grpSp>
        <p:nvGrpSpPr>
          <p:cNvPr id="32" name="Group 31">
            <a:extLst>
              <a:ext uri="{FF2B5EF4-FFF2-40B4-BE49-F238E27FC236}">
                <a16:creationId xmlns:a16="http://schemas.microsoft.com/office/drawing/2014/main" id="{7FF81B33-ADA8-B6CC-98C5-158C4F957FF2}"/>
              </a:ext>
            </a:extLst>
          </p:cNvPr>
          <p:cNvGrpSpPr/>
          <p:nvPr/>
        </p:nvGrpSpPr>
        <p:grpSpPr>
          <a:xfrm>
            <a:off x="7083778" y="3453574"/>
            <a:ext cx="1158853" cy="1371498"/>
            <a:chOff x="9445037" y="3461765"/>
            <a:chExt cx="1545137" cy="1828664"/>
          </a:xfrm>
        </p:grpSpPr>
        <p:pic>
          <p:nvPicPr>
            <p:cNvPr id="33" name="Picture 32" descr="State Support for Military Families with Special Education Needs">
              <a:extLst>
                <a:ext uri="{FF2B5EF4-FFF2-40B4-BE49-F238E27FC236}">
                  <a16:creationId xmlns:a16="http://schemas.microsoft.com/office/drawing/2014/main" id="{B6AE3E42-3315-9EEB-F114-C34CF8A25ED3}"/>
                </a:ext>
                <a:ext uri="{C183D7F6-B498-43B3-948B-1728B52AA6E4}">
                  <adec:decorative xmlns:adec="http://schemas.microsoft.com/office/drawing/2017/decorative" val="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445037" y="3461765"/>
              <a:ext cx="1545137" cy="1828664"/>
            </a:xfrm>
            <a:prstGeom prst="rect">
              <a:avLst/>
            </a:prstGeom>
            <a:ln>
              <a:noFill/>
            </a:ln>
          </p:spPr>
        </p:pic>
        <p:pic>
          <p:nvPicPr>
            <p:cNvPr id="34" name="Picture 33">
              <a:extLst>
                <a:ext uri="{FF2B5EF4-FFF2-40B4-BE49-F238E27FC236}">
                  <a16:creationId xmlns:a16="http://schemas.microsoft.com/office/drawing/2014/main" id="{81129338-D1C1-4F79-880C-06E693A8F051}"/>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9613900" y="3565654"/>
              <a:ext cx="1207008" cy="1001004"/>
            </a:xfrm>
            <a:prstGeom prst="rect">
              <a:avLst/>
            </a:prstGeom>
          </p:spPr>
        </p:pic>
        <p:sp>
          <p:nvSpPr>
            <p:cNvPr id="35" name="TextBox 34">
              <a:extLst>
                <a:ext uri="{FF2B5EF4-FFF2-40B4-BE49-F238E27FC236}">
                  <a16:creationId xmlns:a16="http://schemas.microsoft.com/office/drawing/2014/main" id="{DAA0C6E1-EF3D-5E8A-12FE-97BBDEF74846}"/>
                </a:ext>
              </a:extLst>
            </p:cNvPr>
            <p:cNvSpPr txBox="1"/>
            <p:nvPr/>
          </p:nvSpPr>
          <p:spPr>
            <a:xfrm>
              <a:off x="9538916" y="4574105"/>
              <a:ext cx="1356976" cy="677108"/>
            </a:xfrm>
            <a:prstGeom prst="rect">
              <a:avLst/>
            </a:prstGeom>
            <a:solidFill>
              <a:srgbClr val="18476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prstClr val="white"/>
                  </a:solidFill>
                  <a:effectLst/>
                  <a:uLnTx/>
                  <a:uFillTx/>
                  <a:latin typeface="Calibri" panose="020F0502020204030204"/>
                  <a:ea typeface="Aptos" panose="020B0004020202020204" pitchFamily="34" charset="0"/>
                  <a:cs typeface="Times New Roman" panose="02020603050405020304" pitchFamily="18" charset="0"/>
                </a:rPr>
                <a:t>Occupational Licensure Interstate Compacts</a:t>
              </a:r>
              <a:r>
                <a:rPr kumimoji="0" lang="en-US" sz="675"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64234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3nbQOjuS3e18_dTxYklbA"/>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DEACB64-AB08-3C41-B5F0-22B42754CC6C}" vid="{FBEC2323-24DC-2640-B21C-8B35E72BAD8F}"/>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DEACB64-AB08-3C41-B5F0-22B42754CC6C}" vid="{FBEC2323-24DC-2640-B21C-8B35E72BAD8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9" ma:contentTypeDescription="Create a new document." ma:contentTypeScope="" ma:versionID="1cd2c0d47ecd125179ab966c6a50b17b">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18df0093ac54436201393f2711b201cf"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24392-4127-4023-8022-f34e3e4712d3">
      <Terms xmlns="http://schemas.microsoft.com/office/infopath/2007/PartnerControls"/>
    </lcf76f155ced4ddcb4097134ff3c332f>
    <TaxCatchAll xmlns="f3734251-b688-48a9-9868-3bcfaa349d34" xsi:nil="true"/>
  </documentManagement>
</p:properties>
</file>

<file path=customXml/itemProps1.xml><?xml version="1.0" encoding="utf-8"?>
<ds:datastoreItem xmlns:ds="http://schemas.openxmlformats.org/officeDocument/2006/customXml" ds:itemID="{79B08542-22E0-46B7-BBA1-5D81FBB4DBBC}">
  <ds:schemaRefs>
    <ds:schemaRef ds:uri="http://schemas.microsoft.com/sharepoint/v3/contenttype/forms"/>
  </ds:schemaRefs>
</ds:datastoreItem>
</file>

<file path=customXml/itemProps2.xml><?xml version="1.0" encoding="utf-8"?>
<ds:datastoreItem xmlns:ds="http://schemas.openxmlformats.org/officeDocument/2006/customXml" ds:itemID="{4F7680AC-4EA1-4C70-9CD2-44F15E190926}"/>
</file>

<file path=customXml/itemProps3.xml><?xml version="1.0" encoding="utf-8"?>
<ds:datastoreItem xmlns:ds="http://schemas.openxmlformats.org/officeDocument/2006/customXml" ds:itemID="{3B164534-F340-4845-8763-CA237BD56B2B}"/>
</file>

<file path=docMetadata/LabelInfo.xml><?xml version="1.0" encoding="utf-8"?>
<clbl:labelList xmlns:clbl="http://schemas.microsoft.com/office/2020/mipLabelMetadata">
  <clbl:label id="{102d0191-eeae-4761-b1cb-1a83e86ef445}" enabled="0" method="" siteId="{102d0191-eeae-4761-b1cb-1a83e86ef445}" removed="1"/>
</clbl:labelList>
</file>

<file path=docProps/app.xml><?xml version="1.0" encoding="utf-8"?>
<Properties xmlns="http://schemas.openxmlformats.org/officeDocument/2006/extended-properties" xmlns:vt="http://schemas.openxmlformats.org/officeDocument/2006/docPropsVTypes">
  <Template>Office Theme</Template>
  <TotalTime>33213</TotalTime>
  <Words>2987</Words>
  <Application>Microsoft Office PowerPoint</Application>
  <PresentationFormat>On-screen Show (4:3)</PresentationFormat>
  <Paragraphs>355</Paragraphs>
  <Slides>17</Slides>
  <Notes>17</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40" baseType="lpstr">
      <vt:lpstr>Aptos</vt:lpstr>
      <vt:lpstr>Arial</vt:lpstr>
      <vt:lpstr>Arial,Sans-Serif</vt:lpstr>
      <vt:lpstr>Calibri</vt:lpstr>
      <vt:lpstr>Calibri Light</vt:lpstr>
      <vt:lpstr>Chronicle Display Black</vt:lpstr>
      <vt:lpstr>Courier New</vt:lpstr>
      <vt:lpstr>Myriad Pro</vt:lpstr>
      <vt:lpstr>Myriad Pro Light</vt:lpstr>
      <vt:lpstr>Myriad Pro Semibold</vt:lpstr>
      <vt:lpstr>Open Sans</vt:lpstr>
      <vt:lpstr>Open Sans Light</vt:lpstr>
      <vt:lpstr>Symbol</vt:lpstr>
      <vt:lpstr>System Font Regular</vt:lpstr>
      <vt:lpstr>Times New Roman</vt:lpstr>
      <vt:lpstr>Wingdings</vt:lpstr>
      <vt:lpstr>Wingdings 2</vt:lpstr>
      <vt:lpstr>Wingdings,Sans-Serif</vt:lpstr>
      <vt:lpstr>2_Office Theme</vt:lpstr>
      <vt:lpstr>3_Office Theme</vt:lpstr>
      <vt:lpstr>4_Office Theme</vt:lpstr>
      <vt:lpstr>Custom Design</vt:lpstr>
      <vt:lpstr>think-cell Slide</vt:lpstr>
      <vt:lpstr>Military Community and Family Policy Overview</vt:lpstr>
      <vt:lpstr>Military Community and Family Policy</vt:lpstr>
      <vt:lpstr>Military Community and Family Policy</vt:lpstr>
      <vt:lpstr>Military Spouse Employment and Childcare Key Initiatives</vt:lpstr>
      <vt:lpstr>PowerPoint Presentation</vt:lpstr>
      <vt:lpstr>PowerPoint Presentation</vt:lpstr>
      <vt:lpstr>Support for the Military Community</vt:lpstr>
      <vt:lpstr>MilitaryOneSource.mil</vt:lpstr>
      <vt:lpstr>2025 DoD State Policy Priorities</vt:lpstr>
      <vt:lpstr>EFMP &amp; Me</vt:lpstr>
      <vt:lpstr>Support for Living OCONUS</vt:lpstr>
      <vt:lpstr>What Can We Do Together As Champions? </vt:lpstr>
      <vt:lpstr>PowerPoint Presentation</vt:lpstr>
      <vt:lpstr>Senior Spouse Roundtable  </vt:lpstr>
      <vt:lpstr>PowerPoint Presentation</vt:lpstr>
      <vt:lpstr>PowerPoint Presentation</vt:lpstr>
      <vt:lpstr>Military Spouse Employment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lastModifiedBy>Julian, David A CIV OSD OUSD P-R (USA)</cp:lastModifiedBy>
  <cp:revision>673</cp:revision>
  <cp:lastPrinted>2025-05-12T19:27:18Z</cp:lastPrinted>
  <dcterms:created xsi:type="dcterms:W3CDTF">2017-04-26T03:07:35Z</dcterms:created>
  <dcterms:modified xsi:type="dcterms:W3CDTF">2025-08-11T12:39:01Z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0x0101008C3A07869D882648A96431C1019F6CCF</vt:lpwstr>
  </property>
</Properties>
</file>