
<file path=[Content_Types].xml><?xml version="1.0" encoding="utf-8"?>
<Types xmlns="http://schemas.openxmlformats.org/package/2006/content-types">
  <Default Extension="jpeg" ContentType="image/jpeg"/>
  <Default Extension="m4a" ContentType="audio/mp4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6"/>
  </p:notesMasterIdLst>
  <p:handoutMasterIdLst>
    <p:handoutMasterId r:id="rId27"/>
  </p:handoutMasterIdLst>
  <p:sldIdLst>
    <p:sldId id="256" r:id="rId2"/>
    <p:sldId id="258" r:id="rId3"/>
    <p:sldId id="257" r:id="rId4"/>
    <p:sldId id="259" r:id="rId5"/>
    <p:sldId id="353" r:id="rId6"/>
    <p:sldId id="261" r:id="rId7"/>
    <p:sldId id="362" r:id="rId8"/>
    <p:sldId id="363" r:id="rId9"/>
    <p:sldId id="357" r:id="rId10"/>
    <p:sldId id="331" r:id="rId11"/>
    <p:sldId id="341" r:id="rId12"/>
    <p:sldId id="352" r:id="rId13"/>
    <p:sldId id="360" r:id="rId14"/>
    <p:sldId id="361" r:id="rId15"/>
    <p:sldId id="326" r:id="rId16"/>
    <p:sldId id="354" r:id="rId17"/>
    <p:sldId id="337" r:id="rId18"/>
    <p:sldId id="345" r:id="rId19"/>
    <p:sldId id="344" r:id="rId20"/>
    <p:sldId id="342" r:id="rId21"/>
    <p:sldId id="346" r:id="rId22"/>
    <p:sldId id="347" r:id="rId23"/>
    <p:sldId id="358" r:id="rId24"/>
    <p:sldId id="348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06EEC"/>
    <a:srgbClr val="FF52B8"/>
    <a:srgbClr val="DEDEDE"/>
    <a:srgbClr val="AB7942"/>
    <a:srgbClr val="F81764"/>
    <a:srgbClr val="EE00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618"/>
    <p:restoredTop sz="85170"/>
  </p:normalViewPr>
  <p:slideViewPr>
    <p:cSldViewPr snapToGrid="0">
      <p:cViewPr varScale="1">
        <p:scale>
          <a:sx n="108" d="100"/>
          <a:sy n="108" d="100"/>
        </p:scale>
        <p:origin x="1784" y="19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97" d="100"/>
          <a:sy n="97" d="100"/>
        </p:scale>
        <p:origin x="4328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A617EA5-494E-9611-ACF1-E7C271861A1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B955679-6471-336A-E5B1-A24220938B3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C2F234-B1EB-DF45-BB2D-D0511250FF36}" type="datetimeFigureOut">
              <a:rPr lang="en-US" smtClean="0"/>
              <a:t>8/10/26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A66B21-E8FC-71F3-8A12-FC1D1643834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E532F0F-B503-40F1-439B-DF119E9799C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677082-C87E-2A4B-89B3-D8B77AED50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1005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5A2B0E-4914-8348-AB65-C4EFC22F6745}" type="datetimeFigureOut">
              <a:rPr lang="en-US" smtClean="0"/>
              <a:t>8/10/26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3254AC-D8D9-E24A-AADB-644FA4BEEF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5731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3254AC-D8D9-E24A-AADB-644FA4BEEF88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4329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3254AC-D8D9-E24A-AADB-644FA4BEEF8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7122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3254AC-D8D9-E24A-AADB-644FA4BEEF8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5864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100" b="0" i="0" dirty="0">
              <a:solidFill>
                <a:srgbClr val="0D194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3254AC-D8D9-E24A-AADB-644FA4BEEF8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7097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3254AC-D8D9-E24A-AADB-644FA4BEEF8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28488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3254AC-D8D9-E24A-AADB-644FA4BEEF8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75097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Slide Image Placeholder 1">
            <a:extLst>
              <a:ext uri="{FF2B5EF4-FFF2-40B4-BE49-F238E27FC236}">
                <a16:creationId xmlns:a16="http://schemas.microsoft.com/office/drawing/2014/main" id="{8923390C-860A-1110-B2B1-0A8CDA28A10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2" name="Notes Placeholder 2">
            <a:extLst>
              <a:ext uri="{FF2B5EF4-FFF2-40B4-BE49-F238E27FC236}">
                <a16:creationId xmlns:a16="http://schemas.microsoft.com/office/drawing/2014/main" id="{80B90F12-9A4E-3DEA-1BFE-F0A4FC97CA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49"/>
            <a:ext cx="5486400" cy="439889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61443" name="Slide Number Placeholder 3">
            <a:extLst>
              <a:ext uri="{FF2B5EF4-FFF2-40B4-BE49-F238E27FC236}">
                <a16:creationId xmlns:a16="http://schemas.microsoft.com/office/drawing/2014/main" id="{685E7938-2CC2-B61F-C3F1-42CAE92465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90CC033F-178F-6C47-9568-3F2FB6007E23}" type="slidenum">
              <a:rPr lang="en-US" altLang="en-US" b="0">
                <a:solidFill>
                  <a:srgbClr val="000000"/>
                </a:solidFill>
              </a:rPr>
              <a:pPr/>
              <a:t>15</a:t>
            </a:fld>
            <a:endParaRPr lang="en-US" altLang="en-US" b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49"/>
            <a:ext cx="5486400" cy="3882059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3254AC-D8D9-E24A-AADB-644FA4BEEF8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69977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3254AC-D8D9-E24A-AADB-644FA4BEEF8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18347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3254AC-D8D9-E24A-AADB-644FA4BEEF8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38448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>
              <a:buClr>
                <a:srgbClr val="FFC000"/>
              </a:buClr>
              <a:buSzPct val="125000"/>
              <a:buFont typeface="Wingdings" pitchFamily="2" charset="2"/>
              <a:buChar char="ü"/>
              <a:defRPr/>
            </a:pPr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3254AC-D8D9-E24A-AADB-644FA4BEEF88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6466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3254AC-D8D9-E24A-AADB-644FA4BEEF8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86776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3254AC-D8D9-E24A-AADB-644FA4BEEF88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41990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100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3254AC-D8D9-E24A-AADB-644FA4BEEF88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80430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412059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3254AC-D8D9-E24A-AADB-644FA4BEEF88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32697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3254AC-D8D9-E24A-AADB-644FA4BEEF88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12854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3254AC-D8D9-E24A-AADB-644FA4BEEF88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6347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444737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3254AC-D8D9-E24A-AADB-644FA4BEEF8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465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3254AC-D8D9-E24A-AADB-644FA4BEEF8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4219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3254AC-D8D9-E24A-AADB-644FA4BEEF8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2043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3254AC-D8D9-E24A-AADB-644FA4BEEF8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9752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altLang="en-US" sz="1100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3254AC-D8D9-E24A-AADB-644FA4BEEF8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5359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3254AC-D8D9-E24A-AADB-644FA4BEEF8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7954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Clr>
                <a:srgbClr val="FF6600"/>
              </a:buClr>
              <a:defRPr/>
            </a:pPr>
            <a:endParaRPr lang="en-US" sz="1200" b="0" i="0" baseline="30000" dirty="0">
              <a:solidFill>
                <a:srgbClr val="1A1D26"/>
              </a:solidFill>
              <a:effectLst/>
              <a:latin typeface="+mn-lt"/>
            </a:endParaRPr>
          </a:p>
          <a:p>
            <a:pPr lvl="1">
              <a:lnSpc>
                <a:spcPct val="70000"/>
              </a:lnSpc>
            </a:pPr>
            <a:endParaRPr lang="en-US" sz="1200" b="0" i="0" baseline="30000" dirty="0">
              <a:solidFill>
                <a:srgbClr val="657E79"/>
              </a:solidFill>
              <a:effectLst/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3254AC-D8D9-E24A-AADB-644FA4BEEF8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7278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B8136-4330-4480-80D9-0F6FD97061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072" y="1124712"/>
            <a:ext cx="11036808" cy="3172968"/>
          </a:xfrm>
        </p:spPr>
        <p:txBody>
          <a:bodyPr anchor="b">
            <a:normAutofit/>
          </a:bodyPr>
          <a:lstStyle>
            <a:lvl1pPr algn="l">
              <a:defRPr sz="8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6E5739-DD96-45FB-B609-3E3447A52F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72" y="4727448"/>
            <a:ext cx="11036808" cy="1481328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9FF558-51F9-42A2-9944-DBE23DA8B2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6072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8/10/26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8C0E86-A7F7-4BDC-A637-254E5252D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D10ADE-E9DA-4E57-BF57-1CCB65219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69680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06CE56-3881-4ADA-8CEF-D18B02C242A3}"/>
              </a:ext>
            </a:extLst>
          </p:cNvPr>
          <p:cNvSpPr/>
          <p:nvPr/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9F3C543-62EC-4433-9C93-A2CD8764E9B4}"/>
              </a:ext>
            </a:extLst>
          </p:cNvPr>
          <p:cNvSpPr/>
          <p:nvPr/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2376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32C18-E430-4EC7-BD7C-99D86D012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C5012F-7119-4D94-9717-3862E1C93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ED9A4A-D287-4207-9037-70DB007A1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8/10/26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ECFCAC-80DB-43BB-B3F1-AC22BACEE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679730-3487-4D94-A0DC-C21684963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1103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43C89D-929E-4CD1-BCCC-72A14C0335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D450EA-A577-4B76-A12F-650BEB20FD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D2603B-9ACE-4FA9-805B-9B91EB63D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8/10/26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E18AC-D6A9-4A61-885D-68E2B684A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197AE4-AA47-4E14-8FFE-171FAE47F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441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D6FBB9D-1CAA-4D05-AB33-BABDFE17B843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27B71-B4B6-4823-80A1-68C40B475118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A6DB05-9FB5-4B07-8675-74C23D4FD89D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358CF-0758-490A-A084-C46443B9A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71183-B3CE-4F45-92FB-98290CA0E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78024"/>
            <a:ext cx="10168128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7DED67-27EC-4D43-A21C-093C1DB048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8/10/26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47CE3-4890-4BC1-94DB-5D49D02C9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C5AD3-D79A-4D46-B25B-822FE025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7949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5AEDC5C-2E87-49C6-AB07-A95E5F39ED8E}"/>
              </a:ext>
            </a:extLst>
          </p:cNvPr>
          <p:cNvSpPr/>
          <p:nvPr/>
        </p:nvSpPr>
        <p:spPr>
          <a:xfrm>
            <a:off x="558210" y="4981421"/>
            <a:ext cx="11134956" cy="82296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7D88DE-E462-4C8A-BF99-609390DFB781}"/>
              </a:ext>
            </a:extLst>
          </p:cNvPr>
          <p:cNvSpPr/>
          <p:nvPr/>
        </p:nvSpPr>
        <p:spPr>
          <a:xfrm>
            <a:off x="498834" y="5118581"/>
            <a:ext cx="146304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E44900-E8BF-4B12-8BCB-41076E2B6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640080"/>
            <a:ext cx="10890504" cy="4114800"/>
          </a:xfrm>
        </p:spPr>
        <p:txBody>
          <a:bodyPr anchor="b">
            <a:normAutofit/>
          </a:bodyPr>
          <a:lstStyle>
            <a:lvl1pPr>
              <a:defRPr sz="6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7741F9-B00F-4463-A257-6B66DABD9B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5102352"/>
            <a:ext cx="10607040" cy="585216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8BFA7D-4401-4285-802B-1579165F0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8/10/26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A909C5-AA19-4195-8376-9002D5DF4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C3F32-46E0-47C8-8565-5969A475F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801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76262E-36A0-40C6-ADE6-90CD9FB9B9EA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2677A9B-4D1D-4D80-912C-24570140A650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3DC8C98-510F-48C9-82B2-9E4F760A68DF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A078AE-0BC3-48F9-87EC-2DB0CCE7E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A20DF-0829-4336-B59F-FF9D7AA9D8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5568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5D01C-CF67-4DF6-B96C-FFC9D5BF84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5936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BBD797-6031-4F82-8726-EAB757027F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8/10/26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B3F71C-B897-4909-A75E-8716AD49C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78BC14-5BB1-405F-A6F3-C07230F08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8359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B671BDE-E45C-41A1-9B98-4A607D703855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99500CE-917A-4D03-A7DF-71D8EBBC1537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3D0D377-28B0-417D-886B-9483AF064975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8F91F8-0767-40B5-A3AA-72931FC1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AE0554-8BEE-4BF6-9519-51B8475D35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5568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4A358D-C930-48E0-B372-06A826B74C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15568" y="3203688"/>
            <a:ext cx="4937760" cy="29685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B6615E-4966-4150-83B6-C47591B363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45936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409F6B-C17B-4B4F-9F35-5068BDC4E2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45936" y="3203687"/>
            <a:ext cx="4937760" cy="296851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BC356D-052B-4A9B-8B2F-6665FD325A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8/10/26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C5E5FA-26A9-467C-93E3-8476142D1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79E50C-1E40-4B48-871B-E392428D2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7731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8C0689C4-0DB3-408B-A956-40326B4AE4C4}"/>
              </a:ext>
            </a:extLst>
          </p:cNvPr>
          <p:cNvSpPr/>
          <p:nvPr/>
        </p:nvSpPr>
        <p:spPr>
          <a:xfrm>
            <a:off x="665853" y="1533525"/>
            <a:ext cx="10917063" cy="379095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E1D10E-1C30-41BF-8C3B-C460C9B5597B}"/>
              </a:ext>
            </a:extLst>
          </p:cNvPr>
          <p:cNvSpPr/>
          <p:nvPr/>
        </p:nvSpPr>
        <p:spPr>
          <a:xfrm>
            <a:off x="609084" y="2971798"/>
            <a:ext cx="128016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454F2-0EE5-4888-AF4C-82F825E62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992" y="1938528"/>
            <a:ext cx="10177272" cy="2990088"/>
          </a:xfrm>
        </p:spPr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C91241-A315-4643-91E5-CF2C25CC9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8/10/26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706D86-5479-487D-94C8-76093D84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739411-CED6-43D4-868D-A65C4161A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5727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C447E0-1D4D-4EF2-B81B-4B2400EE3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8/10/26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984CA0-2A78-4600-9F3D-19B09E790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440955-B18E-49D3-AE7B-B331200E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7862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FA417FE-CD1A-486F-A4AC-E4000A2FB18E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318F0F5-812B-472C-9408-B80F2553F5E0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F7751B-CD8F-4F5B-A903-1DCE5D1E8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55C8A-A0BB-441D-976F-EB56D4382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192" y="1709928"/>
            <a:ext cx="6729984" cy="4096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DE6A51-A2E5-4BFA-B571-9FDFE1BBFB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29000"/>
            <a:ext cx="3099816" cy="20665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92778A-DD4C-4651-9C53-8B0C44CD88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8/10/26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6C7F66-2DFA-4146-BE1A-CE2890FE4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85D185-B1B6-4D62-81BE-BE82C80AC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8929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68B77B5-211C-456E-B79F-306CC3619347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63C338-194D-4F23-ABEC-60A7EA96F302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C04DCC-0E3E-4F05-9FAC-9FA6CA4B2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A29649-B19F-499E-8E9A-3577EAC8F0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65192" y="1161288"/>
            <a:ext cx="6729984" cy="4645152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C9EF2E-A8CD-41A1-B11A-0D8842797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38144"/>
            <a:ext cx="3099816" cy="20574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4257B5-0DE0-401F-9171-E8687A97DB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8/10/26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8CD9AD-D667-4FD4-AA34-428AA0BCD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770FB6-F273-4BA6-8B97-9835AC537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219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325BDE-35A4-4AAD-960B-C1415864A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459C78-0CC4-4552-93DD-49B4194D0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4A3C-9C54-46A6-B3EF-5B3636242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C24A9-CCB6-4F8D-B8DB-C2F3692CFA5A}" type="datetimeFigureOut">
              <a:rPr lang="en-US" smtClean="0"/>
              <a:t>8/10/26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5A696-7B4B-4181-A961-7D66556D50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038CB5-8F4A-401D-A3A9-B27DC15B7A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032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Video 3" descr="Stack Stones In The River">
            <a:extLst>
              <a:ext uri="{FF2B5EF4-FFF2-40B4-BE49-F238E27FC236}">
                <a16:creationId xmlns:a16="http://schemas.microsoft.com/office/drawing/2014/main" id="{BE6598E0-FFA2-786F-F4B4-4BF057144B0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t="284" r="-1" b="-1"/>
          <a:stretch/>
        </p:blipFill>
        <p:spPr>
          <a:xfrm>
            <a:off x="20" y="0"/>
            <a:ext cx="12191980" cy="7136296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44CD100-6267-4E62-AA64-2182A3A6A1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>
                  <a:alpha val="30000"/>
                </a:schemeClr>
              </a:gs>
              <a:gs pos="33000">
                <a:schemeClr val="tx1">
                  <a:alpha val="2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3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D6B4D0-BD8C-48B1-E5B7-F4B6B080C1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8784" y="3264659"/>
            <a:ext cx="5897216" cy="1061838"/>
          </a:xfrm>
        </p:spPr>
        <p:txBody>
          <a:bodyPr anchor="b">
            <a:normAutofit fontScale="90000"/>
          </a:bodyPr>
          <a:lstStyle/>
          <a:p>
            <a:r>
              <a:rPr lang="en-US" sz="4800" dirty="0">
                <a:solidFill>
                  <a:schemeClr val="bg1"/>
                </a:solidFill>
                <a:latin typeface="Maiandra GD" panose="020E0502030308020204" pitchFamily="34" charset="77"/>
              </a:rPr>
              <a:t>Focusing on Wellness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2D353F-2AF5-6FD9-C2BF-B607D3FD2E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8784" y="4872922"/>
            <a:ext cx="5585790" cy="1208141"/>
          </a:xfrm>
        </p:spPr>
        <p:txBody>
          <a:bodyPr>
            <a:normAutofit/>
          </a:bodyPr>
          <a:lstStyle/>
          <a:p>
            <a:r>
              <a:rPr lang="en-US" sz="2400" b="0" i="1" dirty="0">
                <a:solidFill>
                  <a:schemeClr val="accent4">
                    <a:lumMod val="40000"/>
                    <a:lumOff val="60000"/>
                  </a:schemeClr>
                </a:solidFill>
                <a:effectLst/>
                <a:latin typeface="Maiandra GD" panose="020E0502030308020204" pitchFamily="34" charset="77"/>
              </a:rPr>
              <a:t>“Keep your vitality. A life without health is like a river without water.” </a:t>
            </a:r>
            <a:endParaRPr lang="en-US" sz="2400" i="1" dirty="0">
              <a:solidFill>
                <a:schemeClr val="accent4">
                  <a:lumMod val="40000"/>
                  <a:lumOff val="60000"/>
                </a:schemeClr>
              </a:solidFill>
              <a:latin typeface="Maiandra GD" panose="020E0502030308020204" pitchFamily="34" charset="77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bg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0442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7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96" name="Rectangle 15395">
            <a:extLst>
              <a:ext uri="{FF2B5EF4-FFF2-40B4-BE49-F238E27FC236}">
                <a16:creationId xmlns:a16="http://schemas.microsoft.com/office/drawing/2014/main" id="{8D06CE56-3881-4ADA-8CEF-D18B02C24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398" name="Rectangle 15397">
            <a:extLst>
              <a:ext uri="{FF2B5EF4-FFF2-40B4-BE49-F238E27FC236}">
                <a16:creationId xmlns:a16="http://schemas.microsoft.com/office/drawing/2014/main" id="{79F3C543-62EC-4433-9C93-A2CD8764E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370" name="Picture 10" descr="Kids get better quality sleep if they share bed with their pets, study  suggests | Daily Mail Online">
            <a:extLst>
              <a:ext uri="{FF2B5EF4-FFF2-40B4-BE49-F238E27FC236}">
                <a16:creationId xmlns:a16="http://schemas.microsoft.com/office/drawing/2014/main" id="{4CFBFF5C-BEE3-4F64-BE18-15CB329F94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3" y="0"/>
            <a:ext cx="12191977" cy="6858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400" name="Rectangle 15399">
            <a:extLst>
              <a:ext uri="{FF2B5EF4-FFF2-40B4-BE49-F238E27FC236}">
                <a16:creationId xmlns:a16="http://schemas.microsoft.com/office/drawing/2014/main" id="{D5B012D8-7F27-4758-9AC6-C889B154BD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103377" y="1100316"/>
            <a:ext cx="6858003" cy="4657347"/>
          </a:xfrm>
          <a:prstGeom prst="rect">
            <a:avLst/>
          </a:prstGeom>
          <a:gradFill flip="none" rotWithShape="1">
            <a:gsLst>
              <a:gs pos="48000">
                <a:srgbClr val="262626">
                  <a:alpha val="24000"/>
                </a:srgbClr>
              </a:gs>
              <a:gs pos="85000">
                <a:srgbClr val="262626">
                  <a:alpha val="45000"/>
                </a:srgbClr>
              </a:gs>
              <a:gs pos="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F0B2A2A-C28A-D199-4962-9D6CE11A2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47510" y="5374493"/>
            <a:ext cx="5452529" cy="120126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6600" i="1"/>
              <a:t>Sleep…</a:t>
            </a:r>
          </a:p>
        </p:txBody>
      </p:sp>
      <p:sp>
        <p:nvSpPr>
          <p:cNvPr id="15402" name="Rectangle 15401">
            <a:extLst>
              <a:ext uri="{FF2B5EF4-FFF2-40B4-BE49-F238E27FC236}">
                <a16:creationId xmlns:a16="http://schemas.microsoft.com/office/drawing/2014/main" id="{4063B759-00FC-46D1-9898-8E8625268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40187" y="2206184"/>
            <a:ext cx="6858003" cy="2445624"/>
          </a:xfrm>
          <a:prstGeom prst="rect">
            <a:avLst/>
          </a:prstGeom>
          <a:gradFill flip="none" rotWithShape="1">
            <a:gsLst>
              <a:gs pos="48000">
                <a:srgbClr val="262626">
                  <a:alpha val="24000"/>
                </a:srgbClr>
              </a:gs>
              <a:gs pos="85000">
                <a:srgbClr val="262626">
                  <a:alpha val="45000"/>
                </a:srgbClr>
              </a:gs>
              <a:gs pos="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5276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DE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2D6FBB9D-1CAA-4D05-AB33-BABDFE17B8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33" name="Rectangle 1032">
            <a:extLst>
              <a:ext uri="{FF2B5EF4-FFF2-40B4-BE49-F238E27FC236}">
                <a16:creationId xmlns:a16="http://schemas.microsoft.com/office/drawing/2014/main" id="{04727B71-B4B6-4823-80A1-68C40B4751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79A6DB05-9FB5-4B07-8675-74C23D4FD8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37" name="Rectangle 1036">
            <a:extLst>
              <a:ext uri="{FF2B5EF4-FFF2-40B4-BE49-F238E27FC236}">
                <a16:creationId xmlns:a16="http://schemas.microsoft.com/office/drawing/2014/main" id="{3EAF38DC-B069-4F74-89ED-92C7579C3D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How Much Do Puppies Sleep? | Daily Paws">
            <a:extLst>
              <a:ext uri="{FF2B5EF4-FFF2-40B4-BE49-F238E27FC236}">
                <a16:creationId xmlns:a16="http://schemas.microsoft.com/office/drawing/2014/main" id="{AB672DA7-3610-6284-F35F-06D6453755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 bwMode="auto">
          <a:xfrm>
            <a:off x="4883023" y="10"/>
            <a:ext cx="7308978" cy="6857990"/>
          </a:xfrm>
          <a:custGeom>
            <a:avLst/>
            <a:gdLst/>
            <a:ahLst/>
            <a:cxnLst/>
            <a:rect l="l" t="t" r="r" b="b"/>
            <a:pathLst>
              <a:path w="7308978" h="6858000">
                <a:moveTo>
                  <a:pt x="0" y="0"/>
                </a:moveTo>
                <a:lnTo>
                  <a:pt x="7308978" y="0"/>
                </a:lnTo>
                <a:lnTo>
                  <a:pt x="7308978" y="6858000"/>
                </a:lnTo>
                <a:lnTo>
                  <a:pt x="0" y="6858000"/>
                </a:lnTo>
                <a:lnTo>
                  <a:pt x="62983" y="6788730"/>
                </a:lnTo>
                <a:cubicBezTo>
                  <a:pt x="773509" y="5928900"/>
                  <a:pt x="1212978" y="4741056"/>
                  <a:pt x="1212978" y="3429000"/>
                </a:cubicBezTo>
                <a:cubicBezTo>
                  <a:pt x="1212978" y="2116944"/>
                  <a:pt x="773509" y="929100"/>
                  <a:pt x="62983" y="69271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1039" name="Freeform: Shape 1038">
            <a:extLst>
              <a:ext uri="{FF2B5EF4-FFF2-40B4-BE49-F238E27FC236}">
                <a16:creationId xmlns:a16="http://schemas.microsoft.com/office/drawing/2014/main" id="{83549E37-C86B-4401-90BD-D8BF83859F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001" cy="6858000"/>
          </a:xfrm>
          <a:custGeom>
            <a:avLst/>
            <a:gdLst>
              <a:gd name="connsiteX0" fmla="*/ 0 w 6096001"/>
              <a:gd name="connsiteY0" fmla="*/ 0 h 6858000"/>
              <a:gd name="connsiteX1" fmla="*/ 4883023 w 6096001"/>
              <a:gd name="connsiteY1" fmla="*/ 0 h 6858000"/>
              <a:gd name="connsiteX2" fmla="*/ 4946006 w 6096001"/>
              <a:gd name="connsiteY2" fmla="*/ 69271 h 6858000"/>
              <a:gd name="connsiteX3" fmla="*/ 6096001 w 6096001"/>
              <a:gd name="connsiteY3" fmla="*/ 3429000 h 6858000"/>
              <a:gd name="connsiteX4" fmla="*/ 4946006 w 6096001"/>
              <a:gd name="connsiteY4" fmla="*/ 6788730 h 6858000"/>
              <a:gd name="connsiteX5" fmla="*/ 4883023 w 6096001"/>
              <a:gd name="connsiteY5" fmla="*/ 6858000 h 6858000"/>
              <a:gd name="connsiteX6" fmla="*/ 0 w 609600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1" h="6858000">
                <a:moveTo>
                  <a:pt x="0" y="0"/>
                </a:moveTo>
                <a:lnTo>
                  <a:pt x="4883023" y="0"/>
                </a:lnTo>
                <a:lnTo>
                  <a:pt x="4946006" y="69271"/>
                </a:lnTo>
                <a:cubicBezTo>
                  <a:pt x="5656532" y="929100"/>
                  <a:pt x="6096001" y="2116944"/>
                  <a:pt x="6096001" y="3429000"/>
                </a:cubicBezTo>
                <a:cubicBezTo>
                  <a:pt x="6096001" y="4741056"/>
                  <a:pt x="5656532" y="5928900"/>
                  <a:pt x="4946006" y="6788730"/>
                </a:cubicBezTo>
                <a:lnTo>
                  <a:pt x="4883023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41" name="Freeform: Shape 1040">
            <a:extLst>
              <a:ext uri="{FF2B5EF4-FFF2-40B4-BE49-F238E27FC236}">
                <a16:creationId xmlns:a16="http://schemas.microsoft.com/office/drawing/2014/main" id="{8A17784E-76D8-4521-A77D-0D2EBB9230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86857" cy="6858000"/>
          </a:xfrm>
          <a:custGeom>
            <a:avLst/>
            <a:gdLst>
              <a:gd name="connsiteX0" fmla="*/ 0 w 6086857"/>
              <a:gd name="connsiteY0" fmla="*/ 0 h 6858000"/>
              <a:gd name="connsiteX1" fmla="*/ 4873879 w 6086857"/>
              <a:gd name="connsiteY1" fmla="*/ 0 h 6858000"/>
              <a:gd name="connsiteX2" fmla="*/ 4936862 w 6086857"/>
              <a:gd name="connsiteY2" fmla="*/ 69271 h 6858000"/>
              <a:gd name="connsiteX3" fmla="*/ 6086857 w 6086857"/>
              <a:gd name="connsiteY3" fmla="*/ 3429000 h 6858000"/>
              <a:gd name="connsiteX4" fmla="*/ 4936862 w 6086857"/>
              <a:gd name="connsiteY4" fmla="*/ 6788730 h 6858000"/>
              <a:gd name="connsiteX5" fmla="*/ 4873879 w 6086857"/>
              <a:gd name="connsiteY5" fmla="*/ 6858000 h 6858000"/>
              <a:gd name="connsiteX6" fmla="*/ 0 w 608685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86857" h="6858000">
                <a:moveTo>
                  <a:pt x="0" y="0"/>
                </a:moveTo>
                <a:lnTo>
                  <a:pt x="4873879" y="0"/>
                </a:lnTo>
                <a:lnTo>
                  <a:pt x="4936862" y="69271"/>
                </a:lnTo>
                <a:cubicBezTo>
                  <a:pt x="5647388" y="929100"/>
                  <a:pt x="6086857" y="2116944"/>
                  <a:pt x="6086857" y="3429000"/>
                </a:cubicBezTo>
                <a:cubicBezTo>
                  <a:pt x="6086857" y="4741056"/>
                  <a:pt x="5647388" y="5928900"/>
                  <a:pt x="4936862" y="6788730"/>
                </a:cubicBezTo>
                <a:lnTo>
                  <a:pt x="487387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F83E2DF-BDF0-4246-228B-06C15D4E2B7E}"/>
              </a:ext>
            </a:extLst>
          </p:cNvPr>
          <p:cNvSpPr txBox="1"/>
          <p:nvPr/>
        </p:nvSpPr>
        <p:spPr>
          <a:xfrm>
            <a:off x="374904" y="945049"/>
            <a:ext cx="4992624" cy="825707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b="1" i="1">
                <a:latin typeface="+mj-lt"/>
                <a:ea typeface="+mj-ea"/>
                <a:cs typeface="+mj-cs"/>
              </a:rPr>
              <a:t>Sleep Hygiene</a:t>
            </a:r>
          </a:p>
        </p:txBody>
      </p:sp>
      <p:sp>
        <p:nvSpPr>
          <p:cNvPr id="1043" name="Rectangle 1042">
            <a:extLst>
              <a:ext uri="{FF2B5EF4-FFF2-40B4-BE49-F238E27FC236}">
                <a16:creationId xmlns:a16="http://schemas.microsoft.com/office/drawing/2014/main" id="{7A0CBFF4-EA32-4FE2-BA6B-8F3A6E6ED1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253806"/>
            <a:ext cx="73152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45" name="Rectangle 1044">
            <a:extLst>
              <a:ext uri="{FF2B5EF4-FFF2-40B4-BE49-F238E27FC236}">
                <a16:creationId xmlns:a16="http://schemas.microsoft.com/office/drawing/2014/main" id="{FC8D5885-2804-4D3C-BE31-902E4D3279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7769" y="2185062"/>
            <a:ext cx="498348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C2C7745-0489-CD93-19F2-606DE5E5491D}"/>
              </a:ext>
            </a:extLst>
          </p:cNvPr>
          <p:cNvSpPr txBox="1"/>
          <p:nvPr/>
        </p:nvSpPr>
        <p:spPr>
          <a:xfrm>
            <a:off x="374904" y="2251095"/>
            <a:ext cx="5445128" cy="340236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sz="2400" b="1">
                <a:latin typeface="Maiandra GD" panose="020E0502030308020204" pitchFamily="34" charset="77"/>
              </a:rPr>
              <a:t>Make your bedroom a cave</a:t>
            </a:r>
          </a:p>
          <a:p>
            <a:pPr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sz="2400" b="1">
                <a:latin typeface="Maiandra GD" panose="020E0502030308020204" pitchFamily="34" charset="77"/>
              </a:rPr>
              <a:t>Use your bed for sleep or sex ONLY</a:t>
            </a:r>
          </a:p>
          <a:p>
            <a:pPr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sz="2400" b="1">
                <a:latin typeface="Maiandra GD" panose="020E0502030308020204" pitchFamily="34" charset="77"/>
              </a:rPr>
              <a:t>Keep regular sleep hours</a:t>
            </a:r>
          </a:p>
          <a:p>
            <a:pPr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sz="2400" b="1">
                <a:latin typeface="Maiandra GD" panose="020E0502030308020204" pitchFamily="34" charset="77"/>
              </a:rPr>
              <a:t>Avoid tobacco, alcohol and caffeine</a:t>
            </a:r>
          </a:p>
          <a:p>
            <a:pPr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sz="2400" b="1">
                <a:latin typeface="Maiandra GD" panose="020E0502030308020204" pitchFamily="34" charset="77"/>
              </a:rPr>
              <a:t>Turn off electronic devices</a:t>
            </a:r>
          </a:p>
          <a:p>
            <a:pPr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sz="2400" b="1">
                <a:latin typeface="Maiandra GD" panose="020E0502030308020204" pitchFamily="34" charset="77"/>
              </a:rPr>
              <a:t>Relax before bed</a:t>
            </a:r>
          </a:p>
          <a:p>
            <a:pPr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sz="2400" b="1">
                <a:latin typeface="Maiandra GD" panose="020E0502030308020204" pitchFamily="34" charset="77"/>
              </a:rPr>
              <a:t>Get daily exercise and AM sunlight</a:t>
            </a:r>
          </a:p>
          <a:p>
            <a:pPr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sz="2400" b="1">
                <a:latin typeface="Maiandra GD" panose="020E0502030308020204" pitchFamily="34" charset="77"/>
              </a:rPr>
              <a:t>Don</a:t>
            </a:r>
            <a:r>
              <a:rPr lang="en-US" altLang="ja-JP" sz="2400" b="1">
                <a:latin typeface="Maiandra GD" panose="020E0502030308020204" pitchFamily="34" charset="77"/>
              </a:rPr>
              <a:t>’t “</a:t>
            </a:r>
            <a:r>
              <a:rPr lang="en-US" altLang="ja-JP" sz="2400" b="1" err="1">
                <a:latin typeface="Maiandra GD" panose="020E0502030308020204" pitchFamily="34" charset="77"/>
              </a:rPr>
              <a:t>horribilize</a:t>
            </a:r>
            <a:r>
              <a:rPr lang="en-US" altLang="ja-JP" sz="2400" b="1">
                <a:latin typeface="Maiandra GD" panose="020E0502030308020204" pitchFamily="34" charset="77"/>
              </a:rPr>
              <a:t>”</a:t>
            </a:r>
            <a:endParaRPr lang="en-US" sz="2400">
              <a:latin typeface="Maiandra GD" panose="020E0502030308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4246003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3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64000">
              <a:schemeClr val="accent4">
                <a:lumMod val="30000"/>
                <a:lumOff val="7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9" name="Rectangle 3128">
            <a:extLst>
              <a:ext uri="{FF2B5EF4-FFF2-40B4-BE49-F238E27FC236}">
                <a16:creationId xmlns:a16="http://schemas.microsoft.com/office/drawing/2014/main" id="{8D06CE56-3881-4ADA-8CEF-D18B02C24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31" name="Rectangle 3130">
            <a:extLst>
              <a:ext uri="{FF2B5EF4-FFF2-40B4-BE49-F238E27FC236}">
                <a16:creationId xmlns:a16="http://schemas.microsoft.com/office/drawing/2014/main" id="{79F3C543-62EC-4433-9C93-A2CD8764E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3133" name="Rectangle 3132">
            <a:extLst>
              <a:ext uri="{FF2B5EF4-FFF2-40B4-BE49-F238E27FC236}">
                <a16:creationId xmlns:a16="http://schemas.microsoft.com/office/drawing/2014/main" id="{634E5E7C-1976-4C3E-A934-9425D4F2BF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135" name="Rectangle 3134">
            <a:extLst>
              <a:ext uri="{FF2B5EF4-FFF2-40B4-BE49-F238E27FC236}">
                <a16:creationId xmlns:a16="http://schemas.microsoft.com/office/drawing/2014/main" id="{78D323F3-5366-46A1-A430-A21785CACE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03615" y="4638503"/>
            <a:ext cx="8384770" cy="133263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734EE33-BE67-F27E-CFA1-2568C58E4E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9113" y="4727448"/>
            <a:ext cx="8384770" cy="86868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6000" i="1"/>
              <a:t>Preventive Healthcare</a:t>
            </a:r>
          </a:p>
        </p:txBody>
      </p:sp>
      <p:sp>
        <p:nvSpPr>
          <p:cNvPr id="3137" name="Rectangle: Rounded Corners 3136">
            <a:extLst>
              <a:ext uri="{FF2B5EF4-FFF2-40B4-BE49-F238E27FC236}">
                <a16:creationId xmlns:a16="http://schemas.microsoft.com/office/drawing/2014/main" id="{F94368A0-A606-4A85-99C2-5DEC95FCC9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83110" y="5628237"/>
            <a:ext cx="7225780" cy="685800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pic>
        <p:nvPicPr>
          <p:cNvPr id="3076" name="Picture 4" descr="Preventive Medicine - Advanced Cardiology and Primary Care LLC">
            <a:extLst>
              <a:ext uri="{FF2B5EF4-FFF2-40B4-BE49-F238E27FC236}">
                <a16:creationId xmlns:a16="http://schemas.microsoft.com/office/drawing/2014/main" id="{CF71E614-9648-DD17-F2E6-AE60DE4706A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 bwMode="auto">
          <a:xfrm>
            <a:off x="20" y="10"/>
            <a:ext cx="5989300" cy="4426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Preventive Care Services Overview - CDPHP">
            <a:extLst>
              <a:ext uri="{FF2B5EF4-FFF2-40B4-BE49-F238E27FC236}">
                <a16:creationId xmlns:a16="http://schemas.microsoft.com/office/drawing/2014/main" id="{819EEC05-58FC-BA93-FB58-7ADF67B7D8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 bwMode="auto">
          <a:xfrm>
            <a:off x="6202680" y="10"/>
            <a:ext cx="5989320" cy="442615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1E1135D-870D-6F35-19AE-FA4F22994B0D}"/>
              </a:ext>
            </a:extLst>
          </p:cNvPr>
          <p:cNvSpPr txBox="1"/>
          <p:nvPr/>
        </p:nvSpPr>
        <p:spPr>
          <a:xfrm>
            <a:off x="2839653" y="5679758"/>
            <a:ext cx="64828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>
                <a:solidFill>
                  <a:schemeClr val="accent4">
                    <a:lumMod val="50000"/>
                  </a:schemeClr>
                </a:solidFill>
                <a:latin typeface="Maiandra GD" panose="020E0502030308020204" pitchFamily="34" charset="77"/>
              </a:rPr>
              <a:t>Ask about immunizations and screenings</a:t>
            </a:r>
          </a:p>
        </p:txBody>
      </p:sp>
    </p:spTree>
    <p:extLst>
      <p:ext uri="{BB962C8B-B14F-4D97-AF65-F5344CB8AC3E}">
        <p14:creationId xmlns:p14="http://schemas.microsoft.com/office/powerpoint/2010/main" val="2828313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D06CE56-3881-4ADA-8CEF-D18B02C24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9F3C543-62EC-4433-9C93-A2CD8764E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68AF5748-FED8-45BA-8631-26D1D10F32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F84B116-7CED-EC60-C068-61A2FC52BF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802" y="1077686"/>
            <a:ext cx="4634520" cy="1085003"/>
          </a:xfrm>
          <a:solidFill>
            <a:schemeClr val="accent1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n-US" sz="4800" i="1"/>
              <a:t> </a:t>
            </a:r>
            <a:r>
              <a:rPr lang="en-US" sz="6700" i="1"/>
              <a:t>Menopause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6" name="Picture 4" descr="What are the symptoms of the menopause?">
            <a:extLst>
              <a:ext uri="{FF2B5EF4-FFF2-40B4-BE49-F238E27FC236}">
                <a16:creationId xmlns:a16="http://schemas.microsoft.com/office/drawing/2014/main" id="{D4ADAFDA-0D9A-C66D-5B1E-C4DA1D0AC4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1419" y="174879"/>
            <a:ext cx="6511255" cy="6508242"/>
          </a:xfrm>
          <a:prstGeom prst="rect">
            <a:avLst/>
          </a:prstGeom>
          <a:ln w="190500" cap="sq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10 Things the Men in Your Life Need to Know About Menopause - HealthyWomen">
            <a:extLst>
              <a:ext uri="{FF2B5EF4-FFF2-40B4-BE49-F238E27FC236}">
                <a16:creationId xmlns:a16="http://schemas.microsoft.com/office/drawing/2014/main" id="{4DAF7FDD-6DDC-B86F-7F92-437FBD99A5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9488" y="2406178"/>
            <a:ext cx="4889148" cy="3259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56844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6" name="Picture 10" descr="Andropause Treatment, Male Menopause Symptoms">
            <a:extLst>
              <a:ext uri="{FF2B5EF4-FFF2-40B4-BE49-F238E27FC236}">
                <a16:creationId xmlns:a16="http://schemas.microsoft.com/office/drawing/2014/main" id="{02E92910-EC4C-7537-D5EA-43B5A73CD9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10193" y="150567"/>
            <a:ext cx="6528026" cy="6556865"/>
          </a:xfrm>
          <a:prstGeom prst="rect">
            <a:avLst/>
          </a:prstGeom>
          <a:ln w="190500" cap="sq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37BF0B0F-7CB8-B53E-D2D9-1351349B7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906" y="898071"/>
            <a:ext cx="4750308" cy="1061359"/>
          </a:xfrm>
          <a:solidFill>
            <a:schemeClr val="accent1"/>
          </a:solidFill>
        </p:spPr>
        <p:txBody>
          <a:bodyPr/>
          <a:lstStyle/>
          <a:p>
            <a:r>
              <a:rPr lang="en-US" i="1"/>
              <a:t>“Manopause”</a:t>
            </a:r>
          </a:p>
        </p:txBody>
      </p:sp>
      <p:pic>
        <p:nvPicPr>
          <p:cNvPr id="4110" name="Picture 14" descr="What Are the Signs of Male Menopause? | Live Science">
            <a:extLst>
              <a:ext uri="{FF2B5EF4-FFF2-40B4-BE49-F238E27FC236}">
                <a16:creationId xmlns:a16="http://schemas.microsoft.com/office/drawing/2014/main" id="{30229344-87B5-2A63-9678-9862042023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9906" y="2766186"/>
            <a:ext cx="4750308" cy="2771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86922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75">
          <a:fgClr>
            <a:schemeClr val="accent1">
              <a:lumMod val="20000"/>
              <a:lumOff val="8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0422" name="Rectangle 60421">
            <a:extLst>
              <a:ext uri="{FF2B5EF4-FFF2-40B4-BE49-F238E27FC236}">
                <a16:creationId xmlns:a16="http://schemas.microsoft.com/office/drawing/2014/main" id="{2D6FBB9D-1CAA-4D05-AB33-BABDFE17B8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60424" name="Rectangle 60423">
            <a:extLst>
              <a:ext uri="{FF2B5EF4-FFF2-40B4-BE49-F238E27FC236}">
                <a16:creationId xmlns:a16="http://schemas.microsoft.com/office/drawing/2014/main" id="{04727B71-B4B6-4823-80A1-68C40B4751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426" name="Rectangle 60425">
            <a:extLst>
              <a:ext uri="{FF2B5EF4-FFF2-40B4-BE49-F238E27FC236}">
                <a16:creationId xmlns:a16="http://schemas.microsoft.com/office/drawing/2014/main" id="{79A6DB05-9FB5-4B07-8675-74C23D4FD8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60428" name="Rectangle 60427">
            <a:extLst>
              <a:ext uri="{FF2B5EF4-FFF2-40B4-BE49-F238E27FC236}">
                <a16:creationId xmlns:a16="http://schemas.microsoft.com/office/drawing/2014/main" id="{AFF8D2E5-2C4E-47B1-930B-6C82B7C313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A881ED-62A6-C346-9168-A0D218493B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251312"/>
            <a:ext cx="10506456" cy="101026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 i="1"/>
              <a:t>Resilience</a:t>
            </a:r>
          </a:p>
        </p:txBody>
      </p:sp>
      <p:sp>
        <p:nvSpPr>
          <p:cNvPr id="60430" name="Rectangle 60429">
            <a:extLst>
              <a:ext uri="{FF2B5EF4-FFF2-40B4-BE49-F238E27FC236}">
                <a16:creationId xmlns:a16="http://schemas.microsoft.com/office/drawing/2014/main" id="{801E4ADA-0EA9-4930-846E-3C11E8BED6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17618"/>
            <a:ext cx="128016" cy="6314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432" name="Rectangle 60431">
            <a:extLst>
              <a:ext uri="{FF2B5EF4-FFF2-40B4-BE49-F238E27FC236}">
                <a16:creationId xmlns:a16="http://schemas.microsoft.com/office/drawing/2014/main" id="{FB92FFCE-0C90-454E-AA25-D4EE9A6C39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1248" y="1380864"/>
            <a:ext cx="1050645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0417" name="Picture 3" descr="Diagram&#10;&#10;Description automatically generated">
            <a:extLst>
              <a:ext uri="{FF2B5EF4-FFF2-40B4-BE49-F238E27FC236}">
                <a16:creationId xmlns:a16="http://schemas.microsoft.com/office/drawing/2014/main" id="{A3214A5C-C532-6A97-C52F-75D2526CD4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95078" y="1567752"/>
            <a:ext cx="8723906" cy="517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2857BDE-517B-5948-8509-96B26BC75481}"/>
              </a:ext>
            </a:extLst>
          </p:cNvPr>
          <p:cNvSpPr txBox="1"/>
          <p:nvPr/>
        </p:nvSpPr>
        <p:spPr>
          <a:xfrm>
            <a:off x="5211953" y="421065"/>
            <a:ext cx="3655168" cy="646331"/>
          </a:xfrm>
          <a:prstGeom prst="rect">
            <a:avLst/>
          </a:prstGeom>
          <a:gradFill>
            <a:gsLst>
              <a:gs pos="26000">
                <a:schemeClr val="accent6">
                  <a:lumMod val="60000"/>
                  <a:lumOff val="40000"/>
                </a:schemeClr>
              </a:gs>
              <a:gs pos="99000">
                <a:schemeClr val="accent6">
                  <a:lumMod val="20000"/>
                  <a:lumOff val="80000"/>
                </a:schemeClr>
              </a:gs>
              <a:gs pos="50000">
                <a:schemeClr val="accent6">
                  <a:lumMod val="40000"/>
                  <a:lumOff val="60000"/>
                </a:schemeClr>
              </a:gs>
              <a:gs pos="81000">
                <a:schemeClr val="accent6">
                  <a:lumMod val="20000"/>
                  <a:lumOff val="80000"/>
                </a:schemeClr>
              </a:gs>
            </a:gsLst>
            <a:lin ang="2700000" scaled="1"/>
          </a:gradFill>
        </p:spPr>
        <p:txBody>
          <a:bodyPr wrap="none">
            <a:spAutoFit/>
          </a:bodyPr>
          <a:lstStyle/>
          <a:p>
            <a:pPr defTabSz="713232">
              <a:spcAft>
                <a:spcPts val="600"/>
              </a:spcAft>
              <a:defRPr/>
            </a:pPr>
            <a:r>
              <a:rPr lang="en-US" sz="3600" i="1" kern="120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77"/>
                <a:ea typeface="+mn-ea"/>
                <a:cs typeface="+mn-cs"/>
              </a:rPr>
              <a:t>Know your limits</a:t>
            </a:r>
            <a:endParaRPr lang="en-US" sz="3600" i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77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97D4D1-C43E-7BD6-AAFF-EA4CD807D7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>
            <a:off x="2057402" y="5548393"/>
            <a:ext cx="45719" cy="47603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endParaRPr lang="en-US" sz="4000">
              <a:solidFill>
                <a:schemeClr val="bg1"/>
              </a:solidFill>
            </a:endParaRPr>
          </a:p>
        </p:txBody>
      </p:sp>
      <p:sp>
        <p:nvSpPr>
          <p:cNvPr id="4103" name="Rectangle 4102">
            <a:extLst>
              <a:ext uri="{FF2B5EF4-FFF2-40B4-BE49-F238E27FC236}">
                <a16:creationId xmlns:a16="http://schemas.microsoft.com/office/drawing/2014/main" id="{8D06CE56-3881-4ADA-8CEF-D18B02C24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05" name="Rectangle 4104">
            <a:extLst>
              <a:ext uri="{FF2B5EF4-FFF2-40B4-BE49-F238E27FC236}">
                <a16:creationId xmlns:a16="http://schemas.microsoft.com/office/drawing/2014/main" id="{79F3C543-62EC-4433-9C93-A2CD8764E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4107" name="Rectangle 4106">
            <a:extLst>
              <a:ext uri="{FF2B5EF4-FFF2-40B4-BE49-F238E27FC236}">
                <a16:creationId xmlns:a16="http://schemas.microsoft.com/office/drawing/2014/main" id="{2FB82883-1DC0-4BE1-A607-009095F335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 descr="Recommended Read: The Good Life - Lowell, Blake &amp; Associates, Inc.">
            <a:extLst>
              <a:ext uri="{FF2B5EF4-FFF2-40B4-BE49-F238E27FC236}">
                <a16:creationId xmlns:a16="http://schemas.microsoft.com/office/drawing/2014/main" id="{21EE31EA-5969-719C-2128-753C792E4F0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0" y="0"/>
            <a:ext cx="1219198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9" name="Rectangle 4108">
            <a:extLst>
              <a:ext uri="{FF2B5EF4-FFF2-40B4-BE49-F238E27FC236}">
                <a16:creationId xmlns:a16="http://schemas.microsoft.com/office/drawing/2014/main" id="{9FA98EAA-A866-4C95-A2A8-44E46FBAD5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3" y="4530071"/>
            <a:ext cx="12191999" cy="2327926"/>
          </a:xfrm>
          <a:prstGeom prst="rect">
            <a:avLst/>
          </a:prstGeom>
          <a:gradFill flip="none" rotWithShape="1">
            <a:gsLst>
              <a:gs pos="56000">
                <a:schemeClr val="tx1">
                  <a:alpha val="40000"/>
                </a:schemeClr>
              </a:gs>
              <a:gs pos="100000">
                <a:schemeClr val="tx1">
                  <a:alpha val="85000"/>
                </a:schemeClr>
              </a:gs>
              <a:gs pos="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CF6AA25-186C-1166-2619-8899E334AEC4}"/>
              </a:ext>
            </a:extLst>
          </p:cNvPr>
          <p:cNvSpPr txBox="1"/>
          <p:nvPr/>
        </p:nvSpPr>
        <p:spPr>
          <a:xfrm>
            <a:off x="6879054" y="3473947"/>
            <a:ext cx="4229043" cy="76944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4400" b="1">
                <a:solidFill>
                  <a:srgbClr val="0070C0"/>
                </a:solidFill>
                <a:latin typeface="Lucida Calligraphy" panose="03010101010101010101" pitchFamily="66" charset="77"/>
              </a:rPr>
              <a:t>Relationships</a:t>
            </a:r>
          </a:p>
        </p:txBody>
      </p:sp>
    </p:spTree>
    <p:extLst>
      <p:ext uri="{BB962C8B-B14F-4D97-AF65-F5344CB8AC3E}">
        <p14:creationId xmlns:p14="http://schemas.microsoft.com/office/powerpoint/2010/main" val="35548470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726908CC-6AC4-4222-8250-B90B6072E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2F606D8-696E-4B76-BB10-43672AA147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2751" y="302429"/>
            <a:ext cx="11550506" cy="605392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 descr="A pair of hands holding each other&#10;&#10;Description automatically generated with medium confidence">
            <a:extLst>
              <a:ext uri="{FF2B5EF4-FFF2-40B4-BE49-F238E27FC236}">
                <a16:creationId xmlns:a16="http://schemas.microsoft.com/office/drawing/2014/main" id="{53665612-8977-2FB2-4502-F8565E41C7C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2751" y="402040"/>
            <a:ext cx="11550506" cy="605392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3ABF1881-5AFD-48F9-979A-19EE2FE30A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278608" y="2735029"/>
            <a:ext cx="148286" cy="1188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EE53C81-9E8B-469F-AF38-A5E386ED90A8}"/>
              </a:ext>
            </a:extLst>
          </p:cNvPr>
          <p:cNvSpPr txBox="1"/>
          <p:nvPr/>
        </p:nvSpPr>
        <p:spPr>
          <a:xfrm>
            <a:off x="2997543" y="1521725"/>
            <a:ext cx="609805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i="1">
                <a:solidFill>
                  <a:schemeClr val="bg1"/>
                </a:solidFill>
                <a:highlight>
                  <a:srgbClr val="800000"/>
                </a:highlight>
                <a:latin typeface="Maiandra GD" panose="020E0502030308020204" pitchFamily="34" charset="77"/>
              </a:rPr>
              <a:t>Your Spouse…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D3E9BD1-7CEB-453E-A81A-14E66B7059D5}"/>
              </a:ext>
            </a:extLst>
          </p:cNvPr>
          <p:cNvSpPr txBox="1"/>
          <p:nvPr/>
        </p:nvSpPr>
        <p:spPr>
          <a:xfrm>
            <a:off x="4185851" y="2381086"/>
            <a:ext cx="408081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i="1">
                <a:solidFill>
                  <a:schemeClr val="bg1"/>
                </a:solidFill>
                <a:highlight>
                  <a:srgbClr val="800000"/>
                </a:highlight>
                <a:latin typeface="Maiandra GD" panose="020E0502030308020204" pitchFamily="34" charset="77"/>
              </a:rPr>
              <a:t>Work as a Team</a:t>
            </a:r>
          </a:p>
        </p:txBody>
      </p:sp>
    </p:spTree>
    <p:extLst>
      <p:ext uri="{BB962C8B-B14F-4D97-AF65-F5344CB8AC3E}">
        <p14:creationId xmlns:p14="http://schemas.microsoft.com/office/powerpoint/2010/main" val="41004221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Expat Chronicles: Family Togetherness — Stitched in Color">
            <a:extLst>
              <a:ext uri="{FF2B5EF4-FFF2-40B4-BE49-F238E27FC236}">
                <a16:creationId xmlns:a16="http://schemas.microsoft.com/office/drawing/2014/main" id="{E2657FA4-3E2E-8C1A-1CE8-8DEB896A2B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2500" y="0"/>
            <a:ext cx="102854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E39DD7C-3019-9BED-B99F-990DED2E77CE}"/>
              </a:ext>
            </a:extLst>
          </p:cNvPr>
          <p:cNvSpPr txBox="1"/>
          <p:nvPr/>
        </p:nvSpPr>
        <p:spPr>
          <a:xfrm>
            <a:off x="8155459" y="1000899"/>
            <a:ext cx="23310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i="1">
                <a:solidFill>
                  <a:schemeClr val="bg1"/>
                </a:solidFill>
                <a:latin typeface="+mj-lt"/>
              </a:rPr>
              <a:t>Family</a:t>
            </a:r>
          </a:p>
        </p:txBody>
      </p:sp>
    </p:spTree>
    <p:extLst>
      <p:ext uri="{BB962C8B-B14F-4D97-AF65-F5344CB8AC3E}">
        <p14:creationId xmlns:p14="http://schemas.microsoft.com/office/powerpoint/2010/main" val="19935486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3" name="Rectangle 4102">
            <a:extLst>
              <a:ext uri="{FF2B5EF4-FFF2-40B4-BE49-F238E27FC236}">
                <a16:creationId xmlns:a16="http://schemas.microsoft.com/office/drawing/2014/main" id="{8D06CE56-3881-4ADA-8CEF-D18B02C24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05" name="Rectangle 4104">
            <a:extLst>
              <a:ext uri="{FF2B5EF4-FFF2-40B4-BE49-F238E27FC236}">
                <a16:creationId xmlns:a16="http://schemas.microsoft.com/office/drawing/2014/main" id="{79F3C543-62EC-4433-9C93-A2CD8764E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098" name="Picture 2" descr="How to Make Social Gatherings More Meaningful">
            <a:extLst>
              <a:ext uri="{FF2B5EF4-FFF2-40B4-BE49-F238E27FC236}">
                <a16:creationId xmlns:a16="http://schemas.microsoft.com/office/drawing/2014/main" id="{1E925142-A1D1-617B-CE6A-71164F4286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787" b="5340"/>
          <a:stretch/>
        </p:blipFill>
        <p:spPr bwMode="auto">
          <a:xfrm>
            <a:off x="20" y="-22"/>
            <a:ext cx="12191977" cy="6858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7" name="Rectangle 4106">
            <a:extLst>
              <a:ext uri="{FF2B5EF4-FFF2-40B4-BE49-F238E27FC236}">
                <a16:creationId xmlns:a16="http://schemas.microsoft.com/office/drawing/2014/main" id="{D5B012D8-7F27-4758-9AC6-C889B154BD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103377" y="1100316"/>
            <a:ext cx="6858003" cy="4657347"/>
          </a:xfrm>
          <a:prstGeom prst="rect">
            <a:avLst/>
          </a:prstGeom>
          <a:gradFill flip="none" rotWithShape="1">
            <a:gsLst>
              <a:gs pos="48000">
                <a:srgbClr val="262626">
                  <a:alpha val="24000"/>
                </a:srgbClr>
              </a:gs>
              <a:gs pos="85000">
                <a:srgbClr val="262626">
                  <a:alpha val="45000"/>
                </a:srgbClr>
              </a:gs>
              <a:gs pos="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E173D93-85C1-2DA5-087D-6D45E14A2AFD}"/>
              </a:ext>
            </a:extLst>
          </p:cNvPr>
          <p:cNvSpPr txBox="1"/>
          <p:nvPr/>
        </p:nvSpPr>
        <p:spPr>
          <a:xfrm>
            <a:off x="182302" y="506775"/>
            <a:ext cx="6784945" cy="82427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b="1" i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Hang Out with Friends</a:t>
            </a:r>
            <a:endParaRPr lang="en-US" sz="4800" i="1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109" name="Rectangle 4108">
            <a:extLst>
              <a:ext uri="{FF2B5EF4-FFF2-40B4-BE49-F238E27FC236}">
                <a16:creationId xmlns:a16="http://schemas.microsoft.com/office/drawing/2014/main" id="{4063B759-00FC-46D1-9898-8E8625268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40187" y="2206184"/>
            <a:ext cx="6858003" cy="2445624"/>
          </a:xfrm>
          <a:prstGeom prst="rect">
            <a:avLst/>
          </a:prstGeom>
          <a:gradFill flip="none" rotWithShape="1">
            <a:gsLst>
              <a:gs pos="48000">
                <a:srgbClr val="262626">
                  <a:alpha val="24000"/>
                </a:srgbClr>
              </a:gs>
              <a:gs pos="85000">
                <a:srgbClr val="262626">
                  <a:alpha val="45000"/>
                </a:srgbClr>
              </a:gs>
              <a:gs pos="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46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2D6FBB9D-1CAA-4D05-AB33-BABDFE17B8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057" name="Rectangle 2056">
            <a:extLst>
              <a:ext uri="{FF2B5EF4-FFF2-40B4-BE49-F238E27FC236}">
                <a16:creationId xmlns:a16="http://schemas.microsoft.com/office/drawing/2014/main" id="{04727B71-B4B6-4823-80A1-68C40B4751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59" name="Rectangle 2058">
            <a:extLst>
              <a:ext uri="{FF2B5EF4-FFF2-40B4-BE49-F238E27FC236}">
                <a16:creationId xmlns:a16="http://schemas.microsoft.com/office/drawing/2014/main" id="{79A6DB05-9FB5-4B07-8675-74C23D4FD8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061" name="Rectangle 2060">
            <a:extLst>
              <a:ext uri="{FF2B5EF4-FFF2-40B4-BE49-F238E27FC236}">
                <a16:creationId xmlns:a16="http://schemas.microsoft.com/office/drawing/2014/main" id="{79477870-C64A-4E35-8F2F-05B7114F3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245A68-8A6C-F305-3928-E5DF5ADD9F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1078992"/>
            <a:ext cx="6268770" cy="153619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200" i="1" dirty="0"/>
              <a:t>What is Wellness?</a:t>
            </a:r>
          </a:p>
        </p:txBody>
      </p:sp>
      <p:sp>
        <p:nvSpPr>
          <p:cNvPr id="2063" name="Rectangle 2062">
            <a:extLst>
              <a:ext uri="{FF2B5EF4-FFF2-40B4-BE49-F238E27FC236}">
                <a16:creationId xmlns:a16="http://schemas.microsoft.com/office/drawing/2014/main" id="{8AEA628B-C8FF-4D0B-B111-F101F580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3202" y="363389"/>
            <a:ext cx="73152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65" name="Rectangle 2064">
            <a:extLst>
              <a:ext uri="{FF2B5EF4-FFF2-40B4-BE49-F238E27FC236}">
                <a16:creationId xmlns:a16="http://schemas.microsoft.com/office/drawing/2014/main" id="{42663BD0-064C-40FC-A331-F49FCA9536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8506" y="2935541"/>
            <a:ext cx="621792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1229046-D6B7-5C53-C8E8-440F12D0CEA6}"/>
              </a:ext>
            </a:extLst>
          </p:cNvPr>
          <p:cNvSpPr txBox="1"/>
          <p:nvPr/>
        </p:nvSpPr>
        <p:spPr>
          <a:xfrm>
            <a:off x="615458" y="3355848"/>
            <a:ext cx="6268770" cy="2825496"/>
          </a:xfrm>
          <a:prstGeom prst="rect">
            <a:avLst/>
          </a:prstGeom>
          <a:solidFill>
            <a:schemeClr val="accent1"/>
          </a:solidFill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  <a:buClr>
                <a:srgbClr val="7030A0"/>
              </a:buClr>
              <a:defRPr/>
            </a:pPr>
            <a:r>
              <a:rPr lang="en-US" altLang="en-US" sz="3200" i="1" dirty="0">
                <a:latin typeface="Maiandra GD" panose="020E0502030308020204" pitchFamily="34" charset="77"/>
              </a:rPr>
              <a:t>Health is a state of complete physical, mental, spiritual and social well-being, and not merely the absence of disease or infirmity.</a:t>
            </a:r>
          </a:p>
        </p:txBody>
      </p:sp>
      <p:pic>
        <p:nvPicPr>
          <p:cNvPr id="2050" name="Picture 2" descr="Positive Quotes : Inspiration for Wellness - Wellness comes from personal  balance, not bodily perf... | Positive quotes, Daily spiritual quotes,  Powerful words">
            <a:extLst>
              <a:ext uri="{FF2B5EF4-FFF2-40B4-BE49-F238E27FC236}">
                <a16:creationId xmlns:a16="http://schemas.microsoft.com/office/drawing/2014/main" id="{7E4AEF8D-4B14-27E3-581B-B83A4AA859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684006" y="10"/>
            <a:ext cx="4507993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59191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726908CC-6AC4-4222-8250-B90B6072E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2F606D8-696E-4B76-BB10-43672AA147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2751" y="302429"/>
            <a:ext cx="11550506" cy="605392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4F70194A-F822-F0FF-405F-688546FC39C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 bwMode="auto">
          <a:xfrm>
            <a:off x="352751" y="302429"/>
            <a:ext cx="11550506" cy="6053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ABF1881-5AFD-48F9-979A-19EE2FE30A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278608" y="2735029"/>
            <a:ext cx="148286" cy="1188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2373EFB-6CFF-B850-E3A1-AB7318650C74}"/>
              </a:ext>
            </a:extLst>
          </p:cNvPr>
          <p:cNvSpPr txBox="1"/>
          <p:nvPr/>
        </p:nvSpPr>
        <p:spPr>
          <a:xfrm>
            <a:off x="4485503" y="1223319"/>
            <a:ext cx="19342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Stay Connect4d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78B0793-4AD3-26FE-E40B-30D514C2592B}"/>
              </a:ext>
            </a:extLst>
          </p:cNvPr>
          <p:cNvSpPr txBox="1"/>
          <p:nvPr/>
        </p:nvSpPr>
        <p:spPr>
          <a:xfrm>
            <a:off x="352751" y="515431"/>
            <a:ext cx="63440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i="1">
                <a:solidFill>
                  <a:schemeClr val="bg1"/>
                </a:solidFill>
              </a:rPr>
              <a:t>Community Connections</a:t>
            </a:r>
          </a:p>
        </p:txBody>
      </p:sp>
    </p:spTree>
    <p:extLst>
      <p:ext uri="{BB962C8B-B14F-4D97-AF65-F5344CB8AC3E}">
        <p14:creationId xmlns:p14="http://schemas.microsoft.com/office/powerpoint/2010/main" val="23277791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32 Top Lake Vacations in the U.S.">
            <a:extLst>
              <a:ext uri="{FF2B5EF4-FFF2-40B4-BE49-F238E27FC236}">
                <a16:creationId xmlns:a16="http://schemas.microsoft.com/office/drawing/2014/main" id="{5088EF1C-5E8C-5BC8-CDE4-2BDA2D00B8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8519" y="17762"/>
            <a:ext cx="10439695" cy="6851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781430A-EA71-B210-ED5F-E3487CFD3658}"/>
              </a:ext>
            </a:extLst>
          </p:cNvPr>
          <p:cNvSpPr txBox="1"/>
          <p:nvPr/>
        </p:nvSpPr>
        <p:spPr>
          <a:xfrm>
            <a:off x="5067393" y="3198780"/>
            <a:ext cx="71792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1">
                <a:latin typeface="Maiandra GD" panose="020E0502030308020204" pitchFamily="34" charset="77"/>
              </a:rPr>
              <a:t>Relaxation and Reflection</a:t>
            </a:r>
          </a:p>
        </p:txBody>
      </p:sp>
    </p:spTree>
    <p:extLst>
      <p:ext uri="{BB962C8B-B14F-4D97-AF65-F5344CB8AC3E}">
        <p14:creationId xmlns:p14="http://schemas.microsoft.com/office/powerpoint/2010/main" val="14234284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16 Self-Care Quotes to Help You Care for Mind and Body | The Healthy">
            <a:extLst>
              <a:ext uri="{FF2B5EF4-FFF2-40B4-BE49-F238E27FC236}">
                <a16:creationId xmlns:a16="http://schemas.microsoft.com/office/drawing/2014/main" id="{C4A39F84-7C5A-2F1E-0245-7EFF57ED14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67000" y="0"/>
            <a:ext cx="6858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63242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46000">
              <a:schemeClr val="accent1">
                <a:lumMod val="40000"/>
                <a:lumOff val="60000"/>
              </a:schemeClr>
            </a:gs>
            <a:gs pos="72000">
              <a:schemeClr val="accent1">
                <a:lumMod val="40000"/>
                <a:lumOff val="60000"/>
              </a:schemeClr>
            </a:gs>
            <a:gs pos="100000">
              <a:schemeClr val="accent1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Question: I saw this on Facebook, have been wondering whether it's actually  from a Peanuts comic. Where did it come from? Sorry if this is breaking any  rule, just looking for an">
            <a:extLst>
              <a:ext uri="{FF2B5EF4-FFF2-40B4-BE49-F238E27FC236}">
                <a16:creationId xmlns:a16="http://schemas.microsoft.com/office/drawing/2014/main" id="{C23DCE8D-244B-A11F-6FAF-F09AE8EF20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36090" y="0"/>
            <a:ext cx="8119820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90393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0" name="Picture 8" descr="Self care now is a whole new strategy for stress relief">
            <a:extLst>
              <a:ext uri="{FF2B5EF4-FFF2-40B4-BE49-F238E27FC236}">
                <a16:creationId xmlns:a16="http://schemas.microsoft.com/office/drawing/2014/main" id="{DBCCD06D-7EB1-A1D3-CAD9-F3B1C75F1E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1700" y="0"/>
            <a:ext cx="103870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00748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7" name="Rectangle 1056">
            <a:extLst>
              <a:ext uri="{FF2B5EF4-FFF2-40B4-BE49-F238E27FC236}">
                <a16:creationId xmlns:a16="http://schemas.microsoft.com/office/drawing/2014/main" id="{8D06CE56-3881-4ADA-8CEF-D18B02C24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59" name="Rectangle 1058">
            <a:extLst>
              <a:ext uri="{FF2B5EF4-FFF2-40B4-BE49-F238E27FC236}">
                <a16:creationId xmlns:a16="http://schemas.microsoft.com/office/drawing/2014/main" id="{79F3C543-62EC-4433-9C93-A2CD8764E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61" name="Rectangle 1060">
            <a:extLst>
              <a:ext uri="{FF2B5EF4-FFF2-40B4-BE49-F238E27FC236}">
                <a16:creationId xmlns:a16="http://schemas.microsoft.com/office/drawing/2014/main" id="{A061BA2E-A388-41C5-B73A-B0FEB6B102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2" name="Picture 8" descr="Yes, You Still Should Get to the Gym After You Turn 60">
            <a:extLst>
              <a:ext uri="{FF2B5EF4-FFF2-40B4-BE49-F238E27FC236}">
                <a16:creationId xmlns:a16="http://schemas.microsoft.com/office/drawing/2014/main" id="{1F87BA90-C2FA-73D9-5EE6-1A808566B8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" y="10"/>
            <a:ext cx="6096001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lderly people are doing parkour to stay fit">
            <a:extLst>
              <a:ext uri="{FF2B5EF4-FFF2-40B4-BE49-F238E27FC236}">
                <a16:creationId xmlns:a16="http://schemas.microsoft.com/office/drawing/2014/main" id="{8BDADEC1-B505-908C-F0D7-DECC73D3E2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 bwMode="auto">
          <a:xfrm>
            <a:off x="6097523" y="10"/>
            <a:ext cx="6094477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3" name="Rectangle 1062">
            <a:extLst>
              <a:ext uri="{FF2B5EF4-FFF2-40B4-BE49-F238E27FC236}">
                <a16:creationId xmlns:a16="http://schemas.microsoft.com/office/drawing/2014/main" id="{76E192A2-3ED3-4081-8A86-A22B511417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4152902" y="-1181101"/>
            <a:ext cx="3886200" cy="12192001"/>
          </a:xfrm>
          <a:prstGeom prst="rect">
            <a:avLst/>
          </a:prstGeom>
          <a:gradFill>
            <a:gsLst>
              <a:gs pos="41000">
                <a:schemeClr val="tx1">
                  <a:alpha val="46000"/>
                </a:schemeClr>
              </a:gs>
              <a:gs pos="21000">
                <a:schemeClr val="tx1">
                  <a:alpha val="3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E287E9-CA2C-3369-4D95-BFF5BD848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553" y="3091928"/>
            <a:ext cx="9079991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7200" i="1">
                <a:solidFill>
                  <a:schemeClr val="bg1"/>
                </a:solidFill>
              </a:rPr>
              <a:t>Demographics</a:t>
            </a:r>
          </a:p>
        </p:txBody>
      </p:sp>
      <p:sp>
        <p:nvSpPr>
          <p:cNvPr id="1065" name="Rectangle: Rounded Corners 1064">
            <a:extLst>
              <a:ext uri="{FF2B5EF4-FFF2-40B4-BE49-F238E27FC236}">
                <a16:creationId xmlns:a16="http://schemas.microsoft.com/office/drawing/2014/main" id="{79F40191-0F44-4FD1-82CC-ACB507C14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5575039"/>
            <a:ext cx="9784080" cy="685800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D60926F-41A7-9296-51AE-5167D5CBDDCB}"/>
              </a:ext>
            </a:extLst>
          </p:cNvPr>
          <p:cNvSpPr txBox="1"/>
          <p:nvPr/>
        </p:nvSpPr>
        <p:spPr>
          <a:xfrm>
            <a:off x="2067099" y="5599657"/>
            <a:ext cx="56498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>
                <a:latin typeface="Maiandra GD" panose="020E0502030308020204" pitchFamily="34" charset="77"/>
              </a:rPr>
              <a:t>Growing Old is Not for Sissies!</a:t>
            </a:r>
          </a:p>
        </p:txBody>
      </p:sp>
    </p:spTree>
    <p:extLst>
      <p:ext uri="{BB962C8B-B14F-4D97-AF65-F5344CB8AC3E}">
        <p14:creationId xmlns:p14="http://schemas.microsoft.com/office/powerpoint/2010/main" val="19485657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>
            <a:extLst>
              <a:ext uri="{FF2B5EF4-FFF2-40B4-BE49-F238E27FC236}">
                <a16:creationId xmlns:a16="http://schemas.microsoft.com/office/drawing/2014/main" id="{8D06CE56-3881-4ADA-8CEF-D18B02C24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79F3C543-62EC-4433-9C93-A2CD8764E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48" name="Rectangle 47">
            <a:extLst>
              <a:ext uri="{FF2B5EF4-FFF2-40B4-BE49-F238E27FC236}">
                <a16:creationId xmlns:a16="http://schemas.microsoft.com/office/drawing/2014/main" id="{5A59F003-E00A-43F9-91DC-CC54E3B87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6" descr="MPj04332180000[1]">
            <a:extLst>
              <a:ext uri="{FF2B5EF4-FFF2-40B4-BE49-F238E27FC236}">
                <a16:creationId xmlns:a16="http://schemas.microsoft.com/office/drawing/2014/main" id="{4A150BF0-3FAF-86EC-70C9-41CC03CB38A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" name="Rectangle 49">
            <a:extLst>
              <a:ext uri="{FF2B5EF4-FFF2-40B4-BE49-F238E27FC236}">
                <a16:creationId xmlns:a16="http://schemas.microsoft.com/office/drawing/2014/main" id="{D74A4382-E3AD-430A-9A1F-DFA3E0E77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799868" y="-1534136"/>
            <a:ext cx="4592270" cy="12192001"/>
          </a:xfrm>
          <a:prstGeom prst="rect">
            <a:avLst/>
          </a:prstGeom>
          <a:gradFill>
            <a:gsLst>
              <a:gs pos="35000">
                <a:schemeClr val="bg1">
                  <a:alpha val="46000"/>
                </a:schemeClr>
              </a:gs>
              <a:gs pos="21000">
                <a:schemeClr val="bg1">
                  <a:alpha val="30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>
                  <a:alpha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3514ED-B881-63C1-56A5-2FB59CB45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7024" y="1867855"/>
            <a:ext cx="8116633" cy="118453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i="1">
                <a:latin typeface="Maiandra GD" panose="020E0502030308020204" pitchFamily="34" charset="77"/>
              </a:rPr>
              <a:t>Keep Your Heart Strong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79F40191-0F44-4FD1-82CC-ACB507C14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575039"/>
            <a:ext cx="9785897" cy="685800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B6C4D40-5E19-D984-FF2A-F3C4ACF04EE3}"/>
              </a:ext>
            </a:extLst>
          </p:cNvPr>
          <p:cNvSpPr txBox="1"/>
          <p:nvPr/>
        </p:nvSpPr>
        <p:spPr>
          <a:xfrm>
            <a:off x="0" y="5628201"/>
            <a:ext cx="113642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0" i="1">
                <a:solidFill>
                  <a:srgbClr val="333333"/>
                </a:solidFill>
                <a:effectLst/>
                <a:latin typeface="Maiandra GD" panose="020E0502030308020204" pitchFamily="34" charset="77"/>
              </a:rPr>
              <a:t>“Heart disease kills more </a:t>
            </a:r>
            <a:r>
              <a:rPr lang="en-US" sz="2800" i="1">
                <a:solidFill>
                  <a:srgbClr val="333333"/>
                </a:solidFill>
                <a:latin typeface="Maiandra GD" panose="020E0502030308020204" pitchFamily="34" charset="77"/>
              </a:rPr>
              <a:t>people</a:t>
            </a:r>
            <a:r>
              <a:rPr lang="en-US" sz="2800" b="0" i="1">
                <a:solidFill>
                  <a:srgbClr val="333333"/>
                </a:solidFill>
                <a:effectLst/>
                <a:latin typeface="Maiandra GD" panose="020E0502030308020204" pitchFamily="34" charset="77"/>
              </a:rPr>
              <a:t> than all cancers combined.”</a:t>
            </a:r>
            <a:endParaRPr lang="en-US" sz="2800" i="1">
              <a:latin typeface="Maiandra GD" panose="020E0502030308020204" pitchFamily="34" charset="77"/>
            </a:endParaRPr>
          </a:p>
        </p:txBody>
      </p:sp>
      <p:pic>
        <p:nvPicPr>
          <p:cNvPr id="6" name="Audio Recording May 1, 2023 at 2:24:51 PM">
            <a:hlinkClick r:id="" action="ppaction://media"/>
            <a:extLst>
              <a:ext uri="{FF2B5EF4-FFF2-40B4-BE49-F238E27FC236}">
                <a16:creationId xmlns:a16="http://schemas.microsoft.com/office/drawing/2014/main" id="{3F5A3D98-D1F1-298B-5A2E-BD9B9BD772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97275" y="695498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4566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6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3" name="Rectangle 1032">
            <a:extLst>
              <a:ext uri="{FF2B5EF4-FFF2-40B4-BE49-F238E27FC236}">
                <a16:creationId xmlns:a16="http://schemas.microsoft.com/office/drawing/2014/main" id="{F94AA2BD-2E3F-4B1D-8127-5744B81153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9EE3106-F5AF-9C8B-1613-64484EAB2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88" y="1248802"/>
            <a:ext cx="5199564" cy="1088136"/>
          </a:xfrm>
        </p:spPr>
        <p:txBody>
          <a:bodyPr anchor="b">
            <a:noAutofit/>
          </a:bodyPr>
          <a:lstStyle/>
          <a:p>
            <a:r>
              <a:rPr lang="en-US" sz="5400" i="1"/>
              <a:t>Cardiac Risk Reduction</a:t>
            </a:r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4BD02261-2DC8-4AA8-9E16-7751AE8924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49223" y="387939"/>
            <a:ext cx="73152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3D752CF2-2291-40B5-B462-C17B174C10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1480" y="2286000"/>
            <a:ext cx="438912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2" descr="daily habits that will keep your heart healthy">
            <a:extLst>
              <a:ext uri="{FF2B5EF4-FFF2-40B4-BE49-F238E27FC236}">
                <a16:creationId xmlns:a16="http://schemas.microsoft.com/office/drawing/2014/main" id="{CC37D275-0B06-B99E-8589-9F144F699FE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1479" y="2928364"/>
            <a:ext cx="4354140" cy="31853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Life's Essential 8: Updating and Enhancing the American Heart Association's  Construct of Cardiovascular Health: A Presidential Advisory From the  American Heart Association | Circulation">
            <a:extLst>
              <a:ext uri="{FF2B5EF4-FFF2-40B4-BE49-F238E27FC236}">
                <a16:creationId xmlns:a16="http://schemas.microsoft.com/office/drawing/2014/main" id="{F6B3235C-CEEE-0402-EEB5-FB0B268512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25512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93925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46">
            <a:extLst>
              <a:ext uri="{FF2B5EF4-FFF2-40B4-BE49-F238E27FC236}">
                <a16:creationId xmlns:a16="http://schemas.microsoft.com/office/drawing/2014/main" id="{8D06CE56-3881-4ADA-8CEF-D18B02C24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79F3C543-62EC-4433-9C93-A2CD8764E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51" name="Rectangle 50">
            <a:extLst>
              <a:ext uri="{FF2B5EF4-FFF2-40B4-BE49-F238E27FC236}">
                <a16:creationId xmlns:a16="http://schemas.microsoft.com/office/drawing/2014/main" id="{C06B88F9-42ED-48A7-80B1-8A0D76F33D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53" name="Rectangle 52">
            <a:extLst>
              <a:ext uri="{FF2B5EF4-FFF2-40B4-BE49-F238E27FC236}">
                <a16:creationId xmlns:a16="http://schemas.microsoft.com/office/drawing/2014/main" id="{78D323F3-5366-46A1-A430-A21785CACE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03615" y="4638503"/>
            <a:ext cx="8384770" cy="133263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F94368A0-A606-4A85-99C2-5DEC95FCC9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83110" y="5628237"/>
            <a:ext cx="7225780" cy="685800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476A792A-553F-DB09-C2E3-07A6FA00FE9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58444" y="572723"/>
            <a:ext cx="5577840" cy="4087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Content Placeholder 3">
            <a:extLst>
              <a:ext uri="{FF2B5EF4-FFF2-40B4-BE49-F238E27FC236}">
                <a16:creationId xmlns:a16="http://schemas.microsoft.com/office/drawing/2014/main" id="{57236E2B-4C0C-6236-21C8-358E2FCC46BE}"/>
              </a:ext>
            </a:extLst>
          </p:cNvPr>
          <p:cNvPicPr>
            <a:picLocks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5501252" y="92451"/>
            <a:ext cx="7225780" cy="504791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F5C1BF0-3B21-942C-BBAE-05FB80C0D27F}"/>
              </a:ext>
            </a:extLst>
          </p:cNvPr>
          <p:cNvSpPr txBox="1"/>
          <p:nvPr/>
        </p:nvSpPr>
        <p:spPr>
          <a:xfrm>
            <a:off x="4283684" y="5647971"/>
            <a:ext cx="38136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i="1"/>
              <a:t>Physical Fitness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C655A8-4245-1B80-C4A6-11957F55F485}"/>
              </a:ext>
            </a:extLst>
          </p:cNvPr>
          <p:cNvSpPr txBox="1"/>
          <p:nvPr/>
        </p:nvSpPr>
        <p:spPr>
          <a:xfrm>
            <a:off x="1282740" y="4892162"/>
            <a:ext cx="37561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>
                <a:solidFill>
                  <a:srgbClr val="EE00A1"/>
                </a:solidFill>
                <a:latin typeface="Maiandra GD" panose="020E0502030308020204" pitchFamily="34" charset="77"/>
              </a:rPr>
              <a:t>Sitting is the new smoking!</a:t>
            </a:r>
          </a:p>
        </p:txBody>
      </p:sp>
    </p:spTree>
    <p:extLst>
      <p:ext uri="{BB962C8B-B14F-4D97-AF65-F5344CB8AC3E}">
        <p14:creationId xmlns:p14="http://schemas.microsoft.com/office/powerpoint/2010/main" val="9565672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A man sits behind a plate of food, a fork and knife clenched in his fists. On the plate is a stack of grilled meats and sauerkraut so tall it obscures his face. Meat juice is splattered on the table.">
            <a:extLst>
              <a:ext uri="{FF2B5EF4-FFF2-40B4-BE49-F238E27FC236}">
                <a16:creationId xmlns:a16="http://schemas.microsoft.com/office/drawing/2014/main" id="{92616F80-26C0-3F5D-186D-FD9633034F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41E0DFA-E09A-1295-8C10-9F84A2575B10}"/>
              </a:ext>
            </a:extLst>
          </p:cNvPr>
          <p:cNvSpPr txBox="1"/>
          <p:nvPr/>
        </p:nvSpPr>
        <p:spPr>
          <a:xfrm>
            <a:off x="2103121" y="4727173"/>
            <a:ext cx="7985759" cy="86882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b="1" i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What is a Healthy Diet?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42DCC6D-BDF9-AA58-F9CA-31918F1F6E68}"/>
              </a:ext>
            </a:extLst>
          </p:cNvPr>
          <p:cNvSpPr txBox="1"/>
          <p:nvPr/>
        </p:nvSpPr>
        <p:spPr>
          <a:xfrm>
            <a:off x="2615738" y="5680637"/>
            <a:ext cx="6960524" cy="5985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lnSpc>
                <a:spcPct val="110000"/>
              </a:lnSpc>
              <a:spcBef>
                <a:spcPts val="1000"/>
              </a:spcBef>
            </a:pPr>
            <a:r>
              <a:rPr lang="en-US" sz="2800" b="1" i="1" dirty="0">
                <a:solidFill>
                  <a:srgbClr val="FFFF00"/>
                </a:solidFill>
              </a:rPr>
              <a:t>The banquet is in the first bite</a:t>
            </a:r>
          </a:p>
        </p:txBody>
      </p:sp>
    </p:spTree>
    <p:extLst>
      <p:ext uri="{BB962C8B-B14F-4D97-AF65-F5344CB8AC3E}">
        <p14:creationId xmlns:p14="http://schemas.microsoft.com/office/powerpoint/2010/main" val="19298270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igure is a line graph of trends in obesity among children and adolescents ages 2–19 years, by age group in the United States, 1963–1965 through August 2021–August 2023.">
            <a:extLst>
              <a:ext uri="{FF2B5EF4-FFF2-40B4-BE49-F238E27FC236}">
                <a16:creationId xmlns:a16="http://schemas.microsoft.com/office/drawing/2014/main" id="{CFB88B34-DB13-32E0-92AB-0C74734B8C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12913" y="0"/>
            <a:ext cx="87661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71371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DAE67E-ECE7-5FBB-D099-0184D653E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2427" y="-415637"/>
            <a:ext cx="6528461" cy="2154219"/>
          </a:xfrm>
        </p:spPr>
        <p:txBody>
          <a:bodyPr/>
          <a:lstStyle/>
          <a:p>
            <a:r>
              <a:rPr lang="en-US" i="1">
                <a:highlight>
                  <a:srgbClr val="00FFFF"/>
                </a:highlight>
              </a:rPr>
              <a:t>Nutritional Fitness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3C9142F-33DD-8CCE-6269-9088FD329B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6213" y="1177872"/>
            <a:ext cx="9679574" cy="5432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338392"/>
      </p:ext>
    </p:extLst>
  </p:cSld>
  <p:clrMapOvr>
    <a:masterClrMapping/>
  </p:clrMapOvr>
</p:sld>
</file>

<file path=ppt/theme/theme1.xml><?xml version="1.0" encoding="utf-8"?>
<a:theme xmlns:a="http://schemas.openxmlformats.org/drawingml/2006/main" name="AccentBoxVTI">
  <a:themeElements>
    <a:clrScheme name="AnalogousFromRegularSeed_2SEEDS">
      <a:dk1>
        <a:srgbClr val="000000"/>
      </a:dk1>
      <a:lt1>
        <a:srgbClr val="FFFFFF"/>
      </a:lt1>
      <a:dk2>
        <a:srgbClr val="1B2F2E"/>
      </a:dk2>
      <a:lt2>
        <a:srgbClr val="F2F0F3"/>
      </a:lt2>
      <a:accent1>
        <a:srgbClr val="78B12D"/>
      </a:accent1>
      <a:accent2>
        <a:srgbClr val="A4A635"/>
      </a:accent2>
      <a:accent3>
        <a:srgbClr val="4DB53A"/>
      </a:accent3>
      <a:accent4>
        <a:srgbClr val="3098BC"/>
      </a:accent4>
      <a:accent5>
        <a:srgbClr val="426FCE"/>
      </a:accent5>
      <a:accent6>
        <a:srgbClr val="5146C3"/>
      </a:accent6>
      <a:hlink>
        <a:srgbClr val="763FBF"/>
      </a:hlink>
      <a:folHlink>
        <a:srgbClr val="7F7F7F"/>
      </a:folHlink>
    </a:clrScheme>
    <a:fontScheme name="Avenir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ntBoxVTI" id="{9F778A78-DC9A-453A-A82D-A75CAD503E15}" vid="{EA961113-7CC4-4569-8A6A-7BC2C1E2F40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{9C072389-4C10-0245-A5FE-4D7A1364ABFA}tf10001120</Template>
  <TotalTime>38362</TotalTime>
  <Words>201</Words>
  <Application>Microsoft Macintosh PowerPoint</Application>
  <PresentationFormat>Widescreen</PresentationFormat>
  <Paragraphs>62</Paragraphs>
  <Slides>24</Slides>
  <Notes>24</Notes>
  <HiddenSlides>0</HiddenSlides>
  <MMClips>2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2" baseType="lpstr">
      <vt:lpstr>Arial</vt:lpstr>
      <vt:lpstr>Avenir Next LT Pro</vt:lpstr>
      <vt:lpstr>Calibri</vt:lpstr>
      <vt:lpstr>Lucida Calligraphy</vt:lpstr>
      <vt:lpstr>Maiandra GD</vt:lpstr>
      <vt:lpstr>Neue Haas Grotesk Text Pro</vt:lpstr>
      <vt:lpstr>Wingdings</vt:lpstr>
      <vt:lpstr>AccentBoxVTI</vt:lpstr>
      <vt:lpstr>Focusing on Wellness</vt:lpstr>
      <vt:lpstr>What is Wellness?</vt:lpstr>
      <vt:lpstr>Demographics</vt:lpstr>
      <vt:lpstr>Keep Your Heart Strong</vt:lpstr>
      <vt:lpstr>Cardiac Risk Reduction</vt:lpstr>
      <vt:lpstr>PowerPoint Presentation</vt:lpstr>
      <vt:lpstr>PowerPoint Presentation</vt:lpstr>
      <vt:lpstr>PowerPoint Presentation</vt:lpstr>
      <vt:lpstr>Nutritional Fitness</vt:lpstr>
      <vt:lpstr>Sleep…</vt:lpstr>
      <vt:lpstr>PowerPoint Presentation</vt:lpstr>
      <vt:lpstr>Preventive Healthcare</vt:lpstr>
      <vt:lpstr> Menopause</vt:lpstr>
      <vt:lpstr>“Manopause”</vt:lpstr>
      <vt:lpstr>Resilience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Focusing on Wellness</dc:title>
  <dc:creator>Microsoft Office User</dc:creator>
  <cp:lastModifiedBy>Kim Gibson</cp:lastModifiedBy>
  <cp:revision>61</cp:revision>
  <cp:lastPrinted>2026-05-12T19:20:55Z</cp:lastPrinted>
  <dcterms:created xsi:type="dcterms:W3CDTF">2023-05-01T15:45:16Z</dcterms:created>
  <dcterms:modified xsi:type="dcterms:W3CDTF">2026-08-10T16:52:33Z</dcterms:modified>
</cp:coreProperties>
</file>