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handoutMasterIdLst>
    <p:handoutMasterId r:id="rId31"/>
  </p:handoutMasterIdLst>
  <p:sldIdLst>
    <p:sldId id="256" r:id="rId2"/>
    <p:sldId id="258" r:id="rId3"/>
    <p:sldId id="257" r:id="rId4"/>
    <p:sldId id="259" r:id="rId5"/>
    <p:sldId id="353" r:id="rId6"/>
    <p:sldId id="261" r:id="rId7"/>
    <p:sldId id="318" r:id="rId8"/>
    <p:sldId id="359" r:id="rId9"/>
    <p:sldId id="264" r:id="rId10"/>
    <p:sldId id="357" r:id="rId11"/>
    <p:sldId id="330" r:id="rId12"/>
    <p:sldId id="331" r:id="rId13"/>
    <p:sldId id="341" r:id="rId14"/>
    <p:sldId id="352" r:id="rId15"/>
    <p:sldId id="360" r:id="rId16"/>
    <p:sldId id="361" r:id="rId17"/>
    <p:sldId id="326" r:id="rId18"/>
    <p:sldId id="354" r:id="rId19"/>
    <p:sldId id="337" r:id="rId20"/>
    <p:sldId id="345" r:id="rId21"/>
    <p:sldId id="344" r:id="rId22"/>
    <p:sldId id="342" r:id="rId23"/>
    <p:sldId id="346" r:id="rId24"/>
    <p:sldId id="343" r:id="rId25"/>
    <p:sldId id="350" r:id="rId26"/>
    <p:sldId id="347" r:id="rId27"/>
    <p:sldId id="358" r:id="rId28"/>
    <p:sldId id="348" r:id="rId2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6EEC"/>
    <a:srgbClr val="FF52B8"/>
    <a:srgbClr val="DEDEDE"/>
    <a:srgbClr val="AB7942"/>
    <a:srgbClr val="F81764"/>
    <a:srgbClr val="EE00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76"/>
    <p:restoredTop sz="85170"/>
  </p:normalViewPr>
  <p:slideViewPr>
    <p:cSldViewPr snapToGrid="0">
      <p:cViewPr varScale="1">
        <p:scale>
          <a:sx n="88" d="100"/>
          <a:sy n="88" d="100"/>
        </p:scale>
        <p:origin x="192" y="61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850"/>
    </p:cViewPr>
  </p:sorter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617EA5-494E-9611-ACF1-E7C271861A18}"/>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a:extLst>
              <a:ext uri="{FF2B5EF4-FFF2-40B4-BE49-F238E27FC236}">
                <a16:creationId xmlns:a16="http://schemas.microsoft.com/office/drawing/2014/main" id="{2B955679-6471-336A-E5B1-A24220938B39}"/>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20C2F234-B1EB-DF45-BB2D-D0511250FF36}" type="datetimeFigureOut">
              <a:rPr lang="en-US" smtClean="0"/>
              <a:t>2/25/2025</a:t>
            </a:fld>
            <a:endParaRPr lang="en-US"/>
          </a:p>
        </p:txBody>
      </p:sp>
      <p:sp>
        <p:nvSpPr>
          <p:cNvPr id="4" name="Footer Placeholder 3">
            <a:extLst>
              <a:ext uri="{FF2B5EF4-FFF2-40B4-BE49-F238E27FC236}">
                <a16:creationId xmlns:a16="http://schemas.microsoft.com/office/drawing/2014/main" id="{AFA66B21-E8FC-71F3-8A12-FC1D16438342}"/>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E532F0F-B503-40F1-439B-DF119E9799C4}"/>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7A677082-C87E-2A4B-89B3-D8B77AED50C9}" type="slidenum">
              <a:rPr lang="en-US" smtClean="0"/>
              <a:t>‹#›</a:t>
            </a:fld>
            <a:endParaRPr lang="en-US"/>
          </a:p>
        </p:txBody>
      </p:sp>
    </p:spTree>
    <p:extLst>
      <p:ext uri="{BB962C8B-B14F-4D97-AF65-F5344CB8AC3E}">
        <p14:creationId xmlns:p14="http://schemas.microsoft.com/office/powerpoint/2010/main" val="456100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35A2B0E-4914-8348-AB65-C4EFC22F6745}" type="datetimeFigureOut">
              <a:rPr lang="en-US" smtClean="0"/>
              <a:t>2/25/2025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3D3254AC-D8D9-E24A-AADB-644FA4BEEF88}" type="slidenum">
              <a:rPr lang="en-US" smtClean="0"/>
              <a:t>‹#›</a:t>
            </a:fld>
            <a:endParaRPr lang="en-US"/>
          </a:p>
        </p:txBody>
      </p:sp>
    </p:spTree>
    <p:extLst>
      <p:ext uri="{BB962C8B-B14F-4D97-AF65-F5344CB8AC3E}">
        <p14:creationId xmlns:p14="http://schemas.microsoft.com/office/powerpoint/2010/main" val="3278573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orbes.com/health/body/best-diets-for-heart-health/#footnote_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orbes.com/health/body/best-diets-for-heart-health/#footnote_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Objectives:</a:t>
            </a:r>
          </a:p>
          <a:p>
            <a:pPr defTabSz="933237">
              <a:defRPr/>
            </a:pPr>
            <a:r>
              <a:rPr lang="en-US" dirty="0"/>
              <a:t>1. Define Wellness</a:t>
            </a:r>
          </a:p>
          <a:p>
            <a:pPr defTabSz="933237">
              <a:defRPr/>
            </a:pPr>
            <a:r>
              <a:rPr lang="en-US" dirty="0"/>
              <a:t>2. Discuss strategies to improve/maintain wellness</a:t>
            </a:r>
          </a:p>
          <a:p>
            <a:pPr defTabSz="933237">
              <a:defRPr/>
            </a:pPr>
            <a:r>
              <a:rPr lang="en-US" dirty="0"/>
              <a:t>3. Talk about the importance of self-care</a:t>
            </a:r>
          </a:p>
          <a:p>
            <a:pPr defTabSz="933237">
              <a:defRPr/>
            </a:pPr>
            <a:endParaRPr lang="en-US" dirty="0"/>
          </a:p>
          <a:p>
            <a:pPr defTabSz="933237">
              <a:defRPr/>
            </a:pPr>
            <a:r>
              <a:rPr lang="en-US" altLang="en-US" dirty="0">
                <a:latin typeface="Arial" panose="020B0604020202020204" pitchFamily="34" charset="0"/>
              </a:rPr>
              <a:t>I will discuss the most common risks to healthy aging, and lifestyle strategies to maintain an optimal functional status. </a:t>
            </a:r>
          </a:p>
          <a:p>
            <a:pPr defTabSz="933237">
              <a:defRPr/>
            </a:pPr>
            <a:endParaRPr lang="en-US" altLang="en-US" dirty="0">
              <a:latin typeface="Arial" panose="020B0604020202020204" pitchFamily="34" charset="0"/>
            </a:endParaRPr>
          </a:p>
          <a:p>
            <a:pPr defTabSz="933237">
              <a:defRPr/>
            </a:pPr>
            <a:r>
              <a:rPr lang="en-US" altLang="en-US" dirty="0">
                <a:latin typeface="Arial" panose="020B0604020202020204" pitchFamily="34" charset="0"/>
              </a:rPr>
              <a:t>Christine Turpin, a performance dietitian at NDU, will speak later this week and address </a:t>
            </a:r>
            <a:r>
              <a:rPr lang="en-US" dirty="0"/>
              <a:t>understanding what your body is going through (physiology and menopause), nutritional needs and how they change across the women’s lifespan,  and specific exercises to support health and body composition.  She will also touch on supplements that may assist with mental health, bone health and general wellbeing. </a:t>
            </a:r>
          </a:p>
          <a:p>
            <a:pPr defTabSz="933237">
              <a:defRPr/>
            </a:pPr>
            <a:endParaRPr lang="en-US" altLang="en-US" dirty="0">
              <a:latin typeface="Arial" panose="020B0604020202020204" pitchFamily="34" charset="0"/>
            </a:endParaRPr>
          </a:p>
          <a:p>
            <a:pPr defTabSz="933237">
              <a:defRPr/>
            </a:pPr>
            <a:endParaRPr lang="en-US" altLang="en-US" dirty="0">
              <a:latin typeface="Arial" panose="020B0604020202020204" pitchFamily="34" charset="0"/>
            </a:endParaRPr>
          </a:p>
          <a:p>
            <a:pPr defTabSz="933237">
              <a:defRPr/>
            </a:pPr>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a:t>
            </a:fld>
            <a:endParaRPr lang="en-US"/>
          </a:p>
        </p:txBody>
      </p:sp>
    </p:spTree>
    <p:extLst>
      <p:ext uri="{BB962C8B-B14F-4D97-AF65-F5344CB8AC3E}">
        <p14:creationId xmlns:p14="http://schemas.microsoft.com/office/powerpoint/2010/main" val="3074432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Clr>
                <a:srgbClr val="FF6600"/>
              </a:buClr>
              <a:defRPr/>
            </a:pPr>
            <a:r>
              <a:rPr lang="en-US" b="1" dirty="0">
                <a:cs typeface="Arial" panose="020B0604020202020204" pitchFamily="34" charset="0"/>
              </a:rPr>
              <a:t>Mediterranean diet reduces risk of CVR and chronic disease.  High in antioxidants, vitamins, minerals and fiber.</a:t>
            </a:r>
            <a:endParaRPr lang="en-US" altLang="en-US" b="1" dirty="0">
              <a:ea typeface="ＭＳ Ｐゴシック" pitchFamily="34" charset="-128"/>
            </a:endParaRPr>
          </a:p>
          <a:p>
            <a:pPr>
              <a:lnSpc>
                <a:spcPct val="80000"/>
              </a:lnSpc>
              <a:buClr>
                <a:srgbClr val="FF6600"/>
              </a:buClr>
              <a:defRPr/>
            </a:pPr>
            <a:r>
              <a:rPr lang="en-US" altLang="en-US" dirty="0"/>
              <a:t>Mediterranean diet rated as 2019’s best overall diet in US News and World Report.  Reduces risk for diabetes, lipids, dementia, memory loss, depression, obesity and breast cancer.  Best for healthy eating, plant-based diet, best for diabetes and heart disease, and easiest diet to follow.  Fruits, vegetables, whole grains, beans, nuts and seeds with EVOO, fish, eggs, dairy, poultry and small amounts of red meat. </a:t>
            </a:r>
            <a:r>
              <a:rPr lang="en-US" altLang="en-US" dirty="0">
                <a:solidFill>
                  <a:srgbClr val="1A1D26"/>
                </a:solidFill>
              </a:rPr>
              <a:t>P</a:t>
            </a:r>
            <a:r>
              <a:rPr lang="en-US" dirty="0">
                <a:solidFill>
                  <a:srgbClr val="1A1D26"/>
                </a:solidFill>
              </a:rPr>
              <a:t>rimarily eating plant-based foods, such as fruits and vegetables, while incorporating whole grains, beans, nuts, seafood, lean poultry and unsaturated fat</a:t>
            </a:r>
            <a:endParaRPr lang="en-US" altLang="en-US" dirty="0"/>
          </a:p>
          <a:p>
            <a:pPr lvl="1">
              <a:lnSpc>
                <a:spcPct val="70000"/>
              </a:lnSpc>
            </a:pPr>
            <a:r>
              <a:rPr lang="en-US" altLang="en-US" dirty="0"/>
              <a:t>--</a:t>
            </a:r>
            <a:r>
              <a:rPr lang="en-US" dirty="0">
                <a:solidFill>
                  <a:srgbClr val="333333"/>
                </a:solidFill>
              </a:rPr>
              <a:t>Studies show that this diet may lower the risk of recurrent heart disease</a:t>
            </a:r>
            <a:r>
              <a:rPr lang="en-US" baseline="30000" dirty="0">
                <a:solidFill>
                  <a:srgbClr val="657E79"/>
                </a:solidFill>
                <a:hlinkClick r:id="rId3"/>
              </a:rPr>
              <a:t>[1]</a:t>
            </a:r>
            <a:r>
              <a:rPr lang="en-US" dirty="0">
                <a:solidFill>
                  <a:srgbClr val="333333"/>
                </a:solidFill>
              </a:rPr>
              <a:t>  and lead to reduced rates of coronary heart disease, ischemic stroke and total cardiovascular disease</a:t>
            </a:r>
            <a:r>
              <a:rPr lang="en-US" baseline="30000" dirty="0">
                <a:solidFill>
                  <a:srgbClr val="657E79"/>
                </a:solidFill>
                <a:hlinkClick r:id="rId4"/>
              </a:rPr>
              <a:t>[2</a:t>
            </a:r>
            <a:r>
              <a:rPr lang="en-US" baseline="30000" dirty="0">
                <a:solidFill>
                  <a:srgbClr val="657E79"/>
                </a:solidFill>
              </a:rPr>
              <a:t> </a:t>
            </a:r>
          </a:p>
          <a:p>
            <a:pPr lvl="1">
              <a:lnSpc>
                <a:spcPct val="70000"/>
              </a:lnSpc>
            </a:pPr>
            <a:endParaRPr lang="en-US" baseline="30000" dirty="0">
              <a:solidFill>
                <a:srgbClr val="657E79"/>
              </a:solidFill>
            </a:endParaRPr>
          </a:p>
          <a:p>
            <a:pPr lvl="1">
              <a:lnSpc>
                <a:spcPct val="70000"/>
              </a:lnSpc>
            </a:pPr>
            <a:r>
              <a:rPr lang="en-US" dirty="0">
                <a:solidFill>
                  <a:srgbClr val="1A1D26"/>
                </a:solidFill>
              </a:rPr>
              <a:t>The DASH diet emphasizes fruits, vegetables, whole grains, lean protein and low-fat dairy, which are high in blood pressure-lowering nutrients, like potassium, calcium, magnesium and fiber.</a:t>
            </a:r>
          </a:p>
          <a:p>
            <a:pPr lvl="1">
              <a:lnSpc>
                <a:spcPct val="70000"/>
              </a:lnSpc>
            </a:pPr>
            <a:endParaRPr lang="en-US" baseline="30000" dirty="0">
              <a:solidFill>
                <a:srgbClr val="1A1D26"/>
              </a:solidFill>
            </a:endParaRPr>
          </a:p>
          <a:p>
            <a:pPr lvl="1">
              <a:lnSpc>
                <a:spcPct val="70000"/>
              </a:lnSpc>
            </a:pPr>
            <a:endParaRPr lang="en-US" baseline="30000" dirty="0">
              <a:solidFill>
                <a:srgbClr val="657E79"/>
              </a:solidFill>
            </a:endParaRPr>
          </a:p>
        </p:txBody>
      </p:sp>
      <p:sp>
        <p:nvSpPr>
          <p:cNvPr id="4" name="Slide Number Placeholder 3"/>
          <p:cNvSpPr>
            <a:spLocks noGrp="1"/>
          </p:cNvSpPr>
          <p:nvPr>
            <p:ph type="sldNum" sz="quarter" idx="5"/>
          </p:nvPr>
        </p:nvSpPr>
        <p:spPr/>
        <p:txBody>
          <a:bodyPr/>
          <a:lstStyle/>
          <a:p>
            <a:fld id="{3D3254AC-D8D9-E24A-AADB-644FA4BEEF88}" type="slidenum">
              <a:rPr lang="en-US" smtClean="0"/>
              <a:t>10</a:t>
            </a:fld>
            <a:endParaRPr lang="en-US"/>
          </a:p>
        </p:txBody>
      </p:sp>
    </p:spTree>
    <p:extLst>
      <p:ext uri="{BB962C8B-B14F-4D97-AF65-F5344CB8AC3E}">
        <p14:creationId xmlns:p14="http://schemas.microsoft.com/office/powerpoint/2010/main" val="283172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277E42E-840D-91C9-D43E-FD0EA8518AD7}"/>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56317EB-E3C6-9D29-231B-AD4BF59384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Michael Pollan – Food Rules</a:t>
            </a:r>
          </a:p>
          <a:p>
            <a:endParaRPr lang="en-US" altLang="en-US" dirty="0"/>
          </a:p>
          <a:p>
            <a:r>
              <a:rPr lang="en-US" dirty="0"/>
              <a:t>80/20 rule = adhering to a health diet 80% of the time and allowing some indiscretion 20% of the time.</a:t>
            </a:r>
          </a:p>
          <a:p>
            <a:endParaRPr lang="en-US" dirty="0"/>
          </a:p>
          <a:p>
            <a:r>
              <a:rPr lang="en-US" b="0" i="0" dirty="0">
                <a:solidFill>
                  <a:srgbClr val="000000"/>
                </a:solidFill>
                <a:effectLst/>
                <a:latin typeface="Proxima Nova"/>
              </a:rPr>
              <a:t>"Late-eaters (individuals who ate their largest meal after 12:38) exhibited several obesogenic and unhealthy behaviors (such as lower diet quality, shorter sleep duration, sedentary lifestyle, and prolonged screen time) that could potentially contribute to long-term weight gain and obesity,"</a:t>
            </a:r>
            <a:endParaRPr lang="en-US" dirty="0"/>
          </a:p>
          <a:p>
            <a:pPr lvl="1">
              <a:lnSpc>
                <a:spcPct val="70000"/>
              </a:lnSpc>
            </a:pPr>
            <a:endParaRPr lang="en-US" b="0" i="0" baseline="30000" dirty="0">
              <a:solidFill>
                <a:srgbClr val="657E79"/>
              </a:solidFill>
              <a:effectLst/>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1100" b="1" dirty="0">
                <a:latin typeface="Arial" pitchFamily="34" charset="0"/>
                <a:ea typeface="ＭＳ Ｐゴシック" pitchFamily="34" charset="-128"/>
              </a:rPr>
              <a:t>Sleep deprivation and “sleep debt”, prompting use of both OTC and prescription sedatives. Increased risk of accidents</a:t>
            </a:r>
            <a:endParaRPr lang="en-US" altLang="ja-JP" sz="1100" b="1" dirty="0">
              <a:latin typeface="Arial" pitchFamily="34" charset="0"/>
              <a:ea typeface="ＭＳ Ｐゴシック" pitchFamily="34" charset="-128"/>
            </a:endParaRPr>
          </a:p>
          <a:p>
            <a:pPr>
              <a:defRPr/>
            </a:pPr>
            <a:r>
              <a:rPr lang="en-US" altLang="en-US" sz="1100" b="1" dirty="0">
                <a:latin typeface="Arial" pitchFamily="34" charset="0"/>
                <a:ea typeface="ＭＳ Ｐゴシック" pitchFamily="34" charset="-128"/>
              </a:rPr>
              <a:t>Cognitive deficits, hampering memory and reasoning </a:t>
            </a:r>
          </a:p>
          <a:p>
            <a:pPr>
              <a:defRPr/>
            </a:pPr>
            <a:r>
              <a:rPr lang="en-US" altLang="en-US" sz="1100" b="1" dirty="0">
                <a:latin typeface="Arial" pitchFamily="34" charset="0"/>
                <a:ea typeface="ＭＳ Ｐゴシック" pitchFamily="34" charset="-128"/>
              </a:rPr>
              <a:t>Quality of life (aggravates depression and mood)</a:t>
            </a:r>
          </a:p>
          <a:p>
            <a:pPr>
              <a:defRPr/>
            </a:pPr>
            <a:r>
              <a:rPr lang="en-US" altLang="en-US" sz="1100" b="1" dirty="0">
                <a:latin typeface="Arial" pitchFamily="34" charset="0"/>
                <a:ea typeface="ＭＳ Ｐゴシック" pitchFamily="34" charset="-128"/>
              </a:rPr>
              <a:t>Impaired organ systems with increased risk of hypertension and PAF</a:t>
            </a:r>
          </a:p>
          <a:p>
            <a:pPr>
              <a:defRPr/>
            </a:pPr>
            <a:r>
              <a:rPr lang="en-US" altLang="en-US" sz="1100" b="1" dirty="0">
                <a:latin typeface="Arial" pitchFamily="34" charset="0"/>
                <a:ea typeface="ＭＳ Ｐゴシック" pitchFamily="34" charset="-128"/>
              </a:rPr>
              <a:t>Changes in appetite (blunts release of leptin hormone that controls appetite)</a:t>
            </a:r>
          </a:p>
          <a:p>
            <a:pPr>
              <a:defRPr/>
            </a:pPr>
            <a:endParaRPr lang="en-US" altLang="en-US" b="1" dirty="0">
              <a:latin typeface="Arial" pitchFamily="34" charset="0"/>
              <a:ea typeface="ＭＳ Ｐゴシック" pitchFamily="34" charset="-128"/>
            </a:endParaRPr>
          </a:p>
          <a:p>
            <a:r>
              <a:rPr lang="en-US" altLang="en-US" sz="1100" dirty="0">
                <a:latin typeface="Arial" panose="020B0604020202020204" pitchFamily="34" charset="0"/>
              </a:rPr>
              <a:t>In 1960’s median amount of sleep was 8 hours – today typically 6-7 hours.  Insufficient sleep is the most common cause of excessive sleepiness (affects 1/3 of normal adults).  Develop sleep debt and affects judgment, reaction time and cognitive skills.  DO NOT ADAPT to getting less sleep.  UPENN study restricted participants to 4-6 </a:t>
            </a:r>
            <a:r>
              <a:rPr lang="en-US" altLang="en-US" sz="1100" dirty="0" err="1">
                <a:latin typeface="Arial" panose="020B0604020202020204" pitchFamily="34" charset="0"/>
              </a:rPr>
              <a:t>hrs</a:t>
            </a:r>
            <a:r>
              <a:rPr lang="en-US" altLang="en-US" sz="1100" dirty="0">
                <a:latin typeface="Arial" panose="020B0604020202020204" pitchFamily="34" charset="0"/>
              </a:rPr>
              <a:t> sleep – they felt only “slightly” sleepy but their performance on cognitive tests mirrored that of those who hadn’t slept in 2-3 days….AND THEY DIDN’T REALIZE they were performing poorly!</a:t>
            </a:r>
          </a:p>
          <a:p>
            <a:endParaRPr lang="en-US" altLang="en-US" sz="1100" dirty="0">
              <a:latin typeface="Arial" panose="020B0604020202020204" pitchFamily="34" charset="0"/>
            </a:endParaRPr>
          </a:p>
          <a:p>
            <a:r>
              <a:rPr lang="en-US" altLang="en-US" sz="1100" dirty="0">
                <a:latin typeface="Arial" panose="020B0604020202020204" pitchFamily="34" charset="0"/>
              </a:rPr>
              <a:t>VA Tech study focused specifically on executive functioning and sleep deprivation – tests that required reasoning and situational awareness (putting things in context).  Sleep deprivation caused poor decision making and an increase in planning errors.  With driving, sleep deprivation is the equivalent of alcohol intoxication and only magnifies drinking behaviors. </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12</a:t>
            </a:fld>
            <a:endParaRPr lang="en-US"/>
          </a:p>
        </p:txBody>
      </p:sp>
    </p:spTree>
    <p:extLst>
      <p:ext uri="{BB962C8B-B14F-4D97-AF65-F5344CB8AC3E}">
        <p14:creationId xmlns:p14="http://schemas.microsoft.com/office/powerpoint/2010/main" val="2024712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100" dirty="0">
                <a:latin typeface="Arial" panose="020B0604020202020204" pitchFamily="34" charset="0"/>
              </a:rPr>
              <a:t>Enhances performance, learning and memory.  Allows NS to repair itself, replenishing NTs and clean up byproducts (?free radicals).  It is also the time when other neuronal connections, often not used, are exercised so that they do not deteriorate. Encode memory and improve learning. “Let me sleep on it” allows for an incubation period so that connections between ideas can be restructured – often weaken initial links so that the brain can look at something differently (“pruning”). Sleep brings a change of approach and is crucial for creativity.</a:t>
            </a:r>
          </a:p>
          <a:p>
            <a:r>
              <a:rPr lang="en-US" altLang="en-US" sz="1100" dirty="0">
                <a:latin typeface="Arial" panose="020B0604020202020204" pitchFamily="34" charset="0"/>
              </a:rPr>
              <a:t>Concept of beauty sleep with cell growth, rest in areas that control emotion, decision making and social interactions to allow optimal functioning when awake.</a:t>
            </a:r>
          </a:p>
          <a:p>
            <a:endParaRPr lang="en-US" altLang="en-US" sz="1100" dirty="0">
              <a:latin typeface="Arial" panose="020B0604020202020204" pitchFamily="34" charset="0"/>
            </a:endParaRPr>
          </a:p>
          <a:p>
            <a:r>
              <a:rPr lang="en-US" altLang="en-US" sz="1100" dirty="0">
                <a:latin typeface="Arial" panose="020B0604020202020204" pitchFamily="34" charset="0"/>
              </a:rPr>
              <a:t>Even low levels of light can disrupt sleep architecture.</a:t>
            </a:r>
          </a:p>
          <a:p>
            <a:r>
              <a:rPr lang="en-US" altLang="en-US" sz="1100" dirty="0">
                <a:latin typeface="Arial" panose="020B0604020202020204" pitchFamily="34" charset="0"/>
              </a:rPr>
              <a:t>Appropriate exposure to light is also key, with early AM sunlight and evening dimming of lights to trigger melatonin. </a:t>
            </a:r>
          </a:p>
          <a:p>
            <a:r>
              <a:rPr lang="en-US" altLang="en-US" sz="1100" dirty="0">
                <a:latin typeface="Arial" panose="020B0604020202020204" pitchFamily="34" charset="0"/>
              </a:rPr>
              <a:t>Treat all medical conditions that may be disrupting sleep.  Evaluate medications and supplements.</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13</a:t>
            </a:fld>
            <a:endParaRPr lang="en-US"/>
          </a:p>
        </p:txBody>
      </p:sp>
    </p:spTree>
    <p:extLst>
      <p:ext uri="{BB962C8B-B14F-4D97-AF65-F5344CB8AC3E}">
        <p14:creationId xmlns:p14="http://schemas.microsoft.com/office/powerpoint/2010/main" val="1143586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sz="1100" dirty="0">
                <a:latin typeface="Arial" panose="020B0604020202020204" pitchFamily="34" charset="0"/>
                <a:cs typeface="Arial" panose="020B0604020202020204" pitchFamily="34" charset="0"/>
              </a:rPr>
              <a:t>At every age below 80, Americans are dying more often than people in their peer nations. </a:t>
            </a:r>
            <a:r>
              <a:rPr lang="en-US" sz="1100" dirty="0">
                <a:solidFill>
                  <a:srgbClr val="484C58"/>
                </a:solidFill>
                <a:latin typeface="Arial" panose="020B0604020202020204" pitchFamily="34" charset="0"/>
                <a:cs typeface="Arial" panose="020B0604020202020204" pitchFamily="34" charset="0"/>
              </a:rPr>
              <a:t>U.S. life expectancy has declined to 76.4 years, the shortest in nearly two decades. </a:t>
            </a:r>
            <a:r>
              <a:rPr lang="en-US" altLang="en-US" sz="1100" dirty="0">
                <a:latin typeface="Arial" panose="020B0604020202020204" pitchFamily="34" charset="0"/>
                <a:cs typeface="Arial" panose="020B0604020202020204" pitchFamily="34" charset="0"/>
              </a:rPr>
              <a:t>Infant mortality is 3X as high as other countries, and 1 in 25 kindergartners will not reach 40, a rate 4X as high as that of other countries.  Americans are twice as likely to die between 15-24 than those in other wealthy nations.  Death rates among working-age adults higher than they were 40 years ago.  Ironically we are good at keeping old people alive, so 75 </a:t>
            </a:r>
            <a:r>
              <a:rPr lang="en-US" altLang="en-US" sz="1100" dirty="0" err="1">
                <a:latin typeface="Arial" panose="020B0604020202020204" pitchFamily="34" charset="0"/>
                <a:cs typeface="Arial" panose="020B0604020202020204" pitchFamily="34" charset="0"/>
              </a:rPr>
              <a:t>yr</a:t>
            </a:r>
            <a:r>
              <a:rPr lang="en-US" altLang="en-US" sz="1100" dirty="0">
                <a:latin typeface="Arial" panose="020B0604020202020204" pitchFamily="34" charset="0"/>
                <a:cs typeface="Arial" panose="020B0604020202020204" pitchFamily="34" charset="0"/>
              </a:rPr>
              <a:t> </a:t>
            </a:r>
            <a:r>
              <a:rPr lang="en-US" altLang="en-US" sz="1100" dirty="0" err="1">
                <a:latin typeface="Arial" panose="020B0604020202020204" pitchFamily="34" charset="0"/>
                <a:cs typeface="Arial" panose="020B0604020202020204" pitchFamily="34" charset="0"/>
              </a:rPr>
              <a:t>olds</a:t>
            </a:r>
            <a:r>
              <a:rPr lang="en-US" altLang="en-US" sz="1100" dirty="0">
                <a:latin typeface="Arial" panose="020B0604020202020204" pitchFamily="34" charset="0"/>
                <a:cs typeface="Arial" panose="020B0604020202020204" pitchFamily="34" charset="0"/>
              </a:rPr>
              <a:t> have a good chance of making it to 90-100.</a:t>
            </a:r>
          </a:p>
          <a:p>
            <a:pPr defTabSz="933237">
              <a:defRPr/>
            </a:pPr>
            <a:endParaRPr lang="en-US" dirty="0">
              <a:solidFill>
                <a:srgbClr val="484C58"/>
              </a:solidFill>
              <a:latin typeface="Arial" panose="020B0604020202020204" pitchFamily="34" charset="0"/>
              <a:cs typeface="Arial" panose="020B0604020202020204" pitchFamily="34" charset="0"/>
            </a:endParaRPr>
          </a:p>
          <a:p>
            <a:pPr defTabSz="933237">
              <a:defRPr/>
            </a:pPr>
            <a:r>
              <a:rPr lang="en-US" sz="1100" dirty="0">
                <a:solidFill>
                  <a:srgbClr val="484C58"/>
                </a:solidFill>
                <a:latin typeface="Arial" panose="020B0604020202020204" pitchFamily="34" charset="0"/>
                <a:cs typeface="Arial" panose="020B0604020202020204" pitchFamily="34" charset="0"/>
              </a:rPr>
              <a:t>US healthcare systems emphasize rescue care, acute care at the expense of investing in, supporting, and enabling health promotion and disease prevention. </a:t>
            </a:r>
            <a:r>
              <a:rPr lang="en-US" sz="1100" dirty="0">
                <a:latin typeface="Arial" panose="020B0604020202020204" pitchFamily="34" charset="0"/>
                <a:cs typeface="Arial" panose="020B0604020202020204" pitchFamily="34" charset="0"/>
              </a:rPr>
              <a:t>Healthcare often translates into “disease” care.  Only 4-5% of our entire healthcare costs are spent on public health and preventive health measures. </a:t>
            </a:r>
          </a:p>
          <a:p>
            <a:endParaRPr lang="en-US" altLang="ja-JP" sz="1100" dirty="0">
              <a:latin typeface="Arial" panose="020B0604020202020204" pitchFamily="34" charset="0"/>
              <a:cs typeface="Arial" panose="020B0604020202020204" pitchFamily="34" charset="0"/>
            </a:endParaRPr>
          </a:p>
          <a:p>
            <a:r>
              <a:rPr lang="en-US" sz="1100" dirty="0">
                <a:solidFill>
                  <a:srgbClr val="0D1941"/>
                </a:solidFill>
                <a:latin typeface="Arial" panose="020B0604020202020204" pitchFamily="34" charset="0"/>
                <a:cs typeface="Arial" panose="020B0604020202020204" pitchFamily="34" charset="0"/>
              </a:rPr>
              <a:t>Getting preventive care reduces the risk for diseases, disabilities, and death.  Immunizations, screening for breast, cervical, colon and prostate cancer.  Screening for cardiovascular risk, hypertension and diabetes.  Screening for osteoporosis, domestic violence (do you feel safe), depression/anxiety, and fall risk.  Screening for sleep disorders and cognitive dysfunction. </a:t>
            </a:r>
          </a:p>
        </p:txBody>
      </p:sp>
      <p:sp>
        <p:nvSpPr>
          <p:cNvPr id="4" name="Slide Number Placeholder 3"/>
          <p:cNvSpPr>
            <a:spLocks noGrp="1"/>
          </p:cNvSpPr>
          <p:nvPr>
            <p:ph type="sldNum" sz="quarter" idx="5"/>
          </p:nvPr>
        </p:nvSpPr>
        <p:spPr/>
        <p:txBody>
          <a:bodyPr/>
          <a:lstStyle/>
          <a:p>
            <a:fld id="{3D3254AC-D8D9-E24A-AADB-644FA4BEEF88}" type="slidenum">
              <a:rPr lang="en-US" smtClean="0"/>
              <a:t>14</a:t>
            </a:fld>
            <a:endParaRPr lang="en-US"/>
          </a:p>
        </p:txBody>
      </p:sp>
    </p:spTree>
    <p:extLst>
      <p:ext uri="{BB962C8B-B14F-4D97-AF65-F5344CB8AC3E}">
        <p14:creationId xmlns:p14="http://schemas.microsoft.com/office/powerpoint/2010/main" val="348070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3254AC-D8D9-E24A-AADB-644FA4BEEF88}" type="slidenum">
              <a:rPr lang="en-US" smtClean="0"/>
              <a:t>15</a:t>
            </a:fld>
            <a:endParaRPr lang="en-US"/>
          </a:p>
        </p:txBody>
      </p:sp>
    </p:spTree>
    <p:extLst>
      <p:ext uri="{BB962C8B-B14F-4D97-AF65-F5344CB8AC3E}">
        <p14:creationId xmlns:p14="http://schemas.microsoft.com/office/powerpoint/2010/main" val="226219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Garamond" panose="02020404030301010803" pitchFamily="18" charset="0"/>
              </a:rPr>
              <a:t>“There's a civility and seriousness to urologists, but also a strange wryness. You have to tell them things you'd just as soon not tell yourself, and so the patients tend to speak in euphemisms: Doc, I got a thing with my thing”</a:t>
            </a:r>
          </a:p>
          <a:p>
            <a:r>
              <a:rPr lang="en-US" dirty="0">
                <a:latin typeface="Garamond" panose="02020404030301010803" pitchFamily="18" charset="0"/>
              </a:rPr>
              <a:t>Prostate Cancer (1 in 6 men </a:t>
            </a:r>
            <a:r>
              <a:rPr lang="en-US" dirty="0" err="1">
                <a:latin typeface="Garamond" panose="02020404030301010803" pitchFamily="18" charset="0"/>
              </a:rPr>
              <a:t>dxed</a:t>
            </a:r>
            <a:r>
              <a:rPr lang="en-US" dirty="0">
                <a:latin typeface="Garamond" panose="02020404030301010803" pitchFamily="18" charset="0"/>
              </a:rPr>
              <a:t> and increases with age)</a:t>
            </a:r>
          </a:p>
          <a:p>
            <a:r>
              <a:rPr lang="en-US" dirty="0">
                <a:latin typeface="Garamond" panose="02020404030301010803" pitchFamily="18" charset="0"/>
              </a:rPr>
              <a:t>Sexual Dysfunction to include decreased desire/interest, ED (1in 9 men, 20% by age 69), premature ejaculation, and orgasmic dysfunction</a:t>
            </a:r>
          </a:p>
          <a:p>
            <a:r>
              <a:rPr lang="en-US" dirty="0">
                <a:latin typeface="Garamond" panose="02020404030301010803" pitchFamily="18" charset="0"/>
              </a:rPr>
              <a:t>Voiding Dysfunction (LUTS due to obstruction, OAB or </a:t>
            </a:r>
            <a:r>
              <a:rPr lang="en-US" dirty="0" err="1">
                <a:latin typeface="Garamond" panose="02020404030301010803" pitchFamily="18" charset="0"/>
              </a:rPr>
              <a:t>hypocontractility</a:t>
            </a:r>
            <a:r>
              <a:rPr lang="en-US" dirty="0">
                <a:latin typeface="Garamond" panose="02020404030301010803" pitchFamily="18" charset="0"/>
              </a:rPr>
              <a:t>)</a:t>
            </a:r>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16</a:t>
            </a:fld>
            <a:endParaRPr lang="en-US"/>
          </a:p>
        </p:txBody>
      </p:sp>
    </p:spTree>
    <p:extLst>
      <p:ext uri="{BB962C8B-B14F-4D97-AF65-F5344CB8AC3E}">
        <p14:creationId xmlns:p14="http://schemas.microsoft.com/office/powerpoint/2010/main" val="1972750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8923390C-860A-1110-B2B1-0A8CDA28A100}"/>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80B90F12-9A4E-3DEA-1BFE-F0A4FC97CAF5}"/>
              </a:ext>
            </a:extLst>
          </p:cNvPr>
          <p:cNvSpPr>
            <a:spLocks noGrp="1"/>
          </p:cNvSpPr>
          <p:nvPr>
            <p:ph type="body" idx="1"/>
          </p:nvPr>
        </p:nvSpPr>
        <p:spPr>
          <a:xfrm>
            <a:off x="702310" y="4480004"/>
            <a:ext cx="5618480" cy="44783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a:latin typeface="Arial" panose="020B0604020202020204" pitchFamily="34" charset="0"/>
                <a:cs typeface="Arial" panose="020B0604020202020204" pitchFamily="34" charset="0"/>
              </a:rPr>
              <a:t>Stress is indicated with physical, intellectual, emotional, behavioral, and spiritual symptoms, and is contagious. Optimal stress promotes growth, learning and increased resilience.  Source can be environment, physical, emotional, psychological.  Response to sustained stress  prompts wear and tear on mind, body, spirit</a:t>
            </a:r>
          </a:p>
          <a:p>
            <a:r>
              <a:rPr lang="en-US" altLang="en-US" sz="1100" dirty="0">
                <a:latin typeface="Arial" panose="020B0604020202020204" pitchFamily="34" charset="0"/>
                <a:cs typeface="Arial" panose="020B0604020202020204" pitchFamily="34" charset="0"/>
              </a:rPr>
              <a:t>Begins in your brain w/ activation of SNS – increased HR, changes vasculature (flushing), slows intestines, releases cortisol with disrupted circadian rhythms, memory disruption and brain fog</a:t>
            </a:r>
          </a:p>
          <a:p>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You must believe in yourself, you must be compassionate of yourself, and you must feel worthy.  Separate what you want from what others want for you.  (Alice in Wonderland conversation with the Cheshire cat at the fork in the road….</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Where are you going?</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I don</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t know.</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Then it </a:t>
            </a:r>
            <a:r>
              <a:rPr lang="en-US" altLang="ja-JP" sz="1100" dirty="0" err="1">
                <a:latin typeface="Arial" panose="020B0604020202020204" pitchFamily="34" charset="0"/>
                <a:cs typeface="Arial" panose="020B0604020202020204" pitchFamily="34" charset="0"/>
              </a:rPr>
              <a:t>doesn</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t matter what path you take.</a:t>
            </a:r>
            <a:r>
              <a:rPr lang="ja-JP" altLang="en-US" sz="1100">
                <a:latin typeface="Arial" panose="020B0604020202020204" pitchFamily="34" charset="0"/>
                <a:cs typeface="Arial" panose="020B0604020202020204" pitchFamily="34" charset="0"/>
              </a:rPr>
              <a:t>”</a:t>
            </a:r>
            <a:r>
              <a:rPr lang="en-US" altLang="ja-JP" sz="1100" dirty="0">
                <a:latin typeface="Arial" panose="020B0604020202020204" pitchFamily="34" charset="0"/>
                <a:cs typeface="Arial" panose="020B0604020202020204" pitchFamily="34" charset="0"/>
              </a:rPr>
              <a:t>)  You need a sense of direction, vision mission. </a:t>
            </a:r>
          </a:p>
          <a:p>
            <a:r>
              <a:rPr lang="en-US" altLang="en-US" sz="1100" dirty="0">
                <a:latin typeface="Arial" panose="020B0604020202020204" pitchFamily="34" charset="0"/>
                <a:cs typeface="Arial" panose="020B0604020202020204" pitchFamily="34" charset="0"/>
              </a:rPr>
              <a:t>This is more than simply what you do day to day – this is an ability to conceptualize and move beyond daily realities to a direction or perspective that looks ahead.  You do this more than you know,  with your children, with your spouse about your future in the military, with your financial savings….do it for yourself. This is a process as well as a goal, and provides a sense of purpose, accountability and sense of control. </a:t>
            </a:r>
          </a:p>
          <a:p>
            <a:endParaRPr lang="en-US" altLang="en-US" sz="1100" dirty="0">
              <a:latin typeface="Arial" panose="020B0604020202020204" pitchFamily="34" charset="0"/>
              <a:cs typeface="Arial" panose="020B0604020202020204" pitchFamily="34" charset="0"/>
            </a:endParaRPr>
          </a:p>
          <a:p>
            <a:r>
              <a:rPr lang="en-US" altLang="en-US" sz="1100" dirty="0">
                <a:latin typeface="Arial" panose="020B0604020202020204" pitchFamily="34" charset="0"/>
                <a:cs typeface="Arial" panose="020B0604020202020204" pitchFamily="34" charset="0"/>
              </a:rPr>
              <a:t>Self-awareness means knowing your own personal priorities, where your stress comes from (</a:t>
            </a:r>
            <a:r>
              <a:rPr lang="en-US" altLang="en-US" sz="1100" dirty="0" err="1">
                <a:latin typeface="Arial" panose="020B0604020202020204" pitchFamily="34" charset="0"/>
                <a:cs typeface="Arial" panose="020B0604020202020204" pitchFamily="34" charset="0"/>
              </a:rPr>
              <a:t>ie</a:t>
            </a:r>
            <a:r>
              <a:rPr lang="en-US" altLang="en-US" sz="1100" dirty="0">
                <a:latin typeface="Arial" panose="020B0604020202020204" pitchFamily="34" charset="0"/>
                <a:cs typeface="Arial" panose="020B0604020202020204" pitchFamily="34" charset="0"/>
              </a:rPr>
              <a:t> personal conflicts, sources beyond your control) and recognizing the need (or urgency) to create balance.  Recognize the problem, decide on an adaptive behavior, develop an action plan to achieve the objective and reduce the stress, and monitor your responses to stress</a:t>
            </a:r>
          </a:p>
          <a:p>
            <a:r>
              <a:rPr lang="en-US" altLang="en-US" sz="1100" b="1" dirty="0">
                <a:latin typeface="Arial" panose="020B0604020202020204" pitchFamily="34" charset="0"/>
                <a:cs typeface="Arial" panose="020B0604020202020204" pitchFamily="34" charset="0"/>
              </a:rPr>
              <a:t>Remember you need to have room to surge</a:t>
            </a:r>
          </a:p>
          <a:p>
            <a:endParaRPr lang="en-US" altLang="en-US" sz="1100" b="1" dirty="0">
              <a:latin typeface="Arial" panose="020B0604020202020204" pitchFamily="34" charset="0"/>
            </a:endParaRPr>
          </a:p>
          <a:p>
            <a:endParaRPr lang="en-US" altLang="en-US" dirty="0">
              <a:latin typeface="Arial" panose="020B0604020202020204" pitchFamily="34" charset="0"/>
            </a:endParaRPr>
          </a:p>
        </p:txBody>
      </p:sp>
      <p:sp>
        <p:nvSpPr>
          <p:cNvPr id="61443" name="Slide Number Placeholder 3">
            <a:extLst>
              <a:ext uri="{FF2B5EF4-FFF2-40B4-BE49-F238E27FC236}">
                <a16:creationId xmlns:a16="http://schemas.microsoft.com/office/drawing/2014/main" id="{685E7938-2CC2-B61F-C3F1-42CAE92465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MS PGothic" panose="020B0600070205080204" pitchFamily="34" charset="-128"/>
              </a:defRPr>
            </a:lvl1pPr>
            <a:lvl2pPr marL="758255" indent="-291636">
              <a:defRPr b="1">
                <a:solidFill>
                  <a:schemeClr val="tx1"/>
                </a:solidFill>
                <a:latin typeface="Arial" panose="020B0604020202020204" pitchFamily="34" charset="0"/>
                <a:ea typeface="MS PGothic" panose="020B0600070205080204" pitchFamily="34" charset="-128"/>
              </a:defRPr>
            </a:lvl2pPr>
            <a:lvl3pPr marL="1166546" indent="-233309">
              <a:defRPr b="1">
                <a:solidFill>
                  <a:schemeClr val="tx1"/>
                </a:solidFill>
                <a:latin typeface="Arial" panose="020B0604020202020204" pitchFamily="34" charset="0"/>
                <a:ea typeface="MS PGothic" panose="020B0600070205080204" pitchFamily="34" charset="-128"/>
              </a:defRPr>
            </a:lvl3pPr>
            <a:lvl4pPr marL="1633164" indent="-233309">
              <a:defRPr b="1">
                <a:solidFill>
                  <a:schemeClr val="tx1"/>
                </a:solidFill>
                <a:latin typeface="Arial" panose="020B0604020202020204" pitchFamily="34" charset="0"/>
                <a:ea typeface="MS PGothic" panose="020B0600070205080204" pitchFamily="34" charset="-128"/>
              </a:defRPr>
            </a:lvl4pPr>
            <a:lvl5pPr marL="2099782" indent="-233309">
              <a:defRPr b="1">
                <a:solidFill>
                  <a:schemeClr val="tx1"/>
                </a:solidFill>
                <a:latin typeface="Arial" panose="020B0604020202020204" pitchFamily="34" charset="0"/>
                <a:ea typeface="MS PGothic" panose="020B0600070205080204" pitchFamily="34" charset="-128"/>
              </a:defRPr>
            </a:lvl5pPr>
            <a:lvl6pPr marL="2566401" indent="-23330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3033019" indent="-23330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99637" indent="-23330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966256" indent="-233309"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fld id="{90CC033F-178F-6C47-9568-3F2FB6007E23}" type="slidenum">
              <a:rPr lang="en-US" altLang="en-US" b="0">
                <a:solidFill>
                  <a:srgbClr val="000000"/>
                </a:solidFill>
              </a:rPr>
              <a:pPr/>
              <a:t>17</a:t>
            </a:fld>
            <a:endParaRPr lang="en-US" altLang="en-US" b="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952152"/>
          </a:xfrm>
        </p:spPr>
        <p:txBody>
          <a:bodyPr/>
          <a:lstStyle/>
          <a:p>
            <a:pPr algn="l"/>
            <a:r>
              <a:rPr lang="en-US" sz="1100" dirty="0">
                <a:solidFill>
                  <a:srgbClr val="000000"/>
                </a:solidFill>
                <a:latin typeface="Arial" panose="020B0604020202020204" pitchFamily="34" charset="0"/>
                <a:cs typeface="Arial" panose="020B0604020202020204" pitchFamily="34" charset="0"/>
              </a:rPr>
              <a:t>The Good Life: Lessons from the World’s Longest Scientific Study on Happiness by Robert Waldinger and Marc Schulz.  Began in 1938 with 724 men from all over Boston whose families they have followed (three generations) for over 80 years. </a:t>
            </a:r>
          </a:p>
          <a:p>
            <a:pPr algn="l"/>
            <a:r>
              <a:rPr lang="en-US" sz="1100" i="1" dirty="0">
                <a:solidFill>
                  <a:srgbClr val="333333"/>
                </a:solidFill>
                <a:latin typeface="Arial" panose="020B0604020202020204" pitchFamily="34" charset="0"/>
                <a:cs typeface="Arial" panose="020B0604020202020204" pitchFamily="34" charset="0"/>
              </a:rPr>
              <a:t>What makes a life </a:t>
            </a:r>
            <a:r>
              <a:rPr lang="en-US" sz="1100" b="1" i="1" dirty="0">
                <a:solidFill>
                  <a:srgbClr val="333333"/>
                </a:solidFill>
                <a:latin typeface="Arial" panose="020B0604020202020204" pitchFamily="34" charset="0"/>
                <a:cs typeface="Arial" panose="020B0604020202020204" pitchFamily="34" charset="0"/>
              </a:rPr>
              <a:t>fulfilling and meaningful</a:t>
            </a:r>
            <a:r>
              <a:rPr lang="en-US" sz="1100" i="1" dirty="0">
                <a:solidFill>
                  <a:srgbClr val="333333"/>
                </a:solidFill>
                <a:latin typeface="Arial" panose="020B0604020202020204" pitchFamily="34" charset="0"/>
                <a:cs typeface="Arial" panose="020B0604020202020204" pitchFamily="34" charset="0"/>
              </a:rPr>
              <a:t>?  Good health and good relationships.  </a:t>
            </a:r>
            <a:endParaRPr lang="en-US" sz="1100" dirty="0">
              <a:solidFill>
                <a:srgbClr val="333333"/>
              </a:solidFill>
              <a:latin typeface="Arial" panose="020B0604020202020204" pitchFamily="34" charset="0"/>
              <a:cs typeface="Arial" panose="020B0604020202020204" pitchFamily="34" charset="0"/>
            </a:endParaRPr>
          </a:p>
          <a:p>
            <a:pPr algn="l"/>
            <a:r>
              <a:rPr lang="en-US" sz="1100" b="1" dirty="0">
                <a:solidFill>
                  <a:srgbClr val="333333"/>
                </a:solidFill>
                <a:latin typeface="Arial" panose="020B0604020202020204" pitchFamily="34" charset="0"/>
                <a:cs typeface="Arial" panose="020B0604020202020204" pitchFamily="34" charset="0"/>
              </a:rPr>
              <a:t>The stronger our relationships, the more likely we are to live happy, satisfying, and overall healthier lives. Strong relationships stand out for their impact on physical health, mental health, and longevity.</a:t>
            </a:r>
            <a:endParaRPr lang="en-US" sz="1100" dirty="0">
              <a:solidFill>
                <a:srgbClr val="333333"/>
              </a:solidFill>
              <a:latin typeface="Arial" panose="020B0604020202020204" pitchFamily="34" charset="0"/>
              <a:cs typeface="Arial" panose="020B0604020202020204" pitchFamily="34" charset="0"/>
            </a:endParaRPr>
          </a:p>
          <a:p>
            <a:pPr algn="l"/>
            <a:r>
              <a:rPr lang="en-US" sz="1100" dirty="0">
                <a:solidFill>
                  <a:srgbClr val="333333"/>
                </a:solidFill>
                <a:latin typeface="Arial" panose="020B0604020202020204" pitchFamily="34" charset="0"/>
                <a:cs typeface="Arial" panose="020B0604020202020204" pitchFamily="34" charset="0"/>
              </a:rPr>
              <a:t>The Harvard Study of Adult Development reveals that the strength of our connections with others can predict the health of both our bodies and our brains as we go through life.  The key findings are bolstered by research findings from many other studies and from ancient wisdom.</a:t>
            </a:r>
            <a:br>
              <a:rPr lang="en-US" sz="1100" dirty="0">
                <a:solidFill>
                  <a:srgbClr val="333333"/>
                </a:solidFill>
                <a:latin typeface="Arial" panose="020B0604020202020204" pitchFamily="34" charset="0"/>
                <a:cs typeface="Arial" panose="020B0604020202020204" pitchFamily="34" charset="0"/>
              </a:rPr>
            </a:br>
            <a:r>
              <a:rPr lang="en-US" sz="1100" dirty="0">
                <a:solidFill>
                  <a:srgbClr val="333333"/>
                </a:solidFill>
                <a:latin typeface="Arial" panose="020B0604020202020204" pitchFamily="34" charset="0"/>
                <a:cs typeface="Arial" panose="020B0604020202020204" pitchFamily="34" charset="0"/>
              </a:rPr>
              <a:t>Relationships in all their forms—friendships, romantic partnerships, families, coworkers, tennis partners, book club members, Bible study groups—all contribute to a happier, healthier life.</a:t>
            </a:r>
          </a:p>
          <a:p>
            <a:pPr algn="l"/>
            <a:r>
              <a:rPr lang="en-US" sz="1100" dirty="0">
                <a:solidFill>
                  <a:srgbClr val="333333"/>
                </a:solidFill>
                <a:latin typeface="Arial" panose="020B0604020202020204" pitchFamily="34" charset="0"/>
                <a:cs typeface="Arial" panose="020B0604020202020204" pitchFamily="34" charset="0"/>
              </a:rPr>
              <a:t>And as The Good Life shows us, it’s never too late to strengthen the relationships you have, and never too late to build new ones.</a:t>
            </a:r>
          </a:p>
          <a:p>
            <a:pPr algn="l"/>
            <a:r>
              <a:rPr lang="en-US" sz="1100" b="1" dirty="0">
                <a:solidFill>
                  <a:srgbClr val="000000"/>
                </a:solidFill>
                <a:latin typeface="Arial" panose="020B0604020202020204" pitchFamily="34" charset="0"/>
                <a:cs typeface="Arial" panose="020B0604020202020204" pitchFamily="34" charset="0"/>
              </a:rPr>
              <a:t>Take stock by looking inward</a:t>
            </a:r>
          </a:p>
          <a:p>
            <a:pPr algn="l"/>
            <a:r>
              <a:rPr lang="en-US" sz="1100" b="1" dirty="0">
                <a:solidFill>
                  <a:srgbClr val="000000"/>
                </a:solidFill>
                <a:latin typeface="Arial" panose="020B0604020202020204" pitchFamily="34" charset="0"/>
                <a:cs typeface="Arial" panose="020B0604020202020204" pitchFamily="34" charset="0"/>
              </a:rPr>
              <a:t>Consider how your needs may differ at different stages of life</a:t>
            </a:r>
          </a:p>
          <a:p>
            <a:pPr algn="l"/>
            <a:r>
              <a:rPr lang="en-US" sz="1100" b="1" dirty="0">
                <a:solidFill>
                  <a:srgbClr val="000000"/>
                </a:solidFill>
                <a:latin typeface="Arial" panose="020B0604020202020204" pitchFamily="34" charset="0"/>
                <a:cs typeface="Arial" panose="020B0604020202020204" pitchFamily="34" charset="0"/>
              </a:rPr>
              <a:t>Prioritize your relationships and be present</a:t>
            </a:r>
          </a:p>
          <a:p>
            <a:pPr algn="l"/>
            <a:r>
              <a:rPr lang="en-US" sz="1100" b="1" dirty="0">
                <a:solidFill>
                  <a:srgbClr val="000000"/>
                </a:solidFill>
                <a:latin typeface="Arial" panose="020B0604020202020204" pitchFamily="34" charset="0"/>
                <a:cs typeface="Arial" panose="020B0604020202020204" pitchFamily="34" charset="0"/>
              </a:rPr>
              <a:t>When difficulties arise, be reflective, not reflexive</a:t>
            </a:r>
          </a:p>
          <a:p>
            <a:pPr algn="l"/>
            <a:r>
              <a:rPr lang="en-US" sz="1100" b="1" dirty="0">
                <a:solidFill>
                  <a:srgbClr val="000000"/>
                </a:solidFill>
                <a:latin typeface="Arial" panose="020B0604020202020204" pitchFamily="34" charset="0"/>
                <a:cs typeface="Arial" panose="020B0604020202020204" pitchFamily="34" charset="0"/>
              </a:rPr>
              <a:t>Let people know how much they matter to you</a:t>
            </a:r>
          </a:p>
          <a:p>
            <a:pPr algn="l"/>
            <a:endParaRPr lang="en-US" sz="1100" dirty="0">
              <a:solidFill>
                <a:srgbClr val="333333"/>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18</a:t>
            </a:fld>
            <a:endParaRPr lang="en-US"/>
          </a:p>
        </p:txBody>
      </p:sp>
    </p:spTree>
    <p:extLst>
      <p:ext uri="{BB962C8B-B14F-4D97-AF65-F5344CB8AC3E}">
        <p14:creationId xmlns:p14="http://schemas.microsoft.com/office/powerpoint/2010/main" val="1215699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only as good as your resources!!</a:t>
            </a:r>
          </a:p>
          <a:p>
            <a:r>
              <a:rPr lang="en-US" dirty="0"/>
              <a:t>Show up!  Treat your spouse like your dog.  Attention is the most basic form of love. </a:t>
            </a:r>
          </a:p>
          <a:p>
            <a:r>
              <a:rPr lang="en-US" dirty="0"/>
              <a:t>Know how to get their attention. </a:t>
            </a:r>
            <a:r>
              <a:rPr lang="en-US" b="1" dirty="0"/>
              <a:t>Talk openly and regularly (and not just about the kids). Listen actively with enthusiasm and interest. </a:t>
            </a:r>
            <a:r>
              <a:rPr lang="en-US" dirty="0"/>
              <a:t>Ask questions, be engaged, and show positive emotion. </a:t>
            </a:r>
            <a:endParaRPr lang="en-US" b="1" dirty="0"/>
          </a:p>
          <a:p>
            <a:r>
              <a:rPr lang="en-US" altLang="en-US" dirty="0">
                <a:latin typeface="Arial" panose="020B0604020202020204" pitchFamily="34" charset="0"/>
              </a:rPr>
              <a:t>You can be their eyes/ears as you are often the liaison between the command structure and the families and communities</a:t>
            </a:r>
          </a:p>
          <a:p>
            <a:r>
              <a:rPr lang="en-US" altLang="en-US" dirty="0">
                <a:latin typeface="Arial" panose="020B0604020202020204" pitchFamily="34" charset="0"/>
              </a:rPr>
              <a:t>You are also the </a:t>
            </a:r>
            <a:r>
              <a:rPr lang="ja-JP" altLang="en-US">
                <a:latin typeface="Arial" panose="020B0604020202020204" pitchFamily="34" charset="0"/>
              </a:rPr>
              <a:t>“</a:t>
            </a:r>
            <a:r>
              <a:rPr lang="en-US" altLang="ja-JP" dirty="0">
                <a:latin typeface="Arial" panose="020B0604020202020204" pitchFamily="34" charset="0"/>
              </a:rPr>
              <a:t>pin to their balloon</a:t>
            </a:r>
            <a:r>
              <a:rPr lang="ja-JP" altLang="en-US">
                <a:latin typeface="Arial" panose="020B0604020202020204" pitchFamily="34" charset="0"/>
              </a:rPr>
              <a:t>”</a:t>
            </a:r>
            <a:r>
              <a:rPr lang="en-US" altLang="ja-JP" dirty="0">
                <a:latin typeface="Arial" panose="020B0604020202020204" pitchFamily="34" charset="0"/>
              </a:rPr>
              <a:t> </a:t>
            </a:r>
          </a:p>
          <a:p>
            <a:r>
              <a:rPr lang="en-US" altLang="en-US" dirty="0">
                <a:latin typeface="Arial" panose="020B0604020202020204" pitchFamily="34" charset="0"/>
              </a:rPr>
              <a:t>Know your limitations with each other. You are not their doctor or priest, and you </a:t>
            </a:r>
            <a:r>
              <a:rPr lang="en-US" altLang="en-US" dirty="0" err="1">
                <a:latin typeface="Arial" panose="020B0604020202020204" pitchFamily="34" charset="0"/>
              </a:rPr>
              <a:t>shouldn</a:t>
            </a:r>
            <a:r>
              <a:rPr lang="ja-JP" altLang="en-US">
                <a:latin typeface="Arial" panose="020B0604020202020204" pitchFamily="34" charset="0"/>
              </a:rPr>
              <a:t>’</a:t>
            </a:r>
            <a:r>
              <a:rPr lang="en-US" altLang="ja-JP" dirty="0">
                <a:latin typeface="Arial" panose="020B0604020202020204" pitchFamily="34" charset="0"/>
              </a:rPr>
              <a:t>t feel as if you have to be.  </a:t>
            </a:r>
          </a:p>
          <a:p>
            <a:r>
              <a:rPr lang="en-US" altLang="en-US" dirty="0">
                <a:latin typeface="Arial" panose="020B0604020202020204" pitchFamily="34" charset="0"/>
              </a:rPr>
              <a:t>Discuss and recognize warning signs. Make sure they know your </a:t>
            </a:r>
            <a:r>
              <a:rPr lang="ja-JP" altLang="en-US">
                <a:latin typeface="Arial" panose="020B0604020202020204" pitchFamily="34" charset="0"/>
              </a:rPr>
              <a:t>“</a:t>
            </a:r>
            <a:r>
              <a:rPr lang="en-US" altLang="ja-JP" dirty="0">
                <a:latin typeface="Arial" panose="020B0604020202020204" pitchFamily="34" charset="0"/>
              </a:rPr>
              <a:t>tipping point.</a:t>
            </a:r>
            <a:r>
              <a:rPr lang="ja-JP" altLang="en-US">
                <a:latin typeface="Arial" panose="020B0604020202020204" pitchFamily="34" charset="0"/>
              </a:rPr>
              <a:t>”</a:t>
            </a:r>
            <a:endParaRPr lang="en-US" altLang="ja-JP" dirty="0">
              <a:latin typeface="Arial" panose="020B0604020202020204" pitchFamily="34" charset="0"/>
            </a:endParaRPr>
          </a:p>
          <a:p>
            <a:pPr defTabSz="933237">
              <a:defRPr/>
            </a:pPr>
            <a:r>
              <a:rPr lang="en-US" altLang="en-US" dirty="0">
                <a:latin typeface="Arial" panose="020B0604020202020204" pitchFamily="34" charset="0"/>
              </a:rPr>
              <a:t>Make time for each other. </a:t>
            </a:r>
            <a:r>
              <a:rPr lang="en-US" b="1" dirty="0"/>
              <a:t>Create space for spontaneity to happen. </a:t>
            </a:r>
            <a:r>
              <a:rPr lang="en-US" dirty="0"/>
              <a:t>Plan date nights, or random picnics, or take a class together.  (PB with Jim)</a:t>
            </a:r>
          </a:p>
          <a:p>
            <a:pPr defTabSz="933237">
              <a:defRPr/>
            </a:pPr>
            <a:endParaRPr lang="en-US" b="1" dirty="0"/>
          </a:p>
          <a:p>
            <a:pPr defTabSz="933237">
              <a:defRPr/>
            </a:pPr>
            <a:r>
              <a:rPr lang="en-US" dirty="0"/>
              <a:t>“How are we going to do this” when confronted with a new challenge/billet/demand. Example of ADM Mullen being deliberate about taking time off/planning brief periods of respite for both them and their staff</a:t>
            </a:r>
          </a:p>
          <a:p>
            <a:pPr defTabSz="933237">
              <a:defRPr/>
            </a:pPr>
            <a:endParaRPr lang="en-US" b="1" dirty="0"/>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19</a:t>
            </a:fld>
            <a:endParaRPr lang="en-US"/>
          </a:p>
        </p:txBody>
      </p:sp>
    </p:spTree>
    <p:extLst>
      <p:ext uri="{BB962C8B-B14F-4D97-AF65-F5344CB8AC3E}">
        <p14:creationId xmlns:p14="http://schemas.microsoft.com/office/powerpoint/2010/main" val="403018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b="1" dirty="0">
                <a:latin typeface="Arial" panose="020B0604020202020204" pitchFamily="34" charset="0"/>
              </a:rPr>
              <a:t>Longevity = “the ability to last a long time.” </a:t>
            </a:r>
            <a:r>
              <a:rPr lang="en-US" altLang="en-US" dirty="0">
                <a:solidFill>
                  <a:srgbClr val="4D5156"/>
                </a:solidFill>
                <a:latin typeface="Google Sans"/>
              </a:rPr>
              <a:t>A better d</a:t>
            </a:r>
            <a:r>
              <a:rPr lang="en-US" b="0" i="0" dirty="0">
                <a:solidFill>
                  <a:srgbClr val="4D5156"/>
                </a:solidFill>
                <a:effectLst/>
                <a:latin typeface="Google Sans"/>
              </a:rPr>
              <a:t>efinition of longevity is </a:t>
            </a:r>
            <a:r>
              <a:rPr lang="en-US" b="0" i="0" dirty="0">
                <a:solidFill>
                  <a:srgbClr val="040C28"/>
                </a:solidFill>
                <a:effectLst/>
                <a:latin typeface="Google Sans"/>
              </a:rPr>
              <a:t>living a longer and healthier life</a:t>
            </a:r>
            <a:r>
              <a:rPr lang="en-US" b="0" i="0" dirty="0">
                <a:solidFill>
                  <a:srgbClr val="4D5156"/>
                </a:solidFill>
                <a:effectLst/>
                <a:latin typeface="Google Sans"/>
              </a:rPr>
              <a:t>. </a:t>
            </a:r>
          </a:p>
          <a:p>
            <a:pPr defTabSz="933237">
              <a:defRPr/>
            </a:pPr>
            <a:r>
              <a:rPr lang="en-US" b="0" i="0" dirty="0">
                <a:solidFill>
                  <a:srgbClr val="4D5156"/>
                </a:solidFill>
                <a:effectLst/>
                <a:latin typeface="Google Sans"/>
              </a:rPr>
              <a:t>Life span = how long we live and Health span = how long we live without profound limitations or disease (how long we live well)</a:t>
            </a:r>
          </a:p>
          <a:p>
            <a:pPr defTabSz="933237">
              <a:defRPr/>
            </a:pPr>
            <a:r>
              <a:rPr lang="en-US" altLang="en-US" b="1" dirty="0">
                <a:latin typeface="Arial" panose="020B0604020202020204" pitchFamily="34" charset="0"/>
              </a:rPr>
              <a:t>We must continuously improve our function, not simply delay </a:t>
            </a:r>
            <a:r>
              <a:rPr lang="ja-JP" altLang="en-US" b="1">
                <a:latin typeface="Arial" panose="020B0604020202020204" pitchFamily="34" charset="0"/>
              </a:rPr>
              <a:t>“</a:t>
            </a:r>
            <a:r>
              <a:rPr lang="en-US" altLang="ja-JP" b="1" dirty="0">
                <a:latin typeface="Arial" panose="020B0604020202020204" pitchFamily="34" charset="0"/>
              </a:rPr>
              <a:t>inevitable</a:t>
            </a:r>
            <a:r>
              <a:rPr lang="ja-JP" altLang="en-US" b="1">
                <a:latin typeface="Arial" panose="020B0604020202020204" pitchFamily="34" charset="0"/>
              </a:rPr>
              <a:t>”</a:t>
            </a:r>
            <a:r>
              <a:rPr lang="en-US" altLang="ja-JP" b="1" dirty="0">
                <a:latin typeface="Arial" panose="020B0604020202020204" pitchFamily="34" charset="0"/>
              </a:rPr>
              <a:t> losses.</a:t>
            </a:r>
          </a:p>
          <a:p>
            <a:pPr defTabSz="933237">
              <a:defRPr/>
            </a:pPr>
            <a:r>
              <a:rPr lang="en-US" altLang="ja-JP" b="1" dirty="0">
                <a:latin typeface="Arial" panose="020B0604020202020204" pitchFamily="34" charset="0"/>
              </a:rPr>
              <a:t>Growing old is not for sissies!</a:t>
            </a:r>
          </a:p>
          <a:p>
            <a:pPr defTabSz="933237">
              <a:defRPr/>
            </a:pPr>
            <a:endParaRPr lang="en-US" altLang="en-US" b="1" dirty="0">
              <a:latin typeface="Arial" panose="020B0604020202020204" pitchFamily="34" charset="0"/>
            </a:endParaRPr>
          </a:p>
          <a:p>
            <a:pPr defTabSz="933237">
              <a:defRPr/>
            </a:pPr>
            <a:r>
              <a:rPr lang="en-US" altLang="en-US" dirty="0">
                <a:latin typeface="Arial" panose="020B0604020202020204" pitchFamily="34" charset="0"/>
              </a:rPr>
              <a:t>Age also brings with it a degradation of strength, stamina, balance, flexibility and mobility, and the loss of reserve function in CVR, pulmonary, renal and liver function.  Vision, hearing and cognition can be compromised with slower processing speeds and memory/word retrieval. </a:t>
            </a:r>
          </a:p>
          <a:p>
            <a:pPr defTabSz="933237">
              <a:defRPr/>
            </a:pPr>
            <a:endParaRPr lang="en-US" altLang="en-US" b="1" dirty="0">
              <a:latin typeface="Arial" panose="020B0604020202020204" pitchFamily="34" charset="0"/>
            </a:endParaRPr>
          </a:p>
          <a:p>
            <a:pPr defTabSz="933237">
              <a:defRPr/>
            </a:pPr>
            <a:r>
              <a:rPr lang="en-US" altLang="en-US" b="1" dirty="0">
                <a:latin typeface="Arial" panose="020B0604020202020204" pitchFamily="34" charset="0"/>
              </a:rPr>
              <a:t>Think specifically about what you want to be able to do as you age (&gt;80) and focus on the specifics of maintaining that “health span” </a:t>
            </a:r>
          </a:p>
          <a:p>
            <a:pPr defTabSz="933237">
              <a:defRPr/>
            </a:pPr>
            <a:endParaRPr lang="en-US" altLang="en-US" b="1"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a:t>
            </a:fld>
            <a:endParaRPr lang="en-US"/>
          </a:p>
        </p:txBody>
      </p:sp>
    </p:spTree>
    <p:extLst>
      <p:ext uri="{BB962C8B-B14F-4D97-AF65-F5344CB8AC3E}">
        <p14:creationId xmlns:p14="http://schemas.microsoft.com/office/powerpoint/2010/main" val="1556867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onotype Sorts" pitchFamily="2" charset="2"/>
              <a:buChar char="l"/>
              <a:defRPr/>
            </a:pPr>
            <a:r>
              <a:rPr lang="en-US" b="1" dirty="0">
                <a:latin typeface="Arial" panose="020B0604020202020204" pitchFamily="34" charset="0"/>
                <a:cs typeface="Arial" panose="020B0604020202020204" pitchFamily="34" charset="0"/>
              </a:rPr>
              <a:t>Appreciation expressed. </a:t>
            </a:r>
            <a:r>
              <a:rPr lang="en-US" dirty="0"/>
              <a:t>Acknowledge effort even if it is expected</a:t>
            </a:r>
            <a:endParaRPr lang="en-US" b="1" dirty="0">
              <a:latin typeface="Arial" panose="020B0604020202020204" pitchFamily="34" charset="0"/>
              <a:cs typeface="Arial" panose="020B0604020202020204" pitchFamily="34" charset="0"/>
            </a:endParaRPr>
          </a:p>
          <a:p>
            <a:pPr>
              <a:buFont typeface="Monotype Sorts" pitchFamily="2" charset="2"/>
              <a:buChar char="l"/>
              <a:defRPr/>
            </a:pPr>
            <a:r>
              <a:rPr lang="en-US" b="1" dirty="0">
                <a:latin typeface="Arial" panose="020B0604020202020204" pitchFamily="34" charset="0"/>
                <a:cs typeface="Arial" panose="020B0604020202020204" pitchFamily="34" charset="0"/>
              </a:rPr>
              <a:t>Good communication patterns. </a:t>
            </a:r>
            <a:r>
              <a:rPr lang="en-US" dirty="0"/>
              <a:t>Congruent respectful considerate communication – feelings can be expressed/accepted even if you do not necessarily agree with them </a:t>
            </a:r>
            <a:endParaRPr lang="en-US" b="1" dirty="0">
              <a:latin typeface="Arial" panose="020B0604020202020204" pitchFamily="34" charset="0"/>
              <a:cs typeface="Arial" panose="020B0604020202020204" pitchFamily="34" charset="0"/>
            </a:endParaRPr>
          </a:p>
          <a:p>
            <a:pPr>
              <a:buFont typeface="Monotype Sorts" pitchFamily="2" charset="2"/>
              <a:buChar char="l"/>
              <a:defRPr/>
            </a:pPr>
            <a:r>
              <a:rPr lang="en-US" b="1" dirty="0">
                <a:latin typeface="Arial" panose="020B0604020202020204" pitchFamily="34" charset="0"/>
                <a:cs typeface="Arial" panose="020B0604020202020204" pitchFamily="34" charset="0"/>
              </a:rPr>
              <a:t>Time spent together</a:t>
            </a:r>
          </a:p>
          <a:p>
            <a:pPr>
              <a:buFont typeface="Monotype Sorts" pitchFamily="2" charset="2"/>
              <a:buChar char="l"/>
              <a:defRPr/>
            </a:pPr>
            <a:r>
              <a:rPr lang="en-US" b="1" dirty="0">
                <a:latin typeface="Arial" panose="020B0604020202020204" pitchFamily="34" charset="0"/>
                <a:cs typeface="Arial" panose="020B0604020202020204" pitchFamily="34" charset="0"/>
              </a:rPr>
              <a:t>Commitment to family </a:t>
            </a:r>
            <a:r>
              <a:rPr lang="en-US" altLang="en-US" dirty="0">
                <a:latin typeface="Arial" panose="020B0604020202020204" pitchFamily="34" charset="0"/>
              </a:rPr>
              <a:t>implies a sense of identity and </a:t>
            </a:r>
            <a:r>
              <a:rPr lang="en-US" altLang="en-US" dirty="0" err="1">
                <a:latin typeface="Arial" panose="020B0604020202020204" pitchFamily="34" charset="0"/>
              </a:rPr>
              <a:t>loyality</a:t>
            </a:r>
            <a:r>
              <a:rPr lang="en-US" altLang="en-US" dirty="0">
                <a:latin typeface="Arial" panose="020B0604020202020204" pitchFamily="34" charset="0"/>
              </a:rPr>
              <a:t>.  It is defined through family rituals, perhaps designing a family flag or crest, Mother</a:t>
            </a:r>
            <a:r>
              <a:rPr lang="ja-JP" altLang="en-US">
                <a:latin typeface="Arial" panose="020B0604020202020204" pitchFamily="34" charset="0"/>
              </a:rPr>
              <a:t>’</a:t>
            </a:r>
            <a:r>
              <a:rPr lang="en-US" altLang="ja-JP" dirty="0">
                <a:latin typeface="Arial" panose="020B0604020202020204" pitchFamily="34" charset="0"/>
              </a:rPr>
              <a:t>s Day photo books, Christmas </a:t>
            </a:r>
            <a:r>
              <a:rPr lang="ja-JP" altLang="en-US">
                <a:latin typeface="Arial" panose="020B0604020202020204" pitchFamily="34" charset="0"/>
              </a:rPr>
              <a:t>“</a:t>
            </a:r>
            <a:r>
              <a:rPr lang="en-US" altLang="ja-JP" dirty="0">
                <a:latin typeface="Arial" panose="020B0604020202020204" pitchFamily="34" charset="0"/>
              </a:rPr>
              <a:t>mix</a:t>
            </a:r>
            <a:r>
              <a:rPr lang="ja-JP" altLang="en-US">
                <a:latin typeface="Arial" panose="020B0604020202020204" pitchFamily="34" charset="0"/>
              </a:rPr>
              <a:t>”</a:t>
            </a:r>
            <a:r>
              <a:rPr lang="en-US" altLang="ja-JP" dirty="0">
                <a:latin typeface="Arial" panose="020B0604020202020204" pitchFamily="34" charset="0"/>
              </a:rPr>
              <a:t>, care packages, Camp </a:t>
            </a:r>
            <a:r>
              <a:rPr lang="en-US" altLang="ja-JP" dirty="0" err="1">
                <a:latin typeface="Arial" panose="020B0604020202020204" pitchFamily="34" charset="0"/>
              </a:rPr>
              <a:t>Zlatoper</a:t>
            </a:r>
            <a:r>
              <a:rPr lang="en-US" altLang="ja-JP" dirty="0">
                <a:latin typeface="Arial" panose="020B0604020202020204" pitchFamily="34" charset="0"/>
              </a:rPr>
              <a:t>, mid-deployment trips. </a:t>
            </a:r>
            <a:endParaRPr lang="en-US" b="1" dirty="0">
              <a:latin typeface="Arial" panose="020B0604020202020204" pitchFamily="34" charset="0"/>
              <a:cs typeface="Arial" panose="020B0604020202020204" pitchFamily="34" charset="0"/>
            </a:endParaRPr>
          </a:p>
          <a:p>
            <a:pPr defTabSz="933237">
              <a:buFont typeface="Monotype Sorts" pitchFamily="2" charset="2"/>
              <a:buChar char="l"/>
              <a:defRPr/>
            </a:pPr>
            <a:r>
              <a:rPr lang="en-US" b="1" dirty="0">
                <a:latin typeface="Arial" panose="020B0604020202020204" pitchFamily="34" charset="0"/>
                <a:cs typeface="Arial" panose="020B0604020202020204" pitchFamily="34" charset="0"/>
              </a:rPr>
              <a:t>High degree of spirituality. </a:t>
            </a:r>
            <a:r>
              <a:rPr lang="en-US" altLang="en-US" dirty="0">
                <a:latin typeface="Arial" panose="020B0604020202020204" pitchFamily="34" charset="0"/>
              </a:rPr>
              <a:t>Spirituality is love, acceptance and forgiveness.  </a:t>
            </a:r>
            <a:r>
              <a:rPr lang="ja-JP" altLang="en-US">
                <a:latin typeface="Arial" panose="020B0604020202020204" pitchFamily="34" charset="0"/>
              </a:rPr>
              <a:t>“</a:t>
            </a:r>
            <a:r>
              <a:rPr lang="en-US" altLang="ja-JP" dirty="0">
                <a:latin typeface="Arial" panose="020B0604020202020204" pitchFamily="34" charset="0"/>
              </a:rPr>
              <a:t>you don</a:t>
            </a:r>
            <a:r>
              <a:rPr lang="ja-JP" altLang="en-US">
                <a:latin typeface="Arial" panose="020B0604020202020204" pitchFamily="34" charset="0"/>
              </a:rPr>
              <a:t>’</a:t>
            </a:r>
            <a:r>
              <a:rPr lang="en-US" altLang="ja-JP" dirty="0">
                <a:latin typeface="Arial" panose="020B0604020202020204" pitchFamily="34" charset="0"/>
              </a:rPr>
              <a:t>t have to be perfect to be loved.</a:t>
            </a:r>
            <a:r>
              <a:rPr lang="ja-JP" altLang="en-US">
                <a:latin typeface="Arial" panose="020B0604020202020204" pitchFamily="34" charset="0"/>
              </a:rPr>
              <a:t>”</a:t>
            </a:r>
            <a:r>
              <a:rPr lang="en-US" altLang="ja-JP" dirty="0">
                <a:latin typeface="Arial" panose="020B0604020202020204" pitchFamily="34" charset="0"/>
              </a:rPr>
              <a:t>  Accepting what is, not ignoring or misrepresenting something but acknowledging that it no longer remains a barrier to the relationship. </a:t>
            </a:r>
            <a:endParaRPr lang="en-US" b="1" dirty="0">
              <a:latin typeface="Arial" panose="020B0604020202020204" pitchFamily="34" charset="0"/>
              <a:cs typeface="Arial" panose="020B0604020202020204" pitchFamily="34" charset="0"/>
            </a:endParaRPr>
          </a:p>
          <a:p>
            <a:pPr defTabSz="933237">
              <a:buFont typeface="Monotype Sorts" pitchFamily="2" charset="2"/>
              <a:buChar char="l"/>
              <a:defRPr/>
            </a:pPr>
            <a:r>
              <a:rPr lang="en-US" b="1" dirty="0">
                <a:latin typeface="Arial" panose="020B0604020202020204" pitchFamily="34" charset="0"/>
                <a:cs typeface="Arial" panose="020B0604020202020204" pitchFamily="34" charset="0"/>
              </a:rPr>
              <a:t>Ability to handle crisis in a positive manner. </a:t>
            </a:r>
            <a:r>
              <a:rPr lang="en-US" altLang="en-US" dirty="0">
                <a:latin typeface="Arial" panose="020B0604020202020204" pitchFamily="34" charset="0"/>
              </a:rPr>
              <a:t>Linda </a:t>
            </a:r>
            <a:r>
              <a:rPr lang="en-US" altLang="en-US" dirty="0" err="1">
                <a:latin typeface="Arial" panose="020B0604020202020204" pitchFamily="34" charset="0"/>
              </a:rPr>
              <a:t>Kauskay</a:t>
            </a:r>
            <a:r>
              <a:rPr lang="en-US" altLang="en-US" dirty="0">
                <a:latin typeface="Arial" panose="020B0604020202020204" pitchFamily="34" charset="0"/>
              </a:rPr>
              <a:t> with her mom and </a:t>
            </a:r>
            <a:r>
              <a:rPr lang="en-US" altLang="en-US" dirty="0" err="1">
                <a:latin typeface="Arial" panose="020B0604020202020204" pitchFamily="34" charset="0"/>
              </a:rPr>
              <a:t>Alzheimers</a:t>
            </a:r>
            <a:r>
              <a:rPr lang="en-US" altLang="en-US" dirty="0">
                <a:latin typeface="Arial" panose="020B0604020202020204" pitchFamily="34" charset="0"/>
              </a:rPr>
              <a:t>.  </a:t>
            </a:r>
            <a:endParaRPr lang="en-US" b="1" dirty="0">
              <a:latin typeface="Arial" panose="020B0604020202020204" pitchFamily="34" charset="0"/>
              <a:cs typeface="Arial" panose="020B0604020202020204" pitchFamily="34" charset="0"/>
            </a:endParaRPr>
          </a:p>
          <a:p>
            <a:pPr>
              <a:buFont typeface="Monotype Sorts" pitchFamily="2" charset="2"/>
              <a:buChar char="l"/>
              <a:defRPr/>
            </a:pPr>
            <a:r>
              <a:rPr lang="en-US" b="1" dirty="0">
                <a:latin typeface="Arial" panose="020B0604020202020204" pitchFamily="34" charset="0"/>
                <a:cs typeface="Arial" panose="020B0604020202020204" pitchFamily="34" charset="0"/>
              </a:rPr>
              <a:t>The three “R’s” of memory making. </a:t>
            </a:r>
            <a:r>
              <a:rPr lang="ja-JP" altLang="en-US">
                <a:latin typeface="Arial" panose="020B0604020202020204" pitchFamily="34" charset="0"/>
              </a:rPr>
              <a:t>“</a:t>
            </a:r>
            <a:r>
              <a:rPr lang="en-US" altLang="ja-JP" dirty="0">
                <a:latin typeface="Arial" panose="020B0604020202020204" pitchFamily="34" charset="0"/>
              </a:rPr>
              <a:t>R</a:t>
            </a:r>
            <a:r>
              <a:rPr lang="ja-JP" altLang="en-US">
                <a:latin typeface="Arial" panose="020B0604020202020204" pitchFamily="34" charset="0"/>
              </a:rPr>
              <a:t>”</a:t>
            </a:r>
            <a:r>
              <a:rPr lang="en-US" altLang="ja-JP" dirty="0">
                <a:latin typeface="Arial" panose="020B0604020202020204" pitchFamily="34" charset="0"/>
              </a:rPr>
              <a:t>s are routines, rituals and the ridiculous.  They give kids structure and security….and memories.  It is as simple as reading to them at night or stroking their hair or being at a sports event in the rain. </a:t>
            </a: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20</a:t>
            </a:fld>
            <a:endParaRPr lang="en-US"/>
          </a:p>
        </p:txBody>
      </p:sp>
    </p:spTree>
    <p:extLst>
      <p:ext uri="{BB962C8B-B14F-4D97-AF65-F5344CB8AC3E}">
        <p14:creationId xmlns:p14="http://schemas.microsoft.com/office/powerpoint/2010/main" val="2117384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Clr>
                <a:srgbClr val="FFC000"/>
              </a:buClr>
              <a:buSzPct val="125000"/>
              <a:buFont typeface="Wingdings" pitchFamily="2" charset="2"/>
              <a:buChar char="ü"/>
              <a:defRPr/>
            </a:pPr>
            <a:r>
              <a:rPr lang="en-US" b="1" dirty="0">
                <a:latin typeface="Arial" panose="020B0604020202020204" pitchFamily="34" charset="0"/>
                <a:cs typeface="Arial" panose="020B0604020202020204" pitchFamily="34" charset="0"/>
              </a:rPr>
              <a:t>Develop a circle of  “Confidantes”</a:t>
            </a:r>
          </a:p>
          <a:p>
            <a:pPr lvl="1">
              <a:buClr>
                <a:srgbClr val="FFC000"/>
              </a:buClr>
              <a:buSzPct val="125000"/>
              <a:buFont typeface="Wingdings" pitchFamily="2" charset="2"/>
              <a:buChar char="ü"/>
              <a:defRPr/>
            </a:pPr>
            <a:r>
              <a:rPr lang="en-US" b="1" dirty="0">
                <a:latin typeface="Arial" panose="020B0604020202020204" pitchFamily="34" charset="0"/>
                <a:cs typeface="Arial" panose="020B0604020202020204" pitchFamily="34" charset="0"/>
              </a:rPr>
              <a:t>Re-establish contact with a mentor</a:t>
            </a:r>
          </a:p>
          <a:p>
            <a:endParaRPr lang="en-US" altLang="ja-JP" dirty="0">
              <a:latin typeface="Arial" panose="020B0604020202020204" pitchFamily="34" charset="0"/>
            </a:endParaRPr>
          </a:p>
          <a:p>
            <a:pPr defTabSz="933237">
              <a:defRPr/>
            </a:pPr>
            <a:r>
              <a:rPr lang="en-US" altLang="en-US" dirty="0">
                <a:latin typeface="Arial" panose="020B0604020202020204" pitchFamily="34" charset="0"/>
              </a:rPr>
              <a:t>Having someone hold my hand during the loss of a pregnancy.</a:t>
            </a:r>
          </a:p>
        </p:txBody>
      </p:sp>
      <p:sp>
        <p:nvSpPr>
          <p:cNvPr id="4" name="Slide Number Placeholder 3"/>
          <p:cNvSpPr>
            <a:spLocks noGrp="1"/>
          </p:cNvSpPr>
          <p:nvPr>
            <p:ph type="sldNum" sz="quarter" idx="5"/>
          </p:nvPr>
        </p:nvSpPr>
        <p:spPr/>
        <p:txBody>
          <a:bodyPr/>
          <a:lstStyle/>
          <a:p>
            <a:fld id="{3D3254AC-D8D9-E24A-AADB-644FA4BEEF88}" type="slidenum">
              <a:rPr lang="en-US" smtClean="0"/>
              <a:t>21</a:t>
            </a:fld>
            <a:endParaRPr lang="en-US"/>
          </a:p>
        </p:txBody>
      </p:sp>
    </p:spTree>
    <p:extLst>
      <p:ext uri="{BB962C8B-B14F-4D97-AF65-F5344CB8AC3E}">
        <p14:creationId xmlns:p14="http://schemas.microsoft.com/office/powerpoint/2010/main" val="312464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rPr>
              <a:t>Concept of self-reliance as an interdependence on others, turning to them for support and accepting responsibility for their development.  Idea of </a:t>
            </a:r>
            <a:r>
              <a:rPr lang="ja-JP" altLang="en-US">
                <a:latin typeface="Arial" panose="020B0604020202020204" pitchFamily="34" charset="0"/>
              </a:rPr>
              <a:t>“</a:t>
            </a:r>
            <a:r>
              <a:rPr lang="en-US" altLang="ja-JP" dirty="0">
                <a:latin typeface="Arial" panose="020B0604020202020204" pitchFamily="34" charset="0"/>
              </a:rPr>
              <a:t>adaptive energy</a:t>
            </a:r>
            <a:r>
              <a:rPr lang="ja-JP" altLang="en-US">
                <a:latin typeface="Arial" panose="020B0604020202020204" pitchFamily="34" charset="0"/>
              </a:rPr>
              <a:t>”</a:t>
            </a:r>
            <a:r>
              <a:rPr lang="en-US" altLang="ja-JP" dirty="0">
                <a:latin typeface="Arial" panose="020B0604020202020204" pitchFamily="34" charset="0"/>
              </a:rPr>
              <a:t> or synergy. </a:t>
            </a:r>
          </a:p>
          <a:p>
            <a:r>
              <a:rPr lang="en-US" altLang="en-US" dirty="0">
                <a:latin typeface="Arial" panose="020B0604020202020204" pitchFamily="34" charset="0"/>
              </a:rPr>
              <a:t>Involvement of all individuals – you can provide the vision but allow others to help shape and refine the direction (works well with kids…concept of controlled chaos in PEP)</a:t>
            </a:r>
          </a:p>
          <a:p>
            <a:r>
              <a:rPr lang="en-US" altLang="en-US" dirty="0">
                <a:latin typeface="Arial" panose="020B0604020202020204" pitchFamily="34" charset="0"/>
              </a:rPr>
              <a:t>Also promotes a sense of allegiance because people feel like they make a difference (critical in spouses</a:t>
            </a:r>
            <a:r>
              <a:rPr lang="ja-JP" altLang="en-US">
                <a:latin typeface="Arial" panose="020B0604020202020204" pitchFamily="34" charset="0"/>
              </a:rPr>
              <a:t>’</a:t>
            </a:r>
            <a:r>
              <a:rPr lang="en-US" altLang="ja-JP" dirty="0">
                <a:latin typeface="Arial" panose="020B0604020202020204" pitchFamily="34" charset="0"/>
              </a:rPr>
              <a:t> clubs)</a:t>
            </a:r>
            <a:endParaRPr lang="en-US" dirty="0"/>
          </a:p>
          <a:p>
            <a:endParaRPr lang="en-US" dirty="0"/>
          </a:p>
          <a:p>
            <a:r>
              <a:rPr lang="en-US" dirty="0"/>
              <a:t>Command Resources</a:t>
            </a:r>
          </a:p>
          <a:p>
            <a:pPr marL="764741" lvl="1" indent="-349964">
              <a:spcBef>
                <a:spcPct val="20000"/>
              </a:spcBef>
              <a:buClr>
                <a:srgbClr val="FFC000"/>
              </a:buClr>
              <a:buFont typeface="Wingdings" panose="05000000000000000000" pitchFamily="2" charset="2"/>
              <a:buChar char="ü"/>
              <a:defRPr/>
            </a:pPr>
            <a:r>
              <a:rPr lang="en-US" dirty="0">
                <a:effectLst>
                  <a:outerShdw blurRad="38100" dist="38100" dir="2700000" algn="tl">
                    <a:srgbClr val="000000"/>
                  </a:outerShdw>
                </a:effectLst>
                <a:latin typeface="Arial" charset="0"/>
              </a:rPr>
              <a:t>Know What’s Available</a:t>
            </a:r>
          </a:p>
          <a:p>
            <a:pPr marL="764741" lvl="1" indent="-349964">
              <a:spcBef>
                <a:spcPct val="20000"/>
              </a:spcBef>
              <a:buClr>
                <a:srgbClr val="FFC000"/>
              </a:buClr>
              <a:buFont typeface="Wingdings" panose="05000000000000000000" pitchFamily="2" charset="2"/>
              <a:buChar char="ü"/>
              <a:defRPr/>
            </a:pPr>
            <a:r>
              <a:rPr lang="en-US" dirty="0">
                <a:effectLst>
                  <a:outerShdw blurRad="38100" dist="38100" dir="2700000" algn="tl">
                    <a:srgbClr val="000000"/>
                  </a:outerShdw>
                </a:effectLst>
                <a:latin typeface="Arial" charset="0"/>
              </a:rPr>
              <a:t>Make an  Introductory Call</a:t>
            </a:r>
          </a:p>
          <a:p>
            <a:pPr marL="764741" lvl="1" indent="-349964">
              <a:spcBef>
                <a:spcPct val="20000"/>
              </a:spcBef>
              <a:buClr>
                <a:srgbClr val="FFC000"/>
              </a:buClr>
              <a:buFont typeface="Wingdings" panose="05000000000000000000" pitchFamily="2" charset="2"/>
              <a:buChar char="ü"/>
              <a:defRPr/>
            </a:pPr>
            <a:r>
              <a:rPr lang="en-US" dirty="0">
                <a:effectLst>
                  <a:outerShdw blurRad="38100" dist="38100" dir="2700000" algn="tl">
                    <a:srgbClr val="000000"/>
                  </a:outerShdw>
                </a:effectLst>
                <a:latin typeface="Arial" charset="0"/>
              </a:rPr>
              <a:t>Know how to Muster Support</a:t>
            </a:r>
          </a:p>
          <a:p>
            <a:endParaRPr lang="en-US" dirty="0"/>
          </a:p>
          <a:p>
            <a:r>
              <a:rPr lang="en-US" dirty="0"/>
              <a:t>Community Resources</a:t>
            </a:r>
          </a:p>
          <a:p>
            <a:pPr>
              <a:buClr>
                <a:srgbClr val="00FF00"/>
              </a:buClr>
              <a:buFont typeface="Monotype Sorts" pitchFamily="2" charset="2"/>
              <a:buChar char="l"/>
              <a:defRPr/>
            </a:pPr>
            <a:r>
              <a:rPr lang="en-US" b="1" dirty="0">
                <a:latin typeface="Arial" panose="020B0604020202020204" pitchFamily="34" charset="0"/>
                <a:cs typeface="Arial" panose="020B0604020202020204" pitchFamily="34" charset="0"/>
              </a:rPr>
              <a:t>Your USMC/USN/JCS community</a:t>
            </a:r>
          </a:p>
          <a:p>
            <a:pPr>
              <a:buClr>
                <a:srgbClr val="00FF00"/>
              </a:buClr>
              <a:buFont typeface="Monotype Sorts" pitchFamily="2" charset="2"/>
              <a:buChar char="l"/>
              <a:defRPr/>
            </a:pPr>
            <a:r>
              <a:rPr lang="en-US" b="1" dirty="0">
                <a:latin typeface="Arial" panose="020B0604020202020204" pitchFamily="34" charset="0"/>
                <a:cs typeface="Arial" panose="020B0604020202020204" pitchFamily="34" charset="0"/>
              </a:rPr>
              <a:t>Keep other interests, personal and professional</a:t>
            </a:r>
          </a:p>
          <a:p>
            <a:pPr>
              <a:buClr>
                <a:srgbClr val="00FF00"/>
              </a:buClr>
              <a:buFont typeface="Monotype Sorts" pitchFamily="2" charset="2"/>
              <a:buChar char="l"/>
              <a:defRPr/>
            </a:pPr>
            <a:r>
              <a:rPr lang="en-US" b="1" dirty="0">
                <a:latin typeface="Arial" panose="020B0604020202020204" pitchFamily="34" charset="0"/>
                <a:cs typeface="Arial" panose="020B0604020202020204" pitchFamily="34" charset="0"/>
              </a:rPr>
              <a:t>Volunteer</a:t>
            </a:r>
          </a:p>
          <a:p>
            <a:pPr>
              <a:buClr>
                <a:srgbClr val="00FF00"/>
              </a:buClr>
              <a:buFont typeface="Monotype Sorts" pitchFamily="2" charset="2"/>
              <a:buChar char="l"/>
              <a:defRPr/>
            </a:pPr>
            <a:r>
              <a:rPr lang="en-US" b="1" dirty="0">
                <a:latin typeface="Arial" panose="020B0604020202020204" pitchFamily="34" charset="0"/>
                <a:cs typeface="Arial" panose="020B0604020202020204" pitchFamily="34" charset="0"/>
              </a:rPr>
              <a:t>Faith community</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22</a:t>
            </a:fld>
            <a:endParaRPr lang="en-US"/>
          </a:p>
        </p:txBody>
      </p:sp>
    </p:spTree>
    <p:extLst>
      <p:ext uri="{BB962C8B-B14F-4D97-AF65-F5344CB8AC3E}">
        <p14:creationId xmlns:p14="http://schemas.microsoft.com/office/powerpoint/2010/main" val="3420419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buClr>
                <a:srgbClr val="66FF33"/>
              </a:buClr>
              <a:defRPr/>
            </a:pPr>
            <a:r>
              <a:rPr lang="en-US" sz="1100" dirty="0"/>
              <a:t>Quieting of mental activity gives you time to think and feel again.  Relaxation is anything that promotes a feeling of contentment and should focus totally on you. </a:t>
            </a:r>
          </a:p>
          <a:p>
            <a:pPr defTabSz="933237">
              <a:buClr>
                <a:srgbClr val="66FF33"/>
              </a:buClr>
              <a:defRPr/>
            </a:pPr>
            <a:r>
              <a:rPr lang="en-US" altLang="en-US" sz="1100" b="1" dirty="0">
                <a:cs typeface="Arial" panose="020B0604020202020204" pitchFamily="34" charset="0"/>
              </a:rPr>
              <a:t>An opportunity to live in the present (avoid vacation deficit disorder) </a:t>
            </a:r>
            <a:r>
              <a:rPr lang="en-US" sz="1100" dirty="0"/>
              <a:t>Decompressing on the commute home, mentally organizing your day on the way in. </a:t>
            </a:r>
          </a:p>
          <a:p>
            <a:pPr>
              <a:buClr>
                <a:srgbClr val="66FF33"/>
              </a:buClr>
              <a:defRPr/>
            </a:pPr>
            <a:r>
              <a:rPr lang="en-US" altLang="en-US" sz="1100" b="1" dirty="0">
                <a:cs typeface="Arial" panose="020B0604020202020204" pitchFamily="34" charset="0"/>
              </a:rPr>
              <a:t>Strengthens family cohesion</a:t>
            </a:r>
          </a:p>
          <a:p>
            <a:pPr>
              <a:buClr>
                <a:srgbClr val="66FF33"/>
              </a:buClr>
              <a:defRPr/>
            </a:pPr>
            <a:r>
              <a:rPr lang="en-US" altLang="en-US" sz="1100" b="1" dirty="0">
                <a:cs typeface="Arial" panose="020B0604020202020204" pitchFamily="34" charset="0"/>
              </a:rPr>
              <a:t>Choose, don’t drift!</a:t>
            </a:r>
          </a:p>
          <a:p>
            <a:pPr defTabSz="933237">
              <a:buClr>
                <a:srgbClr val="66FF33"/>
              </a:buClr>
              <a:defRPr/>
            </a:pPr>
            <a:r>
              <a:rPr lang="en-US" altLang="en-US" sz="1100" b="1" dirty="0">
                <a:cs typeface="Arial" panose="020B0604020202020204" pitchFamily="34" charset="0"/>
              </a:rPr>
              <a:t>Internal jogging </a:t>
            </a:r>
            <a:r>
              <a:rPr lang="en-US" altLang="en-US" sz="1100" dirty="0"/>
              <a:t>(concept of mindfulness and solitude)</a:t>
            </a:r>
            <a:endParaRPr lang="en-US" altLang="en-US" sz="1100" b="1" dirty="0">
              <a:cs typeface="Arial" panose="020B0604020202020204" pitchFamily="34" charset="0"/>
            </a:endParaRPr>
          </a:p>
          <a:p>
            <a:r>
              <a:rPr lang="en-US" altLang="en-US" sz="1100" b="1" dirty="0">
                <a:cs typeface="Arial" panose="020B0604020202020204" pitchFamily="34" charset="0"/>
              </a:rPr>
              <a:t>Concept of mindfulness </a:t>
            </a:r>
            <a:r>
              <a:rPr lang="en-US" sz="1100" dirty="0"/>
              <a:t>(meditation/contemplative prayer, working on a car, yardwork, walking the dog…..)</a:t>
            </a:r>
            <a:endParaRPr lang="en-US" altLang="en-US" sz="1100" b="1" dirty="0">
              <a:cs typeface="Arial" panose="020B0604020202020204" pitchFamily="34" charset="0"/>
            </a:endParaRPr>
          </a:p>
          <a:p>
            <a:pPr>
              <a:buClr>
                <a:srgbClr val="66FF33"/>
              </a:buClr>
              <a:defRPr/>
            </a:pPr>
            <a:r>
              <a:rPr lang="en-US" altLang="en-US" sz="1100" b="1" dirty="0">
                <a:cs typeface="Arial" panose="020B0604020202020204" pitchFamily="34" charset="0"/>
              </a:rPr>
              <a:t>Practicing gratitude</a:t>
            </a:r>
            <a:r>
              <a:rPr lang="en-US" altLang="en-US" sz="1100" dirty="0">
                <a:cs typeface="Arial" panose="020B0604020202020204" pitchFamily="34" charset="0"/>
              </a:rPr>
              <a:t> </a:t>
            </a:r>
          </a:p>
          <a:p>
            <a:r>
              <a:rPr lang="en-US" altLang="en-US" sz="1100" dirty="0"/>
              <a:t>Quiet reflection is restorative, illuminating and, I believe, essential for mental stability. If we don't have time to think, we can't grow and we certainly can't learn. </a:t>
            </a:r>
          </a:p>
          <a:p>
            <a:r>
              <a:rPr lang="en-US" sz="1100" dirty="0"/>
              <a:t>When stressed, “pull the rug out” by turning to a quieting activity to counteracts the negative effects of the stress hormones.  The brain releases endorphins, quiets down (“calm commotion”) with a focused increase in activity in areas of the brain </a:t>
            </a:r>
            <a:r>
              <a:rPr lang="en-US" sz="1100" dirty="0" err="1"/>
              <a:t>assoc</a:t>
            </a:r>
            <a:r>
              <a:rPr lang="en-US" sz="1100" dirty="0"/>
              <a:t> with higher neurologic performance.  So 1)lean into a problem initially…do the hard work and stop when you’re more stressed than productive 2)walk away and do something totally different that produces a relaxation response.  Breath, exercise, pet an animal, look at a painting, go outside, take a shower, take a nap, knit…..totally detach from the activity. 3)gain a sudden insight which often leads to a higher level of performance. </a:t>
            </a:r>
          </a:p>
          <a:p>
            <a:endParaRPr lang="en-US" sz="1100" dirty="0"/>
          </a:p>
        </p:txBody>
      </p:sp>
      <p:sp>
        <p:nvSpPr>
          <p:cNvPr id="4" name="Slide Number Placeholder 3"/>
          <p:cNvSpPr>
            <a:spLocks noGrp="1"/>
          </p:cNvSpPr>
          <p:nvPr>
            <p:ph type="sldNum" sz="quarter" idx="5"/>
          </p:nvPr>
        </p:nvSpPr>
        <p:spPr/>
        <p:txBody>
          <a:bodyPr/>
          <a:lstStyle/>
          <a:p>
            <a:fld id="{3D3254AC-D8D9-E24A-AADB-644FA4BEEF88}" type="slidenum">
              <a:rPr lang="en-US" smtClean="0"/>
              <a:t>23</a:t>
            </a:fld>
            <a:endParaRPr lang="en-US"/>
          </a:p>
        </p:txBody>
      </p:sp>
    </p:spTree>
    <p:extLst>
      <p:ext uri="{BB962C8B-B14F-4D97-AF65-F5344CB8AC3E}">
        <p14:creationId xmlns:p14="http://schemas.microsoft.com/office/powerpoint/2010/main" val="34338043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chemeClr val="accent2"/>
              </a:buClr>
              <a:defRPr/>
            </a:pPr>
            <a:r>
              <a:rPr lang="en-US" altLang="en-US" b="1" dirty="0">
                <a:cs typeface="Arial" panose="020B0604020202020204" pitchFamily="34" charset="0"/>
              </a:rPr>
              <a:t>Centers on a sense of our own meaning</a:t>
            </a:r>
          </a:p>
          <a:p>
            <a:pPr eaLnBrk="1" hangingPunct="1">
              <a:buClr>
                <a:schemeClr val="accent2"/>
              </a:buClr>
              <a:defRPr/>
            </a:pPr>
            <a:r>
              <a:rPr lang="en-US" altLang="en-US" b="1" dirty="0">
                <a:cs typeface="Arial" panose="020B0604020202020204" pitchFamily="34" charset="0"/>
              </a:rPr>
              <a:t>Provides an opportunity to make a difference</a:t>
            </a:r>
          </a:p>
          <a:p>
            <a:pPr eaLnBrk="1" hangingPunct="1">
              <a:buClr>
                <a:schemeClr val="accent2"/>
              </a:buClr>
              <a:defRPr/>
            </a:pPr>
            <a:r>
              <a:rPr lang="en-US" altLang="en-US" b="1" dirty="0">
                <a:cs typeface="Arial" panose="020B0604020202020204" pitchFamily="34" charset="0"/>
              </a:rPr>
              <a:t>Put principles into practice</a:t>
            </a:r>
          </a:p>
          <a:p>
            <a:pPr eaLnBrk="1" hangingPunct="1">
              <a:buClr>
                <a:schemeClr val="accent2"/>
              </a:buClr>
              <a:defRPr/>
            </a:pPr>
            <a:r>
              <a:rPr lang="en-US" altLang="en-US" b="1" dirty="0">
                <a:cs typeface="Arial" panose="020B0604020202020204" pitchFamily="34" charset="0"/>
              </a:rPr>
              <a:t>Re-enforce spiritual ”cues”</a:t>
            </a:r>
          </a:p>
          <a:p>
            <a:pPr eaLnBrk="1" hangingPunct="1">
              <a:buClr>
                <a:schemeClr val="accent2"/>
              </a:buClr>
              <a:defRPr/>
            </a:pPr>
            <a:r>
              <a:rPr lang="en-US" altLang="en-US" b="1" dirty="0">
                <a:cs typeface="Arial" panose="020B0604020202020204" pitchFamily="34" charset="0"/>
              </a:rPr>
              <a:t>Be open to the “awe” in your life</a:t>
            </a:r>
          </a:p>
          <a:p>
            <a:pPr eaLnBrk="1" hangingPunct="1"/>
            <a:r>
              <a:rPr lang="en-US" altLang="en-US" dirty="0">
                <a:cs typeface="Arial" panose="020B0604020202020204" pitchFamily="34" charset="0"/>
              </a:rPr>
              <a:t>Have a spiritual friend, someone who sees the joy in life.  They are not naïve, simply joyful or exuberant. </a:t>
            </a:r>
          </a:p>
          <a:p>
            <a:pPr eaLnBrk="1" hangingPunct="1"/>
            <a:endParaRPr lang="en-US" altLang="en-US" dirty="0">
              <a:cs typeface="Arial" panose="020B0604020202020204" pitchFamily="34" charset="0"/>
            </a:endParaRPr>
          </a:p>
          <a:p>
            <a:pPr eaLnBrk="1" hangingPunct="1"/>
            <a:r>
              <a:rPr lang="en-US" altLang="en-US" dirty="0">
                <a:cs typeface="Arial" panose="020B0604020202020204" pitchFamily="34" charset="0"/>
              </a:rPr>
              <a:t>Spirituality allows you to find peace and happiness in an imperfect world, and to feel that one</a:t>
            </a:r>
            <a:r>
              <a:rPr lang="ja-JP" altLang="en-US">
                <a:cs typeface="Arial" panose="020B0604020202020204" pitchFamily="34" charset="0"/>
              </a:rPr>
              <a:t>’</a:t>
            </a:r>
            <a:r>
              <a:rPr lang="en-US" altLang="ja-JP" dirty="0">
                <a:cs typeface="Arial" panose="020B0604020202020204" pitchFamily="34" charset="0"/>
              </a:rPr>
              <a:t>s own personality is imperfect but acceptable.  </a:t>
            </a:r>
            <a:r>
              <a:rPr lang="ja-JP" altLang="en-US">
                <a:cs typeface="Arial" panose="020B0604020202020204" pitchFamily="34" charset="0"/>
              </a:rPr>
              <a:t>“</a:t>
            </a:r>
            <a:r>
              <a:rPr lang="en-US" altLang="ja-JP" dirty="0">
                <a:cs typeface="Arial" panose="020B0604020202020204" pitchFamily="34" charset="0"/>
              </a:rPr>
              <a:t>I am enough.</a:t>
            </a:r>
            <a:r>
              <a:rPr lang="ja-JP" altLang="en-US">
                <a:cs typeface="Arial" panose="020B0604020202020204" pitchFamily="34" charset="0"/>
              </a:rPr>
              <a:t>”</a:t>
            </a:r>
            <a:r>
              <a:rPr lang="en-US" altLang="ja-JP" dirty="0">
                <a:cs typeface="Arial" panose="020B0604020202020204" pitchFamily="34" charset="0"/>
              </a:rPr>
              <a:t>  (The Missing Piece) </a:t>
            </a:r>
          </a:p>
          <a:p>
            <a:pPr eaLnBrk="1" hangingPunct="1"/>
            <a:r>
              <a:rPr lang="ja-JP" altLang="en-US">
                <a:cs typeface="Arial" panose="020B0604020202020204" pitchFamily="34" charset="0"/>
              </a:rPr>
              <a:t>“</a:t>
            </a:r>
            <a:r>
              <a:rPr lang="en-US" altLang="ja-JP" dirty="0">
                <a:cs typeface="Arial" panose="020B0604020202020204" pitchFamily="34" charset="0"/>
              </a:rPr>
              <a:t>Paying attention to the presence of God in your life</a:t>
            </a:r>
            <a:r>
              <a:rPr lang="ja-JP" altLang="en-US">
                <a:cs typeface="Arial" panose="020B0604020202020204" pitchFamily="34" charset="0"/>
              </a:rPr>
              <a:t>”</a:t>
            </a:r>
            <a:endParaRPr lang="en-US" altLang="ja-JP" dirty="0">
              <a:cs typeface="Arial" panose="020B0604020202020204" pitchFamily="34" charset="0"/>
            </a:endParaRPr>
          </a:p>
          <a:p>
            <a:pPr eaLnBrk="1" hangingPunct="1"/>
            <a:r>
              <a:rPr lang="en-US" altLang="en-US" dirty="0">
                <a:cs typeface="Arial" panose="020B0604020202020204" pitchFamily="34" charset="0"/>
              </a:rPr>
              <a:t>Fosters a sense of service which complements the ability to be productive.  It provides an opportunity to make a difference, to develop a sense of empathy (M </a:t>
            </a:r>
            <a:r>
              <a:rPr lang="en-US" altLang="en-US" dirty="0" err="1">
                <a:cs typeface="Arial" panose="020B0604020202020204" pitchFamily="34" charset="0"/>
              </a:rPr>
              <a:t>Dinneen</a:t>
            </a:r>
            <a:r>
              <a:rPr lang="en-US" altLang="en-US" dirty="0">
                <a:cs typeface="Arial" panose="020B0604020202020204" pitchFamily="34" charset="0"/>
              </a:rPr>
              <a:t> and Harvard reunion).  It involves a sense of purpose, hope, connection with others.   It allows you to practice gratitude and joy.  </a:t>
            </a:r>
          </a:p>
          <a:p>
            <a:pPr eaLnBrk="1" hangingPunct="1"/>
            <a:endParaRPr lang="en-US" altLang="en-US" dirty="0">
              <a:cs typeface="Arial" panose="020B0604020202020204" pitchFamily="34" charset="0"/>
            </a:endParaRPr>
          </a:p>
          <a:p>
            <a:pPr eaLnBrk="1" hangingPunct="1"/>
            <a:r>
              <a:rPr lang="en-US" altLang="en-US" dirty="0">
                <a:cs typeface="Arial" panose="020B0604020202020204" pitchFamily="34" charset="0"/>
              </a:rPr>
              <a:t>The courage to be imperfect, the compassion for self and others, and connection to others.  It embraces vulnerability because what makes you vulnerable makes you beautiful. Spirituality allows us to let ourselves be seen, allows us to love with our whole heart even when there are no guarantees. It is the birthplace of joy, creativity and understanding.</a:t>
            </a:r>
          </a:p>
          <a:p>
            <a:endParaRPr lang="en-US" altLang="en-US" dirty="0">
              <a:cs typeface="Arial" panose="020B0604020202020204" pitchFamily="34" charset="0"/>
            </a:endParaRPr>
          </a:p>
          <a:p>
            <a:r>
              <a:rPr lang="en-US" altLang="en-US" dirty="0">
                <a:cs typeface="Arial" panose="020B0604020202020204" pitchFamily="34" charset="0"/>
              </a:rPr>
              <a:t>Benefits of spirituality felt to include hope and optimism, less depression(or increased recovery from depression) and fewer suicides, less anxiety, less alcohol and drug abuse, greater marital stability, less risky behavior, and lower mortality.</a:t>
            </a:r>
          </a:p>
          <a:p>
            <a:r>
              <a:rPr lang="en-US" altLang="en-US" dirty="0">
                <a:cs typeface="Arial" panose="020B0604020202020204" pitchFamily="34" charset="0"/>
              </a:rPr>
              <a:t>Greater acceptance of difficult situations and opportunities for post-traumatic growth leading to spiritual resilience.  </a:t>
            </a:r>
          </a:p>
          <a:p>
            <a:r>
              <a:rPr lang="en-US" altLang="en-US" dirty="0">
                <a:cs typeface="Arial" panose="020B0604020202020204" pitchFamily="34" charset="0"/>
              </a:rPr>
              <a:t>Charitable , feeling connected, with less sense of loneliness or isolation</a:t>
            </a:r>
          </a:p>
          <a:p>
            <a:r>
              <a:rPr lang="en-US" altLang="en-US" dirty="0">
                <a:cs typeface="Arial" panose="020B0604020202020204" pitchFamily="34" charset="0"/>
              </a:rPr>
              <a:t>Fosters a sense of humility and community</a:t>
            </a:r>
          </a:p>
          <a:p>
            <a:r>
              <a:rPr lang="en-US" altLang="en-US" dirty="0">
                <a:cs typeface="Arial" panose="020B0604020202020204" pitchFamily="34" charset="0"/>
              </a:rPr>
              <a:t>Instead of “life, liberty and the pursuit of happiness”, it should be life, liberty and the pursuit of meaningfulness. Personal success devoid of meaningfulness, free of a steady commitment to social justice, that’s more than a barren life; it is a trivial one. It’s looking good instead of doing good. (Toni Morrison)</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24</a:t>
            </a:fld>
            <a:endParaRPr lang="en-US"/>
          </a:p>
        </p:txBody>
      </p:sp>
    </p:spTree>
    <p:extLst>
      <p:ext uri="{BB962C8B-B14F-4D97-AF65-F5344CB8AC3E}">
        <p14:creationId xmlns:p14="http://schemas.microsoft.com/office/powerpoint/2010/main" val="3714432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selfish means there's a desire to take from others, often to their detriment. However, self-care is about replenishing your resources without depleting someone else's. Self-care is a means of restoring your own energy, which promotes healthy physical and emotional well-being.</a:t>
            </a:r>
          </a:p>
          <a:p>
            <a:endParaRPr lang="en-US" dirty="0"/>
          </a:p>
          <a:p>
            <a:r>
              <a:rPr lang="en-US" dirty="0"/>
              <a:t>Start with self-compassion….strongly linked to overall well-being.  Studies show that it can reduce depression, stress, performance anxiety.  It is not self-indulgent / self-pity. </a:t>
            </a:r>
          </a:p>
          <a:p>
            <a:r>
              <a:rPr lang="en-US" dirty="0"/>
              <a:t>Mindfully acknowledge our pain in a nonjudgmental way, remind ourselves that we are not alone, imperfection is part of human experience, and then offer ourselves kindness and support.  (similar to how we would treat a close friend). Take a self-compassion break.  You deserve your care and attention</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25</a:t>
            </a:fld>
            <a:endParaRPr lang="en-US"/>
          </a:p>
        </p:txBody>
      </p:sp>
    </p:spTree>
    <p:extLst>
      <p:ext uri="{BB962C8B-B14F-4D97-AF65-F5344CB8AC3E}">
        <p14:creationId xmlns:p14="http://schemas.microsoft.com/office/powerpoint/2010/main" val="38967686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194998"/>
          </a:xfrm>
        </p:spPr>
        <p:txBody>
          <a:bodyPr/>
          <a:lstStyle/>
          <a:p>
            <a:pPr algn="l"/>
            <a:r>
              <a:rPr lang="en-US" sz="1100" b="1" dirty="0">
                <a:solidFill>
                  <a:srgbClr val="000000"/>
                </a:solidFill>
                <a:latin typeface="Arial" panose="020B0604020202020204" pitchFamily="34" charset="0"/>
                <a:cs typeface="Arial" panose="020B0604020202020204" pitchFamily="34" charset="0"/>
              </a:rPr>
              <a:t>Take stock by looking inward</a:t>
            </a:r>
          </a:p>
          <a:p>
            <a:pPr algn="l"/>
            <a:r>
              <a:rPr lang="en-US" sz="1100" b="1" dirty="0">
                <a:solidFill>
                  <a:srgbClr val="000000"/>
                </a:solidFill>
                <a:latin typeface="Arial" panose="020B0604020202020204" pitchFamily="34" charset="0"/>
                <a:cs typeface="Arial" panose="020B0604020202020204" pitchFamily="34" charset="0"/>
              </a:rPr>
              <a:t>Consider how your needs may differ at different stages of life</a:t>
            </a:r>
          </a:p>
          <a:p>
            <a:pPr algn="l"/>
            <a:r>
              <a:rPr lang="en-US" sz="1100" b="1" dirty="0">
                <a:solidFill>
                  <a:srgbClr val="000000"/>
                </a:solidFill>
                <a:latin typeface="Arial" panose="020B0604020202020204" pitchFamily="34" charset="0"/>
                <a:cs typeface="Arial" panose="020B0604020202020204" pitchFamily="34" charset="0"/>
              </a:rPr>
              <a:t>Prioritize your relationships and be present</a:t>
            </a:r>
          </a:p>
          <a:p>
            <a:pPr algn="l"/>
            <a:r>
              <a:rPr lang="en-US" sz="1100" b="1" dirty="0">
                <a:solidFill>
                  <a:srgbClr val="000000"/>
                </a:solidFill>
                <a:latin typeface="Arial" panose="020B0604020202020204" pitchFamily="34" charset="0"/>
                <a:cs typeface="Arial" panose="020B0604020202020204" pitchFamily="34" charset="0"/>
              </a:rPr>
              <a:t>When difficulties arise, be reflective, not reflexive</a:t>
            </a:r>
          </a:p>
          <a:p>
            <a:pPr algn="l"/>
            <a:r>
              <a:rPr lang="en-US" sz="1100" b="1" dirty="0">
                <a:solidFill>
                  <a:srgbClr val="000000"/>
                </a:solidFill>
                <a:latin typeface="Arial" panose="020B0604020202020204" pitchFamily="34" charset="0"/>
                <a:cs typeface="Arial" panose="020B0604020202020204" pitchFamily="34" charset="0"/>
              </a:rPr>
              <a:t>Let people know how much they matter to you</a:t>
            </a:r>
            <a:endParaRPr lang="en-US" sz="1100" dirty="0">
              <a:solidFill>
                <a:srgbClr val="333333"/>
              </a:solidFill>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Being selfish means there's a desire to take from others, often to their detriment. However, self-care is about replenishing your resources without depleting someone else's. Self-care is a means of restoring your own energy, which promotes healthy physical and emotional well-being.</a:t>
            </a:r>
          </a:p>
          <a:p>
            <a:r>
              <a:rPr lang="en-US" sz="1100" dirty="0">
                <a:latin typeface="Arial" panose="020B0604020202020204" pitchFamily="34" charset="0"/>
                <a:cs typeface="Arial" panose="020B0604020202020204" pitchFamily="34" charset="0"/>
              </a:rPr>
              <a:t>Start with self-compassion….strongly linked to overall well-being.  Studies show that it can reduce depression, stress, performance anxiety.  It is not self-indulgent / self-pity. </a:t>
            </a:r>
          </a:p>
          <a:p>
            <a:pPr defTabSz="933237">
              <a:defRPr/>
            </a:pPr>
            <a:r>
              <a:rPr lang="en-US" sz="1100" dirty="0">
                <a:latin typeface="Arial" panose="020B0604020202020204" pitchFamily="34" charset="0"/>
                <a:cs typeface="Arial" panose="020B0604020202020204" pitchFamily="34" charset="0"/>
              </a:rPr>
              <a:t>Mindfully acknowledge our pain in a nonjudgmental way, remind ourselves that we are not alone, imperfection is part of human experience, and then offer ourselves kindness and support.  (similar to how we would treat a close friend). Take a self-compassion break.  You deserve your care and attention…h</a:t>
            </a:r>
            <a:r>
              <a:rPr lang="en-US" altLang="en-US" sz="1100" dirty="0">
                <a:latin typeface="Arial" panose="020B0604020202020204" pitchFamily="34" charset="0"/>
                <a:cs typeface="Arial" panose="020B0604020202020204" pitchFamily="34" charset="0"/>
              </a:rPr>
              <a:t>ow often do you actually sit down and reflect on the quality of your personal life?  What are you doing to impact others within your sphere of influence, starting with yourself?  Example of pie chart.</a:t>
            </a:r>
          </a:p>
          <a:p>
            <a:endParaRPr lang="en-US" sz="1100" dirty="0">
              <a:latin typeface="Arial" panose="020B0604020202020204" pitchFamily="34" charset="0"/>
              <a:cs typeface="Arial" panose="020B0604020202020204" pitchFamily="34" charset="0"/>
            </a:endParaRPr>
          </a:p>
          <a:p>
            <a:pPr defTabSz="933237">
              <a:defRPr/>
            </a:pPr>
            <a:r>
              <a:rPr lang="en-US" altLang="en-US" sz="1100" dirty="0">
                <a:latin typeface="Arial" panose="020B0604020202020204" pitchFamily="34" charset="0"/>
                <a:cs typeface="Arial" panose="020B0604020202020204" pitchFamily="34" charset="0"/>
              </a:rPr>
              <a:t>You need to really think about what will make you proud when you are old and look back on your life.  That is the right direction to take.”  Doing what you love is a major contributor to your happiness/worthiness as a human.  And happiness equates to more optimism, healthier and productive lives, and enthusiasm about growing (remaining intellectually and creatively curious). </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26</a:t>
            </a:fld>
            <a:endParaRPr lang="en-US"/>
          </a:p>
        </p:txBody>
      </p:sp>
    </p:spTree>
    <p:extLst>
      <p:ext uri="{BB962C8B-B14F-4D97-AF65-F5344CB8AC3E}">
        <p14:creationId xmlns:p14="http://schemas.microsoft.com/office/powerpoint/2010/main" val="4210326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dirty="0">
                <a:latin typeface="Arial" panose="020B0604020202020204" pitchFamily="34" charset="0"/>
              </a:rPr>
              <a:t>What enhances longevity is enlightened self-care, better medical attention, genetics and deliberate mental, social and physical activity in later life.  This means continuing to learn new things, staying involved in the community and maintaining a sense of purpose and meaningfulness.  New “</a:t>
            </a:r>
            <a:r>
              <a:rPr lang="en-US" altLang="en-US" dirty="0" err="1">
                <a:latin typeface="Arial" panose="020B0604020202020204" pitchFamily="34" charset="0"/>
              </a:rPr>
              <a:t>retirementality</a:t>
            </a:r>
            <a:r>
              <a:rPr lang="en-US" altLang="en-US" dirty="0">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27</a:t>
            </a:fld>
            <a:endParaRPr lang="en-US"/>
          </a:p>
        </p:txBody>
      </p:sp>
    </p:spTree>
    <p:extLst>
      <p:ext uri="{BB962C8B-B14F-4D97-AF65-F5344CB8AC3E}">
        <p14:creationId xmlns:p14="http://schemas.microsoft.com/office/powerpoint/2010/main" val="95128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dirty="0">
                <a:latin typeface="Arial" panose="020B0604020202020204" pitchFamily="34" charset="0"/>
              </a:rPr>
              <a:t>What enhances longevity is enlightened self-care, better medical attention, genetics and deliberate mental, social and physical activity in later life.  This means continuing to learn new things, staying involved in the community and maintaining a sense of purpose and meaningfulness.  New “</a:t>
            </a:r>
            <a:r>
              <a:rPr lang="en-US" altLang="en-US" dirty="0" err="1">
                <a:latin typeface="Arial" panose="020B0604020202020204" pitchFamily="34" charset="0"/>
              </a:rPr>
              <a:t>retirementality</a:t>
            </a:r>
            <a:r>
              <a:rPr lang="en-US" altLang="en-US" dirty="0">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28</a:t>
            </a:fld>
            <a:endParaRPr lang="en-US"/>
          </a:p>
        </p:txBody>
      </p:sp>
    </p:spTree>
    <p:extLst>
      <p:ext uri="{BB962C8B-B14F-4D97-AF65-F5344CB8AC3E}">
        <p14:creationId xmlns:p14="http://schemas.microsoft.com/office/powerpoint/2010/main" val="358263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b="1" dirty="0">
                <a:latin typeface="Arial" panose="020B0604020202020204" pitchFamily="34" charset="0"/>
              </a:rPr>
              <a:t>We must continuously improve our function, not simply delay </a:t>
            </a:r>
            <a:r>
              <a:rPr lang="ja-JP" altLang="en-US" b="1">
                <a:latin typeface="Arial" panose="020B0604020202020204" pitchFamily="34" charset="0"/>
              </a:rPr>
              <a:t>“</a:t>
            </a:r>
            <a:r>
              <a:rPr lang="en-US" altLang="ja-JP" b="1" dirty="0">
                <a:latin typeface="Arial" panose="020B0604020202020204" pitchFamily="34" charset="0"/>
              </a:rPr>
              <a:t>inevitable</a:t>
            </a:r>
            <a:r>
              <a:rPr lang="ja-JP" altLang="en-US" b="1">
                <a:latin typeface="Arial" panose="020B0604020202020204" pitchFamily="34" charset="0"/>
              </a:rPr>
              <a:t>”</a:t>
            </a:r>
            <a:r>
              <a:rPr lang="en-US" altLang="ja-JP" b="1" dirty="0">
                <a:latin typeface="Arial" panose="020B0604020202020204" pitchFamily="34" charset="0"/>
              </a:rPr>
              <a:t> losses. </a:t>
            </a:r>
          </a:p>
          <a:p>
            <a:pPr defTabSz="933237">
              <a:defRPr/>
            </a:pPr>
            <a:r>
              <a:rPr lang="en-US" altLang="en-US" b="1" dirty="0">
                <a:latin typeface="Arial" panose="020B0604020202020204" pitchFamily="34" charset="0"/>
              </a:rPr>
              <a:t>Think specifically about what you want to be able to do as you age (&gt;80) and focus on the specifics of maintaining that “health span” </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By 2030, one in eight people will be middle-aged or older. For the first time in history, people over the age of 65 will outnumber those under the age of five. </a:t>
            </a:r>
          </a:p>
          <a:p>
            <a:pPr defTabSz="933237">
              <a:defRPr/>
            </a:pPr>
            <a:r>
              <a:rPr lang="en-US" altLang="en-US" dirty="0">
                <a:latin typeface="Arial" panose="020B0604020202020204" pitchFamily="34" charset="0"/>
              </a:rPr>
              <a:t>Cohort &gt;100 </a:t>
            </a:r>
            <a:r>
              <a:rPr lang="en-US" altLang="en-US" dirty="0" err="1">
                <a:latin typeface="Arial" panose="020B0604020202020204" pitchFamily="34" charset="0"/>
              </a:rPr>
              <a:t>yrs</a:t>
            </a:r>
            <a:r>
              <a:rPr lang="en-US" altLang="en-US" dirty="0">
                <a:latin typeface="Arial" panose="020B0604020202020204" pitchFamily="34" charset="0"/>
              </a:rPr>
              <a:t> old has expanded 44% since 2000, and 80% are women.  In 40 years it will 6x larger.  </a:t>
            </a:r>
          </a:p>
          <a:p>
            <a:pPr defTabSz="933237">
              <a:defRPr/>
            </a:pPr>
            <a:endParaRPr lang="en-US" altLang="en-US" dirty="0">
              <a:latin typeface="Arial" panose="020B0604020202020204" pitchFamily="34" charset="0"/>
            </a:endParaRPr>
          </a:p>
          <a:p>
            <a:pPr defTabSz="933237">
              <a:defRPr/>
            </a:pPr>
            <a:r>
              <a:rPr lang="en-US" altLang="en-US" dirty="0">
                <a:latin typeface="Arial" panose="020B0604020202020204" pitchFamily="34" charset="0"/>
              </a:rPr>
              <a:t>Age brings with it a degradation of strength, stamina, balance, flexibility and mobility, and the loss of reserve function in CVR, pulmonary, renal and liver function.  Vision, hearing and cognition can be compromised with slower processing speeds and memory/word retrieval. </a:t>
            </a:r>
          </a:p>
          <a:p>
            <a:pPr defTabSz="933237">
              <a:defRPr/>
            </a:pPr>
            <a:endParaRPr lang="en-US" b="0" i="0" dirty="0">
              <a:solidFill>
                <a:srgbClr val="484C58"/>
              </a:solidFill>
              <a:effectLst/>
              <a:latin typeface="Arial" panose="020B0604020202020204" pitchFamily="34" charset="0"/>
            </a:endParaRPr>
          </a:p>
          <a:p>
            <a:pPr defTabSz="933237">
              <a:defRPr/>
            </a:pPr>
            <a:r>
              <a:rPr lang="en-US" b="0" i="0" dirty="0">
                <a:solidFill>
                  <a:srgbClr val="484C58"/>
                </a:solidFill>
                <a:effectLst/>
                <a:latin typeface="Merriweather" pitchFamily="2" charset="77"/>
              </a:rPr>
              <a:t>US healthcare systems emphasize rescue care, acute care at the expense of investing in, supporting, and enabling health promotion and disease prevention. </a:t>
            </a:r>
          </a:p>
          <a:p>
            <a:pPr defTabSz="933237">
              <a:defRPr/>
            </a:pPr>
            <a:r>
              <a:rPr lang="en-US" altLang="en-US" dirty="0">
                <a:latin typeface="Arial" panose="020B0604020202020204" pitchFamily="34" charset="0"/>
              </a:rPr>
              <a:t>Medicare does not cover home health care and has limited rehab reimbursement (100days). </a:t>
            </a:r>
          </a:p>
          <a:p>
            <a:pPr defTabSz="933237">
              <a:defRPr/>
            </a:pP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3</a:t>
            </a:fld>
            <a:endParaRPr lang="en-US"/>
          </a:p>
        </p:txBody>
      </p:sp>
    </p:spTree>
    <p:extLst>
      <p:ext uri="{BB962C8B-B14F-4D97-AF65-F5344CB8AC3E}">
        <p14:creationId xmlns:p14="http://schemas.microsoft.com/office/powerpoint/2010/main" val="3669546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b="1" dirty="0">
                <a:latin typeface="Arial" panose="020B0604020202020204" pitchFamily="34" charset="0"/>
              </a:rPr>
              <a:t>Primary “horsemen” of aging and death include:</a:t>
            </a:r>
          </a:p>
          <a:p>
            <a:pPr defTabSz="933237">
              <a:defRPr/>
            </a:pPr>
            <a:r>
              <a:rPr lang="en-US" altLang="en-US" b="1" dirty="0">
                <a:latin typeface="Arial" panose="020B0604020202020204" pitchFamily="34" charset="0"/>
              </a:rPr>
              <a:t>CVR disease</a:t>
            </a:r>
          </a:p>
          <a:p>
            <a:pPr defTabSz="933237">
              <a:defRPr/>
            </a:pPr>
            <a:r>
              <a:rPr lang="en-US" altLang="en-US" b="1" dirty="0">
                <a:latin typeface="Arial" panose="020B0604020202020204" pitchFamily="34" charset="0"/>
              </a:rPr>
              <a:t>Cancer</a:t>
            </a:r>
          </a:p>
          <a:p>
            <a:pPr defTabSz="933237">
              <a:defRPr/>
            </a:pPr>
            <a:r>
              <a:rPr lang="en-US" altLang="en-US" b="1" dirty="0">
                <a:latin typeface="Arial" panose="020B0604020202020204" pitchFamily="34" charset="0"/>
              </a:rPr>
              <a:t>Neurodegenerative diseases</a:t>
            </a:r>
          </a:p>
          <a:p>
            <a:pPr defTabSz="933237">
              <a:defRPr/>
            </a:pPr>
            <a:r>
              <a:rPr lang="en-US" altLang="en-US" b="1" dirty="0">
                <a:latin typeface="Arial" panose="020B0604020202020204" pitchFamily="34" charset="0"/>
              </a:rPr>
              <a:t>Infections/Falls</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CVD encompasses four major areas: 1.CHD manifested by MI, angina, heart failure and coronary death  2.Cerebrovascular disease manifested by stroke and TIA  3. Peripheral vascular disease manifested by intermittent claudication  4. Aortic aneurysm (Richard Holbrooke)</a:t>
            </a:r>
          </a:p>
          <a:p>
            <a:pPr eaLnBrk="1" hangingPunct="1">
              <a:buClr>
                <a:schemeClr val="accent2"/>
              </a:buClr>
              <a:defRPr/>
            </a:pPr>
            <a:r>
              <a:rPr lang="en-US" dirty="0">
                <a:latin typeface="Arial" panose="020B0604020202020204" pitchFamily="34" charset="0"/>
                <a:cs typeface="Arial" panose="020B0604020202020204" pitchFamily="34" charset="0"/>
              </a:rPr>
              <a:t>Leading cause of death in women and men, and has increased in the last two years.</a:t>
            </a:r>
            <a:r>
              <a:rPr lang="en-US" altLang="en-US"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eaLnBrk="1" hangingPunct="1">
              <a:buClr>
                <a:schemeClr val="accent2"/>
              </a:buClr>
              <a:defRPr/>
            </a:pPr>
            <a:r>
              <a:rPr lang="en-US" dirty="0">
                <a:latin typeface="Arial" panose="020B0604020202020204" pitchFamily="34" charset="0"/>
                <a:ea typeface="ＭＳ Ｐゴシック" charset="0"/>
                <a:cs typeface="Arial" panose="020B0604020202020204" pitchFamily="34" charset="0"/>
              </a:rPr>
              <a:t>1 in 25 women die of breast cancer; 1 in 4 women die of heart disease.  </a:t>
            </a:r>
            <a:r>
              <a:rPr lang="en-US" dirty="0">
                <a:latin typeface="Arial" panose="020B0604020202020204" pitchFamily="34" charset="0"/>
                <a:cs typeface="Arial" panose="020B0604020202020204" pitchFamily="34" charset="0"/>
              </a:rPr>
              <a:t>Incidence of MI increases after menopause</a:t>
            </a:r>
          </a:p>
          <a:p>
            <a:pPr eaLnBrk="1" hangingPunct="1">
              <a:buClr>
                <a:srgbClr val="006600"/>
              </a:buClr>
              <a:buFont typeface="Wingdings" pitchFamily="2" charset="2"/>
              <a:buNone/>
            </a:pPr>
            <a:r>
              <a:rPr lang="en-US" dirty="0">
                <a:latin typeface="Arial" panose="020B0604020202020204" pitchFamily="34" charset="0"/>
                <a:cs typeface="Arial" panose="020B0604020202020204" pitchFamily="34" charset="0"/>
              </a:rPr>
              <a:t>Coronary heart disease mortality higher in women than men, </a:t>
            </a:r>
            <a:r>
              <a:rPr lang="en-US" altLang="en-US" dirty="0">
                <a:latin typeface="Arial" panose="020B0604020202020204" pitchFamily="34" charset="0"/>
                <a:cs typeface="Arial" panose="020B0604020202020204" pitchFamily="34" charset="0"/>
              </a:rPr>
              <a:t>possibly due to co-morbidities, age or lower index of suspicion or gender bias. Higher mortality within one year of MI, especially in younger women. Higher risk of stroke than men.  Within 5 </a:t>
            </a:r>
            <a:r>
              <a:rPr lang="en-US" altLang="en-US" dirty="0" err="1">
                <a:latin typeface="Arial" panose="020B0604020202020204" pitchFamily="34" charset="0"/>
                <a:cs typeface="Arial" panose="020B0604020202020204" pitchFamily="34" charset="0"/>
              </a:rPr>
              <a:t>yrs</a:t>
            </a:r>
            <a:r>
              <a:rPr lang="en-US" altLang="en-US" dirty="0">
                <a:latin typeface="Arial" panose="020B0604020202020204" pitchFamily="34" charset="0"/>
                <a:cs typeface="Arial" panose="020B0604020202020204" pitchFamily="34" charset="0"/>
              </a:rPr>
              <a:t> of MI, nearly 50% of women will die, develop HF or have a stroke compared to 36% men. Risk for CVD higher in nonwhite women</a:t>
            </a:r>
          </a:p>
          <a:p>
            <a:pPr defTabSz="933237">
              <a:buClr>
                <a:srgbClr val="006600"/>
              </a:buClr>
              <a:defRPr/>
            </a:pPr>
            <a:r>
              <a:rPr lang="en-US" altLang="en-US" dirty="0">
                <a:latin typeface="Arial" panose="020B0604020202020204" pitchFamily="34" charset="0"/>
                <a:cs typeface="Arial" panose="020B0604020202020204" pitchFamily="34" charset="0"/>
              </a:rPr>
              <a:t>Approximately 2/3 women who die of MI have no previous symptoms or atypical </a:t>
            </a:r>
            <a:r>
              <a:rPr lang="en-US" altLang="en-US" dirty="0" err="1">
                <a:latin typeface="Arial" panose="020B0604020202020204" pitchFamily="34" charset="0"/>
                <a:cs typeface="Arial" panose="020B0604020202020204" pitchFamily="34" charset="0"/>
              </a:rPr>
              <a:t>sx</a:t>
            </a:r>
            <a:r>
              <a:rPr lang="en-US" altLang="en-US" dirty="0">
                <a:latin typeface="Arial" panose="020B0604020202020204" pitchFamily="34" charset="0"/>
                <a:cs typeface="Arial" panose="020B0604020202020204" pitchFamily="34" charset="0"/>
              </a:rPr>
              <a:t> that are unrecognized as cardiac </a:t>
            </a:r>
          </a:p>
          <a:p>
            <a:pPr eaLnBrk="1" hangingPunct="1">
              <a:buClr>
                <a:srgbClr val="006600"/>
              </a:buClr>
              <a:buFont typeface="Wingdings" pitchFamily="2" charset="2"/>
              <a:buNone/>
            </a:pPr>
            <a:r>
              <a:rPr lang="en-US" altLang="en-US" dirty="0">
                <a:latin typeface="Arial" panose="020B0604020202020204" pitchFamily="34" charset="0"/>
                <a:cs typeface="Arial" panose="020B0604020202020204" pitchFamily="34" charset="0"/>
              </a:rPr>
              <a:t>Higher risk of CHF due to more exuberant response to high BP (more LV hypertrophy)</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4</a:t>
            </a:fld>
            <a:endParaRPr lang="en-US"/>
          </a:p>
        </p:txBody>
      </p:sp>
    </p:spTree>
    <p:extLst>
      <p:ext uri="{BB962C8B-B14F-4D97-AF65-F5344CB8AC3E}">
        <p14:creationId xmlns:p14="http://schemas.microsoft.com/office/powerpoint/2010/main" val="3476421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Lifestyle Modifications (include stress management and social interactions)</a:t>
            </a:r>
          </a:p>
          <a:p>
            <a:r>
              <a:rPr lang="en-US" altLang="en-US" dirty="0">
                <a:latin typeface="Arial" panose="020B0604020202020204" pitchFamily="34" charset="0"/>
              </a:rPr>
              <a:t>A variety of factors, often acting in concert, are associated with an increased risk for CVD..  These RF actually predictive of CHD-related events (can predict 90% CVR events).  </a:t>
            </a:r>
          </a:p>
          <a:p>
            <a:r>
              <a:rPr lang="en-US" altLang="en-US" dirty="0">
                <a:latin typeface="Arial" panose="020B0604020202020204" pitchFamily="34" charset="0"/>
              </a:rPr>
              <a:t>Risk factor assessment and modification  can reduce the incidence of CV events and improve survival. </a:t>
            </a:r>
          </a:p>
          <a:p>
            <a:r>
              <a:rPr lang="en-US" altLang="en-US" dirty="0">
                <a:latin typeface="Arial" panose="020B0604020202020204" pitchFamily="34" charset="0"/>
              </a:rPr>
              <a:t>Eight metrics of CV health – optimal lipids, blood pressure, and glucose levels, healthy diet, appropriate energy intake (weight maintenance), physical activity, restorative sleep and avoidance of tobacco. </a:t>
            </a:r>
          </a:p>
          <a:p>
            <a:r>
              <a:rPr lang="en-US" altLang="en-US" dirty="0">
                <a:latin typeface="Arial" panose="020B0604020202020204" pitchFamily="34" charset="0"/>
              </a:rPr>
              <a:t>FH of premature CAD (&lt;55 in men, &lt;65 in women) doubles risk for MI in men, 70% increased risk in women.</a:t>
            </a:r>
          </a:p>
          <a:p>
            <a:r>
              <a:rPr lang="en-US" altLang="en-US" dirty="0">
                <a:latin typeface="Arial" panose="020B0604020202020204" pitchFamily="34" charset="0"/>
              </a:rPr>
              <a:t>Prevalence of hypertension &gt;age 65 higher in women than men.  </a:t>
            </a:r>
          </a:p>
          <a:p>
            <a:r>
              <a:rPr lang="en-US" dirty="0"/>
              <a:t>https://</a:t>
            </a:r>
            <a:r>
              <a:rPr lang="en-US" dirty="0" err="1"/>
              <a:t>mlc.heart.org</a:t>
            </a:r>
            <a:r>
              <a:rPr lang="en-US" dirty="0"/>
              <a:t>/registration for AHA My Life Check </a:t>
            </a:r>
          </a:p>
          <a:p>
            <a:r>
              <a:rPr lang="en-US" dirty="0"/>
              <a:t>https://</a:t>
            </a:r>
            <a:r>
              <a:rPr lang="en-US" dirty="0" err="1"/>
              <a:t>www.heart.org</a:t>
            </a:r>
            <a:r>
              <a:rPr lang="en-US" dirty="0"/>
              <a:t>/</a:t>
            </a:r>
            <a:r>
              <a:rPr lang="en-US" dirty="0" err="1"/>
              <a:t>en</a:t>
            </a:r>
            <a:r>
              <a:rPr lang="en-US" dirty="0"/>
              <a:t>/healthy-living/healthy-lifestyle/lifes-essential-8</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5</a:t>
            </a:fld>
            <a:endParaRPr lang="en-US"/>
          </a:p>
        </p:txBody>
      </p:sp>
    </p:spTree>
    <p:extLst>
      <p:ext uri="{BB962C8B-B14F-4D97-AF65-F5344CB8AC3E}">
        <p14:creationId xmlns:p14="http://schemas.microsoft.com/office/powerpoint/2010/main" val="236720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rPr>
              <a:t>Cross training and diversity</a:t>
            </a:r>
          </a:p>
          <a:p>
            <a:r>
              <a:rPr lang="en-US" altLang="en-US" dirty="0">
                <a:latin typeface="Arial" panose="020B0604020202020204" pitchFamily="34" charset="0"/>
              </a:rPr>
              <a:t>Studies looking at both men and women found that those in the fittest groups had the lowest all-cause death rates, and that the level of physical activity was inversely related to the occurrence of both CAD and stroke. </a:t>
            </a:r>
          </a:p>
          <a:p>
            <a:r>
              <a:rPr lang="en-US" altLang="en-US" dirty="0">
                <a:latin typeface="Arial" panose="020B0604020202020204" pitchFamily="34" charset="0"/>
              </a:rPr>
              <a:t>60% of US adults do not achieve the recommended amount of physical activity, citing lack of time.  Sitting is the new smoking!!  Only 30% of people 45-64 engage in regular physical activity and drops to 25% for those over 65.  </a:t>
            </a:r>
          </a:p>
          <a:p>
            <a:endParaRPr lang="en-US" altLang="en-US" dirty="0">
              <a:latin typeface="Arial" panose="020B0604020202020204" pitchFamily="34" charset="0"/>
            </a:endParaRPr>
          </a:p>
          <a:p>
            <a:r>
              <a:rPr lang="en-US" altLang="en-US" dirty="0">
                <a:latin typeface="Arial" panose="020B0604020202020204" pitchFamily="34" charset="0"/>
              </a:rPr>
              <a:t>Cardiovascular fitness focuses on aerobic exercise, which has a protective effect and has a positive impact on all other risk factors.  But for optimal health need a diverse fitness program with mobility (plyometrics, speed, agility), strength/resistance training (weights and core strength), and flexibility (injury protection, reduced fall risk). </a:t>
            </a:r>
          </a:p>
          <a:p>
            <a:endParaRPr lang="en-US" altLang="en-US" dirty="0">
              <a:latin typeface="Arial" panose="020B0604020202020204" pitchFamily="34" charset="0"/>
            </a:endParaRPr>
          </a:p>
          <a:p>
            <a:r>
              <a:rPr lang="en-US" altLang="en-US" dirty="0">
                <a:latin typeface="Arial" panose="020B0604020202020204" pitchFamily="34" charset="0"/>
              </a:rPr>
              <a:t>Exercise improves cognitive function, sleep, mood, helps with weight maintenance, sexual and GU function, vision and hearing, resilience, and reduces risk of CAD and cancer. Women who walk briskly as little as a half hour a day reduce their risk of breast cancer, diabetes, and CAD.  Walking helps you maintain your independence and ability to do daily tasks as you age.  Walking protects against memory loss and dementia, helps cut the risk of heart disease, and reduces the change of developing type II DM in high risk adults by 60%.  </a:t>
            </a:r>
          </a:p>
          <a:p>
            <a:endParaRPr lang="en-US" altLang="en-US" dirty="0">
              <a:latin typeface="Arial" panose="020B0604020202020204" pitchFamily="34" charset="0"/>
            </a:endParaRPr>
          </a:p>
          <a:p>
            <a:pPr defTabSz="933237">
              <a:defRPr/>
            </a:pPr>
            <a:r>
              <a:rPr lang="en-US" altLang="en-US" dirty="0">
                <a:latin typeface="Arial" panose="020B0604020202020204" pitchFamily="34" charset="0"/>
              </a:rPr>
              <a:t>Think specifically about what you want to be able to do as you age (&gt;80) and start specific fitness strategies now to ensure that you remain active. </a:t>
            </a:r>
          </a:p>
          <a:p>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3254AC-D8D9-E24A-AADB-644FA4BEEF88}" type="slidenum">
              <a:rPr lang="en-US" smtClean="0"/>
              <a:t>6</a:t>
            </a:fld>
            <a:endParaRPr lang="en-US"/>
          </a:p>
        </p:txBody>
      </p:sp>
    </p:spTree>
    <p:extLst>
      <p:ext uri="{BB962C8B-B14F-4D97-AF65-F5344CB8AC3E}">
        <p14:creationId xmlns:p14="http://schemas.microsoft.com/office/powerpoint/2010/main" val="41079752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 first key guideline for adults is to move more and sit less. </a:t>
            </a:r>
          </a:p>
          <a:p>
            <a:pPr defTabSz="933237">
              <a:defRPr/>
            </a:pPr>
            <a:endParaRPr lang="en-US" dirty="0"/>
          </a:p>
          <a:p>
            <a:pPr defTabSz="933237">
              <a:defRPr/>
            </a:pPr>
            <a:r>
              <a:rPr lang="en-US" dirty="0"/>
              <a:t>This recommendation is based on new evidence that shows a strong positive relationship between increased sedentary behavior and increased risk of all-cause mortality, heart disease, and high blood pressure. </a:t>
            </a:r>
          </a:p>
          <a:p>
            <a:pPr defTabSz="933237">
              <a:defRPr/>
            </a:pPr>
            <a:endParaRPr lang="en-US" dirty="0"/>
          </a:p>
          <a:p>
            <a:pPr defTabSz="933237">
              <a:defRPr/>
            </a:pPr>
            <a:r>
              <a:rPr lang="en-US" dirty="0"/>
              <a:t>All physical activity, especially moderate-to-vigorous activity, can help offset these risks. </a:t>
            </a:r>
          </a:p>
          <a:p>
            <a:pPr defTabSz="933237">
              <a:defRPr/>
            </a:pPr>
            <a:endParaRPr lang="en-US" dirty="0"/>
          </a:p>
          <a:p>
            <a:r>
              <a:rPr lang="en-US" dirty="0"/>
              <a:t>For inactive adults, replacing sedentary behavior with light-intensity physical activity is likely to produce some health benefits. </a:t>
            </a:r>
          </a:p>
          <a:p>
            <a:endParaRPr lang="en-US" dirty="0"/>
          </a:p>
          <a:p>
            <a:r>
              <a:rPr lang="en-US" dirty="0"/>
              <a:t>Among all adults, replacing sedentary behavior with moderate- or vigorous-intensity physical activity may produce even greater benefits.</a:t>
            </a:r>
          </a:p>
          <a:p>
            <a:pPr defTabSz="933237">
              <a:defRPr/>
            </a:pPr>
            <a:endParaRPr lang="en-US" dirty="0"/>
          </a:p>
          <a:p>
            <a:pPr defTabSz="933237">
              <a:defRPr/>
            </a:pPr>
            <a:r>
              <a:rPr lang="en-US" dirty="0"/>
              <a:t>This figure, adapted from a meta-analysis of over 1 million people by </a:t>
            </a:r>
            <a:r>
              <a:rPr lang="en-US" dirty="0" err="1"/>
              <a:t>Ekelund</a:t>
            </a:r>
            <a:r>
              <a:rPr lang="en-US" dirty="0"/>
              <a:t> and colleagues, demonstrates the relationship between moderate-to-vigorous physical activity and the risk of all-cause mortality. </a:t>
            </a:r>
          </a:p>
          <a:p>
            <a:pPr defTabSz="933237">
              <a:defRPr/>
            </a:pPr>
            <a:endParaRPr lang="en-US" dirty="0"/>
          </a:p>
          <a:p>
            <a:pPr defTabSz="933237">
              <a:defRPr/>
            </a:pPr>
            <a:r>
              <a:rPr lang="en-US" dirty="0"/>
              <a:t>At the greatest time spent sitting (the top), the risk of all-cause mortality begins to decrease (color becomes orange) even with small additions of moderate-to-vigorous physical activity. </a:t>
            </a:r>
          </a:p>
          <a:p>
            <a:pPr defTabSz="933237">
              <a:defRPr/>
            </a:pPr>
            <a:endParaRPr lang="en-US" dirty="0"/>
          </a:p>
          <a:p>
            <a:pPr defTabSz="933237">
              <a:defRPr/>
            </a:pPr>
            <a:r>
              <a:rPr lang="en-US" dirty="0"/>
              <a:t>At the greatest volume of moderate-to-vigorous physical activity, the risk is low even for those who sit the most (upper right corner). </a:t>
            </a:r>
          </a:p>
          <a:p>
            <a:pPr defTabSz="933237">
              <a:defRPr/>
            </a:pPr>
            <a:endParaRPr lang="en-US" dirty="0"/>
          </a:p>
          <a:p>
            <a:pPr defTabSz="933237">
              <a:defRPr/>
            </a:pPr>
            <a:r>
              <a:rPr lang="en-US" dirty="0"/>
              <a:t>At the lowest volume of moderate-to-vigorous physical activity (the left of the figure), the risk of all-cause mortality increases as time spent sitting increases. </a:t>
            </a:r>
          </a:p>
          <a:p>
            <a:pPr defTabSz="933237">
              <a:defRPr/>
            </a:pPr>
            <a:endParaRPr lang="en-US" dirty="0"/>
          </a:p>
          <a:p>
            <a:pPr defTabSz="933237">
              <a:defRPr/>
            </a:pPr>
            <a:r>
              <a:rPr lang="en-US" dirty="0"/>
              <a:t>This suggests that for inactive adults, replacing sitting time with light-intensity physical activities reduces the risk of all-cause mortality. </a:t>
            </a:r>
          </a:p>
          <a:p>
            <a:pPr defTabSz="933237">
              <a:defRPr/>
            </a:pPr>
            <a:endParaRPr lang="en-US" dirty="0"/>
          </a:p>
          <a:p>
            <a:pPr defTabSz="933237">
              <a:defRPr/>
            </a:pPr>
            <a:r>
              <a:rPr lang="en-US" dirty="0"/>
              <a:t>Although the risk of all-cause mortality is reduced as the time spent in sedentary behavior is reduced, even adults who sit the least have an elevated risk if they perform no moderate-to-vigorous physical activity (lower left corner). </a:t>
            </a:r>
          </a:p>
          <a:p>
            <a:pPr defTabSz="933237">
              <a:defRPr/>
            </a:pPr>
            <a:endParaRPr lang="en-US" dirty="0"/>
          </a:p>
        </p:txBody>
      </p:sp>
      <p:sp>
        <p:nvSpPr>
          <p:cNvPr id="4" name="Slide Number Placeholder 3"/>
          <p:cNvSpPr>
            <a:spLocks noGrp="1"/>
          </p:cNvSpPr>
          <p:nvPr>
            <p:ph type="sldNum" sz="quarter" idx="10"/>
          </p:nvPr>
        </p:nvSpPr>
        <p:spPr/>
        <p:txBody>
          <a:bodyPr/>
          <a:lstStyle/>
          <a:p>
            <a:fld id="{FD381599-21C2-F14B-87B4-900CBA0E691B}" type="slidenum">
              <a:rPr lang="en-US" smtClean="0"/>
              <a:t>7</a:t>
            </a:fld>
            <a:endParaRPr lang="en-US"/>
          </a:p>
        </p:txBody>
      </p:sp>
    </p:spTree>
    <p:extLst>
      <p:ext uri="{BB962C8B-B14F-4D97-AF65-F5344CB8AC3E}">
        <p14:creationId xmlns:p14="http://schemas.microsoft.com/office/powerpoint/2010/main" val="145990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3254AC-D8D9-E24A-AADB-644FA4BEEF88}" type="slidenum">
              <a:rPr lang="en-US" smtClean="0"/>
              <a:t>8</a:t>
            </a:fld>
            <a:endParaRPr lang="en-US"/>
          </a:p>
        </p:txBody>
      </p:sp>
    </p:spTree>
    <p:extLst>
      <p:ext uri="{BB962C8B-B14F-4D97-AF65-F5344CB8AC3E}">
        <p14:creationId xmlns:p14="http://schemas.microsoft.com/office/powerpoint/2010/main" val="183273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dirty="0">
                <a:solidFill>
                  <a:srgbClr val="252525"/>
                </a:solidFill>
              </a:rPr>
              <a:t>Average man weighed 173lbs in the 1970’s….now he weighs 200lbs.  National data from the 2017-2020 National Health and Nutrition Examination Survey showed  41.9% adults have obesity (2 in 5 adults) with 9.2% severely obese. </a:t>
            </a:r>
            <a:r>
              <a:rPr lang="en-US" sz="1100" dirty="0">
                <a:solidFill>
                  <a:srgbClr val="575757"/>
                </a:solidFill>
              </a:rPr>
              <a:t>Nearly 1 in 3 adults (30.7%) are overweight.</a:t>
            </a:r>
            <a:r>
              <a:rPr lang="en-US" sz="1100" baseline="30000" dirty="0">
                <a:solidFill>
                  <a:srgbClr val="575757"/>
                </a:solidFill>
              </a:rPr>
              <a:t>  </a:t>
            </a:r>
            <a:r>
              <a:rPr lang="en-US" sz="1100" dirty="0">
                <a:solidFill>
                  <a:srgbClr val="575757"/>
                </a:solidFill>
              </a:rPr>
              <a:t>About 1 in 6 children and adolescents ages 2 to 19 (16.1%) are overweight with 19% obesity and 6% severely obese.</a:t>
            </a:r>
            <a:endParaRPr lang="en-US" sz="1100" dirty="0">
              <a:solidFill>
                <a:srgbClr val="252525"/>
              </a:solidFill>
            </a:endParaRPr>
          </a:p>
          <a:p>
            <a:pPr algn="l">
              <a:buFont typeface="Arial" panose="020B0604020202020204" pitchFamily="34" charset="0"/>
              <a:buChar char="•"/>
            </a:pPr>
            <a:r>
              <a:rPr lang="en-US" sz="1100" dirty="0">
                <a:solidFill>
                  <a:srgbClr val="252525"/>
                </a:solidFill>
              </a:rPr>
              <a:t>Rural parts of the country had higher rates of obesity than did urban and suburban areas. </a:t>
            </a:r>
          </a:p>
          <a:p>
            <a:pPr algn="l">
              <a:buFont typeface="Arial" panose="020B0604020202020204" pitchFamily="34" charset="0"/>
              <a:buChar char="•"/>
            </a:pPr>
            <a:endParaRPr lang="en-US" sz="1100" dirty="0">
              <a:solidFill>
                <a:srgbClr val="252525"/>
              </a:solidFill>
            </a:endParaRPr>
          </a:p>
          <a:p>
            <a:pPr eaLnBrk="1" hangingPunct="1"/>
            <a:r>
              <a:rPr lang="en-US" altLang="en-US" sz="1100" dirty="0"/>
              <a:t>Obesity predisposes you to numerous diseases and risks (DM, CAD, stroke, breast cancer, arthritis).  Aggravates insulin resistance, BP, causes LVH, low HDL, OSA, metabolic syndrome. With age shift from muscle to fat unless you continue active exercise and weight resistance. Abdominal or central obesity more predictive of risk. Metabolism slows as you age so you will gain weight if you do not reduce calories and increase exercise. Typically gain a pound/year during peri-menopause, and often lands either in the hips or the abdomen.  After menopause women accumulate fate where men do – in the neck, chin and abdomen.  Hormones and genes play a role.</a:t>
            </a:r>
          </a:p>
          <a:p>
            <a:pPr eaLnBrk="1" hangingPunct="1"/>
            <a:endParaRPr lang="en-US" altLang="en-US" sz="1100" dirty="0"/>
          </a:p>
          <a:p>
            <a:pPr defTabSz="933237">
              <a:defRPr/>
            </a:pPr>
            <a:r>
              <a:rPr lang="en-US" sz="1100" dirty="0">
                <a:solidFill>
                  <a:srgbClr val="333333"/>
                </a:solidFill>
                <a:latin typeface="Arial" panose="020B0604020202020204" pitchFamily="34" charset="0"/>
                <a:cs typeface="Arial" panose="020B0604020202020204" pitchFamily="34" charset="0"/>
              </a:rPr>
              <a:t>Weight regain is common because </a:t>
            </a:r>
            <a:r>
              <a:rPr lang="en-US" sz="1100" b="1" dirty="0">
                <a:solidFill>
                  <a:srgbClr val="333333"/>
                </a:solidFill>
                <a:latin typeface="Arial" panose="020B0604020202020204" pitchFamily="34" charset="0"/>
                <a:cs typeface="Arial" panose="020B0604020202020204" pitchFamily="34" charset="0"/>
              </a:rPr>
              <a:t>weight loss triggers the body to increase appetite (hunger), and slow the metabolic rate</a:t>
            </a:r>
            <a:r>
              <a:rPr lang="en-US" sz="1100" dirty="0">
                <a:solidFill>
                  <a:srgbClr val="333333"/>
                </a:solidFill>
                <a:latin typeface="Arial" panose="020B0604020202020204" pitchFamily="34" charset="0"/>
                <a:cs typeface="Arial" panose="020B0604020202020204" pitchFamily="34" charset="0"/>
              </a:rPr>
              <a:t> to get back to the previous </a:t>
            </a:r>
            <a:r>
              <a:rPr lang="en-US" sz="1100" b="1" dirty="0">
                <a:solidFill>
                  <a:srgbClr val="333333"/>
                </a:solidFill>
                <a:latin typeface="Arial" panose="020B0604020202020204" pitchFamily="34" charset="0"/>
                <a:cs typeface="Arial" panose="020B0604020202020204" pitchFamily="34" charset="0"/>
              </a:rPr>
              <a:t>“set point”. </a:t>
            </a:r>
            <a:r>
              <a:rPr lang="en-US" sz="1100" dirty="0">
                <a:solidFill>
                  <a:srgbClr val="333333"/>
                </a:solidFill>
                <a:latin typeface="Arial" panose="020B0604020202020204" pitchFamily="34" charset="0"/>
                <a:cs typeface="Arial" panose="020B0604020202020204" pitchFamily="34" charset="0"/>
              </a:rPr>
              <a:t>Thus, prevention of obesity is key!  </a:t>
            </a:r>
            <a:r>
              <a:rPr lang="en-US" altLang="en-US" sz="1100" dirty="0"/>
              <a:t>To maintain weight, reduce calories and increase exercise.  May need to consider increasing to 200-300 minutes a week (an hour a day).  Lifting weights may be one of the best ways to beat belly fat</a:t>
            </a:r>
          </a:p>
        </p:txBody>
      </p:sp>
      <p:sp>
        <p:nvSpPr>
          <p:cNvPr id="4" name="Slide Number Placeholder 3"/>
          <p:cNvSpPr>
            <a:spLocks noGrp="1"/>
          </p:cNvSpPr>
          <p:nvPr>
            <p:ph type="sldNum" sz="quarter" idx="5"/>
          </p:nvPr>
        </p:nvSpPr>
        <p:spPr/>
        <p:txBody>
          <a:bodyPr/>
          <a:lstStyle/>
          <a:p>
            <a:fld id="{3D3254AC-D8D9-E24A-AADB-644FA4BEEF88}" type="slidenum">
              <a:rPr lang="en-US" smtClean="0"/>
              <a:t>9</a:t>
            </a:fld>
            <a:endParaRPr lang="en-US"/>
          </a:p>
        </p:txBody>
      </p:sp>
    </p:spTree>
    <p:extLst>
      <p:ext uri="{BB962C8B-B14F-4D97-AF65-F5344CB8AC3E}">
        <p14:creationId xmlns:p14="http://schemas.microsoft.com/office/powerpoint/2010/main" val="2860535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2/25/2025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37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2/25/2025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3611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2/25/2025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00441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457199" y="1828800"/>
            <a:ext cx="11247120" cy="3842795"/>
          </a:xfrm>
          <a:prstGeom prst="rect">
            <a:avLst/>
          </a:prstGeom>
        </p:spPr>
        <p:txBody>
          <a:bodyPr>
            <a:noAutofit/>
          </a:bodyPr>
          <a:lstStyle>
            <a:lvl1pPr marL="228600" indent="-228600">
              <a:spcBef>
                <a:spcPts val="0"/>
              </a:spcBef>
              <a:spcAft>
                <a:spcPts val="600"/>
              </a:spcAft>
              <a:buClr>
                <a:schemeClr val="tx2"/>
              </a:buClr>
              <a:buSzPct val="105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742950" indent="-285750">
              <a:spcBef>
                <a:spcPts val="0"/>
              </a:spcBef>
              <a:spcAft>
                <a:spcPts val="600"/>
              </a:spcAft>
              <a:buClr>
                <a:schemeClr val="tx2"/>
              </a:buClr>
              <a:buSzPct val="85000"/>
              <a:buFont typeface="Courier New" panose="02070309020205020404" pitchFamily="49" charset="0"/>
              <a:buChar char="o"/>
              <a:defRPr sz="2400">
                <a:solidFill>
                  <a:schemeClr val="accent6"/>
                </a:solidFill>
                <a:latin typeface="Arial" panose="020B0604020202020204" pitchFamily="34" charset="0"/>
                <a:cs typeface="Arial" panose="020B0604020202020204" pitchFamily="34" charset="0"/>
              </a:defRPr>
            </a:lvl2pPr>
            <a:lvl3pPr marL="1200150" indent="-285750">
              <a:spcBef>
                <a:spcPts val="0"/>
              </a:spcBef>
              <a:spcAft>
                <a:spcPts val="600"/>
              </a:spcAft>
              <a:buClr>
                <a:schemeClr val="tx2"/>
              </a:buClr>
              <a:buSzPct val="95000"/>
              <a:buFont typeface="Wingdings" pitchFamily="2" charset="2"/>
              <a:buChar char="§"/>
              <a:defRPr sz="2400">
                <a:solidFill>
                  <a:schemeClr val="accent6"/>
                </a:solidFill>
                <a:latin typeface="Arial" panose="020B0604020202020204" pitchFamily="34" charset="0"/>
                <a:cs typeface="Arial" panose="020B0604020202020204" pitchFamily="34" charset="0"/>
              </a:defRPr>
            </a:lvl3pPr>
            <a:lvl4pPr marL="1657350" indent="-285750">
              <a:buClr>
                <a:schemeClr val="accent6"/>
              </a:buClr>
              <a:buFont typeface="Arial" panose="020B0604020202020204" pitchFamily="34" charset="0"/>
              <a:buChar char="•"/>
              <a:defRPr sz="2600">
                <a:latin typeface="Arial" panose="020B0604020202020204" pitchFamily="34" charset="0"/>
                <a:cs typeface="Arial" panose="020B0604020202020204" pitchFamily="34" charset="0"/>
              </a:defRPr>
            </a:lvl4pPr>
            <a:lvl5pPr marL="1828800" indent="0">
              <a:buNone/>
              <a:defRPr sz="1400">
                <a:latin typeface="Verdana"/>
                <a:cs typeface="Verdana"/>
              </a:defRPr>
            </a:lvl5pPr>
          </a:lstStyle>
          <a:p>
            <a:pPr lvl="0"/>
            <a:r>
              <a:rPr lang="en-US" dirty="0"/>
              <a:t>Click to add text</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D1052B51-053E-944F-90E8-335286AC5586}"/>
              </a:ext>
            </a:extLst>
          </p:cNvPr>
          <p:cNvSpPr>
            <a:spLocks noGrp="1"/>
          </p:cNvSpPr>
          <p:nvPr>
            <p:ph type="title"/>
          </p:nvPr>
        </p:nvSpPr>
        <p:spPr>
          <a:xfrm>
            <a:off x="457200" y="1097280"/>
            <a:ext cx="11247120" cy="457200"/>
          </a:xfrm>
          <a:prstGeom prst="rect">
            <a:avLst/>
          </a:prstGeom>
        </p:spPr>
        <p:txBody>
          <a:bodyPr lIns="0" tIns="0" rIns="0" bIns="0" anchor="t" anchorCtr="0"/>
          <a:lstStyle>
            <a:lvl1pPr algn="l">
              <a:defRPr sz="3200" b="1">
                <a:solidFill>
                  <a:schemeClr val="accent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98750A80-3C90-BF4E-87A1-3A49CC290600}"/>
              </a:ext>
            </a:extLst>
          </p:cNvPr>
          <p:cNvSpPr>
            <a:spLocks noGrp="1"/>
          </p:cNvSpPr>
          <p:nvPr>
            <p:ph type="sldNum" sz="quarter" idx="18"/>
          </p:nvPr>
        </p:nvSpPr>
        <p:spPr>
          <a:xfrm>
            <a:off x="10810932" y="6255794"/>
            <a:ext cx="913481" cy="446432"/>
          </a:xfrm>
          <a:prstGeom prst="rect">
            <a:avLst/>
          </a:prstGeom>
        </p:spPr>
        <p:txBody>
          <a:bodyPr lIns="0" tIns="0" rIns="0" bIns="0" anchor="ctr"/>
          <a:lstStyle>
            <a:lvl1pPr algn="r">
              <a:defRPr sz="1600">
                <a:solidFill>
                  <a:schemeClr val="tx2">
                    <a:lumMod val="75000"/>
                  </a:schemeClr>
                </a:solidFill>
                <a:latin typeface="Arial" panose="020B0604020202020204" pitchFamily="34" charset="0"/>
                <a:cs typeface="Arial" panose="020B0604020202020204" pitchFamily="34" charset="0"/>
              </a:defRPr>
            </a:lvl1pPr>
          </a:lstStyle>
          <a:p>
            <a:fld id="{7391EDBC-5481-E248-9D04-B6CCC7FAB9E3}" type="slidenum">
              <a:rPr lang="en-US" smtClean="0"/>
              <a:pPr/>
              <a:t>‹#›</a:t>
            </a:fld>
            <a:endParaRPr lang="en-US" dirty="0"/>
          </a:p>
        </p:txBody>
      </p:sp>
    </p:spTree>
    <p:extLst>
      <p:ext uri="{BB962C8B-B14F-4D97-AF65-F5344CB8AC3E}">
        <p14:creationId xmlns:p14="http://schemas.microsoft.com/office/powerpoint/2010/main" val="3588535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2/25/2025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1579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2/25/2025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22380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2/25/2025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31835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2/25/2025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8777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2/25/2025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66572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2/25/2025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0578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2/25/2025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5089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2/25/2025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51921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2/25/2025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60303246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River">
            <a:extLst>
              <a:ext uri="{FF2B5EF4-FFF2-40B4-BE49-F238E27FC236}">
                <a16:creationId xmlns:a16="http://schemas.microsoft.com/office/drawing/2014/main" id="{BE6598E0-FFA2-786F-F4B4-4BF057144B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4" r="-1" b="-1"/>
          <a:stretch/>
        </p:blipFill>
        <p:spPr>
          <a:xfrm>
            <a:off x="20" y="0"/>
            <a:ext cx="12191980" cy="7136296"/>
          </a:xfrm>
          <a:prstGeom prst="rect">
            <a:avLst/>
          </a:prstGeom>
        </p:spPr>
      </p:pic>
      <p:sp>
        <p:nvSpPr>
          <p:cNvPr id="11" name="Rectangle 10">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D6B4D0-BD8C-48B1-E5B7-F4B6B080C19B}"/>
              </a:ext>
            </a:extLst>
          </p:cNvPr>
          <p:cNvSpPr>
            <a:spLocks noGrp="1"/>
          </p:cNvSpPr>
          <p:nvPr>
            <p:ph type="ctrTitle"/>
          </p:nvPr>
        </p:nvSpPr>
        <p:spPr>
          <a:xfrm>
            <a:off x="198784" y="3264659"/>
            <a:ext cx="5897216" cy="1061838"/>
          </a:xfrm>
        </p:spPr>
        <p:txBody>
          <a:bodyPr anchor="b">
            <a:normAutofit fontScale="90000"/>
          </a:bodyPr>
          <a:lstStyle/>
          <a:p>
            <a:r>
              <a:rPr lang="en-US" sz="4800" dirty="0">
                <a:solidFill>
                  <a:schemeClr val="bg1"/>
                </a:solidFill>
                <a:latin typeface="Maiandra GD" panose="020E0502030308020204" pitchFamily="34" charset="77"/>
              </a:rPr>
              <a:t>Focusing on Wellness</a:t>
            </a:r>
          </a:p>
        </p:txBody>
      </p:sp>
      <p:sp>
        <p:nvSpPr>
          <p:cNvPr id="3" name="Subtitle 2">
            <a:extLst>
              <a:ext uri="{FF2B5EF4-FFF2-40B4-BE49-F238E27FC236}">
                <a16:creationId xmlns:a16="http://schemas.microsoft.com/office/drawing/2014/main" id="{FB2D353F-2AF5-6FD9-C2BF-B607D3FD2E39}"/>
              </a:ext>
            </a:extLst>
          </p:cNvPr>
          <p:cNvSpPr>
            <a:spLocks noGrp="1"/>
          </p:cNvSpPr>
          <p:nvPr>
            <p:ph type="subTitle" idx="1"/>
          </p:nvPr>
        </p:nvSpPr>
        <p:spPr>
          <a:xfrm>
            <a:off x="198784" y="4872922"/>
            <a:ext cx="5585790" cy="1208141"/>
          </a:xfrm>
        </p:spPr>
        <p:txBody>
          <a:bodyPr>
            <a:normAutofit/>
          </a:bodyPr>
          <a:lstStyle/>
          <a:p>
            <a:r>
              <a:rPr lang="en-US" sz="2400" b="0" i="1" dirty="0">
                <a:solidFill>
                  <a:schemeClr val="accent4">
                    <a:lumMod val="40000"/>
                    <a:lumOff val="60000"/>
                  </a:schemeClr>
                </a:solidFill>
                <a:effectLst/>
                <a:latin typeface="Maiandra GD" panose="020E0502030308020204" pitchFamily="34" charset="77"/>
              </a:rPr>
              <a:t>“Keep your vitality. A life without health is like a river without water.” </a:t>
            </a:r>
            <a:endParaRPr lang="en-US" sz="2400" i="1" dirty="0">
              <a:solidFill>
                <a:schemeClr val="accent4">
                  <a:lumMod val="40000"/>
                  <a:lumOff val="60000"/>
                </a:schemeClr>
              </a:solidFill>
              <a:latin typeface="Maiandra GD" panose="020E0502030308020204" pitchFamily="34" charset="77"/>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4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E67E-ECE7-5FBB-D099-0184D653E0CD}"/>
              </a:ext>
            </a:extLst>
          </p:cNvPr>
          <p:cNvSpPr>
            <a:spLocks noGrp="1"/>
          </p:cNvSpPr>
          <p:nvPr>
            <p:ph type="title"/>
          </p:nvPr>
        </p:nvSpPr>
        <p:spPr>
          <a:xfrm>
            <a:off x="3102427" y="-415637"/>
            <a:ext cx="6528461" cy="2154219"/>
          </a:xfrm>
        </p:spPr>
        <p:txBody>
          <a:bodyPr/>
          <a:lstStyle/>
          <a:p>
            <a:r>
              <a:rPr lang="en-US" i="1" dirty="0">
                <a:highlight>
                  <a:srgbClr val="00FFFF"/>
                </a:highlight>
              </a:rPr>
              <a:t>Nutritional Fitness</a:t>
            </a:r>
          </a:p>
        </p:txBody>
      </p:sp>
      <p:pic>
        <p:nvPicPr>
          <p:cNvPr id="3" name="Picture 2">
            <a:extLst>
              <a:ext uri="{FF2B5EF4-FFF2-40B4-BE49-F238E27FC236}">
                <a16:creationId xmlns:a16="http://schemas.microsoft.com/office/drawing/2014/main" id="{C3C9142F-33DD-8CCE-6269-9088FD329B69}"/>
              </a:ext>
            </a:extLst>
          </p:cNvPr>
          <p:cNvPicPr>
            <a:picLocks noChangeAspect="1"/>
          </p:cNvPicPr>
          <p:nvPr/>
        </p:nvPicPr>
        <p:blipFill>
          <a:blip r:embed="rId3"/>
          <a:stretch>
            <a:fillRect/>
          </a:stretch>
        </p:blipFill>
        <p:spPr>
          <a:xfrm>
            <a:off x="1256213" y="1177872"/>
            <a:ext cx="9679574" cy="5432156"/>
          </a:xfrm>
          <a:prstGeom prst="rect">
            <a:avLst/>
          </a:prstGeom>
        </p:spPr>
      </p:pic>
    </p:spTree>
    <p:extLst>
      <p:ext uri="{BB962C8B-B14F-4D97-AF65-F5344CB8AC3E}">
        <p14:creationId xmlns:p14="http://schemas.microsoft.com/office/powerpoint/2010/main" val="230533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AB7DD357-E7E8-4465-11B5-9F6509B514ED}"/>
              </a:ext>
            </a:extLst>
          </p:cNvPr>
          <p:cNvSpPr>
            <a:spLocks noGrp="1"/>
          </p:cNvSpPr>
          <p:nvPr>
            <p:ph type="title"/>
          </p:nvPr>
        </p:nvSpPr>
        <p:spPr>
          <a:xfrm>
            <a:off x="2503884" y="175238"/>
            <a:ext cx="6365875" cy="1016000"/>
          </a:xfrm>
        </p:spPr>
        <p:txBody>
          <a:bodyPr>
            <a:normAutofit/>
          </a:bodyPr>
          <a:lstStyle/>
          <a:p>
            <a:pPr algn="ctr">
              <a:defRPr/>
            </a:pPr>
            <a:r>
              <a:rPr lang="en-US" altLang="x-none" sz="5400" i="1" dirty="0">
                <a:solidFill>
                  <a:schemeClr val="tx2"/>
                </a:solidFill>
                <a:highlight>
                  <a:srgbClr val="00FFFF"/>
                </a:highlight>
                <a:ea typeface="Arial" charset="0"/>
                <a:cs typeface="Arial" charset="0"/>
              </a:rPr>
              <a:t>Nutritional Fitness</a:t>
            </a:r>
          </a:p>
        </p:txBody>
      </p:sp>
      <p:pic>
        <p:nvPicPr>
          <p:cNvPr id="46083" name="Content Placeholder 3">
            <a:extLst>
              <a:ext uri="{FF2B5EF4-FFF2-40B4-BE49-F238E27FC236}">
                <a16:creationId xmlns:a16="http://schemas.microsoft.com/office/drawing/2014/main" id="{6960A8F4-7A1B-475F-71D2-64A8F18A62DC}"/>
              </a:ext>
            </a:extLst>
          </p:cNvPr>
          <p:cNvPicPr>
            <a:picLocks noGrp="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2119237" y="1356139"/>
            <a:ext cx="6502400" cy="5219700"/>
          </a:xfrm>
        </p:spPr>
      </p:pic>
      <p:pic>
        <p:nvPicPr>
          <p:cNvPr id="46084" name="Picture 5">
            <a:extLst>
              <a:ext uri="{FF2B5EF4-FFF2-40B4-BE49-F238E27FC236}">
                <a16:creationId xmlns:a16="http://schemas.microsoft.com/office/drawing/2014/main" id="{9FFA4583-0B73-59F9-6C7F-C24347201AD8}"/>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33179" y="1024335"/>
            <a:ext cx="4035467" cy="337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a:extLst>
              <a:ext uri="{FF2B5EF4-FFF2-40B4-BE49-F238E27FC236}">
                <a16:creationId xmlns:a16="http://schemas.microsoft.com/office/drawing/2014/main" id="{B74EDC67-9880-0403-04B4-61BD4F4118FB}"/>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15699" y="1589344"/>
            <a:ext cx="2228175" cy="281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0">
            <a:extLst>
              <a:ext uri="{FF2B5EF4-FFF2-40B4-BE49-F238E27FC236}">
                <a16:creationId xmlns:a16="http://schemas.microsoft.com/office/drawing/2014/main" id="{3DC6ADF0-175B-E5DD-7D78-A0642C773E6C}"/>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568579" y="4567766"/>
            <a:ext cx="2579902" cy="171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96" name="Rectangle 15395">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98" name="Rectangle 15397">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370" name="Picture 10" descr="Kids get better quality sleep if they share bed with their pets, study  suggests | Daily Mail Online">
            <a:extLst>
              <a:ext uri="{FF2B5EF4-FFF2-40B4-BE49-F238E27FC236}">
                <a16:creationId xmlns:a16="http://schemas.microsoft.com/office/drawing/2014/main" id="{4CFBFF5C-BEE3-4F64-BE18-15CB329F942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3" y="0"/>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15400" name="Rectangle 15399">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B2A2A-C28A-D199-4962-9D6CE11A282A}"/>
              </a:ext>
            </a:extLst>
          </p:cNvPr>
          <p:cNvSpPr>
            <a:spLocks noGrp="1"/>
          </p:cNvSpPr>
          <p:nvPr>
            <p:ph type="title"/>
          </p:nvPr>
        </p:nvSpPr>
        <p:spPr>
          <a:xfrm>
            <a:off x="8147510" y="5374493"/>
            <a:ext cx="5452529" cy="1201266"/>
          </a:xfrm>
        </p:spPr>
        <p:txBody>
          <a:bodyPr vert="horz" lIns="91440" tIns="45720" rIns="91440" bIns="45720" rtlCol="0" anchor="t">
            <a:normAutofit/>
          </a:bodyPr>
          <a:lstStyle/>
          <a:p>
            <a:r>
              <a:rPr lang="en-US" sz="6600" i="1" dirty="0"/>
              <a:t>Sleep…</a:t>
            </a:r>
          </a:p>
        </p:txBody>
      </p:sp>
      <p:sp>
        <p:nvSpPr>
          <p:cNvPr id="15402" name="Rectangle 15401">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527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3" name="Rectangle 103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7" name="Rectangle 1036">
            <a:extLst>
              <a:ext uri="{FF2B5EF4-FFF2-40B4-BE49-F238E27FC236}">
                <a16:creationId xmlns:a16="http://schemas.microsoft.com/office/drawing/2014/main" id="{3EAF38DC-B069-4F74-89ED-92C7579C3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w Much Do Puppies Sleep? | Daily Paws">
            <a:extLst>
              <a:ext uri="{FF2B5EF4-FFF2-40B4-BE49-F238E27FC236}">
                <a16:creationId xmlns:a16="http://schemas.microsoft.com/office/drawing/2014/main" id="{AB672DA7-3610-6284-F35F-06D6453755A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
          <a:stretch/>
        </p:blipFill>
        <p:spPr bwMode="auto">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9" name="Freeform: Shape 1038">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1" name="Freeform: Shape 1040">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F83E2DF-BDF0-4246-228B-06C15D4E2B7E}"/>
              </a:ext>
            </a:extLst>
          </p:cNvPr>
          <p:cNvSpPr txBox="1"/>
          <p:nvPr/>
        </p:nvSpPr>
        <p:spPr>
          <a:xfrm>
            <a:off x="374904" y="945049"/>
            <a:ext cx="4992624" cy="825707"/>
          </a:xfrm>
          <a:prstGeom prst="rect">
            <a:avLst/>
          </a:prstGeom>
          <a:solidFill>
            <a:schemeClr val="bg1"/>
          </a:solidFill>
        </p:spPr>
        <p:txBody>
          <a:bodyPr vert="horz" lIns="91440" tIns="45720" rIns="91440" bIns="45720" rtlCol="0" anchor="b">
            <a:normAutofit/>
          </a:bodyPr>
          <a:lstStyle/>
          <a:p>
            <a:pPr>
              <a:lnSpc>
                <a:spcPct val="90000"/>
              </a:lnSpc>
              <a:spcBef>
                <a:spcPct val="0"/>
              </a:spcBef>
              <a:spcAft>
                <a:spcPts val="600"/>
              </a:spcAft>
            </a:pPr>
            <a:r>
              <a:rPr lang="en-US" sz="4800" b="1" i="1" dirty="0">
                <a:latin typeface="+mj-lt"/>
                <a:ea typeface="+mj-ea"/>
                <a:cs typeface="+mj-cs"/>
              </a:rPr>
              <a:t>Sleep Hygiene</a:t>
            </a:r>
          </a:p>
        </p:txBody>
      </p:sp>
      <p:sp>
        <p:nvSpPr>
          <p:cNvPr id="1043" name="Rectangle 1042">
            <a:extLst>
              <a:ext uri="{FF2B5EF4-FFF2-40B4-BE49-F238E27FC236}">
                <a16:creationId xmlns:a16="http://schemas.microsoft.com/office/drawing/2014/main" id="{7A0CBFF4-EA32-4FE2-BA6B-8F3A6E6ED1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253806"/>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C2C7745-0489-CD93-19F2-606DE5E5491D}"/>
              </a:ext>
            </a:extLst>
          </p:cNvPr>
          <p:cNvSpPr txBox="1"/>
          <p:nvPr/>
        </p:nvSpPr>
        <p:spPr>
          <a:xfrm>
            <a:off x="374904" y="2251095"/>
            <a:ext cx="5445128" cy="3402363"/>
          </a:xfrm>
          <a:prstGeom prst="rect">
            <a:avLst/>
          </a:prstGeom>
        </p:spPr>
        <p:txBody>
          <a:bodyPr vert="horz" lIns="91440" tIns="45720" rIns="91440" bIns="45720" rtlCol="0" anchor="t">
            <a:noAutofit/>
          </a:bodyPr>
          <a:lstStyle/>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Make your bedroom a cave</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Use your bed for sleep or sex ONLY</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Keep regular sleep hours</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Avoid tobacco, alcohol and caffeine</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Turn off electronic devices</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Relax before bed</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Get daily exercise and AM sunlight</a:t>
            </a:r>
          </a:p>
          <a:p>
            <a:pPr indent="-228600">
              <a:lnSpc>
                <a:spcPct val="110000"/>
              </a:lnSpc>
              <a:spcAft>
                <a:spcPts val="600"/>
              </a:spcAft>
              <a:buFont typeface="Arial" panose="020B0604020202020204" pitchFamily="34" charset="0"/>
              <a:buChar char="•"/>
              <a:defRPr/>
            </a:pPr>
            <a:r>
              <a:rPr lang="en-US" altLang="en-US" sz="2400" b="1" dirty="0">
                <a:latin typeface="Maiandra GD" panose="020E0502030308020204" pitchFamily="34" charset="77"/>
              </a:rPr>
              <a:t>Don</a:t>
            </a:r>
            <a:r>
              <a:rPr lang="en-US" altLang="ja-JP" sz="2400" b="1" dirty="0">
                <a:latin typeface="Maiandra GD" panose="020E0502030308020204" pitchFamily="34" charset="77"/>
              </a:rPr>
              <a:t>’t “</a:t>
            </a:r>
            <a:r>
              <a:rPr lang="en-US" altLang="ja-JP" sz="2400" b="1" dirty="0" err="1">
                <a:latin typeface="Maiandra GD" panose="020E0502030308020204" pitchFamily="34" charset="77"/>
              </a:rPr>
              <a:t>horribilize</a:t>
            </a:r>
            <a:r>
              <a:rPr lang="en-US" altLang="ja-JP" sz="2400" b="1" dirty="0">
                <a:latin typeface="Maiandra GD" panose="020E0502030308020204" pitchFamily="34" charset="77"/>
              </a:rPr>
              <a:t>”</a:t>
            </a:r>
            <a:endParaRPr lang="en-US" sz="2400" dirty="0">
              <a:latin typeface="Maiandra GD" panose="020E0502030308020204" pitchFamily="34" charset="77"/>
            </a:endParaRPr>
          </a:p>
        </p:txBody>
      </p:sp>
    </p:spTree>
    <p:extLst>
      <p:ext uri="{BB962C8B-B14F-4D97-AF65-F5344CB8AC3E}">
        <p14:creationId xmlns:p14="http://schemas.microsoft.com/office/powerpoint/2010/main" val="3424600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3000">
              <a:schemeClr val="accent4">
                <a:lumMod val="45000"/>
                <a:lumOff val="55000"/>
              </a:schemeClr>
            </a:gs>
            <a:gs pos="83000">
              <a:schemeClr val="accent4">
                <a:lumMod val="45000"/>
                <a:lumOff val="55000"/>
              </a:schemeClr>
            </a:gs>
            <a:gs pos="64000">
              <a:schemeClr val="accent4">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129" name="Rectangle 312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1" name="Rectangle 313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33" name="Rectangle 3132">
            <a:extLst>
              <a:ext uri="{FF2B5EF4-FFF2-40B4-BE49-F238E27FC236}">
                <a16:creationId xmlns:a16="http://schemas.microsoft.com/office/drawing/2014/main" id="{634E5E7C-1976-4C3E-A934-9425D4F2B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35" name="Rectangle 3134">
            <a:extLst>
              <a:ext uri="{FF2B5EF4-FFF2-40B4-BE49-F238E27FC236}">
                <a16:creationId xmlns:a16="http://schemas.microsoft.com/office/drawing/2014/main" id="{78D323F3-5366-46A1-A430-A21785CA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34EE33-BE67-F27E-CFA1-2568C58E4ECE}"/>
              </a:ext>
            </a:extLst>
          </p:cNvPr>
          <p:cNvSpPr>
            <a:spLocks noGrp="1"/>
          </p:cNvSpPr>
          <p:nvPr>
            <p:ph type="title"/>
          </p:nvPr>
        </p:nvSpPr>
        <p:spPr>
          <a:xfrm>
            <a:off x="1919113" y="4727448"/>
            <a:ext cx="8384770" cy="868680"/>
          </a:xfrm>
        </p:spPr>
        <p:txBody>
          <a:bodyPr vert="horz" lIns="91440" tIns="45720" rIns="91440" bIns="45720" rtlCol="0" anchor="ctr">
            <a:noAutofit/>
          </a:bodyPr>
          <a:lstStyle/>
          <a:p>
            <a:pPr algn="ctr"/>
            <a:r>
              <a:rPr lang="en-US" sz="6000" i="1" dirty="0"/>
              <a:t>Preventive Healthcare</a:t>
            </a:r>
          </a:p>
        </p:txBody>
      </p:sp>
      <p:sp>
        <p:nvSpPr>
          <p:cNvPr id="3137" name="Rectangle: Rounded Corners 3136">
            <a:extLst>
              <a:ext uri="{FF2B5EF4-FFF2-40B4-BE49-F238E27FC236}">
                <a16:creationId xmlns:a16="http://schemas.microsoft.com/office/drawing/2014/main" id="{F94368A0-A606-4A85-99C2-5DEC95FCC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3076" name="Picture 4" descr="Preventive Medicine - Advanced Cardiology and Primary Care LLC">
            <a:extLst>
              <a:ext uri="{FF2B5EF4-FFF2-40B4-BE49-F238E27FC236}">
                <a16:creationId xmlns:a16="http://schemas.microsoft.com/office/drawing/2014/main" id="{CF71E614-9648-DD17-F2E6-AE60DE4706A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1"/>
          <a:stretch/>
        </p:blipFill>
        <p:spPr bwMode="auto">
          <a:xfrm>
            <a:off x="20" y="10"/>
            <a:ext cx="5989300" cy="4426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reventive Care Services Overview - CDPHP">
            <a:extLst>
              <a:ext uri="{FF2B5EF4-FFF2-40B4-BE49-F238E27FC236}">
                <a16:creationId xmlns:a16="http://schemas.microsoft.com/office/drawing/2014/main" id="{819EEC05-58FC-BA93-FB58-7ADF67B7D84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1"/>
          <a:stretch/>
        </p:blipFill>
        <p:spPr bwMode="auto">
          <a:xfrm>
            <a:off x="6202680" y="10"/>
            <a:ext cx="5989320" cy="4426159"/>
          </a:xfrm>
          <a:prstGeom prst="rect">
            <a:avLst/>
          </a:prstGeom>
        </p:spPr>
      </p:pic>
      <p:sp>
        <p:nvSpPr>
          <p:cNvPr id="3" name="TextBox 2">
            <a:extLst>
              <a:ext uri="{FF2B5EF4-FFF2-40B4-BE49-F238E27FC236}">
                <a16:creationId xmlns:a16="http://schemas.microsoft.com/office/drawing/2014/main" id="{21E1135D-870D-6F35-19AE-FA4F22994B0D}"/>
              </a:ext>
            </a:extLst>
          </p:cNvPr>
          <p:cNvSpPr txBox="1"/>
          <p:nvPr/>
        </p:nvSpPr>
        <p:spPr>
          <a:xfrm>
            <a:off x="2839653" y="5679758"/>
            <a:ext cx="6482865" cy="523220"/>
          </a:xfrm>
          <a:prstGeom prst="rect">
            <a:avLst/>
          </a:prstGeom>
          <a:noFill/>
        </p:spPr>
        <p:txBody>
          <a:bodyPr wrap="none" rtlCol="0">
            <a:spAutoFit/>
          </a:bodyPr>
          <a:lstStyle/>
          <a:p>
            <a:r>
              <a:rPr lang="en-US" sz="2800" b="1" i="1" dirty="0">
                <a:solidFill>
                  <a:schemeClr val="accent4">
                    <a:lumMod val="50000"/>
                  </a:schemeClr>
                </a:solidFill>
                <a:latin typeface="Maiandra GD" panose="020E0502030308020204" pitchFamily="34" charset="77"/>
              </a:rPr>
              <a:t>Ask about immunizations and screenings</a:t>
            </a:r>
          </a:p>
        </p:txBody>
      </p:sp>
    </p:spTree>
    <p:extLst>
      <p:ext uri="{BB962C8B-B14F-4D97-AF65-F5344CB8AC3E}">
        <p14:creationId xmlns:p14="http://schemas.microsoft.com/office/powerpoint/2010/main" val="282831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84B116-7CED-EC60-C068-61A2FC52BF39}"/>
              </a:ext>
            </a:extLst>
          </p:cNvPr>
          <p:cNvSpPr>
            <a:spLocks noGrp="1"/>
          </p:cNvSpPr>
          <p:nvPr>
            <p:ph type="title"/>
          </p:nvPr>
        </p:nvSpPr>
        <p:spPr>
          <a:xfrm>
            <a:off x="286802" y="1077686"/>
            <a:ext cx="4634520" cy="1085003"/>
          </a:xfrm>
          <a:solidFill>
            <a:schemeClr val="accent1"/>
          </a:solidFill>
          <a:ln>
            <a:solidFill>
              <a:schemeClr val="accent1">
                <a:lumMod val="60000"/>
                <a:lumOff val="40000"/>
              </a:schemeClr>
            </a:solidFill>
          </a:ln>
        </p:spPr>
        <p:txBody>
          <a:bodyPr vert="horz" lIns="91440" tIns="45720" rIns="91440" bIns="45720" rtlCol="0" anchor="b">
            <a:normAutofit fontScale="90000"/>
          </a:bodyPr>
          <a:lstStyle/>
          <a:p>
            <a:pPr algn="ctr"/>
            <a:r>
              <a:rPr lang="en-US" sz="4800" i="1" dirty="0"/>
              <a:t> </a:t>
            </a:r>
            <a:r>
              <a:rPr lang="en-US" sz="6700" i="1" dirty="0"/>
              <a:t>Menopause</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What are the symptoms of the menopause?">
            <a:extLst>
              <a:ext uri="{FF2B5EF4-FFF2-40B4-BE49-F238E27FC236}">
                <a16:creationId xmlns:a16="http://schemas.microsoft.com/office/drawing/2014/main" id="{D4ADAFDA-0D9A-C66D-5B1E-C4DA1D0AC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419" y="174879"/>
            <a:ext cx="6511255" cy="6508242"/>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10 Things the Men in Your Life Need to Know About Menopause - HealthyWomen">
            <a:extLst>
              <a:ext uri="{FF2B5EF4-FFF2-40B4-BE49-F238E27FC236}">
                <a16:creationId xmlns:a16="http://schemas.microsoft.com/office/drawing/2014/main" id="{4DAF7FDD-6DDC-B86F-7F92-437FBD99A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88" y="2406178"/>
            <a:ext cx="4889148" cy="325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684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106" name="Picture 10" descr="Andropause Treatment, Male Menopause Symptoms">
            <a:extLst>
              <a:ext uri="{FF2B5EF4-FFF2-40B4-BE49-F238E27FC236}">
                <a16:creationId xmlns:a16="http://schemas.microsoft.com/office/drawing/2014/main" id="{02E92910-EC4C-7537-D5EA-43B5A73CD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193" y="150567"/>
            <a:ext cx="6528026" cy="6556865"/>
          </a:xfrm>
          <a:prstGeom prst="rect">
            <a:avLst/>
          </a:prstGeom>
          <a:ln w="190500" cap="sq">
            <a:solidFill>
              <a:schemeClr val="accent1">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37BF0B0F-7CB8-B53E-D2D9-1351349B738F}"/>
              </a:ext>
            </a:extLst>
          </p:cNvPr>
          <p:cNvSpPr>
            <a:spLocks noGrp="1"/>
          </p:cNvSpPr>
          <p:nvPr>
            <p:ph type="title"/>
          </p:nvPr>
        </p:nvSpPr>
        <p:spPr>
          <a:xfrm>
            <a:off x="229906" y="898071"/>
            <a:ext cx="4750308" cy="1061359"/>
          </a:xfrm>
          <a:solidFill>
            <a:schemeClr val="accent1"/>
          </a:solidFill>
        </p:spPr>
        <p:txBody>
          <a:bodyPr/>
          <a:lstStyle/>
          <a:p>
            <a:r>
              <a:rPr lang="en-US" i="1"/>
              <a:t>“Manopause”</a:t>
            </a:r>
            <a:endParaRPr lang="en-US" i="1" dirty="0"/>
          </a:p>
        </p:txBody>
      </p:sp>
      <p:pic>
        <p:nvPicPr>
          <p:cNvPr id="4110" name="Picture 14" descr="What Are the Signs of Male Menopause? | Live Science">
            <a:extLst>
              <a:ext uri="{FF2B5EF4-FFF2-40B4-BE49-F238E27FC236}">
                <a16:creationId xmlns:a16="http://schemas.microsoft.com/office/drawing/2014/main" id="{30229344-87B5-2A63-9678-986204202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06" y="2766186"/>
            <a:ext cx="4750308" cy="277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692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75">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sp useBgFill="1">
        <p:nvSpPr>
          <p:cNvPr id="60422" name="Rectangle 6042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424" name="Rectangle 6042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26" name="Rectangle 6042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428" name="Rectangle 60427">
            <a:extLst>
              <a:ext uri="{FF2B5EF4-FFF2-40B4-BE49-F238E27FC236}">
                <a16:creationId xmlns:a16="http://schemas.microsoft.com/office/drawing/2014/main" id="{AFF8D2E5-2C4E-47B1-930B-6C82B7C31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881ED-62A6-C346-9168-A0D218493BEE}"/>
              </a:ext>
            </a:extLst>
          </p:cNvPr>
          <p:cNvSpPr>
            <a:spLocks noGrp="1"/>
          </p:cNvSpPr>
          <p:nvPr>
            <p:ph type="title"/>
          </p:nvPr>
        </p:nvSpPr>
        <p:spPr>
          <a:xfrm>
            <a:off x="841248" y="251312"/>
            <a:ext cx="10506456" cy="1010264"/>
          </a:xfrm>
        </p:spPr>
        <p:txBody>
          <a:bodyPr vert="horz" lIns="91440" tIns="45720" rIns="91440" bIns="45720" rtlCol="0" anchor="ctr">
            <a:normAutofit/>
          </a:bodyPr>
          <a:lstStyle/>
          <a:p>
            <a:pPr>
              <a:defRPr/>
            </a:pPr>
            <a:r>
              <a:rPr lang="en-US" i="1" dirty="0"/>
              <a:t>Resilience</a:t>
            </a:r>
          </a:p>
        </p:txBody>
      </p:sp>
      <p:sp>
        <p:nvSpPr>
          <p:cNvPr id="60430" name="Rectangle 60429">
            <a:extLst>
              <a:ext uri="{FF2B5EF4-FFF2-40B4-BE49-F238E27FC236}">
                <a16:creationId xmlns:a16="http://schemas.microsoft.com/office/drawing/2014/main" id="{801E4ADA-0EA9-4930-846E-3C11E8BED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618"/>
            <a:ext cx="128016" cy="6314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432" name="Rectangle 60431">
            <a:extLst>
              <a:ext uri="{FF2B5EF4-FFF2-40B4-BE49-F238E27FC236}">
                <a16:creationId xmlns:a16="http://schemas.microsoft.com/office/drawing/2014/main" id="{FB92FFCE-0C90-454E-AA25-D4EE9A6C3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38086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417" name="Picture 3" descr="Diagram&#10;&#10;Description automatically generated">
            <a:extLst>
              <a:ext uri="{FF2B5EF4-FFF2-40B4-BE49-F238E27FC236}">
                <a16:creationId xmlns:a16="http://schemas.microsoft.com/office/drawing/2014/main" id="{A3214A5C-C532-6A97-C52F-75D2526CD4F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95078" y="1567752"/>
            <a:ext cx="8723906" cy="51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857BDE-517B-5948-8509-96B26BC75481}"/>
              </a:ext>
            </a:extLst>
          </p:cNvPr>
          <p:cNvSpPr txBox="1"/>
          <p:nvPr/>
        </p:nvSpPr>
        <p:spPr>
          <a:xfrm>
            <a:off x="5211953" y="421065"/>
            <a:ext cx="3655168" cy="646331"/>
          </a:xfrm>
          <a:prstGeom prst="rect">
            <a:avLst/>
          </a:prstGeom>
          <a:gradFill>
            <a:gsLst>
              <a:gs pos="26000">
                <a:schemeClr val="accent6">
                  <a:lumMod val="60000"/>
                  <a:lumOff val="40000"/>
                </a:schemeClr>
              </a:gs>
              <a:gs pos="99000">
                <a:schemeClr val="accent6">
                  <a:lumMod val="20000"/>
                  <a:lumOff val="80000"/>
                </a:schemeClr>
              </a:gs>
              <a:gs pos="50000">
                <a:schemeClr val="accent6">
                  <a:lumMod val="40000"/>
                  <a:lumOff val="60000"/>
                </a:schemeClr>
              </a:gs>
              <a:gs pos="81000">
                <a:schemeClr val="accent6">
                  <a:lumMod val="20000"/>
                  <a:lumOff val="80000"/>
                </a:schemeClr>
              </a:gs>
            </a:gsLst>
            <a:lin ang="2700000" scaled="1"/>
          </a:gradFill>
        </p:spPr>
        <p:txBody>
          <a:bodyPr wrap="none">
            <a:spAutoFit/>
          </a:bodyPr>
          <a:lstStyle/>
          <a:p>
            <a:pPr defTabSz="713232">
              <a:spcAft>
                <a:spcPts val="600"/>
              </a:spcAft>
              <a:defRPr/>
            </a:pPr>
            <a:r>
              <a:rPr lang="en-US" sz="3600" i="1" kern="1200" dirty="0">
                <a:solidFill>
                  <a:srgbClr val="FF0000"/>
                </a:solidFill>
                <a:effectLst>
                  <a:outerShdw blurRad="38100" dist="38100" dir="2700000" algn="tl">
                    <a:srgbClr val="000000">
                      <a:alpha val="43137"/>
                    </a:srgbClr>
                  </a:outerShdw>
                </a:effectLst>
                <a:latin typeface="Maiandra GD" panose="020E0502030308020204" pitchFamily="34" charset="77"/>
                <a:ea typeface="+mn-ea"/>
                <a:cs typeface="+mn-cs"/>
              </a:rPr>
              <a:t>Know your limits</a:t>
            </a:r>
            <a:endParaRPr lang="en-US" sz="3600" i="1" dirty="0">
              <a:solidFill>
                <a:srgbClr val="FF0000"/>
              </a:solidFill>
              <a:effectLst>
                <a:outerShdw blurRad="38100" dist="38100" dir="2700000" algn="tl">
                  <a:srgbClr val="000000">
                    <a:alpha val="43137"/>
                  </a:srgbClr>
                </a:outerShdw>
              </a:effectLst>
              <a:latin typeface="Maiandra GD" panose="020E0502030308020204" pitchFamily="34" charset="77"/>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D4D1-C43E-7BD6-AAFF-EA4CD807D77A}"/>
              </a:ext>
            </a:extLst>
          </p:cNvPr>
          <p:cNvSpPr>
            <a:spLocks noGrp="1"/>
          </p:cNvSpPr>
          <p:nvPr>
            <p:ph type="title"/>
          </p:nvPr>
        </p:nvSpPr>
        <p:spPr>
          <a:xfrm flipH="1">
            <a:off x="2057402" y="5548393"/>
            <a:ext cx="45719" cy="47603"/>
          </a:xfrm>
        </p:spPr>
        <p:txBody>
          <a:bodyPr vert="horz" lIns="91440" tIns="45720" rIns="91440" bIns="45720" rtlCol="0" anchor="b">
            <a:noAutofit/>
          </a:bodyPr>
          <a:lstStyle/>
          <a:p>
            <a:pPr algn="ctr"/>
            <a:endParaRPr lang="en-US" sz="4000" dirty="0">
              <a:solidFill>
                <a:schemeClr val="bg1"/>
              </a:solidFill>
            </a:endParaRPr>
          </a:p>
        </p:txBody>
      </p:sp>
      <p:sp>
        <p:nvSpPr>
          <p:cNvPr id="4103" name="Rectangle 410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Rectangle 410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Rectangle 4106">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Recommended Read: The Good Life - Lowell, Blake &amp; Associates, Inc.">
            <a:extLst>
              <a:ext uri="{FF2B5EF4-FFF2-40B4-BE49-F238E27FC236}">
                <a16:creationId xmlns:a16="http://schemas.microsoft.com/office/drawing/2014/main" id="{21EE31EA-5969-719C-2128-753C792E4F0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20" y="0"/>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9FA98EAA-A866-4C95-A2A8-44E46FBA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56000">
                <a:schemeClr val="tx1">
                  <a:alpha val="40000"/>
                </a:schemeClr>
              </a:gs>
              <a:gs pos="100000">
                <a:schemeClr val="tx1">
                  <a:alpha val="8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F6AA25-186C-1166-2619-8899E334AEC4}"/>
              </a:ext>
            </a:extLst>
          </p:cNvPr>
          <p:cNvSpPr txBox="1"/>
          <p:nvPr/>
        </p:nvSpPr>
        <p:spPr>
          <a:xfrm>
            <a:off x="6879054" y="3473947"/>
            <a:ext cx="4229043" cy="769441"/>
          </a:xfrm>
          <a:prstGeom prst="rect">
            <a:avLst/>
          </a:prstGeom>
          <a:solidFill>
            <a:schemeClr val="accent3">
              <a:lumMod val="40000"/>
              <a:lumOff val="60000"/>
            </a:schemeClr>
          </a:solidFill>
        </p:spPr>
        <p:txBody>
          <a:bodyPr wrap="none" rtlCol="0">
            <a:spAutoFit/>
          </a:bodyPr>
          <a:lstStyle/>
          <a:p>
            <a:r>
              <a:rPr lang="en-US" sz="4400" b="1" dirty="0">
                <a:solidFill>
                  <a:srgbClr val="0070C0"/>
                </a:solidFill>
                <a:latin typeface="Lucida Calligraphy" panose="03010101010101010101" pitchFamily="66" charset="77"/>
              </a:rPr>
              <a:t>Relationships</a:t>
            </a:r>
          </a:p>
        </p:txBody>
      </p:sp>
    </p:spTree>
    <p:extLst>
      <p:ext uri="{BB962C8B-B14F-4D97-AF65-F5344CB8AC3E}">
        <p14:creationId xmlns:p14="http://schemas.microsoft.com/office/powerpoint/2010/main" val="355484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air of hands holding each other&#10;&#10;Description automatically generated with medium confidence">
            <a:extLst>
              <a:ext uri="{FF2B5EF4-FFF2-40B4-BE49-F238E27FC236}">
                <a16:creationId xmlns:a16="http://schemas.microsoft.com/office/drawing/2014/main" id="{53665612-8977-2FB2-4502-F8565E41C7C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52751" y="402040"/>
            <a:ext cx="11550506" cy="6053920"/>
          </a:xfrm>
          <a:prstGeom prst="rect">
            <a:avLst/>
          </a:prstGeom>
        </p:spPr>
      </p:pic>
      <p:sp>
        <p:nvSpPr>
          <p:cNvPr id="21" name="Rectangle 2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E53C81-9E8B-469F-AF38-A5E386ED90A8}"/>
              </a:ext>
            </a:extLst>
          </p:cNvPr>
          <p:cNvSpPr txBox="1"/>
          <p:nvPr/>
        </p:nvSpPr>
        <p:spPr>
          <a:xfrm>
            <a:off x="2997543" y="1521725"/>
            <a:ext cx="6098058" cy="707886"/>
          </a:xfrm>
          <a:prstGeom prst="rect">
            <a:avLst/>
          </a:prstGeom>
          <a:noFill/>
        </p:spPr>
        <p:txBody>
          <a:bodyPr wrap="square">
            <a:spAutoFit/>
          </a:bodyPr>
          <a:lstStyle/>
          <a:p>
            <a:pPr algn="ctr"/>
            <a:r>
              <a:rPr lang="en-US" sz="4000" b="1" i="1" dirty="0">
                <a:solidFill>
                  <a:schemeClr val="bg1"/>
                </a:solidFill>
                <a:highlight>
                  <a:srgbClr val="800000"/>
                </a:highlight>
                <a:latin typeface="Maiandra GD" panose="020E0502030308020204" pitchFamily="34" charset="77"/>
              </a:rPr>
              <a:t>Your Spouse…</a:t>
            </a:r>
          </a:p>
        </p:txBody>
      </p:sp>
      <p:sp>
        <p:nvSpPr>
          <p:cNvPr id="11" name="TextBox 10">
            <a:extLst>
              <a:ext uri="{FF2B5EF4-FFF2-40B4-BE49-F238E27FC236}">
                <a16:creationId xmlns:a16="http://schemas.microsoft.com/office/drawing/2014/main" id="{6D3E9BD1-7CEB-453E-A81A-14E66B7059D5}"/>
              </a:ext>
            </a:extLst>
          </p:cNvPr>
          <p:cNvSpPr txBox="1"/>
          <p:nvPr/>
        </p:nvSpPr>
        <p:spPr>
          <a:xfrm>
            <a:off x="4185851" y="2381086"/>
            <a:ext cx="4080818" cy="707886"/>
          </a:xfrm>
          <a:prstGeom prst="rect">
            <a:avLst/>
          </a:prstGeom>
          <a:noFill/>
        </p:spPr>
        <p:txBody>
          <a:bodyPr wrap="square">
            <a:spAutoFit/>
          </a:bodyPr>
          <a:lstStyle/>
          <a:p>
            <a:r>
              <a:rPr lang="en-US" sz="4000" b="1" i="1" dirty="0">
                <a:solidFill>
                  <a:schemeClr val="bg1"/>
                </a:solidFill>
                <a:highlight>
                  <a:srgbClr val="800000"/>
                </a:highlight>
                <a:latin typeface="Maiandra GD" panose="020E0502030308020204" pitchFamily="34" charset="77"/>
              </a:rPr>
              <a:t>Work as a Team</a:t>
            </a:r>
          </a:p>
        </p:txBody>
      </p:sp>
    </p:spTree>
    <p:extLst>
      <p:ext uri="{BB962C8B-B14F-4D97-AF65-F5344CB8AC3E}">
        <p14:creationId xmlns:p14="http://schemas.microsoft.com/office/powerpoint/2010/main" val="4100422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57" name="Rectangle 205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Rectangle 205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Rectangle 206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245A68-8A6C-F305-3928-E5DF5ADD9F19}"/>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i="1" dirty="0"/>
              <a:t>What is Wellness?</a:t>
            </a:r>
          </a:p>
        </p:txBody>
      </p:sp>
      <p:sp>
        <p:nvSpPr>
          <p:cNvPr id="2063" name="Rectangle 206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5" name="Rectangle 206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1229046-D6B7-5C53-C8E8-440F12D0CEA6}"/>
              </a:ext>
            </a:extLst>
          </p:cNvPr>
          <p:cNvSpPr txBox="1"/>
          <p:nvPr/>
        </p:nvSpPr>
        <p:spPr>
          <a:xfrm>
            <a:off x="615458" y="3355848"/>
            <a:ext cx="6268770" cy="2825496"/>
          </a:xfrm>
          <a:prstGeom prst="rect">
            <a:avLst/>
          </a:prstGeom>
          <a:solidFill>
            <a:schemeClr val="accent1"/>
          </a:solidFill>
        </p:spPr>
        <p:txBody>
          <a:bodyPr vert="horz" lIns="91440" tIns="45720" rIns="91440" bIns="45720" rtlCol="0">
            <a:normAutofit/>
          </a:bodyPr>
          <a:lstStyle/>
          <a:p>
            <a:pPr>
              <a:lnSpc>
                <a:spcPct val="110000"/>
              </a:lnSpc>
              <a:spcAft>
                <a:spcPts val="600"/>
              </a:spcAft>
              <a:buClr>
                <a:srgbClr val="7030A0"/>
              </a:buClr>
              <a:defRPr/>
            </a:pPr>
            <a:r>
              <a:rPr lang="en-US" altLang="en-US" sz="3200" i="1" dirty="0">
                <a:latin typeface="Maiandra GD" panose="020E0502030308020204" pitchFamily="34" charset="77"/>
              </a:rPr>
              <a:t>Health is a state of complete physical, mental, spiritual and social well-being, and not merely the absence of disease or infirmity.</a:t>
            </a:r>
          </a:p>
        </p:txBody>
      </p:sp>
      <p:pic>
        <p:nvPicPr>
          <p:cNvPr id="2050" name="Picture 2" descr="Positive Quotes : Inspiration for Wellness - Wellness comes from personal  balance, not bodily perf... | Positive quotes, Daily spiritual quotes,  Powerful words">
            <a:extLst>
              <a:ext uri="{FF2B5EF4-FFF2-40B4-BE49-F238E27FC236}">
                <a16:creationId xmlns:a16="http://schemas.microsoft.com/office/drawing/2014/main" id="{7E4AEF8D-4B14-27E3-581B-B83A4AA859D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1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6148" name="Picture 4" descr="Expat Chronicles: Family Togetherness — Stitched in Color">
            <a:extLst>
              <a:ext uri="{FF2B5EF4-FFF2-40B4-BE49-F238E27FC236}">
                <a16:creationId xmlns:a16="http://schemas.microsoft.com/office/drawing/2014/main" id="{E2657FA4-3E2E-8C1A-1CE8-8DEB896A2B0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00" y="0"/>
            <a:ext cx="10285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39DD7C-3019-9BED-B99F-990DED2E77CE}"/>
              </a:ext>
            </a:extLst>
          </p:cNvPr>
          <p:cNvSpPr txBox="1"/>
          <p:nvPr/>
        </p:nvSpPr>
        <p:spPr>
          <a:xfrm>
            <a:off x="8155459" y="1000899"/>
            <a:ext cx="2331023" cy="923330"/>
          </a:xfrm>
          <a:prstGeom prst="rect">
            <a:avLst/>
          </a:prstGeom>
          <a:noFill/>
        </p:spPr>
        <p:txBody>
          <a:bodyPr wrap="none" rtlCol="0">
            <a:spAutoFit/>
          </a:bodyPr>
          <a:lstStyle/>
          <a:p>
            <a:r>
              <a:rPr lang="en-US" sz="5400" b="1" i="1" dirty="0">
                <a:solidFill>
                  <a:schemeClr val="bg1"/>
                </a:solidFill>
                <a:latin typeface="+mj-lt"/>
              </a:rPr>
              <a:t>Family</a:t>
            </a:r>
          </a:p>
        </p:txBody>
      </p:sp>
    </p:spTree>
    <p:extLst>
      <p:ext uri="{BB962C8B-B14F-4D97-AF65-F5344CB8AC3E}">
        <p14:creationId xmlns:p14="http://schemas.microsoft.com/office/powerpoint/2010/main" val="199354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Rectangle 410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How to Make Social Gatherings More Meaningful">
            <a:extLst>
              <a:ext uri="{FF2B5EF4-FFF2-40B4-BE49-F238E27FC236}">
                <a16:creationId xmlns:a16="http://schemas.microsoft.com/office/drawing/2014/main" id="{1E925142-A1D1-617B-CE6A-71164F42866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7787" b="5340"/>
          <a:stretch/>
        </p:blipFill>
        <p:spPr bwMode="auto">
          <a:xfrm>
            <a:off x="20" y="-22"/>
            <a:ext cx="12191977" cy="6858022"/>
          </a:xfrm>
          <a:prstGeom prst="rect">
            <a:avLst/>
          </a:pr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E173D93-85C1-2DA5-087D-6D45E14A2AFD}"/>
              </a:ext>
            </a:extLst>
          </p:cNvPr>
          <p:cNvSpPr txBox="1"/>
          <p:nvPr/>
        </p:nvSpPr>
        <p:spPr>
          <a:xfrm>
            <a:off x="182302" y="506775"/>
            <a:ext cx="6784945" cy="824276"/>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4800" b="1" i="1" dirty="0">
                <a:solidFill>
                  <a:schemeClr val="bg1"/>
                </a:solidFill>
                <a:latin typeface="+mj-lt"/>
                <a:ea typeface="+mj-ea"/>
                <a:cs typeface="+mj-cs"/>
              </a:rPr>
              <a:t>Hang Out with Friends</a:t>
            </a:r>
            <a:endParaRPr lang="en-US" sz="4800" i="1" dirty="0">
              <a:solidFill>
                <a:schemeClr val="bg1"/>
              </a:solidFill>
              <a:latin typeface="+mj-lt"/>
              <a:ea typeface="+mj-ea"/>
              <a:cs typeface="+mj-cs"/>
            </a:endParaRPr>
          </a:p>
        </p:txBody>
      </p:sp>
      <p:sp>
        <p:nvSpPr>
          <p:cNvPr id="4109" name="Rectangle 4108">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746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26908CC-6AC4-4222-8250-B90B6072E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F606D8-696E-4B76-BB10-43672AA147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751" y="302429"/>
            <a:ext cx="11550506" cy="6053922"/>
          </a:xfrm>
          <a:prstGeom prst="rect">
            <a:avLst/>
          </a:prstGeom>
          <a:solidFill>
            <a:schemeClr val="bg1"/>
          </a:solidFill>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4F70194A-F822-F0FF-405F-688546FC39C5}"/>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bwMode="auto">
          <a:xfrm>
            <a:off x="352751" y="302429"/>
            <a:ext cx="11550506" cy="60539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3ABF1881-5AFD-48F9-979A-19EE2FE30A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8608" y="2735029"/>
            <a:ext cx="148286"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2373EFB-6CFF-B850-E3A1-AB7318650C74}"/>
              </a:ext>
            </a:extLst>
          </p:cNvPr>
          <p:cNvSpPr txBox="1"/>
          <p:nvPr/>
        </p:nvSpPr>
        <p:spPr>
          <a:xfrm>
            <a:off x="4485503" y="1223319"/>
            <a:ext cx="1934247" cy="369332"/>
          </a:xfrm>
          <a:prstGeom prst="rect">
            <a:avLst/>
          </a:prstGeom>
          <a:noFill/>
        </p:spPr>
        <p:txBody>
          <a:bodyPr wrap="none" rtlCol="0">
            <a:spAutoFit/>
          </a:bodyPr>
          <a:lstStyle/>
          <a:p>
            <a:r>
              <a:rPr lang="en-US" dirty="0"/>
              <a:t>Stay Connect4d</a:t>
            </a:r>
          </a:p>
        </p:txBody>
      </p:sp>
      <p:sp>
        <p:nvSpPr>
          <p:cNvPr id="4" name="TextBox 3">
            <a:extLst>
              <a:ext uri="{FF2B5EF4-FFF2-40B4-BE49-F238E27FC236}">
                <a16:creationId xmlns:a16="http://schemas.microsoft.com/office/drawing/2014/main" id="{E78B0793-4AD3-26FE-E40B-30D514C2592B}"/>
              </a:ext>
            </a:extLst>
          </p:cNvPr>
          <p:cNvSpPr txBox="1"/>
          <p:nvPr/>
        </p:nvSpPr>
        <p:spPr>
          <a:xfrm>
            <a:off x="352751" y="515431"/>
            <a:ext cx="6344044" cy="707886"/>
          </a:xfrm>
          <a:prstGeom prst="rect">
            <a:avLst/>
          </a:prstGeom>
          <a:noFill/>
        </p:spPr>
        <p:txBody>
          <a:bodyPr wrap="none" rtlCol="0">
            <a:spAutoFit/>
          </a:bodyPr>
          <a:lstStyle/>
          <a:p>
            <a:r>
              <a:rPr lang="en-US" sz="4000" b="1" i="1" dirty="0">
                <a:solidFill>
                  <a:schemeClr val="bg1"/>
                </a:solidFill>
              </a:rPr>
              <a:t>Community Connections</a:t>
            </a:r>
          </a:p>
        </p:txBody>
      </p:sp>
    </p:spTree>
    <p:extLst>
      <p:ext uri="{BB962C8B-B14F-4D97-AF65-F5344CB8AC3E}">
        <p14:creationId xmlns:p14="http://schemas.microsoft.com/office/powerpoint/2010/main" val="232777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32 Top Lake Vacations in the U.S.">
            <a:extLst>
              <a:ext uri="{FF2B5EF4-FFF2-40B4-BE49-F238E27FC236}">
                <a16:creationId xmlns:a16="http://schemas.microsoft.com/office/drawing/2014/main" id="{5088EF1C-5E8C-5BC8-CDE4-2BDA2D00B85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28519" y="17762"/>
            <a:ext cx="10439695" cy="68510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81430A-EA71-B210-ED5F-E3487CFD3658}"/>
              </a:ext>
            </a:extLst>
          </p:cNvPr>
          <p:cNvSpPr txBox="1"/>
          <p:nvPr/>
        </p:nvSpPr>
        <p:spPr>
          <a:xfrm>
            <a:off x="5067393" y="3198780"/>
            <a:ext cx="7179273" cy="707886"/>
          </a:xfrm>
          <a:prstGeom prst="rect">
            <a:avLst/>
          </a:prstGeom>
          <a:noFill/>
        </p:spPr>
        <p:txBody>
          <a:bodyPr wrap="square" rtlCol="0">
            <a:spAutoFit/>
          </a:bodyPr>
          <a:lstStyle/>
          <a:p>
            <a:r>
              <a:rPr lang="en-US" sz="4000" b="1" i="1" dirty="0">
                <a:latin typeface="Maiandra GD" panose="020E0502030308020204" pitchFamily="34" charset="77"/>
              </a:rPr>
              <a:t>Relaxation and Reflection</a:t>
            </a:r>
          </a:p>
        </p:txBody>
      </p:sp>
    </p:spTree>
    <p:extLst>
      <p:ext uri="{BB962C8B-B14F-4D97-AF65-F5344CB8AC3E}">
        <p14:creationId xmlns:p14="http://schemas.microsoft.com/office/powerpoint/2010/main" val="14234284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50800" dist="38100" dir="5400000" algn="t"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10;&#10;Description automatically generated">
            <a:extLst>
              <a:ext uri="{FF2B5EF4-FFF2-40B4-BE49-F238E27FC236}">
                <a16:creationId xmlns:a16="http://schemas.microsoft.com/office/drawing/2014/main" id="{28141036-0077-E3BC-3303-489B426FA33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1980" cy="6216557"/>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p:spPr>
      </p:pic>
      <p:sp>
        <p:nvSpPr>
          <p:cNvPr id="4" name="TextBox 3">
            <a:extLst>
              <a:ext uri="{FF2B5EF4-FFF2-40B4-BE49-F238E27FC236}">
                <a16:creationId xmlns:a16="http://schemas.microsoft.com/office/drawing/2014/main" id="{DBDAE1F0-C878-B742-EBEA-37EF99A8BA08}"/>
              </a:ext>
            </a:extLst>
          </p:cNvPr>
          <p:cNvSpPr txBox="1"/>
          <p:nvPr/>
        </p:nvSpPr>
        <p:spPr>
          <a:xfrm>
            <a:off x="6487298" y="4920634"/>
            <a:ext cx="4431406" cy="830997"/>
          </a:xfrm>
          <a:prstGeom prst="rect">
            <a:avLst/>
          </a:prstGeom>
          <a:noFill/>
        </p:spPr>
        <p:txBody>
          <a:bodyPr wrap="none" rtlCol="0">
            <a:spAutoFit/>
          </a:bodyPr>
          <a:lstStyle/>
          <a:p>
            <a:r>
              <a:rPr lang="en-US" sz="4800" b="1" i="1" dirty="0">
                <a:latin typeface="Maiandra GD" panose="020E0502030308020204" pitchFamily="34" charset="77"/>
              </a:rPr>
              <a:t>Spiritual Vitality</a:t>
            </a:r>
          </a:p>
        </p:txBody>
      </p:sp>
    </p:spTree>
    <p:extLst>
      <p:ext uri="{BB962C8B-B14F-4D97-AF65-F5344CB8AC3E}">
        <p14:creationId xmlns:p14="http://schemas.microsoft.com/office/powerpoint/2010/main" val="3457123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8" name="Picture 8" descr="American Hiking Society - Protect the Places You Love to Hike">
            <a:extLst>
              <a:ext uri="{FF2B5EF4-FFF2-40B4-BE49-F238E27FC236}">
                <a16:creationId xmlns:a16="http://schemas.microsoft.com/office/drawing/2014/main" id="{84071ECA-E1C0-2866-4715-B4BF7E4B6A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811" y="-69449"/>
            <a:ext cx="9313764" cy="698532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B5D9C06-D938-1963-A2DA-6922EA7A813E}"/>
              </a:ext>
            </a:extLst>
          </p:cNvPr>
          <p:cNvSpPr>
            <a:spLocks noGrp="1"/>
          </p:cNvSpPr>
          <p:nvPr>
            <p:ph type="title" idx="4294967295"/>
          </p:nvPr>
        </p:nvSpPr>
        <p:spPr>
          <a:xfrm>
            <a:off x="173623" y="698961"/>
            <a:ext cx="2754774" cy="5204128"/>
          </a:xfrm>
        </p:spPr>
        <p:txBody>
          <a:bodyPr>
            <a:normAutofit/>
          </a:bodyPr>
          <a:lstStyle/>
          <a:p>
            <a:r>
              <a:rPr lang="en-US" sz="3600" dirty="0">
                <a:solidFill>
                  <a:srgbClr val="0070C0"/>
                </a:solidFill>
                <a:latin typeface="Lucida Calligraphy" panose="03010101010101010101" pitchFamily="66" charset="77"/>
              </a:rPr>
              <a:t>Self care isn’t vanity, it’s sanity</a:t>
            </a:r>
          </a:p>
        </p:txBody>
      </p:sp>
    </p:spTree>
    <p:extLst>
      <p:ext uri="{BB962C8B-B14F-4D97-AF65-F5344CB8AC3E}">
        <p14:creationId xmlns:p14="http://schemas.microsoft.com/office/powerpoint/2010/main" val="3107111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030" name="Picture 6" descr="16 Self-Care Quotes to Help You Care for Mind and Body | The Healthy">
            <a:extLst>
              <a:ext uri="{FF2B5EF4-FFF2-40B4-BE49-F238E27FC236}">
                <a16:creationId xmlns:a16="http://schemas.microsoft.com/office/drawing/2014/main" id="{C4A39F84-7C5A-2F1E-0245-7EFF57ED14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0" y="0"/>
            <a:ext cx="6858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6324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46000">
              <a:schemeClr val="accent1">
                <a:lumMod val="40000"/>
                <a:lumOff val="60000"/>
              </a:schemeClr>
            </a:gs>
            <a:gs pos="72000">
              <a:schemeClr val="accent1">
                <a:lumMod val="40000"/>
                <a:lumOff val="60000"/>
              </a:schemeClr>
            </a:gs>
            <a:gs pos="100000">
              <a:schemeClr val="accent1">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1026" name="Picture 2" descr="Question: I saw this on Facebook, have been wondering whether it's actually  from a Peanuts comic. Where did it come from? Sorry if this is breaking any  rule, just looking for an">
            <a:extLst>
              <a:ext uri="{FF2B5EF4-FFF2-40B4-BE49-F238E27FC236}">
                <a16:creationId xmlns:a16="http://schemas.microsoft.com/office/drawing/2014/main" id="{C23DCE8D-244B-A11F-6FAF-F09AE8EF200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6090" y="0"/>
            <a:ext cx="8119820" cy="6858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903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Self care now is a whole new strategy for stress relief">
            <a:extLst>
              <a:ext uri="{FF2B5EF4-FFF2-40B4-BE49-F238E27FC236}">
                <a16:creationId xmlns:a16="http://schemas.microsoft.com/office/drawing/2014/main" id="{DBCCD06D-7EB1-A1D3-CAD9-F3B1C75F1E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1700" y="0"/>
            <a:ext cx="10387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74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7" name="Rectangle 105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Rectangle 105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61" name="Rectangle 1060">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Yes, You Still Should Get to the Gym After You Turn 60">
            <a:extLst>
              <a:ext uri="{FF2B5EF4-FFF2-40B4-BE49-F238E27FC236}">
                <a16:creationId xmlns:a16="http://schemas.microsoft.com/office/drawing/2014/main" id="{1F87BA90-C2FA-73D9-5EE6-1A808566B8B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 y="10"/>
            <a:ext cx="6096001" cy="68579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derly people are doing parkour to stay fit">
            <a:extLst>
              <a:ext uri="{FF2B5EF4-FFF2-40B4-BE49-F238E27FC236}">
                <a16:creationId xmlns:a16="http://schemas.microsoft.com/office/drawing/2014/main" id="{8BDADEC1-B505-908C-F0D7-DECC73D3E2B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b="-1"/>
          <a:stretch/>
        </p:blipFill>
        <p:spPr bwMode="auto">
          <a:xfrm>
            <a:off x="6097523" y="10"/>
            <a:ext cx="6094477" cy="6857990"/>
          </a:xfrm>
          <a:prstGeom prst="rect">
            <a:avLst/>
          </a:prstGeom>
          <a:noFill/>
          <a:extLst>
            <a:ext uri="{909E8E84-426E-40DD-AFC4-6F175D3DCCD1}">
              <a14:hiddenFill xmlns:a14="http://schemas.microsoft.com/office/drawing/2010/main">
                <a:solidFill>
                  <a:srgbClr val="FFFFFF"/>
                </a:solidFill>
              </a14:hiddenFill>
            </a:ext>
          </a:extLst>
        </p:spPr>
      </p:pic>
      <p:sp>
        <p:nvSpPr>
          <p:cNvPr id="1063" name="Rectangle 1062">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E287E9-CA2C-3369-4D95-BFF5BD848139}"/>
              </a:ext>
            </a:extLst>
          </p:cNvPr>
          <p:cNvSpPr>
            <a:spLocks noGrp="1"/>
          </p:cNvSpPr>
          <p:nvPr>
            <p:ph type="title"/>
          </p:nvPr>
        </p:nvSpPr>
        <p:spPr>
          <a:xfrm>
            <a:off x="404553" y="3091928"/>
            <a:ext cx="9079991" cy="2387600"/>
          </a:xfrm>
        </p:spPr>
        <p:txBody>
          <a:bodyPr vert="horz" lIns="91440" tIns="45720" rIns="91440" bIns="45720" rtlCol="0" anchor="b">
            <a:normAutofit/>
          </a:bodyPr>
          <a:lstStyle/>
          <a:p>
            <a:r>
              <a:rPr lang="en-US" sz="7200" i="1" dirty="0">
                <a:solidFill>
                  <a:schemeClr val="bg1"/>
                </a:solidFill>
              </a:rPr>
              <a:t>Demographics</a:t>
            </a:r>
          </a:p>
        </p:txBody>
      </p:sp>
      <p:sp>
        <p:nvSpPr>
          <p:cNvPr id="1065" name="Rectangle: Rounded Corners 106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TextBox 11">
            <a:extLst>
              <a:ext uri="{FF2B5EF4-FFF2-40B4-BE49-F238E27FC236}">
                <a16:creationId xmlns:a16="http://schemas.microsoft.com/office/drawing/2014/main" id="{3D60926F-41A7-9296-51AE-5167D5CBDDCB}"/>
              </a:ext>
            </a:extLst>
          </p:cNvPr>
          <p:cNvSpPr txBox="1"/>
          <p:nvPr/>
        </p:nvSpPr>
        <p:spPr>
          <a:xfrm>
            <a:off x="2067099" y="5599657"/>
            <a:ext cx="5649880" cy="584775"/>
          </a:xfrm>
          <a:prstGeom prst="rect">
            <a:avLst/>
          </a:prstGeom>
          <a:noFill/>
        </p:spPr>
        <p:txBody>
          <a:bodyPr wrap="none" rtlCol="0">
            <a:spAutoFit/>
          </a:bodyPr>
          <a:lstStyle/>
          <a:p>
            <a:r>
              <a:rPr lang="en-US" sz="3200" i="1" dirty="0">
                <a:latin typeface="Maiandra GD" panose="020E0502030308020204" pitchFamily="34" charset="77"/>
              </a:rPr>
              <a:t>Growing Old is Not for Sissies!</a:t>
            </a:r>
          </a:p>
        </p:txBody>
      </p:sp>
    </p:spTree>
    <p:extLst>
      <p:ext uri="{BB962C8B-B14F-4D97-AF65-F5344CB8AC3E}">
        <p14:creationId xmlns:p14="http://schemas.microsoft.com/office/powerpoint/2010/main" val="194856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8" name="Rectangle 4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MPj04332180000[1]">
            <a:extLst>
              <a:ext uri="{FF2B5EF4-FFF2-40B4-BE49-F238E27FC236}">
                <a16:creationId xmlns:a16="http://schemas.microsoft.com/office/drawing/2014/main" id="{4A150BF0-3FAF-86EC-70C9-41CC03CB38AF}"/>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3514ED-B881-63C1-56A5-2FB59CB45F3D}"/>
              </a:ext>
            </a:extLst>
          </p:cNvPr>
          <p:cNvSpPr>
            <a:spLocks noGrp="1"/>
          </p:cNvSpPr>
          <p:nvPr>
            <p:ph type="title"/>
          </p:nvPr>
        </p:nvSpPr>
        <p:spPr>
          <a:xfrm>
            <a:off x="2347024" y="1867855"/>
            <a:ext cx="8116633" cy="1184538"/>
          </a:xfrm>
        </p:spPr>
        <p:txBody>
          <a:bodyPr vert="horz" lIns="91440" tIns="45720" rIns="91440" bIns="45720" rtlCol="0" anchor="b">
            <a:normAutofit/>
          </a:bodyPr>
          <a:lstStyle/>
          <a:p>
            <a:r>
              <a:rPr lang="en-US" sz="5400" i="1" dirty="0">
                <a:latin typeface="Maiandra GD" panose="020E0502030308020204" pitchFamily="34" charset="77"/>
              </a:rPr>
              <a:t>Keep Your Heart Strong</a:t>
            </a:r>
          </a:p>
        </p:txBody>
      </p:sp>
      <p:sp>
        <p:nvSpPr>
          <p:cNvPr id="52" name="Rectangle: Rounded Corners 5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6C4D40-5E19-D984-FF2A-F3C4ACF04EE3}"/>
              </a:ext>
            </a:extLst>
          </p:cNvPr>
          <p:cNvSpPr txBox="1"/>
          <p:nvPr/>
        </p:nvSpPr>
        <p:spPr>
          <a:xfrm>
            <a:off x="0" y="5628201"/>
            <a:ext cx="11364277" cy="523220"/>
          </a:xfrm>
          <a:prstGeom prst="rect">
            <a:avLst/>
          </a:prstGeom>
          <a:noFill/>
        </p:spPr>
        <p:txBody>
          <a:bodyPr wrap="square" rtlCol="0">
            <a:spAutoFit/>
          </a:bodyPr>
          <a:lstStyle/>
          <a:p>
            <a:r>
              <a:rPr lang="en-US" sz="2800" b="0" i="1" dirty="0">
                <a:solidFill>
                  <a:srgbClr val="333333"/>
                </a:solidFill>
                <a:effectLst/>
                <a:latin typeface="Maiandra GD" panose="020E0502030308020204" pitchFamily="34" charset="77"/>
              </a:rPr>
              <a:t>“Heart disease kills more </a:t>
            </a:r>
            <a:r>
              <a:rPr lang="en-US" sz="2800" i="1" dirty="0">
                <a:solidFill>
                  <a:srgbClr val="333333"/>
                </a:solidFill>
                <a:latin typeface="Maiandra GD" panose="020E0502030308020204" pitchFamily="34" charset="77"/>
              </a:rPr>
              <a:t>people</a:t>
            </a:r>
            <a:r>
              <a:rPr lang="en-US" sz="2800" b="0" i="1" dirty="0">
                <a:solidFill>
                  <a:srgbClr val="333333"/>
                </a:solidFill>
                <a:effectLst/>
                <a:latin typeface="Maiandra GD" panose="020E0502030308020204" pitchFamily="34" charset="77"/>
              </a:rPr>
              <a:t> than all cancers combined.”</a:t>
            </a:r>
            <a:endParaRPr lang="en-US" sz="2800" i="1" dirty="0">
              <a:latin typeface="Maiandra GD" panose="020E0502030308020204" pitchFamily="34" charset="77"/>
            </a:endParaRPr>
          </a:p>
        </p:txBody>
      </p:sp>
      <p:pic>
        <p:nvPicPr>
          <p:cNvPr id="6" name="Audio Recording May 1, 2023 at 2:24:51 PM">
            <a:hlinkClick r:id="" action="ppaction://media"/>
            <a:extLst>
              <a:ext uri="{FF2B5EF4-FFF2-40B4-BE49-F238E27FC236}">
                <a16:creationId xmlns:a16="http://schemas.microsoft.com/office/drawing/2014/main" id="{3F5A3D98-D1F1-298B-5A2E-BD9B9BD772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97275" y="6954988"/>
            <a:ext cx="812800" cy="812800"/>
          </a:xfrm>
          <a:prstGeom prst="rect">
            <a:avLst/>
          </a:prstGeom>
        </p:spPr>
      </p:pic>
    </p:spTree>
    <p:extLst>
      <p:ext uri="{BB962C8B-B14F-4D97-AF65-F5344CB8AC3E}">
        <p14:creationId xmlns:p14="http://schemas.microsoft.com/office/powerpoint/2010/main" val="17464566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E3106-F5AF-9C8B-1613-64484EAB2F71}"/>
              </a:ext>
            </a:extLst>
          </p:cNvPr>
          <p:cNvSpPr>
            <a:spLocks noGrp="1"/>
          </p:cNvSpPr>
          <p:nvPr>
            <p:ph type="title"/>
          </p:nvPr>
        </p:nvSpPr>
        <p:spPr>
          <a:xfrm>
            <a:off x="108488" y="1248802"/>
            <a:ext cx="5199564" cy="1088136"/>
          </a:xfrm>
        </p:spPr>
        <p:txBody>
          <a:bodyPr anchor="b">
            <a:noAutofit/>
          </a:bodyPr>
          <a:lstStyle/>
          <a:p>
            <a:r>
              <a:rPr lang="en-US" sz="5400" i="1" dirty="0"/>
              <a:t>Cardiac Risk Reduction</a:t>
            </a:r>
          </a:p>
        </p:txBody>
      </p:sp>
      <p:sp>
        <p:nvSpPr>
          <p:cNvPr id="1035" name="Rectangle 1034">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daily habits that will keep your heart healthy">
            <a:extLst>
              <a:ext uri="{FF2B5EF4-FFF2-40B4-BE49-F238E27FC236}">
                <a16:creationId xmlns:a16="http://schemas.microsoft.com/office/drawing/2014/main" id="{CC37D275-0B06-B99E-8589-9F144F699FED}"/>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11479" y="2928364"/>
            <a:ext cx="4354140" cy="3185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descr="Life's Essential 8: Updating and Enhancing the American Heart Association's  Construct of Cardiovascular Health: A Presidential Advisory From the  American Heart Association | Circulation">
            <a:extLst>
              <a:ext uri="{FF2B5EF4-FFF2-40B4-BE49-F238E27FC236}">
                <a16:creationId xmlns:a16="http://schemas.microsoft.com/office/drawing/2014/main" id="{F6B3235C-CEEE-0402-EEB5-FB0B268512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5512"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9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 name="Rectangle 50">
            <a:extLst>
              <a:ext uri="{FF2B5EF4-FFF2-40B4-BE49-F238E27FC236}">
                <a16:creationId xmlns:a16="http://schemas.microsoft.com/office/drawing/2014/main" id="{C06B88F9-42ED-48A7-80B1-8A0D76F33D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78D323F3-5366-46A1-A430-A21785CAC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F94368A0-A606-4A85-99C2-5DEC95FCC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Picture 2">
            <a:extLst>
              <a:ext uri="{FF2B5EF4-FFF2-40B4-BE49-F238E27FC236}">
                <a16:creationId xmlns:a16="http://schemas.microsoft.com/office/drawing/2014/main" id="{476A792A-553F-DB09-C2E3-07A6FA00FE9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458444" y="572723"/>
            <a:ext cx="5577840" cy="40873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3">
            <a:extLst>
              <a:ext uri="{FF2B5EF4-FFF2-40B4-BE49-F238E27FC236}">
                <a16:creationId xmlns:a16="http://schemas.microsoft.com/office/drawing/2014/main" id="{57236E2B-4C0C-6236-21C8-358E2FCC46BE}"/>
              </a:ext>
            </a:extLst>
          </p:cNvPr>
          <p:cNvPicPr>
            <a:picLocks noChangeArrowheads="1"/>
          </p:cNvPicPr>
          <p:nvPr/>
        </p:nvPicPr>
        <p:blipFill rotWithShape="1">
          <a:blip r:embed="rId4">
            <a:extLst>
              <a:ext uri="{28A0092B-C50C-407E-A947-70E740481C1C}">
                <a14:useLocalDpi xmlns:a14="http://schemas.microsoft.com/office/drawing/2010/main"/>
              </a:ext>
            </a:extLst>
          </a:blip>
          <a:srcRect b="-1"/>
          <a:stretch/>
        </p:blipFill>
        <p:spPr>
          <a:xfrm>
            <a:off x="5501252" y="92451"/>
            <a:ext cx="7225780" cy="5047912"/>
          </a:xfrm>
          <a:prstGeom prst="rect">
            <a:avLst/>
          </a:prstGeom>
        </p:spPr>
      </p:pic>
      <p:sp>
        <p:nvSpPr>
          <p:cNvPr id="5" name="TextBox 4">
            <a:extLst>
              <a:ext uri="{FF2B5EF4-FFF2-40B4-BE49-F238E27FC236}">
                <a16:creationId xmlns:a16="http://schemas.microsoft.com/office/drawing/2014/main" id="{6F5C1BF0-3B21-942C-BBAE-05FB80C0D27F}"/>
              </a:ext>
            </a:extLst>
          </p:cNvPr>
          <p:cNvSpPr txBox="1"/>
          <p:nvPr/>
        </p:nvSpPr>
        <p:spPr>
          <a:xfrm>
            <a:off x="4283684" y="5647971"/>
            <a:ext cx="3813608" cy="646331"/>
          </a:xfrm>
          <a:prstGeom prst="rect">
            <a:avLst/>
          </a:prstGeom>
          <a:noFill/>
        </p:spPr>
        <p:txBody>
          <a:bodyPr wrap="none" rtlCol="0">
            <a:spAutoFit/>
          </a:bodyPr>
          <a:lstStyle/>
          <a:p>
            <a:r>
              <a:rPr lang="en-US" sz="3600" b="1" i="1" dirty="0"/>
              <a:t>Physical Fitness</a:t>
            </a:r>
          </a:p>
        </p:txBody>
      </p:sp>
      <p:sp>
        <p:nvSpPr>
          <p:cNvPr id="6" name="TextBox 5">
            <a:extLst>
              <a:ext uri="{FF2B5EF4-FFF2-40B4-BE49-F238E27FC236}">
                <a16:creationId xmlns:a16="http://schemas.microsoft.com/office/drawing/2014/main" id="{5AC655A8-4245-1B80-C4A6-11957F55F485}"/>
              </a:ext>
            </a:extLst>
          </p:cNvPr>
          <p:cNvSpPr txBox="1"/>
          <p:nvPr/>
        </p:nvSpPr>
        <p:spPr>
          <a:xfrm>
            <a:off x="1282740" y="4892162"/>
            <a:ext cx="3756156" cy="461665"/>
          </a:xfrm>
          <a:prstGeom prst="rect">
            <a:avLst/>
          </a:prstGeom>
          <a:noFill/>
        </p:spPr>
        <p:txBody>
          <a:bodyPr wrap="none" rtlCol="0">
            <a:spAutoFit/>
          </a:bodyPr>
          <a:lstStyle/>
          <a:p>
            <a:r>
              <a:rPr lang="en-US" sz="2400" b="1" i="1" dirty="0">
                <a:solidFill>
                  <a:srgbClr val="EE00A1"/>
                </a:solidFill>
                <a:latin typeface="Maiandra GD" panose="020E0502030308020204" pitchFamily="34" charset="77"/>
              </a:rPr>
              <a:t>Sitting is the new smoking!</a:t>
            </a:r>
          </a:p>
        </p:txBody>
      </p:sp>
    </p:spTree>
    <p:extLst>
      <p:ext uri="{BB962C8B-B14F-4D97-AF65-F5344CB8AC3E}">
        <p14:creationId xmlns:p14="http://schemas.microsoft.com/office/powerpoint/2010/main" val="95656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06400" y="1097280"/>
            <a:ext cx="11297920" cy="457200"/>
          </a:xfrm>
        </p:spPr>
        <p:txBody>
          <a:bodyPr>
            <a:noAutofit/>
          </a:bodyPr>
          <a:lstStyle/>
          <a:p>
            <a:r>
              <a:rPr lang="en-US" sz="3600" i="1" dirty="0">
                <a:solidFill>
                  <a:schemeClr val="tx1"/>
                </a:solidFill>
                <a:latin typeface="+mj-lt"/>
              </a:rPr>
              <a:t>Move More and Sit Less</a:t>
            </a:r>
          </a:p>
        </p:txBody>
      </p:sp>
      <p:sp>
        <p:nvSpPr>
          <p:cNvPr id="2" name="Text Placeholder 1"/>
          <p:cNvSpPr>
            <a:spLocks noGrp="1"/>
          </p:cNvSpPr>
          <p:nvPr>
            <p:ph type="body" sz="quarter" idx="13"/>
          </p:nvPr>
        </p:nvSpPr>
        <p:spPr>
          <a:xfrm>
            <a:off x="406400" y="2029787"/>
            <a:ext cx="11247120" cy="3842795"/>
          </a:xfrm>
        </p:spPr>
        <p:txBody>
          <a:bodyPr/>
          <a:lstStyle/>
          <a:p>
            <a:pPr marL="0" indent="0">
              <a:spcAft>
                <a:spcPts val="1800"/>
              </a:spcAft>
              <a:buNone/>
            </a:pPr>
            <a:r>
              <a:rPr lang="en-US" b="1" dirty="0">
                <a:solidFill>
                  <a:schemeClr val="tx1"/>
                </a:solidFill>
              </a:rPr>
              <a:t>Sedentary behavior increases risk of:</a:t>
            </a:r>
          </a:p>
          <a:p>
            <a:pPr lvl="1">
              <a:spcAft>
                <a:spcPts val="1200"/>
              </a:spcAft>
              <a:buSzPct val="100000"/>
              <a:buFont typeface="Arial" charset="0"/>
              <a:buChar char="•"/>
            </a:pPr>
            <a:r>
              <a:rPr lang="en-US" b="1" dirty="0">
                <a:solidFill>
                  <a:schemeClr val="tx1"/>
                </a:solidFill>
              </a:rPr>
              <a:t>All-cause mortality</a:t>
            </a:r>
          </a:p>
          <a:p>
            <a:pPr lvl="1">
              <a:spcAft>
                <a:spcPts val="1200"/>
              </a:spcAft>
              <a:buSzPct val="100000"/>
              <a:buFont typeface="Arial" charset="0"/>
              <a:buChar char="•"/>
            </a:pPr>
            <a:r>
              <a:rPr lang="en-US" b="1" dirty="0">
                <a:solidFill>
                  <a:schemeClr val="tx1"/>
                </a:solidFill>
              </a:rPr>
              <a:t>Cardiovascular disease mortality</a:t>
            </a:r>
          </a:p>
          <a:p>
            <a:pPr lvl="1">
              <a:spcAft>
                <a:spcPts val="1200"/>
              </a:spcAft>
              <a:buSzPct val="100000"/>
              <a:buFont typeface="Arial" charset="0"/>
              <a:buChar char="•"/>
            </a:pPr>
            <a:r>
              <a:rPr lang="en-US" b="1" dirty="0">
                <a:solidFill>
                  <a:schemeClr val="tx1"/>
                </a:solidFill>
              </a:rPr>
              <a:t>Cardiovascular disease</a:t>
            </a:r>
          </a:p>
          <a:p>
            <a:pPr lvl="1">
              <a:spcAft>
                <a:spcPts val="1200"/>
              </a:spcAft>
              <a:buSzPct val="100000"/>
              <a:buFont typeface="Arial" charset="0"/>
              <a:buChar char="•"/>
            </a:pPr>
            <a:r>
              <a:rPr lang="en-US" b="1" dirty="0">
                <a:solidFill>
                  <a:schemeClr val="tx1"/>
                </a:solidFill>
              </a:rPr>
              <a:t>Type 2 diabetes</a:t>
            </a:r>
          </a:p>
          <a:p>
            <a:pPr lvl="1">
              <a:buSzPct val="100000"/>
              <a:buFont typeface="Arial" charset="0"/>
              <a:buChar char="•"/>
            </a:pPr>
            <a:r>
              <a:rPr lang="en-US" b="1" dirty="0">
                <a:solidFill>
                  <a:schemeClr val="tx1"/>
                </a:solidFill>
              </a:rPr>
              <a:t>Colon, endometrial, and lung cancers</a:t>
            </a:r>
          </a:p>
        </p:txBody>
      </p:sp>
      <p:sp>
        <p:nvSpPr>
          <p:cNvPr id="6" name="TextBox 5" title="Relationship Among Moderate-to-Vigorous Physical Activity, Sitting Time, and Risk of All-Cause Mortality in Adults&#10;Relationship Among Moderate-to-Vigorous Physical Activity, Sitting Time, and Risk of All-Cause Mortality in Adults&#10;"/>
          <p:cNvSpPr txBox="1"/>
          <p:nvPr/>
        </p:nvSpPr>
        <p:spPr>
          <a:xfrm>
            <a:off x="7047886" y="732690"/>
            <a:ext cx="4950847"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Relationship Among Moderate-to-Vigorous Physical Activity, Sitting Time, and Risk of All-Cause Mortality in Adults</a:t>
            </a:r>
          </a:p>
        </p:txBody>
      </p:sp>
      <p:pic>
        <p:nvPicPr>
          <p:cNvPr id="9" name="Picture 8" descr="This figure, adapted from a meta-analysis of over 1 million people by Ekelund and colleagues, demonstrates the relationship between moderate-to-vigorous physical activity and the risk of all-cause mortality. &#10;&#10;At the greatest time spent sitting (the top), the risk of all-cause mortality begins to decrease (color becomes orange) even with small additions of moderate-to-vigorous physical activity. &#10;&#10;At the greatest volume of moderate-to-vigorous physical activity, the risk is low even for those who sit the most (upper right corner). &#10;&#10;At the lowest volume of moderate-to-vigorous physical activity (the left of the figure), the risk of all-cause mortality increases as time spent sitting increases. &#10;&#10;This suggests that for inactive adults, replacing sitting time with light-intensity physical activities reduces the risk of all-cause mortality. &#10;&#10;Although the risk of all-cause mortality is reduced as the time spent in sedentary behavior is reduced, even adults who sit the least have an elevated risk if they perform no moderate-to-vigorous physical activity (lower left corner). " title="Relationship Among Moderate-to-Vigorous Physical Activity, Sitting Time, and Risk of All-Cause Mortality in Adults">
            <a:extLst>
              <a:ext uri="{FF2B5EF4-FFF2-40B4-BE49-F238E27FC236}">
                <a16:creationId xmlns:a16="http://schemas.microsoft.com/office/drawing/2014/main" id="{89C94D25-BF1C-4449-92AE-6A27895FFC2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9854" y="1425844"/>
            <a:ext cx="5472863" cy="4943959"/>
          </a:xfrm>
          <a:prstGeom prst="rect">
            <a:avLst/>
          </a:prstGeom>
        </p:spPr>
      </p:pic>
    </p:spTree>
    <p:extLst>
      <p:ext uri="{BB962C8B-B14F-4D97-AF65-F5344CB8AC3E}">
        <p14:creationId xmlns:p14="http://schemas.microsoft.com/office/powerpoint/2010/main" val="1045703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Move Your Way campaign branded dosage recommendation for adults. &#10;&#10;Moderate-intensity aerobic activity*: anything that gets your heart beating faster counts. Adults need at least 150 miuntes a week. *If you prefer vigorous-intensity aerobic activity (like running), aim for at least 75 minutes a week. &#10;&#10;Muscle-strengthening activity: do activities that make your muscles work harder than usual. Adults need muscle-strengthening activity at least 2 days a week. &#10;&#10;If that's more than you can do right now, do what you can. Even 5 minutes of physical activity has real health benefits. &#10;&#10;Walk. Run. Dance. Play. What's your move? " title="Adults need a mix of physical activity to stay healthy">
            <a:extLst>
              <a:ext uri="{FF2B5EF4-FFF2-40B4-BE49-F238E27FC236}">
                <a16:creationId xmlns:a16="http://schemas.microsoft.com/office/drawing/2014/main" id="{A62E6AA6-2206-E541-8CB2-8E8D404CE91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28462" y="195951"/>
            <a:ext cx="6394590" cy="6466098"/>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C702C7D1-335D-9F18-0C29-836709904073}"/>
              </a:ext>
            </a:extLst>
          </p:cNvPr>
          <p:cNvSpPr txBox="1"/>
          <p:nvPr/>
        </p:nvSpPr>
        <p:spPr>
          <a:xfrm>
            <a:off x="232475" y="1997839"/>
            <a:ext cx="4308529" cy="2862322"/>
          </a:xfrm>
          <a:prstGeom prst="rect">
            <a:avLst/>
          </a:prstGeom>
          <a:solidFill>
            <a:schemeClr val="accent1">
              <a:lumMod val="75000"/>
            </a:schemeClr>
          </a:solidFill>
          <a:ln>
            <a:solidFill>
              <a:schemeClr val="accent1">
                <a:lumMod val="75000"/>
              </a:schemeClr>
            </a:solidFill>
          </a:ln>
        </p:spPr>
        <p:txBody>
          <a:bodyPr wrap="square" rtlCol="0">
            <a:spAutoFit/>
          </a:bodyPr>
          <a:lstStyle/>
          <a:p>
            <a:r>
              <a:rPr lang="en-US" sz="3600" b="1" i="1" dirty="0"/>
              <a:t>ACSM and CDC Physical Activity Recommendations</a:t>
            </a:r>
          </a:p>
          <a:p>
            <a:endParaRPr lang="en-US" sz="3600" dirty="0"/>
          </a:p>
          <a:p>
            <a:endParaRPr lang="en-US" sz="3600" dirty="0"/>
          </a:p>
        </p:txBody>
      </p:sp>
    </p:spTree>
    <p:extLst>
      <p:ext uri="{BB962C8B-B14F-4D97-AF65-F5344CB8AC3E}">
        <p14:creationId xmlns:p14="http://schemas.microsoft.com/office/powerpoint/2010/main" val="39011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1057" name="Rectangle 105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9" name="Rectangle 105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61" name="Rectangle 1060">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63" name="Rectangle 1062">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41E0DFA-E09A-1295-8C10-9F84A2575B10}"/>
              </a:ext>
            </a:extLst>
          </p:cNvPr>
          <p:cNvSpPr txBox="1"/>
          <p:nvPr/>
        </p:nvSpPr>
        <p:spPr>
          <a:xfrm>
            <a:off x="2103121" y="4727173"/>
            <a:ext cx="7985759" cy="86882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i="1" dirty="0">
                <a:latin typeface="+mj-lt"/>
                <a:ea typeface="+mj-ea"/>
                <a:cs typeface="+mj-cs"/>
              </a:rPr>
              <a:t>What is a Healthy Diet?</a:t>
            </a:r>
          </a:p>
        </p:txBody>
      </p:sp>
      <p:sp>
        <p:nvSpPr>
          <p:cNvPr id="1065" name="Rectangle: Rounded Corners 106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The Paleo Diet: History Repeating — Honest Goods Co.">
            <a:extLst>
              <a:ext uri="{FF2B5EF4-FFF2-40B4-BE49-F238E27FC236}">
                <a16:creationId xmlns:a16="http://schemas.microsoft.com/office/drawing/2014/main" id="{03202BE9-CBC2-20F8-77E2-939D68C00B78}"/>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040972" y="299258"/>
            <a:ext cx="10110056" cy="4094573"/>
          </a:xfrm>
          <a:prstGeom prst="rect">
            <a:avLst/>
          </a:prstGeom>
          <a:solidFill>
            <a:schemeClr val="bg1">
              <a:lumMod val="75000"/>
            </a:schemeClr>
          </a:solidFill>
        </p:spPr>
      </p:pic>
      <p:sp>
        <p:nvSpPr>
          <p:cNvPr id="2" name="TextBox 1">
            <a:extLst>
              <a:ext uri="{FF2B5EF4-FFF2-40B4-BE49-F238E27FC236}">
                <a16:creationId xmlns:a16="http://schemas.microsoft.com/office/drawing/2014/main" id="{842DCC6D-BDF9-AA58-F9CA-31918F1F6E68}"/>
              </a:ext>
            </a:extLst>
          </p:cNvPr>
          <p:cNvSpPr txBox="1"/>
          <p:nvPr/>
        </p:nvSpPr>
        <p:spPr>
          <a:xfrm>
            <a:off x="3340277" y="5654123"/>
            <a:ext cx="5511445" cy="584775"/>
          </a:xfrm>
          <a:prstGeom prst="rect">
            <a:avLst/>
          </a:prstGeom>
          <a:noFill/>
        </p:spPr>
        <p:txBody>
          <a:bodyPr wrap="none" rtlCol="0">
            <a:spAutoFit/>
          </a:bodyPr>
          <a:lstStyle/>
          <a:p>
            <a:r>
              <a:rPr lang="en-US" sz="3200" b="1" i="1" dirty="0">
                <a:solidFill>
                  <a:schemeClr val="accent4">
                    <a:lumMod val="50000"/>
                  </a:schemeClr>
                </a:solidFill>
                <a:latin typeface="Maiandra GD" panose="020E0502030308020204" pitchFamily="34" charset="77"/>
              </a:rPr>
              <a:t>The banquet is in the first bite</a:t>
            </a:r>
          </a:p>
        </p:txBody>
      </p:sp>
    </p:spTree>
    <p:extLst>
      <p:ext uri="{BB962C8B-B14F-4D97-AF65-F5344CB8AC3E}">
        <p14:creationId xmlns:p14="http://schemas.microsoft.com/office/powerpoint/2010/main" val="788306873"/>
      </p:ext>
    </p:extLst>
  </p:cSld>
  <p:clrMapOvr>
    <a:masterClrMapping/>
  </p:clrMapOvr>
</p:sld>
</file>

<file path=ppt/theme/theme1.xml><?xml version="1.0" encoding="utf-8"?>
<a:theme xmlns:a="http://schemas.openxmlformats.org/drawingml/2006/main" name="AccentBoxVTI">
  <a:themeElements>
    <a:clrScheme name="AnalogousFromRegularSeed_2SEEDS">
      <a:dk1>
        <a:srgbClr val="000000"/>
      </a:dk1>
      <a:lt1>
        <a:srgbClr val="FFFFFF"/>
      </a:lt1>
      <a:dk2>
        <a:srgbClr val="1B2F2E"/>
      </a:dk2>
      <a:lt2>
        <a:srgbClr val="F2F0F3"/>
      </a:lt2>
      <a:accent1>
        <a:srgbClr val="78B12D"/>
      </a:accent1>
      <a:accent2>
        <a:srgbClr val="A4A635"/>
      </a:accent2>
      <a:accent3>
        <a:srgbClr val="4DB53A"/>
      </a:accent3>
      <a:accent4>
        <a:srgbClr val="3098BC"/>
      </a:accent4>
      <a:accent5>
        <a:srgbClr val="426FCE"/>
      </a:accent5>
      <a:accent6>
        <a:srgbClr val="5146C3"/>
      </a:accent6>
      <a:hlink>
        <a:srgbClr val="763F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A07869D882648A96431C1019F6CCF" ma:contentTypeVersion="18" ma:contentTypeDescription="Create a new document." ma:contentTypeScope="" ma:versionID="4cb59af83cfa4e1004cc3e534209496c">
  <xsd:schema xmlns:xsd="http://www.w3.org/2001/XMLSchema" xmlns:xs="http://www.w3.org/2001/XMLSchema" xmlns:p="http://schemas.microsoft.com/office/2006/metadata/properties" xmlns:ns2="de724392-4127-4023-8022-f34e3e4712d3" xmlns:ns3="f3734251-b688-48a9-9868-3bcfaa349d34" targetNamespace="http://schemas.microsoft.com/office/2006/metadata/properties" ma:root="true" ma:fieldsID="a516af9576fc369998bd732333abd6f8" ns2:_="" ns3:_="">
    <xsd:import namespace="de724392-4127-4023-8022-f34e3e4712d3"/>
    <xsd:import namespace="f3734251-b688-48a9-9868-3bcfaa349d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724392-4127-4023-8022-f34e3e4712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34031f-5af4-462f-909d-b01dcfe1034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3734251-b688-48a9-9868-3bcfaa349d3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1d13ab-b3d9-4dc2-81fa-676027a22dbf}" ma:internalName="TaxCatchAll" ma:showField="CatchAllData" ma:web="f3734251-b688-48a9-9868-3bcfaa349d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724392-4127-4023-8022-f34e3e4712d3">
      <Terms xmlns="http://schemas.microsoft.com/office/infopath/2007/PartnerControls"/>
    </lcf76f155ced4ddcb4097134ff3c332f>
    <TaxCatchAll xmlns="f3734251-b688-48a9-9868-3bcfaa349d34" xsi:nil="true"/>
  </documentManagement>
</p:properties>
</file>

<file path=customXml/itemProps1.xml><?xml version="1.0" encoding="utf-8"?>
<ds:datastoreItem xmlns:ds="http://schemas.openxmlformats.org/officeDocument/2006/customXml" ds:itemID="{943726C3-781C-43BD-BAD4-45910736FFFF}"/>
</file>

<file path=customXml/itemProps2.xml><?xml version="1.0" encoding="utf-8"?>
<ds:datastoreItem xmlns:ds="http://schemas.openxmlformats.org/officeDocument/2006/customXml" ds:itemID="{DD72EDBC-96D8-46ED-A3AA-88F15B91803F}"/>
</file>

<file path=customXml/itemProps3.xml><?xml version="1.0" encoding="utf-8"?>
<ds:datastoreItem xmlns:ds="http://schemas.openxmlformats.org/officeDocument/2006/customXml" ds:itemID="{A6EFA38B-2B44-4929-91D6-109B6E302177}"/>
</file>

<file path=docProps/app.xml><?xml version="1.0" encoding="utf-8"?>
<Properties xmlns="http://schemas.openxmlformats.org/officeDocument/2006/extended-properties" xmlns:vt="http://schemas.openxmlformats.org/officeDocument/2006/docPropsVTypes">
  <Template>{9C072389-4C10-0245-A5FE-4D7A1364ABFA}tf10001120</Template>
  <TotalTime>21864</TotalTime>
  <Words>5263</Words>
  <Application>Microsoft Office PowerPoint</Application>
  <PresentationFormat>Widescreen</PresentationFormat>
  <Paragraphs>293</Paragraphs>
  <Slides>28</Slides>
  <Notes>28</Notes>
  <HiddenSlides>4</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ＭＳ Ｐゴシック</vt:lpstr>
      <vt:lpstr>Arial</vt:lpstr>
      <vt:lpstr>Avenir Next LT Pro</vt:lpstr>
      <vt:lpstr>Calibri</vt:lpstr>
      <vt:lpstr>Courier New</vt:lpstr>
      <vt:lpstr>Garamond</vt:lpstr>
      <vt:lpstr>Google Sans</vt:lpstr>
      <vt:lpstr>Lucida Calligraphy</vt:lpstr>
      <vt:lpstr>Maiandra GD</vt:lpstr>
      <vt:lpstr>Merriweather</vt:lpstr>
      <vt:lpstr>Monotype Sorts</vt:lpstr>
      <vt:lpstr>Neue Haas Grotesk Text Pro</vt:lpstr>
      <vt:lpstr>Proxima Nova</vt:lpstr>
      <vt:lpstr>Verdana</vt:lpstr>
      <vt:lpstr>Wingdings</vt:lpstr>
      <vt:lpstr>AccentBoxVTI</vt:lpstr>
      <vt:lpstr>Focusing on Wellness</vt:lpstr>
      <vt:lpstr>What is Wellness?</vt:lpstr>
      <vt:lpstr>Demographics</vt:lpstr>
      <vt:lpstr>Keep Your Heart Strong</vt:lpstr>
      <vt:lpstr>Cardiac Risk Reduction</vt:lpstr>
      <vt:lpstr>PowerPoint Presentation</vt:lpstr>
      <vt:lpstr>Move More and Sit Less</vt:lpstr>
      <vt:lpstr>PowerPoint Presentation</vt:lpstr>
      <vt:lpstr>PowerPoint Presentation</vt:lpstr>
      <vt:lpstr>Nutritional Fitness</vt:lpstr>
      <vt:lpstr>Nutritional Fitness</vt:lpstr>
      <vt:lpstr>Sleep…</vt:lpstr>
      <vt:lpstr>PowerPoint Presentation</vt:lpstr>
      <vt:lpstr>Preventive Healthcare</vt:lpstr>
      <vt:lpstr> Menopause</vt:lpstr>
      <vt:lpstr>“Manopause”</vt:lpstr>
      <vt:lpstr>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 care isn’t vanity, it’s sanity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Focusing on Wellness</dc:title>
  <dc:creator>Microsoft Office User</dc:creator>
  <cp:lastModifiedBy>Gibson, Kim F VOL (USA)</cp:lastModifiedBy>
  <cp:revision>44</cp:revision>
  <cp:lastPrinted>2025-02-25T14:34:45Z</cp:lastPrinted>
  <dcterms:created xsi:type="dcterms:W3CDTF">2023-05-01T15:45:16Z</dcterms:created>
  <dcterms:modified xsi:type="dcterms:W3CDTF">2025-02-25T14:55:01Z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0x0101008C3A07869D882648A96431C1019F6CCF</vt:lpwstr>
  </property>
</Properties>
</file>