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330" r:id="rId10"/>
    <p:sldId id="331" r:id="rId11"/>
    <p:sldId id="341" r:id="rId12"/>
    <p:sldId id="352" r:id="rId13"/>
    <p:sldId id="326" r:id="rId14"/>
    <p:sldId id="337" r:id="rId15"/>
    <p:sldId id="345" r:id="rId16"/>
    <p:sldId id="344" r:id="rId17"/>
    <p:sldId id="342" r:id="rId18"/>
    <p:sldId id="346" r:id="rId19"/>
    <p:sldId id="343" r:id="rId20"/>
    <p:sldId id="350" r:id="rId21"/>
    <p:sldId id="348" r:id="rId22"/>
    <p:sldId id="347" r:id="rId23"/>
    <p:sldId id="33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2B8"/>
    <a:srgbClr val="406EEC"/>
    <a:srgbClr val="DEDEDE"/>
    <a:srgbClr val="AB7942"/>
    <a:srgbClr val="F81764"/>
    <a:srgbClr val="EE00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088"/>
    <p:restoredTop sz="86395"/>
  </p:normalViewPr>
  <p:slideViewPr>
    <p:cSldViewPr snapToGrid="0">
      <p:cViewPr varScale="1">
        <p:scale>
          <a:sx n="56" d="100"/>
          <a:sy n="56" d="100"/>
        </p:scale>
        <p:origin x="56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7AD5C7-7836-4E61-951F-B3853F79BD5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B978FB5-7B76-4E0F-9DDD-EE116378380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Exercise daily (150 min/week) </a:t>
          </a:r>
          <a:endParaRPr lang="en-US" sz="2800" dirty="0"/>
        </a:p>
      </dgm:t>
    </dgm:pt>
    <dgm:pt modelId="{D85A9764-0CB2-4F8E-9BB1-AD916D8A8184}" type="parTrans" cxnId="{05A3E012-BA71-4D4D-96C2-395B313EC21A}">
      <dgm:prSet/>
      <dgm:spPr/>
      <dgm:t>
        <a:bodyPr/>
        <a:lstStyle/>
        <a:p>
          <a:endParaRPr lang="en-US"/>
        </a:p>
      </dgm:t>
    </dgm:pt>
    <dgm:pt modelId="{515EB265-B94C-42D8-94BD-E01860A7E017}" type="sibTrans" cxnId="{05A3E012-BA71-4D4D-96C2-395B313EC21A}">
      <dgm:prSet/>
      <dgm:spPr/>
      <dgm:t>
        <a:bodyPr/>
        <a:lstStyle/>
        <a:p>
          <a:endParaRPr lang="en-US"/>
        </a:p>
      </dgm:t>
    </dgm:pt>
    <dgm:pt modelId="{E780CF4C-A52E-4B5C-8F91-DAE23E70C5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Don’t smoke</a:t>
          </a:r>
          <a:endParaRPr lang="en-US" sz="2800" dirty="0"/>
        </a:p>
      </dgm:t>
    </dgm:pt>
    <dgm:pt modelId="{EA3DCDF7-EAE3-4C79-AF5F-F6FE0DB86D7A}" type="parTrans" cxnId="{BCBF4ECD-27ED-4D03-AFC8-4AF735A20492}">
      <dgm:prSet/>
      <dgm:spPr/>
      <dgm:t>
        <a:bodyPr/>
        <a:lstStyle/>
        <a:p>
          <a:endParaRPr lang="en-US"/>
        </a:p>
      </dgm:t>
    </dgm:pt>
    <dgm:pt modelId="{22DD087C-0121-483F-9B58-DDF415B47D07}" type="sibTrans" cxnId="{BCBF4ECD-27ED-4D03-AFC8-4AF735A20492}">
      <dgm:prSet/>
      <dgm:spPr/>
      <dgm:t>
        <a:bodyPr/>
        <a:lstStyle/>
        <a:p>
          <a:endParaRPr lang="en-US"/>
        </a:p>
      </dgm:t>
    </dgm:pt>
    <dgm:pt modelId="{D74418A8-6F42-4F76-BA54-2B1DCA78A2A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Mediterranean diet</a:t>
          </a:r>
          <a:endParaRPr lang="en-US" sz="2800" dirty="0"/>
        </a:p>
      </dgm:t>
    </dgm:pt>
    <dgm:pt modelId="{C8CAD871-949D-4CFB-9C18-A71139ABFA3A}" type="parTrans" cxnId="{761CDFF1-C9C3-468B-8307-7875C413DE1D}">
      <dgm:prSet/>
      <dgm:spPr/>
      <dgm:t>
        <a:bodyPr/>
        <a:lstStyle/>
        <a:p>
          <a:endParaRPr lang="en-US"/>
        </a:p>
      </dgm:t>
    </dgm:pt>
    <dgm:pt modelId="{2FBCC3F1-6114-451D-8258-D0464F45D22E}" type="sibTrans" cxnId="{761CDFF1-C9C3-468B-8307-7875C413DE1D}">
      <dgm:prSet/>
      <dgm:spPr/>
      <dgm:t>
        <a:bodyPr/>
        <a:lstStyle/>
        <a:p>
          <a:endParaRPr lang="en-US"/>
        </a:p>
      </dgm:t>
    </dgm:pt>
    <dgm:pt modelId="{D050AD72-0979-43FF-979F-E0503CE162C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Restorative sleep</a:t>
          </a:r>
          <a:endParaRPr lang="en-US" sz="2800" dirty="0"/>
        </a:p>
      </dgm:t>
    </dgm:pt>
    <dgm:pt modelId="{E8BC0843-168E-49F2-BF15-ED3172E1B81C}" type="parTrans" cxnId="{0CAC0B6B-91A5-4167-8534-E69FDD6F9664}">
      <dgm:prSet/>
      <dgm:spPr/>
      <dgm:t>
        <a:bodyPr/>
        <a:lstStyle/>
        <a:p>
          <a:endParaRPr lang="en-US"/>
        </a:p>
      </dgm:t>
    </dgm:pt>
    <dgm:pt modelId="{62665B8A-D450-40D7-A1AC-252AC49CC1D6}" type="sibTrans" cxnId="{0CAC0B6B-91A5-4167-8534-E69FDD6F9664}">
      <dgm:prSet/>
      <dgm:spPr/>
      <dgm:t>
        <a:bodyPr/>
        <a:lstStyle/>
        <a:p>
          <a:endParaRPr lang="en-US"/>
        </a:p>
      </dgm:t>
    </dgm:pt>
    <dgm:pt modelId="{A697F448-AF5C-4976-BCAE-38D3CFE27FE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Treat hypertension, diabetes and high cholesterol</a:t>
          </a:r>
          <a:endParaRPr lang="en-US" sz="2800" dirty="0"/>
        </a:p>
      </dgm:t>
    </dgm:pt>
    <dgm:pt modelId="{B2530CE3-5035-42A7-836E-E0EB68B5CA5A}" type="parTrans" cxnId="{534DB097-A0B7-4FDE-8AD2-7B1B8F58987B}">
      <dgm:prSet/>
      <dgm:spPr/>
      <dgm:t>
        <a:bodyPr/>
        <a:lstStyle/>
        <a:p>
          <a:endParaRPr lang="en-US"/>
        </a:p>
      </dgm:t>
    </dgm:pt>
    <dgm:pt modelId="{074EFFED-E167-45F8-B109-B1185DEF8C7E}" type="sibTrans" cxnId="{534DB097-A0B7-4FDE-8AD2-7B1B8F58987B}">
      <dgm:prSet/>
      <dgm:spPr/>
      <dgm:t>
        <a:bodyPr/>
        <a:lstStyle/>
        <a:p>
          <a:endParaRPr lang="en-US"/>
        </a:p>
      </dgm:t>
    </dgm:pt>
    <dgm:pt modelId="{DC6B92A7-EE6C-1A42-BBAC-BCCC567C3FC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/>
            <a:t>Stress management and social engagement</a:t>
          </a:r>
        </a:p>
      </dgm:t>
    </dgm:pt>
    <dgm:pt modelId="{025EEA27-DFB7-8E4D-8EBC-C9E39D8CBDBC}" type="parTrans" cxnId="{BE952421-C733-964F-97A7-3B3878291FE5}">
      <dgm:prSet/>
      <dgm:spPr/>
      <dgm:t>
        <a:bodyPr/>
        <a:lstStyle/>
        <a:p>
          <a:endParaRPr lang="en-US"/>
        </a:p>
      </dgm:t>
    </dgm:pt>
    <dgm:pt modelId="{4522AB97-C9C0-C641-A09C-E06529811196}" type="sibTrans" cxnId="{BE952421-C733-964F-97A7-3B3878291FE5}">
      <dgm:prSet/>
      <dgm:spPr/>
      <dgm:t>
        <a:bodyPr/>
        <a:lstStyle/>
        <a:p>
          <a:endParaRPr lang="en-US"/>
        </a:p>
      </dgm:t>
    </dgm:pt>
    <dgm:pt modelId="{549B67A0-AA5D-B744-B0CE-7F2BE0281C35}" type="pres">
      <dgm:prSet presAssocID="{667AD5C7-7836-4E61-951F-B3853F79BD5F}" presName="linear" presStyleCnt="0">
        <dgm:presLayoutVars>
          <dgm:animLvl val="lvl"/>
          <dgm:resizeHandles val="exact"/>
        </dgm:presLayoutVars>
      </dgm:prSet>
      <dgm:spPr/>
    </dgm:pt>
    <dgm:pt modelId="{BBA6BCA7-C4E6-8440-B3C5-3AA526B77A6D}" type="pres">
      <dgm:prSet presAssocID="{7B978FB5-7B76-4E0F-9DDD-EE116378380B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6220F4FD-0895-9D4E-953A-0C20508CE861}" type="pres">
      <dgm:prSet presAssocID="{515EB265-B94C-42D8-94BD-E01860A7E017}" presName="spacer" presStyleCnt="0"/>
      <dgm:spPr/>
    </dgm:pt>
    <dgm:pt modelId="{DA639A82-7183-BB43-9AE8-CD3C47BED9C2}" type="pres">
      <dgm:prSet presAssocID="{E780CF4C-A52E-4B5C-8F91-DAE23E70C5A3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CB65C4C6-F651-D247-BD26-EDC53AD3A492}" type="pres">
      <dgm:prSet presAssocID="{22DD087C-0121-483F-9B58-DDF415B47D07}" presName="spacer" presStyleCnt="0"/>
      <dgm:spPr/>
    </dgm:pt>
    <dgm:pt modelId="{047FB151-074D-DE40-B4D1-4BBECC1567B4}" type="pres">
      <dgm:prSet presAssocID="{D74418A8-6F42-4F76-BA54-2B1DCA78A2A3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4E4EA4DD-5F4A-004E-A8FC-220A2287F228}" type="pres">
      <dgm:prSet presAssocID="{2FBCC3F1-6114-451D-8258-D0464F45D22E}" presName="spacer" presStyleCnt="0"/>
      <dgm:spPr/>
    </dgm:pt>
    <dgm:pt modelId="{E5819DD6-0C6B-FA49-95BC-8AF3D479D724}" type="pres">
      <dgm:prSet presAssocID="{D050AD72-0979-43FF-979F-E0503CE162C0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F8E267C6-15AA-1741-B77C-3E782B4514A2}" type="pres">
      <dgm:prSet presAssocID="{62665B8A-D450-40D7-A1AC-252AC49CC1D6}" presName="spacer" presStyleCnt="0"/>
      <dgm:spPr/>
    </dgm:pt>
    <dgm:pt modelId="{8BF218FC-74EB-7D41-8E9D-FB0CFCF22C5F}" type="pres">
      <dgm:prSet presAssocID="{DC6B92A7-EE6C-1A42-BBAC-BCCC567C3FC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66AE8606-CDB0-BA45-BC00-69433FE7C25E}" type="pres">
      <dgm:prSet presAssocID="{4522AB97-C9C0-C641-A09C-E06529811196}" presName="spacer" presStyleCnt="0"/>
      <dgm:spPr/>
    </dgm:pt>
    <dgm:pt modelId="{9E0309E6-2A86-CE4D-9887-E92DDA002443}" type="pres">
      <dgm:prSet presAssocID="{A697F448-AF5C-4976-BCAE-38D3CFE27FE4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05A3E012-BA71-4D4D-96C2-395B313EC21A}" srcId="{667AD5C7-7836-4E61-951F-B3853F79BD5F}" destId="{7B978FB5-7B76-4E0F-9DDD-EE116378380B}" srcOrd="0" destOrd="0" parTransId="{D85A9764-0CB2-4F8E-9BB1-AD916D8A8184}" sibTransId="{515EB265-B94C-42D8-94BD-E01860A7E017}"/>
    <dgm:cxn modelId="{53AFB71B-57D6-5D4D-A7E1-C38CBE4C74FA}" type="presOf" srcId="{D74418A8-6F42-4F76-BA54-2B1DCA78A2A3}" destId="{047FB151-074D-DE40-B4D1-4BBECC1567B4}" srcOrd="0" destOrd="0" presId="urn:microsoft.com/office/officeart/2005/8/layout/vList2"/>
    <dgm:cxn modelId="{BE952421-C733-964F-97A7-3B3878291FE5}" srcId="{667AD5C7-7836-4E61-951F-B3853F79BD5F}" destId="{DC6B92A7-EE6C-1A42-BBAC-BCCC567C3FCD}" srcOrd="4" destOrd="0" parTransId="{025EEA27-DFB7-8E4D-8EBC-C9E39D8CBDBC}" sibTransId="{4522AB97-C9C0-C641-A09C-E06529811196}"/>
    <dgm:cxn modelId="{C03A532F-EF97-8D4A-8F54-3A2441F2E56C}" type="presOf" srcId="{DC6B92A7-EE6C-1A42-BBAC-BCCC567C3FCD}" destId="{8BF218FC-74EB-7D41-8E9D-FB0CFCF22C5F}" srcOrd="0" destOrd="0" presId="urn:microsoft.com/office/officeart/2005/8/layout/vList2"/>
    <dgm:cxn modelId="{7B899233-EBE5-0A4E-9DD3-0B5B7D06D8E9}" type="presOf" srcId="{A697F448-AF5C-4976-BCAE-38D3CFE27FE4}" destId="{9E0309E6-2A86-CE4D-9887-E92DDA002443}" srcOrd="0" destOrd="0" presId="urn:microsoft.com/office/officeart/2005/8/layout/vList2"/>
    <dgm:cxn modelId="{0CAC0B6B-91A5-4167-8534-E69FDD6F9664}" srcId="{667AD5C7-7836-4E61-951F-B3853F79BD5F}" destId="{D050AD72-0979-43FF-979F-E0503CE162C0}" srcOrd="3" destOrd="0" parTransId="{E8BC0843-168E-49F2-BF15-ED3172E1B81C}" sibTransId="{62665B8A-D450-40D7-A1AC-252AC49CC1D6}"/>
    <dgm:cxn modelId="{2EC4227D-E151-2B4F-9E71-BD2A6300A4AE}" type="presOf" srcId="{667AD5C7-7836-4E61-951F-B3853F79BD5F}" destId="{549B67A0-AA5D-B744-B0CE-7F2BE0281C35}" srcOrd="0" destOrd="0" presId="urn:microsoft.com/office/officeart/2005/8/layout/vList2"/>
    <dgm:cxn modelId="{58EBFC86-2C0A-4341-A6CA-68C4084F5C81}" type="presOf" srcId="{7B978FB5-7B76-4E0F-9DDD-EE116378380B}" destId="{BBA6BCA7-C4E6-8440-B3C5-3AA526B77A6D}" srcOrd="0" destOrd="0" presId="urn:microsoft.com/office/officeart/2005/8/layout/vList2"/>
    <dgm:cxn modelId="{534DB097-A0B7-4FDE-8AD2-7B1B8F58987B}" srcId="{667AD5C7-7836-4E61-951F-B3853F79BD5F}" destId="{A697F448-AF5C-4976-BCAE-38D3CFE27FE4}" srcOrd="5" destOrd="0" parTransId="{B2530CE3-5035-42A7-836E-E0EB68B5CA5A}" sibTransId="{074EFFED-E167-45F8-B109-B1185DEF8C7E}"/>
    <dgm:cxn modelId="{312F22A1-FC20-BF44-87F1-AAE4598A1668}" type="presOf" srcId="{E780CF4C-A52E-4B5C-8F91-DAE23E70C5A3}" destId="{DA639A82-7183-BB43-9AE8-CD3C47BED9C2}" srcOrd="0" destOrd="0" presId="urn:microsoft.com/office/officeart/2005/8/layout/vList2"/>
    <dgm:cxn modelId="{BCBF4ECD-27ED-4D03-AFC8-4AF735A20492}" srcId="{667AD5C7-7836-4E61-951F-B3853F79BD5F}" destId="{E780CF4C-A52E-4B5C-8F91-DAE23E70C5A3}" srcOrd="1" destOrd="0" parTransId="{EA3DCDF7-EAE3-4C79-AF5F-F6FE0DB86D7A}" sibTransId="{22DD087C-0121-483F-9B58-DDF415B47D07}"/>
    <dgm:cxn modelId="{761CDFF1-C9C3-468B-8307-7875C413DE1D}" srcId="{667AD5C7-7836-4E61-951F-B3853F79BD5F}" destId="{D74418A8-6F42-4F76-BA54-2B1DCA78A2A3}" srcOrd="2" destOrd="0" parTransId="{C8CAD871-949D-4CFB-9C18-A71139ABFA3A}" sibTransId="{2FBCC3F1-6114-451D-8258-D0464F45D22E}"/>
    <dgm:cxn modelId="{477F70FE-05DA-2D4B-8F0B-CC12EF21B4D4}" type="presOf" srcId="{D050AD72-0979-43FF-979F-E0503CE162C0}" destId="{E5819DD6-0C6B-FA49-95BC-8AF3D479D724}" srcOrd="0" destOrd="0" presId="urn:microsoft.com/office/officeart/2005/8/layout/vList2"/>
    <dgm:cxn modelId="{3A5AB67A-B2DA-8F40-8379-0F82AAB73A67}" type="presParOf" srcId="{549B67A0-AA5D-B744-B0CE-7F2BE0281C35}" destId="{BBA6BCA7-C4E6-8440-B3C5-3AA526B77A6D}" srcOrd="0" destOrd="0" presId="urn:microsoft.com/office/officeart/2005/8/layout/vList2"/>
    <dgm:cxn modelId="{DA848E8F-A979-2142-8D51-14BF7185BCFA}" type="presParOf" srcId="{549B67A0-AA5D-B744-B0CE-7F2BE0281C35}" destId="{6220F4FD-0895-9D4E-953A-0C20508CE861}" srcOrd="1" destOrd="0" presId="urn:microsoft.com/office/officeart/2005/8/layout/vList2"/>
    <dgm:cxn modelId="{FB284636-CA24-1B44-8329-9D9432BBAEDE}" type="presParOf" srcId="{549B67A0-AA5D-B744-B0CE-7F2BE0281C35}" destId="{DA639A82-7183-BB43-9AE8-CD3C47BED9C2}" srcOrd="2" destOrd="0" presId="urn:microsoft.com/office/officeart/2005/8/layout/vList2"/>
    <dgm:cxn modelId="{D8B823AF-455B-A340-B595-6EC230B8975B}" type="presParOf" srcId="{549B67A0-AA5D-B744-B0CE-7F2BE0281C35}" destId="{CB65C4C6-F651-D247-BD26-EDC53AD3A492}" srcOrd="3" destOrd="0" presId="urn:microsoft.com/office/officeart/2005/8/layout/vList2"/>
    <dgm:cxn modelId="{9DDC3FEB-760A-4242-ABDF-62CD852C9BBD}" type="presParOf" srcId="{549B67A0-AA5D-B744-B0CE-7F2BE0281C35}" destId="{047FB151-074D-DE40-B4D1-4BBECC1567B4}" srcOrd="4" destOrd="0" presId="urn:microsoft.com/office/officeart/2005/8/layout/vList2"/>
    <dgm:cxn modelId="{92F8CCE3-DBB4-6643-812B-2A7CCAD0D47F}" type="presParOf" srcId="{549B67A0-AA5D-B744-B0CE-7F2BE0281C35}" destId="{4E4EA4DD-5F4A-004E-A8FC-220A2287F228}" srcOrd="5" destOrd="0" presId="urn:microsoft.com/office/officeart/2005/8/layout/vList2"/>
    <dgm:cxn modelId="{C84C75E8-4171-3E40-88C9-2BFAAC464FA3}" type="presParOf" srcId="{549B67A0-AA5D-B744-B0CE-7F2BE0281C35}" destId="{E5819DD6-0C6B-FA49-95BC-8AF3D479D724}" srcOrd="6" destOrd="0" presId="urn:microsoft.com/office/officeart/2005/8/layout/vList2"/>
    <dgm:cxn modelId="{1149C1A5-952E-234A-BEF9-9012EEA919A5}" type="presParOf" srcId="{549B67A0-AA5D-B744-B0CE-7F2BE0281C35}" destId="{F8E267C6-15AA-1741-B77C-3E782B4514A2}" srcOrd="7" destOrd="0" presId="urn:microsoft.com/office/officeart/2005/8/layout/vList2"/>
    <dgm:cxn modelId="{E100348A-939B-CF4C-924E-DD707CBC0C6D}" type="presParOf" srcId="{549B67A0-AA5D-B744-B0CE-7F2BE0281C35}" destId="{8BF218FC-74EB-7D41-8E9D-FB0CFCF22C5F}" srcOrd="8" destOrd="0" presId="urn:microsoft.com/office/officeart/2005/8/layout/vList2"/>
    <dgm:cxn modelId="{41480484-A891-F14A-8AAD-3CF9902CC4C0}" type="presParOf" srcId="{549B67A0-AA5D-B744-B0CE-7F2BE0281C35}" destId="{66AE8606-CDB0-BA45-BC00-69433FE7C25E}" srcOrd="9" destOrd="0" presId="urn:microsoft.com/office/officeart/2005/8/layout/vList2"/>
    <dgm:cxn modelId="{E83C1ACA-AAE3-264F-A41A-7E6429333FE4}" type="presParOf" srcId="{549B67A0-AA5D-B744-B0CE-7F2BE0281C35}" destId="{9E0309E6-2A86-CE4D-9887-E92DDA002443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A6BCA7-C4E6-8440-B3C5-3AA526B77A6D}">
      <dsp:nvSpPr>
        <dsp:cNvPr id="0" name=""/>
        <dsp:cNvSpPr/>
      </dsp:nvSpPr>
      <dsp:spPr>
        <a:xfrm>
          <a:off x="0" y="1632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Exercise daily (150 min/week) </a:t>
          </a:r>
          <a:endParaRPr lang="en-US" sz="2800" kern="1200" dirty="0"/>
        </a:p>
      </dsp:txBody>
      <dsp:txXfrm>
        <a:off x="29551" y="31183"/>
        <a:ext cx="10109025" cy="546253"/>
      </dsp:txXfrm>
    </dsp:sp>
    <dsp:sp modelId="{DA639A82-7183-BB43-9AE8-CD3C47BED9C2}">
      <dsp:nvSpPr>
        <dsp:cNvPr id="0" name=""/>
        <dsp:cNvSpPr/>
      </dsp:nvSpPr>
      <dsp:spPr>
        <a:xfrm>
          <a:off x="0" y="618743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Don’t smoke</a:t>
          </a:r>
          <a:endParaRPr lang="en-US" sz="2800" kern="1200" dirty="0"/>
        </a:p>
      </dsp:txBody>
      <dsp:txXfrm>
        <a:off x="29551" y="648294"/>
        <a:ext cx="10109025" cy="546253"/>
      </dsp:txXfrm>
    </dsp:sp>
    <dsp:sp modelId="{047FB151-074D-DE40-B4D1-4BBECC1567B4}">
      <dsp:nvSpPr>
        <dsp:cNvPr id="0" name=""/>
        <dsp:cNvSpPr/>
      </dsp:nvSpPr>
      <dsp:spPr>
        <a:xfrm>
          <a:off x="0" y="1235854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Mediterranean diet</a:t>
          </a:r>
          <a:endParaRPr lang="en-US" sz="2800" kern="1200" dirty="0"/>
        </a:p>
      </dsp:txBody>
      <dsp:txXfrm>
        <a:off x="29551" y="1265405"/>
        <a:ext cx="10109025" cy="546253"/>
      </dsp:txXfrm>
    </dsp:sp>
    <dsp:sp modelId="{E5819DD6-0C6B-FA49-95BC-8AF3D479D724}">
      <dsp:nvSpPr>
        <dsp:cNvPr id="0" name=""/>
        <dsp:cNvSpPr/>
      </dsp:nvSpPr>
      <dsp:spPr>
        <a:xfrm>
          <a:off x="0" y="1852966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Restorative sleep</a:t>
          </a:r>
          <a:endParaRPr lang="en-US" sz="2800" kern="1200" dirty="0"/>
        </a:p>
      </dsp:txBody>
      <dsp:txXfrm>
        <a:off x="29551" y="1882517"/>
        <a:ext cx="10109025" cy="546253"/>
      </dsp:txXfrm>
    </dsp:sp>
    <dsp:sp modelId="{8BF218FC-74EB-7D41-8E9D-FB0CFCF22C5F}">
      <dsp:nvSpPr>
        <dsp:cNvPr id="0" name=""/>
        <dsp:cNvSpPr/>
      </dsp:nvSpPr>
      <dsp:spPr>
        <a:xfrm>
          <a:off x="0" y="2470077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Stress management and social engagement</a:t>
          </a:r>
        </a:p>
      </dsp:txBody>
      <dsp:txXfrm>
        <a:off x="29551" y="2499628"/>
        <a:ext cx="10109025" cy="546253"/>
      </dsp:txXfrm>
    </dsp:sp>
    <dsp:sp modelId="{9E0309E6-2A86-CE4D-9887-E92DDA002443}">
      <dsp:nvSpPr>
        <dsp:cNvPr id="0" name=""/>
        <dsp:cNvSpPr/>
      </dsp:nvSpPr>
      <dsp:spPr>
        <a:xfrm>
          <a:off x="0" y="3087188"/>
          <a:ext cx="10168127" cy="6053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Treat hypertension, diabetes and high cholesterol</a:t>
          </a:r>
          <a:endParaRPr lang="en-US" sz="2800" kern="1200" dirty="0"/>
        </a:p>
      </dsp:txBody>
      <dsp:txXfrm>
        <a:off x="29551" y="3116739"/>
        <a:ext cx="10109025" cy="5462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5A2B0E-4914-8348-AB65-C4EFC22F6745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3254AC-D8D9-E24A-AADB-644FA4BEE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573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32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71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864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8923390C-860A-1110-B2B1-0A8CDA28A1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80B90F12-9A4E-3DEA-1BFE-F0A4FC97CA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Stress is indicated with physical, intellectual, emotional, behavioral, and spiritual symptoms.”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Source can be environment, physical, emotional, psychological.  Stress is</a:t>
            </a:r>
            <a:r>
              <a:rPr lang="en-US" altLang="en-US" baseline="0" dirty="0">
                <a:latin typeface="Arial" panose="020B0604020202020204" pitchFamily="34" charset="0"/>
              </a:rPr>
              <a:t> contagious</a:t>
            </a:r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>
                <a:latin typeface="Arial" panose="020B0604020202020204" pitchFamily="34" charset="0"/>
              </a:rPr>
              <a:t>Begins above your shoulders in your brain – amygdala processes data and communicates with the hypothalamus to turn on the SNS – increased HR, changes vasculature (flushing), slows intestines, releases cortisol with disrupted circadian rhythms, memory disruption and brain fog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Adrenaline, NE, </a:t>
            </a:r>
            <a:r>
              <a:rPr lang="en-US" altLang="en-US" dirty="0" err="1">
                <a:latin typeface="Arial" panose="020B0604020202020204" pitchFamily="34" charset="0"/>
              </a:rPr>
              <a:t>catechols</a:t>
            </a:r>
            <a:r>
              <a:rPr lang="en-US" altLang="en-US" dirty="0">
                <a:latin typeface="Arial" panose="020B0604020202020204" pitchFamily="34" charset="0"/>
              </a:rPr>
              <a:t>, cortisol</a:t>
            </a:r>
          </a:p>
          <a:p>
            <a:r>
              <a:rPr lang="en-US" altLang="en-US" dirty="0">
                <a:latin typeface="Arial" panose="020B0604020202020204" pitchFamily="34" charset="0"/>
              </a:rPr>
              <a:t>Sustained stress response prompts wear and tear on mind, body, spirit</a:t>
            </a:r>
          </a:p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685E7938-2CC2-B61F-C3F1-42CAE92465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90CC033F-178F-6C47-9568-3F2FB6007E23}" type="slidenum">
              <a:rPr lang="en-US" altLang="en-US" b="0">
                <a:solidFill>
                  <a:srgbClr val="000000"/>
                </a:solidFill>
              </a:rPr>
              <a:pPr/>
              <a:t>13</a:t>
            </a:fld>
            <a:endParaRPr lang="en-US" altLang="en-US" b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1834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38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46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199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Clr>
                <a:srgbClr val="66FF33"/>
              </a:buCl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8043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4329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686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465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634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269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47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8677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421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37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75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64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254AC-D8D9-E24A-AADB-644FA4BEEF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35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C277E42E-840D-91C9-D43E-FD0EA8518AD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F56317EB-E3C6-9D29-231B-AD4BF5938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Michael Pollan – Food Rules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376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10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441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949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80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835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7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7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786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92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19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5/15/2023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032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tack Stones In The River">
            <a:extLst>
              <a:ext uri="{FF2B5EF4-FFF2-40B4-BE49-F238E27FC236}">
                <a16:creationId xmlns:a16="http://schemas.microsoft.com/office/drawing/2014/main" id="{BE6598E0-FFA2-786F-F4B4-4BF057144B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284" r="-1" b="-1"/>
          <a:stretch/>
        </p:blipFill>
        <p:spPr>
          <a:xfrm>
            <a:off x="20" y="0"/>
            <a:ext cx="12191980" cy="71362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D6B4D0-BD8C-48B1-E5B7-F4B6B080C1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784" y="3264659"/>
            <a:ext cx="5897216" cy="1061838"/>
          </a:xfrm>
        </p:spPr>
        <p:txBody>
          <a:bodyPr anchor="b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Maiandra GD" panose="020E0502030308020204" pitchFamily="34" charset="77"/>
              </a:rPr>
              <a:t>Focusing on Wellness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2D353F-2AF5-6FD9-C2BF-B607D3FD2E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784" y="4872922"/>
            <a:ext cx="5585790" cy="1208141"/>
          </a:xfrm>
        </p:spPr>
        <p:txBody>
          <a:bodyPr>
            <a:normAutofit/>
          </a:bodyPr>
          <a:lstStyle/>
          <a:p>
            <a:r>
              <a:rPr lang="en-US" sz="2400" b="0" i="1" dirty="0"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Maiandra GD" panose="020E0502030308020204" pitchFamily="34" charset="77"/>
              </a:rPr>
              <a:t>“Keep your vitality. A life without health is like a river without water.” </a:t>
            </a:r>
            <a:endParaRPr lang="en-US" sz="2400" i="1" dirty="0">
              <a:solidFill>
                <a:schemeClr val="accent4">
                  <a:lumMod val="40000"/>
                  <a:lumOff val="60000"/>
                </a:schemeClr>
              </a:solidFill>
              <a:latin typeface="Maiandra GD" panose="020E0502030308020204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bg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44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6" name="Rectangle 15395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398" name="Rectangle 15397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370" name="Picture 10" descr="Kids get better quality sleep if they share bed with their pets, study  suggests | Daily Mail Online">
            <a:extLst>
              <a:ext uri="{FF2B5EF4-FFF2-40B4-BE49-F238E27FC236}">
                <a16:creationId xmlns:a16="http://schemas.microsoft.com/office/drawing/2014/main" id="{4CFBFF5C-BEE3-4F64-BE18-15CB329F94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" y="0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400" name="Rectangle 15399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B2A2A-C28A-D199-4962-9D6CE11A2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7510" y="5374493"/>
            <a:ext cx="5452529" cy="120126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 i="1" dirty="0"/>
              <a:t>Sleep…</a:t>
            </a:r>
          </a:p>
        </p:txBody>
      </p:sp>
      <p:sp>
        <p:nvSpPr>
          <p:cNvPr id="15402" name="Rectangle 15401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5276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DE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37" name="Rectangle 1036">
            <a:extLst>
              <a:ext uri="{FF2B5EF4-FFF2-40B4-BE49-F238E27FC236}">
                <a16:creationId xmlns:a16="http://schemas.microsoft.com/office/drawing/2014/main" id="{3EAF38DC-B069-4F74-89ED-92C7579C3D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ow Much Do Puppies Sleep? | Daily Paws">
            <a:extLst>
              <a:ext uri="{FF2B5EF4-FFF2-40B4-BE49-F238E27FC236}">
                <a16:creationId xmlns:a16="http://schemas.microsoft.com/office/drawing/2014/main" id="{AB672DA7-3610-6284-F35F-06D6453755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4883023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1039" name="Freeform: Shape 1038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41" name="Freeform: Shape 1040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3E2DF-BDF0-4246-228B-06C15D4E2B7E}"/>
              </a:ext>
            </a:extLst>
          </p:cNvPr>
          <p:cNvSpPr txBox="1"/>
          <p:nvPr/>
        </p:nvSpPr>
        <p:spPr>
          <a:xfrm>
            <a:off x="374904" y="945049"/>
            <a:ext cx="4992624" cy="82570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>
                <a:latin typeface="+mj-lt"/>
                <a:ea typeface="+mj-ea"/>
                <a:cs typeface="+mj-cs"/>
              </a:rPr>
              <a:t>Sleep Hygiene</a:t>
            </a:r>
          </a:p>
        </p:txBody>
      </p:sp>
      <p:sp>
        <p:nvSpPr>
          <p:cNvPr id="1043" name="Rectangle 1042">
            <a:extLst>
              <a:ext uri="{FF2B5EF4-FFF2-40B4-BE49-F238E27FC236}">
                <a16:creationId xmlns:a16="http://schemas.microsoft.com/office/drawing/2014/main" id="{7A0CBFF4-EA32-4FE2-BA6B-8F3A6E6ED1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253806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45" name="Rectangle 1044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85062"/>
            <a:ext cx="498348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2C7745-0489-CD93-19F2-606DE5E5491D}"/>
              </a:ext>
            </a:extLst>
          </p:cNvPr>
          <p:cNvSpPr txBox="1"/>
          <p:nvPr/>
        </p:nvSpPr>
        <p:spPr>
          <a:xfrm>
            <a:off x="374904" y="2251095"/>
            <a:ext cx="5445128" cy="34023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Make your bedroom a cave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Use your bed for sleep or sex…ONLY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Keep regular sleep hours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Avoid tobacco, alcohol and caffeine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Turn off electronic devices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Relax before bed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Get daily exercise and AM sunlight</a:t>
            </a:r>
          </a:p>
          <a:p>
            <a:pPr indent="-2286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2400" b="1" dirty="0">
                <a:latin typeface="Maiandra GD" panose="020E0502030308020204" pitchFamily="34" charset="77"/>
              </a:rPr>
              <a:t>Don</a:t>
            </a:r>
            <a:r>
              <a:rPr lang="en-US" altLang="ja-JP" sz="2400" b="1" dirty="0">
                <a:latin typeface="Maiandra GD" panose="020E0502030308020204" pitchFamily="34" charset="77"/>
              </a:rPr>
              <a:t>’t “</a:t>
            </a:r>
            <a:r>
              <a:rPr lang="en-US" altLang="ja-JP" sz="2400" b="1" dirty="0" err="1">
                <a:latin typeface="Maiandra GD" panose="020E0502030308020204" pitchFamily="34" charset="77"/>
              </a:rPr>
              <a:t>horribilize</a:t>
            </a:r>
            <a:r>
              <a:rPr lang="en-US" altLang="ja-JP" sz="2400" b="1" dirty="0">
                <a:latin typeface="Maiandra GD" panose="020E0502030308020204" pitchFamily="34" charset="77"/>
              </a:rPr>
              <a:t>”</a:t>
            </a:r>
            <a:endParaRPr lang="en-US" sz="2400" dirty="0">
              <a:latin typeface="Maiandra GD" panose="020E050203030802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24600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3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64000">
              <a:schemeClr val="accent4">
                <a:lumMod val="30000"/>
                <a:lumOff val="70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9" name="Rectangle 3128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31" name="Rectangle 3130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133" name="Rectangle 3132">
            <a:extLst>
              <a:ext uri="{FF2B5EF4-FFF2-40B4-BE49-F238E27FC236}">
                <a16:creationId xmlns:a16="http://schemas.microsoft.com/office/drawing/2014/main" id="{634E5E7C-1976-4C3E-A934-9425D4F2B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35" name="Rectangle 3134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34EE33-BE67-F27E-CFA1-2568C58E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9113" y="4727448"/>
            <a:ext cx="8384770" cy="86868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6000" i="1" dirty="0"/>
              <a:t>Preventive Healthcare</a:t>
            </a:r>
          </a:p>
        </p:txBody>
      </p:sp>
      <p:sp>
        <p:nvSpPr>
          <p:cNvPr id="3137" name="Rectangle: Rounded Corners 3136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076" name="Picture 4" descr="Preventive Medicine - Advanced Cardiology and Primary Care LLC">
            <a:extLst>
              <a:ext uri="{FF2B5EF4-FFF2-40B4-BE49-F238E27FC236}">
                <a16:creationId xmlns:a16="http://schemas.microsoft.com/office/drawing/2014/main" id="{CF71E614-9648-DD17-F2E6-AE60DE4706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20" y="10"/>
            <a:ext cx="5989300" cy="4426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Preventive Care Services Overview - CDPHP">
            <a:extLst>
              <a:ext uri="{FF2B5EF4-FFF2-40B4-BE49-F238E27FC236}">
                <a16:creationId xmlns:a16="http://schemas.microsoft.com/office/drawing/2014/main" id="{819EEC05-58FC-BA93-FB58-7ADF67B7D8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202680" y="10"/>
            <a:ext cx="5989320" cy="442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1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5">
          <a:fgClr>
            <a:schemeClr val="accent4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422" name="Rectangle 60421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0424" name="Rectangle 60423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26" name="Rectangle 60425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0428" name="Rectangle 60427">
            <a:extLst>
              <a:ext uri="{FF2B5EF4-FFF2-40B4-BE49-F238E27FC236}">
                <a16:creationId xmlns:a16="http://schemas.microsoft.com/office/drawing/2014/main" id="{AFF8D2E5-2C4E-47B1-930B-6C82B7C313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A881ED-62A6-C346-9168-A0D21849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i="1" dirty="0"/>
              <a:t>Resilience</a:t>
            </a:r>
          </a:p>
        </p:txBody>
      </p:sp>
      <p:sp>
        <p:nvSpPr>
          <p:cNvPr id="60430" name="Rectangle 60429">
            <a:extLst>
              <a:ext uri="{FF2B5EF4-FFF2-40B4-BE49-F238E27FC236}">
                <a16:creationId xmlns:a16="http://schemas.microsoft.com/office/drawing/2014/main" id="{801E4ADA-0EA9-4930-846E-3C11E8BED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432" name="Rectangle 60431">
            <a:extLst>
              <a:ext uri="{FF2B5EF4-FFF2-40B4-BE49-F238E27FC236}">
                <a16:creationId xmlns:a16="http://schemas.microsoft.com/office/drawing/2014/main" id="{FB92FFCE-0C90-454E-AA25-D4EE9A6C39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0417" name="Picture 3" descr="Diagram&#10;&#10;Description automatically generated">
            <a:extLst>
              <a:ext uri="{FF2B5EF4-FFF2-40B4-BE49-F238E27FC236}">
                <a16:creationId xmlns:a16="http://schemas.microsoft.com/office/drawing/2014/main" id="{A3214A5C-C532-6A97-C52F-75D2526CD4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5078" y="1567752"/>
            <a:ext cx="8723906" cy="51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857BDE-517B-5948-8509-96B26BC75481}"/>
              </a:ext>
            </a:extLst>
          </p:cNvPr>
          <p:cNvSpPr txBox="1"/>
          <p:nvPr/>
        </p:nvSpPr>
        <p:spPr>
          <a:xfrm>
            <a:off x="5211953" y="421065"/>
            <a:ext cx="3270447" cy="584775"/>
          </a:xfrm>
          <a:prstGeom prst="rect">
            <a:avLst/>
          </a:prstGeom>
          <a:gradFill>
            <a:gsLst>
              <a:gs pos="26000">
                <a:schemeClr val="accent6">
                  <a:lumMod val="60000"/>
                  <a:lumOff val="40000"/>
                </a:schemeClr>
              </a:gs>
              <a:gs pos="99000">
                <a:schemeClr val="accent6">
                  <a:lumMod val="20000"/>
                  <a:lumOff val="80000"/>
                </a:schemeClr>
              </a:gs>
              <a:gs pos="50000">
                <a:schemeClr val="accent6">
                  <a:lumMod val="40000"/>
                  <a:lumOff val="60000"/>
                </a:schemeClr>
              </a:gs>
              <a:gs pos="81000">
                <a:schemeClr val="accent6">
                  <a:lumMod val="20000"/>
                  <a:lumOff val="80000"/>
                </a:schemeClr>
              </a:gs>
            </a:gsLst>
            <a:lin ang="2700000" scaled="1"/>
          </a:gradFill>
        </p:spPr>
        <p:txBody>
          <a:bodyPr wrap="none">
            <a:spAutoFit/>
          </a:bodyPr>
          <a:lstStyle/>
          <a:p>
            <a:pPr defTabSz="713232">
              <a:spcAft>
                <a:spcPts val="600"/>
              </a:spcAft>
              <a:defRPr/>
            </a:pPr>
            <a:r>
              <a:rPr lang="en-US" sz="3200" i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77"/>
                <a:ea typeface="+mn-ea"/>
                <a:cs typeface="+mn-cs"/>
              </a:rPr>
              <a:t>Know your limits</a:t>
            </a:r>
            <a:endParaRPr lang="en-US" sz="32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77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air of hands holding each other&#10;&#10;Description automatically generated with medium confidence">
            <a:extLst>
              <a:ext uri="{FF2B5EF4-FFF2-40B4-BE49-F238E27FC236}">
                <a16:creationId xmlns:a16="http://schemas.microsoft.com/office/drawing/2014/main" id="{53665612-8977-2FB2-4502-F8565E41C7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751" y="402040"/>
            <a:ext cx="11550506" cy="605392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E53C81-9E8B-469F-AF38-A5E386ED90A8}"/>
              </a:ext>
            </a:extLst>
          </p:cNvPr>
          <p:cNvSpPr txBox="1"/>
          <p:nvPr/>
        </p:nvSpPr>
        <p:spPr>
          <a:xfrm>
            <a:off x="2997543" y="1521725"/>
            <a:ext cx="609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1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77"/>
              </a:rPr>
              <a:t>Your Spouse…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3E9BD1-7CEB-453E-A81A-14E66B7059D5}"/>
              </a:ext>
            </a:extLst>
          </p:cNvPr>
          <p:cNvSpPr txBox="1"/>
          <p:nvPr/>
        </p:nvSpPr>
        <p:spPr>
          <a:xfrm>
            <a:off x="4185851" y="2381086"/>
            <a:ext cx="408081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77"/>
              </a:rPr>
              <a:t>Work as a Team</a:t>
            </a:r>
          </a:p>
        </p:txBody>
      </p:sp>
    </p:spTree>
    <p:extLst>
      <p:ext uri="{BB962C8B-B14F-4D97-AF65-F5344CB8AC3E}">
        <p14:creationId xmlns:p14="http://schemas.microsoft.com/office/powerpoint/2010/main" val="41004221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Expat Chronicles: Family Togetherness — Stitched in Color">
            <a:extLst>
              <a:ext uri="{FF2B5EF4-FFF2-40B4-BE49-F238E27FC236}">
                <a16:creationId xmlns:a16="http://schemas.microsoft.com/office/drawing/2014/main" id="{E2657FA4-3E2E-8C1A-1CE8-8DEB896A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39DD7C-3019-9BED-B99F-990DED2E77CE}"/>
              </a:ext>
            </a:extLst>
          </p:cNvPr>
          <p:cNvSpPr txBox="1"/>
          <p:nvPr/>
        </p:nvSpPr>
        <p:spPr>
          <a:xfrm>
            <a:off x="8155459" y="1000899"/>
            <a:ext cx="23310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i="1" dirty="0">
                <a:solidFill>
                  <a:schemeClr val="bg1"/>
                </a:solidFill>
                <a:latin typeface="+mj-lt"/>
              </a:rPr>
              <a:t>Family</a:t>
            </a:r>
          </a:p>
        </p:txBody>
      </p:sp>
    </p:spTree>
    <p:extLst>
      <p:ext uri="{BB962C8B-B14F-4D97-AF65-F5344CB8AC3E}">
        <p14:creationId xmlns:p14="http://schemas.microsoft.com/office/powerpoint/2010/main" val="199354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Rectangle 4102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05" name="Rectangle 4104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098" name="Picture 2" descr="How to Make Social Gatherings More Meaningful">
            <a:extLst>
              <a:ext uri="{FF2B5EF4-FFF2-40B4-BE49-F238E27FC236}">
                <a16:creationId xmlns:a16="http://schemas.microsoft.com/office/drawing/2014/main" id="{1E925142-A1D1-617B-CE6A-71164F428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87" b="5340"/>
          <a:stretch/>
        </p:blipFill>
        <p:spPr bwMode="auto">
          <a:xfrm>
            <a:off x="20" y="-22"/>
            <a:ext cx="12191977" cy="6858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7" name="Rectangle 4106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173D93-85C1-2DA5-087D-6D45E14A2AFD}"/>
              </a:ext>
            </a:extLst>
          </p:cNvPr>
          <p:cNvSpPr txBox="1"/>
          <p:nvPr/>
        </p:nvSpPr>
        <p:spPr>
          <a:xfrm>
            <a:off x="182302" y="506775"/>
            <a:ext cx="6784945" cy="824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Hang Out with Friends</a:t>
            </a:r>
            <a:endParaRPr lang="en-US" sz="48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109" name="Rectangle 4108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64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4F70194A-F822-F0FF-405F-688546FC39C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52751" y="302429"/>
            <a:ext cx="11550506" cy="6053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373EFB-6CFF-B850-E3A1-AB7318650C74}"/>
              </a:ext>
            </a:extLst>
          </p:cNvPr>
          <p:cNvSpPr txBox="1"/>
          <p:nvPr/>
        </p:nvSpPr>
        <p:spPr>
          <a:xfrm>
            <a:off x="4485503" y="1223319"/>
            <a:ext cx="193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Stay Connect4d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B0793-4AD3-26FE-E40B-30D514C2592B}"/>
              </a:ext>
            </a:extLst>
          </p:cNvPr>
          <p:cNvSpPr txBox="1"/>
          <p:nvPr/>
        </p:nvSpPr>
        <p:spPr>
          <a:xfrm>
            <a:off x="352751" y="515431"/>
            <a:ext cx="6344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solidFill>
                  <a:schemeClr val="bg1"/>
                </a:solidFill>
              </a:rPr>
              <a:t>Community Connections</a:t>
            </a:r>
          </a:p>
        </p:txBody>
      </p:sp>
    </p:spTree>
    <p:extLst>
      <p:ext uri="{BB962C8B-B14F-4D97-AF65-F5344CB8AC3E}">
        <p14:creationId xmlns:p14="http://schemas.microsoft.com/office/powerpoint/2010/main" val="2327779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32 Top Lake Vacations in the U.S.">
            <a:extLst>
              <a:ext uri="{FF2B5EF4-FFF2-40B4-BE49-F238E27FC236}">
                <a16:creationId xmlns:a16="http://schemas.microsoft.com/office/drawing/2014/main" id="{5088EF1C-5E8C-5BC8-CDE4-2BDA2D00B8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519" y="17762"/>
            <a:ext cx="10439695" cy="685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81430A-EA71-B210-ED5F-E3487CFD3658}"/>
              </a:ext>
            </a:extLst>
          </p:cNvPr>
          <p:cNvSpPr txBox="1"/>
          <p:nvPr/>
        </p:nvSpPr>
        <p:spPr>
          <a:xfrm>
            <a:off x="5399901" y="3198780"/>
            <a:ext cx="7179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latin typeface="Maiandra GD" panose="020E0502030308020204" pitchFamily="34" charset="77"/>
              </a:rPr>
              <a:t>Relaxation and Reflection</a:t>
            </a:r>
          </a:p>
        </p:txBody>
      </p:sp>
    </p:spTree>
    <p:extLst>
      <p:ext uri="{BB962C8B-B14F-4D97-AF65-F5344CB8AC3E}">
        <p14:creationId xmlns:p14="http://schemas.microsoft.com/office/powerpoint/2010/main" val="14234284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50800" dist="38100" dir="5400000" algn="t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person&#10;&#10;Description automatically generated">
            <a:extLst>
              <a:ext uri="{FF2B5EF4-FFF2-40B4-BE49-F238E27FC236}">
                <a16:creationId xmlns:a16="http://schemas.microsoft.com/office/drawing/2014/main" id="{28141036-0077-E3BC-3303-489B426FA3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DAE1F0-C878-B742-EBEA-37EF99A8BA08}"/>
              </a:ext>
            </a:extLst>
          </p:cNvPr>
          <p:cNvSpPr txBox="1"/>
          <p:nvPr/>
        </p:nvSpPr>
        <p:spPr>
          <a:xfrm>
            <a:off x="6487298" y="4920634"/>
            <a:ext cx="4431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i="1" dirty="0">
                <a:latin typeface="Maiandra GD" panose="020E0502030308020204" pitchFamily="34" charset="77"/>
              </a:rPr>
              <a:t>Spiritual Vitality</a:t>
            </a:r>
          </a:p>
        </p:txBody>
      </p:sp>
    </p:spTree>
    <p:extLst>
      <p:ext uri="{BB962C8B-B14F-4D97-AF65-F5344CB8AC3E}">
        <p14:creationId xmlns:p14="http://schemas.microsoft.com/office/powerpoint/2010/main" val="3457123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105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A061BA2E-A388-41C5-B73A-B0FEB6B10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Yes, You Still Should Get to the Gym After You Turn 60">
            <a:extLst>
              <a:ext uri="{FF2B5EF4-FFF2-40B4-BE49-F238E27FC236}">
                <a16:creationId xmlns:a16="http://schemas.microsoft.com/office/drawing/2014/main" id="{1F87BA90-C2FA-73D9-5EE6-1A808566B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10"/>
            <a:ext cx="609600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lderly people are doing parkour to stay fit">
            <a:extLst>
              <a:ext uri="{FF2B5EF4-FFF2-40B4-BE49-F238E27FC236}">
                <a16:creationId xmlns:a16="http://schemas.microsoft.com/office/drawing/2014/main" id="{8BDADEC1-B505-908C-F0D7-DECC73D3E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6097523" y="10"/>
            <a:ext cx="609447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3" name="Rectangle 1062">
            <a:extLst>
              <a:ext uri="{FF2B5EF4-FFF2-40B4-BE49-F238E27FC236}">
                <a16:creationId xmlns:a16="http://schemas.microsoft.com/office/drawing/2014/main" id="{76E192A2-3ED3-4081-8A86-A22B51141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152902" y="-1181101"/>
            <a:ext cx="3886200" cy="12192001"/>
          </a:xfrm>
          <a:prstGeom prst="rect">
            <a:avLst/>
          </a:prstGeom>
          <a:gradFill>
            <a:gsLst>
              <a:gs pos="41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E287E9-CA2C-3369-4D95-BFF5BD848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9991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i="1" dirty="0">
                <a:solidFill>
                  <a:schemeClr val="bg1"/>
                </a:solidFill>
              </a:rPr>
              <a:t>Demographics</a:t>
            </a:r>
          </a:p>
        </p:txBody>
      </p:sp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575039"/>
            <a:ext cx="97840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60926F-41A7-9296-51AE-5167D5CBDDCB}"/>
              </a:ext>
            </a:extLst>
          </p:cNvPr>
          <p:cNvSpPr txBox="1"/>
          <p:nvPr/>
        </p:nvSpPr>
        <p:spPr>
          <a:xfrm>
            <a:off x="2067099" y="5599657"/>
            <a:ext cx="56498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1" dirty="0">
                <a:latin typeface="Maiandra GD" panose="020E0502030308020204" pitchFamily="34" charset="77"/>
              </a:rPr>
              <a:t>Growing Old is Not for Sissies!</a:t>
            </a:r>
          </a:p>
        </p:txBody>
      </p:sp>
    </p:spTree>
    <p:extLst>
      <p:ext uri="{BB962C8B-B14F-4D97-AF65-F5344CB8AC3E}">
        <p14:creationId xmlns:p14="http://schemas.microsoft.com/office/powerpoint/2010/main" val="19485657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8" name="Picture 8" descr="American Hiking Society - Protect the Places You Love to Hike">
            <a:extLst>
              <a:ext uri="{FF2B5EF4-FFF2-40B4-BE49-F238E27FC236}">
                <a16:creationId xmlns:a16="http://schemas.microsoft.com/office/drawing/2014/main" id="{84071ECA-E1C0-2866-4715-B4BF7E4B6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811" y="-69449"/>
            <a:ext cx="9313764" cy="698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B5D9C06-D938-1963-A2DA-6922EA7A813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3623" y="698961"/>
            <a:ext cx="2754774" cy="520412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Lucida Calligraphy" panose="03010101010101010101" pitchFamily="66" charset="77"/>
              </a:rPr>
              <a:t>Self care isn’t vanity, it’s sanity</a:t>
            </a:r>
          </a:p>
        </p:txBody>
      </p:sp>
    </p:spTree>
    <p:extLst>
      <p:ext uri="{BB962C8B-B14F-4D97-AF65-F5344CB8AC3E}">
        <p14:creationId xmlns:p14="http://schemas.microsoft.com/office/powerpoint/2010/main" val="3107111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Self care now is a whole new strategy for stress relief">
            <a:extLst>
              <a:ext uri="{FF2B5EF4-FFF2-40B4-BE49-F238E27FC236}">
                <a16:creationId xmlns:a16="http://schemas.microsoft.com/office/drawing/2014/main" id="{DBCCD06D-7EB1-A1D3-CAD9-F3B1C75F1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1700" y="0"/>
            <a:ext cx="103870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074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16 Self-Care Quotes to Help You Care for Mind and Body | The Healthy">
            <a:extLst>
              <a:ext uri="{FF2B5EF4-FFF2-40B4-BE49-F238E27FC236}">
                <a16:creationId xmlns:a16="http://schemas.microsoft.com/office/drawing/2014/main" id="{C4A39F84-7C5A-2F1E-0245-7EFF57ED1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3242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6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0263AD93-494F-FD12-DE42-BDA2D8D191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0582" y="160757"/>
            <a:ext cx="8311978" cy="6536486"/>
          </a:xfrm>
          <a:prstGeom prst="rect">
            <a:avLst/>
          </a:prstGeom>
          <a:ln w="1905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158093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2D6FBB9D-1CAA-4D05-AB33-BABDFE17B8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04727B71-B4B6-4823-80A1-68C40B475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79A6DB05-9FB5-4B07-8675-74C23D4FD8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1" name="Rectangle 206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45A68-8A6C-F305-3928-E5DF5ADD9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i="1" dirty="0"/>
              <a:t>What is Wellness?</a:t>
            </a: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29046-D6B7-5C53-C8E8-440F12D0CEA6}"/>
              </a:ext>
            </a:extLst>
          </p:cNvPr>
          <p:cNvSpPr txBox="1"/>
          <p:nvPr/>
        </p:nvSpPr>
        <p:spPr>
          <a:xfrm>
            <a:off x="615458" y="3355848"/>
            <a:ext cx="6268770" cy="2825496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  <a:spcAft>
                <a:spcPts val="600"/>
              </a:spcAft>
              <a:buClr>
                <a:srgbClr val="7030A0"/>
              </a:buClr>
              <a:defRPr/>
            </a:pPr>
            <a:r>
              <a:rPr lang="en-US" altLang="en-US" sz="3200" i="1" dirty="0">
                <a:latin typeface="Maiandra GD" panose="020E0502030308020204" pitchFamily="34" charset="77"/>
              </a:rPr>
              <a:t>Health is a state of complete physical, mental, spiritual and social well-being, and not merely the absence of disease or infirmity.</a:t>
            </a:r>
          </a:p>
        </p:txBody>
      </p:sp>
      <p:pic>
        <p:nvPicPr>
          <p:cNvPr id="2050" name="Picture 2" descr="Positive Quotes : Inspiration for Wellness - Wellness comes from personal  balance, not bodily perf... | Positive quotes, Daily spiritual quotes,  Powerful words">
            <a:extLst>
              <a:ext uri="{FF2B5EF4-FFF2-40B4-BE49-F238E27FC236}">
                <a16:creationId xmlns:a16="http://schemas.microsoft.com/office/drawing/2014/main" id="{7E4AEF8D-4B14-27E3-581B-B83A4AA859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84006" y="10"/>
            <a:ext cx="450799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91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MPj04332180000[1]">
            <a:extLst>
              <a:ext uri="{FF2B5EF4-FFF2-40B4-BE49-F238E27FC236}">
                <a16:creationId xmlns:a16="http://schemas.microsoft.com/office/drawing/2014/main" id="{4A150BF0-3FAF-86EC-70C9-41CC03CB38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3514ED-B881-63C1-56A5-2FB59CB4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7024" y="1867855"/>
            <a:ext cx="8116633" cy="11845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i="1" dirty="0">
                <a:latin typeface="Maiandra GD" panose="020E0502030308020204" pitchFamily="34" charset="77"/>
              </a:rPr>
              <a:t>Keep Your Heart Strong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C4D40-5E19-D984-FF2A-F3C4ACF04EE3}"/>
              </a:ext>
            </a:extLst>
          </p:cNvPr>
          <p:cNvSpPr txBox="1"/>
          <p:nvPr/>
        </p:nvSpPr>
        <p:spPr>
          <a:xfrm>
            <a:off x="0" y="5628201"/>
            <a:ext cx="11364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1" dirty="0">
                <a:solidFill>
                  <a:srgbClr val="333333"/>
                </a:solidFill>
                <a:effectLst/>
                <a:latin typeface="Maiandra GD" panose="020E0502030308020204" pitchFamily="34" charset="77"/>
              </a:rPr>
              <a:t>“Heart disease kills more women than all cancers combined.”</a:t>
            </a:r>
            <a:endParaRPr lang="en-US" sz="2800" i="1" dirty="0">
              <a:latin typeface="Maiandra GD" panose="020E0502030308020204" pitchFamily="34" charset="77"/>
            </a:endParaRPr>
          </a:p>
        </p:txBody>
      </p:sp>
      <p:pic>
        <p:nvPicPr>
          <p:cNvPr id="6" name="Audio Recording May 1, 2023 at 2:24:51 PM">
            <a:hlinkClick r:id="" action="ppaction://media"/>
            <a:extLst>
              <a:ext uri="{FF2B5EF4-FFF2-40B4-BE49-F238E27FC236}">
                <a16:creationId xmlns:a16="http://schemas.microsoft.com/office/drawing/2014/main" id="{3F5A3D98-D1F1-298B-5A2E-BD9B9BD772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97275" y="69549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566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0AD8-43AF-A575-5067-AF54625E4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/>
              <a:t>Cardiac Risk Reduction</a:t>
            </a: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49D2AF8-4452-A38F-3C55-9DB443C2A2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74707371"/>
              </p:ext>
            </p:extLst>
          </p:nvPr>
        </p:nvGraphicFramePr>
        <p:xfrm>
          <a:off x="529159" y="2696686"/>
          <a:ext cx="10168128" cy="369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43B71F3-13F3-6CD8-9675-F3F1F3E5F9B9}"/>
              </a:ext>
            </a:extLst>
          </p:cNvPr>
          <p:cNvSpPr txBox="1"/>
          <p:nvPr/>
        </p:nvSpPr>
        <p:spPr>
          <a:xfrm>
            <a:off x="1140314" y="1433653"/>
            <a:ext cx="4180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4"/>
                </a:solidFill>
                <a:latin typeface="Maiandra GD" panose="020E0502030308020204" pitchFamily="34" charset="77"/>
              </a:rPr>
              <a:t>Lifestyle Modifications</a:t>
            </a:r>
          </a:p>
        </p:txBody>
      </p:sp>
      <p:pic>
        <p:nvPicPr>
          <p:cNvPr id="4098" name="Picture 2" descr="daily habits that will keep your heart healthy">
            <a:extLst>
              <a:ext uri="{FF2B5EF4-FFF2-40B4-BE49-F238E27FC236}">
                <a16:creationId xmlns:a16="http://schemas.microsoft.com/office/drawing/2014/main" id="{39D5530D-46CC-1B7B-0C5B-05D609A7E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6595" y="283913"/>
            <a:ext cx="3075610" cy="225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373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06B88F9-42ED-48A7-80B1-8A0D76F33D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3" name="Rectangle 52">
            <a:extLst>
              <a:ext uri="{FF2B5EF4-FFF2-40B4-BE49-F238E27FC236}">
                <a16:creationId xmlns:a16="http://schemas.microsoft.com/office/drawing/2014/main" id="{78D323F3-5366-46A1-A430-A21785CACE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F94368A0-A606-4A85-99C2-5DEC95FCC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6A792A-553F-DB09-C2E3-07A6FA00FE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8444" y="572723"/>
            <a:ext cx="5577840" cy="408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57236E2B-4C0C-6236-21C8-358E2FCC46BE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501252" y="92451"/>
            <a:ext cx="7225780" cy="50479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5C1BF0-3B21-942C-BBAE-05FB80C0D27F}"/>
              </a:ext>
            </a:extLst>
          </p:cNvPr>
          <p:cNvSpPr txBox="1"/>
          <p:nvPr/>
        </p:nvSpPr>
        <p:spPr>
          <a:xfrm>
            <a:off x="4283684" y="5647971"/>
            <a:ext cx="38136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/>
              <a:t>Physical Fitness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655A8-4245-1B80-C4A6-11957F55F485}"/>
              </a:ext>
            </a:extLst>
          </p:cNvPr>
          <p:cNvSpPr txBox="1"/>
          <p:nvPr/>
        </p:nvSpPr>
        <p:spPr>
          <a:xfrm>
            <a:off x="1282740" y="4892162"/>
            <a:ext cx="3756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EE00A1"/>
                </a:solidFill>
                <a:latin typeface="Maiandra GD" panose="020E0502030308020204" pitchFamily="34" charset="77"/>
              </a:rPr>
              <a:t>Sitting is the new smoking!</a:t>
            </a:r>
          </a:p>
        </p:txBody>
      </p:sp>
    </p:spTree>
    <p:extLst>
      <p:ext uri="{BB962C8B-B14F-4D97-AF65-F5344CB8AC3E}">
        <p14:creationId xmlns:p14="http://schemas.microsoft.com/office/powerpoint/2010/main" val="9565672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0" name="Rectangle 7189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2" name="Rectangle 7191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194" name="Rectangle 7193">
            <a:extLst>
              <a:ext uri="{FF2B5EF4-FFF2-40B4-BE49-F238E27FC236}">
                <a16:creationId xmlns:a16="http://schemas.microsoft.com/office/drawing/2014/main" id="{6A420356-7094-4893-BC3A-E0932A72F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EEF66-B0F0-6150-E1DB-2E7599505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9479" y="2664085"/>
            <a:ext cx="3776869" cy="13771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i="1" dirty="0"/>
              <a:t>Cross Training &amp; Diversity</a:t>
            </a:r>
          </a:p>
        </p:txBody>
      </p:sp>
      <p:pic>
        <p:nvPicPr>
          <p:cNvPr id="7176" name="Picture 8" descr="Balance Exercises Proven to Prevent Falls">
            <a:extLst>
              <a:ext uri="{FF2B5EF4-FFF2-40B4-BE49-F238E27FC236}">
                <a16:creationId xmlns:a16="http://schemas.microsoft.com/office/drawing/2014/main" id="{3D517071-7940-E9DD-636C-B43992BE80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1" y="10"/>
            <a:ext cx="3547872" cy="3209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7 Reasons Why Exercise is Crucial for Older Adults - Your Health Hub  General Practice &amp; Allied Health Centre">
            <a:extLst>
              <a:ext uri="{FF2B5EF4-FFF2-40B4-BE49-F238E27FC236}">
                <a16:creationId xmlns:a16="http://schemas.microsoft.com/office/drawing/2014/main" id="{3A01EDF1-F98B-3635-356F-74103C2EBA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 bwMode="auto">
          <a:xfrm>
            <a:off x="20" y="3310128"/>
            <a:ext cx="3547852" cy="354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nswering Your Questions About Exercise For Seniors">
            <a:extLst>
              <a:ext uri="{FF2B5EF4-FFF2-40B4-BE49-F238E27FC236}">
                <a16:creationId xmlns:a16="http://schemas.microsoft.com/office/drawing/2014/main" id="{2A43DEC1-E566-32EC-6C90-3BA79550D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 bwMode="auto">
          <a:xfrm>
            <a:off x="3665257" y="10"/>
            <a:ext cx="4329273" cy="4133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6" name="Rectangle 7195">
            <a:extLst>
              <a:ext uri="{FF2B5EF4-FFF2-40B4-BE49-F238E27FC236}">
                <a16:creationId xmlns:a16="http://schemas.microsoft.com/office/drawing/2014/main" id="{114A821F-8663-46BA-8CC0-D4C44F639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804995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98" name="Rectangle 7197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75918" y="4177748"/>
            <a:ext cx="3325390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174" name="Picture 6" descr="Want to Feel Younger Than Your Years? Try Yoga! - A Healthier Michigan">
            <a:extLst>
              <a:ext uri="{FF2B5EF4-FFF2-40B4-BE49-F238E27FC236}">
                <a16:creationId xmlns:a16="http://schemas.microsoft.com/office/drawing/2014/main" id="{60EA3EFD-57A3-B1EB-E54C-F7E16A2C10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65254" y="4233672"/>
            <a:ext cx="4329274" cy="2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938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Rectangle 1056">
            <a:extLst>
              <a:ext uri="{FF2B5EF4-FFF2-40B4-BE49-F238E27FC236}">
                <a16:creationId xmlns:a16="http://schemas.microsoft.com/office/drawing/2014/main" id="{8D06CE56-3881-4ADA-8CEF-D18B02C242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59" name="Rectangle 1058">
            <a:extLst>
              <a:ext uri="{FF2B5EF4-FFF2-40B4-BE49-F238E27FC236}">
                <a16:creationId xmlns:a16="http://schemas.microsoft.com/office/drawing/2014/main" id="{79F3C543-62EC-4433-9C93-A2CD8764E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61" name="Rectangle 1060">
            <a:extLst>
              <a:ext uri="{FF2B5EF4-FFF2-40B4-BE49-F238E27FC236}">
                <a16:creationId xmlns:a16="http://schemas.microsoft.com/office/drawing/2014/main" id="{50A3C1AB-1153-42D2-8378-34B849C1C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1E0DFA-E09A-1295-8C10-9F84A2575B10}"/>
              </a:ext>
            </a:extLst>
          </p:cNvPr>
          <p:cNvSpPr txBox="1"/>
          <p:nvPr/>
        </p:nvSpPr>
        <p:spPr>
          <a:xfrm>
            <a:off x="2103121" y="4727173"/>
            <a:ext cx="7985759" cy="8688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i="1" dirty="0">
                <a:latin typeface="+mj-lt"/>
                <a:ea typeface="+mj-ea"/>
                <a:cs typeface="+mj-cs"/>
              </a:rPr>
              <a:t>What is a Healthy Diet?</a:t>
            </a:r>
          </a:p>
        </p:txBody>
      </p:sp>
      <p:sp>
        <p:nvSpPr>
          <p:cNvPr id="1065" name="Rectangle: Rounded Corners 1064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26" name="Picture 2" descr="The Paleo Diet: History Repeating — Honest Goods Co.">
            <a:extLst>
              <a:ext uri="{FF2B5EF4-FFF2-40B4-BE49-F238E27FC236}">
                <a16:creationId xmlns:a16="http://schemas.microsoft.com/office/drawing/2014/main" id="{03202BE9-CBC2-20F8-77E2-939D68C00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40972" y="299258"/>
            <a:ext cx="10110056" cy="409457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42DCC6D-BDF9-AA58-F9CA-31918F1F6E68}"/>
              </a:ext>
            </a:extLst>
          </p:cNvPr>
          <p:cNvSpPr txBox="1"/>
          <p:nvPr/>
        </p:nvSpPr>
        <p:spPr>
          <a:xfrm>
            <a:off x="3340277" y="5654123"/>
            <a:ext cx="55114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>
                <a:solidFill>
                  <a:schemeClr val="accent4">
                    <a:lumMod val="50000"/>
                  </a:schemeClr>
                </a:solidFill>
                <a:latin typeface="Maiandra GD" panose="020E0502030308020204" pitchFamily="34" charset="77"/>
              </a:rPr>
              <a:t>The banquet is in the first bite</a:t>
            </a:r>
          </a:p>
        </p:txBody>
      </p:sp>
    </p:spTree>
    <p:extLst>
      <p:ext uri="{BB962C8B-B14F-4D97-AF65-F5344CB8AC3E}">
        <p14:creationId xmlns:p14="http://schemas.microsoft.com/office/powerpoint/2010/main" val="78830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>
            <a:extLst>
              <a:ext uri="{FF2B5EF4-FFF2-40B4-BE49-F238E27FC236}">
                <a16:creationId xmlns:a16="http://schemas.microsoft.com/office/drawing/2014/main" id="{AB7DD357-E7E8-4465-11B5-9F6509B51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136" y="126178"/>
            <a:ext cx="6365875" cy="10160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US" altLang="x-none" sz="5400" i="1" dirty="0">
                <a:solidFill>
                  <a:schemeClr val="tx2"/>
                </a:solidFill>
                <a:highlight>
                  <a:srgbClr val="00FFFF"/>
                </a:highlight>
                <a:ea typeface="Arial" charset="0"/>
                <a:cs typeface="Arial" charset="0"/>
              </a:rPr>
              <a:t>Nutritional Fitness</a:t>
            </a:r>
          </a:p>
        </p:txBody>
      </p:sp>
      <p:pic>
        <p:nvPicPr>
          <p:cNvPr id="46083" name="Content Placeholder 3">
            <a:extLst>
              <a:ext uri="{FF2B5EF4-FFF2-40B4-BE49-F238E27FC236}">
                <a16:creationId xmlns:a16="http://schemas.microsoft.com/office/drawing/2014/main" id="{6960A8F4-7A1B-475F-71D2-64A8F18A62D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19237" y="1356139"/>
            <a:ext cx="6502400" cy="5219700"/>
          </a:xfrm>
        </p:spPr>
      </p:pic>
      <p:pic>
        <p:nvPicPr>
          <p:cNvPr id="46084" name="Picture 5">
            <a:extLst>
              <a:ext uri="{FF2B5EF4-FFF2-40B4-BE49-F238E27FC236}">
                <a16:creationId xmlns:a16="http://schemas.microsoft.com/office/drawing/2014/main" id="{9FFA4583-0B73-59F9-6C7F-C24347201A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3179" y="1024335"/>
            <a:ext cx="4035467" cy="3378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8">
            <a:extLst>
              <a:ext uri="{FF2B5EF4-FFF2-40B4-BE49-F238E27FC236}">
                <a16:creationId xmlns:a16="http://schemas.microsoft.com/office/drawing/2014/main" id="{B74EDC67-9880-0403-04B4-61BD4F4118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699" y="1589344"/>
            <a:ext cx="2228175" cy="2813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10">
            <a:extLst>
              <a:ext uri="{FF2B5EF4-FFF2-40B4-BE49-F238E27FC236}">
                <a16:creationId xmlns:a16="http://schemas.microsoft.com/office/drawing/2014/main" id="{3DC6ADF0-175B-E5DD-7D78-A0642C773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68579" y="4567766"/>
            <a:ext cx="2579902" cy="171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AccentBox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2F0F3"/>
      </a:lt2>
      <a:accent1>
        <a:srgbClr val="78B12D"/>
      </a:accent1>
      <a:accent2>
        <a:srgbClr val="A4A635"/>
      </a:accent2>
      <a:accent3>
        <a:srgbClr val="4DB53A"/>
      </a:accent3>
      <a:accent4>
        <a:srgbClr val="3098BC"/>
      </a:accent4>
      <a:accent5>
        <a:srgbClr val="426FCE"/>
      </a:accent5>
      <a:accent6>
        <a:srgbClr val="5146C3"/>
      </a:accent6>
      <a:hlink>
        <a:srgbClr val="763FBF"/>
      </a:hlink>
      <a:folHlink>
        <a:srgbClr val="7F7F7F"/>
      </a:folHlink>
    </a:clrScheme>
    <a:fontScheme name="Avenir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3A07869D882648A96431C1019F6CCF" ma:contentTypeVersion="16" ma:contentTypeDescription="Create a new document." ma:contentTypeScope="" ma:versionID="7e2a49030b12a451e1710b329e9f6a8b">
  <xsd:schema xmlns:xsd="http://www.w3.org/2001/XMLSchema" xmlns:xs="http://www.w3.org/2001/XMLSchema" xmlns:p="http://schemas.microsoft.com/office/2006/metadata/properties" xmlns:ns2="de724392-4127-4023-8022-f34e3e4712d3" xmlns:ns3="f3734251-b688-48a9-9868-3bcfaa349d34" targetNamespace="http://schemas.microsoft.com/office/2006/metadata/properties" ma:root="true" ma:fieldsID="bf84fcf33a681509e085234f093ace90" ns2:_="" ns3:_="">
    <xsd:import namespace="de724392-4127-4023-8022-f34e3e4712d3"/>
    <xsd:import namespace="f3734251-b688-48a9-9868-3bcfaa349d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724392-4127-4023-8022-f34e3e4712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634031f-5af4-462f-909d-b01dcfe103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734251-b688-48a9-9868-3bcfaa349d3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b1d13ab-b3d9-4dc2-81fa-676027a22dbf}" ma:internalName="TaxCatchAll" ma:showField="CatchAllData" ma:web="f3734251-b688-48a9-9868-3bcfaa349d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942AEA6-E389-4ACA-A75E-D715C758CA62}"/>
</file>

<file path=customXml/itemProps2.xml><?xml version="1.0" encoding="utf-8"?>
<ds:datastoreItem xmlns:ds="http://schemas.openxmlformats.org/officeDocument/2006/customXml" ds:itemID="{C04187BA-11A1-4AA9-9646-98820A72AA8B}"/>
</file>

<file path=docProps/app.xml><?xml version="1.0" encoding="utf-8"?>
<Properties xmlns="http://schemas.openxmlformats.org/officeDocument/2006/extended-properties" xmlns:vt="http://schemas.openxmlformats.org/officeDocument/2006/docPropsVTypes">
  <Template>{9C072389-4C10-0245-A5FE-4D7A1364ABFA}tf10001120</Template>
  <TotalTime>3851</TotalTime>
  <Words>329</Words>
  <Application>Microsoft Office PowerPoint</Application>
  <PresentationFormat>Widescreen</PresentationFormat>
  <Paragraphs>71</Paragraphs>
  <Slides>23</Slides>
  <Notes>22</Notes>
  <HiddenSlides>1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Avenir Next LT Pro</vt:lpstr>
      <vt:lpstr>Calibri</vt:lpstr>
      <vt:lpstr>Lucida Calligraphy</vt:lpstr>
      <vt:lpstr>Maiandra GD</vt:lpstr>
      <vt:lpstr>Neue Haas Grotesk Text Pro</vt:lpstr>
      <vt:lpstr>AccentBoxVTI</vt:lpstr>
      <vt:lpstr>Focusing on Wellness</vt:lpstr>
      <vt:lpstr>Demographics</vt:lpstr>
      <vt:lpstr>What is Wellness?</vt:lpstr>
      <vt:lpstr>Keep Your Heart Strong</vt:lpstr>
      <vt:lpstr>Cardiac Risk Reduction</vt:lpstr>
      <vt:lpstr>PowerPoint Presentation</vt:lpstr>
      <vt:lpstr>Cross Training &amp; Diversity</vt:lpstr>
      <vt:lpstr>PowerPoint Presentation</vt:lpstr>
      <vt:lpstr>Nutritional Fitness</vt:lpstr>
      <vt:lpstr>Sleep…</vt:lpstr>
      <vt:lpstr>PowerPoint Presentation</vt:lpstr>
      <vt:lpstr>Preventive Healthcare</vt:lpstr>
      <vt:lpstr>Resilience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Self care isn’t vanity, it’s sanity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Focusing on Wellness</dc:title>
  <dc:creator>Microsoft Office User</dc:creator>
  <cp:lastModifiedBy>Swanson, Bonnie  CIV US NDU</cp:lastModifiedBy>
  <cp:revision>12</cp:revision>
  <dcterms:created xsi:type="dcterms:W3CDTF">2023-05-01T15:45:16Z</dcterms:created>
  <dcterms:modified xsi:type="dcterms:W3CDTF">2023-05-15T13:29:41Z</dcterms:modified>
</cp:coreProperties>
</file>