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9" r:id="rId5"/>
    <p:sldId id="321" r:id="rId6"/>
    <p:sldId id="290" r:id="rId7"/>
    <p:sldId id="325" r:id="rId8"/>
    <p:sldId id="372" r:id="rId9"/>
    <p:sldId id="291" r:id="rId10"/>
    <p:sldId id="365" r:id="rId11"/>
    <p:sldId id="324" r:id="rId12"/>
    <p:sldId id="379" r:id="rId13"/>
    <p:sldId id="387" r:id="rId14"/>
    <p:sldId id="386" r:id="rId15"/>
    <p:sldId id="347" r:id="rId16"/>
    <p:sldId id="360" r:id="rId17"/>
    <p:sldId id="390" r:id="rId18"/>
    <p:sldId id="352" r:id="rId19"/>
    <p:sldId id="350" r:id="rId20"/>
    <p:sldId id="353" r:id="rId21"/>
    <p:sldId id="351" r:id="rId22"/>
    <p:sldId id="394" r:id="rId23"/>
    <p:sldId id="384" r:id="rId24"/>
    <p:sldId id="369" r:id="rId25"/>
    <p:sldId id="393" r:id="rId26"/>
    <p:sldId id="256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16CAC-3F93-46E1-83B8-305A3842D871}" v="5" dt="2025-05-08T18:04:54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18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pin, Christine M CIV US AA/HF" userId="9299ab7b-3a5a-4ec5-8f34-0604650ff599" providerId="ADAL" clId="{30F16CAC-3F93-46E1-83B8-305A3842D871}"/>
    <pc:docChg chg="undo custSel addSld delSld modSld sldOrd">
      <pc:chgData name="Turpin, Christine M CIV US AA/HF" userId="9299ab7b-3a5a-4ec5-8f34-0604650ff599" providerId="ADAL" clId="{30F16CAC-3F93-46E1-83B8-305A3842D871}" dt="2025-05-13T12:05:23.577" v="1536" actId="20577"/>
      <pc:docMkLst>
        <pc:docMk/>
      </pc:docMkLst>
      <pc:sldChg chg="delSp modSp mod">
        <pc:chgData name="Turpin, Christine M CIV US AA/HF" userId="9299ab7b-3a5a-4ec5-8f34-0604650ff599" providerId="ADAL" clId="{30F16CAC-3F93-46E1-83B8-305A3842D871}" dt="2025-05-08T18:04:54.348" v="757" actId="20577"/>
        <pc:sldMkLst>
          <pc:docMk/>
          <pc:sldMk cId="3458153669" sldId="256"/>
        </pc:sldMkLst>
        <pc:spChg chg="mod">
          <ac:chgData name="Turpin, Christine M CIV US AA/HF" userId="9299ab7b-3a5a-4ec5-8f34-0604650ff599" providerId="ADAL" clId="{30F16CAC-3F93-46E1-83B8-305A3842D871}" dt="2025-05-08T18:04:54.348" v="757" actId="20577"/>
          <ac:spMkLst>
            <pc:docMk/>
            <pc:sldMk cId="3458153669" sldId="256"/>
            <ac:spMk id="2" creationId="{00000000-0000-0000-0000-000000000000}"/>
          </ac:spMkLst>
        </pc:spChg>
      </pc:sldChg>
      <pc:sldChg chg="modSp mod">
        <pc:chgData name="Turpin, Christine M CIV US AA/HF" userId="9299ab7b-3a5a-4ec5-8f34-0604650ff599" providerId="ADAL" clId="{30F16CAC-3F93-46E1-83B8-305A3842D871}" dt="2025-05-13T12:05:23.577" v="1536" actId="20577"/>
        <pc:sldMkLst>
          <pc:docMk/>
          <pc:sldMk cId="2524563282" sldId="289"/>
        </pc:sldMkLst>
        <pc:spChg chg="mod">
          <ac:chgData name="Turpin, Christine M CIV US AA/HF" userId="9299ab7b-3a5a-4ec5-8f34-0604650ff599" providerId="ADAL" clId="{30F16CAC-3F93-46E1-83B8-305A3842D871}" dt="2025-05-09T13:26:46.445" v="795" actId="6549"/>
          <ac:spMkLst>
            <pc:docMk/>
            <pc:sldMk cId="2524563282" sldId="289"/>
            <ac:spMk id="46082" creationId="{00000000-0000-0000-0000-000000000000}"/>
          </ac:spMkLst>
        </pc:spChg>
        <pc:spChg chg="mod">
          <ac:chgData name="Turpin, Christine M CIV US AA/HF" userId="9299ab7b-3a5a-4ec5-8f34-0604650ff599" providerId="ADAL" clId="{30F16CAC-3F93-46E1-83B8-305A3842D871}" dt="2025-05-13T12:05:23.577" v="1536" actId="20577"/>
          <ac:spMkLst>
            <pc:docMk/>
            <pc:sldMk cId="2524563282" sldId="289"/>
            <ac:spMk id="46083" creationId="{00000000-0000-0000-0000-000000000000}"/>
          </ac:spMkLst>
        </pc:spChg>
        <pc:picChg chg="mod">
          <ac:chgData name="Turpin, Christine M CIV US AA/HF" userId="9299ab7b-3a5a-4ec5-8f34-0604650ff599" providerId="ADAL" clId="{30F16CAC-3F93-46E1-83B8-305A3842D871}" dt="2025-05-12T15:13:44.594" v="802" actId="1076"/>
          <ac:picMkLst>
            <pc:docMk/>
            <pc:sldMk cId="2524563282" sldId="289"/>
            <ac:picMk id="2" creationId="{988A049B-4150-2012-3384-35E8BFED17CD}"/>
          </ac:picMkLst>
        </pc:picChg>
      </pc:sldChg>
      <pc:sldChg chg="modNotesTx">
        <pc:chgData name="Turpin, Christine M CIV US AA/HF" userId="9299ab7b-3a5a-4ec5-8f34-0604650ff599" providerId="ADAL" clId="{30F16CAC-3F93-46E1-83B8-305A3842D871}" dt="2025-05-12T12:54:18.478" v="797" actId="6549"/>
        <pc:sldMkLst>
          <pc:docMk/>
          <pc:sldMk cId="4183662000" sldId="290"/>
        </pc:sldMkLst>
      </pc:sldChg>
      <pc:sldChg chg="ord modNotesTx">
        <pc:chgData name="Turpin, Christine M CIV US AA/HF" userId="9299ab7b-3a5a-4ec5-8f34-0604650ff599" providerId="ADAL" clId="{30F16CAC-3F93-46E1-83B8-305A3842D871}" dt="2025-05-12T13:02:57.149" v="799" actId="6549"/>
        <pc:sldMkLst>
          <pc:docMk/>
          <pc:sldMk cId="3063511623" sldId="291"/>
        </pc:sldMkLst>
      </pc:sldChg>
      <pc:sldChg chg="del mod ord modShow">
        <pc:chgData name="Turpin, Christine M CIV US AA/HF" userId="9299ab7b-3a5a-4ec5-8f34-0604650ff599" providerId="ADAL" clId="{30F16CAC-3F93-46E1-83B8-305A3842D871}" dt="2025-05-08T18:00:29.058" v="539" actId="47"/>
        <pc:sldMkLst>
          <pc:docMk/>
          <pc:sldMk cId="228157352" sldId="292"/>
        </pc:sldMkLst>
      </pc:sldChg>
      <pc:sldChg chg="modSp mod ord modNotesTx">
        <pc:chgData name="Turpin, Christine M CIV US AA/HF" userId="9299ab7b-3a5a-4ec5-8f34-0604650ff599" providerId="ADAL" clId="{30F16CAC-3F93-46E1-83B8-305A3842D871}" dt="2025-05-13T12:03:50.490" v="1461" actId="20577"/>
        <pc:sldMkLst>
          <pc:docMk/>
          <pc:sldMk cId="4011190353" sldId="321"/>
        </pc:sldMkLst>
        <pc:spChg chg="mod">
          <ac:chgData name="Turpin, Christine M CIV US AA/HF" userId="9299ab7b-3a5a-4ec5-8f34-0604650ff599" providerId="ADAL" clId="{30F16CAC-3F93-46E1-83B8-305A3842D871}" dt="2025-05-13T12:03:50.490" v="1461" actId="20577"/>
          <ac:spMkLst>
            <pc:docMk/>
            <pc:sldMk cId="4011190353" sldId="321"/>
            <ac:spMk id="3" creationId="{00000000-0000-0000-0000-000000000000}"/>
          </ac:spMkLst>
        </pc:spChg>
      </pc:sldChg>
      <pc:sldChg chg="del">
        <pc:chgData name="Turpin, Christine M CIV US AA/HF" userId="9299ab7b-3a5a-4ec5-8f34-0604650ff599" providerId="ADAL" clId="{30F16CAC-3F93-46E1-83B8-305A3842D871}" dt="2025-05-08T17:59:11.224" v="523" actId="47"/>
        <pc:sldMkLst>
          <pc:docMk/>
          <pc:sldMk cId="854480194" sldId="322"/>
        </pc:sldMkLst>
      </pc:sldChg>
      <pc:sldChg chg="del">
        <pc:chgData name="Turpin, Christine M CIV US AA/HF" userId="9299ab7b-3a5a-4ec5-8f34-0604650ff599" providerId="ADAL" clId="{30F16CAC-3F93-46E1-83B8-305A3842D871}" dt="2025-05-08T17:59:13.890" v="524" actId="47"/>
        <pc:sldMkLst>
          <pc:docMk/>
          <pc:sldMk cId="1966167670" sldId="323"/>
        </pc:sldMkLst>
      </pc:sldChg>
      <pc:sldChg chg="ord">
        <pc:chgData name="Turpin, Christine M CIV US AA/HF" userId="9299ab7b-3a5a-4ec5-8f34-0604650ff599" providerId="ADAL" clId="{30F16CAC-3F93-46E1-83B8-305A3842D871}" dt="2025-05-08T17:58:51.470" v="520"/>
        <pc:sldMkLst>
          <pc:docMk/>
          <pc:sldMk cId="2211142827" sldId="324"/>
        </pc:sldMkLst>
      </pc:sldChg>
      <pc:sldChg chg="addSp modSp mod ord modNotesTx">
        <pc:chgData name="Turpin, Christine M CIV US AA/HF" userId="9299ab7b-3a5a-4ec5-8f34-0604650ff599" providerId="ADAL" clId="{30F16CAC-3F93-46E1-83B8-305A3842D871}" dt="2025-05-12T16:52:55.951" v="817"/>
        <pc:sldMkLst>
          <pc:docMk/>
          <pc:sldMk cId="558654751" sldId="325"/>
        </pc:sldMkLst>
        <pc:spChg chg="add mod">
          <ac:chgData name="Turpin, Christine M CIV US AA/HF" userId="9299ab7b-3a5a-4ec5-8f34-0604650ff599" providerId="ADAL" clId="{30F16CAC-3F93-46E1-83B8-305A3842D871}" dt="2025-05-08T15:13:24.290" v="207" actId="207"/>
          <ac:spMkLst>
            <pc:docMk/>
            <pc:sldMk cId="558654751" sldId="325"/>
            <ac:spMk id="3" creationId="{6BD4A4F1-5CFB-FDB2-8668-3FEEAEF3BE58}"/>
          </ac:spMkLst>
        </pc:spChg>
      </pc:sldChg>
      <pc:sldChg chg="del mod modShow">
        <pc:chgData name="Turpin, Christine M CIV US AA/HF" userId="9299ab7b-3a5a-4ec5-8f34-0604650ff599" providerId="ADAL" clId="{30F16CAC-3F93-46E1-83B8-305A3842D871}" dt="2025-05-08T17:59:24.834" v="528" actId="47"/>
        <pc:sldMkLst>
          <pc:docMk/>
          <pc:sldMk cId="3652304841" sldId="326"/>
        </pc:sldMkLst>
      </pc:sldChg>
      <pc:sldChg chg="del">
        <pc:chgData name="Turpin, Christine M CIV US AA/HF" userId="9299ab7b-3a5a-4ec5-8f34-0604650ff599" providerId="ADAL" clId="{30F16CAC-3F93-46E1-83B8-305A3842D871}" dt="2025-05-08T18:00:05.810" v="536" actId="47"/>
        <pc:sldMkLst>
          <pc:docMk/>
          <pc:sldMk cId="3622958721" sldId="327"/>
        </pc:sldMkLst>
      </pc:sldChg>
      <pc:sldChg chg="del mod modShow">
        <pc:chgData name="Turpin, Christine M CIV US AA/HF" userId="9299ab7b-3a5a-4ec5-8f34-0604650ff599" providerId="ADAL" clId="{30F16CAC-3F93-46E1-83B8-305A3842D871}" dt="2025-05-08T17:59:30.069" v="529" actId="47"/>
        <pc:sldMkLst>
          <pc:docMk/>
          <pc:sldMk cId="520170222" sldId="329"/>
        </pc:sldMkLst>
      </pc:sldChg>
      <pc:sldChg chg="del mod modShow">
        <pc:chgData name="Turpin, Christine M CIV US AA/HF" userId="9299ab7b-3a5a-4ec5-8f34-0604650ff599" providerId="ADAL" clId="{30F16CAC-3F93-46E1-83B8-305A3842D871}" dt="2025-05-08T17:59:19.315" v="525" actId="47"/>
        <pc:sldMkLst>
          <pc:docMk/>
          <pc:sldMk cId="421938800" sldId="330"/>
        </pc:sldMkLst>
      </pc:sldChg>
      <pc:sldChg chg="del mod modShow">
        <pc:chgData name="Turpin, Christine M CIV US AA/HF" userId="9299ab7b-3a5a-4ec5-8f34-0604650ff599" providerId="ADAL" clId="{30F16CAC-3F93-46E1-83B8-305A3842D871}" dt="2025-05-08T17:59:22.970" v="527" actId="47"/>
        <pc:sldMkLst>
          <pc:docMk/>
          <pc:sldMk cId="4131181779" sldId="332"/>
        </pc:sldMkLst>
      </pc:sldChg>
      <pc:sldChg chg="del">
        <pc:chgData name="Turpin, Christine M CIV US AA/HF" userId="9299ab7b-3a5a-4ec5-8f34-0604650ff599" providerId="ADAL" clId="{30F16CAC-3F93-46E1-83B8-305A3842D871}" dt="2025-05-08T17:59:42.788" v="531" actId="47"/>
        <pc:sldMkLst>
          <pc:docMk/>
          <pc:sldMk cId="2263462437" sldId="333"/>
        </pc:sldMkLst>
      </pc:sldChg>
      <pc:sldChg chg="del">
        <pc:chgData name="Turpin, Christine M CIV US AA/HF" userId="9299ab7b-3a5a-4ec5-8f34-0604650ff599" providerId="ADAL" clId="{30F16CAC-3F93-46E1-83B8-305A3842D871}" dt="2025-05-08T17:59:50.949" v="532" actId="47"/>
        <pc:sldMkLst>
          <pc:docMk/>
          <pc:sldMk cId="3844578901" sldId="334"/>
        </pc:sldMkLst>
      </pc:sldChg>
      <pc:sldChg chg="del mod modShow">
        <pc:chgData name="Turpin, Christine M CIV US AA/HF" userId="9299ab7b-3a5a-4ec5-8f34-0604650ff599" providerId="ADAL" clId="{30F16CAC-3F93-46E1-83B8-305A3842D871}" dt="2025-05-08T17:59:38.134" v="530" actId="47"/>
        <pc:sldMkLst>
          <pc:docMk/>
          <pc:sldMk cId="294595634" sldId="337"/>
        </pc:sldMkLst>
      </pc:sldChg>
      <pc:sldChg chg="del">
        <pc:chgData name="Turpin, Christine M CIV US AA/HF" userId="9299ab7b-3a5a-4ec5-8f34-0604650ff599" providerId="ADAL" clId="{30F16CAC-3F93-46E1-83B8-305A3842D871}" dt="2025-05-08T18:00:48.662" v="543" actId="47"/>
        <pc:sldMkLst>
          <pc:docMk/>
          <pc:sldMk cId="2772445294" sldId="338"/>
        </pc:sldMkLst>
      </pc:sldChg>
      <pc:sldChg chg="del">
        <pc:chgData name="Turpin, Christine M CIV US AA/HF" userId="9299ab7b-3a5a-4ec5-8f34-0604650ff599" providerId="ADAL" clId="{30F16CAC-3F93-46E1-83B8-305A3842D871}" dt="2025-05-08T18:00:53.107" v="545" actId="47"/>
        <pc:sldMkLst>
          <pc:docMk/>
          <pc:sldMk cId="261075974" sldId="343"/>
        </pc:sldMkLst>
      </pc:sldChg>
      <pc:sldChg chg="del">
        <pc:chgData name="Turpin, Christine M CIV US AA/HF" userId="9299ab7b-3a5a-4ec5-8f34-0604650ff599" providerId="ADAL" clId="{30F16CAC-3F93-46E1-83B8-305A3842D871}" dt="2025-05-08T18:00:42.567" v="540" actId="47"/>
        <pc:sldMkLst>
          <pc:docMk/>
          <pc:sldMk cId="943115044" sldId="345"/>
        </pc:sldMkLst>
      </pc:sldChg>
      <pc:sldChg chg="del mod modShow">
        <pc:chgData name="Turpin, Christine M CIV US AA/HF" userId="9299ab7b-3a5a-4ec5-8f34-0604650ff599" providerId="ADAL" clId="{30F16CAC-3F93-46E1-83B8-305A3842D871}" dt="2025-05-08T18:00:59.659" v="546" actId="47"/>
        <pc:sldMkLst>
          <pc:docMk/>
          <pc:sldMk cId="3254022551" sldId="348"/>
        </pc:sldMkLst>
      </pc:sldChg>
      <pc:sldChg chg="mod ord modShow modNotesTx">
        <pc:chgData name="Turpin, Christine M CIV US AA/HF" userId="9299ab7b-3a5a-4ec5-8f34-0604650ff599" providerId="ADAL" clId="{30F16CAC-3F93-46E1-83B8-305A3842D871}" dt="2025-05-12T17:01:14.647" v="1074" actId="729"/>
        <pc:sldMkLst>
          <pc:docMk/>
          <pc:sldMk cId="2617433098" sldId="350"/>
        </pc:sldMkLst>
      </pc:sldChg>
      <pc:sldChg chg="modSp mod ord modShow modNotesTx">
        <pc:chgData name="Turpin, Christine M CIV US AA/HF" userId="9299ab7b-3a5a-4ec5-8f34-0604650ff599" providerId="ADAL" clId="{30F16CAC-3F93-46E1-83B8-305A3842D871}" dt="2025-05-12T17:19:30.693" v="1250" actId="20577"/>
        <pc:sldMkLst>
          <pc:docMk/>
          <pc:sldMk cId="2897659450" sldId="351"/>
        </pc:sldMkLst>
        <pc:spChg chg="mod">
          <ac:chgData name="Turpin, Christine M CIV US AA/HF" userId="9299ab7b-3a5a-4ec5-8f34-0604650ff599" providerId="ADAL" clId="{30F16CAC-3F93-46E1-83B8-305A3842D871}" dt="2025-05-12T17:19:30.693" v="1250" actId="20577"/>
          <ac:spMkLst>
            <pc:docMk/>
            <pc:sldMk cId="2897659450" sldId="351"/>
            <ac:spMk id="8" creationId="{00000000-0000-0000-0000-000000000000}"/>
          </ac:spMkLst>
        </pc:spChg>
      </pc:sldChg>
      <pc:sldChg chg="modSp mod ord modShow modNotesTx">
        <pc:chgData name="Turpin, Christine M CIV US AA/HF" userId="9299ab7b-3a5a-4ec5-8f34-0604650ff599" providerId="ADAL" clId="{30F16CAC-3F93-46E1-83B8-305A3842D871}" dt="2025-05-12T17:00:54.115" v="1073" actId="313"/>
        <pc:sldMkLst>
          <pc:docMk/>
          <pc:sldMk cId="1793701427" sldId="352"/>
        </pc:sldMkLst>
        <pc:spChg chg="mod">
          <ac:chgData name="Turpin, Christine M CIV US AA/HF" userId="9299ab7b-3a5a-4ec5-8f34-0604650ff599" providerId="ADAL" clId="{30F16CAC-3F93-46E1-83B8-305A3842D871}" dt="2025-05-12T17:00:54.115" v="1073" actId="313"/>
          <ac:spMkLst>
            <pc:docMk/>
            <pc:sldMk cId="1793701427" sldId="352"/>
            <ac:spMk id="8" creationId="{00000000-0000-0000-0000-000000000000}"/>
          </ac:spMkLst>
        </pc:spChg>
      </pc:sldChg>
      <pc:sldChg chg="modSp mod ord modShow modNotesTx">
        <pc:chgData name="Turpin, Christine M CIV US AA/HF" userId="9299ab7b-3a5a-4ec5-8f34-0604650ff599" providerId="ADAL" clId="{30F16CAC-3F93-46E1-83B8-305A3842D871}" dt="2025-05-12T17:17:10.485" v="1242" actId="20577"/>
        <pc:sldMkLst>
          <pc:docMk/>
          <pc:sldMk cId="3019783726" sldId="353"/>
        </pc:sldMkLst>
        <pc:spChg chg="mod">
          <ac:chgData name="Turpin, Christine M CIV US AA/HF" userId="9299ab7b-3a5a-4ec5-8f34-0604650ff599" providerId="ADAL" clId="{30F16CAC-3F93-46E1-83B8-305A3842D871}" dt="2025-05-12T17:17:10.485" v="1242" actId="20577"/>
          <ac:spMkLst>
            <pc:docMk/>
            <pc:sldMk cId="3019783726" sldId="353"/>
            <ac:spMk id="8" creationId="{00000000-0000-0000-0000-000000000000}"/>
          </ac:spMkLst>
        </pc:spChg>
      </pc:sldChg>
      <pc:sldChg chg="del">
        <pc:chgData name="Turpin, Christine M CIV US AA/HF" userId="9299ab7b-3a5a-4ec5-8f34-0604650ff599" providerId="ADAL" clId="{30F16CAC-3F93-46E1-83B8-305A3842D871}" dt="2025-05-08T18:01:06.950" v="548" actId="47"/>
        <pc:sldMkLst>
          <pc:docMk/>
          <pc:sldMk cId="3752092620" sldId="356"/>
        </pc:sldMkLst>
      </pc:sldChg>
      <pc:sldChg chg="del">
        <pc:chgData name="Turpin, Christine M CIV US AA/HF" userId="9299ab7b-3a5a-4ec5-8f34-0604650ff599" providerId="ADAL" clId="{30F16CAC-3F93-46E1-83B8-305A3842D871}" dt="2025-05-08T18:01:08.925" v="549" actId="47"/>
        <pc:sldMkLst>
          <pc:docMk/>
          <pc:sldMk cId="3172533773" sldId="357"/>
        </pc:sldMkLst>
      </pc:sldChg>
      <pc:sldChg chg="del">
        <pc:chgData name="Turpin, Christine M CIV US AA/HF" userId="9299ab7b-3a5a-4ec5-8f34-0604650ff599" providerId="ADAL" clId="{30F16CAC-3F93-46E1-83B8-305A3842D871}" dt="2025-05-08T18:01:10.597" v="550" actId="47"/>
        <pc:sldMkLst>
          <pc:docMk/>
          <pc:sldMk cId="1690053100" sldId="358"/>
        </pc:sldMkLst>
      </pc:sldChg>
      <pc:sldChg chg="del mod modShow">
        <pc:chgData name="Turpin, Christine M CIV US AA/HF" userId="9299ab7b-3a5a-4ec5-8f34-0604650ff599" providerId="ADAL" clId="{30F16CAC-3F93-46E1-83B8-305A3842D871}" dt="2025-05-08T18:01:04.454" v="547" actId="47"/>
        <pc:sldMkLst>
          <pc:docMk/>
          <pc:sldMk cId="4070652809" sldId="359"/>
        </pc:sldMkLst>
      </pc:sldChg>
      <pc:sldChg chg="del">
        <pc:chgData name="Turpin, Christine M CIV US AA/HF" userId="9299ab7b-3a5a-4ec5-8f34-0604650ff599" providerId="ADAL" clId="{30F16CAC-3F93-46E1-83B8-305A3842D871}" dt="2025-05-08T18:00:45.925" v="542" actId="47"/>
        <pc:sldMkLst>
          <pc:docMk/>
          <pc:sldMk cId="2025926377" sldId="362"/>
        </pc:sldMkLst>
      </pc:sldChg>
      <pc:sldChg chg="ord modNotesTx">
        <pc:chgData name="Turpin, Christine M CIV US AA/HF" userId="9299ab7b-3a5a-4ec5-8f34-0604650ff599" providerId="ADAL" clId="{30F16CAC-3F93-46E1-83B8-305A3842D871}" dt="2025-05-12T13:03:04.414" v="800" actId="6549"/>
        <pc:sldMkLst>
          <pc:docMk/>
          <pc:sldMk cId="4247909136" sldId="365"/>
        </pc:sldMkLst>
      </pc:sldChg>
      <pc:sldChg chg="del">
        <pc:chgData name="Turpin, Christine M CIV US AA/HF" userId="9299ab7b-3a5a-4ec5-8f34-0604650ff599" providerId="ADAL" clId="{30F16CAC-3F93-46E1-83B8-305A3842D871}" dt="2025-05-08T18:00:44.309" v="541" actId="47"/>
        <pc:sldMkLst>
          <pc:docMk/>
          <pc:sldMk cId="2508433007" sldId="367"/>
        </pc:sldMkLst>
      </pc:sldChg>
      <pc:sldChg chg="del">
        <pc:chgData name="Turpin, Christine M CIV US AA/HF" userId="9299ab7b-3a5a-4ec5-8f34-0604650ff599" providerId="ADAL" clId="{30F16CAC-3F93-46E1-83B8-305A3842D871}" dt="2025-05-08T18:01:12.694" v="551" actId="47"/>
        <pc:sldMkLst>
          <pc:docMk/>
          <pc:sldMk cId="2468983168" sldId="368"/>
        </pc:sldMkLst>
      </pc:sldChg>
      <pc:sldChg chg="del">
        <pc:chgData name="Turpin, Christine M CIV US AA/HF" userId="9299ab7b-3a5a-4ec5-8f34-0604650ff599" providerId="ADAL" clId="{30F16CAC-3F93-46E1-83B8-305A3842D871}" dt="2025-05-08T18:00:50.809" v="544" actId="47"/>
        <pc:sldMkLst>
          <pc:docMk/>
          <pc:sldMk cId="556860080" sldId="370"/>
        </pc:sldMkLst>
      </pc:sldChg>
      <pc:sldChg chg="del">
        <pc:chgData name="Turpin, Christine M CIV US AA/HF" userId="9299ab7b-3a5a-4ec5-8f34-0604650ff599" providerId="ADAL" clId="{30F16CAC-3F93-46E1-83B8-305A3842D871}" dt="2025-05-08T17:57:31.105" v="506" actId="47"/>
        <pc:sldMkLst>
          <pc:docMk/>
          <pc:sldMk cId="1045131" sldId="373"/>
        </pc:sldMkLst>
      </pc:sldChg>
      <pc:sldChg chg="add del mod modShow">
        <pc:chgData name="Turpin, Christine M CIV US AA/HF" userId="9299ab7b-3a5a-4ec5-8f34-0604650ff599" providerId="ADAL" clId="{30F16CAC-3F93-46E1-83B8-305A3842D871}" dt="2025-05-08T17:57:53.421" v="509" actId="47"/>
        <pc:sldMkLst>
          <pc:docMk/>
          <pc:sldMk cId="821965965" sldId="375"/>
        </pc:sldMkLst>
      </pc:sldChg>
      <pc:sldChg chg="del mod modShow">
        <pc:chgData name="Turpin, Christine M CIV US AA/HF" userId="9299ab7b-3a5a-4ec5-8f34-0604650ff599" providerId="ADAL" clId="{30F16CAC-3F93-46E1-83B8-305A3842D871}" dt="2025-05-08T17:57:56.758" v="510" actId="47"/>
        <pc:sldMkLst>
          <pc:docMk/>
          <pc:sldMk cId="3390320278" sldId="376"/>
        </pc:sldMkLst>
      </pc:sldChg>
      <pc:sldChg chg="del mod modShow">
        <pc:chgData name="Turpin, Christine M CIV US AA/HF" userId="9299ab7b-3a5a-4ec5-8f34-0604650ff599" providerId="ADAL" clId="{30F16CAC-3F93-46E1-83B8-305A3842D871}" dt="2025-05-08T17:58:01.078" v="512" actId="47"/>
        <pc:sldMkLst>
          <pc:docMk/>
          <pc:sldMk cId="2272875932" sldId="377"/>
        </pc:sldMkLst>
      </pc:sldChg>
      <pc:sldChg chg="addSp delSp modSp mod ord modClrScheme chgLayout modNotesTx">
        <pc:chgData name="Turpin, Christine M CIV US AA/HF" userId="9299ab7b-3a5a-4ec5-8f34-0604650ff599" providerId="ADAL" clId="{30F16CAC-3F93-46E1-83B8-305A3842D871}" dt="2025-05-12T13:03:13.322" v="801" actId="6549"/>
        <pc:sldMkLst>
          <pc:docMk/>
          <pc:sldMk cId="3860570813" sldId="379"/>
        </pc:sldMkLst>
        <pc:spChg chg="mod ord">
          <ac:chgData name="Turpin, Christine M CIV US AA/HF" userId="9299ab7b-3a5a-4ec5-8f34-0604650ff599" providerId="ADAL" clId="{30F16CAC-3F93-46E1-83B8-305A3842D871}" dt="2025-05-08T13:49:27.421" v="108" actId="26606"/>
          <ac:spMkLst>
            <pc:docMk/>
            <pc:sldMk cId="3860570813" sldId="379"/>
            <ac:spMk id="2" creationId="{21596585-0588-466F-8789-465802367741}"/>
          </ac:spMkLst>
        </pc:spChg>
        <pc:spChg chg="mod ord">
          <ac:chgData name="Turpin, Christine M CIV US AA/HF" userId="9299ab7b-3a5a-4ec5-8f34-0604650ff599" providerId="ADAL" clId="{30F16CAC-3F93-46E1-83B8-305A3842D871}" dt="2025-05-08T14:45:44.784" v="152" actId="20577"/>
          <ac:spMkLst>
            <pc:docMk/>
            <pc:sldMk cId="3860570813" sldId="379"/>
            <ac:spMk id="3" creationId="{19B93C54-4B83-7D2F-DDD9-A387BE648B5B}"/>
          </ac:spMkLst>
        </pc:spChg>
        <pc:picChg chg="mod">
          <ac:chgData name="Turpin, Christine M CIV US AA/HF" userId="9299ab7b-3a5a-4ec5-8f34-0604650ff599" providerId="ADAL" clId="{30F16CAC-3F93-46E1-83B8-305A3842D871}" dt="2025-05-08T14:45:36.726" v="151" actId="1076"/>
          <ac:picMkLst>
            <pc:docMk/>
            <pc:sldMk cId="3860570813" sldId="379"/>
            <ac:picMk id="4" creationId="{E741FB97-A10B-0A44-13F0-19A9ECA4F4B7}"/>
          </ac:picMkLst>
        </pc:picChg>
      </pc:sldChg>
      <pc:sldChg chg="del">
        <pc:chgData name="Turpin, Christine M CIV US AA/HF" userId="9299ab7b-3a5a-4ec5-8f34-0604650ff599" providerId="ADAL" clId="{30F16CAC-3F93-46E1-83B8-305A3842D871}" dt="2025-05-08T17:59:54.548" v="533" actId="47"/>
        <pc:sldMkLst>
          <pc:docMk/>
          <pc:sldMk cId="2186284312" sldId="380"/>
        </pc:sldMkLst>
      </pc:sldChg>
      <pc:sldChg chg="del ord">
        <pc:chgData name="Turpin, Christine M CIV US AA/HF" userId="9299ab7b-3a5a-4ec5-8f34-0604650ff599" providerId="ADAL" clId="{30F16CAC-3F93-46E1-83B8-305A3842D871}" dt="2025-05-08T15:25:49.963" v="417" actId="47"/>
        <pc:sldMkLst>
          <pc:docMk/>
          <pc:sldMk cId="3365949450" sldId="381"/>
        </pc:sldMkLst>
      </pc:sldChg>
      <pc:sldChg chg="del">
        <pc:chgData name="Turpin, Christine M CIV US AA/HF" userId="9299ab7b-3a5a-4ec5-8f34-0604650ff599" providerId="ADAL" clId="{30F16CAC-3F93-46E1-83B8-305A3842D871}" dt="2025-05-08T17:59:56.478" v="534" actId="47"/>
        <pc:sldMkLst>
          <pc:docMk/>
          <pc:sldMk cId="2282003324" sldId="382"/>
        </pc:sldMkLst>
      </pc:sldChg>
      <pc:sldChg chg="del ord">
        <pc:chgData name="Turpin, Christine M CIV US AA/HF" userId="9299ab7b-3a5a-4ec5-8f34-0604650ff599" providerId="ADAL" clId="{30F16CAC-3F93-46E1-83B8-305A3842D871}" dt="2025-05-08T15:25:41.623" v="416" actId="47"/>
        <pc:sldMkLst>
          <pc:docMk/>
          <pc:sldMk cId="916452195" sldId="383"/>
        </pc:sldMkLst>
      </pc:sldChg>
      <pc:sldChg chg="modSp mod modShow">
        <pc:chgData name="Turpin, Christine M CIV US AA/HF" userId="9299ab7b-3a5a-4ec5-8f34-0604650ff599" providerId="ADAL" clId="{30F16CAC-3F93-46E1-83B8-305A3842D871}" dt="2025-05-12T17:10:45.437" v="1163" actId="729"/>
        <pc:sldMkLst>
          <pc:docMk/>
          <pc:sldMk cId="2199126338" sldId="384"/>
        </pc:sldMkLst>
        <pc:spChg chg="mod">
          <ac:chgData name="Turpin, Christine M CIV US AA/HF" userId="9299ab7b-3a5a-4ec5-8f34-0604650ff599" providerId="ADAL" clId="{30F16CAC-3F93-46E1-83B8-305A3842D871}" dt="2025-05-12T16:54:43.070" v="857"/>
          <ac:spMkLst>
            <pc:docMk/>
            <pc:sldMk cId="2199126338" sldId="384"/>
            <ac:spMk id="7" creationId="{2E374486-D5BB-8B27-003F-EA0BBF8102B3}"/>
          </ac:spMkLst>
        </pc:spChg>
        <pc:picChg chg="mod">
          <ac:chgData name="Turpin, Christine M CIV US AA/HF" userId="9299ab7b-3a5a-4ec5-8f34-0604650ff599" providerId="ADAL" clId="{30F16CAC-3F93-46E1-83B8-305A3842D871}" dt="2025-05-12T17:10:29.736" v="1162" actId="1076"/>
          <ac:picMkLst>
            <pc:docMk/>
            <pc:sldMk cId="2199126338" sldId="384"/>
            <ac:picMk id="3" creationId="{6C9E6E27-7F8D-86BD-CFB8-39BF13EBEB8E}"/>
          </ac:picMkLst>
        </pc:picChg>
      </pc:sldChg>
      <pc:sldChg chg="del mod modShow">
        <pc:chgData name="Turpin, Christine M CIV US AA/HF" userId="9299ab7b-3a5a-4ec5-8f34-0604650ff599" providerId="ADAL" clId="{30F16CAC-3F93-46E1-83B8-305A3842D871}" dt="2025-05-08T17:57:59.002" v="511" actId="47"/>
        <pc:sldMkLst>
          <pc:docMk/>
          <pc:sldMk cId="876229067" sldId="385"/>
        </pc:sldMkLst>
      </pc:sldChg>
      <pc:sldChg chg="ord">
        <pc:chgData name="Turpin, Christine M CIV US AA/HF" userId="9299ab7b-3a5a-4ec5-8f34-0604650ff599" providerId="ADAL" clId="{30F16CAC-3F93-46E1-83B8-305A3842D871}" dt="2025-05-08T17:56:28.352" v="498"/>
        <pc:sldMkLst>
          <pc:docMk/>
          <pc:sldMk cId="4144773764" sldId="386"/>
        </pc:sldMkLst>
      </pc:sldChg>
      <pc:sldChg chg="mod ord modShow">
        <pc:chgData name="Turpin, Christine M CIV US AA/HF" userId="9299ab7b-3a5a-4ec5-8f34-0604650ff599" providerId="ADAL" clId="{30F16CAC-3F93-46E1-83B8-305A3842D871}" dt="2025-05-12T16:51:36.282" v="815"/>
        <pc:sldMkLst>
          <pc:docMk/>
          <pc:sldMk cId="398839786" sldId="387"/>
        </pc:sldMkLst>
      </pc:sldChg>
      <pc:sldChg chg="del">
        <pc:chgData name="Turpin, Christine M CIV US AA/HF" userId="9299ab7b-3a5a-4ec5-8f34-0604650ff599" providerId="ADAL" clId="{30F16CAC-3F93-46E1-83B8-305A3842D871}" dt="2025-05-08T17:59:58.749" v="535" actId="47"/>
        <pc:sldMkLst>
          <pc:docMk/>
          <pc:sldMk cId="2598745166" sldId="388"/>
        </pc:sldMkLst>
      </pc:sldChg>
      <pc:sldChg chg="del">
        <pc:chgData name="Turpin, Christine M CIV US AA/HF" userId="9299ab7b-3a5a-4ec5-8f34-0604650ff599" providerId="ADAL" clId="{30F16CAC-3F93-46E1-83B8-305A3842D871}" dt="2025-05-08T17:57:29.388" v="505" actId="47"/>
        <pc:sldMkLst>
          <pc:docMk/>
          <pc:sldMk cId="3511383581" sldId="389"/>
        </pc:sldMkLst>
      </pc:sldChg>
      <pc:sldChg chg="addSp delSp modSp mod modClrScheme chgLayout">
        <pc:chgData name="Turpin, Christine M CIV US AA/HF" userId="9299ab7b-3a5a-4ec5-8f34-0604650ff599" providerId="ADAL" clId="{30F16CAC-3F93-46E1-83B8-305A3842D871}" dt="2025-05-08T15:25:06.360" v="415" actId="1076"/>
        <pc:sldMkLst>
          <pc:docMk/>
          <pc:sldMk cId="854414236" sldId="390"/>
        </pc:sldMkLst>
        <pc:spChg chg="mod">
          <ac:chgData name="Turpin, Christine M CIV US AA/HF" userId="9299ab7b-3a5a-4ec5-8f34-0604650ff599" providerId="ADAL" clId="{30F16CAC-3F93-46E1-83B8-305A3842D871}" dt="2025-05-08T15:24:29.521" v="406" actId="26606"/>
          <ac:spMkLst>
            <pc:docMk/>
            <pc:sldMk cId="854414236" sldId="390"/>
            <ac:spMk id="2" creationId="{E843418C-130D-7631-AB1B-E36049C9F80B}"/>
          </ac:spMkLst>
        </pc:spChg>
        <pc:spChg chg="mod">
          <ac:chgData name="Turpin, Christine M CIV US AA/HF" userId="9299ab7b-3a5a-4ec5-8f34-0604650ff599" providerId="ADAL" clId="{30F16CAC-3F93-46E1-83B8-305A3842D871}" dt="2025-05-08T15:24:44.855" v="411" actId="6549"/>
          <ac:spMkLst>
            <pc:docMk/>
            <pc:sldMk cId="854414236" sldId="390"/>
            <ac:spMk id="3" creationId="{6F183FB0-C618-7458-C325-BAE12D0900AD}"/>
          </ac:spMkLst>
        </pc:spChg>
        <pc:picChg chg="add mod">
          <ac:chgData name="Turpin, Christine M CIV US AA/HF" userId="9299ab7b-3a5a-4ec5-8f34-0604650ff599" providerId="ADAL" clId="{30F16CAC-3F93-46E1-83B8-305A3842D871}" dt="2025-05-08T15:25:06.360" v="415" actId="1076"/>
          <ac:picMkLst>
            <pc:docMk/>
            <pc:sldMk cId="854414236" sldId="390"/>
            <ac:picMk id="5" creationId="{F7518FF0-F67B-9409-C497-9079B2F2DB85}"/>
          </ac:picMkLst>
        </pc:picChg>
      </pc:sldChg>
      <pc:sldChg chg="modSp del mod">
        <pc:chgData name="Turpin, Christine M CIV US AA/HF" userId="9299ab7b-3a5a-4ec5-8f34-0604650ff599" providerId="ADAL" clId="{30F16CAC-3F93-46E1-83B8-305A3842D871}" dt="2025-05-08T17:57:23.942" v="504" actId="47"/>
        <pc:sldMkLst>
          <pc:docMk/>
          <pc:sldMk cId="3221759513" sldId="391"/>
        </pc:sldMkLst>
      </pc:sldChg>
      <pc:sldChg chg="modSp add del mod modShow">
        <pc:chgData name="Turpin, Christine M CIV US AA/HF" userId="9299ab7b-3a5a-4ec5-8f34-0604650ff599" providerId="ADAL" clId="{30F16CAC-3F93-46E1-83B8-305A3842D871}" dt="2025-05-08T17:59:21.018" v="526" actId="47"/>
        <pc:sldMkLst>
          <pc:docMk/>
          <pc:sldMk cId="528860162" sldId="392"/>
        </pc:sldMkLst>
      </pc:sldChg>
      <pc:sldChg chg="modSp add mod">
        <pc:chgData name="Turpin, Christine M CIV US AA/HF" userId="9299ab7b-3a5a-4ec5-8f34-0604650ff599" providerId="ADAL" clId="{30F16CAC-3F93-46E1-83B8-305A3842D871}" dt="2025-05-09T13:24:43.050" v="786"/>
        <pc:sldMkLst>
          <pc:docMk/>
          <pc:sldMk cId="551605267" sldId="393"/>
        </pc:sldMkLst>
        <pc:spChg chg="mod">
          <ac:chgData name="Turpin, Christine M CIV US AA/HF" userId="9299ab7b-3a5a-4ec5-8f34-0604650ff599" providerId="ADAL" clId="{30F16CAC-3F93-46E1-83B8-305A3842D871}" dt="2025-05-09T13:24:43.050" v="786"/>
          <ac:spMkLst>
            <pc:docMk/>
            <pc:sldMk cId="551605267" sldId="393"/>
            <ac:spMk id="3" creationId="{E63FCA63-D4FA-36B0-5540-A62F0EFFA388}"/>
          </ac:spMkLst>
        </pc:spChg>
      </pc:sldChg>
      <pc:sldChg chg="new del">
        <pc:chgData name="Turpin, Christine M CIV US AA/HF" userId="9299ab7b-3a5a-4ec5-8f34-0604650ff599" providerId="ADAL" clId="{30F16CAC-3F93-46E1-83B8-305A3842D871}" dt="2025-05-08T14:46:38.784" v="155" actId="680"/>
        <pc:sldMkLst>
          <pc:docMk/>
          <pc:sldMk cId="1281654281" sldId="393"/>
        </pc:sldMkLst>
      </pc:sldChg>
      <pc:sldChg chg="new del">
        <pc:chgData name="Turpin, Christine M CIV US AA/HF" userId="9299ab7b-3a5a-4ec5-8f34-0604650ff599" providerId="ADAL" clId="{30F16CAC-3F93-46E1-83B8-305A3842D871}" dt="2025-05-08T14:46:51.827" v="157" actId="680"/>
        <pc:sldMkLst>
          <pc:docMk/>
          <pc:sldMk cId="4135320002" sldId="393"/>
        </pc:sldMkLst>
      </pc:sldChg>
      <pc:sldChg chg="modSp add mod modShow modNotesTx">
        <pc:chgData name="Turpin, Christine M CIV US AA/HF" userId="9299ab7b-3a5a-4ec5-8f34-0604650ff599" providerId="ADAL" clId="{30F16CAC-3F93-46E1-83B8-305A3842D871}" dt="2025-05-12T17:10:11.752" v="1159" actId="729"/>
        <pc:sldMkLst>
          <pc:docMk/>
          <pc:sldMk cId="531976391" sldId="394"/>
        </pc:sldMkLst>
        <pc:spChg chg="mod">
          <ac:chgData name="Turpin, Christine M CIV US AA/HF" userId="9299ab7b-3a5a-4ec5-8f34-0604650ff599" providerId="ADAL" clId="{30F16CAC-3F93-46E1-83B8-305A3842D871}" dt="2025-05-12T17:10:03.316" v="1158" actId="20577"/>
          <ac:spMkLst>
            <pc:docMk/>
            <pc:sldMk cId="531976391" sldId="394"/>
            <ac:spMk id="8" creationId="{A6BF823A-BFFC-E414-1B32-32AA4B31482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84AC6CE-C105-44E1-9A58-380B63DC8262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2BDDD3C-3362-4221-816D-D6F54DFE1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926293C-488F-490D-BF21-E5D83DB6E2E6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80121E1-1686-4CC1-B6C7-8E1BA554D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24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81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4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Propriety blends – amounts of ingredients are not disclosed, you can be getting some of the ingredient marketed and rest of ingredients are fillers</a:t>
            </a:r>
          </a:p>
          <a:p>
            <a:r>
              <a:rPr lang="en-US" dirty="0"/>
              <a:t>Herbal ingredients – higher risk for contamination, depending on country of </a:t>
            </a:r>
            <a:r>
              <a:rPr lang="en-US" dirty="0" err="1"/>
              <a:t>orgin</a:t>
            </a:r>
            <a:r>
              <a:rPr lang="en-US" dirty="0"/>
              <a:t>; little research to support their use; interact with other herbs, foods and medications</a:t>
            </a:r>
          </a:p>
          <a:p>
            <a:endParaRPr lang="en-US" dirty="0"/>
          </a:p>
          <a:p>
            <a:r>
              <a:rPr lang="en-US"/>
              <a:t>supplements can be a helpful tool to address potential deficiencies and support overall health and well-being.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6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Macha – don’t use if on thyroid medication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5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3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4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08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9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3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3720E-7EB1-BB70-056C-877A4501B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1063D-208A-D108-AA3A-41C9D67A1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003A99-CE5F-9CFB-6CC9-AADD3A4ED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FB88B-E621-117B-35F6-1F8F3D10F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4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3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8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5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6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5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9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5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90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2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21E1-1686-4CC1-B6C7-8E1BA554D3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3200400"/>
          </a:xfrm>
        </p:spPr>
        <p:txBody>
          <a:bodyPr anchor="t" anchorCtr="0">
            <a:norm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53000"/>
            <a:ext cx="6400800" cy="10668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2A44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Presenter’s Name and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282-28F5-43B3-9540-EF308C84BD99}" type="datetimeFigureOut">
              <a:rPr lang="en-US" smtClean="0"/>
              <a:t>6/27/2025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267" y="789926"/>
            <a:ext cx="8068733" cy="0"/>
          </a:xfrm>
          <a:prstGeom prst="line">
            <a:avLst/>
          </a:prstGeom>
          <a:ln w="19050" cmpd="sng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DU logo desig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5" y="149715"/>
            <a:ext cx="3190097" cy="1145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22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261"/>
            <a:ext cx="8229600" cy="4895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282-28F5-43B3-9540-EF308C84BD9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7F09-467C-4036-B987-655F66E0340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57997"/>
            <a:ext cx="9144000" cy="0"/>
          </a:xfrm>
          <a:prstGeom prst="line">
            <a:avLst/>
          </a:prstGeom>
          <a:ln w="57150" cmpd="sng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DU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51" y="534950"/>
            <a:ext cx="557298" cy="741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Joint Chiefs of Staff 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0" y="552445"/>
            <a:ext cx="648049" cy="706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15806"/>
            <a:ext cx="9144000" cy="0"/>
          </a:xfrm>
          <a:prstGeom prst="line">
            <a:avLst/>
          </a:prstGeom>
          <a:ln w="6350" cmpd="sng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19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6262"/>
            <a:ext cx="4038600" cy="4849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6262"/>
            <a:ext cx="4038600" cy="48499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282-28F5-43B3-9540-EF308C84BD9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7F09-467C-4036-B987-655F66E034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57997"/>
            <a:ext cx="9144000" cy="0"/>
          </a:xfrm>
          <a:prstGeom prst="line">
            <a:avLst/>
          </a:prstGeom>
          <a:ln w="57150" cmpd="sng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DU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51" y="534950"/>
            <a:ext cx="557298" cy="741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Joint Chiefs of Staff 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0" y="552445"/>
            <a:ext cx="648049" cy="706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15806"/>
            <a:ext cx="9144000" cy="0"/>
          </a:xfrm>
          <a:prstGeom prst="line">
            <a:avLst/>
          </a:prstGeom>
          <a:ln w="6350" cmpd="sng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73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D282-28F5-43B3-9540-EF308C84BD9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7F09-467C-4036-B987-655F66E0340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57997"/>
            <a:ext cx="9144000" cy="0"/>
          </a:xfrm>
          <a:prstGeom prst="line">
            <a:avLst/>
          </a:prstGeom>
          <a:ln w="57150" cmpd="sng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DU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51" y="534950"/>
            <a:ext cx="557298" cy="741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Joint Chiefs of Staff 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0" y="552445"/>
            <a:ext cx="648049" cy="7063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6315806"/>
            <a:ext cx="9144000" cy="0"/>
          </a:xfrm>
          <a:prstGeom prst="line">
            <a:avLst/>
          </a:prstGeom>
          <a:ln w="6350" cmpd="sng">
            <a:solidFill>
              <a:srgbClr val="A9283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9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6046"/>
            <a:ext cx="8229600" cy="6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Box 44"/>
          <p:cNvSpPr txBox="1">
            <a:spLocks noChangeArrowheads="1"/>
          </p:cNvSpPr>
          <p:nvPr userDrawn="1"/>
        </p:nvSpPr>
        <p:spPr bwMode="auto">
          <a:xfrm>
            <a:off x="3657600" y="0"/>
            <a:ext cx="1831975" cy="24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11" name="Text Box 44"/>
          <p:cNvSpPr txBox="1">
            <a:spLocks noChangeArrowheads="1"/>
          </p:cNvSpPr>
          <p:nvPr userDrawn="1"/>
        </p:nvSpPr>
        <p:spPr bwMode="auto">
          <a:xfrm>
            <a:off x="3657600" y="6574745"/>
            <a:ext cx="1831975" cy="24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8000"/>
                </a:solidFill>
              </a:rPr>
              <a:t>UNCLASSIFIED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968678" y="6321566"/>
            <a:ext cx="3203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Imagine, Create, and</a:t>
            </a:r>
            <a:r>
              <a:rPr lang="en-US" sz="1200" b="1" i="1" baseline="0" dirty="0"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200" b="1" i="1" dirty="0"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Secure a Stronger Peace…</a:t>
            </a:r>
          </a:p>
        </p:txBody>
      </p:sp>
    </p:spTree>
    <p:extLst>
      <p:ext uri="{BB962C8B-B14F-4D97-AF65-F5344CB8AC3E}">
        <p14:creationId xmlns:p14="http://schemas.microsoft.com/office/powerpoint/2010/main" val="34338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rgbClr val="2A44A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>
          <a:solidFill>
            <a:srgbClr val="2A44A3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800" kern="1200">
          <a:solidFill>
            <a:srgbClr val="2A44A3"/>
          </a:solidFill>
          <a:latin typeface="+mn-lt"/>
          <a:ea typeface="+mn-ea"/>
          <a:cs typeface="+mn-cs"/>
        </a:defRPr>
      </a:lvl2pPr>
      <a:lvl3pPr marL="631825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800" kern="1200">
          <a:solidFill>
            <a:srgbClr val="2A44A3"/>
          </a:solidFill>
          <a:latin typeface="+mn-lt"/>
          <a:ea typeface="+mn-ea"/>
          <a:cs typeface="+mn-cs"/>
        </a:defRPr>
      </a:lvl3pPr>
      <a:lvl4pPr marL="968375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800" kern="1200">
          <a:solidFill>
            <a:srgbClr val="2A44A3"/>
          </a:solidFill>
          <a:latin typeface="+mn-lt"/>
          <a:ea typeface="+mn-ea"/>
          <a:cs typeface="+mn-cs"/>
        </a:defRPr>
      </a:lvl4pPr>
      <a:lvl5pPr marL="1317625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800" kern="1200">
          <a:solidFill>
            <a:srgbClr val="2A44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ss.org/dod-prohibited-dietary-supplement-ingredient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5502783.2023.219355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93/nutrit/nuac06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s.p.Wintrich.civ@ndu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ristine.m.turpin.civ@nd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78" y="1447800"/>
            <a:ext cx="8549640" cy="1295400"/>
          </a:xfrm>
        </p:spPr>
        <p:txBody>
          <a:bodyPr>
            <a:normAutofit fontScale="90000"/>
          </a:bodyPr>
          <a:lstStyle/>
          <a:p>
            <a:r>
              <a:rPr lang="en-US" altLang="en-US" i="1" dirty="0"/>
              <a:t>Executive Physiology &amp; Strength Training</a:t>
            </a:r>
            <a:br>
              <a:rPr lang="en-US" altLang="en-US" i="1" dirty="0"/>
            </a:br>
            <a:endParaRPr lang="en-US" altLang="en-US" i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013991"/>
            <a:ext cx="6400800" cy="9144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2800" b="0" i="1" baseline="0" dirty="0">
                <a:effectLst/>
              </a:rPr>
              <a:t>Frank Wintrich, Director Health and Fitness</a:t>
            </a:r>
          </a:p>
          <a:p>
            <a:r>
              <a:rPr lang="en-US" altLang="en-US" sz="2800" b="0" i="1" baseline="0" dirty="0">
                <a:effectLst/>
              </a:rPr>
              <a:t>Christine Turpin, Performance Dietitian</a:t>
            </a:r>
          </a:p>
          <a:p>
            <a:r>
              <a:rPr lang="en-US" altLang="en-US" sz="2800" b="0" i="1" dirty="0">
                <a:effectLst/>
              </a:rPr>
              <a:t>National Defense University Health and </a:t>
            </a:r>
            <a:r>
              <a:rPr lang="en-US" altLang="en-US" sz="2800" b="0" i="1">
                <a:effectLst/>
              </a:rPr>
              <a:t>Fitness Directorate </a:t>
            </a:r>
            <a:endParaRPr lang="en-US" altLang="en-US" sz="2800" b="0" i="1" dirty="0">
              <a:effectLst/>
            </a:endParaRPr>
          </a:p>
          <a:p>
            <a:endParaRPr lang="en-US" altLang="en-US" sz="2800" i="1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8A049B-4150-2012-3384-35E8BFED1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204" y="2271968"/>
            <a:ext cx="4137588" cy="23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3A129-98CA-082C-040A-9F1EF798E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07B4-11D5-320B-5E3C-06ECF61D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Gut Microbiome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4EFFF-275A-22A9-B72F-597574409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</a:pPr>
            <a:r>
              <a:rPr lang="en-US" sz="2400" b="1" i="0" dirty="0">
                <a:solidFill>
                  <a:srgbClr val="2A44A3"/>
                </a:solidFill>
                <a:latin typeface="Arial" charset="0"/>
              </a:rPr>
              <a:t>How to Better Your Belly 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A44A3"/>
                </a:solidFill>
                <a:latin typeface="Arial" charset="0"/>
              </a:rPr>
              <a:t>Unprocessed foods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44A3"/>
                </a:solidFill>
                <a:latin typeface="Arial" charset="0"/>
              </a:rPr>
              <a:t>Foods in their whole form, most natural state, at time of purchase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44A3"/>
                </a:solidFill>
                <a:latin typeface="Arial" charset="0"/>
              </a:rPr>
              <a:t>Fruits, vegetables, seeds, fresh lean meats, fish, legumes and nuts 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A44A3"/>
                </a:solidFill>
                <a:latin typeface="Arial" charset="0"/>
              </a:rPr>
              <a:t>Processed foods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44A3"/>
                </a:solidFill>
                <a:latin typeface="Arial" charset="0"/>
              </a:rPr>
              <a:t>Foods that have undergone changes that alter the natural state of the food – heating, freezing, dicing and juicing 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44A3"/>
                </a:solidFill>
                <a:latin typeface="Arial" charset="0"/>
              </a:rPr>
              <a:t>Frozen fruits/vegetables, pre sliced fruits and vegetables, fresh juices, instant brown rice, nut butter, tofu, whole wheat break, extra virgin olive oil, plain yogurt and dried fruits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A44A3"/>
                </a:solidFill>
                <a:latin typeface="Arial" charset="0"/>
              </a:rPr>
              <a:t>Ultra processed foods 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44A3"/>
                </a:solidFill>
                <a:latin typeface="Arial" charset="0"/>
              </a:rPr>
              <a:t>Foods to created mostly or entirely from substances extracted from foods or derived from food constituents with little intact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A44A3"/>
                </a:solidFill>
                <a:latin typeface="Arial" charset="0"/>
              </a:rPr>
              <a:t> Snacks, drinks and ready-made meals</a:t>
            </a:r>
          </a:p>
        </p:txBody>
      </p:sp>
    </p:spTree>
    <p:extLst>
      <p:ext uri="{BB962C8B-B14F-4D97-AF65-F5344CB8AC3E}">
        <p14:creationId xmlns:p14="http://schemas.microsoft.com/office/powerpoint/2010/main" val="39883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CC71-ABA8-F9DA-5751-ECCAA3C8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Gut Microbiome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DED2A-7B86-883D-4516-E4BD38517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71530"/>
            <a:ext cx="8229600" cy="5000670"/>
          </a:xfrm>
        </p:spPr>
        <p:txBody>
          <a:bodyPr>
            <a:noAutofit/>
          </a:bodyPr>
          <a:lstStyle/>
          <a:p>
            <a:pPr algn="l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“Plant Eating Challenge”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Eating a wide variety of plants improves our gut microbiome, provides many essential ingredients, improves your mood, reduces the risk of chronic disease/inflammation and keeps you fuller for longer (think fiber).  Additionally plant-based foods use less water and land and greenhouse gas emissions than animal –based foods, which means it’s better for the environment.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How it Works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Commit to tracking your intake of plant-based food for one week. The goal is to eat 30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DIFFERENT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plant sources in one week.  Portions do not count in this challenge; a large and small banana counts both count as one point.  You don’t need a specific amount or serving size to count – if you have a couple of grapes or a bite of an apple, you can count it as part of your total.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foods count as points (one point)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Whole grains: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Oats, whole wheat pasta/crackers/cereal/quinoa, red rice, farro, buckwheat, brown rice, spelt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Nuts &amp; seeds: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Walnuts, cashews, peanuts, almonds, chia/flax, pumpkin, sunflower and hemp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Legumes: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Lentils, chickpeas, kidney beans, black-eyed beans, butter beans, cannellini beans, garbanzo beans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Fruits and vegetables: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Fresh, dried or canned (natural juices, no sugar)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Non-dairy yogurt: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Plant-based yogurt (soy, almond, oat milk)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foods count as points (¼ point)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Turmeric, cayenne pepper, paprika, cumin, thyme, rosemary, black pepper, cinnamon, ginger, coffee, tea, dark chocolate, olive oil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477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Supplements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None/>
              <a:tabLst>
                <a:tab pos="3544888" algn="l"/>
              </a:tabLst>
            </a:pPr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Supplements </a:t>
            </a:r>
          </a:p>
          <a:p>
            <a:pPr marL="347663" lvl="4" indent="0">
              <a:buNone/>
              <a:tabLst>
                <a:tab pos="3544888" algn="l"/>
              </a:tabLst>
            </a:pPr>
            <a:r>
              <a:rPr lang="en-US" dirty="0"/>
              <a:t>Not regulated for legality, efficacy and safety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What to look for in a supplement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Third-party organizations to review products quality  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If certified, will have label and listed on company’s website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Supplement label and no 3</a:t>
            </a:r>
            <a:r>
              <a:rPr lang="en-US" baseline="30000" dirty="0"/>
              <a:t>rd</a:t>
            </a:r>
            <a:r>
              <a:rPr lang="en-US" dirty="0"/>
              <a:t> party certification = move on 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Use caution 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Propriety blends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Herbal ingredients </a:t>
            </a:r>
          </a:p>
          <a:p>
            <a:pPr marL="576263" lvl="4">
              <a:buNone/>
              <a:tabLst>
                <a:tab pos="3544888" algn="l"/>
              </a:tabLst>
            </a:pPr>
            <a:endParaRPr lang="en-US" dirty="0"/>
          </a:p>
          <a:p>
            <a:pPr marL="576263" lvl="4">
              <a:tabLst>
                <a:tab pos="3544888" algn="l"/>
              </a:tabLst>
            </a:pPr>
            <a:endParaRPr lang="en-US" dirty="0"/>
          </a:p>
          <a:p>
            <a:pPr lvl="3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5192A9-121A-62B0-565F-C4C081A2E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854480"/>
            <a:ext cx="1091514" cy="100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6D96C-0763-6611-DADF-F629E851F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794375"/>
            <a:ext cx="957262" cy="1195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2F383-ABD2-7335-18E8-F3585A5CA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301" y="4782440"/>
            <a:ext cx="1262062" cy="11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2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Supplements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None/>
              <a:tabLst>
                <a:tab pos="3544888" algn="l"/>
              </a:tabLst>
            </a:pPr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Supplements</a:t>
            </a:r>
          </a:p>
          <a:p>
            <a:pPr marL="347663" lvl="4" indent="0" algn="ctr">
              <a:buNone/>
              <a:tabLst>
                <a:tab pos="3544888" algn="l"/>
              </a:tabLst>
            </a:pPr>
            <a:r>
              <a:rPr lang="en-US" dirty="0"/>
              <a:t>The Department of Defense Dietary Supplement Resource</a:t>
            </a:r>
          </a:p>
          <a:p>
            <a:pPr marL="347663" lvl="4" indent="0" algn="ctr">
              <a:buNone/>
              <a:tabLst>
                <a:tab pos="3544888" algn="l"/>
              </a:tabLst>
            </a:pPr>
            <a:endParaRPr lang="en-US" dirty="0"/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Operation Supplement Safety</a:t>
            </a:r>
          </a:p>
          <a:p>
            <a:pPr marL="971550" lvl="5">
              <a:tabLst>
                <a:tab pos="3544888" algn="l"/>
              </a:tabLst>
            </a:pPr>
            <a:r>
              <a:rPr lang="en-US" dirty="0"/>
              <a:t>DOD Prohibited  Dietary Supplement Ingredients </a:t>
            </a:r>
          </a:p>
          <a:p>
            <a:pPr marL="1428750" lvl="6">
              <a:tabLst>
                <a:tab pos="3544888" algn="l"/>
              </a:tabLst>
            </a:pPr>
            <a:r>
              <a:rPr lang="en-US" dirty="0">
                <a:hlinkClick r:id="rId3"/>
              </a:rPr>
              <a:t>https://www.opss.org/dod-prohibited-dietary-supplement-ingredients</a:t>
            </a:r>
            <a:endParaRPr lang="en-US" dirty="0"/>
          </a:p>
          <a:p>
            <a:pPr marL="1544638" lvl="5" indent="0">
              <a:buNone/>
              <a:tabLst>
                <a:tab pos="3544888" algn="l"/>
              </a:tabLst>
            </a:pPr>
            <a:endParaRPr lang="en-US" dirty="0"/>
          </a:p>
          <a:p>
            <a:pPr marL="1544638" lvl="5" indent="0">
              <a:buNone/>
              <a:tabLst>
                <a:tab pos="3544888" algn="l"/>
              </a:tabLst>
            </a:pPr>
            <a:endParaRPr lang="en-US" dirty="0"/>
          </a:p>
          <a:p>
            <a:pPr marL="576263" lvl="4">
              <a:tabLst>
                <a:tab pos="3544888" algn="l"/>
              </a:tabLst>
            </a:pPr>
            <a:endParaRPr lang="en-US" dirty="0"/>
          </a:p>
          <a:p>
            <a:pPr marL="347663" lvl="4" indent="0">
              <a:buNone/>
              <a:tabLst>
                <a:tab pos="3544888" algn="l"/>
              </a:tabLst>
            </a:pPr>
            <a:endParaRPr lang="en-US" dirty="0"/>
          </a:p>
          <a:p>
            <a:pPr lvl="3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3418C-130D-7631-AB1B-E36049C9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046"/>
            <a:ext cx="8229600" cy="683359"/>
          </a:xfrm>
        </p:spPr>
        <p:txBody>
          <a:bodyPr anchor="ctr">
            <a:normAutofit/>
          </a:bodyPr>
          <a:lstStyle/>
          <a:p>
            <a:r>
              <a:rPr lang="en-US" dirty="0"/>
              <a:t>Executive Physiology:  Supplements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83FB0-C618-7458-C325-BAE12D090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6262"/>
            <a:ext cx="4038600" cy="4849902"/>
          </a:xfrm>
        </p:spPr>
        <p:txBody>
          <a:bodyPr>
            <a:normAutofit/>
          </a:bodyPr>
          <a:lstStyle/>
          <a:p>
            <a:r>
              <a:rPr lang="en-US" dirty="0"/>
              <a:t>Supplementation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/>
              <a:t>Creatine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/>
              <a:t>Omega-3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/>
              <a:t>Vitamin 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/>
              <a:t>Magnesium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/>
              <a:t>Protein 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18FF0-F67B-9409-C497-9079B2F2D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1905000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1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Supplements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 algn="ctr">
              <a:buNone/>
              <a:tabLst>
                <a:tab pos="3544888" algn="l"/>
              </a:tabLst>
            </a:pPr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Supplements </a:t>
            </a:r>
          </a:p>
          <a:p>
            <a:pPr marL="347663" lvl="4" indent="0">
              <a:buNone/>
              <a:tabLst>
                <a:tab pos="3544888" algn="l"/>
              </a:tabLst>
            </a:pPr>
            <a:r>
              <a:rPr lang="en-US" dirty="0"/>
              <a:t>Manage Mental Health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Creatine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Body makes; obtain from protein-rich foods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Supplies energy to muscles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Improves mood and severity of depressive episodes 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Reduces mental fatigue and improves cognition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Helps slow the decline in skeletal muscle and bone </a:t>
            </a:r>
            <a:r>
              <a:rPr lang="en-US" dirty="0" err="1"/>
              <a:t>mineraly</a:t>
            </a:r>
            <a:r>
              <a:rPr lang="en-US" dirty="0"/>
              <a:t> density  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Sources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Beef, pork, chicken, turkey, fish, daily 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Supplementation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Creatine monohydrate 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3-5 grams / day </a:t>
            </a:r>
          </a:p>
          <a:p>
            <a:pPr marL="1773238" lvl="5">
              <a:tabLst>
                <a:tab pos="3544888" algn="l"/>
              </a:tabLst>
            </a:pPr>
            <a:endParaRPr lang="en-US" dirty="0"/>
          </a:p>
          <a:p>
            <a:pPr marL="576263" lvl="4">
              <a:tabLst>
                <a:tab pos="3544888" algn="l"/>
              </a:tabLst>
            </a:pPr>
            <a:endParaRPr lang="en-US" dirty="0"/>
          </a:p>
          <a:p>
            <a:pPr marL="347663" lvl="4" indent="0">
              <a:buNone/>
              <a:tabLst>
                <a:tab pos="3544888" algn="l"/>
              </a:tabLst>
            </a:pPr>
            <a:endParaRPr lang="en-US" dirty="0"/>
          </a:p>
          <a:p>
            <a:pPr lvl="3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0B59DB-A131-767F-75CD-03D51D488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694" y="1247686"/>
            <a:ext cx="1878612" cy="15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Supplements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 algn="ctr">
              <a:buNone/>
              <a:tabLst>
                <a:tab pos="3544888" algn="l"/>
              </a:tabLst>
            </a:pPr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Supplements </a:t>
            </a:r>
          </a:p>
          <a:p>
            <a:pPr marL="347663" lvl="4" indent="0">
              <a:buNone/>
              <a:tabLst>
                <a:tab pos="3544888" algn="l"/>
              </a:tabLst>
            </a:pPr>
            <a:r>
              <a:rPr lang="en-US" dirty="0"/>
              <a:t>Bone Health 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Vitamin D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Obtained from food and body makes it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Absorbs and retains calcium and phosphorous 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Essential for immune function, heart health and muscle function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Consume with the presence of fat in a meal to enhance absorption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Sources 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Fatty fish (tuna, salmon, mackerel), egg yolks, fortified milk &amp; cheese, ready-to-eat cereal, fruit juices and SUNSHINE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Supplementation – Vitamin D3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2,000 – 4,000 IU</a:t>
            </a:r>
          </a:p>
          <a:p>
            <a:pPr marL="1773238" lvl="5">
              <a:tabLst>
                <a:tab pos="3544888" algn="l"/>
              </a:tabLst>
            </a:pPr>
            <a:endParaRPr lang="en-US" dirty="0"/>
          </a:p>
          <a:p>
            <a:pPr marL="576263" lvl="4">
              <a:buNone/>
              <a:tabLst>
                <a:tab pos="3544888" algn="l"/>
              </a:tabLst>
            </a:pPr>
            <a:endParaRPr lang="en-US" dirty="0"/>
          </a:p>
          <a:p>
            <a:pPr marL="576263" lvl="4">
              <a:tabLst>
                <a:tab pos="3544888" algn="l"/>
              </a:tabLst>
            </a:pPr>
            <a:endParaRPr lang="en-US" dirty="0"/>
          </a:p>
          <a:p>
            <a:pPr lvl="3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8A8937-B421-A346-04CB-A3365B8C5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152400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Supplements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 algn="ctr">
              <a:buNone/>
              <a:tabLst>
                <a:tab pos="3544888" algn="l"/>
              </a:tabLst>
            </a:pPr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Supplements </a:t>
            </a:r>
          </a:p>
          <a:p>
            <a:pPr marL="347663" lvl="4" indent="0">
              <a:buNone/>
              <a:tabLst>
                <a:tab pos="3544888" algn="l"/>
              </a:tabLst>
            </a:pPr>
            <a:r>
              <a:rPr lang="en-US" dirty="0"/>
              <a:t>Bone Health 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Calcium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Decrease in bone mass (estrogen protects) at 30 years 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Small decline until menopause; decline is more dramatic</a:t>
            </a:r>
          </a:p>
          <a:p>
            <a:pPr marL="347663" lvl="4" indent="0">
              <a:buNone/>
              <a:tabLst>
                <a:tab pos="3544888" algn="l"/>
              </a:tabLst>
            </a:pPr>
            <a:r>
              <a:rPr lang="en-US" dirty="0"/>
              <a:t>Institute of Medicine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1,200 mg calcium / day over 50  - through food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1,000 mg calcium / day under 50 – through food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Sources of Calcium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 Leafy greens, salmon, canned sardines with bones, yogurt, string cheese, milk, fortified cereals/grains, tofu, </a:t>
            </a:r>
            <a:r>
              <a:rPr lang="en-US" dirty="0" err="1"/>
              <a:t>bok</a:t>
            </a:r>
            <a:r>
              <a:rPr lang="en-US" dirty="0"/>
              <a:t> choy, fortified cereals/orange juice  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Supplementation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500 – 600 mg/day; Calcium Citrate or Malate</a:t>
            </a:r>
          </a:p>
          <a:p>
            <a:pPr marL="1544638" lvl="5" indent="0">
              <a:buNone/>
              <a:tabLst>
                <a:tab pos="3544888" algn="l"/>
              </a:tabLst>
            </a:pPr>
            <a:endParaRPr lang="en-US" dirty="0"/>
          </a:p>
          <a:p>
            <a:pPr marL="1773238" lvl="5">
              <a:tabLst>
                <a:tab pos="3544888" algn="l"/>
              </a:tabLst>
            </a:pPr>
            <a:endParaRPr lang="en-US" dirty="0"/>
          </a:p>
          <a:p>
            <a:pPr marL="576263" lvl="4">
              <a:buNone/>
              <a:tabLst>
                <a:tab pos="3544888" algn="l"/>
              </a:tabLst>
            </a:pPr>
            <a:endParaRPr lang="en-US" dirty="0"/>
          </a:p>
          <a:p>
            <a:pPr marL="576263" lvl="4">
              <a:tabLst>
                <a:tab pos="3544888" algn="l"/>
              </a:tabLst>
            </a:pPr>
            <a:endParaRPr lang="en-US" dirty="0"/>
          </a:p>
          <a:p>
            <a:pPr lvl="3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FF412-12A0-1533-D058-D5548190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425" y="1111162"/>
            <a:ext cx="1547149" cy="14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Supplements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 algn="ctr">
              <a:buNone/>
              <a:tabLst>
                <a:tab pos="3544888" algn="l"/>
              </a:tabLst>
            </a:pPr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Supplements </a:t>
            </a:r>
          </a:p>
          <a:p>
            <a:pPr marL="347663" lvl="4" indent="0">
              <a:buNone/>
              <a:tabLst>
                <a:tab pos="3544888" algn="l"/>
              </a:tabLst>
            </a:pPr>
            <a:r>
              <a:rPr lang="en-US" dirty="0"/>
              <a:t>Bone Health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Magnesium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Maintains blood pressure, muscle/nerve function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Regulates blood sugar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Protects of bone health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Sources 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Leafy greens, black beans, bananas, brown rice, legumes, nuts, seeds, spinach whole grains, fish, poultry and beef</a:t>
            </a:r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Supplementation 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310-320 mg /day Magnesium glycinate (sleep) </a:t>
            </a:r>
          </a:p>
          <a:p>
            <a:pPr marL="1773238" lvl="5">
              <a:tabLst>
                <a:tab pos="3544888" algn="l"/>
              </a:tabLst>
            </a:pPr>
            <a:endParaRPr lang="en-US" dirty="0"/>
          </a:p>
          <a:p>
            <a:pPr marL="1773238" lvl="5">
              <a:tabLst>
                <a:tab pos="3544888" algn="l"/>
              </a:tabLst>
            </a:pPr>
            <a:endParaRPr lang="en-US" dirty="0"/>
          </a:p>
          <a:p>
            <a:pPr marL="576263" lvl="4">
              <a:buNone/>
              <a:tabLst>
                <a:tab pos="3544888" algn="l"/>
              </a:tabLst>
            </a:pPr>
            <a:endParaRPr lang="en-US" dirty="0"/>
          </a:p>
          <a:p>
            <a:pPr marL="576263" lvl="4">
              <a:tabLst>
                <a:tab pos="3544888" algn="l"/>
              </a:tabLst>
            </a:pPr>
            <a:endParaRPr lang="en-US" dirty="0"/>
          </a:p>
          <a:p>
            <a:pPr lvl="3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9C354-4D25-245F-D0B8-43CF12D7E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B824ED-B5D2-8549-0B6A-59A0AFE2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Supplements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BF823A-BFFC-E414-1B32-32AA4B314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53001"/>
          </a:xfrm>
        </p:spPr>
        <p:txBody>
          <a:bodyPr>
            <a:normAutofit fontScale="92500" lnSpcReduction="20000"/>
          </a:bodyPr>
          <a:lstStyle/>
          <a:p>
            <a:pPr marL="0" lvl="1" indent="0" algn="ctr">
              <a:buNone/>
              <a:tabLst>
                <a:tab pos="3544888" algn="l"/>
              </a:tabLst>
            </a:pPr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Supplements </a:t>
            </a:r>
          </a:p>
          <a:p>
            <a:pPr marL="804863" lvl="4" indent="-457200">
              <a:tabLst>
                <a:tab pos="3544888" algn="l"/>
              </a:tabLst>
            </a:pPr>
            <a:r>
              <a:rPr lang="en-US" dirty="0"/>
              <a:t>Protein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Provides amino acids your body needs to build / repair muscles and cells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Supports immune functions; facilitate chemical reactions</a:t>
            </a:r>
          </a:p>
          <a:p>
            <a:pPr marL="576263" lvl="4">
              <a:tabLst>
                <a:tab pos="3544888" algn="l"/>
              </a:tabLst>
            </a:pPr>
            <a:endParaRPr lang="en-US" dirty="0"/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Sources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Whey protein (more bioavailable)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Plant-based (pea, soy)	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Recommendations increase for plant-based diets </a:t>
            </a:r>
          </a:p>
          <a:p>
            <a:pPr marL="576263" lvl="4">
              <a:tabLst>
                <a:tab pos="3544888" algn="l"/>
              </a:tabLst>
            </a:pPr>
            <a:endParaRPr lang="en-US" dirty="0"/>
          </a:p>
          <a:p>
            <a:pPr marL="576263" lvl="4">
              <a:tabLst>
                <a:tab pos="3544888" algn="l"/>
              </a:tabLst>
            </a:pPr>
            <a:r>
              <a:rPr lang="en-US" dirty="0"/>
              <a:t>Supplement Dose</a:t>
            </a:r>
          </a:p>
          <a:p>
            <a:pPr marL="1773238" lvl="5">
              <a:tabLst>
                <a:tab pos="3544888" algn="l"/>
              </a:tabLst>
            </a:pPr>
            <a:r>
              <a:rPr lang="en-US" dirty="0"/>
              <a:t>10-60 grams (newest research) Whey protein  	</a:t>
            </a:r>
          </a:p>
          <a:p>
            <a:pPr marL="1773238" lvl="5">
              <a:tabLst>
                <a:tab pos="3544888" algn="l"/>
              </a:tabLst>
            </a:pPr>
            <a:endParaRPr lang="en-US" dirty="0"/>
          </a:p>
          <a:p>
            <a:pPr marL="576263" lvl="4">
              <a:buNone/>
              <a:tabLst>
                <a:tab pos="3544888" algn="l"/>
              </a:tabLst>
            </a:pPr>
            <a:endParaRPr lang="en-US" dirty="0"/>
          </a:p>
          <a:p>
            <a:pPr marL="576263" lvl="4">
              <a:tabLst>
                <a:tab pos="3544888" algn="l"/>
              </a:tabLst>
            </a:pPr>
            <a:endParaRPr lang="en-US" dirty="0"/>
          </a:p>
          <a:p>
            <a:pPr lvl="3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  <a:p>
            <a:pPr lvl="2">
              <a:tabLst>
                <a:tab pos="3544888" algn="l"/>
              </a:tabLst>
            </a:pP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686F81F-AA09-AE75-0515-8CBDF852E1C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368B223-7E0F-23C6-6535-EED08CD68C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87680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Design and implement strategies to enhance food intake for sustainable energy</a:t>
            </a:r>
          </a:p>
          <a:p>
            <a:pPr lvl="1"/>
            <a:r>
              <a:rPr lang="en-US" dirty="0"/>
              <a:t>Understand nutrition needs change across lifespan and activity levels</a:t>
            </a:r>
          </a:p>
          <a:p>
            <a:pPr lvl="1"/>
            <a:r>
              <a:rPr lang="en-US" dirty="0"/>
              <a:t>Learn about supplements that may assist with mental health, bone health and physical health</a:t>
            </a:r>
          </a:p>
          <a:p>
            <a:pPr lvl="1"/>
            <a:r>
              <a:rPr lang="en-US" dirty="0"/>
              <a:t>Apply suggested exercises to your workout routine while on travel or away from your home gym.   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AF8B0-0375-9253-163A-88C286841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09DD-F445-5ADC-833F-E24AE11C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046"/>
            <a:ext cx="8229600" cy="6833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Executive Physiology: Strategic Fueling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74486-D5BB-8B27-003F-EA0BBF8102B3}"/>
              </a:ext>
            </a:extLst>
          </p:cNvPr>
          <p:cNvSpPr txBox="1"/>
          <p:nvPr/>
        </p:nvSpPr>
        <p:spPr>
          <a:xfrm>
            <a:off x="209550" y="1219200"/>
            <a:ext cx="52578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2A44A3"/>
                </a:solidFill>
              </a:rPr>
              <a:t>Supplements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</a:pPr>
            <a:endParaRPr lang="en-US" sz="2400" b="1" dirty="0">
              <a:solidFill>
                <a:srgbClr val="2A44A3"/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A44A3"/>
                </a:solidFill>
              </a:rPr>
              <a:t>Omega 3-Fatty Acid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A44A3"/>
                </a:solidFill>
              </a:rPr>
              <a:t>Decreases inflammation / assist with good cholesterol reduces risk of cardiovascular disease, reduces depression and anxiety 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2A44A3"/>
              </a:solidFill>
            </a:endParaRP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A44A3"/>
                </a:solidFill>
              </a:rPr>
              <a:t>Supplement Dose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A44A3"/>
                </a:solidFill>
              </a:rPr>
              <a:t>1-2 g/day but not more</a:t>
            </a:r>
            <a:br>
              <a:rPr lang="en-US" sz="2400" dirty="0">
                <a:solidFill>
                  <a:srgbClr val="2A44A3"/>
                </a:solidFill>
              </a:rPr>
            </a:br>
            <a:r>
              <a:rPr lang="en-US" sz="2400" dirty="0">
                <a:solidFill>
                  <a:srgbClr val="2A44A3"/>
                </a:solidFill>
              </a:rPr>
              <a:t> than 3 grams a day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A44A3"/>
                </a:solidFill>
              </a:rPr>
              <a:t>TG based fish oil = increased bioavailability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E6E27-7F8D-86BD-CFB8-39BF13EBE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57400"/>
            <a:ext cx="2860682" cy="2220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126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44E5-D967-A1D0-5249-38AAF9B8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6BB6-5253-6B92-63FC-CC34FC8D7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0" dirty="0">
                <a:effectLst/>
              </a:rPr>
              <a:t>Simms , Stacy, and Selene Yeager . </a:t>
            </a:r>
            <a:r>
              <a:rPr lang="en-US" sz="1200" b="0" i="1" dirty="0">
                <a:effectLst/>
              </a:rPr>
              <a:t>Next Level </a:t>
            </a:r>
            <a:r>
              <a:rPr lang="en-US" sz="1200" b="0" dirty="0">
                <a:effectLst/>
              </a:rPr>
              <a:t>. 1st ed., vol. 1 1, Penguin Random House, LLC, 2022.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0" dirty="0"/>
              <a:t>Simms, Stacy. Roar. 1st ed., vol. 1 2, Rodale Inc, 2016.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0" dirty="0"/>
              <a:t>Brooks, S. J., </a:t>
            </a:r>
            <a:r>
              <a:rPr lang="en-US" sz="1200" b="0" dirty="0" err="1"/>
              <a:t>Candow</a:t>
            </a:r>
            <a:r>
              <a:rPr lang="en-US" sz="1200" b="0" dirty="0"/>
              <a:t>, D. G., Roe, A. J., </a:t>
            </a:r>
            <a:r>
              <a:rPr lang="en-US" sz="1200" b="0" dirty="0" err="1"/>
              <a:t>Fehrenkamp</a:t>
            </a:r>
            <a:r>
              <a:rPr lang="en-US" sz="1200" b="0" dirty="0"/>
              <a:t>, B. D., Wilk, V. C., Bailey, J. P., … Brown, A. F. (2023). Creatine monohydrate supplementation changes total body water and DXA lean mass estimates in female collegiate dancers. Journal of the International Society of Sports Nutrition, 20(1). </a:t>
            </a:r>
            <a:r>
              <a:rPr lang="en-US" sz="1200" b="0" dirty="0">
                <a:hlinkClick r:id="rId3"/>
              </a:rPr>
              <a:t>https://doi.org/10.1080/15502783.2023.2193556</a:t>
            </a:r>
            <a:endParaRPr lang="en-US" sz="1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0" dirty="0"/>
              <a:t>Sims ST, </a:t>
            </a:r>
            <a:r>
              <a:rPr lang="en-US" sz="1200" b="0" dirty="0" err="1"/>
              <a:t>Kerksick</a:t>
            </a:r>
            <a:r>
              <a:rPr lang="en-US" sz="1200" b="0" dirty="0"/>
              <a:t> CM, Smith-Ryan AE, </a:t>
            </a:r>
            <a:r>
              <a:rPr lang="en-US" sz="1200" b="0" dirty="0" err="1"/>
              <a:t>Janse</a:t>
            </a:r>
            <a:r>
              <a:rPr lang="en-US" sz="1200" b="0" dirty="0"/>
              <a:t> de </a:t>
            </a:r>
            <a:r>
              <a:rPr lang="en-US" sz="1200" b="0" dirty="0" err="1"/>
              <a:t>Jonge</a:t>
            </a:r>
            <a:r>
              <a:rPr lang="en-US" sz="1200" b="0" dirty="0"/>
              <a:t> XAK, Hirsch KR, </a:t>
            </a:r>
            <a:r>
              <a:rPr lang="en-US" sz="1200" b="0" dirty="0" err="1"/>
              <a:t>Arent</a:t>
            </a:r>
            <a:r>
              <a:rPr lang="en-US" sz="1200" b="0" dirty="0"/>
              <a:t> SM, </a:t>
            </a:r>
            <a:r>
              <a:rPr lang="en-US" sz="1200" b="0" dirty="0" err="1"/>
              <a:t>Hewlings</a:t>
            </a:r>
            <a:r>
              <a:rPr lang="en-US" sz="1200" b="0" dirty="0"/>
              <a:t> SJ, Kleiner SM, Bustillo E, Tartar JL, </a:t>
            </a:r>
            <a:r>
              <a:rPr lang="en-US" sz="1200" b="0" dirty="0" err="1"/>
              <a:t>Starratt</a:t>
            </a:r>
            <a:r>
              <a:rPr lang="en-US" sz="1200" b="0" dirty="0"/>
              <a:t> VG, Kreider RB, Greenwalt C, </a:t>
            </a:r>
            <a:r>
              <a:rPr lang="en-US" sz="1200" b="0" dirty="0" err="1"/>
              <a:t>Rentería</a:t>
            </a:r>
            <a:r>
              <a:rPr lang="en-US" sz="1200" b="0" dirty="0"/>
              <a:t> LI, </a:t>
            </a:r>
            <a:r>
              <a:rPr lang="en-US" sz="1200" b="0" dirty="0" err="1"/>
              <a:t>Ormsbee</a:t>
            </a:r>
            <a:r>
              <a:rPr lang="en-US" sz="1200" b="0" dirty="0"/>
              <a:t> MJ, </a:t>
            </a:r>
            <a:r>
              <a:rPr lang="en-US" sz="1200" b="0" dirty="0" err="1"/>
              <a:t>VanDusseldorp</a:t>
            </a:r>
            <a:r>
              <a:rPr lang="en-US" sz="1200" b="0" dirty="0"/>
              <a:t> TA, Campbell BI, Kalman DS, Antonio J. International society of sports nutrition position stand: nutritional concerns of the female athlete. J Int Soc Sports </a:t>
            </a:r>
            <a:r>
              <a:rPr lang="en-US" sz="1200" b="0" dirty="0" err="1"/>
              <a:t>Nutr</a:t>
            </a:r>
            <a:r>
              <a:rPr lang="en-US" sz="1200" b="0" dirty="0"/>
              <a:t>. 2023 Dec;20(1):2204066. </a:t>
            </a:r>
            <a:r>
              <a:rPr lang="en-US" sz="1200" b="0" dirty="0" err="1"/>
              <a:t>doi</a:t>
            </a:r>
            <a:r>
              <a:rPr lang="en-US" sz="1200" b="0" dirty="0"/>
              <a:t>: 10.1080/15502783.2023.2204066. PMID: 37221858; PMCID: PMC10210857.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0" dirty="0" err="1"/>
              <a:t>Candow</a:t>
            </a:r>
            <a:r>
              <a:rPr lang="en-US" sz="1200" b="0" dirty="0"/>
              <a:t> DG, Forbes SC, </a:t>
            </a:r>
            <a:r>
              <a:rPr lang="en-US" sz="1200" b="0" dirty="0" err="1"/>
              <a:t>Ostojic</a:t>
            </a:r>
            <a:r>
              <a:rPr lang="en-US" sz="1200" b="0" dirty="0"/>
              <a:t> SM, </a:t>
            </a:r>
            <a:r>
              <a:rPr lang="en-US" sz="1200" b="0" dirty="0" err="1"/>
              <a:t>Prokopidis</a:t>
            </a:r>
            <a:r>
              <a:rPr lang="en-US" sz="1200" b="0" dirty="0"/>
              <a:t> K, Stock MS, Harmon KK, Faulkner P. "Heads Up" for Creatine Supplementation and its Potential Applications for Brain Health and Function. Sports Med. 2023 Dec;53(Suppl 1):49-65. </a:t>
            </a:r>
            <a:r>
              <a:rPr lang="en-US" sz="1200" b="0" dirty="0" err="1"/>
              <a:t>doi</a:t>
            </a:r>
            <a:r>
              <a:rPr lang="en-US" sz="1200" b="0" dirty="0"/>
              <a:t>: 10.1007/s40279-023-01870-9. </a:t>
            </a:r>
            <a:r>
              <a:rPr lang="en-US" sz="1200" b="0" dirty="0" err="1"/>
              <a:t>Epub</a:t>
            </a:r>
            <a:r>
              <a:rPr lang="en-US" sz="1200" b="0" dirty="0"/>
              <a:t> 2023 Jun 27. Erratum in: Sports Med. 2023 Jul 10;: PMID: 37368234; PMCID: PMC10721691.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0" dirty="0"/>
              <a:t>Konstantinos </a:t>
            </a:r>
            <a:r>
              <a:rPr lang="en-US" sz="1200" b="0" dirty="0" err="1"/>
              <a:t>Prokopidis</a:t>
            </a:r>
            <a:r>
              <a:rPr lang="en-US" sz="1200" b="0" dirty="0"/>
              <a:t>, Panagiotis </a:t>
            </a:r>
            <a:r>
              <a:rPr lang="en-US" sz="1200" b="0" dirty="0" err="1"/>
              <a:t>Giannos</a:t>
            </a:r>
            <a:r>
              <a:rPr lang="en-US" sz="1200" b="0" dirty="0"/>
              <a:t>, Konstantinos K </a:t>
            </a:r>
            <a:r>
              <a:rPr lang="en-US" sz="1200" b="0" dirty="0" err="1"/>
              <a:t>Triantafyllidis</a:t>
            </a:r>
            <a:r>
              <a:rPr lang="en-US" sz="1200" b="0" dirty="0"/>
              <a:t>, Konstantinos S </a:t>
            </a:r>
            <a:r>
              <a:rPr lang="en-US" sz="1200" b="0" dirty="0" err="1"/>
              <a:t>Kechagias</a:t>
            </a:r>
            <a:r>
              <a:rPr lang="en-US" sz="1200" b="0" dirty="0"/>
              <a:t>, Scott C Forbes, Darren G </a:t>
            </a:r>
            <a:r>
              <a:rPr lang="en-US" sz="1200" b="0" dirty="0" err="1"/>
              <a:t>Candow</a:t>
            </a:r>
            <a:r>
              <a:rPr lang="en-US" sz="1200" b="0" dirty="0"/>
              <a:t>, Effects of creatine supplementation on memory in healthy individuals: a systematic review and meta-analysis of randomized controlled trials, Nutrition Reviews, Volume 81, Issue 4, April 2023, Pages 416–427, </a:t>
            </a:r>
            <a:r>
              <a:rPr lang="en-US" sz="1200" b="0" dirty="0">
                <a:hlinkClick r:id="rId4"/>
              </a:rPr>
              <a:t>https://doi.org/10.1093/nutrit/nuac064</a:t>
            </a:r>
            <a:endParaRPr lang="en-US" sz="1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0" dirty="0"/>
              <a:t>Konstantinos </a:t>
            </a:r>
            <a:r>
              <a:rPr lang="en-US" sz="1200" b="0" dirty="0" err="1"/>
              <a:t>Prokopidis</a:t>
            </a:r>
            <a:r>
              <a:rPr lang="en-US" sz="1200" b="0" dirty="0"/>
              <a:t>, Panagiotis </a:t>
            </a:r>
            <a:r>
              <a:rPr lang="en-US" sz="1200" b="0" dirty="0" err="1"/>
              <a:t>Giannos</a:t>
            </a:r>
            <a:r>
              <a:rPr lang="en-US" sz="1200" b="0" dirty="0"/>
              <a:t>, Konstantinos K </a:t>
            </a:r>
            <a:r>
              <a:rPr lang="en-US" sz="1200" b="0" dirty="0" err="1"/>
              <a:t>Triantafyllidis</a:t>
            </a:r>
            <a:r>
              <a:rPr lang="en-US" sz="1200" b="0" dirty="0"/>
              <a:t>, Konstantinos S </a:t>
            </a:r>
            <a:r>
              <a:rPr lang="en-US" sz="1200" b="0" dirty="0" err="1"/>
              <a:t>Kechagias</a:t>
            </a:r>
            <a:r>
              <a:rPr lang="en-US" sz="1200" b="0" dirty="0"/>
              <a:t>, Scott C Forbes, Darren G </a:t>
            </a:r>
            <a:r>
              <a:rPr lang="en-US" sz="1200" b="0" dirty="0" err="1"/>
              <a:t>Candow</a:t>
            </a:r>
            <a:r>
              <a:rPr lang="en-US" sz="1200" b="0" dirty="0"/>
              <a:t>, Effects of creatine supplementation on memory in healthy individuals: a systematic review and meta-analysis of randomized controlled trials, Nutrition Reviews, Volume 81, Issue 4, April 2023, Pages 416–427, </a:t>
            </a:r>
            <a:r>
              <a:rPr lang="en-US" sz="1200" b="0" dirty="0">
                <a:hlinkClick r:id="rId4"/>
              </a:rPr>
              <a:t>https://doi.org/10.1093/nutrit/nuac064</a:t>
            </a:r>
            <a:endParaRPr lang="en-US" sz="12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0" dirty="0"/>
              <a:t>Brooks, S. J., </a:t>
            </a:r>
            <a:r>
              <a:rPr lang="en-US" sz="1200" b="0" dirty="0" err="1"/>
              <a:t>Candow</a:t>
            </a:r>
            <a:r>
              <a:rPr lang="en-US" sz="1200" b="0" dirty="0"/>
              <a:t>, D. G., Roe, A. J., </a:t>
            </a:r>
            <a:r>
              <a:rPr lang="en-US" sz="1200" b="0" dirty="0" err="1"/>
              <a:t>Fehrenkamp</a:t>
            </a:r>
            <a:r>
              <a:rPr lang="en-US" sz="1200" b="0" dirty="0"/>
              <a:t>, B. D., Wilk, V. C., Bailey, J. P., … Brown, A. F. (2023). Creatine monohydrate supplementation changes total body water and DXA lean mass estimates in female collegiate dancers. Journal of the International Society of Sports Nutrition, 20(1). https://doi.org/10.1080/15502783.2023.2193556</a:t>
            </a:r>
          </a:p>
        </p:txBody>
      </p:sp>
    </p:spTree>
    <p:extLst>
      <p:ext uri="{BB962C8B-B14F-4D97-AF65-F5344CB8AC3E}">
        <p14:creationId xmlns:p14="http://schemas.microsoft.com/office/powerpoint/2010/main" val="2331546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61BC8-94E9-EE0B-7392-57D432011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D0875-EA85-4CAA-744D-79A071E8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CA63-D4FA-36B0-5540-A62F0EFFA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0" dirty="0" err="1">
                <a:effectLst/>
              </a:rPr>
              <a:t>Sejbuk</a:t>
            </a:r>
            <a:r>
              <a:rPr lang="en-US" sz="1200" b="0" dirty="0">
                <a:effectLst/>
              </a:rPr>
              <a:t>, Monika, et al. “The Role of Gut Microbiome in Sleep Quality and Health: Dietary Strategies for Microbiota Support.” Nutrients, vol. 16, no. 2259, 13 July 2024, pp. 2–15, https://doi.org/https://doi.org/10.3390/nu16142259. 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551605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153400" cy="3810000"/>
          </a:xfrm>
        </p:spPr>
        <p:txBody>
          <a:bodyPr>
            <a:normAutofit fontScale="90000"/>
          </a:bodyPr>
          <a:lstStyle/>
          <a:p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Frank Wintrich, CSCS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Health Fitness Director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Phone: 202-685-3946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Email: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  <a:hlinkClick r:id="rId3"/>
              </a:rPr>
              <a:t>francis.p.Wintrich.civ@ndu.edu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Christine Turpin, RD, CSSD, LDN, CSCS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Performance Dietitian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Phone: 202:685-0448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Email: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  <a:hlinkClick r:id="rId4"/>
              </a:rPr>
              <a:t>christine.m.turpin.civ@ndu.edu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A44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Strategic Fueling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3000"/>
              </a:spcBef>
              <a:buClr>
                <a:srgbClr val="C00000"/>
              </a:buClr>
            </a:pPr>
            <a:r>
              <a:rPr lang="en-US" sz="2800" dirty="0">
                <a:solidFill>
                  <a:srgbClr val="2A44A3"/>
                </a:solidFill>
                <a:latin typeface="Arial" charset="0"/>
              </a:rPr>
              <a:t>Assessment Activity  </a:t>
            </a:r>
          </a:p>
          <a:p>
            <a:pPr marL="342900" indent="-342900" algn="l">
              <a:spcBef>
                <a:spcPts val="3000"/>
              </a:spcBef>
              <a:buClr>
                <a:srgbClr val="C00000"/>
              </a:buClr>
              <a:buFontTx/>
              <a:buChar char="•"/>
            </a:pPr>
            <a:r>
              <a:rPr lang="en-US" sz="2800" b="0" dirty="0">
                <a:solidFill>
                  <a:srgbClr val="2A44A3"/>
                </a:solidFill>
                <a:latin typeface="Arial" charset="0"/>
              </a:rPr>
              <a:t>Fuel Assessment </a:t>
            </a:r>
          </a:p>
          <a:p>
            <a:pPr marL="800100" lvl="1" indent="-342900">
              <a:spcBef>
                <a:spcPts val="3000"/>
              </a:spcBef>
              <a:buClr>
                <a:srgbClr val="C00000"/>
              </a:buClr>
              <a:buFontTx/>
              <a:buChar char="•"/>
            </a:pPr>
            <a:r>
              <a:rPr lang="en-US" sz="2400" dirty="0">
                <a:solidFill>
                  <a:srgbClr val="2A44A3"/>
                </a:solidFill>
                <a:latin typeface="Arial" charset="0"/>
              </a:rPr>
              <a:t>24-hour recall </a:t>
            </a:r>
          </a:p>
          <a:p>
            <a:pPr marL="800100" lvl="1" indent="-342900">
              <a:spcBef>
                <a:spcPts val="3000"/>
              </a:spcBef>
              <a:buClr>
                <a:srgbClr val="C00000"/>
              </a:buClr>
              <a:buFontTx/>
              <a:buChar char="•"/>
            </a:pPr>
            <a:endParaRPr lang="en-US" dirty="0">
              <a:latin typeface="Arial" charset="0"/>
            </a:endParaRPr>
          </a:p>
          <a:p>
            <a:pPr marL="800100" lvl="1" indent="-342900">
              <a:spcBef>
                <a:spcPts val="3000"/>
              </a:spcBef>
              <a:buClr>
                <a:srgbClr val="C00000"/>
              </a:buClr>
              <a:buFontTx/>
              <a:buChar char="•"/>
            </a:pPr>
            <a:endParaRPr lang="en-US" sz="2400" dirty="0">
              <a:solidFill>
                <a:srgbClr val="2A44A3"/>
              </a:solidFill>
              <a:latin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78F68-EDF7-045C-FFAC-2C3A004C8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276262"/>
            <a:ext cx="4419600" cy="508008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Typical Client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Skips breakfast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Restricts energy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Skimps on protein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Overeats in evening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Exercises under fueled or fasted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Performs workouts without a purpose or potential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Neglects sleep</a:t>
            </a:r>
          </a:p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1C993C-8E37-6242-8641-3793FD97A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3418114"/>
            <a:ext cx="3219450" cy="25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Science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91C802-0F31-D023-1558-BE3A7F4C3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029" y="1981200"/>
            <a:ext cx="6049971" cy="266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D4A4F1-5CFB-FDB2-8668-3FEEAEF3BE58}"/>
              </a:ext>
            </a:extLst>
          </p:cNvPr>
          <p:cNvSpPr txBox="1"/>
          <p:nvPr/>
        </p:nvSpPr>
        <p:spPr>
          <a:xfrm>
            <a:off x="2309014" y="1295400"/>
            <a:ext cx="457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Low Energy Availability (LEA)</a:t>
            </a:r>
          </a:p>
        </p:txBody>
      </p:sp>
    </p:spTree>
    <p:extLst>
      <p:ext uri="{BB962C8B-B14F-4D97-AF65-F5344CB8AC3E}">
        <p14:creationId xmlns:p14="http://schemas.microsoft.com/office/powerpoint/2010/main" val="5586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9784-7C92-64C7-3E1E-2E3013D6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Strategic Fueling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62F36C-46E6-1747-C7F8-4A2BC8E52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3229198"/>
            <a:ext cx="4737003" cy="2536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73BC07-243C-6297-99DC-8BC271BF3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238723"/>
            <a:ext cx="3353091" cy="25300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EE3D1B-C124-4C16-1BF6-68CB7E9E4FF5}"/>
              </a:ext>
            </a:extLst>
          </p:cNvPr>
          <p:cNvSpPr txBox="1"/>
          <p:nvPr/>
        </p:nvSpPr>
        <p:spPr>
          <a:xfrm>
            <a:off x="1752600" y="1295400"/>
            <a:ext cx="5943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800" b="1" dirty="0">
                <a:solidFill>
                  <a:srgbClr val="2A44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up your Plate: Fuel with a Purpose </a:t>
            </a:r>
            <a:endParaRPr lang="en-US" sz="1800" b="1" dirty="0">
              <a:solidFill>
                <a:srgbClr val="2A44A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  <a:tabLst>
                <a:tab pos="3548063" algn="l"/>
              </a:tabLst>
            </a:pPr>
            <a:r>
              <a:rPr lang="en-US" sz="1800" dirty="0">
                <a:solidFill>
                  <a:srgbClr val="2A44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Fruits and Vegetables	</a:t>
            </a:r>
            <a:r>
              <a:rPr lang="en-US" sz="1800" i="1" dirty="0">
                <a:solidFill>
                  <a:srgbClr val="2A44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</a:p>
          <a:p>
            <a:pPr marL="342900" indent="-342900" fontAlgn="base">
              <a:buFont typeface="Arial" panose="020B0604020202020204" pitchFamily="34" charset="0"/>
              <a:buChar char="•"/>
              <a:tabLst>
                <a:tab pos="3548063" algn="l"/>
              </a:tabLst>
            </a:pPr>
            <a:r>
              <a:rPr lang="en-US" sz="1800" dirty="0">
                <a:solidFill>
                  <a:srgbClr val="2A44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Carbohydrate 	</a:t>
            </a:r>
            <a:r>
              <a:rPr lang="en-US" sz="1800" i="1" dirty="0">
                <a:solidFill>
                  <a:srgbClr val="2A44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</a:p>
          <a:p>
            <a:pPr marL="342900" indent="-342900" fontAlgn="base">
              <a:buFont typeface="Arial" panose="020B0604020202020204" pitchFamily="34" charset="0"/>
              <a:buChar char="•"/>
              <a:tabLst>
                <a:tab pos="3548063" algn="l"/>
              </a:tabLst>
            </a:pPr>
            <a:r>
              <a:rPr lang="en-US" sz="1800" dirty="0">
                <a:solidFill>
                  <a:srgbClr val="2A44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Protein	</a:t>
            </a:r>
            <a:r>
              <a:rPr lang="en-US" sz="1800" i="1" dirty="0">
                <a:solidFill>
                  <a:srgbClr val="2A44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</a:p>
          <a:p>
            <a:pPr marL="342900" indent="-342900" fontAlgn="base">
              <a:buFont typeface="Arial" panose="020B0604020202020204" pitchFamily="34" charset="0"/>
              <a:buChar char="•"/>
              <a:tabLst>
                <a:tab pos="3548063" algn="l"/>
              </a:tabLst>
            </a:pPr>
            <a:r>
              <a:rPr lang="en-US" sz="1800" dirty="0">
                <a:solidFill>
                  <a:srgbClr val="2A44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Healthy fats	</a:t>
            </a:r>
            <a:r>
              <a:rPr lang="en-US" sz="1800" i="1" dirty="0">
                <a:solidFill>
                  <a:srgbClr val="2A44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 to have </a:t>
            </a:r>
            <a:r>
              <a:rPr lang="en-US" sz="1800" i="1" u="sng" dirty="0">
                <a:solidFill>
                  <a:srgbClr val="2A44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1800" i="1" dirty="0">
                <a:solidFill>
                  <a:srgbClr val="2A44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576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76261"/>
            <a:ext cx="8229600" cy="489594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3000"/>
              </a:spcBef>
              <a:buClr>
                <a:srgbClr val="C00000"/>
              </a:buClr>
            </a:pPr>
            <a:r>
              <a:rPr lang="en-US" sz="3300" dirty="0">
                <a:solidFill>
                  <a:srgbClr val="2A44A3"/>
                </a:solidFill>
                <a:latin typeface="Arial" charset="0"/>
              </a:rPr>
              <a:t>Hormones </a:t>
            </a:r>
          </a:p>
          <a:p>
            <a:pPr marL="457200" indent="-457200" algn="l">
              <a:spcBef>
                <a:spcPts val="3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2A44A3"/>
                </a:solidFill>
                <a:latin typeface="Arial" charset="0"/>
              </a:rPr>
              <a:t>Hormones are your body’s messengers</a:t>
            </a:r>
          </a:p>
          <a:p>
            <a:pPr marL="742950" lvl="1" indent="-457200">
              <a:spcBef>
                <a:spcPts val="3000"/>
              </a:spcBef>
              <a:buClr>
                <a:srgbClr val="C00000"/>
              </a:buClr>
            </a:pPr>
            <a:r>
              <a:rPr lang="en-US" dirty="0">
                <a:latin typeface="Arial" charset="0"/>
              </a:rPr>
              <a:t>C</a:t>
            </a:r>
            <a:r>
              <a:rPr lang="en-US" b="0" dirty="0">
                <a:solidFill>
                  <a:srgbClr val="2A44A3"/>
                </a:solidFill>
                <a:latin typeface="Arial" charset="0"/>
              </a:rPr>
              <a:t>irculate through your blood taking and delivering messages to your organs from your brain vise versa</a:t>
            </a:r>
          </a:p>
          <a:p>
            <a:pPr marL="1089025" lvl="2" indent="-457200">
              <a:spcBef>
                <a:spcPts val="3000"/>
              </a:spcBef>
              <a:buClr>
                <a:srgbClr val="C00000"/>
              </a:buClr>
            </a:pPr>
            <a:r>
              <a:rPr lang="en-US" b="0" dirty="0">
                <a:solidFill>
                  <a:srgbClr val="2A44A3"/>
                </a:solidFill>
                <a:latin typeface="Arial" charset="0"/>
              </a:rPr>
              <a:t>Tell your body what to do to stay healthy and strong</a:t>
            </a:r>
          </a:p>
          <a:p>
            <a:pPr marL="1089025" lvl="2" indent="-457200">
              <a:spcBef>
                <a:spcPts val="3000"/>
              </a:spcBef>
              <a:buClr>
                <a:srgbClr val="C00000"/>
              </a:buClr>
            </a:pPr>
            <a:r>
              <a:rPr lang="en-US" b="0" dirty="0">
                <a:solidFill>
                  <a:srgbClr val="2A44A3"/>
                </a:solidFill>
                <a:latin typeface="Arial" charset="0"/>
              </a:rPr>
              <a:t>Signal muscles to grow, bones to form, control temperature, appetite, and fat storage and control much of our mental, physical and emotional well-being.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5B960-7C4C-75A2-B8DC-2B3AD8613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276261"/>
            <a:ext cx="1524000" cy="152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BF56D-FA5C-304A-7AC2-246DAFDF6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975281"/>
            <a:ext cx="1202753" cy="11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Review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 algn="ctr">
              <a:buNone/>
              <a:tabLst>
                <a:tab pos="3544888" algn="l"/>
              </a:tabLst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Hormones: Effect of Less Estrogen/Testosterone  Production</a:t>
            </a:r>
          </a:p>
          <a:p>
            <a:pPr lvl="1">
              <a:tabLst>
                <a:tab pos="3544888" algn="l"/>
              </a:tabLst>
            </a:pPr>
            <a:r>
              <a:rPr lang="en-US" dirty="0"/>
              <a:t>Less muscle mass</a:t>
            </a:r>
          </a:p>
          <a:p>
            <a:pPr lvl="1">
              <a:tabLst>
                <a:tab pos="3544888" algn="l"/>
              </a:tabLst>
            </a:pPr>
            <a:r>
              <a:rPr lang="en-US" dirty="0"/>
              <a:t>Increased Inflammation </a:t>
            </a:r>
          </a:p>
          <a:p>
            <a:pPr lvl="1">
              <a:tabLst>
                <a:tab pos="3544888" algn="l"/>
              </a:tabLst>
            </a:pPr>
            <a:r>
              <a:rPr lang="en-US" dirty="0"/>
              <a:t>Insulin resistant</a:t>
            </a:r>
          </a:p>
          <a:p>
            <a:pPr lvl="1">
              <a:tabLst>
                <a:tab pos="3544888" algn="l"/>
              </a:tabLst>
            </a:pPr>
            <a:r>
              <a:rPr lang="en-US" dirty="0"/>
              <a:t>Altered appetite </a:t>
            </a:r>
          </a:p>
          <a:p>
            <a:pPr lvl="1">
              <a:tabLst>
                <a:tab pos="3544888" algn="l"/>
              </a:tabLst>
            </a:pPr>
            <a:r>
              <a:rPr lang="en-US" dirty="0"/>
              <a:t>Elevation of stress hormone (cortisol)  </a:t>
            </a:r>
          </a:p>
          <a:p>
            <a:pPr lvl="1">
              <a:tabLst>
                <a:tab pos="3544888" algn="l"/>
              </a:tabLst>
            </a:pPr>
            <a:r>
              <a:rPr lang="en-US" dirty="0"/>
              <a:t>Blood vessels are less compliant</a:t>
            </a:r>
          </a:p>
          <a:p>
            <a:pPr marL="0" lvl="1" indent="0" algn="ctr">
              <a:buNone/>
              <a:tabLst>
                <a:tab pos="3544888" algn="l"/>
              </a:tabLst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  <a:tabLst>
                <a:tab pos="3544888" algn="l"/>
              </a:tabLst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Hormones: Effect of Less Progesterone Production</a:t>
            </a:r>
          </a:p>
          <a:p>
            <a:pPr lvl="1">
              <a:tabLst>
                <a:tab pos="3544888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Decreases ability to lie bone</a:t>
            </a:r>
          </a:p>
          <a:p>
            <a:pPr lvl="1">
              <a:tabLst>
                <a:tab pos="3544888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Breaks down muscle tissue </a:t>
            </a:r>
          </a:p>
          <a:p>
            <a:pPr marL="0" lvl="1" indent="0">
              <a:buNone/>
              <a:tabLst>
                <a:tab pos="3544888" algn="l"/>
              </a:tabLst>
            </a:pP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42B26-09E5-675D-2A30-45ECC6650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05" y="2057400"/>
            <a:ext cx="1905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Physiology: Science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None/>
              <a:tabLst>
                <a:tab pos="3544888" algn="l"/>
              </a:tabLst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Hormones: Effect of Less Testosterone Production</a:t>
            </a:r>
          </a:p>
          <a:p>
            <a:pPr marL="0" lvl="1" indent="0" algn="ctr">
              <a:buNone/>
              <a:tabLst>
                <a:tab pos="3544888" algn="l"/>
              </a:tabLst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tabLst>
                <a:tab pos="3544888" algn="l"/>
              </a:tabLst>
            </a:pPr>
            <a:r>
              <a:rPr lang="en-US" dirty="0"/>
              <a:t>Decreases bone strength</a:t>
            </a:r>
          </a:p>
          <a:p>
            <a:pPr lvl="1">
              <a:tabLst>
                <a:tab pos="3544888" algn="l"/>
              </a:tabLst>
            </a:pPr>
            <a:r>
              <a:rPr lang="en-US" dirty="0"/>
              <a:t>Decreases muscle strength</a:t>
            </a:r>
          </a:p>
          <a:p>
            <a:pPr lvl="1">
              <a:tabLst>
                <a:tab pos="3544888" algn="l"/>
              </a:tabLst>
            </a:pPr>
            <a:r>
              <a:rPr lang="en-US" dirty="0"/>
              <a:t>Decreases sex drive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rgbClr val="2A44A3"/>
                </a:solidFill>
              </a:defRPr>
            </a:lvl1pPr>
          </a:lstStyle>
          <a:p>
            <a:r>
              <a:rPr lang="en-US"/>
              <a:t>29-Jan-23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2A44A3"/>
                </a:solidFill>
              </a:defRPr>
            </a:lvl1pPr>
          </a:lstStyle>
          <a:p>
            <a:fld id="{D95C7F09-467C-4036-B987-655F66E0340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ACCF13-A3DC-5C10-4FD2-04A110C7D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114800"/>
            <a:ext cx="2619375" cy="1743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E86CB6-8C99-6BCA-FBC4-8794E52B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1147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6585-0588-466F-8789-46580236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046"/>
            <a:ext cx="8229600" cy="683359"/>
          </a:xfrm>
        </p:spPr>
        <p:txBody>
          <a:bodyPr anchor="ctr">
            <a:normAutofit/>
          </a:bodyPr>
          <a:lstStyle/>
          <a:p>
            <a:r>
              <a:rPr lang="en-US" dirty="0"/>
              <a:t>Executive Physiology: Gut Microbiome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1FB97-A10B-0A44-13F0-19A9ECA4F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4038600" cy="267701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3C54-4B83-7D2F-DDD9-A387BE648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76262"/>
            <a:ext cx="4038600" cy="484990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endParaRPr lang="en-US" sz="1500" b="1" i="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2000" b="1" i="0" dirty="0"/>
              <a:t>How to Build a Robust Belly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endParaRPr lang="en-US" sz="1500" b="1" i="0" dirty="0"/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500" b="0" i="0" dirty="0"/>
              <a:t>Food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500" b="0" dirty="0"/>
              <a:t>Exercise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500" b="0" dirty="0"/>
              <a:t>Sleep</a:t>
            </a:r>
          </a:p>
          <a:p>
            <a:pPr marL="403225" lvl="2" indent="0" 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sz="1500" dirty="0"/>
              <a:t>	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2000" b="1" i="0" dirty="0"/>
              <a:t>Behaviors Destroy and Cause Havoc in </a:t>
            </a:r>
            <a:r>
              <a:rPr lang="en-US" sz="2000" b="1" dirty="0"/>
              <a:t>Y</a:t>
            </a:r>
            <a:r>
              <a:rPr lang="en-US" sz="2000" b="1" i="0" dirty="0"/>
              <a:t>our Belly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sz="1500" b="1" i="0" dirty="0"/>
              <a:t> 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500" b="0" i="0" dirty="0"/>
              <a:t>Antibiotics 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500" b="0" i="0" dirty="0"/>
              <a:t>Artificial sweeteners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500" b="0" i="0" dirty="0"/>
              <a:t>Processed foods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500" b="0" dirty="0"/>
              <a:t>High sugar and saturated fats </a:t>
            </a:r>
            <a:endParaRPr lang="en-US" sz="1500" b="0" i="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6057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724392-4127-4023-8022-f34e3e4712d3">
      <Terms xmlns="http://schemas.microsoft.com/office/infopath/2007/PartnerControls"/>
    </lcf76f155ced4ddcb4097134ff3c332f>
    <TaxCatchAll xmlns="f3734251-b688-48a9-9868-3bcfaa349d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3A07869D882648A96431C1019F6CCF" ma:contentTypeVersion="19" ma:contentTypeDescription="Create a new document." ma:contentTypeScope="" ma:versionID="1cd2c0d47ecd125179ab966c6a50b17b">
  <xsd:schema xmlns:xsd="http://www.w3.org/2001/XMLSchema" xmlns:xs="http://www.w3.org/2001/XMLSchema" xmlns:p="http://schemas.microsoft.com/office/2006/metadata/properties" xmlns:ns2="de724392-4127-4023-8022-f34e3e4712d3" xmlns:ns3="f3734251-b688-48a9-9868-3bcfaa349d34" targetNamespace="http://schemas.microsoft.com/office/2006/metadata/properties" ma:root="true" ma:fieldsID="18df0093ac54436201393f2711b201cf" ns2:_="" ns3:_="">
    <xsd:import namespace="de724392-4127-4023-8022-f34e3e4712d3"/>
    <xsd:import namespace="f3734251-b688-48a9-9868-3bcfaa349d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24392-4127-4023-8022-f34e3e471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34031f-5af4-462f-909d-b01dcfe103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34251-b688-48a9-9868-3bcfaa349d3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b1d13ab-b3d9-4dc2-81fa-676027a22dbf}" ma:internalName="TaxCatchAll" ma:showField="CatchAllData" ma:web="f3734251-b688-48a9-9868-3bcfaa349d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8EA48-A3B8-4E99-90EB-56828D33D6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D59169-A1EE-4D42-9A86-899565416138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b41a4812-0101-4910-a16f-e1d8a33cbb90"/>
    <ds:schemaRef ds:uri="http://schemas.microsoft.com/office/infopath/2007/PartnerControls"/>
    <ds:schemaRef ds:uri="d74787b6-f8a1-4af8-b9f4-95baaafbc58d"/>
  </ds:schemaRefs>
</ds:datastoreItem>
</file>

<file path=customXml/itemProps3.xml><?xml version="1.0" encoding="utf-8"?>
<ds:datastoreItem xmlns:ds="http://schemas.openxmlformats.org/officeDocument/2006/customXml" ds:itemID="{10747B28-4715-4249-B18A-353745E59ACE}"/>
</file>

<file path=docProps/app.xml><?xml version="1.0" encoding="utf-8"?>
<Properties xmlns="http://schemas.openxmlformats.org/officeDocument/2006/extended-properties" xmlns:vt="http://schemas.openxmlformats.org/officeDocument/2006/docPropsVTypes">
  <TotalTime>30792</TotalTime>
  <Words>2053</Words>
  <Application>Microsoft Office PowerPoint</Application>
  <PresentationFormat>On-screen Show (4:3)</PresentationFormat>
  <Paragraphs>274</Paragraphs>
  <Slides>23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Executive Physiology &amp; Strength Training </vt:lpstr>
      <vt:lpstr>Executive Physiology: Learning Objectives</vt:lpstr>
      <vt:lpstr>Executive Physiology: Strategic Fueling  </vt:lpstr>
      <vt:lpstr>Executive Physiology: Science </vt:lpstr>
      <vt:lpstr>Executive Physiology: Strategic Fueling </vt:lpstr>
      <vt:lpstr>Executive Physiology: Science</vt:lpstr>
      <vt:lpstr>Executive Physiology: Review </vt:lpstr>
      <vt:lpstr>Executive Physiology: Science </vt:lpstr>
      <vt:lpstr>Executive Physiology: Gut Microbiome</vt:lpstr>
      <vt:lpstr>Executive Physiology: Gut Microbiome </vt:lpstr>
      <vt:lpstr>Executive Physiology: Gut Microbiome </vt:lpstr>
      <vt:lpstr>Executive Physiology: Supplements </vt:lpstr>
      <vt:lpstr>Executive Physiology: Supplements </vt:lpstr>
      <vt:lpstr>Executive Physiology:  Supplements </vt:lpstr>
      <vt:lpstr>Executive Physiology: Supplements </vt:lpstr>
      <vt:lpstr>Executive Physiology: Supplements </vt:lpstr>
      <vt:lpstr>Executive Physiology: Supplements </vt:lpstr>
      <vt:lpstr>Executive Physiology: Supplements</vt:lpstr>
      <vt:lpstr>Executive Physiology: Supplements</vt:lpstr>
      <vt:lpstr>Executive Physiology: Strategic Fueling </vt:lpstr>
      <vt:lpstr>References </vt:lpstr>
      <vt:lpstr>References </vt:lpstr>
      <vt:lpstr> Frank Wintrich, CSCS Health Fitness Director  Phone: 202-685-3946 Email: francis.p.Wintrich.civ@ndu.edu  Christine Turpin, RD, CSSD, LDN, CSCS Performance Dietitian Phone: 202:685-0448 Email: christine.m.turpin.civ@ndu.edu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Turp</dc:creator>
  <cp:lastModifiedBy>Turpin, Christine M CIV US AA/HF</cp:lastModifiedBy>
  <cp:revision>353</cp:revision>
  <cp:lastPrinted>2025-05-12T13:16:37Z</cp:lastPrinted>
  <dcterms:created xsi:type="dcterms:W3CDTF">2023-01-30T01:08:25Z</dcterms:created>
  <dcterms:modified xsi:type="dcterms:W3CDTF">2025-06-30T11:37:20Z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0x0101008C3A07869D882648A96431C1019F6CCF</vt:lpwstr>
  </property>
  <property fmtid="{D5CDD505-2E9C-101B-9397-08002B2CF9AE}" pid="3" name="MediaServiceImageTags">
    <vt:lpwstr/>
  </property>
</Properties>
</file>