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4"/>
  </p:sldMasterIdLst>
  <p:notesMasterIdLst>
    <p:notesMasterId r:id="rId74"/>
  </p:notesMasterIdLst>
  <p:sldIdLst>
    <p:sldId id="2558" r:id="rId5"/>
    <p:sldId id="2147373734" r:id="rId6"/>
    <p:sldId id="5089" r:id="rId7"/>
    <p:sldId id="4774" r:id="rId8"/>
    <p:sldId id="4423" r:id="rId9"/>
    <p:sldId id="4681" r:id="rId10"/>
    <p:sldId id="2147473843" r:id="rId11"/>
    <p:sldId id="2147373721" r:id="rId12"/>
    <p:sldId id="2147473839" r:id="rId13"/>
    <p:sldId id="2147473851" r:id="rId14"/>
    <p:sldId id="3850" r:id="rId15"/>
    <p:sldId id="2147473856" r:id="rId16"/>
    <p:sldId id="2147473863" r:id="rId17"/>
    <p:sldId id="5113" r:id="rId18"/>
    <p:sldId id="4657" r:id="rId19"/>
    <p:sldId id="2147473862" r:id="rId20"/>
    <p:sldId id="2147373727" r:id="rId21"/>
    <p:sldId id="2147373604" r:id="rId22"/>
    <p:sldId id="2147373722" r:id="rId23"/>
    <p:sldId id="2147473864" r:id="rId24"/>
    <p:sldId id="2147473842" r:id="rId25"/>
    <p:sldId id="2147373731" r:id="rId26"/>
    <p:sldId id="2147473855" r:id="rId27"/>
    <p:sldId id="5330" r:id="rId28"/>
    <p:sldId id="2147473861" r:id="rId29"/>
    <p:sldId id="2147373724" r:id="rId30"/>
    <p:sldId id="2147473857" r:id="rId31"/>
    <p:sldId id="5277" r:id="rId32"/>
    <p:sldId id="2147473834" r:id="rId33"/>
    <p:sldId id="2147473836" r:id="rId34"/>
    <p:sldId id="2147373730" r:id="rId35"/>
    <p:sldId id="2147373725" r:id="rId36"/>
    <p:sldId id="2147473852" r:id="rId37"/>
    <p:sldId id="4462" r:id="rId38"/>
    <p:sldId id="3678" r:id="rId39"/>
    <p:sldId id="2147373747" r:id="rId40"/>
    <p:sldId id="2147373713" r:id="rId41"/>
    <p:sldId id="2147373739" r:id="rId42"/>
    <p:sldId id="2147373573" r:id="rId43"/>
    <p:sldId id="4454" r:id="rId44"/>
    <p:sldId id="2147373741" r:id="rId45"/>
    <p:sldId id="2147373743" r:id="rId46"/>
    <p:sldId id="2147373736" r:id="rId47"/>
    <p:sldId id="1537" r:id="rId48"/>
    <p:sldId id="2147373718" r:id="rId49"/>
    <p:sldId id="2147373671" r:id="rId50"/>
    <p:sldId id="2147373647" r:id="rId51"/>
    <p:sldId id="2147373723" r:id="rId52"/>
    <p:sldId id="2147373629" r:id="rId53"/>
    <p:sldId id="2147373729" r:id="rId54"/>
    <p:sldId id="2147373548" r:id="rId55"/>
    <p:sldId id="1044" r:id="rId56"/>
    <p:sldId id="2147373625" r:id="rId57"/>
    <p:sldId id="2147373624" r:id="rId58"/>
    <p:sldId id="4966" r:id="rId59"/>
    <p:sldId id="2147373592" r:id="rId60"/>
    <p:sldId id="2147373591" r:id="rId61"/>
    <p:sldId id="2147373552" r:id="rId62"/>
    <p:sldId id="4882" r:id="rId63"/>
    <p:sldId id="5422" r:id="rId64"/>
    <p:sldId id="2888" r:id="rId65"/>
    <p:sldId id="5372" r:id="rId66"/>
    <p:sldId id="5070" r:id="rId67"/>
    <p:sldId id="4662" r:id="rId68"/>
    <p:sldId id="5359" r:id="rId69"/>
    <p:sldId id="4907" r:id="rId70"/>
    <p:sldId id="3089" r:id="rId71"/>
    <p:sldId id="4578" r:id="rId72"/>
    <p:sldId id="2147373612" r:id="rId7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FF"/>
    <a:srgbClr val="3399FF"/>
    <a:srgbClr val="FF0000"/>
    <a:srgbClr val="CC00CC"/>
    <a:srgbClr val="00CC00"/>
    <a:srgbClr val="393A77"/>
    <a:srgbClr val="0000CC"/>
    <a:srgbClr val="66CC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2D213-F46E-4E11-A99A-CC57239CF224}" v="11" dt="2026-02-22T13:39:30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27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, Robert S CIV US ES/FAC" userId="7d3d54a8-0c8b-41f3-b818-369efc6bdca8" providerId="ADAL" clId="{F6A13C93-17FD-4FF2-83F2-4EC2FD06C9E6}"/>
    <pc:docChg chg="undo custSel addSld delSld modSld sldOrd">
      <pc:chgData name="Brent, Robert S CIV US ES/FAC" userId="7d3d54a8-0c8b-41f3-b818-369efc6bdca8" providerId="ADAL" clId="{F6A13C93-17FD-4FF2-83F2-4EC2FD06C9E6}" dt="2026-02-22T13:54:23.780" v="13717"/>
      <pc:docMkLst>
        <pc:docMk/>
      </pc:docMkLst>
      <pc:sldChg chg="modSp mod">
        <pc:chgData name="Brent, Robert S CIV US ES/FAC" userId="7d3d54a8-0c8b-41f3-b818-369efc6bdca8" providerId="ADAL" clId="{F6A13C93-17FD-4FF2-83F2-4EC2FD06C9E6}" dt="2026-02-18T19:57:57.977" v="11549" actId="20577"/>
        <pc:sldMkLst>
          <pc:docMk/>
          <pc:sldMk cId="0" sldId="2558"/>
        </pc:sldMkLst>
        <pc:spChg chg="mod">
          <ac:chgData name="Brent, Robert S CIV US ES/FAC" userId="7d3d54a8-0c8b-41f3-b818-369efc6bdca8" providerId="ADAL" clId="{F6A13C93-17FD-4FF2-83F2-4EC2FD06C9E6}" dt="2026-02-18T19:57:57.977" v="11549" actId="20577"/>
          <ac:spMkLst>
            <pc:docMk/>
            <pc:sldMk cId="0" sldId="2558"/>
            <ac:spMk id="462851" creationId="{00000000-0000-0000-0000-000000000000}"/>
          </ac:spMkLst>
        </pc:spChg>
      </pc:sldChg>
      <pc:sldChg chg="ord">
        <pc:chgData name="Brent, Robert S CIV US ES/FAC" userId="7d3d54a8-0c8b-41f3-b818-369efc6bdca8" providerId="ADAL" clId="{F6A13C93-17FD-4FF2-83F2-4EC2FD06C9E6}" dt="2026-02-01T22:23:17.052" v="5002"/>
        <pc:sldMkLst>
          <pc:docMk/>
          <pc:sldMk cId="1537270500" sldId="2888"/>
        </pc:sldMkLst>
      </pc:sldChg>
      <pc:sldChg chg="ord">
        <pc:chgData name="Brent, Robert S CIV US ES/FAC" userId="7d3d54a8-0c8b-41f3-b818-369efc6bdca8" providerId="ADAL" clId="{F6A13C93-17FD-4FF2-83F2-4EC2FD06C9E6}" dt="2026-02-03T16:00:16.384" v="5865"/>
        <pc:sldMkLst>
          <pc:docMk/>
          <pc:sldMk cId="3310292333" sldId="3678"/>
        </pc:sldMkLst>
      </pc:sldChg>
      <pc:sldChg chg="modSp mod ord">
        <pc:chgData name="Brent, Robert S CIV US ES/FAC" userId="7d3d54a8-0c8b-41f3-b818-369efc6bdca8" providerId="ADAL" clId="{F6A13C93-17FD-4FF2-83F2-4EC2FD06C9E6}" dt="2026-02-12T13:53:56.409" v="11410" actId="6549"/>
        <pc:sldMkLst>
          <pc:docMk/>
          <pc:sldMk cId="3846915345" sldId="3850"/>
        </pc:sldMkLst>
        <pc:spChg chg="mod">
          <ac:chgData name="Brent, Robert S CIV US ES/FAC" userId="7d3d54a8-0c8b-41f3-b818-369efc6bdca8" providerId="ADAL" clId="{F6A13C93-17FD-4FF2-83F2-4EC2FD06C9E6}" dt="2026-02-12T13:53:56.409" v="11410" actId="6549"/>
          <ac:spMkLst>
            <pc:docMk/>
            <pc:sldMk cId="3846915345" sldId="3850"/>
            <ac:spMk id="6" creationId="{00000000-0000-0000-0000-000000000000}"/>
          </ac:spMkLst>
        </pc:spChg>
      </pc:sldChg>
      <pc:sldChg chg="modSp mod">
        <pc:chgData name="Brent, Robert S CIV US ES/FAC" userId="7d3d54a8-0c8b-41f3-b818-369efc6bdca8" providerId="ADAL" clId="{F6A13C93-17FD-4FF2-83F2-4EC2FD06C9E6}" dt="2026-02-22T13:40:28.423" v="13343" actId="20577"/>
        <pc:sldMkLst>
          <pc:docMk/>
          <pc:sldMk cId="1750633087" sldId="4423"/>
        </pc:sldMkLst>
        <pc:spChg chg="mod">
          <ac:chgData name="Brent, Robert S CIV US ES/FAC" userId="7d3d54a8-0c8b-41f3-b818-369efc6bdca8" providerId="ADAL" clId="{F6A13C93-17FD-4FF2-83F2-4EC2FD06C9E6}" dt="2026-02-22T13:40:28.423" v="13343" actId="20577"/>
          <ac:spMkLst>
            <pc:docMk/>
            <pc:sldMk cId="1750633087" sldId="4423"/>
            <ac:spMk id="2" creationId="{4F9D7C6F-64AC-640D-F88A-02F5C812C829}"/>
          </ac:spMkLst>
        </pc:spChg>
        <pc:spChg chg="mod">
          <ac:chgData name="Brent, Robert S CIV US ES/FAC" userId="7d3d54a8-0c8b-41f3-b818-369efc6bdca8" providerId="ADAL" clId="{F6A13C93-17FD-4FF2-83F2-4EC2FD06C9E6}" dt="2026-02-01T22:05:47.663" v="4584" actId="1076"/>
          <ac:spMkLst>
            <pc:docMk/>
            <pc:sldMk cId="1750633087" sldId="4423"/>
            <ac:spMk id="5" creationId="{B83A161D-4DB2-B921-A101-9371B65E1DE7}"/>
          </ac:spMkLst>
        </pc:spChg>
        <pc:spChg chg="mod">
          <ac:chgData name="Brent, Robert S CIV US ES/FAC" userId="7d3d54a8-0c8b-41f3-b818-369efc6bdca8" providerId="ADAL" clId="{F6A13C93-17FD-4FF2-83F2-4EC2FD06C9E6}" dt="2026-02-01T22:05:50.680" v="4585" actId="1076"/>
          <ac:spMkLst>
            <pc:docMk/>
            <pc:sldMk cId="1750633087" sldId="4423"/>
            <ac:spMk id="6" creationId="{1979DBD9-C037-D8A5-8FDA-B0A6F8EA014C}"/>
          </ac:spMkLst>
        </pc:spChg>
      </pc:sldChg>
      <pc:sldChg chg="ord">
        <pc:chgData name="Brent, Robert S CIV US ES/FAC" userId="7d3d54a8-0c8b-41f3-b818-369efc6bdca8" providerId="ADAL" clId="{F6A13C93-17FD-4FF2-83F2-4EC2FD06C9E6}" dt="2026-02-01T22:22:21.032" v="4997"/>
        <pc:sldMkLst>
          <pc:docMk/>
          <pc:sldMk cId="3270908784" sldId="4454"/>
        </pc:sldMkLst>
      </pc:sldChg>
      <pc:sldChg chg="ord">
        <pc:chgData name="Brent, Robert S CIV US ES/FAC" userId="7d3d54a8-0c8b-41f3-b818-369efc6bdca8" providerId="ADAL" clId="{F6A13C93-17FD-4FF2-83F2-4EC2FD06C9E6}" dt="2026-02-03T16:00:14.128" v="5863"/>
        <pc:sldMkLst>
          <pc:docMk/>
          <pc:sldMk cId="3565143792" sldId="4462"/>
        </pc:sldMkLst>
      </pc:sldChg>
      <pc:sldChg chg="modSp mod ord">
        <pc:chgData name="Brent, Robert S CIV US ES/FAC" userId="7d3d54a8-0c8b-41f3-b818-369efc6bdca8" providerId="ADAL" clId="{F6A13C93-17FD-4FF2-83F2-4EC2FD06C9E6}" dt="2026-02-18T20:50:57.069" v="11931" actId="6549"/>
        <pc:sldMkLst>
          <pc:docMk/>
          <pc:sldMk cId="2597439445" sldId="4657"/>
        </pc:sldMkLst>
        <pc:spChg chg="mod">
          <ac:chgData name="Brent, Robert S CIV US ES/FAC" userId="7d3d54a8-0c8b-41f3-b818-369efc6bdca8" providerId="ADAL" clId="{F6A13C93-17FD-4FF2-83F2-4EC2FD06C9E6}" dt="2026-02-18T20:50:57.069" v="11931" actId="6549"/>
          <ac:spMkLst>
            <pc:docMk/>
            <pc:sldMk cId="2597439445" sldId="4657"/>
            <ac:spMk id="2" creationId="{6A64CC03-8DB9-F50D-3AF2-F2D23F3CBAD6}"/>
          </ac:spMkLst>
        </pc:spChg>
      </pc:sldChg>
      <pc:sldChg chg="delSp modSp mod">
        <pc:chgData name="Brent, Robert S CIV US ES/FAC" userId="7d3d54a8-0c8b-41f3-b818-369efc6bdca8" providerId="ADAL" clId="{F6A13C93-17FD-4FF2-83F2-4EC2FD06C9E6}" dt="2026-02-22T13:41:32.236" v="13382" actId="6549"/>
        <pc:sldMkLst>
          <pc:docMk/>
          <pc:sldMk cId="3431888757" sldId="4681"/>
        </pc:sldMkLst>
        <pc:spChg chg="mod">
          <ac:chgData name="Brent, Robert S CIV US ES/FAC" userId="7d3d54a8-0c8b-41f3-b818-369efc6bdca8" providerId="ADAL" clId="{F6A13C93-17FD-4FF2-83F2-4EC2FD06C9E6}" dt="2026-02-22T13:41:32.236" v="13382" actId="6549"/>
          <ac:spMkLst>
            <pc:docMk/>
            <pc:sldMk cId="3431888757" sldId="4681"/>
            <ac:spMk id="5" creationId="{423B81D7-D9C8-5C7C-12AB-7D7E841B2328}"/>
          </ac:spMkLst>
        </pc:spChg>
      </pc:sldChg>
      <pc:sldChg chg="addSp delSp modSp mod">
        <pc:chgData name="Brent, Robert S CIV US ES/FAC" userId="7d3d54a8-0c8b-41f3-b818-369efc6bdca8" providerId="ADAL" clId="{F6A13C93-17FD-4FF2-83F2-4EC2FD06C9E6}" dt="2026-02-01T22:04:53.932" v="4583" actId="1076"/>
        <pc:sldMkLst>
          <pc:docMk/>
          <pc:sldMk cId="1650982341" sldId="4774"/>
        </pc:sldMkLst>
        <pc:spChg chg="add mod">
          <ac:chgData name="Brent, Robert S CIV US ES/FAC" userId="7d3d54a8-0c8b-41f3-b818-369efc6bdca8" providerId="ADAL" clId="{F6A13C93-17FD-4FF2-83F2-4EC2FD06C9E6}" dt="2026-02-01T22:04:27.414" v="4580" actId="1076"/>
          <ac:spMkLst>
            <pc:docMk/>
            <pc:sldMk cId="1650982341" sldId="4774"/>
            <ac:spMk id="3" creationId="{067FD404-7E39-EB61-54D1-DB1B5F5512C8}"/>
          </ac:spMkLst>
        </pc:spChg>
        <pc:spChg chg="add mod">
          <ac:chgData name="Brent, Robert S CIV US ES/FAC" userId="7d3d54a8-0c8b-41f3-b818-369efc6bdca8" providerId="ADAL" clId="{F6A13C93-17FD-4FF2-83F2-4EC2FD06C9E6}" dt="2026-02-01T22:04:53.932" v="4583" actId="1076"/>
          <ac:spMkLst>
            <pc:docMk/>
            <pc:sldMk cId="1650982341" sldId="4774"/>
            <ac:spMk id="6" creationId="{B88C8D3E-86F5-2F1A-F45A-43816F332D63}"/>
          </ac:spMkLst>
        </pc:spChg>
      </pc:sldChg>
      <pc:sldChg chg="modSp mod">
        <pc:chgData name="Brent, Robert S CIV US ES/FAC" userId="7d3d54a8-0c8b-41f3-b818-369efc6bdca8" providerId="ADAL" clId="{F6A13C93-17FD-4FF2-83F2-4EC2FD06C9E6}" dt="2026-02-01T14:11:57.786" v="86" actId="6549"/>
        <pc:sldMkLst>
          <pc:docMk/>
          <pc:sldMk cId="3619953368" sldId="5089"/>
        </pc:sldMkLst>
        <pc:spChg chg="mod">
          <ac:chgData name="Brent, Robert S CIV US ES/FAC" userId="7d3d54a8-0c8b-41f3-b818-369efc6bdca8" providerId="ADAL" clId="{F6A13C93-17FD-4FF2-83F2-4EC2FD06C9E6}" dt="2026-02-01T14:11:57.786" v="86" actId="6549"/>
          <ac:spMkLst>
            <pc:docMk/>
            <pc:sldMk cId="3619953368" sldId="5089"/>
            <ac:spMk id="2" creationId="{3BE32890-3B5A-ACD2-0F02-6B177907FAED}"/>
          </ac:spMkLst>
        </pc:spChg>
      </pc:sldChg>
      <pc:sldChg chg="modSp mod ord">
        <pc:chgData name="Brent, Robert S CIV US ES/FAC" userId="7d3d54a8-0c8b-41f3-b818-369efc6bdca8" providerId="ADAL" clId="{F6A13C93-17FD-4FF2-83F2-4EC2FD06C9E6}" dt="2026-02-18T20:50:36.674" v="11914" actId="6549"/>
        <pc:sldMkLst>
          <pc:docMk/>
          <pc:sldMk cId="1624634467" sldId="5113"/>
        </pc:sldMkLst>
        <pc:spChg chg="mod">
          <ac:chgData name="Brent, Robert S CIV US ES/FAC" userId="7d3d54a8-0c8b-41f3-b818-369efc6bdca8" providerId="ADAL" clId="{F6A13C93-17FD-4FF2-83F2-4EC2FD06C9E6}" dt="2026-02-18T20:50:36.674" v="11914" actId="6549"/>
          <ac:spMkLst>
            <pc:docMk/>
            <pc:sldMk cId="1624634467" sldId="5113"/>
            <ac:spMk id="2" creationId="{10AF676D-140D-C2CD-0A75-06FE0D2AAA35}"/>
          </ac:spMkLst>
        </pc:spChg>
      </pc:sldChg>
      <pc:sldChg chg="modSp mod ord">
        <pc:chgData name="Brent, Robert S CIV US ES/FAC" userId="7d3d54a8-0c8b-41f3-b818-369efc6bdca8" providerId="ADAL" clId="{F6A13C93-17FD-4FF2-83F2-4EC2FD06C9E6}" dt="2026-02-22T13:40:15.361" v="13331"/>
        <pc:sldMkLst>
          <pc:docMk/>
          <pc:sldMk cId="766261141" sldId="5277"/>
        </pc:sldMkLst>
        <pc:spChg chg="mod">
          <ac:chgData name="Brent, Robert S CIV US ES/FAC" userId="7d3d54a8-0c8b-41f3-b818-369efc6bdca8" providerId="ADAL" clId="{F6A13C93-17FD-4FF2-83F2-4EC2FD06C9E6}" dt="2026-02-12T13:55:54.516" v="11481" actId="6549"/>
          <ac:spMkLst>
            <pc:docMk/>
            <pc:sldMk cId="766261141" sldId="5277"/>
            <ac:spMk id="10" creationId="{EB2C704E-3763-A2D6-7F3B-047594103B2A}"/>
          </ac:spMkLst>
        </pc:spChg>
      </pc:sldChg>
      <pc:sldChg chg="ord">
        <pc:chgData name="Brent, Robert S CIV US ES/FAC" userId="7d3d54a8-0c8b-41f3-b818-369efc6bdca8" providerId="ADAL" clId="{F6A13C93-17FD-4FF2-83F2-4EC2FD06C9E6}" dt="2026-02-01T22:19:42.387" v="4988"/>
        <pc:sldMkLst>
          <pc:docMk/>
          <pc:sldMk cId="1371322227" sldId="2147373573"/>
        </pc:sldMkLst>
      </pc:sldChg>
      <pc:sldChg chg="add del">
        <pc:chgData name="Brent, Robert S CIV US ES/FAC" userId="7d3d54a8-0c8b-41f3-b818-369efc6bdca8" providerId="ADAL" clId="{F6A13C93-17FD-4FF2-83F2-4EC2FD06C9E6}" dt="2026-02-01T22:21:18.493" v="4994" actId="2696"/>
        <pc:sldMkLst>
          <pc:docMk/>
          <pc:sldMk cId="1416478804" sldId="2147373592"/>
        </pc:sldMkLst>
      </pc:sldChg>
      <pc:sldChg chg="modSp mod ord">
        <pc:chgData name="Brent, Robert S CIV US ES/FAC" userId="7d3d54a8-0c8b-41f3-b818-369efc6bdca8" providerId="ADAL" clId="{F6A13C93-17FD-4FF2-83F2-4EC2FD06C9E6}" dt="2026-02-18T21:02:58.756" v="12708"/>
        <pc:sldMkLst>
          <pc:docMk/>
          <pc:sldMk cId="658099254" sldId="2147373604"/>
        </pc:sldMkLst>
        <pc:spChg chg="mod">
          <ac:chgData name="Brent, Robert S CIV US ES/FAC" userId="7d3d54a8-0c8b-41f3-b818-369efc6bdca8" providerId="ADAL" clId="{F6A13C93-17FD-4FF2-83F2-4EC2FD06C9E6}" dt="2026-02-03T15:57:46.846" v="5828" actId="6549"/>
          <ac:spMkLst>
            <pc:docMk/>
            <pc:sldMk cId="658099254" sldId="2147373604"/>
            <ac:spMk id="2" creationId="{DD401C15-E72C-E035-AABB-ABC9BB4DC4DF}"/>
          </ac:spMkLst>
        </pc:spChg>
        <pc:spChg chg="mod">
          <ac:chgData name="Brent, Robert S CIV US ES/FAC" userId="7d3d54a8-0c8b-41f3-b818-369efc6bdca8" providerId="ADAL" clId="{F6A13C93-17FD-4FF2-83F2-4EC2FD06C9E6}" dt="2026-02-18T21:00:25.617" v="12592" actId="1076"/>
          <ac:spMkLst>
            <pc:docMk/>
            <pc:sldMk cId="658099254" sldId="2147373604"/>
            <ac:spMk id="3" creationId="{0422AD65-24B2-E0B1-C192-66802C0CA652}"/>
          </ac:spMkLst>
        </pc:spChg>
        <pc:spChg chg="mod">
          <ac:chgData name="Brent, Robert S CIV US ES/FAC" userId="7d3d54a8-0c8b-41f3-b818-369efc6bdca8" providerId="ADAL" clId="{F6A13C93-17FD-4FF2-83F2-4EC2FD06C9E6}" dt="2026-02-18T21:00:44.033" v="12595" actId="1076"/>
          <ac:spMkLst>
            <pc:docMk/>
            <pc:sldMk cId="658099254" sldId="2147373604"/>
            <ac:spMk id="5" creationId="{8A7F1D0C-E914-EB89-8AD6-0F9873460A78}"/>
          </ac:spMkLst>
        </pc:spChg>
      </pc:sldChg>
      <pc:sldChg chg="ord">
        <pc:chgData name="Brent, Robert S CIV US ES/FAC" userId="7d3d54a8-0c8b-41f3-b818-369efc6bdca8" providerId="ADAL" clId="{F6A13C93-17FD-4FF2-83F2-4EC2FD06C9E6}" dt="2026-02-02T20:53:44.565" v="5497"/>
        <pc:sldMkLst>
          <pc:docMk/>
          <pc:sldMk cId="683506586" sldId="2147373713"/>
        </pc:sldMkLst>
      </pc:sldChg>
      <pc:sldChg chg="modSp mod">
        <pc:chgData name="Brent, Robert S CIV US ES/FAC" userId="7d3d54a8-0c8b-41f3-b818-369efc6bdca8" providerId="ADAL" clId="{F6A13C93-17FD-4FF2-83F2-4EC2FD06C9E6}" dt="2026-02-01T22:17:48.156" v="4984" actId="6549"/>
        <pc:sldMkLst>
          <pc:docMk/>
          <pc:sldMk cId="3773650036" sldId="2147373718"/>
        </pc:sldMkLst>
        <pc:spChg chg="mod">
          <ac:chgData name="Brent, Robert S CIV US ES/FAC" userId="7d3d54a8-0c8b-41f3-b818-369efc6bdca8" providerId="ADAL" clId="{F6A13C93-17FD-4FF2-83F2-4EC2FD06C9E6}" dt="2026-02-01T22:17:48.156" v="4984" actId="6549"/>
          <ac:spMkLst>
            <pc:docMk/>
            <pc:sldMk cId="3773650036" sldId="2147373718"/>
            <ac:spMk id="4" creationId="{E0992413-6633-494E-7B17-8B15F774B671}"/>
          </ac:spMkLst>
        </pc:spChg>
      </pc:sldChg>
      <pc:sldChg chg="modSp mod ord">
        <pc:chgData name="Brent, Robert S CIV US ES/FAC" userId="7d3d54a8-0c8b-41f3-b818-369efc6bdca8" providerId="ADAL" clId="{F6A13C93-17FD-4FF2-83F2-4EC2FD06C9E6}" dt="2026-02-12T13:53:19.894" v="11396" actId="114"/>
        <pc:sldMkLst>
          <pc:docMk/>
          <pc:sldMk cId="2285121952" sldId="2147373721"/>
        </pc:sldMkLst>
        <pc:spChg chg="mod">
          <ac:chgData name="Brent, Robert S CIV US ES/FAC" userId="7d3d54a8-0c8b-41f3-b818-369efc6bdca8" providerId="ADAL" clId="{F6A13C93-17FD-4FF2-83F2-4EC2FD06C9E6}" dt="2026-02-12T13:53:19.894" v="11396" actId="114"/>
          <ac:spMkLst>
            <pc:docMk/>
            <pc:sldMk cId="2285121952" sldId="2147373721"/>
            <ac:spMk id="2" creationId="{99971868-5AAF-3311-7E8A-A1E1AB220B7F}"/>
          </ac:spMkLst>
        </pc:spChg>
      </pc:sldChg>
      <pc:sldChg chg="modSp mod ord">
        <pc:chgData name="Brent, Robert S CIV US ES/FAC" userId="7d3d54a8-0c8b-41f3-b818-369efc6bdca8" providerId="ADAL" clId="{F6A13C93-17FD-4FF2-83F2-4EC2FD06C9E6}" dt="2026-02-18T20:51:03.629" v="11933"/>
        <pc:sldMkLst>
          <pc:docMk/>
          <pc:sldMk cId="2292210101" sldId="2147373722"/>
        </pc:sldMkLst>
        <pc:spChg chg="mod">
          <ac:chgData name="Brent, Robert S CIV US ES/FAC" userId="7d3d54a8-0c8b-41f3-b818-369efc6bdca8" providerId="ADAL" clId="{F6A13C93-17FD-4FF2-83F2-4EC2FD06C9E6}" dt="2026-02-12T13:56:15.317" v="11509" actId="20577"/>
          <ac:spMkLst>
            <pc:docMk/>
            <pc:sldMk cId="2292210101" sldId="2147373722"/>
            <ac:spMk id="2" creationId="{533CDDBB-B0D5-D23B-AC1C-BEDBB720C00E}"/>
          </ac:spMkLst>
        </pc:spChg>
        <pc:spChg chg="mod">
          <ac:chgData name="Brent, Robert S CIV US ES/FAC" userId="7d3d54a8-0c8b-41f3-b818-369efc6bdca8" providerId="ADAL" clId="{F6A13C93-17FD-4FF2-83F2-4EC2FD06C9E6}" dt="2026-02-12T13:56:50.938" v="11525" actId="20577"/>
          <ac:spMkLst>
            <pc:docMk/>
            <pc:sldMk cId="2292210101" sldId="2147373722"/>
            <ac:spMk id="4" creationId="{1A998805-39F9-75F5-8CB0-DBAE67BF3E0A}"/>
          </ac:spMkLst>
        </pc:spChg>
        <pc:spChg chg="mod">
          <ac:chgData name="Brent, Robert S CIV US ES/FAC" userId="7d3d54a8-0c8b-41f3-b818-369efc6bdca8" providerId="ADAL" clId="{F6A13C93-17FD-4FF2-83F2-4EC2FD06C9E6}" dt="2026-02-12T13:57:03.396" v="11547" actId="20577"/>
          <ac:spMkLst>
            <pc:docMk/>
            <pc:sldMk cId="2292210101" sldId="2147373722"/>
            <ac:spMk id="6" creationId="{3CDF3674-90B7-1BC8-E17D-F8A10376D26E}"/>
          </ac:spMkLst>
        </pc:spChg>
      </pc:sldChg>
      <pc:sldChg chg="ord">
        <pc:chgData name="Brent, Robert S CIV US ES/FAC" userId="7d3d54a8-0c8b-41f3-b818-369efc6bdca8" providerId="ADAL" clId="{F6A13C93-17FD-4FF2-83F2-4EC2FD06C9E6}" dt="2026-02-03T16:01:13.975" v="5867"/>
        <pc:sldMkLst>
          <pc:docMk/>
          <pc:sldMk cId="3958501624" sldId="2147373725"/>
        </pc:sldMkLst>
      </pc:sldChg>
      <pc:sldChg chg="modSp mod ord">
        <pc:chgData name="Brent, Robert S CIV US ES/FAC" userId="7d3d54a8-0c8b-41f3-b818-369efc6bdca8" providerId="ADAL" clId="{F6A13C93-17FD-4FF2-83F2-4EC2FD06C9E6}" dt="2026-02-18T20:59:34.780" v="12591" actId="6549"/>
        <pc:sldMkLst>
          <pc:docMk/>
          <pc:sldMk cId="1247688543" sldId="2147373727"/>
        </pc:sldMkLst>
        <pc:spChg chg="mod">
          <ac:chgData name="Brent, Robert S CIV US ES/FAC" userId="7d3d54a8-0c8b-41f3-b818-369efc6bdca8" providerId="ADAL" clId="{F6A13C93-17FD-4FF2-83F2-4EC2FD06C9E6}" dt="2026-02-18T20:59:34.780" v="12591" actId="6549"/>
          <ac:spMkLst>
            <pc:docMk/>
            <pc:sldMk cId="1247688543" sldId="2147373727"/>
            <ac:spMk id="2" creationId="{19152D91-9B05-07AA-5F0B-E9E8852465E8}"/>
          </ac:spMkLst>
        </pc:spChg>
        <pc:spChg chg="mod">
          <ac:chgData name="Brent, Robert S CIV US ES/FAC" userId="7d3d54a8-0c8b-41f3-b818-369efc6bdca8" providerId="ADAL" clId="{F6A13C93-17FD-4FF2-83F2-4EC2FD06C9E6}" dt="2026-02-09T16:07:59.769" v="10465" actId="6549"/>
          <ac:spMkLst>
            <pc:docMk/>
            <pc:sldMk cId="1247688543" sldId="2147373727"/>
            <ac:spMk id="4" creationId="{B7A26DDC-A075-03CD-0FE2-7E19A32584BF}"/>
          </ac:spMkLst>
        </pc:spChg>
        <pc:picChg chg="mod">
          <ac:chgData name="Brent, Robert S CIV US ES/FAC" userId="7d3d54a8-0c8b-41f3-b818-369efc6bdca8" providerId="ADAL" clId="{F6A13C93-17FD-4FF2-83F2-4EC2FD06C9E6}" dt="2026-02-18T20:58:02.522" v="12405" actId="1076"/>
          <ac:picMkLst>
            <pc:docMk/>
            <pc:sldMk cId="1247688543" sldId="2147373727"/>
            <ac:picMk id="6148" creationId="{7416CA4D-4D7A-AB9A-32F7-29544E49D341}"/>
          </ac:picMkLst>
        </pc:picChg>
      </pc:sldChg>
      <pc:sldChg chg="ord">
        <pc:chgData name="Brent, Robert S CIV US ES/FAC" userId="7d3d54a8-0c8b-41f3-b818-369efc6bdca8" providerId="ADAL" clId="{F6A13C93-17FD-4FF2-83F2-4EC2FD06C9E6}" dt="2026-02-12T13:51:48.325" v="11358"/>
        <pc:sldMkLst>
          <pc:docMk/>
          <pc:sldMk cId="2600469228" sldId="2147373730"/>
        </pc:sldMkLst>
      </pc:sldChg>
      <pc:sldChg chg="modSp mod ord">
        <pc:chgData name="Brent, Robert S CIV US ES/FAC" userId="7d3d54a8-0c8b-41f3-b818-369efc6bdca8" providerId="ADAL" clId="{F6A13C93-17FD-4FF2-83F2-4EC2FD06C9E6}" dt="2026-02-06T16:16:56.640" v="8110"/>
        <pc:sldMkLst>
          <pc:docMk/>
          <pc:sldMk cId="2875242701" sldId="2147373731"/>
        </pc:sldMkLst>
        <pc:spChg chg="mod">
          <ac:chgData name="Brent, Robert S CIV US ES/FAC" userId="7d3d54a8-0c8b-41f3-b818-369efc6bdca8" providerId="ADAL" clId="{F6A13C93-17FD-4FF2-83F2-4EC2FD06C9E6}" dt="2026-02-02T20:58:29.296" v="5705" actId="1076"/>
          <ac:spMkLst>
            <pc:docMk/>
            <pc:sldMk cId="2875242701" sldId="2147373731"/>
            <ac:spMk id="4" creationId="{D96A0FA4-DA1A-2FCF-2146-8B79ADA97285}"/>
          </ac:spMkLst>
        </pc:spChg>
      </pc:sldChg>
      <pc:sldChg chg="modSp mod">
        <pc:chgData name="Brent, Robert S CIV US ES/FAC" userId="7d3d54a8-0c8b-41f3-b818-369efc6bdca8" providerId="ADAL" clId="{F6A13C93-17FD-4FF2-83F2-4EC2FD06C9E6}" dt="2026-02-22T13:39:11.379" v="13318" actId="6549"/>
        <pc:sldMkLst>
          <pc:docMk/>
          <pc:sldMk cId="3362122914" sldId="2147373734"/>
        </pc:sldMkLst>
        <pc:spChg chg="mod">
          <ac:chgData name="Brent, Robert S CIV US ES/FAC" userId="7d3d54a8-0c8b-41f3-b818-369efc6bdca8" providerId="ADAL" clId="{F6A13C93-17FD-4FF2-83F2-4EC2FD06C9E6}" dt="2026-02-22T13:39:11.379" v="13318" actId="6549"/>
          <ac:spMkLst>
            <pc:docMk/>
            <pc:sldMk cId="3362122914" sldId="2147373734"/>
            <ac:spMk id="3" creationId="{7C36D99C-6165-4226-F0CA-A0CC619D5C3E}"/>
          </ac:spMkLst>
        </pc:spChg>
      </pc:sldChg>
      <pc:sldChg chg="ord">
        <pc:chgData name="Brent, Robert S CIV US ES/FAC" userId="7d3d54a8-0c8b-41f3-b818-369efc6bdca8" providerId="ADAL" clId="{F6A13C93-17FD-4FF2-83F2-4EC2FD06C9E6}" dt="2026-02-01T22:17:16.817" v="4975"/>
        <pc:sldMkLst>
          <pc:docMk/>
          <pc:sldMk cId="165938720" sldId="2147373739"/>
        </pc:sldMkLst>
      </pc:sldChg>
      <pc:sldChg chg="ord">
        <pc:chgData name="Brent, Robert S CIV US ES/FAC" userId="7d3d54a8-0c8b-41f3-b818-369efc6bdca8" providerId="ADAL" clId="{F6A13C93-17FD-4FF2-83F2-4EC2FD06C9E6}" dt="2026-02-01T14:53:34.321" v="2714"/>
        <pc:sldMkLst>
          <pc:docMk/>
          <pc:sldMk cId="1116991181" sldId="2147373741"/>
        </pc:sldMkLst>
      </pc:sldChg>
      <pc:sldChg chg="ord">
        <pc:chgData name="Brent, Robert S CIV US ES/FAC" userId="7d3d54a8-0c8b-41f3-b818-369efc6bdca8" providerId="ADAL" clId="{F6A13C93-17FD-4FF2-83F2-4EC2FD06C9E6}" dt="2026-02-01T14:53:39.022" v="2716"/>
        <pc:sldMkLst>
          <pc:docMk/>
          <pc:sldMk cId="2450967187" sldId="2147373743"/>
        </pc:sldMkLst>
      </pc:sldChg>
      <pc:sldChg chg="modSp new mod ord">
        <pc:chgData name="Brent, Robert S CIV US ES/FAC" userId="7d3d54a8-0c8b-41f3-b818-369efc6bdca8" providerId="ADAL" clId="{F6A13C93-17FD-4FF2-83F2-4EC2FD06C9E6}" dt="2026-02-02T20:53:42.404" v="5495"/>
        <pc:sldMkLst>
          <pc:docMk/>
          <pc:sldMk cId="1684804872" sldId="2147373747"/>
        </pc:sldMkLst>
        <pc:spChg chg="mod">
          <ac:chgData name="Brent, Robert S CIV US ES/FAC" userId="7d3d54a8-0c8b-41f3-b818-369efc6bdca8" providerId="ADAL" clId="{F6A13C93-17FD-4FF2-83F2-4EC2FD06C9E6}" dt="2026-02-01T14:49:11.415" v="2404" actId="20577"/>
          <ac:spMkLst>
            <pc:docMk/>
            <pc:sldMk cId="1684804872" sldId="2147373747"/>
            <ac:spMk id="2" creationId="{C97F5DE9-B964-D371-9E5D-02ABE5DCEAFD}"/>
          </ac:spMkLst>
        </pc:spChg>
        <pc:spChg chg="mod">
          <ac:chgData name="Brent, Robert S CIV US ES/FAC" userId="7d3d54a8-0c8b-41f3-b818-369efc6bdca8" providerId="ADAL" clId="{F6A13C93-17FD-4FF2-83F2-4EC2FD06C9E6}" dt="2026-02-01T14:51:05.196" v="2636" actId="20577"/>
          <ac:spMkLst>
            <pc:docMk/>
            <pc:sldMk cId="1684804872" sldId="2147373747"/>
            <ac:spMk id="3" creationId="{E2FDBF08-A054-9BBD-28BA-1BA0F4BACEA3}"/>
          </ac:spMkLst>
        </pc:spChg>
      </pc:sldChg>
      <pc:sldChg chg="delSp modSp add mod ord">
        <pc:chgData name="Brent, Robert S CIV US ES/FAC" userId="7d3d54a8-0c8b-41f3-b818-369efc6bdca8" providerId="ADAL" clId="{F6A13C93-17FD-4FF2-83F2-4EC2FD06C9E6}" dt="2026-02-18T21:04:34.829" v="12768"/>
        <pc:sldMkLst>
          <pc:docMk/>
          <pc:sldMk cId="81783321" sldId="2147473834"/>
        </pc:sldMkLst>
        <pc:spChg chg="mod">
          <ac:chgData name="Brent, Robert S CIV US ES/FAC" userId="7d3d54a8-0c8b-41f3-b818-369efc6bdca8" providerId="ADAL" clId="{F6A13C93-17FD-4FF2-83F2-4EC2FD06C9E6}" dt="2026-02-01T14:59:11.065" v="2733" actId="1076"/>
          <ac:spMkLst>
            <pc:docMk/>
            <pc:sldMk cId="81783321" sldId="2147473834"/>
            <ac:spMk id="4" creationId="{43C5D25C-A4E3-D069-3EE2-56A65BFC0F3E}"/>
          </ac:spMkLst>
        </pc:spChg>
        <pc:spChg chg="mod">
          <ac:chgData name="Brent, Robert S CIV US ES/FAC" userId="7d3d54a8-0c8b-41f3-b818-369efc6bdca8" providerId="ADAL" clId="{F6A13C93-17FD-4FF2-83F2-4EC2FD06C9E6}" dt="2026-02-05T18:03:43.296" v="8058" actId="1076"/>
          <ac:spMkLst>
            <pc:docMk/>
            <pc:sldMk cId="81783321" sldId="2147473834"/>
            <ac:spMk id="5" creationId="{1AF5977D-F3F5-8912-F90C-D4A811BD2C89}"/>
          </ac:spMkLst>
        </pc:spChg>
        <pc:spChg chg="mod">
          <ac:chgData name="Brent, Robert S CIV US ES/FAC" userId="7d3d54a8-0c8b-41f3-b818-369efc6bdca8" providerId="ADAL" clId="{F6A13C93-17FD-4FF2-83F2-4EC2FD06C9E6}" dt="2026-02-01T22:12:59.636" v="4897" actId="6549"/>
          <ac:spMkLst>
            <pc:docMk/>
            <pc:sldMk cId="81783321" sldId="2147473834"/>
            <ac:spMk id="6" creationId="{D7EC2084-13E3-1DA4-6710-39D0EE4C708C}"/>
          </ac:spMkLst>
        </pc:spChg>
        <pc:picChg chg="mod">
          <ac:chgData name="Brent, Robert S CIV US ES/FAC" userId="7d3d54a8-0c8b-41f3-b818-369efc6bdca8" providerId="ADAL" clId="{F6A13C93-17FD-4FF2-83F2-4EC2FD06C9E6}" dt="2026-02-01T15:05:47.337" v="3103" actId="1076"/>
          <ac:picMkLst>
            <pc:docMk/>
            <pc:sldMk cId="81783321" sldId="2147473834"/>
            <ac:picMk id="1026" creationId="{368CE90D-1B44-EC8A-75A8-09B7A2693864}"/>
          </ac:picMkLst>
        </pc:picChg>
      </pc:sldChg>
      <pc:sldChg chg="modSp new add del mod ord">
        <pc:chgData name="Brent, Robert S CIV US ES/FAC" userId="7d3d54a8-0c8b-41f3-b818-369efc6bdca8" providerId="ADAL" clId="{F6A13C93-17FD-4FF2-83F2-4EC2FD06C9E6}" dt="2026-02-18T21:04:47.154" v="12772"/>
        <pc:sldMkLst>
          <pc:docMk/>
          <pc:sldMk cId="3789296703" sldId="2147473836"/>
        </pc:sldMkLst>
        <pc:spChg chg="mod">
          <ac:chgData name="Brent, Robert S CIV US ES/FAC" userId="7d3d54a8-0c8b-41f3-b818-369efc6bdca8" providerId="ADAL" clId="{F6A13C93-17FD-4FF2-83F2-4EC2FD06C9E6}" dt="2026-02-03T15:58:37.683" v="5840" actId="6549"/>
          <ac:spMkLst>
            <pc:docMk/>
            <pc:sldMk cId="3789296703" sldId="2147473836"/>
            <ac:spMk id="2" creationId="{9C1AFD2A-1644-1A98-04BD-7D66900CEB90}"/>
          </ac:spMkLst>
        </pc:spChg>
        <pc:spChg chg="mod">
          <ac:chgData name="Brent, Robert S CIV US ES/FAC" userId="7d3d54a8-0c8b-41f3-b818-369efc6bdca8" providerId="ADAL" clId="{F6A13C93-17FD-4FF2-83F2-4EC2FD06C9E6}" dt="2026-02-06T16:31:57.483" v="9024" actId="6549"/>
          <ac:spMkLst>
            <pc:docMk/>
            <pc:sldMk cId="3789296703" sldId="2147473836"/>
            <ac:spMk id="3" creationId="{3B546766-D161-BBD0-1978-F33D1837CAA9}"/>
          </ac:spMkLst>
        </pc:spChg>
      </pc:sldChg>
      <pc:sldChg chg="modSp new mod">
        <pc:chgData name="Brent, Robert S CIV US ES/FAC" userId="7d3d54a8-0c8b-41f3-b818-369efc6bdca8" providerId="ADAL" clId="{F6A13C93-17FD-4FF2-83F2-4EC2FD06C9E6}" dt="2026-02-18T20:35:46.125" v="11662" actId="6549"/>
        <pc:sldMkLst>
          <pc:docMk/>
          <pc:sldMk cId="229962893" sldId="2147473839"/>
        </pc:sldMkLst>
        <pc:spChg chg="mod">
          <ac:chgData name="Brent, Robert S CIV US ES/FAC" userId="7d3d54a8-0c8b-41f3-b818-369efc6bdca8" providerId="ADAL" clId="{F6A13C93-17FD-4FF2-83F2-4EC2FD06C9E6}" dt="2026-02-09T15:38:24.503" v="9550" actId="6549"/>
          <ac:spMkLst>
            <pc:docMk/>
            <pc:sldMk cId="229962893" sldId="2147473839"/>
            <ac:spMk id="2" creationId="{9E823215-8077-604F-8176-CA7A26F3F85E}"/>
          </ac:spMkLst>
        </pc:spChg>
        <pc:spChg chg="mod">
          <ac:chgData name="Brent, Robert S CIV US ES/FAC" userId="7d3d54a8-0c8b-41f3-b818-369efc6bdca8" providerId="ADAL" clId="{F6A13C93-17FD-4FF2-83F2-4EC2FD06C9E6}" dt="2026-02-18T20:35:46.125" v="11662" actId="6549"/>
          <ac:spMkLst>
            <pc:docMk/>
            <pc:sldMk cId="229962893" sldId="2147473839"/>
            <ac:spMk id="3" creationId="{6843B3DB-DF4E-5C3B-C008-4D54900726B4}"/>
          </ac:spMkLst>
        </pc:spChg>
      </pc:sldChg>
      <pc:sldChg chg="modSp new mod ord">
        <pc:chgData name="Brent, Robert S CIV US ES/FAC" userId="7d3d54a8-0c8b-41f3-b818-369efc6bdca8" providerId="ADAL" clId="{F6A13C93-17FD-4FF2-83F2-4EC2FD06C9E6}" dt="2026-02-22T13:53:51.013" v="13715" actId="255"/>
        <pc:sldMkLst>
          <pc:docMk/>
          <pc:sldMk cId="2244190438" sldId="2147473842"/>
        </pc:sldMkLst>
        <pc:spChg chg="mod">
          <ac:chgData name="Brent, Robert S CIV US ES/FAC" userId="7d3d54a8-0c8b-41f3-b818-369efc6bdca8" providerId="ADAL" clId="{F6A13C93-17FD-4FF2-83F2-4EC2FD06C9E6}" dt="2026-02-12T13:50:06.565" v="11322" actId="6549"/>
          <ac:spMkLst>
            <pc:docMk/>
            <pc:sldMk cId="2244190438" sldId="2147473842"/>
            <ac:spMk id="2" creationId="{637978E4-F172-A783-C82E-4820513E5D4F}"/>
          </ac:spMkLst>
        </pc:spChg>
        <pc:spChg chg="mod">
          <ac:chgData name="Brent, Robert S CIV US ES/FAC" userId="7d3d54a8-0c8b-41f3-b818-369efc6bdca8" providerId="ADAL" clId="{F6A13C93-17FD-4FF2-83F2-4EC2FD06C9E6}" dt="2026-02-22T13:53:51.013" v="13715" actId="255"/>
          <ac:spMkLst>
            <pc:docMk/>
            <pc:sldMk cId="2244190438" sldId="2147473842"/>
            <ac:spMk id="3" creationId="{2DE80684-61AF-35EE-FE07-80A41AE9224A}"/>
          </ac:spMkLst>
        </pc:spChg>
      </pc:sldChg>
      <pc:sldChg chg="modSp add mod">
        <pc:chgData name="Brent, Robert S CIV US ES/FAC" userId="7d3d54a8-0c8b-41f3-b818-369efc6bdca8" providerId="ADAL" clId="{F6A13C93-17FD-4FF2-83F2-4EC2FD06C9E6}" dt="2026-02-05T15:27:07.240" v="6027" actId="6549"/>
        <pc:sldMkLst>
          <pc:docMk/>
          <pc:sldMk cId="3604501390" sldId="2147473843"/>
        </pc:sldMkLst>
        <pc:spChg chg="mod">
          <ac:chgData name="Brent, Robert S CIV US ES/FAC" userId="7d3d54a8-0c8b-41f3-b818-369efc6bdca8" providerId="ADAL" clId="{F6A13C93-17FD-4FF2-83F2-4EC2FD06C9E6}" dt="2026-02-05T15:27:07.240" v="6027" actId="6549"/>
          <ac:spMkLst>
            <pc:docMk/>
            <pc:sldMk cId="3604501390" sldId="2147473843"/>
            <ac:spMk id="3" creationId="{65284C2A-34C7-453C-9B3F-A4C352B0C8F5}"/>
          </ac:spMkLst>
        </pc:spChg>
      </pc:sldChg>
      <pc:sldChg chg="modSp new mod ord">
        <pc:chgData name="Brent, Robert S CIV US ES/FAC" userId="7d3d54a8-0c8b-41f3-b818-369efc6bdca8" providerId="ADAL" clId="{F6A13C93-17FD-4FF2-83F2-4EC2FD06C9E6}" dt="2026-02-22T13:43:19.396" v="13506" actId="113"/>
        <pc:sldMkLst>
          <pc:docMk/>
          <pc:sldMk cId="978438521" sldId="2147473851"/>
        </pc:sldMkLst>
        <pc:spChg chg="mod">
          <ac:chgData name="Brent, Robert S CIV US ES/FAC" userId="7d3d54a8-0c8b-41f3-b818-369efc6bdca8" providerId="ADAL" clId="{F6A13C93-17FD-4FF2-83F2-4EC2FD06C9E6}" dt="2026-02-12T13:52:39.563" v="11373" actId="6549"/>
          <ac:spMkLst>
            <pc:docMk/>
            <pc:sldMk cId="978438521" sldId="2147473851"/>
            <ac:spMk id="2" creationId="{4906DE07-BAF1-97FC-5F19-716E0FF221C9}"/>
          </ac:spMkLst>
        </pc:spChg>
        <pc:spChg chg="mod">
          <ac:chgData name="Brent, Robert S CIV US ES/FAC" userId="7d3d54a8-0c8b-41f3-b818-369efc6bdca8" providerId="ADAL" clId="{F6A13C93-17FD-4FF2-83F2-4EC2FD06C9E6}" dt="2026-02-22T13:43:19.396" v="13506" actId="113"/>
          <ac:spMkLst>
            <pc:docMk/>
            <pc:sldMk cId="978438521" sldId="2147473851"/>
            <ac:spMk id="3" creationId="{B9E5A531-ABE2-9A69-00BB-E4AF211DD364}"/>
          </ac:spMkLst>
        </pc:spChg>
      </pc:sldChg>
      <pc:sldChg chg="addSp delSp modSp new mod">
        <pc:chgData name="Brent, Robert S CIV US ES/FAC" userId="7d3d54a8-0c8b-41f3-b818-369efc6bdca8" providerId="ADAL" clId="{F6A13C93-17FD-4FF2-83F2-4EC2FD06C9E6}" dt="2026-02-09T15:57:52.349" v="9974" actId="14100"/>
        <pc:sldMkLst>
          <pc:docMk/>
          <pc:sldMk cId="1851311881" sldId="2147473852"/>
        </pc:sldMkLst>
        <pc:spChg chg="mod">
          <ac:chgData name="Brent, Robert S CIV US ES/FAC" userId="7d3d54a8-0c8b-41f3-b818-369efc6bdca8" providerId="ADAL" clId="{F6A13C93-17FD-4FF2-83F2-4EC2FD06C9E6}" dt="2026-02-09T15:57:02.807" v="9970" actId="207"/>
          <ac:spMkLst>
            <pc:docMk/>
            <pc:sldMk cId="1851311881" sldId="2147473852"/>
            <ac:spMk id="2" creationId="{AFA361FA-5AEE-1311-C660-CF0445EB7011}"/>
          </ac:spMkLst>
        </pc:spChg>
        <pc:picChg chg="add mod ord">
          <ac:chgData name="Brent, Robert S CIV US ES/FAC" userId="7d3d54a8-0c8b-41f3-b818-369efc6bdca8" providerId="ADAL" clId="{F6A13C93-17FD-4FF2-83F2-4EC2FD06C9E6}" dt="2026-02-09T15:57:52.349" v="9974" actId="14100"/>
          <ac:picMkLst>
            <pc:docMk/>
            <pc:sldMk cId="1851311881" sldId="2147473852"/>
            <ac:picMk id="6" creationId="{146DDA89-F4C3-6997-2BF9-9C42F0B2F191}"/>
          </ac:picMkLst>
        </pc:picChg>
      </pc:sldChg>
      <pc:sldChg chg="addSp modSp new mod">
        <pc:chgData name="Brent, Robert S CIV US ES/FAC" userId="7d3d54a8-0c8b-41f3-b818-369efc6bdca8" providerId="ADAL" clId="{F6A13C93-17FD-4FF2-83F2-4EC2FD06C9E6}" dt="2026-02-18T21:04:09.911" v="12762" actId="6549"/>
        <pc:sldMkLst>
          <pc:docMk/>
          <pc:sldMk cId="3922463890" sldId="2147473855"/>
        </pc:sldMkLst>
        <pc:spChg chg="mod">
          <ac:chgData name="Brent, Robert S CIV US ES/FAC" userId="7d3d54a8-0c8b-41f3-b818-369efc6bdca8" providerId="ADAL" clId="{F6A13C93-17FD-4FF2-83F2-4EC2FD06C9E6}" dt="2026-02-18T21:04:09.911" v="12762" actId="6549"/>
          <ac:spMkLst>
            <pc:docMk/>
            <pc:sldMk cId="3922463890" sldId="2147473855"/>
            <ac:spMk id="2" creationId="{6FC00321-515B-9B86-83F9-4518369169DF}"/>
          </ac:spMkLst>
        </pc:spChg>
        <pc:picChg chg="add mod">
          <ac:chgData name="Brent, Robert S CIV US ES/FAC" userId="7d3d54a8-0c8b-41f3-b818-369efc6bdca8" providerId="ADAL" clId="{F6A13C93-17FD-4FF2-83F2-4EC2FD06C9E6}" dt="2026-02-12T13:01:11.006" v="10499" actId="1076"/>
          <ac:picMkLst>
            <pc:docMk/>
            <pc:sldMk cId="3922463890" sldId="2147473855"/>
            <ac:picMk id="6" creationId="{8BB126B4-A599-9302-115A-91B125430B2E}"/>
          </ac:picMkLst>
        </pc:picChg>
      </pc:sldChg>
      <pc:sldChg chg="modSp new mod">
        <pc:chgData name="Brent, Robert S CIV US ES/FAC" userId="7d3d54a8-0c8b-41f3-b818-369efc6bdca8" providerId="ADAL" clId="{F6A13C93-17FD-4FF2-83F2-4EC2FD06C9E6}" dt="2026-02-22T13:44:30.323" v="13522" actId="6549"/>
        <pc:sldMkLst>
          <pc:docMk/>
          <pc:sldMk cId="107386117" sldId="2147473856"/>
        </pc:sldMkLst>
        <pc:spChg chg="mod">
          <ac:chgData name="Brent, Robert S CIV US ES/FAC" userId="7d3d54a8-0c8b-41f3-b818-369efc6bdca8" providerId="ADAL" clId="{F6A13C93-17FD-4FF2-83F2-4EC2FD06C9E6}" dt="2026-02-12T13:45:01.570" v="10911" actId="207"/>
          <ac:spMkLst>
            <pc:docMk/>
            <pc:sldMk cId="107386117" sldId="2147473856"/>
            <ac:spMk id="2" creationId="{6B1FE2C9-415E-BF40-2368-AE0AF06F9E2F}"/>
          </ac:spMkLst>
        </pc:spChg>
        <pc:spChg chg="mod">
          <ac:chgData name="Brent, Robert S CIV US ES/FAC" userId="7d3d54a8-0c8b-41f3-b818-369efc6bdca8" providerId="ADAL" clId="{F6A13C93-17FD-4FF2-83F2-4EC2FD06C9E6}" dt="2026-02-22T13:44:30.323" v="13522" actId="6549"/>
          <ac:spMkLst>
            <pc:docMk/>
            <pc:sldMk cId="107386117" sldId="2147473856"/>
            <ac:spMk id="3" creationId="{412BE5DC-2DDF-6B21-11AB-ED4F8AE2BC4D}"/>
          </ac:spMkLst>
        </pc:spChg>
      </pc:sldChg>
      <pc:sldChg chg="addSp delSp modSp new mod ord">
        <pc:chgData name="Brent, Robert S CIV US ES/FAC" userId="7d3d54a8-0c8b-41f3-b818-369efc6bdca8" providerId="ADAL" clId="{F6A13C93-17FD-4FF2-83F2-4EC2FD06C9E6}" dt="2026-02-22T13:41:01.627" v="13359"/>
        <pc:sldMkLst>
          <pc:docMk/>
          <pc:sldMk cId="1163853029" sldId="2147473857"/>
        </pc:sldMkLst>
        <pc:spChg chg="mod">
          <ac:chgData name="Brent, Robert S CIV US ES/FAC" userId="7d3d54a8-0c8b-41f3-b818-369efc6bdca8" providerId="ADAL" clId="{F6A13C93-17FD-4FF2-83F2-4EC2FD06C9E6}" dt="2026-02-22T13:40:39.810" v="13353" actId="6549"/>
          <ac:spMkLst>
            <pc:docMk/>
            <pc:sldMk cId="1163853029" sldId="2147473857"/>
            <ac:spMk id="2" creationId="{871152CF-AD67-F554-A04A-D709ECF57860}"/>
          </ac:spMkLst>
        </pc:spChg>
        <pc:spChg chg="add mod">
          <ac:chgData name="Brent, Robert S CIV US ES/FAC" userId="7d3d54a8-0c8b-41f3-b818-369efc6bdca8" providerId="ADAL" clId="{F6A13C93-17FD-4FF2-83F2-4EC2FD06C9E6}" dt="2026-02-18T20:31:39.911" v="11555" actId="1076"/>
          <ac:spMkLst>
            <pc:docMk/>
            <pc:sldMk cId="1163853029" sldId="2147473857"/>
            <ac:spMk id="7" creationId="{86046CD8-6433-7B2E-64BF-4A32EE4F1443}"/>
          </ac:spMkLst>
        </pc:spChg>
        <pc:spChg chg="add mod">
          <ac:chgData name="Brent, Robert S CIV US ES/FAC" userId="7d3d54a8-0c8b-41f3-b818-369efc6bdca8" providerId="ADAL" clId="{F6A13C93-17FD-4FF2-83F2-4EC2FD06C9E6}" dt="2026-02-18T20:31:42.526" v="11556" actId="1076"/>
          <ac:spMkLst>
            <pc:docMk/>
            <pc:sldMk cId="1163853029" sldId="2147473857"/>
            <ac:spMk id="8" creationId="{3FD716A8-AAD6-511F-3358-A80142400940}"/>
          </ac:spMkLst>
        </pc:spChg>
        <pc:picChg chg="add mod ord">
          <ac:chgData name="Brent, Robert S CIV US ES/FAC" userId="7d3d54a8-0c8b-41f3-b818-369efc6bdca8" providerId="ADAL" clId="{F6A13C93-17FD-4FF2-83F2-4EC2FD06C9E6}" dt="2026-02-18T20:30:34.273" v="11551" actId="22"/>
          <ac:picMkLst>
            <pc:docMk/>
            <pc:sldMk cId="1163853029" sldId="2147473857"/>
            <ac:picMk id="6" creationId="{BC58A4FB-28E2-ACAE-6F7B-0A0DB282E946}"/>
          </ac:picMkLst>
        </pc:picChg>
      </pc:sldChg>
      <pc:sldChg chg="modSp add del mod">
        <pc:chgData name="Brent, Robert S CIV US ES/FAC" userId="7d3d54a8-0c8b-41f3-b818-369efc6bdca8" providerId="ADAL" clId="{F6A13C93-17FD-4FF2-83F2-4EC2FD06C9E6}" dt="2026-02-22T13:39:43.986" v="13323" actId="2696"/>
        <pc:sldMkLst>
          <pc:docMk/>
          <pc:sldMk cId="494032839" sldId="2147473859"/>
        </pc:sldMkLst>
      </pc:sldChg>
      <pc:sldChg chg="add del">
        <pc:chgData name="Brent, Robert S CIV US ES/FAC" userId="7d3d54a8-0c8b-41f3-b818-369efc6bdca8" providerId="ADAL" clId="{F6A13C93-17FD-4FF2-83F2-4EC2FD06C9E6}" dt="2026-02-22T13:39:33.644" v="13321" actId="2696"/>
        <pc:sldMkLst>
          <pc:docMk/>
          <pc:sldMk cId="4150329472" sldId="2147473860"/>
        </pc:sldMkLst>
      </pc:sldChg>
      <pc:sldChg chg="modSp new mod ord">
        <pc:chgData name="Brent, Robert S CIV US ES/FAC" userId="7d3d54a8-0c8b-41f3-b818-369efc6bdca8" providerId="ADAL" clId="{F6A13C93-17FD-4FF2-83F2-4EC2FD06C9E6}" dt="2026-02-22T13:54:23.780" v="13717"/>
        <pc:sldMkLst>
          <pc:docMk/>
          <pc:sldMk cId="4148683452" sldId="2147473861"/>
        </pc:sldMkLst>
        <pc:spChg chg="mod">
          <ac:chgData name="Brent, Robert S CIV US ES/FAC" userId="7d3d54a8-0c8b-41f3-b818-369efc6bdca8" providerId="ADAL" clId="{F6A13C93-17FD-4FF2-83F2-4EC2FD06C9E6}" dt="2026-02-18T22:20:11.856" v="12826" actId="20577"/>
          <ac:spMkLst>
            <pc:docMk/>
            <pc:sldMk cId="4148683452" sldId="2147473861"/>
            <ac:spMk id="2" creationId="{421F9F1F-650D-4824-C391-9015276DFBB2}"/>
          </ac:spMkLst>
        </pc:spChg>
        <pc:spChg chg="mod">
          <ac:chgData name="Brent, Robert S CIV US ES/FAC" userId="7d3d54a8-0c8b-41f3-b818-369efc6bdca8" providerId="ADAL" clId="{F6A13C93-17FD-4FF2-83F2-4EC2FD06C9E6}" dt="2026-02-18T22:23:51.633" v="13076" actId="6549"/>
          <ac:spMkLst>
            <pc:docMk/>
            <pc:sldMk cId="4148683452" sldId="2147473861"/>
            <ac:spMk id="3" creationId="{C40B1284-FE7A-A831-6E6F-08571629BC02}"/>
          </ac:spMkLst>
        </pc:spChg>
      </pc:sldChg>
      <pc:sldChg chg="modSp add mod">
        <pc:chgData name="Brent, Robert S CIV US ES/FAC" userId="7d3d54a8-0c8b-41f3-b818-369efc6bdca8" providerId="ADAL" clId="{F6A13C93-17FD-4FF2-83F2-4EC2FD06C9E6}" dt="2026-02-22T13:45:59.576" v="13648" actId="6549"/>
        <pc:sldMkLst>
          <pc:docMk/>
          <pc:sldMk cId="1063603939" sldId="2147473862"/>
        </pc:sldMkLst>
        <pc:spChg chg="mod">
          <ac:chgData name="Brent, Robert S CIV US ES/FAC" userId="7d3d54a8-0c8b-41f3-b818-369efc6bdca8" providerId="ADAL" clId="{F6A13C93-17FD-4FF2-83F2-4EC2FD06C9E6}" dt="2026-02-22T13:45:35.093" v="13582" actId="20577"/>
          <ac:spMkLst>
            <pc:docMk/>
            <pc:sldMk cId="1063603939" sldId="2147473862"/>
            <ac:spMk id="2" creationId="{95C05F9A-6022-5CFC-EC63-A024903953B7}"/>
          </ac:spMkLst>
        </pc:spChg>
        <pc:spChg chg="mod">
          <ac:chgData name="Brent, Robert S CIV US ES/FAC" userId="7d3d54a8-0c8b-41f3-b818-369efc6bdca8" providerId="ADAL" clId="{F6A13C93-17FD-4FF2-83F2-4EC2FD06C9E6}" dt="2026-02-22T13:45:59.576" v="13648" actId="6549"/>
          <ac:spMkLst>
            <pc:docMk/>
            <pc:sldMk cId="1063603939" sldId="2147473862"/>
            <ac:spMk id="3" creationId="{A8E53DAA-6161-383B-4236-FEE5E1BD208D}"/>
          </ac:spMkLst>
        </pc:spChg>
      </pc:sldChg>
      <pc:sldChg chg="modSp add mod">
        <pc:chgData name="Brent, Robert S CIV US ES/FAC" userId="7d3d54a8-0c8b-41f3-b818-369efc6bdca8" providerId="ADAL" clId="{F6A13C93-17FD-4FF2-83F2-4EC2FD06C9E6}" dt="2026-02-22T13:39:41.077" v="13322" actId="6549"/>
        <pc:sldMkLst>
          <pc:docMk/>
          <pc:sldMk cId="2359459310" sldId="2147473863"/>
        </pc:sldMkLst>
        <pc:spChg chg="mod">
          <ac:chgData name="Brent, Robert S CIV US ES/FAC" userId="7d3d54a8-0c8b-41f3-b818-369efc6bdca8" providerId="ADAL" clId="{F6A13C93-17FD-4FF2-83F2-4EC2FD06C9E6}" dt="2026-02-22T13:39:41.077" v="13322" actId="6549"/>
          <ac:spMkLst>
            <pc:docMk/>
            <pc:sldMk cId="2359459310" sldId="2147473863"/>
            <ac:spMk id="3" creationId="{62B8E1E2-47C2-46B4-1F07-9AE1E006529A}"/>
          </ac:spMkLst>
        </pc:spChg>
      </pc:sldChg>
      <pc:sldChg chg="add">
        <pc:chgData name="Brent, Robert S CIV US ES/FAC" userId="7d3d54a8-0c8b-41f3-b818-369efc6bdca8" providerId="ADAL" clId="{F6A13C93-17FD-4FF2-83F2-4EC2FD06C9E6}" dt="2026-02-22T13:39:30.721" v="13320"/>
        <pc:sldMkLst>
          <pc:docMk/>
          <pc:sldMk cId="2246999944" sldId="21474738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63" tIns="46731" rIns="93463" bIns="467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2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content/dam/Worldbank/document/China-2030-complete.pdf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9694" y="8831580"/>
            <a:ext cx="2982119" cy="464820"/>
          </a:xfrm>
          <a:prstGeom prst="rect">
            <a:avLst/>
          </a:prstGeom>
          <a:ln/>
        </p:spPr>
        <p:txBody>
          <a:bodyPr lIns="92446" tIns="46223" rIns="92446" bIns="46223"/>
          <a:lstStyle/>
          <a:p>
            <a:fld id="{A5C8CD8F-411F-4358-B023-F9AF6DF726C4}" type="slidenum">
              <a:rPr lang="en-US"/>
              <a:pPr/>
              <a:t>0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1829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0" y="765175"/>
            <a:ext cx="5037138" cy="3776663"/>
          </a:xfrm>
        </p:spPr>
      </p:sp>
      <p:sp>
        <p:nvSpPr>
          <p:cNvPr id="5" name="TextBox 4"/>
          <p:cNvSpPr txBox="1"/>
          <p:nvPr/>
        </p:nvSpPr>
        <p:spPr>
          <a:xfrm>
            <a:off x="1198695" y="4278868"/>
            <a:ext cx="4954610" cy="277756"/>
          </a:xfrm>
          <a:prstGeom prst="rect">
            <a:avLst/>
          </a:prstGeom>
          <a:noFill/>
        </p:spPr>
        <p:txBody>
          <a:bodyPr wrap="square" lIns="93463" tIns="46731" rIns="93463" bIns="46731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Source:  </a:t>
            </a:r>
            <a:r>
              <a:rPr lang="en-US" sz="1200" i="1" dirty="0">
                <a:solidFill>
                  <a:srgbClr val="000000"/>
                </a:solidFill>
                <a:latin typeface="Times New Roman" pitchFamily="18" charset="0"/>
              </a:rPr>
              <a:t>Wall Street Journal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, June 3, 2019</a:t>
            </a:r>
            <a:endParaRPr lang="en-US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1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143000" y="4267200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/>
              <a:t>Source:  </a:t>
            </a:r>
            <a:r>
              <a:rPr lang="en-US" sz="1200" i="1"/>
              <a:t>Financial Times, </a:t>
            </a:r>
            <a:r>
              <a:rPr lang="en-US" sz="1200"/>
              <a:t>January 6, 2022</a:t>
            </a:r>
            <a:endParaRPr lang="en-US" sz="1200" i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6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245075" y="9285828"/>
            <a:ext cx="3246233" cy="488728"/>
          </a:xfrm>
          <a:prstGeom prst="rect">
            <a:avLst/>
          </a:prstGeom>
          <a:noFill/>
        </p:spPr>
        <p:txBody>
          <a:bodyPr/>
          <a:lstStyle/>
          <a:p>
            <a:fld id="{8D124373-C5A9-4E0C-9C11-1BB7345D98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245075" y="9285828"/>
            <a:ext cx="3246233" cy="48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625" tIns="49311" rIns="98625" bIns="49311" anchor="b"/>
          <a:lstStyle/>
          <a:p>
            <a:pPr algn="r"/>
            <a:fld id="{09F0F0DF-0083-45B5-A695-1EC9EFA9D9C6}" type="slidenum">
              <a:rPr lang="en-US" sz="1200">
                <a:solidFill>
                  <a:prstClr val="black"/>
                </a:solidFill>
              </a:rPr>
              <a:pPr algn="r"/>
              <a:t>51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788" y="4561462"/>
            <a:ext cx="5160678" cy="4561458"/>
          </a:xfrm>
          <a:prstGeom prst="rect">
            <a:avLst/>
          </a:prstGeom>
          <a:noFill/>
          <a:ln/>
        </p:spPr>
        <p:txBody>
          <a:bodyPr lIns="98635" tIns="49317" rIns="98635" bIns="49317"/>
          <a:lstStyle>
            <a:lvl1pPr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3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Alejandro </a:t>
            </a:r>
            <a:r>
              <a:rPr lang="en-US" dirty="0" err="1">
                <a:solidFill>
                  <a:prstClr val="black"/>
                </a:solidFill>
              </a:rPr>
              <a:t>Justiniano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Georgio</a:t>
            </a:r>
            <a:r>
              <a:rPr lang="en-US" dirty="0">
                <a:solidFill>
                  <a:prstClr val="black"/>
                </a:solidFill>
              </a:rPr>
              <a:t> E. </a:t>
            </a:r>
            <a:r>
              <a:rPr lang="en-US" dirty="0" err="1">
                <a:solidFill>
                  <a:prstClr val="black"/>
                </a:solidFill>
              </a:rPr>
              <a:t>Primiceri</a:t>
            </a:r>
            <a:r>
              <a:rPr lang="en-US" dirty="0">
                <a:solidFill>
                  <a:prstClr val="black"/>
                </a:solidFill>
              </a:rPr>
              <a:t>, and Andrea </a:t>
            </a:r>
            <a:r>
              <a:rPr lang="en-US" dirty="0" err="1">
                <a:solidFill>
                  <a:prstClr val="black"/>
                </a:solidFill>
              </a:rPr>
              <a:t>Tambalotti</a:t>
            </a:r>
            <a:r>
              <a:rPr lang="en-US" dirty="0">
                <a:solidFill>
                  <a:prstClr val="black"/>
                </a:solidFill>
              </a:rPr>
              <a:t>, “The Effects of the Saving and Banking Glut on the U.S. Economy,” September 4, 2013</a:t>
            </a:r>
          </a:p>
          <a:p>
            <a:pPr marL="184940" indent="-18494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“…international imbalances are best understood through the lens of the balance between desired saving and investment … rather than through that of the balance between exports and imports … the main source of these imbalances since the late nineties were developments in the </a:t>
            </a:r>
            <a:r>
              <a:rPr lang="en-US" dirty="0" err="1">
                <a:solidFill>
                  <a:prstClr val="black"/>
                </a:solidFill>
              </a:rPr>
              <a:t>RoW</a:t>
            </a:r>
            <a:r>
              <a:rPr lang="en-US" dirty="0">
                <a:solidFill>
                  <a:prstClr val="black"/>
                </a:solidFill>
              </a:rPr>
              <a:t> [rest of the world], rather than in the U.S., and in particular the surge in desired saving in emerging Asia and the Middle East, looking for safe harbor in the United States.”</a:t>
            </a:r>
          </a:p>
        </p:txBody>
      </p:sp>
    </p:spTree>
    <p:extLst>
      <p:ext uri="{BB962C8B-B14F-4D97-AF65-F5344CB8AC3E}">
        <p14:creationId xmlns:p14="http://schemas.microsoft.com/office/powerpoint/2010/main" val="22060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2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Market focus inefficiency</a:t>
            </a:r>
          </a:p>
          <a:p>
            <a:r>
              <a:rPr lang="en-US"/>
              <a:t>Economy efficiency</a:t>
            </a:r>
          </a:p>
          <a:p>
            <a:r>
              <a:rPr lang="en-US"/>
              <a:t>National security/conflict</a:t>
            </a:r>
          </a:p>
          <a:p>
            <a:r>
              <a:rPr lang="en-US"/>
              <a:t>Microprocessor/Chips discussion as an example…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B9554-DE17-40EB-A306-C4199B84F4B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1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920858" y="4377748"/>
            <a:ext cx="4527525" cy="837568"/>
          </a:xfrm>
          <a:prstGeom prst="rect">
            <a:avLst/>
          </a:prstGeom>
          <a:noFill/>
        </p:spPr>
        <p:txBody>
          <a:bodyPr wrap="square" lIns="92967" tIns="46481" rIns="92967" bIns="46481" rtlCol="0">
            <a:spAutoFit/>
          </a:bodyPr>
          <a:lstStyle/>
          <a:p>
            <a:r>
              <a:rPr lang="en-US" sz="1200"/>
              <a:t>Consumption 2013:  36.8% </a:t>
            </a:r>
          </a:p>
          <a:p>
            <a:r>
              <a:rPr lang="en-US" sz="1200"/>
              <a:t>(Wayne M. Morrison, “China-U.S. Trade Issues,” CRS RL33536, December 5, 2014)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7594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2561" y="8978455"/>
            <a:ext cx="3037840" cy="472889"/>
          </a:xfrm>
          <a:noFill/>
        </p:spPr>
        <p:txBody>
          <a:bodyPr/>
          <a:lstStyle/>
          <a:p>
            <a:fld id="{D32B4A10-B259-49EE-AECC-A375DD57AB49}" type="slidenum">
              <a:rPr lang="en-US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63</a:t>
            </a:fld>
            <a:endParaRPr lang="en-US">
              <a:solidFill>
                <a:srgbClr val="000000"/>
              </a:solidFill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8025"/>
            <a:ext cx="4724400" cy="3544888"/>
          </a:xfrm>
          <a:ln/>
        </p:spPr>
      </p:sp>
      <p:sp>
        <p:nvSpPr>
          <p:cNvPr id="4" name="TextBox 3"/>
          <p:cNvSpPr txBox="1"/>
          <p:nvPr/>
        </p:nvSpPr>
        <p:spPr>
          <a:xfrm>
            <a:off x="1168402" y="4410949"/>
            <a:ext cx="4751493" cy="858626"/>
          </a:xfrm>
          <a:prstGeom prst="rect">
            <a:avLst/>
          </a:prstGeom>
          <a:noFill/>
        </p:spPr>
        <p:txBody>
          <a:bodyPr lIns="94709" tIns="47354" rIns="94709" bIns="47354">
            <a:spAutoFit/>
          </a:bodyPr>
          <a:lstStyle/>
          <a:p>
            <a:pPr eaLnBrk="0" hangingPunct="0">
              <a:defRPr/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Source:  World Bank and Development Research Center of the State Council, People’s Republic of China, “China 2030,” February 27, 2012. 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http://www.worldbank.org/content/dam/Worldbank/document/China-2030-complete.pdf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3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89C0F5-B504-451A-9FFD-B34E9FD70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CC6492-3929-4102-BB81-A27A731AC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C37610-0121-41A3-AEC7-49525DBD8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7C54FB-D357-4312-8185-72B88D518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09250F-6B5C-486C-8DA8-A46719C90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899049-2DF3-40DA-BE50-3766448E0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DC7245-D9E7-49DD-BD50-54B0D1B67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D211B5-5560-4094-B066-5B878D901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40FCC-CB12-4611-810C-20E96FF4DB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49B46D-4FDB-40C2-B654-FFBDF1C03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31B0CE-A54C-4817-9FD9-A26E71C95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7DD76-8AAF-4873-A5D2-FFEDB44F0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D1776-D908-4525-939F-0CB0749A5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C1B220-CB48-4AF9-B700-DA425389D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143E7-DAA8-4A90-B10E-3C6FE4C82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60133D-DC57-4161-9307-CBDD56D86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87B639-ECCE-4791-848D-575A50FDBF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752600"/>
            <a:ext cx="77724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 l="26112" t="2963" r="26111" b="7161"/>
          <a:stretch>
            <a:fillRect/>
          </a:stretch>
        </p:blipFill>
        <p:spPr bwMode="auto">
          <a:xfrm>
            <a:off x="7223781" y="76200"/>
            <a:ext cx="1310619" cy="138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ubstackcdn.com/image/fetch/$s_!M_lD!,f_auto,q_auto:good,fl_progressive:steep/https%3A%2F%2Fsubstack-post-media.s3.amazonaws.com%2Fpublic%2Fimages%2F7f3275c7-08e0-4400-bbd7-f5236502309e_1656x888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12976"/>
            <a:ext cx="7772400" cy="147002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Economic Competition with China</a:t>
            </a:r>
            <a:br>
              <a:rPr lang="en-US" sz="4800" dirty="0">
                <a:solidFill>
                  <a:srgbClr val="002060"/>
                </a:solidFill>
              </a:rPr>
            </a:br>
            <a:endParaRPr lang="en-US" sz="4800" i="1" dirty="0">
              <a:solidFill>
                <a:srgbClr val="002060"/>
              </a:solidFill>
            </a:endParaRP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514600"/>
          </a:xfrm>
        </p:spPr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2000" dirty="0"/>
              <a:t>2026 capstone </a:t>
            </a:r>
            <a:r>
              <a:rPr lang="en-US" sz="2000" dirty="0" err="1"/>
              <a:t>february</a:t>
            </a:r>
            <a:r>
              <a:rPr lang="en-US" sz="2000" dirty="0"/>
              <a:t> brent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DE07-BAF1-97FC-5F19-716E0FF2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How did China dominate?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A531-ABE2-9A69-00BB-E4AF211D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53" y="2014450"/>
            <a:ext cx="7772400" cy="4114800"/>
          </a:xfrm>
        </p:spPr>
        <p:txBody>
          <a:bodyPr/>
          <a:lstStyle/>
          <a:p>
            <a:r>
              <a:rPr lang="en-US" sz="2400" dirty="0"/>
              <a:t>Whole-of-nation cost minimization and investment maximization</a:t>
            </a:r>
          </a:p>
          <a:p>
            <a:endParaRPr lang="en-US" sz="2400" dirty="0"/>
          </a:p>
          <a:p>
            <a:r>
              <a:rPr lang="en-US" sz="2400" dirty="0"/>
              <a:t>Takes global market shares at increasing technology levels from low-cost end </a:t>
            </a:r>
          </a:p>
          <a:p>
            <a:endParaRPr lang="en-US" sz="2400" dirty="0"/>
          </a:p>
          <a:p>
            <a:r>
              <a:rPr lang="en-US" sz="2400" b="1" dirty="0"/>
              <a:t>Redistributes manufacturing </a:t>
            </a:r>
            <a:r>
              <a:rPr lang="en-US" sz="2400" dirty="0"/>
              <a:t>from others to itself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37FD6-FC86-AEBC-9F36-B0AA6F71F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37710" y="933264"/>
            <a:ext cx="7772400" cy="685800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Consumption Down, Investment Up</a:t>
            </a:r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502657-0AB8-4BA7-8994-A357190D561D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666" t="30741" r="60000" b="25731"/>
          <a:stretch/>
        </p:blipFill>
        <p:spPr>
          <a:xfrm>
            <a:off x="1981200" y="1828800"/>
            <a:ext cx="4343400" cy="4451183"/>
          </a:xfrm>
          <a:prstGeom prst="rect">
            <a:avLst/>
          </a:prstGeom>
        </p:spPr>
      </p:pic>
      <p:sp>
        <p:nvSpPr>
          <p:cNvPr id="4" name="Up Arrow 11">
            <a:extLst>
              <a:ext uri="{FF2B5EF4-FFF2-40B4-BE49-F238E27FC236}">
                <a16:creationId xmlns:a16="http://schemas.microsoft.com/office/drawing/2014/main" id="{2B913B35-8A3D-3300-843A-5D1194237475}"/>
              </a:ext>
            </a:extLst>
          </p:cNvPr>
          <p:cNvSpPr/>
          <p:nvPr/>
        </p:nvSpPr>
        <p:spPr bwMode="auto">
          <a:xfrm>
            <a:off x="4343890" y="618454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Up Arrow 11">
            <a:extLst>
              <a:ext uri="{FF2B5EF4-FFF2-40B4-BE49-F238E27FC236}">
                <a16:creationId xmlns:a16="http://schemas.microsoft.com/office/drawing/2014/main" id="{0B1ED1E6-EECE-4B11-2D5C-D4F67C3212DB}"/>
              </a:ext>
            </a:extLst>
          </p:cNvPr>
          <p:cNvSpPr/>
          <p:nvPr/>
        </p:nvSpPr>
        <p:spPr bwMode="auto">
          <a:xfrm>
            <a:off x="4998250" y="618454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E2C9-415E-BF40-2368-AE0AF06F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Technology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BE5DC-2DDF-6B21-11AB-ED4F8AE2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At each stage take markets from others based on lower costs</a:t>
            </a:r>
          </a:p>
          <a:p>
            <a:endParaRPr lang="en-US" sz="2400" dirty="0"/>
          </a:p>
          <a:p>
            <a:r>
              <a:rPr lang="en-US" sz="2400" dirty="0"/>
              <a:t>Excels at process innovation linked to manufacturing</a:t>
            </a:r>
          </a:p>
          <a:p>
            <a:pPr lvl="1"/>
            <a:r>
              <a:rPr lang="en-US" sz="2400" dirty="0"/>
              <a:t>With electro-industrial stack, has moved to cutting edge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25693-1F7A-B874-A77A-CB3861832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D584C-5C7F-F008-5BD0-EC7D9359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2317-5115-7272-0CCA-49E5B9A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E1E2-47C2-46B4-1F07-9AE1E0065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5693"/>
            <a:ext cx="77724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China’s rise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How did China do it?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U.S. manufacturing &amp; finance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F0D4F-9F90-E596-2ED8-2EB4B4222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676D-140D-C2CD-0A75-06FE0D2A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U.S. manufacturing output flat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4A6EFC-2FFB-429F-A0F2-017A94688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00" y="2133600"/>
            <a:ext cx="8378994" cy="3262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E3514-1C6D-6454-5882-AAFF65629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E22C618C-CB0F-70B9-E594-E840FF7F8F7A}"/>
              </a:ext>
            </a:extLst>
          </p:cNvPr>
          <p:cNvSpPr/>
          <p:nvPr/>
        </p:nvSpPr>
        <p:spPr bwMode="auto">
          <a:xfrm>
            <a:off x="3657600" y="538512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BB647F99-D89B-4F0C-D7B4-50FF832F21A6}"/>
              </a:ext>
            </a:extLst>
          </p:cNvPr>
          <p:cNvSpPr/>
          <p:nvPr/>
        </p:nvSpPr>
        <p:spPr bwMode="auto">
          <a:xfrm>
            <a:off x="5213287" y="5395913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3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CC03-8DB9-F50D-3AF2-F2D23F3C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U.S. manufacturing jobs down</a:t>
            </a:r>
            <a:endParaRPr lang="en-US" sz="4000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8AA73-0513-2BBE-EADB-8BEC3334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52" y="1824034"/>
            <a:ext cx="7204295" cy="4153829"/>
          </a:xfrm>
        </p:spPr>
      </p:pic>
      <p:sp>
        <p:nvSpPr>
          <p:cNvPr id="3" name="Up Arrow 11">
            <a:extLst>
              <a:ext uri="{FF2B5EF4-FFF2-40B4-BE49-F238E27FC236}">
                <a16:creationId xmlns:a16="http://schemas.microsoft.com/office/drawing/2014/main" id="{60CC4A58-1CE0-1B9F-FCDC-20A893213767}"/>
              </a:ext>
            </a:extLst>
          </p:cNvPr>
          <p:cNvSpPr/>
          <p:nvPr/>
        </p:nvSpPr>
        <p:spPr bwMode="auto">
          <a:xfrm>
            <a:off x="5919107" y="5242196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Up Arrow 11">
            <a:extLst>
              <a:ext uri="{FF2B5EF4-FFF2-40B4-BE49-F238E27FC236}">
                <a16:creationId xmlns:a16="http://schemas.microsoft.com/office/drawing/2014/main" id="{83165231-96E7-91B2-313F-35C27BEA6497}"/>
              </a:ext>
            </a:extLst>
          </p:cNvPr>
          <p:cNvSpPr/>
          <p:nvPr/>
        </p:nvSpPr>
        <p:spPr bwMode="auto">
          <a:xfrm>
            <a:off x="6512459" y="5242196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3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A2331-2062-9C64-618E-F34ABC2E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5F9A-6022-5CFC-EC63-A0249039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Financial short-termism hurts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3DAA-6161-383B-4236-FEE5E1BD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Shareholders more like renters than owners</a:t>
            </a:r>
          </a:p>
          <a:p>
            <a:endParaRPr lang="en-US" sz="2400" dirty="0"/>
          </a:p>
          <a:p>
            <a:r>
              <a:rPr lang="en-US" sz="2400" dirty="0"/>
              <a:t>Required rates of return of 15% mean investments have to pay back in  5 years or less</a:t>
            </a:r>
          </a:p>
          <a:p>
            <a:pPr lvl="1"/>
            <a:r>
              <a:rPr lang="en-US" sz="2400" dirty="0"/>
              <a:t>Factories can’t do that</a:t>
            </a:r>
          </a:p>
          <a:p>
            <a:pPr lvl="1"/>
            <a:endParaRPr lang="en-US" sz="2400" dirty="0"/>
          </a:p>
          <a:p>
            <a:r>
              <a:rPr lang="en-US" sz="2400" dirty="0"/>
              <a:t>Companies can boost Return on Invested Capital by reducing investment or offshoring production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6801-9A0E-4D62-B261-D69DEBE69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2D91-9B05-07AA-5F0B-E9E88524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Even Mag 7 offshore production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26DDC-A075-03CD-0FE2-7E19A3258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1127" y="2092819"/>
            <a:ext cx="4539343" cy="4174712"/>
          </a:xfrm>
        </p:spPr>
        <p:txBody>
          <a:bodyPr/>
          <a:lstStyle/>
          <a:p>
            <a:r>
              <a:rPr lang="en-US" sz="2400" dirty="0"/>
              <a:t>Apple investment in China = twice the Marshall Plan</a:t>
            </a:r>
          </a:p>
          <a:p>
            <a:endParaRPr lang="en-US" sz="2400" dirty="0"/>
          </a:p>
          <a:p>
            <a:r>
              <a:rPr lang="en-US" sz="2400" dirty="0"/>
              <a:t>Built Chinese process knowledge &amp; skills</a:t>
            </a:r>
          </a:p>
          <a:p>
            <a:pPr lvl="1"/>
            <a:r>
              <a:rPr lang="en-US" dirty="0"/>
              <a:t>Leaked to BYD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C646E-4D31-C26F-24A5-850E86250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8" name="Picture 4" descr="Apple in China">
            <a:extLst>
              <a:ext uri="{FF2B5EF4-FFF2-40B4-BE49-F238E27FC236}">
                <a16:creationId xmlns:a16="http://schemas.microsoft.com/office/drawing/2014/main" id="{7416CA4D-4D7A-AB9A-32F7-29544E49D3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49" y="1967908"/>
            <a:ext cx="2835825" cy="42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8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1C15-E72C-E035-AABB-ABC9BB4D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3375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How different can you be?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Investment as percent of GDP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507535-E674-DDC8-908D-DFEAB5CAD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095" y="1842576"/>
            <a:ext cx="5525738" cy="4392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E9B39-BC5E-9528-4C8B-720435C0C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0422AD65-24B2-E0B1-C192-66802C0CA652}"/>
              </a:ext>
            </a:extLst>
          </p:cNvPr>
          <p:cNvSpPr/>
          <p:nvPr/>
        </p:nvSpPr>
        <p:spPr bwMode="auto">
          <a:xfrm>
            <a:off x="4158783" y="6057528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8A7F1D0C-E914-EB89-8AD6-0F9873460A78}"/>
              </a:ext>
            </a:extLst>
          </p:cNvPr>
          <p:cNvSpPr/>
          <p:nvPr/>
        </p:nvSpPr>
        <p:spPr bwMode="auto">
          <a:xfrm>
            <a:off x="5049390" y="6057528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9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DDBB-B0D5-D23B-AC1C-BEDBB720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1494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Asymmetric Racers on Different Tracks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F4FB7-B1C0-9E84-A56F-62E647CF8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60922"/>
            <a:ext cx="4040188" cy="6397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China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98805-39F9-75F5-8CB0-DBAE67BF3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/>
          <a:p>
            <a:r>
              <a:rPr lang="en-US" dirty="0"/>
              <a:t>Low rates of return &amp; high investment</a:t>
            </a:r>
          </a:p>
          <a:p>
            <a:endParaRPr lang="en-US" dirty="0"/>
          </a:p>
          <a:p>
            <a:r>
              <a:rPr lang="en-US" dirty="0"/>
              <a:t>One step behind technology linked to manufacturing </a:t>
            </a:r>
          </a:p>
          <a:p>
            <a:endParaRPr lang="en-US" dirty="0"/>
          </a:p>
          <a:p>
            <a:r>
              <a:rPr lang="en-US" dirty="0"/>
              <a:t>Manufacturing juggernaut helps defense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9C9C0-1888-72C3-4EF1-C13B13088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37514"/>
            <a:ext cx="4041775" cy="6397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U.S.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F3674-90B7-1BC8-E17D-F8A10376D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250295"/>
            <a:ext cx="4118649" cy="3951288"/>
          </a:xfrm>
        </p:spPr>
        <p:txBody>
          <a:bodyPr/>
          <a:lstStyle/>
          <a:p>
            <a:r>
              <a:rPr lang="en-US" dirty="0"/>
              <a:t>High rates of return &amp; low investment</a:t>
            </a:r>
          </a:p>
          <a:p>
            <a:endParaRPr lang="en-US" dirty="0"/>
          </a:p>
          <a:p>
            <a:r>
              <a:rPr lang="en-US" dirty="0"/>
              <a:t>Cutting-edge innovation led by knowledge sectors</a:t>
            </a:r>
          </a:p>
          <a:p>
            <a:endParaRPr lang="en-US" dirty="0"/>
          </a:p>
          <a:p>
            <a:r>
              <a:rPr lang="en-US" dirty="0"/>
              <a:t>Weak manufacturing </a:t>
            </a:r>
            <a:r>
              <a:rPr lang="en-US"/>
              <a:t>hurts defense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B8F4B-CB8D-8221-8DFE-55ECBE87D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7DD76-8AAF-4873-A5D2-FFEDB44F0E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D12C7-AF1F-A99D-2BA7-3962F2BD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1F33-B061-FA12-CDC2-9E88B6CE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6D99C-6165-4226-F0CA-A0CC619D5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5693"/>
            <a:ext cx="77724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China’s rise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How did China do it?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U.S. manufacturing &amp; finance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Is it changing?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F50EA-DCCA-5B6F-A805-0BA7C583D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282E-671B-E406-A5F4-0C6218B99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0582-E9AF-BB1D-AD80-245483B5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4FAC-7C4F-D7D2-0832-EDA60F03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5693"/>
            <a:ext cx="77724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China’s rise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How did China do it?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U.S. manufacturing &amp; finance</a:t>
            </a:r>
          </a:p>
          <a:p>
            <a:pPr lvl="1"/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Is it changing?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12212-52D2-7CAD-B316-E31959672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78E4-F172-A783-C82E-4820513E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China’s slowdown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0684-61AF-35EE-FE07-80A41AE9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Serious macroeconomic problems but continued technology advance</a:t>
            </a:r>
          </a:p>
          <a:p>
            <a:pPr lvl="1"/>
            <a:r>
              <a:rPr lang="en-US" sz="2400" dirty="0"/>
              <a:t>EV’s &amp; electro-industrial stack</a:t>
            </a:r>
          </a:p>
          <a:p>
            <a:endParaRPr lang="en-US" sz="2400" dirty="0"/>
          </a:p>
          <a:p>
            <a:r>
              <a:rPr lang="en-US" sz="2400" dirty="0"/>
              <a:t>Xi is committed to high investment &amp; industries of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59A6A-F8C1-1F56-5320-9494CD40A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0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5E66-3C4B-E07C-CD8F-8398F295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Second China shock is coming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David Autor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A0FA4-DA1A-2FCF-2146-8B79ADA97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9310" y="2681323"/>
            <a:ext cx="4482193" cy="4029659"/>
          </a:xfrm>
        </p:spPr>
        <p:txBody>
          <a:bodyPr/>
          <a:lstStyle/>
          <a:p>
            <a:r>
              <a:rPr lang="en-US" sz="2400" dirty="0"/>
              <a:t>High tech + manufacturing</a:t>
            </a:r>
          </a:p>
          <a:p>
            <a:endParaRPr lang="en-US" sz="2400" dirty="0"/>
          </a:p>
          <a:p>
            <a:r>
              <a:rPr lang="en-US" sz="2400" dirty="0"/>
              <a:t>The next one will be worse</a:t>
            </a:r>
          </a:p>
          <a:p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B5482-655B-EDB8-8673-3952BF705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David Autor receives Heinz Award | MIT News | Massachusetts ...">
            <a:extLst>
              <a:ext uri="{FF2B5EF4-FFF2-40B4-BE49-F238E27FC236}">
                <a16:creationId xmlns:a16="http://schemas.microsoft.com/office/drawing/2014/main" id="{7689EE6B-1747-B0AF-99A3-9932BC1252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2379305"/>
            <a:ext cx="3808152" cy="25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4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00321-515B-9B86-83F9-45183691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Will the Mag 7 save us?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sz="2000" i="1" dirty="0">
                <a:solidFill>
                  <a:srgbClr val="002060"/>
                </a:solidFill>
              </a:rPr>
              <a:t>Mag 7 investments in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32DC-52E4-A801-847D-C0D13D373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2EE64-8F48-D6CC-7F36-DD974EE0B2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126B4-A599-9302-115A-91B125430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26" y="2027649"/>
            <a:ext cx="6550734" cy="40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63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CD2C-C36C-A4BD-E850-05B83E72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2DFC-5565-4DDB-5ED9-5EBDA704C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DD7A-534B-9349-D2AC-EE1D646C7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2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9F1F-650D-4824-C391-9015276D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Each may lead AI in different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B1284-FE7A-A831-6E6F-08571629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leads in data centers &amp; models</a:t>
            </a:r>
          </a:p>
          <a:p>
            <a:pPr lvl="1"/>
            <a:r>
              <a:rPr lang="en-US" dirty="0"/>
              <a:t>70% of global AI compute; vs. China’s 10%</a:t>
            </a:r>
          </a:p>
          <a:p>
            <a:pPr lvl="1"/>
            <a:endParaRPr lang="en-US" dirty="0"/>
          </a:p>
          <a:p>
            <a:r>
              <a:rPr lang="en-US" dirty="0"/>
              <a:t>China may lead in applications of AI to industry</a:t>
            </a:r>
          </a:p>
          <a:p>
            <a:pPr lvl="1"/>
            <a:r>
              <a:rPr lang="en-US" dirty="0"/>
              <a:t>Good enough AI &amp; open models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E91FF-8B76-CE5D-58DF-8B6BDEDC9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3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DD9C-1B3A-752D-F5C6-B84791C5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Bonus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C8AB9-B155-2C07-4542-C1F93FAB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A7F73-7F12-D04F-8F00-83E8958ED8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2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52CF-AD67-F554-A04A-D709ECF5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Most gains since 2001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GDP in constant dollars at exchange rate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58A4FB-28E2-ACAE-6F7B-0A0DB282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50359" y="1981200"/>
            <a:ext cx="684328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AEA3B-62A2-0A8C-D7C6-80C47EFB0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Up Arrow 11">
            <a:extLst>
              <a:ext uri="{FF2B5EF4-FFF2-40B4-BE49-F238E27FC236}">
                <a16:creationId xmlns:a16="http://schemas.microsoft.com/office/drawing/2014/main" id="{86046CD8-6433-7B2E-64BF-4A32EE4F1443}"/>
              </a:ext>
            </a:extLst>
          </p:cNvPr>
          <p:cNvSpPr/>
          <p:nvPr/>
        </p:nvSpPr>
        <p:spPr bwMode="auto">
          <a:xfrm>
            <a:off x="5298477" y="563266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Up Arrow 11">
            <a:extLst>
              <a:ext uri="{FF2B5EF4-FFF2-40B4-BE49-F238E27FC236}">
                <a16:creationId xmlns:a16="http://schemas.microsoft.com/office/drawing/2014/main" id="{3FD716A8-AAD6-511F-3358-A80142400940}"/>
              </a:ext>
            </a:extLst>
          </p:cNvPr>
          <p:cNvSpPr/>
          <p:nvPr/>
        </p:nvSpPr>
        <p:spPr bwMode="auto">
          <a:xfrm>
            <a:off x="6001293" y="5635098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5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ChangeArrowheads="1"/>
          </p:cNvSpPr>
          <p:nvPr/>
        </p:nvSpPr>
        <p:spPr bwMode="auto">
          <a:xfrm rot="-5400000">
            <a:off x="1160506" y="3609191"/>
            <a:ext cx="921726" cy="3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pPr eaLnBrk="0" hangingPunct="0"/>
            <a:r>
              <a:rPr lang="en-US" altLang="en-US" sz="1800" b="1">
                <a:latin typeface="Arial" panose="020B0604020202020204" pitchFamily="34" charset="0"/>
              </a:rPr>
              <a:t>Quality</a:t>
            </a:r>
          </a:p>
        </p:txBody>
      </p:sp>
      <p:sp>
        <p:nvSpPr>
          <p:cNvPr id="433162" name="Line 10"/>
          <p:cNvSpPr>
            <a:spLocks noChangeShapeType="1"/>
          </p:cNvSpPr>
          <p:nvPr/>
        </p:nvSpPr>
        <p:spPr bwMode="auto">
          <a:xfrm flipV="1">
            <a:off x="1902274" y="4268940"/>
            <a:ext cx="5896247" cy="1054924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578282" y="5584527"/>
            <a:ext cx="37719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Time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1828799" y="2145213"/>
            <a:ext cx="0" cy="3429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sz="1800">
              <a:latin typeface="Arial"/>
              <a:cs typeface="Arial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1828800" y="5570424"/>
            <a:ext cx="606769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 sz="1800">
              <a:latin typeface="Arial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06F977-AC82-4DDF-A194-394B5681C82B}"/>
              </a:ext>
            </a:extLst>
          </p:cNvPr>
          <p:cNvGrpSpPr/>
          <p:nvPr/>
        </p:nvGrpSpPr>
        <p:grpSpPr>
          <a:xfrm>
            <a:off x="1929446" y="2087385"/>
            <a:ext cx="2756303" cy="2007881"/>
            <a:chOff x="2572594" y="1539820"/>
            <a:chExt cx="3675071" cy="2677175"/>
          </a:xfrm>
        </p:grpSpPr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664008B5-8FE6-4604-A83A-2FE970722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594" y="1539820"/>
              <a:ext cx="3675071" cy="2677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25E8E36E-B755-4DF6-93D3-8836D93977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54614">
              <a:off x="4332041" y="1920969"/>
              <a:ext cx="1660711" cy="3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eaLnBrk="0" hangingPunct="0"/>
              <a:r>
                <a:rPr lang="en-US" altLang="en-US" sz="13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United States</a:t>
              </a:r>
            </a:p>
          </p:txBody>
        </p:sp>
      </p:grpSp>
      <p:sp>
        <p:nvSpPr>
          <p:cNvPr id="32" name="Line 10">
            <a:extLst>
              <a:ext uri="{FF2B5EF4-FFF2-40B4-BE49-F238E27FC236}">
                <a16:creationId xmlns:a16="http://schemas.microsoft.com/office/drawing/2014/main" id="{ADC81C70-3E4B-42BC-A73A-FFA4C379D2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537" y="3560277"/>
            <a:ext cx="5896247" cy="1054924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E037A6D9-7A31-4A8E-BF88-FC1D1CE91C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799" y="2851613"/>
            <a:ext cx="5896247" cy="1054924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844C6726-933A-4108-BD5E-F76088C6D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2062" y="2142949"/>
            <a:ext cx="5896247" cy="1054924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9FEB52F-88CE-418A-92BC-90B5502A6543}"/>
              </a:ext>
            </a:extLst>
          </p:cNvPr>
          <p:cNvSpPr>
            <a:spLocks noChangeArrowheads="1"/>
          </p:cNvSpPr>
          <p:nvPr/>
        </p:nvSpPr>
        <p:spPr bwMode="auto">
          <a:xfrm rot="20990010">
            <a:off x="6384842" y="4413565"/>
            <a:ext cx="1514837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pPr eaLnBrk="0" hangingPunct="0"/>
            <a:r>
              <a:rPr lang="en-US" altLang="en-US" sz="13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Low End Demand</a:t>
            </a: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51B0BB9-5C94-484C-9395-4F7BF2195CBE}"/>
              </a:ext>
            </a:extLst>
          </p:cNvPr>
          <p:cNvSpPr>
            <a:spLocks noChangeArrowheads="1"/>
          </p:cNvSpPr>
          <p:nvPr/>
        </p:nvSpPr>
        <p:spPr bwMode="auto">
          <a:xfrm rot="20990010">
            <a:off x="6343350" y="2285114"/>
            <a:ext cx="1553309" cy="27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>
            <a:spAutoFit/>
          </a:bodyPr>
          <a:lstStyle/>
          <a:p>
            <a:pPr eaLnBrk="0" hangingPunct="0"/>
            <a:r>
              <a:rPr lang="en-US" altLang="en-US" sz="13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High End Demand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A41CC1-54E0-493F-AB6C-B0BBAD253AAE}"/>
              </a:ext>
            </a:extLst>
          </p:cNvPr>
          <p:cNvGrpSpPr/>
          <p:nvPr/>
        </p:nvGrpSpPr>
        <p:grpSpPr>
          <a:xfrm>
            <a:off x="1933304" y="2408622"/>
            <a:ext cx="3350622" cy="2475410"/>
            <a:chOff x="2577738" y="1968136"/>
            <a:chExt cx="4467496" cy="3300547"/>
          </a:xfrm>
        </p:grpSpPr>
        <p:sp>
          <p:nvSpPr>
            <p:cNvPr id="44" name="Line 8">
              <a:extLst>
                <a:ext uri="{FF2B5EF4-FFF2-40B4-BE49-F238E27FC236}">
                  <a16:creationId xmlns:a16="http://schemas.microsoft.com/office/drawing/2014/main" id="{DF1FEB16-2839-40D4-BE8B-4A2B358BF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7738" y="1968136"/>
              <a:ext cx="4467496" cy="33005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9" name="Rectangle 17">
              <a:extLst>
                <a:ext uri="{FF2B5EF4-FFF2-40B4-BE49-F238E27FC236}">
                  <a16:creationId xmlns:a16="http://schemas.microsoft.com/office/drawing/2014/main" id="{DBB20351-7B60-4EEF-B878-34C150A438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54614">
              <a:off x="5202445" y="2582552"/>
              <a:ext cx="852799" cy="3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 eaLnBrk="0" hangingPunct="0"/>
              <a:r>
                <a:rPr lang="en-US" altLang="en-US" sz="13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Japan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D5768D1-BDC6-406B-A91C-FA04BDBA7C8A}"/>
              </a:ext>
            </a:extLst>
          </p:cNvPr>
          <p:cNvGrpSpPr/>
          <p:nvPr/>
        </p:nvGrpSpPr>
        <p:grpSpPr>
          <a:xfrm>
            <a:off x="2383982" y="2931136"/>
            <a:ext cx="3475529" cy="2449267"/>
            <a:chOff x="3178642" y="2664822"/>
            <a:chExt cx="4634039" cy="3265689"/>
          </a:xfrm>
        </p:grpSpPr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19B98634-6FA4-45E7-98B8-9D5D04D3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8642" y="2664822"/>
              <a:ext cx="4432649" cy="32656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66497AE4-54BD-4BEE-B3C6-E23B8A3191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27169">
              <a:off x="3257067" y="3767745"/>
              <a:ext cx="4555614" cy="3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9056" tIns="34529" rIns="69056" bIns="34529">
              <a:spAutoFit/>
            </a:bodyPr>
            <a:lstStyle/>
            <a:p>
              <a:pPr algn="ctr" eaLnBrk="0" hangingPunct="0"/>
              <a:r>
                <a:rPr lang="en-US" altLang="en-US" sz="13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Korea, Taiwan, Singapore, Hong Kong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8D6F0E-4CC3-481E-9537-CB3D935F7C59}"/>
              </a:ext>
            </a:extLst>
          </p:cNvPr>
          <p:cNvGrpSpPr/>
          <p:nvPr/>
        </p:nvGrpSpPr>
        <p:grpSpPr>
          <a:xfrm>
            <a:off x="3487783" y="3407931"/>
            <a:ext cx="2684417" cy="1959427"/>
            <a:chOff x="4650378" y="3300548"/>
            <a:chExt cx="3579222" cy="2612569"/>
          </a:xfrm>
        </p:grpSpPr>
        <p:sp>
          <p:nvSpPr>
            <p:cNvPr id="46" name="Line 8">
              <a:extLst>
                <a:ext uri="{FF2B5EF4-FFF2-40B4-BE49-F238E27FC236}">
                  <a16:creationId xmlns:a16="http://schemas.microsoft.com/office/drawing/2014/main" id="{F2F81494-15F9-48C7-BEBA-80ABBF766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0378" y="3300548"/>
              <a:ext cx="3579222" cy="26125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49967E9D-0C13-4F02-901E-37DCE0B23B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54614">
              <a:off x="7012686" y="3470172"/>
              <a:ext cx="827149" cy="3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 eaLnBrk="0" hangingPunct="0"/>
              <a:r>
                <a:rPr lang="en-US" altLang="en-US" sz="13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China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ABFC1D-35E0-4ADF-9B96-3BC63A4CE9DB}"/>
              </a:ext>
            </a:extLst>
          </p:cNvPr>
          <p:cNvGrpSpPr/>
          <p:nvPr/>
        </p:nvGrpSpPr>
        <p:grpSpPr>
          <a:xfrm>
            <a:off x="4532813" y="3878193"/>
            <a:ext cx="2057400" cy="1547946"/>
            <a:chOff x="6043750" y="3927565"/>
            <a:chExt cx="2743200" cy="2063928"/>
          </a:xfrm>
        </p:grpSpPr>
        <p:sp>
          <p:nvSpPr>
            <p:cNvPr id="47" name="Line 8">
              <a:extLst>
                <a:ext uri="{FF2B5EF4-FFF2-40B4-BE49-F238E27FC236}">
                  <a16:creationId xmlns:a16="http://schemas.microsoft.com/office/drawing/2014/main" id="{F7AD4CC9-013F-4000-83B0-A04F201DC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3750" y="3927565"/>
              <a:ext cx="2743200" cy="20639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" name="Rectangle 17">
              <a:extLst>
                <a:ext uri="{FF2B5EF4-FFF2-40B4-BE49-F238E27FC236}">
                  <a16:creationId xmlns:a16="http://schemas.microsoft.com/office/drawing/2014/main" id="{503D99F9-C2F3-4340-A95A-45DF8D6F7A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54614">
              <a:off x="7672277" y="4071149"/>
              <a:ext cx="724556" cy="36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9056" tIns="34529" rIns="69056" bIns="34529">
              <a:spAutoFit/>
            </a:bodyPr>
            <a:lstStyle/>
            <a:p>
              <a:pPr algn="ctr" eaLnBrk="0" hangingPunct="0"/>
              <a:r>
                <a:rPr lang="en-US" altLang="en-US" sz="13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</a:rPr>
                <a:t>India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2C704E-3763-A2D6-7F3B-047594103B2A}"/>
              </a:ext>
            </a:extLst>
          </p:cNvPr>
          <p:cNvSpPr txBox="1">
            <a:spLocks/>
          </p:cNvSpPr>
          <p:nvPr/>
        </p:nvSpPr>
        <p:spPr bwMode="auto">
          <a:xfrm>
            <a:off x="543475" y="396033"/>
            <a:ext cx="782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20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–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Waves of global disruption</a:t>
            </a:r>
          </a:p>
          <a:p>
            <a:pPr marL="0" indent="0">
              <a:buNone/>
            </a:pPr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Clayton Christensen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81BCEF-7A63-F5ED-1E18-AF974912049E}"/>
              </a:ext>
            </a:extLst>
          </p:cNvPr>
          <p:cNvSpPr txBox="1">
            <a:spLocks/>
          </p:cNvSpPr>
          <p:nvPr/>
        </p:nvSpPr>
        <p:spPr bwMode="auto">
          <a:xfrm flipH="1">
            <a:off x="9448800" y="1143000"/>
            <a:ext cx="304800" cy="37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endParaRPr lang="en-US" sz="3300" ker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D25C-A4E3-D069-3EE2-56A65BFC0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62457" y="1904316"/>
            <a:ext cx="673164" cy="236234"/>
          </a:xfrm>
        </p:spPr>
        <p:txBody>
          <a:bodyPr/>
          <a:lstStyle/>
          <a:p>
            <a:pPr algn="ctr"/>
            <a:endParaRPr lang="en-US" sz="2100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5977D-F3F5-8912-F90C-D4A811BD2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45650" y="2032906"/>
            <a:ext cx="5187712" cy="2658485"/>
          </a:xfrm>
        </p:spPr>
        <p:txBody>
          <a:bodyPr/>
          <a:lstStyle/>
          <a:p>
            <a:r>
              <a:rPr lang="en-US" dirty="0"/>
              <a:t>Taiwan war games show high risk of escalation </a:t>
            </a:r>
          </a:p>
          <a:p>
            <a:endParaRPr lang="en-US" dirty="0"/>
          </a:p>
          <a:p>
            <a:r>
              <a:rPr lang="en-US" dirty="0"/>
              <a:t>If allies join a trade embargo, China’s losses would be 5-11 times as high as America’s</a:t>
            </a:r>
          </a:p>
          <a:p>
            <a:pPr lvl="1"/>
            <a:r>
              <a:rPr lang="en-US" sz="2400" dirty="0"/>
              <a:t>If only U.S., closer to equal</a:t>
            </a:r>
          </a:p>
          <a:p>
            <a:pPr lvl="1"/>
            <a:endParaRPr lang="en-US" sz="2400" dirty="0"/>
          </a:p>
          <a:p>
            <a:r>
              <a:rPr lang="en-US" dirty="0"/>
              <a:t>China would suffer lasting damage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EC2084-13E3-1DA4-6710-39D0EE4C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2853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Economic impacts of an extended cut off</a:t>
            </a:r>
          </a:p>
        </p:txBody>
      </p:sp>
      <p:pic>
        <p:nvPicPr>
          <p:cNvPr id="1026" name="Picture 2" descr="Command of Commerce: America&amp;#39;s Enduring Economic Power Advantage over China">
            <a:extLst>
              <a:ext uri="{FF2B5EF4-FFF2-40B4-BE49-F238E27FC236}">
                <a16:creationId xmlns:a16="http://schemas.microsoft.com/office/drawing/2014/main" id="{368CE90D-1B44-EC8A-75A8-09B7A26938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2" y="2032906"/>
            <a:ext cx="2652700" cy="40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2890-3B5A-ACD2-0F02-6B177907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Innovation is the battleground</a:t>
            </a:r>
            <a:endParaRPr lang="en-US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3D11D7-331A-BFE6-12FF-9CCD6EA8F2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9615" y="2077901"/>
            <a:ext cx="4002385" cy="299260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3E1A7-BF81-F083-FC41-2DDC8A8B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077901"/>
            <a:ext cx="3621384" cy="3959005"/>
          </a:xfrm>
        </p:spPr>
        <p:txBody>
          <a:bodyPr/>
          <a:lstStyle/>
          <a:p>
            <a:r>
              <a:rPr lang="en-US" sz="2400" dirty="0"/>
              <a:t>Technological innovation has become the main battleground of the global playing field.</a:t>
            </a:r>
          </a:p>
          <a:p>
            <a:endParaRPr lang="en-US" sz="2400" dirty="0"/>
          </a:p>
          <a:p>
            <a:r>
              <a:rPr lang="en-US" sz="2400" dirty="0"/>
              <a:t>Innovation is the </a:t>
            </a:r>
            <a:r>
              <a:rPr lang="en-US" sz="2400" b="1" i="1" dirty="0"/>
              <a:t>soul</a:t>
            </a:r>
            <a:r>
              <a:rPr lang="en-US" sz="2400" dirty="0"/>
              <a:t> of national progress.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0F3E1-AD6F-C950-D244-C0D489199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3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FD2A-1644-1A98-04BD-7D66900C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Does not mean no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46766-D161-BBD0-1978-F33D1837C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Nations often go to war knowing high economic costs</a:t>
            </a:r>
          </a:p>
          <a:p>
            <a:pPr lvl="1"/>
            <a:r>
              <a:rPr lang="en-US" sz="2400" dirty="0"/>
              <a:t>Japan in WWII, Putin in Ukraine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48189-0F4A-2D24-3F60-862ED2A1D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DBB8-7D94-6592-E630-CB8DC4D8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Is it the Mag 7 vs. China Inc.?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Mag 7 investments in AI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BD8D3A-3BC8-5112-A374-F1906CCD1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328" y="1870787"/>
            <a:ext cx="6708710" cy="45795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3A18E-64E4-449F-DD83-7573905AC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69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6981D-7139-8DE3-6C35-477FE5FD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E05F-EB51-683E-7EA1-3BD777D2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3098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Is it Changing?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U.S. manufacturing construction up</a:t>
            </a:r>
            <a:br>
              <a:rPr lang="en-US" sz="2400" i="1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endParaRPr lang="en-US" sz="4000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B4EDB9-E161-04BE-DC4B-0A95D4646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6098"/>
            <a:ext cx="7055730" cy="44876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44ED7-AE50-77B2-BD4D-D8AC74A76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1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61FA-5AEE-1311-C660-CF0445EB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U.S. vs China total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6DDA89-F4C3-6997-2BF9-9C42F0B2F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5418" y="1987062"/>
            <a:ext cx="7562799" cy="341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8DC33-43A7-AD7F-DDE0-C5CA9F067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11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6858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Rising debt</a:t>
            </a:r>
            <a:endParaRPr lang="en-US" sz="40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25" y="6214646"/>
            <a:ext cx="6000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600"/>
              <a:t>Source:  </a:t>
            </a:r>
            <a:r>
              <a:rPr lang="en-US" sz="1600" i="1"/>
              <a:t>Financial Times, </a:t>
            </a:r>
            <a:r>
              <a:rPr lang="en-US" sz="1600"/>
              <a:t>January 6, 2022</a:t>
            </a:r>
            <a:endParaRPr lang="en-US" sz="1600" i="1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02657-0AB8-4BA7-8994-A357190D561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E7F27-AFE0-4E1C-B0ED-E051AE497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t="24815" r="35000" b="18888"/>
          <a:stretch/>
        </p:blipFill>
        <p:spPr>
          <a:xfrm>
            <a:off x="746708" y="1828800"/>
            <a:ext cx="7254292" cy="49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3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60840" cy="100811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debt</a:t>
            </a:r>
            <a:endParaRPr lang="en-US" sz="4400" i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838242"/>
            <a:ext cx="4644029" cy="46150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2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5DE9-B964-D371-9E5D-02ABE5DC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Plays into China’s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DBF08-A054-9BBD-28BA-1BA0F4BAC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U.S. hurtle rates are high &amp; China’s are low, manufacturing flows to China</a:t>
            </a:r>
          </a:p>
          <a:p>
            <a:endParaRPr lang="en-US" dirty="0"/>
          </a:p>
          <a:p>
            <a:r>
              <a:rPr lang="en-US" dirty="0"/>
              <a:t>We think the problem is China, but the problem is China + U.S. financial short-termism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98A1D-6A36-3B7F-1AA0-EF1C83480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4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2D1E-3D78-E9D6-8218-B2F72C4E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54171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Asymmetric Racers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68AD6-0A01-1DD8-3A94-E4C59225A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413" y="1677878"/>
            <a:ext cx="4040188" cy="6397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We think it’s this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E2D42-900C-EDCD-5842-7E2DBE89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686" y="1677878"/>
            <a:ext cx="4041775" cy="6397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But is it this?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FC8D4-B7A4-43DC-DF05-44AEE8870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06402" y="2598378"/>
            <a:ext cx="3906305" cy="388396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Asymmetric racers on different tracks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E897D-267B-46FB-C035-23360AE6D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7DD76-8AAF-4873-A5D2-FFEDB44F0E1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2" descr="42,108 Two Runners Images, Stock Photos &amp; Vectors | Shutterstock">
            <a:extLst>
              <a:ext uri="{FF2B5EF4-FFF2-40B4-BE49-F238E27FC236}">
                <a16:creationId xmlns:a16="http://schemas.microsoft.com/office/drawing/2014/main" id="{FC547C1E-A446-5C83-9F22-8FD902929F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17876" b="2"/>
          <a:stretch>
            <a:fillRect/>
          </a:stretch>
        </p:blipFill>
        <p:spPr bwMode="auto">
          <a:xfrm>
            <a:off x="820184" y="2364433"/>
            <a:ext cx="3596242" cy="388396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8350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3B2F-CBC2-3835-7B4B-E863EC5B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U.S.-China GDP at PPP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Purchasing power parity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0FB67-9D95-4364-50C2-369AAC9F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75264"/>
            <a:ext cx="6640286" cy="4198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253D4-0C0F-9D04-F510-E25DA7102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AE3BFFFF-5F51-5C81-EC70-F6748CCBCD37}"/>
              </a:ext>
            </a:extLst>
          </p:cNvPr>
          <p:cNvSpPr/>
          <p:nvPr/>
        </p:nvSpPr>
        <p:spPr bwMode="auto">
          <a:xfrm>
            <a:off x="5343770" y="5984279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3262D0E1-33AD-FEF5-C13D-C6AF78B97513}"/>
              </a:ext>
            </a:extLst>
          </p:cNvPr>
          <p:cNvSpPr/>
          <p:nvPr/>
        </p:nvSpPr>
        <p:spPr bwMode="auto">
          <a:xfrm>
            <a:off x="6019800" y="5974056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8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43BE-F13A-51BA-5706-8363A85C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7" y="65315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Global trade surpluses &amp; deficits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74898-52D0-1355-B5FE-29149CF72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74" y="1004207"/>
            <a:ext cx="8409927" cy="57884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9768F-CEF7-E038-B58F-127105D62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A06750BA-2FE1-3D60-07D4-2376B160E663}"/>
              </a:ext>
            </a:extLst>
          </p:cNvPr>
          <p:cNvSpPr/>
          <p:nvPr/>
        </p:nvSpPr>
        <p:spPr bwMode="auto">
          <a:xfrm>
            <a:off x="4944178" y="552975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0C36E105-AB07-5C01-B332-45ABEB49FDAB}"/>
              </a:ext>
            </a:extLst>
          </p:cNvPr>
          <p:cNvSpPr/>
          <p:nvPr/>
        </p:nvSpPr>
        <p:spPr bwMode="auto">
          <a:xfrm>
            <a:off x="5766049" y="552975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2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CC578-DF8F-92B7-51E5-8BB0A49FD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266E-5439-95EE-B12B-9F065F6E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9439"/>
            <a:ext cx="7886700" cy="549116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Long slow takeoff</a:t>
            </a:r>
          </a:p>
        </p:txBody>
      </p:sp>
      <p:pic>
        <p:nvPicPr>
          <p:cNvPr id="5" name="Content Placeholder 4" descr="A graph showing the growth of the economy&#10;&#10;AI-generated content may be incorrect.">
            <a:extLst>
              <a:ext uri="{FF2B5EF4-FFF2-40B4-BE49-F238E27FC236}">
                <a16:creationId xmlns:a16="http://schemas.microsoft.com/office/drawing/2014/main" id="{B2EEB30E-4BCD-A3D5-410E-B6CD8BD27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71650"/>
            <a:ext cx="8107361" cy="4229100"/>
          </a:xfr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DC4E50A6-3D79-CC0D-0DAC-079054D96937}"/>
              </a:ext>
            </a:extLst>
          </p:cNvPr>
          <p:cNvSpPr/>
          <p:nvPr/>
        </p:nvSpPr>
        <p:spPr bwMode="auto">
          <a:xfrm>
            <a:off x="971550" y="5715001"/>
            <a:ext cx="6057900" cy="34289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41530-A46C-2247-CC56-DFCDB1C692B8}"/>
              </a:ext>
            </a:extLst>
          </p:cNvPr>
          <p:cNvSpPr txBox="1"/>
          <p:nvPr/>
        </p:nvSpPr>
        <p:spPr>
          <a:xfrm>
            <a:off x="2078825" y="3146886"/>
            <a:ext cx="1177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Mao Era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(No Growth)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0A03A-882B-697A-434F-96F681DAAB2A}"/>
              </a:ext>
            </a:extLst>
          </p:cNvPr>
          <p:cNvSpPr txBox="1"/>
          <p:nvPr/>
        </p:nvSpPr>
        <p:spPr>
          <a:xfrm>
            <a:off x="3562210" y="2615605"/>
            <a:ext cx="130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Deng Era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(Reform and Opening)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59FBC-8461-0EE7-1B8C-289E5A95BA8F}"/>
              </a:ext>
            </a:extLst>
          </p:cNvPr>
          <p:cNvSpPr txBox="1"/>
          <p:nvPr/>
        </p:nvSpPr>
        <p:spPr>
          <a:xfrm>
            <a:off x="5996085" y="2754104"/>
            <a:ext cx="1153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WTO Entry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(Takeoff)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EFF101-23A3-604B-23BB-DB5F10D4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590" y="4659889"/>
            <a:ext cx="356647" cy="797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77B99-4806-5D3D-1270-EC52B9F6C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6" y="4667869"/>
            <a:ext cx="356647" cy="795597"/>
          </a:xfrm>
          <a:prstGeom prst="rect">
            <a:avLst/>
          </a:prstGeom>
        </p:spPr>
      </p:pic>
      <p:sp>
        <p:nvSpPr>
          <p:cNvPr id="3" name="Up Arrow 11">
            <a:extLst>
              <a:ext uri="{FF2B5EF4-FFF2-40B4-BE49-F238E27FC236}">
                <a16:creationId xmlns:a16="http://schemas.microsoft.com/office/drawing/2014/main" id="{067FD404-7E39-EB61-54D1-DB1B5F5512C8}"/>
              </a:ext>
            </a:extLst>
          </p:cNvPr>
          <p:cNvSpPr/>
          <p:nvPr/>
        </p:nvSpPr>
        <p:spPr bwMode="auto">
          <a:xfrm>
            <a:off x="6212879" y="580244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Up Arrow 11">
            <a:extLst>
              <a:ext uri="{FF2B5EF4-FFF2-40B4-BE49-F238E27FC236}">
                <a16:creationId xmlns:a16="http://schemas.microsoft.com/office/drawing/2014/main" id="{B88C8D3E-86F5-2F1A-F45A-43816F332D63}"/>
              </a:ext>
            </a:extLst>
          </p:cNvPr>
          <p:cNvSpPr/>
          <p:nvPr/>
        </p:nvSpPr>
        <p:spPr bwMode="auto">
          <a:xfrm>
            <a:off x="6969734" y="580244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2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36"/>
          <a:stretch/>
        </p:blipFill>
        <p:spPr>
          <a:xfrm>
            <a:off x="1444951" y="1915904"/>
            <a:ext cx="6597611" cy="385052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E02378-D2E6-42C7-9068-A542AFAE2071}"/>
              </a:ext>
            </a:extLst>
          </p:cNvPr>
          <p:cNvSpPr txBox="1">
            <a:spLocks/>
          </p:cNvSpPr>
          <p:nvPr/>
        </p:nvSpPr>
        <p:spPr bwMode="auto">
          <a:xfrm>
            <a:off x="694398" y="1091570"/>
            <a:ext cx="82417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20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100000"/>
              <a:buFont typeface="Lucida Grande"/>
              <a:buChar char="–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endParaRPr lang="en-US" sz="21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CC376-E58E-4B19-95A8-93B666066FB8}"/>
              </a:ext>
            </a:extLst>
          </p:cNvPr>
          <p:cNvSpPr txBox="1"/>
          <p:nvPr/>
        </p:nvSpPr>
        <p:spPr>
          <a:xfrm>
            <a:off x="4958650" y="2257363"/>
            <a:ext cx="2263235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5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U.S. Net Private Domestic Investment as % of GDP </a:t>
            </a:r>
            <a:r>
              <a:rPr lang="en-US" sz="13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(1947-2019)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F7654-8824-FBA7-A601-2B0304B92A8F}"/>
              </a:ext>
            </a:extLst>
          </p:cNvPr>
          <p:cNvSpPr txBox="1"/>
          <p:nvPr/>
        </p:nvSpPr>
        <p:spPr>
          <a:xfrm>
            <a:off x="2135740" y="5802435"/>
            <a:ext cx="56665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Source: </a:t>
            </a:r>
            <a:r>
              <a:rPr lang="en-US" sz="105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American Investment in the 21</a:t>
            </a:r>
            <a:r>
              <a:rPr lang="en-US" sz="1050" i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US" sz="105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Century</a:t>
            </a:r>
            <a:r>
              <a:rPr lang="en-US" sz="10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, Senator Marco Rubio (2019)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BE797-77B7-E87E-606B-FFF1F566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943842"/>
            <a:ext cx="8401050" cy="5715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U.S. private investment down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Rubio</a:t>
            </a:r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43FC069E-DE74-9E4D-E930-05C58969B125}"/>
              </a:ext>
            </a:extLst>
          </p:cNvPr>
          <p:cNvSpPr/>
          <p:nvPr/>
        </p:nvSpPr>
        <p:spPr bwMode="auto">
          <a:xfrm>
            <a:off x="6090267" y="5590122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Up Arrow 11">
            <a:extLst>
              <a:ext uri="{FF2B5EF4-FFF2-40B4-BE49-F238E27FC236}">
                <a16:creationId xmlns:a16="http://schemas.microsoft.com/office/drawing/2014/main" id="{009A7104-6E21-123A-10A4-82BBB17D7D41}"/>
              </a:ext>
            </a:extLst>
          </p:cNvPr>
          <p:cNvSpPr/>
          <p:nvPr/>
        </p:nvSpPr>
        <p:spPr bwMode="auto">
          <a:xfrm>
            <a:off x="6659201" y="5589495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406B-8DD1-004C-4B5B-E3430EAB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USTR Jamieson Greer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F6F251-1B63-E651-AD88-E6D2D57B3F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961" y="2360645"/>
            <a:ext cx="4007020" cy="31986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81CF4-C185-9280-A297-43B8E2532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314" y="2112606"/>
            <a:ext cx="3820886" cy="3887755"/>
          </a:xfrm>
        </p:spPr>
        <p:txBody>
          <a:bodyPr/>
          <a:lstStyle/>
          <a:p>
            <a:r>
              <a:rPr lang="en-US" sz="2400" dirty="0"/>
              <a:t>Why We Remade the Global order</a:t>
            </a:r>
          </a:p>
          <a:p>
            <a:endParaRPr lang="en-US" sz="2400" dirty="0"/>
          </a:p>
          <a:p>
            <a:r>
              <a:rPr lang="en-US" sz="2400" dirty="0"/>
              <a:t>The U.S. has paid for the system with the loss of industrial jobs and economic security… the biggest winner has been China. 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FACA5-81FF-B850-6B90-C7FD7E271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1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0933-DA94-2F39-3132-98468399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Future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E8464-2F60-04AD-5198-94F37D83E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Oren Cass: a hard break</a:t>
            </a:r>
          </a:p>
          <a:p>
            <a:endParaRPr lang="en-US" dirty="0"/>
          </a:p>
          <a:p>
            <a:r>
              <a:rPr lang="en-US" dirty="0"/>
              <a:t>Graham Allison: a productive partnership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61B1-B08D-820D-D6A7-B22840BD7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7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D31F-0DFB-44A8-AA8A-F880948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China dominates world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manufacturing exports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31519C-BC95-4427-95E4-75D2965AF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217" y="1884082"/>
            <a:ext cx="7195566" cy="46287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EFD33-821A-4A5C-958F-5D9C0B76A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2466AC-E85B-44A3-8078-E32E4F48635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735D56FA-239D-B730-AA8C-112F8F9477E6}"/>
              </a:ext>
            </a:extLst>
          </p:cNvPr>
          <p:cNvSpPr/>
          <p:nvPr/>
        </p:nvSpPr>
        <p:spPr bwMode="auto">
          <a:xfrm>
            <a:off x="4013449" y="592436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FD92CEB3-9450-CCDC-D7BF-B43A103B6830}"/>
              </a:ext>
            </a:extLst>
          </p:cNvPr>
          <p:cNvSpPr/>
          <p:nvPr/>
        </p:nvSpPr>
        <p:spPr bwMode="auto">
          <a:xfrm>
            <a:off x="4950532" y="592436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53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1847263"/>
            <a:ext cx="4594859" cy="4606031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105CA6-75BE-1A6F-0067-A6640C8D09FF}"/>
              </a:ext>
            </a:extLst>
          </p:cNvPr>
          <p:cNvSpPr txBox="1">
            <a:spLocks/>
          </p:cNvSpPr>
          <p:nvPr/>
        </p:nvSpPr>
        <p:spPr bwMode="auto">
          <a:xfrm>
            <a:off x="375262" y="852575"/>
            <a:ext cx="680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20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–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+mn-lt"/>
              </a:rPr>
              <a:t>Defense Prime Supply Chain</a:t>
            </a:r>
            <a:endParaRPr lang="en-US" sz="4000" b="1" kern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86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92413-6633-494E-7B17-8B15F774B671}"/>
              </a:ext>
            </a:extLst>
          </p:cNvPr>
          <p:cNvSpPr txBox="1">
            <a:spLocks/>
          </p:cNvSpPr>
          <p:nvPr/>
        </p:nvSpPr>
        <p:spPr bwMode="auto">
          <a:xfrm>
            <a:off x="487139" y="355782"/>
            <a:ext cx="782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20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–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U.S. Power Curve Economy</a:t>
            </a:r>
          </a:p>
          <a:p>
            <a:pPr marL="0" indent="0">
              <a:buNone/>
            </a:pP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Average profit by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2C9B05-EA9B-9B75-8EFF-E42018760B82}"/>
              </a:ext>
            </a:extLst>
          </p:cNvPr>
          <p:cNvSpPr txBox="1"/>
          <p:nvPr/>
        </p:nvSpPr>
        <p:spPr>
          <a:xfrm>
            <a:off x="2056479" y="6294469"/>
            <a:ext cx="46908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Source: </a:t>
            </a:r>
            <a:r>
              <a:rPr lang="en-US" sz="7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“Is Your Strategy Good Enough to Move You Up on the Power Curve?” Martin Hirt, </a:t>
            </a:r>
            <a:r>
              <a:rPr lang="en-US" sz="75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McKinsey &amp; Company</a:t>
            </a:r>
            <a:r>
              <a:rPr lang="en-US" sz="7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(2018)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DA08C4-5D32-C9F7-4D4F-C49911FAA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2"/>
          <a:stretch/>
        </p:blipFill>
        <p:spPr bwMode="auto">
          <a:xfrm>
            <a:off x="1143000" y="1926428"/>
            <a:ext cx="6621748" cy="423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523E4BD-73EF-1689-9456-691CCC2F53BE}"/>
              </a:ext>
            </a:extLst>
          </p:cNvPr>
          <p:cNvSpPr/>
          <p:nvPr/>
        </p:nvSpPr>
        <p:spPr bwMode="auto">
          <a:xfrm>
            <a:off x="6747350" y="2584084"/>
            <a:ext cx="571500" cy="219291"/>
          </a:xfrm>
          <a:prstGeom prst="ellipse">
            <a:avLst/>
          </a:prstGeom>
          <a:noFill/>
          <a:ln w="3810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en-US" sz="18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A65B-9231-C5C6-FBFE-A8FC46D3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Treasury Secretary Scott Bessent 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1DC0B-0F0D-4ED2-9AE9-E9045A7F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0497" y="2177920"/>
            <a:ext cx="3405504" cy="40704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At the end of the day, the Administration can probably reach an agreement with Japan, Korea, Vietnam, &amp; India. Then we can approach China as a group.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5A257-9658-893B-3FB2-B57F3A9E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 descr="Scott Bessent, Treasury secretary: 'Tariff derangement syndrome' is driving  criticism of trade plan - Washington Times">
            <a:extLst>
              <a:ext uri="{FF2B5EF4-FFF2-40B4-BE49-F238E27FC236}">
                <a16:creationId xmlns:a16="http://schemas.microsoft.com/office/drawing/2014/main" id="{2B81B1F9-DDB6-2571-F6F9-23E507FAFB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6" y="2294337"/>
            <a:ext cx="4399084" cy="25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8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A4FC-EC83-7FE7-5B19-7E162AC3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5108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Oren Cass: one view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American Compass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BBFE9-8739-527A-F161-6066E3A52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9" y="2174033"/>
            <a:ext cx="4596493" cy="3921966"/>
          </a:xfrm>
        </p:spPr>
        <p:txBody>
          <a:bodyPr/>
          <a:lstStyle/>
          <a:p>
            <a:r>
              <a:rPr lang="en-US" sz="2400" dirty="0"/>
              <a:t>Tariffs are necessary to restore U.S. manufacturing</a:t>
            </a:r>
          </a:p>
          <a:p>
            <a:pPr lvl="1"/>
            <a:endParaRPr lang="en-US" dirty="0"/>
          </a:p>
          <a:p>
            <a:r>
              <a:rPr lang="en-US" sz="2400" dirty="0"/>
              <a:t>U.S. has to force China to come to the negotiating table </a:t>
            </a:r>
          </a:p>
          <a:p>
            <a:endParaRPr lang="en-US" sz="2400" dirty="0"/>
          </a:p>
          <a:p>
            <a:r>
              <a:rPr lang="en-US" sz="2400" dirty="0"/>
              <a:t>U.S. goal should be a collective perimeter that excludes China.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73E76-7203-8E50-0407-430E5A929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CB25563-4C12-4632-DB6E-F41CF3CC9F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2708" y="2567743"/>
            <a:ext cx="3570125" cy="2366598"/>
          </a:xfrm>
        </p:spPr>
      </p:pic>
    </p:spTree>
    <p:extLst>
      <p:ext uri="{BB962C8B-B14F-4D97-AF65-F5344CB8AC3E}">
        <p14:creationId xmlns:p14="http://schemas.microsoft.com/office/powerpoint/2010/main" val="3627465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65B0-394F-D3B6-B3D5-3DD6D0E5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Graham Allison</a:t>
            </a:r>
            <a:r>
              <a:rPr lang="en-US" sz="4000">
                <a:solidFill>
                  <a:srgbClr val="002060"/>
                </a:solidFill>
              </a:rPr>
              <a:t>: another view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Foreign Policy July 29,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472E-433C-BB30-0009-BCE93071B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2202023"/>
            <a:ext cx="4271866" cy="4107799"/>
          </a:xfrm>
        </p:spPr>
        <p:txBody>
          <a:bodyPr/>
          <a:lstStyle/>
          <a:p>
            <a:r>
              <a:rPr lang="en-US" dirty="0"/>
              <a:t>A great rebalancing that allows a productive partnership</a:t>
            </a:r>
          </a:p>
          <a:p>
            <a:endParaRPr lang="en-US" dirty="0"/>
          </a:p>
          <a:p>
            <a:r>
              <a:rPr lang="en-US" dirty="0"/>
              <a:t>“That dot is Taiwan; the desk is China.”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296FB-76FC-9839-69C3-BA1D353B1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C9395C-4534-BF13-9AC4-3F2C5B83AD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736" y="2383183"/>
            <a:ext cx="3521337" cy="2527076"/>
          </a:xfrm>
        </p:spPr>
      </p:pic>
    </p:spTree>
    <p:extLst>
      <p:ext uri="{BB962C8B-B14F-4D97-AF65-F5344CB8AC3E}">
        <p14:creationId xmlns:p14="http://schemas.microsoft.com/office/powerpoint/2010/main" val="2568719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EEE-062F-39AB-E37A-6A4966AF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U.S. China Shares of Global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F15E2-D122-4F29-DA9F-79294BF2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F3F7-1D07-76DF-2799-B03ADF0678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 descr="A graph showing the difference between china and china">
            <a:hlinkClick r:id="rId2" tgtFrame="&quot;_blank&quot;"/>
            <a:extLst>
              <a:ext uri="{FF2B5EF4-FFF2-40B4-BE49-F238E27FC236}">
                <a16:creationId xmlns:a16="http://schemas.microsoft.com/office/drawing/2014/main" id="{3A9A0FCF-4009-25C2-9DFE-E667CCB6D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2" y="1905000"/>
            <a:ext cx="7479555" cy="401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4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7C6F-64AC-640D-F88A-02F5C812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28" y="428475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Most gains since 2001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GDP in constant dollars at exchange rates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3A385C-C7B5-112A-6B18-C034BEE85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061" y="1829424"/>
            <a:ext cx="6980852" cy="49632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EC104-F44A-09CB-4E20-8A1D1D785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2466AC-E85B-44A3-8078-E32E4F4863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B83A161D-4DB2-B921-A101-9371B65E1DE7}"/>
              </a:ext>
            </a:extLst>
          </p:cNvPr>
          <p:cNvSpPr/>
          <p:nvPr/>
        </p:nvSpPr>
        <p:spPr bwMode="auto">
          <a:xfrm>
            <a:off x="5227456" y="614461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Up Arrow 11">
            <a:extLst>
              <a:ext uri="{FF2B5EF4-FFF2-40B4-BE49-F238E27FC236}">
                <a16:creationId xmlns:a16="http://schemas.microsoft.com/office/drawing/2014/main" id="{1979DBD9-C037-D8A5-8FDA-B0A6F8EA014C}"/>
              </a:ext>
            </a:extLst>
          </p:cNvPr>
          <p:cNvSpPr/>
          <p:nvPr/>
        </p:nvSpPr>
        <p:spPr bwMode="auto">
          <a:xfrm>
            <a:off x="6008913" y="614461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33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05C9-78A2-7CAE-E2D3-CDF34EA3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USTR Robert Lighthizer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First Trump Administration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2A77F1-C6FB-8450-C00F-00FE3E053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175" y="1872748"/>
            <a:ext cx="2867320" cy="437565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3F089-DDAC-91B1-155E-F1B971B97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2267339"/>
            <a:ext cx="3763059" cy="4101256"/>
          </a:xfrm>
        </p:spPr>
        <p:txBody>
          <a:bodyPr/>
          <a:lstStyle/>
          <a:p>
            <a:r>
              <a:rPr lang="en-US" dirty="0"/>
              <a:t>Documented China’s abuses</a:t>
            </a:r>
          </a:p>
          <a:p>
            <a:endParaRPr lang="en-US" dirty="0"/>
          </a:p>
          <a:p>
            <a:r>
              <a:rPr lang="en-US" dirty="0"/>
              <a:t>Tried to get China to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3DC41-C0DE-D37E-7938-C25A83349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70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4593-DCAC-88B3-4694-D0713787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China’s trade surplus in goods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387555-9CCC-334D-263E-76CE26FC3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846" y="1904999"/>
            <a:ext cx="6453554" cy="42326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AA6C9-1505-5085-9592-75FFA8FDF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3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D2CB2A-0F65-4FB5-B859-E70E4CE8119C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U.S. trade and capital flows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Capital inflows = trade outflows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565322" y="300332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/>
            <a:r>
              <a:rPr lang="en-US" sz="2200" dirty="0">
                <a:solidFill>
                  <a:srgbClr val="0000CC"/>
                </a:solidFill>
              </a:rPr>
              <a:t>Capital flows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565322" y="3886996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2713" indent="-112713"/>
            <a:r>
              <a:rPr lang="en-US" sz="2200" dirty="0">
                <a:solidFill>
                  <a:srgbClr val="FF0000"/>
                </a:solidFill>
              </a:rPr>
              <a:t>Trade balance</a:t>
            </a:r>
          </a:p>
          <a:p>
            <a:pPr marL="112713" indent="-112713"/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125413" y="2102384"/>
            <a:ext cx="5311775" cy="3714113"/>
            <a:chOff x="96" y="1152"/>
            <a:chExt cx="4186" cy="2927"/>
          </a:xfrm>
        </p:grpSpPr>
        <p:pic>
          <p:nvPicPr>
            <p:cNvPr id="20489" name="Chart 4"/>
            <p:cNvPicPr>
              <a:picLocks noChangeAspect="1" noChangeArrowheads="1"/>
            </p:cNvPicPr>
            <p:nvPr/>
          </p:nvPicPr>
          <p:blipFill>
            <a:blip r:embed="rId3" cstate="print"/>
            <a:srcRect t="12447"/>
            <a:stretch>
              <a:fillRect/>
            </a:stretch>
          </p:blipFill>
          <p:spPr bwMode="auto">
            <a:xfrm>
              <a:off x="96" y="1152"/>
              <a:ext cx="4186" cy="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 Box 3"/>
            <p:cNvSpPr txBox="1">
              <a:spLocks noChangeAspect="1" noChangeArrowheads="1"/>
            </p:cNvSpPr>
            <p:nvPr/>
          </p:nvSpPr>
          <p:spPr bwMode="auto">
            <a:xfrm>
              <a:off x="2000" y="1948"/>
              <a:ext cx="2121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33CC33"/>
                  </a:solidFill>
                  <a:cs typeface="Times New Roman" pitchFamily="18" charset="0"/>
                </a:rPr>
                <a:t>FINANCIAL ACCOUNT</a:t>
              </a:r>
            </a:p>
            <a:p>
              <a:pPr eaLnBrk="1" hangingPunct="1"/>
              <a:r>
                <a:rPr lang="en-US" sz="1800" b="1" dirty="0">
                  <a:solidFill>
                    <a:srgbClr val="33CC33"/>
                  </a:solidFill>
                  <a:cs typeface="Times New Roman" pitchFamily="18" charset="0"/>
                </a:rPr>
                <a:t>Foreign Capital Inflows</a:t>
              </a:r>
            </a:p>
          </p:txBody>
        </p:sp>
        <p:sp>
          <p:nvSpPr>
            <p:cNvPr id="20491" name="Text Box 4"/>
            <p:cNvSpPr txBox="1">
              <a:spLocks noChangeAspect="1" noChangeArrowheads="1"/>
            </p:cNvSpPr>
            <p:nvPr/>
          </p:nvSpPr>
          <p:spPr bwMode="auto">
            <a:xfrm>
              <a:off x="1920" y="2486"/>
              <a:ext cx="1997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FFFF00"/>
                  </a:solidFill>
                  <a:cs typeface="Times New Roman" pitchFamily="18" charset="0"/>
                </a:rPr>
                <a:t>CURRENT ACCOUNT</a:t>
              </a:r>
            </a:p>
            <a:p>
              <a:pPr eaLnBrk="1" hangingPunct="1"/>
              <a:endParaRPr lang="en-US" sz="1800" b="1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  <p:sp>
          <p:nvSpPr>
            <p:cNvPr id="20492" name="Text Box 10"/>
            <p:cNvSpPr txBox="1">
              <a:spLocks noChangeAspect="1" noChangeArrowheads="1"/>
            </p:cNvSpPr>
            <p:nvPr/>
          </p:nvSpPr>
          <p:spPr bwMode="auto">
            <a:xfrm>
              <a:off x="2352" y="3861"/>
              <a:ext cx="1389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US Financial Account</a:t>
              </a:r>
            </a:p>
          </p:txBody>
        </p:sp>
      </p:grp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2667001" y="5421314"/>
            <a:ext cx="316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789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694E-6E42-FA41-2637-6D3AE8F7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U.S. low percent of GDP in manufacturing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6F5B4A-7762-7200-C102-7261730B3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287889"/>
              </p:ext>
            </p:extLst>
          </p:nvPr>
        </p:nvGraphicFramePr>
        <p:xfrm>
          <a:off x="1006678" y="2056700"/>
          <a:ext cx="689784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305">
                  <a:extLst>
                    <a:ext uri="{9D8B030D-6E8A-4147-A177-3AD203B41FA5}">
                      <a16:colId xmlns:a16="http://schemas.microsoft.com/office/drawing/2014/main" val="1267277768"/>
                    </a:ext>
                  </a:extLst>
                </a:gridCol>
                <a:gridCol w="1535541">
                  <a:extLst>
                    <a:ext uri="{9D8B030D-6E8A-4147-A177-3AD203B41FA5}">
                      <a16:colId xmlns:a16="http://schemas.microsoft.com/office/drawing/2014/main" val="2230100978"/>
                    </a:ext>
                  </a:extLst>
                </a:gridCol>
              </a:tblGrid>
              <a:tr h="455452">
                <a:tc>
                  <a:txBody>
                    <a:bodyPr/>
                    <a:lstStyle/>
                    <a:p>
                      <a:r>
                        <a:rPr lang="en-US" sz="2800" dirty="0"/>
                        <a:t>Share of GDP in 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95019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r>
                        <a:rPr lang="en-US" sz="2400" dirty="0"/>
                        <a:t>China today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98155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r>
                        <a:rPr lang="en-US" sz="2400" dirty="0"/>
                        <a:t>U.S. today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99500"/>
                  </a:ext>
                </a:extLst>
              </a:tr>
              <a:tr h="455452">
                <a:tc>
                  <a:txBody>
                    <a:bodyPr/>
                    <a:lstStyle/>
                    <a:p>
                      <a:r>
                        <a:rPr lang="en-US" sz="2400" dirty="0"/>
                        <a:t>     U.S. in 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15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8EA7F-EBB5-DC0E-5461-92C7DD00C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2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4374-8979-226C-2A3F-3CC1C02D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Morris Chang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sz="2000" i="1" dirty="0">
                <a:solidFill>
                  <a:srgbClr val="002060"/>
                </a:solidFill>
              </a:rPr>
              <a:t>Founder of Taiwan Semiconductor Manufacturing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BACB-A548-A789-FC80-8CA119CAB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“The Americans like ratios, like RONA,..  Driving assets off the balance sheets drives the ratios up.  I keep looking but, so far, I have not found a single bank that accepts deposits denominated in ratios.  Banks only take currency.  There is capital everywhere and it is cheap. 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 why are the Americans so afraid of using capital?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C551-9286-E0CD-8F44-50635AE23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89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7496-BAE4-EEA7-3B4C-D3775709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China’s EV juggernaut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Taizhou smart factory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6FA11-71A0-5DA6-6E5E-088EE3FC7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1B0CE-A54C-4817-9FD9-A26E71C950B2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6" name="Picture 2" descr="GWM Taizhou Smart Factory is officially completed and put into  production-GWM News-GWM">
            <a:extLst>
              <a:ext uri="{FF2B5EF4-FFF2-40B4-BE49-F238E27FC236}">
                <a16:creationId xmlns:a16="http://schemas.microsoft.com/office/drawing/2014/main" id="{9A16DF04-1B39-CFBD-A83B-3A92A0D058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33600"/>
            <a:ext cx="36271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WM Taizhou Smart Factory is officially completed and put into  production-GWM News-GWM">
            <a:extLst>
              <a:ext uri="{FF2B5EF4-FFF2-40B4-BE49-F238E27FC236}">
                <a16:creationId xmlns:a16="http://schemas.microsoft.com/office/drawing/2014/main" id="{0393AA8F-8DD6-7513-DE38-1257B9CB83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1850"/>
            <a:ext cx="37925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21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D718-C265-4F8A-E5D2-87D7B182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China’s rapid rise in GDP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Market exchange rates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B43A13-639A-B2A1-F849-735D677E2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204" y="1875445"/>
            <a:ext cx="6422921" cy="46223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AB9C1-56CB-4A12-0AFE-6B440A9EB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Up Arrow 11">
            <a:extLst>
              <a:ext uri="{FF2B5EF4-FFF2-40B4-BE49-F238E27FC236}">
                <a16:creationId xmlns:a16="http://schemas.microsoft.com/office/drawing/2014/main" id="{06E6CB11-A382-C058-115B-800F28E10660}"/>
              </a:ext>
            </a:extLst>
          </p:cNvPr>
          <p:cNvSpPr/>
          <p:nvPr/>
        </p:nvSpPr>
        <p:spPr bwMode="auto">
          <a:xfrm>
            <a:off x="1903991" y="569802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Up Arrow 11">
            <a:extLst>
              <a:ext uri="{FF2B5EF4-FFF2-40B4-BE49-F238E27FC236}">
                <a16:creationId xmlns:a16="http://schemas.microsoft.com/office/drawing/2014/main" id="{105B2C43-EBA2-8D21-3B29-B3FE9FD11F71}"/>
              </a:ext>
            </a:extLst>
          </p:cNvPr>
          <p:cNvSpPr/>
          <p:nvPr/>
        </p:nvSpPr>
        <p:spPr bwMode="auto">
          <a:xfrm>
            <a:off x="3345642" y="5698027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8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7711-C60C-C814-8195-6F604BCD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Largest GDP in PPP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Purchasing power parity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8F1B99-15A3-289E-AC05-46A3B31C6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800" y="1898050"/>
            <a:ext cx="6605063" cy="4807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D8FA-BF0F-F5E5-1566-A6549DFE0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Up Arrow 11">
            <a:extLst>
              <a:ext uri="{FF2B5EF4-FFF2-40B4-BE49-F238E27FC236}">
                <a16:creationId xmlns:a16="http://schemas.microsoft.com/office/drawing/2014/main" id="{12B8E0EF-948F-6422-9454-2787CA9D5B23}"/>
              </a:ext>
            </a:extLst>
          </p:cNvPr>
          <p:cNvSpPr/>
          <p:nvPr/>
        </p:nvSpPr>
        <p:spPr bwMode="auto">
          <a:xfrm>
            <a:off x="1529117" y="592436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Up Arrow 11">
            <a:extLst>
              <a:ext uri="{FF2B5EF4-FFF2-40B4-BE49-F238E27FC236}">
                <a16:creationId xmlns:a16="http://schemas.microsoft.com/office/drawing/2014/main" id="{024344FA-9FAC-3C40-4FC2-9E64FF8DA95B}"/>
              </a:ext>
            </a:extLst>
          </p:cNvPr>
          <p:cNvSpPr/>
          <p:nvPr/>
        </p:nvSpPr>
        <p:spPr bwMode="auto">
          <a:xfrm>
            <a:off x="2867521" y="5924364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87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4973-402B-B2B0-CC3C-B50A6B9A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U.S. manufacturing output excluding computers &amp; semiconductors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9185B4-64E6-857D-1FDC-825237CF0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13" y="2057400"/>
            <a:ext cx="8283715" cy="3424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C5B19-2CB3-69A9-16A3-A7232696E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7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246927-7103-DF7E-EB2B-82F55CEBA9B6}"/>
              </a:ext>
            </a:extLst>
          </p:cNvPr>
          <p:cNvSpPr txBox="1">
            <a:spLocks/>
          </p:cNvSpPr>
          <p:nvPr/>
        </p:nvSpPr>
        <p:spPr bwMode="auto">
          <a:xfrm>
            <a:off x="742950" y="1045603"/>
            <a:ext cx="8401050" cy="5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3600" kern="0">
                <a:solidFill>
                  <a:srgbClr val="002060"/>
                </a:solidFill>
              </a:rPr>
              <a:t>What does this mean for U.S. policy?</a:t>
            </a:r>
            <a:endParaRPr lang="en-US" sz="3600" i="1" kern="0">
              <a:solidFill>
                <a:srgbClr val="00206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91CA28-0108-0BD2-E618-C0CDCED67322}"/>
              </a:ext>
            </a:extLst>
          </p:cNvPr>
          <p:cNvGrpSpPr/>
          <p:nvPr/>
        </p:nvGrpSpPr>
        <p:grpSpPr>
          <a:xfrm>
            <a:off x="4229099" y="3866077"/>
            <a:ext cx="1917852" cy="1789227"/>
            <a:chOff x="4125596" y="3535229"/>
            <a:chExt cx="2557136" cy="23856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71A9ED-4677-87F6-5A60-EFC91A4986EA}"/>
                </a:ext>
              </a:extLst>
            </p:cNvPr>
            <p:cNvSpPr/>
            <p:nvPr/>
          </p:nvSpPr>
          <p:spPr>
            <a:xfrm>
              <a:off x="4125596" y="3535229"/>
              <a:ext cx="2377440" cy="2377440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  <a:effectLst>
              <a:glow rad="50800">
                <a:srgbClr val="C00000">
                  <a:alpha val="3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25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11B72E-61F6-6136-88E3-4E9A5CE095E2}"/>
                </a:ext>
              </a:extLst>
            </p:cNvPr>
            <p:cNvSpPr/>
            <p:nvPr/>
          </p:nvSpPr>
          <p:spPr>
            <a:xfrm>
              <a:off x="4129861" y="3543425"/>
              <a:ext cx="2377440" cy="2377440"/>
            </a:xfrm>
            <a:prstGeom prst="ellipse">
              <a:avLst/>
            </a:prstGeom>
            <a:solidFill>
              <a:schemeClr val="bg1">
                <a:lumMod val="60000"/>
                <a:lumOff val="40000"/>
                <a:alpha val="35000"/>
              </a:scheme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25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51FE6A-87C4-06AE-9D3C-B4FF772540D4}"/>
                </a:ext>
              </a:extLst>
            </p:cNvPr>
            <p:cNvSpPr/>
            <p:nvPr/>
          </p:nvSpPr>
          <p:spPr>
            <a:xfrm>
              <a:off x="4762492" y="4436908"/>
              <a:ext cx="1920240" cy="955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25" i="1" u="sng">
                  <a:ln w="0"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Priority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1725" b="1">
                  <a:ln w="0"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Shareholder</a:t>
              </a:r>
              <a:br>
                <a:rPr lang="en-US" sz="1725" b="1">
                  <a:ln w="0"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</a:br>
              <a:r>
                <a:rPr lang="en-US" sz="1725" b="1">
                  <a:ln w="0"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8754FA-46DC-E5E2-3E81-B00E07BB22AB}"/>
              </a:ext>
            </a:extLst>
          </p:cNvPr>
          <p:cNvGrpSpPr/>
          <p:nvPr/>
        </p:nvGrpSpPr>
        <p:grpSpPr>
          <a:xfrm>
            <a:off x="3086099" y="3868255"/>
            <a:ext cx="1786001" cy="1787049"/>
            <a:chOff x="2552260" y="3538133"/>
            <a:chExt cx="2381334" cy="23827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0E73BA-F5E9-7971-1908-D6856EE5A394}"/>
                </a:ext>
              </a:extLst>
            </p:cNvPr>
            <p:cNvSpPr/>
            <p:nvPr/>
          </p:nvSpPr>
          <p:spPr>
            <a:xfrm>
              <a:off x="2552260" y="3538133"/>
              <a:ext cx="2377440" cy="2377440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  <a:effectLst>
              <a:glow rad="50800">
                <a:srgbClr val="C00000">
                  <a:alpha val="3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25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823F94-E443-92CF-0717-D9FEE66553CF}"/>
                </a:ext>
              </a:extLst>
            </p:cNvPr>
            <p:cNvSpPr/>
            <p:nvPr/>
          </p:nvSpPr>
          <p:spPr>
            <a:xfrm>
              <a:off x="2556154" y="3543425"/>
              <a:ext cx="2377440" cy="2377440"/>
            </a:xfrm>
            <a:prstGeom prst="ellipse">
              <a:avLst/>
            </a:prstGeom>
            <a:solidFill>
              <a:schemeClr val="tx2">
                <a:alpha val="25000"/>
              </a:scheme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25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5D0784-9325-6C75-91A5-74D318DD4B2C}"/>
                </a:ext>
              </a:extLst>
            </p:cNvPr>
            <p:cNvSpPr/>
            <p:nvPr/>
          </p:nvSpPr>
          <p:spPr>
            <a:xfrm>
              <a:off x="2763447" y="4406600"/>
              <a:ext cx="1279612" cy="955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25" i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Priority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1725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Market</a:t>
              </a:r>
              <a:br>
                <a:rPr lang="en-US" sz="1725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</a:br>
              <a:r>
                <a:rPr lang="en-US" sz="1725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Efficiency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C056A7-6847-8CAB-E3FA-76C5462862D0}"/>
              </a:ext>
            </a:extLst>
          </p:cNvPr>
          <p:cNvGrpSpPr/>
          <p:nvPr/>
        </p:nvGrpSpPr>
        <p:grpSpPr>
          <a:xfrm>
            <a:off x="3672875" y="2820903"/>
            <a:ext cx="1786484" cy="1785728"/>
            <a:chOff x="3338470" y="2141664"/>
            <a:chExt cx="2381978" cy="238097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AE3E4D-6348-75C9-5C99-4F6E5A3786A1}"/>
                </a:ext>
              </a:extLst>
            </p:cNvPr>
            <p:cNvSpPr/>
            <p:nvPr/>
          </p:nvSpPr>
          <p:spPr>
            <a:xfrm>
              <a:off x="3343008" y="2141664"/>
              <a:ext cx="2377440" cy="2377440"/>
            </a:xfrm>
            <a:prstGeom prst="ellipse">
              <a:avLst/>
            </a:prstGeom>
            <a:solidFill>
              <a:srgbClr val="FF7C80">
                <a:alpha val="23922"/>
              </a:srgbClr>
            </a:solidFill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25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C48C27-540B-14D1-5037-76B96AAD36A3}"/>
                </a:ext>
              </a:extLst>
            </p:cNvPr>
            <p:cNvSpPr/>
            <p:nvPr/>
          </p:nvSpPr>
          <p:spPr>
            <a:xfrm>
              <a:off x="3338470" y="2145194"/>
              <a:ext cx="2377440" cy="2377440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  <a:effectLst>
              <a:glow rad="50800">
                <a:srgbClr val="C00000">
                  <a:alpha val="3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725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4AE8C4-D343-80DD-9C6B-3CCFDD72535F}"/>
                </a:ext>
              </a:extLst>
            </p:cNvPr>
            <p:cNvSpPr/>
            <p:nvPr/>
          </p:nvSpPr>
          <p:spPr>
            <a:xfrm>
              <a:off x="3655193" y="2501599"/>
              <a:ext cx="1737360" cy="9556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25" i="1" u="sng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Priority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1725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National Security</a:t>
              </a:r>
            </a:p>
          </p:txBody>
        </p:sp>
      </p:grpSp>
      <p:sp>
        <p:nvSpPr>
          <p:cNvPr id="21" name="Round Diagonal Corner Rectangle 7">
            <a:extLst>
              <a:ext uri="{FF2B5EF4-FFF2-40B4-BE49-F238E27FC236}">
                <a16:creationId xmlns:a16="http://schemas.microsoft.com/office/drawing/2014/main" id="{526E5610-719F-0FD8-133F-A1AF79235784}"/>
              </a:ext>
            </a:extLst>
          </p:cNvPr>
          <p:cNvSpPr/>
          <p:nvPr/>
        </p:nvSpPr>
        <p:spPr bwMode="auto">
          <a:xfrm>
            <a:off x="3560110" y="2286000"/>
            <a:ext cx="2012015" cy="411989"/>
          </a:xfrm>
          <a:prstGeom prst="round2DiagRect">
            <a:avLst/>
          </a:prstGeom>
          <a:solidFill>
            <a:srgbClr val="BED9A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Policy Perspective</a:t>
            </a:r>
          </a:p>
        </p:txBody>
      </p:sp>
      <p:sp>
        <p:nvSpPr>
          <p:cNvPr id="22" name="Round Diagonal Corner Rectangle 60">
            <a:extLst>
              <a:ext uri="{FF2B5EF4-FFF2-40B4-BE49-F238E27FC236}">
                <a16:creationId xmlns:a16="http://schemas.microsoft.com/office/drawing/2014/main" id="{9C20308B-6905-D3FC-4A45-9963CAF2D7F6}"/>
              </a:ext>
            </a:extLst>
          </p:cNvPr>
          <p:cNvSpPr/>
          <p:nvPr/>
        </p:nvSpPr>
        <p:spPr bwMode="auto">
          <a:xfrm>
            <a:off x="6172201" y="4519605"/>
            <a:ext cx="1263584" cy="645305"/>
          </a:xfrm>
          <a:prstGeom prst="round2DiagRect">
            <a:avLst/>
          </a:prstGeom>
          <a:solidFill>
            <a:srgbClr val="BED9A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Business</a:t>
            </a:r>
            <a:b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Perspective</a:t>
            </a:r>
          </a:p>
        </p:txBody>
      </p:sp>
      <p:sp>
        <p:nvSpPr>
          <p:cNvPr id="23" name="Round Diagonal Corner Rectangle 63">
            <a:extLst>
              <a:ext uri="{FF2B5EF4-FFF2-40B4-BE49-F238E27FC236}">
                <a16:creationId xmlns:a16="http://schemas.microsoft.com/office/drawing/2014/main" id="{F73B5A81-6000-27E8-9CD9-B8D512F9AD16}"/>
              </a:ext>
            </a:extLst>
          </p:cNvPr>
          <p:cNvSpPr/>
          <p:nvPr/>
        </p:nvSpPr>
        <p:spPr bwMode="auto">
          <a:xfrm>
            <a:off x="1657351" y="4519605"/>
            <a:ext cx="1263584" cy="645305"/>
          </a:xfrm>
          <a:prstGeom prst="round2DiagRect">
            <a:avLst/>
          </a:prstGeom>
          <a:solidFill>
            <a:srgbClr val="BED9A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Economic</a:t>
            </a:r>
            <a:b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Perspective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BCFBA14-842E-618B-84BA-EF7561F1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743200"/>
            <a:ext cx="1815740" cy="37367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100" b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Perspectives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73B6CAD-B543-F266-7608-CA80C2D412B9}"/>
              </a:ext>
            </a:extLst>
          </p:cNvPr>
          <p:cNvSpPr txBox="1">
            <a:spLocks/>
          </p:cNvSpPr>
          <p:nvPr/>
        </p:nvSpPr>
        <p:spPr bwMode="auto">
          <a:xfrm>
            <a:off x="6000751" y="2743200"/>
            <a:ext cx="1815740" cy="37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  <a:noAutofit/>
          </a:bodyPr>
          <a:lstStyle>
            <a:lvl1pPr marL="292100" indent="-2921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9913" indent="-2778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795338" indent="-22542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Char char="»"/>
              <a:defRPr sz="2400">
                <a:solidFill>
                  <a:srgbClr val="000000"/>
                </a:solidFill>
                <a:latin typeface="+mn-lt"/>
              </a:defRPr>
            </a:lvl3pPr>
            <a:lvl4pPr marL="966788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4pPr>
            <a:lvl5pPr marL="1206500" indent="-22542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100" b="1" ker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Priorities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149958-CDD0-7205-97DF-88E842C18F68}"/>
              </a:ext>
            </a:extLst>
          </p:cNvPr>
          <p:cNvGrpSpPr/>
          <p:nvPr/>
        </p:nvGrpSpPr>
        <p:grpSpPr>
          <a:xfrm>
            <a:off x="4244257" y="4015243"/>
            <a:ext cx="605720" cy="612811"/>
            <a:chOff x="4125967" y="3761180"/>
            <a:chExt cx="807627" cy="817081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E2E0271-E3E6-DE85-37A2-7670F029EB57}"/>
                </a:ext>
              </a:extLst>
            </p:cNvPr>
            <p:cNvSpPr/>
            <p:nvPr/>
          </p:nvSpPr>
          <p:spPr>
            <a:xfrm>
              <a:off x="4166276" y="3854453"/>
              <a:ext cx="731520" cy="64008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097BB9D5-C5EA-7217-25AD-87D4B5C32B9A}"/>
                </a:ext>
              </a:extLst>
            </p:cNvPr>
            <p:cNvSpPr/>
            <p:nvPr/>
          </p:nvSpPr>
          <p:spPr>
            <a:xfrm flipV="1">
              <a:off x="4125967" y="4273969"/>
              <a:ext cx="807627" cy="236052"/>
            </a:xfrm>
            <a:prstGeom prst="arc">
              <a:avLst>
                <a:gd name="adj1" fmla="val 11275459"/>
                <a:gd name="adj2" fmla="val 21077974"/>
              </a:avLst>
            </a:prstGeom>
            <a:solidFill>
              <a:srgbClr val="C00000"/>
            </a:solidFill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72C7FEC0-ADF9-602C-0B08-3B6E4E5BB43D}"/>
                </a:ext>
              </a:extLst>
            </p:cNvPr>
            <p:cNvSpPr/>
            <p:nvPr/>
          </p:nvSpPr>
          <p:spPr>
            <a:xfrm rot="7313461" flipV="1">
              <a:off x="4014939" y="4046968"/>
              <a:ext cx="807627" cy="236052"/>
            </a:xfrm>
            <a:prstGeom prst="arc">
              <a:avLst>
                <a:gd name="adj1" fmla="val 11451867"/>
                <a:gd name="adj2" fmla="val 21077974"/>
              </a:avLst>
            </a:prstGeom>
            <a:solidFill>
              <a:srgbClr val="C00000"/>
            </a:solidFill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7F0EA872-0CDF-64E9-C772-C8CA1665931F}"/>
                </a:ext>
              </a:extLst>
            </p:cNvPr>
            <p:cNvSpPr/>
            <p:nvPr/>
          </p:nvSpPr>
          <p:spPr>
            <a:xfrm rot="14373813" flipV="1">
              <a:off x="4251104" y="4056422"/>
              <a:ext cx="807627" cy="236052"/>
            </a:xfrm>
            <a:prstGeom prst="arc">
              <a:avLst>
                <a:gd name="adj1" fmla="val 11378268"/>
                <a:gd name="adj2" fmla="val 21077974"/>
              </a:avLst>
            </a:prstGeom>
            <a:solidFill>
              <a:srgbClr val="C00000"/>
            </a:solidFill>
            <a:ln w="666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0A3602-CAC4-6762-75EE-8AF9A3C66F44}"/>
                </a:ext>
              </a:extLst>
            </p:cNvPr>
            <p:cNvSpPr/>
            <p:nvPr/>
          </p:nvSpPr>
          <p:spPr>
            <a:xfrm>
              <a:off x="4217146" y="4149739"/>
              <a:ext cx="640080" cy="2743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700" b="1" spc="-75">
                  <a:solidFill>
                    <a:schemeClr val="tx1"/>
                  </a:solidFill>
                  <a:latin typeface="Arial Narrow" panose="020B0606020202030204" pitchFamily="34" charset="0"/>
                </a:rPr>
                <a:t>NSRS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35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build="p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FE619C1-4D4D-B194-8F0D-5E2E3BB8EF56}"/>
              </a:ext>
            </a:extLst>
          </p:cNvPr>
          <p:cNvSpPr txBox="1"/>
          <p:nvPr/>
        </p:nvSpPr>
        <p:spPr>
          <a:xfrm>
            <a:off x="1600200" y="5810313"/>
            <a:ext cx="50292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Source: </a:t>
            </a:r>
            <a:r>
              <a:rPr lang="en-US" sz="78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</a:t>
            </a:r>
            <a:r>
              <a:rPr lang="en-US" sz="788" dirty="0">
                <a:solidFill>
                  <a:srgbClr val="000000"/>
                </a:solidFill>
                <a:latin typeface="Arial Narrow" panose="020B0606020202030204" pitchFamily="34" charset="0"/>
              </a:rPr>
              <a:t>What It Would Take for Apple to Disentangle Itself from China,” Patrick McGee, </a:t>
            </a:r>
            <a:r>
              <a:rPr lang="en-US" sz="788" i="1" dirty="0">
                <a:solidFill>
                  <a:srgbClr val="000000"/>
                </a:solidFill>
                <a:latin typeface="Arial Narrow" panose="020B0606020202030204" pitchFamily="34" charset="0"/>
              </a:rPr>
              <a:t>Financial Times</a:t>
            </a:r>
            <a:r>
              <a:rPr lang="en-US" sz="788" dirty="0">
                <a:solidFill>
                  <a:srgbClr val="000000"/>
                </a:solidFill>
                <a:latin typeface="Arial Narrow" panose="020B0606020202030204" pitchFamily="34" charset="0"/>
              </a:rPr>
              <a:t>, January 18, 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3B81D7-D9C8-5C7C-12AB-7D7E841B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69" y="903721"/>
            <a:ext cx="8442416" cy="65722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= U.S. + EU 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Shares of global manufacturing value added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54E13-1A4C-20E2-0AA0-6B825DCDB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6"/>
          <a:stretch/>
        </p:blipFill>
        <p:spPr>
          <a:xfrm>
            <a:off x="1246504" y="1977226"/>
            <a:ext cx="6754496" cy="3794924"/>
          </a:xfrm>
          <a:prstGeom prst="rect">
            <a:avLst/>
          </a:prstGeom>
        </p:spPr>
      </p:pic>
      <p:sp>
        <p:nvSpPr>
          <p:cNvPr id="3" name="Up Arrow 11">
            <a:extLst>
              <a:ext uri="{FF2B5EF4-FFF2-40B4-BE49-F238E27FC236}">
                <a16:creationId xmlns:a16="http://schemas.microsoft.com/office/drawing/2014/main" id="{D8735AE8-614F-C8CE-3204-46CCE0AF47DF}"/>
              </a:ext>
            </a:extLst>
          </p:cNvPr>
          <p:cNvSpPr/>
          <p:nvPr/>
        </p:nvSpPr>
        <p:spPr bwMode="auto">
          <a:xfrm>
            <a:off x="2895600" y="5792106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Up Arrow 11">
            <a:extLst>
              <a:ext uri="{FF2B5EF4-FFF2-40B4-BE49-F238E27FC236}">
                <a16:creationId xmlns:a16="http://schemas.microsoft.com/office/drawing/2014/main" id="{ABA9461A-C947-FE88-2B8A-B3D57F0B49E9}"/>
              </a:ext>
            </a:extLst>
          </p:cNvPr>
          <p:cNvSpPr/>
          <p:nvPr/>
        </p:nvSpPr>
        <p:spPr bwMode="auto">
          <a:xfrm>
            <a:off x="781067" y="5772150"/>
            <a:ext cx="360040" cy="64807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3C53-D931-25E3-D4AF-775F0ABB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China’s low consumption, high manufacturing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D3F133-4972-5F46-FE54-341138CD7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03223"/>
              </p:ext>
            </p:extLst>
          </p:nvPr>
        </p:nvGraphicFramePr>
        <p:xfrm>
          <a:off x="685800" y="1981200"/>
          <a:ext cx="7772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9680">
                  <a:extLst>
                    <a:ext uri="{9D8B030D-6E8A-4147-A177-3AD203B41FA5}">
                      <a16:colId xmlns:a16="http://schemas.microsoft.com/office/drawing/2014/main" val="2942407620"/>
                    </a:ext>
                  </a:extLst>
                </a:gridCol>
                <a:gridCol w="1456566">
                  <a:extLst>
                    <a:ext uri="{9D8B030D-6E8A-4147-A177-3AD203B41FA5}">
                      <a16:colId xmlns:a16="http://schemas.microsoft.com/office/drawing/2014/main" val="3228966575"/>
                    </a:ext>
                  </a:extLst>
                </a:gridCol>
                <a:gridCol w="1596154">
                  <a:extLst>
                    <a:ext uri="{9D8B030D-6E8A-4147-A177-3AD203B41FA5}">
                      <a16:colId xmlns:a16="http://schemas.microsoft.com/office/drawing/2014/main" val="118979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67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Share of global GDP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93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Share of global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Share of global 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1503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121B9-435A-DB53-8586-E965D18B9F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2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rgbClr val="002060"/>
                </a:solidFill>
              </a:rPr>
              <a:t>Super high investment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43BA44-55F6-4B26-ACA4-9E6E58EF075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5800" y="1844824"/>
            <a:ext cx="76200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4500" b="1">
                <a:solidFill>
                  <a:srgbClr val="000099"/>
                </a:solidFill>
              </a:rPr>
              <a:t>GDP = C  +  I  +  (X-M) + 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7500" t="43000" r="50000" b="29000"/>
          <a:stretch>
            <a:fillRect/>
          </a:stretch>
        </p:blipFill>
        <p:spPr bwMode="auto">
          <a:xfrm>
            <a:off x="304800" y="2971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125" t="31000" r="72500" b="44000"/>
          <a:stretch>
            <a:fillRect/>
          </a:stretch>
        </p:blipFill>
        <p:spPr bwMode="auto">
          <a:xfrm>
            <a:off x="152400" y="4895850"/>
            <a:ext cx="2228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33528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</a:rPr>
              <a:t>68%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8228" y="338128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</a:rPr>
              <a:t>16%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7262" y="33528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</a:rPr>
              <a:t>-3%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1604" y="33528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</a:rPr>
              <a:t>19%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50686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38%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71" y="50686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43%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5716" y="506866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+2%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1604" y="50686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17%</a:t>
            </a:r>
          </a:p>
        </p:txBody>
      </p:sp>
      <p:pic>
        <p:nvPicPr>
          <p:cNvPr id="15" name="Picture 8" descr="http://asia-knowledge.tki.org.nz/var/ezasiak/storage/images/media/images/china_in_characters/2171-1-eng-NZ/china_in_characters_reference.gif"/>
          <p:cNvPicPr>
            <a:picLocks noChangeAspect="1" noChangeArrowheads="1"/>
          </p:cNvPicPr>
          <p:nvPr/>
        </p:nvPicPr>
        <p:blipFill rotWithShape="1">
          <a:blip r:embed="rId5" cstate="print"/>
          <a:srcRect r="10569"/>
          <a:stretch/>
        </p:blipFill>
        <p:spPr bwMode="auto">
          <a:xfrm>
            <a:off x="9396536" y="919162"/>
            <a:ext cx="2947307" cy="16668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72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0CFF-BE58-BA72-77D0-5FCA1637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China’s slowing growth rates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7D2219-4E4D-AC92-5C1D-712196483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73661"/>
            <a:ext cx="6934199" cy="43779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04DF3-99D0-74FD-945E-4AFB5FF6F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Up Arrow 11">
            <a:extLst>
              <a:ext uri="{FF2B5EF4-FFF2-40B4-BE49-F238E27FC236}">
                <a16:creationId xmlns:a16="http://schemas.microsoft.com/office/drawing/2014/main" id="{CF2254C3-11CD-7526-95FB-C0AE75A120EC}"/>
              </a:ext>
            </a:extLst>
          </p:cNvPr>
          <p:cNvSpPr/>
          <p:nvPr/>
        </p:nvSpPr>
        <p:spPr bwMode="auto">
          <a:xfrm>
            <a:off x="3308040" y="5954352"/>
            <a:ext cx="360040" cy="58809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Up Arrow 11">
            <a:extLst>
              <a:ext uri="{FF2B5EF4-FFF2-40B4-BE49-F238E27FC236}">
                <a16:creationId xmlns:a16="http://schemas.microsoft.com/office/drawing/2014/main" id="{47594EB6-4EDF-FBD4-CFD7-479C6BAE7E83}"/>
              </a:ext>
            </a:extLst>
          </p:cNvPr>
          <p:cNvSpPr/>
          <p:nvPr/>
        </p:nvSpPr>
        <p:spPr bwMode="auto">
          <a:xfrm>
            <a:off x="4610099" y="5954351"/>
            <a:ext cx="360040" cy="58809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99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26C7-0F36-DEEF-6EB5-33D56D7D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93" y="5334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Coastal zones </a:t>
            </a:r>
            <a:endParaRPr lang="en-US" sz="4000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CC5D4C-5669-C508-8ADE-BA74FA94D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796595"/>
            <a:ext cx="4476186" cy="48925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647A5-5C64-3878-2C0E-E881346F3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2466AC-E85B-44A3-8078-E32E4F48635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6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25F0B10-4460-42E4-8CCE-2049E0300948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/>
              <a:t>63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Japan &amp; Korea broke out of 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middle-income trap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/>
          <a:srcRect l="34583" t="49631" r="50000" b="26666"/>
          <a:stretch>
            <a:fillRect/>
          </a:stretch>
        </p:blipFill>
        <p:spPr bwMode="auto">
          <a:xfrm>
            <a:off x="1619672" y="1844824"/>
            <a:ext cx="5702861" cy="493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809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44DE-CEFC-27FF-6E41-C2F9710D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What if China does half of a Korea?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4AA7D0-8C97-20F2-7B27-49D75EE2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993" y="1898375"/>
            <a:ext cx="6669891" cy="48348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69FA-BB50-58CF-8B2C-D8F25BC7B7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0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1921-FF2A-D8C6-65C1-FF17C3E5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Robots: from minnow to 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whale in 10 years</a:t>
            </a:r>
            <a:r>
              <a:rPr lang="en-US" dirty="0">
                <a:solidFill>
                  <a:srgbClr val="002060"/>
                </a:solidFill>
              </a:rPr>
              <a:t>	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9AFA90-F303-C414-D7F8-F144F7CF7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66899"/>
            <a:ext cx="7704222" cy="43053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3BE9A-CE42-A364-170E-D54ED47FF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77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0C96-55B5-48A8-80C2-05C8D59B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2060"/>
                </a:solidFill>
              </a:rPr>
              <a:t>No heed to ROE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F4EF4-E7DC-49D9-9658-4703454B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 err="1"/>
              <a:t>Kentara</a:t>
            </a:r>
            <a:r>
              <a:rPr lang="en-US" sz="2400"/>
              <a:t> </a:t>
            </a:r>
            <a:r>
              <a:rPr lang="en-US" sz="2400" err="1"/>
              <a:t>Aikawa</a:t>
            </a:r>
            <a:r>
              <a:rPr lang="en-US" sz="2400"/>
              <a:t>, Chairman of Mitsubishi Heavy Industry, 1998: </a:t>
            </a:r>
          </a:p>
          <a:p>
            <a:pPr lvl="1"/>
            <a:r>
              <a:rPr lang="en-US" sz="2400"/>
              <a:t>“For some time, I have been asserting that the business practices of MHI puts </a:t>
            </a:r>
            <a:r>
              <a:rPr lang="en-US" sz="2400" b="1"/>
              <a:t>more stress on employment than profits</a:t>
            </a:r>
            <a:r>
              <a:rPr lang="en-US" sz="2400"/>
              <a:t>.  We pay absolutely </a:t>
            </a:r>
            <a:r>
              <a:rPr lang="en-US" sz="2400" b="1"/>
              <a:t>no heed to such concepts as ROE... </a:t>
            </a:r>
          </a:p>
          <a:p>
            <a:pPr lvl="1"/>
            <a:r>
              <a:rPr lang="en-US" sz="2400"/>
              <a:t>That is why I publicly comment that </a:t>
            </a:r>
            <a:r>
              <a:rPr lang="en-US" sz="2400" b="1"/>
              <a:t>MHI will not give its shareholders preference</a:t>
            </a:r>
            <a:r>
              <a:rPr lang="en-US" sz="2400"/>
              <a:t>.  </a:t>
            </a:r>
            <a:r>
              <a:rPr lang="en-US" sz="2400" b="1"/>
              <a:t>If the stock has no appeal, the investors can sell it off straight away, but our employees do not have such freedom of choice.”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0DB2E-CCF4-47A0-A7CD-4C154DC37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4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2E91FC6-955E-A956-3D0F-7DDA5D653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8"/>
          <a:stretch/>
        </p:blipFill>
        <p:spPr bwMode="auto">
          <a:xfrm>
            <a:off x="974646" y="1814578"/>
            <a:ext cx="7327691" cy="50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065180-E7A3-B73D-0288-9DED5E177C67}"/>
              </a:ext>
            </a:extLst>
          </p:cNvPr>
          <p:cNvSpPr txBox="1"/>
          <p:nvPr/>
        </p:nvSpPr>
        <p:spPr>
          <a:xfrm>
            <a:off x="3810000" y="3571360"/>
            <a:ext cx="891540" cy="42242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425" b="1" dirty="0">
                <a:solidFill>
                  <a:srgbClr val="FF0000"/>
                </a:solidFill>
              </a:rPr>
              <a:t>Market</a:t>
            </a:r>
            <a:br>
              <a:rPr lang="en-US" sz="1425" b="1" dirty="0">
                <a:solidFill>
                  <a:srgbClr val="FF0000"/>
                </a:solidFill>
              </a:rPr>
            </a:br>
            <a:r>
              <a:rPr lang="en-US" sz="1425" b="1" u="sng" dirty="0">
                <a:solidFill>
                  <a:srgbClr val="FF0000"/>
                </a:solidFill>
              </a:rPr>
              <a:t>Creating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1CB9A-D54C-47AF-9A98-78B2F969ED33}"/>
              </a:ext>
            </a:extLst>
          </p:cNvPr>
          <p:cNvSpPr txBox="1"/>
          <p:nvPr/>
        </p:nvSpPr>
        <p:spPr>
          <a:xfrm>
            <a:off x="5867400" y="1814578"/>
            <a:ext cx="1989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Performance-Improving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37949-086F-1A3F-90F3-06B04A725E2A}"/>
              </a:ext>
            </a:extLst>
          </p:cNvPr>
          <p:cNvSpPr txBox="1"/>
          <p:nvPr/>
        </p:nvSpPr>
        <p:spPr>
          <a:xfrm>
            <a:off x="1447800" y="2438400"/>
            <a:ext cx="1451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Market-Creating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EDC39-8A3A-FDC1-54A7-A13730A4B6F7}"/>
              </a:ext>
            </a:extLst>
          </p:cNvPr>
          <p:cNvSpPr txBox="1"/>
          <p:nvPr/>
        </p:nvSpPr>
        <p:spPr>
          <a:xfrm>
            <a:off x="6096000" y="3560885"/>
            <a:ext cx="891540" cy="42242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425" b="1" u="sng" dirty="0">
                <a:solidFill>
                  <a:srgbClr val="FF0000"/>
                </a:solidFill>
              </a:rPr>
              <a:t>Efficiency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FD6E24-9BDE-8E60-C945-74A11C5187C8}"/>
              </a:ext>
            </a:extLst>
          </p:cNvPr>
          <p:cNvSpPr txBox="1"/>
          <p:nvPr/>
        </p:nvSpPr>
        <p:spPr>
          <a:xfrm>
            <a:off x="5029200" y="3571359"/>
            <a:ext cx="891540" cy="422423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425" b="1" dirty="0">
                <a:solidFill>
                  <a:srgbClr val="FF0000"/>
                </a:solidFill>
              </a:rPr>
              <a:t>Performance</a:t>
            </a:r>
            <a:br>
              <a:rPr lang="en-US" sz="1425" b="1" dirty="0">
                <a:solidFill>
                  <a:srgbClr val="FF0000"/>
                </a:solidFill>
              </a:rPr>
            </a:br>
            <a:r>
              <a:rPr lang="en-US" sz="1425" b="1" u="sng" dirty="0">
                <a:solidFill>
                  <a:srgbClr val="FF0000"/>
                </a:solidFill>
              </a:rPr>
              <a:t>Improving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5FCEA3-36E3-06E4-BC43-A05F15101E14}"/>
              </a:ext>
            </a:extLst>
          </p:cNvPr>
          <p:cNvSpPr txBox="1">
            <a:spLocks/>
          </p:cNvSpPr>
          <p:nvPr/>
        </p:nvSpPr>
        <p:spPr bwMode="auto">
          <a:xfrm>
            <a:off x="742950" y="1143788"/>
            <a:ext cx="8401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2060"/>
                </a:solidFill>
                <a:latin typeface="+mj-lt"/>
              </a:rPr>
              <a:t>How short-termism fails to invest in market creating </a:t>
            </a:r>
            <a:r>
              <a:rPr lang="en-US" sz="3600" kern="0">
                <a:solidFill>
                  <a:srgbClr val="002060"/>
                </a:solidFill>
                <a:latin typeface="+mj-lt"/>
              </a:rPr>
              <a:t>&amp; factories</a:t>
            </a:r>
            <a:endParaRPr lang="en-US" sz="2400" i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5F8F6F-EAFD-2940-ED0D-B7380F345AD9}"/>
              </a:ext>
            </a:extLst>
          </p:cNvPr>
          <p:cNvSpPr txBox="1">
            <a:spLocks/>
          </p:cNvSpPr>
          <p:nvPr/>
        </p:nvSpPr>
        <p:spPr bwMode="auto">
          <a:xfrm>
            <a:off x="-1676399" y="1143788"/>
            <a:ext cx="1143000" cy="1962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20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–"/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  <a:lvl6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319D1-FAF3-0E05-13C9-0273DF20A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180D-9FCE-73F4-8245-148DC0CB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12" y="5334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Eating markets from below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Nucor Steel (Clay Christensen)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46C4F-B9D8-4459-7B0A-CD56F213D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441AE7-2415-0D5D-43B7-378B0B7F8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993" y="1828800"/>
            <a:ext cx="6286438" cy="4724400"/>
          </a:xfrm>
        </p:spPr>
      </p:pic>
    </p:spTree>
    <p:extLst>
      <p:ext uri="{BB962C8B-B14F-4D97-AF65-F5344CB8AC3E}">
        <p14:creationId xmlns:p14="http://schemas.microsoft.com/office/powerpoint/2010/main" val="169826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1CB3B-FEF4-35DB-2A53-C3987DF6C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8033-4D84-0D6C-1830-015D1735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4C2A-34C7-453C-9B3F-A4C352B0C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05693"/>
            <a:ext cx="7772400" cy="4114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China’s rise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How did it happen?</a:t>
            </a:r>
          </a:p>
          <a:p>
            <a:pPr lvl="1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B2BA-07DD-AFE0-F3F1-93EDE0F43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1868-5AAF-3311-7E8A-A1E1AB22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0559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Fragmentation of production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	</a:t>
            </a:r>
            <a:r>
              <a:rPr lang="en-US" sz="2400" i="1" dirty="0">
                <a:solidFill>
                  <a:srgbClr val="002060"/>
                </a:solidFill>
              </a:rPr>
              <a:t>Richard Baldwin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B58C5-4835-2D14-2361-00CB4AB0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2918"/>
            <a:ext cx="4040188" cy="639762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1985 Toyota Corolla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338CD-8163-FD13-8A12-F08A776F8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06283" y="1832918"/>
            <a:ext cx="4041775" cy="639762"/>
          </a:xfrm>
        </p:spPr>
        <p:txBody>
          <a:bodyPr/>
          <a:lstStyle/>
          <a:p>
            <a:r>
              <a:rPr lang="en-US" dirty="0"/>
              <a:t>        </a:t>
            </a:r>
            <a:r>
              <a:rPr lang="en-US" dirty="0">
                <a:solidFill>
                  <a:srgbClr val="FF0000"/>
                </a:solidFill>
              </a:rPr>
              <a:t>Car Seat Today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846AC-7EF1-A122-84DD-C9831F523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7DD76-8AAF-4873-A5D2-FFEDB44F0E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 descr="This 1985 Toyota Corolla GT-S Sold for 4 Times its Original Price - The Car  Guide">
            <a:extLst>
              <a:ext uri="{FF2B5EF4-FFF2-40B4-BE49-F238E27FC236}">
                <a16:creationId xmlns:a16="http://schemas.microsoft.com/office/drawing/2014/main" id="{CD0EB53F-726C-04E5-2804-0C0003FAFF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7960"/>
            <a:ext cx="4040188" cy="25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57A0F19-A811-788F-924C-4EABF5104D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85097"/>
            <a:ext cx="4041775" cy="3130844"/>
          </a:xfrm>
        </p:spPr>
      </p:pic>
    </p:spTree>
    <p:extLst>
      <p:ext uri="{BB962C8B-B14F-4D97-AF65-F5344CB8AC3E}">
        <p14:creationId xmlns:p14="http://schemas.microsoft.com/office/powerpoint/2010/main" val="228512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3215-8077-604F-8176-CA7A26F3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Put China’s growth on 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B3DB-DF4E-5C3B-C008-4D549007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Japan &amp; Korea produced whole products and kept foreign investment out</a:t>
            </a:r>
          </a:p>
          <a:p>
            <a:endParaRPr lang="en-US" sz="2400" dirty="0"/>
          </a:p>
          <a:p>
            <a:r>
              <a:rPr lang="en-US" sz="2400" dirty="0"/>
              <a:t>China took low-wage phases of many industries &amp; got major help from Western companies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76F0E-EB80-F64D-87E1-6E15C3D77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40FCC-CB12-4611-810C-20E96FF4DB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8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724392-4127-4023-8022-f34e3e4712d3">
      <Terms xmlns="http://schemas.microsoft.com/office/infopath/2007/PartnerControls"/>
    </lcf76f155ced4ddcb4097134ff3c332f>
    <TaxCatchAll xmlns="f3734251-b688-48a9-9868-3bcfaa349d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A07869D882648A96431C1019F6CCF" ma:contentTypeVersion="19" ma:contentTypeDescription="Create a new document." ma:contentTypeScope="" ma:versionID="70b5f66924413199460f137349dd1b2a">
  <xsd:schema xmlns:xsd="http://www.w3.org/2001/XMLSchema" xmlns:xs="http://www.w3.org/2001/XMLSchema" xmlns:p="http://schemas.microsoft.com/office/2006/metadata/properties" xmlns:ns2="de724392-4127-4023-8022-f34e3e4712d3" xmlns:ns3="f3734251-b688-48a9-9868-3bcfaa349d34" targetNamespace="http://schemas.microsoft.com/office/2006/metadata/properties" ma:root="true" ma:fieldsID="b74bee998377d9acded46573490334e8" ns2:_="" ns3:_="">
    <xsd:import namespace="de724392-4127-4023-8022-f34e3e4712d3"/>
    <xsd:import namespace="f3734251-b688-48a9-9868-3bcfaa349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24392-4127-4023-8022-f34e3e471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34031f-5af4-462f-909d-b01dcfe103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34251-b688-48a9-9868-3bcfaa349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1d13ab-b3d9-4dc2-81fa-676027a22dbf}" ma:internalName="TaxCatchAll" ma:showField="CatchAllData" ma:web="f3734251-b688-48a9-9868-3bcfaa349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4AEA6-4CC0-4855-9507-41187895D318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d89d2b22-bd21-4c4a-9913-23b9cd30b9e5"/>
    <ds:schemaRef ds:uri="http://schemas.microsoft.com/office/infopath/2007/PartnerControls"/>
    <ds:schemaRef ds:uri="98deb9e1-5d89-48ac-8626-1e31954f61d6"/>
  </ds:schemaRefs>
</ds:datastoreItem>
</file>

<file path=customXml/itemProps2.xml><?xml version="1.0" encoding="utf-8"?>
<ds:datastoreItem xmlns:ds="http://schemas.openxmlformats.org/officeDocument/2006/customXml" ds:itemID="{7DEB3E46-5352-4985-A0D8-E14BE4CAE6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5F8CD-9FD3-4A49-9F52-EE6B985197AE}"/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1779</Words>
  <Application>Microsoft Office PowerPoint</Application>
  <PresentationFormat>On-screen Show (4:3)</PresentationFormat>
  <Paragraphs>322</Paragraphs>
  <Slides>69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Arial Narrow</vt:lpstr>
      <vt:lpstr>Calibri</vt:lpstr>
      <vt:lpstr>Tahoma</vt:lpstr>
      <vt:lpstr>Times New Roman</vt:lpstr>
      <vt:lpstr>Default Design</vt:lpstr>
      <vt:lpstr>Economic Competition with China </vt:lpstr>
      <vt:lpstr>Outline</vt:lpstr>
      <vt:lpstr>Innovation is the battleground</vt:lpstr>
      <vt:lpstr>Long slow takeoff</vt:lpstr>
      <vt:lpstr>Most gains since 2001  GDP in constant dollars at exchange rates </vt:lpstr>
      <vt:lpstr>China = U.S. + EU   Shares of global manufacturing value added  </vt:lpstr>
      <vt:lpstr>Outline</vt:lpstr>
      <vt:lpstr>Fragmentation of production  Richard Baldwin </vt:lpstr>
      <vt:lpstr>Put China’s growth on steroids</vt:lpstr>
      <vt:lpstr>How did China dominate?</vt:lpstr>
      <vt:lpstr>Consumption Down, Investment Up</vt:lpstr>
      <vt:lpstr>Technology strategy</vt:lpstr>
      <vt:lpstr>Outline</vt:lpstr>
      <vt:lpstr>U.S. manufacturing output flat</vt:lpstr>
      <vt:lpstr>U.S. manufacturing jobs down</vt:lpstr>
      <vt:lpstr>Financial short-termism hurts manufacturing</vt:lpstr>
      <vt:lpstr>Even Mag 7 offshore production</vt:lpstr>
      <vt:lpstr>How different can you be?  Investment as percent of GDP </vt:lpstr>
      <vt:lpstr>Asymmetric Racers on Different Tracks</vt:lpstr>
      <vt:lpstr>Outline</vt:lpstr>
      <vt:lpstr>China’s slowdown</vt:lpstr>
      <vt:lpstr>Second China shock is coming  David Autor</vt:lpstr>
      <vt:lpstr>Will the Mag 7 save us?  Mag 7 investments in AI</vt:lpstr>
      <vt:lpstr>What do you think?</vt:lpstr>
      <vt:lpstr>Each may lead AI in different areas</vt:lpstr>
      <vt:lpstr>Bonus Slides</vt:lpstr>
      <vt:lpstr>Most gains since 2001  GDP in constant dollars at exchange rate</vt:lpstr>
      <vt:lpstr>PowerPoint Presentation</vt:lpstr>
      <vt:lpstr>Economic impacts of an extended cut off</vt:lpstr>
      <vt:lpstr>Does not mean no conflict</vt:lpstr>
      <vt:lpstr>Is it the Mag 7 vs. China Inc.?  Mag 7 investments in AI</vt:lpstr>
      <vt:lpstr>Is it Changing?  U.S. manufacturing construction up  </vt:lpstr>
      <vt:lpstr>U.S. vs China total debt</vt:lpstr>
      <vt:lpstr>Rising debt</vt:lpstr>
      <vt:lpstr>Comparative debt</vt:lpstr>
      <vt:lpstr>Plays into China’s hands</vt:lpstr>
      <vt:lpstr>Asymmetric Racers</vt:lpstr>
      <vt:lpstr>U.S.-China GDP at PPP  Purchasing power parity</vt:lpstr>
      <vt:lpstr>Global trade surpluses &amp; deficits</vt:lpstr>
      <vt:lpstr>U.S. private investment down  Rubio</vt:lpstr>
      <vt:lpstr>USTR Jamieson Greer</vt:lpstr>
      <vt:lpstr>Future Strategy</vt:lpstr>
      <vt:lpstr>China dominates world manufacturing exports</vt:lpstr>
      <vt:lpstr>PowerPoint Presentation</vt:lpstr>
      <vt:lpstr>PowerPoint Presentation</vt:lpstr>
      <vt:lpstr>Treasury Secretary Scott Bessent </vt:lpstr>
      <vt:lpstr>Oren Cass: one view   American Compass</vt:lpstr>
      <vt:lpstr>Graham Allison: another view  Foreign Policy July 29, 2025</vt:lpstr>
      <vt:lpstr>U.S. China Shares of Global Manufacturing</vt:lpstr>
      <vt:lpstr>USTR Robert Lighthizer  First Trump Administration</vt:lpstr>
      <vt:lpstr>China’s trade surplus in goods</vt:lpstr>
      <vt:lpstr>U.S. trade and capital flows   Capital inflows = trade outflows</vt:lpstr>
      <vt:lpstr>U.S. low percent of GDP in manufacturing</vt:lpstr>
      <vt:lpstr>Morris Chang  Founder of Taiwan Semiconductor Manufacturing Company</vt:lpstr>
      <vt:lpstr>China’s EV juggernaut  Taizhou smart factory</vt:lpstr>
      <vt:lpstr>China’s rapid rise in GDP   Market exchange rates</vt:lpstr>
      <vt:lpstr>Largest GDP in PPP  Purchasing power parity</vt:lpstr>
      <vt:lpstr>U.S. manufacturing output excluding computers &amp; semiconductors</vt:lpstr>
      <vt:lpstr>PowerPoint Presentation</vt:lpstr>
      <vt:lpstr>China’s low consumption, high manufacturing</vt:lpstr>
      <vt:lpstr>Super high investment</vt:lpstr>
      <vt:lpstr>China’s slowing growth rates</vt:lpstr>
      <vt:lpstr>Coastal zones </vt:lpstr>
      <vt:lpstr>Japan &amp; Korea broke out of  middle-income trap</vt:lpstr>
      <vt:lpstr>What if China does half of a Korea?</vt:lpstr>
      <vt:lpstr>Robots: from minnow to  whale in 10 years </vt:lpstr>
      <vt:lpstr>No heed to ROE</vt:lpstr>
      <vt:lpstr>PowerPoint Presentation</vt:lpstr>
      <vt:lpstr>Eating markets from below  Nucor Steel (Clay Christensen)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Foulon</dc:creator>
  <cp:lastModifiedBy>Brent, Robert S CIV US ES/FAC</cp:lastModifiedBy>
  <cp:revision>19</cp:revision>
  <cp:lastPrinted>2025-08-05T19:54:32Z</cp:lastPrinted>
  <dcterms:created xsi:type="dcterms:W3CDTF">2008-05-07T18:04:14Z</dcterms:created>
  <dcterms:modified xsi:type="dcterms:W3CDTF">2026-02-22T13:54:31Z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0x0101008C3A07869D882648A96431C1019F6CCF</vt:lpwstr>
  </property>
</Properties>
</file>