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notesSlides/notesSlide38.xml" ContentType="application/vnd.openxmlformats-officedocument.presentationml.notesSlide+xml"/>
  <Override PartName="/ppt/notesSlides/notesSlide70.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37.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handoutMasterIdLst>
    <p:handoutMasterId r:id="rId94"/>
  </p:handoutMasterIdLst>
  <p:sldIdLst>
    <p:sldId id="325" r:id="rId2"/>
    <p:sldId id="401" r:id="rId3"/>
    <p:sldId id="418" r:id="rId4"/>
    <p:sldId id="400" r:id="rId5"/>
    <p:sldId id="405" r:id="rId6"/>
    <p:sldId id="355" r:id="rId7"/>
    <p:sldId id="374" r:id="rId8"/>
    <p:sldId id="377" r:id="rId9"/>
    <p:sldId id="395" r:id="rId10"/>
    <p:sldId id="466" r:id="rId11"/>
    <p:sldId id="363" r:id="rId12"/>
    <p:sldId id="423" r:id="rId13"/>
    <p:sldId id="465" r:id="rId14"/>
    <p:sldId id="427" r:id="rId15"/>
    <p:sldId id="429" r:id="rId16"/>
    <p:sldId id="468" r:id="rId17"/>
    <p:sldId id="470" r:id="rId18"/>
    <p:sldId id="428" r:id="rId19"/>
    <p:sldId id="469" r:id="rId20"/>
    <p:sldId id="471" r:id="rId21"/>
    <p:sldId id="472" r:id="rId22"/>
    <p:sldId id="425" r:id="rId23"/>
    <p:sldId id="467" r:id="rId24"/>
    <p:sldId id="426" r:id="rId25"/>
    <p:sldId id="407" r:id="rId26"/>
    <p:sldId id="373" r:id="rId27"/>
    <p:sldId id="356" r:id="rId28"/>
    <p:sldId id="346" r:id="rId29"/>
    <p:sldId id="349" r:id="rId30"/>
    <p:sldId id="344" r:id="rId31"/>
    <p:sldId id="464" r:id="rId32"/>
    <p:sldId id="340" r:id="rId33"/>
    <p:sldId id="398" r:id="rId34"/>
    <p:sldId id="359" r:id="rId35"/>
    <p:sldId id="420" r:id="rId36"/>
    <p:sldId id="421" r:id="rId37"/>
    <p:sldId id="414" r:id="rId38"/>
    <p:sldId id="361" r:id="rId39"/>
    <p:sldId id="415" r:id="rId40"/>
    <p:sldId id="406" r:id="rId41"/>
    <p:sldId id="419" r:id="rId42"/>
    <p:sldId id="416" r:id="rId43"/>
    <p:sldId id="424" r:id="rId44"/>
    <p:sldId id="390" r:id="rId45"/>
    <p:sldId id="417" r:id="rId46"/>
    <p:sldId id="411" r:id="rId47"/>
    <p:sldId id="408" r:id="rId48"/>
    <p:sldId id="422" r:id="rId49"/>
    <p:sldId id="380" r:id="rId50"/>
    <p:sldId id="412" r:id="rId51"/>
    <p:sldId id="397" r:id="rId52"/>
    <p:sldId id="399" r:id="rId53"/>
    <p:sldId id="371" r:id="rId54"/>
    <p:sldId id="402" r:id="rId55"/>
    <p:sldId id="393" r:id="rId56"/>
    <p:sldId id="386" r:id="rId57"/>
    <p:sldId id="389" r:id="rId58"/>
    <p:sldId id="394" r:id="rId59"/>
    <p:sldId id="404" r:id="rId60"/>
    <p:sldId id="403" r:id="rId61"/>
    <p:sldId id="333" r:id="rId62"/>
    <p:sldId id="392" r:id="rId63"/>
    <p:sldId id="375" r:id="rId64"/>
    <p:sldId id="365" r:id="rId65"/>
    <p:sldId id="391" r:id="rId66"/>
    <p:sldId id="339" r:id="rId67"/>
    <p:sldId id="387" r:id="rId68"/>
    <p:sldId id="388" r:id="rId69"/>
    <p:sldId id="334" r:id="rId70"/>
    <p:sldId id="379" r:id="rId71"/>
    <p:sldId id="367" r:id="rId72"/>
    <p:sldId id="338" r:id="rId73"/>
    <p:sldId id="326" r:id="rId74"/>
    <p:sldId id="331" r:id="rId75"/>
    <p:sldId id="357" r:id="rId76"/>
    <p:sldId id="327" r:id="rId77"/>
    <p:sldId id="328" r:id="rId78"/>
    <p:sldId id="330" r:id="rId79"/>
    <p:sldId id="358" r:id="rId80"/>
    <p:sldId id="362" r:id="rId81"/>
    <p:sldId id="368" r:id="rId82"/>
    <p:sldId id="364" r:id="rId83"/>
    <p:sldId id="336" r:id="rId84"/>
    <p:sldId id="335" r:id="rId85"/>
    <p:sldId id="360" r:id="rId86"/>
    <p:sldId id="337" r:id="rId87"/>
    <p:sldId id="347" r:id="rId88"/>
    <p:sldId id="352" r:id="rId89"/>
    <p:sldId id="350" r:id="rId90"/>
    <p:sldId id="351" r:id="rId91"/>
    <p:sldId id="353" r:id="rId92"/>
  </p:sldIdLst>
  <p:sldSz cx="9144000" cy="6858000" type="screen4x3"/>
  <p:notesSz cx="7023100" cy="93091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initials="P" lastIdx="1" clrIdx="0">
    <p:extLst>
      <p:ext uri="{19B8F6BF-5375-455C-9EA6-DF929625EA0E}">
        <p15:presenceInfo xmlns:p15="http://schemas.microsoft.com/office/powerpoint/2012/main" userId="S::Paul.Bernstein@ndu.edu::988b94a3-5d2f-4ebd-91c0-2f8c67e3d3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D26"/>
    <a:srgbClr val="FF1426"/>
    <a:srgbClr val="663300"/>
    <a:srgbClr val="0000FF"/>
    <a:srgbClr val="1D8B3A"/>
    <a:srgbClr val="0064C8"/>
    <a:srgbClr val="D22210"/>
    <a:srgbClr val="EE3926"/>
    <a:srgbClr val="0099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83" autoAdjust="0"/>
    <p:restoredTop sz="93140" autoAdjust="0"/>
  </p:normalViewPr>
  <p:slideViewPr>
    <p:cSldViewPr>
      <p:cViewPr varScale="1">
        <p:scale>
          <a:sx n="105" d="100"/>
          <a:sy n="105" d="100"/>
        </p:scale>
        <p:origin x="1880" y="2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4"/>
    </p:cViewPr>
  </p:sorterViewPr>
  <p:notesViewPr>
    <p:cSldViewPr>
      <p:cViewPr varScale="1">
        <p:scale>
          <a:sx n="84" d="100"/>
          <a:sy n="84" d="100"/>
        </p:scale>
        <p:origin x="3920" y="200"/>
      </p:cViewPr>
      <p:guideLst>
        <p:guide orient="horz" pos="2880"/>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2" y="1"/>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t" anchorCtr="0" compatLnSpc="1">
            <a:prstTxWarp prst="textNoShape">
              <a:avLst/>
            </a:prstTxWarp>
          </a:bodyPr>
          <a:lstStyle>
            <a:lvl1pPr defTabSz="936497">
              <a:defRPr sz="1200" b="0">
                <a:latin typeface="Arial" charset="0"/>
              </a:defRPr>
            </a:lvl1pPr>
          </a:lstStyle>
          <a:p>
            <a:pPr>
              <a:defRPr/>
            </a:pPr>
            <a:endParaRPr lang="en-US"/>
          </a:p>
        </p:txBody>
      </p:sp>
      <p:sp>
        <p:nvSpPr>
          <p:cNvPr id="114691" name="Rectangle 3"/>
          <p:cNvSpPr>
            <a:spLocks noGrp="1" noChangeArrowheads="1"/>
          </p:cNvSpPr>
          <p:nvPr>
            <p:ph type="dt" sz="quarter" idx="1"/>
          </p:nvPr>
        </p:nvSpPr>
        <p:spPr bwMode="auto">
          <a:xfrm>
            <a:off x="3977532" y="1"/>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t" anchorCtr="0" compatLnSpc="1">
            <a:prstTxWarp prst="textNoShape">
              <a:avLst/>
            </a:prstTxWarp>
          </a:bodyPr>
          <a:lstStyle>
            <a:lvl1pPr algn="r" defTabSz="936497">
              <a:defRPr sz="1200" b="0">
                <a:latin typeface="Arial" charset="0"/>
              </a:defRPr>
            </a:lvl1pPr>
          </a:lstStyle>
          <a:p>
            <a:pPr>
              <a:defRPr/>
            </a:pPr>
            <a:endParaRPr lang="en-US"/>
          </a:p>
        </p:txBody>
      </p:sp>
      <p:sp>
        <p:nvSpPr>
          <p:cNvPr id="114692" name="Rectangle 4"/>
          <p:cNvSpPr>
            <a:spLocks noGrp="1" noChangeArrowheads="1"/>
          </p:cNvSpPr>
          <p:nvPr>
            <p:ph type="ftr" sz="quarter" idx="2"/>
          </p:nvPr>
        </p:nvSpPr>
        <p:spPr bwMode="auto">
          <a:xfrm>
            <a:off x="2" y="8841885"/>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b" anchorCtr="0" compatLnSpc="1">
            <a:prstTxWarp prst="textNoShape">
              <a:avLst/>
            </a:prstTxWarp>
          </a:bodyPr>
          <a:lstStyle>
            <a:lvl1pPr defTabSz="936497">
              <a:defRPr sz="1200" b="0">
                <a:latin typeface="Arial" charset="0"/>
              </a:defRPr>
            </a:lvl1pPr>
          </a:lstStyle>
          <a:p>
            <a:pPr>
              <a:defRPr/>
            </a:pPr>
            <a:endParaRPr lang="en-US"/>
          </a:p>
        </p:txBody>
      </p:sp>
      <p:sp>
        <p:nvSpPr>
          <p:cNvPr id="114693" name="Rectangle 5"/>
          <p:cNvSpPr>
            <a:spLocks noGrp="1" noChangeArrowheads="1"/>
          </p:cNvSpPr>
          <p:nvPr>
            <p:ph type="sldNum" sz="quarter" idx="3"/>
          </p:nvPr>
        </p:nvSpPr>
        <p:spPr bwMode="auto">
          <a:xfrm>
            <a:off x="3977532" y="8841885"/>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b" anchorCtr="0" compatLnSpc="1">
            <a:prstTxWarp prst="textNoShape">
              <a:avLst/>
            </a:prstTxWarp>
          </a:bodyPr>
          <a:lstStyle>
            <a:lvl1pPr algn="r" defTabSz="936497">
              <a:defRPr sz="1200" b="0"/>
            </a:lvl1pPr>
          </a:lstStyle>
          <a:p>
            <a:fld id="{4DFB57E4-37B7-47E7-AE44-EA3A852BAE34}" type="slidenum">
              <a:rPr lang="en-US" altLang="en-US"/>
              <a:pPr/>
              <a:t>‹#›</a:t>
            </a:fld>
            <a:endParaRPr lang="en-US" altLang="en-US"/>
          </a:p>
        </p:txBody>
      </p:sp>
    </p:spTree>
    <p:extLst>
      <p:ext uri="{BB962C8B-B14F-4D97-AF65-F5344CB8AC3E}">
        <p14:creationId xmlns:p14="http://schemas.microsoft.com/office/powerpoint/2010/main" val="3573417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1"/>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t" anchorCtr="0" compatLnSpc="1">
            <a:prstTxWarp prst="textNoShape">
              <a:avLst/>
            </a:prstTxWarp>
          </a:bodyPr>
          <a:lstStyle>
            <a:lvl1pPr defTabSz="936497">
              <a:defRPr sz="1200" b="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77532" y="1"/>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t" anchorCtr="0" compatLnSpc="1">
            <a:prstTxWarp prst="textNoShape">
              <a:avLst/>
            </a:prstTxWarp>
          </a:bodyPr>
          <a:lstStyle>
            <a:lvl1pPr algn="r" defTabSz="936497">
              <a:defRPr sz="1200" b="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2948" y="4422544"/>
            <a:ext cx="5617208" cy="418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294" name="Rectangle 6"/>
          <p:cNvSpPr>
            <a:spLocks noGrp="1" noChangeArrowheads="1"/>
          </p:cNvSpPr>
          <p:nvPr>
            <p:ph type="ftr" sz="quarter" idx="4"/>
          </p:nvPr>
        </p:nvSpPr>
        <p:spPr bwMode="auto">
          <a:xfrm>
            <a:off x="2" y="8841885"/>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b" anchorCtr="0" compatLnSpc="1">
            <a:prstTxWarp prst="textNoShape">
              <a:avLst/>
            </a:prstTxWarp>
          </a:bodyPr>
          <a:lstStyle>
            <a:lvl1pPr defTabSz="936497">
              <a:defRPr sz="1200" b="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77532" y="8841885"/>
            <a:ext cx="3043979" cy="46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4" tIns="46785" rIns="93574" bIns="46785" numCol="1" anchor="b" anchorCtr="0" compatLnSpc="1">
            <a:prstTxWarp prst="textNoShape">
              <a:avLst/>
            </a:prstTxWarp>
          </a:bodyPr>
          <a:lstStyle>
            <a:lvl1pPr algn="r" defTabSz="936497">
              <a:defRPr sz="1200" b="0"/>
            </a:lvl1pPr>
          </a:lstStyle>
          <a:p>
            <a:fld id="{9FAA2514-3E33-4AA8-AAC8-9526072BA450}" type="slidenum">
              <a:rPr lang="en-US" altLang="en-US"/>
              <a:pPr/>
              <a:t>‹#›</a:t>
            </a:fld>
            <a:endParaRPr lang="en-US" altLang="en-US"/>
          </a:p>
        </p:txBody>
      </p:sp>
    </p:spTree>
    <p:extLst>
      <p:ext uri="{BB962C8B-B14F-4D97-AF65-F5344CB8AC3E}">
        <p14:creationId xmlns:p14="http://schemas.microsoft.com/office/powerpoint/2010/main" val="3069666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68350"/>
            <a:ext cx="4654550" cy="3492500"/>
          </a:xfrm>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1</a:t>
            </a:fld>
            <a:endParaRPr lang="en-US" altLang="en-US"/>
          </a:p>
        </p:txBody>
      </p:sp>
      <p:sp>
        <p:nvSpPr>
          <p:cNvPr id="5" name="Notes Placeholder 4">
            <a:extLst>
              <a:ext uri="{FF2B5EF4-FFF2-40B4-BE49-F238E27FC236}">
                <a16:creationId xmlns:a16="http://schemas.microsoft.com/office/drawing/2014/main" id="{308727E8-95F3-0553-CC14-399F68BD47B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489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10</a:t>
            </a:fld>
            <a:endParaRPr lang="en-US" altLang="en-US"/>
          </a:p>
        </p:txBody>
      </p:sp>
      <p:sp>
        <p:nvSpPr>
          <p:cNvPr id="5" name="Notes Placeholder 4">
            <a:extLst>
              <a:ext uri="{FF2B5EF4-FFF2-40B4-BE49-F238E27FC236}">
                <a16:creationId xmlns:a16="http://schemas.microsoft.com/office/drawing/2014/main" id="{BE08BC62-39AC-534A-9B4B-C36DD4F986C6}"/>
              </a:ext>
            </a:extLst>
          </p:cNvPr>
          <p:cNvSpPr>
            <a:spLocks noGrp="1"/>
          </p:cNvSpPr>
          <p:nvPr>
            <p:ph type="body" sz="quarter" idx="3"/>
          </p:nvPr>
        </p:nvSpPr>
        <p:spPr>
          <a:xfrm>
            <a:off x="702948" y="4578350"/>
            <a:ext cx="5617208" cy="4188935"/>
          </a:xfrm>
        </p:spPr>
        <p:txBody>
          <a:bodyPr/>
          <a:lstStyle/>
          <a:p>
            <a:endParaRPr lang="en-US"/>
          </a:p>
        </p:txBody>
      </p:sp>
    </p:spTree>
    <p:extLst>
      <p:ext uri="{BB962C8B-B14F-4D97-AF65-F5344CB8AC3E}">
        <p14:creationId xmlns:p14="http://schemas.microsoft.com/office/powerpoint/2010/main" val="159478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E33F5DC5-2313-D466-2361-ED1E0AB22A2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16022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704850"/>
            <a:ext cx="4654550" cy="3492500"/>
          </a:xfrm>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12</a:t>
            </a:fld>
            <a:endParaRPr lang="en-US" altLang="en-US" dirty="0"/>
          </a:p>
        </p:txBody>
      </p:sp>
    </p:spTree>
    <p:extLst>
      <p:ext uri="{BB962C8B-B14F-4D97-AF65-F5344CB8AC3E}">
        <p14:creationId xmlns:p14="http://schemas.microsoft.com/office/powerpoint/2010/main" val="357389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4850"/>
            <a:ext cx="4654550" cy="3492500"/>
          </a:xfrm>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13</a:t>
            </a:fld>
            <a:endParaRPr lang="en-US" altLang="en-US"/>
          </a:p>
        </p:txBody>
      </p:sp>
      <p:sp>
        <p:nvSpPr>
          <p:cNvPr id="5" name="Notes Placeholder 4">
            <a:extLst>
              <a:ext uri="{FF2B5EF4-FFF2-40B4-BE49-F238E27FC236}">
                <a16:creationId xmlns:a16="http://schemas.microsoft.com/office/drawing/2014/main" id="{050C084C-CF09-A330-5D61-62369681AA7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3399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81050"/>
            <a:ext cx="4654550" cy="3492500"/>
          </a:xfrm>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14</a:t>
            </a:fld>
            <a:endParaRPr lang="en-US" altLang="en-US" dirty="0"/>
          </a:p>
        </p:txBody>
      </p:sp>
      <p:sp>
        <p:nvSpPr>
          <p:cNvPr id="5" name="Notes Placeholder 4">
            <a:extLst>
              <a:ext uri="{FF2B5EF4-FFF2-40B4-BE49-F238E27FC236}">
                <a16:creationId xmlns:a16="http://schemas.microsoft.com/office/drawing/2014/main" id="{3FCCCD69-B5B5-AB97-846E-CB27703D282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1226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15</a:t>
            </a:fld>
            <a:endParaRPr lang="en-US" altLang="en-US" dirty="0"/>
          </a:p>
        </p:txBody>
      </p:sp>
      <p:sp>
        <p:nvSpPr>
          <p:cNvPr id="5" name="Notes Placeholder 4">
            <a:extLst>
              <a:ext uri="{FF2B5EF4-FFF2-40B4-BE49-F238E27FC236}">
                <a16:creationId xmlns:a16="http://schemas.microsoft.com/office/drawing/2014/main" id="{7C2C6B98-A475-A947-722E-D4F7AE52D7E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068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15950"/>
            <a:ext cx="4654550" cy="3492500"/>
          </a:xfrm>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16</a:t>
            </a:fld>
            <a:endParaRPr lang="en-US" altLang="en-US"/>
          </a:p>
        </p:txBody>
      </p:sp>
    </p:spTree>
    <p:extLst>
      <p:ext uri="{BB962C8B-B14F-4D97-AF65-F5344CB8AC3E}">
        <p14:creationId xmlns:p14="http://schemas.microsoft.com/office/powerpoint/2010/main" val="168015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17</a:t>
            </a:fld>
            <a:endParaRPr lang="en-US" altLang="en-US"/>
          </a:p>
        </p:txBody>
      </p:sp>
      <p:sp>
        <p:nvSpPr>
          <p:cNvPr id="5" name="Notes Placeholder 4">
            <a:extLst>
              <a:ext uri="{FF2B5EF4-FFF2-40B4-BE49-F238E27FC236}">
                <a16:creationId xmlns:a16="http://schemas.microsoft.com/office/drawing/2014/main" id="{97222F0D-0C50-05E6-45C1-B9B710DAFC6D}"/>
              </a:ext>
            </a:extLst>
          </p:cNvPr>
          <p:cNvSpPr>
            <a:spLocks noGrp="1"/>
          </p:cNvSpPr>
          <p:nvPr>
            <p:ph type="body" sz="quarter" idx="3"/>
          </p:nvPr>
        </p:nvSpPr>
        <p:spPr>
          <a:xfrm>
            <a:off x="702948" y="4504215"/>
            <a:ext cx="5617208" cy="4188935"/>
          </a:xfrm>
        </p:spPr>
        <p:txBody>
          <a:bodyPr/>
          <a:lstStyle/>
          <a:p>
            <a:endParaRPr lang="en-US" dirty="0"/>
          </a:p>
        </p:txBody>
      </p:sp>
    </p:spTree>
    <p:extLst>
      <p:ext uri="{BB962C8B-B14F-4D97-AF65-F5344CB8AC3E}">
        <p14:creationId xmlns:p14="http://schemas.microsoft.com/office/powerpoint/2010/main" val="1205572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28650"/>
            <a:ext cx="4654550" cy="3492500"/>
          </a:xfrm>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18</a:t>
            </a:fld>
            <a:endParaRPr lang="en-US" altLang="en-US" dirty="0"/>
          </a:p>
        </p:txBody>
      </p:sp>
      <p:sp>
        <p:nvSpPr>
          <p:cNvPr id="5" name="Notes Placeholder 4">
            <a:extLst>
              <a:ext uri="{FF2B5EF4-FFF2-40B4-BE49-F238E27FC236}">
                <a16:creationId xmlns:a16="http://schemas.microsoft.com/office/drawing/2014/main" id="{677EBB41-C8AD-FB35-48DC-106CC037D1E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0393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19</a:t>
            </a:fld>
            <a:endParaRPr lang="en-US" altLang="en-US"/>
          </a:p>
        </p:txBody>
      </p:sp>
      <p:sp>
        <p:nvSpPr>
          <p:cNvPr id="5" name="Notes Placeholder 4">
            <a:extLst>
              <a:ext uri="{FF2B5EF4-FFF2-40B4-BE49-F238E27FC236}">
                <a16:creationId xmlns:a16="http://schemas.microsoft.com/office/drawing/2014/main" id="{575445FA-6F92-3248-66DF-CF94BDD878C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0327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2</a:t>
            </a:fld>
            <a:endParaRPr lang="en-US" altLang="en-US"/>
          </a:p>
        </p:txBody>
      </p:sp>
      <p:sp>
        <p:nvSpPr>
          <p:cNvPr id="5" name="Notes Placeholder 4">
            <a:extLst>
              <a:ext uri="{FF2B5EF4-FFF2-40B4-BE49-F238E27FC236}">
                <a16:creationId xmlns:a16="http://schemas.microsoft.com/office/drawing/2014/main" id="{5B830F93-8177-35EF-1D8D-47AA8D16316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61288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20</a:t>
            </a:fld>
            <a:endParaRPr lang="en-US" altLang="en-US" dirty="0"/>
          </a:p>
        </p:txBody>
      </p:sp>
      <p:sp>
        <p:nvSpPr>
          <p:cNvPr id="5" name="Notes Placeholder 4">
            <a:extLst>
              <a:ext uri="{FF2B5EF4-FFF2-40B4-BE49-F238E27FC236}">
                <a16:creationId xmlns:a16="http://schemas.microsoft.com/office/drawing/2014/main" id="{AD193590-6486-9B38-7491-0954D2EF3A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7802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21</a:t>
            </a:fld>
            <a:endParaRPr lang="en-US" altLang="en-US"/>
          </a:p>
        </p:txBody>
      </p:sp>
      <p:sp>
        <p:nvSpPr>
          <p:cNvPr id="5" name="Notes Placeholder 4">
            <a:extLst>
              <a:ext uri="{FF2B5EF4-FFF2-40B4-BE49-F238E27FC236}">
                <a16:creationId xmlns:a16="http://schemas.microsoft.com/office/drawing/2014/main" id="{9D123365-AE6F-036A-23DB-C1144CF156CC}"/>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73017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15950"/>
            <a:ext cx="4654550" cy="3492500"/>
          </a:xfrm>
        </p:spPr>
      </p:sp>
      <p:sp>
        <p:nvSpPr>
          <p:cNvPr id="4" name="Slide Number Placeholder 3"/>
          <p:cNvSpPr>
            <a:spLocks noGrp="1"/>
          </p:cNvSpPr>
          <p:nvPr>
            <p:ph type="sldNum" sz="quarter" idx="5"/>
          </p:nvPr>
        </p:nvSpPr>
        <p:spPr/>
        <p:txBody>
          <a:bodyPr/>
          <a:lstStyle/>
          <a:p>
            <a:r>
              <a:rPr lang="en-US" altLang="en-US" dirty="0"/>
              <a:t> </a:t>
            </a:r>
            <a:fld id="{9FAA2514-3E33-4AA8-AAC8-9526072BA450}" type="slidenum">
              <a:rPr lang="en-US" altLang="en-US" smtClean="0"/>
              <a:pPr/>
              <a:t>22</a:t>
            </a:fld>
            <a:endParaRPr lang="en-US" altLang="en-US" dirty="0"/>
          </a:p>
        </p:txBody>
      </p:sp>
      <p:sp>
        <p:nvSpPr>
          <p:cNvPr id="5" name="Notes Placeholder 4">
            <a:extLst>
              <a:ext uri="{FF2B5EF4-FFF2-40B4-BE49-F238E27FC236}">
                <a16:creationId xmlns:a16="http://schemas.microsoft.com/office/drawing/2014/main" id="{8F8E33A0-9BC3-7BB7-EE68-F25BEF85A7A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02165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4850"/>
            <a:ext cx="4654550" cy="3492500"/>
          </a:xfrm>
        </p:spPr>
      </p:sp>
      <p:sp>
        <p:nvSpPr>
          <p:cNvPr id="4" name="Slide Number Placeholder 3"/>
          <p:cNvSpPr>
            <a:spLocks noGrp="1"/>
          </p:cNvSpPr>
          <p:nvPr>
            <p:ph type="sldNum" sz="quarter" idx="5"/>
          </p:nvPr>
        </p:nvSpPr>
        <p:spPr>
          <a:xfrm>
            <a:off x="6483350" y="8805563"/>
            <a:ext cx="539750" cy="465616"/>
          </a:xfrm>
        </p:spPr>
        <p:txBody>
          <a:bodyPr/>
          <a:lstStyle/>
          <a:p>
            <a:r>
              <a:rPr lang="en-US" altLang="en-US" dirty="0"/>
              <a:t> </a:t>
            </a:r>
            <a:fld id="{9FAA2514-3E33-4AA8-AAC8-9526072BA450}" type="slidenum">
              <a:rPr lang="en-US" altLang="en-US" smtClean="0"/>
              <a:pPr/>
              <a:t>23</a:t>
            </a:fld>
            <a:endParaRPr lang="en-US" altLang="en-US" dirty="0"/>
          </a:p>
        </p:txBody>
      </p:sp>
      <p:sp>
        <p:nvSpPr>
          <p:cNvPr id="5" name="Notes Placeholder 4">
            <a:extLst>
              <a:ext uri="{FF2B5EF4-FFF2-40B4-BE49-F238E27FC236}">
                <a16:creationId xmlns:a16="http://schemas.microsoft.com/office/drawing/2014/main" id="{900EA9AD-D880-8FFF-A910-1B8C4638397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82430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24</a:t>
            </a:fld>
            <a:endParaRPr lang="en-US" altLang="en-US" dirty="0"/>
          </a:p>
        </p:txBody>
      </p:sp>
      <p:sp>
        <p:nvSpPr>
          <p:cNvPr id="5" name="Notes Placeholder 4">
            <a:extLst>
              <a:ext uri="{FF2B5EF4-FFF2-40B4-BE49-F238E27FC236}">
                <a16:creationId xmlns:a16="http://schemas.microsoft.com/office/drawing/2014/main" id="{E7A230B8-5CAD-32B2-1761-D8B5EB04110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14058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25</a:t>
            </a:fld>
            <a:endParaRPr lang="en-US" altLang="en-US"/>
          </a:p>
        </p:txBody>
      </p:sp>
      <p:sp>
        <p:nvSpPr>
          <p:cNvPr id="5" name="Notes Placeholder 4">
            <a:extLst>
              <a:ext uri="{FF2B5EF4-FFF2-40B4-BE49-F238E27FC236}">
                <a16:creationId xmlns:a16="http://schemas.microsoft.com/office/drawing/2014/main" id="{2D90669E-4192-D0EF-AAF0-0D0B0BEA8B0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4972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53669ACB-A919-92E4-1178-6D3462BB4BA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517866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692150"/>
            <a:ext cx="4654550" cy="3492500"/>
          </a:xfrm>
        </p:spPr>
      </p:sp>
      <p:sp>
        <p:nvSpPr>
          <p:cNvPr id="4" name="Slide Number Placeholder 3"/>
          <p:cNvSpPr>
            <a:spLocks noGrp="1"/>
          </p:cNvSpPr>
          <p:nvPr>
            <p:ph type="sldNum" sz="quarter" idx="10"/>
          </p:nvPr>
        </p:nvSpPr>
        <p:spPr/>
        <p:txBody>
          <a:bodyPr/>
          <a:lstStyle/>
          <a:p>
            <a:r>
              <a:rPr lang="en-US" altLang="en-US" dirty="0"/>
              <a:t>  </a:t>
            </a:r>
          </a:p>
        </p:txBody>
      </p:sp>
      <p:sp>
        <p:nvSpPr>
          <p:cNvPr id="5" name="Notes Placeholder 4">
            <a:extLst>
              <a:ext uri="{FF2B5EF4-FFF2-40B4-BE49-F238E27FC236}">
                <a16:creationId xmlns:a16="http://schemas.microsoft.com/office/drawing/2014/main" id="{22A2DCEA-BCDE-C1F0-BC6C-CF7E5D3824A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7885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28</a:t>
            </a:fld>
            <a:endParaRPr lang="en-US" altLang="en-US"/>
          </a:p>
        </p:txBody>
      </p:sp>
      <p:sp>
        <p:nvSpPr>
          <p:cNvPr id="5" name="Notes Placeholder 4">
            <a:extLst>
              <a:ext uri="{FF2B5EF4-FFF2-40B4-BE49-F238E27FC236}">
                <a16:creationId xmlns:a16="http://schemas.microsoft.com/office/drawing/2014/main" id="{8FD7C859-D4D3-2F62-01AD-A933E9BFB28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93941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29</a:t>
            </a:fld>
            <a:endParaRPr lang="en-US" altLang="en-US" dirty="0"/>
          </a:p>
        </p:txBody>
      </p:sp>
      <p:sp>
        <p:nvSpPr>
          <p:cNvPr id="5" name="Notes Placeholder 4">
            <a:extLst>
              <a:ext uri="{FF2B5EF4-FFF2-40B4-BE49-F238E27FC236}">
                <a16:creationId xmlns:a16="http://schemas.microsoft.com/office/drawing/2014/main" id="{F60E9307-2F47-7E47-4CDF-8257BF638E7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52289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3</a:t>
            </a:fld>
            <a:endParaRPr lang="en-US" altLang="en-US"/>
          </a:p>
        </p:txBody>
      </p:sp>
      <p:sp>
        <p:nvSpPr>
          <p:cNvPr id="5" name="Notes Placeholder 4">
            <a:extLst>
              <a:ext uri="{FF2B5EF4-FFF2-40B4-BE49-F238E27FC236}">
                <a16:creationId xmlns:a16="http://schemas.microsoft.com/office/drawing/2014/main" id="{1FCC255C-5ADA-131A-6C8D-3E1DB11F46B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7692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30</a:t>
            </a:fld>
            <a:endParaRPr lang="en-US" altLang="en-US"/>
          </a:p>
        </p:txBody>
      </p:sp>
      <p:pic>
        <p:nvPicPr>
          <p:cNvPr id="5" name="Picture 2" descr="Image result for herman ka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1606550"/>
            <a:ext cx="3276600" cy="1696123"/>
          </a:xfrm>
          <a:prstGeom prst="rect">
            <a:avLst/>
          </a:prstGeom>
          <a:noFill/>
          <a:extLst>
            <a:ext uri="{909E8E84-426E-40DD-AFC4-6F175D3DCCD1}">
              <a14:hiddenFill xmlns:a14="http://schemas.microsoft.com/office/drawing/2010/main">
                <a:solidFill>
                  <a:srgbClr val="FFFFFF"/>
                </a:solidFill>
              </a14:hiddenFill>
            </a:ext>
          </a:extLst>
        </p:spPr>
      </p:pic>
      <p:sp>
        <p:nvSpPr>
          <p:cNvPr id="6" name="Notes Placeholder 5">
            <a:extLst>
              <a:ext uri="{FF2B5EF4-FFF2-40B4-BE49-F238E27FC236}">
                <a16:creationId xmlns:a16="http://schemas.microsoft.com/office/drawing/2014/main" id="{A56DB4F1-236B-D064-8077-116FDEF05FA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493577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D915C7A-B7F9-F30C-B889-BBC33A55E827}"/>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86419E73-E4E9-82D5-D3FA-F3D80AFE4B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87044" name="Slide Number Placeholder 3">
            <a:extLst>
              <a:ext uri="{FF2B5EF4-FFF2-40B4-BE49-F238E27FC236}">
                <a16:creationId xmlns:a16="http://schemas.microsoft.com/office/drawing/2014/main" id="{2B430FF7-27DB-0AC3-F09D-37F76A801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b="1">
                <a:solidFill>
                  <a:schemeClr val="tx1"/>
                </a:solidFill>
                <a:latin typeface="Arial" panose="020B0604020202020204" pitchFamily="34" charset="0"/>
                <a:ea typeface="ＭＳ Ｐゴシック" panose="020B0600070205080204" pitchFamily="34" charset="-128"/>
              </a:defRPr>
            </a:lvl1pPr>
            <a:lvl2pPr marL="742950" indent="-285750" defTabSz="933450">
              <a:defRPr sz="2400" b="1">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b="1">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b="1">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89D3132-0015-4F69-A452-AE20838EB302}" type="slidenum">
              <a:rPr lang="en-US" altLang="en-US" sz="1200" b="0" smtClean="0"/>
              <a:pPr/>
              <a:t>31</a:t>
            </a:fld>
            <a:endParaRPr lang="en-US" altLang="en-US" sz="1200"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32</a:t>
            </a:fld>
            <a:endParaRPr lang="en-US" altLang="en-US"/>
          </a:p>
        </p:txBody>
      </p:sp>
    </p:spTree>
    <p:extLst>
      <p:ext uri="{BB962C8B-B14F-4D97-AF65-F5344CB8AC3E}">
        <p14:creationId xmlns:p14="http://schemas.microsoft.com/office/powerpoint/2010/main" val="3895264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33</a:t>
            </a:fld>
            <a:endParaRPr lang="en-US" altLang="en-US"/>
          </a:p>
        </p:txBody>
      </p:sp>
    </p:spTree>
    <p:extLst>
      <p:ext uri="{BB962C8B-B14F-4D97-AF65-F5344CB8AC3E}">
        <p14:creationId xmlns:p14="http://schemas.microsoft.com/office/powerpoint/2010/main" val="3042874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34</a:t>
            </a:fld>
            <a:endParaRPr lang="en-US" altLang="en-US"/>
          </a:p>
        </p:txBody>
      </p:sp>
    </p:spTree>
    <p:extLst>
      <p:ext uri="{BB962C8B-B14F-4D97-AF65-F5344CB8AC3E}">
        <p14:creationId xmlns:p14="http://schemas.microsoft.com/office/powerpoint/2010/main" val="494349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898525"/>
            <a:ext cx="4654550" cy="3492500"/>
          </a:xfrm>
        </p:spPr>
      </p:sp>
      <p:sp>
        <p:nvSpPr>
          <p:cNvPr id="3" name="Notes Placeholder 2"/>
          <p:cNvSpPr>
            <a:spLocks noGrp="1"/>
          </p:cNvSpPr>
          <p:nvPr>
            <p:ph type="body" idx="1"/>
          </p:nvPr>
        </p:nvSpPr>
        <p:spPr>
          <a:xfrm>
            <a:off x="234950" y="4422775"/>
            <a:ext cx="6553200" cy="4803775"/>
          </a:xfrm>
        </p:spPr>
        <p:txBody>
          <a:bodyPr/>
          <a:lstStyle/>
          <a:p>
            <a:r>
              <a:rPr lang="en-US" sz="1400" dirty="0"/>
              <a:t>Old problem was largely a conv-</a:t>
            </a:r>
            <a:r>
              <a:rPr lang="en-US" sz="1400" dirty="0" err="1"/>
              <a:t>nuc</a:t>
            </a:r>
            <a:r>
              <a:rPr lang="en-US" sz="1400" dirty="0"/>
              <a:t> , US-Soviet dynamic. Early cold war fear – bolt out of blue </a:t>
            </a:r>
            <a:r>
              <a:rPr lang="en-US" sz="1400" dirty="0" err="1"/>
              <a:t>nuc</a:t>
            </a:r>
            <a:r>
              <a:rPr lang="en-US" sz="1400" dirty="0"/>
              <a:t> or big conv attack in Europe leading to rapid </a:t>
            </a:r>
            <a:r>
              <a:rPr lang="en-US" sz="1400" dirty="0" err="1"/>
              <a:t>nuc</a:t>
            </a:r>
            <a:r>
              <a:rPr lang="en-US" sz="1400" dirty="0"/>
              <a:t> escalation.  Inadvertent war via rogue actors or false warning</a:t>
            </a:r>
          </a:p>
          <a:p>
            <a:endParaRPr lang="en-US" sz="1400" dirty="0"/>
          </a:p>
          <a:p>
            <a:r>
              <a:rPr lang="en-US" sz="1400" dirty="0"/>
              <a:t>New:  multi-phase, multi-domain, multi-actor dynamic.  No longer worry much surprise nuclear attack but do worry about the opposite end of the spectrum – gray zone and how deterrence applies there, if at all.  Still worry about unintended nuclear use but concerns now focused on degraded C2 due to cyber attacks, or inadvertent escalation because conv and </a:t>
            </a:r>
            <a:r>
              <a:rPr lang="en-US" sz="1400" dirty="0" err="1"/>
              <a:t>nuc</a:t>
            </a:r>
            <a:r>
              <a:rPr lang="en-US" sz="1400" dirty="0"/>
              <a:t> forces and C2 are commingled, or the advent of AI that could reduce human agency in strategic decision making </a:t>
            </a:r>
          </a:p>
          <a:p>
            <a:endParaRPr lang="en-US" sz="1400" dirty="0"/>
          </a:p>
          <a:p>
            <a:r>
              <a:rPr lang="en-US" sz="1400" dirty="0"/>
              <a:t>The middle problem….the same but different.  Still an escalation problem but more complex today for the reasons we were just talking about.  Below the nuclear threshold through non-nuclear strategic capabilities that can be very coercive and damaging, and just above the nuclear threshold through capabilities and doctrines for the limited use of nuclear weapons.  Russia the most clear embodiment of this type of approach but we think China is moving in this direction as well. </a:t>
            </a:r>
          </a:p>
          <a:p>
            <a:r>
              <a:rPr lang="en-US" sz="1400" dirty="0"/>
              <a:t>The final wrinkle here…</a:t>
            </a:r>
          </a:p>
          <a:p>
            <a:endParaRPr lang="en-US" dirty="0"/>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35</a:t>
            </a:fld>
            <a:endParaRPr lang="en-US" altLang="en-US"/>
          </a:p>
        </p:txBody>
      </p:sp>
    </p:spTree>
    <p:extLst>
      <p:ext uri="{BB962C8B-B14F-4D97-AF65-F5344CB8AC3E}">
        <p14:creationId xmlns:p14="http://schemas.microsoft.com/office/powerpoint/2010/main" val="910112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898525"/>
            <a:ext cx="4654550" cy="3492500"/>
          </a:xfrm>
        </p:spPr>
      </p:sp>
      <p:sp>
        <p:nvSpPr>
          <p:cNvPr id="3" name="Notes Placeholder 2"/>
          <p:cNvSpPr>
            <a:spLocks noGrp="1"/>
          </p:cNvSpPr>
          <p:nvPr>
            <p:ph type="body" idx="1"/>
          </p:nvPr>
        </p:nvSpPr>
        <p:spPr>
          <a:xfrm>
            <a:off x="702948" y="4732815"/>
            <a:ext cx="5617208" cy="4188935"/>
          </a:xfrm>
        </p:spPr>
        <p:txBody>
          <a:bodyPr/>
          <a:lstStyle/>
          <a:p>
            <a:r>
              <a:rPr lang="en-US" sz="1800" dirty="0"/>
              <a:t>The new wrinkle is that there is now a rogue state that is part of this new problem set.  China is the much bigger and more consequential new player, but  North Korea presents its own deterrence dilemmas.  Talk about that a little later, time permitting.  </a:t>
            </a:r>
          </a:p>
          <a:p>
            <a:endParaRPr lang="en-US" sz="1800" dirty="0"/>
          </a:p>
          <a:p>
            <a:r>
              <a:rPr lang="en-US" sz="1800" dirty="0"/>
              <a:t>We have folks from the region. </a:t>
            </a:r>
            <a:endParaRPr lang="en-US" dirty="0"/>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36</a:t>
            </a:fld>
            <a:endParaRPr lang="en-US" altLang="en-US"/>
          </a:p>
        </p:txBody>
      </p:sp>
    </p:spTree>
    <p:extLst>
      <p:ext uri="{BB962C8B-B14F-4D97-AF65-F5344CB8AC3E}">
        <p14:creationId xmlns:p14="http://schemas.microsoft.com/office/powerpoint/2010/main" val="2178869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22543"/>
            <a:ext cx="7021510" cy="4884957"/>
          </a:xfrm>
        </p:spPr>
        <p:txBody>
          <a:bodyPr/>
          <a:lstStyle/>
          <a:p>
            <a:r>
              <a:rPr lang="en-US" sz="2000" dirty="0"/>
              <a:t>Let me just widen the aperture a little beyond influence ops and pol warfare narrowly defined to pick up some specific problems we’re wrestling with in real time.  We’re talking here about real attacks by known bad actors, but we’re still in a bit of a gray area because they are proxy actors and some of these attacks are not kinetic but cyber.  </a:t>
            </a:r>
          </a:p>
          <a:p>
            <a:r>
              <a:rPr lang="en-US" sz="2000" dirty="0" err="1"/>
              <a:t>WashPo</a:t>
            </a:r>
            <a:r>
              <a:rPr lang="en-US" sz="2000" dirty="0"/>
              <a:t> commentary last summer-- looking at ransomware attacks coming out of RF and attacks on US personnel by militias supporting Iran, we appear to be failing in our goal of deterring such attacks.</a:t>
            </a:r>
          </a:p>
          <a:p>
            <a:r>
              <a:rPr lang="en-US" sz="2000" dirty="0"/>
              <a:t>Do you agree?  And if so, how to restore or strengthen deterrence – on both the cyber piece and the Iran piece? </a:t>
            </a:r>
            <a:endParaRPr lang="en-US" sz="2000" b="1" dirty="0">
              <a:solidFill>
                <a:srgbClr val="FF0000"/>
              </a:solidFill>
            </a:endParaRPr>
          </a:p>
          <a:p>
            <a:endParaRPr lang="en-US" sz="1600" b="1" dirty="0">
              <a:solidFill>
                <a:srgbClr val="FF0000"/>
              </a:solidFill>
            </a:endParaRPr>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37</a:t>
            </a:fld>
            <a:endParaRPr lang="en-US" altLang="en-US"/>
          </a:p>
        </p:txBody>
      </p:sp>
    </p:spTree>
    <p:extLst>
      <p:ext uri="{BB962C8B-B14F-4D97-AF65-F5344CB8AC3E}">
        <p14:creationId xmlns:p14="http://schemas.microsoft.com/office/powerpoint/2010/main" val="499973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22545"/>
            <a:ext cx="7021510" cy="4884957"/>
          </a:xfrm>
        </p:spPr>
        <p:txBody>
          <a:bodyPr/>
          <a:lstStyle/>
          <a:p>
            <a:r>
              <a:rPr lang="en-US" sz="1900" dirty="0"/>
              <a:t>The 2017 NSS recognized this…most direct statement about deterrence in last admin’s </a:t>
            </a:r>
            <a:r>
              <a:rPr lang="en-US" sz="1900" dirty="0" err="1"/>
              <a:t>strat</a:t>
            </a:r>
            <a:r>
              <a:rPr lang="en-US" sz="1900" dirty="0"/>
              <a:t> docs.  Articulates the point about the complexity of the environment for operations and strategic </a:t>
            </a:r>
            <a:r>
              <a:rPr lang="en-US" sz="1900" dirty="0" err="1"/>
              <a:t>decisionmaking</a:t>
            </a:r>
            <a:r>
              <a:rPr lang="en-US" sz="1900" dirty="0"/>
              <a:t> and the need to deter in and across many domains of competition, capabilities, or conflict. It was good to see this in a high level strategy document but of course it’s a statement of a complicated problem and the directive in that last sentence is a tall order and a big agenda that demands some hard effort.</a:t>
            </a:r>
          </a:p>
          <a:p>
            <a:r>
              <a:rPr lang="en-US" sz="1900" dirty="0"/>
              <a:t>2018 NDS – does not make statements like this or address deterrence in this way.  It talks about the need to compete harder to deter better but does </a:t>
            </a:r>
            <a:r>
              <a:rPr lang="en-US" sz="1800" dirty="0"/>
              <a:t>not put forth any particular vision or concept for deterrence.</a:t>
            </a:r>
          </a:p>
          <a:p>
            <a:endParaRPr lang="en-US" sz="1800" dirty="0"/>
          </a:p>
          <a:p>
            <a:endParaRPr lang="en-US" sz="1800" dirty="0"/>
          </a:p>
          <a:p>
            <a:endParaRPr lang="en-US" sz="1800" dirty="0"/>
          </a:p>
          <a:p>
            <a:endParaRPr lang="en-US" sz="2000"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38</a:t>
            </a:fld>
            <a:endParaRPr lang="en-US" altLang="en-US" dirty="0"/>
          </a:p>
        </p:txBody>
      </p:sp>
    </p:spTree>
    <p:extLst>
      <p:ext uri="{BB962C8B-B14F-4D97-AF65-F5344CB8AC3E}">
        <p14:creationId xmlns:p14="http://schemas.microsoft.com/office/powerpoint/2010/main" val="3758361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39</a:t>
            </a:fld>
            <a:endParaRPr lang="en-US" altLang="en-US"/>
          </a:p>
        </p:txBody>
      </p:sp>
      <p:sp>
        <p:nvSpPr>
          <p:cNvPr id="5" name="Notes Placeholder 4">
            <a:extLst>
              <a:ext uri="{FF2B5EF4-FFF2-40B4-BE49-F238E27FC236}">
                <a16:creationId xmlns:a16="http://schemas.microsoft.com/office/drawing/2014/main" id="{4917B6FF-E825-44C5-89B1-F9A7A17076BD}"/>
              </a:ext>
            </a:extLst>
          </p:cNvPr>
          <p:cNvSpPr>
            <a:spLocks noGrp="1"/>
          </p:cNvSpPr>
          <p:nvPr>
            <p:ph type="body" sz="quarter" idx="3"/>
          </p:nvPr>
        </p:nvSpPr>
        <p:spPr>
          <a:xfrm>
            <a:off x="702948" y="4422544"/>
            <a:ext cx="5617208" cy="4651606"/>
          </a:xfrm>
        </p:spPr>
        <p:txBody>
          <a:bodyPr/>
          <a:lstStyle/>
          <a:p>
            <a:r>
              <a:rPr lang="en-US" sz="1600" dirty="0"/>
              <a:t>The Interim National Security Strategy Guidance came out in March I believe and really does not offer anything like what we saw a couple of minutes ago from the 2017 NSS.  New NSS has been drafted for a while and was supposed to be out a while ago but is held up, is suspect by what is happening in Ukraine. And until it’s issued we’re not going to see the NDS or the NPR or the MDR.</a:t>
            </a:r>
          </a:p>
          <a:p>
            <a:endParaRPr lang="en-US" sz="1600" dirty="0"/>
          </a:p>
          <a:p>
            <a:r>
              <a:rPr lang="en-US" sz="1600" dirty="0"/>
              <a:t>When the NDS does come out, I’m guessing in March, you’ll see that this idea of integrated deterrence you’ve been hearing about will be one of the central pillars of the strategy.  You can see what the Secretary was starting to articulate last year.  Pretty general…now fleshed out </a:t>
            </a:r>
          </a:p>
        </p:txBody>
      </p:sp>
    </p:spTree>
    <p:extLst>
      <p:ext uri="{BB962C8B-B14F-4D97-AF65-F5344CB8AC3E}">
        <p14:creationId xmlns:p14="http://schemas.microsoft.com/office/powerpoint/2010/main" val="367535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2150"/>
            <a:ext cx="4654550" cy="3492500"/>
          </a:xfrm>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4</a:t>
            </a:fld>
            <a:endParaRPr lang="en-US" altLang="en-US" dirty="0"/>
          </a:p>
        </p:txBody>
      </p:sp>
      <p:sp>
        <p:nvSpPr>
          <p:cNvPr id="5" name="Notes Placeholder 4">
            <a:extLst>
              <a:ext uri="{FF2B5EF4-FFF2-40B4-BE49-F238E27FC236}">
                <a16:creationId xmlns:a16="http://schemas.microsoft.com/office/drawing/2014/main" id="{528799F2-CEFD-342E-A960-BB8CE3E8A1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38346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55650"/>
            <a:ext cx="4654550" cy="3492500"/>
          </a:xfrm>
        </p:spPr>
      </p:sp>
      <p:sp>
        <p:nvSpPr>
          <p:cNvPr id="3" name="Notes Placeholder 2"/>
          <p:cNvSpPr>
            <a:spLocks noGrp="1"/>
          </p:cNvSpPr>
          <p:nvPr>
            <p:ph type="body" idx="1"/>
          </p:nvPr>
        </p:nvSpPr>
        <p:spPr>
          <a:xfrm>
            <a:off x="0" y="4273551"/>
            <a:ext cx="6940550" cy="5033950"/>
          </a:xfrm>
        </p:spPr>
        <p:txBody>
          <a:bodyPr/>
          <a:lstStyle/>
          <a:p>
            <a:r>
              <a:rPr lang="en-US" sz="2000" dirty="0"/>
              <a:t>Work in progress, not complete or right yet but my effort to plot the problem space and ask if and how deterrence works in these cells. And asking those questions reminds us that in the end, we are trying to deter specific actors from doing specific things in particular circumstances, across a pretty broad set of possible circumstances – and of course allies are key in many cases. Indeed if we find ourselves in a regional war, it’s almost certain we’re there because we are somehow defending an ally.  </a:t>
            </a:r>
          </a:p>
          <a:p>
            <a:r>
              <a:rPr lang="en-US" sz="2000" dirty="0"/>
              <a:t>Also a pretty broad set of functional challenges embedded here -- from influence ops to cyber to chem-bio, to advance precision strike to nuclear at a couple of different levels. </a:t>
            </a:r>
          </a:p>
          <a:p>
            <a:r>
              <a:rPr lang="en-US" sz="2000" dirty="0"/>
              <a:t>This would be a roadmap for a 3 hour briefing but I’ll only touch on a few of these with the time we have, moving across the top axis.  </a:t>
            </a:r>
          </a:p>
          <a:p>
            <a:endParaRPr lang="en-US" sz="1400" dirty="0"/>
          </a:p>
          <a:p>
            <a:endParaRPr lang="en-US" dirty="0"/>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40</a:t>
            </a:fld>
            <a:endParaRPr lang="en-US" altLang="en-US"/>
          </a:p>
        </p:txBody>
      </p:sp>
    </p:spTree>
    <p:extLst>
      <p:ext uri="{BB962C8B-B14F-4D97-AF65-F5344CB8AC3E}">
        <p14:creationId xmlns:p14="http://schemas.microsoft.com/office/powerpoint/2010/main" val="1248159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87388"/>
            <a:ext cx="4654550" cy="3492500"/>
          </a:xfrm>
        </p:spPr>
      </p:sp>
      <p:sp>
        <p:nvSpPr>
          <p:cNvPr id="3" name="Notes Placeholder 2"/>
          <p:cNvSpPr>
            <a:spLocks noGrp="1"/>
          </p:cNvSpPr>
          <p:nvPr>
            <p:ph type="body" idx="1"/>
          </p:nvPr>
        </p:nvSpPr>
        <p:spPr>
          <a:xfrm>
            <a:off x="311149" y="4422544"/>
            <a:ext cx="6710361" cy="4804006"/>
          </a:xfrm>
        </p:spPr>
        <p:txBody>
          <a:bodyPr/>
          <a:lstStyle/>
          <a:p>
            <a:r>
              <a:rPr lang="en-US" sz="1400" dirty="0"/>
              <a:t>No longer talking about deterring hostile actions below the threshold of armed conflict. </a:t>
            </a:r>
          </a:p>
          <a:p>
            <a:r>
              <a:rPr lang="en-US" sz="1400" dirty="0"/>
              <a:t>Now talking about deterring a major military action against another sovereign nation whose security is an interest of ours – though not an interest we would go to war over.  </a:t>
            </a:r>
          </a:p>
          <a:p>
            <a:r>
              <a:rPr lang="en-US" sz="1400" dirty="0"/>
              <a:t>Go back to our conceptual model of deterrence </a:t>
            </a:r>
          </a:p>
          <a:p>
            <a:r>
              <a:rPr lang="en-US" sz="1400" dirty="0"/>
              <a:t>what’s the deterrence by denial piece?  How robust/dissuasive?</a:t>
            </a:r>
          </a:p>
          <a:p>
            <a:r>
              <a:rPr lang="en-US" sz="1400" dirty="0"/>
              <a:t>what’s the deterrence by cost imposition piece? More substantial.</a:t>
            </a:r>
          </a:p>
          <a:p>
            <a:r>
              <a:rPr lang="en-US" sz="1400" dirty="0"/>
              <a:t>what’s the benefit of restraint/inducement piece? Other items we’re willing to talk about + reputational risk.  (INF, BMD, missiles) + off ramp</a:t>
            </a:r>
          </a:p>
          <a:p>
            <a:r>
              <a:rPr lang="en-US" sz="1400" dirty="0"/>
              <a:t>how does asymmetry of stakes play?  LIM FAC.  If any ally, much more denial</a:t>
            </a:r>
          </a:p>
          <a:p>
            <a:r>
              <a:rPr lang="en-US" sz="1400" dirty="0"/>
              <a:t>What’s the integrated deterrence mix on the table (based on what we’re hearing)</a:t>
            </a:r>
          </a:p>
          <a:p>
            <a:pPr marL="171450" indent="-171450">
              <a:buFontTx/>
              <a:buChar char="-"/>
            </a:pPr>
            <a:r>
              <a:rPr lang="en-US" sz="1400" dirty="0"/>
              <a:t>Tools: economic, military, pol-dip (interagency)</a:t>
            </a:r>
          </a:p>
          <a:p>
            <a:pPr marL="171450" indent="-171450">
              <a:buFontTx/>
              <a:buChar char="-"/>
            </a:pPr>
            <a:r>
              <a:rPr lang="en-US" sz="1400" dirty="0"/>
              <a:t>Mechanisms: denial (mil equip to UKR) + cost imp (sanctions + NATO mil presence expands + reputational/pol/dip) + inducement</a:t>
            </a:r>
          </a:p>
          <a:p>
            <a:pPr marL="171450" indent="-171450">
              <a:buFontTx/>
              <a:buChar char="-"/>
            </a:pPr>
            <a:r>
              <a:rPr lang="en-US" sz="1400" dirty="0"/>
              <a:t>W/allies:  good so far re NATO unity/cohesion</a:t>
            </a:r>
          </a:p>
          <a:p>
            <a:pPr marL="171450" indent="-171450">
              <a:buFontTx/>
              <a:buChar char="-"/>
            </a:pPr>
            <a:endParaRPr lang="en-US" sz="1400" dirty="0"/>
          </a:p>
          <a:p>
            <a:r>
              <a:rPr lang="en-US" sz="1400" dirty="0"/>
              <a:t>Colleagues working in NATO:  GEN </a:t>
            </a:r>
            <a:r>
              <a:rPr lang="en-US" sz="1400" dirty="0" err="1"/>
              <a:t>Annibale</a:t>
            </a:r>
            <a:r>
              <a:rPr lang="en-US" sz="1400" dirty="0"/>
              <a:t>, GEN </a:t>
            </a:r>
            <a:r>
              <a:rPr lang="en-US" sz="1400" dirty="0" err="1"/>
              <a:t>Wasmund</a:t>
            </a:r>
            <a:endParaRPr lang="en-US" sz="1400" dirty="0"/>
          </a:p>
          <a:p>
            <a:pPr marL="171450" indent="-171450">
              <a:buFontTx/>
              <a:buChar char="-"/>
            </a:pPr>
            <a:endParaRPr lang="en-US" sz="1400" dirty="0"/>
          </a:p>
          <a:p>
            <a:endParaRPr lang="en-US" dirty="0"/>
          </a:p>
          <a:p>
            <a:endParaRPr lang="en-US" dirty="0"/>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41</a:t>
            </a:fld>
            <a:endParaRPr lang="en-US" altLang="en-US"/>
          </a:p>
        </p:txBody>
      </p:sp>
    </p:spTree>
    <p:extLst>
      <p:ext uri="{BB962C8B-B14F-4D97-AF65-F5344CB8AC3E}">
        <p14:creationId xmlns:p14="http://schemas.microsoft.com/office/powerpoint/2010/main" val="1950426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2150"/>
            <a:ext cx="4654550" cy="3492500"/>
          </a:xfrm>
        </p:spPr>
      </p:sp>
      <p:sp>
        <p:nvSpPr>
          <p:cNvPr id="3" name="Notes Placeholder 2"/>
          <p:cNvSpPr>
            <a:spLocks noGrp="1"/>
          </p:cNvSpPr>
          <p:nvPr>
            <p:ph type="body" idx="1"/>
          </p:nvPr>
        </p:nvSpPr>
        <p:spPr>
          <a:xfrm>
            <a:off x="6350" y="4273549"/>
            <a:ext cx="7016750" cy="5033951"/>
          </a:xfrm>
        </p:spPr>
        <p:txBody>
          <a:bodyPr/>
          <a:lstStyle/>
          <a:p>
            <a:r>
              <a:rPr lang="en-US" sz="1300" dirty="0"/>
              <a:t>The meta issue for nuclear deterrence today is defined by POTUS guidance to look for ways to reduce reliance on NW rubbing up against what we’re seeing in the world -- what you might characterize as a nuclear security environment that continues to deteriorate.  I would say this is the CENTRAL TENSION that NPR has been dealing with.  And it’s playing out across the 4 issues I’ve listed here. 1.  Do we move toward NFU/SP or do we retain some calculated ambiguity in our posture?  2.  Do we move forward with full scope nuclear force mod or can we forego a next generation ICBM?  3. What kinds of regional and low yield </a:t>
            </a:r>
            <a:r>
              <a:rPr lang="en-US" sz="1300" dirty="0" err="1"/>
              <a:t>nuc</a:t>
            </a:r>
            <a:r>
              <a:rPr lang="en-US" sz="1300" dirty="0"/>
              <a:t> forces do we need to deter limited nuclear escalation by an adversary in a conv war?  4. Can we use offensive cyber/space or </a:t>
            </a:r>
            <a:r>
              <a:rPr lang="en-US" sz="1300" dirty="0" err="1"/>
              <a:t>hypersonics</a:t>
            </a:r>
            <a:r>
              <a:rPr lang="en-US" sz="1300" dirty="0"/>
              <a:t> to substitute for NW as a deterrent?  TENTATIVE ANSWERS PIB 1.  Retain ambiguity but raise the bar a little on circumstances of use.  2.  Press on w/MOD; no serious argument not to field new ICBM  3. Need some capability but no as much as the 2018 NPR said we needed. 4. Can’t really substitute today, maybe future. </a:t>
            </a:r>
          </a:p>
          <a:p>
            <a:r>
              <a:rPr lang="en-US" sz="1300" dirty="0"/>
              <a:t>GEN RAFFERTY – how good will we get with long range conv precision strike?</a:t>
            </a:r>
          </a:p>
          <a:p>
            <a:r>
              <a:rPr lang="en-US" sz="1300" dirty="0"/>
              <a:t>Those are the hot button issues and lots of discussion and debate.  The pivot issues are the ones that frame future deterrence challenges but which today are still forming. Just talked China -- CENTRAL NEW FACT facing the strategic deterrence community since 2018.  But questions about end state capability/strategy and strategic intentions -- maybe they don’t fully know yet.  So hard to figure out what impact all that has today on nuclear strategy and forces?  When no longer a lesser included case? A/C w/RF?  Hedging strategy for breakout?  Work on this going forward.</a:t>
            </a:r>
          </a:p>
          <a:p>
            <a:r>
              <a:rPr lang="en-US" sz="1300" dirty="0"/>
              <a:t>Second pivot issue is one we’ve already talked about a little.  How are so-called new domain capabilities likely to interact with NW/</a:t>
            </a:r>
            <a:r>
              <a:rPr lang="en-US" sz="1300" dirty="0" err="1"/>
              <a:t>nuc</a:t>
            </a:r>
            <a:r>
              <a:rPr lang="en-US" sz="1300" dirty="0"/>
              <a:t> deterrence in a crisis or conflict and are there new escalation pathways and risks for miscalculation in those interactions? Don’t know enuf today</a:t>
            </a:r>
          </a:p>
        </p:txBody>
      </p:sp>
    </p:spTree>
    <p:extLst>
      <p:ext uri="{BB962C8B-B14F-4D97-AF65-F5344CB8AC3E}">
        <p14:creationId xmlns:p14="http://schemas.microsoft.com/office/powerpoint/2010/main" val="2167027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50" y="4273549"/>
            <a:ext cx="6934200" cy="5033951"/>
          </a:xfrm>
        </p:spPr>
        <p:txBody>
          <a:bodyPr/>
          <a:lstStyle/>
          <a:p>
            <a:r>
              <a:rPr lang="en-US" sz="1400" dirty="0"/>
              <a:t>A couple of different columns of the matrix.  NPR.</a:t>
            </a:r>
          </a:p>
          <a:p>
            <a:r>
              <a:rPr lang="en-US" sz="1400" dirty="0"/>
              <a:t>China – CENTRAL NEW FACT.  Looking at what appears to be a trajectory of significant expansion over time – say 15 </a:t>
            </a:r>
            <a:r>
              <a:rPr lang="en-US" sz="1400" dirty="0" err="1"/>
              <a:t>yrs</a:t>
            </a:r>
            <a:r>
              <a:rPr lang="en-US" sz="1400" dirty="0"/>
              <a:t> or so, but uncertainty about </a:t>
            </a:r>
            <a:r>
              <a:rPr lang="en-US" sz="1400" dirty="0" err="1"/>
              <a:t>endstates</a:t>
            </a:r>
            <a:r>
              <a:rPr lang="en-US" sz="1400" dirty="0"/>
              <a:t> and strategic intent.  A CENTRAL UNCERTAINTY, which forces us to ask: what does that mean for the nuclear policy we’re writing today?  Do we need to being hedging now if China in the future is no longer a lesser included case?  Are we constrained in what we might do with RF in arms control?  Monitor….but be prepared to act in time.</a:t>
            </a:r>
          </a:p>
          <a:p>
            <a:r>
              <a:rPr lang="en-US" sz="1400" dirty="0"/>
              <a:t>The problem of limited </a:t>
            </a:r>
            <a:r>
              <a:rPr lang="en-US" sz="1400" dirty="0" err="1"/>
              <a:t>nuc</a:t>
            </a:r>
            <a:r>
              <a:rPr lang="en-US" sz="1400" dirty="0"/>
              <a:t> war – a big issue in </a:t>
            </a:r>
            <a:r>
              <a:rPr lang="en-US" sz="1400" dirty="0" err="1"/>
              <a:t>rhe</a:t>
            </a:r>
            <a:r>
              <a:rPr lang="en-US" sz="1400" dirty="0"/>
              <a:t> 2018 NPR which directed the development and fielding of new low yield nuclear weapons to strengthen deterrence of limited war scenarios.  This idea/logic not as accepted among pol appointees in DoD and WH. So those capabilities are on the table.</a:t>
            </a:r>
          </a:p>
          <a:p>
            <a:r>
              <a:rPr lang="en-US" sz="1400" dirty="0"/>
              <a:t>POTUS has said he wants to reduce reliance on </a:t>
            </a:r>
            <a:r>
              <a:rPr lang="en-US" sz="1400" dirty="0" err="1"/>
              <a:t>nuc</a:t>
            </a:r>
            <a:r>
              <a:rPr lang="en-US" sz="1400" dirty="0"/>
              <a:t> weapons – the INSSG says that.  But how do you that safely given what we’re seeing in the threat environment.  CENTRAL TENSION.  And, how do we assess the ability of non-nuclear systems  -- kinetic and non-kinetic, to do the things we have traditionally relied on NW to do?  ANOTHER CENTRAL UNCERTAINTY</a:t>
            </a:r>
          </a:p>
          <a:p>
            <a:r>
              <a:rPr lang="en-US" sz="1400" dirty="0"/>
              <a:t>POTUS has also spoken favorably about removing or reducing the ambiguity in US declaratory policy regarding the circumstances under which we might consider the use of nuclear weapons.  Is that wise policy – and how would allies and adversaries react?  And what does all that mean for the full scope nuclear force modernization underway?  Do we need it all?  Is the cost justified? CENTRAL PTS OF CONTENTION</a:t>
            </a:r>
          </a:p>
        </p:txBody>
      </p:sp>
    </p:spTree>
    <p:extLst>
      <p:ext uri="{BB962C8B-B14F-4D97-AF65-F5344CB8AC3E}">
        <p14:creationId xmlns:p14="http://schemas.microsoft.com/office/powerpoint/2010/main" val="14121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70143"/>
            <a:ext cx="7021511" cy="5038957"/>
          </a:xfrm>
        </p:spPr>
        <p:txBody>
          <a:bodyPr/>
          <a:lstStyle/>
          <a:p>
            <a:r>
              <a:rPr lang="en-US" sz="1600" dirty="0"/>
              <a:t>2nd column matrix. Spend a moment on the fait accompli because it seems to be a dominant focus our deterrence thinking today </a:t>
            </a:r>
            <a:r>
              <a:rPr lang="en-US" sz="1600" dirty="0" err="1"/>
              <a:t>wrt</a:t>
            </a:r>
            <a:r>
              <a:rPr lang="en-US" sz="1600" dirty="0"/>
              <a:t> GPC – so RF/CH. </a:t>
            </a:r>
          </a:p>
          <a:p>
            <a:r>
              <a:rPr lang="en-US" sz="1600" dirty="0"/>
              <a:t>Big muscle movements by NATO since UKR/CRI 2014 -- by NATO standards, sprint to achieve a lot on the ground to strengthen deterrence in the northeast and specifically to deter some kind of land grab by RF.</a:t>
            </a:r>
          </a:p>
          <a:p>
            <a:r>
              <a:rPr lang="en-US" sz="1600" dirty="0"/>
              <a:t>I don’t know if anyone has worked on this but I want to pose a couple of Qs</a:t>
            </a:r>
          </a:p>
          <a:p>
            <a:pPr marL="342900" indent="-342900">
              <a:buAutoNum type="arabicPeriod"/>
            </a:pPr>
            <a:r>
              <a:rPr lang="en-US" sz="1600" dirty="0"/>
              <a:t>How much about deterring RF and how much about reassuring allies? How important is the reassuring part?</a:t>
            </a:r>
          </a:p>
          <a:p>
            <a:pPr marL="342900" indent="-342900">
              <a:buAutoNum type="arabicPeriod" startAt="2"/>
            </a:pPr>
            <a:r>
              <a:rPr lang="en-US" sz="1600" dirty="0"/>
              <a:t>Do we think it’s working? Is RF more deterred today than say in 2015 when all this was put in motion</a:t>
            </a:r>
            <a:r>
              <a:rPr lang="en-US" sz="1600" b="1" dirty="0">
                <a:solidFill>
                  <a:srgbClr val="FF0000"/>
                </a:solidFill>
              </a:rPr>
              <a:t>?  Is it working the most important RF problem?</a:t>
            </a:r>
            <a:r>
              <a:rPr lang="en-US" sz="1600" dirty="0"/>
              <a:t>  </a:t>
            </a:r>
          </a:p>
          <a:p>
            <a:pPr marL="342900" indent="-342900">
              <a:buAutoNum type="arabicPeriod" startAt="2"/>
            </a:pPr>
            <a:r>
              <a:rPr lang="en-US" sz="1600" dirty="0"/>
              <a:t>[Are there risks?  </a:t>
            </a:r>
            <a:r>
              <a:rPr lang="en-US" sz="1600" dirty="0" err="1"/>
              <a:t>Eg</a:t>
            </a:r>
            <a:r>
              <a:rPr lang="en-US" sz="1600" dirty="0"/>
              <a:t> in moving more capability closer to RF?  Issue: at what point does a deliberate set of actions designed to deter risk serve instead to provoke?</a:t>
            </a:r>
          </a:p>
          <a:p>
            <a:endParaRPr lang="en-US" sz="1600" b="1" dirty="0">
              <a:solidFill>
                <a:srgbClr val="C00000"/>
              </a:solidFill>
            </a:endParaRPr>
          </a:p>
          <a:p>
            <a:r>
              <a:rPr lang="en-US" sz="1600" b="1" dirty="0">
                <a:solidFill>
                  <a:srgbClr val="C00000"/>
                </a:solidFill>
              </a:rPr>
              <a:t>ADM CARULLO –you’re in the fight in Europe….</a:t>
            </a:r>
            <a:endParaRPr lang="en-US" sz="1800" b="1" dirty="0">
              <a:solidFill>
                <a:srgbClr val="C00000"/>
              </a:solidFill>
            </a:endParaRPr>
          </a:p>
          <a:p>
            <a:endParaRPr lang="en-US" sz="1800" b="1" dirty="0">
              <a:solidFill>
                <a:srgbClr val="C00000"/>
              </a:solidFill>
            </a:endParaRPr>
          </a:p>
          <a:p>
            <a:endParaRPr lang="en-US" dirty="0"/>
          </a:p>
        </p:txBody>
      </p:sp>
    </p:spTree>
    <p:extLst>
      <p:ext uri="{BB962C8B-B14F-4D97-AF65-F5344CB8AC3E}">
        <p14:creationId xmlns:p14="http://schemas.microsoft.com/office/powerpoint/2010/main" val="770866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a:xfrm>
            <a:off x="1" y="4273550"/>
            <a:ext cx="7021510" cy="4884957"/>
          </a:xfrm>
        </p:spPr>
        <p:txBody>
          <a:bodyPr/>
          <a:lstStyle/>
          <a:p>
            <a:r>
              <a:rPr lang="en-US" sz="1300" dirty="0"/>
              <a:t>The cyber-nuclear connection is something you’re hearing about all the time and there are at least three dimensions to consider.</a:t>
            </a:r>
          </a:p>
          <a:p>
            <a:r>
              <a:rPr lang="en-US" sz="1300" dirty="0"/>
              <a:t>1.. Can NW deter big strategic cyber attacks – the cyber Pearl Harbor that we worry about?  The 2018 Nuclear Posture Review addressed this question of catastrophic strategic attacks under the </a:t>
            </a:r>
            <a:r>
              <a:rPr lang="en-US" sz="1300" dirty="0" err="1"/>
              <a:t>nuc</a:t>
            </a:r>
            <a:r>
              <a:rPr lang="en-US" sz="1300" dirty="0"/>
              <a:t> threshold and decided that our policy is to reserve the right to use NW in response to such threats.  Sharpen adversary sense of risk.  Good idea? Credible deterrence threat</a:t>
            </a:r>
            <a:r>
              <a:rPr lang="en-US" sz="1300" b="1" dirty="0"/>
              <a:t>?  </a:t>
            </a:r>
            <a:r>
              <a:rPr lang="en-US" sz="1300" b="1" dirty="0">
                <a:solidFill>
                  <a:srgbClr val="C00000"/>
                </a:solidFill>
              </a:rPr>
              <a:t>GEN CONNOR 	</a:t>
            </a:r>
          </a:p>
          <a:p>
            <a:r>
              <a:rPr lang="en-US" sz="1300" dirty="0"/>
              <a:t>2.  VARIANT.  Can </a:t>
            </a:r>
            <a:r>
              <a:rPr lang="en-US" sz="1300" dirty="0" err="1"/>
              <a:t>nw</a:t>
            </a:r>
            <a:r>
              <a:rPr lang="en-US" sz="1300" dirty="0"/>
              <a:t> deter crippling attacks on our military cyber assets that are key enablers of operations and whose loss could put the Joint Force at a significant disadvantage?  And the fact is that an adversary will have strong incentives to mount such attacks if our cyber architectures and networks are not particularly resilient yet.  So what can we do to deter such attacks – and can the threat of a nuclear response credibly achieve that deterrence?  Deterrence by resilience NDS. </a:t>
            </a:r>
          </a:p>
          <a:p>
            <a:r>
              <a:rPr lang="en-US" sz="1300" dirty="0"/>
              <a:t>3.  A different kind of question that goes back to the previous slide.  A lot of chatter posing this question – why can’t we just use cyber capabilities to provide strategic deterrence and begin to move away from nuclear deterrence?  It’s a fair question, but a lot more complex than is widely appreciated.  Some of the complexity goes to the nature of our cyber-offense tools and the ways we can and cannot talk about them.  Fundamentally, we need to ask whether the cyber toolkit can do well the things we ask NW to do: convey a deep sense of risk to adversaries and cast a shadow over their decision making during crisis and conflict; impose unbearable costs when you need them to; and reassure allies. If you go thru that assessment, it is not a simple thing to answer the question.    COMMENTS?</a:t>
            </a:r>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45</a:t>
            </a:fld>
            <a:endParaRPr lang="en-US" altLang="en-US"/>
          </a:p>
        </p:txBody>
      </p:sp>
    </p:spTree>
    <p:extLst>
      <p:ext uri="{BB962C8B-B14F-4D97-AF65-F5344CB8AC3E}">
        <p14:creationId xmlns:p14="http://schemas.microsoft.com/office/powerpoint/2010/main" val="614838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73550"/>
            <a:ext cx="7021510" cy="5033951"/>
          </a:xfrm>
        </p:spPr>
        <p:txBody>
          <a:bodyPr/>
          <a:lstStyle/>
          <a:p>
            <a:r>
              <a:rPr lang="en-US" sz="1300" dirty="0"/>
              <a:t>Columns 3&amp;4 – local wars escalate. In fact, concern about how conventional wars could escalate to </a:t>
            </a:r>
            <a:r>
              <a:rPr lang="en-US" sz="1300" dirty="0" err="1"/>
              <a:t>nucl</a:t>
            </a:r>
            <a:r>
              <a:rPr lang="en-US" sz="1300" dirty="0"/>
              <a:t> level one of the main threads in our </a:t>
            </a:r>
            <a:r>
              <a:rPr lang="en-US" sz="1300" dirty="0" err="1"/>
              <a:t>nuc</a:t>
            </a:r>
            <a:r>
              <a:rPr lang="en-US" sz="1300" dirty="0"/>
              <a:t> policy discussions today and was a key theme in 2018 NPR.  Focus there not China so much as RF, and the NPR goes so far to say that there is a </a:t>
            </a:r>
            <a:r>
              <a:rPr lang="en-US" sz="1300" b="1" dirty="0">
                <a:solidFill>
                  <a:srgbClr val="FF0000"/>
                </a:solidFill>
              </a:rPr>
              <a:t>deterrence gap </a:t>
            </a:r>
            <a:r>
              <a:rPr lang="en-US" sz="1300" dirty="0"/>
              <a:t>in Europe driven by imbalance in NSNW, and we worry that this could lead RF to believe it could use such weapons on a limited scale w/ low risk in the belief that US/NATO do not have the will or capability to respond in a proportionate way.  Directs new limited use/low yield options plus direction to the joint force to be able to survive/ operate thru ADV </a:t>
            </a:r>
            <a:r>
              <a:rPr lang="en-US" sz="1300" dirty="0" err="1"/>
              <a:t>lim</a:t>
            </a:r>
            <a:r>
              <a:rPr lang="en-US" sz="1300" dirty="0"/>
              <a:t> </a:t>
            </a:r>
            <a:r>
              <a:rPr lang="en-US" sz="1300" dirty="0" err="1"/>
              <a:t>nuc</a:t>
            </a:r>
            <a:r>
              <a:rPr lang="en-US" sz="1300" dirty="0"/>
              <a:t> use. Strat msg to RF: we won’t be paralyzed   </a:t>
            </a:r>
            <a:r>
              <a:rPr lang="en-US" sz="1300" b="1" dirty="0">
                <a:solidFill>
                  <a:srgbClr val="FF0000"/>
                </a:solidFill>
              </a:rPr>
              <a:t>WEIDNER</a:t>
            </a:r>
            <a:r>
              <a:rPr lang="en-US" sz="1300" dirty="0"/>
              <a:t>: Strat but Army/CNI: How important and making progress?  Are regional CCs taking this on board? </a:t>
            </a:r>
            <a:r>
              <a:rPr lang="en-US" sz="1300" b="1" dirty="0">
                <a:solidFill>
                  <a:srgbClr val="FF0000"/>
                </a:solidFill>
              </a:rPr>
              <a:t>GEN SHOEMAKER?  ADM </a:t>
            </a:r>
            <a:r>
              <a:rPr lang="en-US" sz="1300" b="1" dirty="0" err="1">
                <a:solidFill>
                  <a:srgbClr val="FF0000"/>
                </a:solidFill>
              </a:rPr>
              <a:t>Behning</a:t>
            </a:r>
            <a:r>
              <a:rPr lang="en-US" sz="1300" dirty="0"/>
              <a:t>: from your vantage as mission planner – utility of added low yield options?</a:t>
            </a:r>
          </a:p>
          <a:p>
            <a:r>
              <a:rPr lang="en-US" sz="1300" dirty="0"/>
              <a:t>Strategic issues really driven by work RF has done to modernize and expand </a:t>
            </a:r>
            <a:r>
              <a:rPr lang="en-US" sz="1300" dirty="0" err="1"/>
              <a:t>strat</a:t>
            </a:r>
            <a:r>
              <a:rPr lang="en-US" sz="1300" dirty="0"/>
              <a:t> </a:t>
            </a:r>
            <a:r>
              <a:rPr lang="en-US" sz="1300" dirty="0" err="1"/>
              <a:t>nuc</a:t>
            </a:r>
            <a:r>
              <a:rPr lang="en-US" sz="1300" dirty="0"/>
              <a:t> forces and uncertainty RE: scope/strategic intent behind CH </a:t>
            </a:r>
            <a:r>
              <a:rPr lang="en-US" sz="1300" dirty="0" err="1"/>
              <a:t>nuc</a:t>
            </a:r>
            <a:r>
              <a:rPr lang="en-US" sz="1300" dirty="0"/>
              <a:t> buildup, and sense of urgency this has created about our own nuclear mod. A lot of pushback against the mod program – do we need it all? Is the cost defensible given other needs?</a:t>
            </a:r>
            <a:r>
              <a:rPr lang="en-US" sz="1300" b="1" dirty="0">
                <a:solidFill>
                  <a:srgbClr val="FF0000"/>
                </a:solidFill>
              </a:rPr>
              <a:t> GEN WILSON</a:t>
            </a:r>
            <a:r>
              <a:rPr lang="en-US" sz="1300" dirty="0"/>
              <a:t>: from a DET standpoint, what do you think is at stake here and what does your experience tell you will happen?   </a:t>
            </a:r>
          </a:p>
          <a:p>
            <a:r>
              <a:rPr lang="en-US" sz="1300" dirty="0"/>
              <a:t>3</a:t>
            </a:r>
            <a:r>
              <a:rPr lang="en-US" sz="1300" baseline="30000" dirty="0"/>
              <a:t>rd</a:t>
            </a:r>
            <a:r>
              <a:rPr lang="en-US" sz="1300" dirty="0"/>
              <a:t> set of issues here goes to specific policy choices RE: role of NW.  INSSG: reduced reliance (Obama).  OK but how do you operationalize that idea?  Also big debate about DECPOL or what we say publicly about circumstances under which we would use NW -- an important part of our deterrence posture. Do we maintain a degree of ambiguity about those circumstances or do we declare that we will never be the first to use NW under any circumstance ore that sole purpose of NW is to deter/respond – POTUS on record supporting.   A big part of this debate: do you believe there non-nuclear threats we could face that potentially could be deterred by the threat of a nuclear retaliatory response.  SLIDE </a:t>
            </a:r>
          </a:p>
          <a:p>
            <a:endParaRPr lang="en-US" dirty="0"/>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46</a:t>
            </a:fld>
            <a:endParaRPr lang="en-US" altLang="en-US"/>
          </a:p>
        </p:txBody>
      </p:sp>
    </p:spTree>
    <p:extLst>
      <p:ext uri="{BB962C8B-B14F-4D97-AF65-F5344CB8AC3E}">
        <p14:creationId xmlns:p14="http://schemas.microsoft.com/office/powerpoint/2010/main" val="3452035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2150"/>
            <a:ext cx="4654550" cy="3492500"/>
          </a:xfrm>
        </p:spPr>
      </p:sp>
      <p:sp>
        <p:nvSpPr>
          <p:cNvPr id="3" name="Notes Placeholder 2"/>
          <p:cNvSpPr>
            <a:spLocks noGrp="1"/>
          </p:cNvSpPr>
          <p:nvPr>
            <p:ph type="body" idx="1"/>
          </p:nvPr>
        </p:nvSpPr>
        <p:spPr>
          <a:xfrm>
            <a:off x="0" y="4349750"/>
            <a:ext cx="7023100" cy="4876800"/>
          </a:xfrm>
        </p:spPr>
        <p:txBody>
          <a:bodyPr/>
          <a:lstStyle/>
          <a:p>
            <a:r>
              <a:rPr lang="en-US" sz="1600" dirty="0"/>
              <a:t>Still working our way through this </a:t>
            </a:r>
            <a:r>
              <a:rPr lang="en-US" sz="1600" dirty="0" err="1"/>
              <a:t>wrt</a:t>
            </a:r>
            <a:r>
              <a:rPr lang="en-US" sz="1600" dirty="0"/>
              <a:t> to CH and I think there are two major deterrence questions.  First: what’s the best military strategy to deter Chinese aggression and this is the main thing we’re talking about as a community and as you would expect the NDS provides our answer to this.  All in on deterrence by denial and accepting higher risk for other threats.</a:t>
            </a:r>
          </a:p>
          <a:p>
            <a:r>
              <a:rPr lang="en-US" sz="1600" dirty="0"/>
              <a:t>The second question in my opinion is not getting as much attention, because it’s really about what we discussed earlier– what happens if initial deterrence fails?  What risks do we then face?  We tend to talk about conflict with China using the language of limited objectives – meaning even a hot war over Taiwan is not likely to be seen by either side as truly existential – in the sense of national survival being at stake for China or the United States.  But I’d argue that the underlying political stakes are likely to be very high for both sides, and when you marry that to the high end capabilities each side will possess and to doctrines that emphasize surprise, shock, taking the initiative, and “early decisive action” – I think the risks of deterrence failure and escalation are not trivial, so no guarantee of staying limited.  </a:t>
            </a:r>
          </a:p>
          <a:p>
            <a:r>
              <a:rPr lang="en-US" sz="1600" dirty="0">
                <a:solidFill>
                  <a:srgbClr val="C00000"/>
                </a:solidFill>
              </a:rPr>
              <a:t>MG </a:t>
            </a:r>
            <a:r>
              <a:rPr lang="en-US" sz="1600" dirty="0" err="1">
                <a:solidFill>
                  <a:srgbClr val="C00000"/>
                </a:solidFill>
              </a:rPr>
              <a:t>Vowell</a:t>
            </a:r>
            <a:r>
              <a:rPr lang="en-US" sz="1600" dirty="0">
                <a:solidFill>
                  <a:srgbClr val="C00000"/>
                </a:solidFill>
              </a:rPr>
              <a:t>, ADM Brown, ADM Gaucher -- what do you guys think?</a:t>
            </a:r>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47</a:t>
            </a:fld>
            <a:endParaRPr lang="en-US" altLang="en-US" dirty="0"/>
          </a:p>
        </p:txBody>
      </p:sp>
    </p:spTree>
    <p:extLst>
      <p:ext uri="{BB962C8B-B14F-4D97-AF65-F5344CB8AC3E}">
        <p14:creationId xmlns:p14="http://schemas.microsoft.com/office/powerpoint/2010/main" val="1058373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48</a:t>
            </a:fld>
            <a:endParaRPr lang="en-US" altLang="en-US"/>
          </a:p>
        </p:txBody>
      </p:sp>
      <p:sp>
        <p:nvSpPr>
          <p:cNvPr id="5" name="Notes Placeholder 2">
            <a:extLst>
              <a:ext uri="{FF2B5EF4-FFF2-40B4-BE49-F238E27FC236}">
                <a16:creationId xmlns:a16="http://schemas.microsoft.com/office/drawing/2014/main" id="{AE847B14-5A20-466A-85B6-07C888F8556B}"/>
              </a:ext>
            </a:extLst>
          </p:cNvPr>
          <p:cNvSpPr>
            <a:spLocks noGrp="1"/>
          </p:cNvSpPr>
          <p:nvPr>
            <p:ph type="body" idx="1"/>
          </p:nvPr>
        </p:nvSpPr>
        <p:spPr>
          <a:xfrm>
            <a:off x="82550" y="4422775"/>
            <a:ext cx="6705599" cy="4189413"/>
          </a:xfrm>
        </p:spPr>
        <p:txBody>
          <a:bodyPr/>
          <a:lstStyle/>
          <a:p>
            <a:r>
              <a:rPr lang="en-US" sz="1400" dirty="0"/>
              <a:t>let me just try to unpack this a little based on the work now being done on the NDS.  Those first three bullets – this is what we hear most commonly from the DoD leadership when it talks publicly about ID. 5 vectors; without question the most challenging in my opinion are the first and last.  Integrating across domains and across the USG.  Real challenges are there. </a:t>
            </a:r>
          </a:p>
          <a:p>
            <a:r>
              <a:rPr lang="en-US" sz="1400" dirty="0"/>
              <a:t>In the middle there is an emerging idea of 4 types of deterrence logics – most of this is familiar/JOC.  Deterrence by denial and resilience – being able to defeat and absorb and recover from attacks.  Deterrence by cost imposition – through a punitive attack or through this somewhat new idea of entanglement – which as I understand it is the idea that if we can </a:t>
            </a:r>
            <a:r>
              <a:rPr lang="en-US" sz="1400" dirty="0" err="1"/>
              <a:t>marshall</a:t>
            </a:r>
            <a:r>
              <a:rPr lang="en-US" sz="1400" dirty="0"/>
              <a:t> a large enough network of allies and coalition partners, an adversary like China will be deterred thru the realization that it is likely to suffer significant political, diplomatic, economic and reputational costs even it prevails militarily.</a:t>
            </a:r>
          </a:p>
          <a:p>
            <a:r>
              <a:rPr lang="en-US" sz="1400" dirty="0"/>
              <a:t>And shadowing all this is the President’s interest in reducing the role of nuclear weapons in US strategy.  And of course this goes to the question of whether we use some of the new capabilities like cyber to do the strategic deterrence mission traditionally associated w/ NW.  The more complicated corollary question is whether we can figure out how to combine nuclear, cyber, space and other tools in an orchestrated way to deliver tailored deterrence effects. Challenging task but high payoff if we can figure it out. But all these ideas are being discussed in NDS and NPR.  </a:t>
            </a:r>
          </a:p>
        </p:txBody>
      </p:sp>
    </p:spTree>
    <p:extLst>
      <p:ext uri="{BB962C8B-B14F-4D97-AF65-F5344CB8AC3E}">
        <p14:creationId xmlns:p14="http://schemas.microsoft.com/office/powerpoint/2010/main" val="2718903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22545"/>
            <a:ext cx="7021511" cy="4884956"/>
          </a:xfrm>
        </p:spPr>
        <p:txBody>
          <a:bodyPr/>
          <a:lstStyle/>
          <a:p>
            <a:r>
              <a:rPr lang="en-US" sz="2000" dirty="0"/>
              <a:t>2018 NPR addressed this question of strategic attacks under the nuclear threshold – attacks with non-nuclear </a:t>
            </a:r>
            <a:r>
              <a:rPr lang="en-US" sz="2000" dirty="0" err="1"/>
              <a:t>wpns</a:t>
            </a:r>
            <a:r>
              <a:rPr lang="en-US" sz="2000" dirty="0"/>
              <a:t> that could have strategic impact and inflict devastating damage to our nuclear forces or our economy or infra or the nation more broadly.  And it answered that question by stating that, as part of our declaratory policy, we reserve the right to use NW in response to such non-nuclear attacks.  The idea is to make deterrence stronger by sharpening an adversary’s sense of risk.  What kind of attacks are we talking about?  Likely crippling cyber </a:t>
            </a:r>
            <a:r>
              <a:rPr lang="en-US" sz="2000" dirty="0" err="1"/>
              <a:t>tho</a:t>
            </a:r>
            <a:r>
              <a:rPr lang="en-US" sz="2000" dirty="0"/>
              <a:t> not explicit.  </a:t>
            </a:r>
          </a:p>
          <a:p>
            <a:r>
              <a:rPr lang="en-US" sz="2000" dirty="0"/>
              <a:t>2 Qs:  are these kind of extreme cyber threats plausible and something we worry about?  </a:t>
            </a:r>
            <a:r>
              <a:rPr lang="en-US" sz="2000" b="1" dirty="0">
                <a:solidFill>
                  <a:srgbClr val="FF0000"/>
                </a:solidFill>
              </a:rPr>
              <a:t>GEN CRAFT</a:t>
            </a:r>
          </a:p>
          <a:p>
            <a:r>
              <a:rPr lang="en-US" sz="2000" dirty="0">
                <a:solidFill>
                  <a:srgbClr val="7030A0"/>
                </a:solidFill>
              </a:rPr>
              <a:t>Is the threat of nuclear response credible?  </a:t>
            </a:r>
            <a:r>
              <a:rPr lang="en-US" sz="2000" b="1" dirty="0">
                <a:solidFill>
                  <a:srgbClr val="FF0000"/>
                </a:solidFill>
              </a:rPr>
              <a:t>GEN WEIDNER </a:t>
            </a:r>
          </a:p>
          <a:p>
            <a:endParaRPr lang="en-US" sz="1800" dirty="0">
              <a:solidFill>
                <a:srgbClr val="7030A0"/>
              </a:solidFill>
            </a:endParaRPr>
          </a:p>
          <a:p>
            <a:r>
              <a:rPr lang="en-US" sz="1800" dirty="0">
                <a:solidFill>
                  <a:srgbClr val="C00000"/>
                </a:solidFill>
              </a:rPr>
              <a:t> </a:t>
            </a: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49</a:t>
            </a:fld>
            <a:endParaRPr lang="en-US" altLang="en-US"/>
          </a:p>
        </p:txBody>
      </p:sp>
    </p:spTree>
    <p:extLst>
      <p:ext uri="{BB962C8B-B14F-4D97-AF65-F5344CB8AC3E}">
        <p14:creationId xmlns:p14="http://schemas.microsoft.com/office/powerpoint/2010/main" val="357458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FAA2514-3E33-4AA8-AAC8-9526072BA450}" type="slidenum">
              <a:rPr lang="en-US" altLang="en-US" smtClean="0"/>
              <a:pPr/>
              <a:t>5</a:t>
            </a:fld>
            <a:endParaRPr lang="en-US" altLang="en-US"/>
          </a:p>
        </p:txBody>
      </p:sp>
      <p:sp>
        <p:nvSpPr>
          <p:cNvPr id="5" name="Notes Placeholder 4">
            <a:extLst>
              <a:ext uri="{FF2B5EF4-FFF2-40B4-BE49-F238E27FC236}">
                <a16:creationId xmlns:a16="http://schemas.microsoft.com/office/drawing/2014/main" id="{ECFDEE23-A862-39D6-2523-72585A3B1CA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08986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49" y="4422544"/>
            <a:ext cx="6938961" cy="4884957"/>
          </a:xfrm>
        </p:spPr>
        <p:txBody>
          <a:bodyPr/>
          <a:lstStyle/>
          <a:p>
            <a:r>
              <a:rPr lang="en-US" sz="1200" dirty="0"/>
              <a:t>Larger debate about cyber-deterrence for several years </a:t>
            </a:r>
            <a:r>
              <a:rPr lang="en-US" dirty="0"/>
              <a:t>now and that really has influenced DoD policy. This is just my take, and I’ll ask our cyber experts what they think. </a:t>
            </a:r>
          </a:p>
          <a:p>
            <a:r>
              <a:rPr lang="en-US" sz="1200" dirty="0"/>
              <a:t>One side: those have believe our experience with </a:t>
            </a:r>
            <a:r>
              <a:rPr lang="en-US" sz="1200" dirty="0" err="1"/>
              <a:t>nuc</a:t>
            </a:r>
            <a:r>
              <a:rPr lang="en-US" sz="1200" dirty="0"/>
              <a:t> det can be applied and tailored to cyber. These folks acknowledge there are some limits to how traditional deterrence can be adapted but don’t believe there’s anything uniquely different about cyber that would make deterrence irrelevant.  Deterrence Adaptors. </a:t>
            </a:r>
          </a:p>
          <a:p>
            <a:r>
              <a:rPr lang="en-US" sz="1200" dirty="0"/>
              <a:t>Other side:  those who believe that deterrence w/its emphasis on restraint and well defined thresholds just not well suited to address the world of cyber, which defined by persistent engagement, persistent offense, and where attacks of many different kinds will be ubiquitous in conflict.  So rather than seeking to establish rules of the road for mutual deterrence, we need to adopt an offensive/competitive mindset and seek a position of superiority – not to deter adversary cyber attacks but to defeat adversary capabilities.   Paradigm Smashers. </a:t>
            </a:r>
          </a:p>
          <a:p>
            <a:r>
              <a:rPr lang="en-US" sz="1200" dirty="0"/>
              <a:t>Natl </a:t>
            </a:r>
            <a:r>
              <a:rPr lang="en-US" sz="1200" dirty="0" err="1"/>
              <a:t>Cyberstrategy</a:t>
            </a:r>
            <a:r>
              <a:rPr lang="en-US" sz="1200" dirty="0"/>
              <a:t> tries to balance these approaches, picking up arguments from both sides of the debate.  DOD strategy clearly downplays deterrence and adopts a highly competitive approach emphasizing going on the offense..</a:t>
            </a:r>
          </a:p>
          <a:p>
            <a:r>
              <a:rPr lang="en-US" sz="1200" dirty="0"/>
              <a:t>My take is that we’re really trying to reconcile and synthesize these two big ideas about </a:t>
            </a:r>
            <a:r>
              <a:rPr lang="en-US" sz="1200" dirty="0" err="1"/>
              <a:t>cyberdeterrence</a:t>
            </a:r>
            <a:r>
              <a:rPr lang="en-US" sz="1200" dirty="0"/>
              <a:t>.  It’s not just about degrading and disrupting capabilities.  Yes, we’ve gone on the offense and we’re going to be more risk-acceptant but we’re also clearly looking to change adversary behavior thru the fear of high costs and doing so in way that takes account of the escalation risks of our actions.  If you look at what’s been said and written about US operations during the 2018 mid-term election season directed at Russian cyberoperations, this is exactly how it has been described.  (Enabled by new POTUS guidance on offensive use of cyber (old PPD 20)).  So the debate about cyber deterrence may seem black and white with a stark choice to be made, but the real world is very much gray – the world of the Cyber-Synthesizers. </a:t>
            </a: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50</a:t>
            </a:fld>
            <a:endParaRPr lang="en-US" altLang="en-US"/>
          </a:p>
        </p:txBody>
      </p:sp>
    </p:spTree>
    <p:extLst>
      <p:ext uri="{BB962C8B-B14F-4D97-AF65-F5344CB8AC3E}">
        <p14:creationId xmlns:p14="http://schemas.microsoft.com/office/powerpoint/2010/main" val="3236328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73550"/>
            <a:ext cx="7021511" cy="5033951"/>
          </a:xfrm>
        </p:spPr>
        <p:txBody>
          <a:bodyPr/>
          <a:lstStyle/>
          <a:p>
            <a:r>
              <a:rPr lang="en-US" sz="1400" dirty="0"/>
              <a:t>I then ask a different question about cyber and deterrence.  Can cyber threats or attacks deter kinetic strikes by a lesser power that has demonstrated a willingness to use force?  Here, too, not a theoretical problem, because it’s the question that that was being debated 15 months ago when we were looking for a response to the Iranian attack on Saudi oil infra – an attack on our interests and the territory of our ally – but not our territory or our forces.  ARTICLE. D Sanger and J Barnes</a:t>
            </a:r>
          </a:p>
          <a:p>
            <a:r>
              <a:rPr lang="en-US" sz="1400" dirty="0"/>
              <a:t>You see the questions being framed here.  They’re about trying to restore deterrence and alter behavior with actions short of kinetic force and calibrating that use of non-kinetic force because we’re concerned about retaliation and escalation.  And in that third quote, you see at least an initial answer to the Q I ask in the title of the slide – and the answer is “probably not”.  Roll tape forward and we saw essentially kinetic action – assassination of </a:t>
            </a:r>
            <a:r>
              <a:rPr lang="en-US" sz="1400" dirty="0" err="1"/>
              <a:t>Sulemaini</a:t>
            </a:r>
            <a:r>
              <a:rPr lang="en-US" sz="1400" dirty="0"/>
              <a:t> and Iranian response against the US base.  You should be thinking about your own answer to this question about cyber threats as a deterrent. </a:t>
            </a:r>
          </a:p>
          <a:p>
            <a:r>
              <a:rPr lang="en-US" sz="1400" dirty="0"/>
              <a:t>Lots going on here.  The basic question:  do think cyber can deter – and if so what?   A subset of a broader question about what’s the right coercive toolkit and the right deterrence strategy for dealing with problem actors like Iran, which has a very aggressive regional posture and a toolkit of its own.  We can assume Iran sees some strategic value in cyber, given what we know about its activities directed at the US financial system, a Las Vegas casino, the dam in NY state, the water supply in Israel.</a:t>
            </a:r>
          </a:p>
          <a:p>
            <a:r>
              <a:rPr lang="en-US" sz="1100" dirty="0"/>
              <a:t>would love to talk to the folks offering this judgment to see what’s driving it, because there are assumptions here about the Iranians think and behave, how cyber attacks are perceived…and as the authors of the article I think rightly suggest, this could be a really important test case of what we can and can’t do with cyber – not to do damage, but as an instrument of strategic influence and coercion. THOUGHTS?</a:t>
            </a:r>
          </a:p>
          <a:p>
            <a:r>
              <a:rPr lang="en-US" sz="1400" dirty="0"/>
              <a:t> </a:t>
            </a:r>
          </a:p>
          <a:p>
            <a:r>
              <a:rPr lang="en-US" sz="1400" dirty="0"/>
              <a:t>.  .  </a:t>
            </a:r>
          </a:p>
          <a:p>
            <a:endParaRPr lang="en-US" sz="1400"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51</a:t>
            </a:fld>
            <a:endParaRPr lang="en-US" altLang="en-US"/>
          </a:p>
        </p:txBody>
      </p:sp>
    </p:spTree>
    <p:extLst>
      <p:ext uri="{BB962C8B-B14F-4D97-AF65-F5344CB8AC3E}">
        <p14:creationId xmlns:p14="http://schemas.microsoft.com/office/powerpoint/2010/main" val="2443102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22544"/>
            <a:ext cx="7021511" cy="4419341"/>
          </a:xfrm>
        </p:spPr>
        <p:txBody>
          <a:bodyPr/>
          <a:lstStyle/>
          <a:p>
            <a:r>
              <a:rPr lang="en-US" sz="1400" dirty="0"/>
              <a:t>Why is this harder to think about today than in the past?  One reason is that security landscape for deterrence has changed pretty dramatically.  The old problem was not simple but it was pretty straightforward.  We worried about conventional war and the problem of escalation to the nuclear level – how to build a firebreak against that and what it could look like against the one major power we were concerned with. </a:t>
            </a:r>
          </a:p>
          <a:p>
            <a:r>
              <a:rPr lang="en-US" sz="1400" dirty="0"/>
              <a:t>Today’s we need to think about conflict at multiple levels and with more than one great power.  We still pay a lot of attention to major conflict operations and how these could be shaped by new concepts and technologies, but there is also growing attention to new problems at the lower and higher ends.  At the lower end, gray zone operations are intended to achieve strategic goals short of open armed conflict and with manageable escalation risks.  At the higher end, in that space marked conventional strategic, we see the emergence of what I like to call “modern strategic warfare” – shaped by the uncertain impact on deterrence and escalation of non-nuclear capabilities that can deliver strategic effects.  </a:t>
            </a:r>
          </a:p>
          <a:p>
            <a:r>
              <a:rPr lang="en-US" sz="1400" dirty="0"/>
              <a:t>So that’s a lot more complexity -- a continuum of competition and conflict to which deterrence might apply that’s just more diverse and dynamic. One result: esc firebreaks and thresholds may be harder to define or discern. OLD: C-N firebreak…not living in that world anymore…more complex ladder of esc to use a very traditional metaphor.</a:t>
            </a:r>
          </a:p>
        </p:txBody>
      </p:sp>
      <p:sp>
        <p:nvSpPr>
          <p:cNvPr id="4" name="Slide Number Placeholder 3"/>
          <p:cNvSpPr>
            <a:spLocks noGrp="1"/>
          </p:cNvSpPr>
          <p:nvPr>
            <p:ph type="sldNum" sz="quarter" idx="5"/>
          </p:nvPr>
        </p:nvSpPr>
        <p:spPr/>
        <p:txBody>
          <a:bodyPr/>
          <a:lstStyle/>
          <a:p>
            <a:fld id="{9FAA2514-3E33-4AA8-AAC8-9526072BA450}" type="slidenum">
              <a:rPr lang="en-US" altLang="en-US" smtClean="0"/>
              <a:pPr/>
              <a:t>52</a:t>
            </a:fld>
            <a:endParaRPr lang="en-US" altLang="en-US"/>
          </a:p>
        </p:txBody>
      </p:sp>
    </p:spTree>
    <p:extLst>
      <p:ext uri="{BB962C8B-B14F-4D97-AF65-F5344CB8AC3E}">
        <p14:creationId xmlns:p14="http://schemas.microsoft.com/office/powerpoint/2010/main" val="4026891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0" y="4273551"/>
            <a:ext cx="6938961" cy="5105400"/>
          </a:xfrm>
        </p:spPr>
        <p:txBody>
          <a:bodyPr/>
          <a:lstStyle/>
          <a:p>
            <a:r>
              <a:rPr lang="en-US" sz="1800" dirty="0"/>
              <a:t>THIS PROBLEM SET REALLY COMBINES REGION- OR ACTOR-SPECIFIC CONCERNS AND A SET OF FUNCTIONAL CHALLENGES.  IN THE END, WE ARE TRYING TO DETER SPECIFIC ACTORS FROM DOING SPECIFIC THINGS IN PARTICULAR CIRCUMSTANCES.  </a:t>
            </a:r>
          </a:p>
          <a:p>
            <a:r>
              <a:rPr lang="en-US" sz="1800" dirty="0"/>
              <a:t>AT THE SAME TIME WE’RE ALSO STRUGGLING TO UNDERSTAND HOW TRADITIONAL APPROACHES TO DETERRENCE APPLY TO NEW TYPES OF CAPABILITY AND NEW TYPES OF COMPETITION AND CONFLICT.   </a:t>
            </a:r>
          </a:p>
          <a:p>
            <a:r>
              <a:rPr lang="en-US" sz="1800" dirty="0"/>
              <a:t>WALK THROUGH SOME OF THESE….START WITH RUSSIA NOT BECAUSE RUSSIA IS NECESSARILY THE HARDEST PROBLEM OR THE LONG TERM PROBLEM -  BUT BECAUSE IN SOME RESPECTS IT IS THE MOST CONCRETE PROBLEM IN THE NEAR TERM SO A GOOD LENS FOR LOOKING AT HOW WE ARE TRYING TO OPERATIONALIZE DETERRENCE TODAY.  RELEVANT TO CHINA – MORE SALIENT OVER TIME</a:t>
            </a:r>
          </a:p>
          <a:p>
            <a:r>
              <a:rPr lang="en-US" sz="1800" dirty="0"/>
              <a:t>  </a:t>
            </a: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53</a:t>
            </a:fld>
            <a:endParaRPr lang="en-US" altLang="en-US"/>
          </a:p>
        </p:txBody>
      </p:sp>
    </p:spTree>
    <p:extLst>
      <p:ext uri="{BB962C8B-B14F-4D97-AF65-F5344CB8AC3E}">
        <p14:creationId xmlns:p14="http://schemas.microsoft.com/office/powerpoint/2010/main" val="1122551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751" y="4422543"/>
            <a:ext cx="6629400" cy="4884958"/>
          </a:xfrm>
        </p:spPr>
        <p:txBody>
          <a:bodyPr/>
          <a:lstStyle/>
          <a:p>
            <a:r>
              <a:rPr lang="en-US" sz="2000" dirty="0"/>
              <a:t>And when we look at RF, we see what I think is a pretty broad spectrum of conflict and deterrence challenges.  This ranges from the arena that I like to call Pol Warfare – </a:t>
            </a:r>
            <a:r>
              <a:rPr lang="en-US" sz="2000" dirty="0" err="1"/>
              <a:t>tho</a:t>
            </a:r>
            <a:r>
              <a:rPr lang="en-US" sz="2000" dirty="0"/>
              <a:t> others have different names for it – where the action is not kinetic but where the intent is coercive, to the hybrid warfare challenges represented by UKR/CR, to the main defense planning problem NATO has been focusing on for 6 </a:t>
            </a:r>
            <a:r>
              <a:rPr lang="en-US" sz="2000" dirty="0" err="1"/>
              <a:t>yrs</a:t>
            </a:r>
            <a:r>
              <a:rPr lang="en-US" sz="2000" dirty="0"/>
              <a:t> now – local aggression to achieve some kind of fait accompli, and also our concerns about how such a local action could escalate to something like limited </a:t>
            </a:r>
            <a:r>
              <a:rPr lang="en-US" sz="2000" dirty="0" err="1"/>
              <a:t>nuc</a:t>
            </a:r>
            <a:r>
              <a:rPr lang="en-US" sz="2000" dirty="0"/>
              <a:t> war and all the risks associated w/that.</a:t>
            </a:r>
          </a:p>
          <a:p>
            <a:r>
              <a:rPr lang="en-US" sz="2000" dirty="0"/>
              <a:t>Quickly walk through 3 of these.    </a:t>
            </a:r>
            <a:endParaRPr lang="en-US" sz="1600" dirty="0"/>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54</a:t>
            </a:fld>
            <a:endParaRPr lang="en-US" altLang="en-US"/>
          </a:p>
        </p:txBody>
      </p:sp>
    </p:spTree>
    <p:extLst>
      <p:ext uri="{BB962C8B-B14F-4D97-AF65-F5344CB8AC3E}">
        <p14:creationId xmlns:p14="http://schemas.microsoft.com/office/powerpoint/2010/main" val="2426750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21181"/>
            <a:ext cx="7021510" cy="4887919"/>
          </a:xfrm>
        </p:spPr>
        <p:txBody>
          <a:bodyPr/>
          <a:lstStyle/>
          <a:p>
            <a:r>
              <a:rPr lang="en-US" sz="1600" dirty="0"/>
              <a:t>Start over here at the beginning of the spectrum.   </a:t>
            </a:r>
          </a:p>
          <a:p>
            <a:r>
              <a:rPr lang="en-US" sz="1600" dirty="0"/>
              <a:t>Doctrinally we call this competition below the level of armed conflict.  That’s a lot of words, so I just call it political warfare.  Others use contested peace or competitive shaping, or just gray zone. Lot of debate on terminology.  It’s about Russian influence operations and supporting actions designed to shape the political env and set conditions for a possible future contest with NATO.  Environment of constant competition, what GERASIMOV calls a “permanently operating front.”  Where adversary is trying to win or make strategic gains w/out fighting. I see it as an area where the cumulative stakes are very high for our allies and friends and therefore for our interests, but where discrete or individual acts by the adversary may not on their own convey a high degree of strategic danger and where it may be difficult to identify clear redlines and convey risk to the adversary.  Which makes deterrence a challenge.</a:t>
            </a:r>
          </a:p>
          <a:p>
            <a:r>
              <a:rPr lang="en-US" sz="1600" dirty="0"/>
              <a:t>The question for us is – and this is broader than RF (CH too):   can you deter this type of malign activity?  Is there a role for deterrence or do need to be relying on other approaches – that emphasize resilience, hardening, resistance and things like that.  </a:t>
            </a:r>
            <a:r>
              <a:rPr lang="en-US" sz="1600" b="1" dirty="0">
                <a:solidFill>
                  <a:srgbClr val="FF0000"/>
                </a:solidFill>
              </a:rPr>
              <a:t>GEN PEPIN?  </a:t>
            </a:r>
            <a:r>
              <a:rPr lang="en-US" sz="1600" dirty="0"/>
              <a:t>Elections red line?</a:t>
            </a:r>
            <a:endParaRPr lang="en-US" sz="1600" dirty="0">
              <a:solidFill>
                <a:srgbClr val="FF0000"/>
              </a:solidFill>
            </a:endParaRPr>
          </a:p>
          <a:p>
            <a:endParaRPr lang="en-US" sz="1600" dirty="0"/>
          </a:p>
          <a:p>
            <a:r>
              <a:rPr lang="en-US" sz="1600" dirty="0"/>
              <a:t> </a:t>
            </a:r>
          </a:p>
          <a:p>
            <a:endParaRPr lang="en-US" dirty="0"/>
          </a:p>
        </p:txBody>
      </p:sp>
    </p:spTree>
    <p:extLst>
      <p:ext uri="{BB962C8B-B14F-4D97-AF65-F5344CB8AC3E}">
        <p14:creationId xmlns:p14="http://schemas.microsoft.com/office/powerpoint/2010/main" val="842731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08481"/>
            <a:ext cx="7021511" cy="4899020"/>
          </a:xfrm>
        </p:spPr>
        <p:txBody>
          <a:bodyPr/>
          <a:lstStyle/>
          <a:p>
            <a:r>
              <a:rPr lang="en-US" sz="2000" dirty="0"/>
              <a:t>In trying to elicit answers to this question, I show this slide which reflects the conventional wisdom on the POL WARFARE toolkit. Most of these are about resisting and being more resilient and more competitive.  My own feeling is that there may some kinds of strategically significant activities where issuing deterrence threats make sense; we saw GE and FR in do this in 2018 </a:t>
            </a:r>
            <a:r>
              <a:rPr lang="en-US" sz="2000" dirty="0" err="1"/>
              <a:t>wrt</a:t>
            </a:r>
            <a:r>
              <a:rPr lang="en-US" sz="2000" dirty="0"/>
              <a:t> to their national elections -- but on balance I think this is an area where deterrence and cost-imposition are going to be a secondary line of effort and where the key to countering the threat will be to significantly up our competitive game.  That’s my opinion; some GO/FOs agree but not all.  Some of them believe this is an area where deterrence by denial can work.  But again hard to impose costs if few things cross obvious redlines.  </a:t>
            </a:r>
          </a:p>
          <a:p>
            <a:endParaRPr lang="en-US" sz="1600" dirty="0"/>
          </a:p>
          <a:p>
            <a:endParaRPr lang="en-US" sz="1600" dirty="0"/>
          </a:p>
        </p:txBody>
      </p:sp>
      <p:sp>
        <p:nvSpPr>
          <p:cNvPr id="4" name="Slide Number Placeholder 3"/>
          <p:cNvSpPr>
            <a:spLocks noGrp="1"/>
          </p:cNvSpPr>
          <p:nvPr>
            <p:ph type="sldNum" sz="quarter" idx="10"/>
          </p:nvPr>
        </p:nvSpPr>
        <p:spPr>
          <a:xfrm flipV="1">
            <a:off x="4023651" y="9307501"/>
            <a:ext cx="2997860" cy="44328"/>
          </a:xfrm>
        </p:spPr>
        <p:txBody>
          <a:bodyPr/>
          <a:lstStyle/>
          <a:p>
            <a:fld id="{9FAA2514-3E33-4AA8-AAC8-9526072BA450}" type="slidenum">
              <a:rPr lang="en-US" altLang="en-US" smtClean="0"/>
              <a:pPr/>
              <a:t>56</a:t>
            </a:fld>
            <a:endParaRPr lang="en-US" altLang="en-US" dirty="0"/>
          </a:p>
        </p:txBody>
      </p:sp>
    </p:spTree>
    <p:extLst>
      <p:ext uri="{BB962C8B-B14F-4D97-AF65-F5344CB8AC3E}">
        <p14:creationId xmlns:p14="http://schemas.microsoft.com/office/powerpoint/2010/main" val="2150715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751" y="4422543"/>
            <a:ext cx="6629400" cy="4884958"/>
          </a:xfrm>
        </p:spPr>
        <p:txBody>
          <a:bodyPr/>
          <a:lstStyle/>
          <a:p>
            <a:endParaRPr lang="en-US" sz="1600" dirty="0"/>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57</a:t>
            </a:fld>
            <a:endParaRPr lang="en-US" altLang="en-US"/>
          </a:p>
        </p:txBody>
      </p:sp>
    </p:spTree>
    <p:extLst>
      <p:ext uri="{BB962C8B-B14F-4D97-AF65-F5344CB8AC3E}">
        <p14:creationId xmlns:p14="http://schemas.microsoft.com/office/powerpoint/2010/main" val="3690463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692150"/>
            <a:ext cx="4656138" cy="3492500"/>
          </a:xfrm>
        </p:spPr>
      </p:sp>
      <p:sp>
        <p:nvSpPr>
          <p:cNvPr id="3" name="Notes Placeholder 2"/>
          <p:cNvSpPr>
            <a:spLocks noGrp="1"/>
          </p:cNvSpPr>
          <p:nvPr>
            <p:ph type="body" idx="1"/>
          </p:nvPr>
        </p:nvSpPr>
        <p:spPr>
          <a:xfrm>
            <a:off x="234950" y="4404878"/>
            <a:ext cx="6324600" cy="4188935"/>
          </a:xfrm>
        </p:spPr>
        <p:txBody>
          <a:bodyPr/>
          <a:lstStyle/>
          <a:p>
            <a:r>
              <a:rPr lang="en-US" sz="2000" dirty="0"/>
              <a:t>A third deterrence challenge w/RF is the problem of escalation.  A concern in the Cold War – large scale use of regional </a:t>
            </a:r>
            <a:r>
              <a:rPr lang="en-US" sz="2000" dirty="0" err="1"/>
              <a:t>nuc</a:t>
            </a:r>
            <a:r>
              <a:rPr lang="en-US" sz="2000" dirty="0"/>
              <a:t> </a:t>
            </a:r>
            <a:r>
              <a:rPr lang="en-US" sz="2000" dirty="0" err="1"/>
              <a:t>wpns</a:t>
            </a:r>
            <a:r>
              <a:rPr lang="en-US" sz="2000" dirty="0"/>
              <a:t> – today morphed into something different based on developments in Russian strike capabilities.     </a:t>
            </a:r>
          </a:p>
          <a:p>
            <a:endParaRPr lang="en-US" sz="1800" dirty="0"/>
          </a:p>
          <a:p>
            <a:r>
              <a:rPr lang="en-US" sz="1800" dirty="0"/>
              <a:t> </a:t>
            </a:r>
          </a:p>
          <a:p>
            <a:endParaRPr lang="en-US" sz="1600" dirty="0"/>
          </a:p>
          <a:p>
            <a:r>
              <a:rPr lang="en-US" sz="1600" dirty="0"/>
              <a:t> </a:t>
            </a:r>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58</a:t>
            </a:fld>
            <a:endParaRPr lang="en-US" altLang="en-US"/>
          </a:p>
        </p:txBody>
      </p:sp>
    </p:spTree>
    <p:extLst>
      <p:ext uri="{BB962C8B-B14F-4D97-AF65-F5344CB8AC3E}">
        <p14:creationId xmlns:p14="http://schemas.microsoft.com/office/powerpoint/2010/main" val="3800535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51816"/>
            <a:ext cx="7021510" cy="4955686"/>
          </a:xfrm>
        </p:spPr>
        <p:txBody>
          <a:bodyPr/>
          <a:lstStyle/>
          <a:p>
            <a:pPr>
              <a:spcBef>
                <a:spcPts val="600"/>
              </a:spcBef>
            </a:pPr>
            <a:r>
              <a:rPr lang="en-US" sz="1600" dirty="0"/>
              <a:t>We’re concerned how RF might initiate aggression then threaten escalation to deter a NATO response.  Not just a </a:t>
            </a:r>
            <a:r>
              <a:rPr lang="en-US" sz="1600" dirty="0" err="1"/>
              <a:t>nuc</a:t>
            </a:r>
            <a:r>
              <a:rPr lang="en-US" sz="1600" dirty="0"/>
              <a:t> problem. Big investment over last 20yrs in non-</a:t>
            </a:r>
            <a:r>
              <a:rPr lang="en-US" sz="1600" dirty="0" err="1"/>
              <a:t>nuc</a:t>
            </a:r>
            <a:r>
              <a:rPr lang="en-US" sz="1600" dirty="0"/>
              <a:t> options that can deliver strategic level effects deep into NATO territory vs. mil/econ/infra </a:t>
            </a:r>
            <a:r>
              <a:rPr lang="en-US" sz="1600" dirty="0" err="1"/>
              <a:t>tgts</a:t>
            </a:r>
            <a:r>
              <a:rPr lang="en-US" sz="1600" dirty="0"/>
              <a:t>. Saw some of the new missile capabilities showcased in Syria, incl theater range CM/BM (test bed/lab). So escalation options short of </a:t>
            </a:r>
            <a:r>
              <a:rPr lang="en-US" sz="1600" dirty="0" err="1"/>
              <a:t>nuc</a:t>
            </a:r>
            <a:r>
              <a:rPr lang="en-US" sz="1600" dirty="0"/>
              <a:t> use an important part of Russia’s coercive toolkit designed to deter us.  </a:t>
            </a:r>
          </a:p>
          <a:p>
            <a:pPr>
              <a:spcBef>
                <a:spcPts val="600"/>
              </a:spcBef>
            </a:pPr>
            <a:r>
              <a:rPr lang="en-US" sz="1600" dirty="0"/>
              <a:t>But also significant investment in NSNF or tac nukes resulting in a large, modern force that well outstrips NATO, and we worry that this asymmetry could lead RF to believe it could use such weapons on a limited scale with low risk in the belief that US/NATO do not have capability or will to respond proportionately.   </a:t>
            </a:r>
          </a:p>
          <a:p>
            <a:pPr>
              <a:spcBef>
                <a:spcPts val="600"/>
              </a:spcBef>
            </a:pPr>
            <a:r>
              <a:rPr lang="en-US" sz="1600" dirty="0"/>
              <a:t>Main deterrence challenge framed by the 2018 NPR.  That this theater </a:t>
            </a:r>
            <a:r>
              <a:rPr lang="en-US" sz="1600" dirty="0" err="1"/>
              <a:t>nuc</a:t>
            </a:r>
            <a:r>
              <a:rPr lang="en-US" sz="1600" dirty="0"/>
              <a:t> asymmetry in particular encourages a coercive strategy and could weaken deterrence in a crisis.</a:t>
            </a:r>
          </a:p>
          <a:p>
            <a:pPr>
              <a:spcBef>
                <a:spcPts val="600"/>
              </a:spcBef>
            </a:pPr>
            <a:r>
              <a:rPr lang="en-US" sz="1400" dirty="0"/>
              <a:t>.  </a:t>
            </a:r>
          </a:p>
          <a:p>
            <a:pPr>
              <a:spcBef>
                <a:spcPts val="600"/>
              </a:spcBef>
            </a:pPr>
            <a:r>
              <a:rPr lang="en-US" sz="1400" dirty="0"/>
              <a:t>STRAT CC: “There is a very real possibility that a regional crisis with Rf or CH could escalate quickly to a conflict involving nuclear weapons if they perceived a conventional loss would threaten the regime or state.”</a:t>
            </a:r>
          </a:p>
          <a:p>
            <a:pPr>
              <a:spcBef>
                <a:spcPts val="600"/>
              </a:spcBef>
            </a:pPr>
            <a:endParaRPr lang="en-US" sz="1600" b="1" dirty="0">
              <a:solidFill>
                <a:srgbClr val="FF0000"/>
              </a:solidFill>
            </a:endParaRP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59</a:t>
            </a:fld>
            <a:endParaRPr lang="en-US" altLang="en-US" dirty="0"/>
          </a:p>
        </p:txBody>
      </p:sp>
    </p:spTree>
    <p:extLst>
      <p:ext uri="{BB962C8B-B14F-4D97-AF65-F5344CB8AC3E}">
        <p14:creationId xmlns:p14="http://schemas.microsoft.com/office/powerpoint/2010/main" val="295170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20F5BC39-EB1C-7467-9AA4-9D2238B1D26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5656430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81050"/>
            <a:ext cx="4654550" cy="3492500"/>
          </a:xfrm>
        </p:spPr>
      </p:sp>
      <p:sp>
        <p:nvSpPr>
          <p:cNvPr id="3" name="Notes Placeholder 2"/>
          <p:cNvSpPr>
            <a:spLocks noGrp="1"/>
          </p:cNvSpPr>
          <p:nvPr>
            <p:ph type="body" idx="1"/>
          </p:nvPr>
        </p:nvSpPr>
        <p:spPr>
          <a:xfrm>
            <a:off x="1" y="4351816"/>
            <a:ext cx="7021510" cy="4955686"/>
          </a:xfrm>
        </p:spPr>
        <p:txBody>
          <a:bodyPr/>
          <a:lstStyle/>
          <a:p>
            <a:pPr>
              <a:spcBef>
                <a:spcPts val="600"/>
              </a:spcBef>
            </a:pPr>
            <a:endParaRPr lang="en-US" sz="1400" u="sng" dirty="0"/>
          </a:p>
          <a:p>
            <a:pPr>
              <a:spcBef>
                <a:spcPts val="600"/>
              </a:spcBef>
            </a:pPr>
            <a:endParaRPr lang="en-US" sz="1400" u="sng" dirty="0"/>
          </a:p>
          <a:p>
            <a:pPr>
              <a:spcBef>
                <a:spcPts val="600"/>
              </a:spcBef>
            </a:pPr>
            <a:r>
              <a:rPr lang="en-US" sz="1600" u="sng" dirty="0"/>
              <a:t>Main deterrence challenge framed by the 2018 NPR.  That this theater </a:t>
            </a:r>
            <a:r>
              <a:rPr lang="en-US" sz="1600" u="sng" dirty="0" err="1"/>
              <a:t>nuc</a:t>
            </a:r>
            <a:r>
              <a:rPr lang="en-US" sz="1600" u="sng" dirty="0"/>
              <a:t> asymmetry in particular encourages a coercive strategy and could weaken deterrence in a crisis.</a:t>
            </a:r>
          </a:p>
          <a:p>
            <a:pPr>
              <a:spcBef>
                <a:spcPts val="600"/>
              </a:spcBef>
            </a:pPr>
            <a:r>
              <a:rPr lang="en-US" sz="1600" dirty="0"/>
              <a:t>The NPR offers what I’ll call a hardware and a software solution.  2 new low yield weapons for the regional context – Low yield option for SLBMs (fielded), and new generation nuclear SLCM to replace the now retired TLAM-N (2030).  Not about being able to use NW vs more or different targets, but about sending a strategic level msg to RF: if you believe we will be deterred from responding to your limited use of NW out of fear of escalation, you’re mistaken.  We will have credible options that are proportional. Software: CNI. making sure joint force can survive/operate thru limited nuclear attacks and credibly sustain a conventional campaign. Strat msg: we won’t be paralyzed by such attacks</a:t>
            </a:r>
            <a:r>
              <a:rPr lang="en-US" sz="1600" b="1" dirty="0">
                <a:solidFill>
                  <a:srgbClr val="7030A0"/>
                </a:solidFill>
              </a:rPr>
              <a:t>.  CAN JOINT FORCE SURVIVE AND OPERATE THRU?</a:t>
            </a:r>
          </a:p>
          <a:p>
            <a:pPr>
              <a:spcBef>
                <a:spcPts val="600"/>
              </a:spcBef>
            </a:pPr>
            <a:endParaRPr lang="en-US" sz="1400" b="1" dirty="0">
              <a:solidFill>
                <a:srgbClr val="7030A0"/>
              </a:solidFill>
            </a:endParaRPr>
          </a:p>
          <a:p>
            <a:pPr>
              <a:spcBef>
                <a:spcPts val="600"/>
              </a:spcBef>
            </a:pPr>
            <a:endParaRPr lang="en-US" sz="1600" b="1" dirty="0">
              <a:solidFill>
                <a:srgbClr val="FF0000"/>
              </a:solidFill>
            </a:endParaRP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60</a:t>
            </a:fld>
            <a:endParaRPr lang="en-US" altLang="en-US" dirty="0"/>
          </a:p>
        </p:txBody>
      </p:sp>
    </p:spTree>
    <p:extLst>
      <p:ext uri="{BB962C8B-B14F-4D97-AF65-F5344CB8AC3E}">
        <p14:creationId xmlns:p14="http://schemas.microsoft.com/office/powerpoint/2010/main" val="1947941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189413"/>
            <a:ext cx="7021510" cy="5118089"/>
          </a:xfrm>
        </p:spPr>
        <p:txBody>
          <a:bodyPr/>
          <a:lstStyle/>
          <a:p>
            <a:r>
              <a:rPr lang="en-US" sz="1400" dirty="0"/>
              <a:t>Cyber is one of the things we worry about WRT China.  We’ve recently seen China apparently wielding the cyber sword vs India.  I think compared with RF, whose cyber capabilities we’ve become all to familiar with, my sense is we know less about CH .  Though we do know that China has developed cyber options as part of its strategy to threaten escalation short of the nuclear threshold in a regional conflict with the US.  So it sees cyber as part of an integrated mix of coercive capabilities that can support deterrence and escalation     </a:t>
            </a:r>
          </a:p>
          <a:p>
            <a:r>
              <a:rPr lang="en-US" sz="1400" dirty="0"/>
              <a:t>And more than we do, I think, CH refers to integrated strategic deterrence, the idea that you can achieve advantage if you effectively knit together all these various strategic level capabilities:  N, Advanced Precision Strike,  Cyber, Space/Counterspace, advanced ISR, maybe Missile defense.  A lot of this is certainly still aspirational, but we should assume they are working on it and will make progress.  Interesting work on this from Michael Chase/RAND – now DASD China.</a:t>
            </a:r>
          </a:p>
          <a:p>
            <a:r>
              <a:rPr lang="en-US" sz="1400" dirty="0"/>
              <a:t>Challenge or proposition in the middle is what I’d suggest is something we need to be thinking about – the esc potential of these and other high end operational capabilities  when married to the underlying political stakes in any conflict and to doctrines that emphasize surprise, shock, taking the initiative and “early decisive action.” CH term.</a:t>
            </a:r>
          </a:p>
          <a:p>
            <a:r>
              <a:rPr lang="en-US" sz="1400" dirty="0"/>
              <a:t>Do you think we understand these dynamics well?  </a:t>
            </a:r>
          </a:p>
          <a:p>
            <a:r>
              <a:rPr lang="en-US" sz="1400" dirty="0"/>
              <a:t>Do we have a comparable concept for integrated strategic deterrence?   </a:t>
            </a:r>
          </a:p>
          <a:p>
            <a:r>
              <a:rPr lang="en-US" sz="1400" b="1" dirty="0">
                <a:solidFill>
                  <a:srgbClr val="C00000"/>
                </a:solidFill>
              </a:rPr>
              <a:t>GEN SONKISS?  STRAT CC:  “We must ensure that all of our capabilities map to an overarching strategy.”</a:t>
            </a:r>
            <a:endParaRPr lang="en-US" sz="1600" b="1" dirty="0">
              <a:solidFill>
                <a:srgbClr val="C00000"/>
              </a:solidFill>
            </a:endParaRP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61</a:t>
            </a:fld>
            <a:endParaRPr lang="en-US" altLang="en-US" dirty="0"/>
          </a:p>
        </p:txBody>
      </p:sp>
    </p:spTree>
    <p:extLst>
      <p:ext uri="{BB962C8B-B14F-4D97-AF65-F5344CB8AC3E}">
        <p14:creationId xmlns:p14="http://schemas.microsoft.com/office/powerpoint/2010/main" val="26204902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73550"/>
            <a:ext cx="7021510" cy="5033951"/>
          </a:xfrm>
        </p:spPr>
        <p:txBody>
          <a:bodyPr/>
          <a:lstStyle/>
          <a:p>
            <a:pPr marL="342854" indent="-342854">
              <a:buAutoNum type="arabicPeriod"/>
            </a:pPr>
            <a:r>
              <a:rPr lang="en-US" sz="1800" dirty="0"/>
              <a:t>Back to the 4</a:t>
            </a:r>
            <a:r>
              <a:rPr lang="en-US" sz="1800" baseline="30000" dirty="0"/>
              <a:t>th</a:t>
            </a:r>
            <a:r>
              <a:rPr lang="en-US" sz="1800" dirty="0"/>
              <a:t> C – comprehension.  Do we know enough – are we learning enough  -- to have an effective tailored deterrence strategy?  Certainly lots of “emulation”….</a:t>
            </a:r>
          </a:p>
          <a:p>
            <a:pPr marL="342854" indent="-342854">
              <a:buAutoNum type="arabicPeriod"/>
            </a:pPr>
            <a:r>
              <a:rPr lang="en-US" sz="1800" dirty="0"/>
              <a:t>We know China wants to win without fighting. Can we deter their coercive strategies in the region that aim to change the balance of political and military power and even push us out?  Back to the grey zone question and what role deterrence plays. </a:t>
            </a:r>
          </a:p>
          <a:p>
            <a:pPr marL="342854" indent="-342854">
              <a:buAutoNum type="arabicPeriod"/>
            </a:pPr>
            <a:r>
              <a:rPr lang="en-US" sz="1800" dirty="0"/>
              <a:t>What kind of capability and what kind of messaging do we need to convince China that it cannot win a </a:t>
            </a:r>
            <a:r>
              <a:rPr lang="en-US" sz="1800" dirty="0" err="1"/>
              <a:t>warfight</a:t>
            </a:r>
            <a:r>
              <a:rPr lang="en-US" sz="1800" dirty="0"/>
              <a:t> with the US even over something China feels is vitally important?  Taiwan. </a:t>
            </a:r>
          </a:p>
          <a:p>
            <a:pPr marL="342854" indent="-342854">
              <a:buAutoNum type="arabicPeriod"/>
            </a:pPr>
            <a:r>
              <a:rPr lang="en-US" sz="1800" dirty="0"/>
              <a:t>How do nuclear weapons fit in CH strategy?.  At the </a:t>
            </a:r>
            <a:r>
              <a:rPr lang="en-US" sz="1800" dirty="0" err="1"/>
              <a:t>strat</a:t>
            </a:r>
            <a:r>
              <a:rPr lang="en-US" sz="1800" dirty="0"/>
              <a:t> level, do we think China wants to move away from a MIN DET posture toward something more robust?  And, if we can dominate or stalemate China at the conventional level, will they move toward a more operational theater nuclear posture based on some concept of limited nuclear war?  In other words, more like RF…and should that concern us?  JWC struggling w/this.  </a:t>
            </a:r>
          </a:p>
          <a:p>
            <a:endParaRPr lang="en-US" sz="2000" b="1" dirty="0">
              <a:solidFill>
                <a:srgbClr val="C00000"/>
              </a:solidFill>
            </a:endParaRPr>
          </a:p>
          <a:p>
            <a:pPr marL="342854" indent="-342854">
              <a:buAutoNum type="arabicPeriod"/>
            </a:pPr>
            <a:endParaRPr lang="en-US" sz="2000"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62</a:t>
            </a:fld>
            <a:endParaRPr lang="en-US" altLang="en-US" dirty="0"/>
          </a:p>
        </p:txBody>
      </p:sp>
    </p:spTree>
    <p:extLst>
      <p:ext uri="{BB962C8B-B14F-4D97-AF65-F5344CB8AC3E}">
        <p14:creationId xmlns:p14="http://schemas.microsoft.com/office/powerpoint/2010/main" val="3171486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22545"/>
            <a:ext cx="7021511" cy="4884957"/>
          </a:xfrm>
        </p:spPr>
        <p:txBody>
          <a:bodyPr/>
          <a:lstStyle/>
          <a:p>
            <a:r>
              <a:rPr lang="en-US" sz="2000" dirty="0"/>
              <a:t>NPR says yes there is a deterrence gap due to these asymmetries; creates an exploitable advantage for RF.  </a:t>
            </a:r>
          </a:p>
          <a:p>
            <a:r>
              <a:rPr lang="en-US" sz="2000" dirty="0"/>
              <a:t>Close the gap 2 ways – hardware and software. 1. through new capabilities for limited use of nuclear weapons in a regional context.  Not really about being able to use NW vs. more or different </a:t>
            </a:r>
            <a:r>
              <a:rPr lang="en-US" sz="2000" dirty="0" err="1"/>
              <a:t>tgts</a:t>
            </a:r>
            <a:r>
              <a:rPr lang="en-US" sz="2000" dirty="0"/>
              <a:t>, but to send a strategic level message to RF:  if you believe we will be deterred from responding to your limited use of NW out of fear of escalation, you’re mistaken.  We will have credible options that are proportional. 2. through making sure joint force can survive and operate thru limited nuclear attacks and do its best to sustain a conventional campaign.  That’s the heart of what the DoD is calling CNI and here too it’s about strategic messaging – we won’t be paralyzed by such attacks.</a:t>
            </a:r>
          </a:p>
          <a:p>
            <a:endParaRPr lang="en-US" sz="1900" dirty="0"/>
          </a:p>
        </p:txBody>
      </p:sp>
    </p:spTree>
    <p:extLst>
      <p:ext uri="{BB962C8B-B14F-4D97-AF65-F5344CB8AC3E}">
        <p14:creationId xmlns:p14="http://schemas.microsoft.com/office/powerpoint/2010/main" val="2420429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0" y="4422544"/>
            <a:ext cx="7021511" cy="4884957"/>
          </a:xfrm>
        </p:spPr>
        <p:txBody>
          <a:bodyPr/>
          <a:lstStyle/>
          <a:p>
            <a:r>
              <a:rPr lang="en-US" sz="1600" dirty="0"/>
              <a:t>This is a sort of a springboard to a larger discussion about cyber deterrence,  As some of you probably know, there is a very open, intensive debate among theorists/academics and some practitioners on this topic. an excellent literature that has developed around this.  </a:t>
            </a:r>
          </a:p>
          <a:p>
            <a:r>
              <a:rPr lang="en-US" sz="1600" dirty="0"/>
              <a:t>One side: those have believe our experience with </a:t>
            </a:r>
            <a:r>
              <a:rPr lang="en-US" sz="1600" dirty="0" err="1"/>
              <a:t>nuc</a:t>
            </a:r>
            <a:r>
              <a:rPr lang="en-US" sz="1600" dirty="0"/>
              <a:t> </a:t>
            </a:r>
            <a:r>
              <a:rPr lang="en-US" sz="1600" dirty="0" err="1"/>
              <a:t>det</a:t>
            </a:r>
            <a:r>
              <a:rPr lang="en-US" sz="1600" dirty="0"/>
              <a:t> can be applied and tailored to cyber. These folks acknowledge there are some limits to how traditional deterrence can be adapted but don’t believe there’s anything uniquely different about cyber that would make deterrence irrelevant.  Deterrence Adaptors. </a:t>
            </a:r>
          </a:p>
          <a:p>
            <a:r>
              <a:rPr lang="en-US" sz="1600" dirty="0"/>
              <a:t>Other side:  those who believe that deterrence w/its emphasis on restraint and well defined thresholds just not well suited to address the world of cyber, which defined by persistent engagement, persistent offense, and where attacks of many different kinds will be ubiquitous in conflict.  So rather than seeking to establish rules of the road for mutual deterrence, we need to adopt an offensive/competitive mindset and seek a position of superiority – not to deter adversary cyber attacks but to defeat adversary capabilities.   Paradigm Smashers.  </a:t>
            </a: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64</a:t>
            </a:fld>
            <a:endParaRPr lang="en-US" altLang="en-US" dirty="0"/>
          </a:p>
        </p:txBody>
      </p:sp>
    </p:spTree>
    <p:extLst>
      <p:ext uri="{BB962C8B-B14F-4D97-AF65-F5344CB8AC3E}">
        <p14:creationId xmlns:p14="http://schemas.microsoft.com/office/powerpoint/2010/main" val="2929856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73550"/>
            <a:ext cx="7021511" cy="5033951"/>
          </a:xfrm>
        </p:spPr>
        <p:txBody>
          <a:bodyPr/>
          <a:lstStyle/>
          <a:p>
            <a:r>
              <a:rPr lang="en-US" sz="1300" dirty="0"/>
              <a:t>Natl </a:t>
            </a:r>
            <a:r>
              <a:rPr lang="en-US" sz="1300" dirty="0" err="1"/>
              <a:t>Cyberstrategy</a:t>
            </a:r>
            <a:r>
              <a:rPr lang="en-US" sz="1300" dirty="0"/>
              <a:t> tries to balance these approaches, picking up arguments from both sides of the debate.  DOD strategy clearly downplays deterrence and adopts a highly competitive approach emphasizing going on the offense.  Very assertive and there’s no question that in terms of publicly defining our policy, the Paradigm Smashers have won the day.</a:t>
            </a:r>
          </a:p>
          <a:p>
            <a:r>
              <a:rPr lang="en-US" sz="1300" dirty="0"/>
              <a:t>But if you listen to policymakers and military officials, and you look at our actions it’s pretty clear we are trying to reconcile and synthesize these two big ideas about </a:t>
            </a:r>
            <a:r>
              <a:rPr lang="en-US" sz="1300" dirty="0" err="1"/>
              <a:t>cyberdeterrence</a:t>
            </a:r>
            <a:r>
              <a:rPr lang="en-US" sz="1300" dirty="0"/>
              <a:t>.  It’s not just about degrading and disrupting capabilities.  Yes, we’ve gone on the offense and we’re going to be more risk-acceptant but we’re also clearly looking to change adversary behavior thru the fear of high costs and doing so in way that takes account of the escalation risks of our actions.  If you look at what’s been said and written about US operations during the 2018 mid-term election season directed at Russian </a:t>
            </a:r>
            <a:r>
              <a:rPr lang="en-US" sz="1300" dirty="0" err="1"/>
              <a:t>cyberoperations</a:t>
            </a:r>
            <a:r>
              <a:rPr lang="en-US" sz="1300" dirty="0"/>
              <a:t>, this is exactly how it has been described.  (Enabled by new POTUS guidance on offensive use of cyber (old PPD 20)).  So the debate about cyber deterrence may seem black and white with a stark choice to be made, but the real world is very much gray – the world of the Cyber-Synthesizers. </a:t>
            </a:r>
          </a:p>
          <a:p>
            <a:r>
              <a:rPr lang="en-US" sz="1300" dirty="0"/>
              <a:t>Believe important role for deterrence in trying to prevent the most egregious attacks that we fear.  If we’re vulnerable to catastrophic types of attacks, so likely are our adversaries and perhaps in that mutual vulnerability there is prospect for some of kind stability to avoid maybe not all bad outcomes, but at least the worst outcomes.  But that means being prepared to say what is tolerable and what is not.  And not clear we are prepared to do that.  Recent revelations about extensive RF hacking of federal agencies and major tech companies underscores this.   Also underscores something we should keep in mind:  that while we have some experience trying to deal w/threats to critical infra, not much experience with or empirical info about cyber as a feature of great power warfare.  </a:t>
            </a:r>
          </a:p>
          <a:p>
            <a:endParaRPr lang="en-US" sz="1400"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65</a:t>
            </a:fld>
            <a:endParaRPr lang="en-US" altLang="en-US" dirty="0"/>
          </a:p>
        </p:txBody>
      </p:sp>
    </p:spTree>
    <p:extLst>
      <p:ext uri="{BB962C8B-B14F-4D97-AF65-F5344CB8AC3E}">
        <p14:creationId xmlns:p14="http://schemas.microsoft.com/office/powerpoint/2010/main" val="24025256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22543"/>
            <a:ext cx="7021510" cy="4419342"/>
          </a:xfrm>
        </p:spPr>
        <p:txBody>
          <a:bodyPr/>
          <a:lstStyle/>
          <a:p>
            <a:r>
              <a:rPr lang="en-US" sz="1600" dirty="0"/>
              <a:t>Here’s a way to think about the full spectrum deterrence problem posed by one of our great power competitors.  </a:t>
            </a:r>
          </a:p>
          <a:p>
            <a:r>
              <a:rPr lang="en-US" sz="1600" dirty="0"/>
              <a:t>3 ZONES OR LEVELS --- plus I’d argue </a:t>
            </a:r>
            <a:r>
              <a:rPr lang="en-US" sz="1600" dirty="0" err="1"/>
              <a:t>Nuc</a:t>
            </a:r>
            <a:r>
              <a:rPr lang="en-US" sz="1600" dirty="0"/>
              <a:t> Shadow (cloud). Not just the bottom – because RF uses </a:t>
            </a:r>
            <a:r>
              <a:rPr lang="en-US" sz="1600" dirty="0" err="1"/>
              <a:t>nuc</a:t>
            </a:r>
            <a:r>
              <a:rPr lang="en-US" sz="1600" dirty="0"/>
              <a:t> power as a tool of coercion/intimidation in peacetime – </a:t>
            </a:r>
            <a:r>
              <a:rPr lang="en-US" sz="1600" dirty="0" err="1"/>
              <a:t>nuc</a:t>
            </a:r>
            <a:r>
              <a:rPr lang="en-US" sz="1600" dirty="0"/>
              <a:t> saber rattling. SO, </a:t>
            </a:r>
            <a:r>
              <a:rPr lang="en-US" sz="1600" dirty="0" err="1"/>
              <a:t>nuc</a:t>
            </a:r>
            <a:r>
              <a:rPr lang="en-US" sz="1600" dirty="0"/>
              <a:t> dimension not some distant point on ladder of escalation, but a feature of RF strategy throughout</a:t>
            </a:r>
          </a:p>
          <a:p>
            <a:pPr marL="228548" indent="-228548">
              <a:buAutoNum type="arabicPeriod"/>
            </a:pPr>
            <a:r>
              <a:rPr lang="en-US" sz="1600" dirty="0"/>
              <a:t>POL WARFARE/CONTESTED PEACE – Can we deter here?  Right concept?  DISCUSS  -- NEXT SLIDE</a:t>
            </a:r>
          </a:p>
          <a:p>
            <a:pPr marL="228548" indent="-228548">
              <a:buAutoNum type="arabicPeriod"/>
            </a:pPr>
            <a:r>
              <a:rPr lang="en-US" sz="1600" dirty="0"/>
              <a:t>PRINCIPAL NATO FOCUS POST-UKRAINE – STRENGTHEN DETERRENCE IN THE EAST AGAINST RUSSIAN AGGRESSION  &gt;&gt;&gt;&gt;&gt; show no lo cost option</a:t>
            </a:r>
          </a:p>
          <a:p>
            <a:pPr marL="228548" indent="-228548">
              <a:buAutoNum type="arabicPeriod"/>
            </a:pPr>
            <a:r>
              <a:rPr lang="en-US" sz="1600" dirty="0"/>
              <a:t>COME BACK TO THIS</a:t>
            </a:r>
          </a:p>
          <a:p>
            <a:pPr marL="228548" indent="-228548">
              <a:buAutoNum type="arabicPeriod"/>
            </a:pPr>
            <a:endParaRPr lang="en-US" sz="1600" dirty="0"/>
          </a:p>
          <a:p>
            <a:r>
              <a:rPr lang="en-US" sz="1600" dirty="0"/>
              <a:t>SKIP AHEAD ONE SLIDE</a:t>
            </a:r>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66</a:t>
            </a:fld>
            <a:endParaRPr lang="en-US" altLang="en-US"/>
          </a:p>
        </p:txBody>
      </p:sp>
    </p:spTree>
    <p:extLst>
      <p:ext uri="{BB962C8B-B14F-4D97-AF65-F5344CB8AC3E}">
        <p14:creationId xmlns:p14="http://schemas.microsoft.com/office/powerpoint/2010/main" val="32675451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22543"/>
            <a:ext cx="7021510" cy="4419342"/>
          </a:xfrm>
        </p:spPr>
        <p:txBody>
          <a:bodyPr/>
          <a:lstStyle/>
          <a:p>
            <a:r>
              <a:rPr lang="en-US" sz="1600" dirty="0"/>
              <a:t>Here’s a way to think about the full spectrum deterrence problem posed by one of our great power competitors.  </a:t>
            </a:r>
          </a:p>
          <a:p>
            <a:r>
              <a:rPr lang="en-US" sz="1600" dirty="0"/>
              <a:t>3 ZONES OR LEVELS --- plus I’d argue </a:t>
            </a:r>
            <a:r>
              <a:rPr lang="en-US" sz="1600" dirty="0" err="1"/>
              <a:t>Nuc</a:t>
            </a:r>
            <a:r>
              <a:rPr lang="en-US" sz="1600" dirty="0"/>
              <a:t> Shadow (cloud). Not just the bottom – because RF uses </a:t>
            </a:r>
            <a:r>
              <a:rPr lang="en-US" sz="1600" dirty="0" err="1"/>
              <a:t>nuc</a:t>
            </a:r>
            <a:r>
              <a:rPr lang="en-US" sz="1600" dirty="0"/>
              <a:t> power as a tool of coercion/intimidation in peacetime – </a:t>
            </a:r>
            <a:r>
              <a:rPr lang="en-US" sz="1600" dirty="0" err="1"/>
              <a:t>nuc</a:t>
            </a:r>
            <a:r>
              <a:rPr lang="en-US" sz="1600" dirty="0"/>
              <a:t> saber rattling. SO, </a:t>
            </a:r>
            <a:r>
              <a:rPr lang="en-US" sz="1600" dirty="0" err="1"/>
              <a:t>nuc</a:t>
            </a:r>
            <a:r>
              <a:rPr lang="en-US" sz="1600" dirty="0"/>
              <a:t> dimension not some distant point on ladder of escalation, but very much present throughout</a:t>
            </a:r>
          </a:p>
          <a:p>
            <a:pPr marL="228548" indent="-228548">
              <a:buAutoNum type="arabicPeriod"/>
            </a:pPr>
            <a:r>
              <a:rPr lang="en-US" sz="1600" dirty="0"/>
              <a:t>POL WARFARE/CONTESTED PEACE – Can we deter here?  Right concept?  DISCUSS  -- NEXT SLIDE</a:t>
            </a:r>
          </a:p>
          <a:p>
            <a:pPr marL="228548" indent="-228548">
              <a:buAutoNum type="arabicPeriod"/>
            </a:pPr>
            <a:r>
              <a:rPr lang="en-US" sz="1600" b="1" dirty="0">
                <a:solidFill>
                  <a:srgbClr val="C00000"/>
                </a:solidFill>
              </a:rPr>
              <a:t>PRINCIPAL NATO FOCUS POST-UKRAINE – STRENGTHEN DETERRENCE IN THE EAST AGAINST RUSSIAN AGGRESSION  &gt;&gt;&gt;&gt;&gt; show no lo cost option</a:t>
            </a:r>
          </a:p>
          <a:p>
            <a:pPr marL="228548" indent="-228548">
              <a:buAutoNum type="arabicPeriod"/>
            </a:pPr>
            <a:r>
              <a:rPr lang="en-US" sz="1600" dirty="0"/>
              <a:t>COME BACK TO THIS</a:t>
            </a:r>
          </a:p>
          <a:p>
            <a:pPr marL="228548" indent="-228548">
              <a:buAutoNum type="arabicPeriod"/>
            </a:pPr>
            <a:endParaRPr lang="en-US" sz="1600" dirty="0"/>
          </a:p>
          <a:p>
            <a:r>
              <a:rPr lang="en-US" sz="1600" dirty="0"/>
              <a:t>SKIP AHEAD ONE SLIDE</a:t>
            </a:r>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67</a:t>
            </a:fld>
            <a:endParaRPr lang="en-US" altLang="en-US"/>
          </a:p>
        </p:txBody>
      </p:sp>
    </p:spTree>
    <p:extLst>
      <p:ext uri="{BB962C8B-B14F-4D97-AF65-F5344CB8AC3E}">
        <p14:creationId xmlns:p14="http://schemas.microsoft.com/office/powerpoint/2010/main" val="27329626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22543"/>
            <a:ext cx="7021510" cy="4419342"/>
          </a:xfrm>
        </p:spPr>
        <p:txBody>
          <a:bodyPr/>
          <a:lstStyle/>
          <a:p>
            <a:r>
              <a:rPr lang="en-US" sz="1600" dirty="0"/>
              <a:t>Here’s a way to think about the full spectrum deterrence problem posed by one of our great power competitors.  </a:t>
            </a:r>
          </a:p>
          <a:p>
            <a:r>
              <a:rPr lang="en-US" sz="1600" dirty="0"/>
              <a:t>3 ZONES OR LEVELS --- plus I’d argue </a:t>
            </a:r>
            <a:r>
              <a:rPr lang="en-US" sz="1600" dirty="0" err="1"/>
              <a:t>Nuc</a:t>
            </a:r>
            <a:r>
              <a:rPr lang="en-US" sz="1600" dirty="0"/>
              <a:t> Shadow (cloud). Not just the bottom – because RF uses </a:t>
            </a:r>
            <a:r>
              <a:rPr lang="en-US" sz="1600" dirty="0" err="1"/>
              <a:t>nuc</a:t>
            </a:r>
            <a:r>
              <a:rPr lang="en-US" sz="1600" dirty="0"/>
              <a:t> power as a tool of coercion/intimidation in peacetime – </a:t>
            </a:r>
            <a:r>
              <a:rPr lang="en-US" sz="1600" dirty="0" err="1"/>
              <a:t>nuc</a:t>
            </a:r>
            <a:r>
              <a:rPr lang="en-US" sz="1600" dirty="0"/>
              <a:t> saber rattling. SO, </a:t>
            </a:r>
            <a:r>
              <a:rPr lang="en-US" sz="1600" dirty="0" err="1"/>
              <a:t>nuc</a:t>
            </a:r>
            <a:r>
              <a:rPr lang="en-US" sz="1600" dirty="0"/>
              <a:t> dimension not some distant point on ladder of escalation, but very much present throughout</a:t>
            </a:r>
          </a:p>
          <a:p>
            <a:pPr marL="228548" indent="-228548">
              <a:buAutoNum type="arabicPeriod"/>
            </a:pPr>
            <a:r>
              <a:rPr lang="en-US" sz="1600" dirty="0"/>
              <a:t>POL WARFARE/CONTESTED PEACE – Can we deter here?  Right concept?  DISCUSS  -- NEXT SLIDE</a:t>
            </a:r>
          </a:p>
          <a:p>
            <a:pPr marL="228548" indent="-228548">
              <a:buAutoNum type="arabicPeriod"/>
            </a:pPr>
            <a:r>
              <a:rPr lang="en-US" sz="1600" dirty="0">
                <a:solidFill>
                  <a:schemeClr val="accent4"/>
                </a:solidFill>
              </a:rPr>
              <a:t>PRINCIPAL NATO FOCUS POST-UKRAINE – STRENGTHEN DETERRENCE IN THE EAST AGAINST RUSSIAN AGGRESSION  &gt;&gt;&gt;&gt;&gt; show no lo cost option</a:t>
            </a:r>
          </a:p>
          <a:p>
            <a:pPr marL="228548" indent="-228548">
              <a:buAutoNum type="arabicPeriod"/>
            </a:pPr>
            <a:r>
              <a:rPr lang="en-US" sz="1600" b="1" dirty="0">
                <a:solidFill>
                  <a:srgbClr val="C00000"/>
                </a:solidFill>
              </a:rPr>
              <a:t>WHAT IF DETERRENCE FAILS AND WE FIND OURSELVES IN AN ESCALATING CONFLICT WITH RF…NOT NATO FOCUS SO FAR</a:t>
            </a:r>
          </a:p>
          <a:p>
            <a:endParaRPr lang="en-US" sz="1600" dirty="0"/>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68</a:t>
            </a:fld>
            <a:endParaRPr lang="en-US" altLang="en-US"/>
          </a:p>
        </p:txBody>
      </p:sp>
    </p:spTree>
    <p:extLst>
      <p:ext uri="{BB962C8B-B14F-4D97-AF65-F5344CB8AC3E}">
        <p14:creationId xmlns:p14="http://schemas.microsoft.com/office/powerpoint/2010/main" val="2640926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349753"/>
            <a:ext cx="7023100" cy="4800600"/>
          </a:xfrm>
        </p:spPr>
        <p:txBody>
          <a:bodyPr/>
          <a:lstStyle/>
          <a:p>
            <a:r>
              <a:rPr lang="en-US" sz="1800" dirty="0"/>
              <a:t>And it’s really cyber that has driven the discussion of X-domain or integrated deterrence.  And this about what the NSS said about extending deterrence to all domains. </a:t>
            </a:r>
          </a:p>
          <a:p>
            <a:r>
              <a:rPr lang="en-US" sz="1800" dirty="0"/>
              <a:t>We’ve been talking about this for many </a:t>
            </a:r>
            <a:r>
              <a:rPr lang="en-US" sz="1800" dirty="0" err="1"/>
              <a:t>yrs</a:t>
            </a:r>
            <a:r>
              <a:rPr lang="en-US" sz="1800" dirty="0"/>
              <a:t> now –our aspiration to buy better deterrence, risk </a:t>
            </a:r>
            <a:r>
              <a:rPr lang="en-US" sz="1800" dirty="0" err="1"/>
              <a:t>mgmt</a:t>
            </a:r>
            <a:r>
              <a:rPr lang="en-US" sz="1800" dirty="0"/>
              <a:t> and presidential decision space with enhanced integration across domains, but we still don’t know how to make that real. and my guess is not likely to figure it out until faced with the need to do it in a real world cont..  </a:t>
            </a:r>
          </a:p>
          <a:p>
            <a:r>
              <a:rPr lang="en-US" sz="1800" dirty="0"/>
              <a:t>i think our cultural tendency is to stovepipe the means of deterrence each in their own domains.   So default view tends to be that we deter cyber with cyber and respond to cyber with cyber.  We’re trying to move beyond that but struggling to understand how actions in one domain – whether a deterrent action or an actual operation – will or should affect actions in other domains.      </a:t>
            </a:r>
          </a:p>
          <a:p>
            <a:r>
              <a:rPr lang="en-US" sz="1800" dirty="0"/>
              <a:t>Policy wonks and theorists?  PB: lots of </a:t>
            </a:r>
            <a:r>
              <a:rPr lang="en-US" sz="1800" dirty="0" err="1"/>
              <a:t>ssttings</a:t>
            </a:r>
            <a:r>
              <a:rPr lang="en-US" sz="1800" dirty="0"/>
              <a:t> ….operators/planners/commanders? </a:t>
            </a:r>
          </a:p>
          <a:p>
            <a:endParaRPr lang="en-US" sz="1400"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69</a:t>
            </a:fld>
            <a:endParaRPr lang="en-US" altLang="en-US"/>
          </a:p>
        </p:txBody>
      </p:sp>
    </p:spTree>
    <p:extLst>
      <p:ext uri="{BB962C8B-B14F-4D97-AF65-F5344CB8AC3E}">
        <p14:creationId xmlns:p14="http://schemas.microsoft.com/office/powerpoint/2010/main" val="362593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7</a:t>
            </a:fld>
            <a:endParaRPr lang="en-US" altLang="en-US"/>
          </a:p>
        </p:txBody>
      </p:sp>
      <p:sp>
        <p:nvSpPr>
          <p:cNvPr id="3" name="Notes Placeholder 2">
            <a:extLst>
              <a:ext uri="{FF2B5EF4-FFF2-40B4-BE49-F238E27FC236}">
                <a16:creationId xmlns:a16="http://schemas.microsoft.com/office/drawing/2014/main" id="{DB3603DE-7A60-F840-A034-302FC46D6F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859954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1" y="4422545"/>
            <a:ext cx="6400800" cy="4804007"/>
          </a:xfrm>
        </p:spPr>
        <p:txBody>
          <a:bodyPr/>
          <a:lstStyle/>
          <a:p>
            <a:r>
              <a:rPr lang="en-US" sz="1800" dirty="0"/>
              <a:t>Additionally, there is a shortfall in more operational and doctrinal sense that could undermine deterrence. Meaning?</a:t>
            </a:r>
          </a:p>
          <a:p>
            <a:r>
              <a:rPr lang="en-US" altLang="en-US" sz="1800" dirty="0">
                <a:latin typeface="Arial" panose="020B0604020202020204" pitchFamily="34" charset="0"/>
                <a:ea typeface="ＭＳ Ｐゴシック" panose="020B0600070205080204" pitchFamily="34" charset="-128"/>
              </a:rPr>
              <a:t>Not about creating an integrated conv-</a:t>
            </a:r>
            <a:r>
              <a:rPr lang="en-US" altLang="en-US" sz="1800" dirty="0" err="1">
                <a:latin typeface="Arial" panose="020B0604020202020204" pitchFamily="34" charset="0"/>
                <a:ea typeface="ＭＳ Ｐゴシック" panose="020B0600070205080204" pitchFamily="34" charset="-128"/>
              </a:rPr>
              <a:t>nuc</a:t>
            </a:r>
            <a:r>
              <a:rPr lang="en-US" altLang="en-US" sz="1800" dirty="0">
                <a:latin typeface="Arial" panose="020B0604020202020204" pitchFamily="34" charset="0"/>
                <a:ea typeface="ＭＳ Ｐゴシック" panose="020B0600070205080204" pitchFamily="34" charset="-128"/>
              </a:rPr>
              <a:t> battlefield or moving toward </a:t>
            </a:r>
            <a:r>
              <a:rPr lang="en-US" altLang="en-US" sz="1800" dirty="0" err="1">
                <a:latin typeface="Arial" panose="020B0604020202020204" pitchFamily="34" charset="0"/>
                <a:ea typeface="ＭＳ Ｐゴシック" panose="020B0600070205080204" pitchFamily="34" charset="-128"/>
              </a:rPr>
              <a:t>nuc</a:t>
            </a:r>
            <a:r>
              <a:rPr lang="en-US" altLang="en-US" sz="1800" dirty="0">
                <a:latin typeface="Arial" panose="020B0604020202020204" pitchFamily="34" charset="0"/>
                <a:ea typeface="ＭＳ Ｐゴシック" panose="020B0600070205080204" pitchFamily="34" charset="-128"/>
              </a:rPr>
              <a:t> warfighting.  More about making sure the CCs and Services understand the possible nuclear dimension of conflict. How adversaries may think about using nuclear weapons to defeat or disrupt our conventional campaigns; how our campaign plans need to incorporate that possibility; what effects adversary use could have on US/coalition ops; preparing the joint force to operate in a nuclear environment; and thinking about how we might use nuclear weapons, in the context of the overall campaign, if that’s what the President decides to do. </a:t>
            </a:r>
          </a:p>
          <a:p>
            <a:r>
              <a:rPr lang="en-US" altLang="en-US" sz="1800" dirty="0">
                <a:latin typeface="Arial" panose="020B0604020202020204" pitchFamily="34" charset="0"/>
                <a:ea typeface="ＭＳ Ｐゴシック" panose="020B0600070205080204" pitchFamily="34" charset="-128"/>
              </a:rPr>
              <a:t>We used to call this theater </a:t>
            </a:r>
            <a:r>
              <a:rPr lang="en-US" altLang="en-US" sz="1800" dirty="0" err="1">
                <a:latin typeface="Arial" panose="020B0604020202020204" pitchFamily="34" charset="0"/>
                <a:ea typeface="ＭＳ Ｐゴシック" panose="020B0600070205080204" pitchFamily="34" charset="-128"/>
              </a:rPr>
              <a:t>nuc</a:t>
            </a:r>
            <a:r>
              <a:rPr lang="en-US" altLang="en-US" sz="1800" dirty="0">
                <a:latin typeface="Arial" panose="020B0604020202020204" pitchFamily="34" charset="0"/>
                <a:ea typeface="ＭＳ Ｐゴシック" panose="020B0600070205080204" pitchFamily="34" charset="-128"/>
              </a:rPr>
              <a:t> planning…now regional integration </a:t>
            </a:r>
          </a:p>
          <a:p>
            <a:endParaRPr lang="en-US" altLang="en-US" sz="1600" dirty="0">
              <a:latin typeface="Arial" panose="020B0604020202020204" pitchFamily="34" charset="0"/>
              <a:ea typeface="ＭＳ Ｐゴシック" panose="020B0600070205080204" pitchFamily="34" charset="-128"/>
            </a:endParaRPr>
          </a:p>
          <a:p>
            <a:endParaRPr lang="en-US" sz="1600"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70</a:t>
            </a:fld>
            <a:endParaRPr lang="en-US" altLang="en-US"/>
          </a:p>
        </p:txBody>
      </p:sp>
    </p:spTree>
    <p:extLst>
      <p:ext uri="{BB962C8B-B14F-4D97-AF65-F5344CB8AC3E}">
        <p14:creationId xmlns:p14="http://schemas.microsoft.com/office/powerpoint/2010/main" val="36637127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8" y="4275617"/>
            <a:ext cx="5617208" cy="4188935"/>
          </a:xfrm>
        </p:spPr>
        <p:txBody>
          <a:bodyPr/>
          <a:lstStyle/>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71</a:t>
            </a:fld>
            <a:endParaRPr lang="en-US" altLang="en-US"/>
          </a:p>
        </p:txBody>
      </p:sp>
    </p:spTree>
    <p:extLst>
      <p:ext uri="{BB962C8B-B14F-4D97-AF65-F5344CB8AC3E}">
        <p14:creationId xmlns:p14="http://schemas.microsoft.com/office/powerpoint/2010/main" val="12978637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0" y="4422545"/>
            <a:ext cx="6781800" cy="4804007"/>
          </a:xfrm>
        </p:spPr>
        <p:txBody>
          <a:bodyPr/>
          <a:lstStyle/>
          <a:p>
            <a:r>
              <a:rPr lang="en-US" sz="1400" dirty="0"/>
              <a:t>COME BACK TO WHAT WE SAID AT THE VERY OUTSET ABOUT DETERRENCE BEING AN INFLUENCE OPERATION.   HOW DO WE GET BETTER AT MESSAGING?</a:t>
            </a:r>
          </a:p>
          <a:p>
            <a:endParaRPr lang="en-US" sz="1400" dirty="0"/>
          </a:p>
          <a:p>
            <a:r>
              <a:rPr lang="en-US" sz="1400" dirty="0"/>
              <a:t>SOME MESSAGES WE NEED TO BE THINKING ABOUT AND THESE GO TO HOW WE CONVEY OUR INTENT, OUR RESOLVE, OUR CAPABILITY.</a:t>
            </a:r>
          </a:p>
          <a:p>
            <a:r>
              <a:rPr lang="en-US" sz="1400" dirty="0"/>
              <a:t>HOW WE CONVEY TO THE ADVERSARY THAT WE SEE AND UNDERSTAND HIS VULNERABILITIES</a:t>
            </a:r>
          </a:p>
          <a:p>
            <a:r>
              <a:rPr lang="en-US" sz="1400" dirty="0"/>
              <a:t>HOW WE CONVEY OFF RAMPS IN A WAY THAT CAN BE HEARD ABOVE EVERYTHING ELSE THAT HAPPENS.  SO I SORT OF BRING YOU BACK TO THE THOUGHT EXPERIMENT ON THE CUBAN MISSILE CRISIS AND ASK SOME QUESTIONS ABOUT MESSAGING IN WHAT IS LIKELY TO BE A VERY TOUGH INFORMATION AND DECISION MAKING ENVIRONMENT.</a:t>
            </a:r>
          </a:p>
          <a:p>
            <a:r>
              <a:rPr lang="en-US" sz="1400" dirty="0"/>
              <a:t>HOW DO YOU GET THROUGH OR ABOVE THE NOISE?</a:t>
            </a:r>
          </a:p>
          <a:p>
            <a:r>
              <a:rPr lang="en-US" sz="1400" dirty="0"/>
              <a:t>HOW DO YOU ENSURE CONNECTIVITY TO ADVERSARY LEADERSHIP IF EACH SIDE IS DOING THINGS TO MAKE THE OTHER BLIND AND DEAF?</a:t>
            </a:r>
          </a:p>
          <a:p>
            <a:r>
              <a:rPr lang="en-US" sz="1400" dirty="0"/>
              <a:t>AND WILL WE BE ABLE TO COUNT ON OUR IS TO ANSWER THE QUESTIONS LEADERS ARE CERTAIN TO ASK, WHICH ARE LESS ABOUT OOB AND MORE ABOUT “WHAT’S THE OTHER GUY THINKING?”  I HAVE MY CONCERNS HERE.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72</a:t>
            </a:fld>
            <a:endParaRPr lang="en-US" altLang="en-US"/>
          </a:p>
        </p:txBody>
      </p:sp>
    </p:spTree>
    <p:extLst>
      <p:ext uri="{BB962C8B-B14F-4D97-AF65-F5344CB8AC3E}">
        <p14:creationId xmlns:p14="http://schemas.microsoft.com/office/powerpoint/2010/main" val="14477079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8" y="4428015"/>
            <a:ext cx="5617208" cy="4413870"/>
          </a:xfrm>
        </p:spPr>
        <p:txBody>
          <a:bodyPr/>
          <a:lstStyle/>
          <a:p>
            <a:r>
              <a:rPr lang="en-US" sz="1800" dirty="0"/>
              <a:t>BUILT FOR CAPSTONE AFTER CJCS SAE</a:t>
            </a:r>
          </a:p>
          <a:p>
            <a:endParaRPr lang="en-US" sz="1800" dirty="0"/>
          </a:p>
          <a:p>
            <a:r>
              <a:rPr lang="en-US" sz="1800" dirty="0"/>
              <a:t>RECOGNITION THAT AFTER 15 YRS CT/COIN…</a:t>
            </a:r>
          </a:p>
          <a:p>
            <a:endParaRPr lang="en-US" sz="1800" dirty="0"/>
          </a:p>
          <a:p>
            <a:r>
              <a:rPr lang="en-US" sz="1800" dirty="0"/>
              <a:t>WITH NPR, MOMENTUM GIVEN TASKING</a:t>
            </a:r>
          </a:p>
          <a:p>
            <a:endParaRPr lang="en-US" sz="1800" dirty="0"/>
          </a:p>
          <a:p>
            <a:r>
              <a:rPr lang="en-US" sz="1800" dirty="0"/>
              <a:t>NDS:  “PME HAS STAGNATED” IN PROVIDING FUTURE LEADERS WITH THE SKILLS AND KNOWLEDGE NEEDED…DETERRENCE ON EXAMPLE</a:t>
            </a: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73</a:t>
            </a:fld>
            <a:endParaRPr lang="en-US" altLang="en-US"/>
          </a:p>
        </p:txBody>
      </p:sp>
    </p:spTree>
    <p:extLst>
      <p:ext uri="{BB962C8B-B14F-4D97-AF65-F5344CB8AC3E}">
        <p14:creationId xmlns:p14="http://schemas.microsoft.com/office/powerpoint/2010/main" val="34582409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951" y="4351816"/>
            <a:ext cx="6477000" cy="4874735"/>
          </a:xfrm>
        </p:spPr>
        <p:txBody>
          <a:bodyPr/>
          <a:lstStyle/>
          <a:p>
            <a:r>
              <a:rPr lang="en-US" sz="1600" dirty="0"/>
              <a:t>DECISIONS TAKEN AT WALES AND WARSAW AND WHOSE IMPLEMENTATION WILL BE REVIEWED IN BRUSSELS. </a:t>
            </a:r>
          </a:p>
          <a:p>
            <a:r>
              <a:rPr lang="en-US" sz="1600" dirty="0"/>
              <a:t>WHAT ARE OUR GOALS HERE? WHAT ARE WE TRYING TO DO?</a:t>
            </a:r>
          </a:p>
          <a:p>
            <a:r>
              <a:rPr lang="en-US" sz="1600" dirty="0"/>
              <a:t>DETER?  REASSURE?  TRIPWIRE? MORE?  NECESSARY?  EFFECTIVE? </a:t>
            </a:r>
          </a:p>
          <a:p>
            <a:r>
              <a:rPr lang="en-US" sz="1600" dirty="0"/>
              <a:t>SHOW RF NO LOST COST OPTION TO ATTACK A NATO MEMBER IN THE EAST</a:t>
            </a:r>
          </a:p>
          <a:p>
            <a:r>
              <a:rPr lang="en-US" sz="1600" dirty="0"/>
              <a:t>MIXED CRITERIA….SET OF MEASURES THAT BEST BALANCES POL ACCEPTABILITY, AFFORDABILITY, MIL EFFECTIVENESS, REASSURANCE PAYOFF, AND ESCALATION RISK…WHAT THE TRAFFIC HAS BEEN ABLE TO BEAR</a:t>
            </a:r>
          </a:p>
          <a:p>
            <a:endParaRPr lang="en-US" sz="1600" dirty="0"/>
          </a:p>
          <a:p>
            <a:r>
              <a:rPr lang="en-US" sz="1600" dirty="0"/>
              <a:t>GO BACK ONE SLIDE – ZONE 3.  WHAT HAPPENS IF DETERRENCE FAILS AND WE FIND OURSELVES IN AN ESCALATING CONFLICT….THIS HAS NOT BEEN NATO’S FOCUS.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74</a:t>
            </a:fld>
            <a:endParaRPr lang="en-US" altLang="en-US"/>
          </a:p>
        </p:txBody>
      </p:sp>
    </p:spTree>
    <p:extLst>
      <p:ext uri="{BB962C8B-B14F-4D97-AF65-F5344CB8AC3E}">
        <p14:creationId xmlns:p14="http://schemas.microsoft.com/office/powerpoint/2010/main" val="30298865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75</a:t>
            </a:fld>
            <a:endParaRPr lang="en-US" alt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347251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76</a:t>
            </a:fld>
            <a:endParaRPr lang="en-US" altLang="en-US"/>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288096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77</a:t>
            </a:fld>
            <a:endParaRPr lang="en-US" altLang="en-US"/>
          </a:p>
        </p:txBody>
      </p:sp>
      <p:sp>
        <p:nvSpPr>
          <p:cNvPr id="5" name="Notes Placeholder 4"/>
          <p:cNvSpPr>
            <a:spLocks noGrp="1"/>
          </p:cNvSpPr>
          <p:nvPr>
            <p:ph type="body" sz="quarter" idx="11"/>
          </p:nvPr>
        </p:nvSpPr>
        <p:spPr>
          <a:xfrm>
            <a:off x="82552" y="4422544"/>
            <a:ext cx="6858000" cy="4727807"/>
          </a:xfrm>
        </p:spPr>
        <p:txBody>
          <a:bodyPr/>
          <a:lstStyle/>
          <a:p>
            <a:endParaRPr lang="en-US" sz="1600" dirty="0"/>
          </a:p>
        </p:txBody>
      </p:sp>
    </p:spTree>
    <p:extLst>
      <p:ext uri="{BB962C8B-B14F-4D97-AF65-F5344CB8AC3E}">
        <p14:creationId xmlns:p14="http://schemas.microsoft.com/office/powerpoint/2010/main" val="3653612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2" y="4425952"/>
            <a:ext cx="6858000" cy="4800600"/>
          </a:xfrm>
        </p:spPr>
        <p:txBody>
          <a:bodyPr/>
          <a:lstStyle/>
          <a:p>
            <a:r>
              <a:rPr lang="en-US" sz="1400" dirty="0"/>
              <a:t>HEAR THIS TERMS USED A LOT THO NOT EVERYONE MEANS SAME THING.  3 LENSES….3 POINTS</a:t>
            </a:r>
          </a:p>
          <a:p>
            <a:endParaRPr lang="en-US" sz="1400" dirty="0"/>
          </a:p>
          <a:p>
            <a:pPr marL="171411" indent="-171411">
              <a:buFontTx/>
              <a:buChar char="-"/>
            </a:pPr>
            <a:r>
              <a:rPr lang="en-US" sz="1400" dirty="0"/>
              <a:t>DON’T EXPECT SPECTRUM OF CONFLICT TO BE PERFECTLY LINEAR EVEN THO PORTRAYED HERE THAT WAY.  OUR CONCEPTION USED TO BE MORE LINEAR – LADDER OF ESCALATION THAT WAS RELATIVELY SIMPLY – CONV TO NUC, MAYBE WITH THEATER NUC THROWN IN.  NOW WE HAVE TO THINK NOT JUST ABOUT A BROADER SPECTRUM THAT INCLUDES THE GRAY ZONE, BUT ONE WHERE THE LINES AND BOUNDARIES BETWEEN STAGES ARE NOT NECESSARILY CLEAR OR CLEAN.  WHERE ADV LIKE RF ARE TRYING TO LEVERAGE THEIR NUC CAPS ACROSS THE SPECTRUM AS A TOOL OF COERCION AND INTIMIDATION.  NUCLEAR NO LONGER SOME DISTANT POINT ON A LADDER OF ESCALATION.  BOTTOM LINE:  WEIGHING AND MANAGING ESC RISKS NOT STRAIGTHFORWARD.</a:t>
            </a:r>
          </a:p>
          <a:p>
            <a:pPr marL="171411" indent="-171411">
              <a:buFontTx/>
              <a:buChar char="-"/>
            </a:pPr>
            <a:endParaRPr lang="en-US" sz="1400" dirty="0"/>
          </a:p>
          <a:p>
            <a:pPr marL="171411" indent="-171411">
              <a:buFontTx/>
              <a:buChar char="-"/>
            </a:pPr>
            <a:r>
              <a:rPr lang="en-US" sz="1400" dirty="0"/>
              <a:t>CAN WE DETER IN THE GRAY ZONE?  IS THAT EVEN THE RIGHT STRATEGY?  COMPETE/RESIST/BE RESILIENT</a:t>
            </a:r>
          </a:p>
          <a:p>
            <a:pPr marL="171411" indent="-171411">
              <a:buFontTx/>
              <a:buChar char="-"/>
            </a:pPr>
            <a:endParaRPr lang="en-US" sz="1400" dirty="0"/>
          </a:p>
          <a:p>
            <a:pPr marL="171411" indent="-171411">
              <a:buFontTx/>
              <a:buChar char="-"/>
            </a:pPr>
            <a:r>
              <a:rPr lang="en-US" sz="1400" dirty="0"/>
              <a:t>DIME – WOG.  HOW ARE WE/YOU DOING?  NDS AND PME CONNECTION</a:t>
            </a: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78</a:t>
            </a:fld>
            <a:endParaRPr lang="en-US" altLang="en-US"/>
          </a:p>
        </p:txBody>
      </p:sp>
    </p:spTree>
    <p:extLst>
      <p:ext uri="{BB962C8B-B14F-4D97-AF65-F5344CB8AC3E}">
        <p14:creationId xmlns:p14="http://schemas.microsoft.com/office/powerpoint/2010/main" val="41194301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8" y="4351817"/>
            <a:ext cx="5617208" cy="4188935"/>
          </a:xfrm>
        </p:spPr>
        <p:txBody>
          <a:bodyPr/>
          <a:lstStyle/>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79</a:t>
            </a:fld>
            <a:endParaRPr lang="en-US" altLang="en-US"/>
          </a:p>
        </p:txBody>
      </p:sp>
    </p:spTree>
    <p:extLst>
      <p:ext uri="{BB962C8B-B14F-4D97-AF65-F5344CB8AC3E}">
        <p14:creationId xmlns:p14="http://schemas.microsoft.com/office/powerpoint/2010/main" val="295944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8</a:t>
            </a:fld>
            <a:endParaRPr lang="en-US" altLang="en-US" dirty="0"/>
          </a:p>
        </p:txBody>
      </p:sp>
      <p:sp>
        <p:nvSpPr>
          <p:cNvPr id="5" name="Notes Placeholder 4">
            <a:extLst>
              <a:ext uri="{FF2B5EF4-FFF2-40B4-BE49-F238E27FC236}">
                <a16:creationId xmlns:a16="http://schemas.microsoft.com/office/drawing/2014/main" id="{6AE96AD6-4610-DA08-CF29-2436030479E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0286234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51" y="4422545"/>
            <a:ext cx="6938960" cy="4651607"/>
          </a:xfrm>
        </p:spPr>
        <p:txBody>
          <a:bodyPr/>
          <a:lstStyle/>
          <a:p>
            <a:r>
              <a:rPr lang="en-US" sz="1400" dirty="0"/>
              <a:t>AND THESE TWO PROBLEMS ARE PRECISELY WHAT US POLICYMAKERS ARE WORRIED ABOUT AND WHICH DRIVE BIG TAKEAWAYS FROM THE NPR.</a:t>
            </a:r>
          </a:p>
          <a:p>
            <a:endParaRPr lang="en-US" sz="1400" dirty="0"/>
          </a:p>
          <a:p>
            <a:r>
              <a:rPr lang="en-US" sz="1400" dirty="0"/>
              <a:t>THE FIRST PROBLEM WE IDENTFITED – LAST BULLET ABOVE – GROWING NON-NUC CAPS THAT ARE OR COULD BE AVAILABLE WITH POTENTIAL TO INFLICT DEVASTATING EFFECTS – CREATING WHAT NPR REFERS TO AS “EXTREME CIRCUMSTANCES.”  SO WHAT WE SEE IN NPR IS A SUBTLE SHIFT IN DECL POL TO RESERVE THE OPTION TO USE NW IN SUCH CIRCUMSTANCES.  WHAT KIND OF NON-NUC ATTACK?   LIKLELY BUT NOT EXPLICITLY CYBER </a:t>
            </a:r>
          </a:p>
          <a:p>
            <a:endParaRPr lang="en-US" sz="1400" dirty="0"/>
          </a:p>
          <a:p>
            <a:r>
              <a:rPr lang="en-US" sz="1400" dirty="0"/>
              <a:t>THE SECOND PROBLEM – THE PERCEIVED DETERRENCE GAP AT THE LEVEL OF LIMITED USE OF NSNW – THE NPR SOLUTION IS TO EXPAND AVAILABLE LOW YIELD OPTIONS AS A MEANS TO SIGNAL TO RF: IF YOU BELIEVE WE WILL BE SELF-DETERRED FROM RESPONDING FOR FEAR OF ESCALATION RISKS, YOU ARE WRONG.   </a:t>
            </a:r>
          </a:p>
          <a:p>
            <a:endParaRPr lang="en-US" sz="1400" dirty="0"/>
          </a:p>
          <a:p>
            <a:r>
              <a:rPr lang="en-US" sz="1400" dirty="0"/>
              <a:t>LOW YIELD SLBM OPTION + SLCM.  THOUGHTS ON BOTH?   FIRST USE?</a:t>
            </a:r>
          </a:p>
          <a:p>
            <a:endParaRPr lang="en-US" sz="1400"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80</a:t>
            </a:fld>
            <a:endParaRPr lang="en-US" altLang="en-US"/>
          </a:p>
        </p:txBody>
      </p:sp>
    </p:spTree>
    <p:extLst>
      <p:ext uri="{BB962C8B-B14F-4D97-AF65-F5344CB8AC3E}">
        <p14:creationId xmlns:p14="http://schemas.microsoft.com/office/powerpoint/2010/main" val="40023189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MOST OF THESE QUESTIONS – WHICH HAVE FRAMED THE DEBATE IN THE US – GO TO THAT FRAMING OF PROBLEM AND SOLUTION, THREAT AND RESPONSE.  </a:t>
            </a:r>
          </a:p>
          <a:p>
            <a:endParaRPr lang="en-US" sz="1400" dirty="0"/>
          </a:p>
          <a:p>
            <a:r>
              <a:rPr lang="en-US" sz="1400" dirty="0"/>
              <a:t>NOT EVERYONE AGREES THE NPR HAS RF DOCTRINE RIGHT</a:t>
            </a:r>
          </a:p>
          <a:p>
            <a:r>
              <a:rPr lang="en-US" sz="1400" dirty="0"/>
              <a:t>SOME SAY EVEN IF YOU DO, DON’T NEED NEW CAPS AND THESE CAPS CARRY NON-TRIVIAL RISKS</a:t>
            </a:r>
          </a:p>
          <a:p>
            <a:endParaRPr lang="en-US" sz="1400" dirty="0"/>
          </a:p>
          <a:p>
            <a:r>
              <a:rPr lang="en-US" sz="1400" dirty="0"/>
              <a:t>APART FROM ALL THAT, MANY BELIEVE THE NPR WALKS TOO FAR AWAY FROM LONGSTANDING US VIEWS ON AC, DISARMAMENT, AND NP, BASICALLY TREATING AS AFTERTHOUGHT RATHER THAN CENTRAL.</a:t>
            </a:r>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81</a:t>
            </a:fld>
            <a:endParaRPr lang="en-US" altLang="en-US"/>
          </a:p>
        </p:txBody>
      </p:sp>
    </p:spTree>
    <p:extLst>
      <p:ext uri="{BB962C8B-B14F-4D97-AF65-F5344CB8AC3E}">
        <p14:creationId xmlns:p14="http://schemas.microsoft.com/office/powerpoint/2010/main" val="490332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82</a:t>
            </a:fld>
            <a:endParaRPr lang="en-US" altLang="en-US"/>
          </a:p>
        </p:txBody>
      </p:sp>
      <p:sp>
        <p:nvSpPr>
          <p:cNvPr id="5" name="Notes Placeholder 4"/>
          <p:cNvSpPr>
            <a:spLocks noGrp="1"/>
          </p:cNvSpPr>
          <p:nvPr>
            <p:ph type="body" sz="quarter" idx="11"/>
          </p:nvPr>
        </p:nvSpPr>
        <p:spPr>
          <a:xfrm>
            <a:off x="702948" y="4652952"/>
            <a:ext cx="5617208" cy="4188935"/>
          </a:xfrm>
        </p:spPr>
        <p:txBody>
          <a:bodyPr/>
          <a:lstStyle/>
          <a:p>
            <a:r>
              <a:rPr lang="en-US" sz="2000" dirty="0"/>
              <a:t>SHIFT GEARS TO LOOK AT EAST ASIA..  </a:t>
            </a:r>
          </a:p>
          <a:p>
            <a:r>
              <a:rPr lang="en-US" sz="2000" dirty="0"/>
              <a:t>THIS SAYS WE HAVE THE ABILITY TO DOMINATE A CONFLICT W/NK…</a:t>
            </a:r>
          </a:p>
          <a:p>
            <a:r>
              <a:rPr lang="en-US" sz="2000" dirty="0"/>
              <a:t>TO WHICH I WOULD SAY: SURE, BY CONVENTIONAL MEASURES AND IF THEY FIGHT OUR WAR.  BUT THE REASON COUNTRIES LIKE THIS ACQUIRE WMD – ESP NW – AND MODERN MISSILES TO TRY TO CHANGE THE TERMS OF CONFLICT – TO GAIN THE MEANS OF ESCALATION IN ORDER TO LEVEL THE PLAYING FIELD </a:t>
            </a:r>
          </a:p>
        </p:txBody>
      </p:sp>
    </p:spTree>
    <p:extLst>
      <p:ext uri="{BB962C8B-B14F-4D97-AF65-F5344CB8AC3E}">
        <p14:creationId xmlns:p14="http://schemas.microsoft.com/office/powerpoint/2010/main" val="26748760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83</a:t>
            </a:fld>
            <a:endParaRPr lang="en-US" altLang="en-US"/>
          </a:p>
        </p:txBody>
      </p:sp>
    </p:spTree>
    <p:extLst>
      <p:ext uri="{BB962C8B-B14F-4D97-AF65-F5344CB8AC3E}">
        <p14:creationId xmlns:p14="http://schemas.microsoft.com/office/powerpoint/2010/main" val="6182661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84</a:t>
            </a:fld>
            <a:endParaRPr lang="en-US" altLang="en-US"/>
          </a:p>
        </p:txBody>
      </p:sp>
    </p:spTree>
    <p:extLst>
      <p:ext uri="{BB962C8B-B14F-4D97-AF65-F5344CB8AC3E}">
        <p14:creationId xmlns:p14="http://schemas.microsoft.com/office/powerpoint/2010/main" val="17906986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85</a:t>
            </a:fld>
            <a:endParaRPr lang="en-US" altLang="en-US"/>
          </a:p>
        </p:txBody>
      </p:sp>
    </p:spTree>
    <p:extLst>
      <p:ext uri="{BB962C8B-B14F-4D97-AF65-F5344CB8AC3E}">
        <p14:creationId xmlns:p14="http://schemas.microsoft.com/office/powerpoint/2010/main" val="14157203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583822"/>
            <a:ext cx="5617208" cy="4261728"/>
          </a:xfrm>
        </p:spPr>
        <p:txBody>
          <a:bodyPr/>
          <a:lstStyle/>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86</a:t>
            </a:fld>
            <a:endParaRPr lang="en-US" altLang="en-US"/>
          </a:p>
        </p:txBody>
      </p:sp>
    </p:spTree>
    <p:extLst>
      <p:ext uri="{BB962C8B-B14F-4D97-AF65-F5344CB8AC3E}">
        <p14:creationId xmlns:p14="http://schemas.microsoft.com/office/powerpoint/2010/main" val="4499633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87</a:t>
            </a:fld>
            <a:endParaRPr lang="en-US" altLang="en-US"/>
          </a:p>
        </p:txBody>
      </p:sp>
    </p:spTree>
    <p:extLst>
      <p:ext uri="{BB962C8B-B14F-4D97-AF65-F5344CB8AC3E}">
        <p14:creationId xmlns:p14="http://schemas.microsoft.com/office/powerpoint/2010/main" val="1774066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88</a:t>
            </a:fld>
            <a:endParaRPr lang="en-US" altLang="en-US"/>
          </a:p>
        </p:txBody>
      </p:sp>
    </p:spTree>
    <p:extLst>
      <p:ext uri="{BB962C8B-B14F-4D97-AF65-F5344CB8AC3E}">
        <p14:creationId xmlns:p14="http://schemas.microsoft.com/office/powerpoint/2010/main" val="10759812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89</a:t>
            </a:fld>
            <a:endParaRPr lang="en-US" altLang="en-US"/>
          </a:p>
        </p:txBody>
      </p:sp>
    </p:spTree>
    <p:extLst>
      <p:ext uri="{BB962C8B-B14F-4D97-AF65-F5344CB8AC3E}">
        <p14:creationId xmlns:p14="http://schemas.microsoft.com/office/powerpoint/2010/main" val="2106778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2150"/>
            <a:ext cx="4654550" cy="3492500"/>
          </a:xfrm>
        </p:spPr>
      </p:sp>
      <p:sp>
        <p:nvSpPr>
          <p:cNvPr id="4" name="Slide Number Placeholder 3"/>
          <p:cNvSpPr>
            <a:spLocks noGrp="1"/>
          </p:cNvSpPr>
          <p:nvPr>
            <p:ph type="sldNum" sz="quarter" idx="10"/>
          </p:nvPr>
        </p:nvSpPr>
        <p:spPr/>
        <p:txBody>
          <a:bodyPr/>
          <a:lstStyle/>
          <a:p>
            <a:fld id="{9FAA2514-3E33-4AA8-AAC8-9526072BA450}" type="slidenum">
              <a:rPr lang="en-US" altLang="en-US" smtClean="0"/>
              <a:pPr/>
              <a:t>9</a:t>
            </a:fld>
            <a:endParaRPr lang="en-US" altLang="en-US" dirty="0"/>
          </a:p>
        </p:txBody>
      </p:sp>
      <p:sp>
        <p:nvSpPr>
          <p:cNvPr id="5" name="Notes Placeholder 4">
            <a:extLst>
              <a:ext uri="{FF2B5EF4-FFF2-40B4-BE49-F238E27FC236}">
                <a16:creationId xmlns:a16="http://schemas.microsoft.com/office/drawing/2014/main" id="{C98012E2-8D95-4FBB-FE88-B11A1239E1F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782917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90</a:t>
            </a:fld>
            <a:endParaRPr lang="en-US" altLang="en-US"/>
          </a:p>
        </p:txBody>
      </p:sp>
    </p:spTree>
    <p:extLst>
      <p:ext uri="{BB962C8B-B14F-4D97-AF65-F5344CB8AC3E}">
        <p14:creationId xmlns:p14="http://schemas.microsoft.com/office/powerpoint/2010/main" val="29994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AA2514-3E33-4AA8-AAC8-9526072BA450}" type="slidenum">
              <a:rPr lang="en-US" altLang="en-US" smtClean="0"/>
              <a:pPr/>
              <a:t>91</a:t>
            </a:fld>
            <a:endParaRPr lang="en-US" altLang="en-US"/>
          </a:p>
        </p:txBody>
      </p:sp>
    </p:spTree>
    <p:extLst>
      <p:ext uri="{BB962C8B-B14F-4D97-AF65-F5344CB8AC3E}">
        <p14:creationId xmlns:p14="http://schemas.microsoft.com/office/powerpoint/2010/main" val="2948195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457200" y="1066800"/>
            <a:ext cx="0" cy="91440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 name="Line 5"/>
          <p:cNvSpPr>
            <a:spLocks noChangeShapeType="1"/>
          </p:cNvSpPr>
          <p:nvPr/>
        </p:nvSpPr>
        <p:spPr bwMode="auto">
          <a:xfrm>
            <a:off x="457200" y="1066800"/>
            <a:ext cx="82296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 name="Line 6"/>
          <p:cNvSpPr>
            <a:spLocks noChangeShapeType="1"/>
          </p:cNvSpPr>
          <p:nvPr/>
        </p:nvSpPr>
        <p:spPr bwMode="auto">
          <a:xfrm>
            <a:off x="1524000" y="3810000"/>
            <a:ext cx="60198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 name="Rectangle 7"/>
          <p:cNvSpPr>
            <a:spLocks noChangeArrowheads="1"/>
          </p:cNvSpPr>
          <p:nvPr/>
        </p:nvSpPr>
        <p:spPr bwMode="auto">
          <a:xfrm>
            <a:off x="0" y="6248400"/>
            <a:ext cx="9144000" cy="609600"/>
          </a:xfrm>
          <a:prstGeom prst="rect">
            <a:avLst/>
          </a:prstGeom>
          <a:gradFill rotWithShape="0">
            <a:gsLst>
              <a:gs pos="0">
                <a:schemeClr val="bg1"/>
              </a:gs>
              <a:gs pos="100000">
                <a:srgbClr val="0000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a:p>
        </p:txBody>
      </p:sp>
      <p:sp>
        <p:nvSpPr>
          <p:cNvPr id="8" name="Line 9"/>
          <p:cNvSpPr>
            <a:spLocks noChangeShapeType="1"/>
          </p:cNvSpPr>
          <p:nvPr/>
        </p:nvSpPr>
        <p:spPr bwMode="auto">
          <a:xfrm>
            <a:off x="0" y="6248400"/>
            <a:ext cx="91440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10" name="Object 11"/>
          <p:cNvGraphicFramePr>
            <a:graphicFrameLocks noChangeAspect="1"/>
          </p:cNvGraphicFramePr>
          <p:nvPr/>
        </p:nvGraphicFramePr>
        <p:xfrm>
          <a:off x="8575675" y="6262688"/>
          <a:ext cx="454025" cy="595312"/>
        </p:xfrm>
        <a:graphic>
          <a:graphicData uri="http://schemas.openxmlformats.org/presentationml/2006/ole">
            <mc:AlternateContent xmlns:mc="http://schemas.openxmlformats.org/markup-compatibility/2006">
              <mc:Choice xmlns:v="urn:schemas-microsoft-com:vml" Requires="v">
                <p:oleObj name="Photo Editor Photo" r:id="rId2" imgW="790476" imgH="1038370" progId="MSPhotoEd.3">
                  <p:embed/>
                </p:oleObj>
              </mc:Choice>
              <mc:Fallback>
                <p:oleObj name="Photo Editor Photo" r:id="rId2" imgW="790476" imgH="1038370" progId="MSPhotoEd.3">
                  <p:embed/>
                  <p:pic>
                    <p:nvPicPr>
                      <p:cNvPr id="1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675" y="6262688"/>
                        <a:ext cx="4540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2" descr="WMD-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78563"/>
            <a:ext cx="819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1066800" y="6340475"/>
            <a:ext cx="4419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sz="1400" i="1">
                <a:latin typeface="Times New Roman" pitchFamily="18" charset="0"/>
              </a:rPr>
              <a:t>Center for the Study of Weapons of Mass Destruction</a:t>
            </a:r>
          </a:p>
          <a:p>
            <a:pPr eaLnBrk="1" hangingPunct="1">
              <a:defRPr/>
            </a:pPr>
            <a:r>
              <a:rPr lang="en-US" sz="1400" i="1">
                <a:latin typeface="Times New Roman" pitchFamily="18" charset="0"/>
              </a:rPr>
              <a:t>National Defense University</a:t>
            </a:r>
          </a:p>
        </p:txBody>
      </p:sp>
      <p:sp>
        <p:nvSpPr>
          <p:cNvPr id="64514" name="Rectangle 2"/>
          <p:cNvSpPr>
            <a:spLocks noGrp="1" noChangeArrowheads="1"/>
          </p:cNvSpPr>
          <p:nvPr>
            <p:ph type="ctrTitle" sz="quarter"/>
          </p:nvPr>
        </p:nvSpPr>
        <p:spPr>
          <a:xfrm>
            <a:off x="457200" y="1219200"/>
            <a:ext cx="8229600" cy="762000"/>
          </a:xfrm>
        </p:spPr>
        <p:txBody>
          <a:bodyPr/>
          <a:lstStyle>
            <a:lvl1pPr>
              <a:defRPr/>
            </a:lvl1pPr>
          </a:lstStyle>
          <a:p>
            <a:pPr lvl="0"/>
            <a:r>
              <a:rPr lang="en-US" noProof="0"/>
              <a:t>Click to edit Master title style</a:t>
            </a:r>
          </a:p>
        </p:txBody>
      </p:sp>
      <p:sp>
        <p:nvSpPr>
          <p:cNvPr id="64515" name="Rectangle 3"/>
          <p:cNvSpPr>
            <a:spLocks noGrp="1" noChangeArrowheads="1"/>
          </p:cNvSpPr>
          <p:nvPr>
            <p:ph type="subTitle" sz="quarter" idx="1"/>
          </p:nvPr>
        </p:nvSpPr>
        <p:spPr>
          <a:xfrm>
            <a:off x="762000" y="2514600"/>
            <a:ext cx="7848600" cy="762000"/>
          </a:xfrm>
        </p:spPr>
        <p:txBody>
          <a:bodyPr/>
          <a:lstStyle>
            <a:lvl1pPr marL="0" indent="0">
              <a:buFont typeface="Wingdings" pitchFamily="2" charset="2"/>
              <a:buNone/>
              <a:defRPr sz="4000">
                <a:latin typeface="Palatino Linotype" pitchFamily="18" charset="0"/>
              </a:defRPr>
            </a:lvl1pPr>
          </a:lstStyle>
          <a:p>
            <a:pPr lvl="0"/>
            <a:r>
              <a:rPr lang="en-US" noProof="0"/>
              <a:t>Click to edit Master subtitle style</a:t>
            </a:r>
          </a:p>
        </p:txBody>
      </p:sp>
      <p:sp>
        <p:nvSpPr>
          <p:cNvPr id="14" name="Rectangle 8"/>
          <p:cNvSpPr>
            <a:spLocks noGrp="1" noChangeArrowheads="1"/>
          </p:cNvSpPr>
          <p:nvPr>
            <p:ph type="sldNum" sz="quarter" idx="10"/>
          </p:nvPr>
        </p:nvSpPr>
        <p:spPr/>
        <p:txBody>
          <a:bodyPr/>
          <a:lstStyle>
            <a:lvl1pPr>
              <a:defRPr>
                <a:solidFill>
                  <a:schemeClr val="bg1"/>
                </a:solidFill>
              </a:defRPr>
            </a:lvl1pPr>
          </a:lstStyle>
          <a:p>
            <a:fld id="{D4823F00-D1AE-4B75-BD77-591B04EE27D0}" type="slidenum">
              <a:rPr lang="en-US" altLang="en-US"/>
              <a:pPr/>
              <a:t>‹#›</a:t>
            </a:fld>
            <a:endParaRPr lang="en-US" altLang="en-US"/>
          </a:p>
        </p:txBody>
      </p:sp>
    </p:spTree>
    <p:extLst>
      <p:ext uri="{BB962C8B-B14F-4D97-AF65-F5344CB8AC3E}">
        <p14:creationId xmlns:p14="http://schemas.microsoft.com/office/powerpoint/2010/main" val="190543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9972CC1B-B9D1-48C1-8C3E-A59C609A7B11}" type="slidenum">
              <a:rPr lang="en-US" altLang="en-US"/>
              <a:pPr/>
              <a:t>‹#›</a:t>
            </a:fld>
            <a:endParaRPr lang="en-US" altLang="en-US"/>
          </a:p>
        </p:txBody>
      </p:sp>
    </p:spTree>
    <p:extLst>
      <p:ext uri="{BB962C8B-B14F-4D97-AF65-F5344CB8AC3E}">
        <p14:creationId xmlns:p14="http://schemas.microsoft.com/office/powerpoint/2010/main" val="65468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955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61341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722AA485-CA22-40AE-A660-3D11B5DAB6EA}" type="slidenum">
              <a:rPr lang="en-US" altLang="en-US"/>
              <a:pPr/>
              <a:t>‹#›</a:t>
            </a:fld>
            <a:endParaRPr lang="en-US" altLang="en-US"/>
          </a:p>
        </p:txBody>
      </p:sp>
    </p:spTree>
    <p:extLst>
      <p:ext uri="{BB962C8B-B14F-4D97-AF65-F5344CB8AC3E}">
        <p14:creationId xmlns:p14="http://schemas.microsoft.com/office/powerpoint/2010/main" val="69661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701675"/>
          </a:xfrm>
        </p:spPr>
        <p:txBody>
          <a:bodyPr/>
          <a:lstStyle/>
          <a:p>
            <a:r>
              <a:rPr lang="en-US"/>
              <a:t>Click to edit Master title style</a:t>
            </a:r>
          </a:p>
        </p:txBody>
      </p:sp>
      <p:sp>
        <p:nvSpPr>
          <p:cNvPr id="3" name="Table Placeholder 2"/>
          <p:cNvSpPr>
            <a:spLocks noGrp="1"/>
          </p:cNvSpPr>
          <p:nvPr>
            <p:ph type="tbl" idx="1"/>
          </p:nvPr>
        </p:nvSpPr>
        <p:spPr>
          <a:xfrm>
            <a:off x="304800" y="1371600"/>
            <a:ext cx="8382000" cy="4572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fld id="{AAD5D17D-CFAE-415C-AE68-0A7B17F24CA7}" type="slidenum">
              <a:rPr lang="en-US" altLang="en-US"/>
              <a:pPr/>
              <a:t>‹#›</a:t>
            </a:fld>
            <a:endParaRPr lang="en-US" altLang="en-US"/>
          </a:p>
        </p:txBody>
      </p:sp>
    </p:spTree>
    <p:extLst>
      <p:ext uri="{BB962C8B-B14F-4D97-AF65-F5344CB8AC3E}">
        <p14:creationId xmlns:p14="http://schemas.microsoft.com/office/powerpoint/2010/main" val="412312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248400"/>
            <a:ext cx="9144000" cy="609600"/>
          </a:xfrm>
          <a:prstGeom prst="rect">
            <a:avLst/>
          </a:prstGeom>
          <a:gradFill rotWithShape="0">
            <a:gsLst>
              <a:gs pos="0">
                <a:schemeClr val="bg1"/>
              </a:gs>
              <a:gs pos="100000">
                <a:srgbClr val="0000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a:p>
        </p:txBody>
      </p:sp>
      <p:sp>
        <p:nvSpPr>
          <p:cNvPr id="5" name="Line 6"/>
          <p:cNvSpPr>
            <a:spLocks noChangeShapeType="1"/>
          </p:cNvSpPr>
          <p:nvPr/>
        </p:nvSpPr>
        <p:spPr bwMode="auto">
          <a:xfrm>
            <a:off x="0" y="6248400"/>
            <a:ext cx="91440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 name="Text Box 7"/>
          <p:cNvSpPr txBox="1">
            <a:spLocks noChangeArrowheads="1"/>
          </p:cNvSpPr>
          <p:nvPr/>
        </p:nvSpPr>
        <p:spPr bwMode="auto">
          <a:xfrm>
            <a:off x="1143000" y="6248400"/>
            <a:ext cx="4419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sz="1400" i="1">
                <a:latin typeface="Times New Roman" pitchFamily="18" charset="0"/>
              </a:rPr>
              <a:t>Center for the Study of Weapons of Mass Destruction</a:t>
            </a:r>
          </a:p>
          <a:p>
            <a:pPr eaLnBrk="1" hangingPunct="1">
              <a:defRPr/>
            </a:pPr>
            <a:r>
              <a:rPr lang="en-US" sz="1400" i="1">
                <a:latin typeface="Times New Roman" pitchFamily="18" charset="0"/>
              </a:rPr>
              <a:t>National Defense University</a:t>
            </a:r>
          </a:p>
        </p:txBody>
      </p:sp>
      <p:sp>
        <p:nvSpPr>
          <p:cNvPr id="7" name="Line 8"/>
          <p:cNvSpPr>
            <a:spLocks noChangeShapeType="1"/>
          </p:cNvSpPr>
          <p:nvPr/>
        </p:nvSpPr>
        <p:spPr bwMode="auto">
          <a:xfrm>
            <a:off x="228600" y="304800"/>
            <a:ext cx="0" cy="60960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 name="Line 9"/>
          <p:cNvSpPr>
            <a:spLocks noChangeShapeType="1"/>
          </p:cNvSpPr>
          <p:nvPr/>
        </p:nvSpPr>
        <p:spPr bwMode="auto">
          <a:xfrm>
            <a:off x="228600" y="304800"/>
            <a:ext cx="84582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9" name="Group 10"/>
          <p:cNvGrpSpPr>
            <a:grpSpLocks/>
          </p:cNvGrpSpPr>
          <p:nvPr/>
        </p:nvGrpSpPr>
        <p:grpSpPr bwMode="auto">
          <a:xfrm>
            <a:off x="1763713" y="2652713"/>
            <a:ext cx="5616575" cy="1554162"/>
            <a:chOff x="0" y="0"/>
            <a:chExt cx="3538" cy="979"/>
          </a:xfrm>
        </p:grpSpPr>
        <p:sp>
          <p:nvSpPr>
            <p:cNvPr id="10" name="Rectangle 11"/>
            <p:cNvSpPr>
              <a:spLocks noChangeArrowheads="1"/>
            </p:cNvSpPr>
            <p:nvPr userDrawn="1"/>
          </p:nvSpPr>
          <p:spPr bwMode="auto">
            <a:xfrm>
              <a:off x="0" y="0"/>
              <a:ext cx="3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a:p>
          </p:txBody>
        </p:sp>
        <p:sp>
          <p:nvSpPr>
            <p:cNvPr id="11" name="Rectangle 12"/>
            <p:cNvSpPr>
              <a:spLocks noChangeArrowheads="1"/>
            </p:cNvSpPr>
            <p:nvPr userDrawn="1"/>
          </p:nvSpPr>
          <p:spPr bwMode="auto">
            <a:xfrm>
              <a:off x="0" y="0"/>
              <a:ext cx="3538"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2400" b="0"/>
                <a:t>    </a:t>
              </a:r>
            </a:p>
            <a:p>
              <a:pPr>
                <a:defRPr/>
              </a:pPr>
              <a:endParaRPr lang="en-US" altLang="en-US" sz="2400" b="0"/>
            </a:p>
          </p:txBody>
        </p:sp>
      </p:grpSp>
      <p:graphicFrame>
        <p:nvGraphicFramePr>
          <p:cNvPr id="12" name="Object 13"/>
          <p:cNvGraphicFramePr>
            <a:graphicFrameLocks noChangeAspect="1"/>
          </p:cNvGraphicFramePr>
          <p:nvPr/>
        </p:nvGraphicFramePr>
        <p:xfrm>
          <a:off x="8575675" y="6262688"/>
          <a:ext cx="454025" cy="595312"/>
        </p:xfrm>
        <a:graphic>
          <a:graphicData uri="http://schemas.openxmlformats.org/presentationml/2006/ole">
            <mc:AlternateContent xmlns:mc="http://schemas.openxmlformats.org/markup-compatibility/2006">
              <mc:Choice xmlns:v="urn:schemas-microsoft-com:vml" Requires="v">
                <p:oleObj name="Photo Editor Photo" r:id="rId2" imgW="790476" imgH="1038370" progId="MSPhotoEd.3">
                  <p:embed/>
                </p:oleObj>
              </mc:Choice>
              <mc:Fallback>
                <p:oleObj name="Photo Editor Photo" r:id="rId2" imgW="790476" imgH="1038370" progId="MSPhotoEd.3">
                  <p:embed/>
                  <p:pic>
                    <p:nvPicPr>
                      <p:cNvPr id="12"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675" y="6262688"/>
                        <a:ext cx="4540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 name="Picture 14" descr="WMD-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265863"/>
            <a:ext cx="8382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5"/>
          <p:cNvSpPr>
            <a:spLocks noGrp="1" noChangeArrowheads="1"/>
          </p:cNvSpPr>
          <p:nvPr>
            <p:ph type="sldNum" sz="quarter" idx="10"/>
          </p:nvPr>
        </p:nvSpPr>
        <p:spPr/>
        <p:txBody>
          <a:bodyPr/>
          <a:lstStyle>
            <a:lvl1pPr>
              <a:defRPr/>
            </a:lvl1pPr>
          </a:lstStyle>
          <a:p>
            <a:fld id="{49D60634-BC9E-485D-8631-CF81DC901F98}" type="slidenum">
              <a:rPr lang="en-US" altLang="en-US"/>
              <a:pPr/>
              <a:t>‹#›</a:t>
            </a:fld>
            <a:endParaRPr lang="en-US" altLang="en-US"/>
          </a:p>
        </p:txBody>
      </p:sp>
    </p:spTree>
    <p:extLst>
      <p:ext uri="{BB962C8B-B14F-4D97-AF65-F5344CB8AC3E}">
        <p14:creationId xmlns:p14="http://schemas.microsoft.com/office/powerpoint/2010/main" val="59167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3E20CC78-77A3-4C01-81B6-2E8583BA4092}" type="slidenum">
              <a:rPr lang="en-US" altLang="en-US"/>
              <a:pPr/>
              <a:t>‹#›</a:t>
            </a:fld>
            <a:endParaRPr lang="en-US" altLang="en-US"/>
          </a:p>
        </p:txBody>
      </p:sp>
    </p:spTree>
    <p:extLst>
      <p:ext uri="{BB962C8B-B14F-4D97-AF65-F5344CB8AC3E}">
        <p14:creationId xmlns:p14="http://schemas.microsoft.com/office/powerpoint/2010/main" val="41591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3716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11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18DEDFF9-809F-40FB-8C78-E39D2A7A0DED}" type="slidenum">
              <a:rPr lang="en-US" altLang="en-US"/>
              <a:pPr/>
              <a:t>‹#›</a:t>
            </a:fld>
            <a:endParaRPr lang="en-US" altLang="en-US"/>
          </a:p>
        </p:txBody>
      </p:sp>
    </p:spTree>
    <p:extLst>
      <p:ext uri="{BB962C8B-B14F-4D97-AF65-F5344CB8AC3E}">
        <p14:creationId xmlns:p14="http://schemas.microsoft.com/office/powerpoint/2010/main" val="359227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B1D7157A-5861-43F1-A1D9-5C4AB95B0450}" type="slidenum">
              <a:rPr lang="en-US" altLang="en-US"/>
              <a:pPr/>
              <a:t>‹#›</a:t>
            </a:fld>
            <a:endParaRPr lang="en-US" altLang="en-US"/>
          </a:p>
        </p:txBody>
      </p:sp>
    </p:spTree>
    <p:extLst>
      <p:ext uri="{BB962C8B-B14F-4D97-AF65-F5344CB8AC3E}">
        <p14:creationId xmlns:p14="http://schemas.microsoft.com/office/powerpoint/2010/main" val="333406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0A0CCA12-7E3A-4DA3-87B6-8ADDBC8311F7}" type="slidenum">
              <a:rPr lang="en-US" altLang="en-US"/>
              <a:pPr/>
              <a:t>‹#›</a:t>
            </a:fld>
            <a:endParaRPr lang="en-US" altLang="en-US"/>
          </a:p>
        </p:txBody>
      </p:sp>
    </p:spTree>
    <p:extLst>
      <p:ext uri="{BB962C8B-B14F-4D97-AF65-F5344CB8AC3E}">
        <p14:creationId xmlns:p14="http://schemas.microsoft.com/office/powerpoint/2010/main" val="168124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1A3CCCE4-43D2-4374-A5CB-F94787758A24}" type="slidenum">
              <a:rPr lang="en-US" altLang="en-US"/>
              <a:pPr/>
              <a:t>‹#›</a:t>
            </a:fld>
            <a:endParaRPr lang="en-US" altLang="en-US"/>
          </a:p>
        </p:txBody>
      </p:sp>
    </p:spTree>
    <p:extLst>
      <p:ext uri="{BB962C8B-B14F-4D97-AF65-F5344CB8AC3E}">
        <p14:creationId xmlns:p14="http://schemas.microsoft.com/office/powerpoint/2010/main" val="136063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5977E908-988D-477D-9AFC-917106DC4CEC}" type="slidenum">
              <a:rPr lang="en-US" altLang="en-US"/>
              <a:pPr/>
              <a:t>‹#›</a:t>
            </a:fld>
            <a:endParaRPr lang="en-US" altLang="en-US"/>
          </a:p>
        </p:txBody>
      </p:sp>
    </p:spTree>
    <p:extLst>
      <p:ext uri="{BB962C8B-B14F-4D97-AF65-F5344CB8AC3E}">
        <p14:creationId xmlns:p14="http://schemas.microsoft.com/office/powerpoint/2010/main" val="101505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439488DF-9AC1-4932-9EC2-A45C7F0428C9}" type="slidenum">
              <a:rPr lang="en-US" altLang="en-US"/>
              <a:pPr/>
              <a:t>‹#›</a:t>
            </a:fld>
            <a:endParaRPr lang="en-US" altLang="en-US"/>
          </a:p>
        </p:txBody>
      </p:sp>
    </p:spTree>
    <p:extLst>
      <p:ext uri="{BB962C8B-B14F-4D97-AF65-F5344CB8AC3E}">
        <p14:creationId xmlns:p14="http://schemas.microsoft.com/office/powerpoint/2010/main" val="274294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371600"/>
            <a:ext cx="838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p:nvSpPr>
        <p:spPr bwMode="auto">
          <a:xfrm>
            <a:off x="0" y="6248400"/>
            <a:ext cx="9144000" cy="609600"/>
          </a:xfrm>
          <a:prstGeom prst="rect">
            <a:avLst/>
          </a:prstGeom>
          <a:gradFill rotWithShape="0">
            <a:gsLst>
              <a:gs pos="0">
                <a:schemeClr val="bg1"/>
              </a:gs>
              <a:gs pos="100000">
                <a:srgbClr val="0000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a:p>
        </p:txBody>
      </p:sp>
      <p:sp>
        <p:nvSpPr>
          <p:cNvPr id="63493" name="Rectangle 5"/>
          <p:cNvSpPr>
            <a:spLocks noGrp="1" noChangeArrowheads="1"/>
          </p:cNvSpPr>
          <p:nvPr>
            <p:ph type="sldNum" sz="quarter" idx="4"/>
          </p:nvPr>
        </p:nvSpPr>
        <p:spPr bwMode="auto">
          <a:xfrm>
            <a:off x="6934200" y="64008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accent1"/>
                </a:solidFill>
              </a:defRPr>
            </a:lvl1pPr>
          </a:lstStyle>
          <a:p>
            <a:fld id="{CD2C7366-88E2-4315-A83B-E110503C3E73}" type="slidenum">
              <a:rPr lang="en-US" altLang="en-US"/>
              <a:pPr/>
              <a:t>‹#›</a:t>
            </a:fld>
            <a:endParaRPr lang="en-US" altLang="en-US"/>
          </a:p>
        </p:txBody>
      </p:sp>
      <p:sp>
        <p:nvSpPr>
          <p:cNvPr id="1030" name="Line 6"/>
          <p:cNvSpPr>
            <a:spLocks noChangeShapeType="1"/>
          </p:cNvSpPr>
          <p:nvPr/>
        </p:nvSpPr>
        <p:spPr bwMode="auto">
          <a:xfrm>
            <a:off x="0" y="6248400"/>
            <a:ext cx="91440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1" name="Text Box 7"/>
          <p:cNvSpPr txBox="1">
            <a:spLocks noChangeArrowheads="1"/>
          </p:cNvSpPr>
          <p:nvPr/>
        </p:nvSpPr>
        <p:spPr bwMode="auto">
          <a:xfrm>
            <a:off x="1143000" y="6248400"/>
            <a:ext cx="4419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sz="1400" i="1">
                <a:latin typeface="Times New Roman" pitchFamily="18" charset="0"/>
              </a:rPr>
              <a:t>Center for the Study of Weapons of Mass Destruction</a:t>
            </a:r>
          </a:p>
          <a:p>
            <a:pPr eaLnBrk="1" hangingPunct="1">
              <a:defRPr/>
            </a:pPr>
            <a:r>
              <a:rPr lang="en-US" sz="1400" i="1">
                <a:latin typeface="Times New Roman" pitchFamily="18" charset="0"/>
              </a:rPr>
              <a:t>National Defense University</a:t>
            </a:r>
          </a:p>
        </p:txBody>
      </p:sp>
      <p:sp>
        <p:nvSpPr>
          <p:cNvPr id="1032" name="Line 8"/>
          <p:cNvSpPr>
            <a:spLocks noChangeShapeType="1"/>
          </p:cNvSpPr>
          <p:nvPr/>
        </p:nvSpPr>
        <p:spPr bwMode="auto">
          <a:xfrm>
            <a:off x="228600" y="304800"/>
            <a:ext cx="0" cy="60960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3" name="Line 9"/>
          <p:cNvSpPr>
            <a:spLocks noChangeShapeType="1"/>
          </p:cNvSpPr>
          <p:nvPr/>
        </p:nvSpPr>
        <p:spPr bwMode="auto">
          <a:xfrm>
            <a:off x="228600" y="304800"/>
            <a:ext cx="84582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034" name="Group 10"/>
          <p:cNvGrpSpPr>
            <a:grpSpLocks/>
          </p:cNvGrpSpPr>
          <p:nvPr/>
        </p:nvGrpSpPr>
        <p:grpSpPr bwMode="auto">
          <a:xfrm>
            <a:off x="1763713" y="2652713"/>
            <a:ext cx="5616575" cy="1554162"/>
            <a:chOff x="0" y="0"/>
            <a:chExt cx="3538" cy="979"/>
          </a:xfrm>
        </p:grpSpPr>
        <p:sp>
          <p:nvSpPr>
            <p:cNvPr id="1037" name="Rectangle 11"/>
            <p:cNvSpPr>
              <a:spLocks noChangeArrowheads="1"/>
            </p:cNvSpPr>
            <p:nvPr userDrawn="1"/>
          </p:nvSpPr>
          <p:spPr bwMode="auto">
            <a:xfrm>
              <a:off x="0" y="0"/>
              <a:ext cx="3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en-US" altLang="en-US"/>
            </a:p>
          </p:txBody>
        </p:sp>
        <p:sp>
          <p:nvSpPr>
            <p:cNvPr id="1038" name="Rectangle 12"/>
            <p:cNvSpPr>
              <a:spLocks noChangeArrowheads="1"/>
            </p:cNvSpPr>
            <p:nvPr userDrawn="1"/>
          </p:nvSpPr>
          <p:spPr bwMode="auto">
            <a:xfrm>
              <a:off x="0" y="0"/>
              <a:ext cx="3538"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2400" b="0"/>
                <a:t>    </a:t>
              </a:r>
            </a:p>
            <a:p>
              <a:pPr>
                <a:defRPr/>
              </a:pPr>
              <a:endParaRPr lang="en-US" altLang="en-US" sz="2400" b="0"/>
            </a:p>
          </p:txBody>
        </p:sp>
      </p:grpSp>
      <p:graphicFrame>
        <p:nvGraphicFramePr>
          <p:cNvPr id="1035" name="Object 13"/>
          <p:cNvGraphicFramePr>
            <a:graphicFrameLocks noChangeAspect="1"/>
          </p:cNvGraphicFramePr>
          <p:nvPr/>
        </p:nvGraphicFramePr>
        <p:xfrm>
          <a:off x="8575675" y="6262688"/>
          <a:ext cx="454025" cy="595312"/>
        </p:xfrm>
        <a:graphic>
          <a:graphicData uri="http://schemas.openxmlformats.org/presentationml/2006/ole">
            <mc:AlternateContent xmlns:mc="http://schemas.openxmlformats.org/markup-compatibility/2006">
              <mc:Choice xmlns:v="urn:schemas-microsoft-com:vml" Requires="v">
                <p:oleObj name="Photo Editor Photo" r:id="rId14" imgW="790476" imgH="1038370" progId="MSPhotoEd.3">
                  <p:embed/>
                </p:oleObj>
              </mc:Choice>
              <mc:Fallback>
                <p:oleObj name="Photo Editor Photo" r:id="rId14" imgW="790476" imgH="1038370" progId="MSPhotoEd.3">
                  <p:embed/>
                  <p:pic>
                    <p:nvPicPr>
                      <p:cNvPr id="103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75675" y="6262688"/>
                        <a:ext cx="454025"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6" name="Picture 14" descr="WMD-mar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4800" y="6265863"/>
            <a:ext cx="8382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hdr="0" ftr="0" dt="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1"/>
          </a:solidFill>
          <a:latin typeface="Palatino Linotype" pitchFamily="18" charset="0"/>
        </a:defRPr>
      </a:lvl6pPr>
      <a:lvl7pPr marL="914400" algn="l" rtl="0" fontAlgn="base">
        <a:spcBef>
          <a:spcPct val="0"/>
        </a:spcBef>
        <a:spcAft>
          <a:spcPct val="0"/>
        </a:spcAft>
        <a:defRPr sz="4000">
          <a:solidFill>
            <a:schemeClr val="tx1"/>
          </a:solidFill>
          <a:latin typeface="Palatino Linotype" pitchFamily="18" charset="0"/>
        </a:defRPr>
      </a:lvl7pPr>
      <a:lvl8pPr marL="1371600" algn="l" rtl="0" fontAlgn="base">
        <a:spcBef>
          <a:spcPct val="0"/>
        </a:spcBef>
        <a:spcAft>
          <a:spcPct val="0"/>
        </a:spcAft>
        <a:defRPr sz="4000">
          <a:solidFill>
            <a:schemeClr val="tx1"/>
          </a:solidFill>
          <a:latin typeface="Palatino Linotype" pitchFamily="18" charset="0"/>
        </a:defRPr>
      </a:lvl8pPr>
      <a:lvl9pPr marL="1828800" algn="l" rtl="0" fontAlgn="base">
        <a:spcBef>
          <a:spcPct val="0"/>
        </a:spcBef>
        <a:spcAft>
          <a:spcPct val="0"/>
        </a:spcAft>
        <a:defRPr sz="40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fif"/></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9.xml"/><Relationship Id="rId1" Type="http://schemas.openxmlformats.org/officeDocument/2006/relationships/slideLayout" Target="../slideLayouts/slideLayout6.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830580"/>
            <a:ext cx="7543800" cy="2674620"/>
          </a:xfrm>
        </p:spPr>
        <p:txBody>
          <a:bodyPr>
            <a:normAutofit fontScale="90000"/>
          </a:bodyPr>
          <a:lstStyle/>
          <a:p>
            <a:pPr algn="ctr"/>
            <a:br>
              <a:rPr lang="en-US" sz="3600"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Contemporary Strategic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Deterrence Challenges</a:t>
            </a:r>
            <a:br>
              <a:rPr lang="en-US" dirty="0">
                <a:effectLst>
                  <a:outerShdw blurRad="38100" dist="38100" dir="2700000" algn="tl">
                    <a:srgbClr val="000000">
                      <a:alpha val="43137"/>
                    </a:srgbClr>
                  </a:outerShdw>
                </a:effectLst>
              </a:rPr>
            </a:br>
            <a:br>
              <a:rPr lang="en-US" sz="4050" b="1" dirty="0">
                <a:effectLst>
                  <a:outerShdw blurRad="38100" dist="38100" dir="2700000" algn="tl">
                    <a:srgbClr val="000000">
                      <a:alpha val="43137"/>
                    </a:srgbClr>
                  </a:outerShdw>
                </a:effectLst>
              </a:rPr>
            </a:br>
            <a:r>
              <a:rPr lang="en-US" sz="2700" dirty="0"/>
              <a:t>--</a:t>
            </a:r>
            <a:r>
              <a:rPr lang="en-US" sz="27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Some Thoughts for Leaders and Practitioners </a:t>
            </a:r>
            <a:r>
              <a:rPr lang="en-US" sz="2800" dirty="0"/>
              <a:t>-- </a:t>
            </a:r>
            <a:br>
              <a:rPr lang="en-US" sz="2700" b="1" dirty="0"/>
            </a:br>
            <a:br>
              <a:rPr lang="en-US" sz="2700" b="1" dirty="0"/>
            </a:br>
            <a:br>
              <a:rPr lang="en-US" sz="2700" b="1" dirty="0"/>
            </a:br>
            <a:endParaRPr lang="en-US" sz="3100" b="1" i="1" dirty="0"/>
          </a:p>
        </p:txBody>
      </p:sp>
      <p:sp>
        <p:nvSpPr>
          <p:cNvPr id="8" name="Rectangle 10"/>
          <p:cNvSpPr>
            <a:spLocks noChangeArrowheads="1"/>
          </p:cNvSpPr>
          <p:nvPr/>
        </p:nvSpPr>
        <p:spPr bwMode="auto">
          <a:xfrm>
            <a:off x="2133600" y="3886200"/>
            <a:ext cx="4648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ts val="0"/>
              </a:spcBef>
              <a:buClr>
                <a:schemeClr val="tx1"/>
              </a:buClr>
              <a:buFont typeface="Wingdings" pitchFamily="2" charset="2"/>
              <a:buNone/>
              <a:defRPr/>
            </a:pPr>
            <a:r>
              <a:rPr lang="en-US" altLang="en-US" sz="2400" i="1" dirty="0"/>
              <a:t>Paul Bernstein</a:t>
            </a:r>
          </a:p>
          <a:p>
            <a:pPr algn="ctr" eaLnBrk="1" hangingPunct="1">
              <a:spcBef>
                <a:spcPts val="0"/>
              </a:spcBef>
              <a:buClr>
                <a:schemeClr val="tx1"/>
              </a:buClr>
              <a:buFont typeface="Wingdings" pitchFamily="2" charset="2"/>
              <a:buNone/>
              <a:defRPr/>
            </a:pPr>
            <a:r>
              <a:rPr lang="en-US" altLang="en-US" sz="2000" i="1" dirty="0"/>
              <a:t>Expert Consultant</a:t>
            </a:r>
            <a:endParaRPr lang="en-US" altLang="en-US" sz="2400" i="1" dirty="0"/>
          </a:p>
          <a:p>
            <a:pPr algn="ctr" eaLnBrk="1" hangingPunct="1">
              <a:lnSpc>
                <a:spcPct val="50000"/>
              </a:lnSpc>
              <a:spcBef>
                <a:spcPct val="50000"/>
              </a:spcBef>
              <a:buClr>
                <a:schemeClr val="tx1"/>
              </a:buClr>
              <a:buFont typeface="Wingdings" pitchFamily="2" charset="2"/>
              <a:buNone/>
              <a:defRPr/>
            </a:pPr>
            <a:endParaRPr lang="en-US" altLang="en-US" sz="2400" b="0" dirty="0">
              <a:solidFill>
                <a:srgbClr val="FF1426"/>
              </a:solidFill>
            </a:endParaRPr>
          </a:p>
          <a:p>
            <a:pPr algn="ctr" eaLnBrk="1" hangingPunct="1">
              <a:lnSpc>
                <a:spcPct val="50000"/>
              </a:lnSpc>
              <a:spcBef>
                <a:spcPct val="50000"/>
              </a:spcBef>
              <a:buClr>
                <a:schemeClr val="tx1"/>
              </a:buClr>
              <a:buFont typeface="Wingdings" pitchFamily="2" charset="2"/>
              <a:buNone/>
              <a:defRPr/>
            </a:pPr>
            <a:r>
              <a:rPr lang="en-US" altLang="en-US" sz="2200" dirty="0">
                <a:solidFill>
                  <a:srgbClr val="C00000"/>
                </a:solidFill>
              </a:rPr>
              <a:t>Center for the Study of</a:t>
            </a:r>
          </a:p>
          <a:p>
            <a:pPr algn="ctr" eaLnBrk="1" hangingPunct="1">
              <a:lnSpc>
                <a:spcPct val="50000"/>
              </a:lnSpc>
              <a:spcBef>
                <a:spcPct val="50000"/>
              </a:spcBef>
              <a:buClr>
                <a:schemeClr val="tx1"/>
              </a:buClr>
              <a:buFont typeface="Wingdings" pitchFamily="2" charset="2"/>
              <a:buNone/>
              <a:defRPr/>
            </a:pPr>
            <a:r>
              <a:rPr lang="en-US" altLang="en-US" sz="2200" dirty="0">
                <a:solidFill>
                  <a:srgbClr val="C00000"/>
                </a:solidFill>
              </a:rPr>
              <a:t>Deterrence and WMD</a:t>
            </a:r>
          </a:p>
          <a:p>
            <a:pPr algn="ctr" eaLnBrk="1" hangingPunct="1">
              <a:lnSpc>
                <a:spcPct val="50000"/>
              </a:lnSpc>
              <a:spcBef>
                <a:spcPct val="50000"/>
              </a:spcBef>
              <a:buClr>
                <a:schemeClr val="tx1"/>
              </a:buClr>
              <a:buFont typeface="Wingdings" pitchFamily="2" charset="2"/>
              <a:buNone/>
              <a:defRPr/>
            </a:pPr>
            <a:r>
              <a:rPr lang="en-US" altLang="en-US" sz="2200" dirty="0">
                <a:solidFill>
                  <a:srgbClr val="C00000"/>
                </a:solidFill>
              </a:rPr>
              <a:t>National Defense University</a:t>
            </a:r>
          </a:p>
          <a:p>
            <a:pPr algn="ctr" eaLnBrk="1" hangingPunct="1">
              <a:spcBef>
                <a:spcPts val="0"/>
              </a:spcBef>
              <a:buClr>
                <a:schemeClr val="tx1"/>
              </a:buClr>
              <a:buFont typeface="Wingdings" pitchFamily="2" charset="2"/>
              <a:buNone/>
              <a:defRPr/>
            </a:pPr>
            <a:endParaRPr lang="en-US" altLang="en-US" sz="2000" b="0" i="1" dirty="0"/>
          </a:p>
        </p:txBody>
      </p:sp>
      <p:sp>
        <p:nvSpPr>
          <p:cNvPr id="9" name="Slide Number Placeholder 8"/>
          <p:cNvSpPr>
            <a:spLocks noGrp="1"/>
          </p:cNvSpPr>
          <p:nvPr>
            <p:ph type="sldNum" sz="quarter" idx="10"/>
          </p:nvPr>
        </p:nvSpPr>
        <p:spPr/>
        <p:txBody>
          <a:bodyPr/>
          <a:lstStyle/>
          <a:p>
            <a:fld id="{D4823F00-D1AE-4B75-BD77-591B04EE27D0}" type="slidenum">
              <a:rPr lang="en-US" altLang="en-US" smtClean="0"/>
              <a:pPr/>
              <a:t>1</a:t>
            </a:fld>
            <a:endParaRPr lang="en-US" altLang="en-US" dirty="0"/>
          </a:p>
        </p:txBody>
      </p:sp>
      <p:sp>
        <p:nvSpPr>
          <p:cNvPr id="4" name="AutoShape 2" descr="Image result for uk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uk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Image result for uk flag"/>
          <p:cNvSpPr>
            <a:spLocks noChangeAspect="1" noChangeArrowheads="1"/>
          </p:cNvSpPr>
          <p:nvPr/>
        </p:nvSpPr>
        <p:spPr bwMode="auto">
          <a:xfrm>
            <a:off x="270294" y="-165397"/>
            <a:ext cx="143827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us flag"/>
          <p:cNvSpPr>
            <a:spLocks noChangeAspect="1" noChangeArrowheads="1"/>
          </p:cNvSpPr>
          <p:nvPr/>
        </p:nvSpPr>
        <p:spPr bwMode="auto">
          <a:xfrm>
            <a:off x="587480" y="-63500"/>
            <a:ext cx="14382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Image result for us flag"/>
          <p:cNvSpPr>
            <a:spLocks noChangeAspect="1" noChangeArrowheads="1"/>
          </p:cNvSpPr>
          <p:nvPr/>
        </p:nvSpPr>
        <p:spPr bwMode="auto">
          <a:xfrm>
            <a:off x="307975" y="-204788"/>
            <a:ext cx="14382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Image result for us flag"/>
          <p:cNvSpPr>
            <a:spLocks noChangeAspect="1" noChangeArrowheads="1"/>
          </p:cNvSpPr>
          <p:nvPr/>
        </p:nvSpPr>
        <p:spPr bwMode="auto">
          <a:xfrm>
            <a:off x="460375" y="-52388"/>
            <a:ext cx="1438275" cy="75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17A36E59-2996-4EDB-93F9-40EA2248F359}"/>
              </a:ext>
            </a:extLst>
          </p:cNvPr>
          <p:cNvSpPr txBox="1"/>
          <p:nvPr/>
        </p:nvSpPr>
        <p:spPr>
          <a:xfrm>
            <a:off x="56420" y="5347808"/>
            <a:ext cx="1825116" cy="584775"/>
          </a:xfrm>
          <a:prstGeom prst="rect">
            <a:avLst/>
          </a:prstGeom>
          <a:noFill/>
        </p:spPr>
        <p:txBody>
          <a:bodyPr wrap="none" rtlCol="0">
            <a:spAutoFit/>
          </a:bodyPr>
          <a:lstStyle/>
          <a:p>
            <a:pPr algn="ctr"/>
            <a:r>
              <a:rPr lang="en-US" sz="1600" i="1" dirty="0">
                <a:solidFill>
                  <a:srgbClr val="7030A0"/>
                </a:solidFill>
              </a:rPr>
              <a:t>CAPSTONE 26-2</a:t>
            </a:r>
          </a:p>
          <a:p>
            <a:pPr algn="ctr"/>
            <a:r>
              <a:rPr lang="en-US" sz="1600" i="1" dirty="0">
                <a:solidFill>
                  <a:srgbClr val="7030A0"/>
                </a:solidFill>
              </a:rPr>
              <a:t>FEBRUARY 2026</a:t>
            </a:r>
          </a:p>
        </p:txBody>
      </p:sp>
    </p:spTree>
    <p:extLst>
      <p:ext uri="{BB962C8B-B14F-4D97-AF65-F5344CB8AC3E}">
        <p14:creationId xmlns:p14="http://schemas.microsoft.com/office/powerpoint/2010/main" val="30257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F184-CC98-A2BB-7B2A-17802AA2A6AB}"/>
              </a:ext>
            </a:extLst>
          </p:cNvPr>
          <p:cNvSpPr>
            <a:spLocks noGrp="1"/>
          </p:cNvSpPr>
          <p:nvPr>
            <p:ph type="title"/>
          </p:nvPr>
        </p:nvSpPr>
        <p:spPr>
          <a:xfrm>
            <a:off x="304800" y="381000"/>
            <a:ext cx="8382000" cy="584775"/>
          </a:xfrm>
        </p:spPr>
        <p:txBody>
          <a:bodyPr/>
          <a:lstStyle/>
          <a:p>
            <a:r>
              <a:rPr lang="en-US" sz="3200" dirty="0"/>
              <a:t>Deterrence in Specific Context </a:t>
            </a:r>
          </a:p>
        </p:txBody>
      </p:sp>
      <p:sp>
        <p:nvSpPr>
          <p:cNvPr id="3" name="Content Placeholder 2">
            <a:extLst>
              <a:ext uri="{FF2B5EF4-FFF2-40B4-BE49-F238E27FC236}">
                <a16:creationId xmlns:a16="http://schemas.microsoft.com/office/drawing/2014/main" id="{5AF0E838-4763-FACB-93D9-4E0CE8631112}"/>
              </a:ext>
            </a:extLst>
          </p:cNvPr>
          <p:cNvSpPr>
            <a:spLocks noGrp="1"/>
          </p:cNvSpPr>
          <p:nvPr>
            <p:ph idx="1"/>
          </p:nvPr>
        </p:nvSpPr>
        <p:spPr>
          <a:xfrm>
            <a:off x="310308" y="1365154"/>
            <a:ext cx="8605092" cy="4572000"/>
          </a:xfrm>
        </p:spPr>
        <p:txBody>
          <a:bodyPr/>
          <a:lstStyle/>
          <a:p>
            <a:pPr marL="0" indent="0">
              <a:buNone/>
            </a:pPr>
            <a:r>
              <a:rPr lang="en-US" b="1" i="1" dirty="0">
                <a:solidFill>
                  <a:srgbClr val="C00000"/>
                </a:solidFill>
              </a:rPr>
              <a:t>Deter Actor  X</a:t>
            </a:r>
          </a:p>
          <a:p>
            <a:pPr marL="0" indent="0">
              <a:buNone/>
            </a:pPr>
            <a:r>
              <a:rPr lang="en-US" dirty="0"/>
              <a:t>		</a:t>
            </a:r>
          </a:p>
          <a:p>
            <a:pPr marL="0" indent="0">
              <a:buNone/>
            </a:pPr>
            <a:r>
              <a:rPr lang="en-US" dirty="0"/>
              <a:t>		</a:t>
            </a:r>
          </a:p>
          <a:p>
            <a:pPr marL="0" indent="0">
              <a:buNone/>
            </a:pPr>
            <a:r>
              <a:rPr lang="en-US" b="1" i="1" dirty="0">
                <a:solidFill>
                  <a:srgbClr val="C00000"/>
                </a:solidFill>
              </a:rPr>
              <a:t>		From Taking Action Y</a:t>
            </a:r>
          </a:p>
          <a:p>
            <a:pPr marL="0" indent="0">
              <a:buNone/>
            </a:pPr>
            <a:endParaRPr lang="en-US" dirty="0"/>
          </a:p>
          <a:p>
            <a:pPr marL="0" indent="0">
              <a:buNone/>
            </a:pPr>
            <a:r>
              <a:rPr lang="en-US" dirty="0"/>
              <a:t>					</a:t>
            </a:r>
          </a:p>
          <a:p>
            <a:pPr marL="0" indent="0">
              <a:buNone/>
            </a:pPr>
            <a:r>
              <a:rPr lang="en-US" b="1" i="1" dirty="0">
                <a:solidFill>
                  <a:srgbClr val="C00000"/>
                </a:solidFill>
              </a:rPr>
              <a:t>					In Circumstance Z</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9F075A93-F6E7-3059-3360-1D2BEA4630D6}"/>
              </a:ext>
            </a:extLst>
          </p:cNvPr>
          <p:cNvSpPr>
            <a:spLocks noGrp="1"/>
          </p:cNvSpPr>
          <p:nvPr>
            <p:ph type="sldNum" sz="quarter" idx="10"/>
          </p:nvPr>
        </p:nvSpPr>
        <p:spPr/>
        <p:txBody>
          <a:bodyPr/>
          <a:lstStyle/>
          <a:p>
            <a:fld id="{49D60634-BC9E-485D-8631-CF81DC901F98}" type="slidenum">
              <a:rPr lang="en-US" altLang="en-US" smtClean="0"/>
              <a:pPr/>
              <a:t>10</a:t>
            </a:fld>
            <a:endParaRPr lang="en-US" altLang="en-US"/>
          </a:p>
        </p:txBody>
      </p:sp>
    </p:spTree>
    <p:extLst>
      <p:ext uri="{BB962C8B-B14F-4D97-AF65-F5344CB8AC3E}">
        <p14:creationId xmlns:p14="http://schemas.microsoft.com/office/powerpoint/2010/main" val="130034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What’s Hard About This Today?</a:t>
            </a:r>
          </a:p>
        </p:txBody>
      </p:sp>
      <p:sp>
        <p:nvSpPr>
          <p:cNvPr id="3" name="Content Placeholder 2"/>
          <p:cNvSpPr>
            <a:spLocks noGrp="1"/>
          </p:cNvSpPr>
          <p:nvPr>
            <p:ph idx="1"/>
          </p:nvPr>
        </p:nvSpPr>
        <p:spPr>
          <a:xfrm>
            <a:off x="304800" y="1295400"/>
            <a:ext cx="8841658" cy="4921623"/>
          </a:xfrm>
        </p:spPr>
        <p:txBody>
          <a:bodyPr/>
          <a:lstStyle/>
          <a:p>
            <a:pPr marL="457200" lvl="2" indent="-457200">
              <a:spcBef>
                <a:spcPts val="1200"/>
              </a:spcBef>
              <a:spcAft>
                <a:spcPts val="600"/>
              </a:spcAft>
            </a:pPr>
            <a:r>
              <a:rPr lang="en-US" sz="2000" dirty="0"/>
              <a:t>Multiple adversaries – </a:t>
            </a:r>
            <a:r>
              <a:rPr lang="en-US" sz="2000" i="1" dirty="0"/>
              <a:t>tailored strategies required</a:t>
            </a:r>
          </a:p>
          <a:p>
            <a:pPr marL="457200" lvl="2" indent="-457200">
              <a:spcBef>
                <a:spcPts val="1200"/>
              </a:spcBef>
              <a:spcAft>
                <a:spcPts val="600"/>
              </a:spcAft>
            </a:pPr>
            <a:r>
              <a:rPr lang="en-US" sz="2000" dirty="0"/>
              <a:t>Incomplete knowledge – </a:t>
            </a:r>
            <a:r>
              <a:rPr lang="en-US" sz="2000" i="1" dirty="0"/>
              <a:t>intel challenge and irreducible uncertainties</a:t>
            </a:r>
          </a:p>
          <a:p>
            <a:pPr marL="457200" lvl="2" indent="-457200">
              <a:spcBef>
                <a:spcPts val="1200"/>
              </a:spcBef>
              <a:spcAft>
                <a:spcPts val="600"/>
              </a:spcAft>
            </a:pPr>
            <a:r>
              <a:rPr lang="en-US" sz="2000" dirty="0"/>
              <a:t>Asymmetry of stakes – </a:t>
            </a:r>
            <a:r>
              <a:rPr lang="en-US" sz="2000" i="1" dirty="0"/>
              <a:t>can challenge credibility</a:t>
            </a:r>
          </a:p>
          <a:p>
            <a:pPr marL="457200" lvl="2" indent="-457200">
              <a:spcBef>
                <a:spcPts val="1200"/>
              </a:spcBef>
              <a:spcAft>
                <a:spcPts val="600"/>
              </a:spcAft>
            </a:pPr>
            <a:r>
              <a:rPr lang="en-US" sz="2000" dirty="0"/>
              <a:t>More complex operating environment – </a:t>
            </a:r>
            <a:r>
              <a:rPr lang="en-US" sz="2000" i="1" dirty="0"/>
              <a:t>shaping firebreaks / thresholds </a:t>
            </a:r>
          </a:p>
          <a:p>
            <a:pPr marL="457200" lvl="2" indent="-457200">
              <a:spcBef>
                <a:spcPts val="1200"/>
              </a:spcBef>
              <a:spcAft>
                <a:spcPts val="600"/>
              </a:spcAft>
            </a:pPr>
            <a:r>
              <a:rPr lang="en-US" sz="2000" dirty="0"/>
              <a:t>Deterrence messaging – </a:t>
            </a:r>
            <a:r>
              <a:rPr lang="en-US" sz="2000" i="1" dirty="0"/>
              <a:t>in today’s </a:t>
            </a:r>
            <a:r>
              <a:rPr lang="en-US" sz="2000" i="1" dirty="0" err="1"/>
              <a:t>infosphere</a:t>
            </a:r>
            <a:r>
              <a:rPr lang="en-US" sz="2000" i="1" dirty="0"/>
              <a:t>?</a:t>
            </a:r>
          </a:p>
          <a:p>
            <a:pPr marL="457200" lvl="2" indent="-457200">
              <a:spcBef>
                <a:spcPts val="1200"/>
              </a:spcBef>
              <a:spcAft>
                <a:spcPts val="600"/>
              </a:spcAft>
            </a:pPr>
            <a:r>
              <a:rPr lang="en-US" sz="2000" dirty="0"/>
              <a:t>Deciding what is </a:t>
            </a:r>
            <a:r>
              <a:rPr lang="en-US" sz="2000" u="sng" dirty="0"/>
              <a:t>intolerable</a:t>
            </a:r>
            <a:r>
              <a:rPr lang="en-US" sz="2000" dirty="0"/>
              <a:t> – </a:t>
            </a:r>
            <a:r>
              <a:rPr lang="en-US" sz="2000" i="1" dirty="0"/>
              <a:t>not always easy</a:t>
            </a:r>
          </a:p>
          <a:p>
            <a:pPr marL="457200" lvl="2" indent="-457200">
              <a:spcBef>
                <a:spcPts val="1200"/>
              </a:spcBef>
              <a:spcAft>
                <a:spcPts val="600"/>
              </a:spcAft>
            </a:pPr>
            <a:r>
              <a:rPr lang="en-US" sz="2000" dirty="0"/>
              <a:t>Difficult to practice and rehearse – </a:t>
            </a:r>
            <a:r>
              <a:rPr lang="en-US" sz="2000" i="1" dirty="0"/>
              <a:t>and therefore to prepare leaders</a:t>
            </a:r>
          </a:p>
          <a:p>
            <a:pPr marL="457200" lvl="2" indent="-457200">
              <a:spcBef>
                <a:spcPts val="1200"/>
              </a:spcBef>
              <a:spcAft>
                <a:spcPts val="600"/>
              </a:spcAft>
            </a:pPr>
            <a:r>
              <a:rPr lang="en-US" sz="2000" dirty="0"/>
              <a:t>There is deterrence impact in virtually everything we do – </a:t>
            </a:r>
            <a:r>
              <a:rPr lang="en-US" sz="2000" i="1" dirty="0"/>
              <a:t>or don’t do</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11</a:t>
            </a:fld>
            <a:endParaRPr lang="en-US" altLang="en-US"/>
          </a:p>
        </p:txBody>
      </p:sp>
      <p:pic>
        <p:nvPicPr>
          <p:cNvPr id="35842" name="Picture 2" descr="Image result for russi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2889249" y="13399217"/>
            <a:ext cx="246729" cy="164383"/>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Image result for north korea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2994696"/>
            <a:ext cx="187904" cy="187904"/>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Image result for russia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5759239"/>
            <a:ext cx="457200" cy="457784"/>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Image result for north kore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H="1" flipV="1">
            <a:off x="5096958" y="5774921"/>
            <a:ext cx="465642" cy="442102"/>
          </a:xfrm>
          <a:prstGeom prst="rect">
            <a:avLst/>
          </a:prstGeom>
          <a:noFill/>
          <a:extLst>
            <a:ext uri="{909E8E84-426E-40DD-AFC4-6F175D3DCCD1}">
              <a14:hiddenFill xmlns:a14="http://schemas.microsoft.com/office/drawing/2010/main">
                <a:solidFill>
                  <a:srgbClr val="FFFFFF"/>
                </a:solidFill>
              </a14:hiddenFill>
            </a:ext>
          </a:extLst>
        </p:spPr>
      </p:pic>
      <p:pic>
        <p:nvPicPr>
          <p:cNvPr id="35852" name="Picture 12" descr="Image result for china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0338" y="5778738"/>
            <a:ext cx="469662" cy="469662"/>
          </a:xfrm>
          <a:prstGeom prst="rect">
            <a:avLst/>
          </a:prstGeom>
          <a:noFill/>
          <a:extLst>
            <a:ext uri="{909E8E84-426E-40DD-AFC4-6F175D3DCCD1}">
              <a14:hiddenFill xmlns:a14="http://schemas.microsoft.com/office/drawing/2010/main">
                <a:solidFill>
                  <a:srgbClr val="FFFFFF"/>
                </a:solidFill>
              </a14:hiddenFill>
            </a:ext>
          </a:extLst>
        </p:spPr>
      </p:pic>
      <p:pic>
        <p:nvPicPr>
          <p:cNvPr id="35854" name="Picture 14" descr="Image result for iran 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5794948"/>
            <a:ext cx="453451" cy="45345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8" descr="Image result for isis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1310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F05D-9B68-4A11-9698-7B27D3955AB6}"/>
              </a:ext>
            </a:extLst>
          </p:cNvPr>
          <p:cNvSpPr>
            <a:spLocks noGrp="1"/>
          </p:cNvSpPr>
          <p:nvPr>
            <p:ph type="title"/>
          </p:nvPr>
        </p:nvSpPr>
        <p:spPr>
          <a:xfrm>
            <a:off x="304800" y="381000"/>
            <a:ext cx="8382000" cy="584775"/>
          </a:xfrm>
        </p:spPr>
        <p:txBody>
          <a:bodyPr/>
          <a:lstStyle/>
          <a:p>
            <a:r>
              <a:rPr lang="en-US" sz="3200" dirty="0"/>
              <a:t>Integrated Deterrence (my take) </a:t>
            </a:r>
          </a:p>
        </p:txBody>
      </p:sp>
      <p:sp>
        <p:nvSpPr>
          <p:cNvPr id="3" name="Content Placeholder 2">
            <a:extLst>
              <a:ext uri="{FF2B5EF4-FFF2-40B4-BE49-F238E27FC236}">
                <a16:creationId xmlns:a16="http://schemas.microsoft.com/office/drawing/2014/main" id="{95128C11-2C25-4FCD-86CC-A054D649FCEA}"/>
              </a:ext>
            </a:extLst>
          </p:cNvPr>
          <p:cNvSpPr>
            <a:spLocks noGrp="1"/>
          </p:cNvSpPr>
          <p:nvPr>
            <p:ph idx="1"/>
          </p:nvPr>
        </p:nvSpPr>
        <p:spPr>
          <a:xfrm>
            <a:off x="304800" y="1295400"/>
            <a:ext cx="8610600" cy="4953000"/>
          </a:xfrm>
        </p:spPr>
        <p:txBody>
          <a:bodyPr/>
          <a:lstStyle/>
          <a:p>
            <a:r>
              <a:rPr lang="en-US" sz="2400" dirty="0"/>
              <a:t>More / better   </a:t>
            </a:r>
          </a:p>
          <a:p>
            <a:pPr lvl="1"/>
            <a:r>
              <a:rPr lang="en-US" sz="2000" dirty="0"/>
              <a:t>Whole of government / nation</a:t>
            </a:r>
          </a:p>
          <a:p>
            <a:pPr lvl="1"/>
            <a:r>
              <a:rPr lang="en-US" sz="2000" dirty="0"/>
              <a:t>DoD integrated planning + multi-domain approaches  </a:t>
            </a:r>
          </a:p>
          <a:p>
            <a:pPr lvl="1"/>
            <a:r>
              <a:rPr lang="en-US" sz="2000" dirty="0"/>
              <a:t>Collaboration with allies and partners </a:t>
            </a:r>
          </a:p>
          <a:p>
            <a:pPr marL="0" indent="0">
              <a:buNone/>
            </a:pPr>
            <a:endParaRPr lang="en-US" sz="2400" dirty="0"/>
          </a:p>
          <a:p>
            <a:r>
              <a:rPr lang="en-US" sz="2400" dirty="0"/>
              <a:t>Underlying drivers also reflect hard power limits </a:t>
            </a:r>
          </a:p>
          <a:p>
            <a:pPr lvl="1"/>
            <a:r>
              <a:rPr lang="en-US" sz="2000" dirty="0"/>
              <a:t>Gray Zone</a:t>
            </a:r>
          </a:p>
          <a:p>
            <a:pPr lvl="1"/>
            <a:r>
              <a:rPr lang="en-US" sz="2000" dirty="0"/>
              <a:t>China</a:t>
            </a:r>
          </a:p>
          <a:p>
            <a:pPr lvl="1"/>
            <a:r>
              <a:rPr lang="en-US" sz="2000" dirty="0"/>
              <a:t>Budget</a:t>
            </a:r>
          </a:p>
          <a:p>
            <a:pPr marL="457200" lvl="1" indent="0">
              <a:buNone/>
            </a:pPr>
            <a:endParaRPr lang="en-US" sz="2000" dirty="0"/>
          </a:p>
          <a:p>
            <a:r>
              <a:rPr lang="en-US" sz="2400" dirty="0"/>
              <a:t>Mix of denial (defense + resilience) and cost imposition (direct + indirect)</a:t>
            </a:r>
          </a:p>
          <a:p>
            <a:pPr lvl="1"/>
            <a:endParaRPr lang="en-US" sz="2000" dirty="0"/>
          </a:p>
          <a:p>
            <a:endParaRPr lang="en-US" sz="2400" dirty="0"/>
          </a:p>
          <a:p>
            <a:pPr marL="0" indent="0">
              <a:buNone/>
            </a:pPr>
            <a:r>
              <a:rPr lang="en-US" sz="2400" dirty="0"/>
              <a:t>	</a:t>
            </a:r>
            <a:endParaRPr lang="en-US" sz="2000" dirty="0"/>
          </a:p>
          <a:p>
            <a:endParaRPr lang="en-US" sz="2800" dirty="0"/>
          </a:p>
          <a:p>
            <a:endParaRPr lang="en-US" dirty="0"/>
          </a:p>
        </p:txBody>
      </p:sp>
      <p:sp>
        <p:nvSpPr>
          <p:cNvPr id="4" name="Slide Number Placeholder 3">
            <a:extLst>
              <a:ext uri="{FF2B5EF4-FFF2-40B4-BE49-F238E27FC236}">
                <a16:creationId xmlns:a16="http://schemas.microsoft.com/office/drawing/2014/main" id="{34C0DD4B-B5D4-4D76-9D7D-7C5C8E8FA02C}"/>
              </a:ext>
            </a:extLst>
          </p:cNvPr>
          <p:cNvSpPr>
            <a:spLocks noGrp="1"/>
          </p:cNvSpPr>
          <p:nvPr>
            <p:ph type="sldNum" sz="quarter" idx="10"/>
          </p:nvPr>
        </p:nvSpPr>
        <p:spPr/>
        <p:txBody>
          <a:bodyPr/>
          <a:lstStyle/>
          <a:p>
            <a:fld id="{49D60634-BC9E-485D-8631-CF81DC901F98}" type="slidenum">
              <a:rPr lang="en-US" altLang="en-US" smtClean="0"/>
              <a:pPr/>
              <a:t>12</a:t>
            </a:fld>
            <a:endParaRPr lang="en-US" altLang="en-US"/>
          </a:p>
        </p:txBody>
      </p:sp>
    </p:spTree>
    <p:extLst>
      <p:ext uri="{BB962C8B-B14F-4D97-AF65-F5344CB8AC3E}">
        <p14:creationId xmlns:p14="http://schemas.microsoft.com/office/powerpoint/2010/main" val="134085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0780-6536-7B68-87D5-D1FCE49FF399}"/>
              </a:ext>
            </a:extLst>
          </p:cNvPr>
          <p:cNvSpPr>
            <a:spLocks noGrp="1"/>
          </p:cNvSpPr>
          <p:nvPr>
            <p:ph type="title"/>
          </p:nvPr>
        </p:nvSpPr>
        <p:spPr>
          <a:xfrm>
            <a:off x="304800" y="381000"/>
            <a:ext cx="8382000" cy="584775"/>
          </a:xfrm>
        </p:spPr>
        <p:txBody>
          <a:bodyPr/>
          <a:lstStyle/>
          <a:p>
            <a:r>
              <a:rPr lang="en-US" sz="3200" dirty="0"/>
              <a:t>Hard and Soft Power</a:t>
            </a:r>
          </a:p>
        </p:txBody>
      </p:sp>
      <p:sp>
        <p:nvSpPr>
          <p:cNvPr id="3" name="Content Placeholder 2">
            <a:extLst>
              <a:ext uri="{FF2B5EF4-FFF2-40B4-BE49-F238E27FC236}">
                <a16:creationId xmlns:a16="http://schemas.microsoft.com/office/drawing/2014/main" id="{8EB10C6F-A22C-01BF-788C-B1AE561143B4}"/>
              </a:ext>
            </a:extLst>
          </p:cNvPr>
          <p:cNvSpPr>
            <a:spLocks noGrp="1"/>
          </p:cNvSpPr>
          <p:nvPr>
            <p:ph idx="1"/>
          </p:nvPr>
        </p:nvSpPr>
        <p:spPr/>
        <p:txBody>
          <a:bodyPr/>
          <a:lstStyle/>
          <a:p>
            <a:pPr marL="0" indent="0" algn="ctr">
              <a:buNone/>
            </a:pPr>
            <a:r>
              <a:rPr lang="en-US" b="1" i="1" dirty="0">
                <a:solidFill>
                  <a:srgbClr val="C00000"/>
                </a:solidFill>
              </a:rPr>
              <a:t>To what degree can the threat of </a:t>
            </a:r>
          </a:p>
          <a:p>
            <a:pPr marL="0" indent="0" algn="ctr">
              <a:buNone/>
            </a:pPr>
            <a:r>
              <a:rPr lang="en-US" b="1" i="1" dirty="0">
                <a:solidFill>
                  <a:srgbClr val="C00000"/>
                </a:solidFill>
              </a:rPr>
              <a:t>non-military costs shape an </a:t>
            </a:r>
          </a:p>
          <a:p>
            <a:pPr marL="0" indent="0" algn="ctr">
              <a:buNone/>
            </a:pPr>
            <a:r>
              <a:rPr lang="en-US" b="1" i="1" dirty="0">
                <a:solidFill>
                  <a:srgbClr val="C00000"/>
                </a:solidFill>
              </a:rPr>
              <a:t>adversary’s perception of risk </a:t>
            </a:r>
          </a:p>
          <a:p>
            <a:pPr marL="0" indent="0" algn="ctr">
              <a:buNone/>
            </a:pPr>
            <a:r>
              <a:rPr lang="en-US" b="1" i="1" dirty="0">
                <a:solidFill>
                  <a:srgbClr val="C00000"/>
                </a:solidFill>
              </a:rPr>
              <a:t>and his decision calculus?</a:t>
            </a:r>
          </a:p>
          <a:p>
            <a:pPr marL="0" indent="0" algn="ctr">
              <a:buNone/>
            </a:pPr>
            <a:endParaRPr lang="en-US" b="1" i="1" dirty="0">
              <a:solidFill>
                <a:srgbClr val="C00000"/>
              </a:solidFill>
            </a:endParaRPr>
          </a:p>
          <a:p>
            <a:pPr marL="1257300" lvl="3" indent="0">
              <a:buNone/>
            </a:pPr>
            <a:r>
              <a:rPr lang="en-US" sz="2800" b="1" i="1" dirty="0">
                <a:solidFill>
                  <a:srgbClr val="C00000"/>
                </a:solidFill>
              </a:rPr>
              <a:t>	&gt;   in crisis?</a:t>
            </a:r>
          </a:p>
          <a:p>
            <a:pPr marL="1257300" lvl="3" indent="0">
              <a:buNone/>
            </a:pPr>
            <a:r>
              <a:rPr lang="en-US" sz="2800" b="1" i="1" dirty="0">
                <a:solidFill>
                  <a:srgbClr val="C00000"/>
                </a:solidFill>
              </a:rPr>
              <a:t>	&gt;   once conflict is underway?</a:t>
            </a:r>
          </a:p>
          <a:p>
            <a:pPr marL="1257300" lvl="3" indent="0">
              <a:buNone/>
            </a:pPr>
            <a:endParaRPr lang="en-US" sz="2800" b="1" i="1" dirty="0">
              <a:solidFill>
                <a:srgbClr val="C00000"/>
              </a:solidFill>
            </a:endParaRPr>
          </a:p>
          <a:p>
            <a:pPr marL="0" indent="0">
              <a:buNone/>
            </a:pPr>
            <a:endParaRPr lang="en-US" b="1" i="1" dirty="0">
              <a:solidFill>
                <a:srgbClr val="C00000"/>
              </a:solidFill>
            </a:endParaRPr>
          </a:p>
          <a:p>
            <a:pPr marL="0" indent="0">
              <a:spcBef>
                <a:spcPts val="1272"/>
              </a:spcBef>
              <a:spcAft>
                <a:spcPts val="600"/>
              </a:spcAft>
              <a:buNone/>
            </a:pPr>
            <a:endParaRPr lang="en-US" sz="2800" i="1" dirty="0"/>
          </a:p>
        </p:txBody>
      </p:sp>
      <p:sp>
        <p:nvSpPr>
          <p:cNvPr id="4" name="Slide Number Placeholder 3">
            <a:extLst>
              <a:ext uri="{FF2B5EF4-FFF2-40B4-BE49-F238E27FC236}">
                <a16:creationId xmlns:a16="http://schemas.microsoft.com/office/drawing/2014/main" id="{58493E04-1AFE-6A00-4FA7-CE34EFD851EF}"/>
              </a:ext>
            </a:extLst>
          </p:cNvPr>
          <p:cNvSpPr>
            <a:spLocks noGrp="1"/>
          </p:cNvSpPr>
          <p:nvPr>
            <p:ph type="sldNum" sz="quarter" idx="10"/>
          </p:nvPr>
        </p:nvSpPr>
        <p:spPr/>
        <p:txBody>
          <a:bodyPr/>
          <a:lstStyle/>
          <a:p>
            <a:fld id="{49D60634-BC9E-485D-8631-CF81DC901F98}" type="slidenum">
              <a:rPr lang="en-US" altLang="en-US" smtClean="0"/>
              <a:pPr/>
              <a:t>13</a:t>
            </a:fld>
            <a:endParaRPr lang="en-US" altLang="en-US"/>
          </a:p>
        </p:txBody>
      </p:sp>
    </p:spTree>
    <p:extLst>
      <p:ext uri="{BB962C8B-B14F-4D97-AF65-F5344CB8AC3E}">
        <p14:creationId xmlns:p14="http://schemas.microsoft.com/office/powerpoint/2010/main" val="69695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828D-0A44-4D01-A4B6-62A1FF71BA6B}"/>
              </a:ext>
            </a:extLst>
          </p:cNvPr>
          <p:cNvSpPr>
            <a:spLocks noGrp="1"/>
          </p:cNvSpPr>
          <p:nvPr>
            <p:ph type="title"/>
          </p:nvPr>
        </p:nvSpPr>
        <p:spPr>
          <a:xfrm>
            <a:off x="304800" y="381000"/>
            <a:ext cx="8382000" cy="954107"/>
          </a:xfrm>
        </p:spPr>
        <p:txBody>
          <a:bodyPr/>
          <a:lstStyle/>
          <a:p>
            <a:r>
              <a:rPr lang="en-US" sz="2800" dirty="0"/>
              <a:t>“Integrated Deterrence” and Russia’s Special Military Operation</a:t>
            </a:r>
          </a:p>
        </p:txBody>
      </p:sp>
      <p:sp>
        <p:nvSpPr>
          <p:cNvPr id="4" name="Slide Number Placeholder 3">
            <a:extLst>
              <a:ext uri="{FF2B5EF4-FFF2-40B4-BE49-F238E27FC236}">
                <a16:creationId xmlns:a16="http://schemas.microsoft.com/office/drawing/2014/main" id="{8926783B-DB98-4A39-A892-ECC880607DAC}"/>
              </a:ext>
            </a:extLst>
          </p:cNvPr>
          <p:cNvSpPr>
            <a:spLocks noGrp="1"/>
          </p:cNvSpPr>
          <p:nvPr>
            <p:ph type="sldNum" sz="quarter" idx="10"/>
          </p:nvPr>
        </p:nvSpPr>
        <p:spPr/>
        <p:txBody>
          <a:bodyPr/>
          <a:lstStyle/>
          <a:p>
            <a:fld id="{49D60634-BC9E-485D-8631-CF81DC901F98}" type="slidenum">
              <a:rPr lang="en-US" altLang="en-US" smtClean="0"/>
              <a:pPr/>
              <a:t>14</a:t>
            </a:fld>
            <a:endParaRPr lang="en-US" altLang="en-US"/>
          </a:p>
        </p:txBody>
      </p:sp>
      <p:pic>
        <p:nvPicPr>
          <p:cNvPr id="4098" name="Picture 2" descr="Ukraine - a pawn in the geopolitical game. Concept Chess pieces - kings in the colors of flags of Russia and the US are bent to each other, and between them a pawn in the colors of the Ukrainian flag. The concept of geopolitical struggle. The three-dimensional illustration. Isolated Ukraine Stock Photo">
            <a:extLst>
              <a:ext uri="{FF2B5EF4-FFF2-40B4-BE49-F238E27FC236}">
                <a16:creationId xmlns:a16="http://schemas.microsoft.com/office/drawing/2014/main" id="{C9F95CF6-3AEA-4927-9D81-B319A18D51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803506"/>
            <a:ext cx="1983107" cy="1320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948C5F-550F-43D2-844C-258EBD203382}"/>
              </a:ext>
            </a:extLst>
          </p:cNvPr>
          <p:cNvSpPr txBox="1"/>
          <p:nvPr/>
        </p:nvSpPr>
        <p:spPr>
          <a:xfrm>
            <a:off x="152400" y="1600200"/>
            <a:ext cx="6629400" cy="369332"/>
          </a:xfrm>
          <a:prstGeom prst="rect">
            <a:avLst/>
          </a:prstGeom>
          <a:noFill/>
        </p:spPr>
        <p:txBody>
          <a:bodyPr wrap="square" rtlCol="0">
            <a:spAutoFit/>
          </a:bodyPr>
          <a:lstStyle/>
          <a:p>
            <a:r>
              <a:rPr lang="en-US" dirty="0"/>
              <a:t> </a:t>
            </a:r>
          </a:p>
        </p:txBody>
      </p:sp>
      <p:sp>
        <p:nvSpPr>
          <p:cNvPr id="3" name="TextBox 2">
            <a:extLst>
              <a:ext uri="{FF2B5EF4-FFF2-40B4-BE49-F238E27FC236}">
                <a16:creationId xmlns:a16="http://schemas.microsoft.com/office/drawing/2014/main" id="{7036A9F7-9B20-51B8-6F17-5A0CE853A62E}"/>
              </a:ext>
            </a:extLst>
          </p:cNvPr>
          <p:cNvSpPr txBox="1"/>
          <p:nvPr/>
        </p:nvSpPr>
        <p:spPr>
          <a:xfrm>
            <a:off x="304800" y="3657600"/>
            <a:ext cx="8610601" cy="1292662"/>
          </a:xfrm>
          <a:prstGeom prst="rect">
            <a:avLst/>
          </a:prstGeom>
          <a:noFill/>
        </p:spPr>
        <p:txBody>
          <a:bodyPr wrap="square" rtlCol="0">
            <a:spAutoFit/>
          </a:bodyPr>
          <a:lstStyle/>
          <a:p>
            <a:r>
              <a:rPr lang="en-US" i="1" dirty="0">
                <a:solidFill>
                  <a:srgbClr val="7030A0"/>
                </a:solidFill>
              </a:rPr>
              <a:t>“I don’t think there is any doubt that the model of integrated deterrence comes out smelling pretty good here.”  </a:t>
            </a:r>
            <a:r>
              <a:rPr lang="en-US" dirty="0">
                <a:solidFill>
                  <a:srgbClr val="7030A0"/>
                </a:solidFill>
              </a:rPr>
              <a:t>Un-named senior defense official</a:t>
            </a:r>
          </a:p>
          <a:p>
            <a:pPr algn="ctr"/>
            <a:r>
              <a:rPr lang="en-US" sz="2400" dirty="0">
                <a:solidFill>
                  <a:srgbClr val="C00000"/>
                </a:solidFill>
                <a:effectLst>
                  <a:outerShdw blurRad="38100" dist="38100" dir="2700000" algn="tl">
                    <a:srgbClr val="000000">
                      <a:alpha val="43137"/>
                    </a:srgbClr>
                  </a:outerShdw>
                </a:effectLst>
              </a:rPr>
              <a:t>???</a:t>
            </a:r>
          </a:p>
          <a:p>
            <a:endParaRPr lang="en-US" i="1" dirty="0">
              <a:solidFill>
                <a:srgbClr val="7030A0"/>
              </a:solidFill>
            </a:endParaRPr>
          </a:p>
        </p:txBody>
      </p:sp>
      <p:sp>
        <p:nvSpPr>
          <p:cNvPr id="5" name="Rectangle: Rounded Corners 10">
            <a:extLst>
              <a:ext uri="{FF2B5EF4-FFF2-40B4-BE49-F238E27FC236}">
                <a16:creationId xmlns:a16="http://schemas.microsoft.com/office/drawing/2014/main" id="{E052E36D-BF35-1E30-9A43-5D8DC616C17B}"/>
              </a:ext>
            </a:extLst>
          </p:cNvPr>
          <p:cNvSpPr/>
          <p:nvPr/>
        </p:nvSpPr>
        <p:spPr bwMode="auto">
          <a:xfrm>
            <a:off x="381000" y="1447800"/>
            <a:ext cx="5334000" cy="19050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kumimoji="0" lang="en-US" sz="1800" b="1" i="0" u="none" strike="noStrike" cap="none" normalizeH="0" baseline="0" dirty="0">
                <a:ln>
                  <a:noFill/>
                </a:ln>
                <a:solidFill>
                  <a:schemeClr val="accent1"/>
                </a:solidFill>
                <a:effectLst/>
                <a:latin typeface="Arial" charset="0"/>
              </a:rPr>
              <a:t>Multiple instruments of national power</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kumimoji="0" lang="en-US" sz="1800" b="1" i="0" u="none" strike="noStrike" cap="none" normalizeH="0" baseline="0" dirty="0">
                <a:ln>
                  <a:noFill/>
                </a:ln>
                <a:solidFill>
                  <a:schemeClr val="accent1"/>
                </a:solidFill>
                <a:effectLst/>
                <a:latin typeface="Arial" charset="0"/>
              </a:rPr>
              <a:t>Mobilization of allies/partners</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lang="en-US" dirty="0">
                <a:solidFill>
                  <a:schemeClr val="accent1"/>
                </a:solidFill>
                <a:latin typeface="Arial" charset="0"/>
              </a:rPr>
              <a:t>Inducements</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kumimoji="0" lang="en-US" sz="1800" b="1" i="0" u="none" strike="noStrike" cap="none" normalizeH="0" baseline="0" dirty="0">
                <a:ln>
                  <a:noFill/>
                </a:ln>
                <a:solidFill>
                  <a:schemeClr val="accent1"/>
                </a:solidFill>
                <a:effectLst/>
                <a:latin typeface="Arial" charset="0"/>
              </a:rPr>
              <a:t>Denial </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lang="en-US" dirty="0">
                <a:solidFill>
                  <a:schemeClr val="accent1"/>
                </a:solidFill>
                <a:latin typeface="Arial" charset="0"/>
              </a:rPr>
              <a:t>Cost imposition </a:t>
            </a:r>
            <a:endParaRPr kumimoji="0" lang="en-US" sz="1800" b="1"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20671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828D-0A44-4D01-A4B6-62A1FF71BA6B}"/>
              </a:ext>
            </a:extLst>
          </p:cNvPr>
          <p:cNvSpPr>
            <a:spLocks noGrp="1"/>
          </p:cNvSpPr>
          <p:nvPr>
            <p:ph type="title"/>
          </p:nvPr>
        </p:nvSpPr>
        <p:spPr>
          <a:xfrm>
            <a:off x="304800" y="381000"/>
            <a:ext cx="8382000" cy="954107"/>
          </a:xfrm>
        </p:spPr>
        <p:txBody>
          <a:bodyPr/>
          <a:lstStyle/>
          <a:p>
            <a:r>
              <a:rPr lang="en-US" sz="2800" dirty="0"/>
              <a:t>“Integrated Deterrence” and Russia’s Special Military Operation</a:t>
            </a:r>
          </a:p>
        </p:txBody>
      </p:sp>
      <p:sp>
        <p:nvSpPr>
          <p:cNvPr id="4" name="Slide Number Placeholder 3">
            <a:extLst>
              <a:ext uri="{FF2B5EF4-FFF2-40B4-BE49-F238E27FC236}">
                <a16:creationId xmlns:a16="http://schemas.microsoft.com/office/drawing/2014/main" id="{8926783B-DB98-4A39-A892-ECC880607DAC}"/>
              </a:ext>
            </a:extLst>
          </p:cNvPr>
          <p:cNvSpPr>
            <a:spLocks noGrp="1"/>
          </p:cNvSpPr>
          <p:nvPr>
            <p:ph type="sldNum" sz="quarter" idx="10"/>
          </p:nvPr>
        </p:nvSpPr>
        <p:spPr/>
        <p:txBody>
          <a:bodyPr/>
          <a:lstStyle/>
          <a:p>
            <a:fld id="{49D60634-BC9E-485D-8631-CF81DC901F98}" type="slidenum">
              <a:rPr lang="en-US" altLang="en-US" smtClean="0"/>
              <a:pPr/>
              <a:t>15</a:t>
            </a:fld>
            <a:endParaRPr lang="en-US" altLang="en-US"/>
          </a:p>
        </p:txBody>
      </p:sp>
      <p:pic>
        <p:nvPicPr>
          <p:cNvPr id="4098" name="Picture 2" descr="Ukraine - a pawn in the geopolitical game. Concept Chess pieces - kings in the colors of flags of Russia and the US are bent to each other, and between them a pawn in the colors of the Ukrainian flag. The concept of geopolitical struggle. The three-dimensional illustration. Isolated Ukraine Stock Photo">
            <a:extLst>
              <a:ext uri="{FF2B5EF4-FFF2-40B4-BE49-F238E27FC236}">
                <a16:creationId xmlns:a16="http://schemas.microsoft.com/office/drawing/2014/main" id="{C9F95CF6-3AEA-4927-9D81-B319A18D51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803506"/>
            <a:ext cx="1983107" cy="1320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948C5F-550F-43D2-844C-258EBD203382}"/>
              </a:ext>
            </a:extLst>
          </p:cNvPr>
          <p:cNvSpPr txBox="1"/>
          <p:nvPr/>
        </p:nvSpPr>
        <p:spPr>
          <a:xfrm>
            <a:off x="152400" y="1600200"/>
            <a:ext cx="6629400" cy="369332"/>
          </a:xfrm>
          <a:prstGeom prst="rect">
            <a:avLst/>
          </a:prstGeom>
          <a:noFill/>
        </p:spPr>
        <p:txBody>
          <a:bodyPr wrap="square" rtlCol="0">
            <a:spAutoFit/>
          </a:bodyPr>
          <a:lstStyle/>
          <a:p>
            <a:r>
              <a:rPr lang="en-US" dirty="0"/>
              <a:t> </a:t>
            </a:r>
          </a:p>
        </p:txBody>
      </p:sp>
      <p:sp>
        <p:nvSpPr>
          <p:cNvPr id="11" name="Rectangle: Rounded Corners 10">
            <a:extLst>
              <a:ext uri="{FF2B5EF4-FFF2-40B4-BE49-F238E27FC236}">
                <a16:creationId xmlns:a16="http://schemas.microsoft.com/office/drawing/2014/main" id="{60DB6C41-33AB-42EE-A873-662457AD662F}"/>
              </a:ext>
            </a:extLst>
          </p:cNvPr>
          <p:cNvSpPr/>
          <p:nvPr/>
        </p:nvSpPr>
        <p:spPr bwMode="auto">
          <a:xfrm>
            <a:off x="381000" y="1447800"/>
            <a:ext cx="5334000" cy="1905000"/>
          </a:xfrm>
          <a:prstGeom prst="round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kumimoji="0" lang="en-US" sz="1800" b="1" i="0" u="none" strike="noStrike" cap="none" normalizeH="0" baseline="0" dirty="0">
                <a:ln>
                  <a:noFill/>
                </a:ln>
                <a:solidFill>
                  <a:schemeClr val="accent1"/>
                </a:solidFill>
                <a:effectLst/>
                <a:latin typeface="Arial" charset="0"/>
              </a:rPr>
              <a:t>Multiple instruments of national power</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kumimoji="0" lang="en-US" sz="1800" b="1" i="0" u="none" strike="noStrike" cap="none" normalizeH="0" baseline="0" dirty="0">
                <a:ln>
                  <a:noFill/>
                </a:ln>
                <a:solidFill>
                  <a:schemeClr val="accent1"/>
                </a:solidFill>
                <a:effectLst/>
                <a:latin typeface="Arial" charset="0"/>
              </a:rPr>
              <a:t>Mobilization of allies/partners</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lang="en-US" dirty="0">
                <a:solidFill>
                  <a:schemeClr val="accent1"/>
                </a:solidFill>
                <a:latin typeface="Arial" charset="0"/>
              </a:rPr>
              <a:t>Inducements</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kumimoji="0" lang="en-US" sz="1800" b="1" i="0" u="none" strike="noStrike" cap="none" normalizeH="0" baseline="0" dirty="0">
                <a:ln>
                  <a:noFill/>
                </a:ln>
                <a:solidFill>
                  <a:schemeClr val="accent1"/>
                </a:solidFill>
                <a:effectLst/>
                <a:latin typeface="Arial" charset="0"/>
              </a:rPr>
              <a:t>Denial </a:t>
            </a:r>
          </a:p>
          <a:p>
            <a:pPr marL="285750" marR="0" indent="-285750" algn="l" defTabSz="914400" rtl="0" eaLnBrk="1" fontAlgn="base" latinLnBrk="0" hangingPunct="1">
              <a:lnSpc>
                <a:spcPct val="100000"/>
              </a:lnSpc>
              <a:spcBef>
                <a:spcPts val="600"/>
              </a:spcBef>
              <a:spcAft>
                <a:spcPct val="0"/>
              </a:spcAft>
              <a:buClrTx/>
              <a:buSzTx/>
              <a:buFont typeface="Wingdings" pitchFamily="2" charset="2"/>
              <a:buChar char="Ø"/>
              <a:tabLst/>
            </a:pPr>
            <a:r>
              <a:rPr lang="en-US" dirty="0">
                <a:solidFill>
                  <a:schemeClr val="accent1"/>
                </a:solidFill>
                <a:latin typeface="Arial" charset="0"/>
              </a:rPr>
              <a:t>Cost imposition </a:t>
            </a:r>
            <a:endParaRPr kumimoji="0" lang="en-US" sz="1800" b="1" i="0" u="none" strike="noStrike" cap="none" normalizeH="0" baseline="0" dirty="0">
              <a:ln>
                <a:noFill/>
              </a:ln>
              <a:solidFill>
                <a:schemeClr val="accent1"/>
              </a:solidFill>
              <a:effectLst/>
              <a:latin typeface="Arial" charset="0"/>
            </a:endParaRPr>
          </a:p>
        </p:txBody>
      </p:sp>
      <p:sp>
        <p:nvSpPr>
          <p:cNvPr id="3" name="TextBox 2">
            <a:extLst>
              <a:ext uri="{FF2B5EF4-FFF2-40B4-BE49-F238E27FC236}">
                <a16:creationId xmlns:a16="http://schemas.microsoft.com/office/drawing/2014/main" id="{7036A9F7-9B20-51B8-6F17-5A0CE853A62E}"/>
              </a:ext>
            </a:extLst>
          </p:cNvPr>
          <p:cNvSpPr txBox="1"/>
          <p:nvPr/>
        </p:nvSpPr>
        <p:spPr>
          <a:xfrm>
            <a:off x="304800" y="3507938"/>
            <a:ext cx="8610601" cy="1292662"/>
          </a:xfrm>
          <a:prstGeom prst="rect">
            <a:avLst/>
          </a:prstGeom>
          <a:noFill/>
        </p:spPr>
        <p:txBody>
          <a:bodyPr wrap="square" rtlCol="0">
            <a:spAutoFit/>
          </a:bodyPr>
          <a:lstStyle/>
          <a:p>
            <a:r>
              <a:rPr lang="en-US" i="1" dirty="0">
                <a:solidFill>
                  <a:srgbClr val="7030A0"/>
                </a:solidFill>
              </a:rPr>
              <a:t>“I don’t think there is any doubt that the model of integrated deterrence comes out smelling pretty good here.”  </a:t>
            </a:r>
            <a:r>
              <a:rPr lang="en-US" dirty="0">
                <a:solidFill>
                  <a:srgbClr val="7030A0"/>
                </a:solidFill>
              </a:rPr>
              <a:t>Un-named senior defense official</a:t>
            </a:r>
          </a:p>
          <a:p>
            <a:pPr algn="ctr"/>
            <a:r>
              <a:rPr lang="en-US" sz="2400" dirty="0">
                <a:solidFill>
                  <a:srgbClr val="C00000"/>
                </a:solidFill>
              </a:rPr>
              <a:t>???</a:t>
            </a:r>
          </a:p>
          <a:p>
            <a:endParaRPr lang="en-US" i="1" dirty="0">
              <a:solidFill>
                <a:srgbClr val="7030A0"/>
              </a:solidFill>
            </a:endParaRPr>
          </a:p>
        </p:txBody>
      </p:sp>
      <p:sp>
        <p:nvSpPr>
          <p:cNvPr id="5" name="TextBox 4">
            <a:extLst>
              <a:ext uri="{FF2B5EF4-FFF2-40B4-BE49-F238E27FC236}">
                <a16:creationId xmlns:a16="http://schemas.microsoft.com/office/drawing/2014/main" id="{0822BD6A-BBF3-83C7-8523-50D51735560D}"/>
              </a:ext>
            </a:extLst>
          </p:cNvPr>
          <p:cNvSpPr txBox="1"/>
          <p:nvPr/>
        </p:nvSpPr>
        <p:spPr>
          <a:xfrm>
            <a:off x="1823346" y="4572000"/>
            <a:ext cx="4806054" cy="1631216"/>
          </a:xfrm>
          <a:prstGeom prst="rect">
            <a:avLst/>
          </a:prstGeom>
          <a:noFill/>
        </p:spPr>
        <p:txBody>
          <a:bodyPr wrap="square" rtlCol="0">
            <a:spAutoFit/>
          </a:bodyPr>
          <a:lstStyle/>
          <a:p>
            <a:r>
              <a:rPr lang="en-US" sz="2000" u="sng" dirty="0">
                <a:solidFill>
                  <a:srgbClr val="002060"/>
                </a:solidFill>
              </a:rPr>
              <a:t>Deter Aggression</a:t>
            </a:r>
            <a:r>
              <a:rPr lang="en-US" sz="2000" dirty="0">
                <a:solidFill>
                  <a:srgbClr val="002060"/>
                </a:solidFill>
              </a:rPr>
              <a:t>		</a:t>
            </a:r>
          </a:p>
          <a:p>
            <a:endParaRPr lang="en-US" sz="2000" dirty="0">
              <a:solidFill>
                <a:srgbClr val="002060"/>
              </a:solidFill>
            </a:endParaRPr>
          </a:p>
          <a:p>
            <a:r>
              <a:rPr lang="en-US" sz="2000" u="sng" dirty="0">
                <a:solidFill>
                  <a:srgbClr val="002060"/>
                </a:solidFill>
              </a:rPr>
              <a:t>Restore Deterrence</a:t>
            </a:r>
            <a:r>
              <a:rPr lang="en-US" sz="2000" dirty="0">
                <a:solidFill>
                  <a:srgbClr val="002060"/>
                </a:solidFill>
              </a:rPr>
              <a:t>		</a:t>
            </a:r>
          </a:p>
          <a:p>
            <a:endParaRPr lang="en-US" sz="2000" dirty="0">
              <a:solidFill>
                <a:srgbClr val="002060"/>
              </a:solidFill>
            </a:endParaRPr>
          </a:p>
          <a:p>
            <a:r>
              <a:rPr lang="en-US" sz="2000" u="sng" dirty="0">
                <a:solidFill>
                  <a:srgbClr val="002060"/>
                </a:solidFill>
              </a:rPr>
              <a:t>Deter Wider Conflict</a:t>
            </a:r>
            <a:r>
              <a:rPr lang="en-US" sz="2000" dirty="0">
                <a:solidFill>
                  <a:srgbClr val="002060"/>
                </a:solidFill>
              </a:rPr>
              <a:t>		</a:t>
            </a:r>
          </a:p>
        </p:txBody>
      </p:sp>
      <p:pic>
        <p:nvPicPr>
          <p:cNvPr id="1028" name="Picture 4" descr="Mark, Green, Tick, Symbol, Sign, Correct">
            <a:extLst>
              <a:ext uri="{FF2B5EF4-FFF2-40B4-BE49-F238E27FC236}">
                <a16:creationId xmlns:a16="http://schemas.microsoft.com/office/drawing/2014/main" id="{76B12B42-2411-040D-17B9-F0D27E8A3F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5987" y="5811174"/>
            <a:ext cx="481013" cy="361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Cross Mark Red vector and picture">
            <a:extLst>
              <a:ext uri="{FF2B5EF4-FFF2-40B4-BE49-F238E27FC236}">
                <a16:creationId xmlns:a16="http://schemas.microsoft.com/office/drawing/2014/main" id="{8717A3B6-E53D-84AE-2BF2-FE5E24281A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7062" y="4648200"/>
            <a:ext cx="307538" cy="307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Cross Mark Red vector and picture">
            <a:extLst>
              <a:ext uri="{FF2B5EF4-FFF2-40B4-BE49-F238E27FC236}">
                <a16:creationId xmlns:a16="http://schemas.microsoft.com/office/drawing/2014/main" id="{FF71AA86-B690-0CA8-E2AC-634DD5B91D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7062" y="5257800"/>
            <a:ext cx="307538" cy="30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9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0827-378A-40DE-96F0-4573038085A7}"/>
              </a:ext>
            </a:extLst>
          </p:cNvPr>
          <p:cNvSpPr>
            <a:spLocks noGrp="1"/>
          </p:cNvSpPr>
          <p:nvPr>
            <p:ph type="title"/>
          </p:nvPr>
        </p:nvSpPr>
        <p:spPr>
          <a:xfrm>
            <a:off x="304800" y="381000"/>
            <a:ext cx="8382000" cy="584775"/>
          </a:xfrm>
        </p:spPr>
        <p:txBody>
          <a:bodyPr/>
          <a:lstStyle/>
          <a:p>
            <a:r>
              <a:rPr lang="en-US" sz="3200" dirty="0"/>
              <a:t>Deterring Russian Tactical Nuclear Use?</a:t>
            </a:r>
          </a:p>
        </p:txBody>
      </p:sp>
      <p:sp>
        <p:nvSpPr>
          <p:cNvPr id="3" name="Content Placeholder 2">
            <a:extLst>
              <a:ext uri="{FF2B5EF4-FFF2-40B4-BE49-F238E27FC236}">
                <a16:creationId xmlns:a16="http://schemas.microsoft.com/office/drawing/2014/main" id="{2CDAA424-A80C-CD77-E1C6-69F73280A2F0}"/>
              </a:ext>
            </a:extLst>
          </p:cNvPr>
          <p:cNvSpPr>
            <a:spLocks noGrp="1"/>
          </p:cNvSpPr>
          <p:nvPr>
            <p:ph idx="1"/>
          </p:nvPr>
        </p:nvSpPr>
        <p:spPr>
          <a:xfrm>
            <a:off x="304800" y="1219200"/>
            <a:ext cx="8382000" cy="5029200"/>
          </a:xfrm>
        </p:spPr>
        <p:txBody>
          <a:bodyPr/>
          <a:lstStyle/>
          <a:p>
            <a:pPr marL="0" indent="0">
              <a:buNone/>
            </a:pPr>
            <a:r>
              <a:rPr lang="en-US" sz="1600" i="1" dirty="0"/>
              <a:t>US SECDEF AUSTIN TO RUSSIAN DEFMIN SHOIGU (TELCON)</a:t>
            </a:r>
          </a:p>
          <a:p>
            <a:endParaRPr lang="en-US" sz="1600" dirty="0"/>
          </a:p>
          <a:p>
            <a:r>
              <a:rPr lang="en-US" sz="1600" b="1" dirty="0">
                <a:solidFill>
                  <a:srgbClr val="002060"/>
                </a:solidFill>
              </a:rPr>
              <a:t>THERE IS NO NUCLEAR PATHWAY TO ADVANTAGE OR VICTORY </a:t>
            </a:r>
          </a:p>
          <a:p>
            <a:r>
              <a:rPr lang="en-US" sz="1600" b="1" dirty="0">
                <a:solidFill>
                  <a:srgbClr val="002060"/>
                </a:solidFill>
              </a:rPr>
              <a:t>RUSSIA WILL NOT BE ABLE TO CONTROL THE ESCALATION OF NUCLEAR CONFLICT </a:t>
            </a:r>
          </a:p>
          <a:p>
            <a:r>
              <a:rPr lang="en-US" sz="1600" b="1" dirty="0">
                <a:solidFill>
                  <a:srgbClr val="002060"/>
                </a:solidFill>
              </a:rPr>
              <a:t>RUSSIA CANNOT PREDICT THE INTERNATIONAL RESPONSE TO ITS USE OF NUCLEAR WEAPONS</a:t>
            </a:r>
          </a:p>
          <a:p>
            <a:endParaRPr lang="en-US" sz="1600" dirty="0">
              <a:solidFill>
                <a:srgbClr val="C00000"/>
              </a:solidFill>
            </a:endParaRPr>
          </a:p>
          <a:p>
            <a:r>
              <a:rPr lang="en-US" sz="1600" b="1" dirty="0">
                <a:solidFill>
                  <a:srgbClr val="C00000"/>
                </a:solidFill>
              </a:rPr>
              <a:t>THE</a:t>
            </a:r>
            <a:r>
              <a:rPr lang="en-US" sz="1600" dirty="0">
                <a:solidFill>
                  <a:srgbClr val="C00000"/>
                </a:solidFill>
              </a:rPr>
              <a:t> </a:t>
            </a:r>
            <a:r>
              <a:rPr lang="en-US" sz="1600" b="1" dirty="0">
                <a:solidFill>
                  <a:srgbClr val="C00000"/>
                </a:solidFill>
              </a:rPr>
              <a:t>UNITED STATES  WILL CEASE ACTING WITH RESTRAINT IF RUSSIA EMPLOYS NUCLEAR WEAPONS OF ANY KIND ON ANY SCALE</a:t>
            </a:r>
          </a:p>
          <a:p>
            <a:r>
              <a:rPr lang="en-US" sz="1600" b="1" dirty="0">
                <a:solidFill>
                  <a:srgbClr val="C00000"/>
                </a:solidFill>
              </a:rPr>
              <a:t>THE US STAKE  WILL CHANGE IF RUSSIAN EMPLOYS NUCLEAR WEAPONS….THE US STAKE IN NUCLEAR SECURITY IS HIGHER THAN ITS STAKE IN THE OUTCOME OF THE CONFLICT….DO NOT ASSUME THE US IS UNWILLING TO TAKE RISKS</a:t>
            </a:r>
          </a:p>
          <a:p>
            <a:r>
              <a:rPr lang="en-US" sz="1600" b="1" dirty="0">
                <a:solidFill>
                  <a:srgbClr val="C00000"/>
                </a:solidFill>
              </a:rPr>
              <a:t>THE US WILL WORK TO ISOLATE RUSSIA AND MAKE IT A GLOBAL PARIAH….THE COSTS TO RUSSIA WILL BE HIGH </a:t>
            </a:r>
          </a:p>
          <a:p>
            <a:endParaRPr lang="en-US" sz="1600" b="1" dirty="0">
              <a:solidFill>
                <a:srgbClr val="4E8F00"/>
              </a:solidFill>
            </a:endParaRPr>
          </a:p>
          <a:p>
            <a:r>
              <a:rPr lang="en-US" sz="1600" b="1" dirty="0">
                <a:solidFill>
                  <a:srgbClr val="4E8F00"/>
                </a:solidFill>
              </a:rPr>
              <a:t>IF RUSSIA DOES NOT ESCALATE, NEITHER WILL THE UNITED STATES</a:t>
            </a:r>
          </a:p>
          <a:p>
            <a:endParaRPr lang="en-US" dirty="0"/>
          </a:p>
        </p:txBody>
      </p:sp>
      <p:sp>
        <p:nvSpPr>
          <p:cNvPr id="4" name="Slide Number Placeholder 3">
            <a:extLst>
              <a:ext uri="{FF2B5EF4-FFF2-40B4-BE49-F238E27FC236}">
                <a16:creationId xmlns:a16="http://schemas.microsoft.com/office/drawing/2014/main" id="{FA9A41C7-3320-1BD7-FBCA-335F2DFD44A1}"/>
              </a:ext>
            </a:extLst>
          </p:cNvPr>
          <p:cNvSpPr>
            <a:spLocks noGrp="1"/>
          </p:cNvSpPr>
          <p:nvPr>
            <p:ph type="sldNum" sz="quarter" idx="10"/>
          </p:nvPr>
        </p:nvSpPr>
        <p:spPr/>
        <p:txBody>
          <a:bodyPr/>
          <a:lstStyle/>
          <a:p>
            <a:fld id="{49D60634-BC9E-485D-8631-CF81DC901F98}" type="slidenum">
              <a:rPr lang="en-US" altLang="en-US" smtClean="0"/>
              <a:pPr/>
              <a:t>16</a:t>
            </a:fld>
            <a:endParaRPr lang="en-US" altLang="en-US"/>
          </a:p>
        </p:txBody>
      </p:sp>
    </p:spTree>
    <p:extLst>
      <p:ext uri="{BB962C8B-B14F-4D97-AF65-F5344CB8AC3E}">
        <p14:creationId xmlns:p14="http://schemas.microsoft.com/office/powerpoint/2010/main" val="9632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5ABC-AD65-F67C-AC3A-F4229B75CD4E}"/>
              </a:ext>
            </a:extLst>
          </p:cNvPr>
          <p:cNvSpPr>
            <a:spLocks noGrp="1"/>
          </p:cNvSpPr>
          <p:nvPr>
            <p:ph type="title"/>
          </p:nvPr>
        </p:nvSpPr>
        <p:spPr>
          <a:xfrm>
            <a:off x="304800" y="381001"/>
            <a:ext cx="8763000" cy="990600"/>
          </a:xfrm>
        </p:spPr>
        <p:txBody>
          <a:bodyPr/>
          <a:lstStyle/>
          <a:p>
            <a:r>
              <a:rPr lang="en-US" sz="2800" dirty="0"/>
              <a:t>Why Nuclear Deterrence is Getting More Complicated</a:t>
            </a:r>
            <a:br>
              <a:rPr lang="en-US" sz="2800" dirty="0"/>
            </a:br>
            <a:endParaRPr lang="en-US" sz="2800" dirty="0"/>
          </a:p>
        </p:txBody>
      </p:sp>
      <p:sp>
        <p:nvSpPr>
          <p:cNvPr id="3" name="Content Placeholder 2">
            <a:extLst>
              <a:ext uri="{FF2B5EF4-FFF2-40B4-BE49-F238E27FC236}">
                <a16:creationId xmlns:a16="http://schemas.microsoft.com/office/drawing/2014/main" id="{B981837D-CC5B-CA6C-7B0B-2374C791766E}"/>
              </a:ext>
            </a:extLst>
          </p:cNvPr>
          <p:cNvSpPr>
            <a:spLocks noGrp="1"/>
          </p:cNvSpPr>
          <p:nvPr>
            <p:ph idx="1"/>
          </p:nvPr>
        </p:nvSpPr>
        <p:spPr>
          <a:xfrm>
            <a:off x="304800" y="1219200"/>
            <a:ext cx="8382000" cy="5029200"/>
          </a:xfrm>
        </p:spPr>
        <p:txBody>
          <a:bodyPr/>
          <a:lstStyle/>
          <a:p>
            <a:pPr>
              <a:spcBef>
                <a:spcPts val="768"/>
              </a:spcBef>
              <a:spcAft>
                <a:spcPts val="1200"/>
              </a:spcAft>
            </a:pPr>
            <a:r>
              <a:rPr lang="en-US" sz="2400" dirty="0"/>
              <a:t>Adversary regional nuclear doctrines</a:t>
            </a:r>
          </a:p>
          <a:p>
            <a:pPr>
              <a:spcBef>
                <a:spcPts val="768"/>
              </a:spcBef>
              <a:spcAft>
                <a:spcPts val="1200"/>
              </a:spcAft>
            </a:pPr>
            <a:r>
              <a:rPr lang="en-US" sz="2400" dirty="0"/>
              <a:t>China’s nuclear breakout and the ”three body problem” </a:t>
            </a:r>
          </a:p>
          <a:p>
            <a:pPr>
              <a:spcBef>
                <a:spcPts val="768"/>
              </a:spcBef>
              <a:spcAft>
                <a:spcPts val="1200"/>
              </a:spcAft>
            </a:pPr>
            <a:r>
              <a:rPr lang="en-US" sz="2400" dirty="0"/>
              <a:t>The end of the current regulatory regime  </a:t>
            </a:r>
          </a:p>
          <a:p>
            <a:pPr>
              <a:spcBef>
                <a:spcPts val="768"/>
              </a:spcBef>
              <a:spcAft>
                <a:spcPts val="1200"/>
              </a:spcAft>
            </a:pPr>
            <a:r>
              <a:rPr lang="en-US" sz="2400" dirty="0"/>
              <a:t>US modernization challenges</a:t>
            </a:r>
          </a:p>
          <a:p>
            <a:pPr>
              <a:spcBef>
                <a:spcPts val="768"/>
              </a:spcBef>
              <a:spcAft>
                <a:spcPts val="1200"/>
              </a:spcAft>
            </a:pPr>
            <a:r>
              <a:rPr lang="en-US" sz="2400" dirty="0"/>
              <a:t>Uncertain implications of new technology</a:t>
            </a:r>
          </a:p>
          <a:p>
            <a:pPr>
              <a:spcBef>
                <a:spcPts val="768"/>
              </a:spcBef>
              <a:spcAft>
                <a:spcPts val="1200"/>
              </a:spcAft>
            </a:pPr>
            <a:r>
              <a:rPr lang="en-US" sz="2400" dirty="0"/>
              <a:t>Strains in allied relationships</a:t>
            </a:r>
            <a:endParaRPr lang="en-US" sz="2400" i="1" dirty="0">
              <a:solidFill>
                <a:srgbClr val="C00000"/>
              </a:solidFill>
            </a:endParaRPr>
          </a:p>
          <a:p>
            <a:pPr marL="0" indent="0" algn="ctr">
              <a:buNone/>
            </a:pPr>
            <a:endParaRPr lang="en-US" sz="2400" i="1" dirty="0">
              <a:solidFill>
                <a:srgbClr val="C00000"/>
              </a:solidFill>
            </a:endParaRPr>
          </a:p>
          <a:p>
            <a:pPr marL="0" indent="0" algn="ctr">
              <a:buNone/>
            </a:pPr>
            <a:r>
              <a:rPr lang="en-US" sz="2400" i="1" dirty="0">
                <a:solidFill>
                  <a:srgbClr val="C00000"/>
                </a:solidFill>
              </a:rPr>
              <a:t>What adjustments to US policy, forces,                         posture and plans are needed?</a:t>
            </a:r>
          </a:p>
          <a:p>
            <a:pPr marL="457200" lvl="1" indent="0">
              <a:buNone/>
            </a:pPr>
            <a:endParaRPr lang="en-US" dirty="0"/>
          </a:p>
        </p:txBody>
      </p:sp>
      <p:sp>
        <p:nvSpPr>
          <p:cNvPr id="4" name="Slide Number Placeholder 3">
            <a:extLst>
              <a:ext uri="{FF2B5EF4-FFF2-40B4-BE49-F238E27FC236}">
                <a16:creationId xmlns:a16="http://schemas.microsoft.com/office/drawing/2014/main" id="{D29E0716-F8CF-D4D7-8952-C19705616FAB}"/>
              </a:ext>
            </a:extLst>
          </p:cNvPr>
          <p:cNvSpPr>
            <a:spLocks noGrp="1"/>
          </p:cNvSpPr>
          <p:nvPr>
            <p:ph type="sldNum" sz="quarter" idx="10"/>
          </p:nvPr>
        </p:nvSpPr>
        <p:spPr/>
        <p:txBody>
          <a:bodyPr/>
          <a:lstStyle/>
          <a:p>
            <a:fld id="{49D60634-BC9E-485D-8631-CF81DC901F98}" type="slidenum">
              <a:rPr lang="en-US" altLang="en-US" smtClean="0"/>
              <a:pPr/>
              <a:t>17</a:t>
            </a:fld>
            <a:endParaRPr lang="en-US" altLang="en-US"/>
          </a:p>
        </p:txBody>
      </p:sp>
    </p:spTree>
    <p:extLst>
      <p:ext uri="{BB962C8B-B14F-4D97-AF65-F5344CB8AC3E}">
        <p14:creationId xmlns:p14="http://schemas.microsoft.com/office/powerpoint/2010/main" val="227726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522F-193E-F6CC-7D41-08576368438E}"/>
              </a:ext>
            </a:extLst>
          </p:cNvPr>
          <p:cNvSpPr>
            <a:spLocks noGrp="1"/>
          </p:cNvSpPr>
          <p:nvPr>
            <p:ph type="title"/>
          </p:nvPr>
        </p:nvSpPr>
        <p:spPr>
          <a:xfrm>
            <a:off x="304800" y="381000"/>
            <a:ext cx="8382000" cy="584775"/>
          </a:xfrm>
        </p:spPr>
        <p:txBody>
          <a:bodyPr/>
          <a:lstStyle/>
          <a:p>
            <a:r>
              <a:rPr lang="en-US" sz="3200" dirty="0"/>
              <a:t>Nuclear Deterrence Challenges</a:t>
            </a:r>
          </a:p>
        </p:txBody>
      </p:sp>
      <p:sp>
        <p:nvSpPr>
          <p:cNvPr id="3" name="Content Placeholder 2">
            <a:extLst>
              <a:ext uri="{FF2B5EF4-FFF2-40B4-BE49-F238E27FC236}">
                <a16:creationId xmlns:a16="http://schemas.microsoft.com/office/drawing/2014/main" id="{7C909F4F-8152-E628-DEB3-99B150E90782}"/>
              </a:ext>
            </a:extLst>
          </p:cNvPr>
          <p:cNvSpPr>
            <a:spLocks noGrp="1"/>
          </p:cNvSpPr>
          <p:nvPr>
            <p:ph idx="1"/>
          </p:nvPr>
        </p:nvSpPr>
        <p:spPr>
          <a:xfrm>
            <a:off x="304800" y="1219200"/>
            <a:ext cx="8686800" cy="4953000"/>
          </a:xfrm>
        </p:spPr>
        <p:txBody>
          <a:bodyPr/>
          <a:lstStyle/>
          <a:p>
            <a:pPr>
              <a:spcBef>
                <a:spcPts val="1200"/>
              </a:spcBef>
              <a:spcAft>
                <a:spcPts val="1200"/>
              </a:spcAft>
            </a:pPr>
            <a:r>
              <a:rPr lang="en-US" sz="1700" dirty="0"/>
              <a:t>The “central deterrence” problem </a:t>
            </a:r>
          </a:p>
          <a:p>
            <a:pPr lvl="1">
              <a:spcBef>
                <a:spcPts val="600"/>
              </a:spcBef>
              <a:spcAft>
                <a:spcPts val="600"/>
              </a:spcAft>
            </a:pPr>
            <a:r>
              <a:rPr lang="en-US" sz="1400" dirty="0"/>
              <a:t>China’s nuclear expansion – </a:t>
            </a:r>
            <a:r>
              <a:rPr lang="en-US" sz="1400" i="1" dirty="0">
                <a:solidFill>
                  <a:srgbClr val="C00000"/>
                </a:solidFill>
              </a:rPr>
              <a:t>what intent?  what capabilities?  what strategy and doctrine?</a:t>
            </a:r>
          </a:p>
          <a:p>
            <a:pPr lvl="1">
              <a:spcBef>
                <a:spcPts val="600"/>
              </a:spcBef>
              <a:spcAft>
                <a:spcPts val="600"/>
              </a:spcAft>
            </a:pPr>
            <a:r>
              <a:rPr lang="en-US" sz="1400" dirty="0"/>
              <a:t>Sufficiency of current US strategy and planned forces – </a:t>
            </a:r>
            <a:r>
              <a:rPr lang="en-US" sz="1400" i="1" dirty="0">
                <a:solidFill>
                  <a:srgbClr val="C00000"/>
                </a:solidFill>
              </a:rPr>
              <a:t>beyond current modernization programs?  </a:t>
            </a:r>
          </a:p>
          <a:p>
            <a:pPr>
              <a:spcBef>
                <a:spcPts val="1200"/>
              </a:spcBef>
              <a:spcAft>
                <a:spcPts val="1200"/>
              </a:spcAft>
            </a:pPr>
            <a:r>
              <a:rPr lang="en-US" sz="1700" dirty="0"/>
              <a:t>The regional deterrence problem</a:t>
            </a:r>
          </a:p>
          <a:p>
            <a:pPr lvl="1">
              <a:spcBef>
                <a:spcPts val="600"/>
              </a:spcBef>
              <a:spcAft>
                <a:spcPts val="600"/>
              </a:spcAft>
            </a:pPr>
            <a:r>
              <a:rPr lang="en-US" sz="1400" dirty="0"/>
              <a:t>Coercive nuclear threats to shield local aggression </a:t>
            </a:r>
            <a:r>
              <a:rPr lang="en-US" sz="1400" i="1" dirty="0"/>
              <a:t>–</a:t>
            </a:r>
            <a:r>
              <a:rPr lang="en-US" sz="1400" i="1" dirty="0">
                <a:solidFill>
                  <a:srgbClr val="C00000"/>
                </a:solidFill>
              </a:rPr>
              <a:t> like Russia in Ukraine</a:t>
            </a:r>
          </a:p>
          <a:p>
            <a:pPr lvl="1">
              <a:spcBef>
                <a:spcPts val="600"/>
              </a:spcBef>
              <a:spcAft>
                <a:spcPts val="600"/>
              </a:spcAft>
            </a:pPr>
            <a:r>
              <a:rPr lang="en-US" sz="1400" dirty="0"/>
              <a:t>Deterring limited nuclear use in regional wars – </a:t>
            </a:r>
            <a:r>
              <a:rPr lang="en-US" sz="1400" i="1" dirty="0">
                <a:solidFill>
                  <a:srgbClr val="C00000"/>
                </a:solidFill>
              </a:rPr>
              <a:t>with what postures and capabilities? </a:t>
            </a:r>
          </a:p>
          <a:p>
            <a:pPr>
              <a:spcBef>
                <a:spcPts val="1200"/>
              </a:spcBef>
              <a:spcAft>
                <a:spcPts val="1200"/>
              </a:spcAft>
            </a:pPr>
            <a:r>
              <a:rPr lang="en-US" sz="1700" dirty="0"/>
              <a:t>The technology – stability problem</a:t>
            </a:r>
          </a:p>
          <a:p>
            <a:pPr lvl="1">
              <a:spcBef>
                <a:spcPts val="600"/>
              </a:spcBef>
              <a:spcAft>
                <a:spcPts val="600"/>
              </a:spcAft>
            </a:pPr>
            <a:r>
              <a:rPr lang="en-US" sz="1400" dirty="0"/>
              <a:t>Deterring non-nuclear strategic attacks – </a:t>
            </a:r>
            <a:r>
              <a:rPr lang="en-US" sz="1400" i="1" dirty="0">
                <a:solidFill>
                  <a:srgbClr val="C00000"/>
                </a:solidFill>
              </a:rPr>
              <a:t>which ones?</a:t>
            </a:r>
          </a:p>
          <a:p>
            <a:pPr lvl="1">
              <a:spcBef>
                <a:spcPts val="600"/>
              </a:spcBef>
              <a:spcAft>
                <a:spcPts val="600"/>
              </a:spcAft>
            </a:pPr>
            <a:r>
              <a:rPr lang="en-US" sz="1400" dirty="0"/>
              <a:t>Understanding new escalation pathways </a:t>
            </a:r>
            <a:r>
              <a:rPr lang="en-US" sz="1400" i="1" dirty="0"/>
              <a:t>– </a:t>
            </a:r>
            <a:r>
              <a:rPr lang="en-US" sz="1400" i="1" dirty="0">
                <a:solidFill>
                  <a:srgbClr val="C00000"/>
                </a:solidFill>
              </a:rPr>
              <a:t>how to maintain crisis stability?</a:t>
            </a:r>
          </a:p>
          <a:p>
            <a:pPr>
              <a:spcBef>
                <a:spcPts val="600"/>
              </a:spcBef>
              <a:spcAft>
                <a:spcPts val="600"/>
              </a:spcAft>
            </a:pPr>
            <a:r>
              <a:rPr lang="en-US" sz="1700" dirty="0"/>
              <a:t>The ally assurance problem</a:t>
            </a:r>
          </a:p>
          <a:p>
            <a:pPr lvl="1">
              <a:spcBef>
                <a:spcPts val="600"/>
              </a:spcBef>
              <a:spcAft>
                <a:spcPts val="600"/>
              </a:spcAft>
            </a:pPr>
            <a:r>
              <a:rPr lang="en-US" sz="1400" dirty="0"/>
              <a:t>New threat dynamics – </a:t>
            </a:r>
            <a:r>
              <a:rPr lang="en-US" sz="1400" i="1" dirty="0">
                <a:solidFill>
                  <a:srgbClr val="C00000"/>
                </a:solidFill>
              </a:rPr>
              <a:t>are existing extended deterrence arrangements fit for purpose?</a:t>
            </a:r>
          </a:p>
          <a:p>
            <a:pPr lvl="1">
              <a:spcBef>
                <a:spcPts val="600"/>
              </a:spcBef>
              <a:spcAft>
                <a:spcPts val="600"/>
              </a:spcAft>
            </a:pPr>
            <a:r>
              <a:rPr lang="en-US" sz="1400" dirty="0"/>
              <a:t>New political dynamics – </a:t>
            </a:r>
            <a:r>
              <a:rPr lang="en-US" sz="1400" i="1" dirty="0">
                <a:solidFill>
                  <a:srgbClr val="C00000"/>
                </a:solidFill>
              </a:rPr>
              <a:t>such as “burden-shifting” and trade tensions </a:t>
            </a:r>
          </a:p>
          <a:p>
            <a:pPr lvl="1">
              <a:spcBef>
                <a:spcPts val="600"/>
              </a:spcBef>
              <a:spcAft>
                <a:spcPts val="600"/>
              </a:spcAft>
            </a:pPr>
            <a:endParaRPr lang="en-US" sz="1400" i="1" dirty="0">
              <a:solidFill>
                <a:srgbClr val="C00000"/>
              </a:solidFill>
            </a:endParaRPr>
          </a:p>
          <a:p>
            <a:pPr lvl="1">
              <a:spcBef>
                <a:spcPts val="600"/>
              </a:spcBef>
              <a:spcAft>
                <a:spcPts val="600"/>
              </a:spcAft>
            </a:pPr>
            <a:endParaRPr lang="en-US" sz="1400" i="1" dirty="0">
              <a:solidFill>
                <a:srgbClr val="C00000"/>
              </a:solidFill>
            </a:endParaRPr>
          </a:p>
          <a:p>
            <a:pPr lvl="1">
              <a:spcBef>
                <a:spcPts val="600"/>
              </a:spcBef>
              <a:spcAft>
                <a:spcPts val="600"/>
              </a:spcAft>
            </a:pPr>
            <a:endParaRPr lang="en-US" sz="1300" i="1" dirty="0">
              <a:solidFill>
                <a:srgbClr val="C00000"/>
              </a:solidFill>
            </a:endParaRPr>
          </a:p>
          <a:p>
            <a:pPr marL="457200" lvl="1" indent="0">
              <a:spcBef>
                <a:spcPts val="1200"/>
              </a:spcBef>
              <a:spcAft>
                <a:spcPts val="1200"/>
              </a:spcAft>
              <a:buNone/>
            </a:pPr>
            <a:endParaRPr lang="en-US" sz="1300" i="1" dirty="0"/>
          </a:p>
          <a:p>
            <a:pPr marL="0" indent="0">
              <a:spcBef>
                <a:spcPts val="1200"/>
              </a:spcBef>
              <a:spcAft>
                <a:spcPts val="1200"/>
              </a:spcAft>
              <a:buNone/>
            </a:pPr>
            <a:r>
              <a:rPr lang="en-US" sz="1700" i="1" dirty="0">
                <a:solidFill>
                  <a:srgbClr val="C00000"/>
                </a:solidFill>
              </a:rPr>
              <a:t> </a:t>
            </a:r>
          </a:p>
          <a:p>
            <a:endParaRPr lang="en-US" sz="3000" dirty="0"/>
          </a:p>
          <a:p>
            <a:endParaRPr lang="en-US" sz="3000" i="1" dirty="0">
              <a:solidFill>
                <a:srgbClr val="C00000"/>
              </a:solidFill>
            </a:endParaRPr>
          </a:p>
          <a:p>
            <a:endParaRPr lang="en-US" i="1" dirty="0"/>
          </a:p>
        </p:txBody>
      </p:sp>
      <p:sp>
        <p:nvSpPr>
          <p:cNvPr id="4" name="Slide Number Placeholder 3">
            <a:extLst>
              <a:ext uri="{FF2B5EF4-FFF2-40B4-BE49-F238E27FC236}">
                <a16:creationId xmlns:a16="http://schemas.microsoft.com/office/drawing/2014/main" id="{66A8A8E2-8E85-9603-5C1D-CE3D3ECDC2C9}"/>
              </a:ext>
            </a:extLst>
          </p:cNvPr>
          <p:cNvSpPr>
            <a:spLocks noGrp="1"/>
          </p:cNvSpPr>
          <p:nvPr>
            <p:ph type="sldNum" sz="quarter" idx="10"/>
          </p:nvPr>
        </p:nvSpPr>
        <p:spPr/>
        <p:txBody>
          <a:bodyPr/>
          <a:lstStyle/>
          <a:p>
            <a:fld id="{49D60634-BC9E-485D-8631-CF81DC901F98}" type="slidenum">
              <a:rPr lang="en-US" altLang="en-US" smtClean="0"/>
              <a:pPr/>
              <a:t>18</a:t>
            </a:fld>
            <a:endParaRPr lang="en-US" altLang="en-US"/>
          </a:p>
        </p:txBody>
      </p:sp>
    </p:spTree>
    <p:extLst>
      <p:ext uri="{BB962C8B-B14F-4D97-AF65-F5344CB8AC3E}">
        <p14:creationId xmlns:p14="http://schemas.microsoft.com/office/powerpoint/2010/main" val="298129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0E57-F00E-8C37-6763-E714DB8BBDDE}"/>
              </a:ext>
            </a:extLst>
          </p:cNvPr>
          <p:cNvSpPr>
            <a:spLocks noGrp="1"/>
          </p:cNvSpPr>
          <p:nvPr>
            <p:ph type="title"/>
          </p:nvPr>
        </p:nvSpPr>
        <p:spPr>
          <a:xfrm>
            <a:off x="304800" y="381000"/>
            <a:ext cx="8382000" cy="584775"/>
          </a:xfrm>
        </p:spPr>
        <p:txBody>
          <a:bodyPr/>
          <a:lstStyle/>
          <a:p>
            <a:r>
              <a:rPr lang="en-US" sz="3200" dirty="0"/>
              <a:t>“Restore Deterrence” – One Interpretation </a:t>
            </a:r>
          </a:p>
        </p:txBody>
      </p:sp>
      <p:sp>
        <p:nvSpPr>
          <p:cNvPr id="3" name="Content Placeholder 2">
            <a:extLst>
              <a:ext uri="{FF2B5EF4-FFF2-40B4-BE49-F238E27FC236}">
                <a16:creationId xmlns:a16="http://schemas.microsoft.com/office/drawing/2014/main" id="{713FA91F-85A9-B4AC-F3B7-E6C70D0116A5}"/>
              </a:ext>
            </a:extLst>
          </p:cNvPr>
          <p:cNvSpPr>
            <a:spLocks noGrp="1"/>
          </p:cNvSpPr>
          <p:nvPr>
            <p:ph idx="1"/>
          </p:nvPr>
        </p:nvSpPr>
        <p:spPr>
          <a:xfrm>
            <a:off x="304800" y="1143000"/>
            <a:ext cx="8382000" cy="5105400"/>
          </a:xfrm>
        </p:spPr>
        <p:txBody>
          <a:bodyPr/>
          <a:lstStyle/>
          <a:p>
            <a:pPr>
              <a:spcAft>
                <a:spcPts val="600"/>
              </a:spcAft>
            </a:pPr>
            <a:r>
              <a:rPr lang="en-US" sz="1900" dirty="0"/>
              <a:t>US has been slow to adapt to great power competition and technology advances, degrading our position </a:t>
            </a:r>
          </a:p>
          <a:p>
            <a:pPr lvl="1">
              <a:spcAft>
                <a:spcPts val="600"/>
              </a:spcAft>
            </a:pPr>
            <a:r>
              <a:rPr lang="en-US" sz="1800" dirty="0"/>
              <a:t>unfavorable balances of military power in key regions</a:t>
            </a:r>
          </a:p>
          <a:p>
            <a:pPr lvl="1">
              <a:spcAft>
                <a:spcPts val="600"/>
              </a:spcAft>
            </a:pPr>
            <a:r>
              <a:rPr lang="en-US" sz="1800" dirty="0"/>
              <a:t>political inroads by competitors </a:t>
            </a:r>
          </a:p>
          <a:p>
            <a:pPr lvl="1">
              <a:spcAft>
                <a:spcPts val="600"/>
              </a:spcAft>
            </a:pPr>
            <a:r>
              <a:rPr lang="en-US" sz="1800" dirty="0"/>
              <a:t>weakened defense industrial base </a:t>
            </a:r>
          </a:p>
          <a:p>
            <a:pPr lvl="1">
              <a:spcAft>
                <a:spcPts val="600"/>
              </a:spcAft>
            </a:pPr>
            <a:r>
              <a:rPr lang="en-US" sz="1800" dirty="0"/>
              <a:t>cooperation among rivals  </a:t>
            </a:r>
          </a:p>
          <a:p>
            <a:pPr>
              <a:spcAft>
                <a:spcPts val="600"/>
              </a:spcAft>
            </a:pPr>
            <a:r>
              <a:rPr lang="en-US" sz="1900" dirty="0"/>
              <a:t>Perception that US coercive power has weakened  </a:t>
            </a:r>
          </a:p>
          <a:p>
            <a:pPr lvl="1">
              <a:spcAft>
                <a:spcPts val="600"/>
              </a:spcAft>
            </a:pPr>
            <a:r>
              <a:rPr lang="en-US" sz="2000" dirty="0"/>
              <a:t>reluctance to confront hostile behavior, impose serious costs, use force </a:t>
            </a:r>
          </a:p>
          <a:p>
            <a:pPr>
              <a:spcAft>
                <a:spcPts val="600"/>
              </a:spcAft>
            </a:pPr>
            <a:r>
              <a:rPr lang="en-US" sz="1900" dirty="0"/>
              <a:t>Others have not reciprocated US restraint, efforts to sustain strategic stability – “new nuclear era” carries significant risk </a:t>
            </a:r>
          </a:p>
          <a:p>
            <a:pPr>
              <a:spcAft>
                <a:spcPts val="600"/>
              </a:spcAft>
            </a:pPr>
            <a:r>
              <a:rPr lang="en-US" sz="1900" dirty="0"/>
              <a:t>The homeland is vulnerable in new ways</a:t>
            </a:r>
          </a:p>
          <a:p>
            <a:pPr>
              <a:spcAft>
                <a:spcPts val="600"/>
              </a:spcAft>
            </a:pPr>
            <a:r>
              <a:rPr lang="en-US" sz="1900" dirty="0"/>
              <a:t>Other?</a:t>
            </a:r>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A012AFD9-F085-458F-7862-20072D6CE4AA}"/>
              </a:ext>
            </a:extLst>
          </p:cNvPr>
          <p:cNvSpPr>
            <a:spLocks noGrp="1"/>
          </p:cNvSpPr>
          <p:nvPr>
            <p:ph type="sldNum" sz="quarter" idx="10"/>
          </p:nvPr>
        </p:nvSpPr>
        <p:spPr/>
        <p:txBody>
          <a:bodyPr/>
          <a:lstStyle/>
          <a:p>
            <a:fld id="{49D60634-BC9E-485D-8631-CF81DC901F98}" type="slidenum">
              <a:rPr lang="en-US" altLang="en-US" smtClean="0"/>
              <a:pPr/>
              <a:t>19</a:t>
            </a:fld>
            <a:endParaRPr lang="en-US" altLang="en-US"/>
          </a:p>
        </p:txBody>
      </p:sp>
    </p:spTree>
    <p:extLst>
      <p:ext uri="{BB962C8B-B14F-4D97-AF65-F5344CB8AC3E}">
        <p14:creationId xmlns:p14="http://schemas.microsoft.com/office/powerpoint/2010/main" val="202286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39556F-E67F-4024-8A15-7BECF837A7B5}"/>
              </a:ext>
            </a:extLst>
          </p:cNvPr>
          <p:cNvSpPr>
            <a:spLocks noGrp="1"/>
          </p:cNvSpPr>
          <p:nvPr>
            <p:ph type="sldNum" sz="quarter" idx="10"/>
          </p:nvPr>
        </p:nvSpPr>
        <p:spPr/>
        <p:txBody>
          <a:bodyPr/>
          <a:lstStyle/>
          <a:p>
            <a:fld id="{0A0CCA12-7E3A-4DA3-87B6-8ADDBC8311F7}" type="slidenum">
              <a:rPr lang="en-US" altLang="en-US" smtClean="0"/>
              <a:pPr/>
              <a:t>2</a:t>
            </a:fld>
            <a:endParaRPr lang="en-US" altLang="en-US"/>
          </a:p>
        </p:txBody>
      </p:sp>
      <p:pic>
        <p:nvPicPr>
          <p:cNvPr id="4098" name="Picture 2" descr="Image">
            <a:extLst>
              <a:ext uri="{FF2B5EF4-FFF2-40B4-BE49-F238E27FC236}">
                <a16:creationId xmlns:a16="http://schemas.microsoft.com/office/drawing/2014/main" id="{186E046F-5877-48C3-A7D4-DD96A67BC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04800"/>
            <a:ext cx="4876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7DAE8E-22C7-4C9D-8A34-6C604A448477}"/>
              </a:ext>
            </a:extLst>
          </p:cNvPr>
          <p:cNvSpPr txBox="1"/>
          <p:nvPr/>
        </p:nvSpPr>
        <p:spPr>
          <a:xfrm>
            <a:off x="52129" y="2627293"/>
            <a:ext cx="3605471" cy="954107"/>
          </a:xfrm>
          <a:prstGeom prst="rect">
            <a:avLst/>
          </a:prstGeom>
          <a:noFill/>
        </p:spPr>
        <p:txBody>
          <a:bodyPr wrap="square" rtlCol="0">
            <a:spAutoFit/>
          </a:bodyPr>
          <a:lstStyle/>
          <a:p>
            <a:pPr algn="ctr"/>
            <a:r>
              <a:rPr lang="en-US" sz="2800" dirty="0"/>
              <a:t>A Foundational Thought</a:t>
            </a:r>
          </a:p>
        </p:txBody>
      </p:sp>
    </p:spTree>
    <p:extLst>
      <p:ext uri="{BB962C8B-B14F-4D97-AF65-F5344CB8AC3E}">
        <p14:creationId xmlns:p14="http://schemas.microsoft.com/office/powerpoint/2010/main" val="301825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FB65-1DEC-1F12-ECED-44D9CEBAAB11}"/>
              </a:ext>
            </a:extLst>
          </p:cNvPr>
          <p:cNvSpPr>
            <a:spLocks noGrp="1"/>
          </p:cNvSpPr>
          <p:nvPr>
            <p:ph type="title"/>
          </p:nvPr>
        </p:nvSpPr>
        <p:spPr>
          <a:xfrm>
            <a:off x="304800" y="381000"/>
            <a:ext cx="8382000" cy="584775"/>
          </a:xfrm>
        </p:spPr>
        <p:txBody>
          <a:bodyPr/>
          <a:lstStyle/>
          <a:p>
            <a:r>
              <a:rPr lang="en-US" sz="3200" dirty="0"/>
              <a:t>Deterring China</a:t>
            </a:r>
          </a:p>
        </p:txBody>
      </p:sp>
      <p:sp>
        <p:nvSpPr>
          <p:cNvPr id="3" name="Content Placeholder 2">
            <a:extLst>
              <a:ext uri="{FF2B5EF4-FFF2-40B4-BE49-F238E27FC236}">
                <a16:creationId xmlns:a16="http://schemas.microsoft.com/office/drawing/2014/main" id="{BC445D00-CD17-DF0B-BB77-B31BAF5B6B5D}"/>
              </a:ext>
            </a:extLst>
          </p:cNvPr>
          <p:cNvSpPr>
            <a:spLocks noGrp="1"/>
          </p:cNvSpPr>
          <p:nvPr>
            <p:ph idx="1"/>
          </p:nvPr>
        </p:nvSpPr>
        <p:spPr>
          <a:xfrm>
            <a:off x="304800" y="1219200"/>
            <a:ext cx="8382000" cy="5029200"/>
          </a:xfrm>
        </p:spPr>
        <p:txBody>
          <a:bodyPr/>
          <a:lstStyle/>
          <a:p>
            <a:pPr marL="0" indent="0">
              <a:buNone/>
            </a:pPr>
            <a:r>
              <a:rPr lang="en-US" sz="2000" i="1" u="sng" dirty="0" err="1">
                <a:solidFill>
                  <a:srgbClr val="C00000"/>
                </a:solidFill>
              </a:rPr>
              <a:t>SecDef</a:t>
            </a:r>
            <a:r>
              <a:rPr lang="en-US" sz="2000" i="1" u="sng" dirty="0">
                <a:solidFill>
                  <a:srgbClr val="C00000"/>
                </a:solidFill>
              </a:rPr>
              <a:t> Dec 2025</a:t>
            </a:r>
            <a:r>
              <a:rPr lang="en-US" sz="2000" i="1" dirty="0">
                <a:solidFill>
                  <a:srgbClr val="C00000"/>
                </a:solidFill>
              </a:rPr>
              <a:t>: “…be postured strongly enough to balance China’s growing power...ensuring none of our allies are vulnerable to sustained, successful military aggression…ensuring they do not have the ability to dominate us or our allies…It is our job to make sure that Beijing sees unquestionable US military strength…We insist that China respect our long-standing interests in the Indo-Pacific.” </a:t>
            </a:r>
          </a:p>
          <a:p>
            <a:pPr marL="0" indent="0">
              <a:buNone/>
            </a:pPr>
            <a:endParaRPr lang="en-US" sz="2000" i="1" u="sng" dirty="0">
              <a:solidFill>
                <a:srgbClr val="C00000"/>
              </a:solidFill>
            </a:endParaRPr>
          </a:p>
          <a:p>
            <a:pPr marL="0" indent="0">
              <a:buNone/>
            </a:pPr>
            <a:r>
              <a:rPr lang="en-US" sz="2000" i="1" u="sng" dirty="0">
                <a:solidFill>
                  <a:srgbClr val="C00000"/>
                </a:solidFill>
              </a:rPr>
              <a:t>USDP Jan 2026</a:t>
            </a:r>
            <a:r>
              <a:rPr lang="en-US" sz="2000" i="1" dirty="0">
                <a:solidFill>
                  <a:srgbClr val="C00000"/>
                </a:solidFill>
              </a:rPr>
              <a:t>: “Our defense strategy in the Indo-Pacific centers on deterrence by denial along the First Island Chain…We are focused on building a military posture that ensures that aggression along the FIC is infeasible, that escalation is unattractive, and that war is indeed irrational.  This includes a resilient, distributed and modernized force across Japan, the Philippines, the Korean peninsula, and elsewhere in the region, a posture optimized for a denial of quick decisive gains through military force, that is resilient rather than fragile..."</a:t>
            </a:r>
            <a:endParaRPr lang="en-US" sz="2000" b="1" dirty="0">
              <a:solidFill>
                <a:srgbClr val="C00000"/>
              </a:solidFill>
            </a:endParaRPr>
          </a:p>
          <a:p>
            <a:pPr marL="0" indent="0">
              <a:buNone/>
            </a:pPr>
            <a:endParaRPr lang="en-US" sz="2000" b="1" dirty="0">
              <a:solidFill>
                <a:srgbClr val="C00000"/>
              </a:solidFill>
            </a:endParaRPr>
          </a:p>
          <a:p>
            <a:pPr marL="0" indent="0">
              <a:buNone/>
            </a:pPr>
            <a:endParaRPr lang="en-US" sz="2400" b="1" dirty="0">
              <a:solidFill>
                <a:srgbClr val="C00000"/>
              </a:solidFill>
            </a:endParaRPr>
          </a:p>
          <a:p>
            <a:pPr marL="0" indent="0">
              <a:buNone/>
            </a:pPr>
            <a:endParaRPr lang="en-US" sz="2000" b="1" dirty="0">
              <a:solidFill>
                <a:srgbClr val="C00000"/>
              </a:solidFill>
            </a:endParaRPr>
          </a:p>
        </p:txBody>
      </p:sp>
      <p:sp>
        <p:nvSpPr>
          <p:cNvPr id="4" name="Slide Number Placeholder 3">
            <a:extLst>
              <a:ext uri="{FF2B5EF4-FFF2-40B4-BE49-F238E27FC236}">
                <a16:creationId xmlns:a16="http://schemas.microsoft.com/office/drawing/2014/main" id="{81246AA7-3913-C3B5-9EBA-17FA75B23E94}"/>
              </a:ext>
            </a:extLst>
          </p:cNvPr>
          <p:cNvSpPr>
            <a:spLocks noGrp="1"/>
          </p:cNvSpPr>
          <p:nvPr>
            <p:ph type="sldNum" sz="quarter" idx="10"/>
          </p:nvPr>
        </p:nvSpPr>
        <p:spPr/>
        <p:txBody>
          <a:bodyPr/>
          <a:lstStyle/>
          <a:p>
            <a:fld id="{49D60634-BC9E-485D-8631-CF81DC901F98}" type="slidenum">
              <a:rPr lang="en-US" altLang="en-US" smtClean="0"/>
              <a:pPr/>
              <a:t>20</a:t>
            </a:fld>
            <a:endParaRPr lang="en-US" altLang="en-US"/>
          </a:p>
        </p:txBody>
      </p:sp>
      <p:pic>
        <p:nvPicPr>
          <p:cNvPr id="5" name="Picture 4">
            <a:extLst>
              <a:ext uri="{FF2B5EF4-FFF2-40B4-BE49-F238E27FC236}">
                <a16:creationId xmlns:a16="http://schemas.microsoft.com/office/drawing/2014/main" id="{33FFAA25-ED50-B962-2E88-A284A973A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375" y="-1"/>
            <a:ext cx="1717625" cy="1143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777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8BC1-9D10-A76C-BF8A-4BBAA222BE6A}"/>
              </a:ext>
            </a:extLst>
          </p:cNvPr>
          <p:cNvSpPr>
            <a:spLocks noGrp="1"/>
          </p:cNvSpPr>
          <p:nvPr>
            <p:ph type="title"/>
          </p:nvPr>
        </p:nvSpPr>
        <p:spPr>
          <a:xfrm>
            <a:off x="304800" y="381000"/>
            <a:ext cx="8382000" cy="584775"/>
          </a:xfrm>
        </p:spPr>
        <p:txBody>
          <a:bodyPr/>
          <a:lstStyle/>
          <a:p>
            <a:r>
              <a:rPr lang="en-US" sz="3200" dirty="0"/>
              <a:t>China’s Strategic Deterrence Option?</a:t>
            </a:r>
          </a:p>
        </p:txBody>
      </p:sp>
      <p:sp>
        <p:nvSpPr>
          <p:cNvPr id="4" name="Slide Number Placeholder 3">
            <a:extLst>
              <a:ext uri="{FF2B5EF4-FFF2-40B4-BE49-F238E27FC236}">
                <a16:creationId xmlns:a16="http://schemas.microsoft.com/office/drawing/2014/main" id="{9684BD7E-1924-3DB5-2656-76E88FDF0A5F}"/>
              </a:ext>
            </a:extLst>
          </p:cNvPr>
          <p:cNvSpPr>
            <a:spLocks noGrp="1"/>
          </p:cNvSpPr>
          <p:nvPr>
            <p:ph type="sldNum" sz="quarter" idx="10"/>
          </p:nvPr>
        </p:nvSpPr>
        <p:spPr/>
        <p:txBody>
          <a:bodyPr/>
          <a:lstStyle/>
          <a:p>
            <a:fld id="{49D60634-BC9E-485D-8631-CF81DC901F98}" type="slidenum">
              <a:rPr lang="en-US" altLang="en-US" smtClean="0"/>
              <a:pPr/>
              <a:t>21</a:t>
            </a:fld>
            <a:endParaRPr lang="en-US" altLang="en-US"/>
          </a:p>
        </p:txBody>
      </p:sp>
      <p:pic>
        <p:nvPicPr>
          <p:cNvPr id="5" name="Picture 4">
            <a:extLst>
              <a:ext uri="{FF2B5EF4-FFF2-40B4-BE49-F238E27FC236}">
                <a16:creationId xmlns:a16="http://schemas.microsoft.com/office/drawing/2014/main" id="{E7230B54-0C40-E7A1-5A79-9C7F5F7B1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375" y="-1"/>
            <a:ext cx="1717625" cy="1143001"/>
          </a:xfrm>
          <a:prstGeom prst="rect">
            <a:avLst/>
          </a:prstGeom>
          <a:ln>
            <a:noFill/>
          </a:ln>
          <a:effectLst>
            <a:outerShdw blurRad="292100" dist="139700" dir="2700000" algn="tl" rotWithShape="0">
              <a:srgbClr val="333333">
                <a:alpha val="65000"/>
              </a:srgbClr>
            </a:outerShdw>
          </a:effectLst>
        </p:spPr>
      </p:pic>
      <p:sp>
        <p:nvSpPr>
          <p:cNvPr id="8" name="Content Placeholder 7">
            <a:extLst>
              <a:ext uri="{FF2B5EF4-FFF2-40B4-BE49-F238E27FC236}">
                <a16:creationId xmlns:a16="http://schemas.microsoft.com/office/drawing/2014/main" id="{5EAF0B7C-3D21-A53E-4B2E-40476C79420C}"/>
              </a:ext>
            </a:extLst>
          </p:cNvPr>
          <p:cNvSpPr>
            <a:spLocks noGrp="1"/>
          </p:cNvSpPr>
          <p:nvPr>
            <p:ph idx="1"/>
          </p:nvPr>
        </p:nvSpPr>
        <p:spPr/>
        <p:txBody>
          <a:bodyPr/>
          <a:lstStyle/>
          <a:p>
            <a:pPr marL="400050">
              <a:spcAft>
                <a:spcPts val="600"/>
              </a:spcAft>
            </a:pPr>
            <a:r>
              <a:rPr lang="en-US" sz="2000" dirty="0"/>
              <a:t>Threaten high risks to the homeland to delay or deter US action </a:t>
            </a:r>
          </a:p>
          <a:p>
            <a:pPr marL="400050">
              <a:spcAft>
                <a:spcPts val="600"/>
              </a:spcAft>
            </a:pPr>
            <a:r>
              <a:rPr lang="en-US" sz="2000" dirty="0"/>
              <a:t>Test the limits of US resolve to defend Taiwan through a mix of nuclear, non-nuclear space, cyber and info tools, e.g., </a:t>
            </a:r>
          </a:p>
          <a:p>
            <a:pPr marL="800100" lvl="1">
              <a:spcAft>
                <a:spcPts val="600"/>
              </a:spcAft>
            </a:pPr>
            <a:r>
              <a:rPr lang="en-US" sz="1800" dirty="0"/>
              <a:t>nuclear signaling </a:t>
            </a:r>
          </a:p>
          <a:p>
            <a:pPr marL="800100" lvl="1">
              <a:spcAft>
                <a:spcPts val="600"/>
              </a:spcAft>
            </a:pPr>
            <a:r>
              <a:rPr lang="en-US" sz="1800" dirty="0"/>
              <a:t>conventional long-range missiles (e.g., CICBM, FOBS)</a:t>
            </a:r>
          </a:p>
          <a:p>
            <a:pPr marL="800100" lvl="1">
              <a:spcAft>
                <a:spcPts val="600"/>
              </a:spcAft>
            </a:pPr>
            <a:r>
              <a:rPr lang="en-US" sz="1800" dirty="0"/>
              <a:t>major cyber attacks vs critical infrastructure </a:t>
            </a:r>
          </a:p>
          <a:p>
            <a:pPr marL="800100" lvl="1">
              <a:spcAft>
                <a:spcPts val="600"/>
              </a:spcAft>
            </a:pPr>
            <a:r>
              <a:rPr lang="en-US" sz="1800" dirty="0"/>
              <a:t>operations vs US space architecture</a:t>
            </a:r>
          </a:p>
          <a:p>
            <a:pPr marL="400050">
              <a:spcAft>
                <a:spcPts val="600"/>
              </a:spcAft>
            </a:pPr>
            <a:r>
              <a:rPr lang="en-US" sz="2000" dirty="0"/>
              <a:t>China may believe it is well-positioned to deter the US this way</a:t>
            </a:r>
          </a:p>
          <a:p>
            <a:pPr marL="800100" lvl="1">
              <a:spcAft>
                <a:spcPts val="600"/>
              </a:spcAft>
            </a:pPr>
            <a:r>
              <a:rPr lang="en-US" sz="1800" dirty="0"/>
              <a:t>nuclear expansion + lessons from UKR</a:t>
            </a:r>
          </a:p>
          <a:p>
            <a:pPr marL="800100" lvl="1">
              <a:spcAft>
                <a:spcPts val="600"/>
              </a:spcAft>
            </a:pPr>
            <a:r>
              <a:rPr lang="en-US" sz="1800" dirty="0"/>
              <a:t>perception of US decline</a:t>
            </a:r>
          </a:p>
          <a:p>
            <a:pPr marL="800100" lvl="1">
              <a:spcAft>
                <a:spcPts val="600"/>
              </a:spcAft>
            </a:pPr>
            <a:r>
              <a:rPr lang="en-US" sz="1800" dirty="0"/>
              <a:t>asymmetry of stakes </a:t>
            </a:r>
          </a:p>
          <a:p>
            <a:pPr marL="514350" lvl="1" indent="0">
              <a:spcAft>
                <a:spcPts val="600"/>
              </a:spcAft>
              <a:buNone/>
            </a:pPr>
            <a:endParaRPr lang="en-US" sz="2000" dirty="0"/>
          </a:p>
          <a:p>
            <a:pPr marL="457200"/>
            <a:endParaRPr lang="en-US" sz="2400" dirty="0"/>
          </a:p>
          <a:p>
            <a:pPr marL="800100" lvl="1"/>
            <a:endParaRPr lang="en-US" sz="2000" dirty="0"/>
          </a:p>
          <a:p>
            <a:pPr marL="400050"/>
            <a:endParaRPr lang="en-US" sz="2400" dirty="0"/>
          </a:p>
        </p:txBody>
      </p:sp>
    </p:spTree>
    <p:extLst>
      <p:ext uri="{BB962C8B-B14F-4D97-AF65-F5344CB8AC3E}">
        <p14:creationId xmlns:p14="http://schemas.microsoft.com/office/powerpoint/2010/main" val="569733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4EE1-66B0-4966-895A-FC8A7D91EBD6}"/>
              </a:ext>
            </a:extLst>
          </p:cNvPr>
          <p:cNvSpPr>
            <a:spLocks noGrp="1"/>
          </p:cNvSpPr>
          <p:nvPr>
            <p:ph type="title"/>
          </p:nvPr>
        </p:nvSpPr>
        <p:spPr/>
        <p:txBody>
          <a:bodyPr/>
          <a:lstStyle/>
          <a:p>
            <a:r>
              <a:rPr lang="en-US" sz="3200" dirty="0"/>
              <a:t>Deterring China – Present and Future</a:t>
            </a:r>
          </a:p>
        </p:txBody>
      </p:sp>
      <p:sp>
        <p:nvSpPr>
          <p:cNvPr id="4" name="Slide Number Placeholder 3">
            <a:extLst>
              <a:ext uri="{FF2B5EF4-FFF2-40B4-BE49-F238E27FC236}">
                <a16:creationId xmlns:a16="http://schemas.microsoft.com/office/drawing/2014/main" id="{CBD4635F-8345-4B6E-8F87-16DEE78E6EC4}"/>
              </a:ext>
            </a:extLst>
          </p:cNvPr>
          <p:cNvSpPr>
            <a:spLocks noGrp="1"/>
          </p:cNvSpPr>
          <p:nvPr>
            <p:ph type="sldNum" sz="quarter" idx="10"/>
          </p:nvPr>
        </p:nvSpPr>
        <p:spPr/>
        <p:txBody>
          <a:bodyPr/>
          <a:lstStyle/>
          <a:p>
            <a:fld id="{49D60634-BC9E-485D-8631-CF81DC901F98}" type="slidenum">
              <a:rPr lang="en-US" altLang="en-US" smtClean="0"/>
              <a:pPr/>
              <a:t>22</a:t>
            </a:fld>
            <a:endParaRPr lang="en-US" altLang="en-US"/>
          </a:p>
        </p:txBody>
      </p:sp>
      <p:pic>
        <p:nvPicPr>
          <p:cNvPr id="5" name="Picture 4">
            <a:extLst>
              <a:ext uri="{FF2B5EF4-FFF2-40B4-BE49-F238E27FC236}">
                <a16:creationId xmlns:a16="http://schemas.microsoft.com/office/drawing/2014/main" id="{EA9288B3-FCAB-40A6-BCBF-1CD810A04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375" y="-1"/>
            <a:ext cx="1717625" cy="1143001"/>
          </a:xfrm>
          <a:prstGeom prst="rect">
            <a:avLst/>
          </a:prstGeom>
          <a:ln>
            <a:noFill/>
          </a:ln>
          <a:effectLst>
            <a:outerShdw blurRad="292100" dist="139700" dir="2700000" algn="tl" rotWithShape="0">
              <a:srgbClr val="333333">
                <a:alpha val="65000"/>
              </a:srgbClr>
            </a:outerShdw>
          </a:effectLst>
        </p:spPr>
      </p:pic>
      <p:cxnSp>
        <p:nvCxnSpPr>
          <p:cNvPr id="7" name="Straight Connector 6">
            <a:extLst>
              <a:ext uri="{FF2B5EF4-FFF2-40B4-BE49-F238E27FC236}">
                <a16:creationId xmlns:a16="http://schemas.microsoft.com/office/drawing/2014/main" id="{923DF539-6FE5-4600-B0E7-325DBA9A4EA1}"/>
              </a:ext>
            </a:extLst>
          </p:cNvPr>
          <p:cNvCxnSpPr/>
          <p:nvPr/>
        </p:nvCxnSpPr>
        <p:spPr bwMode="auto">
          <a:xfrm>
            <a:off x="533400" y="1524000"/>
            <a:ext cx="0" cy="4419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944009A8-BFBF-462F-AC38-DFE78FA3C3AF}"/>
              </a:ext>
            </a:extLst>
          </p:cNvPr>
          <p:cNvSpPr txBox="1"/>
          <p:nvPr/>
        </p:nvSpPr>
        <p:spPr>
          <a:xfrm>
            <a:off x="-76200" y="5879068"/>
            <a:ext cx="838195" cy="369332"/>
          </a:xfrm>
          <a:prstGeom prst="rect">
            <a:avLst/>
          </a:prstGeom>
          <a:noFill/>
        </p:spPr>
        <p:txBody>
          <a:bodyPr wrap="square" rtlCol="0">
            <a:spAutoFit/>
          </a:bodyPr>
          <a:lstStyle/>
          <a:p>
            <a:r>
              <a:rPr lang="en-US" dirty="0"/>
              <a:t>2040</a:t>
            </a:r>
          </a:p>
        </p:txBody>
      </p:sp>
      <p:sp>
        <p:nvSpPr>
          <p:cNvPr id="9" name="TextBox 8">
            <a:extLst>
              <a:ext uri="{FF2B5EF4-FFF2-40B4-BE49-F238E27FC236}">
                <a16:creationId xmlns:a16="http://schemas.microsoft.com/office/drawing/2014/main" id="{124BAB99-B12A-4A4D-8747-7E97364E9EC5}"/>
              </a:ext>
            </a:extLst>
          </p:cNvPr>
          <p:cNvSpPr txBox="1"/>
          <p:nvPr/>
        </p:nvSpPr>
        <p:spPr>
          <a:xfrm>
            <a:off x="-76200" y="1230868"/>
            <a:ext cx="838195" cy="369332"/>
          </a:xfrm>
          <a:prstGeom prst="rect">
            <a:avLst/>
          </a:prstGeom>
          <a:noFill/>
        </p:spPr>
        <p:txBody>
          <a:bodyPr wrap="square" rtlCol="0">
            <a:spAutoFit/>
          </a:bodyPr>
          <a:lstStyle/>
          <a:p>
            <a:r>
              <a:rPr lang="en-US" dirty="0"/>
              <a:t>2025</a:t>
            </a:r>
          </a:p>
        </p:txBody>
      </p:sp>
      <p:sp>
        <p:nvSpPr>
          <p:cNvPr id="10" name="TextBox 9">
            <a:extLst>
              <a:ext uri="{FF2B5EF4-FFF2-40B4-BE49-F238E27FC236}">
                <a16:creationId xmlns:a16="http://schemas.microsoft.com/office/drawing/2014/main" id="{9AD73124-35C3-406A-9C33-DAFD3EDAB394}"/>
              </a:ext>
            </a:extLst>
          </p:cNvPr>
          <p:cNvSpPr txBox="1"/>
          <p:nvPr/>
        </p:nvSpPr>
        <p:spPr>
          <a:xfrm>
            <a:off x="-76200" y="3516868"/>
            <a:ext cx="838195" cy="369332"/>
          </a:xfrm>
          <a:prstGeom prst="rect">
            <a:avLst/>
          </a:prstGeom>
          <a:noFill/>
        </p:spPr>
        <p:txBody>
          <a:bodyPr wrap="square" rtlCol="0">
            <a:spAutoFit/>
          </a:bodyPr>
          <a:lstStyle/>
          <a:p>
            <a:r>
              <a:rPr lang="en-US" dirty="0"/>
              <a:t>2030</a:t>
            </a:r>
          </a:p>
        </p:txBody>
      </p:sp>
      <p:sp>
        <p:nvSpPr>
          <p:cNvPr id="12" name="TextBox 11">
            <a:extLst>
              <a:ext uri="{FF2B5EF4-FFF2-40B4-BE49-F238E27FC236}">
                <a16:creationId xmlns:a16="http://schemas.microsoft.com/office/drawing/2014/main" id="{51D7A812-858E-43F4-8B84-8395B4145EDF}"/>
              </a:ext>
            </a:extLst>
          </p:cNvPr>
          <p:cNvSpPr txBox="1"/>
          <p:nvPr/>
        </p:nvSpPr>
        <p:spPr>
          <a:xfrm>
            <a:off x="685800" y="1676400"/>
            <a:ext cx="2039789" cy="1477328"/>
          </a:xfrm>
          <a:prstGeom prst="rect">
            <a:avLst/>
          </a:prstGeom>
          <a:noFill/>
        </p:spPr>
        <p:txBody>
          <a:bodyPr wrap="none" rtlCol="0">
            <a:spAutoFit/>
          </a:bodyPr>
          <a:lstStyle/>
          <a:p>
            <a:pPr algn="ctr"/>
            <a:r>
              <a:rPr lang="en-US" i="1" dirty="0">
                <a:solidFill>
                  <a:srgbClr val="C00000"/>
                </a:solidFill>
              </a:rPr>
              <a:t>DETER A LOCAL</a:t>
            </a:r>
          </a:p>
          <a:p>
            <a:pPr algn="ctr"/>
            <a:r>
              <a:rPr lang="en-US" i="1" dirty="0">
                <a:solidFill>
                  <a:srgbClr val="C00000"/>
                </a:solidFill>
              </a:rPr>
              <a:t>FAIT ACCOMPLI </a:t>
            </a:r>
          </a:p>
          <a:p>
            <a:pPr algn="ctr"/>
            <a:r>
              <a:rPr lang="en-US" i="1" dirty="0">
                <a:solidFill>
                  <a:srgbClr val="C00000"/>
                </a:solidFill>
              </a:rPr>
              <a:t>BY A </a:t>
            </a:r>
          </a:p>
          <a:p>
            <a:pPr algn="ctr"/>
            <a:r>
              <a:rPr lang="en-US" i="1" dirty="0">
                <a:solidFill>
                  <a:srgbClr val="C00000"/>
                </a:solidFill>
              </a:rPr>
              <a:t>REGIONAL </a:t>
            </a:r>
          </a:p>
          <a:p>
            <a:pPr algn="ctr"/>
            <a:r>
              <a:rPr lang="en-US" i="1" dirty="0">
                <a:solidFill>
                  <a:srgbClr val="C00000"/>
                </a:solidFill>
              </a:rPr>
              <a:t>POWER</a:t>
            </a:r>
          </a:p>
        </p:txBody>
      </p:sp>
      <p:sp>
        <p:nvSpPr>
          <p:cNvPr id="14" name="TextBox 13">
            <a:extLst>
              <a:ext uri="{FF2B5EF4-FFF2-40B4-BE49-F238E27FC236}">
                <a16:creationId xmlns:a16="http://schemas.microsoft.com/office/drawing/2014/main" id="{C9F5DC40-87F6-4BD1-BAB3-2B5E73311A64}"/>
              </a:ext>
            </a:extLst>
          </p:cNvPr>
          <p:cNvSpPr txBox="1"/>
          <p:nvPr/>
        </p:nvSpPr>
        <p:spPr>
          <a:xfrm>
            <a:off x="2954190" y="1447800"/>
            <a:ext cx="6037410" cy="1415772"/>
          </a:xfrm>
          <a:prstGeom prst="rect">
            <a:avLst/>
          </a:prstGeom>
          <a:noFill/>
        </p:spPr>
        <p:txBody>
          <a:bodyPr wrap="square">
            <a:spAutoFit/>
          </a:bodyPr>
          <a:lstStyle/>
          <a:p>
            <a:pPr marL="0" indent="0">
              <a:buNone/>
            </a:pPr>
            <a:r>
              <a:rPr lang="en-US" sz="1700" i="1" dirty="0">
                <a:solidFill>
                  <a:srgbClr val="002060"/>
                </a:solidFill>
              </a:rPr>
              <a:t>How </a:t>
            </a:r>
            <a:r>
              <a:rPr lang="en-US" sz="1700" b="1" i="1" dirty="0">
                <a:solidFill>
                  <a:srgbClr val="002060"/>
                </a:solidFill>
              </a:rPr>
              <a:t>to convince China that it cannot win a </a:t>
            </a:r>
            <a:r>
              <a:rPr lang="en-US" sz="1700" b="1" i="1" dirty="0" err="1">
                <a:solidFill>
                  <a:srgbClr val="002060"/>
                </a:solidFill>
              </a:rPr>
              <a:t>warfight</a:t>
            </a:r>
            <a:r>
              <a:rPr lang="en-US" sz="1700" b="1" i="1" dirty="0">
                <a:solidFill>
                  <a:srgbClr val="002060"/>
                </a:solidFill>
              </a:rPr>
              <a:t> at acceptable cost with the US even over something it feels is a core interest?</a:t>
            </a:r>
            <a:endParaRPr lang="en-US" sz="1700" b="1" dirty="0">
              <a:solidFill>
                <a:srgbClr val="C00000"/>
              </a:solidFill>
            </a:endParaRPr>
          </a:p>
          <a:p>
            <a:pPr marL="0" indent="0" algn="ctr">
              <a:buNone/>
            </a:pPr>
            <a:r>
              <a:rPr lang="en-US" sz="1700" b="1" dirty="0">
                <a:solidFill>
                  <a:srgbClr val="C00000"/>
                </a:solidFill>
              </a:rPr>
              <a:t>     General Deterrence……Immediate Deterrence </a:t>
            </a:r>
          </a:p>
          <a:p>
            <a:pPr marL="0" indent="0" algn="ctr">
              <a:buNone/>
            </a:pPr>
            <a:endParaRPr lang="en-US" sz="1800" b="1" i="1" dirty="0">
              <a:solidFill>
                <a:srgbClr val="C00000"/>
              </a:solidFill>
            </a:endParaRPr>
          </a:p>
        </p:txBody>
      </p:sp>
      <p:sp>
        <p:nvSpPr>
          <p:cNvPr id="16" name="TextBox 15">
            <a:extLst>
              <a:ext uri="{FF2B5EF4-FFF2-40B4-BE49-F238E27FC236}">
                <a16:creationId xmlns:a16="http://schemas.microsoft.com/office/drawing/2014/main" id="{2BCC8D68-94DC-4A4E-8685-BD83947394FF}"/>
              </a:ext>
            </a:extLst>
          </p:cNvPr>
          <p:cNvSpPr txBox="1"/>
          <p:nvPr/>
        </p:nvSpPr>
        <p:spPr>
          <a:xfrm>
            <a:off x="2900861" y="2438400"/>
            <a:ext cx="6243139" cy="1138773"/>
          </a:xfrm>
          <a:prstGeom prst="rect">
            <a:avLst/>
          </a:prstGeom>
          <a:noFill/>
        </p:spPr>
        <p:txBody>
          <a:bodyPr wrap="square">
            <a:spAutoFit/>
          </a:bodyPr>
          <a:lstStyle/>
          <a:p>
            <a:pPr marL="0" indent="0">
              <a:buNone/>
            </a:pPr>
            <a:endParaRPr lang="en-US" sz="1700" i="1" dirty="0">
              <a:solidFill>
                <a:schemeClr val="tx2"/>
              </a:solidFill>
            </a:endParaRPr>
          </a:p>
          <a:p>
            <a:pPr marL="0" indent="0">
              <a:buNone/>
            </a:pPr>
            <a:r>
              <a:rPr lang="en-US" sz="1700" i="1" dirty="0">
                <a:solidFill>
                  <a:schemeClr val="tx2"/>
                </a:solidFill>
              </a:rPr>
              <a:t>All sides may refer to “limited objectives” </a:t>
            </a:r>
            <a:r>
              <a:rPr lang="en-US" sz="1700" b="1" i="1" dirty="0">
                <a:solidFill>
                  <a:schemeClr val="tx2"/>
                </a:solidFill>
              </a:rPr>
              <a:t>– but capabilities, doctrine, and political stakes carry significant escalation potential                      </a:t>
            </a:r>
            <a:r>
              <a:rPr lang="en-US" sz="1700" b="1" dirty="0">
                <a:solidFill>
                  <a:srgbClr val="C00000"/>
                </a:solidFill>
              </a:rPr>
              <a:t>Intra-War Deterrence</a:t>
            </a:r>
          </a:p>
        </p:txBody>
      </p:sp>
    </p:spTree>
    <p:extLst>
      <p:ext uri="{BB962C8B-B14F-4D97-AF65-F5344CB8AC3E}">
        <p14:creationId xmlns:p14="http://schemas.microsoft.com/office/powerpoint/2010/main" val="393097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6CBDF3C-4A18-3814-537D-37181B8B3C56}"/>
              </a:ext>
            </a:extLst>
          </p:cNvPr>
          <p:cNvSpPr/>
          <p:nvPr/>
        </p:nvSpPr>
        <p:spPr bwMode="auto">
          <a:xfrm>
            <a:off x="1904999" y="3747454"/>
            <a:ext cx="5867393" cy="2424746"/>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accent1"/>
                </a:solidFill>
                <a:latin typeface="Arial" charset="0"/>
              </a:rPr>
              <a:t>What’s most important about deterring China?</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accent1"/>
              </a:solidFill>
              <a:effectLst/>
              <a:latin typeface="Arial" charset="0"/>
            </a:endParaRPr>
          </a:p>
          <a:p>
            <a:pPr marL="0" marR="0" indent="0" defTabSz="914400" rtl="0" eaLnBrk="1" fontAlgn="base" latinLnBrk="0" hangingPunct="1">
              <a:lnSpc>
                <a:spcPct val="100000"/>
              </a:lnSpc>
              <a:spcBef>
                <a:spcPct val="0"/>
              </a:spcBef>
              <a:spcAft>
                <a:spcPct val="0"/>
              </a:spcAft>
              <a:buClrTx/>
              <a:buSzTx/>
              <a:buFontTx/>
              <a:buNone/>
              <a:tabLst/>
            </a:pPr>
            <a:r>
              <a:rPr lang="en-US" dirty="0">
                <a:solidFill>
                  <a:schemeClr val="accent1"/>
                </a:solidFill>
                <a:latin typeface="Arial" charset="0"/>
              </a:rPr>
              <a:t>-    its perception of US resolve?</a:t>
            </a:r>
          </a:p>
          <a:p>
            <a:pPr marL="0" marR="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1"/>
                </a:solidFill>
                <a:effectLst/>
                <a:latin typeface="Arial" charset="0"/>
              </a:rPr>
              <a:t>-    its perception of US capabilities? </a:t>
            </a:r>
          </a:p>
        </p:txBody>
      </p:sp>
      <p:sp>
        <p:nvSpPr>
          <p:cNvPr id="2" name="Title 1">
            <a:extLst>
              <a:ext uri="{FF2B5EF4-FFF2-40B4-BE49-F238E27FC236}">
                <a16:creationId xmlns:a16="http://schemas.microsoft.com/office/drawing/2014/main" id="{61984EE1-66B0-4966-895A-FC8A7D91EBD6}"/>
              </a:ext>
            </a:extLst>
          </p:cNvPr>
          <p:cNvSpPr>
            <a:spLocks noGrp="1"/>
          </p:cNvSpPr>
          <p:nvPr>
            <p:ph type="title"/>
          </p:nvPr>
        </p:nvSpPr>
        <p:spPr/>
        <p:txBody>
          <a:bodyPr/>
          <a:lstStyle/>
          <a:p>
            <a:r>
              <a:rPr lang="en-US" sz="3200" dirty="0"/>
              <a:t>Deterring China – Present and Future</a:t>
            </a:r>
          </a:p>
        </p:txBody>
      </p:sp>
      <p:sp>
        <p:nvSpPr>
          <p:cNvPr id="4" name="Slide Number Placeholder 3">
            <a:extLst>
              <a:ext uri="{FF2B5EF4-FFF2-40B4-BE49-F238E27FC236}">
                <a16:creationId xmlns:a16="http://schemas.microsoft.com/office/drawing/2014/main" id="{CBD4635F-8345-4B6E-8F87-16DEE78E6EC4}"/>
              </a:ext>
            </a:extLst>
          </p:cNvPr>
          <p:cNvSpPr>
            <a:spLocks noGrp="1"/>
          </p:cNvSpPr>
          <p:nvPr>
            <p:ph type="sldNum" sz="quarter" idx="10"/>
          </p:nvPr>
        </p:nvSpPr>
        <p:spPr/>
        <p:txBody>
          <a:bodyPr/>
          <a:lstStyle/>
          <a:p>
            <a:fld id="{49D60634-BC9E-485D-8631-CF81DC901F98}" type="slidenum">
              <a:rPr lang="en-US" altLang="en-US" smtClean="0"/>
              <a:pPr/>
              <a:t>23</a:t>
            </a:fld>
            <a:endParaRPr lang="en-US" altLang="en-US"/>
          </a:p>
        </p:txBody>
      </p:sp>
      <p:pic>
        <p:nvPicPr>
          <p:cNvPr id="5" name="Picture 4">
            <a:extLst>
              <a:ext uri="{FF2B5EF4-FFF2-40B4-BE49-F238E27FC236}">
                <a16:creationId xmlns:a16="http://schemas.microsoft.com/office/drawing/2014/main" id="{EA9288B3-FCAB-40A6-BCBF-1CD810A04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375" y="-1"/>
            <a:ext cx="1717625" cy="1143001"/>
          </a:xfrm>
          <a:prstGeom prst="rect">
            <a:avLst/>
          </a:prstGeom>
          <a:ln>
            <a:noFill/>
          </a:ln>
          <a:effectLst>
            <a:outerShdw blurRad="292100" dist="139700" dir="2700000" algn="tl" rotWithShape="0">
              <a:srgbClr val="333333">
                <a:alpha val="65000"/>
              </a:srgbClr>
            </a:outerShdw>
          </a:effectLst>
        </p:spPr>
      </p:pic>
      <p:cxnSp>
        <p:nvCxnSpPr>
          <p:cNvPr id="7" name="Straight Connector 6">
            <a:extLst>
              <a:ext uri="{FF2B5EF4-FFF2-40B4-BE49-F238E27FC236}">
                <a16:creationId xmlns:a16="http://schemas.microsoft.com/office/drawing/2014/main" id="{923DF539-6FE5-4600-B0E7-325DBA9A4EA1}"/>
              </a:ext>
            </a:extLst>
          </p:cNvPr>
          <p:cNvCxnSpPr/>
          <p:nvPr/>
        </p:nvCxnSpPr>
        <p:spPr bwMode="auto">
          <a:xfrm>
            <a:off x="533400" y="1524000"/>
            <a:ext cx="0" cy="4419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944009A8-BFBF-462F-AC38-DFE78FA3C3AF}"/>
              </a:ext>
            </a:extLst>
          </p:cNvPr>
          <p:cNvSpPr txBox="1"/>
          <p:nvPr/>
        </p:nvSpPr>
        <p:spPr>
          <a:xfrm>
            <a:off x="-76200" y="5879068"/>
            <a:ext cx="838195" cy="369332"/>
          </a:xfrm>
          <a:prstGeom prst="rect">
            <a:avLst/>
          </a:prstGeom>
          <a:noFill/>
        </p:spPr>
        <p:txBody>
          <a:bodyPr wrap="square" rtlCol="0">
            <a:spAutoFit/>
          </a:bodyPr>
          <a:lstStyle/>
          <a:p>
            <a:r>
              <a:rPr lang="en-US" dirty="0"/>
              <a:t>2040</a:t>
            </a:r>
          </a:p>
        </p:txBody>
      </p:sp>
      <p:sp>
        <p:nvSpPr>
          <p:cNvPr id="9" name="TextBox 8">
            <a:extLst>
              <a:ext uri="{FF2B5EF4-FFF2-40B4-BE49-F238E27FC236}">
                <a16:creationId xmlns:a16="http://schemas.microsoft.com/office/drawing/2014/main" id="{124BAB99-B12A-4A4D-8747-7E97364E9EC5}"/>
              </a:ext>
            </a:extLst>
          </p:cNvPr>
          <p:cNvSpPr txBox="1"/>
          <p:nvPr/>
        </p:nvSpPr>
        <p:spPr>
          <a:xfrm>
            <a:off x="-76200" y="1219200"/>
            <a:ext cx="838195" cy="369332"/>
          </a:xfrm>
          <a:prstGeom prst="rect">
            <a:avLst/>
          </a:prstGeom>
          <a:noFill/>
        </p:spPr>
        <p:txBody>
          <a:bodyPr wrap="square" rtlCol="0">
            <a:spAutoFit/>
          </a:bodyPr>
          <a:lstStyle/>
          <a:p>
            <a:r>
              <a:rPr lang="en-US" dirty="0"/>
              <a:t>2025</a:t>
            </a:r>
          </a:p>
        </p:txBody>
      </p:sp>
      <p:sp>
        <p:nvSpPr>
          <p:cNvPr id="10" name="TextBox 9">
            <a:extLst>
              <a:ext uri="{FF2B5EF4-FFF2-40B4-BE49-F238E27FC236}">
                <a16:creationId xmlns:a16="http://schemas.microsoft.com/office/drawing/2014/main" id="{9AD73124-35C3-406A-9C33-DAFD3EDAB394}"/>
              </a:ext>
            </a:extLst>
          </p:cNvPr>
          <p:cNvSpPr txBox="1"/>
          <p:nvPr/>
        </p:nvSpPr>
        <p:spPr>
          <a:xfrm>
            <a:off x="-76200" y="3516868"/>
            <a:ext cx="838195" cy="369332"/>
          </a:xfrm>
          <a:prstGeom prst="rect">
            <a:avLst/>
          </a:prstGeom>
          <a:noFill/>
        </p:spPr>
        <p:txBody>
          <a:bodyPr wrap="square" rtlCol="0">
            <a:spAutoFit/>
          </a:bodyPr>
          <a:lstStyle/>
          <a:p>
            <a:r>
              <a:rPr lang="en-US" dirty="0"/>
              <a:t>2030</a:t>
            </a:r>
          </a:p>
        </p:txBody>
      </p:sp>
      <p:sp>
        <p:nvSpPr>
          <p:cNvPr id="12" name="TextBox 11">
            <a:extLst>
              <a:ext uri="{FF2B5EF4-FFF2-40B4-BE49-F238E27FC236}">
                <a16:creationId xmlns:a16="http://schemas.microsoft.com/office/drawing/2014/main" id="{51D7A812-858E-43F4-8B84-8395B4145EDF}"/>
              </a:ext>
            </a:extLst>
          </p:cNvPr>
          <p:cNvSpPr txBox="1"/>
          <p:nvPr/>
        </p:nvSpPr>
        <p:spPr>
          <a:xfrm>
            <a:off x="685800" y="1676400"/>
            <a:ext cx="2039789" cy="1477328"/>
          </a:xfrm>
          <a:prstGeom prst="rect">
            <a:avLst/>
          </a:prstGeom>
          <a:noFill/>
        </p:spPr>
        <p:txBody>
          <a:bodyPr wrap="none" rtlCol="0">
            <a:spAutoFit/>
          </a:bodyPr>
          <a:lstStyle/>
          <a:p>
            <a:pPr algn="ctr"/>
            <a:r>
              <a:rPr lang="en-US" i="1" dirty="0">
                <a:solidFill>
                  <a:srgbClr val="C00000"/>
                </a:solidFill>
              </a:rPr>
              <a:t>DETER A LOCAL</a:t>
            </a:r>
          </a:p>
          <a:p>
            <a:pPr algn="ctr"/>
            <a:r>
              <a:rPr lang="en-US" i="1" dirty="0">
                <a:solidFill>
                  <a:srgbClr val="C00000"/>
                </a:solidFill>
              </a:rPr>
              <a:t>FAIT ACCOMPLI </a:t>
            </a:r>
          </a:p>
          <a:p>
            <a:pPr algn="ctr"/>
            <a:r>
              <a:rPr lang="en-US" i="1" dirty="0">
                <a:solidFill>
                  <a:srgbClr val="C00000"/>
                </a:solidFill>
              </a:rPr>
              <a:t>BY A </a:t>
            </a:r>
          </a:p>
          <a:p>
            <a:pPr algn="ctr"/>
            <a:r>
              <a:rPr lang="en-US" i="1" dirty="0">
                <a:solidFill>
                  <a:srgbClr val="C00000"/>
                </a:solidFill>
              </a:rPr>
              <a:t>REGIONAL </a:t>
            </a:r>
          </a:p>
          <a:p>
            <a:pPr algn="ctr"/>
            <a:r>
              <a:rPr lang="en-US" i="1" dirty="0">
                <a:solidFill>
                  <a:srgbClr val="C00000"/>
                </a:solidFill>
              </a:rPr>
              <a:t>POWER</a:t>
            </a:r>
          </a:p>
        </p:txBody>
      </p:sp>
      <p:sp>
        <p:nvSpPr>
          <p:cNvPr id="14" name="TextBox 13">
            <a:extLst>
              <a:ext uri="{FF2B5EF4-FFF2-40B4-BE49-F238E27FC236}">
                <a16:creationId xmlns:a16="http://schemas.microsoft.com/office/drawing/2014/main" id="{C9F5DC40-87F6-4BD1-BAB3-2B5E73311A64}"/>
              </a:ext>
            </a:extLst>
          </p:cNvPr>
          <p:cNvSpPr txBox="1"/>
          <p:nvPr/>
        </p:nvSpPr>
        <p:spPr>
          <a:xfrm>
            <a:off x="2954190" y="1447800"/>
            <a:ext cx="6037410" cy="1415772"/>
          </a:xfrm>
          <a:prstGeom prst="rect">
            <a:avLst/>
          </a:prstGeom>
          <a:noFill/>
        </p:spPr>
        <p:txBody>
          <a:bodyPr wrap="square">
            <a:spAutoFit/>
          </a:bodyPr>
          <a:lstStyle/>
          <a:p>
            <a:pPr marL="0" indent="0">
              <a:buNone/>
            </a:pPr>
            <a:r>
              <a:rPr lang="en-US" sz="1700" i="1" dirty="0">
                <a:solidFill>
                  <a:srgbClr val="002060"/>
                </a:solidFill>
              </a:rPr>
              <a:t>How </a:t>
            </a:r>
            <a:r>
              <a:rPr lang="en-US" sz="1700" b="1" i="1" dirty="0">
                <a:solidFill>
                  <a:srgbClr val="002060"/>
                </a:solidFill>
              </a:rPr>
              <a:t>to convince China that it cannot win a </a:t>
            </a:r>
            <a:r>
              <a:rPr lang="en-US" sz="1700" b="1" i="1" dirty="0" err="1">
                <a:solidFill>
                  <a:srgbClr val="002060"/>
                </a:solidFill>
              </a:rPr>
              <a:t>warfight</a:t>
            </a:r>
            <a:r>
              <a:rPr lang="en-US" sz="1700" b="1" i="1" dirty="0">
                <a:solidFill>
                  <a:srgbClr val="002060"/>
                </a:solidFill>
              </a:rPr>
              <a:t> at acceptable cost with the US even over something it feels is a core interest?</a:t>
            </a:r>
            <a:endParaRPr lang="en-US" sz="1700" b="1" dirty="0">
              <a:solidFill>
                <a:srgbClr val="C00000"/>
              </a:solidFill>
            </a:endParaRPr>
          </a:p>
          <a:p>
            <a:pPr marL="0" indent="0" algn="ctr">
              <a:buNone/>
            </a:pPr>
            <a:r>
              <a:rPr lang="en-US" sz="1700" b="1" dirty="0">
                <a:solidFill>
                  <a:srgbClr val="C00000"/>
                </a:solidFill>
              </a:rPr>
              <a:t>   General Deterrence……Immediate Deterrence </a:t>
            </a:r>
          </a:p>
          <a:p>
            <a:pPr marL="0" indent="0" algn="ctr">
              <a:buNone/>
            </a:pPr>
            <a:endParaRPr lang="en-US" sz="1800" b="1" i="1" dirty="0">
              <a:solidFill>
                <a:srgbClr val="C00000"/>
              </a:solidFill>
            </a:endParaRPr>
          </a:p>
        </p:txBody>
      </p:sp>
      <p:sp>
        <p:nvSpPr>
          <p:cNvPr id="16" name="TextBox 15">
            <a:extLst>
              <a:ext uri="{FF2B5EF4-FFF2-40B4-BE49-F238E27FC236}">
                <a16:creationId xmlns:a16="http://schemas.microsoft.com/office/drawing/2014/main" id="{2BCC8D68-94DC-4A4E-8685-BD83947394FF}"/>
              </a:ext>
            </a:extLst>
          </p:cNvPr>
          <p:cNvSpPr txBox="1"/>
          <p:nvPr/>
        </p:nvSpPr>
        <p:spPr>
          <a:xfrm>
            <a:off x="2900861" y="2438400"/>
            <a:ext cx="6243139" cy="1138773"/>
          </a:xfrm>
          <a:prstGeom prst="rect">
            <a:avLst/>
          </a:prstGeom>
          <a:noFill/>
        </p:spPr>
        <p:txBody>
          <a:bodyPr wrap="square">
            <a:spAutoFit/>
          </a:bodyPr>
          <a:lstStyle/>
          <a:p>
            <a:pPr marL="0" indent="0">
              <a:buNone/>
            </a:pPr>
            <a:endParaRPr lang="en-US" sz="1700" i="1" dirty="0">
              <a:solidFill>
                <a:schemeClr val="tx2"/>
              </a:solidFill>
            </a:endParaRPr>
          </a:p>
          <a:p>
            <a:pPr marL="0" indent="0">
              <a:buNone/>
            </a:pPr>
            <a:r>
              <a:rPr lang="en-US" sz="1700" i="1" dirty="0">
                <a:solidFill>
                  <a:schemeClr val="tx2"/>
                </a:solidFill>
              </a:rPr>
              <a:t>All sides may refer to “limited objectives” </a:t>
            </a:r>
            <a:r>
              <a:rPr lang="en-US" sz="1700" b="1" i="1" dirty="0">
                <a:solidFill>
                  <a:schemeClr val="tx2"/>
                </a:solidFill>
              </a:rPr>
              <a:t>– but capabilities, doctrine, and political stakes carry significant escalation potential                     </a:t>
            </a:r>
            <a:r>
              <a:rPr lang="en-US" sz="1700" b="1" dirty="0">
                <a:solidFill>
                  <a:srgbClr val="C00000"/>
                </a:solidFill>
              </a:rPr>
              <a:t>Intra-War Deterrence</a:t>
            </a:r>
          </a:p>
        </p:txBody>
      </p:sp>
    </p:spTree>
    <p:extLst>
      <p:ext uri="{BB962C8B-B14F-4D97-AF65-F5344CB8AC3E}">
        <p14:creationId xmlns:p14="http://schemas.microsoft.com/office/powerpoint/2010/main" val="2832094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4EE1-66B0-4966-895A-FC8A7D91EBD6}"/>
              </a:ext>
            </a:extLst>
          </p:cNvPr>
          <p:cNvSpPr>
            <a:spLocks noGrp="1"/>
          </p:cNvSpPr>
          <p:nvPr>
            <p:ph type="title"/>
          </p:nvPr>
        </p:nvSpPr>
        <p:spPr/>
        <p:txBody>
          <a:bodyPr/>
          <a:lstStyle/>
          <a:p>
            <a:r>
              <a:rPr lang="en-US" sz="3200" dirty="0"/>
              <a:t>Deterring China – Present and Future</a:t>
            </a:r>
          </a:p>
        </p:txBody>
      </p:sp>
      <p:sp>
        <p:nvSpPr>
          <p:cNvPr id="4" name="Slide Number Placeholder 3">
            <a:extLst>
              <a:ext uri="{FF2B5EF4-FFF2-40B4-BE49-F238E27FC236}">
                <a16:creationId xmlns:a16="http://schemas.microsoft.com/office/drawing/2014/main" id="{CBD4635F-8345-4B6E-8F87-16DEE78E6EC4}"/>
              </a:ext>
            </a:extLst>
          </p:cNvPr>
          <p:cNvSpPr>
            <a:spLocks noGrp="1"/>
          </p:cNvSpPr>
          <p:nvPr>
            <p:ph type="sldNum" sz="quarter" idx="10"/>
          </p:nvPr>
        </p:nvSpPr>
        <p:spPr/>
        <p:txBody>
          <a:bodyPr/>
          <a:lstStyle/>
          <a:p>
            <a:fld id="{49D60634-BC9E-485D-8631-CF81DC901F98}" type="slidenum">
              <a:rPr lang="en-US" altLang="en-US" smtClean="0"/>
              <a:pPr/>
              <a:t>24</a:t>
            </a:fld>
            <a:endParaRPr lang="en-US" altLang="en-US"/>
          </a:p>
        </p:txBody>
      </p:sp>
      <p:pic>
        <p:nvPicPr>
          <p:cNvPr id="5" name="Picture 4">
            <a:extLst>
              <a:ext uri="{FF2B5EF4-FFF2-40B4-BE49-F238E27FC236}">
                <a16:creationId xmlns:a16="http://schemas.microsoft.com/office/drawing/2014/main" id="{EA9288B3-FCAB-40A6-BCBF-1CD810A04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375" y="-1"/>
            <a:ext cx="1717625" cy="1143001"/>
          </a:xfrm>
          <a:prstGeom prst="rect">
            <a:avLst/>
          </a:prstGeom>
          <a:ln>
            <a:noFill/>
          </a:ln>
          <a:effectLst>
            <a:outerShdw blurRad="292100" dist="139700" dir="2700000" algn="tl" rotWithShape="0">
              <a:srgbClr val="333333">
                <a:alpha val="65000"/>
              </a:srgbClr>
            </a:outerShdw>
          </a:effectLst>
        </p:spPr>
      </p:pic>
      <p:cxnSp>
        <p:nvCxnSpPr>
          <p:cNvPr id="7" name="Straight Connector 6">
            <a:extLst>
              <a:ext uri="{FF2B5EF4-FFF2-40B4-BE49-F238E27FC236}">
                <a16:creationId xmlns:a16="http://schemas.microsoft.com/office/drawing/2014/main" id="{923DF539-6FE5-4600-B0E7-325DBA9A4EA1}"/>
              </a:ext>
            </a:extLst>
          </p:cNvPr>
          <p:cNvCxnSpPr/>
          <p:nvPr/>
        </p:nvCxnSpPr>
        <p:spPr bwMode="auto">
          <a:xfrm>
            <a:off x="533400" y="1524000"/>
            <a:ext cx="0" cy="4419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944009A8-BFBF-462F-AC38-DFE78FA3C3AF}"/>
              </a:ext>
            </a:extLst>
          </p:cNvPr>
          <p:cNvSpPr txBox="1"/>
          <p:nvPr/>
        </p:nvSpPr>
        <p:spPr>
          <a:xfrm>
            <a:off x="-76200" y="5879068"/>
            <a:ext cx="838195" cy="369332"/>
          </a:xfrm>
          <a:prstGeom prst="rect">
            <a:avLst/>
          </a:prstGeom>
          <a:noFill/>
        </p:spPr>
        <p:txBody>
          <a:bodyPr wrap="square" rtlCol="0">
            <a:spAutoFit/>
          </a:bodyPr>
          <a:lstStyle/>
          <a:p>
            <a:r>
              <a:rPr lang="en-US" dirty="0"/>
              <a:t>2040</a:t>
            </a:r>
          </a:p>
        </p:txBody>
      </p:sp>
      <p:sp>
        <p:nvSpPr>
          <p:cNvPr id="9" name="TextBox 8">
            <a:extLst>
              <a:ext uri="{FF2B5EF4-FFF2-40B4-BE49-F238E27FC236}">
                <a16:creationId xmlns:a16="http://schemas.microsoft.com/office/drawing/2014/main" id="{124BAB99-B12A-4A4D-8747-7E97364E9EC5}"/>
              </a:ext>
            </a:extLst>
          </p:cNvPr>
          <p:cNvSpPr txBox="1"/>
          <p:nvPr/>
        </p:nvSpPr>
        <p:spPr>
          <a:xfrm>
            <a:off x="-76200" y="1219200"/>
            <a:ext cx="838195" cy="369332"/>
          </a:xfrm>
          <a:prstGeom prst="rect">
            <a:avLst/>
          </a:prstGeom>
          <a:noFill/>
        </p:spPr>
        <p:txBody>
          <a:bodyPr wrap="square" rtlCol="0">
            <a:spAutoFit/>
          </a:bodyPr>
          <a:lstStyle/>
          <a:p>
            <a:r>
              <a:rPr lang="en-US" dirty="0"/>
              <a:t>2025</a:t>
            </a:r>
          </a:p>
        </p:txBody>
      </p:sp>
      <p:sp>
        <p:nvSpPr>
          <p:cNvPr id="10" name="TextBox 9">
            <a:extLst>
              <a:ext uri="{FF2B5EF4-FFF2-40B4-BE49-F238E27FC236}">
                <a16:creationId xmlns:a16="http://schemas.microsoft.com/office/drawing/2014/main" id="{9AD73124-35C3-406A-9C33-DAFD3EDAB394}"/>
              </a:ext>
            </a:extLst>
          </p:cNvPr>
          <p:cNvSpPr txBox="1"/>
          <p:nvPr/>
        </p:nvSpPr>
        <p:spPr>
          <a:xfrm>
            <a:off x="-76200" y="3440668"/>
            <a:ext cx="838195" cy="369332"/>
          </a:xfrm>
          <a:prstGeom prst="rect">
            <a:avLst/>
          </a:prstGeom>
          <a:noFill/>
        </p:spPr>
        <p:txBody>
          <a:bodyPr wrap="square" rtlCol="0">
            <a:spAutoFit/>
          </a:bodyPr>
          <a:lstStyle/>
          <a:p>
            <a:r>
              <a:rPr lang="en-US" dirty="0"/>
              <a:t>2030</a:t>
            </a:r>
          </a:p>
        </p:txBody>
      </p:sp>
      <p:sp>
        <p:nvSpPr>
          <p:cNvPr id="12" name="TextBox 11">
            <a:extLst>
              <a:ext uri="{FF2B5EF4-FFF2-40B4-BE49-F238E27FC236}">
                <a16:creationId xmlns:a16="http://schemas.microsoft.com/office/drawing/2014/main" id="{51D7A812-858E-43F4-8B84-8395B4145EDF}"/>
              </a:ext>
            </a:extLst>
          </p:cNvPr>
          <p:cNvSpPr txBox="1"/>
          <p:nvPr/>
        </p:nvSpPr>
        <p:spPr>
          <a:xfrm>
            <a:off x="609600" y="1676400"/>
            <a:ext cx="2078448" cy="1477328"/>
          </a:xfrm>
          <a:prstGeom prst="rect">
            <a:avLst/>
          </a:prstGeom>
          <a:noFill/>
        </p:spPr>
        <p:txBody>
          <a:bodyPr wrap="square" rtlCol="0">
            <a:spAutoFit/>
          </a:bodyPr>
          <a:lstStyle/>
          <a:p>
            <a:pPr algn="ctr"/>
            <a:r>
              <a:rPr lang="en-US" i="1" dirty="0">
                <a:solidFill>
                  <a:srgbClr val="C00000"/>
                </a:solidFill>
              </a:rPr>
              <a:t>DETER A LOCAL</a:t>
            </a:r>
          </a:p>
          <a:p>
            <a:pPr algn="ctr"/>
            <a:r>
              <a:rPr lang="en-US" i="1" dirty="0">
                <a:solidFill>
                  <a:srgbClr val="C00000"/>
                </a:solidFill>
              </a:rPr>
              <a:t>FAIT ACCOMPLI BY A</a:t>
            </a:r>
          </a:p>
          <a:p>
            <a:pPr algn="ctr"/>
            <a:r>
              <a:rPr lang="en-US" i="1" dirty="0">
                <a:solidFill>
                  <a:srgbClr val="C00000"/>
                </a:solidFill>
              </a:rPr>
              <a:t>REGIONAL POWER</a:t>
            </a:r>
          </a:p>
        </p:txBody>
      </p:sp>
      <p:sp>
        <p:nvSpPr>
          <p:cNvPr id="14" name="TextBox 13">
            <a:extLst>
              <a:ext uri="{FF2B5EF4-FFF2-40B4-BE49-F238E27FC236}">
                <a16:creationId xmlns:a16="http://schemas.microsoft.com/office/drawing/2014/main" id="{C9F5DC40-87F6-4BD1-BAB3-2B5E73311A64}"/>
              </a:ext>
            </a:extLst>
          </p:cNvPr>
          <p:cNvSpPr txBox="1"/>
          <p:nvPr/>
        </p:nvSpPr>
        <p:spPr>
          <a:xfrm>
            <a:off x="2954190" y="1447800"/>
            <a:ext cx="6037410" cy="1415772"/>
          </a:xfrm>
          <a:prstGeom prst="rect">
            <a:avLst/>
          </a:prstGeom>
          <a:noFill/>
        </p:spPr>
        <p:txBody>
          <a:bodyPr wrap="square">
            <a:spAutoFit/>
          </a:bodyPr>
          <a:lstStyle/>
          <a:p>
            <a:pPr marL="0" indent="0">
              <a:buNone/>
            </a:pPr>
            <a:r>
              <a:rPr lang="en-US" sz="1700" i="1" dirty="0">
                <a:solidFill>
                  <a:srgbClr val="002060"/>
                </a:solidFill>
              </a:rPr>
              <a:t>How </a:t>
            </a:r>
            <a:r>
              <a:rPr lang="en-US" sz="1700" b="1" i="1" dirty="0">
                <a:solidFill>
                  <a:srgbClr val="002060"/>
                </a:solidFill>
              </a:rPr>
              <a:t>to convince China that it cannot win a </a:t>
            </a:r>
            <a:r>
              <a:rPr lang="en-US" sz="1700" b="1" i="1" dirty="0" err="1">
                <a:solidFill>
                  <a:srgbClr val="002060"/>
                </a:solidFill>
              </a:rPr>
              <a:t>warfight</a:t>
            </a:r>
            <a:r>
              <a:rPr lang="en-US" sz="1700" b="1" i="1" dirty="0">
                <a:solidFill>
                  <a:srgbClr val="002060"/>
                </a:solidFill>
              </a:rPr>
              <a:t> at acceptable </a:t>
            </a:r>
            <a:r>
              <a:rPr lang="en-US" sz="1700" i="1" dirty="0">
                <a:solidFill>
                  <a:srgbClr val="002060"/>
                </a:solidFill>
              </a:rPr>
              <a:t>cost </a:t>
            </a:r>
            <a:r>
              <a:rPr lang="en-US" sz="1700" b="1" i="1" dirty="0">
                <a:solidFill>
                  <a:srgbClr val="002060"/>
                </a:solidFill>
              </a:rPr>
              <a:t>with the US even over something it feels is a core interest</a:t>
            </a:r>
            <a:endParaRPr lang="en-US" sz="1700" b="1" dirty="0">
              <a:solidFill>
                <a:srgbClr val="C00000"/>
              </a:solidFill>
            </a:endParaRPr>
          </a:p>
          <a:p>
            <a:pPr marL="0" indent="0" algn="ctr">
              <a:buNone/>
            </a:pPr>
            <a:r>
              <a:rPr lang="en-US" sz="1700" b="1" dirty="0">
                <a:solidFill>
                  <a:srgbClr val="C00000"/>
                </a:solidFill>
              </a:rPr>
              <a:t>General Deterrence……Immediate Deterrence </a:t>
            </a:r>
          </a:p>
          <a:p>
            <a:pPr marL="0" indent="0" algn="ctr">
              <a:buNone/>
            </a:pPr>
            <a:endParaRPr lang="en-US" sz="1800" b="1" i="1" dirty="0">
              <a:solidFill>
                <a:srgbClr val="C00000"/>
              </a:solidFill>
            </a:endParaRPr>
          </a:p>
        </p:txBody>
      </p:sp>
      <p:sp>
        <p:nvSpPr>
          <p:cNvPr id="16" name="TextBox 15">
            <a:extLst>
              <a:ext uri="{FF2B5EF4-FFF2-40B4-BE49-F238E27FC236}">
                <a16:creationId xmlns:a16="http://schemas.microsoft.com/office/drawing/2014/main" id="{2BCC8D68-94DC-4A4E-8685-BD83947394FF}"/>
              </a:ext>
            </a:extLst>
          </p:cNvPr>
          <p:cNvSpPr txBox="1"/>
          <p:nvPr/>
        </p:nvSpPr>
        <p:spPr>
          <a:xfrm>
            <a:off x="2900861" y="2438400"/>
            <a:ext cx="6243139" cy="1138773"/>
          </a:xfrm>
          <a:prstGeom prst="rect">
            <a:avLst/>
          </a:prstGeom>
          <a:noFill/>
        </p:spPr>
        <p:txBody>
          <a:bodyPr wrap="square">
            <a:spAutoFit/>
          </a:bodyPr>
          <a:lstStyle/>
          <a:p>
            <a:pPr marL="0" indent="0">
              <a:buNone/>
            </a:pPr>
            <a:endParaRPr lang="en-US" sz="1700" b="1" i="1" dirty="0">
              <a:solidFill>
                <a:schemeClr val="tx2"/>
              </a:solidFill>
            </a:endParaRPr>
          </a:p>
          <a:p>
            <a:pPr marL="0" indent="0">
              <a:buNone/>
            </a:pPr>
            <a:r>
              <a:rPr lang="en-US" sz="1700" b="1" i="1" dirty="0">
                <a:solidFill>
                  <a:schemeClr val="tx2"/>
                </a:solidFill>
              </a:rPr>
              <a:t>All sides may refer to “limited objectives” – but capabilities, doctrine, and political stakes carry significant escalation potential.                  </a:t>
            </a:r>
            <a:r>
              <a:rPr lang="en-US" sz="1700" b="1" dirty="0">
                <a:solidFill>
                  <a:srgbClr val="C00000"/>
                </a:solidFill>
              </a:rPr>
              <a:t>Intra-War Deterrence</a:t>
            </a:r>
          </a:p>
        </p:txBody>
      </p:sp>
      <p:sp>
        <p:nvSpPr>
          <p:cNvPr id="13" name="TextBox 12">
            <a:extLst>
              <a:ext uri="{FF2B5EF4-FFF2-40B4-BE49-F238E27FC236}">
                <a16:creationId xmlns:a16="http://schemas.microsoft.com/office/drawing/2014/main" id="{358A7D6F-E243-4B66-A45A-3270F29DE3CB}"/>
              </a:ext>
            </a:extLst>
          </p:cNvPr>
          <p:cNvSpPr txBox="1"/>
          <p:nvPr/>
        </p:nvSpPr>
        <p:spPr>
          <a:xfrm>
            <a:off x="540122" y="4501039"/>
            <a:ext cx="2279278" cy="839391"/>
          </a:xfrm>
          <a:prstGeom prst="rect">
            <a:avLst/>
          </a:prstGeom>
          <a:noFill/>
        </p:spPr>
        <p:txBody>
          <a:bodyPr wrap="none" rtlCol="0">
            <a:spAutoFit/>
          </a:bodyPr>
          <a:lstStyle/>
          <a:p>
            <a:pPr algn="ctr"/>
            <a:r>
              <a:rPr lang="en-US" i="1" dirty="0">
                <a:solidFill>
                  <a:srgbClr val="C00000"/>
                </a:solidFill>
              </a:rPr>
              <a:t>DETER A GLOBAL </a:t>
            </a:r>
          </a:p>
          <a:p>
            <a:pPr algn="ctr"/>
            <a:r>
              <a:rPr lang="en-US" i="1" dirty="0">
                <a:solidFill>
                  <a:srgbClr val="C00000"/>
                </a:solidFill>
              </a:rPr>
              <a:t>MULTI-DOMAIN </a:t>
            </a:r>
          </a:p>
          <a:p>
            <a:pPr algn="ctr"/>
            <a:r>
              <a:rPr lang="en-US" i="1" dirty="0">
                <a:solidFill>
                  <a:srgbClr val="C00000"/>
                </a:solidFill>
              </a:rPr>
              <a:t>PEER </a:t>
            </a:r>
          </a:p>
        </p:txBody>
      </p:sp>
      <p:sp>
        <p:nvSpPr>
          <p:cNvPr id="15" name="TextBox 14">
            <a:extLst>
              <a:ext uri="{FF2B5EF4-FFF2-40B4-BE49-F238E27FC236}">
                <a16:creationId xmlns:a16="http://schemas.microsoft.com/office/drawing/2014/main" id="{07AAAA8E-B9FE-428D-9AA4-68038DE39E89}"/>
              </a:ext>
            </a:extLst>
          </p:cNvPr>
          <p:cNvSpPr txBox="1"/>
          <p:nvPr/>
        </p:nvSpPr>
        <p:spPr>
          <a:xfrm>
            <a:off x="2743200" y="3804047"/>
            <a:ext cx="4343396" cy="615553"/>
          </a:xfrm>
          <a:prstGeom prst="rect">
            <a:avLst/>
          </a:prstGeom>
          <a:noFill/>
        </p:spPr>
        <p:txBody>
          <a:bodyPr wrap="square">
            <a:spAutoFit/>
          </a:bodyPr>
          <a:lstStyle/>
          <a:p>
            <a:pPr marL="285750" indent="-285750">
              <a:buFont typeface="Wingdings" panose="05000000000000000000" pitchFamily="2" charset="2"/>
              <a:buChar char="Ø"/>
            </a:pPr>
            <a:r>
              <a:rPr lang="en-US" sz="1700" b="1" dirty="0">
                <a:solidFill>
                  <a:srgbClr val="002060"/>
                </a:solidFill>
              </a:rPr>
              <a:t>Mature </a:t>
            </a:r>
            <a:r>
              <a:rPr lang="en-US" sz="1700" dirty="0">
                <a:solidFill>
                  <a:srgbClr val="002060"/>
                </a:solidFill>
              </a:rPr>
              <a:t>space</a:t>
            </a:r>
            <a:r>
              <a:rPr lang="en-US" sz="1700" b="1" dirty="0">
                <a:solidFill>
                  <a:srgbClr val="002060"/>
                </a:solidFill>
              </a:rPr>
              <a:t> / nuclear / cyber power</a:t>
            </a:r>
            <a:endParaRPr lang="en-US" sz="1700" dirty="0">
              <a:solidFill>
                <a:srgbClr val="002060"/>
              </a:solidFill>
            </a:endParaRPr>
          </a:p>
          <a:p>
            <a:pPr marL="285750" indent="-285750">
              <a:buFont typeface="Wingdings" panose="05000000000000000000" pitchFamily="2" charset="2"/>
              <a:buChar char="Ø"/>
            </a:pPr>
            <a:r>
              <a:rPr lang="en-US" sz="1700" b="1" dirty="0">
                <a:solidFill>
                  <a:srgbClr val="002060"/>
                </a:solidFill>
              </a:rPr>
              <a:t>Extra-regiona</a:t>
            </a:r>
            <a:r>
              <a:rPr lang="en-US" sz="1700" dirty="0">
                <a:solidFill>
                  <a:srgbClr val="002060"/>
                </a:solidFill>
              </a:rPr>
              <a:t>l</a:t>
            </a:r>
            <a:r>
              <a:rPr lang="en-US" sz="1700" b="1" dirty="0">
                <a:solidFill>
                  <a:srgbClr val="002060"/>
                </a:solidFill>
              </a:rPr>
              <a:t> power projector</a:t>
            </a:r>
          </a:p>
        </p:txBody>
      </p:sp>
      <p:sp>
        <p:nvSpPr>
          <p:cNvPr id="6" name="TextBox 5">
            <a:extLst>
              <a:ext uri="{FF2B5EF4-FFF2-40B4-BE49-F238E27FC236}">
                <a16:creationId xmlns:a16="http://schemas.microsoft.com/office/drawing/2014/main" id="{4F8A7105-B70A-B821-61F3-D81245244650}"/>
              </a:ext>
            </a:extLst>
          </p:cNvPr>
          <p:cNvSpPr txBox="1"/>
          <p:nvPr/>
        </p:nvSpPr>
        <p:spPr>
          <a:xfrm>
            <a:off x="2819399" y="4541684"/>
            <a:ext cx="6324599" cy="1552873"/>
          </a:xfrm>
          <a:prstGeom prst="rect">
            <a:avLst/>
          </a:prstGeom>
          <a:noFill/>
        </p:spPr>
        <p:txBody>
          <a:bodyPr wrap="square">
            <a:spAutoFit/>
          </a:bodyPr>
          <a:lstStyle/>
          <a:p>
            <a:r>
              <a:rPr lang="en-US" sz="1500" i="1" dirty="0">
                <a:solidFill>
                  <a:srgbClr val="C00000"/>
                </a:solidFill>
              </a:rPr>
              <a:t>“China has a broad concept of strategic deterrence, one in which a multidimensional set of military and non-military capabilities combine to constitute the “integrated strategic deterrence” posture required to protect Chinese interests….Powerful military capabilities of several types – nuclear, conventional, space and cyber – are all essential components….non-military aspects of national power also contribute…” </a:t>
            </a:r>
            <a:endParaRPr lang="en-US" sz="1500" dirty="0"/>
          </a:p>
        </p:txBody>
      </p:sp>
    </p:spTree>
    <p:extLst>
      <p:ext uri="{BB962C8B-B14F-4D97-AF65-F5344CB8AC3E}">
        <p14:creationId xmlns:p14="http://schemas.microsoft.com/office/powerpoint/2010/main" val="31900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1905-F96F-4FBF-BDC4-03FBEC1436C1}"/>
              </a:ext>
            </a:extLst>
          </p:cNvPr>
          <p:cNvSpPr>
            <a:spLocks noGrp="1"/>
          </p:cNvSpPr>
          <p:nvPr>
            <p:ph type="title"/>
          </p:nvPr>
        </p:nvSpPr>
        <p:spPr>
          <a:xfrm>
            <a:off x="304800" y="381000"/>
            <a:ext cx="8382000" cy="1015663"/>
          </a:xfrm>
        </p:spPr>
        <p:txBody>
          <a:bodyPr/>
          <a:lstStyle/>
          <a:p>
            <a:r>
              <a:rPr lang="en-US" sz="3200" i="1" dirty="0"/>
              <a:t>“The Other War in Europe”  --</a:t>
            </a:r>
            <a:br>
              <a:rPr lang="en-US" sz="3200" dirty="0"/>
            </a:br>
            <a:r>
              <a:rPr lang="en-US" sz="2800" i="1" dirty="0">
                <a:solidFill>
                  <a:srgbClr val="C00000"/>
                </a:solidFill>
              </a:rPr>
              <a:t>Can You Deter Grey Zone Conflict? </a:t>
            </a:r>
            <a:endParaRPr lang="en-US" sz="3200" i="1" dirty="0">
              <a:solidFill>
                <a:srgbClr val="C00000"/>
              </a:solidFill>
            </a:endParaRPr>
          </a:p>
        </p:txBody>
      </p:sp>
      <p:sp>
        <p:nvSpPr>
          <p:cNvPr id="3" name="Content Placeholder 2">
            <a:extLst>
              <a:ext uri="{FF2B5EF4-FFF2-40B4-BE49-F238E27FC236}">
                <a16:creationId xmlns:a16="http://schemas.microsoft.com/office/drawing/2014/main" id="{821C9220-B9A6-41AB-A703-D16623A76FDD}"/>
              </a:ext>
            </a:extLst>
          </p:cNvPr>
          <p:cNvSpPr>
            <a:spLocks noGrp="1"/>
          </p:cNvSpPr>
          <p:nvPr>
            <p:ph idx="1"/>
          </p:nvPr>
        </p:nvSpPr>
        <p:spPr>
          <a:xfrm>
            <a:off x="304800" y="1295400"/>
            <a:ext cx="8153400" cy="4800600"/>
          </a:xfrm>
        </p:spPr>
        <p:txBody>
          <a:bodyPr/>
          <a:lstStyle/>
          <a:p>
            <a:pPr marL="0" indent="0">
              <a:buNone/>
            </a:pPr>
            <a:endParaRPr lang="en-US" sz="2400" dirty="0"/>
          </a:p>
          <a:p>
            <a:r>
              <a:rPr lang="en-US" sz="2400" dirty="0" err="1"/>
              <a:t>Infowar</a:t>
            </a:r>
            <a:r>
              <a:rPr lang="en-US" sz="2400" dirty="0"/>
              <a:t>, sabotage, arson, drone incursions, cyberattacks, election interference, assassination…. </a:t>
            </a:r>
          </a:p>
          <a:p>
            <a:endParaRPr lang="en-US" sz="2400" dirty="0"/>
          </a:p>
          <a:p>
            <a:r>
              <a:rPr lang="en-US" sz="2400" dirty="0"/>
              <a:t>A coercive strategy targeting morale, political will, social cohesion, trust in government….</a:t>
            </a:r>
          </a:p>
          <a:p>
            <a:pPr lvl="1"/>
            <a:r>
              <a:rPr lang="en-US" sz="2000" dirty="0"/>
              <a:t>Non-kinetic</a:t>
            </a:r>
          </a:p>
          <a:p>
            <a:pPr lvl="1"/>
            <a:r>
              <a:rPr lang="en-US" sz="2000" dirty="0"/>
              <a:t>Many discrete actions over time</a:t>
            </a:r>
          </a:p>
          <a:p>
            <a:pPr lvl="1"/>
            <a:r>
              <a:rPr lang="en-US" sz="2000" dirty="0"/>
              <a:t>Hard to identify redlines and convey risk/cost to adversary</a:t>
            </a:r>
          </a:p>
          <a:p>
            <a:pPr marL="457200" lvl="1" indent="0">
              <a:buNone/>
            </a:pPr>
            <a:endParaRPr lang="en-US" sz="2000" dirty="0"/>
          </a:p>
          <a:p>
            <a:r>
              <a:rPr lang="en-US" sz="2400" dirty="0"/>
              <a:t>Conventional wisdom emphasizes other approaches –  hardening, active defense, resistance, competition </a:t>
            </a:r>
          </a:p>
          <a:p>
            <a:endParaRPr lang="en-US" sz="2400" dirty="0"/>
          </a:p>
          <a:p>
            <a:pPr marL="0" indent="0">
              <a:buNone/>
            </a:pPr>
            <a:endParaRPr lang="en-US" sz="2400" i="1" dirty="0"/>
          </a:p>
          <a:p>
            <a:endParaRPr lang="en-US" dirty="0"/>
          </a:p>
        </p:txBody>
      </p:sp>
      <p:sp>
        <p:nvSpPr>
          <p:cNvPr id="4" name="Slide Number Placeholder 3">
            <a:extLst>
              <a:ext uri="{FF2B5EF4-FFF2-40B4-BE49-F238E27FC236}">
                <a16:creationId xmlns:a16="http://schemas.microsoft.com/office/drawing/2014/main" id="{43BC75EF-14FF-42B0-A9AA-4CBFB08B7406}"/>
              </a:ext>
            </a:extLst>
          </p:cNvPr>
          <p:cNvSpPr>
            <a:spLocks noGrp="1"/>
          </p:cNvSpPr>
          <p:nvPr>
            <p:ph type="sldNum" sz="quarter" idx="10"/>
          </p:nvPr>
        </p:nvSpPr>
        <p:spPr/>
        <p:txBody>
          <a:bodyPr/>
          <a:lstStyle/>
          <a:p>
            <a:fld id="{49D60634-BC9E-485D-8631-CF81DC901F98}" type="slidenum">
              <a:rPr lang="en-US" altLang="en-US" smtClean="0"/>
              <a:pPr/>
              <a:t>25</a:t>
            </a:fld>
            <a:endParaRPr lang="en-US" altLang="en-US"/>
          </a:p>
        </p:txBody>
      </p:sp>
    </p:spTree>
    <p:extLst>
      <p:ext uri="{BB962C8B-B14F-4D97-AF65-F5344CB8AC3E}">
        <p14:creationId xmlns:p14="http://schemas.microsoft.com/office/powerpoint/2010/main" val="1972594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Extended Deterrence</a:t>
            </a:r>
          </a:p>
        </p:txBody>
      </p:sp>
      <p:sp>
        <p:nvSpPr>
          <p:cNvPr id="3" name="Content Placeholder 2"/>
          <p:cNvSpPr>
            <a:spLocks noGrp="1"/>
          </p:cNvSpPr>
          <p:nvPr>
            <p:ph idx="1"/>
          </p:nvPr>
        </p:nvSpPr>
        <p:spPr>
          <a:xfrm>
            <a:off x="304800" y="1295400"/>
            <a:ext cx="7086600" cy="4876800"/>
          </a:xfrm>
        </p:spPr>
        <p:txBody>
          <a:bodyPr/>
          <a:lstStyle/>
          <a:p>
            <a:pPr marL="0" indent="0">
              <a:spcBef>
                <a:spcPts val="600"/>
              </a:spcBef>
              <a:spcAft>
                <a:spcPts val="600"/>
              </a:spcAft>
              <a:buNone/>
            </a:pPr>
            <a:r>
              <a:rPr lang="en-US" sz="2000" i="1" dirty="0"/>
              <a:t>Common purpose – but no single model</a:t>
            </a:r>
          </a:p>
          <a:p>
            <a:pPr lvl="1">
              <a:spcBef>
                <a:spcPts val="600"/>
              </a:spcBef>
              <a:spcAft>
                <a:spcPts val="600"/>
              </a:spcAft>
            </a:pPr>
            <a:r>
              <a:rPr lang="en-US" sz="1800" dirty="0"/>
              <a:t>NATO: deep institutional structure, forward-based nukes </a:t>
            </a:r>
          </a:p>
          <a:p>
            <a:pPr lvl="2">
              <a:spcBef>
                <a:spcPts val="600"/>
              </a:spcBef>
              <a:spcAft>
                <a:spcPts val="600"/>
              </a:spcAft>
            </a:pPr>
            <a:r>
              <a:rPr lang="en-US" sz="1600" dirty="0"/>
              <a:t>How well-suited to new challenges, extended period of tension?</a:t>
            </a:r>
          </a:p>
          <a:p>
            <a:pPr lvl="1">
              <a:spcBef>
                <a:spcPts val="600"/>
              </a:spcBef>
              <a:spcAft>
                <a:spcPts val="600"/>
              </a:spcAft>
            </a:pPr>
            <a:r>
              <a:rPr lang="en-US" sz="1800" dirty="0"/>
              <a:t>East Asia: bilateral treaties, simpler consultation, OTH                            nuclear capabilities</a:t>
            </a:r>
          </a:p>
          <a:p>
            <a:pPr lvl="2">
              <a:spcBef>
                <a:spcPts val="600"/>
              </a:spcBef>
              <a:spcAft>
                <a:spcPts val="600"/>
              </a:spcAft>
            </a:pPr>
            <a:r>
              <a:rPr lang="en-US" sz="1600" dirty="0"/>
              <a:t>How to adapt in response to NK advances – and the China challenge?  </a:t>
            </a:r>
          </a:p>
          <a:p>
            <a:pPr lvl="1">
              <a:spcBef>
                <a:spcPts val="600"/>
              </a:spcBef>
              <a:spcAft>
                <a:spcPts val="600"/>
              </a:spcAft>
            </a:pPr>
            <a:r>
              <a:rPr lang="en-US" sz="1800" dirty="0"/>
              <a:t>Middle East: mature security relationships, but looser                        guarantees – and changing dynamics </a:t>
            </a:r>
          </a:p>
          <a:p>
            <a:pPr lvl="2">
              <a:spcBef>
                <a:spcPts val="600"/>
              </a:spcBef>
              <a:spcAft>
                <a:spcPts val="600"/>
              </a:spcAft>
            </a:pPr>
            <a:r>
              <a:rPr lang="en-US" sz="1600" dirty="0"/>
              <a:t>What might extended deterrence look like – and are we moving toward it?</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26</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655319"/>
            <a:ext cx="1600198" cy="101168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100" y="4191000"/>
            <a:ext cx="1295400" cy="1183671"/>
          </a:xfrm>
          <a:prstGeom prst="rect">
            <a:avLst/>
          </a:prstGeom>
        </p:spPr>
      </p:pic>
      <p:sp>
        <p:nvSpPr>
          <p:cNvPr id="8" name="TextBox 7"/>
          <p:cNvSpPr txBox="1"/>
          <p:nvPr/>
        </p:nvSpPr>
        <p:spPr>
          <a:xfrm>
            <a:off x="1447800" y="5562600"/>
            <a:ext cx="6750566" cy="400110"/>
          </a:xfrm>
          <a:prstGeom prst="rect">
            <a:avLst/>
          </a:prstGeom>
          <a:noFill/>
        </p:spPr>
        <p:txBody>
          <a:bodyPr wrap="none" rtlCol="0">
            <a:spAutoFit/>
          </a:bodyPr>
          <a:lstStyle/>
          <a:p>
            <a:r>
              <a:rPr lang="en-US" sz="2000" i="1" dirty="0">
                <a:solidFill>
                  <a:srgbClr val="C00000"/>
                </a:solidFill>
              </a:rPr>
              <a:t>Should the U.S. run these risks and bear these costs?</a:t>
            </a:r>
          </a:p>
        </p:txBody>
      </p:sp>
      <p:pic>
        <p:nvPicPr>
          <p:cNvPr id="35842" name="Picture 2" descr="Groundwater in South East Asia and the Pacif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1" y="2819400"/>
            <a:ext cx="1447800" cy="13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1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Deterring North Korea</a:t>
            </a:r>
          </a:p>
        </p:txBody>
      </p:sp>
      <p:sp>
        <p:nvSpPr>
          <p:cNvPr id="3" name="Content Placeholder 2"/>
          <p:cNvSpPr>
            <a:spLocks noGrp="1"/>
          </p:cNvSpPr>
          <p:nvPr>
            <p:ph idx="1"/>
          </p:nvPr>
        </p:nvSpPr>
        <p:spPr>
          <a:xfrm>
            <a:off x="304800" y="1143000"/>
            <a:ext cx="7118490" cy="5029200"/>
          </a:xfrm>
        </p:spPr>
        <p:txBody>
          <a:bodyPr/>
          <a:lstStyle/>
          <a:p>
            <a:pPr>
              <a:spcBef>
                <a:spcPts val="0"/>
              </a:spcBef>
              <a:spcAft>
                <a:spcPts val="600"/>
              </a:spcAft>
            </a:pPr>
            <a:r>
              <a:rPr lang="en-US" sz="2400" i="1" dirty="0"/>
              <a:t>How is deterrence affected as NK nuclear capabilities expand?</a:t>
            </a:r>
          </a:p>
          <a:p>
            <a:pPr marL="0" indent="0">
              <a:spcBef>
                <a:spcPts val="0"/>
              </a:spcBef>
              <a:spcAft>
                <a:spcPts val="600"/>
              </a:spcAft>
              <a:buNone/>
            </a:pPr>
            <a:r>
              <a:rPr lang="en-US" sz="2400" i="1" dirty="0"/>
              <a:t>	- </a:t>
            </a:r>
            <a:r>
              <a:rPr lang="en-US" sz="2000" i="1" dirty="0"/>
              <a:t>credibly hold the US homeland at risk</a:t>
            </a:r>
          </a:p>
          <a:p>
            <a:pPr marL="0" indent="0">
              <a:spcBef>
                <a:spcPts val="0"/>
              </a:spcBef>
              <a:spcAft>
                <a:spcPts val="600"/>
              </a:spcAft>
              <a:buNone/>
            </a:pPr>
            <a:r>
              <a:rPr lang="en-US" sz="2000" i="1" dirty="0"/>
              <a:t>	</a:t>
            </a:r>
            <a:r>
              <a:rPr lang="en-US" sz="2400" i="1" dirty="0"/>
              <a:t>- </a:t>
            </a:r>
            <a:r>
              <a:rPr lang="en-US" sz="2000" i="1" dirty="0"/>
              <a:t>attempt to decouple alliances</a:t>
            </a:r>
          </a:p>
          <a:p>
            <a:pPr marL="0" indent="0">
              <a:spcBef>
                <a:spcPts val="0"/>
              </a:spcBef>
              <a:spcAft>
                <a:spcPts val="600"/>
              </a:spcAft>
              <a:buNone/>
            </a:pPr>
            <a:r>
              <a:rPr lang="en-US" sz="2000" i="1" dirty="0"/>
              <a:t>	- tactical nuclear weapons?</a:t>
            </a:r>
          </a:p>
          <a:p>
            <a:pPr>
              <a:spcBef>
                <a:spcPts val="0"/>
              </a:spcBef>
              <a:spcAft>
                <a:spcPts val="600"/>
              </a:spcAft>
            </a:pPr>
            <a:endParaRPr lang="en-US" sz="2400" i="1" dirty="0"/>
          </a:p>
          <a:p>
            <a:pPr>
              <a:spcBef>
                <a:spcPts val="0"/>
              </a:spcBef>
              <a:spcAft>
                <a:spcPts val="600"/>
              </a:spcAft>
            </a:pPr>
            <a:r>
              <a:rPr lang="en-US" sz="2400" i="1" dirty="0"/>
              <a:t>How do we wage a decisive conventional campaign that does not trigger </a:t>
            </a:r>
            <a:r>
              <a:rPr lang="en-US" sz="2400" i="1" dirty="0" err="1"/>
              <a:t>nK</a:t>
            </a:r>
            <a:r>
              <a:rPr lang="en-US" sz="2400" i="1" dirty="0"/>
              <a:t> nuclear use?</a:t>
            </a:r>
            <a:endParaRPr lang="en-US" sz="1600" i="1" dirty="0"/>
          </a:p>
          <a:p>
            <a:pPr marL="0" indent="0">
              <a:spcBef>
                <a:spcPts val="0"/>
              </a:spcBef>
              <a:spcAft>
                <a:spcPts val="600"/>
              </a:spcAft>
              <a:buNone/>
            </a:pPr>
            <a:r>
              <a:rPr lang="en-US" sz="2400" i="1" dirty="0"/>
              <a:t>	- </a:t>
            </a:r>
            <a:r>
              <a:rPr lang="en-US" sz="2000" i="1" dirty="0"/>
              <a:t>their incentives could be high</a:t>
            </a:r>
            <a:endParaRPr lang="en-US" sz="1800" dirty="0"/>
          </a:p>
          <a:p>
            <a:pPr>
              <a:spcBef>
                <a:spcPts val="0"/>
              </a:spcBef>
              <a:spcAft>
                <a:spcPts val="600"/>
              </a:spcAft>
            </a:pPr>
            <a:endParaRPr lang="en-US" sz="2400" i="1" dirty="0"/>
          </a:p>
          <a:p>
            <a:pPr>
              <a:spcBef>
                <a:spcPts val="0"/>
              </a:spcBef>
              <a:spcAft>
                <a:spcPts val="600"/>
              </a:spcAft>
            </a:pPr>
            <a:r>
              <a:rPr lang="en-US" sz="2400" i="1" dirty="0"/>
              <a:t>How do we respond to </a:t>
            </a:r>
            <a:r>
              <a:rPr lang="en-US" sz="2400" i="1" dirty="0" err="1"/>
              <a:t>nK</a:t>
            </a:r>
            <a:r>
              <a:rPr lang="en-US" sz="2400" i="1" dirty="0"/>
              <a:t> limited nuclear use?</a:t>
            </a:r>
            <a:endParaRPr lang="en-US" sz="1600" i="1" dirty="0"/>
          </a:p>
          <a:p>
            <a:pPr marL="914400" lvl="2" indent="0">
              <a:spcBef>
                <a:spcPts val="600"/>
              </a:spcBef>
              <a:spcAft>
                <a:spcPts val="600"/>
              </a:spcAft>
              <a:buNone/>
            </a:pPr>
            <a:r>
              <a:rPr lang="en-US" sz="2000" i="1" dirty="0"/>
              <a:t>-  no ”cookbook” answer </a:t>
            </a:r>
          </a:p>
          <a:p>
            <a:pPr marL="0" indent="0">
              <a:spcBef>
                <a:spcPts val="600"/>
              </a:spcBef>
              <a:spcAft>
                <a:spcPts val="600"/>
              </a:spcAft>
              <a:buNone/>
            </a:pPr>
            <a:r>
              <a:rPr lang="en-US" sz="2400" i="1" dirty="0"/>
              <a:t>	</a:t>
            </a:r>
          </a:p>
          <a:p>
            <a:pPr marL="914400" lvl="1" indent="-514350">
              <a:spcBef>
                <a:spcPts val="600"/>
              </a:spcBef>
              <a:spcAft>
                <a:spcPts val="600"/>
              </a:spcAft>
            </a:pPr>
            <a:endParaRPr lang="en-US" dirty="0"/>
          </a:p>
          <a:p>
            <a:pPr marL="400050" lvl="1" indent="0">
              <a:spcBef>
                <a:spcPts val="600"/>
              </a:spcBef>
              <a:spcAft>
                <a:spcPts val="600"/>
              </a:spcAft>
              <a:buNone/>
            </a:pPr>
            <a:endParaRPr lang="en-US" sz="2400" dirty="0"/>
          </a:p>
          <a:p>
            <a:pPr marL="400050" lvl="1" indent="0">
              <a:spcAft>
                <a:spcPts val="600"/>
              </a:spcAft>
              <a:buNone/>
            </a:pPr>
            <a:r>
              <a:rPr lang="en-US" sz="2400" dirty="0"/>
              <a:t> </a:t>
            </a:r>
            <a:endParaRPr lang="en-US" sz="2000" dirty="0"/>
          </a:p>
          <a:p>
            <a:pPr lvl="1">
              <a:spcAft>
                <a:spcPts val="600"/>
              </a:spcAft>
            </a:pPr>
            <a:endParaRPr lang="en-US" sz="2400" dirty="0"/>
          </a:p>
          <a:p>
            <a:pPr marL="0" indent="0">
              <a:buNone/>
            </a:pPr>
            <a:endParaRPr lang="en-US" sz="2800" dirty="0"/>
          </a:p>
          <a:p>
            <a:endParaRPr lang="en-US" sz="2000" dirty="0"/>
          </a:p>
          <a:p>
            <a:endParaRPr lang="en-US" sz="2000" dirty="0"/>
          </a:p>
          <a:p>
            <a:pPr marL="457200" lvl="1" indent="0">
              <a:buNone/>
            </a:pPr>
            <a:endParaRPr lang="en-US" sz="2400" dirty="0"/>
          </a:p>
          <a:p>
            <a:pPr lvl="1"/>
            <a:endParaRPr lang="en-US" sz="24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27</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290" y="5163919"/>
            <a:ext cx="1720710" cy="10844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048" y="1905000"/>
            <a:ext cx="1620952" cy="1206216"/>
          </a:xfrm>
          <a:prstGeom prst="rect">
            <a:avLst/>
          </a:prstGeom>
        </p:spPr>
      </p:pic>
      <p:pic>
        <p:nvPicPr>
          <p:cNvPr id="7" name="Picture 6" descr="http://ts3.mm.bing.net/images/thumbnail.aspx?q=5009521506320802&amp;id=82f29441133a231a33426ef811382cdc&amp;url=http%3a%2f%2fimg.allvoices.com%2fthumbs%2fimage%2f609%2f609%2f89121464-kim-jong-u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4082" y="328247"/>
            <a:ext cx="1629918" cy="142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3290" y="3588732"/>
            <a:ext cx="1720710" cy="1135668"/>
          </a:xfrm>
          <a:prstGeom prst="rect">
            <a:avLst/>
          </a:prstGeom>
        </p:spPr>
      </p:pic>
    </p:spTree>
    <p:extLst>
      <p:ext uri="{BB962C8B-B14F-4D97-AF65-F5344CB8AC3E}">
        <p14:creationId xmlns:p14="http://schemas.microsoft.com/office/powerpoint/2010/main" val="287892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A3CCCE4-43D2-4374-A5CB-F94787758A24}" type="slidenum">
              <a:rPr lang="en-US" altLang="en-US" smtClean="0"/>
              <a:pPr/>
              <a:t>28</a:t>
            </a:fld>
            <a:endParaRPr lang="en-US" altLang="en-US"/>
          </a:p>
        </p:txBody>
      </p:sp>
      <p:sp>
        <p:nvSpPr>
          <p:cNvPr id="5" name="Rectangle 4"/>
          <p:cNvSpPr/>
          <p:nvPr/>
        </p:nvSpPr>
        <p:spPr>
          <a:xfrm>
            <a:off x="609600" y="914400"/>
            <a:ext cx="7848600" cy="4739759"/>
          </a:xfrm>
          <a:prstGeom prst="rect">
            <a:avLst/>
          </a:prstGeom>
        </p:spPr>
        <p:txBody>
          <a:bodyPr wrap="square">
            <a:spAutoFit/>
          </a:bodyPr>
          <a:lstStyle/>
          <a:p>
            <a:r>
              <a:rPr lang="en-US" sz="2800" i="1" dirty="0"/>
              <a:t>And above all, while defending our own vital interests, nuclear powers must avert those confrontations which bring an adversary to a choice of either a humiliating retreat or a nuclear war.  To adopt that kind of course in the nuclear age would be evidence only of the bankruptcy of our policy – or of a collective death-wish for the world.</a:t>
            </a:r>
          </a:p>
          <a:p>
            <a:endParaRPr lang="en-US" sz="3600" i="1" dirty="0"/>
          </a:p>
          <a:p>
            <a:r>
              <a:rPr lang="en-US" sz="2800" dirty="0"/>
              <a:t>John. F. Kennedy </a:t>
            </a:r>
            <a:br>
              <a:rPr lang="en-US" sz="1400" dirty="0"/>
            </a:br>
            <a:endParaRPr lang="en-US" sz="1400" dirty="0"/>
          </a:p>
        </p:txBody>
      </p:sp>
      <p:pic>
        <p:nvPicPr>
          <p:cNvPr id="37890" name="Picture 2" descr="Image result for jfk cuban missile crisis oval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7162800" y="4536002"/>
            <a:ext cx="1981201" cy="171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26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81000"/>
            <a:ext cx="9037093" cy="954107"/>
          </a:xfrm>
        </p:spPr>
        <p:txBody>
          <a:bodyPr/>
          <a:lstStyle/>
          <a:p>
            <a:r>
              <a:rPr lang="en-US" sz="2800" dirty="0"/>
              <a:t>Can Terrorists or VEOs Be Deterred from Using WMD?</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29</a:t>
            </a:fld>
            <a:endParaRPr lang="en-US" altLang="en-US"/>
          </a:p>
        </p:txBody>
      </p:sp>
      <p:sp>
        <p:nvSpPr>
          <p:cNvPr id="5" name="Flowchart: Connector 4"/>
          <p:cNvSpPr/>
          <p:nvPr/>
        </p:nvSpPr>
        <p:spPr bwMode="auto">
          <a:xfrm>
            <a:off x="1066800" y="2057400"/>
            <a:ext cx="457200" cy="457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8000"/>
              </a:solidFill>
              <a:effectLst/>
              <a:latin typeface="Arial" charset="0"/>
            </a:endParaRPr>
          </a:p>
        </p:txBody>
      </p:sp>
      <p:sp>
        <p:nvSpPr>
          <p:cNvPr id="7" name="TextBox 6"/>
          <p:cNvSpPr txBox="1"/>
          <p:nvPr/>
        </p:nvSpPr>
        <p:spPr>
          <a:xfrm>
            <a:off x="1905000" y="1981200"/>
            <a:ext cx="5486400" cy="707886"/>
          </a:xfrm>
          <a:prstGeom prst="rect">
            <a:avLst/>
          </a:prstGeom>
          <a:noFill/>
        </p:spPr>
        <p:txBody>
          <a:bodyPr wrap="square" rtlCol="0">
            <a:spAutoFit/>
          </a:bodyPr>
          <a:lstStyle/>
          <a:p>
            <a:r>
              <a:rPr lang="en-US" sz="2000" dirty="0"/>
              <a:t>Sure –  every actor weighs costs, risks and benefits, and these can be influenced </a:t>
            </a:r>
          </a:p>
        </p:txBody>
      </p:sp>
      <p:sp>
        <p:nvSpPr>
          <p:cNvPr id="8" name="Flowchart: Connector 7"/>
          <p:cNvSpPr/>
          <p:nvPr/>
        </p:nvSpPr>
        <p:spPr bwMode="auto">
          <a:xfrm>
            <a:off x="1066800" y="4495800"/>
            <a:ext cx="457200" cy="457200"/>
          </a:xfrm>
          <a:prstGeom prst="flowChartConnector">
            <a:avLst/>
          </a:prstGeom>
          <a:solidFill>
            <a:srgbClr val="E6A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8000"/>
              </a:solidFill>
              <a:effectLst/>
              <a:latin typeface="Arial" charset="0"/>
            </a:endParaRPr>
          </a:p>
        </p:txBody>
      </p:sp>
      <p:sp>
        <p:nvSpPr>
          <p:cNvPr id="9" name="TextBox 8"/>
          <p:cNvSpPr txBox="1"/>
          <p:nvPr/>
        </p:nvSpPr>
        <p:spPr>
          <a:xfrm>
            <a:off x="1905000" y="4544199"/>
            <a:ext cx="6477000" cy="400110"/>
          </a:xfrm>
          <a:prstGeom prst="rect">
            <a:avLst/>
          </a:prstGeom>
          <a:noFill/>
        </p:spPr>
        <p:txBody>
          <a:bodyPr wrap="square" rtlCol="0">
            <a:spAutoFit/>
          </a:bodyPr>
          <a:lstStyle/>
          <a:p>
            <a:r>
              <a:rPr lang="en-US" sz="2000" dirty="0"/>
              <a:t>Maybe – it depends on the circumstances </a:t>
            </a:r>
          </a:p>
        </p:txBody>
      </p:sp>
      <p:sp>
        <p:nvSpPr>
          <p:cNvPr id="10" name="Flowchart: Connector 9"/>
          <p:cNvSpPr/>
          <p:nvPr/>
        </p:nvSpPr>
        <p:spPr bwMode="auto">
          <a:xfrm>
            <a:off x="1066800" y="3304401"/>
            <a:ext cx="457200" cy="457200"/>
          </a:xfrm>
          <a:prstGeom prst="flowChartConnector">
            <a:avLst/>
          </a:prstGeom>
          <a:solidFill>
            <a:srgbClr val="D2221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8000"/>
              </a:solidFill>
              <a:effectLst/>
              <a:latin typeface="Arial" charset="0"/>
            </a:endParaRPr>
          </a:p>
        </p:txBody>
      </p:sp>
      <p:sp>
        <p:nvSpPr>
          <p:cNvPr id="11" name="TextBox 10"/>
          <p:cNvSpPr txBox="1"/>
          <p:nvPr/>
        </p:nvSpPr>
        <p:spPr>
          <a:xfrm>
            <a:off x="1905000" y="3276600"/>
            <a:ext cx="5715000" cy="707886"/>
          </a:xfrm>
          <a:prstGeom prst="rect">
            <a:avLst/>
          </a:prstGeom>
          <a:noFill/>
        </p:spPr>
        <p:txBody>
          <a:bodyPr wrap="square" rtlCol="0">
            <a:spAutoFit/>
          </a:bodyPr>
          <a:lstStyle/>
          <a:p>
            <a:r>
              <a:rPr lang="en-US" sz="2000" dirty="0"/>
              <a:t>No way – our VEO adversaries are </a:t>
            </a:r>
            <a:r>
              <a:rPr lang="en-US" sz="2000" dirty="0" err="1"/>
              <a:t>undeterrable</a:t>
            </a:r>
            <a:r>
              <a:rPr lang="en-US" sz="2000" dirty="0"/>
              <a:t>, so “possession = use” </a:t>
            </a:r>
          </a:p>
        </p:txBody>
      </p:sp>
    </p:spTree>
    <p:extLst>
      <p:ext uri="{BB962C8B-B14F-4D97-AF65-F5344CB8AC3E}">
        <p14:creationId xmlns:p14="http://schemas.microsoft.com/office/powerpoint/2010/main" val="144842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148F49-D279-43D4-9F36-4F90EE2B9738}"/>
              </a:ext>
            </a:extLst>
          </p:cNvPr>
          <p:cNvSpPr>
            <a:spLocks noGrp="1"/>
          </p:cNvSpPr>
          <p:nvPr>
            <p:ph type="sldNum" sz="quarter" idx="10"/>
          </p:nvPr>
        </p:nvSpPr>
        <p:spPr/>
        <p:txBody>
          <a:bodyPr/>
          <a:lstStyle/>
          <a:p>
            <a:fld id="{1A3CCCE4-43D2-4374-A5CB-F94787758A24}" type="slidenum">
              <a:rPr lang="en-US" altLang="en-US" smtClean="0"/>
              <a:pPr/>
              <a:t>3</a:t>
            </a:fld>
            <a:endParaRPr lang="en-US" altLang="en-US"/>
          </a:p>
        </p:txBody>
      </p:sp>
      <p:pic>
        <p:nvPicPr>
          <p:cNvPr id="3" name="Picture 2" descr="A picture containing text, indoor&#10;&#10;Description automatically generated">
            <a:extLst>
              <a:ext uri="{FF2B5EF4-FFF2-40B4-BE49-F238E27FC236}">
                <a16:creationId xmlns:a16="http://schemas.microsoft.com/office/drawing/2014/main" id="{37A43A68-6BA9-493E-9F1D-B2F040C4A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4343400" cy="5943600"/>
          </a:xfrm>
          <a:prstGeom prst="rect">
            <a:avLst/>
          </a:prstGeom>
        </p:spPr>
      </p:pic>
      <p:sp>
        <p:nvSpPr>
          <p:cNvPr id="4" name="TextBox 3">
            <a:extLst>
              <a:ext uri="{FF2B5EF4-FFF2-40B4-BE49-F238E27FC236}">
                <a16:creationId xmlns:a16="http://schemas.microsoft.com/office/drawing/2014/main" id="{5366F19D-898C-47A0-952D-4C3136338535}"/>
              </a:ext>
            </a:extLst>
          </p:cNvPr>
          <p:cNvSpPr txBox="1"/>
          <p:nvPr/>
        </p:nvSpPr>
        <p:spPr>
          <a:xfrm>
            <a:off x="5005129" y="2627293"/>
            <a:ext cx="3681671" cy="1384995"/>
          </a:xfrm>
          <a:prstGeom prst="rect">
            <a:avLst/>
          </a:prstGeom>
          <a:noFill/>
        </p:spPr>
        <p:txBody>
          <a:bodyPr wrap="square" rtlCol="0">
            <a:spAutoFit/>
          </a:bodyPr>
          <a:lstStyle/>
          <a:p>
            <a:pPr algn="ctr"/>
            <a:r>
              <a:rPr lang="en-US" sz="2800" dirty="0"/>
              <a:t>Another  Foundational Thought</a:t>
            </a:r>
          </a:p>
        </p:txBody>
      </p:sp>
    </p:spTree>
    <p:extLst>
      <p:ext uri="{BB962C8B-B14F-4D97-AF65-F5344CB8AC3E}">
        <p14:creationId xmlns:p14="http://schemas.microsoft.com/office/powerpoint/2010/main" val="2012599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Last thought….</a:t>
            </a:r>
          </a:p>
        </p:txBody>
      </p:sp>
      <p:sp>
        <p:nvSpPr>
          <p:cNvPr id="3" name="Slide Number Placeholder 2"/>
          <p:cNvSpPr>
            <a:spLocks noGrp="1"/>
          </p:cNvSpPr>
          <p:nvPr>
            <p:ph type="sldNum" sz="quarter" idx="10"/>
          </p:nvPr>
        </p:nvSpPr>
        <p:spPr/>
        <p:txBody>
          <a:bodyPr/>
          <a:lstStyle/>
          <a:p>
            <a:fld id="{0A0CCA12-7E3A-4DA3-87B6-8ADDBC8311F7}" type="slidenum">
              <a:rPr lang="en-US" altLang="en-US" smtClean="0"/>
              <a:pPr/>
              <a:t>30</a:t>
            </a:fld>
            <a:endParaRPr lang="en-US" altLang="en-US"/>
          </a:p>
        </p:txBody>
      </p:sp>
      <p:pic>
        <p:nvPicPr>
          <p:cNvPr id="4" name="Picture 3"/>
          <p:cNvPicPr>
            <a:picLocks noChangeAspect="1"/>
          </p:cNvPicPr>
          <p:nvPr/>
        </p:nvPicPr>
        <p:blipFill>
          <a:blip r:embed="rId3"/>
          <a:stretch>
            <a:fillRect/>
          </a:stretch>
        </p:blipFill>
        <p:spPr>
          <a:xfrm>
            <a:off x="304800" y="2266950"/>
            <a:ext cx="2438400" cy="2438400"/>
          </a:xfrm>
          <a:prstGeom prst="rect">
            <a:avLst/>
          </a:prstGeom>
        </p:spPr>
      </p:pic>
      <p:sp>
        <p:nvSpPr>
          <p:cNvPr id="8" name="Rounded Rectangle 7"/>
          <p:cNvSpPr/>
          <p:nvPr/>
        </p:nvSpPr>
        <p:spPr bwMode="auto">
          <a:xfrm>
            <a:off x="3352800" y="2114550"/>
            <a:ext cx="5486400" cy="268605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solidFill>
                <a:effectLst/>
                <a:latin typeface="Arial" charset="0"/>
              </a:rPr>
              <a:t>Deterrence</a:t>
            </a:r>
            <a:r>
              <a:rPr kumimoji="0" lang="en-US" sz="2400" b="1" i="0" u="none" strike="noStrike" cap="none" normalizeH="0" dirty="0">
                <a:ln>
                  <a:noFill/>
                </a:ln>
                <a:solidFill>
                  <a:schemeClr val="accent1"/>
                </a:solidFill>
                <a:effectLst/>
                <a:latin typeface="Arial" charset="0"/>
              </a:rPr>
              <a:t> is not a pre-eminent value; the primary values are safety and morality</a:t>
            </a:r>
          </a:p>
          <a:p>
            <a:pPr marL="0" marR="0" indent="0" algn="ctr" defTabSz="914400" rtl="0" eaLnBrk="1" fontAlgn="base" latinLnBrk="0" hangingPunct="1">
              <a:lnSpc>
                <a:spcPct val="100000"/>
              </a:lnSpc>
              <a:spcBef>
                <a:spcPct val="0"/>
              </a:spcBef>
              <a:spcAft>
                <a:spcPct val="0"/>
              </a:spcAft>
              <a:buClrTx/>
              <a:buSzTx/>
              <a:buFontTx/>
              <a:buNone/>
              <a:tabLst/>
            </a:pPr>
            <a:endParaRPr lang="en-US" sz="2400" baseline="0" dirty="0">
              <a:solidFill>
                <a:schemeClr val="accent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1"/>
                </a:solidFill>
                <a:latin typeface="Arial" charset="0"/>
              </a:rPr>
              <a:t>Herman Kahn</a:t>
            </a:r>
            <a:endParaRPr kumimoji="0" lang="en-US" sz="2400" b="1"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402972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6168-559F-7AA2-CE79-BC0965CC922B}"/>
              </a:ext>
            </a:extLst>
          </p:cNvPr>
          <p:cNvSpPr>
            <a:spLocks noGrp="1"/>
          </p:cNvSpPr>
          <p:nvPr>
            <p:ph type="title"/>
          </p:nvPr>
        </p:nvSpPr>
        <p:spPr>
          <a:xfrm>
            <a:off x="304800" y="405825"/>
            <a:ext cx="5492750" cy="584775"/>
          </a:xfrm>
        </p:spPr>
        <p:txBody>
          <a:bodyPr/>
          <a:lstStyle/>
          <a:p>
            <a:pPr>
              <a:defRPr/>
            </a:pPr>
            <a:r>
              <a:rPr lang="en-US" sz="3200" dirty="0"/>
              <a:t>Closing Haiku</a:t>
            </a:r>
          </a:p>
        </p:txBody>
      </p:sp>
      <p:sp>
        <p:nvSpPr>
          <p:cNvPr id="3" name="Content Placeholder 2">
            <a:extLst>
              <a:ext uri="{FF2B5EF4-FFF2-40B4-BE49-F238E27FC236}">
                <a16:creationId xmlns:a16="http://schemas.microsoft.com/office/drawing/2014/main" id="{D87C739C-A1A5-3317-BA01-54D8598494D2}"/>
              </a:ext>
            </a:extLst>
          </p:cNvPr>
          <p:cNvSpPr>
            <a:spLocks noGrp="1"/>
          </p:cNvSpPr>
          <p:nvPr>
            <p:ph idx="1"/>
          </p:nvPr>
        </p:nvSpPr>
        <p:spPr>
          <a:xfrm>
            <a:off x="685800" y="1314450"/>
            <a:ext cx="7772400" cy="5264150"/>
          </a:xfrm>
        </p:spPr>
        <p:txBody>
          <a:bodyPr/>
          <a:lstStyle/>
          <a:p>
            <a:pPr marL="0" indent="0" algn="ctr">
              <a:buFontTx/>
              <a:buNone/>
              <a:defRPr/>
            </a:pPr>
            <a:endParaRPr lang="en-US" sz="3200" b="1" i="1" dirty="0">
              <a:solidFill>
                <a:srgbClr val="920000"/>
              </a:solidFill>
            </a:endParaRPr>
          </a:p>
          <a:p>
            <a:pPr marL="0" indent="0" algn="ctr">
              <a:buFontTx/>
              <a:buNone/>
              <a:defRPr/>
            </a:pPr>
            <a:r>
              <a:rPr lang="en-US" sz="2800" b="1" i="1" dirty="0">
                <a:solidFill>
                  <a:srgbClr val="920000"/>
                </a:solidFill>
              </a:rPr>
              <a:t>Next year this </a:t>
            </a:r>
          </a:p>
          <a:p>
            <a:pPr marL="0" indent="0" algn="ctr">
              <a:buFontTx/>
              <a:buNone/>
              <a:defRPr/>
            </a:pPr>
            <a:r>
              <a:rPr lang="en-US" sz="2800" b="1" i="1" dirty="0">
                <a:solidFill>
                  <a:srgbClr val="920000"/>
                </a:solidFill>
              </a:rPr>
              <a:t>class will be taught </a:t>
            </a:r>
          </a:p>
          <a:p>
            <a:pPr marL="0" indent="0" algn="ctr">
              <a:buFontTx/>
              <a:buNone/>
              <a:defRPr/>
            </a:pPr>
            <a:r>
              <a:rPr lang="en-US" sz="2800" b="1" i="1" dirty="0">
                <a:solidFill>
                  <a:srgbClr val="920000"/>
                </a:solidFill>
              </a:rPr>
              <a:t>by a chatbot</a:t>
            </a:r>
          </a:p>
          <a:p>
            <a:pPr>
              <a:defRPr/>
            </a:pPr>
            <a:endParaRPr lang="en-US" dirty="0"/>
          </a:p>
        </p:txBody>
      </p:sp>
      <p:sp>
        <p:nvSpPr>
          <p:cNvPr id="86020" name="Slide Number Placeholder 3">
            <a:extLst>
              <a:ext uri="{FF2B5EF4-FFF2-40B4-BE49-F238E27FC236}">
                <a16:creationId xmlns:a16="http://schemas.microsoft.com/office/drawing/2014/main" id="{97F4F912-0D8F-F9EC-2599-F7F2C75A540F}"/>
              </a:ext>
            </a:extLst>
          </p:cNvPr>
          <p:cNvSpPr>
            <a:spLocks noGrp="1" noChangeArrowheads="1"/>
          </p:cNvSpPr>
          <p:nvPr>
            <p:ph type="sldNum" sz="quarter" idx="12"/>
          </p:nvPr>
        </p:nvSpPr>
        <p:spPr bwMode="auto">
          <a:xfrm>
            <a:off x="8013700" y="6578600"/>
            <a:ext cx="400050" cy="200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b="0" kern="1200">
                <a:solidFill>
                  <a:schemeClr val="tx1"/>
                </a:solidFill>
                <a:latin typeface="Univers" panose="020B0503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FontTx/>
              <a:buNone/>
              <a:defRPr/>
            </a:pPr>
            <a:fld id="{328023D5-D223-4C11-96F6-A205AB2D67CC}" type="slidenum">
              <a:rPr lang="en-US" altLang="en-US" smtClean="0"/>
              <a:pPr>
                <a:spcBef>
                  <a:spcPct val="0"/>
                </a:spcBef>
                <a:buClrTx/>
                <a:buFontTx/>
                <a:buNone/>
                <a:defRPr/>
              </a:pPr>
              <a:t>31</a:t>
            </a:fld>
            <a:endParaRPr lang="en-US" altLang="en-US" sz="800"/>
          </a:p>
        </p:txBody>
      </p:sp>
      <p:pic>
        <p:nvPicPr>
          <p:cNvPr id="86021" name="Picture 2" descr="9 Things To Know About Chat Gpt">
            <a:extLst>
              <a:ext uri="{FF2B5EF4-FFF2-40B4-BE49-F238E27FC236}">
                <a16:creationId xmlns:a16="http://schemas.microsoft.com/office/drawing/2014/main" id="{FFDBF378-C564-C6E8-9907-ECE42B6F7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4267200"/>
            <a:ext cx="2686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0946" y="1617596"/>
            <a:ext cx="3422423" cy="3211996"/>
          </a:xfrm>
          <a:prstGeom prst="rect">
            <a:avLst/>
          </a:prstGeom>
        </p:spPr>
      </p:pic>
      <p:sp>
        <p:nvSpPr>
          <p:cNvPr id="4" name="Title 3"/>
          <p:cNvSpPr>
            <a:spLocks noGrp="1"/>
          </p:cNvSpPr>
          <p:nvPr>
            <p:ph type="title"/>
          </p:nvPr>
        </p:nvSpPr>
        <p:spPr>
          <a:xfrm>
            <a:off x="304800" y="381000"/>
            <a:ext cx="8382000" cy="584775"/>
          </a:xfrm>
        </p:spPr>
        <p:txBody>
          <a:bodyPr/>
          <a:lstStyle/>
          <a:p>
            <a:r>
              <a:rPr lang="en-US" sz="3200" dirty="0"/>
              <a:t>A Resource for You</a:t>
            </a:r>
          </a:p>
        </p:txBody>
      </p:sp>
      <p:sp>
        <p:nvSpPr>
          <p:cNvPr id="3" name="Slide Number Placeholder 2"/>
          <p:cNvSpPr>
            <a:spLocks noGrp="1"/>
          </p:cNvSpPr>
          <p:nvPr>
            <p:ph type="sldNum" sz="quarter" idx="10"/>
          </p:nvPr>
        </p:nvSpPr>
        <p:spPr/>
        <p:txBody>
          <a:bodyPr/>
          <a:lstStyle/>
          <a:p>
            <a:fld id="{1A3CCCE4-43D2-4374-A5CB-F94787758A24}" type="slidenum">
              <a:rPr lang="en-US" altLang="en-US" smtClean="0"/>
              <a:pPr/>
              <a:t>32</a:t>
            </a:fld>
            <a:endParaRPr lang="en-US" altLang="en-US"/>
          </a:p>
        </p:txBody>
      </p:sp>
      <p:sp>
        <p:nvSpPr>
          <p:cNvPr id="6" name="TextBox 5"/>
          <p:cNvSpPr txBox="1"/>
          <p:nvPr/>
        </p:nvSpPr>
        <p:spPr>
          <a:xfrm>
            <a:off x="3581400" y="5029200"/>
            <a:ext cx="2677336" cy="584775"/>
          </a:xfrm>
          <a:prstGeom prst="rect">
            <a:avLst/>
          </a:prstGeom>
          <a:noFill/>
        </p:spPr>
        <p:txBody>
          <a:bodyPr wrap="none" rtlCol="0">
            <a:spAutoFit/>
          </a:bodyPr>
          <a:lstStyle/>
          <a:p>
            <a:r>
              <a:rPr lang="en-US" sz="1600" dirty="0">
                <a:solidFill>
                  <a:srgbClr val="002060"/>
                </a:solidFill>
              </a:rPr>
              <a:t>Paul Bernstein</a:t>
            </a:r>
          </a:p>
          <a:p>
            <a:r>
              <a:rPr lang="en-US" sz="1600" dirty="0">
                <a:solidFill>
                  <a:srgbClr val="002060"/>
                </a:solidFill>
              </a:rPr>
              <a:t>pbernstein83@gmail.com</a:t>
            </a:r>
          </a:p>
        </p:txBody>
      </p:sp>
    </p:spTree>
    <p:extLst>
      <p:ext uri="{BB962C8B-B14F-4D97-AF65-F5344CB8AC3E}">
        <p14:creationId xmlns:p14="http://schemas.microsoft.com/office/powerpoint/2010/main" val="2580595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A3CCCE4-43D2-4374-A5CB-F94787758A24}" type="slidenum">
              <a:rPr lang="en-US" altLang="en-US" smtClean="0"/>
              <a:pPr/>
              <a:t>33</a:t>
            </a:fld>
            <a:endParaRPr lang="en-US" altLang="en-US"/>
          </a:p>
        </p:txBody>
      </p:sp>
      <p:pic>
        <p:nvPicPr>
          <p:cNvPr id="4" name="Picture 3"/>
          <p:cNvPicPr>
            <a:picLocks noChangeAspect="1"/>
          </p:cNvPicPr>
          <p:nvPr/>
        </p:nvPicPr>
        <p:blipFill>
          <a:blip r:embed="rId3"/>
          <a:stretch>
            <a:fillRect/>
          </a:stretch>
        </p:blipFill>
        <p:spPr>
          <a:xfrm>
            <a:off x="1404257" y="1600200"/>
            <a:ext cx="6161314" cy="3450336"/>
          </a:xfrm>
          <a:prstGeom prst="rect">
            <a:avLst/>
          </a:prstGeom>
        </p:spPr>
      </p:pic>
    </p:spTree>
    <p:extLst>
      <p:ext uri="{BB962C8B-B14F-4D97-AF65-F5344CB8AC3E}">
        <p14:creationId xmlns:p14="http://schemas.microsoft.com/office/powerpoint/2010/main" val="260959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46331"/>
          </a:xfrm>
        </p:spPr>
        <p:txBody>
          <a:bodyPr/>
          <a:lstStyle/>
          <a:p>
            <a:r>
              <a:rPr lang="en-US" sz="3600" dirty="0"/>
              <a:t>BACKUPS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34</a:t>
            </a:fld>
            <a:endParaRPr lang="en-US" altLang="en-US"/>
          </a:p>
        </p:txBody>
      </p:sp>
    </p:spTree>
    <p:extLst>
      <p:ext uri="{BB962C8B-B14F-4D97-AF65-F5344CB8AC3E}">
        <p14:creationId xmlns:p14="http://schemas.microsoft.com/office/powerpoint/2010/main" val="4037234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312E-EB5C-4179-AEC8-BBE48F267E64}"/>
              </a:ext>
            </a:extLst>
          </p:cNvPr>
          <p:cNvSpPr>
            <a:spLocks noGrp="1"/>
          </p:cNvSpPr>
          <p:nvPr>
            <p:ph type="title"/>
          </p:nvPr>
        </p:nvSpPr>
        <p:spPr>
          <a:xfrm>
            <a:off x="304800" y="381000"/>
            <a:ext cx="8382000" cy="646331"/>
          </a:xfrm>
        </p:spPr>
        <p:txBody>
          <a:bodyPr/>
          <a:lstStyle/>
          <a:p>
            <a:r>
              <a:rPr lang="en-US" sz="3600" dirty="0"/>
              <a:t>The Old Problem and the New</a:t>
            </a:r>
          </a:p>
        </p:txBody>
      </p:sp>
      <p:sp>
        <p:nvSpPr>
          <p:cNvPr id="4" name="Slide Number Placeholder 3">
            <a:extLst>
              <a:ext uri="{FF2B5EF4-FFF2-40B4-BE49-F238E27FC236}">
                <a16:creationId xmlns:a16="http://schemas.microsoft.com/office/drawing/2014/main" id="{AE911086-ADF4-4ACC-AC3F-C0A20CA4D02E}"/>
              </a:ext>
            </a:extLst>
          </p:cNvPr>
          <p:cNvSpPr>
            <a:spLocks noGrp="1"/>
          </p:cNvSpPr>
          <p:nvPr>
            <p:ph type="sldNum" sz="quarter" idx="10"/>
          </p:nvPr>
        </p:nvSpPr>
        <p:spPr/>
        <p:txBody>
          <a:bodyPr/>
          <a:lstStyle/>
          <a:p>
            <a:fld id="{49D60634-BC9E-485D-8631-CF81DC901F98}" type="slidenum">
              <a:rPr lang="en-US" altLang="en-US" smtClean="0"/>
              <a:pPr/>
              <a:t>35</a:t>
            </a:fld>
            <a:endParaRPr lang="en-US" altLang="en-US"/>
          </a:p>
        </p:txBody>
      </p:sp>
      <p:pic>
        <p:nvPicPr>
          <p:cNvPr id="5" name="Picture 4" descr="Flag of the Soviet Union - Wikipedia">
            <a:extLst>
              <a:ext uri="{FF2B5EF4-FFF2-40B4-BE49-F238E27FC236}">
                <a16:creationId xmlns:a16="http://schemas.microsoft.com/office/drawing/2014/main" id="{34EDACAD-D43C-49F3-A30D-298C7B68B9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828800"/>
            <a:ext cx="885179" cy="475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lag of China - Wikipedia">
            <a:extLst>
              <a:ext uri="{FF2B5EF4-FFF2-40B4-BE49-F238E27FC236}">
                <a16:creationId xmlns:a16="http://schemas.microsoft.com/office/drawing/2014/main" id="{3A6753CA-5C32-4BB4-8B6A-0710562741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5009715"/>
            <a:ext cx="885178" cy="5901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lag of Russia - Wikipedia">
            <a:extLst>
              <a:ext uri="{FF2B5EF4-FFF2-40B4-BE49-F238E27FC236}">
                <a16:creationId xmlns:a16="http://schemas.microsoft.com/office/drawing/2014/main" id="{2C89DE2B-C801-448B-81CC-FBCC1E7203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48" y="4153748"/>
            <a:ext cx="779752" cy="570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0C62FF-0A54-4935-B88D-9BFBD914773A}"/>
              </a:ext>
            </a:extLst>
          </p:cNvPr>
          <p:cNvSpPr txBox="1"/>
          <p:nvPr/>
        </p:nvSpPr>
        <p:spPr>
          <a:xfrm>
            <a:off x="0" y="1382652"/>
            <a:ext cx="885179" cy="400110"/>
          </a:xfrm>
          <a:prstGeom prst="rect">
            <a:avLst/>
          </a:prstGeom>
          <a:noFill/>
        </p:spPr>
        <p:txBody>
          <a:bodyPr wrap="none" rtlCol="0">
            <a:spAutoFit/>
          </a:bodyPr>
          <a:lstStyle/>
          <a:p>
            <a:r>
              <a:rPr lang="en-US" sz="2000" u="sng" dirty="0">
                <a:solidFill>
                  <a:srgbClr val="C00000"/>
                </a:solidFill>
              </a:rPr>
              <a:t>THEN</a:t>
            </a:r>
          </a:p>
        </p:txBody>
      </p:sp>
      <p:sp>
        <p:nvSpPr>
          <p:cNvPr id="11" name="Oval 10">
            <a:extLst>
              <a:ext uri="{FF2B5EF4-FFF2-40B4-BE49-F238E27FC236}">
                <a16:creationId xmlns:a16="http://schemas.microsoft.com/office/drawing/2014/main" id="{6C1CA457-D162-473D-BE0A-B4432695BA57}"/>
              </a:ext>
            </a:extLst>
          </p:cNvPr>
          <p:cNvSpPr/>
          <p:nvPr/>
        </p:nvSpPr>
        <p:spPr bwMode="auto">
          <a:xfrm>
            <a:off x="1600200" y="1500079"/>
            <a:ext cx="1624220" cy="9383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charset="0"/>
              </a:rPr>
              <a:t>Surprise Attack</a:t>
            </a:r>
            <a:endParaRPr kumimoji="0" lang="en-US" sz="1800" b="1"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205576A0-E34E-498B-9160-4B87F079E978}"/>
              </a:ext>
            </a:extLst>
          </p:cNvPr>
          <p:cNvSpPr/>
          <p:nvPr/>
        </p:nvSpPr>
        <p:spPr bwMode="auto">
          <a:xfrm>
            <a:off x="6705600" y="1295400"/>
            <a:ext cx="2005220" cy="111686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err="1">
                <a:latin typeface="Arial" charset="0"/>
              </a:rPr>
              <a:t>InadvertentNuclear</a:t>
            </a:r>
            <a:r>
              <a:rPr lang="en-US" dirty="0">
                <a:latin typeface="Arial" charset="0"/>
              </a:rPr>
              <a:t> War</a:t>
            </a:r>
            <a:endParaRPr kumimoji="0" lang="en-US" sz="1800" b="1"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98DD2C94-2C42-468B-BB91-CFFA09227EA3}"/>
              </a:ext>
            </a:extLst>
          </p:cNvPr>
          <p:cNvSpPr/>
          <p:nvPr/>
        </p:nvSpPr>
        <p:spPr bwMode="auto">
          <a:xfrm>
            <a:off x="6833980" y="4064739"/>
            <a:ext cx="2005220" cy="111686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err="1">
                <a:latin typeface="Arial" charset="0"/>
              </a:rPr>
              <a:t>InadvertentNuclear</a:t>
            </a:r>
            <a:r>
              <a:rPr lang="en-US" dirty="0">
                <a:latin typeface="Arial" charset="0"/>
              </a:rPr>
              <a:t> War</a:t>
            </a:r>
            <a:endParaRPr kumimoji="0" lang="en-US" sz="1800" b="1"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359C700D-201F-4A24-B557-688D6B61B9E5}"/>
              </a:ext>
            </a:extLst>
          </p:cNvPr>
          <p:cNvSpPr txBox="1"/>
          <p:nvPr/>
        </p:nvSpPr>
        <p:spPr>
          <a:xfrm>
            <a:off x="0" y="3333690"/>
            <a:ext cx="811441" cy="400110"/>
          </a:xfrm>
          <a:prstGeom prst="rect">
            <a:avLst/>
          </a:prstGeom>
          <a:noFill/>
        </p:spPr>
        <p:txBody>
          <a:bodyPr wrap="none" rtlCol="0">
            <a:spAutoFit/>
          </a:bodyPr>
          <a:lstStyle/>
          <a:p>
            <a:r>
              <a:rPr lang="en-US" sz="2000" u="sng" dirty="0">
                <a:solidFill>
                  <a:srgbClr val="C00000"/>
                </a:solidFill>
              </a:rPr>
              <a:t>NOW</a:t>
            </a:r>
          </a:p>
        </p:txBody>
      </p:sp>
      <p:sp>
        <p:nvSpPr>
          <p:cNvPr id="18" name="Oval 17">
            <a:extLst>
              <a:ext uri="{FF2B5EF4-FFF2-40B4-BE49-F238E27FC236}">
                <a16:creationId xmlns:a16="http://schemas.microsoft.com/office/drawing/2014/main" id="{CFFF843A-2CA4-48A5-A9D4-AC8AB2156B9C}"/>
              </a:ext>
            </a:extLst>
          </p:cNvPr>
          <p:cNvSpPr/>
          <p:nvPr/>
        </p:nvSpPr>
        <p:spPr bwMode="auto">
          <a:xfrm>
            <a:off x="4114800" y="1174751"/>
            <a:ext cx="2005220" cy="164464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charset="0"/>
              </a:rPr>
              <a:t>Conv War w/Rapid Nuclear Escalation</a:t>
            </a:r>
            <a:endParaRPr kumimoji="0" lang="en-US" sz="1800" b="1" i="0" u="none" strike="noStrike" cap="none" normalizeH="0" baseline="0" dirty="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F266500C-C8F8-4B2C-91E7-284228EFAD4D}"/>
              </a:ext>
            </a:extLst>
          </p:cNvPr>
          <p:cNvSpPr/>
          <p:nvPr/>
        </p:nvSpPr>
        <p:spPr bwMode="auto">
          <a:xfrm>
            <a:off x="4114800" y="3765551"/>
            <a:ext cx="2005220" cy="164464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charset="0"/>
              </a:rPr>
              <a:t>Multi-Domain Calibrated Escalation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8F551E10-7197-46AB-A5E4-18F4C71D7725}"/>
              </a:ext>
            </a:extLst>
          </p:cNvPr>
          <p:cNvSpPr txBox="1"/>
          <p:nvPr/>
        </p:nvSpPr>
        <p:spPr>
          <a:xfrm>
            <a:off x="3886200" y="5486400"/>
            <a:ext cx="1172116" cy="646331"/>
          </a:xfrm>
          <a:prstGeom prst="rect">
            <a:avLst/>
          </a:prstGeom>
          <a:noFill/>
        </p:spPr>
        <p:txBody>
          <a:bodyPr wrap="none" rtlCol="0">
            <a:spAutoFit/>
          </a:bodyPr>
          <a:lstStyle/>
          <a:p>
            <a:r>
              <a:rPr lang="en-US" dirty="0"/>
              <a:t>Non-</a:t>
            </a:r>
            <a:r>
              <a:rPr lang="en-US" dirty="0" err="1"/>
              <a:t>Nuc</a:t>
            </a:r>
            <a:endParaRPr lang="en-US" dirty="0"/>
          </a:p>
          <a:p>
            <a:pPr algn="ctr"/>
            <a:r>
              <a:rPr lang="en-US" dirty="0"/>
              <a:t>Strategic</a:t>
            </a:r>
          </a:p>
        </p:txBody>
      </p:sp>
      <p:sp>
        <p:nvSpPr>
          <p:cNvPr id="21" name="TextBox 20">
            <a:extLst>
              <a:ext uri="{FF2B5EF4-FFF2-40B4-BE49-F238E27FC236}">
                <a16:creationId xmlns:a16="http://schemas.microsoft.com/office/drawing/2014/main" id="{7C0D434F-DE10-43C1-87E8-EBD876B6DEAE}"/>
              </a:ext>
            </a:extLst>
          </p:cNvPr>
          <p:cNvSpPr txBox="1"/>
          <p:nvPr/>
        </p:nvSpPr>
        <p:spPr>
          <a:xfrm>
            <a:off x="5267156" y="5486400"/>
            <a:ext cx="1095172" cy="646331"/>
          </a:xfrm>
          <a:prstGeom prst="rect">
            <a:avLst/>
          </a:prstGeom>
          <a:noFill/>
        </p:spPr>
        <p:txBody>
          <a:bodyPr wrap="none" rtlCol="0">
            <a:spAutoFit/>
          </a:bodyPr>
          <a:lstStyle/>
          <a:p>
            <a:r>
              <a:rPr lang="en-US" dirty="0"/>
              <a:t>Limited </a:t>
            </a:r>
          </a:p>
          <a:p>
            <a:r>
              <a:rPr lang="en-US" dirty="0"/>
              <a:t>Nuclear </a:t>
            </a:r>
          </a:p>
        </p:txBody>
      </p:sp>
      <p:cxnSp>
        <p:nvCxnSpPr>
          <p:cNvPr id="29" name="Straight Connector 28">
            <a:extLst>
              <a:ext uri="{FF2B5EF4-FFF2-40B4-BE49-F238E27FC236}">
                <a16:creationId xmlns:a16="http://schemas.microsoft.com/office/drawing/2014/main" id="{6CCED1E5-75F7-4734-A503-03D752AC7FC0}"/>
              </a:ext>
            </a:extLst>
          </p:cNvPr>
          <p:cNvCxnSpPr>
            <a:stCxn id="21" idx="0"/>
          </p:cNvCxnSpPr>
          <p:nvPr/>
        </p:nvCxnSpPr>
        <p:spPr bwMode="auto">
          <a:xfrm flipH="1" flipV="1">
            <a:off x="5682714" y="5257800"/>
            <a:ext cx="132028" cy="2286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19E9BC6F-3284-403B-999B-40173761CD7C}"/>
              </a:ext>
            </a:extLst>
          </p:cNvPr>
          <p:cNvCxnSpPr>
            <a:stCxn id="9" idx="0"/>
          </p:cNvCxnSpPr>
          <p:nvPr/>
        </p:nvCxnSpPr>
        <p:spPr bwMode="auto">
          <a:xfrm flipV="1">
            <a:off x="4472258" y="5295900"/>
            <a:ext cx="99742" cy="1905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Oval 40">
            <a:extLst>
              <a:ext uri="{FF2B5EF4-FFF2-40B4-BE49-F238E27FC236}">
                <a16:creationId xmlns:a16="http://schemas.microsoft.com/office/drawing/2014/main" id="{1737586B-4D20-454C-91E5-C7F5D34133AE}"/>
              </a:ext>
            </a:extLst>
          </p:cNvPr>
          <p:cNvSpPr/>
          <p:nvPr/>
        </p:nvSpPr>
        <p:spPr bwMode="auto">
          <a:xfrm>
            <a:off x="1380344" y="4191000"/>
            <a:ext cx="1981200" cy="91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Gray Zone/ Hybrid</a:t>
            </a:r>
          </a:p>
        </p:txBody>
      </p:sp>
    </p:spTree>
    <p:extLst>
      <p:ext uri="{BB962C8B-B14F-4D97-AF65-F5344CB8AC3E}">
        <p14:creationId xmlns:p14="http://schemas.microsoft.com/office/powerpoint/2010/main" val="110935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4DC140E-8E87-44A1-AFC3-4D36A91360B2}"/>
              </a:ext>
            </a:extLst>
          </p:cNvPr>
          <p:cNvSpPr/>
          <p:nvPr/>
        </p:nvSpPr>
        <p:spPr bwMode="auto">
          <a:xfrm>
            <a:off x="0" y="5410200"/>
            <a:ext cx="1404401" cy="914400"/>
          </a:xfrm>
          <a:prstGeom prst="ellips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FE2E312E-EB5C-4179-AEC8-BBE48F267E64}"/>
              </a:ext>
            </a:extLst>
          </p:cNvPr>
          <p:cNvSpPr>
            <a:spLocks noGrp="1"/>
          </p:cNvSpPr>
          <p:nvPr>
            <p:ph type="title"/>
          </p:nvPr>
        </p:nvSpPr>
        <p:spPr>
          <a:xfrm>
            <a:off x="304800" y="381000"/>
            <a:ext cx="8382000" cy="646331"/>
          </a:xfrm>
        </p:spPr>
        <p:txBody>
          <a:bodyPr/>
          <a:lstStyle/>
          <a:p>
            <a:r>
              <a:rPr lang="en-US" sz="3600" dirty="0"/>
              <a:t>The Old Problem and the New</a:t>
            </a:r>
          </a:p>
        </p:txBody>
      </p:sp>
      <p:sp>
        <p:nvSpPr>
          <p:cNvPr id="4" name="Slide Number Placeholder 3">
            <a:extLst>
              <a:ext uri="{FF2B5EF4-FFF2-40B4-BE49-F238E27FC236}">
                <a16:creationId xmlns:a16="http://schemas.microsoft.com/office/drawing/2014/main" id="{AE911086-ADF4-4ACC-AC3F-C0A20CA4D02E}"/>
              </a:ext>
            </a:extLst>
          </p:cNvPr>
          <p:cNvSpPr>
            <a:spLocks noGrp="1"/>
          </p:cNvSpPr>
          <p:nvPr>
            <p:ph type="sldNum" sz="quarter" idx="10"/>
          </p:nvPr>
        </p:nvSpPr>
        <p:spPr/>
        <p:txBody>
          <a:bodyPr/>
          <a:lstStyle/>
          <a:p>
            <a:fld id="{49D60634-BC9E-485D-8631-CF81DC901F98}" type="slidenum">
              <a:rPr lang="en-US" altLang="en-US" smtClean="0"/>
              <a:pPr/>
              <a:t>36</a:t>
            </a:fld>
            <a:endParaRPr lang="en-US" altLang="en-US"/>
          </a:p>
        </p:txBody>
      </p:sp>
      <p:pic>
        <p:nvPicPr>
          <p:cNvPr id="5" name="Picture 4" descr="Flag of the Soviet Union - Wikipedia">
            <a:extLst>
              <a:ext uri="{FF2B5EF4-FFF2-40B4-BE49-F238E27FC236}">
                <a16:creationId xmlns:a16="http://schemas.microsoft.com/office/drawing/2014/main" id="{34EDACAD-D43C-49F3-A30D-298C7B68B9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828800"/>
            <a:ext cx="885179" cy="4753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lag of China - Wikipedia">
            <a:extLst>
              <a:ext uri="{FF2B5EF4-FFF2-40B4-BE49-F238E27FC236}">
                <a16:creationId xmlns:a16="http://schemas.microsoft.com/office/drawing/2014/main" id="{3A6753CA-5C32-4BB4-8B6A-0710562741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 y="4839548"/>
            <a:ext cx="885179" cy="570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lag of Russia - Wikipedia">
            <a:extLst>
              <a:ext uri="{FF2B5EF4-FFF2-40B4-BE49-F238E27FC236}">
                <a16:creationId xmlns:a16="http://schemas.microsoft.com/office/drawing/2014/main" id="{2C89DE2B-C801-448B-81CC-FBCC1E7203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48" y="4001348"/>
            <a:ext cx="779752" cy="570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7068225-1529-482A-BBC3-2E6BC9E6D8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798" y="5601548"/>
            <a:ext cx="856202" cy="570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0C62FF-0A54-4935-B88D-9BFBD914773A}"/>
              </a:ext>
            </a:extLst>
          </p:cNvPr>
          <p:cNvSpPr txBox="1"/>
          <p:nvPr/>
        </p:nvSpPr>
        <p:spPr>
          <a:xfrm>
            <a:off x="0" y="1382652"/>
            <a:ext cx="885179" cy="400110"/>
          </a:xfrm>
          <a:prstGeom prst="rect">
            <a:avLst/>
          </a:prstGeom>
          <a:noFill/>
        </p:spPr>
        <p:txBody>
          <a:bodyPr wrap="none" rtlCol="0">
            <a:spAutoFit/>
          </a:bodyPr>
          <a:lstStyle/>
          <a:p>
            <a:r>
              <a:rPr lang="en-US" sz="2000" u="sng" dirty="0">
                <a:solidFill>
                  <a:srgbClr val="C00000"/>
                </a:solidFill>
              </a:rPr>
              <a:t>THEN</a:t>
            </a:r>
          </a:p>
        </p:txBody>
      </p:sp>
      <p:sp>
        <p:nvSpPr>
          <p:cNvPr id="14" name="Oval 13">
            <a:extLst>
              <a:ext uri="{FF2B5EF4-FFF2-40B4-BE49-F238E27FC236}">
                <a16:creationId xmlns:a16="http://schemas.microsoft.com/office/drawing/2014/main" id="{205576A0-E34E-498B-9160-4B87F079E978}"/>
              </a:ext>
            </a:extLst>
          </p:cNvPr>
          <p:cNvSpPr/>
          <p:nvPr/>
        </p:nvSpPr>
        <p:spPr bwMode="auto">
          <a:xfrm>
            <a:off x="6757780" y="1321539"/>
            <a:ext cx="2005220" cy="111686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err="1">
                <a:latin typeface="Arial" charset="0"/>
              </a:rPr>
              <a:t>InadvertentNuclear</a:t>
            </a:r>
            <a:r>
              <a:rPr lang="en-US" dirty="0">
                <a:latin typeface="Arial" charset="0"/>
              </a:rPr>
              <a:t> War</a:t>
            </a:r>
            <a:endParaRPr kumimoji="0" lang="en-US" sz="1800" b="1"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98DD2C94-2C42-468B-BB91-CFFA09227EA3}"/>
              </a:ext>
            </a:extLst>
          </p:cNvPr>
          <p:cNvSpPr/>
          <p:nvPr/>
        </p:nvSpPr>
        <p:spPr bwMode="auto">
          <a:xfrm>
            <a:off x="6833980" y="4064739"/>
            <a:ext cx="2005220" cy="111686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err="1">
                <a:latin typeface="Arial" charset="0"/>
              </a:rPr>
              <a:t>InadvertentNuclear</a:t>
            </a:r>
            <a:r>
              <a:rPr lang="en-US" dirty="0">
                <a:latin typeface="Arial" charset="0"/>
              </a:rPr>
              <a:t> War</a:t>
            </a:r>
            <a:endParaRPr kumimoji="0" lang="en-US" sz="1800" b="1"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359C700D-201F-4A24-B557-688D6B61B9E5}"/>
              </a:ext>
            </a:extLst>
          </p:cNvPr>
          <p:cNvSpPr txBox="1"/>
          <p:nvPr/>
        </p:nvSpPr>
        <p:spPr>
          <a:xfrm>
            <a:off x="0" y="3333690"/>
            <a:ext cx="811441" cy="400110"/>
          </a:xfrm>
          <a:prstGeom prst="rect">
            <a:avLst/>
          </a:prstGeom>
          <a:noFill/>
        </p:spPr>
        <p:txBody>
          <a:bodyPr wrap="none" rtlCol="0">
            <a:spAutoFit/>
          </a:bodyPr>
          <a:lstStyle/>
          <a:p>
            <a:r>
              <a:rPr lang="en-US" sz="2000" u="sng" dirty="0">
                <a:solidFill>
                  <a:srgbClr val="C00000"/>
                </a:solidFill>
              </a:rPr>
              <a:t>NOW</a:t>
            </a:r>
          </a:p>
        </p:txBody>
      </p:sp>
      <p:sp>
        <p:nvSpPr>
          <p:cNvPr id="18" name="Oval 17">
            <a:extLst>
              <a:ext uri="{FF2B5EF4-FFF2-40B4-BE49-F238E27FC236}">
                <a16:creationId xmlns:a16="http://schemas.microsoft.com/office/drawing/2014/main" id="{CFFF843A-2CA4-48A5-A9D4-AC8AB2156B9C}"/>
              </a:ext>
            </a:extLst>
          </p:cNvPr>
          <p:cNvSpPr/>
          <p:nvPr/>
        </p:nvSpPr>
        <p:spPr bwMode="auto">
          <a:xfrm>
            <a:off x="4114800" y="1174751"/>
            <a:ext cx="2005220" cy="164464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charset="0"/>
              </a:rPr>
              <a:t>Conv War w/Rapid Nuclear Escalation</a:t>
            </a:r>
            <a:endParaRPr kumimoji="0" lang="en-US" sz="1800" b="1" i="0" u="none" strike="noStrike" cap="none" normalizeH="0" baseline="0" dirty="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F266500C-C8F8-4B2C-91E7-284228EFAD4D}"/>
              </a:ext>
            </a:extLst>
          </p:cNvPr>
          <p:cNvSpPr/>
          <p:nvPr/>
        </p:nvSpPr>
        <p:spPr bwMode="auto">
          <a:xfrm>
            <a:off x="4114800" y="3765551"/>
            <a:ext cx="2005220" cy="164464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charset="0"/>
              </a:rPr>
              <a:t>Multi-Domain Calibrated Escalation  </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8F551E10-7197-46AB-A5E4-18F4C71D7725}"/>
              </a:ext>
            </a:extLst>
          </p:cNvPr>
          <p:cNvSpPr txBox="1"/>
          <p:nvPr/>
        </p:nvSpPr>
        <p:spPr>
          <a:xfrm>
            <a:off x="3886200" y="5486400"/>
            <a:ext cx="1172116" cy="646331"/>
          </a:xfrm>
          <a:prstGeom prst="rect">
            <a:avLst/>
          </a:prstGeom>
          <a:noFill/>
        </p:spPr>
        <p:txBody>
          <a:bodyPr wrap="none" rtlCol="0">
            <a:spAutoFit/>
          </a:bodyPr>
          <a:lstStyle/>
          <a:p>
            <a:r>
              <a:rPr lang="en-US" dirty="0"/>
              <a:t>Non-</a:t>
            </a:r>
            <a:r>
              <a:rPr lang="en-US" dirty="0" err="1"/>
              <a:t>Nuc</a:t>
            </a:r>
            <a:endParaRPr lang="en-US" dirty="0"/>
          </a:p>
          <a:p>
            <a:pPr algn="ctr"/>
            <a:r>
              <a:rPr lang="en-US" dirty="0"/>
              <a:t>Strategic</a:t>
            </a:r>
          </a:p>
        </p:txBody>
      </p:sp>
      <p:sp>
        <p:nvSpPr>
          <p:cNvPr id="21" name="TextBox 20">
            <a:extLst>
              <a:ext uri="{FF2B5EF4-FFF2-40B4-BE49-F238E27FC236}">
                <a16:creationId xmlns:a16="http://schemas.microsoft.com/office/drawing/2014/main" id="{7C0D434F-DE10-43C1-87E8-EBD876B6DEAE}"/>
              </a:ext>
            </a:extLst>
          </p:cNvPr>
          <p:cNvSpPr txBox="1"/>
          <p:nvPr/>
        </p:nvSpPr>
        <p:spPr>
          <a:xfrm>
            <a:off x="5267156" y="5486400"/>
            <a:ext cx="1095172" cy="646331"/>
          </a:xfrm>
          <a:prstGeom prst="rect">
            <a:avLst/>
          </a:prstGeom>
          <a:noFill/>
        </p:spPr>
        <p:txBody>
          <a:bodyPr wrap="none" rtlCol="0">
            <a:spAutoFit/>
          </a:bodyPr>
          <a:lstStyle/>
          <a:p>
            <a:r>
              <a:rPr lang="en-US" dirty="0"/>
              <a:t>Limited </a:t>
            </a:r>
          </a:p>
          <a:p>
            <a:r>
              <a:rPr lang="en-US" dirty="0"/>
              <a:t>Nuclear </a:t>
            </a:r>
          </a:p>
        </p:txBody>
      </p:sp>
      <p:cxnSp>
        <p:nvCxnSpPr>
          <p:cNvPr id="29" name="Straight Connector 28">
            <a:extLst>
              <a:ext uri="{FF2B5EF4-FFF2-40B4-BE49-F238E27FC236}">
                <a16:creationId xmlns:a16="http://schemas.microsoft.com/office/drawing/2014/main" id="{6CCED1E5-75F7-4734-A503-03D752AC7FC0}"/>
              </a:ext>
            </a:extLst>
          </p:cNvPr>
          <p:cNvCxnSpPr>
            <a:stCxn id="21" idx="0"/>
          </p:cNvCxnSpPr>
          <p:nvPr/>
        </p:nvCxnSpPr>
        <p:spPr bwMode="auto">
          <a:xfrm flipH="1" flipV="1">
            <a:off x="5682714" y="5257800"/>
            <a:ext cx="132028" cy="2286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19E9BC6F-3284-403B-999B-40173761CD7C}"/>
              </a:ext>
            </a:extLst>
          </p:cNvPr>
          <p:cNvCxnSpPr>
            <a:stCxn id="9" idx="0"/>
          </p:cNvCxnSpPr>
          <p:nvPr/>
        </p:nvCxnSpPr>
        <p:spPr bwMode="auto">
          <a:xfrm flipV="1">
            <a:off x="4472258" y="5295900"/>
            <a:ext cx="99742" cy="1905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Oval 40">
            <a:extLst>
              <a:ext uri="{FF2B5EF4-FFF2-40B4-BE49-F238E27FC236}">
                <a16:creationId xmlns:a16="http://schemas.microsoft.com/office/drawing/2014/main" id="{1737586B-4D20-454C-91E5-C7F5D34133AE}"/>
              </a:ext>
            </a:extLst>
          </p:cNvPr>
          <p:cNvSpPr/>
          <p:nvPr/>
        </p:nvSpPr>
        <p:spPr bwMode="auto">
          <a:xfrm>
            <a:off x="1380344" y="4191000"/>
            <a:ext cx="1981200" cy="91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Gray Zone/ Hybrid</a:t>
            </a:r>
          </a:p>
        </p:txBody>
      </p:sp>
      <p:sp>
        <p:nvSpPr>
          <p:cNvPr id="22" name="Oval 21">
            <a:extLst>
              <a:ext uri="{FF2B5EF4-FFF2-40B4-BE49-F238E27FC236}">
                <a16:creationId xmlns:a16="http://schemas.microsoft.com/office/drawing/2014/main" id="{A6A87CF5-2F6A-4C1A-8ABA-70F265744E00}"/>
              </a:ext>
            </a:extLst>
          </p:cNvPr>
          <p:cNvSpPr/>
          <p:nvPr/>
        </p:nvSpPr>
        <p:spPr bwMode="auto">
          <a:xfrm>
            <a:off x="1524000" y="1473940"/>
            <a:ext cx="1624220" cy="93832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charset="0"/>
              </a:rPr>
              <a:t>Surprise Attack</a:t>
            </a: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461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2CA2-5135-400A-BE39-D5D94F0B0F30}"/>
              </a:ext>
            </a:extLst>
          </p:cNvPr>
          <p:cNvSpPr>
            <a:spLocks noGrp="1"/>
          </p:cNvSpPr>
          <p:nvPr>
            <p:ph type="title"/>
          </p:nvPr>
        </p:nvSpPr>
        <p:spPr>
          <a:xfrm>
            <a:off x="304800" y="381001"/>
            <a:ext cx="8382000" cy="990600"/>
          </a:xfrm>
        </p:spPr>
        <p:txBody>
          <a:bodyPr/>
          <a:lstStyle/>
          <a:p>
            <a:r>
              <a:rPr lang="en-US" sz="3200" b="1" i="1" dirty="0">
                <a:solidFill>
                  <a:srgbClr val="2A2A2A"/>
                </a:solidFill>
                <a:effectLst/>
                <a:latin typeface="Postoni"/>
              </a:rPr>
              <a:t>Biden finds limits to America’s deterrent powers  </a:t>
            </a:r>
            <a:r>
              <a:rPr lang="en-US" sz="3200" b="1" dirty="0">
                <a:solidFill>
                  <a:srgbClr val="2A2A2A"/>
                </a:solidFill>
                <a:latin typeface="Postoni"/>
              </a:rPr>
              <a:t>					</a:t>
            </a:r>
            <a:r>
              <a:rPr lang="en-US" sz="3200" b="1" i="0" dirty="0" err="1">
                <a:solidFill>
                  <a:srgbClr val="2A2A2A"/>
                </a:solidFill>
                <a:effectLst/>
                <a:latin typeface="Postoni"/>
              </a:rPr>
              <a:t>WashPo</a:t>
            </a:r>
            <a:r>
              <a:rPr lang="en-US" sz="3200" b="1" i="0" dirty="0">
                <a:solidFill>
                  <a:srgbClr val="2A2A2A"/>
                </a:solidFill>
                <a:effectLst/>
                <a:latin typeface="Postoni"/>
              </a:rPr>
              <a:t> 8 July 2021</a:t>
            </a:r>
            <a:br>
              <a:rPr lang="en-US" b="1" i="0" dirty="0">
                <a:solidFill>
                  <a:srgbClr val="2A2A2A"/>
                </a:solidFill>
                <a:effectLst/>
                <a:latin typeface="Postoni"/>
              </a:rPr>
            </a:br>
            <a:endParaRPr lang="en-US" dirty="0"/>
          </a:p>
        </p:txBody>
      </p:sp>
      <p:sp>
        <p:nvSpPr>
          <p:cNvPr id="3" name="Content Placeholder 2">
            <a:extLst>
              <a:ext uri="{FF2B5EF4-FFF2-40B4-BE49-F238E27FC236}">
                <a16:creationId xmlns:a16="http://schemas.microsoft.com/office/drawing/2014/main" id="{4DE408BC-2376-42CA-B1C3-63F2B8D476FC}"/>
              </a:ext>
            </a:extLst>
          </p:cNvPr>
          <p:cNvSpPr>
            <a:spLocks noGrp="1"/>
          </p:cNvSpPr>
          <p:nvPr>
            <p:ph idx="1"/>
          </p:nvPr>
        </p:nvSpPr>
        <p:spPr>
          <a:xfrm>
            <a:off x="108488" y="1600200"/>
            <a:ext cx="8730712" cy="4572000"/>
          </a:xfrm>
        </p:spPr>
        <p:txBody>
          <a:bodyPr/>
          <a:lstStyle/>
          <a:p>
            <a:pPr marL="0" indent="0">
              <a:spcAft>
                <a:spcPts val="600"/>
              </a:spcAft>
              <a:buNone/>
            </a:pPr>
            <a:r>
              <a:rPr lang="en-US" sz="1900" b="0" i="0" dirty="0">
                <a:solidFill>
                  <a:srgbClr val="2A2A2A"/>
                </a:solidFill>
                <a:effectLst/>
              </a:rPr>
              <a:t>“Not quite 170 days into his term, President Biden has come up against </a:t>
            </a:r>
            <a:r>
              <a:rPr lang="en-US" sz="1900" i="0" dirty="0">
                <a:solidFill>
                  <a:srgbClr val="2A2A2A"/>
                </a:solidFill>
                <a:effectLst/>
              </a:rPr>
              <a:t>limits to his powers to deter foreign actors </a:t>
            </a:r>
            <a:r>
              <a:rPr lang="en-US" sz="1900" b="0" i="0" dirty="0">
                <a:solidFill>
                  <a:srgbClr val="2A2A2A"/>
                </a:solidFill>
                <a:effectLst/>
              </a:rPr>
              <a:t>— specifically Iran-backed militias and Russia-based hackers — from targeting American interests.”</a:t>
            </a:r>
          </a:p>
          <a:p>
            <a:pPr marL="0" indent="0">
              <a:spcAft>
                <a:spcPts val="600"/>
              </a:spcAft>
              <a:buNone/>
            </a:pPr>
            <a:r>
              <a:rPr lang="en-US" sz="1900" b="0" i="0" dirty="0">
                <a:solidFill>
                  <a:srgbClr val="2A2A2A"/>
                </a:solidFill>
                <a:effectLst/>
              </a:rPr>
              <a:t>“What he does about both problems in the coming days, weeks and months — whether he escalates the U.S. response or opts to stay the course — could reshape relations with a regional power eager to expand its influence and a “great power” rival often looking to undermine Washington.</a:t>
            </a:r>
          </a:p>
          <a:p>
            <a:pPr marL="0" indent="0" algn="l">
              <a:spcAft>
                <a:spcPts val="600"/>
              </a:spcAft>
              <a:buNone/>
            </a:pPr>
            <a:r>
              <a:rPr lang="en-US" sz="1900" i="0" dirty="0">
                <a:solidFill>
                  <a:srgbClr val="2A2A2A"/>
                </a:solidFill>
                <a:effectLst/>
              </a:rPr>
              <a:t>“Biden’s approach could also affect relations with other players on the world stage, like China and North Korea, which whom the United States has tense relations</a:t>
            </a:r>
            <a:r>
              <a:rPr lang="en-US" sz="1900" b="1" i="0" dirty="0">
                <a:solidFill>
                  <a:srgbClr val="2A2A2A"/>
                </a:solidFill>
                <a:effectLst/>
              </a:rPr>
              <a:t>.</a:t>
            </a:r>
            <a:endParaRPr lang="en-US" sz="1900" b="0" i="0" dirty="0">
              <a:solidFill>
                <a:srgbClr val="2A2A2A"/>
              </a:solidFill>
              <a:effectLst/>
            </a:endParaRPr>
          </a:p>
          <a:p>
            <a:pPr marL="0" indent="0" algn="l">
              <a:spcAft>
                <a:spcPts val="600"/>
              </a:spcAft>
              <a:buNone/>
            </a:pPr>
            <a:r>
              <a:rPr lang="en-US" sz="1900" b="0" i="0" dirty="0">
                <a:solidFill>
                  <a:srgbClr val="2A2A2A"/>
                </a:solidFill>
                <a:effectLst/>
              </a:rPr>
              <a:t>“The president’s public responses — military retaliation in Iraq and Syria; warnings to Moscow that it must act to rein in hackers on its territory — have not seemed to deter attacks on either front.”</a:t>
            </a:r>
          </a:p>
          <a:p>
            <a:endParaRPr lang="en-US" sz="3600" dirty="0"/>
          </a:p>
        </p:txBody>
      </p:sp>
      <p:sp>
        <p:nvSpPr>
          <p:cNvPr id="4" name="Slide Number Placeholder 3">
            <a:extLst>
              <a:ext uri="{FF2B5EF4-FFF2-40B4-BE49-F238E27FC236}">
                <a16:creationId xmlns:a16="http://schemas.microsoft.com/office/drawing/2014/main" id="{418C3339-863B-4D4B-81E3-31818FDA6CEE}"/>
              </a:ext>
            </a:extLst>
          </p:cNvPr>
          <p:cNvSpPr>
            <a:spLocks noGrp="1"/>
          </p:cNvSpPr>
          <p:nvPr>
            <p:ph type="sldNum" sz="quarter" idx="10"/>
          </p:nvPr>
        </p:nvSpPr>
        <p:spPr/>
        <p:txBody>
          <a:bodyPr/>
          <a:lstStyle/>
          <a:p>
            <a:fld id="{49D60634-BC9E-485D-8631-CF81DC901F98}" type="slidenum">
              <a:rPr lang="en-US" altLang="en-US" smtClean="0"/>
              <a:pPr/>
              <a:t>37</a:t>
            </a:fld>
            <a:endParaRPr lang="en-US" altLang="en-US"/>
          </a:p>
        </p:txBody>
      </p:sp>
    </p:spTree>
    <p:extLst>
      <p:ext uri="{BB962C8B-B14F-4D97-AF65-F5344CB8AC3E}">
        <p14:creationId xmlns:p14="http://schemas.microsoft.com/office/powerpoint/2010/main" val="2922548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2017 National Security Strategy </a:t>
            </a:r>
          </a:p>
        </p:txBody>
      </p:sp>
      <p:sp>
        <p:nvSpPr>
          <p:cNvPr id="3" name="Content Placeholder 2"/>
          <p:cNvSpPr>
            <a:spLocks noGrp="1"/>
          </p:cNvSpPr>
          <p:nvPr>
            <p:ph idx="1"/>
          </p:nvPr>
        </p:nvSpPr>
        <p:spPr>
          <a:xfrm>
            <a:off x="304800" y="1524000"/>
            <a:ext cx="8382000" cy="4724400"/>
          </a:xfrm>
        </p:spPr>
        <p:txBody>
          <a:bodyPr/>
          <a:lstStyle/>
          <a:p>
            <a:pPr marL="0" indent="0">
              <a:spcBef>
                <a:spcPts val="600"/>
              </a:spcBef>
              <a:spcAft>
                <a:spcPts val="600"/>
              </a:spcAft>
              <a:buNone/>
            </a:pPr>
            <a:r>
              <a:rPr lang="en-US" sz="2100" dirty="0"/>
              <a:t>“….Deterrence today is significantly more complex to achieve than during the Cold War.  Adversaries studied the American way of war and began investing in capabilities that targeted our strengths and sought to exploit perceived weaknesses.  The spread of accurate and inexpensive weapons and the use of cyber tools have allowed state and non-state competitors to harm the United States across various domains.  Such capabilities contest what was recently U.S. dominance across the land, air, maritime, space, and cyberspace domains. They also enable adversaries to attempt strategic attacks against the United States – without resorting to nuclear weapons – in ways that could cripple our economy and our ability to deploy military forces.  </a:t>
            </a:r>
            <a:r>
              <a:rPr lang="en-US" sz="2100" dirty="0">
                <a:highlight>
                  <a:srgbClr val="FFFF00"/>
                </a:highlight>
              </a:rPr>
              <a:t>Deterrence must be extended across all these domains and must address all possible strategic attacks.”</a:t>
            </a:r>
            <a:r>
              <a:rPr lang="en-US" sz="2000" dirty="0"/>
              <a:t>  </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38</a:t>
            </a:fld>
            <a:endParaRPr lang="en-US" altLang="en-US"/>
          </a:p>
        </p:txBody>
      </p:sp>
      <p:pic>
        <p:nvPicPr>
          <p:cNvPr id="5" name="Picture 4" descr="Image result for national security strategy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331" y="0"/>
            <a:ext cx="103366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60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36FE-C33C-4877-A5D8-26BBED97D3E7}"/>
              </a:ext>
            </a:extLst>
          </p:cNvPr>
          <p:cNvSpPr>
            <a:spLocks noGrp="1"/>
          </p:cNvSpPr>
          <p:nvPr>
            <p:ph type="title"/>
          </p:nvPr>
        </p:nvSpPr>
        <p:spPr/>
        <p:txBody>
          <a:bodyPr/>
          <a:lstStyle/>
          <a:p>
            <a:r>
              <a:rPr lang="en-US" dirty="0"/>
              <a:t>The Next NSS and NDS? </a:t>
            </a:r>
          </a:p>
        </p:txBody>
      </p:sp>
      <p:sp>
        <p:nvSpPr>
          <p:cNvPr id="4" name="Slide Number Placeholder 3">
            <a:extLst>
              <a:ext uri="{FF2B5EF4-FFF2-40B4-BE49-F238E27FC236}">
                <a16:creationId xmlns:a16="http://schemas.microsoft.com/office/drawing/2014/main" id="{E67477F4-09DF-4E47-AAA2-B930C006DC45}"/>
              </a:ext>
            </a:extLst>
          </p:cNvPr>
          <p:cNvSpPr>
            <a:spLocks noGrp="1"/>
          </p:cNvSpPr>
          <p:nvPr>
            <p:ph type="sldNum" sz="quarter" idx="10"/>
          </p:nvPr>
        </p:nvSpPr>
        <p:spPr/>
        <p:txBody>
          <a:bodyPr/>
          <a:lstStyle/>
          <a:p>
            <a:fld id="{49D60634-BC9E-485D-8631-CF81DC901F98}" type="slidenum">
              <a:rPr lang="en-US" altLang="en-US" smtClean="0"/>
              <a:pPr/>
              <a:t>39</a:t>
            </a:fld>
            <a:endParaRPr lang="en-US" altLang="en-US"/>
          </a:p>
        </p:txBody>
      </p:sp>
      <p:sp>
        <p:nvSpPr>
          <p:cNvPr id="6" name="Content Placeholder 5">
            <a:extLst>
              <a:ext uri="{FF2B5EF4-FFF2-40B4-BE49-F238E27FC236}">
                <a16:creationId xmlns:a16="http://schemas.microsoft.com/office/drawing/2014/main" id="{FAE4619A-F51F-4C47-8975-88C273A8F92D}"/>
              </a:ext>
            </a:extLst>
          </p:cNvPr>
          <p:cNvSpPr>
            <a:spLocks noGrp="1"/>
          </p:cNvSpPr>
          <p:nvPr>
            <p:ph idx="1"/>
          </p:nvPr>
        </p:nvSpPr>
        <p:spPr>
          <a:xfrm>
            <a:off x="152400" y="1371600"/>
            <a:ext cx="8534400" cy="4800600"/>
          </a:xfrm>
        </p:spPr>
        <p:txBody>
          <a:bodyPr/>
          <a:lstStyle/>
          <a:p>
            <a:pPr marL="0" indent="0">
              <a:buNone/>
            </a:pPr>
            <a:r>
              <a:rPr lang="en-US" dirty="0"/>
              <a:t>		</a:t>
            </a:r>
            <a:r>
              <a:rPr lang="en-US" sz="2800" dirty="0"/>
              <a:t> </a:t>
            </a:r>
          </a:p>
          <a:p>
            <a:endParaRPr lang="en-US" b="1" i="0" dirty="0">
              <a:solidFill>
                <a:srgbClr val="9E6105"/>
              </a:solidFill>
              <a:effectLst/>
              <a:latin typeface="Postoni"/>
            </a:endParaRPr>
          </a:p>
          <a:p>
            <a:endParaRPr lang="en-US" b="1" dirty="0">
              <a:solidFill>
                <a:srgbClr val="9E6105"/>
              </a:solidFill>
              <a:latin typeface="Postoni"/>
            </a:endParaRPr>
          </a:p>
          <a:p>
            <a:pPr marL="1828800" lvl="4" indent="0">
              <a:buNone/>
            </a:pPr>
            <a:endParaRPr lang="en-US" b="1" i="0" dirty="0">
              <a:solidFill>
                <a:srgbClr val="9E6105"/>
              </a:solidFill>
              <a:effectLst/>
              <a:latin typeface="Postoni"/>
            </a:endParaRPr>
          </a:p>
          <a:p>
            <a:pPr marL="1828800" lvl="4" indent="0">
              <a:buNone/>
            </a:pPr>
            <a:r>
              <a:rPr lang="en-US" sz="2200" b="1" i="1" dirty="0">
                <a:solidFill>
                  <a:srgbClr val="9E6105"/>
                </a:solidFill>
                <a:effectLst/>
                <a:latin typeface="Arial" panose="020B0604020202020204" pitchFamily="34" charset="0"/>
                <a:cs typeface="Arial" panose="020B0604020202020204" pitchFamily="34" charset="0"/>
              </a:rPr>
              <a:t>Opinion: </a:t>
            </a:r>
            <a:r>
              <a:rPr lang="en-US" sz="2200" b="1" i="1" dirty="0">
                <a:solidFill>
                  <a:srgbClr val="2A2A2A"/>
                </a:solidFill>
                <a:effectLst/>
                <a:latin typeface="Arial" panose="020B0604020202020204" pitchFamily="34" charset="0"/>
                <a:cs typeface="Arial" panose="020B0604020202020204" pitchFamily="34" charset="0"/>
              </a:rPr>
              <a:t>The Pentagon must prepare for a much bigger theater of war </a:t>
            </a:r>
            <a:r>
              <a:rPr lang="en-US" sz="2200" b="1" i="0" dirty="0">
                <a:solidFill>
                  <a:srgbClr val="2A2A2A"/>
                </a:solidFill>
                <a:effectLst/>
                <a:latin typeface="Arial" panose="020B0604020202020204" pitchFamily="34" charset="0"/>
                <a:cs typeface="Arial" panose="020B0604020202020204" pitchFamily="34" charset="0"/>
              </a:rPr>
              <a:t>– </a:t>
            </a:r>
            <a:r>
              <a:rPr lang="en-US" sz="2200" b="1" i="0" dirty="0" err="1">
                <a:solidFill>
                  <a:srgbClr val="2A2A2A"/>
                </a:solidFill>
                <a:effectLst/>
                <a:latin typeface="Arial" panose="020B0604020202020204" pitchFamily="34" charset="0"/>
                <a:cs typeface="Arial" panose="020B0604020202020204" pitchFamily="34" charset="0"/>
              </a:rPr>
              <a:t>WashPo</a:t>
            </a:r>
            <a:r>
              <a:rPr lang="en-US" sz="2200" b="1" i="0" dirty="0">
                <a:solidFill>
                  <a:srgbClr val="2A2A2A"/>
                </a:solidFill>
                <a:effectLst/>
                <a:latin typeface="Arial" panose="020B0604020202020204" pitchFamily="34" charset="0"/>
                <a:cs typeface="Arial" panose="020B0604020202020204" pitchFamily="34" charset="0"/>
              </a:rPr>
              <a:t>  5 May 2021</a:t>
            </a:r>
          </a:p>
          <a:p>
            <a:pPr marL="1828800" lvl="4" indent="0">
              <a:buNone/>
            </a:pPr>
            <a:endParaRPr lang="en-US" sz="2200" b="1" i="0" dirty="0">
              <a:solidFill>
                <a:srgbClr val="2A2A2A"/>
              </a:solidFill>
              <a:effectLst/>
              <a:latin typeface="Arial" panose="020B0604020202020204" pitchFamily="34" charset="0"/>
              <a:cs typeface="Arial" panose="020B0604020202020204" pitchFamily="34" charset="0"/>
            </a:endParaRPr>
          </a:p>
          <a:p>
            <a:pPr lvl="4">
              <a:buFontTx/>
              <a:buChar char="-"/>
            </a:pPr>
            <a:r>
              <a:rPr lang="en-US" b="1" dirty="0">
                <a:solidFill>
                  <a:srgbClr val="2A2A2A"/>
                </a:solidFill>
                <a:latin typeface="Arial" panose="020B0604020202020204" pitchFamily="34" charset="0"/>
                <a:cs typeface="Arial" panose="020B0604020202020204" pitchFamily="34" charset="0"/>
              </a:rPr>
              <a:t>“integrated deterrence” – existing and new capabilities used in new and networked ways</a:t>
            </a:r>
          </a:p>
          <a:p>
            <a:pPr lvl="4">
              <a:buFontTx/>
              <a:buChar char="-"/>
            </a:pPr>
            <a:r>
              <a:rPr lang="en-US" b="1" dirty="0">
                <a:solidFill>
                  <a:srgbClr val="2A2A2A"/>
                </a:solidFill>
                <a:latin typeface="Arial" panose="020B0604020202020204" pitchFamily="34" charset="0"/>
                <a:cs typeface="Arial" panose="020B0604020202020204" pitchFamily="34" charset="0"/>
              </a:rPr>
              <a:t>tailored cross domain concepts to deter and gain advantage across the spectrum of conflict  </a:t>
            </a:r>
            <a:endParaRPr lang="en-US" b="1" i="0" dirty="0">
              <a:solidFill>
                <a:srgbClr val="2A2A2A"/>
              </a:solidFill>
              <a:effectLst/>
              <a:latin typeface="Arial" panose="020B0604020202020204" pitchFamily="34" charset="0"/>
              <a:cs typeface="Arial" panose="020B0604020202020204" pitchFamily="34" charset="0"/>
            </a:endParaRPr>
          </a:p>
          <a:p>
            <a:endParaRPr lang="en-US" b="1" dirty="0">
              <a:solidFill>
                <a:srgbClr val="9E6105"/>
              </a:solidFill>
              <a:latin typeface="Postoni"/>
            </a:endParaRPr>
          </a:p>
          <a:p>
            <a:endParaRPr lang="en-US" b="1" i="0" dirty="0">
              <a:solidFill>
                <a:srgbClr val="9E6105"/>
              </a:solidFill>
              <a:effectLst/>
              <a:latin typeface="Postoni"/>
            </a:endParaRPr>
          </a:p>
          <a:p>
            <a:endParaRPr lang="en-US" dirty="0"/>
          </a:p>
        </p:txBody>
      </p:sp>
      <p:pic>
        <p:nvPicPr>
          <p:cNvPr id="1028" name="Picture 4" descr="INTERIM NATIONAL SECURITY STRATEGIC GUIDANCE 1">
            <a:extLst>
              <a:ext uri="{FF2B5EF4-FFF2-40B4-BE49-F238E27FC236}">
                <a16:creationId xmlns:a16="http://schemas.microsoft.com/office/drawing/2014/main" id="{C87DFB7E-947B-45BC-95FE-D931E321A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3" y="1447800"/>
            <a:ext cx="1291422" cy="1671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C4596B-844E-44F4-A8B9-4135FC079440}"/>
              </a:ext>
            </a:extLst>
          </p:cNvPr>
          <p:cNvSpPr txBox="1"/>
          <p:nvPr/>
        </p:nvSpPr>
        <p:spPr>
          <a:xfrm>
            <a:off x="1738665" y="1600200"/>
            <a:ext cx="5957535" cy="1323439"/>
          </a:xfrm>
          <a:prstGeom prst="rect">
            <a:avLst/>
          </a:prstGeom>
          <a:noFill/>
        </p:spPr>
        <p:txBody>
          <a:bodyPr wrap="square" rtlCol="0">
            <a:spAutoFit/>
          </a:bodyPr>
          <a:lstStyle/>
          <a:p>
            <a:pPr algn="ctr"/>
            <a:r>
              <a:rPr lang="en-US" sz="2000" dirty="0"/>
              <a:t>Recognizes complexity and challenges</a:t>
            </a:r>
          </a:p>
          <a:p>
            <a:pPr algn="ctr"/>
            <a:r>
              <a:rPr lang="en-US" sz="2000" dirty="0"/>
              <a:t> of the security environment, but no</a:t>
            </a:r>
          </a:p>
          <a:p>
            <a:pPr algn="ctr"/>
            <a:r>
              <a:rPr lang="en-US" sz="2000" dirty="0"/>
              <a:t>critical assessment or vision of </a:t>
            </a:r>
          </a:p>
          <a:p>
            <a:pPr algn="ctr"/>
            <a:r>
              <a:rPr lang="en-US" sz="2000" dirty="0"/>
              <a:t> deterrence analogous to 2017 NSS</a:t>
            </a:r>
          </a:p>
        </p:txBody>
      </p:sp>
      <p:pic>
        <p:nvPicPr>
          <p:cNvPr id="1030" name="Picture 6" descr="Lloyd Austin - Wikipedia">
            <a:extLst>
              <a:ext uri="{FF2B5EF4-FFF2-40B4-BE49-F238E27FC236}">
                <a16:creationId xmlns:a16="http://schemas.microsoft.com/office/drawing/2014/main" id="{955620FE-BA40-4C85-84DC-4E2D8FFAE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04" y="3581400"/>
            <a:ext cx="1355896" cy="169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97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68D1B-E35B-4415-BCEF-6B471393204E}"/>
              </a:ext>
            </a:extLst>
          </p:cNvPr>
          <p:cNvSpPr>
            <a:spLocks noGrp="1"/>
          </p:cNvSpPr>
          <p:nvPr>
            <p:ph type="title"/>
          </p:nvPr>
        </p:nvSpPr>
        <p:spPr>
          <a:xfrm>
            <a:off x="304800" y="381000"/>
            <a:ext cx="8839200" cy="954107"/>
          </a:xfrm>
        </p:spPr>
        <p:txBody>
          <a:bodyPr/>
          <a:lstStyle/>
          <a:p>
            <a:r>
              <a:rPr lang="en-US" sz="2800" dirty="0"/>
              <a:t>What We Talk About When We Talk About Deterrence</a:t>
            </a:r>
          </a:p>
        </p:txBody>
      </p:sp>
      <p:sp>
        <p:nvSpPr>
          <p:cNvPr id="3" name="Content Placeholder 2">
            <a:extLst>
              <a:ext uri="{FF2B5EF4-FFF2-40B4-BE49-F238E27FC236}">
                <a16:creationId xmlns:a16="http://schemas.microsoft.com/office/drawing/2014/main" id="{CC9B8C2C-5D63-40A8-8776-72208FEC3BB4}"/>
              </a:ext>
            </a:extLst>
          </p:cNvPr>
          <p:cNvSpPr>
            <a:spLocks noGrp="1"/>
          </p:cNvSpPr>
          <p:nvPr>
            <p:ph idx="1"/>
          </p:nvPr>
        </p:nvSpPr>
        <p:spPr>
          <a:xfrm>
            <a:off x="152400" y="1447800"/>
            <a:ext cx="8839200" cy="4800600"/>
          </a:xfrm>
        </p:spPr>
        <p:txBody>
          <a:bodyPr/>
          <a:lstStyle/>
          <a:p>
            <a:pPr marL="0" indent="0" algn="ctr">
              <a:buNone/>
            </a:pPr>
            <a:r>
              <a:rPr lang="en-US" b="1" i="1" u="sng" dirty="0"/>
              <a:t>Temporal</a:t>
            </a:r>
          </a:p>
          <a:p>
            <a:pPr marL="0" indent="0">
              <a:buNone/>
            </a:pPr>
            <a:r>
              <a:rPr lang="en-US" b="1" dirty="0"/>
              <a:t>	   </a:t>
            </a:r>
            <a:r>
              <a:rPr lang="en-US" dirty="0"/>
              <a:t>General   –   Immediate   –   Intra-war</a:t>
            </a:r>
          </a:p>
          <a:p>
            <a:pPr marL="0" indent="0">
              <a:buNone/>
            </a:pPr>
            <a:endParaRPr lang="en-US" b="1" dirty="0"/>
          </a:p>
          <a:p>
            <a:pPr marL="0" indent="0" algn="ctr">
              <a:buNone/>
            </a:pPr>
            <a:r>
              <a:rPr lang="en-US" b="1" i="1" u="sng" dirty="0"/>
              <a:t>Object</a:t>
            </a:r>
          </a:p>
          <a:p>
            <a:pPr marL="0" indent="0">
              <a:buNone/>
            </a:pPr>
            <a:r>
              <a:rPr lang="en-US" b="1" dirty="0"/>
              <a:t>	  </a:t>
            </a:r>
            <a:r>
              <a:rPr lang="en-US" dirty="0"/>
              <a:t>Tailored  –  Extended – </a:t>
            </a:r>
            <a:r>
              <a:rPr lang="en-US" i="1" dirty="0">
                <a:solidFill>
                  <a:srgbClr val="C00000"/>
                </a:solidFill>
              </a:rPr>
              <a:t>Trilateral</a:t>
            </a:r>
          </a:p>
          <a:p>
            <a:pPr marL="0" indent="0">
              <a:buNone/>
            </a:pPr>
            <a:endParaRPr lang="en-US" dirty="0"/>
          </a:p>
          <a:p>
            <a:pPr marL="0" indent="0" algn="ctr">
              <a:buNone/>
            </a:pPr>
            <a:r>
              <a:rPr lang="en-US" b="1" i="1" u="sng" dirty="0"/>
              <a:t>Capabilities</a:t>
            </a:r>
          </a:p>
          <a:p>
            <a:pPr marL="0" indent="0">
              <a:buNone/>
            </a:pPr>
            <a:r>
              <a:rPr lang="en-US" dirty="0"/>
              <a:t>     Conv – </a:t>
            </a:r>
            <a:r>
              <a:rPr lang="en-US" dirty="0" err="1"/>
              <a:t>Nuc</a:t>
            </a:r>
            <a:r>
              <a:rPr lang="en-US" dirty="0"/>
              <a:t> – Cyber – Space – </a:t>
            </a:r>
            <a:r>
              <a:rPr lang="en-US" i="1" dirty="0">
                <a:solidFill>
                  <a:srgbClr val="C00000"/>
                </a:solidFill>
              </a:rPr>
              <a:t>Integrated</a:t>
            </a:r>
            <a:r>
              <a:rPr lang="en-US" dirty="0"/>
              <a:t> </a:t>
            </a:r>
          </a:p>
          <a:p>
            <a:pPr marL="0" indent="0">
              <a:buNone/>
            </a:pPr>
            <a:endParaRPr lang="en-US" b="1" i="1" u="sng" dirty="0"/>
          </a:p>
        </p:txBody>
      </p:sp>
      <p:sp>
        <p:nvSpPr>
          <p:cNvPr id="4" name="Slide Number Placeholder 3">
            <a:extLst>
              <a:ext uri="{FF2B5EF4-FFF2-40B4-BE49-F238E27FC236}">
                <a16:creationId xmlns:a16="http://schemas.microsoft.com/office/drawing/2014/main" id="{527838F9-2E38-4673-8BDE-7DBB3B90D0C5}"/>
              </a:ext>
            </a:extLst>
          </p:cNvPr>
          <p:cNvSpPr>
            <a:spLocks noGrp="1"/>
          </p:cNvSpPr>
          <p:nvPr>
            <p:ph type="sldNum" sz="quarter" idx="10"/>
          </p:nvPr>
        </p:nvSpPr>
        <p:spPr/>
        <p:txBody>
          <a:bodyPr/>
          <a:lstStyle/>
          <a:p>
            <a:fld id="{49D60634-BC9E-485D-8631-CF81DC901F98}" type="slidenum">
              <a:rPr lang="en-US" altLang="en-US" smtClean="0"/>
              <a:pPr/>
              <a:t>4</a:t>
            </a:fld>
            <a:endParaRPr lang="en-US" altLang="en-US"/>
          </a:p>
        </p:txBody>
      </p:sp>
    </p:spTree>
    <p:extLst>
      <p:ext uri="{BB962C8B-B14F-4D97-AF65-F5344CB8AC3E}">
        <p14:creationId xmlns:p14="http://schemas.microsoft.com/office/powerpoint/2010/main" val="114583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533C-5F5B-4E18-8013-CC496F1BD1ED}"/>
              </a:ext>
            </a:extLst>
          </p:cNvPr>
          <p:cNvSpPr>
            <a:spLocks noGrp="1"/>
          </p:cNvSpPr>
          <p:nvPr>
            <p:ph type="title"/>
          </p:nvPr>
        </p:nvSpPr>
        <p:spPr>
          <a:xfrm>
            <a:off x="304800" y="381000"/>
            <a:ext cx="8382000" cy="646331"/>
          </a:xfrm>
        </p:spPr>
        <p:txBody>
          <a:bodyPr/>
          <a:lstStyle/>
          <a:p>
            <a:r>
              <a:rPr lang="en-US" sz="3600" dirty="0"/>
              <a:t>The Big Deterrence Matrix  </a:t>
            </a:r>
            <a:r>
              <a:rPr lang="en-US" sz="2800" dirty="0"/>
              <a:t>(</a:t>
            </a:r>
            <a:r>
              <a:rPr lang="en-US" sz="2400" dirty="0"/>
              <a:t>work in progress)</a:t>
            </a:r>
            <a:endParaRPr lang="en-US" sz="3600" dirty="0"/>
          </a:p>
        </p:txBody>
      </p:sp>
      <p:sp>
        <p:nvSpPr>
          <p:cNvPr id="3" name="Slide Number Placeholder 2">
            <a:extLst>
              <a:ext uri="{FF2B5EF4-FFF2-40B4-BE49-F238E27FC236}">
                <a16:creationId xmlns:a16="http://schemas.microsoft.com/office/drawing/2014/main" id="{2D47764C-1957-47F4-9A3B-176D60CDDB0B}"/>
              </a:ext>
            </a:extLst>
          </p:cNvPr>
          <p:cNvSpPr>
            <a:spLocks noGrp="1"/>
          </p:cNvSpPr>
          <p:nvPr>
            <p:ph type="sldNum" sz="quarter" idx="10"/>
          </p:nvPr>
        </p:nvSpPr>
        <p:spPr/>
        <p:txBody>
          <a:bodyPr/>
          <a:lstStyle/>
          <a:p>
            <a:fld id="{0A0CCA12-7E3A-4DA3-87B6-8ADDBC8311F7}" type="slidenum">
              <a:rPr lang="en-US" altLang="en-US" smtClean="0"/>
              <a:pPr/>
              <a:t>40</a:t>
            </a:fld>
            <a:endParaRPr lang="en-US" altLang="en-US"/>
          </a:p>
        </p:txBody>
      </p:sp>
      <p:graphicFrame>
        <p:nvGraphicFramePr>
          <p:cNvPr id="4" name="Table 4">
            <a:extLst>
              <a:ext uri="{FF2B5EF4-FFF2-40B4-BE49-F238E27FC236}">
                <a16:creationId xmlns:a16="http://schemas.microsoft.com/office/drawing/2014/main" id="{ECE130E6-1E7D-4A62-B288-08855A0C3B97}"/>
              </a:ext>
            </a:extLst>
          </p:cNvPr>
          <p:cNvGraphicFramePr>
            <a:graphicFrameLocks noGrp="1"/>
          </p:cNvGraphicFramePr>
          <p:nvPr>
            <p:extLst>
              <p:ext uri="{D42A27DB-BD31-4B8C-83A1-F6EECF244321}">
                <p14:modId xmlns:p14="http://schemas.microsoft.com/office/powerpoint/2010/main" val="588736919"/>
              </p:ext>
            </p:extLst>
          </p:nvPr>
        </p:nvGraphicFramePr>
        <p:xfrm>
          <a:off x="0" y="1219200"/>
          <a:ext cx="9144000" cy="5149084"/>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val="854762980"/>
                    </a:ext>
                  </a:extLst>
                </a:gridCol>
                <a:gridCol w="1284610">
                  <a:extLst>
                    <a:ext uri="{9D8B030D-6E8A-4147-A177-3AD203B41FA5}">
                      <a16:colId xmlns:a16="http://schemas.microsoft.com/office/drawing/2014/main" val="1722180050"/>
                    </a:ext>
                  </a:extLst>
                </a:gridCol>
                <a:gridCol w="1001390">
                  <a:extLst>
                    <a:ext uri="{9D8B030D-6E8A-4147-A177-3AD203B41FA5}">
                      <a16:colId xmlns:a16="http://schemas.microsoft.com/office/drawing/2014/main" val="1670697674"/>
                    </a:ext>
                  </a:extLst>
                </a:gridCol>
                <a:gridCol w="1143000">
                  <a:extLst>
                    <a:ext uri="{9D8B030D-6E8A-4147-A177-3AD203B41FA5}">
                      <a16:colId xmlns:a16="http://schemas.microsoft.com/office/drawing/2014/main" val="1840076528"/>
                    </a:ext>
                  </a:extLst>
                </a:gridCol>
                <a:gridCol w="1143000">
                  <a:extLst>
                    <a:ext uri="{9D8B030D-6E8A-4147-A177-3AD203B41FA5}">
                      <a16:colId xmlns:a16="http://schemas.microsoft.com/office/drawing/2014/main" val="3562590062"/>
                    </a:ext>
                  </a:extLst>
                </a:gridCol>
                <a:gridCol w="1143000">
                  <a:extLst>
                    <a:ext uri="{9D8B030D-6E8A-4147-A177-3AD203B41FA5}">
                      <a16:colId xmlns:a16="http://schemas.microsoft.com/office/drawing/2014/main" val="3984840976"/>
                    </a:ext>
                  </a:extLst>
                </a:gridCol>
                <a:gridCol w="1143000">
                  <a:extLst>
                    <a:ext uri="{9D8B030D-6E8A-4147-A177-3AD203B41FA5}">
                      <a16:colId xmlns:a16="http://schemas.microsoft.com/office/drawing/2014/main" val="3525276499"/>
                    </a:ext>
                  </a:extLst>
                </a:gridCol>
                <a:gridCol w="1143000">
                  <a:extLst>
                    <a:ext uri="{9D8B030D-6E8A-4147-A177-3AD203B41FA5}">
                      <a16:colId xmlns:a16="http://schemas.microsoft.com/office/drawing/2014/main" val="2715474713"/>
                    </a:ext>
                  </a:extLst>
                </a:gridCol>
              </a:tblGrid>
              <a:tr h="1012956">
                <a:tc>
                  <a:txBody>
                    <a:bodyPr/>
                    <a:lstStyle/>
                    <a:p>
                      <a:endParaRPr lang="en-US" dirty="0"/>
                    </a:p>
                  </a:txBody>
                  <a:tcPr/>
                </a:tc>
                <a:tc>
                  <a:txBody>
                    <a:bodyPr/>
                    <a:lstStyle/>
                    <a:p>
                      <a:pPr algn="ctr"/>
                      <a:r>
                        <a:rPr lang="en-US" sz="1400" b="1" dirty="0">
                          <a:solidFill>
                            <a:schemeClr val="accent1"/>
                          </a:solidFill>
                        </a:rPr>
                        <a:t>Political Warfare/ </a:t>
                      </a:r>
                    </a:p>
                    <a:p>
                      <a:pPr algn="ctr"/>
                      <a:r>
                        <a:rPr lang="en-US" sz="1400" b="1" dirty="0">
                          <a:solidFill>
                            <a:schemeClr val="accent1"/>
                          </a:solidFill>
                        </a:rPr>
                        <a:t>Gray Zone/ Hybrid</a:t>
                      </a:r>
                    </a:p>
                  </a:txBody>
                  <a:tcPr/>
                </a:tc>
                <a:tc>
                  <a:txBody>
                    <a:bodyPr/>
                    <a:lstStyle/>
                    <a:p>
                      <a:pPr algn="ctr"/>
                      <a:r>
                        <a:rPr lang="en-US" sz="1400" dirty="0">
                          <a:solidFill>
                            <a:schemeClr val="accent1"/>
                          </a:solidFill>
                        </a:rPr>
                        <a:t>Local Fait Accompli</a:t>
                      </a:r>
                    </a:p>
                    <a:p>
                      <a:endParaRPr lang="en-US" sz="1600" dirty="0">
                        <a:solidFill>
                          <a:schemeClr val="accent1"/>
                        </a:solidFill>
                      </a:endParaRPr>
                    </a:p>
                  </a:txBody>
                  <a:tcPr/>
                </a:tc>
                <a:tc>
                  <a:txBody>
                    <a:bodyPr/>
                    <a:lstStyle/>
                    <a:p>
                      <a:pPr algn="ctr"/>
                      <a:r>
                        <a:rPr lang="en-US" sz="1400" dirty="0">
                          <a:solidFill>
                            <a:schemeClr val="accent1"/>
                          </a:solidFill>
                        </a:rPr>
                        <a:t>Escalating Conflict  (Non-</a:t>
                      </a:r>
                      <a:r>
                        <a:rPr lang="en-US" sz="1400" dirty="0" err="1">
                          <a:solidFill>
                            <a:schemeClr val="accent1"/>
                          </a:solidFill>
                        </a:rPr>
                        <a:t>Nuc</a:t>
                      </a:r>
                      <a:r>
                        <a:rPr lang="en-US" sz="1400" dirty="0">
                          <a:solidFill>
                            <a:schemeClr val="accent1"/>
                          </a:solidFill>
                        </a:rPr>
                        <a:t> Strategic + Limited </a:t>
                      </a:r>
                      <a:r>
                        <a:rPr lang="en-US" sz="1400" dirty="0" err="1">
                          <a:solidFill>
                            <a:schemeClr val="accent1"/>
                          </a:solidFill>
                        </a:rPr>
                        <a:t>Nuc</a:t>
                      </a:r>
                      <a:r>
                        <a:rPr lang="en-US" sz="1400" dirty="0">
                          <a:solidFill>
                            <a:schemeClr val="accent1"/>
                          </a:solidFill>
                        </a:rPr>
                        <a:t>)</a:t>
                      </a:r>
                    </a:p>
                  </a:txBody>
                  <a:tcPr/>
                </a:tc>
                <a:tc>
                  <a:txBody>
                    <a:bodyPr/>
                    <a:lstStyle/>
                    <a:p>
                      <a:pPr algn="ctr"/>
                      <a:r>
                        <a:rPr lang="en-US" sz="1400" dirty="0">
                          <a:solidFill>
                            <a:schemeClr val="accent1"/>
                          </a:solidFill>
                        </a:rPr>
                        <a:t>Chem or Bio </a:t>
                      </a:r>
                    </a:p>
                  </a:txBody>
                  <a:tcPr/>
                </a:tc>
                <a:tc>
                  <a:txBody>
                    <a:bodyPr/>
                    <a:lstStyle/>
                    <a:p>
                      <a:pPr algn="ctr"/>
                      <a:r>
                        <a:rPr lang="en-US" sz="1400" dirty="0">
                          <a:solidFill>
                            <a:schemeClr val="accent1"/>
                          </a:solidFill>
                        </a:rPr>
                        <a:t>Strategic-Scale  Cyber </a:t>
                      </a:r>
                    </a:p>
                    <a:p>
                      <a:pPr algn="ctr"/>
                      <a:r>
                        <a:rPr lang="en-US" sz="1400" dirty="0">
                          <a:solidFill>
                            <a:schemeClr val="accent1"/>
                          </a:solidFill>
                        </a:rPr>
                        <a:t>Attacks</a:t>
                      </a:r>
                    </a:p>
                  </a:txBody>
                  <a:tcPr/>
                </a:tc>
                <a:tc>
                  <a:txBody>
                    <a:bodyPr/>
                    <a:lstStyle/>
                    <a:p>
                      <a:pPr algn="ctr"/>
                      <a:r>
                        <a:rPr lang="en-US" sz="1400" dirty="0">
                          <a:solidFill>
                            <a:schemeClr val="accent1"/>
                          </a:solidFill>
                        </a:rPr>
                        <a:t> Strategic Nuclear War</a:t>
                      </a:r>
                    </a:p>
                    <a:p>
                      <a:pPr algn="ctr"/>
                      <a:r>
                        <a:rPr lang="en-US" sz="1400" dirty="0">
                          <a:solidFill>
                            <a:schemeClr val="accent1"/>
                          </a:solidFill>
                        </a:rPr>
                        <a:t>(Bilateral /</a:t>
                      </a:r>
                    </a:p>
                    <a:p>
                      <a:pPr algn="ctr"/>
                      <a:r>
                        <a:rPr lang="en-US" sz="1400" dirty="0">
                          <a:solidFill>
                            <a:schemeClr val="accent1"/>
                          </a:solidFill>
                        </a:rPr>
                        <a:t>Trilateral)</a:t>
                      </a:r>
                    </a:p>
                  </a:txBody>
                  <a:tcPr/>
                </a:tc>
                <a:tc>
                  <a:txBody>
                    <a:bodyPr/>
                    <a:lstStyle/>
                    <a:p>
                      <a:pPr algn="ctr"/>
                      <a:r>
                        <a:rPr lang="en-US" sz="1400" dirty="0">
                          <a:solidFill>
                            <a:schemeClr val="accent1"/>
                          </a:solidFill>
                        </a:rPr>
                        <a:t>Extended </a:t>
                      </a:r>
                    </a:p>
                    <a:p>
                      <a:pPr algn="ctr"/>
                      <a:r>
                        <a:rPr lang="en-US" sz="1400" dirty="0">
                          <a:solidFill>
                            <a:schemeClr val="accent1"/>
                          </a:solidFill>
                        </a:rPr>
                        <a:t>Deterrence</a:t>
                      </a:r>
                    </a:p>
                  </a:txBody>
                  <a:tcPr/>
                </a:tc>
                <a:extLst>
                  <a:ext uri="{0D108BD9-81ED-4DB2-BD59-A6C34878D82A}">
                    <a16:rowId xmlns:a16="http://schemas.microsoft.com/office/drawing/2014/main" val="561255561"/>
                  </a:ext>
                </a:extLst>
              </a:tr>
              <a:tr h="944371">
                <a:tc>
                  <a:txBody>
                    <a:bodyPr/>
                    <a:lstStyle/>
                    <a:p>
                      <a:pPr algn="ctr"/>
                      <a:r>
                        <a:rPr lang="en-US" b="1" dirty="0"/>
                        <a:t>Great</a:t>
                      </a:r>
                    </a:p>
                    <a:p>
                      <a:pPr algn="ctr"/>
                      <a:r>
                        <a:rPr lang="en-US" b="1" dirty="0"/>
                        <a:t>Powers</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761710922"/>
                  </a:ext>
                </a:extLst>
              </a:tr>
              <a:tr h="944371">
                <a:tc>
                  <a:txBody>
                    <a:bodyPr/>
                    <a:lstStyle/>
                    <a:p>
                      <a:pPr algn="ctr"/>
                      <a:r>
                        <a:rPr lang="en-US" b="1" dirty="0"/>
                        <a:t>Rogue </a:t>
                      </a:r>
                    </a:p>
                    <a:p>
                      <a:pPr algn="ctr"/>
                      <a:r>
                        <a:rPr lang="en-US" b="1" dirty="0"/>
                        <a:t>States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477032756"/>
                  </a:ext>
                </a:extLst>
              </a:tr>
              <a:tr h="944371">
                <a:tc>
                  <a:txBody>
                    <a:bodyPr/>
                    <a:lstStyle/>
                    <a:p>
                      <a:pPr algn="ctr"/>
                      <a:endParaRPr lang="en-US" b="1" dirty="0">
                        <a:solidFill>
                          <a:schemeClr val="tx1"/>
                        </a:solidFill>
                      </a:endParaRPr>
                    </a:p>
                    <a:p>
                      <a:pPr algn="ctr"/>
                      <a:r>
                        <a:rPr lang="en-US" b="1" dirty="0">
                          <a:solidFill>
                            <a:schemeClr val="tx1"/>
                          </a:solidFill>
                        </a:rPr>
                        <a:t>VEOs</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52758537"/>
                  </a:ext>
                </a:extLst>
              </a:tr>
              <a:tr h="944371">
                <a:tc>
                  <a:txBody>
                    <a:bodyPr/>
                    <a:lstStyle/>
                    <a:p>
                      <a:pPr algn="ctr"/>
                      <a:endParaRPr lang="en-US" b="1" dirty="0">
                        <a:solidFill>
                          <a:schemeClr val="tx1"/>
                        </a:solidFill>
                      </a:endParaRPr>
                    </a:p>
                    <a:p>
                      <a:pPr algn="ctr"/>
                      <a:r>
                        <a:rPr lang="en-US" b="1" dirty="0">
                          <a:solidFill>
                            <a:schemeClr val="tx1"/>
                          </a:solidFill>
                        </a:rPr>
                        <a:t>Allies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38778934"/>
                  </a:ext>
                </a:extLst>
              </a:tr>
            </a:tbl>
          </a:graphicData>
        </a:graphic>
      </p:graphicFrame>
      <p:sp>
        <p:nvSpPr>
          <p:cNvPr id="5" name="Multiplication Sign 4">
            <a:extLst>
              <a:ext uri="{FF2B5EF4-FFF2-40B4-BE49-F238E27FC236}">
                <a16:creationId xmlns:a16="http://schemas.microsoft.com/office/drawing/2014/main" id="{4BB17590-042C-401C-B080-02F362C43BE8}"/>
              </a:ext>
            </a:extLst>
          </p:cNvPr>
          <p:cNvSpPr/>
          <p:nvPr/>
        </p:nvSpPr>
        <p:spPr bwMode="auto">
          <a:xfrm>
            <a:off x="1524000" y="25146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Multiplication Sign 5">
            <a:extLst>
              <a:ext uri="{FF2B5EF4-FFF2-40B4-BE49-F238E27FC236}">
                <a16:creationId xmlns:a16="http://schemas.microsoft.com/office/drawing/2014/main" id="{FF8A032C-D9E1-4CF0-9CDF-B5C3DB89A76C}"/>
              </a:ext>
            </a:extLst>
          </p:cNvPr>
          <p:cNvSpPr/>
          <p:nvPr/>
        </p:nvSpPr>
        <p:spPr bwMode="auto">
          <a:xfrm>
            <a:off x="2667000" y="25146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Multiplication Sign 6">
            <a:extLst>
              <a:ext uri="{FF2B5EF4-FFF2-40B4-BE49-F238E27FC236}">
                <a16:creationId xmlns:a16="http://schemas.microsoft.com/office/drawing/2014/main" id="{3A93A8C2-8EA4-4B59-8F99-B571222F14BF}"/>
              </a:ext>
            </a:extLst>
          </p:cNvPr>
          <p:cNvSpPr/>
          <p:nvPr/>
        </p:nvSpPr>
        <p:spPr bwMode="auto">
          <a:xfrm>
            <a:off x="3733800" y="25146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Multiplication Sign 7">
            <a:extLst>
              <a:ext uri="{FF2B5EF4-FFF2-40B4-BE49-F238E27FC236}">
                <a16:creationId xmlns:a16="http://schemas.microsoft.com/office/drawing/2014/main" id="{0F29BCF3-2528-4583-8A37-EBF4E9375BC7}"/>
              </a:ext>
            </a:extLst>
          </p:cNvPr>
          <p:cNvSpPr/>
          <p:nvPr/>
        </p:nvSpPr>
        <p:spPr bwMode="auto">
          <a:xfrm>
            <a:off x="4876800" y="25146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Multiplication Sign 8">
            <a:extLst>
              <a:ext uri="{FF2B5EF4-FFF2-40B4-BE49-F238E27FC236}">
                <a16:creationId xmlns:a16="http://schemas.microsoft.com/office/drawing/2014/main" id="{E3F23AB0-175E-44EC-BDE0-915AD0F9C2AA}"/>
              </a:ext>
            </a:extLst>
          </p:cNvPr>
          <p:cNvSpPr/>
          <p:nvPr/>
        </p:nvSpPr>
        <p:spPr bwMode="auto">
          <a:xfrm>
            <a:off x="6019800" y="25146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Multiplication Sign 9">
            <a:extLst>
              <a:ext uri="{FF2B5EF4-FFF2-40B4-BE49-F238E27FC236}">
                <a16:creationId xmlns:a16="http://schemas.microsoft.com/office/drawing/2014/main" id="{FACEA29F-FF9A-4EF6-AB0E-3F13A8D21CEF}"/>
              </a:ext>
            </a:extLst>
          </p:cNvPr>
          <p:cNvSpPr/>
          <p:nvPr/>
        </p:nvSpPr>
        <p:spPr bwMode="auto">
          <a:xfrm>
            <a:off x="3733800" y="35052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Multiplication Sign 10">
            <a:extLst>
              <a:ext uri="{FF2B5EF4-FFF2-40B4-BE49-F238E27FC236}">
                <a16:creationId xmlns:a16="http://schemas.microsoft.com/office/drawing/2014/main" id="{F0271CA2-A63D-4B1C-A26D-84AD08FD2A7E}"/>
              </a:ext>
            </a:extLst>
          </p:cNvPr>
          <p:cNvSpPr/>
          <p:nvPr/>
        </p:nvSpPr>
        <p:spPr bwMode="auto">
          <a:xfrm>
            <a:off x="6019800" y="35052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Multiplication Sign 11">
            <a:extLst>
              <a:ext uri="{FF2B5EF4-FFF2-40B4-BE49-F238E27FC236}">
                <a16:creationId xmlns:a16="http://schemas.microsoft.com/office/drawing/2014/main" id="{120B2687-5C8E-4F94-978F-694C89890DB2}"/>
              </a:ext>
            </a:extLst>
          </p:cNvPr>
          <p:cNvSpPr/>
          <p:nvPr/>
        </p:nvSpPr>
        <p:spPr bwMode="auto">
          <a:xfrm>
            <a:off x="4876800" y="3505200"/>
            <a:ext cx="457200" cy="381000"/>
          </a:xfrm>
          <a:prstGeom prst="mathMultiply">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Multiplication Sign 12">
            <a:extLst>
              <a:ext uri="{FF2B5EF4-FFF2-40B4-BE49-F238E27FC236}">
                <a16:creationId xmlns:a16="http://schemas.microsoft.com/office/drawing/2014/main" id="{DEE91862-91D4-4175-AA97-2E27002BC181}"/>
              </a:ext>
            </a:extLst>
          </p:cNvPr>
          <p:cNvSpPr/>
          <p:nvPr/>
        </p:nvSpPr>
        <p:spPr bwMode="auto">
          <a:xfrm>
            <a:off x="4876800" y="44958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Multiplication Sign 13">
            <a:extLst>
              <a:ext uri="{FF2B5EF4-FFF2-40B4-BE49-F238E27FC236}">
                <a16:creationId xmlns:a16="http://schemas.microsoft.com/office/drawing/2014/main" id="{61B831D4-EF28-477F-9735-5813FEA54228}"/>
              </a:ext>
            </a:extLst>
          </p:cNvPr>
          <p:cNvSpPr/>
          <p:nvPr/>
        </p:nvSpPr>
        <p:spPr bwMode="auto">
          <a:xfrm>
            <a:off x="8305800" y="54864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Multiplication Sign 14">
            <a:extLst>
              <a:ext uri="{FF2B5EF4-FFF2-40B4-BE49-F238E27FC236}">
                <a16:creationId xmlns:a16="http://schemas.microsoft.com/office/drawing/2014/main" id="{AB94CD2C-12C8-4C25-B994-86D5A5905779}"/>
              </a:ext>
            </a:extLst>
          </p:cNvPr>
          <p:cNvSpPr/>
          <p:nvPr/>
        </p:nvSpPr>
        <p:spPr bwMode="auto">
          <a:xfrm>
            <a:off x="7162800" y="25146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Multiplication Sign 15">
            <a:extLst>
              <a:ext uri="{FF2B5EF4-FFF2-40B4-BE49-F238E27FC236}">
                <a16:creationId xmlns:a16="http://schemas.microsoft.com/office/drawing/2014/main" id="{DEEDD21E-4EC2-401C-80F6-8898CB8EA1A1}"/>
              </a:ext>
            </a:extLst>
          </p:cNvPr>
          <p:cNvSpPr/>
          <p:nvPr/>
        </p:nvSpPr>
        <p:spPr bwMode="auto">
          <a:xfrm>
            <a:off x="1524000" y="3505200"/>
            <a:ext cx="457200" cy="3810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21581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34E7-235F-48BC-980F-6AA8C0721CE3}"/>
              </a:ext>
            </a:extLst>
          </p:cNvPr>
          <p:cNvSpPr>
            <a:spLocks noGrp="1"/>
          </p:cNvSpPr>
          <p:nvPr>
            <p:ph type="title"/>
          </p:nvPr>
        </p:nvSpPr>
        <p:spPr/>
        <p:txBody>
          <a:bodyPr/>
          <a:lstStyle/>
          <a:p>
            <a:r>
              <a:rPr lang="en-US" dirty="0"/>
              <a:t>7 Months Later….</a:t>
            </a:r>
          </a:p>
        </p:txBody>
      </p:sp>
      <p:sp>
        <p:nvSpPr>
          <p:cNvPr id="4" name="Slide Number Placeholder 3">
            <a:extLst>
              <a:ext uri="{FF2B5EF4-FFF2-40B4-BE49-F238E27FC236}">
                <a16:creationId xmlns:a16="http://schemas.microsoft.com/office/drawing/2014/main" id="{0ACF951D-8EDF-42E9-9E0B-0B2D5F58E8E4}"/>
              </a:ext>
            </a:extLst>
          </p:cNvPr>
          <p:cNvSpPr>
            <a:spLocks noGrp="1"/>
          </p:cNvSpPr>
          <p:nvPr>
            <p:ph type="sldNum" sz="quarter" idx="10"/>
          </p:nvPr>
        </p:nvSpPr>
        <p:spPr/>
        <p:txBody>
          <a:bodyPr/>
          <a:lstStyle/>
          <a:p>
            <a:fld id="{49D60634-BC9E-485D-8631-CF81DC901F98}" type="slidenum">
              <a:rPr lang="en-US" altLang="en-US" smtClean="0"/>
              <a:pPr/>
              <a:t>41</a:t>
            </a:fld>
            <a:endParaRPr lang="en-US" altLang="en-US"/>
          </a:p>
        </p:txBody>
      </p:sp>
      <p:pic>
        <p:nvPicPr>
          <p:cNvPr id="5124" name="Picture 4" descr="Vladimir Putin hints at constitution change for presidential terms |  Financial Times">
            <a:extLst>
              <a:ext uri="{FF2B5EF4-FFF2-40B4-BE49-F238E27FC236}">
                <a16:creationId xmlns:a16="http://schemas.microsoft.com/office/drawing/2014/main" id="{052FBB62-057E-49F7-BACD-5E97FE167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121" y="1333500"/>
            <a:ext cx="3197679"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p: Possible Russian Invasion of Ukraine">
            <a:extLst>
              <a:ext uri="{FF2B5EF4-FFF2-40B4-BE49-F238E27FC236}">
                <a16:creationId xmlns:a16="http://schemas.microsoft.com/office/drawing/2014/main" id="{D1723EC6-49D6-49F2-BB22-0847CF89DC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45169"/>
            <a:ext cx="4800600" cy="23886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tellite photos raise concerns of Russian military build-up near Ukraine -  CNN">
            <a:extLst>
              <a:ext uri="{FF2B5EF4-FFF2-40B4-BE49-F238E27FC236}">
                <a16:creationId xmlns:a16="http://schemas.microsoft.com/office/drawing/2014/main" id="{0B6227BA-CEC3-4446-8E7C-0989B1978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9100"/>
            <a:ext cx="3605893" cy="2019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008C2F-B91C-489D-93DB-28E2E69675D3}"/>
              </a:ext>
            </a:extLst>
          </p:cNvPr>
          <p:cNvSpPr txBox="1"/>
          <p:nvPr/>
        </p:nvSpPr>
        <p:spPr>
          <a:xfrm>
            <a:off x="4191000" y="4229100"/>
            <a:ext cx="4953001" cy="1938992"/>
          </a:xfrm>
          <a:prstGeom prst="rect">
            <a:avLst/>
          </a:prstGeom>
          <a:noFill/>
        </p:spPr>
        <p:txBody>
          <a:bodyPr wrap="square" rtlCol="0">
            <a:spAutoFit/>
          </a:bodyPr>
          <a:lstStyle/>
          <a:p>
            <a:r>
              <a:rPr lang="en-US" sz="2400" i="1" dirty="0"/>
              <a:t>What’s our deterrence strategy?</a:t>
            </a:r>
          </a:p>
          <a:p>
            <a:endParaRPr lang="en-US" sz="2400" i="1" dirty="0"/>
          </a:p>
          <a:p>
            <a:r>
              <a:rPr lang="en-US" sz="2400" i="1" dirty="0"/>
              <a:t>Is it “integrated?”</a:t>
            </a:r>
          </a:p>
          <a:p>
            <a:endParaRPr lang="en-US" sz="2400" i="1" dirty="0"/>
          </a:p>
          <a:p>
            <a:r>
              <a:rPr lang="en-US" sz="2400" i="1" dirty="0"/>
              <a:t>Will it work?</a:t>
            </a:r>
          </a:p>
        </p:txBody>
      </p:sp>
    </p:spTree>
    <p:extLst>
      <p:ext uri="{BB962C8B-B14F-4D97-AF65-F5344CB8AC3E}">
        <p14:creationId xmlns:p14="http://schemas.microsoft.com/office/powerpoint/2010/main" val="1019468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CFD42EEC-648A-4A5E-9F9F-A97259013F16}"/>
              </a:ext>
            </a:extLst>
          </p:cNvPr>
          <p:cNvSpPr/>
          <p:nvPr/>
        </p:nvSpPr>
        <p:spPr bwMode="auto">
          <a:xfrm>
            <a:off x="7924799" y="5330952"/>
            <a:ext cx="1066801" cy="1146048"/>
          </a:xfrm>
          <a:prstGeom prst="flowChartDocument">
            <a:avLst/>
          </a:prstGeom>
          <a:solidFill>
            <a:srgbClr val="00206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C115159E-AF7B-48BE-9127-BFFB099AE5F5}"/>
              </a:ext>
            </a:extLst>
          </p:cNvPr>
          <p:cNvSpPr>
            <a:spLocks noGrp="1"/>
          </p:cNvSpPr>
          <p:nvPr>
            <p:ph type="title"/>
          </p:nvPr>
        </p:nvSpPr>
        <p:spPr>
          <a:xfrm>
            <a:off x="304800" y="381000"/>
            <a:ext cx="8382000" cy="584775"/>
          </a:xfrm>
        </p:spPr>
        <p:txBody>
          <a:bodyPr/>
          <a:lstStyle/>
          <a:p>
            <a:r>
              <a:rPr lang="en-US" sz="3200" dirty="0"/>
              <a:t>Nuclear Deterrence Challenges </a:t>
            </a:r>
          </a:p>
        </p:txBody>
      </p:sp>
      <p:sp>
        <p:nvSpPr>
          <p:cNvPr id="3" name="Content Placeholder 2">
            <a:extLst>
              <a:ext uri="{FF2B5EF4-FFF2-40B4-BE49-F238E27FC236}">
                <a16:creationId xmlns:a16="http://schemas.microsoft.com/office/drawing/2014/main" id="{5738C523-C24C-4F9C-AD8D-3B87C3A94989}"/>
              </a:ext>
            </a:extLst>
          </p:cNvPr>
          <p:cNvSpPr>
            <a:spLocks noGrp="1"/>
          </p:cNvSpPr>
          <p:nvPr>
            <p:ph idx="1"/>
          </p:nvPr>
        </p:nvSpPr>
        <p:spPr>
          <a:xfrm>
            <a:off x="304799" y="1219200"/>
            <a:ext cx="7310845" cy="4953000"/>
          </a:xfrm>
        </p:spPr>
        <p:txBody>
          <a:bodyPr/>
          <a:lstStyle/>
          <a:p>
            <a:pPr>
              <a:spcBef>
                <a:spcPts val="1800"/>
              </a:spcBef>
            </a:pPr>
            <a:r>
              <a:rPr lang="en-US" sz="2200" b="1" i="1" dirty="0">
                <a:solidFill>
                  <a:srgbClr val="C00000"/>
                </a:solidFill>
              </a:rPr>
              <a:t>Meta-issue</a:t>
            </a:r>
            <a:r>
              <a:rPr lang="en-US" sz="2200" b="1" dirty="0">
                <a:solidFill>
                  <a:srgbClr val="C00000"/>
                </a:solidFill>
              </a:rPr>
              <a:t>:  </a:t>
            </a:r>
            <a:r>
              <a:rPr lang="en-US" sz="2200" dirty="0"/>
              <a:t>How do we balance goals of “reduced reliance” and “safe, secure, effective nuclear deterrent” in the emerging security environment?</a:t>
            </a:r>
          </a:p>
          <a:p>
            <a:pPr lvl="1">
              <a:spcBef>
                <a:spcPts val="600"/>
              </a:spcBef>
            </a:pPr>
            <a:r>
              <a:rPr lang="en-US" sz="2000" dirty="0"/>
              <a:t>Declaratory Policy – circumstances of nuclear use</a:t>
            </a:r>
          </a:p>
          <a:p>
            <a:pPr lvl="1">
              <a:spcBef>
                <a:spcPts val="600"/>
              </a:spcBef>
            </a:pPr>
            <a:r>
              <a:rPr lang="en-US" sz="2000" dirty="0"/>
              <a:t>Force modernization – scope and pace</a:t>
            </a:r>
          </a:p>
          <a:p>
            <a:pPr lvl="1">
              <a:spcBef>
                <a:spcPts val="600"/>
              </a:spcBef>
            </a:pPr>
            <a:r>
              <a:rPr lang="en-US" sz="2000" dirty="0"/>
              <a:t>Deter limited nuclear use – required capabilities</a:t>
            </a:r>
          </a:p>
          <a:p>
            <a:pPr lvl="1">
              <a:spcBef>
                <a:spcPts val="600"/>
              </a:spcBef>
            </a:pPr>
            <a:r>
              <a:rPr lang="en-US" sz="2000" dirty="0"/>
              <a:t>“Substitution” – non-nuclear for nuclear </a:t>
            </a:r>
          </a:p>
          <a:p>
            <a:pPr>
              <a:spcBef>
                <a:spcPts val="1800"/>
              </a:spcBef>
            </a:pPr>
            <a:r>
              <a:rPr lang="en-US" sz="2200" b="1" i="1" dirty="0">
                <a:solidFill>
                  <a:srgbClr val="C00000"/>
                </a:solidFill>
              </a:rPr>
              <a:t>“Pivot” issues</a:t>
            </a:r>
          </a:p>
          <a:p>
            <a:pPr lvl="1">
              <a:spcBef>
                <a:spcPts val="1800"/>
              </a:spcBef>
            </a:pPr>
            <a:r>
              <a:rPr lang="en-US" sz="2000" dirty="0"/>
              <a:t>China’s nuclear expansion – two nuclear peers and trilateral deterrence in the next decade</a:t>
            </a:r>
          </a:p>
          <a:p>
            <a:pPr lvl="1">
              <a:spcBef>
                <a:spcPts val="1800"/>
              </a:spcBef>
            </a:pPr>
            <a:r>
              <a:rPr lang="en-US" sz="2000" dirty="0"/>
              <a:t>Nuclear / non-nuclear interactions -- new risks and escalation pathways</a:t>
            </a:r>
          </a:p>
          <a:p>
            <a:pPr marL="0" indent="0">
              <a:spcBef>
                <a:spcPts val="1800"/>
              </a:spcBef>
              <a:buNone/>
            </a:pPr>
            <a:endParaRPr lang="en-US" sz="2000" dirty="0"/>
          </a:p>
          <a:p>
            <a:pPr>
              <a:spcBef>
                <a:spcPts val="1800"/>
              </a:spcBef>
            </a:pPr>
            <a:endParaRPr lang="en-US" sz="2000" dirty="0"/>
          </a:p>
        </p:txBody>
      </p:sp>
      <p:sp>
        <p:nvSpPr>
          <p:cNvPr id="4" name="Slide Number Placeholder 3">
            <a:extLst>
              <a:ext uri="{FF2B5EF4-FFF2-40B4-BE49-F238E27FC236}">
                <a16:creationId xmlns:a16="http://schemas.microsoft.com/office/drawing/2014/main" id="{3CE3DE80-022A-4547-AE08-36CAB95AC219}"/>
              </a:ext>
            </a:extLst>
          </p:cNvPr>
          <p:cNvSpPr>
            <a:spLocks noGrp="1"/>
          </p:cNvSpPr>
          <p:nvPr>
            <p:ph type="sldNum" sz="quarter" idx="10"/>
          </p:nvPr>
        </p:nvSpPr>
        <p:spPr/>
        <p:txBody>
          <a:bodyPr/>
          <a:lstStyle/>
          <a:p>
            <a:fld id="{49D60634-BC9E-485D-8631-CF81DC901F98}" type="slidenum">
              <a:rPr lang="en-US" altLang="en-US" smtClean="0"/>
              <a:pPr/>
              <a:t>42</a:t>
            </a:fld>
            <a:endParaRPr lang="en-US" altLang="en-US"/>
          </a:p>
        </p:txBody>
      </p:sp>
      <p:pic>
        <p:nvPicPr>
          <p:cNvPr id="5" name="Picture 2" descr="NPR Cover Page">
            <a:extLst>
              <a:ext uri="{FF2B5EF4-FFF2-40B4-BE49-F238E27FC236}">
                <a16:creationId xmlns:a16="http://schemas.microsoft.com/office/drawing/2014/main" id="{1A6F8148-996D-4EB6-B815-8731EC358C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15645" y="27212"/>
            <a:ext cx="152835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w: Down 5">
            <a:extLst>
              <a:ext uri="{FF2B5EF4-FFF2-40B4-BE49-F238E27FC236}">
                <a16:creationId xmlns:a16="http://schemas.microsoft.com/office/drawing/2014/main" id="{EF5100F1-4DF0-48B6-A236-869D2A3AB5AE}"/>
              </a:ext>
            </a:extLst>
          </p:cNvPr>
          <p:cNvSpPr/>
          <p:nvPr/>
        </p:nvSpPr>
        <p:spPr bwMode="auto">
          <a:xfrm>
            <a:off x="8202168" y="3048000"/>
            <a:ext cx="484632" cy="1752600"/>
          </a:xfrm>
          <a:prstGeom prst="downArrow">
            <a:avLst/>
          </a:prstGeom>
          <a:solidFill>
            <a:srgbClr val="002060"/>
          </a:solidFill>
          <a:ln>
            <a:solidFill>
              <a:schemeClr val="accent5">
                <a:lumMod val="75000"/>
              </a:schemeClr>
            </a:solidFill>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71D16460-D77C-4B1B-B92E-8889AB2264AB}"/>
              </a:ext>
            </a:extLst>
          </p:cNvPr>
          <p:cNvSpPr txBox="1"/>
          <p:nvPr/>
        </p:nvSpPr>
        <p:spPr>
          <a:xfrm>
            <a:off x="8077200" y="2209800"/>
            <a:ext cx="697627" cy="369332"/>
          </a:xfrm>
          <a:prstGeom prst="rect">
            <a:avLst/>
          </a:prstGeom>
          <a:noFill/>
        </p:spPr>
        <p:txBody>
          <a:bodyPr wrap="none" rtlCol="0">
            <a:spAutoFit/>
          </a:bodyPr>
          <a:lstStyle/>
          <a:p>
            <a:r>
              <a:rPr lang="en-US" dirty="0"/>
              <a:t>2018</a:t>
            </a:r>
          </a:p>
        </p:txBody>
      </p:sp>
      <p:sp>
        <p:nvSpPr>
          <p:cNvPr id="9" name="TextBox 8">
            <a:extLst>
              <a:ext uri="{FF2B5EF4-FFF2-40B4-BE49-F238E27FC236}">
                <a16:creationId xmlns:a16="http://schemas.microsoft.com/office/drawing/2014/main" id="{09F4B9C8-422B-4D6D-869A-2EE1C6927B54}"/>
              </a:ext>
            </a:extLst>
          </p:cNvPr>
          <p:cNvSpPr txBox="1"/>
          <p:nvPr/>
        </p:nvSpPr>
        <p:spPr>
          <a:xfrm>
            <a:off x="8065373" y="5542710"/>
            <a:ext cx="697627" cy="646331"/>
          </a:xfrm>
          <a:prstGeom prst="rect">
            <a:avLst/>
          </a:prstGeom>
          <a:noFill/>
        </p:spPr>
        <p:txBody>
          <a:bodyPr wrap="none" rtlCol="0">
            <a:spAutoFit/>
          </a:bodyPr>
          <a:lstStyle/>
          <a:p>
            <a:r>
              <a:rPr lang="en-US" dirty="0">
                <a:solidFill>
                  <a:schemeClr val="bg2"/>
                </a:solidFill>
              </a:rPr>
              <a:t>NPR</a:t>
            </a:r>
          </a:p>
          <a:p>
            <a:r>
              <a:rPr lang="en-US" dirty="0">
                <a:solidFill>
                  <a:schemeClr val="bg2"/>
                </a:solidFill>
              </a:rPr>
              <a:t>2022</a:t>
            </a:r>
          </a:p>
        </p:txBody>
      </p:sp>
    </p:spTree>
    <p:extLst>
      <p:ext uri="{BB962C8B-B14F-4D97-AF65-F5344CB8AC3E}">
        <p14:creationId xmlns:p14="http://schemas.microsoft.com/office/powerpoint/2010/main" val="1935940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159E-AF7B-48BE-9127-BFFB099AE5F5}"/>
              </a:ext>
            </a:extLst>
          </p:cNvPr>
          <p:cNvSpPr>
            <a:spLocks noGrp="1"/>
          </p:cNvSpPr>
          <p:nvPr>
            <p:ph type="title"/>
          </p:nvPr>
        </p:nvSpPr>
        <p:spPr>
          <a:xfrm>
            <a:off x="304800" y="381000"/>
            <a:ext cx="8382000" cy="584775"/>
          </a:xfrm>
        </p:spPr>
        <p:txBody>
          <a:bodyPr/>
          <a:lstStyle/>
          <a:p>
            <a:r>
              <a:rPr lang="en-US" sz="3200" dirty="0"/>
              <a:t>Nuclear Deterrence Challenges </a:t>
            </a:r>
          </a:p>
        </p:txBody>
      </p:sp>
      <p:sp>
        <p:nvSpPr>
          <p:cNvPr id="3" name="Content Placeholder 2">
            <a:extLst>
              <a:ext uri="{FF2B5EF4-FFF2-40B4-BE49-F238E27FC236}">
                <a16:creationId xmlns:a16="http://schemas.microsoft.com/office/drawing/2014/main" id="{5738C523-C24C-4F9C-AD8D-3B87C3A94989}"/>
              </a:ext>
            </a:extLst>
          </p:cNvPr>
          <p:cNvSpPr>
            <a:spLocks noGrp="1"/>
          </p:cNvSpPr>
          <p:nvPr>
            <p:ph idx="1"/>
          </p:nvPr>
        </p:nvSpPr>
        <p:spPr>
          <a:xfrm>
            <a:off x="304800" y="1371600"/>
            <a:ext cx="7162800" cy="4724400"/>
          </a:xfrm>
        </p:spPr>
        <p:txBody>
          <a:bodyPr/>
          <a:lstStyle/>
          <a:p>
            <a:pPr>
              <a:spcBef>
                <a:spcPts val="1800"/>
              </a:spcBef>
            </a:pPr>
            <a:r>
              <a:rPr lang="en-US" sz="2200" dirty="0"/>
              <a:t>How does China’s nuclear expansion influence strategy, forces, and policy?</a:t>
            </a:r>
          </a:p>
          <a:p>
            <a:pPr>
              <a:spcBef>
                <a:spcPts val="1800"/>
              </a:spcBef>
            </a:pPr>
            <a:r>
              <a:rPr lang="en-US" sz="2200" dirty="0"/>
              <a:t>How do we deter escalation in a regional conflict over limited objectives with a nuclear-armed adversary?</a:t>
            </a:r>
          </a:p>
          <a:p>
            <a:pPr>
              <a:spcBef>
                <a:spcPts val="1800"/>
              </a:spcBef>
            </a:pPr>
            <a:r>
              <a:rPr lang="en-US" sz="2200" dirty="0"/>
              <a:t>Can we safely reduce reliance on nuclear weapons in our deterrence strategy given the security environment?  Can non-nuclear means substitute?  </a:t>
            </a:r>
          </a:p>
          <a:p>
            <a:pPr>
              <a:spcBef>
                <a:spcPts val="1800"/>
              </a:spcBef>
            </a:pPr>
            <a:r>
              <a:rPr lang="en-US" sz="2200" dirty="0"/>
              <a:t>How much ambiguity in our declaratory policy should we retain regarding the potential circumstances of nuclear use? </a:t>
            </a:r>
          </a:p>
          <a:p>
            <a:pPr>
              <a:spcBef>
                <a:spcPts val="1800"/>
              </a:spcBef>
            </a:pPr>
            <a:r>
              <a:rPr lang="en-US" sz="2200" dirty="0"/>
              <a:t>What does all this mean for nuclear modernization?</a:t>
            </a:r>
          </a:p>
        </p:txBody>
      </p:sp>
      <p:sp>
        <p:nvSpPr>
          <p:cNvPr id="4" name="Slide Number Placeholder 3">
            <a:extLst>
              <a:ext uri="{FF2B5EF4-FFF2-40B4-BE49-F238E27FC236}">
                <a16:creationId xmlns:a16="http://schemas.microsoft.com/office/drawing/2014/main" id="{3CE3DE80-022A-4547-AE08-36CAB95AC219}"/>
              </a:ext>
            </a:extLst>
          </p:cNvPr>
          <p:cNvSpPr>
            <a:spLocks noGrp="1"/>
          </p:cNvSpPr>
          <p:nvPr>
            <p:ph type="sldNum" sz="quarter" idx="10"/>
          </p:nvPr>
        </p:nvSpPr>
        <p:spPr/>
        <p:txBody>
          <a:bodyPr/>
          <a:lstStyle/>
          <a:p>
            <a:fld id="{49D60634-BC9E-485D-8631-CF81DC901F98}" type="slidenum">
              <a:rPr lang="en-US" altLang="en-US" smtClean="0"/>
              <a:pPr/>
              <a:t>43</a:t>
            </a:fld>
            <a:endParaRPr lang="en-US" altLang="en-US"/>
          </a:p>
        </p:txBody>
      </p:sp>
      <p:pic>
        <p:nvPicPr>
          <p:cNvPr id="5" name="Picture 2" descr="NPR Cover Page">
            <a:extLst>
              <a:ext uri="{FF2B5EF4-FFF2-40B4-BE49-F238E27FC236}">
                <a16:creationId xmlns:a16="http://schemas.microsoft.com/office/drawing/2014/main" id="{1A6F8148-996D-4EB6-B815-8731EC358C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15645" y="0"/>
            <a:ext cx="152835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rrow: Down 5">
            <a:extLst>
              <a:ext uri="{FF2B5EF4-FFF2-40B4-BE49-F238E27FC236}">
                <a16:creationId xmlns:a16="http://schemas.microsoft.com/office/drawing/2014/main" id="{EF5100F1-4DF0-48B6-A236-869D2A3AB5AE}"/>
              </a:ext>
            </a:extLst>
          </p:cNvPr>
          <p:cNvSpPr/>
          <p:nvPr/>
        </p:nvSpPr>
        <p:spPr bwMode="auto">
          <a:xfrm>
            <a:off x="8077200" y="2743200"/>
            <a:ext cx="484632" cy="1599963"/>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Action Button: Help 6">
            <a:hlinkClick r:id="" action="ppaction://noaction" highlightClick="1"/>
            <a:extLst>
              <a:ext uri="{FF2B5EF4-FFF2-40B4-BE49-F238E27FC236}">
                <a16:creationId xmlns:a16="http://schemas.microsoft.com/office/drawing/2014/main" id="{CB5784B6-677C-450D-89C4-7EAAB2CC6395}"/>
              </a:ext>
            </a:extLst>
          </p:cNvPr>
          <p:cNvSpPr/>
          <p:nvPr/>
        </p:nvSpPr>
        <p:spPr bwMode="auto">
          <a:xfrm>
            <a:off x="7924800" y="5029200"/>
            <a:ext cx="789432" cy="661416"/>
          </a:xfrm>
          <a:prstGeom prst="actionButtonHelp">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34624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8382000" cy="584775"/>
          </a:xfrm>
        </p:spPr>
        <p:txBody>
          <a:bodyPr/>
          <a:lstStyle/>
          <a:p>
            <a:r>
              <a:rPr lang="en-US" sz="3200" dirty="0"/>
              <a:t>Shoring Up Deterrence Post-Ukraine 2014</a:t>
            </a:r>
            <a:r>
              <a:rPr lang="en-US" sz="3200" i="1" dirty="0"/>
              <a:t> </a:t>
            </a:r>
            <a:endParaRPr lang="en-US" sz="3200" dirty="0"/>
          </a:p>
        </p:txBody>
      </p:sp>
      <p:sp>
        <p:nvSpPr>
          <p:cNvPr id="2" name="Slide Number Placeholder 1"/>
          <p:cNvSpPr>
            <a:spLocks noGrp="1"/>
          </p:cNvSpPr>
          <p:nvPr>
            <p:ph type="sldNum" sz="quarter" idx="10"/>
          </p:nvPr>
        </p:nvSpPr>
        <p:spPr/>
        <p:txBody>
          <a:bodyPr/>
          <a:lstStyle/>
          <a:p>
            <a:fld id="{1A3CCCE4-43D2-4374-A5CB-F94787758A24}" type="slidenum">
              <a:rPr lang="en-US" altLang="en-US" smtClean="0"/>
              <a:pPr/>
              <a:t>44</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66436"/>
            <a:ext cx="7848600" cy="3392419"/>
          </a:xfrm>
          <a:prstGeom prst="rect">
            <a:avLst/>
          </a:prstGeom>
        </p:spPr>
      </p:pic>
      <p:sp>
        <p:nvSpPr>
          <p:cNvPr id="5" name="TextBox 4"/>
          <p:cNvSpPr txBox="1"/>
          <p:nvPr/>
        </p:nvSpPr>
        <p:spPr>
          <a:xfrm>
            <a:off x="414051" y="809179"/>
            <a:ext cx="3429000" cy="3370153"/>
          </a:xfrm>
          <a:prstGeom prst="rect">
            <a:avLst/>
          </a:prstGeom>
          <a:noFill/>
        </p:spPr>
        <p:txBody>
          <a:bodyPr wrap="square" rtlCol="0">
            <a:spAutoFit/>
          </a:bodyPr>
          <a:lstStyle/>
          <a:p>
            <a:pPr marL="630936" lvl="2" indent="-342900">
              <a:spcBef>
                <a:spcPts val="600"/>
              </a:spcBef>
              <a:spcAft>
                <a:spcPts val="600"/>
              </a:spcAft>
              <a:buFont typeface="Arial" panose="020B0604020202020204" pitchFamily="34" charset="0"/>
              <a:buChar char="•"/>
            </a:pPr>
            <a:r>
              <a:rPr lang="en-US" sz="1400" i="1" dirty="0">
                <a:solidFill>
                  <a:srgbClr val="002060"/>
                </a:solidFill>
              </a:rPr>
              <a:t>Expanded NATO Response Force </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Expanded Baltic Air Policing </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New Very High Readiness Joint Task Force</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NATO Readiness Initiative </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Enhanced Forward Presence in the East and the Black Sea region </a:t>
            </a:r>
          </a:p>
          <a:p>
            <a:pPr marL="630936" lvl="2" indent="-342900">
              <a:spcBef>
                <a:spcPts val="600"/>
              </a:spcBef>
              <a:spcAft>
                <a:spcPts val="600"/>
              </a:spcAft>
              <a:buFont typeface="Arial" panose="020B0604020202020204" pitchFamily="34" charset="0"/>
              <a:buChar char="•"/>
            </a:pPr>
            <a:endParaRPr lang="en-US" sz="1400" i="1" dirty="0">
              <a:solidFill>
                <a:srgbClr val="002060"/>
              </a:solidFill>
            </a:endParaRPr>
          </a:p>
          <a:p>
            <a:endParaRPr lang="en-US" dirty="0"/>
          </a:p>
        </p:txBody>
      </p:sp>
      <p:sp>
        <p:nvSpPr>
          <p:cNvPr id="6" name="Down Arrow 5"/>
          <p:cNvSpPr/>
          <p:nvPr/>
        </p:nvSpPr>
        <p:spPr bwMode="auto">
          <a:xfrm>
            <a:off x="1676400" y="3276600"/>
            <a:ext cx="228600" cy="228600"/>
          </a:xfrm>
          <a:prstGeom prst="downArrow">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2060"/>
              </a:solidFill>
              <a:effectLst/>
              <a:latin typeface="Arial" charset="0"/>
            </a:endParaRPr>
          </a:p>
        </p:txBody>
      </p:sp>
      <p:sp>
        <p:nvSpPr>
          <p:cNvPr id="7" name="Rectangle 6"/>
          <p:cNvSpPr/>
          <p:nvPr/>
        </p:nvSpPr>
        <p:spPr>
          <a:xfrm>
            <a:off x="4757451" y="838200"/>
            <a:ext cx="3581400" cy="2846933"/>
          </a:xfrm>
          <a:prstGeom prst="rect">
            <a:avLst/>
          </a:prstGeom>
        </p:spPr>
        <p:txBody>
          <a:bodyPr wrap="square">
            <a:spAutoFit/>
          </a:bodyPr>
          <a:lstStyle/>
          <a:p>
            <a:pPr marL="630936" lvl="2" indent="-342900">
              <a:spcBef>
                <a:spcPts val="600"/>
              </a:spcBef>
              <a:spcAft>
                <a:spcPts val="600"/>
              </a:spcAft>
              <a:buFont typeface="Arial" panose="020B0604020202020204" pitchFamily="34" charset="0"/>
              <a:buChar char="•"/>
            </a:pPr>
            <a:r>
              <a:rPr lang="en-US" sz="1400" i="1" dirty="0">
                <a:solidFill>
                  <a:srgbClr val="002060"/>
                </a:solidFill>
              </a:rPr>
              <a:t>US armored brigade to PO </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Multinational land brigade in RO </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Adapted Command Structure</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Rapid Air Mobility initiative</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Joint Air Power Strategy </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NATO Space Policy</a:t>
            </a:r>
          </a:p>
          <a:p>
            <a:pPr marL="630936" lvl="2" indent="-342900">
              <a:spcBef>
                <a:spcPts val="600"/>
              </a:spcBef>
              <a:spcAft>
                <a:spcPts val="600"/>
              </a:spcAft>
              <a:buFont typeface="Arial" panose="020B0604020202020204" pitchFamily="34" charset="0"/>
              <a:buChar char="•"/>
            </a:pPr>
            <a:r>
              <a:rPr lang="en-US" sz="1400" i="1" dirty="0">
                <a:solidFill>
                  <a:srgbClr val="002060"/>
                </a:solidFill>
              </a:rPr>
              <a:t>New Commands </a:t>
            </a:r>
          </a:p>
          <a:p>
            <a:pPr marL="288036" lvl="2">
              <a:spcBef>
                <a:spcPts val="0"/>
              </a:spcBef>
              <a:spcAft>
                <a:spcPts val="600"/>
              </a:spcAft>
            </a:pPr>
            <a:endParaRPr lang="en-US" sz="1600" i="1" dirty="0">
              <a:solidFill>
                <a:srgbClr val="002060"/>
              </a:solidFill>
            </a:endParaRPr>
          </a:p>
        </p:txBody>
      </p:sp>
    </p:spTree>
    <p:extLst>
      <p:ext uri="{BB962C8B-B14F-4D97-AF65-F5344CB8AC3E}">
        <p14:creationId xmlns:p14="http://schemas.microsoft.com/office/powerpoint/2010/main" val="582397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78E7-CC73-4EDB-ABCB-61945354D2C6}"/>
              </a:ext>
            </a:extLst>
          </p:cNvPr>
          <p:cNvSpPr>
            <a:spLocks noGrp="1"/>
          </p:cNvSpPr>
          <p:nvPr>
            <p:ph type="title"/>
          </p:nvPr>
        </p:nvSpPr>
        <p:spPr>
          <a:xfrm>
            <a:off x="304800" y="381000"/>
            <a:ext cx="8382000" cy="584775"/>
          </a:xfrm>
        </p:spPr>
        <p:txBody>
          <a:bodyPr/>
          <a:lstStyle/>
          <a:p>
            <a:r>
              <a:rPr lang="en-US" sz="3200" dirty="0"/>
              <a:t>Nuclear-Cyber Nexus</a:t>
            </a:r>
          </a:p>
        </p:txBody>
      </p:sp>
      <p:sp>
        <p:nvSpPr>
          <p:cNvPr id="3" name="Content Placeholder 2">
            <a:extLst>
              <a:ext uri="{FF2B5EF4-FFF2-40B4-BE49-F238E27FC236}">
                <a16:creationId xmlns:a16="http://schemas.microsoft.com/office/drawing/2014/main" id="{D881DF5D-7243-4106-BA79-6499B6FD531D}"/>
              </a:ext>
            </a:extLst>
          </p:cNvPr>
          <p:cNvSpPr>
            <a:spLocks noGrp="1"/>
          </p:cNvSpPr>
          <p:nvPr>
            <p:ph idx="1"/>
          </p:nvPr>
        </p:nvSpPr>
        <p:spPr>
          <a:xfrm>
            <a:off x="304800" y="1371600"/>
            <a:ext cx="8382000" cy="4800600"/>
          </a:xfrm>
        </p:spPr>
        <p:txBody>
          <a:bodyPr/>
          <a:lstStyle/>
          <a:p>
            <a:pPr marL="0" indent="0">
              <a:spcBef>
                <a:spcPts val="0"/>
              </a:spcBef>
              <a:buNone/>
            </a:pPr>
            <a:r>
              <a:rPr lang="en-US" sz="2800" i="1" dirty="0">
                <a:solidFill>
                  <a:srgbClr val="0000FF"/>
                </a:solidFill>
              </a:rPr>
              <a:t>Can nuclear weapons deter                                 “big cyber” attacks on the homeland?  </a:t>
            </a:r>
          </a:p>
          <a:p>
            <a:pPr marL="0" indent="0" algn="ctr">
              <a:spcBef>
                <a:spcPts val="0"/>
              </a:spcBef>
              <a:buNone/>
            </a:pPr>
            <a:endParaRPr lang="en-US" sz="2800" dirty="0">
              <a:solidFill>
                <a:srgbClr val="0000FF"/>
              </a:solidFill>
            </a:endParaRPr>
          </a:p>
          <a:p>
            <a:pPr marL="0" indent="0">
              <a:spcBef>
                <a:spcPts val="0"/>
              </a:spcBef>
              <a:buNone/>
            </a:pPr>
            <a:endParaRPr lang="en-US" sz="2800" dirty="0">
              <a:solidFill>
                <a:srgbClr val="0000FF"/>
              </a:solidFill>
            </a:endParaRPr>
          </a:p>
          <a:p>
            <a:pPr marL="0" indent="0">
              <a:spcBef>
                <a:spcPts val="0"/>
              </a:spcBef>
              <a:buNone/>
            </a:pPr>
            <a:r>
              <a:rPr lang="en-US" sz="2800" i="1" dirty="0">
                <a:solidFill>
                  <a:srgbClr val="0000FF"/>
                </a:solidFill>
              </a:rPr>
              <a:t>Can nuclear weapons deter attacks                       on US military cyber capabilities?</a:t>
            </a:r>
          </a:p>
          <a:p>
            <a:pPr marL="0" indent="0">
              <a:spcBef>
                <a:spcPts val="0"/>
              </a:spcBef>
              <a:buNone/>
            </a:pPr>
            <a:endParaRPr lang="en-US" sz="2800" i="1" dirty="0">
              <a:solidFill>
                <a:srgbClr val="0000FF"/>
              </a:solidFill>
            </a:endParaRPr>
          </a:p>
          <a:p>
            <a:pPr marL="0" indent="0">
              <a:spcBef>
                <a:spcPts val="0"/>
              </a:spcBef>
              <a:buNone/>
            </a:pPr>
            <a:endParaRPr lang="en-US" sz="2800" i="1" dirty="0">
              <a:solidFill>
                <a:srgbClr val="0000FF"/>
              </a:solidFill>
            </a:endParaRPr>
          </a:p>
          <a:p>
            <a:pPr marL="0" indent="0">
              <a:spcBef>
                <a:spcPts val="0"/>
              </a:spcBef>
              <a:buNone/>
            </a:pPr>
            <a:r>
              <a:rPr lang="en-US" sz="2800" i="1" dirty="0">
                <a:solidFill>
                  <a:srgbClr val="0000FF"/>
                </a:solidFill>
              </a:rPr>
              <a:t>Can cyber-offense substitute for nuclear weapons to deter and achieve objectives if deterrence fails? </a:t>
            </a:r>
          </a:p>
        </p:txBody>
      </p:sp>
      <p:sp>
        <p:nvSpPr>
          <p:cNvPr id="4" name="Slide Number Placeholder 3">
            <a:extLst>
              <a:ext uri="{FF2B5EF4-FFF2-40B4-BE49-F238E27FC236}">
                <a16:creationId xmlns:a16="http://schemas.microsoft.com/office/drawing/2014/main" id="{B9D45609-C732-4C91-9BCA-163071B48D8D}"/>
              </a:ext>
            </a:extLst>
          </p:cNvPr>
          <p:cNvSpPr>
            <a:spLocks noGrp="1"/>
          </p:cNvSpPr>
          <p:nvPr>
            <p:ph type="sldNum" sz="quarter" idx="10"/>
          </p:nvPr>
        </p:nvSpPr>
        <p:spPr/>
        <p:txBody>
          <a:bodyPr/>
          <a:lstStyle/>
          <a:p>
            <a:fld id="{49D60634-BC9E-485D-8631-CF81DC901F98}" type="slidenum">
              <a:rPr lang="en-US" altLang="en-US" smtClean="0"/>
              <a:pPr/>
              <a:t>45</a:t>
            </a:fld>
            <a:endParaRPr lang="en-US" altLang="en-US"/>
          </a:p>
        </p:txBody>
      </p:sp>
      <p:pic>
        <p:nvPicPr>
          <p:cNvPr id="1026" name="Picture 2" descr="United States Cyber Command - C Y B E R C O M Emblem over White Leather  Women's T-Shirt for Sale by Serge Averbukh">
            <a:extLst>
              <a:ext uri="{FF2B5EF4-FFF2-40B4-BE49-F238E27FC236}">
                <a16:creationId xmlns:a16="http://schemas.microsoft.com/office/drawing/2014/main" id="{5B47CE61-F883-4EBA-A920-89269CE5D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904874"/>
            <a:ext cx="1533525"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and Emblem">
            <a:extLst>
              <a:ext uri="{FF2B5EF4-FFF2-40B4-BE49-F238E27FC236}">
                <a16:creationId xmlns:a16="http://schemas.microsoft.com/office/drawing/2014/main" id="{E79B9D87-7324-4B6B-B073-B9F7C74A3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8956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4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3060-1214-4E90-8E9F-92F8E202D317}"/>
              </a:ext>
            </a:extLst>
          </p:cNvPr>
          <p:cNvSpPr>
            <a:spLocks noGrp="1"/>
          </p:cNvSpPr>
          <p:nvPr>
            <p:ph type="title"/>
          </p:nvPr>
        </p:nvSpPr>
        <p:spPr>
          <a:xfrm>
            <a:off x="304800" y="381000"/>
            <a:ext cx="8382000" cy="584775"/>
          </a:xfrm>
        </p:spPr>
        <p:txBody>
          <a:bodyPr/>
          <a:lstStyle/>
          <a:p>
            <a:r>
              <a:rPr lang="en-US" sz="3200" dirty="0"/>
              <a:t>Nuclear Deterrence Challenges</a:t>
            </a:r>
          </a:p>
        </p:txBody>
      </p:sp>
      <p:sp>
        <p:nvSpPr>
          <p:cNvPr id="3" name="Content Placeholder 2">
            <a:extLst>
              <a:ext uri="{FF2B5EF4-FFF2-40B4-BE49-F238E27FC236}">
                <a16:creationId xmlns:a16="http://schemas.microsoft.com/office/drawing/2014/main" id="{53DA928E-104E-47CB-A533-1B9E3F564127}"/>
              </a:ext>
            </a:extLst>
          </p:cNvPr>
          <p:cNvSpPr>
            <a:spLocks noGrp="1"/>
          </p:cNvSpPr>
          <p:nvPr>
            <p:ph idx="1"/>
          </p:nvPr>
        </p:nvSpPr>
        <p:spPr>
          <a:xfrm>
            <a:off x="323850" y="1397287"/>
            <a:ext cx="8382000" cy="4572000"/>
          </a:xfrm>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585732FE-3AC9-445D-992A-A42AFD8ED714}"/>
              </a:ext>
            </a:extLst>
          </p:cNvPr>
          <p:cNvSpPr>
            <a:spLocks noGrp="1"/>
          </p:cNvSpPr>
          <p:nvPr>
            <p:ph type="sldNum" sz="quarter" idx="10"/>
          </p:nvPr>
        </p:nvSpPr>
        <p:spPr/>
        <p:txBody>
          <a:bodyPr/>
          <a:lstStyle/>
          <a:p>
            <a:fld id="{49D60634-BC9E-485D-8631-CF81DC901F98}" type="slidenum">
              <a:rPr lang="en-US" altLang="en-US" smtClean="0"/>
              <a:pPr/>
              <a:t>46</a:t>
            </a:fld>
            <a:endParaRPr lang="en-US" altLang="en-US"/>
          </a:p>
        </p:txBody>
      </p:sp>
      <p:pic>
        <p:nvPicPr>
          <p:cNvPr id="6" name="Picture 2" descr="NPR Cover Page">
            <a:extLst>
              <a:ext uri="{FF2B5EF4-FFF2-40B4-BE49-F238E27FC236}">
                <a16:creationId xmlns:a16="http://schemas.microsoft.com/office/drawing/2014/main" id="{B039B14E-1A33-4763-AFE8-E99464D21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15645" y="0"/>
            <a:ext cx="152835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B31B3FE-07D7-44D0-B99B-37D75EA53309}"/>
              </a:ext>
            </a:extLst>
          </p:cNvPr>
          <p:cNvSpPr txBox="1"/>
          <p:nvPr/>
        </p:nvSpPr>
        <p:spPr>
          <a:xfrm>
            <a:off x="2438400" y="1295400"/>
            <a:ext cx="4648200" cy="1600438"/>
          </a:xfrm>
          <a:prstGeom prst="rect">
            <a:avLst/>
          </a:prstGeom>
          <a:noFill/>
        </p:spPr>
        <p:txBody>
          <a:bodyPr wrap="square" rtlCol="0">
            <a:spAutoFit/>
          </a:bodyPr>
          <a:lstStyle/>
          <a:p>
            <a:pPr algn="ctr"/>
            <a:r>
              <a:rPr lang="en-US" sz="2000" dirty="0">
                <a:solidFill>
                  <a:srgbClr val="C00000"/>
                </a:solidFill>
              </a:rPr>
              <a:t>Force / doctrine asymmetries </a:t>
            </a:r>
          </a:p>
          <a:p>
            <a:pPr algn="ctr"/>
            <a:r>
              <a:rPr lang="en-US" sz="2000" dirty="0">
                <a:solidFill>
                  <a:srgbClr val="C00000"/>
                </a:solidFill>
              </a:rPr>
              <a:t>Intra-war deterrence and escalation          Preparing for the possibility of adversary limited nuclear use</a:t>
            </a:r>
          </a:p>
          <a:p>
            <a:pPr algn="ctr"/>
            <a:endParaRPr lang="en-US" dirty="0">
              <a:solidFill>
                <a:srgbClr val="C00000"/>
              </a:solidFill>
            </a:endParaRPr>
          </a:p>
        </p:txBody>
      </p:sp>
      <p:sp>
        <p:nvSpPr>
          <p:cNvPr id="10" name="TextBox 9">
            <a:extLst>
              <a:ext uri="{FF2B5EF4-FFF2-40B4-BE49-F238E27FC236}">
                <a16:creationId xmlns:a16="http://schemas.microsoft.com/office/drawing/2014/main" id="{BE054982-525B-4032-94E0-1F467D5F0958}"/>
              </a:ext>
            </a:extLst>
          </p:cNvPr>
          <p:cNvSpPr txBox="1"/>
          <p:nvPr/>
        </p:nvSpPr>
        <p:spPr>
          <a:xfrm>
            <a:off x="2438400" y="3175337"/>
            <a:ext cx="5029200" cy="1015663"/>
          </a:xfrm>
          <a:prstGeom prst="rect">
            <a:avLst/>
          </a:prstGeom>
          <a:noFill/>
        </p:spPr>
        <p:txBody>
          <a:bodyPr wrap="square" rtlCol="0">
            <a:spAutoFit/>
          </a:bodyPr>
          <a:lstStyle/>
          <a:p>
            <a:pPr algn="ctr"/>
            <a:r>
              <a:rPr lang="en-US" sz="2000" dirty="0">
                <a:solidFill>
                  <a:srgbClr val="7030A0"/>
                </a:solidFill>
              </a:rPr>
              <a:t>Maintaining parity / Triad modernization Challenges to strategic stability</a:t>
            </a:r>
          </a:p>
          <a:p>
            <a:pPr algn="ctr"/>
            <a:r>
              <a:rPr lang="en-US" sz="2000" dirty="0">
                <a:solidFill>
                  <a:srgbClr val="7030A0"/>
                </a:solidFill>
              </a:rPr>
              <a:t>Whither arms control?</a:t>
            </a:r>
          </a:p>
        </p:txBody>
      </p:sp>
      <p:sp>
        <p:nvSpPr>
          <p:cNvPr id="11" name="Oval 10">
            <a:extLst>
              <a:ext uri="{FF2B5EF4-FFF2-40B4-BE49-F238E27FC236}">
                <a16:creationId xmlns:a16="http://schemas.microsoft.com/office/drawing/2014/main" id="{CDF79901-DFD7-4AA5-8C0F-563E2E6D9449}"/>
              </a:ext>
            </a:extLst>
          </p:cNvPr>
          <p:cNvSpPr/>
          <p:nvPr/>
        </p:nvSpPr>
        <p:spPr bwMode="auto">
          <a:xfrm>
            <a:off x="152400" y="5020269"/>
            <a:ext cx="2133600" cy="770931"/>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accent5"/>
                </a:solidFill>
                <a:effectLst/>
                <a:latin typeface="Arial" charset="0"/>
              </a:rPr>
              <a:t>Policy Orientation</a:t>
            </a:r>
          </a:p>
        </p:txBody>
      </p:sp>
      <p:sp>
        <p:nvSpPr>
          <p:cNvPr id="12" name="TextBox 11">
            <a:extLst>
              <a:ext uri="{FF2B5EF4-FFF2-40B4-BE49-F238E27FC236}">
                <a16:creationId xmlns:a16="http://schemas.microsoft.com/office/drawing/2014/main" id="{46A19D1F-63FD-40A4-894F-18F6979E924C}"/>
              </a:ext>
            </a:extLst>
          </p:cNvPr>
          <p:cNvSpPr txBox="1"/>
          <p:nvPr/>
        </p:nvSpPr>
        <p:spPr>
          <a:xfrm>
            <a:off x="2514600" y="4867870"/>
            <a:ext cx="4648200" cy="1569660"/>
          </a:xfrm>
          <a:prstGeom prst="rect">
            <a:avLst/>
          </a:prstGeom>
          <a:noFill/>
        </p:spPr>
        <p:txBody>
          <a:bodyPr wrap="square" rtlCol="0">
            <a:spAutoFit/>
          </a:bodyPr>
          <a:lstStyle/>
          <a:p>
            <a:pPr algn="ctr"/>
            <a:r>
              <a:rPr lang="en-US" sz="2000" dirty="0">
                <a:solidFill>
                  <a:srgbClr val="0000FF"/>
                </a:solidFill>
              </a:rPr>
              <a:t>“Reduced reliance”</a:t>
            </a:r>
          </a:p>
          <a:p>
            <a:pPr algn="ctr"/>
            <a:r>
              <a:rPr lang="en-US" sz="2000" dirty="0">
                <a:solidFill>
                  <a:srgbClr val="0000FF"/>
                </a:solidFill>
              </a:rPr>
              <a:t>Ambiguity vs. “No First Use”</a:t>
            </a:r>
          </a:p>
          <a:p>
            <a:pPr algn="ctr"/>
            <a:r>
              <a:rPr lang="en-US" sz="2000" dirty="0">
                <a:solidFill>
                  <a:srgbClr val="0000FF"/>
                </a:solidFill>
              </a:rPr>
              <a:t>Non-nuclear strategic threats </a:t>
            </a:r>
          </a:p>
          <a:p>
            <a:pPr algn="ctr"/>
            <a:r>
              <a:rPr lang="en-US" dirty="0">
                <a:solidFill>
                  <a:srgbClr val="0000FF"/>
                </a:solidFill>
              </a:rPr>
              <a:t> </a:t>
            </a:r>
          </a:p>
          <a:p>
            <a:pPr algn="ctr"/>
            <a:endParaRPr lang="en-US" dirty="0">
              <a:solidFill>
                <a:srgbClr val="0000FF"/>
              </a:solidFill>
            </a:endParaRPr>
          </a:p>
        </p:txBody>
      </p:sp>
      <p:sp>
        <p:nvSpPr>
          <p:cNvPr id="13" name="Oval 12">
            <a:extLst>
              <a:ext uri="{FF2B5EF4-FFF2-40B4-BE49-F238E27FC236}">
                <a16:creationId xmlns:a16="http://schemas.microsoft.com/office/drawing/2014/main" id="{B8B64B78-D59B-4874-AFA2-B7D1E1ABBC86}"/>
              </a:ext>
            </a:extLst>
          </p:cNvPr>
          <p:cNvSpPr/>
          <p:nvPr/>
        </p:nvSpPr>
        <p:spPr bwMode="auto">
          <a:xfrm>
            <a:off x="152400" y="1447798"/>
            <a:ext cx="2133600" cy="762001"/>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5"/>
                </a:solidFill>
                <a:effectLst/>
                <a:latin typeface="Arial" charset="0"/>
              </a:rPr>
              <a:t>   Regional</a:t>
            </a:r>
          </a:p>
        </p:txBody>
      </p:sp>
      <p:sp>
        <p:nvSpPr>
          <p:cNvPr id="14" name="Oval 13">
            <a:extLst>
              <a:ext uri="{FF2B5EF4-FFF2-40B4-BE49-F238E27FC236}">
                <a16:creationId xmlns:a16="http://schemas.microsoft.com/office/drawing/2014/main" id="{24A508EB-D9F0-40B5-9081-58A16E666F0B}"/>
              </a:ext>
            </a:extLst>
          </p:cNvPr>
          <p:cNvSpPr/>
          <p:nvPr/>
        </p:nvSpPr>
        <p:spPr bwMode="auto">
          <a:xfrm>
            <a:off x="152400" y="3175338"/>
            <a:ext cx="2133600" cy="7620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5"/>
                </a:solidFill>
                <a:effectLst/>
                <a:latin typeface="Arial" charset="0"/>
              </a:rPr>
              <a:t>   Strategic </a:t>
            </a:r>
          </a:p>
        </p:txBody>
      </p:sp>
      <p:sp>
        <p:nvSpPr>
          <p:cNvPr id="5" name="TextBox 4">
            <a:extLst>
              <a:ext uri="{FF2B5EF4-FFF2-40B4-BE49-F238E27FC236}">
                <a16:creationId xmlns:a16="http://schemas.microsoft.com/office/drawing/2014/main" id="{D5FCC168-CE67-4F3C-AE35-DB909C38272A}"/>
              </a:ext>
            </a:extLst>
          </p:cNvPr>
          <p:cNvSpPr txBox="1"/>
          <p:nvPr/>
        </p:nvSpPr>
        <p:spPr>
          <a:xfrm>
            <a:off x="7772400" y="1992868"/>
            <a:ext cx="1249060" cy="369332"/>
          </a:xfrm>
          <a:prstGeom prst="rect">
            <a:avLst/>
          </a:prstGeom>
          <a:noFill/>
        </p:spPr>
        <p:txBody>
          <a:bodyPr wrap="none" rtlCol="0">
            <a:spAutoFit/>
          </a:bodyPr>
          <a:lstStyle/>
          <a:p>
            <a:r>
              <a:rPr lang="en-US" dirty="0"/>
              <a:t>2018 NPR</a:t>
            </a:r>
          </a:p>
        </p:txBody>
      </p:sp>
      <p:sp>
        <p:nvSpPr>
          <p:cNvPr id="7" name="Arrow: Down 6">
            <a:extLst>
              <a:ext uri="{FF2B5EF4-FFF2-40B4-BE49-F238E27FC236}">
                <a16:creationId xmlns:a16="http://schemas.microsoft.com/office/drawing/2014/main" id="{85A2D707-BB07-419A-A4BC-7944DA060251}"/>
              </a:ext>
            </a:extLst>
          </p:cNvPr>
          <p:cNvSpPr/>
          <p:nvPr/>
        </p:nvSpPr>
        <p:spPr bwMode="auto">
          <a:xfrm>
            <a:off x="8077200" y="2743200"/>
            <a:ext cx="484632" cy="1599963"/>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Action Button: Help 8">
            <a:hlinkClick r:id="" action="ppaction://noaction" highlightClick="1"/>
            <a:extLst>
              <a:ext uri="{FF2B5EF4-FFF2-40B4-BE49-F238E27FC236}">
                <a16:creationId xmlns:a16="http://schemas.microsoft.com/office/drawing/2014/main" id="{17F8C7C1-CB3E-4201-9D50-D9E913209AE2}"/>
              </a:ext>
            </a:extLst>
          </p:cNvPr>
          <p:cNvSpPr/>
          <p:nvPr/>
        </p:nvSpPr>
        <p:spPr bwMode="auto">
          <a:xfrm>
            <a:off x="7924800" y="5029200"/>
            <a:ext cx="789432" cy="661416"/>
          </a:xfrm>
          <a:prstGeom prst="actionButtonHelp">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5522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ED08-F170-499E-9AE3-A81505F73306}"/>
              </a:ext>
            </a:extLst>
          </p:cNvPr>
          <p:cNvSpPr>
            <a:spLocks noGrp="1"/>
          </p:cNvSpPr>
          <p:nvPr>
            <p:ph type="title"/>
          </p:nvPr>
        </p:nvSpPr>
        <p:spPr>
          <a:xfrm>
            <a:off x="304800" y="381000"/>
            <a:ext cx="8382000" cy="584775"/>
          </a:xfrm>
        </p:spPr>
        <p:txBody>
          <a:bodyPr/>
          <a:lstStyle/>
          <a:p>
            <a:r>
              <a:rPr lang="en-US" sz="3200" dirty="0"/>
              <a:t>Deterring the Local </a:t>
            </a:r>
            <a:r>
              <a:rPr lang="en-US" sz="3200" i="1" dirty="0"/>
              <a:t>Fait Accompli</a:t>
            </a:r>
          </a:p>
        </p:txBody>
      </p:sp>
      <p:sp>
        <p:nvSpPr>
          <p:cNvPr id="3" name="Content Placeholder 2">
            <a:extLst>
              <a:ext uri="{FF2B5EF4-FFF2-40B4-BE49-F238E27FC236}">
                <a16:creationId xmlns:a16="http://schemas.microsoft.com/office/drawing/2014/main" id="{12324989-435E-4B26-8E05-40576EDCC61F}"/>
              </a:ext>
            </a:extLst>
          </p:cNvPr>
          <p:cNvSpPr>
            <a:spLocks noGrp="1"/>
          </p:cNvSpPr>
          <p:nvPr>
            <p:ph idx="1"/>
          </p:nvPr>
        </p:nvSpPr>
        <p:spPr>
          <a:xfrm>
            <a:off x="381000" y="1219200"/>
            <a:ext cx="8382000" cy="4953000"/>
          </a:xfrm>
          <a:ln w="38100"/>
        </p:spPr>
        <p:txBody>
          <a:bodyPr/>
          <a:lstStyle/>
          <a:p>
            <a:pPr marL="0" indent="0" algn="ctr">
              <a:buNone/>
            </a:pPr>
            <a:endParaRPr lang="en-US" sz="2000" b="1" i="1" dirty="0">
              <a:solidFill>
                <a:srgbClr val="C00000"/>
              </a:solidFill>
            </a:endParaRPr>
          </a:p>
          <a:p>
            <a:pPr marL="0" indent="0" algn="ctr">
              <a:buNone/>
            </a:pPr>
            <a:endParaRPr lang="en-US" sz="2000" b="1" i="1" dirty="0">
              <a:solidFill>
                <a:srgbClr val="C00000"/>
              </a:solidFill>
            </a:endParaRPr>
          </a:p>
          <a:p>
            <a:pPr marL="0" indent="0" algn="ctr">
              <a:buNone/>
            </a:pPr>
            <a:r>
              <a:rPr lang="en-US" sz="2000" b="1" i="1" dirty="0">
                <a:solidFill>
                  <a:srgbClr val="C00000"/>
                </a:solidFill>
              </a:rPr>
              <a:t>What strategy, capability, and messaging do we need                        to convince China that it cannot win a </a:t>
            </a:r>
            <a:r>
              <a:rPr lang="en-US" sz="2000" b="1" i="1" dirty="0" err="1">
                <a:solidFill>
                  <a:srgbClr val="C00000"/>
                </a:solidFill>
              </a:rPr>
              <a:t>warfight</a:t>
            </a:r>
            <a:r>
              <a:rPr lang="en-US" sz="2000" b="1" i="1" dirty="0">
                <a:solidFill>
                  <a:srgbClr val="C00000"/>
                </a:solidFill>
              </a:rPr>
              <a:t> with                         the US even over something it feels is a core interest?</a:t>
            </a:r>
          </a:p>
          <a:p>
            <a:pPr marL="0" indent="0" algn="ctr">
              <a:buNone/>
            </a:pPr>
            <a:r>
              <a:rPr lang="en-US" sz="2000" b="1" dirty="0">
                <a:solidFill>
                  <a:srgbClr val="135D26"/>
                </a:solidFill>
              </a:rPr>
              <a:t>General Deterrence……Immediate Deterrence </a:t>
            </a:r>
          </a:p>
          <a:p>
            <a:pPr marL="0" indent="0" algn="ctr">
              <a:buNone/>
            </a:pPr>
            <a:endParaRPr lang="en-US" sz="2000" b="1" i="1" dirty="0">
              <a:solidFill>
                <a:srgbClr val="C00000"/>
              </a:solidFill>
            </a:endParaRPr>
          </a:p>
          <a:p>
            <a:pPr marL="0" indent="0" algn="ctr">
              <a:buNone/>
            </a:pPr>
            <a:r>
              <a:rPr lang="en-US" sz="2000" b="1" i="1" dirty="0">
                <a:solidFill>
                  <a:srgbClr val="C00000"/>
                </a:solidFill>
              </a:rPr>
              <a:t>The context for a future US- China conflict may be “limited objectives” – but capabilities, doctrine, and underlying political stakes carry significant escalation potential. </a:t>
            </a:r>
          </a:p>
          <a:p>
            <a:pPr marL="0" indent="0" algn="ctr">
              <a:buNone/>
            </a:pPr>
            <a:endParaRPr lang="en-US" sz="2000" b="1" i="1" dirty="0">
              <a:solidFill>
                <a:srgbClr val="C00000"/>
              </a:solidFill>
            </a:endParaRPr>
          </a:p>
          <a:p>
            <a:pPr marL="0" indent="0" algn="ctr">
              <a:buNone/>
            </a:pPr>
            <a:r>
              <a:rPr lang="en-US" sz="2000" b="1" dirty="0">
                <a:solidFill>
                  <a:srgbClr val="135D26"/>
                </a:solidFill>
              </a:rPr>
              <a:t>Intra-War Deterrence</a:t>
            </a:r>
          </a:p>
          <a:p>
            <a:pPr marL="0" indent="0" algn="ctr">
              <a:buNone/>
            </a:pPr>
            <a:endParaRPr lang="en-US" sz="2000" b="1" dirty="0">
              <a:solidFill>
                <a:srgbClr val="002060"/>
              </a:solidFill>
            </a:endParaRPr>
          </a:p>
          <a:p>
            <a:pPr marL="0" indent="0" algn="ctr">
              <a:buNone/>
            </a:pPr>
            <a:endParaRPr lang="en-US" sz="2000" b="1" i="1" dirty="0">
              <a:solidFill>
                <a:srgbClr val="C00000"/>
              </a:solidFill>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E6EA691-3C3D-4C25-BA20-5EEE1791B27E}"/>
              </a:ext>
            </a:extLst>
          </p:cNvPr>
          <p:cNvSpPr>
            <a:spLocks noGrp="1"/>
          </p:cNvSpPr>
          <p:nvPr>
            <p:ph type="sldNum" sz="quarter" idx="10"/>
          </p:nvPr>
        </p:nvSpPr>
        <p:spPr/>
        <p:txBody>
          <a:bodyPr/>
          <a:lstStyle/>
          <a:p>
            <a:fld id="{49D60634-BC9E-485D-8631-CF81DC901F98}" type="slidenum">
              <a:rPr lang="en-US" altLang="en-US" smtClean="0"/>
              <a:pPr/>
              <a:t>47</a:t>
            </a:fld>
            <a:endParaRPr lang="en-US" altLang="en-US"/>
          </a:p>
        </p:txBody>
      </p:sp>
      <p:pic>
        <p:nvPicPr>
          <p:cNvPr id="5" name="Picture 4">
            <a:extLst>
              <a:ext uri="{FF2B5EF4-FFF2-40B4-BE49-F238E27FC236}">
                <a16:creationId xmlns:a16="http://schemas.microsoft.com/office/drawing/2014/main" id="{A2264304-32FD-420F-98EE-464155D94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375" y="-1"/>
            <a:ext cx="1717625" cy="1143001"/>
          </a:xfrm>
          <a:prstGeom prst="rect">
            <a:avLst/>
          </a:prstGeom>
        </p:spPr>
      </p:pic>
    </p:spTree>
    <p:extLst>
      <p:ext uri="{BB962C8B-B14F-4D97-AF65-F5344CB8AC3E}">
        <p14:creationId xmlns:p14="http://schemas.microsoft.com/office/powerpoint/2010/main" val="3518108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9E11-1509-425E-A1F3-724B61E259D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CB035FB-64EF-47D2-9359-3AB72A7EA672}"/>
              </a:ext>
            </a:extLst>
          </p:cNvPr>
          <p:cNvSpPr>
            <a:spLocks noGrp="1"/>
          </p:cNvSpPr>
          <p:nvPr>
            <p:ph type="sldNum" sz="quarter" idx="10"/>
          </p:nvPr>
        </p:nvSpPr>
        <p:spPr/>
        <p:txBody>
          <a:bodyPr/>
          <a:lstStyle/>
          <a:p>
            <a:fld id="{49D60634-BC9E-485D-8631-CF81DC901F98}" type="slidenum">
              <a:rPr lang="en-US" altLang="en-US" smtClean="0"/>
              <a:pPr/>
              <a:t>48</a:t>
            </a:fld>
            <a:endParaRPr lang="en-US" altLang="en-US"/>
          </a:p>
        </p:txBody>
      </p:sp>
      <p:sp>
        <p:nvSpPr>
          <p:cNvPr id="5" name="Content Placeholder 4">
            <a:extLst>
              <a:ext uri="{FF2B5EF4-FFF2-40B4-BE49-F238E27FC236}">
                <a16:creationId xmlns:a16="http://schemas.microsoft.com/office/drawing/2014/main" id="{6CF69B3B-F77B-49BC-A371-0C07E00E4067}"/>
              </a:ext>
            </a:extLst>
          </p:cNvPr>
          <p:cNvSpPr>
            <a:spLocks noGrp="1"/>
          </p:cNvSpPr>
          <p:nvPr>
            <p:ph idx="1"/>
          </p:nvPr>
        </p:nvSpPr>
        <p:spPr bwMode="auto">
          <a:xfrm>
            <a:off x="304800" y="1371600"/>
            <a:ext cx="8382000" cy="4572000"/>
          </a:xfrm>
          <a:prstGeom prst="pentagon">
            <a:avLst/>
          </a:prstGeom>
          <a:ln>
            <a:solidFill>
              <a:srgbClr val="7030A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7030A0"/>
                </a:solidFill>
                <a:effectLst/>
                <a:latin typeface="Arial" charset="0"/>
              </a:rPr>
              <a:t>Integrated Deterrence</a:t>
            </a:r>
          </a:p>
          <a:p>
            <a:pPr marL="0" marR="0" indent="0" algn="ctr" defTabSz="914400" rtl="0" eaLnBrk="1" fontAlgn="base" latinLnBrk="0" hangingPunct="1">
              <a:lnSpc>
                <a:spcPct val="100000"/>
              </a:lnSpc>
              <a:spcBef>
                <a:spcPct val="0"/>
              </a:spcBef>
              <a:spcAft>
                <a:spcPct val="0"/>
              </a:spcAft>
              <a:buClrTx/>
              <a:buSzTx/>
              <a:buFontTx/>
              <a:buNone/>
              <a:tabLst/>
            </a:pPr>
            <a:endParaRPr lang="en-US" sz="2000" u="sng" dirty="0">
              <a:solidFill>
                <a:srgbClr val="7030A0"/>
              </a:solidFill>
              <a:latin typeface="Arial" charset="0"/>
            </a:endParaRPr>
          </a:p>
          <a:p>
            <a:pPr marL="342900" marR="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i="0" strike="noStrike" cap="none" normalizeH="0" baseline="0" dirty="0">
                <a:ln>
                  <a:noFill/>
                </a:ln>
                <a:solidFill>
                  <a:srgbClr val="7030A0"/>
                </a:solidFill>
                <a:effectLst/>
                <a:latin typeface="Arial" charset="0"/>
              </a:rPr>
              <a:t>Across domains</a:t>
            </a:r>
            <a:r>
              <a:rPr lang="en-US" sz="2000" dirty="0">
                <a:solidFill>
                  <a:srgbClr val="7030A0"/>
                </a:solidFill>
                <a:latin typeface="Arial" charset="0"/>
              </a:rPr>
              <a:t>, spectrum of conflict, time horizons</a:t>
            </a:r>
          </a:p>
          <a:p>
            <a:pPr marL="342900" marR="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rgbClr val="7030A0"/>
                </a:solidFill>
                <a:latin typeface="Arial" charset="0"/>
              </a:rPr>
              <a:t>With </a:t>
            </a:r>
            <a:r>
              <a:rPr kumimoji="0" lang="en-US" sz="2000" i="0" strike="noStrike" cap="none" normalizeH="0" baseline="0" dirty="0">
                <a:ln>
                  <a:noFill/>
                </a:ln>
                <a:solidFill>
                  <a:srgbClr val="7030A0"/>
                </a:solidFill>
                <a:effectLst/>
                <a:latin typeface="Arial" charset="0"/>
              </a:rPr>
              <a:t>allies &amp; partners</a:t>
            </a:r>
          </a:p>
          <a:p>
            <a:pPr marL="342900" marR="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rgbClr val="7030A0"/>
                </a:solidFill>
                <a:latin typeface="Arial" charset="0"/>
              </a:rPr>
              <a:t>Joined to other USG efforts </a:t>
            </a:r>
            <a:endParaRPr kumimoji="0" lang="en-US" sz="2000" i="0" strike="noStrike" cap="none" normalizeH="0" baseline="0" dirty="0">
              <a:ln>
                <a:noFill/>
              </a:ln>
              <a:solidFill>
                <a:srgbClr val="7030A0"/>
              </a:solidFill>
              <a:effectLst/>
              <a:latin typeface="Arial" charset="0"/>
            </a:endParaRPr>
          </a:p>
          <a:p>
            <a:pPr marR="0" defTabSz="914400" rtl="0" eaLnBrk="1" fontAlgn="base" latinLnBrk="0" hangingPunct="1">
              <a:lnSpc>
                <a:spcPct val="100000"/>
              </a:lnSpc>
              <a:spcBef>
                <a:spcPct val="0"/>
              </a:spcBef>
              <a:spcAft>
                <a:spcPct val="0"/>
              </a:spcAft>
              <a:buClrTx/>
              <a:buSzTx/>
              <a:tabLst/>
            </a:pPr>
            <a:endParaRPr lang="en-US" sz="2000" b="0" dirty="0">
              <a:solidFill>
                <a:srgbClr val="7030A0"/>
              </a:solidFill>
              <a:latin typeface="Arial" charset="0"/>
            </a:endParaRPr>
          </a:p>
          <a:p>
            <a:pPr marL="342900" marR="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rgbClr val="7030A0"/>
                </a:solidFill>
                <a:latin typeface="Arial" charset="0"/>
              </a:rPr>
              <a:t>Deterrence by: </a:t>
            </a:r>
            <a:r>
              <a:rPr lang="en-US" sz="2000" i="1" dirty="0">
                <a:solidFill>
                  <a:srgbClr val="7030A0"/>
                </a:solidFill>
                <a:latin typeface="Arial" charset="0"/>
              </a:rPr>
              <a:t>denial</a:t>
            </a:r>
            <a:r>
              <a:rPr lang="en-US" sz="2000" dirty="0">
                <a:solidFill>
                  <a:srgbClr val="7030A0"/>
                </a:solidFill>
                <a:latin typeface="Arial" charset="0"/>
              </a:rPr>
              <a:t>, </a:t>
            </a:r>
            <a:r>
              <a:rPr lang="en-US" sz="2000" i="1" dirty="0">
                <a:solidFill>
                  <a:srgbClr val="7030A0"/>
                </a:solidFill>
                <a:latin typeface="Arial" charset="0"/>
              </a:rPr>
              <a:t>resilience</a:t>
            </a:r>
            <a:r>
              <a:rPr lang="en-US" sz="2000" dirty="0">
                <a:solidFill>
                  <a:srgbClr val="7030A0"/>
                </a:solidFill>
                <a:latin typeface="Arial" charset="0"/>
              </a:rPr>
              <a:t>, </a:t>
            </a:r>
            <a:r>
              <a:rPr lang="en-US" sz="2000" i="1" dirty="0">
                <a:solidFill>
                  <a:srgbClr val="7030A0"/>
                </a:solidFill>
                <a:latin typeface="Arial" charset="0"/>
              </a:rPr>
              <a:t>cost imposition</a:t>
            </a:r>
            <a:r>
              <a:rPr lang="en-US" sz="2000" dirty="0">
                <a:solidFill>
                  <a:srgbClr val="7030A0"/>
                </a:solidFill>
                <a:latin typeface="Arial" charset="0"/>
              </a:rPr>
              <a:t>, </a:t>
            </a:r>
            <a:r>
              <a:rPr lang="en-US" sz="2000" i="1" dirty="0">
                <a:solidFill>
                  <a:srgbClr val="7030A0"/>
                </a:solidFill>
                <a:latin typeface="Arial" charset="0"/>
              </a:rPr>
              <a:t>entanglement</a:t>
            </a:r>
          </a:p>
          <a:p>
            <a:pPr marR="0" defTabSz="914400" rtl="0" eaLnBrk="1" fontAlgn="base" latinLnBrk="0" hangingPunct="1">
              <a:lnSpc>
                <a:spcPct val="100000"/>
              </a:lnSpc>
              <a:spcBef>
                <a:spcPct val="0"/>
              </a:spcBef>
              <a:spcAft>
                <a:spcPct val="0"/>
              </a:spcAft>
              <a:buClrTx/>
              <a:buSzTx/>
              <a:tabLst/>
            </a:pPr>
            <a:endParaRPr lang="en-US" sz="2000" b="0" dirty="0">
              <a:solidFill>
                <a:srgbClr val="7030A0"/>
              </a:solidFill>
              <a:latin typeface="Arial" charset="0"/>
            </a:endParaRPr>
          </a:p>
          <a:p>
            <a:pPr marL="342900" marR="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rgbClr val="7030A0"/>
                </a:solidFill>
                <a:latin typeface="Arial" charset="0"/>
              </a:rPr>
              <a:t>Reduce reliance on     nuclear weapons (?)</a:t>
            </a:r>
          </a:p>
          <a:p>
            <a:pPr marR="0" defTabSz="914400" rtl="0" eaLnBrk="1" fontAlgn="base" latinLnBrk="0" hangingPunct="1">
              <a:lnSpc>
                <a:spcPct val="100000"/>
              </a:lnSpc>
              <a:spcBef>
                <a:spcPct val="0"/>
              </a:spcBef>
              <a:spcAft>
                <a:spcPct val="0"/>
              </a:spcAft>
              <a:buClrTx/>
              <a:buSzTx/>
              <a:tabLst/>
            </a:pPr>
            <a:endParaRPr lang="en-US" sz="2000" b="0" dirty="0">
              <a:solidFill>
                <a:srgbClr val="7030A0"/>
              </a:solidFill>
              <a:latin typeface="Arial" charset="0"/>
            </a:endParaRPr>
          </a:p>
          <a:p>
            <a:pPr marL="342900" marR="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2000" b="0" dirty="0">
              <a:solidFill>
                <a:srgbClr val="7030A0"/>
              </a:solidFill>
              <a:latin typeface="Arial" charset="0"/>
            </a:endParaRPr>
          </a:p>
        </p:txBody>
      </p:sp>
    </p:spTree>
    <p:extLst>
      <p:ext uri="{BB962C8B-B14F-4D97-AF65-F5344CB8AC3E}">
        <p14:creationId xmlns:p14="http://schemas.microsoft.com/office/powerpoint/2010/main" val="784611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53998"/>
          </a:xfrm>
        </p:spPr>
        <p:txBody>
          <a:bodyPr/>
          <a:lstStyle/>
          <a:p>
            <a:r>
              <a:rPr lang="en-US" sz="3000" dirty="0"/>
              <a:t>Can Nukes Deter Cyber? Should They?  </a:t>
            </a:r>
          </a:p>
        </p:txBody>
      </p:sp>
      <p:sp>
        <p:nvSpPr>
          <p:cNvPr id="3" name="Content Placeholder 2"/>
          <p:cNvSpPr>
            <a:spLocks noGrp="1"/>
          </p:cNvSpPr>
          <p:nvPr>
            <p:ph idx="1"/>
          </p:nvPr>
        </p:nvSpPr>
        <p:spPr>
          <a:xfrm>
            <a:off x="304800" y="1676400"/>
            <a:ext cx="7603044" cy="4343400"/>
          </a:xfrm>
        </p:spPr>
        <p:txBody>
          <a:bodyPr/>
          <a:lstStyle/>
          <a:p>
            <a:pPr marL="0" indent="0" algn="ctr">
              <a:buNone/>
            </a:pPr>
            <a:r>
              <a:rPr lang="en-US" sz="2400" b="1" i="1" dirty="0">
                <a:solidFill>
                  <a:srgbClr val="0064C8"/>
                </a:solidFill>
              </a:rPr>
              <a:t>“The U.S. would only consider the employment of nuclear weapons in extreme circumstances to defend the vital interests of the US, its allies, and partners.  Extreme circumstances could include significant non-nuclear strategic attacks. Significant non-nuclear strategic attacks include, but are not limited to, attacks on the U.S., allies or partner population or infrastructure, and attacks U.S. or allied nuclear forces, their C2, or warning and attack assessment capabilities.” </a:t>
            </a:r>
          </a:p>
          <a:p>
            <a:pPr marL="0" indent="0" algn="ctr">
              <a:buNone/>
            </a:pPr>
            <a:r>
              <a:rPr lang="en-US" sz="2400" b="1" i="1" dirty="0">
                <a:solidFill>
                  <a:srgbClr val="0064C8"/>
                </a:solidFill>
              </a:rPr>
              <a:t>					2018 NPR</a:t>
            </a:r>
          </a:p>
          <a:p>
            <a:endParaRPr lang="en-US" sz="2000" b="1" i="1" dirty="0">
              <a:solidFill>
                <a:srgbClr val="7030A0"/>
              </a:solidFill>
            </a:endParaRPr>
          </a:p>
          <a:p>
            <a:endParaRPr lang="en-US" sz="1600" b="1" i="1" dirty="0">
              <a:solidFill>
                <a:srgbClr val="7030A0"/>
              </a:solidFill>
            </a:endParaRPr>
          </a:p>
          <a:p>
            <a:pPr marL="0" indent="0">
              <a:buNone/>
            </a:pPr>
            <a:r>
              <a:rPr lang="en-US" sz="1600" b="1" i="1" dirty="0">
                <a:solidFill>
                  <a:srgbClr val="7030A0"/>
                </a:solidFill>
              </a:rPr>
              <a:t>	</a:t>
            </a:r>
          </a:p>
          <a:p>
            <a:endParaRPr lang="en-US" sz="1600" b="1" i="1" dirty="0">
              <a:solidFill>
                <a:srgbClr val="7030A0"/>
              </a:solidFill>
            </a:endParaRPr>
          </a:p>
          <a:p>
            <a:endParaRPr lang="en-US" sz="16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49</a:t>
            </a:fld>
            <a:endParaRPr lang="en-US" altLang="en-US"/>
          </a:p>
        </p:txBody>
      </p:sp>
    </p:spTree>
    <p:extLst>
      <p:ext uri="{BB962C8B-B14F-4D97-AF65-F5344CB8AC3E}">
        <p14:creationId xmlns:p14="http://schemas.microsoft.com/office/powerpoint/2010/main" val="274441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68D1B-E35B-4415-BCEF-6B471393204E}"/>
              </a:ext>
            </a:extLst>
          </p:cNvPr>
          <p:cNvSpPr>
            <a:spLocks noGrp="1"/>
          </p:cNvSpPr>
          <p:nvPr>
            <p:ph type="title"/>
          </p:nvPr>
        </p:nvSpPr>
        <p:spPr>
          <a:xfrm>
            <a:off x="304799" y="381000"/>
            <a:ext cx="8839199" cy="954107"/>
          </a:xfrm>
        </p:spPr>
        <p:txBody>
          <a:bodyPr/>
          <a:lstStyle/>
          <a:p>
            <a:r>
              <a:rPr lang="en-US" sz="2800" dirty="0"/>
              <a:t>What We Talk About When We Talk About Deterrence</a:t>
            </a:r>
          </a:p>
        </p:txBody>
      </p:sp>
      <p:sp>
        <p:nvSpPr>
          <p:cNvPr id="3" name="Content Placeholder 2">
            <a:extLst>
              <a:ext uri="{FF2B5EF4-FFF2-40B4-BE49-F238E27FC236}">
                <a16:creationId xmlns:a16="http://schemas.microsoft.com/office/drawing/2014/main" id="{CC9B8C2C-5D63-40A8-8776-72208FEC3BB4}"/>
              </a:ext>
            </a:extLst>
          </p:cNvPr>
          <p:cNvSpPr>
            <a:spLocks noGrp="1"/>
          </p:cNvSpPr>
          <p:nvPr>
            <p:ph idx="1"/>
          </p:nvPr>
        </p:nvSpPr>
        <p:spPr>
          <a:xfrm>
            <a:off x="1" y="1371600"/>
            <a:ext cx="9143998" cy="4800600"/>
          </a:xfrm>
        </p:spPr>
        <p:txBody>
          <a:bodyPr/>
          <a:lstStyle/>
          <a:p>
            <a:pPr marL="0" indent="0" algn="ctr">
              <a:buNone/>
            </a:pPr>
            <a:r>
              <a:rPr lang="en-US" b="1" i="1" u="sng" dirty="0"/>
              <a:t>Temporal</a:t>
            </a:r>
          </a:p>
          <a:p>
            <a:pPr marL="0" indent="0">
              <a:buNone/>
            </a:pPr>
            <a:r>
              <a:rPr lang="en-US" b="1" dirty="0"/>
              <a:t>	</a:t>
            </a:r>
            <a:r>
              <a:rPr lang="en-US" dirty="0"/>
              <a:t>General   –   Immediate  –   Intra-war</a:t>
            </a:r>
          </a:p>
          <a:p>
            <a:pPr marL="0" indent="0">
              <a:buNone/>
            </a:pPr>
            <a:endParaRPr lang="en-US" b="1" dirty="0"/>
          </a:p>
          <a:p>
            <a:pPr marL="0" indent="0" algn="ctr">
              <a:buNone/>
            </a:pPr>
            <a:endParaRPr lang="en-US" b="1" i="1" u="sng" dirty="0"/>
          </a:p>
          <a:p>
            <a:pPr marL="0" indent="0">
              <a:buNone/>
            </a:pPr>
            <a:r>
              <a:rPr lang="en-US" b="1" dirty="0"/>
              <a:t>		   </a:t>
            </a:r>
            <a:r>
              <a:rPr lang="en-US" dirty="0"/>
              <a:t>Tailored  –  Extended </a:t>
            </a:r>
          </a:p>
          <a:p>
            <a:pPr marL="0" indent="0">
              <a:buNone/>
            </a:pPr>
            <a:endParaRPr lang="en-US" dirty="0"/>
          </a:p>
          <a:p>
            <a:pPr marL="0" indent="0" algn="ctr">
              <a:buNone/>
            </a:pPr>
            <a:r>
              <a:rPr lang="en-US" b="1" i="1" u="sng" dirty="0"/>
              <a:t>Capabilities</a:t>
            </a:r>
          </a:p>
          <a:p>
            <a:pPr marL="0" indent="0">
              <a:buNone/>
            </a:pPr>
            <a:r>
              <a:rPr lang="en-US" dirty="0"/>
              <a:t>   Conv – </a:t>
            </a:r>
            <a:r>
              <a:rPr lang="en-US" dirty="0" err="1"/>
              <a:t>Nuc</a:t>
            </a:r>
            <a:r>
              <a:rPr lang="en-US" dirty="0"/>
              <a:t> – Cyber – Space – </a:t>
            </a:r>
            <a:r>
              <a:rPr lang="en-US" i="1" dirty="0"/>
              <a:t>Integrated</a:t>
            </a:r>
            <a:r>
              <a:rPr lang="en-US" dirty="0"/>
              <a:t> </a:t>
            </a:r>
          </a:p>
          <a:p>
            <a:pPr marL="0" indent="0">
              <a:buNone/>
            </a:pPr>
            <a:endParaRPr lang="en-US" b="1" i="1" u="sng" dirty="0"/>
          </a:p>
        </p:txBody>
      </p:sp>
      <p:sp>
        <p:nvSpPr>
          <p:cNvPr id="4" name="Slide Number Placeholder 3">
            <a:extLst>
              <a:ext uri="{FF2B5EF4-FFF2-40B4-BE49-F238E27FC236}">
                <a16:creationId xmlns:a16="http://schemas.microsoft.com/office/drawing/2014/main" id="{527838F9-2E38-4673-8BDE-7DBB3B90D0C5}"/>
              </a:ext>
            </a:extLst>
          </p:cNvPr>
          <p:cNvSpPr>
            <a:spLocks noGrp="1"/>
          </p:cNvSpPr>
          <p:nvPr>
            <p:ph type="sldNum" sz="quarter" idx="10"/>
          </p:nvPr>
        </p:nvSpPr>
        <p:spPr/>
        <p:txBody>
          <a:bodyPr/>
          <a:lstStyle/>
          <a:p>
            <a:fld id="{49D60634-BC9E-485D-8631-CF81DC901F98}" type="slidenum">
              <a:rPr lang="en-US" altLang="en-US" smtClean="0"/>
              <a:pPr/>
              <a:t>5</a:t>
            </a:fld>
            <a:endParaRPr lang="en-US" altLang="en-US"/>
          </a:p>
        </p:txBody>
      </p:sp>
      <p:sp>
        <p:nvSpPr>
          <p:cNvPr id="6" name="Rectangle: Single Corner Snipped 5">
            <a:extLst>
              <a:ext uri="{FF2B5EF4-FFF2-40B4-BE49-F238E27FC236}">
                <a16:creationId xmlns:a16="http://schemas.microsoft.com/office/drawing/2014/main" id="{818CDD1C-6E55-4C5C-AA1A-199875E0878F}"/>
              </a:ext>
            </a:extLst>
          </p:cNvPr>
          <p:cNvSpPr/>
          <p:nvPr/>
        </p:nvSpPr>
        <p:spPr bwMode="auto">
          <a:xfrm>
            <a:off x="0" y="2819400"/>
            <a:ext cx="8013057" cy="3429000"/>
          </a:xfrm>
          <a:prstGeom prst="snip1Rect">
            <a:avLst/>
          </a:prstGeom>
          <a:solidFill>
            <a:schemeClr val="accent1"/>
          </a:solidFill>
          <a:ln w="12700" cap="flat" cmpd="sng" algn="ctr">
            <a:solidFill>
              <a:srgbClr val="00206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0" i="1" dirty="0">
                <a:solidFill>
                  <a:srgbClr val="002060"/>
                </a:solidFill>
                <a:latin typeface="Arial" charset="0"/>
              </a:rPr>
              <a:t>“…deterrence must be thought of over extended periods of time.  The joint force seeks to deter a conventional attack against a partner or ally, but even if that occurs, it is still possible to deter the attacker from expanding the war geographically or from using certain forms of weapons (such as WMD).  Moreover, if deterrence fails because an adversary miscalculates US will or capability, but is then decisively defeated, the one ‘failure’ of deterrence might deter future adversaries from taking similar risks.”                                            </a:t>
            </a:r>
            <a:r>
              <a:rPr lang="en-US" sz="2000" b="0" u="sng" dirty="0">
                <a:solidFill>
                  <a:srgbClr val="002060"/>
                </a:solidFill>
                <a:latin typeface="Arial" charset="0"/>
              </a:rPr>
              <a:t>Competition Continuum </a:t>
            </a:r>
            <a:r>
              <a:rPr lang="en-US" sz="2000" b="0" dirty="0">
                <a:solidFill>
                  <a:srgbClr val="002060"/>
                </a:solidFill>
                <a:latin typeface="Arial" charset="0"/>
              </a:rPr>
              <a:t>(2019)</a:t>
            </a:r>
            <a:endParaRPr kumimoji="0" lang="en-US" sz="1800" b="0" u="none" strike="noStrike" cap="none" normalizeH="0" baseline="0" dirty="0">
              <a:ln>
                <a:noFill/>
              </a:ln>
              <a:solidFill>
                <a:srgbClr val="002060"/>
              </a:solidFill>
              <a:effectLst/>
              <a:latin typeface="Arial" charset="0"/>
            </a:endParaRPr>
          </a:p>
        </p:txBody>
      </p:sp>
      <p:pic>
        <p:nvPicPr>
          <p:cNvPr id="1026" name="Picture 2">
            <a:extLst>
              <a:ext uri="{FF2B5EF4-FFF2-40B4-BE49-F238E27FC236}">
                <a16:creationId xmlns:a16="http://schemas.microsoft.com/office/drawing/2014/main" id="{2E8F805B-0323-42C4-ADF5-6B0073951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4470401"/>
            <a:ext cx="1371600" cy="177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26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0F09-8524-4CC3-91B8-3E51013D1FD7}"/>
              </a:ext>
            </a:extLst>
          </p:cNvPr>
          <p:cNvSpPr>
            <a:spLocks noGrp="1"/>
          </p:cNvSpPr>
          <p:nvPr>
            <p:ph type="title"/>
          </p:nvPr>
        </p:nvSpPr>
        <p:spPr>
          <a:xfrm>
            <a:off x="304800" y="381000"/>
            <a:ext cx="8382000" cy="523220"/>
          </a:xfrm>
        </p:spPr>
        <p:txBody>
          <a:bodyPr/>
          <a:lstStyle/>
          <a:p>
            <a:r>
              <a:rPr lang="en-US" sz="2800" dirty="0"/>
              <a:t>Debating Cyber-Deterrence – One Take</a:t>
            </a:r>
          </a:p>
        </p:txBody>
      </p:sp>
      <p:sp>
        <p:nvSpPr>
          <p:cNvPr id="3" name="Slide Number Placeholder 2">
            <a:extLst>
              <a:ext uri="{FF2B5EF4-FFF2-40B4-BE49-F238E27FC236}">
                <a16:creationId xmlns:a16="http://schemas.microsoft.com/office/drawing/2014/main" id="{2CDCB29A-8C12-4AD3-9A21-2698F2F6695D}"/>
              </a:ext>
            </a:extLst>
          </p:cNvPr>
          <p:cNvSpPr>
            <a:spLocks noGrp="1"/>
          </p:cNvSpPr>
          <p:nvPr>
            <p:ph type="sldNum" sz="quarter" idx="10"/>
          </p:nvPr>
        </p:nvSpPr>
        <p:spPr/>
        <p:txBody>
          <a:bodyPr/>
          <a:lstStyle/>
          <a:p>
            <a:fld id="{0A0CCA12-7E3A-4DA3-87B6-8ADDBC8311F7}" type="slidenum">
              <a:rPr lang="en-US" altLang="en-US" smtClean="0"/>
              <a:pPr/>
              <a:t>50</a:t>
            </a:fld>
            <a:endParaRPr lang="en-US" altLang="en-US"/>
          </a:p>
        </p:txBody>
      </p:sp>
      <p:sp>
        <p:nvSpPr>
          <p:cNvPr id="4" name="TextBox 3">
            <a:extLst>
              <a:ext uri="{FF2B5EF4-FFF2-40B4-BE49-F238E27FC236}">
                <a16:creationId xmlns:a16="http://schemas.microsoft.com/office/drawing/2014/main" id="{0EDCB75D-FA51-431F-BF05-36849688BD09}"/>
              </a:ext>
            </a:extLst>
          </p:cNvPr>
          <p:cNvSpPr txBox="1"/>
          <p:nvPr/>
        </p:nvSpPr>
        <p:spPr>
          <a:xfrm>
            <a:off x="914400" y="1295400"/>
            <a:ext cx="915635"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chemeClr val="accent4"/>
                </a:solidFill>
              </a:rPr>
              <a:t>Thesis</a:t>
            </a:r>
          </a:p>
        </p:txBody>
      </p:sp>
      <p:cxnSp>
        <p:nvCxnSpPr>
          <p:cNvPr id="6" name="Straight Connector 5">
            <a:extLst>
              <a:ext uri="{FF2B5EF4-FFF2-40B4-BE49-F238E27FC236}">
                <a16:creationId xmlns:a16="http://schemas.microsoft.com/office/drawing/2014/main" id="{2EC4BC68-EE88-4ABB-AE04-586ECBF3705C}"/>
              </a:ext>
            </a:extLst>
          </p:cNvPr>
          <p:cNvCxnSpPr/>
          <p:nvPr/>
        </p:nvCxnSpPr>
        <p:spPr bwMode="auto">
          <a:xfrm>
            <a:off x="2819400" y="1371600"/>
            <a:ext cx="0" cy="4267200"/>
          </a:xfrm>
          <a:prstGeom prst="line">
            <a:avLst/>
          </a:prstGeom>
          <a:ln>
            <a:prstDash val="lg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BCF3AAA6-F2F2-4C56-A3B6-C49DEC840DC0}"/>
              </a:ext>
            </a:extLst>
          </p:cNvPr>
          <p:cNvSpPr txBox="1"/>
          <p:nvPr/>
        </p:nvSpPr>
        <p:spPr>
          <a:xfrm>
            <a:off x="6934200" y="1307068"/>
            <a:ext cx="1274708"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chemeClr val="accent4"/>
                </a:solidFill>
              </a:rPr>
              <a:t>Synthesis</a:t>
            </a:r>
          </a:p>
        </p:txBody>
      </p:sp>
      <p:sp>
        <p:nvSpPr>
          <p:cNvPr id="8" name="TextBox 7">
            <a:extLst>
              <a:ext uri="{FF2B5EF4-FFF2-40B4-BE49-F238E27FC236}">
                <a16:creationId xmlns:a16="http://schemas.microsoft.com/office/drawing/2014/main" id="{45DD0AAC-E372-463C-AF0B-61BB7EAFC60A}"/>
              </a:ext>
            </a:extLst>
          </p:cNvPr>
          <p:cNvSpPr txBox="1"/>
          <p:nvPr/>
        </p:nvSpPr>
        <p:spPr>
          <a:xfrm>
            <a:off x="3810000" y="1295400"/>
            <a:ext cx="1300356"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chemeClr val="accent4"/>
                </a:solidFill>
              </a:rPr>
              <a:t>Antithesis</a:t>
            </a:r>
          </a:p>
        </p:txBody>
      </p:sp>
      <p:cxnSp>
        <p:nvCxnSpPr>
          <p:cNvPr id="10" name="Straight Connector 9">
            <a:extLst>
              <a:ext uri="{FF2B5EF4-FFF2-40B4-BE49-F238E27FC236}">
                <a16:creationId xmlns:a16="http://schemas.microsoft.com/office/drawing/2014/main" id="{DDF7E6C5-5081-4A06-85DD-838FB964A1AC}"/>
              </a:ext>
            </a:extLst>
          </p:cNvPr>
          <p:cNvCxnSpPr/>
          <p:nvPr/>
        </p:nvCxnSpPr>
        <p:spPr bwMode="auto">
          <a:xfrm>
            <a:off x="6019800" y="1371600"/>
            <a:ext cx="0" cy="4267200"/>
          </a:xfrm>
          <a:prstGeom prst="line">
            <a:avLst/>
          </a:prstGeom>
          <a:ln>
            <a:prstDash val="lgDash"/>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5F7E814E-C3CE-4240-AA31-7D8B672C15D7}"/>
              </a:ext>
            </a:extLst>
          </p:cNvPr>
          <p:cNvSpPr txBox="1"/>
          <p:nvPr/>
        </p:nvSpPr>
        <p:spPr>
          <a:xfrm>
            <a:off x="76200" y="1828800"/>
            <a:ext cx="2662231" cy="3170099"/>
          </a:xfrm>
          <a:prstGeom prst="rect">
            <a:avLst/>
          </a:prstGeom>
          <a:noFill/>
        </p:spPr>
        <p:txBody>
          <a:bodyPr wrap="square">
            <a:spAutoFit/>
          </a:bodyPr>
          <a:lstStyle/>
          <a:p>
            <a:pPr>
              <a:spcBef>
                <a:spcPts val="600"/>
              </a:spcBef>
              <a:spcAft>
                <a:spcPts val="600"/>
              </a:spcAft>
            </a:pPr>
            <a:r>
              <a:rPr lang="en-US" b="1" i="1" dirty="0"/>
              <a:t>Deterrence remains relevant, to a point  </a:t>
            </a:r>
          </a:p>
          <a:p>
            <a:pPr lvl="1">
              <a:spcBef>
                <a:spcPts val="600"/>
              </a:spcBef>
              <a:spcAft>
                <a:spcPts val="600"/>
              </a:spcAft>
            </a:pPr>
            <a:r>
              <a:rPr lang="en-US" sz="1600" dirty="0"/>
              <a:t>Nuclear experience can be adapted, but total prevention of cyberwar is not possible </a:t>
            </a:r>
          </a:p>
          <a:p>
            <a:pPr lvl="1">
              <a:spcBef>
                <a:spcPts val="600"/>
              </a:spcBef>
              <a:spcAft>
                <a:spcPts val="600"/>
              </a:spcAft>
            </a:pPr>
            <a:r>
              <a:rPr lang="en-US" sz="1600" dirty="0"/>
              <a:t>Requires improved attribution and greater emphasis on norm-building</a:t>
            </a:r>
          </a:p>
        </p:txBody>
      </p:sp>
      <p:sp>
        <p:nvSpPr>
          <p:cNvPr id="13" name="Rounded Rectangle 10">
            <a:extLst>
              <a:ext uri="{FF2B5EF4-FFF2-40B4-BE49-F238E27FC236}">
                <a16:creationId xmlns:a16="http://schemas.microsoft.com/office/drawing/2014/main" id="{6B54520E-87E7-45EF-ACBD-DC4A515154A9}"/>
              </a:ext>
            </a:extLst>
          </p:cNvPr>
          <p:cNvSpPr/>
          <p:nvPr/>
        </p:nvSpPr>
        <p:spPr bwMode="auto">
          <a:xfrm>
            <a:off x="304800" y="5791200"/>
            <a:ext cx="2286000" cy="381000"/>
          </a:xfrm>
          <a:prstGeom prst="roundRect">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C00000"/>
                </a:solidFill>
                <a:effectLst/>
                <a:latin typeface="Arial" charset="0"/>
              </a:rPr>
              <a:t> Deterrence</a:t>
            </a:r>
            <a:r>
              <a:rPr kumimoji="0" lang="en-US" sz="1600" b="1" i="1" u="none" strike="noStrike" cap="none" normalizeH="0" dirty="0">
                <a:ln>
                  <a:noFill/>
                </a:ln>
                <a:solidFill>
                  <a:srgbClr val="C00000"/>
                </a:solidFill>
                <a:effectLst/>
                <a:latin typeface="Arial" charset="0"/>
              </a:rPr>
              <a:t> Adaptors </a:t>
            </a:r>
            <a:endParaRPr kumimoji="0" lang="en-US" sz="1600" b="1" i="1" u="none" strike="noStrike" cap="none" normalizeH="0" baseline="0" dirty="0">
              <a:ln>
                <a:noFill/>
              </a:ln>
              <a:solidFill>
                <a:srgbClr val="C00000"/>
              </a:solidFill>
              <a:effectLst/>
              <a:latin typeface="Arial" charset="0"/>
            </a:endParaRPr>
          </a:p>
        </p:txBody>
      </p:sp>
      <p:sp>
        <p:nvSpPr>
          <p:cNvPr id="15" name="TextBox 14">
            <a:extLst>
              <a:ext uri="{FF2B5EF4-FFF2-40B4-BE49-F238E27FC236}">
                <a16:creationId xmlns:a16="http://schemas.microsoft.com/office/drawing/2014/main" id="{EADA21FC-3FF2-4737-87EE-A4C7C11BB5B6}"/>
              </a:ext>
            </a:extLst>
          </p:cNvPr>
          <p:cNvSpPr txBox="1"/>
          <p:nvPr/>
        </p:nvSpPr>
        <p:spPr>
          <a:xfrm>
            <a:off x="2957533" y="1828800"/>
            <a:ext cx="3038461" cy="3908762"/>
          </a:xfrm>
          <a:prstGeom prst="rect">
            <a:avLst/>
          </a:prstGeom>
          <a:noFill/>
        </p:spPr>
        <p:txBody>
          <a:bodyPr wrap="square">
            <a:spAutoFit/>
          </a:bodyPr>
          <a:lstStyle/>
          <a:p>
            <a:pPr>
              <a:spcBef>
                <a:spcPts val="600"/>
              </a:spcBef>
              <a:spcAft>
                <a:spcPts val="600"/>
              </a:spcAft>
            </a:pPr>
            <a:r>
              <a:rPr lang="en-US" b="1" i="1" dirty="0"/>
              <a:t>Deterrence is not a useful construct  </a:t>
            </a:r>
          </a:p>
          <a:p>
            <a:pPr lvl="1">
              <a:spcBef>
                <a:spcPts val="600"/>
              </a:spcBef>
              <a:spcAft>
                <a:spcPts val="600"/>
              </a:spcAft>
            </a:pPr>
            <a:r>
              <a:rPr lang="en-US" sz="1600" dirty="0"/>
              <a:t>The hypercompetitive nature of cyberspace – “persistent offense” – is not compatible with traditional deterrence concepts</a:t>
            </a:r>
          </a:p>
          <a:p>
            <a:pPr lvl="1">
              <a:spcBef>
                <a:spcPts val="600"/>
              </a:spcBef>
              <a:spcAft>
                <a:spcPts val="600"/>
              </a:spcAft>
            </a:pPr>
            <a:r>
              <a:rPr lang="en-US" sz="1600" dirty="0"/>
              <a:t>Rather, we need to reduce operating constraints to better engage adversaries earlier, with the goal of establishing dominance </a:t>
            </a:r>
          </a:p>
        </p:txBody>
      </p:sp>
      <p:sp>
        <p:nvSpPr>
          <p:cNvPr id="16" name="Rounded Rectangle 11">
            <a:extLst>
              <a:ext uri="{FF2B5EF4-FFF2-40B4-BE49-F238E27FC236}">
                <a16:creationId xmlns:a16="http://schemas.microsoft.com/office/drawing/2014/main" id="{31BCA3A8-EDF6-4C5B-A8D2-AA4E77C73613}"/>
              </a:ext>
            </a:extLst>
          </p:cNvPr>
          <p:cNvSpPr/>
          <p:nvPr/>
        </p:nvSpPr>
        <p:spPr bwMode="auto">
          <a:xfrm>
            <a:off x="3352800" y="5791200"/>
            <a:ext cx="2286000" cy="381000"/>
          </a:xfrm>
          <a:prstGeom prst="roundRect">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C00000"/>
                </a:solidFill>
                <a:effectLst/>
                <a:latin typeface="Arial" charset="0"/>
              </a:rPr>
              <a:t> Paradigm</a:t>
            </a:r>
            <a:r>
              <a:rPr lang="en-US" sz="1600" i="1" dirty="0">
                <a:solidFill>
                  <a:srgbClr val="C00000"/>
                </a:solidFill>
                <a:latin typeface="Arial" charset="0"/>
              </a:rPr>
              <a:t> Smashers  </a:t>
            </a:r>
            <a:endParaRPr kumimoji="0" lang="en-US" sz="1600" b="1" i="1" u="none" strike="noStrike" cap="none" normalizeH="0" baseline="0" dirty="0">
              <a:ln>
                <a:noFill/>
              </a:ln>
              <a:solidFill>
                <a:srgbClr val="C00000"/>
              </a:solidFill>
              <a:effectLst/>
              <a:latin typeface="Arial" charset="0"/>
            </a:endParaRPr>
          </a:p>
        </p:txBody>
      </p:sp>
      <p:sp>
        <p:nvSpPr>
          <p:cNvPr id="17" name="TextBox 16">
            <a:extLst>
              <a:ext uri="{FF2B5EF4-FFF2-40B4-BE49-F238E27FC236}">
                <a16:creationId xmlns:a16="http://schemas.microsoft.com/office/drawing/2014/main" id="{DF161CE1-57CE-4D42-8A51-E403A2541CD4}"/>
              </a:ext>
            </a:extLst>
          </p:cNvPr>
          <p:cNvSpPr txBox="1"/>
          <p:nvPr/>
        </p:nvSpPr>
        <p:spPr>
          <a:xfrm>
            <a:off x="6253169" y="1828800"/>
            <a:ext cx="2662231" cy="4693593"/>
          </a:xfrm>
          <a:prstGeom prst="rect">
            <a:avLst/>
          </a:prstGeom>
          <a:noFill/>
        </p:spPr>
        <p:txBody>
          <a:bodyPr wrap="square">
            <a:spAutoFit/>
          </a:bodyPr>
          <a:lstStyle/>
          <a:p>
            <a:r>
              <a:rPr lang="en-US" i="1" dirty="0"/>
              <a:t>In practice, we are trying to synthesize these perspectives</a:t>
            </a:r>
          </a:p>
          <a:p>
            <a:pPr lvl="1"/>
            <a:endParaRPr lang="en-US" sz="1600" dirty="0"/>
          </a:p>
          <a:p>
            <a:pPr lvl="1"/>
            <a:r>
              <a:rPr lang="en-US" sz="1600" dirty="0"/>
              <a:t>Going on the  offensive and more risk-acceptant</a:t>
            </a:r>
          </a:p>
          <a:p>
            <a:pPr lvl="1"/>
            <a:endParaRPr lang="en-US" sz="1600" dirty="0"/>
          </a:p>
          <a:p>
            <a:pPr lvl="1"/>
            <a:r>
              <a:rPr lang="en-US" sz="1600" dirty="0"/>
              <a:t>But also looking to change adversary risk calculus and behavior through fear of high costs….and mindful of escalation risks</a:t>
            </a:r>
          </a:p>
          <a:p>
            <a:pPr lvl="1"/>
            <a:endParaRPr lang="en-US" sz="1600" dirty="0"/>
          </a:p>
          <a:p>
            <a:pPr lvl="1"/>
            <a:endParaRPr lang="en-US" sz="1600" dirty="0"/>
          </a:p>
          <a:p>
            <a:pPr>
              <a:spcBef>
                <a:spcPts val="600"/>
              </a:spcBef>
              <a:spcAft>
                <a:spcPts val="600"/>
              </a:spcAft>
            </a:pPr>
            <a:endParaRPr lang="en-US" sz="1600" dirty="0"/>
          </a:p>
        </p:txBody>
      </p:sp>
      <p:sp>
        <p:nvSpPr>
          <p:cNvPr id="19" name="Rounded Rectangle 11">
            <a:extLst>
              <a:ext uri="{FF2B5EF4-FFF2-40B4-BE49-F238E27FC236}">
                <a16:creationId xmlns:a16="http://schemas.microsoft.com/office/drawing/2014/main" id="{4A1D0902-7347-42CA-9F02-F1033E5ADAA8}"/>
              </a:ext>
            </a:extLst>
          </p:cNvPr>
          <p:cNvSpPr/>
          <p:nvPr/>
        </p:nvSpPr>
        <p:spPr bwMode="auto">
          <a:xfrm>
            <a:off x="6477000" y="5791200"/>
            <a:ext cx="2286000" cy="381000"/>
          </a:xfrm>
          <a:prstGeom prst="roundRect">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C00000"/>
                </a:solidFill>
                <a:effectLst/>
                <a:latin typeface="Arial" charset="0"/>
              </a:rPr>
              <a:t>  Cyber-Synthesizers</a:t>
            </a:r>
            <a:r>
              <a:rPr lang="en-US" sz="1600" i="1" dirty="0">
                <a:solidFill>
                  <a:srgbClr val="C00000"/>
                </a:solidFill>
                <a:latin typeface="Arial" charset="0"/>
              </a:rPr>
              <a:t>  </a:t>
            </a:r>
            <a:endParaRPr kumimoji="0" lang="en-US" sz="1600" b="1" i="1"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3466917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Can Cyber Deter Kinetic Attacks?</a:t>
            </a:r>
          </a:p>
        </p:txBody>
      </p:sp>
      <p:sp>
        <p:nvSpPr>
          <p:cNvPr id="3" name="Content Placeholder 2"/>
          <p:cNvSpPr>
            <a:spLocks noGrp="1"/>
          </p:cNvSpPr>
          <p:nvPr>
            <p:ph idx="1"/>
          </p:nvPr>
        </p:nvSpPr>
        <p:spPr>
          <a:xfrm>
            <a:off x="2458" y="1397287"/>
            <a:ext cx="8684342" cy="4572000"/>
          </a:xfrm>
        </p:spPr>
        <p:txBody>
          <a:bodyPr/>
          <a:lstStyle/>
          <a:p>
            <a:pPr marL="0" indent="0" algn="r">
              <a:buNone/>
            </a:pPr>
            <a:r>
              <a:rPr lang="en-US" sz="2400" b="1" i="1" dirty="0"/>
              <a:t>The Urgent Search for a Cyber Silver Bullet Against Iran</a:t>
            </a:r>
          </a:p>
          <a:p>
            <a:pPr marL="0" indent="0" algn="r">
              <a:buNone/>
            </a:pPr>
            <a:r>
              <a:rPr lang="en-US" sz="2000" b="1" dirty="0"/>
              <a:t>New York Times, 23 Sept 2019 (Sanger and Barnes)</a:t>
            </a:r>
          </a:p>
          <a:p>
            <a:pPr marL="0" indent="0" algn="r">
              <a:buNone/>
            </a:pPr>
            <a:endParaRPr lang="en-US" sz="2000" b="1" dirty="0"/>
          </a:p>
          <a:p>
            <a:pPr marL="0" indent="0">
              <a:buNone/>
            </a:pPr>
            <a:r>
              <a:rPr lang="en-US" sz="1600" b="1" dirty="0">
                <a:solidFill>
                  <a:srgbClr val="C00000"/>
                </a:solidFill>
              </a:rPr>
              <a:t>“….a broader debate is taking place…over whether a cyberattack alone will be enough to alter Iran’s calculations, and what kind of retaliation a particularly damaging </a:t>
            </a:r>
            <a:r>
              <a:rPr lang="en-US" sz="1600" b="1" dirty="0" err="1">
                <a:solidFill>
                  <a:srgbClr val="C00000"/>
                </a:solidFill>
              </a:rPr>
              <a:t>cyberstrike</a:t>
            </a:r>
            <a:r>
              <a:rPr lang="en-US" sz="1600" b="1" dirty="0">
                <a:solidFill>
                  <a:srgbClr val="C00000"/>
                </a:solidFill>
              </a:rPr>
              <a:t> might provoke.”</a:t>
            </a:r>
          </a:p>
          <a:p>
            <a:pPr marL="0" indent="0">
              <a:buNone/>
            </a:pPr>
            <a:endParaRPr lang="en-US" sz="1600" b="1" dirty="0">
              <a:solidFill>
                <a:srgbClr val="C00000"/>
              </a:solidFill>
            </a:endParaRPr>
          </a:p>
          <a:p>
            <a:pPr marL="0" indent="0">
              <a:buNone/>
            </a:pPr>
            <a:r>
              <a:rPr lang="en-US" sz="1600" b="1" dirty="0">
                <a:solidFill>
                  <a:srgbClr val="C00000"/>
                </a:solidFill>
              </a:rPr>
              <a:t>“The question circulating now through the White House, the Pentagon and Cyber Command’s operation room is whether it is possible to send a strong message of deterrence with a cyberattack without doing so much damage that it would prompt an even larger Iranian counterstrike.” </a:t>
            </a:r>
            <a:r>
              <a:rPr lang="en-US" sz="1600" b="1" dirty="0"/>
              <a:t> </a:t>
            </a:r>
          </a:p>
          <a:p>
            <a:pPr marL="0" indent="0">
              <a:buNone/>
            </a:pPr>
            <a:endParaRPr lang="en-US" sz="1600" b="1" dirty="0"/>
          </a:p>
          <a:p>
            <a:pPr marL="0" indent="0">
              <a:buNone/>
            </a:pPr>
            <a:r>
              <a:rPr lang="en-US" sz="1600" b="1" dirty="0">
                <a:solidFill>
                  <a:srgbClr val="C00000"/>
                </a:solidFill>
              </a:rPr>
              <a:t>“The Pentagon and other military officials have told the White House that neither a cyberattack nor the new deployment announced Friday will likely prove robust enough to re-establish deterrence and prevent another attack by Iran on United States allies.” </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51</a:t>
            </a:fld>
            <a:endParaRPr lang="en-US" altLang="en-US"/>
          </a:p>
        </p:txBody>
      </p:sp>
    </p:spTree>
    <p:extLst>
      <p:ext uri="{BB962C8B-B14F-4D97-AF65-F5344CB8AC3E}">
        <p14:creationId xmlns:p14="http://schemas.microsoft.com/office/powerpoint/2010/main" val="356461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A84F81D-5FFA-46C2-B694-12EE03DFEC32}"/>
              </a:ext>
            </a:extLst>
          </p:cNvPr>
          <p:cNvSpPr/>
          <p:nvPr/>
        </p:nvSpPr>
        <p:spPr bwMode="auto">
          <a:xfrm>
            <a:off x="76200" y="3505200"/>
            <a:ext cx="8991600" cy="14478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C6015E5-05CD-461D-9FFB-FB623FF87198}"/>
              </a:ext>
            </a:extLst>
          </p:cNvPr>
          <p:cNvSpPr>
            <a:spLocks noGrp="1"/>
          </p:cNvSpPr>
          <p:nvPr>
            <p:ph type="title"/>
          </p:nvPr>
        </p:nvSpPr>
        <p:spPr>
          <a:xfrm>
            <a:off x="304800" y="381000"/>
            <a:ext cx="8382000" cy="646331"/>
          </a:xfrm>
        </p:spPr>
        <p:txBody>
          <a:bodyPr/>
          <a:lstStyle/>
          <a:p>
            <a:r>
              <a:rPr lang="en-US" sz="3600" dirty="0"/>
              <a:t>The Old Problem and the New Problem</a:t>
            </a:r>
          </a:p>
        </p:txBody>
      </p:sp>
      <p:sp>
        <p:nvSpPr>
          <p:cNvPr id="3" name="Content Placeholder 2">
            <a:extLst>
              <a:ext uri="{FF2B5EF4-FFF2-40B4-BE49-F238E27FC236}">
                <a16:creationId xmlns:a16="http://schemas.microsoft.com/office/drawing/2014/main" id="{4D6DEC29-754D-44AC-844A-923A9980A5B7}"/>
              </a:ext>
            </a:extLst>
          </p:cNvPr>
          <p:cNvSpPr>
            <a:spLocks noGrp="1"/>
          </p:cNvSpPr>
          <p:nvPr>
            <p:ph idx="1"/>
          </p:nvPr>
        </p:nvSpPr>
        <p:spPr>
          <a:xfrm>
            <a:off x="152400" y="1371600"/>
            <a:ext cx="8839200" cy="4572000"/>
          </a:xfrm>
          <a:ln>
            <a:gradFill>
              <a:gsLst>
                <a:gs pos="2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indent="0">
              <a:buNone/>
            </a:pPr>
            <a:r>
              <a:rPr lang="en-US" sz="2400" b="1" i="1" u="sng" dirty="0"/>
              <a:t>The Old Problem</a:t>
            </a:r>
          </a:p>
          <a:p>
            <a:pPr marL="0" indent="0">
              <a:buNone/>
            </a:pPr>
            <a:endParaRPr lang="en-US" sz="2400" b="1" i="1" u="sng" dirty="0"/>
          </a:p>
          <a:p>
            <a:pPr marL="0" indent="0">
              <a:buNone/>
            </a:pPr>
            <a:endParaRPr lang="en-US" sz="2400" b="1" i="1" u="sng" dirty="0"/>
          </a:p>
          <a:p>
            <a:pPr marL="0" indent="0">
              <a:buNone/>
            </a:pPr>
            <a:r>
              <a:rPr lang="en-US" sz="2400" b="1" i="1" u="sng" dirty="0"/>
              <a:t>The New Problem</a:t>
            </a:r>
          </a:p>
          <a:p>
            <a:pPr marL="0" indent="0">
              <a:buNone/>
            </a:pPr>
            <a:endParaRPr lang="en-US" sz="2400" b="1" i="1" u="sng" dirty="0"/>
          </a:p>
          <a:p>
            <a:pPr marL="0" indent="0">
              <a:buNone/>
            </a:pPr>
            <a:endParaRPr lang="en-US" sz="2400" dirty="0"/>
          </a:p>
          <a:p>
            <a:pPr marL="0" indent="0">
              <a:buNone/>
            </a:pPr>
            <a:r>
              <a:rPr lang="en-US" sz="2400" dirty="0"/>
              <a:t>  Gray Zone    Hybrid    Conv Local    Conv Strategic    Nuclear</a:t>
            </a:r>
          </a:p>
        </p:txBody>
      </p:sp>
      <p:sp>
        <p:nvSpPr>
          <p:cNvPr id="4" name="Slide Number Placeholder 3">
            <a:extLst>
              <a:ext uri="{FF2B5EF4-FFF2-40B4-BE49-F238E27FC236}">
                <a16:creationId xmlns:a16="http://schemas.microsoft.com/office/drawing/2014/main" id="{6F2FD34B-2C53-4787-B562-0AEDCD3564CD}"/>
              </a:ext>
            </a:extLst>
          </p:cNvPr>
          <p:cNvSpPr>
            <a:spLocks noGrp="1"/>
          </p:cNvSpPr>
          <p:nvPr>
            <p:ph type="sldNum" sz="quarter" idx="10"/>
          </p:nvPr>
        </p:nvSpPr>
        <p:spPr/>
        <p:txBody>
          <a:bodyPr/>
          <a:lstStyle/>
          <a:p>
            <a:fld id="{49D60634-BC9E-485D-8631-CF81DC901F98}" type="slidenum">
              <a:rPr lang="en-US" altLang="en-US" smtClean="0"/>
              <a:pPr/>
              <a:t>52</a:t>
            </a:fld>
            <a:endParaRPr lang="en-US" altLang="en-US"/>
          </a:p>
        </p:txBody>
      </p:sp>
      <p:sp>
        <p:nvSpPr>
          <p:cNvPr id="5" name="Oval 4">
            <a:extLst>
              <a:ext uri="{FF2B5EF4-FFF2-40B4-BE49-F238E27FC236}">
                <a16:creationId xmlns:a16="http://schemas.microsoft.com/office/drawing/2014/main" id="{771C8824-EBB6-4396-9E61-9E392F194B2D}"/>
              </a:ext>
            </a:extLst>
          </p:cNvPr>
          <p:cNvSpPr/>
          <p:nvPr/>
        </p:nvSpPr>
        <p:spPr bwMode="auto">
          <a:xfrm>
            <a:off x="3390900" y="1447800"/>
            <a:ext cx="23622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a:latin typeface="Arial" charset="0"/>
              </a:rPr>
              <a:t>Conventional</a:t>
            </a:r>
            <a:endParaRPr kumimoji="0" lang="en-US" sz="1800" b="1" i="0" u="none" strike="noStrike" cap="none" normalizeH="0" baseline="0" dirty="0">
              <a:ln>
                <a:noFill/>
              </a:ln>
              <a:solidFill>
                <a:schemeClr val="tx1"/>
              </a:solidFill>
              <a:effectLst/>
              <a:latin typeface="Arial" charset="0"/>
            </a:endParaRPr>
          </a:p>
        </p:txBody>
      </p:sp>
      <p:sp>
        <p:nvSpPr>
          <p:cNvPr id="9" name="Oval 8">
            <a:extLst>
              <a:ext uri="{FF2B5EF4-FFF2-40B4-BE49-F238E27FC236}">
                <a16:creationId xmlns:a16="http://schemas.microsoft.com/office/drawing/2014/main" id="{614AA4A1-B7C7-4134-9989-2534FBE9E464}"/>
              </a:ext>
            </a:extLst>
          </p:cNvPr>
          <p:cNvSpPr/>
          <p:nvPr/>
        </p:nvSpPr>
        <p:spPr bwMode="auto">
          <a:xfrm>
            <a:off x="6477000" y="1447800"/>
            <a:ext cx="23622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charset="0"/>
              </a:rPr>
              <a:t>Nuclear</a:t>
            </a:r>
            <a:endParaRPr kumimoji="0" lang="en-US" sz="1800" b="1" i="0" u="none" strike="noStrike" cap="none" normalizeH="0" baseline="0" dirty="0">
              <a:ln>
                <a:noFill/>
              </a:ln>
              <a:solidFill>
                <a:schemeClr val="tx1"/>
              </a:solidFill>
              <a:effectLst/>
              <a:latin typeface="Arial" charset="0"/>
            </a:endParaRPr>
          </a:p>
        </p:txBody>
      </p:sp>
      <p:cxnSp>
        <p:nvCxnSpPr>
          <p:cNvPr id="19" name="Straight Connector 18">
            <a:extLst>
              <a:ext uri="{FF2B5EF4-FFF2-40B4-BE49-F238E27FC236}">
                <a16:creationId xmlns:a16="http://schemas.microsoft.com/office/drawing/2014/main" id="{9C738625-78A3-4D9B-836F-3774E945BF4B}"/>
              </a:ext>
            </a:extLst>
          </p:cNvPr>
          <p:cNvCxnSpPr>
            <a:cxnSpLocks/>
          </p:cNvCxnSpPr>
          <p:nvPr/>
        </p:nvCxnSpPr>
        <p:spPr bwMode="auto">
          <a:xfrm>
            <a:off x="1981200" y="3810000"/>
            <a:ext cx="0" cy="83820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64210C86-E433-4A5B-BE89-E5B742C52EE9}"/>
              </a:ext>
            </a:extLst>
          </p:cNvPr>
          <p:cNvCxnSpPr>
            <a:cxnSpLocks/>
          </p:cNvCxnSpPr>
          <p:nvPr/>
        </p:nvCxnSpPr>
        <p:spPr bwMode="auto">
          <a:xfrm>
            <a:off x="3276600" y="3810000"/>
            <a:ext cx="0" cy="83820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33AEDDA6-BD96-4B4B-AC7D-1E35C50D2AD4}"/>
              </a:ext>
            </a:extLst>
          </p:cNvPr>
          <p:cNvCxnSpPr>
            <a:cxnSpLocks/>
          </p:cNvCxnSpPr>
          <p:nvPr/>
        </p:nvCxnSpPr>
        <p:spPr bwMode="auto">
          <a:xfrm>
            <a:off x="5105400" y="3810000"/>
            <a:ext cx="0" cy="83820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B1073C60-078E-4085-AC60-03D8CECF2431}"/>
              </a:ext>
            </a:extLst>
          </p:cNvPr>
          <p:cNvCxnSpPr>
            <a:cxnSpLocks/>
          </p:cNvCxnSpPr>
          <p:nvPr/>
        </p:nvCxnSpPr>
        <p:spPr bwMode="auto">
          <a:xfrm>
            <a:off x="7467600" y="3810000"/>
            <a:ext cx="0" cy="83820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6868" name="Picture 4" descr="Flag of the Soviet Union - Wikipedia">
            <a:extLst>
              <a:ext uri="{FF2B5EF4-FFF2-40B4-BE49-F238E27FC236}">
                <a16:creationId xmlns:a16="http://schemas.microsoft.com/office/drawing/2014/main" id="{64A99A2C-E15E-422F-8C1D-1FF756A2A5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4" y="2472586"/>
            <a:ext cx="1141304" cy="57065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Flag of China - Wikipedia">
            <a:extLst>
              <a:ext uri="{FF2B5EF4-FFF2-40B4-BE49-F238E27FC236}">
                <a16:creationId xmlns:a16="http://schemas.microsoft.com/office/drawing/2014/main" id="{B217CC23-D045-4974-A089-2C34041565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8820" y="5368186"/>
            <a:ext cx="979202" cy="651614"/>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descr="Flag of Russia - Wikipedia">
            <a:extLst>
              <a:ext uri="{FF2B5EF4-FFF2-40B4-BE49-F238E27FC236}">
                <a16:creationId xmlns:a16="http://schemas.microsoft.com/office/drawing/2014/main" id="{59D0EBA9-DC58-41F2-AF4B-947691758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312" y="5410200"/>
            <a:ext cx="890380" cy="592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56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Key Deterrence Challenges</a:t>
            </a:r>
          </a:p>
        </p:txBody>
      </p:sp>
      <p:sp>
        <p:nvSpPr>
          <p:cNvPr id="3" name="Slide Number Placeholder 2"/>
          <p:cNvSpPr>
            <a:spLocks noGrp="1"/>
          </p:cNvSpPr>
          <p:nvPr>
            <p:ph type="sldNum" sz="quarter" idx="10"/>
          </p:nvPr>
        </p:nvSpPr>
        <p:spPr/>
        <p:txBody>
          <a:bodyPr/>
          <a:lstStyle/>
          <a:p>
            <a:fld id="{0A0CCA12-7E3A-4DA3-87B6-8ADDBC8311F7}" type="slidenum">
              <a:rPr lang="en-US" altLang="en-US" smtClean="0"/>
              <a:pPr/>
              <a:t>53</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19200"/>
            <a:ext cx="8534400" cy="4519502"/>
          </a:xfrm>
          <a:prstGeom prst="rect">
            <a:avLst/>
          </a:prstGeom>
        </p:spPr>
      </p:pic>
      <p:sp>
        <p:nvSpPr>
          <p:cNvPr id="5" name="5-Point Star 4"/>
          <p:cNvSpPr/>
          <p:nvPr/>
        </p:nvSpPr>
        <p:spPr bwMode="auto">
          <a:xfrm>
            <a:off x="2667000" y="3886200"/>
            <a:ext cx="45719" cy="45719"/>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5-Point Star 5"/>
          <p:cNvSpPr/>
          <p:nvPr/>
        </p:nvSpPr>
        <p:spPr bwMode="auto">
          <a:xfrm>
            <a:off x="2514600" y="3733800"/>
            <a:ext cx="198119" cy="274319"/>
          </a:xfrm>
          <a:prstGeom prst="star5">
            <a:avLst/>
          </a:prstGeom>
          <a:solidFill>
            <a:schemeClr val="tx1">
              <a:lumMod val="95000"/>
              <a:lumOff val="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TextBox 6"/>
          <p:cNvSpPr txBox="1"/>
          <p:nvPr/>
        </p:nvSpPr>
        <p:spPr>
          <a:xfrm>
            <a:off x="2743200" y="3733800"/>
            <a:ext cx="1371600" cy="523220"/>
          </a:xfrm>
          <a:prstGeom prst="rect">
            <a:avLst/>
          </a:prstGeom>
          <a:solidFill>
            <a:schemeClr val="accent1"/>
          </a:solidFill>
        </p:spPr>
        <p:txBody>
          <a:bodyPr wrap="square" rtlCol="0">
            <a:spAutoFit/>
          </a:bodyPr>
          <a:lstStyle/>
          <a:p>
            <a:r>
              <a:rPr lang="en-US" sz="1400" dirty="0"/>
              <a:t>Deter CB use – state &amp; VEO</a:t>
            </a:r>
          </a:p>
        </p:txBody>
      </p:sp>
      <p:sp>
        <p:nvSpPr>
          <p:cNvPr id="8" name="5-Point Star 7"/>
          <p:cNvSpPr/>
          <p:nvPr/>
        </p:nvSpPr>
        <p:spPr bwMode="auto">
          <a:xfrm>
            <a:off x="1828800" y="2362200"/>
            <a:ext cx="198119" cy="274319"/>
          </a:xfrm>
          <a:prstGeom prst="star5">
            <a:avLst/>
          </a:prstGeom>
          <a:solidFill>
            <a:schemeClr val="tx1">
              <a:lumMod val="95000"/>
              <a:lumOff val="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TextBox 8"/>
          <p:cNvSpPr txBox="1"/>
          <p:nvPr/>
        </p:nvSpPr>
        <p:spPr>
          <a:xfrm>
            <a:off x="2103119" y="2359223"/>
            <a:ext cx="4419600" cy="307777"/>
          </a:xfrm>
          <a:prstGeom prst="rect">
            <a:avLst/>
          </a:prstGeom>
          <a:solidFill>
            <a:schemeClr val="accent1"/>
          </a:solidFill>
        </p:spPr>
        <p:txBody>
          <a:bodyPr wrap="square" rtlCol="0">
            <a:spAutoFit/>
          </a:bodyPr>
          <a:lstStyle/>
          <a:p>
            <a:r>
              <a:rPr lang="en-US" sz="1400" dirty="0"/>
              <a:t>Deter local aggression and subsequent escalation </a:t>
            </a:r>
          </a:p>
        </p:txBody>
      </p:sp>
      <p:sp>
        <p:nvSpPr>
          <p:cNvPr id="10" name="TextBox 9"/>
          <p:cNvSpPr txBox="1"/>
          <p:nvPr/>
        </p:nvSpPr>
        <p:spPr>
          <a:xfrm>
            <a:off x="6781800" y="4419600"/>
            <a:ext cx="2057400" cy="738664"/>
          </a:xfrm>
          <a:prstGeom prst="rect">
            <a:avLst/>
          </a:prstGeom>
          <a:solidFill>
            <a:schemeClr val="accent1"/>
          </a:solidFill>
        </p:spPr>
        <p:txBody>
          <a:bodyPr wrap="square" rtlCol="0">
            <a:spAutoFit/>
          </a:bodyPr>
          <a:lstStyle/>
          <a:p>
            <a:r>
              <a:rPr lang="en-US" sz="1400" dirty="0"/>
              <a:t>Manage deterrence &amp; escalation with an advanced adversary</a:t>
            </a:r>
          </a:p>
        </p:txBody>
      </p:sp>
      <p:sp>
        <p:nvSpPr>
          <p:cNvPr id="11" name="5-Point Star 10"/>
          <p:cNvSpPr/>
          <p:nvPr/>
        </p:nvSpPr>
        <p:spPr bwMode="auto">
          <a:xfrm>
            <a:off x="6553200" y="4373881"/>
            <a:ext cx="198119" cy="274319"/>
          </a:xfrm>
          <a:prstGeom prst="star5">
            <a:avLst/>
          </a:prstGeom>
          <a:solidFill>
            <a:schemeClr val="tx1">
              <a:lumMod val="95000"/>
              <a:lumOff val="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5-Point Star 11"/>
          <p:cNvSpPr/>
          <p:nvPr/>
        </p:nvSpPr>
        <p:spPr bwMode="auto">
          <a:xfrm>
            <a:off x="7315200" y="3352800"/>
            <a:ext cx="198119" cy="274319"/>
          </a:xfrm>
          <a:prstGeom prst="star5">
            <a:avLst/>
          </a:prstGeom>
          <a:solidFill>
            <a:schemeClr val="tx1">
              <a:lumMod val="95000"/>
              <a:lumOff val="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TextBox 12"/>
          <p:cNvSpPr txBox="1"/>
          <p:nvPr/>
        </p:nvSpPr>
        <p:spPr>
          <a:xfrm>
            <a:off x="7543800" y="3349823"/>
            <a:ext cx="1447800" cy="523220"/>
          </a:xfrm>
          <a:prstGeom prst="rect">
            <a:avLst/>
          </a:prstGeom>
          <a:solidFill>
            <a:schemeClr val="accent1"/>
          </a:solidFill>
        </p:spPr>
        <p:txBody>
          <a:bodyPr wrap="square" rtlCol="0">
            <a:spAutoFit/>
          </a:bodyPr>
          <a:lstStyle/>
          <a:p>
            <a:r>
              <a:rPr lang="en-US" sz="1400" dirty="0"/>
              <a:t>Deter a small</a:t>
            </a:r>
          </a:p>
          <a:p>
            <a:r>
              <a:rPr lang="en-US" sz="1400" dirty="0"/>
              <a:t>nuclear power </a:t>
            </a:r>
          </a:p>
        </p:txBody>
      </p:sp>
      <p:sp>
        <p:nvSpPr>
          <p:cNvPr id="17" name="Arc 16"/>
          <p:cNvSpPr/>
          <p:nvPr/>
        </p:nvSpPr>
        <p:spPr bwMode="auto">
          <a:xfrm>
            <a:off x="403859" y="1098933"/>
            <a:ext cx="8359141" cy="320040"/>
          </a:xfrm>
          <a:prstGeom prst="arc">
            <a:avLst>
              <a:gd name="adj1" fmla="val 10150051"/>
              <a:gd name="adj2" fmla="val 2313353"/>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latin typeface="Arial" charset="0"/>
              </a:rPr>
              <a:t>                                                       Deter in cyber and</a:t>
            </a:r>
            <a:r>
              <a:rPr kumimoji="0" lang="en-US" sz="1400" i="0" u="none" strike="noStrike" cap="none" normalizeH="0" dirty="0">
                <a:ln>
                  <a:noFill/>
                </a:ln>
                <a:solidFill>
                  <a:schemeClr val="tx1"/>
                </a:solidFill>
                <a:effectLst/>
                <a:latin typeface="Arial" charset="0"/>
              </a:rPr>
              <a:t> space domains</a:t>
            </a:r>
            <a:endParaRPr kumimoji="0" lang="en-US" sz="1400" i="0" u="none" strike="noStrike" cap="none" normalizeH="0" baseline="0" dirty="0">
              <a:ln>
                <a:noFill/>
              </a:ln>
              <a:solidFill>
                <a:schemeClr val="tx1"/>
              </a:solidFill>
              <a:effectLst/>
              <a:latin typeface="Arial" charset="0"/>
            </a:endParaRPr>
          </a:p>
        </p:txBody>
      </p:sp>
      <p:sp>
        <p:nvSpPr>
          <p:cNvPr id="18" name="TextBox 17"/>
          <p:cNvSpPr txBox="1"/>
          <p:nvPr/>
        </p:nvSpPr>
        <p:spPr>
          <a:xfrm>
            <a:off x="1676400" y="2808717"/>
            <a:ext cx="2057400" cy="307777"/>
          </a:xfrm>
          <a:prstGeom prst="rect">
            <a:avLst/>
          </a:prstGeom>
          <a:solidFill>
            <a:schemeClr val="accent1"/>
          </a:solidFill>
        </p:spPr>
        <p:txBody>
          <a:bodyPr wrap="square" rtlCol="0">
            <a:spAutoFit/>
          </a:bodyPr>
          <a:lstStyle/>
          <a:p>
            <a:r>
              <a:rPr lang="en-US" sz="1400" dirty="0"/>
              <a:t>Deter political warfare  </a:t>
            </a:r>
          </a:p>
        </p:txBody>
      </p:sp>
      <p:sp>
        <p:nvSpPr>
          <p:cNvPr id="19" name="5-Point Star 18"/>
          <p:cNvSpPr/>
          <p:nvPr/>
        </p:nvSpPr>
        <p:spPr bwMode="auto">
          <a:xfrm>
            <a:off x="1371600" y="2819400"/>
            <a:ext cx="198119" cy="274319"/>
          </a:xfrm>
          <a:prstGeom prst="star5">
            <a:avLst/>
          </a:prstGeom>
          <a:solidFill>
            <a:schemeClr val="tx1">
              <a:lumMod val="95000"/>
              <a:lumOff val="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22" name="Straight Arrow Connector 21"/>
          <p:cNvCxnSpPr/>
          <p:nvPr/>
        </p:nvCxnSpPr>
        <p:spPr bwMode="auto">
          <a:xfrm flipV="1">
            <a:off x="1143000" y="3048000"/>
            <a:ext cx="0" cy="281940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V="1">
            <a:off x="7543800" y="3931919"/>
            <a:ext cx="0" cy="1935481"/>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26"/>
          <p:cNvSpPr/>
          <p:nvPr/>
        </p:nvSpPr>
        <p:spPr bwMode="auto">
          <a:xfrm>
            <a:off x="579119" y="5724121"/>
            <a:ext cx="7729139" cy="333962"/>
          </a:xfrm>
          <a:prstGeom prst="ellips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              Reassure</a:t>
            </a:r>
            <a:r>
              <a:rPr kumimoji="0" lang="en-US" sz="1400" b="1" i="0" u="none" strike="noStrike" cap="none" normalizeH="0" dirty="0">
                <a:ln>
                  <a:noFill/>
                </a:ln>
                <a:solidFill>
                  <a:schemeClr val="tx1"/>
                </a:solidFill>
                <a:effectLst/>
                <a:latin typeface="Arial" charset="0"/>
              </a:rPr>
              <a:t> allies through Extended </a:t>
            </a:r>
            <a:r>
              <a:rPr lang="en-US" sz="1400" dirty="0">
                <a:latin typeface="Arial" charset="0"/>
              </a:rPr>
              <a:t>D</a:t>
            </a:r>
            <a:r>
              <a:rPr kumimoji="0" lang="en-US" sz="1400" b="1" i="0" u="none" strike="noStrike" cap="none" normalizeH="0" dirty="0">
                <a:ln>
                  <a:noFill/>
                </a:ln>
                <a:solidFill>
                  <a:schemeClr val="tx1"/>
                </a:solidFill>
                <a:effectLst/>
                <a:latin typeface="Arial" charset="0"/>
              </a:rPr>
              <a:t>eterrence</a:t>
            </a: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50010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382000" cy="646331"/>
          </a:xfrm>
        </p:spPr>
        <p:txBody>
          <a:bodyPr/>
          <a:lstStyle/>
          <a:p>
            <a:r>
              <a:rPr lang="en-US" sz="3600" dirty="0"/>
              <a:t>Russia – Deterrence Challenges</a:t>
            </a:r>
          </a:p>
        </p:txBody>
      </p:sp>
      <p:sp>
        <p:nvSpPr>
          <p:cNvPr id="2" name="Slide Number Placeholder 1"/>
          <p:cNvSpPr>
            <a:spLocks noGrp="1"/>
          </p:cNvSpPr>
          <p:nvPr>
            <p:ph type="sldNum" sz="quarter" idx="10"/>
          </p:nvPr>
        </p:nvSpPr>
        <p:spPr/>
        <p:txBody>
          <a:bodyPr/>
          <a:lstStyle/>
          <a:p>
            <a:fld id="{1A3CCCE4-43D2-4374-A5CB-F94787758A24}" type="slidenum">
              <a:rPr lang="en-US" altLang="en-US" smtClean="0"/>
              <a:pPr/>
              <a:t>54</a:t>
            </a:fld>
            <a:endParaRPr lang="en-US" altLang="en-US"/>
          </a:p>
        </p:txBody>
      </p:sp>
      <p:sp>
        <p:nvSpPr>
          <p:cNvPr id="7" name="Right Arrow 6"/>
          <p:cNvSpPr/>
          <p:nvPr/>
        </p:nvSpPr>
        <p:spPr bwMode="auto">
          <a:xfrm>
            <a:off x="9524" y="1524000"/>
            <a:ext cx="9058275" cy="426719"/>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p:cNvSpPr txBox="1"/>
          <p:nvPr/>
        </p:nvSpPr>
        <p:spPr>
          <a:xfrm>
            <a:off x="0" y="1981200"/>
            <a:ext cx="1133644" cy="646331"/>
          </a:xfrm>
          <a:prstGeom prst="rect">
            <a:avLst/>
          </a:prstGeom>
          <a:noFill/>
        </p:spPr>
        <p:txBody>
          <a:bodyPr wrap="none" rtlCol="0">
            <a:spAutoFit/>
          </a:bodyPr>
          <a:lstStyle/>
          <a:p>
            <a:r>
              <a:rPr lang="en-US" dirty="0"/>
              <a:t>Political </a:t>
            </a:r>
          </a:p>
          <a:p>
            <a:r>
              <a:rPr lang="en-US" dirty="0"/>
              <a:t>Warfare</a:t>
            </a:r>
          </a:p>
        </p:txBody>
      </p:sp>
      <p:sp>
        <p:nvSpPr>
          <p:cNvPr id="9" name="TextBox 8"/>
          <p:cNvSpPr txBox="1"/>
          <p:nvPr/>
        </p:nvSpPr>
        <p:spPr>
          <a:xfrm>
            <a:off x="1623124" y="1981200"/>
            <a:ext cx="1043876" cy="646331"/>
          </a:xfrm>
          <a:prstGeom prst="rect">
            <a:avLst/>
          </a:prstGeom>
          <a:noFill/>
        </p:spPr>
        <p:txBody>
          <a:bodyPr wrap="none" rtlCol="0">
            <a:spAutoFit/>
          </a:bodyPr>
          <a:lstStyle/>
          <a:p>
            <a:pPr algn="ctr"/>
            <a:r>
              <a:rPr lang="en-US" dirty="0"/>
              <a:t>Hybrid  </a:t>
            </a:r>
          </a:p>
          <a:p>
            <a:pPr algn="ctr"/>
            <a:r>
              <a:rPr lang="en-US" dirty="0"/>
              <a:t>Warfare</a:t>
            </a:r>
          </a:p>
        </p:txBody>
      </p:sp>
      <p:sp>
        <p:nvSpPr>
          <p:cNvPr id="10" name="TextBox 9"/>
          <p:cNvSpPr txBox="1"/>
          <p:nvPr/>
        </p:nvSpPr>
        <p:spPr>
          <a:xfrm>
            <a:off x="3026364" y="1981200"/>
            <a:ext cx="1469436" cy="923330"/>
          </a:xfrm>
          <a:prstGeom prst="rect">
            <a:avLst/>
          </a:prstGeom>
          <a:noFill/>
        </p:spPr>
        <p:txBody>
          <a:bodyPr wrap="square" rtlCol="0">
            <a:spAutoFit/>
          </a:bodyPr>
          <a:lstStyle/>
          <a:p>
            <a:pPr algn="ctr"/>
            <a:r>
              <a:rPr lang="en-US" dirty="0"/>
              <a:t>Local </a:t>
            </a:r>
          </a:p>
          <a:p>
            <a:pPr algn="ctr"/>
            <a:r>
              <a:rPr lang="en-US" dirty="0"/>
              <a:t>Aggression </a:t>
            </a:r>
          </a:p>
          <a:p>
            <a:endParaRPr lang="en-US" dirty="0"/>
          </a:p>
        </p:txBody>
      </p:sp>
      <p:sp>
        <p:nvSpPr>
          <p:cNvPr id="11" name="TextBox 10"/>
          <p:cNvSpPr txBox="1"/>
          <p:nvPr/>
        </p:nvSpPr>
        <p:spPr>
          <a:xfrm>
            <a:off x="4785911" y="1981200"/>
            <a:ext cx="1157689" cy="923330"/>
          </a:xfrm>
          <a:prstGeom prst="rect">
            <a:avLst/>
          </a:prstGeom>
          <a:noFill/>
        </p:spPr>
        <p:txBody>
          <a:bodyPr wrap="none" rtlCol="0">
            <a:spAutoFit/>
          </a:bodyPr>
          <a:lstStyle/>
          <a:p>
            <a:pPr algn="ctr"/>
            <a:r>
              <a:rPr lang="en-US" dirty="0"/>
              <a:t>Theater </a:t>
            </a:r>
          </a:p>
          <a:p>
            <a:pPr algn="ctr"/>
            <a:r>
              <a:rPr lang="en-US" dirty="0"/>
              <a:t>Conv  </a:t>
            </a:r>
          </a:p>
          <a:p>
            <a:endParaRPr lang="en-US" dirty="0"/>
          </a:p>
        </p:txBody>
      </p:sp>
      <p:sp>
        <p:nvSpPr>
          <p:cNvPr id="12" name="TextBox 11"/>
          <p:cNvSpPr txBox="1"/>
          <p:nvPr/>
        </p:nvSpPr>
        <p:spPr>
          <a:xfrm>
            <a:off x="6148982" y="1981200"/>
            <a:ext cx="1547218" cy="1200329"/>
          </a:xfrm>
          <a:prstGeom prst="rect">
            <a:avLst/>
          </a:prstGeom>
          <a:noFill/>
        </p:spPr>
        <p:txBody>
          <a:bodyPr wrap="none" rtlCol="0">
            <a:spAutoFit/>
          </a:bodyPr>
          <a:lstStyle/>
          <a:p>
            <a:pPr algn="ctr"/>
            <a:r>
              <a:rPr lang="en-US" dirty="0"/>
              <a:t>Limited </a:t>
            </a:r>
          </a:p>
          <a:p>
            <a:pPr algn="ctr"/>
            <a:r>
              <a:rPr lang="en-US" dirty="0"/>
              <a:t>Nuclear </a:t>
            </a:r>
          </a:p>
          <a:p>
            <a:pPr algn="ctr"/>
            <a:r>
              <a:rPr lang="en-US" dirty="0"/>
              <a:t>  </a:t>
            </a:r>
          </a:p>
          <a:p>
            <a:endParaRPr lang="en-US" dirty="0"/>
          </a:p>
        </p:txBody>
      </p:sp>
      <p:sp>
        <p:nvSpPr>
          <p:cNvPr id="13" name="TextBox 12"/>
          <p:cNvSpPr txBox="1"/>
          <p:nvPr/>
        </p:nvSpPr>
        <p:spPr>
          <a:xfrm>
            <a:off x="7640363" y="1981200"/>
            <a:ext cx="1155253" cy="1200329"/>
          </a:xfrm>
          <a:prstGeom prst="rect">
            <a:avLst/>
          </a:prstGeom>
          <a:noFill/>
        </p:spPr>
        <p:txBody>
          <a:bodyPr wrap="none" rtlCol="0">
            <a:spAutoFit/>
          </a:bodyPr>
          <a:lstStyle/>
          <a:p>
            <a:pPr algn="ctr"/>
            <a:r>
              <a:rPr lang="en-US" dirty="0">
                <a:solidFill>
                  <a:schemeClr val="accent6">
                    <a:lumMod val="75000"/>
                  </a:schemeClr>
                </a:solidFill>
              </a:rPr>
              <a:t>Major </a:t>
            </a:r>
          </a:p>
          <a:p>
            <a:pPr algn="ctr"/>
            <a:r>
              <a:rPr lang="en-US" dirty="0">
                <a:solidFill>
                  <a:schemeClr val="accent6">
                    <a:lumMod val="75000"/>
                  </a:schemeClr>
                </a:solidFill>
              </a:rPr>
              <a:t>Nuclear </a:t>
            </a:r>
          </a:p>
          <a:p>
            <a:pPr algn="ctr"/>
            <a:r>
              <a:rPr lang="en-US" dirty="0"/>
              <a:t>  </a:t>
            </a:r>
          </a:p>
          <a:p>
            <a:endParaRPr lang="en-US" dirty="0"/>
          </a:p>
        </p:txBody>
      </p:sp>
      <p:sp>
        <p:nvSpPr>
          <p:cNvPr id="17" name="Down Arrow 16"/>
          <p:cNvSpPr/>
          <p:nvPr/>
        </p:nvSpPr>
        <p:spPr bwMode="auto">
          <a:xfrm>
            <a:off x="4572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Down Arrow 17"/>
          <p:cNvSpPr/>
          <p:nvPr/>
        </p:nvSpPr>
        <p:spPr bwMode="auto">
          <a:xfrm>
            <a:off x="20574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Down Arrow 18"/>
          <p:cNvSpPr/>
          <p:nvPr/>
        </p:nvSpPr>
        <p:spPr bwMode="auto">
          <a:xfrm>
            <a:off x="36576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Down Arrow 19"/>
          <p:cNvSpPr/>
          <p:nvPr/>
        </p:nvSpPr>
        <p:spPr bwMode="auto">
          <a:xfrm>
            <a:off x="5291222"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Down Arrow 20"/>
          <p:cNvSpPr/>
          <p:nvPr/>
        </p:nvSpPr>
        <p:spPr bwMode="auto">
          <a:xfrm>
            <a:off x="68580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TextBox 21"/>
          <p:cNvSpPr txBox="1"/>
          <p:nvPr/>
        </p:nvSpPr>
        <p:spPr>
          <a:xfrm>
            <a:off x="-76200" y="3962400"/>
            <a:ext cx="1209844" cy="954107"/>
          </a:xfrm>
          <a:prstGeom prst="rect">
            <a:avLst/>
          </a:prstGeom>
          <a:noFill/>
        </p:spPr>
        <p:txBody>
          <a:bodyPr wrap="square" rtlCol="0">
            <a:spAutoFit/>
          </a:bodyPr>
          <a:lstStyle/>
          <a:p>
            <a:pPr algn="ctr"/>
            <a:r>
              <a:rPr lang="en-US" sz="1400" i="1" dirty="0">
                <a:solidFill>
                  <a:srgbClr val="C00000"/>
                </a:solidFill>
              </a:rPr>
              <a:t>Coercive  short of armed conflict</a:t>
            </a:r>
          </a:p>
        </p:txBody>
      </p:sp>
      <p:pic>
        <p:nvPicPr>
          <p:cNvPr id="23" name="Picture 2" descr="Image result for map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07210"/>
            <a:ext cx="1241486" cy="11929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50067" y="3998893"/>
            <a:ext cx="1209844" cy="1169551"/>
          </a:xfrm>
          <a:prstGeom prst="rect">
            <a:avLst/>
          </a:prstGeom>
          <a:noFill/>
        </p:spPr>
        <p:txBody>
          <a:bodyPr wrap="square" rtlCol="0">
            <a:spAutoFit/>
          </a:bodyPr>
          <a:lstStyle/>
          <a:p>
            <a:pPr algn="ctr"/>
            <a:r>
              <a:rPr lang="en-US" sz="1400" i="1" dirty="0">
                <a:solidFill>
                  <a:srgbClr val="C00000"/>
                </a:solidFill>
              </a:rPr>
              <a:t>Regular + irregular </a:t>
            </a:r>
          </a:p>
          <a:p>
            <a:pPr algn="ctr"/>
            <a:endParaRPr lang="en-US" sz="1400" i="1" dirty="0">
              <a:solidFill>
                <a:srgbClr val="C00000"/>
              </a:solidFill>
            </a:endParaRPr>
          </a:p>
          <a:p>
            <a:pPr algn="ctr"/>
            <a:r>
              <a:rPr lang="en-US" sz="1400" i="1" dirty="0">
                <a:solidFill>
                  <a:srgbClr val="C00000"/>
                </a:solidFill>
              </a:rPr>
              <a:t>Kinetic +</a:t>
            </a:r>
          </a:p>
          <a:p>
            <a:pPr algn="ctr"/>
            <a:r>
              <a:rPr lang="en-US" sz="1400" i="1" dirty="0">
                <a:solidFill>
                  <a:srgbClr val="C00000"/>
                </a:solidFill>
              </a:rPr>
              <a:t>non-kinetic</a:t>
            </a:r>
          </a:p>
        </p:txBody>
      </p:sp>
      <p:sp>
        <p:nvSpPr>
          <p:cNvPr id="25" name="TextBox 24"/>
          <p:cNvSpPr txBox="1"/>
          <p:nvPr/>
        </p:nvSpPr>
        <p:spPr>
          <a:xfrm>
            <a:off x="76567" y="5562600"/>
            <a:ext cx="914033" cy="584775"/>
          </a:xfrm>
          <a:prstGeom prst="rect">
            <a:avLst/>
          </a:prstGeom>
          <a:noFill/>
        </p:spPr>
        <p:txBody>
          <a:bodyPr wrap="none" rtlCol="0">
            <a:spAutoFit/>
          </a:bodyPr>
          <a:lstStyle/>
          <a:p>
            <a:pPr algn="ctr"/>
            <a:r>
              <a:rPr lang="en-US" sz="1600" dirty="0">
                <a:solidFill>
                  <a:srgbClr val="002060"/>
                </a:solidFill>
              </a:rPr>
              <a:t>Steady </a:t>
            </a:r>
          </a:p>
          <a:p>
            <a:pPr algn="ctr"/>
            <a:r>
              <a:rPr lang="en-US" sz="1600" dirty="0">
                <a:solidFill>
                  <a:srgbClr val="002060"/>
                </a:solidFill>
              </a:rPr>
              <a:t>State</a:t>
            </a:r>
          </a:p>
        </p:txBody>
      </p:sp>
      <p:sp>
        <p:nvSpPr>
          <p:cNvPr id="26" name="TextBox 25"/>
          <p:cNvSpPr txBox="1"/>
          <p:nvPr/>
        </p:nvSpPr>
        <p:spPr>
          <a:xfrm>
            <a:off x="1728923" y="5562600"/>
            <a:ext cx="938077" cy="584775"/>
          </a:xfrm>
          <a:prstGeom prst="rect">
            <a:avLst/>
          </a:prstGeom>
          <a:noFill/>
        </p:spPr>
        <p:txBody>
          <a:bodyPr wrap="none" rtlCol="0">
            <a:spAutoFit/>
          </a:bodyPr>
          <a:lstStyle/>
          <a:p>
            <a:r>
              <a:rPr lang="en-US" sz="1600" dirty="0">
                <a:solidFill>
                  <a:srgbClr val="002060"/>
                </a:solidFill>
              </a:rPr>
              <a:t>Ukraine</a:t>
            </a:r>
          </a:p>
          <a:p>
            <a:r>
              <a:rPr lang="en-US" sz="1600" dirty="0">
                <a:solidFill>
                  <a:srgbClr val="002060"/>
                </a:solidFill>
              </a:rPr>
              <a:t>Crimea </a:t>
            </a:r>
          </a:p>
        </p:txBody>
      </p:sp>
      <p:sp>
        <p:nvSpPr>
          <p:cNvPr id="27" name="TextBox 26"/>
          <p:cNvSpPr txBox="1"/>
          <p:nvPr/>
        </p:nvSpPr>
        <p:spPr>
          <a:xfrm>
            <a:off x="3352800" y="5562600"/>
            <a:ext cx="1195417" cy="584775"/>
          </a:xfrm>
          <a:prstGeom prst="rect">
            <a:avLst/>
          </a:prstGeom>
          <a:noFill/>
        </p:spPr>
        <p:txBody>
          <a:bodyPr wrap="square" rtlCol="0">
            <a:spAutoFit/>
          </a:bodyPr>
          <a:lstStyle/>
          <a:p>
            <a:r>
              <a:rPr lang="en-US" sz="1600" dirty="0">
                <a:solidFill>
                  <a:srgbClr val="002060"/>
                </a:solidFill>
              </a:rPr>
              <a:t> Baltics</a:t>
            </a:r>
          </a:p>
          <a:p>
            <a:r>
              <a:rPr lang="en-US" sz="1600" dirty="0">
                <a:solidFill>
                  <a:srgbClr val="002060"/>
                </a:solidFill>
              </a:rPr>
              <a:t>Belarus? </a:t>
            </a:r>
          </a:p>
        </p:txBody>
      </p:sp>
      <p:sp>
        <p:nvSpPr>
          <p:cNvPr id="28" name="TextBox 27"/>
          <p:cNvSpPr txBox="1"/>
          <p:nvPr/>
        </p:nvSpPr>
        <p:spPr>
          <a:xfrm>
            <a:off x="3124200" y="4012049"/>
            <a:ext cx="1209844" cy="1384995"/>
          </a:xfrm>
          <a:prstGeom prst="rect">
            <a:avLst/>
          </a:prstGeom>
          <a:noFill/>
        </p:spPr>
        <p:txBody>
          <a:bodyPr wrap="square" rtlCol="0">
            <a:spAutoFit/>
          </a:bodyPr>
          <a:lstStyle/>
          <a:p>
            <a:pPr algn="ctr"/>
            <a:r>
              <a:rPr lang="en-US" sz="1400" i="1" dirty="0">
                <a:solidFill>
                  <a:srgbClr val="C00000"/>
                </a:solidFill>
              </a:rPr>
              <a:t>Fait  accompli </a:t>
            </a:r>
          </a:p>
          <a:p>
            <a:pPr algn="ctr"/>
            <a:r>
              <a:rPr lang="en-US" sz="1400" i="1" dirty="0">
                <a:solidFill>
                  <a:srgbClr val="C00000"/>
                </a:solidFill>
              </a:rPr>
              <a:t>enforced   by A2/AD</a:t>
            </a:r>
          </a:p>
          <a:p>
            <a:pPr algn="ctr"/>
            <a:endParaRPr lang="en-US" sz="1400" i="1" dirty="0">
              <a:solidFill>
                <a:srgbClr val="C00000"/>
              </a:solidFill>
            </a:endParaRPr>
          </a:p>
          <a:p>
            <a:pPr algn="ctr"/>
            <a:endParaRPr lang="en-US" sz="1400" i="1" dirty="0">
              <a:solidFill>
                <a:srgbClr val="C00000"/>
              </a:solidFill>
            </a:endParaRPr>
          </a:p>
        </p:txBody>
      </p:sp>
      <p:sp>
        <p:nvSpPr>
          <p:cNvPr id="31" name="Explosion 2 30"/>
          <p:cNvSpPr/>
          <p:nvPr/>
        </p:nvSpPr>
        <p:spPr bwMode="auto">
          <a:xfrm>
            <a:off x="5029200" y="3666530"/>
            <a:ext cx="3124200" cy="1972270"/>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C00000"/>
                </a:solidFill>
                <a:effectLst/>
                <a:latin typeface="Arial" charset="0"/>
              </a:rPr>
              <a:t>  Regional</a:t>
            </a:r>
          </a:p>
          <a:p>
            <a:pPr marL="0" marR="0" indent="0" algn="ctr" defTabSz="914400" rtl="0" eaLnBrk="1" fontAlgn="base" latinLnBrk="0" hangingPunct="1">
              <a:lnSpc>
                <a:spcPct val="100000"/>
              </a:lnSpc>
              <a:spcBef>
                <a:spcPct val="0"/>
              </a:spcBef>
              <a:spcAft>
                <a:spcPct val="0"/>
              </a:spcAft>
              <a:buClrTx/>
              <a:buSzTx/>
              <a:buFontTx/>
              <a:buNone/>
              <a:tabLst/>
            </a:pPr>
            <a:r>
              <a:rPr lang="en-US" i="1" dirty="0">
                <a:solidFill>
                  <a:srgbClr val="C00000"/>
                </a:solidFill>
                <a:latin typeface="Arial" charset="0"/>
              </a:rPr>
              <a:t>E</a:t>
            </a:r>
            <a:r>
              <a:rPr kumimoji="0" lang="en-US" sz="1800" b="1" i="1" u="none" strike="noStrike" cap="none" normalizeH="0" baseline="0" dirty="0">
                <a:ln>
                  <a:noFill/>
                </a:ln>
                <a:solidFill>
                  <a:srgbClr val="C00000"/>
                </a:solidFill>
                <a:effectLst/>
                <a:latin typeface="Arial" charset="0"/>
              </a:rPr>
              <a:t>scalation</a:t>
            </a:r>
          </a:p>
        </p:txBody>
      </p:sp>
      <p:sp>
        <p:nvSpPr>
          <p:cNvPr id="32" name="TextBox 31"/>
          <p:cNvSpPr txBox="1"/>
          <p:nvPr/>
        </p:nvSpPr>
        <p:spPr>
          <a:xfrm>
            <a:off x="5867400" y="5681246"/>
            <a:ext cx="1195417" cy="338554"/>
          </a:xfrm>
          <a:prstGeom prst="rect">
            <a:avLst/>
          </a:prstGeom>
          <a:noFill/>
        </p:spPr>
        <p:txBody>
          <a:bodyPr wrap="square" rtlCol="0">
            <a:spAutoFit/>
          </a:bodyPr>
          <a:lstStyle/>
          <a:p>
            <a:r>
              <a:rPr lang="en-US" sz="1600" dirty="0">
                <a:solidFill>
                  <a:srgbClr val="002060"/>
                </a:solidFill>
              </a:rPr>
              <a:t> 2018 NPR </a:t>
            </a:r>
          </a:p>
        </p:txBody>
      </p:sp>
    </p:spTree>
    <p:extLst>
      <p:ext uri="{BB962C8B-B14F-4D97-AF65-F5344CB8AC3E}">
        <p14:creationId xmlns:p14="http://schemas.microsoft.com/office/powerpoint/2010/main" val="3398457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44560" y="1493519"/>
            <a:ext cx="1178204" cy="217301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Title 2"/>
          <p:cNvSpPr>
            <a:spLocks noGrp="1"/>
          </p:cNvSpPr>
          <p:nvPr>
            <p:ph type="title"/>
          </p:nvPr>
        </p:nvSpPr>
        <p:spPr>
          <a:xfrm>
            <a:off x="304800" y="381000"/>
            <a:ext cx="8382000" cy="646331"/>
          </a:xfrm>
        </p:spPr>
        <p:txBody>
          <a:bodyPr/>
          <a:lstStyle/>
          <a:p>
            <a:r>
              <a:rPr lang="en-US" sz="3600" dirty="0"/>
              <a:t>Russia – Deterrence Challenges</a:t>
            </a:r>
          </a:p>
        </p:txBody>
      </p:sp>
      <p:sp>
        <p:nvSpPr>
          <p:cNvPr id="2" name="Slide Number Placeholder 1"/>
          <p:cNvSpPr>
            <a:spLocks noGrp="1"/>
          </p:cNvSpPr>
          <p:nvPr>
            <p:ph type="sldNum" sz="quarter" idx="10"/>
          </p:nvPr>
        </p:nvSpPr>
        <p:spPr/>
        <p:txBody>
          <a:bodyPr/>
          <a:lstStyle/>
          <a:p>
            <a:fld id="{1A3CCCE4-43D2-4374-A5CB-F94787758A24}" type="slidenum">
              <a:rPr lang="en-US" altLang="en-US" smtClean="0"/>
              <a:pPr/>
              <a:t>55</a:t>
            </a:fld>
            <a:endParaRPr lang="en-US" altLang="en-US"/>
          </a:p>
        </p:txBody>
      </p:sp>
      <p:sp>
        <p:nvSpPr>
          <p:cNvPr id="7" name="Right Arrow 6"/>
          <p:cNvSpPr/>
          <p:nvPr/>
        </p:nvSpPr>
        <p:spPr bwMode="auto">
          <a:xfrm>
            <a:off x="9524" y="1524000"/>
            <a:ext cx="9058275" cy="426719"/>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p:cNvSpPr txBox="1"/>
          <p:nvPr/>
        </p:nvSpPr>
        <p:spPr>
          <a:xfrm>
            <a:off x="0" y="1981200"/>
            <a:ext cx="1133644" cy="646331"/>
          </a:xfrm>
          <a:prstGeom prst="rect">
            <a:avLst/>
          </a:prstGeom>
          <a:noFill/>
        </p:spPr>
        <p:txBody>
          <a:bodyPr wrap="none" rtlCol="0">
            <a:spAutoFit/>
          </a:bodyPr>
          <a:lstStyle/>
          <a:p>
            <a:r>
              <a:rPr lang="en-US" dirty="0"/>
              <a:t>Political </a:t>
            </a:r>
          </a:p>
          <a:p>
            <a:r>
              <a:rPr lang="en-US" dirty="0"/>
              <a:t>Warfare</a:t>
            </a:r>
          </a:p>
        </p:txBody>
      </p:sp>
      <p:sp>
        <p:nvSpPr>
          <p:cNvPr id="9" name="TextBox 8"/>
          <p:cNvSpPr txBox="1"/>
          <p:nvPr/>
        </p:nvSpPr>
        <p:spPr>
          <a:xfrm>
            <a:off x="1623124" y="1944469"/>
            <a:ext cx="1043876" cy="646331"/>
          </a:xfrm>
          <a:prstGeom prst="rect">
            <a:avLst/>
          </a:prstGeom>
          <a:noFill/>
        </p:spPr>
        <p:txBody>
          <a:bodyPr wrap="none" rtlCol="0">
            <a:spAutoFit/>
          </a:bodyPr>
          <a:lstStyle/>
          <a:p>
            <a:pPr algn="ctr"/>
            <a:r>
              <a:rPr lang="en-US" dirty="0"/>
              <a:t>Hybrid  </a:t>
            </a:r>
          </a:p>
          <a:p>
            <a:pPr algn="ctr"/>
            <a:r>
              <a:rPr lang="en-US" dirty="0"/>
              <a:t>Warfare</a:t>
            </a:r>
          </a:p>
        </p:txBody>
      </p:sp>
      <p:sp>
        <p:nvSpPr>
          <p:cNvPr id="10" name="TextBox 9"/>
          <p:cNvSpPr txBox="1"/>
          <p:nvPr/>
        </p:nvSpPr>
        <p:spPr>
          <a:xfrm>
            <a:off x="3026364" y="1981200"/>
            <a:ext cx="1469436" cy="923330"/>
          </a:xfrm>
          <a:prstGeom prst="rect">
            <a:avLst/>
          </a:prstGeom>
          <a:noFill/>
        </p:spPr>
        <p:txBody>
          <a:bodyPr wrap="square" rtlCol="0">
            <a:spAutoFit/>
          </a:bodyPr>
          <a:lstStyle/>
          <a:p>
            <a:pPr algn="ctr"/>
            <a:r>
              <a:rPr lang="en-US" dirty="0"/>
              <a:t>Local </a:t>
            </a:r>
          </a:p>
          <a:p>
            <a:pPr algn="ctr"/>
            <a:r>
              <a:rPr lang="en-US" dirty="0"/>
              <a:t>Aggression </a:t>
            </a:r>
          </a:p>
          <a:p>
            <a:endParaRPr lang="en-US" dirty="0"/>
          </a:p>
        </p:txBody>
      </p:sp>
      <p:sp>
        <p:nvSpPr>
          <p:cNvPr id="11" name="TextBox 10"/>
          <p:cNvSpPr txBox="1"/>
          <p:nvPr/>
        </p:nvSpPr>
        <p:spPr>
          <a:xfrm>
            <a:off x="4785911" y="1981200"/>
            <a:ext cx="1157689" cy="923330"/>
          </a:xfrm>
          <a:prstGeom prst="rect">
            <a:avLst/>
          </a:prstGeom>
          <a:noFill/>
        </p:spPr>
        <p:txBody>
          <a:bodyPr wrap="none" rtlCol="0">
            <a:spAutoFit/>
          </a:bodyPr>
          <a:lstStyle/>
          <a:p>
            <a:pPr algn="ctr"/>
            <a:r>
              <a:rPr lang="en-US" dirty="0"/>
              <a:t>Theater </a:t>
            </a:r>
          </a:p>
          <a:p>
            <a:pPr algn="ctr"/>
            <a:r>
              <a:rPr lang="en-US" dirty="0"/>
              <a:t>Conv  </a:t>
            </a:r>
          </a:p>
          <a:p>
            <a:endParaRPr lang="en-US" dirty="0"/>
          </a:p>
        </p:txBody>
      </p:sp>
      <p:sp>
        <p:nvSpPr>
          <p:cNvPr id="12" name="TextBox 11"/>
          <p:cNvSpPr txBox="1"/>
          <p:nvPr/>
        </p:nvSpPr>
        <p:spPr>
          <a:xfrm>
            <a:off x="6148982" y="1981200"/>
            <a:ext cx="1547218" cy="1200329"/>
          </a:xfrm>
          <a:prstGeom prst="rect">
            <a:avLst/>
          </a:prstGeom>
          <a:noFill/>
        </p:spPr>
        <p:txBody>
          <a:bodyPr wrap="none" rtlCol="0">
            <a:spAutoFit/>
          </a:bodyPr>
          <a:lstStyle/>
          <a:p>
            <a:pPr algn="ctr"/>
            <a:r>
              <a:rPr lang="en-US" dirty="0"/>
              <a:t>Limited </a:t>
            </a:r>
          </a:p>
          <a:p>
            <a:pPr algn="ctr"/>
            <a:r>
              <a:rPr lang="en-US" dirty="0"/>
              <a:t>Nuclear </a:t>
            </a:r>
          </a:p>
          <a:p>
            <a:pPr algn="ctr"/>
            <a:r>
              <a:rPr lang="en-US" dirty="0"/>
              <a:t>  </a:t>
            </a:r>
          </a:p>
          <a:p>
            <a:endParaRPr lang="en-US" dirty="0"/>
          </a:p>
        </p:txBody>
      </p:sp>
      <p:sp>
        <p:nvSpPr>
          <p:cNvPr id="13" name="TextBox 12"/>
          <p:cNvSpPr txBox="1"/>
          <p:nvPr/>
        </p:nvSpPr>
        <p:spPr>
          <a:xfrm>
            <a:off x="7640363" y="1981200"/>
            <a:ext cx="1155253" cy="1200329"/>
          </a:xfrm>
          <a:prstGeom prst="rect">
            <a:avLst/>
          </a:prstGeom>
          <a:noFill/>
        </p:spPr>
        <p:txBody>
          <a:bodyPr wrap="none" rtlCol="0">
            <a:spAutoFit/>
          </a:bodyPr>
          <a:lstStyle/>
          <a:p>
            <a:pPr algn="ctr"/>
            <a:r>
              <a:rPr lang="en-US" dirty="0">
                <a:solidFill>
                  <a:schemeClr val="accent6">
                    <a:lumMod val="75000"/>
                  </a:schemeClr>
                </a:solidFill>
              </a:rPr>
              <a:t>Major </a:t>
            </a:r>
          </a:p>
          <a:p>
            <a:pPr algn="ctr"/>
            <a:r>
              <a:rPr lang="en-US" dirty="0">
                <a:solidFill>
                  <a:schemeClr val="accent6">
                    <a:lumMod val="75000"/>
                  </a:schemeClr>
                </a:solidFill>
              </a:rPr>
              <a:t>Nuclear </a:t>
            </a:r>
          </a:p>
          <a:p>
            <a:pPr algn="ctr"/>
            <a:r>
              <a:rPr lang="en-US" dirty="0"/>
              <a:t>  </a:t>
            </a:r>
          </a:p>
          <a:p>
            <a:endParaRPr lang="en-US" dirty="0"/>
          </a:p>
        </p:txBody>
      </p:sp>
      <p:sp>
        <p:nvSpPr>
          <p:cNvPr id="17" name="Down Arrow 16"/>
          <p:cNvSpPr/>
          <p:nvPr/>
        </p:nvSpPr>
        <p:spPr bwMode="auto">
          <a:xfrm>
            <a:off x="4572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Down Arrow 17"/>
          <p:cNvSpPr/>
          <p:nvPr/>
        </p:nvSpPr>
        <p:spPr bwMode="auto">
          <a:xfrm>
            <a:off x="20574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Down Arrow 18"/>
          <p:cNvSpPr/>
          <p:nvPr/>
        </p:nvSpPr>
        <p:spPr bwMode="auto">
          <a:xfrm>
            <a:off x="36576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Down Arrow 19"/>
          <p:cNvSpPr/>
          <p:nvPr/>
        </p:nvSpPr>
        <p:spPr bwMode="auto">
          <a:xfrm>
            <a:off x="5291222"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Down Arrow 20"/>
          <p:cNvSpPr/>
          <p:nvPr/>
        </p:nvSpPr>
        <p:spPr bwMode="auto">
          <a:xfrm>
            <a:off x="68580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TextBox 21"/>
          <p:cNvSpPr txBox="1"/>
          <p:nvPr/>
        </p:nvSpPr>
        <p:spPr>
          <a:xfrm>
            <a:off x="-76200" y="3998893"/>
            <a:ext cx="1209844" cy="954107"/>
          </a:xfrm>
          <a:prstGeom prst="rect">
            <a:avLst/>
          </a:prstGeom>
          <a:noFill/>
        </p:spPr>
        <p:txBody>
          <a:bodyPr wrap="square" rtlCol="0">
            <a:spAutoFit/>
          </a:bodyPr>
          <a:lstStyle/>
          <a:p>
            <a:pPr algn="ctr"/>
            <a:r>
              <a:rPr lang="en-US" sz="1400" i="1" dirty="0">
                <a:solidFill>
                  <a:srgbClr val="C00000"/>
                </a:solidFill>
              </a:rPr>
              <a:t>Coercive  short of armed conflict</a:t>
            </a:r>
          </a:p>
        </p:txBody>
      </p:sp>
      <p:pic>
        <p:nvPicPr>
          <p:cNvPr id="23" name="Picture 2" descr="Image result for map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07210"/>
            <a:ext cx="1241486" cy="11929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50067" y="3998893"/>
            <a:ext cx="1209844" cy="1169551"/>
          </a:xfrm>
          <a:prstGeom prst="rect">
            <a:avLst/>
          </a:prstGeom>
          <a:noFill/>
        </p:spPr>
        <p:txBody>
          <a:bodyPr wrap="square" rtlCol="0">
            <a:spAutoFit/>
          </a:bodyPr>
          <a:lstStyle/>
          <a:p>
            <a:pPr algn="ctr"/>
            <a:r>
              <a:rPr lang="en-US" sz="1400" i="1" dirty="0">
                <a:solidFill>
                  <a:srgbClr val="C00000"/>
                </a:solidFill>
              </a:rPr>
              <a:t>Regular + irregular </a:t>
            </a:r>
          </a:p>
          <a:p>
            <a:pPr algn="ctr"/>
            <a:endParaRPr lang="en-US" sz="1400" i="1" dirty="0">
              <a:solidFill>
                <a:srgbClr val="C00000"/>
              </a:solidFill>
            </a:endParaRPr>
          </a:p>
          <a:p>
            <a:pPr algn="ctr"/>
            <a:r>
              <a:rPr lang="en-US" sz="1400" i="1" dirty="0">
                <a:solidFill>
                  <a:srgbClr val="C00000"/>
                </a:solidFill>
              </a:rPr>
              <a:t>Kinetic +</a:t>
            </a:r>
          </a:p>
          <a:p>
            <a:pPr algn="ctr"/>
            <a:r>
              <a:rPr lang="en-US" sz="1400" i="1" dirty="0">
                <a:solidFill>
                  <a:srgbClr val="C00000"/>
                </a:solidFill>
              </a:rPr>
              <a:t>non-kinetic</a:t>
            </a:r>
          </a:p>
        </p:txBody>
      </p:sp>
      <p:sp>
        <p:nvSpPr>
          <p:cNvPr id="25" name="TextBox 24"/>
          <p:cNvSpPr txBox="1"/>
          <p:nvPr/>
        </p:nvSpPr>
        <p:spPr>
          <a:xfrm>
            <a:off x="76567" y="5562600"/>
            <a:ext cx="914033" cy="584775"/>
          </a:xfrm>
          <a:prstGeom prst="rect">
            <a:avLst/>
          </a:prstGeom>
          <a:noFill/>
        </p:spPr>
        <p:txBody>
          <a:bodyPr wrap="none" rtlCol="0">
            <a:spAutoFit/>
          </a:bodyPr>
          <a:lstStyle/>
          <a:p>
            <a:pPr algn="ctr"/>
            <a:r>
              <a:rPr lang="en-US" sz="1600" dirty="0">
                <a:solidFill>
                  <a:srgbClr val="002060"/>
                </a:solidFill>
              </a:rPr>
              <a:t>Steady </a:t>
            </a:r>
          </a:p>
          <a:p>
            <a:pPr algn="ctr"/>
            <a:r>
              <a:rPr lang="en-US" sz="1600" dirty="0">
                <a:solidFill>
                  <a:srgbClr val="002060"/>
                </a:solidFill>
              </a:rPr>
              <a:t>State</a:t>
            </a:r>
          </a:p>
        </p:txBody>
      </p:sp>
      <p:sp>
        <p:nvSpPr>
          <p:cNvPr id="26" name="TextBox 25"/>
          <p:cNvSpPr txBox="1"/>
          <p:nvPr/>
        </p:nvSpPr>
        <p:spPr>
          <a:xfrm>
            <a:off x="1728923" y="5562600"/>
            <a:ext cx="938077" cy="584775"/>
          </a:xfrm>
          <a:prstGeom prst="rect">
            <a:avLst/>
          </a:prstGeom>
          <a:noFill/>
        </p:spPr>
        <p:txBody>
          <a:bodyPr wrap="none" rtlCol="0">
            <a:spAutoFit/>
          </a:bodyPr>
          <a:lstStyle/>
          <a:p>
            <a:r>
              <a:rPr lang="en-US" sz="1600" dirty="0">
                <a:solidFill>
                  <a:srgbClr val="002060"/>
                </a:solidFill>
              </a:rPr>
              <a:t>Ukraine</a:t>
            </a:r>
          </a:p>
          <a:p>
            <a:r>
              <a:rPr lang="en-US" sz="1600" dirty="0">
                <a:solidFill>
                  <a:srgbClr val="002060"/>
                </a:solidFill>
              </a:rPr>
              <a:t>Crimea </a:t>
            </a:r>
          </a:p>
        </p:txBody>
      </p:sp>
      <p:sp>
        <p:nvSpPr>
          <p:cNvPr id="27" name="TextBox 26"/>
          <p:cNvSpPr txBox="1"/>
          <p:nvPr/>
        </p:nvSpPr>
        <p:spPr>
          <a:xfrm>
            <a:off x="3352800" y="5562600"/>
            <a:ext cx="1195417" cy="584775"/>
          </a:xfrm>
          <a:prstGeom prst="rect">
            <a:avLst/>
          </a:prstGeom>
          <a:noFill/>
        </p:spPr>
        <p:txBody>
          <a:bodyPr wrap="square" rtlCol="0">
            <a:spAutoFit/>
          </a:bodyPr>
          <a:lstStyle/>
          <a:p>
            <a:r>
              <a:rPr lang="en-US" sz="1600" dirty="0">
                <a:solidFill>
                  <a:srgbClr val="002060"/>
                </a:solidFill>
              </a:rPr>
              <a:t> Baltics</a:t>
            </a:r>
          </a:p>
          <a:p>
            <a:r>
              <a:rPr lang="en-US" sz="1600" dirty="0">
                <a:solidFill>
                  <a:srgbClr val="002060"/>
                </a:solidFill>
              </a:rPr>
              <a:t>Belarus? </a:t>
            </a:r>
          </a:p>
        </p:txBody>
      </p:sp>
      <p:sp>
        <p:nvSpPr>
          <p:cNvPr id="28" name="TextBox 27"/>
          <p:cNvSpPr txBox="1"/>
          <p:nvPr/>
        </p:nvSpPr>
        <p:spPr>
          <a:xfrm>
            <a:off x="3124200" y="4012049"/>
            <a:ext cx="1209844" cy="1384995"/>
          </a:xfrm>
          <a:prstGeom prst="rect">
            <a:avLst/>
          </a:prstGeom>
          <a:noFill/>
        </p:spPr>
        <p:txBody>
          <a:bodyPr wrap="square" rtlCol="0">
            <a:spAutoFit/>
          </a:bodyPr>
          <a:lstStyle/>
          <a:p>
            <a:pPr algn="ctr"/>
            <a:r>
              <a:rPr lang="en-US" sz="1400" i="1" dirty="0">
                <a:solidFill>
                  <a:srgbClr val="C00000"/>
                </a:solidFill>
              </a:rPr>
              <a:t>Fait  accompli </a:t>
            </a:r>
          </a:p>
          <a:p>
            <a:pPr algn="ctr"/>
            <a:r>
              <a:rPr lang="en-US" sz="1400" i="1" dirty="0">
                <a:solidFill>
                  <a:srgbClr val="C00000"/>
                </a:solidFill>
              </a:rPr>
              <a:t>enforced   by A2/AD</a:t>
            </a:r>
          </a:p>
          <a:p>
            <a:pPr algn="ctr"/>
            <a:endParaRPr lang="en-US" sz="1400" i="1" dirty="0">
              <a:solidFill>
                <a:srgbClr val="C00000"/>
              </a:solidFill>
            </a:endParaRPr>
          </a:p>
          <a:p>
            <a:pPr algn="ctr"/>
            <a:endParaRPr lang="en-US" sz="1400" i="1" dirty="0">
              <a:solidFill>
                <a:srgbClr val="C00000"/>
              </a:solidFill>
            </a:endParaRPr>
          </a:p>
        </p:txBody>
      </p:sp>
      <p:sp>
        <p:nvSpPr>
          <p:cNvPr id="31" name="Explosion 2 30"/>
          <p:cNvSpPr/>
          <p:nvPr/>
        </p:nvSpPr>
        <p:spPr bwMode="auto">
          <a:xfrm>
            <a:off x="5029200" y="3666530"/>
            <a:ext cx="3124200" cy="1972270"/>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C00000"/>
                </a:solidFill>
                <a:effectLst/>
                <a:latin typeface="Arial" charset="0"/>
              </a:rPr>
              <a:t>  Regional</a:t>
            </a:r>
          </a:p>
          <a:p>
            <a:pPr marL="0" marR="0" indent="0" algn="ctr" defTabSz="914400" rtl="0" eaLnBrk="1" fontAlgn="base" latinLnBrk="0" hangingPunct="1">
              <a:lnSpc>
                <a:spcPct val="100000"/>
              </a:lnSpc>
              <a:spcBef>
                <a:spcPct val="0"/>
              </a:spcBef>
              <a:spcAft>
                <a:spcPct val="0"/>
              </a:spcAft>
              <a:buClrTx/>
              <a:buSzTx/>
              <a:buFontTx/>
              <a:buNone/>
              <a:tabLst/>
            </a:pPr>
            <a:r>
              <a:rPr lang="en-US" i="1" dirty="0">
                <a:solidFill>
                  <a:srgbClr val="C00000"/>
                </a:solidFill>
                <a:latin typeface="Arial" charset="0"/>
              </a:rPr>
              <a:t>E</a:t>
            </a:r>
            <a:r>
              <a:rPr kumimoji="0" lang="en-US" sz="1800" b="1" i="1" u="none" strike="noStrike" cap="none" normalizeH="0" baseline="0" dirty="0">
                <a:ln>
                  <a:noFill/>
                </a:ln>
                <a:solidFill>
                  <a:srgbClr val="C00000"/>
                </a:solidFill>
                <a:effectLst/>
                <a:latin typeface="Arial" charset="0"/>
              </a:rPr>
              <a:t>scalation</a:t>
            </a:r>
          </a:p>
        </p:txBody>
      </p:sp>
      <p:sp>
        <p:nvSpPr>
          <p:cNvPr id="32" name="TextBox 31"/>
          <p:cNvSpPr txBox="1"/>
          <p:nvPr/>
        </p:nvSpPr>
        <p:spPr>
          <a:xfrm>
            <a:off x="5867400" y="5681246"/>
            <a:ext cx="1195417" cy="338554"/>
          </a:xfrm>
          <a:prstGeom prst="rect">
            <a:avLst/>
          </a:prstGeom>
          <a:noFill/>
        </p:spPr>
        <p:txBody>
          <a:bodyPr wrap="square" rtlCol="0">
            <a:spAutoFit/>
          </a:bodyPr>
          <a:lstStyle/>
          <a:p>
            <a:r>
              <a:rPr lang="en-US" sz="1600" dirty="0">
                <a:solidFill>
                  <a:srgbClr val="002060"/>
                </a:solidFill>
              </a:rPr>
              <a:t> 2018 NPR </a:t>
            </a:r>
          </a:p>
        </p:txBody>
      </p:sp>
    </p:spTree>
    <p:extLst>
      <p:ext uri="{BB962C8B-B14F-4D97-AF65-F5344CB8AC3E}">
        <p14:creationId xmlns:p14="http://schemas.microsoft.com/office/powerpoint/2010/main" val="3896980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Toolkit for Countering Political Warfare </a:t>
            </a:r>
          </a:p>
        </p:txBody>
      </p:sp>
      <p:sp>
        <p:nvSpPr>
          <p:cNvPr id="3" name="Content Placeholder 2"/>
          <p:cNvSpPr>
            <a:spLocks noGrp="1"/>
          </p:cNvSpPr>
          <p:nvPr>
            <p:ph idx="1"/>
          </p:nvPr>
        </p:nvSpPr>
        <p:spPr>
          <a:xfrm>
            <a:off x="304800" y="1371600"/>
            <a:ext cx="8458200" cy="4876800"/>
          </a:xfrm>
        </p:spPr>
        <p:txBody>
          <a:bodyPr/>
          <a:lstStyle/>
          <a:p>
            <a:r>
              <a:rPr lang="en-US" sz="2400" dirty="0"/>
              <a:t>Mitigate conditions that create vulnerability</a:t>
            </a:r>
          </a:p>
          <a:p>
            <a:r>
              <a:rPr lang="en-US" sz="2400" dirty="0"/>
              <a:t>Shape narratives</a:t>
            </a:r>
          </a:p>
          <a:p>
            <a:r>
              <a:rPr lang="en-US" sz="2400" dirty="0"/>
              <a:t>Aggressively counter disinformation and expose adversary activities </a:t>
            </a:r>
          </a:p>
          <a:p>
            <a:r>
              <a:rPr lang="en-US" sz="2400" dirty="0"/>
              <a:t>Strengthen rule of law and good governance </a:t>
            </a:r>
          </a:p>
          <a:p>
            <a:r>
              <a:rPr lang="en-US" sz="2400" dirty="0"/>
              <a:t>Reduce ethnic tension </a:t>
            </a:r>
          </a:p>
          <a:p>
            <a:r>
              <a:rPr lang="en-US" sz="2400" dirty="0"/>
              <a:t>Harden against cyber and economic attacks</a:t>
            </a:r>
          </a:p>
          <a:p>
            <a:r>
              <a:rPr lang="en-US" sz="2400" dirty="0"/>
              <a:t>Protect economic sovereignty</a:t>
            </a:r>
          </a:p>
          <a:p>
            <a:r>
              <a:rPr lang="en-US" sz="2400" dirty="0"/>
              <a:t>Establish some red lines – e.g., electoral interference</a:t>
            </a:r>
          </a:p>
          <a:p>
            <a:pPr marL="0" indent="0">
              <a:buNone/>
            </a:pPr>
            <a:endParaRPr lang="en-US" sz="2600" dirty="0"/>
          </a:p>
          <a:p>
            <a:pPr marL="0" indent="0" algn="ctr">
              <a:buNone/>
            </a:pPr>
            <a:r>
              <a:rPr lang="en-US" sz="2000" b="1" i="1" dirty="0">
                <a:solidFill>
                  <a:srgbClr val="C00000"/>
                </a:solidFill>
              </a:rPr>
              <a:t>Denial…Resistance…Resilience…Competition…</a:t>
            </a:r>
            <a:r>
              <a:rPr lang="en-US" sz="2000" b="1" i="1" dirty="0">
                <a:solidFill>
                  <a:srgbClr val="002060"/>
                </a:solidFill>
              </a:rPr>
              <a:t>Deterrence?</a:t>
            </a:r>
            <a:r>
              <a:rPr lang="en-US" sz="2600" b="1" i="1" dirty="0">
                <a:solidFill>
                  <a:srgbClr val="C00000"/>
                </a:solidFill>
              </a:rPr>
              <a:t>  </a:t>
            </a:r>
          </a:p>
          <a:p>
            <a:endParaRPr lang="en-US" dirty="0"/>
          </a:p>
          <a:p>
            <a:endParaRPr lang="en-US"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56</a:t>
            </a:fld>
            <a:endParaRPr lang="en-US" altLang="en-US"/>
          </a:p>
        </p:txBody>
      </p:sp>
    </p:spTree>
    <p:extLst>
      <p:ext uri="{BB962C8B-B14F-4D97-AF65-F5344CB8AC3E}">
        <p14:creationId xmlns:p14="http://schemas.microsoft.com/office/powerpoint/2010/main" val="3970724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Oval 29"/>
          <p:cNvSpPr/>
          <p:nvPr/>
        </p:nvSpPr>
        <p:spPr bwMode="auto">
          <a:xfrm>
            <a:off x="3047999" y="1484589"/>
            <a:ext cx="1394015" cy="217301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Title 2"/>
          <p:cNvSpPr>
            <a:spLocks noGrp="1"/>
          </p:cNvSpPr>
          <p:nvPr>
            <p:ph type="title"/>
          </p:nvPr>
        </p:nvSpPr>
        <p:spPr>
          <a:xfrm>
            <a:off x="304800" y="381000"/>
            <a:ext cx="8382000" cy="646331"/>
          </a:xfrm>
        </p:spPr>
        <p:txBody>
          <a:bodyPr/>
          <a:lstStyle/>
          <a:p>
            <a:r>
              <a:rPr lang="en-US" sz="3600" dirty="0"/>
              <a:t>Russia – Deterrence Challenges</a:t>
            </a:r>
          </a:p>
        </p:txBody>
      </p:sp>
      <p:sp>
        <p:nvSpPr>
          <p:cNvPr id="2" name="Slide Number Placeholder 1"/>
          <p:cNvSpPr>
            <a:spLocks noGrp="1"/>
          </p:cNvSpPr>
          <p:nvPr>
            <p:ph type="sldNum" sz="quarter" idx="10"/>
          </p:nvPr>
        </p:nvSpPr>
        <p:spPr/>
        <p:txBody>
          <a:bodyPr/>
          <a:lstStyle/>
          <a:p>
            <a:fld id="{1A3CCCE4-43D2-4374-A5CB-F94787758A24}" type="slidenum">
              <a:rPr lang="en-US" altLang="en-US" smtClean="0"/>
              <a:pPr/>
              <a:t>57</a:t>
            </a:fld>
            <a:endParaRPr lang="en-US" altLang="en-US"/>
          </a:p>
        </p:txBody>
      </p:sp>
      <p:sp>
        <p:nvSpPr>
          <p:cNvPr id="7" name="Right Arrow 6"/>
          <p:cNvSpPr/>
          <p:nvPr/>
        </p:nvSpPr>
        <p:spPr bwMode="auto">
          <a:xfrm>
            <a:off x="9524" y="1524000"/>
            <a:ext cx="9058275" cy="426719"/>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p:cNvSpPr txBox="1"/>
          <p:nvPr/>
        </p:nvSpPr>
        <p:spPr>
          <a:xfrm>
            <a:off x="0" y="1981200"/>
            <a:ext cx="1133644" cy="646331"/>
          </a:xfrm>
          <a:prstGeom prst="rect">
            <a:avLst/>
          </a:prstGeom>
          <a:noFill/>
        </p:spPr>
        <p:txBody>
          <a:bodyPr wrap="none" rtlCol="0">
            <a:spAutoFit/>
          </a:bodyPr>
          <a:lstStyle/>
          <a:p>
            <a:r>
              <a:rPr lang="en-US" dirty="0"/>
              <a:t>Political </a:t>
            </a:r>
          </a:p>
          <a:p>
            <a:r>
              <a:rPr lang="en-US" dirty="0"/>
              <a:t>Warfare</a:t>
            </a:r>
          </a:p>
        </p:txBody>
      </p:sp>
      <p:sp>
        <p:nvSpPr>
          <p:cNvPr id="9" name="TextBox 8"/>
          <p:cNvSpPr txBox="1"/>
          <p:nvPr/>
        </p:nvSpPr>
        <p:spPr>
          <a:xfrm>
            <a:off x="1623124" y="1981200"/>
            <a:ext cx="1043876" cy="646331"/>
          </a:xfrm>
          <a:prstGeom prst="rect">
            <a:avLst/>
          </a:prstGeom>
          <a:noFill/>
        </p:spPr>
        <p:txBody>
          <a:bodyPr wrap="none" rtlCol="0">
            <a:spAutoFit/>
          </a:bodyPr>
          <a:lstStyle/>
          <a:p>
            <a:pPr algn="ctr"/>
            <a:r>
              <a:rPr lang="en-US" dirty="0"/>
              <a:t>Hybrid  </a:t>
            </a:r>
          </a:p>
          <a:p>
            <a:pPr algn="ctr"/>
            <a:r>
              <a:rPr lang="en-US" dirty="0"/>
              <a:t>Warfare</a:t>
            </a:r>
          </a:p>
        </p:txBody>
      </p:sp>
      <p:sp>
        <p:nvSpPr>
          <p:cNvPr id="10" name="TextBox 9"/>
          <p:cNvSpPr txBox="1"/>
          <p:nvPr/>
        </p:nvSpPr>
        <p:spPr>
          <a:xfrm>
            <a:off x="3026364" y="1981200"/>
            <a:ext cx="1469436" cy="923330"/>
          </a:xfrm>
          <a:prstGeom prst="rect">
            <a:avLst/>
          </a:prstGeom>
          <a:noFill/>
        </p:spPr>
        <p:txBody>
          <a:bodyPr wrap="square" rtlCol="0">
            <a:spAutoFit/>
          </a:bodyPr>
          <a:lstStyle/>
          <a:p>
            <a:pPr algn="ctr"/>
            <a:r>
              <a:rPr lang="en-US" dirty="0"/>
              <a:t>Local </a:t>
            </a:r>
          </a:p>
          <a:p>
            <a:pPr algn="ctr"/>
            <a:r>
              <a:rPr lang="en-US" dirty="0"/>
              <a:t>Aggression </a:t>
            </a:r>
          </a:p>
          <a:p>
            <a:endParaRPr lang="en-US" dirty="0"/>
          </a:p>
        </p:txBody>
      </p:sp>
      <p:sp>
        <p:nvSpPr>
          <p:cNvPr id="11" name="TextBox 10"/>
          <p:cNvSpPr txBox="1"/>
          <p:nvPr/>
        </p:nvSpPr>
        <p:spPr>
          <a:xfrm>
            <a:off x="4785911" y="1981200"/>
            <a:ext cx="1157689" cy="923330"/>
          </a:xfrm>
          <a:prstGeom prst="rect">
            <a:avLst/>
          </a:prstGeom>
          <a:noFill/>
        </p:spPr>
        <p:txBody>
          <a:bodyPr wrap="none" rtlCol="0">
            <a:spAutoFit/>
          </a:bodyPr>
          <a:lstStyle/>
          <a:p>
            <a:pPr algn="ctr"/>
            <a:r>
              <a:rPr lang="en-US" dirty="0"/>
              <a:t>Theater </a:t>
            </a:r>
          </a:p>
          <a:p>
            <a:pPr algn="ctr"/>
            <a:r>
              <a:rPr lang="en-US" dirty="0"/>
              <a:t>Conv  </a:t>
            </a:r>
          </a:p>
          <a:p>
            <a:endParaRPr lang="en-US" dirty="0"/>
          </a:p>
        </p:txBody>
      </p:sp>
      <p:sp>
        <p:nvSpPr>
          <p:cNvPr id="12" name="TextBox 11"/>
          <p:cNvSpPr txBox="1"/>
          <p:nvPr/>
        </p:nvSpPr>
        <p:spPr>
          <a:xfrm>
            <a:off x="6148982" y="1981200"/>
            <a:ext cx="1547218" cy="1200329"/>
          </a:xfrm>
          <a:prstGeom prst="rect">
            <a:avLst/>
          </a:prstGeom>
          <a:noFill/>
        </p:spPr>
        <p:txBody>
          <a:bodyPr wrap="none" rtlCol="0">
            <a:spAutoFit/>
          </a:bodyPr>
          <a:lstStyle/>
          <a:p>
            <a:pPr algn="ctr"/>
            <a:r>
              <a:rPr lang="en-US" dirty="0"/>
              <a:t>Limited </a:t>
            </a:r>
          </a:p>
          <a:p>
            <a:pPr algn="ctr"/>
            <a:r>
              <a:rPr lang="en-US" dirty="0"/>
              <a:t>Nuclear </a:t>
            </a:r>
          </a:p>
          <a:p>
            <a:pPr algn="ctr"/>
            <a:r>
              <a:rPr lang="en-US" dirty="0"/>
              <a:t>  </a:t>
            </a:r>
          </a:p>
          <a:p>
            <a:endParaRPr lang="en-US" dirty="0"/>
          </a:p>
        </p:txBody>
      </p:sp>
      <p:sp>
        <p:nvSpPr>
          <p:cNvPr id="13" name="TextBox 12"/>
          <p:cNvSpPr txBox="1"/>
          <p:nvPr/>
        </p:nvSpPr>
        <p:spPr>
          <a:xfrm>
            <a:off x="7640363" y="1981200"/>
            <a:ext cx="1155253" cy="1200329"/>
          </a:xfrm>
          <a:prstGeom prst="rect">
            <a:avLst/>
          </a:prstGeom>
          <a:noFill/>
        </p:spPr>
        <p:txBody>
          <a:bodyPr wrap="none" rtlCol="0">
            <a:spAutoFit/>
          </a:bodyPr>
          <a:lstStyle/>
          <a:p>
            <a:pPr algn="ctr"/>
            <a:r>
              <a:rPr lang="en-US" dirty="0">
                <a:solidFill>
                  <a:schemeClr val="accent6">
                    <a:lumMod val="75000"/>
                  </a:schemeClr>
                </a:solidFill>
              </a:rPr>
              <a:t>Major </a:t>
            </a:r>
          </a:p>
          <a:p>
            <a:pPr algn="ctr"/>
            <a:r>
              <a:rPr lang="en-US" dirty="0">
                <a:solidFill>
                  <a:schemeClr val="accent6">
                    <a:lumMod val="75000"/>
                  </a:schemeClr>
                </a:solidFill>
              </a:rPr>
              <a:t>Nuclear </a:t>
            </a:r>
          </a:p>
          <a:p>
            <a:pPr algn="ctr"/>
            <a:r>
              <a:rPr lang="en-US" dirty="0"/>
              <a:t>  </a:t>
            </a:r>
          </a:p>
          <a:p>
            <a:endParaRPr lang="en-US" dirty="0"/>
          </a:p>
        </p:txBody>
      </p:sp>
      <p:sp>
        <p:nvSpPr>
          <p:cNvPr id="17" name="Down Arrow 16"/>
          <p:cNvSpPr/>
          <p:nvPr/>
        </p:nvSpPr>
        <p:spPr bwMode="auto">
          <a:xfrm>
            <a:off x="4572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Down Arrow 17"/>
          <p:cNvSpPr/>
          <p:nvPr/>
        </p:nvSpPr>
        <p:spPr bwMode="auto">
          <a:xfrm>
            <a:off x="20574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Down Arrow 18"/>
          <p:cNvSpPr/>
          <p:nvPr/>
        </p:nvSpPr>
        <p:spPr bwMode="auto">
          <a:xfrm>
            <a:off x="36576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Down Arrow 19"/>
          <p:cNvSpPr/>
          <p:nvPr/>
        </p:nvSpPr>
        <p:spPr bwMode="auto">
          <a:xfrm>
            <a:off x="5291222"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Down Arrow 20"/>
          <p:cNvSpPr/>
          <p:nvPr/>
        </p:nvSpPr>
        <p:spPr bwMode="auto">
          <a:xfrm>
            <a:off x="68580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TextBox 21"/>
          <p:cNvSpPr txBox="1"/>
          <p:nvPr/>
        </p:nvSpPr>
        <p:spPr>
          <a:xfrm>
            <a:off x="-76200" y="3962400"/>
            <a:ext cx="1209844" cy="954107"/>
          </a:xfrm>
          <a:prstGeom prst="rect">
            <a:avLst/>
          </a:prstGeom>
          <a:noFill/>
        </p:spPr>
        <p:txBody>
          <a:bodyPr wrap="square" rtlCol="0">
            <a:spAutoFit/>
          </a:bodyPr>
          <a:lstStyle/>
          <a:p>
            <a:pPr algn="ctr"/>
            <a:r>
              <a:rPr lang="en-US" sz="1400" i="1" dirty="0">
                <a:solidFill>
                  <a:srgbClr val="C00000"/>
                </a:solidFill>
              </a:rPr>
              <a:t>Coercive  short of armed conflict</a:t>
            </a:r>
          </a:p>
        </p:txBody>
      </p:sp>
      <p:pic>
        <p:nvPicPr>
          <p:cNvPr id="23" name="Picture 2" descr="Image result for map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07210"/>
            <a:ext cx="1241486" cy="11929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50067" y="3998893"/>
            <a:ext cx="1209844" cy="1169551"/>
          </a:xfrm>
          <a:prstGeom prst="rect">
            <a:avLst/>
          </a:prstGeom>
          <a:noFill/>
        </p:spPr>
        <p:txBody>
          <a:bodyPr wrap="square" rtlCol="0">
            <a:spAutoFit/>
          </a:bodyPr>
          <a:lstStyle/>
          <a:p>
            <a:pPr algn="ctr"/>
            <a:r>
              <a:rPr lang="en-US" sz="1400" i="1" dirty="0">
                <a:solidFill>
                  <a:srgbClr val="C00000"/>
                </a:solidFill>
              </a:rPr>
              <a:t>Regular + irregular </a:t>
            </a:r>
          </a:p>
          <a:p>
            <a:pPr algn="ctr"/>
            <a:endParaRPr lang="en-US" sz="1400" i="1" dirty="0">
              <a:solidFill>
                <a:srgbClr val="C00000"/>
              </a:solidFill>
            </a:endParaRPr>
          </a:p>
          <a:p>
            <a:pPr algn="ctr"/>
            <a:r>
              <a:rPr lang="en-US" sz="1400" i="1" dirty="0">
                <a:solidFill>
                  <a:srgbClr val="C00000"/>
                </a:solidFill>
              </a:rPr>
              <a:t>Kinetic +</a:t>
            </a:r>
          </a:p>
          <a:p>
            <a:pPr algn="ctr"/>
            <a:r>
              <a:rPr lang="en-US" sz="1400" i="1" dirty="0">
                <a:solidFill>
                  <a:srgbClr val="C00000"/>
                </a:solidFill>
              </a:rPr>
              <a:t>non-kinetic</a:t>
            </a:r>
          </a:p>
        </p:txBody>
      </p:sp>
      <p:sp>
        <p:nvSpPr>
          <p:cNvPr id="25" name="TextBox 24"/>
          <p:cNvSpPr txBox="1"/>
          <p:nvPr/>
        </p:nvSpPr>
        <p:spPr>
          <a:xfrm>
            <a:off x="76567" y="5562600"/>
            <a:ext cx="914033" cy="584775"/>
          </a:xfrm>
          <a:prstGeom prst="rect">
            <a:avLst/>
          </a:prstGeom>
          <a:noFill/>
        </p:spPr>
        <p:txBody>
          <a:bodyPr wrap="none" rtlCol="0">
            <a:spAutoFit/>
          </a:bodyPr>
          <a:lstStyle/>
          <a:p>
            <a:pPr algn="ctr"/>
            <a:r>
              <a:rPr lang="en-US" sz="1600" dirty="0">
                <a:solidFill>
                  <a:srgbClr val="002060"/>
                </a:solidFill>
              </a:rPr>
              <a:t>Steady </a:t>
            </a:r>
          </a:p>
          <a:p>
            <a:pPr algn="ctr"/>
            <a:r>
              <a:rPr lang="en-US" sz="1600" dirty="0">
                <a:solidFill>
                  <a:srgbClr val="002060"/>
                </a:solidFill>
              </a:rPr>
              <a:t>State</a:t>
            </a:r>
          </a:p>
        </p:txBody>
      </p:sp>
      <p:sp>
        <p:nvSpPr>
          <p:cNvPr id="26" name="TextBox 25"/>
          <p:cNvSpPr txBox="1"/>
          <p:nvPr/>
        </p:nvSpPr>
        <p:spPr>
          <a:xfrm>
            <a:off x="1728923" y="5562600"/>
            <a:ext cx="938077" cy="584775"/>
          </a:xfrm>
          <a:prstGeom prst="rect">
            <a:avLst/>
          </a:prstGeom>
          <a:noFill/>
        </p:spPr>
        <p:txBody>
          <a:bodyPr wrap="none" rtlCol="0">
            <a:spAutoFit/>
          </a:bodyPr>
          <a:lstStyle/>
          <a:p>
            <a:r>
              <a:rPr lang="en-US" sz="1600" dirty="0">
                <a:solidFill>
                  <a:srgbClr val="002060"/>
                </a:solidFill>
              </a:rPr>
              <a:t>Ukraine</a:t>
            </a:r>
          </a:p>
          <a:p>
            <a:r>
              <a:rPr lang="en-US" sz="1600" dirty="0">
                <a:solidFill>
                  <a:srgbClr val="002060"/>
                </a:solidFill>
              </a:rPr>
              <a:t>Crimea </a:t>
            </a:r>
          </a:p>
        </p:txBody>
      </p:sp>
      <p:sp>
        <p:nvSpPr>
          <p:cNvPr id="27" name="TextBox 26"/>
          <p:cNvSpPr txBox="1"/>
          <p:nvPr/>
        </p:nvSpPr>
        <p:spPr>
          <a:xfrm>
            <a:off x="3352800" y="5562600"/>
            <a:ext cx="1195417" cy="584775"/>
          </a:xfrm>
          <a:prstGeom prst="rect">
            <a:avLst/>
          </a:prstGeom>
          <a:noFill/>
        </p:spPr>
        <p:txBody>
          <a:bodyPr wrap="square" rtlCol="0">
            <a:spAutoFit/>
          </a:bodyPr>
          <a:lstStyle/>
          <a:p>
            <a:r>
              <a:rPr lang="en-US" sz="1600" dirty="0">
                <a:solidFill>
                  <a:srgbClr val="002060"/>
                </a:solidFill>
              </a:rPr>
              <a:t> Baltics</a:t>
            </a:r>
          </a:p>
          <a:p>
            <a:r>
              <a:rPr lang="en-US" sz="1600" dirty="0">
                <a:solidFill>
                  <a:srgbClr val="002060"/>
                </a:solidFill>
              </a:rPr>
              <a:t>Belarus? </a:t>
            </a:r>
          </a:p>
        </p:txBody>
      </p:sp>
      <p:sp>
        <p:nvSpPr>
          <p:cNvPr id="28" name="TextBox 27"/>
          <p:cNvSpPr txBox="1"/>
          <p:nvPr/>
        </p:nvSpPr>
        <p:spPr>
          <a:xfrm>
            <a:off x="3124200" y="4012049"/>
            <a:ext cx="1209844" cy="1384995"/>
          </a:xfrm>
          <a:prstGeom prst="rect">
            <a:avLst/>
          </a:prstGeom>
          <a:noFill/>
        </p:spPr>
        <p:txBody>
          <a:bodyPr wrap="square" rtlCol="0">
            <a:spAutoFit/>
          </a:bodyPr>
          <a:lstStyle/>
          <a:p>
            <a:pPr algn="ctr"/>
            <a:r>
              <a:rPr lang="en-US" sz="1400" i="1" dirty="0">
                <a:solidFill>
                  <a:srgbClr val="C00000"/>
                </a:solidFill>
              </a:rPr>
              <a:t>Fait  accompli </a:t>
            </a:r>
          </a:p>
          <a:p>
            <a:pPr algn="ctr"/>
            <a:r>
              <a:rPr lang="en-US" sz="1400" i="1" dirty="0">
                <a:solidFill>
                  <a:srgbClr val="C00000"/>
                </a:solidFill>
              </a:rPr>
              <a:t>enforced   by A2/AD</a:t>
            </a:r>
          </a:p>
          <a:p>
            <a:pPr algn="ctr"/>
            <a:endParaRPr lang="en-US" sz="1400" i="1" dirty="0">
              <a:solidFill>
                <a:srgbClr val="C00000"/>
              </a:solidFill>
            </a:endParaRPr>
          </a:p>
          <a:p>
            <a:pPr algn="ctr"/>
            <a:endParaRPr lang="en-US" sz="1400" i="1" dirty="0">
              <a:solidFill>
                <a:srgbClr val="C00000"/>
              </a:solidFill>
            </a:endParaRPr>
          </a:p>
        </p:txBody>
      </p:sp>
      <p:sp>
        <p:nvSpPr>
          <p:cNvPr id="31" name="Explosion 2 30"/>
          <p:cNvSpPr/>
          <p:nvPr/>
        </p:nvSpPr>
        <p:spPr bwMode="auto">
          <a:xfrm>
            <a:off x="5029200" y="3666530"/>
            <a:ext cx="3124200" cy="1972270"/>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C00000"/>
                </a:solidFill>
                <a:effectLst/>
                <a:latin typeface="Arial" charset="0"/>
              </a:rPr>
              <a:t>  Regional</a:t>
            </a:r>
          </a:p>
          <a:p>
            <a:pPr marL="0" marR="0" indent="0" algn="ctr" defTabSz="914400" rtl="0" eaLnBrk="1" fontAlgn="base" latinLnBrk="0" hangingPunct="1">
              <a:lnSpc>
                <a:spcPct val="100000"/>
              </a:lnSpc>
              <a:spcBef>
                <a:spcPct val="0"/>
              </a:spcBef>
              <a:spcAft>
                <a:spcPct val="0"/>
              </a:spcAft>
              <a:buClrTx/>
              <a:buSzTx/>
              <a:buFontTx/>
              <a:buNone/>
              <a:tabLst/>
            </a:pPr>
            <a:r>
              <a:rPr lang="en-US" i="1" dirty="0">
                <a:solidFill>
                  <a:srgbClr val="C00000"/>
                </a:solidFill>
                <a:latin typeface="Arial" charset="0"/>
              </a:rPr>
              <a:t>E</a:t>
            </a:r>
            <a:r>
              <a:rPr kumimoji="0" lang="en-US" sz="1800" b="1" i="1" u="none" strike="noStrike" cap="none" normalizeH="0" baseline="0" dirty="0">
                <a:ln>
                  <a:noFill/>
                </a:ln>
                <a:solidFill>
                  <a:srgbClr val="C00000"/>
                </a:solidFill>
                <a:effectLst/>
                <a:latin typeface="Arial" charset="0"/>
              </a:rPr>
              <a:t>scalation</a:t>
            </a:r>
          </a:p>
        </p:txBody>
      </p:sp>
      <p:sp>
        <p:nvSpPr>
          <p:cNvPr id="32" name="TextBox 31"/>
          <p:cNvSpPr txBox="1"/>
          <p:nvPr/>
        </p:nvSpPr>
        <p:spPr>
          <a:xfrm>
            <a:off x="5867400" y="5681246"/>
            <a:ext cx="1195417" cy="338554"/>
          </a:xfrm>
          <a:prstGeom prst="rect">
            <a:avLst/>
          </a:prstGeom>
          <a:noFill/>
        </p:spPr>
        <p:txBody>
          <a:bodyPr wrap="square" rtlCol="0">
            <a:spAutoFit/>
          </a:bodyPr>
          <a:lstStyle/>
          <a:p>
            <a:r>
              <a:rPr lang="en-US" sz="1600" dirty="0">
                <a:solidFill>
                  <a:srgbClr val="002060"/>
                </a:solidFill>
              </a:rPr>
              <a:t> 2018 NPR </a:t>
            </a:r>
          </a:p>
        </p:txBody>
      </p:sp>
    </p:spTree>
    <p:extLst>
      <p:ext uri="{BB962C8B-B14F-4D97-AF65-F5344CB8AC3E}">
        <p14:creationId xmlns:p14="http://schemas.microsoft.com/office/powerpoint/2010/main" val="82708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5291223" y="1789331"/>
            <a:ext cx="2404978" cy="111519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Title 2"/>
          <p:cNvSpPr>
            <a:spLocks noGrp="1"/>
          </p:cNvSpPr>
          <p:nvPr>
            <p:ph type="title"/>
          </p:nvPr>
        </p:nvSpPr>
        <p:spPr>
          <a:xfrm>
            <a:off x="304800" y="381000"/>
            <a:ext cx="8382000" cy="646331"/>
          </a:xfrm>
        </p:spPr>
        <p:txBody>
          <a:bodyPr/>
          <a:lstStyle/>
          <a:p>
            <a:r>
              <a:rPr lang="en-US" sz="3600" dirty="0"/>
              <a:t>Russia – Deterrence Challenges</a:t>
            </a:r>
          </a:p>
        </p:txBody>
      </p:sp>
      <p:sp>
        <p:nvSpPr>
          <p:cNvPr id="2" name="Slide Number Placeholder 1"/>
          <p:cNvSpPr>
            <a:spLocks noGrp="1"/>
          </p:cNvSpPr>
          <p:nvPr>
            <p:ph type="sldNum" sz="quarter" idx="10"/>
          </p:nvPr>
        </p:nvSpPr>
        <p:spPr/>
        <p:txBody>
          <a:bodyPr/>
          <a:lstStyle/>
          <a:p>
            <a:fld id="{1A3CCCE4-43D2-4374-A5CB-F94787758A24}" type="slidenum">
              <a:rPr lang="en-US" altLang="en-US" smtClean="0"/>
              <a:pPr/>
              <a:t>58</a:t>
            </a:fld>
            <a:endParaRPr lang="en-US" altLang="en-US"/>
          </a:p>
        </p:txBody>
      </p:sp>
      <p:sp>
        <p:nvSpPr>
          <p:cNvPr id="7" name="Right Arrow 6"/>
          <p:cNvSpPr/>
          <p:nvPr/>
        </p:nvSpPr>
        <p:spPr bwMode="auto">
          <a:xfrm>
            <a:off x="9524" y="1524000"/>
            <a:ext cx="9058275" cy="426719"/>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p:cNvSpPr txBox="1"/>
          <p:nvPr/>
        </p:nvSpPr>
        <p:spPr>
          <a:xfrm>
            <a:off x="0" y="1981200"/>
            <a:ext cx="1133644" cy="646331"/>
          </a:xfrm>
          <a:prstGeom prst="rect">
            <a:avLst/>
          </a:prstGeom>
          <a:noFill/>
        </p:spPr>
        <p:txBody>
          <a:bodyPr wrap="none" rtlCol="0">
            <a:spAutoFit/>
          </a:bodyPr>
          <a:lstStyle/>
          <a:p>
            <a:r>
              <a:rPr lang="en-US" dirty="0"/>
              <a:t>Political </a:t>
            </a:r>
          </a:p>
          <a:p>
            <a:r>
              <a:rPr lang="en-US" dirty="0"/>
              <a:t>Warfare</a:t>
            </a:r>
          </a:p>
        </p:txBody>
      </p:sp>
      <p:sp>
        <p:nvSpPr>
          <p:cNvPr id="9" name="TextBox 8"/>
          <p:cNvSpPr txBox="1"/>
          <p:nvPr/>
        </p:nvSpPr>
        <p:spPr>
          <a:xfrm>
            <a:off x="1623124" y="1981200"/>
            <a:ext cx="1043876" cy="646331"/>
          </a:xfrm>
          <a:prstGeom prst="rect">
            <a:avLst/>
          </a:prstGeom>
          <a:noFill/>
        </p:spPr>
        <p:txBody>
          <a:bodyPr wrap="none" rtlCol="0">
            <a:spAutoFit/>
          </a:bodyPr>
          <a:lstStyle/>
          <a:p>
            <a:pPr algn="ctr"/>
            <a:r>
              <a:rPr lang="en-US" dirty="0"/>
              <a:t>Hybrid  </a:t>
            </a:r>
          </a:p>
          <a:p>
            <a:pPr algn="ctr"/>
            <a:r>
              <a:rPr lang="en-US" dirty="0"/>
              <a:t>Warfare</a:t>
            </a:r>
          </a:p>
        </p:txBody>
      </p:sp>
      <p:sp>
        <p:nvSpPr>
          <p:cNvPr id="10" name="TextBox 9"/>
          <p:cNvSpPr txBox="1"/>
          <p:nvPr/>
        </p:nvSpPr>
        <p:spPr>
          <a:xfrm>
            <a:off x="3026364" y="1981200"/>
            <a:ext cx="1469436" cy="923330"/>
          </a:xfrm>
          <a:prstGeom prst="rect">
            <a:avLst/>
          </a:prstGeom>
          <a:noFill/>
        </p:spPr>
        <p:txBody>
          <a:bodyPr wrap="square" rtlCol="0">
            <a:spAutoFit/>
          </a:bodyPr>
          <a:lstStyle/>
          <a:p>
            <a:pPr algn="ctr"/>
            <a:r>
              <a:rPr lang="en-US" dirty="0"/>
              <a:t>Local </a:t>
            </a:r>
          </a:p>
          <a:p>
            <a:pPr algn="ctr"/>
            <a:r>
              <a:rPr lang="en-US" dirty="0"/>
              <a:t>Aggression </a:t>
            </a:r>
          </a:p>
          <a:p>
            <a:endParaRPr lang="en-US" dirty="0"/>
          </a:p>
        </p:txBody>
      </p:sp>
      <p:sp>
        <p:nvSpPr>
          <p:cNvPr id="11" name="TextBox 10"/>
          <p:cNvSpPr txBox="1"/>
          <p:nvPr/>
        </p:nvSpPr>
        <p:spPr>
          <a:xfrm>
            <a:off x="4785911" y="1981200"/>
            <a:ext cx="1157689" cy="923330"/>
          </a:xfrm>
          <a:prstGeom prst="rect">
            <a:avLst/>
          </a:prstGeom>
          <a:noFill/>
        </p:spPr>
        <p:txBody>
          <a:bodyPr wrap="none" rtlCol="0">
            <a:spAutoFit/>
          </a:bodyPr>
          <a:lstStyle/>
          <a:p>
            <a:pPr algn="ctr"/>
            <a:r>
              <a:rPr lang="en-US" dirty="0"/>
              <a:t>Theater </a:t>
            </a:r>
          </a:p>
          <a:p>
            <a:pPr algn="ctr"/>
            <a:r>
              <a:rPr lang="en-US" dirty="0"/>
              <a:t>Conv  </a:t>
            </a:r>
          </a:p>
          <a:p>
            <a:endParaRPr lang="en-US" dirty="0"/>
          </a:p>
        </p:txBody>
      </p:sp>
      <p:sp>
        <p:nvSpPr>
          <p:cNvPr id="12" name="TextBox 11"/>
          <p:cNvSpPr txBox="1"/>
          <p:nvPr/>
        </p:nvSpPr>
        <p:spPr>
          <a:xfrm>
            <a:off x="6148982" y="1981200"/>
            <a:ext cx="1547218" cy="1200329"/>
          </a:xfrm>
          <a:prstGeom prst="rect">
            <a:avLst/>
          </a:prstGeom>
          <a:noFill/>
        </p:spPr>
        <p:txBody>
          <a:bodyPr wrap="none" rtlCol="0">
            <a:spAutoFit/>
          </a:bodyPr>
          <a:lstStyle/>
          <a:p>
            <a:pPr algn="ctr"/>
            <a:r>
              <a:rPr lang="en-US" dirty="0"/>
              <a:t>Limited </a:t>
            </a:r>
          </a:p>
          <a:p>
            <a:pPr algn="ctr"/>
            <a:r>
              <a:rPr lang="en-US" dirty="0"/>
              <a:t>Nuclear </a:t>
            </a:r>
          </a:p>
          <a:p>
            <a:pPr algn="ctr"/>
            <a:r>
              <a:rPr lang="en-US" dirty="0"/>
              <a:t>  </a:t>
            </a:r>
          </a:p>
          <a:p>
            <a:endParaRPr lang="en-US" dirty="0"/>
          </a:p>
        </p:txBody>
      </p:sp>
      <p:sp>
        <p:nvSpPr>
          <p:cNvPr id="13" name="TextBox 12"/>
          <p:cNvSpPr txBox="1"/>
          <p:nvPr/>
        </p:nvSpPr>
        <p:spPr>
          <a:xfrm>
            <a:off x="7640363" y="1981200"/>
            <a:ext cx="1155253" cy="1200329"/>
          </a:xfrm>
          <a:prstGeom prst="rect">
            <a:avLst/>
          </a:prstGeom>
          <a:noFill/>
        </p:spPr>
        <p:txBody>
          <a:bodyPr wrap="none" rtlCol="0">
            <a:spAutoFit/>
          </a:bodyPr>
          <a:lstStyle/>
          <a:p>
            <a:pPr algn="ctr"/>
            <a:r>
              <a:rPr lang="en-US" dirty="0">
                <a:solidFill>
                  <a:schemeClr val="accent6">
                    <a:lumMod val="75000"/>
                  </a:schemeClr>
                </a:solidFill>
              </a:rPr>
              <a:t>Major </a:t>
            </a:r>
          </a:p>
          <a:p>
            <a:pPr algn="ctr"/>
            <a:r>
              <a:rPr lang="en-US" dirty="0">
                <a:solidFill>
                  <a:schemeClr val="accent6">
                    <a:lumMod val="75000"/>
                  </a:schemeClr>
                </a:solidFill>
              </a:rPr>
              <a:t>Nuclear </a:t>
            </a:r>
          </a:p>
          <a:p>
            <a:pPr algn="ctr"/>
            <a:r>
              <a:rPr lang="en-US" dirty="0"/>
              <a:t>  </a:t>
            </a:r>
          </a:p>
          <a:p>
            <a:endParaRPr lang="en-US" dirty="0"/>
          </a:p>
        </p:txBody>
      </p:sp>
      <p:sp>
        <p:nvSpPr>
          <p:cNvPr id="17" name="Down Arrow 16"/>
          <p:cNvSpPr/>
          <p:nvPr/>
        </p:nvSpPr>
        <p:spPr bwMode="auto">
          <a:xfrm>
            <a:off x="4572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Down Arrow 17"/>
          <p:cNvSpPr/>
          <p:nvPr/>
        </p:nvSpPr>
        <p:spPr bwMode="auto">
          <a:xfrm>
            <a:off x="20574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Down Arrow 18"/>
          <p:cNvSpPr/>
          <p:nvPr/>
        </p:nvSpPr>
        <p:spPr bwMode="auto">
          <a:xfrm>
            <a:off x="3657600"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Down Arrow 19"/>
          <p:cNvSpPr/>
          <p:nvPr/>
        </p:nvSpPr>
        <p:spPr bwMode="auto">
          <a:xfrm>
            <a:off x="5291222" y="2764322"/>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 name="Down Arrow 20"/>
          <p:cNvSpPr/>
          <p:nvPr/>
        </p:nvSpPr>
        <p:spPr bwMode="auto">
          <a:xfrm>
            <a:off x="6858000" y="2743200"/>
            <a:ext cx="195178" cy="817078"/>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TextBox 21"/>
          <p:cNvSpPr txBox="1"/>
          <p:nvPr/>
        </p:nvSpPr>
        <p:spPr>
          <a:xfrm>
            <a:off x="-76200" y="3998893"/>
            <a:ext cx="1209844" cy="954107"/>
          </a:xfrm>
          <a:prstGeom prst="rect">
            <a:avLst/>
          </a:prstGeom>
          <a:noFill/>
        </p:spPr>
        <p:txBody>
          <a:bodyPr wrap="square" rtlCol="0">
            <a:spAutoFit/>
          </a:bodyPr>
          <a:lstStyle/>
          <a:p>
            <a:pPr algn="ctr"/>
            <a:r>
              <a:rPr lang="en-US" sz="1400" i="1" dirty="0">
                <a:solidFill>
                  <a:srgbClr val="C00000"/>
                </a:solidFill>
              </a:rPr>
              <a:t>Coercive  short of armed conflict</a:t>
            </a:r>
          </a:p>
        </p:txBody>
      </p:sp>
      <p:pic>
        <p:nvPicPr>
          <p:cNvPr id="23" name="Picture 2" descr="Image result for map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07210"/>
            <a:ext cx="1241486" cy="11929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50067" y="3998893"/>
            <a:ext cx="1209844" cy="1169551"/>
          </a:xfrm>
          <a:prstGeom prst="rect">
            <a:avLst/>
          </a:prstGeom>
          <a:noFill/>
        </p:spPr>
        <p:txBody>
          <a:bodyPr wrap="square" rtlCol="0">
            <a:spAutoFit/>
          </a:bodyPr>
          <a:lstStyle/>
          <a:p>
            <a:pPr algn="ctr"/>
            <a:r>
              <a:rPr lang="en-US" sz="1400" i="1" dirty="0">
                <a:solidFill>
                  <a:srgbClr val="C00000"/>
                </a:solidFill>
              </a:rPr>
              <a:t>Regular + irregular </a:t>
            </a:r>
          </a:p>
          <a:p>
            <a:pPr algn="ctr"/>
            <a:endParaRPr lang="en-US" sz="1400" i="1" dirty="0">
              <a:solidFill>
                <a:srgbClr val="C00000"/>
              </a:solidFill>
            </a:endParaRPr>
          </a:p>
          <a:p>
            <a:pPr algn="ctr"/>
            <a:r>
              <a:rPr lang="en-US" sz="1400" i="1" dirty="0">
                <a:solidFill>
                  <a:srgbClr val="C00000"/>
                </a:solidFill>
              </a:rPr>
              <a:t>Kinetic +</a:t>
            </a:r>
          </a:p>
          <a:p>
            <a:pPr algn="ctr"/>
            <a:r>
              <a:rPr lang="en-US" sz="1400" i="1" dirty="0">
                <a:solidFill>
                  <a:srgbClr val="C00000"/>
                </a:solidFill>
              </a:rPr>
              <a:t>non-kinetic</a:t>
            </a:r>
          </a:p>
        </p:txBody>
      </p:sp>
      <p:sp>
        <p:nvSpPr>
          <p:cNvPr id="25" name="TextBox 24"/>
          <p:cNvSpPr txBox="1"/>
          <p:nvPr/>
        </p:nvSpPr>
        <p:spPr>
          <a:xfrm>
            <a:off x="76567" y="5562600"/>
            <a:ext cx="914033" cy="584775"/>
          </a:xfrm>
          <a:prstGeom prst="rect">
            <a:avLst/>
          </a:prstGeom>
          <a:noFill/>
        </p:spPr>
        <p:txBody>
          <a:bodyPr wrap="none" rtlCol="0">
            <a:spAutoFit/>
          </a:bodyPr>
          <a:lstStyle/>
          <a:p>
            <a:pPr algn="ctr"/>
            <a:r>
              <a:rPr lang="en-US" sz="1600" dirty="0">
                <a:solidFill>
                  <a:srgbClr val="002060"/>
                </a:solidFill>
              </a:rPr>
              <a:t>Steady </a:t>
            </a:r>
          </a:p>
          <a:p>
            <a:pPr algn="ctr"/>
            <a:r>
              <a:rPr lang="en-US" sz="1600" dirty="0">
                <a:solidFill>
                  <a:srgbClr val="002060"/>
                </a:solidFill>
              </a:rPr>
              <a:t>State</a:t>
            </a:r>
          </a:p>
        </p:txBody>
      </p:sp>
      <p:sp>
        <p:nvSpPr>
          <p:cNvPr id="26" name="TextBox 25"/>
          <p:cNvSpPr txBox="1"/>
          <p:nvPr/>
        </p:nvSpPr>
        <p:spPr>
          <a:xfrm>
            <a:off x="1728923" y="5562600"/>
            <a:ext cx="938077" cy="584775"/>
          </a:xfrm>
          <a:prstGeom prst="rect">
            <a:avLst/>
          </a:prstGeom>
          <a:noFill/>
        </p:spPr>
        <p:txBody>
          <a:bodyPr wrap="none" rtlCol="0">
            <a:spAutoFit/>
          </a:bodyPr>
          <a:lstStyle/>
          <a:p>
            <a:r>
              <a:rPr lang="en-US" sz="1600" dirty="0">
                <a:solidFill>
                  <a:srgbClr val="002060"/>
                </a:solidFill>
              </a:rPr>
              <a:t>Ukraine</a:t>
            </a:r>
          </a:p>
          <a:p>
            <a:r>
              <a:rPr lang="en-US" sz="1600" dirty="0">
                <a:solidFill>
                  <a:srgbClr val="002060"/>
                </a:solidFill>
              </a:rPr>
              <a:t>Crimea </a:t>
            </a:r>
          </a:p>
        </p:txBody>
      </p:sp>
      <p:sp>
        <p:nvSpPr>
          <p:cNvPr id="27" name="TextBox 26"/>
          <p:cNvSpPr txBox="1"/>
          <p:nvPr/>
        </p:nvSpPr>
        <p:spPr>
          <a:xfrm>
            <a:off x="3352800" y="5562600"/>
            <a:ext cx="1195417" cy="584775"/>
          </a:xfrm>
          <a:prstGeom prst="rect">
            <a:avLst/>
          </a:prstGeom>
          <a:noFill/>
        </p:spPr>
        <p:txBody>
          <a:bodyPr wrap="square" rtlCol="0">
            <a:spAutoFit/>
          </a:bodyPr>
          <a:lstStyle/>
          <a:p>
            <a:r>
              <a:rPr lang="en-US" sz="1600" dirty="0">
                <a:solidFill>
                  <a:srgbClr val="002060"/>
                </a:solidFill>
              </a:rPr>
              <a:t> Baltics</a:t>
            </a:r>
          </a:p>
          <a:p>
            <a:r>
              <a:rPr lang="en-US" sz="1600" dirty="0">
                <a:solidFill>
                  <a:srgbClr val="002060"/>
                </a:solidFill>
              </a:rPr>
              <a:t>Belarus? </a:t>
            </a:r>
          </a:p>
        </p:txBody>
      </p:sp>
      <p:sp>
        <p:nvSpPr>
          <p:cNvPr id="28" name="TextBox 27"/>
          <p:cNvSpPr txBox="1"/>
          <p:nvPr/>
        </p:nvSpPr>
        <p:spPr>
          <a:xfrm>
            <a:off x="3124200" y="4012049"/>
            <a:ext cx="1209844" cy="1384995"/>
          </a:xfrm>
          <a:prstGeom prst="rect">
            <a:avLst/>
          </a:prstGeom>
          <a:noFill/>
        </p:spPr>
        <p:txBody>
          <a:bodyPr wrap="square" rtlCol="0">
            <a:spAutoFit/>
          </a:bodyPr>
          <a:lstStyle/>
          <a:p>
            <a:pPr algn="ctr"/>
            <a:r>
              <a:rPr lang="en-US" sz="1400" i="1" dirty="0">
                <a:solidFill>
                  <a:srgbClr val="C00000"/>
                </a:solidFill>
              </a:rPr>
              <a:t>Fait  accompli </a:t>
            </a:r>
          </a:p>
          <a:p>
            <a:pPr algn="ctr"/>
            <a:r>
              <a:rPr lang="en-US" sz="1400" i="1" dirty="0">
                <a:solidFill>
                  <a:srgbClr val="C00000"/>
                </a:solidFill>
              </a:rPr>
              <a:t>enforced   by A2/AD</a:t>
            </a:r>
          </a:p>
          <a:p>
            <a:pPr algn="ctr"/>
            <a:endParaRPr lang="en-US" sz="1400" i="1" dirty="0">
              <a:solidFill>
                <a:srgbClr val="C00000"/>
              </a:solidFill>
            </a:endParaRPr>
          </a:p>
          <a:p>
            <a:pPr algn="ctr"/>
            <a:endParaRPr lang="en-US" sz="1400" i="1" dirty="0">
              <a:solidFill>
                <a:srgbClr val="C00000"/>
              </a:solidFill>
            </a:endParaRPr>
          </a:p>
        </p:txBody>
      </p:sp>
      <p:sp>
        <p:nvSpPr>
          <p:cNvPr id="31" name="Explosion 2 30"/>
          <p:cNvSpPr/>
          <p:nvPr/>
        </p:nvSpPr>
        <p:spPr bwMode="auto">
          <a:xfrm>
            <a:off x="5029200" y="3666530"/>
            <a:ext cx="3124200" cy="1972270"/>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C00000"/>
                </a:solidFill>
                <a:effectLst/>
                <a:latin typeface="Arial" charset="0"/>
              </a:rPr>
              <a:t>  Regional</a:t>
            </a:r>
          </a:p>
          <a:p>
            <a:pPr marL="0" marR="0" indent="0" algn="ctr" defTabSz="914400" rtl="0" eaLnBrk="1" fontAlgn="base" latinLnBrk="0" hangingPunct="1">
              <a:lnSpc>
                <a:spcPct val="100000"/>
              </a:lnSpc>
              <a:spcBef>
                <a:spcPct val="0"/>
              </a:spcBef>
              <a:spcAft>
                <a:spcPct val="0"/>
              </a:spcAft>
              <a:buClrTx/>
              <a:buSzTx/>
              <a:buFontTx/>
              <a:buNone/>
              <a:tabLst/>
            </a:pPr>
            <a:r>
              <a:rPr lang="en-US" i="1" dirty="0">
                <a:solidFill>
                  <a:srgbClr val="C00000"/>
                </a:solidFill>
                <a:latin typeface="Arial" charset="0"/>
              </a:rPr>
              <a:t>E</a:t>
            </a:r>
            <a:r>
              <a:rPr kumimoji="0" lang="en-US" sz="1800" b="1" i="1" u="none" strike="noStrike" cap="none" normalizeH="0" baseline="0" dirty="0">
                <a:ln>
                  <a:noFill/>
                </a:ln>
                <a:solidFill>
                  <a:srgbClr val="C00000"/>
                </a:solidFill>
                <a:effectLst/>
                <a:latin typeface="Arial" charset="0"/>
              </a:rPr>
              <a:t>scalation</a:t>
            </a:r>
          </a:p>
        </p:txBody>
      </p:sp>
      <p:sp>
        <p:nvSpPr>
          <p:cNvPr id="32" name="TextBox 31"/>
          <p:cNvSpPr txBox="1"/>
          <p:nvPr/>
        </p:nvSpPr>
        <p:spPr>
          <a:xfrm>
            <a:off x="5943600" y="5681246"/>
            <a:ext cx="1195417" cy="338554"/>
          </a:xfrm>
          <a:prstGeom prst="rect">
            <a:avLst/>
          </a:prstGeom>
          <a:noFill/>
        </p:spPr>
        <p:txBody>
          <a:bodyPr wrap="square" rtlCol="0">
            <a:spAutoFit/>
          </a:bodyPr>
          <a:lstStyle/>
          <a:p>
            <a:r>
              <a:rPr lang="en-US" sz="1600" dirty="0">
                <a:solidFill>
                  <a:srgbClr val="002060"/>
                </a:solidFill>
              </a:rPr>
              <a:t> 2018 NPR </a:t>
            </a:r>
          </a:p>
        </p:txBody>
      </p:sp>
    </p:spTree>
    <p:extLst>
      <p:ext uri="{BB962C8B-B14F-4D97-AF65-F5344CB8AC3E}">
        <p14:creationId xmlns:p14="http://schemas.microsoft.com/office/powerpoint/2010/main" val="4167036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1F3BB25-77E6-4644-9884-6AFF8335FE5F}"/>
              </a:ext>
            </a:extLst>
          </p:cNvPr>
          <p:cNvSpPr/>
          <p:nvPr/>
        </p:nvSpPr>
        <p:spPr bwMode="auto">
          <a:xfrm>
            <a:off x="533400" y="2362200"/>
            <a:ext cx="8077200" cy="1066800"/>
          </a:xfrm>
          <a:prstGeom prst="roundRect">
            <a:avLst/>
          </a:prstGeom>
          <a:solidFill>
            <a:srgbClr val="EE3926"/>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228600" y="381000"/>
            <a:ext cx="8839200" cy="523220"/>
          </a:xfrm>
        </p:spPr>
        <p:txBody>
          <a:bodyPr/>
          <a:lstStyle/>
          <a:p>
            <a:r>
              <a:rPr lang="en-US" sz="2800" dirty="0"/>
              <a:t>Intra-War Deterrence to Manage an Escalating Conflict</a:t>
            </a:r>
          </a:p>
        </p:txBody>
      </p:sp>
      <p:sp>
        <p:nvSpPr>
          <p:cNvPr id="3" name="Content Placeholder 2"/>
          <p:cNvSpPr>
            <a:spLocks noGrp="1"/>
          </p:cNvSpPr>
          <p:nvPr>
            <p:ph idx="1"/>
          </p:nvPr>
        </p:nvSpPr>
        <p:spPr>
          <a:xfrm>
            <a:off x="334392" y="1219200"/>
            <a:ext cx="8581008" cy="4953000"/>
          </a:xfrm>
        </p:spPr>
        <p:txBody>
          <a:bodyPr/>
          <a:lstStyle/>
          <a:p>
            <a:pPr marL="0" indent="0" algn="ctr">
              <a:buNone/>
            </a:pPr>
            <a:r>
              <a:rPr lang="en-US" sz="2000" dirty="0"/>
              <a:t>How might Russia use credible threats to escalate a conflict to hold its advantage and deter a NATO effort to mobilize and counter-attack?</a:t>
            </a:r>
          </a:p>
          <a:p>
            <a:pPr marL="0" indent="0" algn="ctr">
              <a:buNone/>
            </a:pPr>
            <a:endParaRPr lang="en-US" sz="2400" i="1" dirty="0">
              <a:solidFill>
                <a:schemeClr val="accent5"/>
              </a:solidFill>
            </a:endParaRPr>
          </a:p>
          <a:p>
            <a:pPr marL="0" indent="0" algn="ctr">
              <a:lnSpc>
                <a:spcPct val="150000"/>
              </a:lnSpc>
              <a:buNone/>
            </a:pPr>
            <a:r>
              <a:rPr lang="en-US" sz="2000" b="1" i="1" u="sng" dirty="0">
                <a:solidFill>
                  <a:schemeClr val="accent5"/>
                </a:solidFill>
              </a:rPr>
              <a:t>“Pre-nuclear” </a:t>
            </a:r>
            <a:r>
              <a:rPr lang="en-US" sz="2000" b="1" i="1" dirty="0">
                <a:solidFill>
                  <a:schemeClr val="accent5"/>
                </a:solidFill>
              </a:rPr>
              <a:t>– precision strike, cyber, counter-space/C4ISR</a:t>
            </a:r>
          </a:p>
          <a:p>
            <a:pPr marL="0" indent="0" algn="ctr">
              <a:lnSpc>
                <a:spcPct val="150000"/>
              </a:lnSpc>
              <a:buNone/>
            </a:pPr>
            <a:r>
              <a:rPr lang="en-US" sz="2000" b="1" i="1" u="sng" dirty="0">
                <a:solidFill>
                  <a:schemeClr val="accent5"/>
                </a:solidFill>
              </a:rPr>
              <a:t>Limited nuclear use</a:t>
            </a:r>
            <a:r>
              <a:rPr lang="en-US" sz="2000" b="1" i="1" dirty="0">
                <a:solidFill>
                  <a:schemeClr val="accent5"/>
                </a:solidFill>
              </a:rPr>
              <a:t> – to coerce and alter political dynamics</a:t>
            </a:r>
          </a:p>
          <a:p>
            <a:pPr marL="0" indent="0">
              <a:buNone/>
            </a:pPr>
            <a:endParaRPr lang="en-US" sz="2200" i="1" u="sng" dirty="0">
              <a:solidFill>
                <a:srgbClr val="C00000"/>
              </a:solidFill>
            </a:endParaRPr>
          </a:p>
          <a:p>
            <a:pPr marL="0" indent="0">
              <a:buNone/>
            </a:pPr>
            <a:r>
              <a:rPr lang="en-US" sz="2200" i="1" dirty="0">
                <a:solidFill>
                  <a:srgbClr val="002060"/>
                </a:solidFill>
              </a:rPr>
              <a:t>	</a:t>
            </a:r>
            <a:endParaRPr lang="en-US" sz="1400" b="1" i="1" u="sng" dirty="0">
              <a:solidFill>
                <a:srgbClr val="002060"/>
              </a:solidFill>
            </a:endParaRPr>
          </a:p>
          <a:p>
            <a:pPr marL="800100" lvl="2" indent="0">
              <a:buNone/>
            </a:pPr>
            <a:r>
              <a:rPr lang="en-US" sz="2000" b="1" i="1" dirty="0">
                <a:solidFill>
                  <a:srgbClr val="002060"/>
                </a:solidFill>
              </a:rPr>
              <a:t>  </a:t>
            </a:r>
            <a:endParaRPr lang="en-US" sz="20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59</a:t>
            </a:fld>
            <a:endParaRPr lang="en-US" altLang="en-US"/>
          </a:p>
        </p:txBody>
      </p:sp>
    </p:spTree>
    <p:extLst>
      <p:ext uri="{BB962C8B-B14F-4D97-AF65-F5344CB8AC3E}">
        <p14:creationId xmlns:p14="http://schemas.microsoft.com/office/powerpoint/2010/main" val="268463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Central Idea</a:t>
            </a:r>
          </a:p>
        </p:txBody>
      </p:sp>
      <p:sp>
        <p:nvSpPr>
          <p:cNvPr id="3" name="Content Placeholder 2"/>
          <p:cNvSpPr>
            <a:spLocks noGrp="1"/>
          </p:cNvSpPr>
          <p:nvPr>
            <p:ph idx="1"/>
          </p:nvPr>
        </p:nvSpPr>
        <p:spPr>
          <a:xfrm>
            <a:off x="304800" y="1295400"/>
            <a:ext cx="8001000" cy="4800600"/>
          </a:xfrm>
        </p:spPr>
        <p:txBody>
          <a:bodyPr/>
          <a:lstStyle/>
          <a:p>
            <a:pPr>
              <a:spcBef>
                <a:spcPts val="1200"/>
              </a:spcBef>
              <a:spcAft>
                <a:spcPts val="600"/>
              </a:spcAft>
            </a:pPr>
            <a:r>
              <a:rPr lang="en-US" sz="2200" dirty="0"/>
              <a:t>Deterrence operates in the </a:t>
            </a:r>
            <a:r>
              <a:rPr lang="en-US" sz="2200" i="1" dirty="0">
                <a:solidFill>
                  <a:srgbClr val="C00000"/>
                </a:solidFill>
              </a:rPr>
              <a:t>cognitive domain</a:t>
            </a:r>
            <a:r>
              <a:rPr lang="en-US" sz="2200" dirty="0">
                <a:solidFill>
                  <a:srgbClr val="C00000"/>
                </a:solidFill>
              </a:rPr>
              <a:t> </a:t>
            </a:r>
            <a:r>
              <a:rPr lang="en-US" sz="2200" dirty="0"/>
              <a:t>and is essentially an </a:t>
            </a:r>
            <a:r>
              <a:rPr lang="en-US" sz="2200" i="1" dirty="0">
                <a:solidFill>
                  <a:srgbClr val="C00000"/>
                </a:solidFill>
              </a:rPr>
              <a:t>influence operation </a:t>
            </a:r>
            <a:r>
              <a:rPr lang="en-US" sz="2200" dirty="0"/>
              <a:t>directed at an adversary’s decision making</a:t>
            </a:r>
            <a:r>
              <a:rPr lang="en-US" sz="2200" i="1" dirty="0">
                <a:solidFill>
                  <a:srgbClr val="C00000"/>
                </a:solidFill>
              </a:rPr>
              <a:t> </a:t>
            </a:r>
          </a:p>
          <a:p>
            <a:pPr>
              <a:spcBef>
                <a:spcPts val="1200"/>
              </a:spcBef>
              <a:spcAft>
                <a:spcPts val="600"/>
              </a:spcAft>
            </a:pPr>
            <a:r>
              <a:rPr lang="en-US" sz="2200" dirty="0"/>
              <a:t>Adversary decision calculus shaped by perception of three key factors</a:t>
            </a:r>
          </a:p>
          <a:p>
            <a:pPr lvl="1">
              <a:spcBef>
                <a:spcPts val="1200"/>
              </a:spcBef>
              <a:spcAft>
                <a:spcPts val="600"/>
              </a:spcAft>
            </a:pPr>
            <a:r>
              <a:rPr lang="en-US" sz="2000" dirty="0"/>
              <a:t>The benefits of a COA</a:t>
            </a:r>
          </a:p>
          <a:p>
            <a:pPr lvl="1">
              <a:spcBef>
                <a:spcPts val="1200"/>
              </a:spcBef>
              <a:spcAft>
                <a:spcPts val="600"/>
              </a:spcAft>
            </a:pPr>
            <a:r>
              <a:rPr lang="en-US" sz="2000" dirty="0"/>
              <a:t>The costs of a COA</a:t>
            </a:r>
          </a:p>
          <a:p>
            <a:pPr lvl="1">
              <a:spcBef>
                <a:spcPts val="1200"/>
              </a:spcBef>
              <a:spcAft>
                <a:spcPts val="600"/>
              </a:spcAft>
            </a:pPr>
            <a:r>
              <a:rPr lang="en-US" sz="2000" dirty="0"/>
              <a:t>The consequences of restraint </a:t>
            </a:r>
          </a:p>
          <a:p>
            <a:pPr>
              <a:spcBef>
                <a:spcPts val="1200"/>
              </a:spcBef>
              <a:spcAft>
                <a:spcPts val="600"/>
              </a:spcAft>
            </a:pPr>
            <a:r>
              <a:rPr lang="en-US" sz="2200" dirty="0"/>
              <a:t>We seek to shape these perceptions by demonstrating resolve and capability through words and actions</a:t>
            </a:r>
          </a:p>
          <a:p>
            <a:endParaRPr lang="en-US" sz="2400" dirty="0"/>
          </a:p>
          <a:p>
            <a:pPr lvl="1"/>
            <a:endParaRPr lang="en-US" sz="2400" dirty="0"/>
          </a:p>
          <a:p>
            <a:pPr marL="0" indent="0">
              <a:buNone/>
            </a:pPr>
            <a:endParaRPr lang="en-US"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6</a:t>
            </a:fld>
            <a:endParaRPr lang="en-US" altLang="en-US"/>
          </a:p>
        </p:txBody>
      </p:sp>
    </p:spTree>
    <p:extLst>
      <p:ext uri="{BB962C8B-B14F-4D97-AF65-F5344CB8AC3E}">
        <p14:creationId xmlns:p14="http://schemas.microsoft.com/office/powerpoint/2010/main" val="2444043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1F3BB25-77E6-4644-9884-6AFF8335FE5F}"/>
              </a:ext>
            </a:extLst>
          </p:cNvPr>
          <p:cNvSpPr/>
          <p:nvPr/>
        </p:nvSpPr>
        <p:spPr bwMode="auto">
          <a:xfrm>
            <a:off x="533400" y="2362200"/>
            <a:ext cx="8077200" cy="1066800"/>
          </a:xfrm>
          <a:prstGeom prst="roundRect">
            <a:avLst/>
          </a:prstGeom>
          <a:solidFill>
            <a:srgbClr val="EE3926"/>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228600" y="381000"/>
            <a:ext cx="8839200" cy="523220"/>
          </a:xfrm>
        </p:spPr>
        <p:txBody>
          <a:bodyPr/>
          <a:lstStyle/>
          <a:p>
            <a:r>
              <a:rPr lang="en-US" sz="2800" dirty="0"/>
              <a:t>Intra-War Deterrence to Manage an Escalating Conflict</a:t>
            </a:r>
          </a:p>
        </p:txBody>
      </p:sp>
      <p:sp>
        <p:nvSpPr>
          <p:cNvPr id="3" name="Content Placeholder 2"/>
          <p:cNvSpPr>
            <a:spLocks noGrp="1"/>
          </p:cNvSpPr>
          <p:nvPr>
            <p:ph idx="1"/>
          </p:nvPr>
        </p:nvSpPr>
        <p:spPr>
          <a:xfrm>
            <a:off x="334392" y="1219200"/>
            <a:ext cx="8581008" cy="4953000"/>
          </a:xfrm>
        </p:spPr>
        <p:txBody>
          <a:bodyPr/>
          <a:lstStyle/>
          <a:p>
            <a:pPr marL="0" indent="0" algn="ctr">
              <a:buNone/>
            </a:pPr>
            <a:r>
              <a:rPr lang="en-US" sz="2000" dirty="0"/>
              <a:t>How might Russia use credible threats to escalate a conflict to hold its advantage and deter a NATO effort to mobilize and counter-attack?</a:t>
            </a:r>
          </a:p>
          <a:p>
            <a:pPr marL="0" indent="0" algn="ctr">
              <a:buNone/>
            </a:pPr>
            <a:endParaRPr lang="en-US" sz="2400" i="1" dirty="0">
              <a:solidFill>
                <a:schemeClr val="accent5"/>
              </a:solidFill>
            </a:endParaRPr>
          </a:p>
          <a:p>
            <a:pPr marL="0" indent="0" algn="ctr">
              <a:lnSpc>
                <a:spcPct val="150000"/>
              </a:lnSpc>
              <a:buNone/>
            </a:pPr>
            <a:r>
              <a:rPr lang="en-US" sz="2000" b="1" i="1" u="sng" dirty="0">
                <a:solidFill>
                  <a:schemeClr val="accent5"/>
                </a:solidFill>
              </a:rPr>
              <a:t>“Pre-nuclear” </a:t>
            </a:r>
            <a:r>
              <a:rPr lang="en-US" sz="2000" b="1" i="1" dirty="0">
                <a:solidFill>
                  <a:schemeClr val="accent5"/>
                </a:solidFill>
              </a:rPr>
              <a:t>– precision strike, cyber, counter-space/C4ISR</a:t>
            </a:r>
          </a:p>
          <a:p>
            <a:pPr marL="0" indent="0" algn="ctr">
              <a:lnSpc>
                <a:spcPct val="150000"/>
              </a:lnSpc>
              <a:buNone/>
            </a:pPr>
            <a:r>
              <a:rPr lang="en-US" sz="2000" b="1" i="1" u="sng" dirty="0">
                <a:solidFill>
                  <a:schemeClr val="accent5"/>
                </a:solidFill>
              </a:rPr>
              <a:t>Limited nuclear use</a:t>
            </a:r>
            <a:r>
              <a:rPr lang="en-US" sz="2000" b="1" i="1" dirty="0">
                <a:solidFill>
                  <a:schemeClr val="accent5"/>
                </a:solidFill>
              </a:rPr>
              <a:t> – to coerce and alter political dynamics</a:t>
            </a:r>
          </a:p>
          <a:p>
            <a:pPr marL="0" indent="0">
              <a:buNone/>
            </a:pPr>
            <a:endParaRPr lang="en-US" sz="2200" i="1" u="sng" dirty="0">
              <a:solidFill>
                <a:srgbClr val="C00000"/>
              </a:solidFill>
            </a:endParaRPr>
          </a:p>
          <a:p>
            <a:pPr marL="0" indent="0">
              <a:buNone/>
            </a:pPr>
            <a:r>
              <a:rPr lang="en-US" sz="2200" i="1" dirty="0">
                <a:solidFill>
                  <a:srgbClr val="002060"/>
                </a:solidFill>
              </a:rPr>
              <a:t>	</a:t>
            </a:r>
            <a:endParaRPr lang="en-US" sz="1400" b="1" i="1" u="sng" dirty="0">
              <a:solidFill>
                <a:srgbClr val="002060"/>
              </a:solidFill>
            </a:endParaRPr>
          </a:p>
          <a:p>
            <a:pPr marL="800100" lvl="2" indent="0">
              <a:buNone/>
            </a:pPr>
            <a:r>
              <a:rPr lang="en-US" sz="2000" b="1" i="1" dirty="0">
                <a:solidFill>
                  <a:srgbClr val="002060"/>
                </a:solidFill>
              </a:rPr>
              <a:t>  </a:t>
            </a:r>
            <a:r>
              <a:rPr lang="en-US" sz="2000" b="1" i="1" u="sng" dirty="0">
                <a:solidFill>
                  <a:srgbClr val="002060"/>
                </a:solidFill>
              </a:rPr>
              <a:t>2018 Nuclear Posture Review</a:t>
            </a:r>
            <a:endParaRPr lang="en-US" sz="2000" b="1" i="1" dirty="0">
              <a:solidFill>
                <a:srgbClr val="002060"/>
              </a:solidFill>
            </a:endParaRPr>
          </a:p>
          <a:p>
            <a:pPr marL="800100" lvl="2" indent="0">
              <a:lnSpc>
                <a:spcPct val="150000"/>
              </a:lnSpc>
              <a:buNone/>
            </a:pPr>
            <a:r>
              <a:rPr lang="en-US" sz="2000" i="1" u="sng" dirty="0">
                <a:solidFill>
                  <a:srgbClr val="002060"/>
                </a:solidFill>
              </a:rPr>
              <a:t> </a:t>
            </a:r>
            <a:r>
              <a:rPr lang="en-US" sz="2000" i="1" dirty="0">
                <a:solidFill>
                  <a:srgbClr val="002060"/>
                </a:solidFill>
              </a:rPr>
              <a:t>	  -   </a:t>
            </a:r>
            <a:r>
              <a:rPr lang="en-US" sz="2000" dirty="0">
                <a:solidFill>
                  <a:srgbClr val="002060"/>
                </a:solidFill>
              </a:rPr>
              <a:t>RF has “exploitable advantage” that weakens deterrence</a:t>
            </a:r>
            <a:r>
              <a:rPr lang="en-US" sz="2000" i="1" u="sng" dirty="0">
                <a:solidFill>
                  <a:srgbClr val="002060"/>
                </a:solidFill>
              </a:rPr>
              <a:t> </a:t>
            </a:r>
            <a:endParaRPr lang="en-US" sz="2000" dirty="0">
              <a:solidFill>
                <a:srgbClr val="002060"/>
              </a:solidFill>
            </a:endParaRPr>
          </a:p>
          <a:p>
            <a:pPr marL="800100" lvl="2" indent="0">
              <a:lnSpc>
                <a:spcPct val="150000"/>
              </a:lnSpc>
              <a:buNone/>
            </a:pPr>
            <a:r>
              <a:rPr lang="en-US" sz="2000" dirty="0">
                <a:solidFill>
                  <a:srgbClr val="002060"/>
                </a:solidFill>
              </a:rPr>
              <a:t>	  -   Close the gap with additional nonstrategic nuclear weapons</a:t>
            </a:r>
            <a:r>
              <a:rPr lang="en-US" sz="2000" b="1" dirty="0">
                <a:solidFill>
                  <a:srgbClr val="002060"/>
                </a:solidFill>
              </a:rPr>
              <a:t>….</a:t>
            </a:r>
          </a:p>
          <a:p>
            <a:pPr marL="800100" lvl="2" indent="0">
              <a:lnSpc>
                <a:spcPct val="150000"/>
              </a:lnSpc>
              <a:buNone/>
            </a:pPr>
            <a:r>
              <a:rPr lang="en-US" sz="2000" dirty="0">
                <a:solidFill>
                  <a:srgbClr val="002060"/>
                </a:solidFill>
              </a:rPr>
              <a:t>    -   </a:t>
            </a:r>
            <a:r>
              <a:rPr lang="en-US" sz="2000" b="1" dirty="0">
                <a:solidFill>
                  <a:srgbClr val="002060"/>
                </a:solidFill>
              </a:rPr>
              <a:t>….</a:t>
            </a:r>
            <a:r>
              <a:rPr lang="en-US" sz="2000" dirty="0">
                <a:solidFill>
                  <a:srgbClr val="002060"/>
                </a:solidFill>
              </a:rPr>
              <a:t>and improved “conventional-nuclear integration”</a:t>
            </a:r>
            <a:endParaRPr lang="en-US" sz="20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60</a:t>
            </a:fld>
            <a:endParaRPr lang="en-US" altLang="en-US"/>
          </a:p>
        </p:txBody>
      </p:sp>
      <p:pic>
        <p:nvPicPr>
          <p:cNvPr id="5" name="Picture 2" descr="NPR Cover Page">
            <a:extLst>
              <a:ext uri="{FF2B5EF4-FFF2-40B4-BE49-F238E27FC236}">
                <a16:creationId xmlns:a16="http://schemas.microsoft.com/office/drawing/2014/main" id="{FA0B9FCC-4D94-42C3-B8D7-8AEAF1817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1508"/>
            <a:ext cx="1295400" cy="167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82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001000" cy="4494144"/>
          </a:xfrm>
        </p:spPr>
        <p:txBody>
          <a:bodyPr>
            <a:noAutofit/>
          </a:bodyPr>
          <a:lstStyle/>
          <a:p>
            <a:pPr marL="0" indent="0">
              <a:buNone/>
            </a:pPr>
            <a:r>
              <a:rPr lang="en-US" sz="1800" i="1" dirty="0">
                <a:solidFill>
                  <a:srgbClr val="C00000"/>
                </a:solidFill>
              </a:rPr>
              <a:t>“China has a broad concept of strategic deterrence, one in which a multidimensional set of military and non-military capabilities combine             to constitute the “integrated strategic deterrence” posture required to protect Chinese interests….Powerful military capabilities of several types – nuclear, conventional, space and cyber – are all essential components….non-military aspects of national power also contribute…”  </a:t>
            </a:r>
            <a:r>
              <a:rPr lang="en-US" sz="1800" dirty="0">
                <a:solidFill>
                  <a:srgbClr val="C00000"/>
                </a:solidFill>
              </a:rPr>
              <a:t>	</a:t>
            </a:r>
            <a:r>
              <a:rPr lang="en-US" sz="1800" dirty="0">
                <a:solidFill>
                  <a:srgbClr val="002060"/>
                </a:solidFill>
              </a:rPr>
              <a:t>RAND study (2016)</a:t>
            </a:r>
          </a:p>
          <a:p>
            <a:pPr marL="0" indent="0">
              <a:buNone/>
            </a:pPr>
            <a:endParaRPr lang="en-US" sz="1800" dirty="0">
              <a:solidFill>
                <a:srgbClr val="002060"/>
              </a:solidFill>
            </a:endParaRPr>
          </a:p>
          <a:p>
            <a:pPr>
              <a:spcBef>
                <a:spcPts val="1200"/>
              </a:spcBef>
              <a:spcAft>
                <a:spcPts val="0"/>
              </a:spcAft>
              <a:buFont typeface="Arial" panose="020B0604020202020204" pitchFamily="34" charset="0"/>
              <a:buChar char="•"/>
            </a:pPr>
            <a:r>
              <a:rPr lang="en-US" sz="1800" i="1" dirty="0"/>
              <a:t>Challenge:  </a:t>
            </a:r>
            <a:r>
              <a:rPr lang="en-US" sz="1800" dirty="0"/>
              <a:t>The context for a future US- China conflict may be “limited objectives” – but capabilities, doctrine, and underlying political stakes carry significant escalation potential.  “Multidimensional capabilities” on both sides create uncertainties with respect to understanding redlines, thresholds, and managing escalation risks.</a:t>
            </a:r>
          </a:p>
          <a:p>
            <a:pPr lvl="1">
              <a:spcBef>
                <a:spcPts val="1200"/>
              </a:spcBef>
              <a:buFont typeface="Arial" panose="020B0604020202020204" pitchFamily="34" charset="0"/>
              <a:buChar char="•"/>
            </a:pPr>
            <a:r>
              <a:rPr lang="en-US" sz="1600" i="1" dirty="0"/>
              <a:t>How well do we understand these dynamics?</a:t>
            </a:r>
          </a:p>
          <a:p>
            <a:pPr lvl="1">
              <a:spcBef>
                <a:spcPts val="1200"/>
              </a:spcBef>
              <a:buFont typeface="Arial" panose="020B0604020202020204" pitchFamily="34" charset="0"/>
              <a:buChar char="•"/>
            </a:pPr>
            <a:r>
              <a:rPr lang="en-US" sz="1600" i="1" dirty="0"/>
              <a:t>Do we have a comparable concept for integrated strategic deterrence?</a:t>
            </a:r>
          </a:p>
          <a:p>
            <a:pPr marL="0" indent="0">
              <a:spcBef>
                <a:spcPts val="1200"/>
              </a:spcBef>
              <a:buNone/>
            </a:pPr>
            <a:endParaRPr lang="en-US" sz="1800" i="1"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61</a:t>
            </a:fld>
            <a:endParaRPr lang="en-US" altLang="en-US"/>
          </a:p>
        </p:txBody>
      </p:sp>
      <p:sp>
        <p:nvSpPr>
          <p:cNvPr id="6" name="Title 5"/>
          <p:cNvSpPr>
            <a:spLocks noGrp="1"/>
          </p:cNvSpPr>
          <p:nvPr>
            <p:ph type="title"/>
          </p:nvPr>
        </p:nvSpPr>
        <p:spPr>
          <a:xfrm>
            <a:off x="304800" y="381000"/>
            <a:ext cx="8382000" cy="954107"/>
          </a:xfrm>
        </p:spPr>
        <p:txBody>
          <a:bodyPr/>
          <a:lstStyle/>
          <a:p>
            <a:r>
              <a:rPr lang="en-US" sz="2800" dirty="0"/>
              <a:t>Deterrence and Escalation in a “Cross-Domain” Environment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914400"/>
            <a:ext cx="1524000" cy="1014152"/>
          </a:xfrm>
          <a:prstGeom prst="rect">
            <a:avLst/>
          </a:prstGeom>
        </p:spPr>
      </p:pic>
    </p:spTree>
    <p:extLst>
      <p:ext uri="{BB962C8B-B14F-4D97-AF65-F5344CB8AC3E}">
        <p14:creationId xmlns:p14="http://schemas.microsoft.com/office/powerpoint/2010/main" val="2137533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Deterrence Challenges -- China</a:t>
            </a:r>
          </a:p>
        </p:txBody>
      </p:sp>
      <p:sp>
        <p:nvSpPr>
          <p:cNvPr id="3" name="Content Placeholder 2"/>
          <p:cNvSpPr>
            <a:spLocks noGrp="1"/>
          </p:cNvSpPr>
          <p:nvPr>
            <p:ph idx="1"/>
          </p:nvPr>
        </p:nvSpPr>
        <p:spPr>
          <a:xfrm>
            <a:off x="304800" y="1295400"/>
            <a:ext cx="8382000" cy="4648200"/>
          </a:xfrm>
        </p:spPr>
        <p:txBody>
          <a:bodyPr/>
          <a:lstStyle/>
          <a:p>
            <a:r>
              <a:rPr lang="en-US" sz="2200" dirty="0"/>
              <a:t>Do we understand China well enough to develop effective deterrence strategies?</a:t>
            </a:r>
          </a:p>
          <a:p>
            <a:pPr marL="0" indent="0">
              <a:buNone/>
            </a:pPr>
            <a:endParaRPr lang="en-US" sz="2200" dirty="0"/>
          </a:p>
          <a:p>
            <a:r>
              <a:rPr lang="en-US" sz="2200" dirty="0"/>
              <a:t>Can the US deter Chinese coercive strategies to impose new security arrangements in the region (“win without fighting”)?  </a:t>
            </a:r>
          </a:p>
          <a:p>
            <a:pPr marL="0" indent="0">
              <a:buNone/>
            </a:pPr>
            <a:endParaRPr lang="en-US" sz="2200" dirty="0"/>
          </a:p>
          <a:p>
            <a:r>
              <a:rPr lang="en-US" sz="2200" dirty="0"/>
              <a:t>Can the US deter China from aggression even over core interests in its own region? </a:t>
            </a:r>
          </a:p>
          <a:p>
            <a:pPr marL="0" indent="0">
              <a:buNone/>
            </a:pPr>
            <a:endParaRPr lang="en-US" sz="2200" dirty="0"/>
          </a:p>
          <a:p>
            <a:r>
              <a:rPr lang="en-US" sz="2200" dirty="0"/>
              <a:t>Will China move beyond “secure second strike” toward nuclear parity?  Will it move toward limited nuclear options to strengthen regional deterrence of US?</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62</a:t>
            </a:fld>
            <a:endParaRPr lang="en-US" altLang="en-US"/>
          </a:p>
        </p:txBody>
      </p:sp>
    </p:spTree>
    <p:extLst>
      <p:ext uri="{BB962C8B-B14F-4D97-AF65-F5344CB8AC3E}">
        <p14:creationId xmlns:p14="http://schemas.microsoft.com/office/powerpoint/2010/main" val="3687046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8382000" cy="584775"/>
          </a:xfrm>
        </p:spPr>
        <p:txBody>
          <a:bodyPr/>
          <a:lstStyle/>
          <a:p>
            <a:r>
              <a:rPr lang="en-US" sz="3200" dirty="0"/>
              <a:t>2018 Nuclear Posture Review </a:t>
            </a:r>
          </a:p>
        </p:txBody>
      </p:sp>
      <p:sp>
        <p:nvSpPr>
          <p:cNvPr id="6" name="Content Placeholder 5"/>
          <p:cNvSpPr>
            <a:spLocks noGrp="1"/>
          </p:cNvSpPr>
          <p:nvPr>
            <p:ph idx="1"/>
          </p:nvPr>
        </p:nvSpPr>
        <p:spPr>
          <a:xfrm>
            <a:off x="304800" y="1371600"/>
            <a:ext cx="7239000" cy="4572000"/>
          </a:xfrm>
        </p:spPr>
        <p:txBody>
          <a:bodyPr/>
          <a:lstStyle/>
          <a:p>
            <a:r>
              <a:rPr lang="en-US" sz="2400" dirty="0"/>
              <a:t>Mismatch in US-RF nonstrategic nuclear capabilities and doctrine encourages coercive strategy and could lead to deterrence instability </a:t>
            </a:r>
          </a:p>
          <a:p>
            <a:pPr lvl="1"/>
            <a:r>
              <a:rPr lang="en-US" sz="2000" dirty="0"/>
              <a:t>“exploitable advantage” </a:t>
            </a:r>
          </a:p>
          <a:p>
            <a:pPr lvl="1"/>
            <a:r>
              <a:rPr lang="en-US" sz="2000" dirty="0"/>
              <a:t>limited initial use of nuclear weapons</a:t>
            </a:r>
          </a:p>
          <a:p>
            <a:pPr marL="457200" lvl="1" indent="0">
              <a:buNone/>
            </a:pPr>
            <a:endParaRPr lang="en-US" sz="2000" dirty="0"/>
          </a:p>
          <a:p>
            <a:r>
              <a:rPr lang="en-US" sz="2400" dirty="0"/>
              <a:t>Steps to strengthen deterrence </a:t>
            </a:r>
          </a:p>
          <a:p>
            <a:pPr lvl="1"/>
            <a:r>
              <a:rPr lang="en-US" sz="2000" dirty="0"/>
              <a:t>additional nonstrategic nuclear capabilities </a:t>
            </a:r>
          </a:p>
          <a:p>
            <a:pPr lvl="2"/>
            <a:r>
              <a:rPr lang="en-US" sz="1800" dirty="0"/>
              <a:t>Low yield SLBM option (fielded)</a:t>
            </a:r>
          </a:p>
          <a:p>
            <a:pPr lvl="2"/>
            <a:r>
              <a:rPr lang="en-US" sz="1800" dirty="0"/>
              <a:t>Nuclear SLCM (~2030)</a:t>
            </a:r>
          </a:p>
          <a:p>
            <a:pPr lvl="1"/>
            <a:r>
              <a:rPr lang="en-US" sz="2000" dirty="0"/>
              <a:t>improved conventional-nuclear integration (CNI)</a:t>
            </a:r>
          </a:p>
          <a:p>
            <a:pPr lvl="1"/>
            <a:endParaRPr lang="en-US" sz="20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63</a:t>
            </a:fld>
            <a:endParaRPr lang="en-US" altLang="en-US"/>
          </a:p>
        </p:txBody>
      </p:sp>
      <p:pic>
        <p:nvPicPr>
          <p:cNvPr id="7" name="Picture 2" descr="NPR Cover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523" y="0"/>
            <a:ext cx="153047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s://cdn.allthingsnuclear.org/wp-content/uploads/2018/03/warhead-diagram-300x1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4926" y="4150678"/>
            <a:ext cx="1412874" cy="649922"/>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imagesvc.timeincapp.com/v3/foundry/image/?q=70&amp;w=1440&amp;url=https%3A%2F%2Ftimedotcom.files.wordpress.com%2F2018%2F02%2Ftlam-1.jpg%3Fquality%3D8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5103812"/>
            <a:ext cx="2034823"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42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Debating Cyber-Deterrence </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64</a:t>
            </a:fld>
            <a:endParaRPr lang="en-US" altLang="en-US"/>
          </a:p>
        </p:txBody>
      </p:sp>
      <p:sp>
        <p:nvSpPr>
          <p:cNvPr id="3" name="Content Placeholder 2"/>
          <p:cNvSpPr>
            <a:spLocks noGrp="1"/>
          </p:cNvSpPr>
          <p:nvPr>
            <p:ph idx="4294967295"/>
          </p:nvPr>
        </p:nvSpPr>
        <p:spPr>
          <a:xfrm>
            <a:off x="304800" y="1238130"/>
            <a:ext cx="8153400" cy="4934070"/>
          </a:xfrm>
        </p:spPr>
        <p:txBody>
          <a:bodyPr/>
          <a:lstStyle/>
          <a:p>
            <a:pPr>
              <a:spcBef>
                <a:spcPts val="600"/>
              </a:spcBef>
              <a:spcAft>
                <a:spcPts val="600"/>
              </a:spcAft>
            </a:pPr>
            <a:r>
              <a:rPr lang="en-US" sz="2400" dirty="0"/>
              <a:t> </a:t>
            </a:r>
            <a:r>
              <a:rPr lang="en-US" sz="2400" b="1" i="1" dirty="0"/>
              <a:t>Deterrence remains relevant, to a point  </a:t>
            </a:r>
          </a:p>
          <a:p>
            <a:pPr lvl="1">
              <a:spcBef>
                <a:spcPts val="600"/>
              </a:spcBef>
              <a:spcAft>
                <a:spcPts val="600"/>
              </a:spcAft>
            </a:pPr>
            <a:r>
              <a:rPr lang="en-US" sz="2000" dirty="0"/>
              <a:t>Nuclear experience can be adapted, but total prevention of cyberwar is not possible </a:t>
            </a:r>
          </a:p>
          <a:p>
            <a:pPr lvl="1">
              <a:spcBef>
                <a:spcPts val="600"/>
              </a:spcBef>
              <a:spcAft>
                <a:spcPts val="600"/>
              </a:spcAft>
            </a:pPr>
            <a:r>
              <a:rPr lang="en-US" sz="2000" dirty="0"/>
              <a:t>Requires improved attribution and greater emphasis on norm-building</a:t>
            </a:r>
          </a:p>
          <a:p>
            <a:pPr lvl="1">
              <a:spcBef>
                <a:spcPts val="600"/>
              </a:spcBef>
              <a:spcAft>
                <a:spcPts val="600"/>
              </a:spcAft>
            </a:pPr>
            <a:endParaRPr lang="en-US" sz="2000" dirty="0"/>
          </a:p>
          <a:p>
            <a:pPr>
              <a:spcBef>
                <a:spcPts val="600"/>
              </a:spcBef>
              <a:spcAft>
                <a:spcPts val="600"/>
              </a:spcAft>
            </a:pPr>
            <a:r>
              <a:rPr lang="en-US" sz="2400" b="1" i="1" dirty="0"/>
              <a:t>Deterrence is not a useful construct  </a:t>
            </a:r>
          </a:p>
          <a:p>
            <a:pPr lvl="1">
              <a:spcBef>
                <a:spcPts val="600"/>
              </a:spcBef>
              <a:spcAft>
                <a:spcPts val="600"/>
              </a:spcAft>
            </a:pPr>
            <a:r>
              <a:rPr lang="en-US" sz="2000" dirty="0"/>
              <a:t>The hypercompetitive nature of cyberspace – “persistent offense” – is not compatible with traditional deterrence concepts</a:t>
            </a:r>
          </a:p>
          <a:p>
            <a:pPr lvl="1">
              <a:spcBef>
                <a:spcPts val="600"/>
              </a:spcBef>
              <a:spcAft>
                <a:spcPts val="600"/>
              </a:spcAft>
            </a:pPr>
            <a:r>
              <a:rPr lang="en-US" sz="2000" dirty="0"/>
              <a:t>Rather, we need to reduce operating constraints to better engage adversaries earlier and with the goal of establishing dominance </a:t>
            </a:r>
          </a:p>
          <a:p>
            <a:pPr marL="457200" lvl="1" indent="0">
              <a:spcBef>
                <a:spcPts val="600"/>
              </a:spcBef>
              <a:spcAft>
                <a:spcPts val="600"/>
              </a:spcAft>
              <a:buNone/>
            </a:pPr>
            <a:r>
              <a:rPr lang="en-US" sz="1800" b="1" i="1" dirty="0">
                <a:solidFill>
                  <a:srgbClr val="008000"/>
                </a:solidFill>
              </a:rPr>
              <a:t>                                                                                    </a:t>
            </a:r>
          </a:p>
          <a:p>
            <a:pPr>
              <a:spcBef>
                <a:spcPts val="600"/>
              </a:spcBef>
              <a:spcAft>
                <a:spcPts val="600"/>
              </a:spcAft>
            </a:pPr>
            <a:r>
              <a:rPr lang="en-US" sz="2000" dirty="0"/>
              <a:t>                                                                     </a:t>
            </a:r>
            <a:r>
              <a:rPr lang="en-US" sz="2000" b="1" i="1" dirty="0">
                <a:solidFill>
                  <a:srgbClr val="008000"/>
                </a:solidFill>
              </a:rPr>
              <a:t>                                                                              </a:t>
            </a:r>
            <a:endParaRPr lang="en-US" sz="1800" dirty="0"/>
          </a:p>
          <a:p>
            <a:pPr lvl="1">
              <a:spcBef>
                <a:spcPts val="600"/>
              </a:spcBef>
              <a:spcAft>
                <a:spcPts val="600"/>
              </a:spcAft>
            </a:pPr>
            <a:endParaRPr lang="en-US" sz="2000" dirty="0"/>
          </a:p>
          <a:p>
            <a:pPr lvl="1">
              <a:spcBef>
                <a:spcPts val="600"/>
              </a:spcBef>
              <a:spcAft>
                <a:spcPts val="600"/>
              </a:spcAft>
            </a:pPr>
            <a:endParaRPr lang="en-US" sz="2000" dirty="0"/>
          </a:p>
          <a:p>
            <a:pPr lvl="1">
              <a:spcBef>
                <a:spcPts val="600"/>
              </a:spcBef>
              <a:spcAft>
                <a:spcPts val="600"/>
              </a:spcAft>
            </a:pPr>
            <a:endParaRPr lang="en-US" sz="2000" dirty="0"/>
          </a:p>
          <a:p>
            <a:pPr marL="457200" lvl="1" indent="0">
              <a:buNone/>
            </a:pPr>
            <a:endParaRPr lang="en-US" sz="2000" dirty="0"/>
          </a:p>
          <a:p>
            <a:pPr marL="0" indent="0">
              <a:buNone/>
            </a:pPr>
            <a:endParaRPr lang="en-US" sz="2800" dirty="0"/>
          </a:p>
        </p:txBody>
      </p:sp>
      <p:sp>
        <p:nvSpPr>
          <p:cNvPr id="5" name="AutoShape 4" descr="Image result for dod cyber strategy 2018"/>
          <p:cNvSpPr>
            <a:spLocks noChangeAspect="1" noChangeArrowheads="1"/>
          </p:cNvSpPr>
          <p:nvPr/>
        </p:nvSpPr>
        <p:spPr bwMode="auto">
          <a:xfrm>
            <a:off x="-533400" y="95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dod cyber strategy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ounded Rectangle 10"/>
          <p:cNvSpPr/>
          <p:nvPr/>
        </p:nvSpPr>
        <p:spPr bwMode="auto">
          <a:xfrm>
            <a:off x="6858000" y="2971800"/>
            <a:ext cx="2286000" cy="3810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008000"/>
                </a:solidFill>
                <a:effectLst/>
                <a:latin typeface="Arial" charset="0"/>
              </a:rPr>
              <a:t>Deterrence</a:t>
            </a:r>
            <a:r>
              <a:rPr kumimoji="0" lang="en-US" sz="1600" b="1" i="1" u="none" strike="noStrike" cap="none" normalizeH="0" dirty="0">
                <a:ln>
                  <a:noFill/>
                </a:ln>
                <a:solidFill>
                  <a:srgbClr val="008000"/>
                </a:solidFill>
                <a:effectLst/>
                <a:latin typeface="Arial" charset="0"/>
              </a:rPr>
              <a:t> Adaptors</a:t>
            </a:r>
            <a:endParaRPr kumimoji="0" lang="en-US" sz="1600" b="1" i="1" u="none" strike="noStrike" cap="none" normalizeH="0" baseline="0" dirty="0">
              <a:ln>
                <a:noFill/>
              </a:ln>
              <a:solidFill>
                <a:srgbClr val="008000"/>
              </a:solidFill>
              <a:effectLst/>
              <a:latin typeface="Arial" charset="0"/>
            </a:endParaRPr>
          </a:p>
        </p:txBody>
      </p:sp>
      <p:sp>
        <p:nvSpPr>
          <p:cNvPr id="12" name="Rounded Rectangle 11"/>
          <p:cNvSpPr/>
          <p:nvPr/>
        </p:nvSpPr>
        <p:spPr bwMode="auto">
          <a:xfrm>
            <a:off x="6858000" y="5867400"/>
            <a:ext cx="2286000" cy="3810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C00000"/>
                </a:solidFill>
                <a:effectLst/>
                <a:latin typeface="Arial" charset="0"/>
              </a:rPr>
              <a:t>Paradigm</a:t>
            </a:r>
            <a:r>
              <a:rPr lang="en-US" sz="1600" i="1" dirty="0">
                <a:solidFill>
                  <a:srgbClr val="C00000"/>
                </a:solidFill>
                <a:latin typeface="Arial" charset="0"/>
              </a:rPr>
              <a:t> Smashers  </a:t>
            </a:r>
            <a:endParaRPr kumimoji="0" lang="en-US" sz="1600" b="1" i="1"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3725750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are we saying and doing?</a:t>
            </a:r>
          </a:p>
        </p:txBody>
      </p:sp>
      <p:sp>
        <p:nvSpPr>
          <p:cNvPr id="6" name="Content Placeholder 5"/>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endParaRPr lang="en-US" dirty="0"/>
          </a:p>
          <a:p>
            <a:r>
              <a:rPr lang="en-US" sz="2400" dirty="0"/>
              <a:t>In practice, we are synthesizing the two perspectives</a:t>
            </a:r>
          </a:p>
          <a:p>
            <a:pPr lvl="1"/>
            <a:r>
              <a:rPr lang="en-US" sz="2000" dirty="0"/>
              <a:t>Going on the offensive and more risk-acceptant</a:t>
            </a:r>
          </a:p>
          <a:p>
            <a:pPr lvl="1"/>
            <a:r>
              <a:rPr lang="en-US" sz="2000" dirty="0"/>
              <a:t>But also looking to change adversary risk calculus and behavior through fear of high costs….and mindful of escalation risks</a:t>
            </a:r>
          </a:p>
          <a:p>
            <a:pPr lvl="1"/>
            <a:r>
              <a:rPr lang="en-US" sz="2000" dirty="0"/>
              <a:t>And hoping “persistent engagement” brings deterrence benefits</a:t>
            </a:r>
          </a:p>
          <a:p>
            <a:r>
              <a:rPr lang="en-US" sz="400" dirty="0"/>
              <a:t> </a:t>
            </a:r>
          </a:p>
          <a:p>
            <a:pPr marL="0" indent="0">
              <a:buNone/>
            </a:pPr>
            <a:endParaRPr lang="en-US" dirty="0"/>
          </a:p>
        </p:txBody>
      </p:sp>
      <p:sp>
        <p:nvSpPr>
          <p:cNvPr id="3" name="Slide Number Placeholder 2"/>
          <p:cNvSpPr>
            <a:spLocks noGrp="1"/>
          </p:cNvSpPr>
          <p:nvPr>
            <p:ph type="sldNum" sz="quarter" idx="10"/>
          </p:nvPr>
        </p:nvSpPr>
        <p:spPr/>
        <p:txBody>
          <a:bodyPr/>
          <a:lstStyle/>
          <a:p>
            <a:fld id="{0A0CCA12-7E3A-4DA3-87B6-8ADDBC8311F7}" type="slidenum">
              <a:rPr lang="en-US" altLang="en-US" smtClean="0"/>
              <a:pPr/>
              <a:t>65</a:t>
            </a:fld>
            <a:endParaRPr lang="en-US" altLang="en-US"/>
          </a:p>
        </p:txBody>
      </p:sp>
      <p:pic>
        <p:nvPicPr>
          <p:cNvPr id="4" name="Picture 2" descr="Image result for US NATIONAL CYBER STRATE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78746"/>
            <a:ext cx="1466274" cy="1874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478746"/>
            <a:ext cx="1447800" cy="1874054"/>
          </a:xfrm>
          <a:prstGeom prst="rect">
            <a:avLst/>
          </a:prstGeom>
          <a:ln>
            <a:solidFill>
              <a:schemeClr val="tx1"/>
            </a:solidFill>
          </a:ln>
        </p:spPr>
      </p:pic>
      <p:sp>
        <p:nvSpPr>
          <p:cNvPr id="7" name="Rounded Rectangle 6"/>
          <p:cNvSpPr/>
          <p:nvPr/>
        </p:nvSpPr>
        <p:spPr bwMode="auto">
          <a:xfrm>
            <a:off x="6477000" y="5867400"/>
            <a:ext cx="2667000" cy="381000"/>
          </a:xfrm>
          <a:prstGeom prst="roundRect">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accent6">
                    <a:lumMod val="50000"/>
                  </a:schemeClr>
                </a:solidFill>
                <a:effectLst/>
                <a:latin typeface="Arial" charset="0"/>
              </a:rPr>
              <a:t> CYBER-SYNTHESIZERS</a:t>
            </a:r>
          </a:p>
        </p:txBody>
      </p:sp>
      <p:pic>
        <p:nvPicPr>
          <p:cNvPr id="35842" name="Picture 2" descr="https://cms.qz.com/wp-content/uploads/2018/04/ap_18048365843372-e1522790065681.jpg?quality=75&amp;strip=all&amp;w=410&amp;h=2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940" y="1478746"/>
            <a:ext cx="3468060" cy="195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2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loud 17"/>
          <p:cNvSpPr/>
          <p:nvPr/>
        </p:nvSpPr>
        <p:spPr bwMode="auto">
          <a:xfrm rot="18663599">
            <a:off x="545950" y="3609326"/>
            <a:ext cx="1699210" cy="2902783"/>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Parallelogram 14"/>
          <p:cNvSpPr/>
          <p:nvPr/>
        </p:nvSpPr>
        <p:spPr bwMode="auto">
          <a:xfrm>
            <a:off x="3292548" y="5141354"/>
            <a:ext cx="5622851" cy="802246"/>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Parallelogram 13"/>
          <p:cNvSpPr/>
          <p:nvPr/>
        </p:nvSpPr>
        <p:spPr bwMode="auto">
          <a:xfrm>
            <a:off x="2414629" y="4038600"/>
            <a:ext cx="5129171" cy="802246"/>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Parallelogram 11"/>
          <p:cNvSpPr/>
          <p:nvPr/>
        </p:nvSpPr>
        <p:spPr bwMode="auto">
          <a:xfrm>
            <a:off x="0" y="1768474"/>
            <a:ext cx="6934200" cy="1965325"/>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0"/>
          </p:nvPr>
        </p:nvSpPr>
        <p:spPr/>
        <p:txBody>
          <a:bodyPr/>
          <a:lstStyle/>
          <a:p>
            <a:fld id="{49D60634-BC9E-485D-8631-CF81DC901F98}" type="slidenum">
              <a:rPr lang="en-US" altLang="en-US" smtClean="0"/>
              <a:pPr/>
              <a:t>66</a:t>
            </a:fld>
            <a:endParaRPr lang="en-US" altLang="en-US"/>
          </a:p>
        </p:txBody>
      </p:sp>
      <p:sp>
        <p:nvSpPr>
          <p:cNvPr id="2" name="Title 1"/>
          <p:cNvSpPr>
            <a:spLocks noGrp="1"/>
          </p:cNvSpPr>
          <p:nvPr>
            <p:ph type="title" idx="4294967295"/>
          </p:nvPr>
        </p:nvSpPr>
        <p:spPr>
          <a:xfrm>
            <a:off x="228600" y="381000"/>
            <a:ext cx="8915400" cy="1006475"/>
          </a:xfrm>
        </p:spPr>
        <p:txBody>
          <a:bodyPr>
            <a:noAutofit/>
          </a:bodyPr>
          <a:lstStyle/>
          <a:p>
            <a:r>
              <a:rPr lang="en-US" sz="3200" dirty="0"/>
              <a:t>Deterring Multiple Levels of Conflict w/Russia</a:t>
            </a:r>
          </a:p>
        </p:txBody>
      </p:sp>
      <p:sp>
        <p:nvSpPr>
          <p:cNvPr id="6" name="TextBox 5"/>
          <p:cNvSpPr txBox="1"/>
          <p:nvPr/>
        </p:nvSpPr>
        <p:spPr>
          <a:xfrm>
            <a:off x="593540" y="2124489"/>
            <a:ext cx="3597460" cy="323165"/>
          </a:xfrm>
          <a:prstGeom prst="rect">
            <a:avLst/>
          </a:prstGeom>
          <a:noFill/>
        </p:spPr>
        <p:txBody>
          <a:bodyPr wrap="square" rtlCol="0">
            <a:spAutoFit/>
          </a:bodyPr>
          <a:lstStyle/>
          <a:p>
            <a:r>
              <a:rPr lang="en-US" sz="1500" i="1" dirty="0"/>
              <a:t>Ongoing political/information warfare</a:t>
            </a:r>
          </a:p>
        </p:txBody>
      </p:sp>
      <p:sp>
        <p:nvSpPr>
          <p:cNvPr id="7" name="TextBox 6"/>
          <p:cNvSpPr txBox="1"/>
          <p:nvPr/>
        </p:nvSpPr>
        <p:spPr>
          <a:xfrm>
            <a:off x="914400" y="2724835"/>
            <a:ext cx="4357283" cy="323165"/>
          </a:xfrm>
          <a:prstGeom prst="rect">
            <a:avLst/>
          </a:prstGeom>
          <a:noFill/>
        </p:spPr>
        <p:txBody>
          <a:bodyPr wrap="none" rtlCol="0">
            <a:spAutoFit/>
          </a:bodyPr>
          <a:lstStyle/>
          <a:p>
            <a:r>
              <a:rPr lang="en-US" sz="1500" i="1" dirty="0"/>
              <a:t>Manufactured or opportunistic political crisis </a:t>
            </a:r>
          </a:p>
        </p:txBody>
      </p:sp>
      <p:sp>
        <p:nvSpPr>
          <p:cNvPr id="8" name="TextBox 7"/>
          <p:cNvSpPr txBox="1"/>
          <p:nvPr/>
        </p:nvSpPr>
        <p:spPr>
          <a:xfrm>
            <a:off x="1371600" y="3276600"/>
            <a:ext cx="4562467" cy="323165"/>
          </a:xfrm>
          <a:prstGeom prst="rect">
            <a:avLst/>
          </a:prstGeom>
          <a:noFill/>
        </p:spPr>
        <p:txBody>
          <a:bodyPr wrap="none" rtlCol="0">
            <a:spAutoFit/>
          </a:bodyPr>
          <a:lstStyle/>
          <a:p>
            <a:r>
              <a:rPr lang="en-US" sz="1500" i="1" dirty="0"/>
              <a:t>“Gray Zone” conflict via irregulars and proxies  </a:t>
            </a:r>
          </a:p>
        </p:txBody>
      </p:sp>
      <p:sp>
        <p:nvSpPr>
          <p:cNvPr id="9" name="TextBox 8"/>
          <p:cNvSpPr txBox="1"/>
          <p:nvPr/>
        </p:nvSpPr>
        <p:spPr>
          <a:xfrm>
            <a:off x="2719429" y="4038600"/>
            <a:ext cx="4267200" cy="784830"/>
          </a:xfrm>
          <a:prstGeom prst="rect">
            <a:avLst/>
          </a:prstGeom>
          <a:noFill/>
        </p:spPr>
        <p:txBody>
          <a:bodyPr wrap="square" rtlCol="0">
            <a:spAutoFit/>
          </a:bodyPr>
          <a:lstStyle/>
          <a:p>
            <a:r>
              <a:rPr lang="en-US" sz="1500" i="1" dirty="0"/>
              <a:t>Local, rapid military fait accompli </a:t>
            </a:r>
          </a:p>
          <a:p>
            <a:endParaRPr lang="en-US" sz="1500" i="1" dirty="0"/>
          </a:p>
          <a:p>
            <a:r>
              <a:rPr lang="en-US" sz="1500" i="1" dirty="0"/>
              <a:t>        A2/AD bubble to deter initial response  </a:t>
            </a:r>
          </a:p>
        </p:txBody>
      </p:sp>
      <p:sp>
        <p:nvSpPr>
          <p:cNvPr id="10" name="TextBox 9"/>
          <p:cNvSpPr txBox="1"/>
          <p:nvPr/>
        </p:nvSpPr>
        <p:spPr>
          <a:xfrm>
            <a:off x="3072878" y="5008602"/>
            <a:ext cx="5842522" cy="553998"/>
          </a:xfrm>
          <a:prstGeom prst="rect">
            <a:avLst/>
          </a:prstGeom>
          <a:noFill/>
        </p:spPr>
        <p:txBody>
          <a:bodyPr wrap="square" rtlCol="0">
            <a:spAutoFit/>
          </a:bodyPr>
          <a:lstStyle/>
          <a:p>
            <a:endParaRPr lang="en-US" sz="1500" i="1" dirty="0"/>
          </a:p>
          <a:p>
            <a:r>
              <a:rPr lang="en-US" sz="1500" i="1" dirty="0"/>
              <a:t>          Conventional escalation to deter/disrupt counter-attack</a:t>
            </a:r>
          </a:p>
        </p:txBody>
      </p:sp>
      <p:sp>
        <p:nvSpPr>
          <p:cNvPr id="11" name="TextBox 10"/>
          <p:cNvSpPr txBox="1"/>
          <p:nvPr/>
        </p:nvSpPr>
        <p:spPr>
          <a:xfrm>
            <a:off x="3292548" y="5389602"/>
            <a:ext cx="4504730" cy="553998"/>
          </a:xfrm>
          <a:prstGeom prst="rect">
            <a:avLst/>
          </a:prstGeom>
          <a:noFill/>
        </p:spPr>
        <p:txBody>
          <a:bodyPr wrap="square" rtlCol="0">
            <a:spAutoFit/>
          </a:bodyPr>
          <a:lstStyle/>
          <a:p>
            <a:endParaRPr lang="en-US" sz="1500" i="1" dirty="0"/>
          </a:p>
          <a:p>
            <a:r>
              <a:rPr lang="en-US" sz="1500" i="1" dirty="0"/>
              <a:t>              Limited nuclear use to “de-escalate”</a:t>
            </a:r>
          </a:p>
        </p:txBody>
      </p:sp>
      <p:sp>
        <p:nvSpPr>
          <p:cNvPr id="21" name="TextBox 20"/>
          <p:cNvSpPr txBox="1"/>
          <p:nvPr/>
        </p:nvSpPr>
        <p:spPr>
          <a:xfrm rot="2579052">
            <a:off x="10349" y="4804941"/>
            <a:ext cx="2726030" cy="646331"/>
          </a:xfrm>
          <a:prstGeom prst="rect">
            <a:avLst/>
          </a:prstGeom>
          <a:noFill/>
        </p:spPr>
        <p:txBody>
          <a:bodyPr wrap="square" rtlCol="0">
            <a:spAutoFit/>
          </a:bodyPr>
          <a:lstStyle/>
          <a:p>
            <a:r>
              <a:rPr lang="en-US" b="0" i="1" dirty="0">
                <a:effectLst>
                  <a:outerShdw blurRad="38100" dist="38100" dir="2700000" algn="tl">
                    <a:srgbClr val="000000">
                      <a:alpha val="43137"/>
                    </a:srgbClr>
                  </a:outerShdw>
                </a:effectLst>
              </a:rPr>
              <a:t>N u c l e a r </a:t>
            </a:r>
          </a:p>
          <a:p>
            <a:r>
              <a:rPr lang="en-US" b="0" i="1" dirty="0">
                <a:effectLst>
                  <a:outerShdw blurRad="38100" dist="38100" dir="2700000" algn="tl">
                    <a:srgbClr val="000000">
                      <a:alpha val="43137"/>
                    </a:srgbClr>
                  </a:outerShdw>
                </a:effectLst>
              </a:rPr>
              <a:t>                  S h a d o w</a:t>
            </a:r>
          </a:p>
        </p:txBody>
      </p:sp>
      <p:sp>
        <p:nvSpPr>
          <p:cNvPr id="4" name="Rectangle 3"/>
          <p:cNvSpPr/>
          <p:nvPr/>
        </p:nvSpPr>
        <p:spPr>
          <a:xfrm>
            <a:off x="7179242" y="4004846"/>
            <a:ext cx="264587"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2</a:t>
            </a:r>
          </a:p>
        </p:txBody>
      </p:sp>
      <p:sp>
        <p:nvSpPr>
          <p:cNvPr id="16" name="Rectangle 15"/>
          <p:cNvSpPr/>
          <p:nvPr/>
        </p:nvSpPr>
        <p:spPr>
          <a:xfrm>
            <a:off x="6553200" y="1752600"/>
            <a:ext cx="264587"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1</a:t>
            </a:r>
          </a:p>
        </p:txBody>
      </p:sp>
      <p:sp>
        <p:nvSpPr>
          <p:cNvPr id="17" name="Rectangle 16"/>
          <p:cNvSpPr/>
          <p:nvPr/>
        </p:nvSpPr>
        <p:spPr>
          <a:xfrm>
            <a:off x="8406878" y="5681246"/>
            <a:ext cx="228600"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3</a:t>
            </a:r>
          </a:p>
        </p:txBody>
      </p:sp>
      <p:pic>
        <p:nvPicPr>
          <p:cNvPr id="35842" name="Picture 2" descr="Image result for map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151" y="1828800"/>
            <a:ext cx="166524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377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loud 17"/>
          <p:cNvSpPr/>
          <p:nvPr/>
        </p:nvSpPr>
        <p:spPr bwMode="auto">
          <a:xfrm rot="18663599">
            <a:off x="545950" y="3609326"/>
            <a:ext cx="1699210" cy="2902783"/>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Parallelogram 14"/>
          <p:cNvSpPr/>
          <p:nvPr/>
        </p:nvSpPr>
        <p:spPr bwMode="auto">
          <a:xfrm>
            <a:off x="3292548" y="5141354"/>
            <a:ext cx="5622851" cy="802246"/>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Parallelogram 13"/>
          <p:cNvSpPr/>
          <p:nvPr/>
        </p:nvSpPr>
        <p:spPr bwMode="auto">
          <a:xfrm>
            <a:off x="2414629" y="4038600"/>
            <a:ext cx="5129171" cy="802246"/>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Parallelogram 11"/>
          <p:cNvSpPr/>
          <p:nvPr/>
        </p:nvSpPr>
        <p:spPr bwMode="auto">
          <a:xfrm>
            <a:off x="0" y="1768474"/>
            <a:ext cx="6934200" cy="1965325"/>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0"/>
          </p:nvPr>
        </p:nvSpPr>
        <p:spPr/>
        <p:txBody>
          <a:bodyPr/>
          <a:lstStyle/>
          <a:p>
            <a:fld id="{49D60634-BC9E-485D-8631-CF81DC901F98}" type="slidenum">
              <a:rPr lang="en-US" altLang="en-US" smtClean="0"/>
              <a:pPr/>
              <a:t>67</a:t>
            </a:fld>
            <a:endParaRPr lang="en-US" altLang="en-US"/>
          </a:p>
        </p:txBody>
      </p:sp>
      <p:sp>
        <p:nvSpPr>
          <p:cNvPr id="2" name="Title 1"/>
          <p:cNvSpPr>
            <a:spLocks noGrp="1"/>
          </p:cNvSpPr>
          <p:nvPr>
            <p:ph type="title" idx="4294967295"/>
          </p:nvPr>
        </p:nvSpPr>
        <p:spPr>
          <a:xfrm>
            <a:off x="228600" y="381000"/>
            <a:ext cx="8915400" cy="1006475"/>
          </a:xfrm>
        </p:spPr>
        <p:txBody>
          <a:bodyPr>
            <a:noAutofit/>
          </a:bodyPr>
          <a:lstStyle/>
          <a:p>
            <a:r>
              <a:rPr lang="en-US" sz="3200" dirty="0"/>
              <a:t>Deterring Multiple Levels of Conflict w/Russia</a:t>
            </a:r>
          </a:p>
        </p:txBody>
      </p:sp>
      <p:sp>
        <p:nvSpPr>
          <p:cNvPr id="6" name="TextBox 5"/>
          <p:cNvSpPr txBox="1"/>
          <p:nvPr/>
        </p:nvSpPr>
        <p:spPr>
          <a:xfrm>
            <a:off x="593540" y="2124489"/>
            <a:ext cx="3597460" cy="323165"/>
          </a:xfrm>
          <a:prstGeom prst="rect">
            <a:avLst/>
          </a:prstGeom>
          <a:noFill/>
        </p:spPr>
        <p:txBody>
          <a:bodyPr wrap="square" rtlCol="0">
            <a:spAutoFit/>
          </a:bodyPr>
          <a:lstStyle/>
          <a:p>
            <a:r>
              <a:rPr lang="en-US" sz="1500" i="1" dirty="0"/>
              <a:t>Ongoing political/information warfare</a:t>
            </a:r>
          </a:p>
        </p:txBody>
      </p:sp>
      <p:sp>
        <p:nvSpPr>
          <p:cNvPr id="7" name="TextBox 6"/>
          <p:cNvSpPr txBox="1"/>
          <p:nvPr/>
        </p:nvSpPr>
        <p:spPr>
          <a:xfrm>
            <a:off x="914400" y="2724835"/>
            <a:ext cx="4357283" cy="323165"/>
          </a:xfrm>
          <a:prstGeom prst="rect">
            <a:avLst/>
          </a:prstGeom>
          <a:noFill/>
        </p:spPr>
        <p:txBody>
          <a:bodyPr wrap="none" rtlCol="0">
            <a:spAutoFit/>
          </a:bodyPr>
          <a:lstStyle/>
          <a:p>
            <a:r>
              <a:rPr lang="en-US" sz="1500" i="1" dirty="0"/>
              <a:t>Manufactured or opportunistic political crisis </a:t>
            </a:r>
          </a:p>
        </p:txBody>
      </p:sp>
      <p:sp>
        <p:nvSpPr>
          <p:cNvPr id="8" name="TextBox 7"/>
          <p:cNvSpPr txBox="1"/>
          <p:nvPr/>
        </p:nvSpPr>
        <p:spPr>
          <a:xfrm>
            <a:off x="1371600" y="3276600"/>
            <a:ext cx="4562467" cy="323165"/>
          </a:xfrm>
          <a:prstGeom prst="rect">
            <a:avLst/>
          </a:prstGeom>
          <a:noFill/>
        </p:spPr>
        <p:txBody>
          <a:bodyPr wrap="none" rtlCol="0">
            <a:spAutoFit/>
          </a:bodyPr>
          <a:lstStyle/>
          <a:p>
            <a:r>
              <a:rPr lang="en-US" sz="1500" i="1" dirty="0"/>
              <a:t>“Gray Zone” conflict via irregulars and proxies  </a:t>
            </a:r>
          </a:p>
        </p:txBody>
      </p:sp>
      <p:sp>
        <p:nvSpPr>
          <p:cNvPr id="9" name="TextBox 8"/>
          <p:cNvSpPr txBox="1"/>
          <p:nvPr/>
        </p:nvSpPr>
        <p:spPr>
          <a:xfrm>
            <a:off x="2719429" y="4038600"/>
            <a:ext cx="4267200" cy="784830"/>
          </a:xfrm>
          <a:prstGeom prst="rect">
            <a:avLst/>
          </a:prstGeom>
          <a:noFill/>
        </p:spPr>
        <p:txBody>
          <a:bodyPr wrap="square" rtlCol="0">
            <a:spAutoFit/>
          </a:bodyPr>
          <a:lstStyle/>
          <a:p>
            <a:r>
              <a:rPr lang="en-US" sz="1500" i="1" dirty="0"/>
              <a:t>Local, rapid military fait accompli </a:t>
            </a:r>
          </a:p>
          <a:p>
            <a:endParaRPr lang="en-US" sz="1500" i="1" dirty="0"/>
          </a:p>
          <a:p>
            <a:r>
              <a:rPr lang="en-US" sz="1500" i="1" dirty="0"/>
              <a:t>        A2/AD bubble to deter initial response  </a:t>
            </a:r>
          </a:p>
        </p:txBody>
      </p:sp>
      <p:sp>
        <p:nvSpPr>
          <p:cNvPr id="10" name="TextBox 9"/>
          <p:cNvSpPr txBox="1"/>
          <p:nvPr/>
        </p:nvSpPr>
        <p:spPr>
          <a:xfrm>
            <a:off x="3072878" y="5008602"/>
            <a:ext cx="5842522" cy="553998"/>
          </a:xfrm>
          <a:prstGeom prst="rect">
            <a:avLst/>
          </a:prstGeom>
          <a:noFill/>
        </p:spPr>
        <p:txBody>
          <a:bodyPr wrap="square" rtlCol="0">
            <a:spAutoFit/>
          </a:bodyPr>
          <a:lstStyle/>
          <a:p>
            <a:endParaRPr lang="en-US" sz="1500" i="1" dirty="0"/>
          </a:p>
          <a:p>
            <a:r>
              <a:rPr lang="en-US" sz="1500" i="1" dirty="0"/>
              <a:t>          Conventional escalation to deter/disrupt counter-attack</a:t>
            </a:r>
          </a:p>
        </p:txBody>
      </p:sp>
      <p:sp>
        <p:nvSpPr>
          <p:cNvPr id="11" name="TextBox 10"/>
          <p:cNvSpPr txBox="1"/>
          <p:nvPr/>
        </p:nvSpPr>
        <p:spPr>
          <a:xfrm>
            <a:off x="3292548" y="5389602"/>
            <a:ext cx="4504730" cy="553998"/>
          </a:xfrm>
          <a:prstGeom prst="rect">
            <a:avLst/>
          </a:prstGeom>
          <a:noFill/>
        </p:spPr>
        <p:txBody>
          <a:bodyPr wrap="square" rtlCol="0">
            <a:spAutoFit/>
          </a:bodyPr>
          <a:lstStyle/>
          <a:p>
            <a:endParaRPr lang="en-US" sz="1500" i="1" dirty="0"/>
          </a:p>
          <a:p>
            <a:r>
              <a:rPr lang="en-US" sz="1500" i="1" dirty="0"/>
              <a:t>              Limited nuclear use to “de-escalate”</a:t>
            </a:r>
          </a:p>
        </p:txBody>
      </p:sp>
      <p:sp>
        <p:nvSpPr>
          <p:cNvPr id="21" name="TextBox 20"/>
          <p:cNvSpPr txBox="1"/>
          <p:nvPr/>
        </p:nvSpPr>
        <p:spPr>
          <a:xfrm rot="2579052">
            <a:off x="10349" y="4804941"/>
            <a:ext cx="2726030" cy="646331"/>
          </a:xfrm>
          <a:prstGeom prst="rect">
            <a:avLst/>
          </a:prstGeom>
          <a:noFill/>
        </p:spPr>
        <p:txBody>
          <a:bodyPr wrap="square" rtlCol="0">
            <a:spAutoFit/>
          </a:bodyPr>
          <a:lstStyle/>
          <a:p>
            <a:r>
              <a:rPr lang="en-US" b="0" i="1" dirty="0">
                <a:effectLst>
                  <a:outerShdw blurRad="38100" dist="38100" dir="2700000" algn="tl">
                    <a:srgbClr val="000000">
                      <a:alpha val="43137"/>
                    </a:srgbClr>
                  </a:outerShdw>
                </a:effectLst>
              </a:rPr>
              <a:t>N u c l e a r </a:t>
            </a:r>
          </a:p>
          <a:p>
            <a:r>
              <a:rPr lang="en-US" b="0" i="1" dirty="0">
                <a:effectLst>
                  <a:outerShdw blurRad="38100" dist="38100" dir="2700000" algn="tl">
                    <a:srgbClr val="000000">
                      <a:alpha val="43137"/>
                    </a:srgbClr>
                  </a:outerShdw>
                </a:effectLst>
              </a:rPr>
              <a:t>                  S h a d o w</a:t>
            </a:r>
          </a:p>
        </p:txBody>
      </p:sp>
      <p:sp>
        <p:nvSpPr>
          <p:cNvPr id="4" name="Rectangle 3"/>
          <p:cNvSpPr/>
          <p:nvPr/>
        </p:nvSpPr>
        <p:spPr>
          <a:xfrm>
            <a:off x="7179242" y="4004846"/>
            <a:ext cx="264587"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2</a:t>
            </a:r>
          </a:p>
        </p:txBody>
      </p:sp>
      <p:sp>
        <p:nvSpPr>
          <p:cNvPr id="16" name="Rectangle 15"/>
          <p:cNvSpPr/>
          <p:nvPr/>
        </p:nvSpPr>
        <p:spPr>
          <a:xfrm>
            <a:off x="6553200" y="1752600"/>
            <a:ext cx="264587"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1</a:t>
            </a:r>
          </a:p>
        </p:txBody>
      </p:sp>
      <p:sp>
        <p:nvSpPr>
          <p:cNvPr id="17" name="Rectangle 16"/>
          <p:cNvSpPr/>
          <p:nvPr/>
        </p:nvSpPr>
        <p:spPr>
          <a:xfrm>
            <a:off x="8406878" y="5681246"/>
            <a:ext cx="228600"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3</a:t>
            </a:r>
          </a:p>
        </p:txBody>
      </p:sp>
      <p:pic>
        <p:nvPicPr>
          <p:cNvPr id="35842" name="Picture 2" descr="Image result for map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151" y="1828800"/>
            <a:ext cx="166524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3948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loud 17"/>
          <p:cNvSpPr/>
          <p:nvPr/>
        </p:nvSpPr>
        <p:spPr bwMode="auto">
          <a:xfrm rot="18663599">
            <a:off x="545950" y="3609326"/>
            <a:ext cx="1699210" cy="2902783"/>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Parallelogram 14"/>
          <p:cNvSpPr/>
          <p:nvPr/>
        </p:nvSpPr>
        <p:spPr bwMode="auto">
          <a:xfrm>
            <a:off x="3292548" y="5141354"/>
            <a:ext cx="5622851" cy="802246"/>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Parallelogram 13"/>
          <p:cNvSpPr/>
          <p:nvPr/>
        </p:nvSpPr>
        <p:spPr bwMode="auto">
          <a:xfrm>
            <a:off x="2414629" y="4038600"/>
            <a:ext cx="5129171" cy="802246"/>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Parallelogram 11"/>
          <p:cNvSpPr/>
          <p:nvPr/>
        </p:nvSpPr>
        <p:spPr bwMode="auto">
          <a:xfrm>
            <a:off x="0" y="1768474"/>
            <a:ext cx="6934200" cy="1965325"/>
          </a:xfrm>
          <a:prstGeom prst="parallelogram">
            <a:avLst>
              <a:gd name="adj" fmla="val 3956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0"/>
          </p:nvPr>
        </p:nvSpPr>
        <p:spPr/>
        <p:txBody>
          <a:bodyPr/>
          <a:lstStyle/>
          <a:p>
            <a:fld id="{49D60634-BC9E-485D-8631-CF81DC901F98}" type="slidenum">
              <a:rPr lang="en-US" altLang="en-US" smtClean="0"/>
              <a:pPr/>
              <a:t>68</a:t>
            </a:fld>
            <a:endParaRPr lang="en-US" altLang="en-US"/>
          </a:p>
        </p:txBody>
      </p:sp>
      <p:sp>
        <p:nvSpPr>
          <p:cNvPr id="2" name="Title 1"/>
          <p:cNvSpPr>
            <a:spLocks noGrp="1"/>
          </p:cNvSpPr>
          <p:nvPr>
            <p:ph type="title" idx="4294967295"/>
          </p:nvPr>
        </p:nvSpPr>
        <p:spPr>
          <a:xfrm>
            <a:off x="228600" y="381000"/>
            <a:ext cx="8915400" cy="1006475"/>
          </a:xfrm>
        </p:spPr>
        <p:txBody>
          <a:bodyPr>
            <a:noAutofit/>
          </a:bodyPr>
          <a:lstStyle/>
          <a:p>
            <a:r>
              <a:rPr lang="en-US" sz="3200" dirty="0"/>
              <a:t>Deterring Multiple Levels of Conflict w/Russia</a:t>
            </a:r>
          </a:p>
        </p:txBody>
      </p:sp>
      <p:sp>
        <p:nvSpPr>
          <p:cNvPr id="6" name="TextBox 5"/>
          <p:cNvSpPr txBox="1"/>
          <p:nvPr/>
        </p:nvSpPr>
        <p:spPr>
          <a:xfrm>
            <a:off x="593540" y="2124489"/>
            <a:ext cx="3597460" cy="323165"/>
          </a:xfrm>
          <a:prstGeom prst="rect">
            <a:avLst/>
          </a:prstGeom>
          <a:noFill/>
        </p:spPr>
        <p:txBody>
          <a:bodyPr wrap="square" rtlCol="0">
            <a:spAutoFit/>
          </a:bodyPr>
          <a:lstStyle/>
          <a:p>
            <a:r>
              <a:rPr lang="en-US" sz="1500" i="1" dirty="0"/>
              <a:t>Ongoing political/information warfare</a:t>
            </a:r>
          </a:p>
        </p:txBody>
      </p:sp>
      <p:sp>
        <p:nvSpPr>
          <p:cNvPr id="7" name="TextBox 6"/>
          <p:cNvSpPr txBox="1"/>
          <p:nvPr/>
        </p:nvSpPr>
        <p:spPr>
          <a:xfrm>
            <a:off x="914400" y="2724835"/>
            <a:ext cx="4357283" cy="323165"/>
          </a:xfrm>
          <a:prstGeom prst="rect">
            <a:avLst/>
          </a:prstGeom>
          <a:noFill/>
        </p:spPr>
        <p:txBody>
          <a:bodyPr wrap="none" rtlCol="0">
            <a:spAutoFit/>
          </a:bodyPr>
          <a:lstStyle/>
          <a:p>
            <a:r>
              <a:rPr lang="en-US" sz="1500" i="1" dirty="0"/>
              <a:t>Manufactured or opportunistic political crisis </a:t>
            </a:r>
          </a:p>
        </p:txBody>
      </p:sp>
      <p:sp>
        <p:nvSpPr>
          <p:cNvPr id="8" name="TextBox 7"/>
          <p:cNvSpPr txBox="1"/>
          <p:nvPr/>
        </p:nvSpPr>
        <p:spPr>
          <a:xfrm>
            <a:off x="1371600" y="3276600"/>
            <a:ext cx="4562467" cy="323165"/>
          </a:xfrm>
          <a:prstGeom prst="rect">
            <a:avLst/>
          </a:prstGeom>
          <a:noFill/>
        </p:spPr>
        <p:txBody>
          <a:bodyPr wrap="none" rtlCol="0">
            <a:spAutoFit/>
          </a:bodyPr>
          <a:lstStyle/>
          <a:p>
            <a:r>
              <a:rPr lang="en-US" sz="1500" i="1" dirty="0"/>
              <a:t>“Gray Zone” conflict via irregulars and proxies  </a:t>
            </a:r>
          </a:p>
        </p:txBody>
      </p:sp>
      <p:sp>
        <p:nvSpPr>
          <p:cNvPr id="9" name="TextBox 8"/>
          <p:cNvSpPr txBox="1"/>
          <p:nvPr/>
        </p:nvSpPr>
        <p:spPr>
          <a:xfrm>
            <a:off x="2719429" y="4038600"/>
            <a:ext cx="4267200" cy="784830"/>
          </a:xfrm>
          <a:prstGeom prst="rect">
            <a:avLst/>
          </a:prstGeom>
          <a:noFill/>
        </p:spPr>
        <p:txBody>
          <a:bodyPr wrap="square" rtlCol="0">
            <a:spAutoFit/>
          </a:bodyPr>
          <a:lstStyle/>
          <a:p>
            <a:r>
              <a:rPr lang="en-US" sz="1500" i="1" dirty="0"/>
              <a:t>Local, rapid military fait accompli </a:t>
            </a:r>
          </a:p>
          <a:p>
            <a:endParaRPr lang="en-US" sz="1500" i="1" dirty="0"/>
          </a:p>
          <a:p>
            <a:r>
              <a:rPr lang="en-US" sz="1500" i="1" dirty="0"/>
              <a:t>        A2/AD bubble to deter initial response  </a:t>
            </a:r>
          </a:p>
        </p:txBody>
      </p:sp>
      <p:sp>
        <p:nvSpPr>
          <p:cNvPr id="10" name="TextBox 9"/>
          <p:cNvSpPr txBox="1"/>
          <p:nvPr/>
        </p:nvSpPr>
        <p:spPr>
          <a:xfrm>
            <a:off x="3072878" y="5008602"/>
            <a:ext cx="5842522" cy="553998"/>
          </a:xfrm>
          <a:prstGeom prst="rect">
            <a:avLst/>
          </a:prstGeom>
          <a:noFill/>
        </p:spPr>
        <p:txBody>
          <a:bodyPr wrap="square" rtlCol="0">
            <a:spAutoFit/>
          </a:bodyPr>
          <a:lstStyle/>
          <a:p>
            <a:endParaRPr lang="en-US" sz="1500" i="1" dirty="0"/>
          </a:p>
          <a:p>
            <a:r>
              <a:rPr lang="en-US" sz="1500" i="1" dirty="0"/>
              <a:t>          Conventional escalation to deter/disrupt counter-attack</a:t>
            </a:r>
          </a:p>
        </p:txBody>
      </p:sp>
      <p:sp>
        <p:nvSpPr>
          <p:cNvPr id="11" name="TextBox 10"/>
          <p:cNvSpPr txBox="1"/>
          <p:nvPr/>
        </p:nvSpPr>
        <p:spPr>
          <a:xfrm>
            <a:off x="3292548" y="5389602"/>
            <a:ext cx="4504730" cy="553998"/>
          </a:xfrm>
          <a:prstGeom prst="rect">
            <a:avLst/>
          </a:prstGeom>
          <a:noFill/>
        </p:spPr>
        <p:txBody>
          <a:bodyPr wrap="square" rtlCol="0">
            <a:spAutoFit/>
          </a:bodyPr>
          <a:lstStyle/>
          <a:p>
            <a:endParaRPr lang="en-US" sz="1500" i="1" dirty="0"/>
          </a:p>
          <a:p>
            <a:r>
              <a:rPr lang="en-US" sz="1500" i="1" dirty="0"/>
              <a:t>              Limited nuclear use to “de-escalate”</a:t>
            </a:r>
          </a:p>
        </p:txBody>
      </p:sp>
      <p:sp>
        <p:nvSpPr>
          <p:cNvPr id="21" name="TextBox 20"/>
          <p:cNvSpPr txBox="1"/>
          <p:nvPr/>
        </p:nvSpPr>
        <p:spPr>
          <a:xfrm rot="2579052">
            <a:off x="10349" y="4804941"/>
            <a:ext cx="2726030" cy="646331"/>
          </a:xfrm>
          <a:prstGeom prst="rect">
            <a:avLst/>
          </a:prstGeom>
          <a:noFill/>
        </p:spPr>
        <p:txBody>
          <a:bodyPr wrap="square" rtlCol="0">
            <a:spAutoFit/>
          </a:bodyPr>
          <a:lstStyle/>
          <a:p>
            <a:r>
              <a:rPr lang="en-US" b="0" i="1" dirty="0">
                <a:effectLst>
                  <a:outerShdw blurRad="38100" dist="38100" dir="2700000" algn="tl">
                    <a:srgbClr val="000000">
                      <a:alpha val="43137"/>
                    </a:srgbClr>
                  </a:outerShdw>
                </a:effectLst>
              </a:rPr>
              <a:t>N u c l e a r </a:t>
            </a:r>
          </a:p>
          <a:p>
            <a:r>
              <a:rPr lang="en-US" b="0" i="1" dirty="0">
                <a:effectLst>
                  <a:outerShdw blurRad="38100" dist="38100" dir="2700000" algn="tl">
                    <a:srgbClr val="000000">
                      <a:alpha val="43137"/>
                    </a:srgbClr>
                  </a:outerShdw>
                </a:effectLst>
              </a:rPr>
              <a:t>                  S h a d o w</a:t>
            </a:r>
          </a:p>
        </p:txBody>
      </p:sp>
      <p:sp>
        <p:nvSpPr>
          <p:cNvPr id="4" name="Rectangle 3"/>
          <p:cNvSpPr/>
          <p:nvPr/>
        </p:nvSpPr>
        <p:spPr>
          <a:xfrm>
            <a:off x="7179242" y="4004846"/>
            <a:ext cx="264587"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2</a:t>
            </a:r>
          </a:p>
        </p:txBody>
      </p:sp>
      <p:sp>
        <p:nvSpPr>
          <p:cNvPr id="16" name="Rectangle 15"/>
          <p:cNvSpPr/>
          <p:nvPr/>
        </p:nvSpPr>
        <p:spPr>
          <a:xfrm>
            <a:off x="6553200" y="1752600"/>
            <a:ext cx="264587"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1</a:t>
            </a:r>
          </a:p>
        </p:txBody>
      </p:sp>
      <p:sp>
        <p:nvSpPr>
          <p:cNvPr id="17" name="Rectangle 16"/>
          <p:cNvSpPr/>
          <p:nvPr/>
        </p:nvSpPr>
        <p:spPr>
          <a:xfrm>
            <a:off x="8406878" y="5681246"/>
            <a:ext cx="228600" cy="338554"/>
          </a:xfrm>
          <a:prstGeom prst="rect">
            <a:avLst/>
          </a:prstGeom>
          <a:noFill/>
        </p:spPr>
        <p:txBody>
          <a:bodyPr wrap="square" lIns="91440" tIns="45720" rIns="91440" bIns="45720">
            <a:spAutoFit/>
          </a:bodyPr>
          <a:lstStyle/>
          <a:p>
            <a:pPr algn="ctr"/>
            <a:r>
              <a:rPr lang="en-US" sz="1600" b="1" cap="none" spc="0" dirty="0">
                <a:ln w="12700" cmpd="sng">
                  <a:solidFill>
                    <a:schemeClr val="accent4"/>
                  </a:solidFill>
                  <a:prstDash val="solid"/>
                </a:ln>
                <a:solidFill>
                  <a:srgbClr val="C00000"/>
                </a:solidFill>
                <a:effectLst/>
              </a:rPr>
              <a:t>3</a:t>
            </a:r>
          </a:p>
        </p:txBody>
      </p:sp>
      <p:pic>
        <p:nvPicPr>
          <p:cNvPr id="35842" name="Picture 2" descr="Image result for map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151" y="1828800"/>
            <a:ext cx="166524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33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553998"/>
          </a:xfrm>
        </p:spPr>
        <p:txBody>
          <a:bodyPr/>
          <a:lstStyle/>
          <a:p>
            <a:r>
              <a:rPr lang="en-US" sz="3000" dirty="0"/>
              <a:t>“Integrated Strategic Deterrence”  </a:t>
            </a:r>
          </a:p>
        </p:txBody>
      </p:sp>
      <p:sp>
        <p:nvSpPr>
          <p:cNvPr id="3" name="Content Placeholder 2"/>
          <p:cNvSpPr>
            <a:spLocks noGrp="1"/>
          </p:cNvSpPr>
          <p:nvPr>
            <p:ph idx="1"/>
          </p:nvPr>
        </p:nvSpPr>
        <p:spPr>
          <a:xfrm>
            <a:off x="381000" y="1371600"/>
            <a:ext cx="8153400" cy="4495800"/>
          </a:xfrm>
        </p:spPr>
        <p:txBody>
          <a:bodyPr>
            <a:noAutofit/>
          </a:bodyPr>
          <a:lstStyle/>
          <a:p>
            <a:pPr>
              <a:lnSpc>
                <a:spcPct val="120000"/>
              </a:lnSpc>
              <a:spcAft>
                <a:spcPts val="1200"/>
              </a:spcAft>
              <a:buFont typeface="Arial" panose="020B0604020202020204" pitchFamily="34" charset="0"/>
              <a:buChar char="•"/>
            </a:pPr>
            <a:r>
              <a:rPr lang="en-US" sz="2200" i="1" dirty="0"/>
              <a:t>Widespread assumption:  </a:t>
            </a:r>
            <a:r>
              <a:rPr lang="en-US" sz="2200" dirty="0"/>
              <a:t>military capabilities can be better integrated for enhanced deterrence, escalation risk management, and Presidential decision space </a:t>
            </a:r>
          </a:p>
          <a:p>
            <a:pPr marL="0" indent="0">
              <a:lnSpc>
                <a:spcPct val="120000"/>
              </a:lnSpc>
              <a:spcBef>
                <a:spcPts val="1200"/>
              </a:spcBef>
              <a:spcAft>
                <a:spcPts val="600"/>
              </a:spcAft>
              <a:buNone/>
            </a:pPr>
            <a:endParaRPr lang="en-US" sz="1600" i="1" dirty="0"/>
          </a:p>
          <a:p>
            <a:pPr>
              <a:lnSpc>
                <a:spcPct val="120000"/>
              </a:lnSpc>
              <a:spcBef>
                <a:spcPts val="1200"/>
              </a:spcBef>
              <a:spcAft>
                <a:spcPts val="600"/>
              </a:spcAft>
              <a:buFont typeface="Arial" panose="020B0604020202020204" pitchFamily="34" charset="0"/>
              <a:buChar char="•"/>
            </a:pPr>
            <a:endParaRPr lang="en-US" sz="1600" i="1" dirty="0"/>
          </a:p>
          <a:p>
            <a:pPr>
              <a:lnSpc>
                <a:spcPct val="120000"/>
              </a:lnSpc>
              <a:spcBef>
                <a:spcPts val="1200"/>
              </a:spcBef>
              <a:spcAft>
                <a:spcPts val="600"/>
              </a:spcAft>
              <a:buFont typeface="Arial" panose="020B0604020202020204" pitchFamily="34" charset="0"/>
              <a:buChar char="•"/>
            </a:pPr>
            <a:r>
              <a:rPr lang="en-US" sz="2200" i="1" dirty="0"/>
              <a:t>Increasingly apparent reality: </a:t>
            </a:r>
            <a:r>
              <a:rPr lang="en-US" sz="2200" dirty="0"/>
              <a:t>We don’t yet know how to buy better deterrence or risk management this way </a:t>
            </a:r>
            <a:endParaRPr lang="en-US" sz="2200" i="1" dirty="0">
              <a:solidFill>
                <a:srgbClr val="C00000"/>
              </a:solidFill>
            </a:endParaRPr>
          </a:p>
          <a:p>
            <a:pPr>
              <a:lnSpc>
                <a:spcPct val="120000"/>
              </a:lnSpc>
              <a:spcBef>
                <a:spcPts val="1200"/>
              </a:spcBef>
              <a:spcAft>
                <a:spcPts val="600"/>
              </a:spcAft>
              <a:buFont typeface="Arial" panose="020B0604020202020204" pitchFamily="34" charset="0"/>
              <a:buChar char="•"/>
            </a:pPr>
            <a:r>
              <a:rPr lang="en-US" sz="2200" i="1" dirty="0"/>
              <a:t>How important is this?  </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69</a:t>
            </a:fld>
            <a:endParaRPr lang="en-US" altLang="en-US"/>
          </a:p>
        </p:txBody>
      </p:sp>
      <p:sp>
        <p:nvSpPr>
          <p:cNvPr id="12" name="Oval 11"/>
          <p:cNvSpPr/>
          <p:nvPr/>
        </p:nvSpPr>
        <p:spPr bwMode="auto">
          <a:xfrm>
            <a:off x="2438400" y="2895600"/>
            <a:ext cx="1447800" cy="381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050" i="1" dirty="0">
                <a:solidFill>
                  <a:srgbClr val="D22210"/>
                </a:solidFill>
                <a:latin typeface="Arial" charset="0"/>
              </a:rPr>
              <a:t>conventional</a:t>
            </a:r>
          </a:p>
        </p:txBody>
      </p:sp>
      <p:sp>
        <p:nvSpPr>
          <p:cNvPr id="13" name="Oval 12"/>
          <p:cNvSpPr/>
          <p:nvPr/>
        </p:nvSpPr>
        <p:spPr bwMode="auto">
          <a:xfrm>
            <a:off x="3810000" y="2895600"/>
            <a:ext cx="1447800" cy="381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400" i="1" dirty="0">
                <a:solidFill>
                  <a:srgbClr val="D22210"/>
                </a:solidFill>
                <a:latin typeface="Arial" charset="0"/>
              </a:rPr>
              <a:t>cyber</a:t>
            </a:r>
          </a:p>
        </p:txBody>
      </p:sp>
      <p:sp>
        <p:nvSpPr>
          <p:cNvPr id="14" name="Oval 13"/>
          <p:cNvSpPr/>
          <p:nvPr/>
        </p:nvSpPr>
        <p:spPr bwMode="auto">
          <a:xfrm>
            <a:off x="5105400" y="2895600"/>
            <a:ext cx="1447800" cy="381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400" i="1" dirty="0">
                <a:solidFill>
                  <a:srgbClr val="D22210"/>
                </a:solidFill>
                <a:latin typeface="Arial" charset="0"/>
              </a:rPr>
              <a:t>space</a:t>
            </a:r>
          </a:p>
        </p:txBody>
      </p:sp>
      <p:sp>
        <p:nvSpPr>
          <p:cNvPr id="15" name="Oval 14"/>
          <p:cNvSpPr/>
          <p:nvPr/>
        </p:nvSpPr>
        <p:spPr bwMode="auto">
          <a:xfrm>
            <a:off x="3810000" y="3200400"/>
            <a:ext cx="1447800" cy="381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200" i="1" dirty="0">
                <a:solidFill>
                  <a:srgbClr val="D22210"/>
                </a:solidFill>
                <a:latin typeface="Arial" charset="0"/>
              </a:rPr>
              <a:t>BMD/CMD</a:t>
            </a:r>
          </a:p>
        </p:txBody>
      </p:sp>
      <p:sp>
        <p:nvSpPr>
          <p:cNvPr id="16" name="Oval 15"/>
          <p:cNvSpPr/>
          <p:nvPr/>
        </p:nvSpPr>
        <p:spPr bwMode="auto">
          <a:xfrm>
            <a:off x="5105400" y="3200400"/>
            <a:ext cx="1447800" cy="381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400" i="1" dirty="0">
                <a:solidFill>
                  <a:srgbClr val="D22210"/>
                </a:solidFill>
                <a:latin typeface="Arial" charset="0"/>
              </a:rPr>
              <a:t>ISR </a:t>
            </a:r>
          </a:p>
        </p:txBody>
      </p:sp>
      <p:sp>
        <p:nvSpPr>
          <p:cNvPr id="11" name="Oval 10"/>
          <p:cNvSpPr/>
          <p:nvPr/>
        </p:nvSpPr>
        <p:spPr bwMode="auto">
          <a:xfrm>
            <a:off x="2438400" y="3200400"/>
            <a:ext cx="1447800" cy="381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400" i="1" dirty="0">
                <a:solidFill>
                  <a:srgbClr val="D22210"/>
                </a:solidFill>
                <a:latin typeface="Arial" charset="0"/>
              </a:rPr>
              <a:t>nuclear</a:t>
            </a:r>
            <a:r>
              <a:rPr lang="en-US" sz="1200" i="1" dirty="0">
                <a:solidFill>
                  <a:srgbClr val="D22210"/>
                </a:solidFill>
                <a:latin typeface="Arial" charset="0"/>
              </a:rPr>
              <a:t> </a:t>
            </a:r>
          </a:p>
        </p:txBody>
      </p:sp>
    </p:spTree>
    <p:extLst>
      <p:ext uri="{BB962C8B-B14F-4D97-AF65-F5344CB8AC3E}">
        <p14:creationId xmlns:p14="http://schemas.microsoft.com/office/powerpoint/2010/main" val="215123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Adversary Calculus </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263143670"/>
              </p:ext>
            </p:extLst>
          </p:nvPr>
        </p:nvGraphicFramePr>
        <p:xfrm>
          <a:off x="982277" y="1752601"/>
          <a:ext cx="7010400" cy="2189971"/>
        </p:xfrm>
        <a:graphic>
          <a:graphicData uri="http://schemas.openxmlformats.org/drawingml/2006/table">
            <a:tbl>
              <a:tblPr firstRow="1" bandRow="1">
                <a:tableStyleId>{616DA210-FB5B-4158-B5E0-FEB733F419BA}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142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Costs of Action</a:t>
                      </a:r>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Benefits of Action</a:t>
                      </a:r>
                    </a:p>
                    <a:p>
                      <a:pPr algn="ctr"/>
                      <a:endParaRPr lang="en-US" sz="2000" b="1" dirty="0"/>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0"/>
                  </a:ext>
                </a:extLst>
              </a:tr>
              <a:tr h="1046972">
                <a:tc>
                  <a:txBody>
                    <a:bodyPr/>
                    <a:lstStyle/>
                    <a:p>
                      <a:pPr algn="ctr"/>
                      <a:r>
                        <a:rPr lang="en-US" sz="2000" b="1" dirty="0"/>
                        <a:t>Benefits</a:t>
                      </a:r>
                      <a:r>
                        <a:rPr lang="en-US" sz="2000" b="1" baseline="0" dirty="0"/>
                        <a:t> of Restraint </a:t>
                      </a:r>
                      <a:endParaRPr lang="en-US" sz="2000" b="1" dirty="0"/>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z="2000" b="1" dirty="0"/>
                        <a:t>Costs of Restraint</a:t>
                      </a:r>
                      <a:r>
                        <a:rPr lang="en-US" sz="2000" b="1" baseline="0" dirty="0"/>
                        <a:t> </a:t>
                      </a:r>
                      <a:endParaRPr lang="en-US" sz="2000" b="1" dirty="0"/>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1"/>
                  </a:ext>
                </a:extLst>
              </a:tr>
            </a:tbl>
          </a:graphicData>
        </a:graphic>
      </p:graphicFrame>
      <p:sp>
        <p:nvSpPr>
          <p:cNvPr id="8" name="Rectangle 7"/>
          <p:cNvSpPr/>
          <p:nvPr/>
        </p:nvSpPr>
        <p:spPr>
          <a:xfrm>
            <a:off x="304800" y="1092583"/>
            <a:ext cx="9067800" cy="461665"/>
          </a:xfrm>
          <a:prstGeom prst="rect">
            <a:avLst/>
          </a:prstGeom>
        </p:spPr>
        <p:txBody>
          <a:bodyPr wrap="square">
            <a:spAutoFit/>
          </a:bodyPr>
          <a:lstStyle/>
          <a:p>
            <a:endParaRPr lang="en-US" sz="2400" dirty="0"/>
          </a:p>
        </p:txBody>
      </p:sp>
      <p:sp>
        <p:nvSpPr>
          <p:cNvPr id="13" name="TextBox 12"/>
          <p:cNvSpPr txBox="1"/>
          <p:nvPr/>
        </p:nvSpPr>
        <p:spPr>
          <a:xfrm>
            <a:off x="1447800" y="4126468"/>
            <a:ext cx="2667000" cy="369332"/>
          </a:xfrm>
          <a:prstGeom prst="rect">
            <a:avLst/>
          </a:prstGeom>
          <a:noFill/>
        </p:spPr>
        <p:txBody>
          <a:bodyPr wrap="square" rtlCol="0">
            <a:spAutoFit/>
          </a:bodyPr>
          <a:lstStyle/>
          <a:p>
            <a:r>
              <a:rPr lang="en-US" i="1" dirty="0">
                <a:solidFill>
                  <a:srgbClr val="0000FF"/>
                </a:solidFill>
              </a:rPr>
              <a:t>Blue seeks to increase </a:t>
            </a:r>
          </a:p>
        </p:txBody>
      </p:sp>
      <p:sp>
        <p:nvSpPr>
          <p:cNvPr id="5" name="Down Arrow 4"/>
          <p:cNvSpPr/>
          <p:nvPr/>
        </p:nvSpPr>
        <p:spPr bwMode="auto">
          <a:xfrm rot="10800000">
            <a:off x="152400" y="1964495"/>
            <a:ext cx="609600" cy="1769305"/>
          </a:xfrm>
          <a:prstGeom prst="downArrow">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Down Arrow 17"/>
          <p:cNvSpPr/>
          <p:nvPr/>
        </p:nvSpPr>
        <p:spPr bwMode="auto">
          <a:xfrm>
            <a:off x="8229600" y="1964495"/>
            <a:ext cx="609600" cy="1769305"/>
          </a:xfrm>
          <a:prstGeom prst="downArrow">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TextBox 19"/>
          <p:cNvSpPr txBox="1"/>
          <p:nvPr/>
        </p:nvSpPr>
        <p:spPr>
          <a:xfrm>
            <a:off x="4953000" y="4114800"/>
            <a:ext cx="2590799" cy="369332"/>
          </a:xfrm>
          <a:prstGeom prst="rect">
            <a:avLst/>
          </a:prstGeom>
          <a:noFill/>
        </p:spPr>
        <p:txBody>
          <a:bodyPr wrap="square" rtlCol="0">
            <a:spAutoFit/>
          </a:bodyPr>
          <a:lstStyle/>
          <a:p>
            <a:r>
              <a:rPr lang="en-US" i="1" dirty="0">
                <a:solidFill>
                  <a:srgbClr val="0000FF"/>
                </a:solidFill>
              </a:rPr>
              <a:t>Blue seeks to reduce  </a:t>
            </a:r>
          </a:p>
        </p:txBody>
      </p:sp>
    </p:spTree>
    <p:extLst>
      <p:ext uri="{BB962C8B-B14F-4D97-AF65-F5344CB8AC3E}">
        <p14:creationId xmlns:p14="http://schemas.microsoft.com/office/powerpoint/2010/main" val="335487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18" grpId="0" animBg="1"/>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46331"/>
          </a:xfrm>
        </p:spPr>
        <p:txBody>
          <a:bodyPr/>
          <a:lstStyle/>
          <a:p>
            <a:r>
              <a:rPr lang="en-US" sz="3600" dirty="0"/>
              <a:t>And… </a:t>
            </a:r>
          </a:p>
        </p:txBody>
      </p:sp>
      <p:sp>
        <p:nvSpPr>
          <p:cNvPr id="3" name="Content Placeholder 2"/>
          <p:cNvSpPr>
            <a:spLocks noGrp="1"/>
          </p:cNvSpPr>
          <p:nvPr>
            <p:ph idx="1"/>
          </p:nvPr>
        </p:nvSpPr>
        <p:spPr>
          <a:xfrm>
            <a:off x="304800" y="1371600"/>
            <a:ext cx="7603044" cy="4572000"/>
          </a:xfrm>
        </p:spPr>
        <p:txBody>
          <a:bodyPr/>
          <a:lstStyle/>
          <a:p>
            <a:pPr marL="0" indent="0">
              <a:buNone/>
            </a:pPr>
            <a:r>
              <a:rPr lang="en-US" sz="2800" b="1" i="1" dirty="0">
                <a:solidFill>
                  <a:srgbClr val="7030A0"/>
                </a:solidFill>
              </a:rPr>
              <a:t>“U.S. forces will ensure their ability to integrate nuclear and non-nuclear military planning and operations.  Combatant Commands and Service components will be organized and resourced for this mission, and will plan, train, and exercise to integrate U.S. nuclear and non-nuclear forces and operate in the face of adversary nuclear threats and attacks.”</a:t>
            </a:r>
          </a:p>
          <a:p>
            <a:endParaRPr lang="en-US" sz="1600" b="1" i="1" dirty="0">
              <a:solidFill>
                <a:srgbClr val="7030A0"/>
              </a:solidFill>
            </a:endParaRPr>
          </a:p>
          <a:p>
            <a:pPr marL="0" indent="0">
              <a:buNone/>
            </a:pPr>
            <a:r>
              <a:rPr lang="en-US" sz="1600" b="1" i="1" dirty="0">
                <a:solidFill>
                  <a:srgbClr val="7030A0"/>
                </a:solidFill>
              </a:rPr>
              <a:t>	</a:t>
            </a:r>
          </a:p>
          <a:p>
            <a:endParaRPr lang="en-US" sz="1600" b="1" i="1" dirty="0">
              <a:solidFill>
                <a:srgbClr val="7030A0"/>
              </a:solidFill>
            </a:endParaRPr>
          </a:p>
          <a:p>
            <a:endParaRPr lang="en-US" sz="16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70</a:t>
            </a:fld>
            <a:endParaRPr lang="en-US" altLang="en-US"/>
          </a:p>
        </p:txBody>
      </p:sp>
      <p:pic>
        <p:nvPicPr>
          <p:cNvPr id="5" name="Picture 2" descr="NPR Cover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844" y="1"/>
            <a:ext cx="123615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832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81000"/>
            <a:ext cx="9037093" cy="954107"/>
          </a:xfrm>
        </p:spPr>
        <p:txBody>
          <a:bodyPr/>
          <a:lstStyle/>
          <a:p>
            <a:r>
              <a:rPr lang="en-US" sz="2800" dirty="0"/>
              <a:t>Can Terrorists or VEOs Be Deterred from Using WMD?</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71</a:t>
            </a:fld>
            <a:endParaRPr lang="en-US" altLang="en-US"/>
          </a:p>
        </p:txBody>
      </p:sp>
      <p:sp>
        <p:nvSpPr>
          <p:cNvPr id="5" name="Flowchart: Connector 4"/>
          <p:cNvSpPr/>
          <p:nvPr/>
        </p:nvSpPr>
        <p:spPr bwMode="auto">
          <a:xfrm>
            <a:off x="1066800" y="1676400"/>
            <a:ext cx="457200" cy="457200"/>
          </a:xfrm>
          <a:prstGeom prst="flowChartConnector">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8000"/>
              </a:solidFill>
              <a:effectLst/>
              <a:latin typeface="Arial" charset="0"/>
            </a:endParaRPr>
          </a:p>
        </p:txBody>
      </p:sp>
      <p:sp>
        <p:nvSpPr>
          <p:cNvPr id="7" name="TextBox 6"/>
          <p:cNvSpPr txBox="1"/>
          <p:nvPr/>
        </p:nvSpPr>
        <p:spPr>
          <a:xfrm>
            <a:off x="1905000" y="1600200"/>
            <a:ext cx="5486400" cy="707886"/>
          </a:xfrm>
          <a:prstGeom prst="rect">
            <a:avLst/>
          </a:prstGeom>
          <a:noFill/>
        </p:spPr>
        <p:txBody>
          <a:bodyPr wrap="square" rtlCol="0">
            <a:spAutoFit/>
          </a:bodyPr>
          <a:lstStyle/>
          <a:p>
            <a:r>
              <a:rPr lang="en-US" sz="2000" dirty="0"/>
              <a:t>Sure –  every actor weighs costs, risks and benefits, and these can be influenced </a:t>
            </a:r>
          </a:p>
        </p:txBody>
      </p:sp>
      <p:sp>
        <p:nvSpPr>
          <p:cNvPr id="8" name="Flowchart: Connector 7"/>
          <p:cNvSpPr/>
          <p:nvPr/>
        </p:nvSpPr>
        <p:spPr bwMode="auto">
          <a:xfrm>
            <a:off x="1066800" y="4876800"/>
            <a:ext cx="457200" cy="457200"/>
          </a:xfrm>
          <a:prstGeom prst="flowChartConnector">
            <a:avLst/>
          </a:prstGeom>
          <a:solidFill>
            <a:srgbClr val="E6A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8000"/>
              </a:solidFill>
              <a:effectLst/>
              <a:latin typeface="Arial" charset="0"/>
            </a:endParaRPr>
          </a:p>
        </p:txBody>
      </p:sp>
      <p:sp>
        <p:nvSpPr>
          <p:cNvPr id="9" name="TextBox 8"/>
          <p:cNvSpPr txBox="1"/>
          <p:nvPr/>
        </p:nvSpPr>
        <p:spPr>
          <a:xfrm>
            <a:off x="1905000" y="4857690"/>
            <a:ext cx="6477000" cy="400110"/>
          </a:xfrm>
          <a:prstGeom prst="rect">
            <a:avLst/>
          </a:prstGeom>
          <a:noFill/>
        </p:spPr>
        <p:txBody>
          <a:bodyPr wrap="square" rtlCol="0">
            <a:spAutoFit/>
          </a:bodyPr>
          <a:lstStyle/>
          <a:p>
            <a:r>
              <a:rPr lang="en-US" sz="2000" dirty="0"/>
              <a:t>Maybe – it depends on the circumstances </a:t>
            </a:r>
          </a:p>
        </p:txBody>
      </p:sp>
      <p:sp>
        <p:nvSpPr>
          <p:cNvPr id="3" name="TextBox 2"/>
          <p:cNvSpPr txBox="1"/>
          <p:nvPr/>
        </p:nvSpPr>
        <p:spPr>
          <a:xfrm>
            <a:off x="2660282" y="2514600"/>
            <a:ext cx="4045318" cy="2862322"/>
          </a:xfrm>
          <a:prstGeom prst="rect">
            <a:avLst/>
          </a:prstGeom>
          <a:noFill/>
        </p:spPr>
        <p:txBody>
          <a:bodyPr wrap="square" rtlCol="0">
            <a:spAutoFit/>
          </a:bodyPr>
          <a:lstStyle/>
          <a:p>
            <a:endParaRPr lang="en-US" i="1" dirty="0">
              <a:solidFill>
                <a:srgbClr val="FF0000"/>
              </a:solidFill>
            </a:endParaRPr>
          </a:p>
          <a:p>
            <a:endParaRPr lang="en-US" i="1" dirty="0">
              <a:solidFill>
                <a:srgbClr val="FF0000"/>
              </a:solidFill>
            </a:endParaRPr>
          </a:p>
          <a:p>
            <a:r>
              <a:rPr lang="en-US" i="1" dirty="0">
                <a:solidFill>
                  <a:srgbClr val="FF0000"/>
                </a:solidFill>
              </a:rPr>
              <a:t>Can / should we deter Iran from transferring WMD to proxy forces?   </a:t>
            </a:r>
          </a:p>
          <a:p>
            <a:endParaRPr lang="en-US" i="1" dirty="0">
              <a:solidFill>
                <a:srgbClr val="FF0000"/>
              </a:solidFill>
            </a:endParaRPr>
          </a:p>
          <a:p>
            <a:r>
              <a:rPr lang="en-US" i="1" dirty="0">
                <a:solidFill>
                  <a:srgbClr val="FF0000"/>
                </a:solidFill>
              </a:rPr>
              <a:t>    </a:t>
            </a:r>
          </a:p>
          <a:p>
            <a:endParaRPr lang="en-US" i="1" dirty="0">
              <a:solidFill>
                <a:srgbClr val="FF0000"/>
              </a:solidFill>
            </a:endParaRPr>
          </a:p>
          <a:p>
            <a:endParaRPr lang="en-US" i="1" dirty="0">
              <a:solidFill>
                <a:srgbClr val="FF0000"/>
              </a:solidFill>
            </a:endParaRPr>
          </a:p>
          <a:p>
            <a:endParaRPr lang="en-US" i="1" dirty="0">
              <a:solidFill>
                <a:srgbClr val="FF0000"/>
              </a:solidFill>
            </a:endParaRPr>
          </a:p>
          <a:p>
            <a:endParaRPr lang="en-US" i="1" dirty="0">
              <a:solidFill>
                <a:srgbClr val="FF0000"/>
              </a:solidFill>
            </a:endParaRPr>
          </a:p>
        </p:txBody>
      </p:sp>
    </p:spTree>
    <p:extLst>
      <p:ext uri="{BB962C8B-B14F-4D97-AF65-F5344CB8AC3E}">
        <p14:creationId xmlns:p14="http://schemas.microsoft.com/office/powerpoint/2010/main" val="126105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If Deterrence is an Influence Operation….</a:t>
            </a:r>
          </a:p>
        </p:txBody>
      </p:sp>
      <p:sp>
        <p:nvSpPr>
          <p:cNvPr id="3" name="Content Placeholder 2"/>
          <p:cNvSpPr>
            <a:spLocks noGrp="1"/>
          </p:cNvSpPr>
          <p:nvPr>
            <p:ph idx="1"/>
          </p:nvPr>
        </p:nvSpPr>
        <p:spPr>
          <a:xfrm>
            <a:off x="304800" y="1371600"/>
            <a:ext cx="8061960" cy="5410200"/>
          </a:xfrm>
        </p:spPr>
        <p:txBody>
          <a:bodyPr>
            <a:normAutofit fontScale="92500" lnSpcReduction="20000"/>
          </a:bodyPr>
          <a:lstStyle/>
          <a:p>
            <a:pPr marL="0" indent="0">
              <a:buNone/>
            </a:pPr>
            <a:r>
              <a:rPr lang="en-US" sz="1600" i="1" dirty="0"/>
              <a:t>….How can we get better at “strategic messaging?” </a:t>
            </a:r>
            <a:endParaRPr lang="en-US" sz="1600" dirty="0"/>
          </a:p>
          <a:p>
            <a:pPr lvl="1"/>
            <a:r>
              <a:rPr lang="en-US" sz="1600" dirty="0"/>
              <a:t>Shape adversary perceptions to reduce confidence, induce restraint</a:t>
            </a:r>
          </a:p>
          <a:p>
            <a:pPr lvl="1"/>
            <a:r>
              <a:rPr lang="en-US" sz="1600" dirty="0"/>
              <a:t>Reassure allies/onlookers </a:t>
            </a:r>
          </a:p>
          <a:p>
            <a:pPr lvl="1"/>
            <a:r>
              <a:rPr lang="en-US" sz="1600" dirty="0"/>
              <a:t>Reinforce legitimacy </a:t>
            </a:r>
          </a:p>
          <a:p>
            <a:pPr lvl="1"/>
            <a:r>
              <a:rPr lang="en-US" sz="1600" dirty="0"/>
              <a:t>Look for resolution </a:t>
            </a:r>
            <a:endParaRPr lang="en-US" sz="1600" b="1" i="1" u="sng" dirty="0">
              <a:solidFill>
                <a:srgbClr val="C00000"/>
              </a:solidFill>
            </a:endParaRPr>
          </a:p>
          <a:p>
            <a:pPr lvl="1"/>
            <a:endParaRPr lang="en-US" sz="1800" i="1" dirty="0"/>
          </a:p>
          <a:p>
            <a:pPr marL="0" indent="0" algn="ctr">
              <a:spcBef>
                <a:spcPts val="0"/>
              </a:spcBef>
              <a:buNone/>
            </a:pPr>
            <a:endParaRPr lang="en-US" sz="1800" i="1" dirty="0"/>
          </a:p>
          <a:p>
            <a:pPr lvl="2"/>
            <a:r>
              <a:rPr lang="en-US" sz="1600" b="1" i="1" u="sng" dirty="0">
                <a:solidFill>
                  <a:srgbClr val="C00000"/>
                </a:solidFill>
              </a:rPr>
              <a:t>Strategic intent </a:t>
            </a:r>
            <a:r>
              <a:rPr lang="en-US" sz="1600" b="1" i="1" dirty="0">
                <a:solidFill>
                  <a:srgbClr val="C00000"/>
                </a:solidFill>
              </a:rPr>
              <a:t>– policies, objectives, resolve, redlines….</a:t>
            </a:r>
          </a:p>
          <a:p>
            <a:pPr lvl="2"/>
            <a:r>
              <a:rPr lang="en-US" sz="1600" b="1" i="1" u="sng" dirty="0">
                <a:solidFill>
                  <a:srgbClr val="C00000"/>
                </a:solidFill>
              </a:rPr>
              <a:t>Unity of effort </a:t>
            </a:r>
            <a:r>
              <a:rPr lang="en-US" sz="1600" b="1" i="1" dirty="0">
                <a:solidFill>
                  <a:srgbClr val="C00000"/>
                </a:solidFill>
              </a:rPr>
              <a:t>– national, alliances, coalitions, international….   </a:t>
            </a:r>
          </a:p>
          <a:p>
            <a:pPr lvl="2"/>
            <a:r>
              <a:rPr lang="en-US" sz="1600" b="1" i="1" u="sng" dirty="0">
                <a:solidFill>
                  <a:srgbClr val="C00000"/>
                </a:solidFill>
              </a:rPr>
              <a:t>Adversary </a:t>
            </a:r>
            <a:r>
              <a:rPr lang="en-US" sz="1600" b="1" i="1" dirty="0">
                <a:solidFill>
                  <a:srgbClr val="C00000"/>
                </a:solidFill>
              </a:rPr>
              <a:t>vulnerabilities – we understand and can exploit </a:t>
            </a:r>
          </a:p>
          <a:p>
            <a:pPr lvl="2"/>
            <a:r>
              <a:rPr lang="en-US" sz="1600" b="1" i="1" u="sng" dirty="0">
                <a:solidFill>
                  <a:srgbClr val="C00000"/>
                </a:solidFill>
              </a:rPr>
              <a:t>Adaptability and resilience </a:t>
            </a:r>
            <a:r>
              <a:rPr lang="en-US" sz="1600" b="1" i="1" dirty="0">
                <a:solidFill>
                  <a:srgbClr val="C00000"/>
                </a:solidFill>
              </a:rPr>
              <a:t>– our vulnerabilities are manageable</a:t>
            </a:r>
          </a:p>
          <a:p>
            <a:pPr lvl="2"/>
            <a:r>
              <a:rPr lang="en-US" sz="1600" b="1" i="1" u="sng" dirty="0">
                <a:solidFill>
                  <a:srgbClr val="C00000"/>
                </a:solidFill>
              </a:rPr>
              <a:t>Capabilities </a:t>
            </a:r>
            <a:r>
              <a:rPr lang="en-US" sz="1600" b="1" i="1" dirty="0">
                <a:solidFill>
                  <a:srgbClr val="C00000"/>
                </a:solidFill>
              </a:rPr>
              <a:t>– via testing, demonstrations, evaluations, adaptations…. </a:t>
            </a:r>
          </a:p>
          <a:p>
            <a:pPr lvl="2"/>
            <a:r>
              <a:rPr lang="en-US" sz="1600" b="1" i="1" u="sng" dirty="0">
                <a:solidFill>
                  <a:srgbClr val="C00000"/>
                </a:solidFill>
              </a:rPr>
              <a:t>Exercises </a:t>
            </a:r>
            <a:r>
              <a:rPr lang="en-US" sz="1600" b="1" i="1" dirty="0">
                <a:solidFill>
                  <a:srgbClr val="C00000"/>
                </a:solidFill>
              </a:rPr>
              <a:t>– big, small, integrated, multinational…. </a:t>
            </a:r>
          </a:p>
          <a:p>
            <a:pPr lvl="2"/>
            <a:r>
              <a:rPr lang="en-US" sz="1600" b="1" i="1" u="sng" dirty="0">
                <a:solidFill>
                  <a:srgbClr val="C00000"/>
                </a:solidFill>
              </a:rPr>
              <a:t>“Off ramps” </a:t>
            </a:r>
            <a:r>
              <a:rPr lang="en-US" sz="1600" b="1" i="1" dirty="0">
                <a:solidFill>
                  <a:srgbClr val="C00000"/>
                </a:solidFill>
              </a:rPr>
              <a:t>– to leave the adversary something to lose</a:t>
            </a:r>
          </a:p>
          <a:p>
            <a:pPr lvl="2"/>
            <a:endParaRPr lang="en-US" sz="1600" b="1" i="1" dirty="0">
              <a:solidFill>
                <a:srgbClr val="C00000"/>
              </a:solidFill>
            </a:endParaRPr>
          </a:p>
          <a:p>
            <a:pPr lvl="2"/>
            <a:endParaRPr lang="en-US" sz="1600" dirty="0">
              <a:solidFill>
                <a:srgbClr val="C00000"/>
              </a:solidFill>
            </a:endParaRPr>
          </a:p>
          <a:p>
            <a:pPr marL="457200" lvl="1" indent="0">
              <a:buNone/>
            </a:pPr>
            <a:r>
              <a:rPr lang="en-US" sz="1800" i="1" u="sng" dirty="0"/>
              <a:t>A couple of worries</a:t>
            </a:r>
          </a:p>
          <a:p>
            <a:pPr lvl="2"/>
            <a:r>
              <a:rPr lang="en-US" sz="1600" dirty="0"/>
              <a:t>Too much noise </a:t>
            </a:r>
          </a:p>
          <a:p>
            <a:pPr lvl="2"/>
            <a:r>
              <a:rPr lang="en-US" sz="1600" dirty="0"/>
              <a:t>An “information-denied” operational environment </a:t>
            </a:r>
          </a:p>
          <a:p>
            <a:pPr lvl="2"/>
            <a:r>
              <a:rPr lang="en-US" sz="1600" dirty="0"/>
              <a:t>Is IC postured to support?  </a:t>
            </a:r>
          </a:p>
          <a:p>
            <a:pPr marL="914400" lvl="2" indent="0">
              <a:buNone/>
            </a:pPr>
            <a:endParaRPr lang="en-US" sz="1600" dirty="0"/>
          </a:p>
          <a:p>
            <a:pPr marL="457200" lvl="1" indent="0">
              <a:buNone/>
            </a:pPr>
            <a:r>
              <a:rPr lang="en-US" sz="1800" dirty="0">
                <a:solidFill>
                  <a:srgbClr val="C00000"/>
                </a:solidFill>
              </a:rPr>
              <a:t>	</a:t>
            </a:r>
          </a:p>
          <a:p>
            <a:pPr marL="1371600" lvl="3" indent="0">
              <a:buNone/>
            </a:pPr>
            <a:endParaRPr lang="en-US" sz="1600" dirty="0">
              <a:solidFill>
                <a:srgbClr val="C00000"/>
              </a:solidFill>
            </a:endParaRPr>
          </a:p>
          <a:p>
            <a:pPr marL="1371600" lvl="3" indent="0">
              <a:buNone/>
            </a:pPr>
            <a:endParaRPr lang="en-US" sz="1800" i="1" dirty="0"/>
          </a:p>
          <a:p>
            <a:pPr lvl="6"/>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72</a:t>
            </a:fld>
            <a:endParaRPr lang="en-US" altLang="en-US"/>
          </a:p>
        </p:txBody>
      </p:sp>
    </p:spTree>
    <p:extLst>
      <p:ext uri="{BB962C8B-B14F-4D97-AF65-F5344CB8AC3E}">
        <p14:creationId xmlns:p14="http://schemas.microsoft.com/office/powerpoint/2010/main" val="2252076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1046440"/>
          </a:xfrm>
        </p:spPr>
        <p:txBody>
          <a:bodyPr/>
          <a:lstStyle/>
          <a:p>
            <a:r>
              <a:rPr lang="en-US" sz="3200" dirty="0"/>
              <a:t>JPME Special Area of Emphasis  </a:t>
            </a:r>
            <a:br>
              <a:rPr lang="en-US" sz="3200" dirty="0"/>
            </a:br>
            <a:endParaRPr lang="en-US" sz="3000" dirty="0"/>
          </a:p>
        </p:txBody>
      </p:sp>
      <p:sp>
        <p:nvSpPr>
          <p:cNvPr id="3" name="Content Placeholder 2"/>
          <p:cNvSpPr>
            <a:spLocks noGrp="1"/>
          </p:cNvSpPr>
          <p:nvPr>
            <p:ph idx="1"/>
          </p:nvPr>
        </p:nvSpPr>
        <p:spPr>
          <a:xfrm>
            <a:off x="762000" y="1066800"/>
            <a:ext cx="7543800" cy="4724400"/>
          </a:xfrm>
        </p:spPr>
        <p:txBody>
          <a:bodyPr>
            <a:noAutofit/>
          </a:bodyPr>
          <a:lstStyle/>
          <a:p>
            <a:pPr marL="0" indent="0">
              <a:buNone/>
            </a:pPr>
            <a:endParaRPr lang="en-US" sz="1800" b="1" u="sng" dirty="0"/>
          </a:p>
          <a:p>
            <a:pPr marL="0" indent="0">
              <a:buNone/>
            </a:pPr>
            <a:r>
              <a:rPr lang="en-US" sz="2800" b="1" dirty="0"/>
              <a:t>Strategic Deterrence in the 21</a:t>
            </a:r>
            <a:r>
              <a:rPr lang="en-US" sz="2800" b="1" baseline="30000" dirty="0"/>
              <a:t>st</a:t>
            </a:r>
            <a:r>
              <a:rPr lang="en-US" sz="2800" b="1" dirty="0"/>
              <a:t> Century</a:t>
            </a:r>
          </a:p>
          <a:p>
            <a:pPr marL="0" indent="0">
              <a:buNone/>
            </a:pPr>
            <a:endParaRPr lang="en-US" sz="1800" b="1" dirty="0"/>
          </a:p>
          <a:p>
            <a:pPr marL="0" indent="0">
              <a:lnSpc>
                <a:spcPct val="114000"/>
              </a:lnSpc>
              <a:buNone/>
            </a:pPr>
            <a:r>
              <a:rPr lang="en-US" sz="1800" i="1" dirty="0"/>
              <a:t>Deterrence today is more complex and in some ways more difficult than during the Cold War. We now must deter multiple nuclear armed-states simultaneously through multiple domains, across regions, and with multiple methods, including forward presence and the use of conventional  forces.  The risk that a regional adversary will try to escalate its way out of a conventional conflict is growing….Yet JPME generally treats nuclear deterrence as a Cold War relic and cross-domain deterrence as an interesting experiment; </a:t>
            </a:r>
            <a:r>
              <a:rPr lang="en-US" sz="1800" i="1" dirty="0">
                <a:solidFill>
                  <a:srgbClr val="C00000"/>
                </a:solidFill>
              </a:rPr>
              <a:t>there is a critical need to raise the bar both in content and in levels of learning across the Joint Force.  </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73</a:t>
            </a:fld>
            <a:endParaRPr lang="en-US" altLang="en-US"/>
          </a:p>
        </p:txBody>
      </p:sp>
    </p:spTree>
    <p:extLst>
      <p:ext uri="{BB962C8B-B14F-4D97-AF65-F5344CB8AC3E}">
        <p14:creationId xmlns:p14="http://schemas.microsoft.com/office/powerpoint/2010/main" val="3948624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868" y="1143000"/>
            <a:ext cx="7936892" cy="5029200"/>
          </a:xfrm>
        </p:spPr>
        <p:txBody>
          <a:bodyPr/>
          <a:lstStyle/>
          <a:p>
            <a:pPr marL="630936" lvl="2" indent="-342900">
              <a:spcBef>
                <a:spcPts val="1200"/>
              </a:spcBef>
              <a:spcAft>
                <a:spcPts val="600"/>
              </a:spcAft>
            </a:pPr>
            <a:r>
              <a:rPr lang="en-US" sz="1600" dirty="0"/>
              <a:t>Expanded NATO Response Force </a:t>
            </a:r>
          </a:p>
          <a:p>
            <a:pPr marL="630936" lvl="2" indent="-342900">
              <a:spcBef>
                <a:spcPts val="1200"/>
              </a:spcBef>
              <a:spcAft>
                <a:spcPts val="600"/>
              </a:spcAft>
            </a:pPr>
            <a:r>
              <a:rPr lang="en-US" sz="1600" dirty="0"/>
              <a:t>Expanded Baltic Air Policing </a:t>
            </a:r>
          </a:p>
          <a:p>
            <a:pPr marL="630936" lvl="2" indent="-342900">
              <a:spcBef>
                <a:spcPts val="1200"/>
              </a:spcBef>
              <a:spcAft>
                <a:spcPts val="600"/>
              </a:spcAft>
            </a:pPr>
            <a:r>
              <a:rPr lang="en-US" sz="1600" dirty="0"/>
              <a:t>New Very High Readiness Joint Task Force</a:t>
            </a:r>
          </a:p>
          <a:p>
            <a:pPr marL="630936" lvl="2" indent="-342900">
              <a:spcBef>
                <a:spcPts val="1200"/>
              </a:spcBef>
              <a:spcAft>
                <a:spcPts val="600"/>
              </a:spcAft>
            </a:pPr>
            <a:r>
              <a:rPr lang="en-US" sz="1600" dirty="0"/>
              <a:t>NATO Readiness Initiative </a:t>
            </a:r>
          </a:p>
          <a:p>
            <a:pPr marL="630936" lvl="2" indent="-342900">
              <a:spcBef>
                <a:spcPts val="1200"/>
              </a:spcBef>
              <a:spcAft>
                <a:spcPts val="600"/>
              </a:spcAft>
            </a:pPr>
            <a:r>
              <a:rPr lang="en-US" sz="1600" dirty="0"/>
              <a:t>Enhanced Forward Presence in the East and the Black Sea region </a:t>
            </a:r>
          </a:p>
          <a:p>
            <a:pPr marL="630936" lvl="2" indent="-342900">
              <a:spcBef>
                <a:spcPts val="1200"/>
              </a:spcBef>
              <a:spcAft>
                <a:spcPts val="600"/>
              </a:spcAft>
            </a:pPr>
            <a:r>
              <a:rPr lang="en-US" sz="1600" dirty="0"/>
              <a:t>US armored brigade to PO </a:t>
            </a:r>
          </a:p>
          <a:p>
            <a:pPr marL="630936" lvl="2" indent="-342900">
              <a:spcBef>
                <a:spcPts val="1200"/>
              </a:spcBef>
              <a:spcAft>
                <a:spcPts val="600"/>
              </a:spcAft>
            </a:pPr>
            <a:r>
              <a:rPr lang="en-US" sz="1600" dirty="0"/>
              <a:t>Multinational land brigade in RO </a:t>
            </a:r>
          </a:p>
          <a:p>
            <a:pPr marL="630936" lvl="2" indent="-342900">
              <a:spcBef>
                <a:spcPts val="1200"/>
              </a:spcBef>
              <a:spcAft>
                <a:spcPts val="600"/>
              </a:spcAft>
            </a:pPr>
            <a:r>
              <a:rPr lang="en-US" sz="1600" dirty="0"/>
              <a:t>Adapted Command Structure</a:t>
            </a:r>
          </a:p>
          <a:p>
            <a:pPr marL="630936" lvl="2" indent="-342900">
              <a:spcBef>
                <a:spcPts val="1200"/>
              </a:spcBef>
              <a:spcAft>
                <a:spcPts val="600"/>
              </a:spcAft>
            </a:pPr>
            <a:r>
              <a:rPr lang="en-US" sz="1600" dirty="0"/>
              <a:t>Rapid Air Mobility initiative</a:t>
            </a:r>
          </a:p>
          <a:p>
            <a:pPr marL="630936" lvl="2" indent="-342900">
              <a:spcBef>
                <a:spcPts val="1200"/>
              </a:spcBef>
              <a:spcAft>
                <a:spcPts val="600"/>
              </a:spcAft>
            </a:pPr>
            <a:r>
              <a:rPr lang="en-US" sz="1600" dirty="0"/>
              <a:t>Joint Air Power Strategy </a:t>
            </a:r>
          </a:p>
          <a:p>
            <a:pPr marL="630936" lvl="2" indent="-342900">
              <a:spcBef>
                <a:spcPts val="1200"/>
              </a:spcBef>
              <a:spcAft>
                <a:spcPts val="600"/>
              </a:spcAft>
            </a:pPr>
            <a:r>
              <a:rPr lang="en-US" sz="1600" dirty="0"/>
              <a:t>NATO Space Policy (forthcoming</a:t>
            </a:r>
            <a:r>
              <a:rPr lang="en-US" sz="1800" dirty="0"/>
              <a:t>)</a:t>
            </a:r>
          </a:p>
          <a:p>
            <a:pPr marL="630936" lvl="2" indent="-342900">
              <a:spcBef>
                <a:spcPts val="1200"/>
              </a:spcBef>
              <a:spcAft>
                <a:spcPts val="600"/>
              </a:spcAft>
            </a:pPr>
            <a:endParaRPr lang="en-US" sz="2000" dirty="0"/>
          </a:p>
        </p:txBody>
      </p:sp>
      <p:sp>
        <p:nvSpPr>
          <p:cNvPr id="2" name="Title 1"/>
          <p:cNvSpPr>
            <a:spLocks noGrp="1"/>
          </p:cNvSpPr>
          <p:nvPr>
            <p:ph type="title"/>
          </p:nvPr>
        </p:nvSpPr>
        <p:spPr>
          <a:xfrm>
            <a:off x="304800" y="370288"/>
            <a:ext cx="9144000" cy="679570"/>
          </a:xfrm>
        </p:spPr>
        <p:txBody>
          <a:bodyPr>
            <a:noAutofit/>
          </a:bodyPr>
          <a:lstStyle/>
          <a:p>
            <a:r>
              <a:rPr lang="en-US" sz="3200" dirty="0"/>
              <a:t>Key NATO Actions Since 2014   </a:t>
            </a:r>
            <a:br>
              <a:rPr lang="en-US" sz="3000" dirty="0"/>
            </a:br>
            <a:endParaRPr lang="en-US" sz="3000" i="1" dirty="0"/>
          </a:p>
        </p:txBody>
      </p:sp>
      <p:sp>
        <p:nvSpPr>
          <p:cNvPr id="7" name="Slide Number Placeholder 6"/>
          <p:cNvSpPr>
            <a:spLocks noGrp="1"/>
          </p:cNvSpPr>
          <p:nvPr>
            <p:ph type="sldNum" sz="quarter" idx="10"/>
          </p:nvPr>
        </p:nvSpPr>
        <p:spPr/>
        <p:txBody>
          <a:bodyPr/>
          <a:lstStyle/>
          <a:p>
            <a:fld id="{49D60634-BC9E-485D-8631-CF81DC901F98}" type="slidenum">
              <a:rPr lang="en-US" altLang="en-US" smtClean="0"/>
              <a:pPr/>
              <a:t>74</a:t>
            </a:fld>
            <a:endParaRPr lang="en-US" altLang="en-US"/>
          </a:p>
        </p:txBody>
      </p:sp>
    </p:spTree>
    <p:extLst>
      <p:ext uri="{BB962C8B-B14F-4D97-AF65-F5344CB8AC3E}">
        <p14:creationId xmlns:p14="http://schemas.microsoft.com/office/powerpoint/2010/main" val="8669310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Today’s Topics</a:t>
            </a:r>
          </a:p>
        </p:txBody>
      </p:sp>
      <p:sp>
        <p:nvSpPr>
          <p:cNvPr id="3" name="Content Placeholder 2"/>
          <p:cNvSpPr>
            <a:spLocks noGrp="1"/>
          </p:cNvSpPr>
          <p:nvPr>
            <p:ph idx="1"/>
          </p:nvPr>
        </p:nvSpPr>
        <p:spPr>
          <a:xfrm>
            <a:off x="304800" y="1295400"/>
            <a:ext cx="8382000" cy="4800600"/>
          </a:xfrm>
        </p:spPr>
        <p:txBody>
          <a:bodyPr/>
          <a:lstStyle/>
          <a:p>
            <a:pPr>
              <a:lnSpc>
                <a:spcPct val="150000"/>
              </a:lnSpc>
            </a:pPr>
            <a:r>
              <a:rPr lang="en-US" sz="2800" dirty="0"/>
              <a:t>North Korea</a:t>
            </a:r>
          </a:p>
          <a:p>
            <a:pPr>
              <a:lnSpc>
                <a:spcPct val="150000"/>
              </a:lnSpc>
            </a:pPr>
            <a:r>
              <a:rPr lang="en-US" sz="2800" dirty="0"/>
              <a:t>Cyber (and Space)</a:t>
            </a:r>
          </a:p>
          <a:p>
            <a:pPr>
              <a:lnSpc>
                <a:spcPct val="150000"/>
              </a:lnSpc>
            </a:pPr>
            <a:r>
              <a:rPr lang="en-US" sz="2800" dirty="0"/>
              <a:t>China</a:t>
            </a:r>
          </a:p>
          <a:p>
            <a:pPr>
              <a:lnSpc>
                <a:spcPct val="150000"/>
              </a:lnSpc>
            </a:pPr>
            <a:r>
              <a:rPr lang="en-US" sz="2800" dirty="0"/>
              <a:t>Russia</a:t>
            </a:r>
          </a:p>
          <a:p>
            <a:pPr>
              <a:lnSpc>
                <a:spcPct val="150000"/>
              </a:lnSpc>
            </a:pPr>
            <a:r>
              <a:rPr lang="en-US" sz="2800" dirty="0"/>
              <a:t>Nuclear Weapons  </a:t>
            </a:r>
          </a:p>
          <a:p>
            <a:pPr>
              <a:lnSpc>
                <a:spcPct val="150000"/>
              </a:lnSpc>
            </a:pPr>
            <a:r>
              <a:rPr lang="en-US" sz="2800" dirty="0"/>
              <a:t>VEOs</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75</a:t>
            </a:fld>
            <a:endParaRPr lang="en-US" altLang="en-US"/>
          </a:p>
        </p:txBody>
      </p:sp>
    </p:spTree>
    <p:extLst>
      <p:ext uri="{BB962C8B-B14F-4D97-AF65-F5344CB8AC3E}">
        <p14:creationId xmlns:p14="http://schemas.microsoft.com/office/powerpoint/2010/main" val="3163289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lnSpc>
                <a:spcPct val="200000"/>
              </a:lnSpc>
              <a:spcBef>
                <a:spcPts val="1200"/>
              </a:spcBef>
              <a:spcAft>
                <a:spcPts val="600"/>
              </a:spcAft>
              <a:buFont typeface="Arial" panose="020B0604020202020204" pitchFamily="34" charset="0"/>
              <a:buChar char="•"/>
            </a:pPr>
            <a:r>
              <a:rPr lang="en-US" sz="2400" dirty="0"/>
              <a:t>Regional challengers / rogue states</a:t>
            </a:r>
          </a:p>
          <a:p>
            <a:pPr lvl="1">
              <a:lnSpc>
                <a:spcPct val="200000"/>
              </a:lnSpc>
              <a:spcBef>
                <a:spcPts val="1200"/>
              </a:spcBef>
              <a:spcAft>
                <a:spcPts val="600"/>
              </a:spcAft>
              <a:buFont typeface="Arial" panose="020B0604020202020204" pitchFamily="34" charset="0"/>
              <a:buChar char="•"/>
            </a:pPr>
            <a:r>
              <a:rPr lang="en-US" sz="2400" dirty="0"/>
              <a:t>Regional conflict with “near-peer” challengers </a:t>
            </a:r>
          </a:p>
          <a:p>
            <a:pPr lvl="1">
              <a:lnSpc>
                <a:spcPct val="200000"/>
              </a:lnSpc>
              <a:spcBef>
                <a:spcPts val="1200"/>
              </a:spcBef>
              <a:spcAft>
                <a:spcPts val="600"/>
              </a:spcAft>
              <a:buFont typeface="Arial" panose="020B0604020202020204" pitchFamily="34" charset="0"/>
              <a:buChar char="•"/>
            </a:pPr>
            <a:r>
              <a:rPr lang="en-US" sz="2400" dirty="0"/>
              <a:t>Limited war / Asymmetric conflict </a:t>
            </a:r>
          </a:p>
          <a:p>
            <a:pPr lvl="1">
              <a:lnSpc>
                <a:spcPct val="200000"/>
              </a:lnSpc>
              <a:spcBef>
                <a:spcPts val="1200"/>
              </a:spcBef>
              <a:spcAft>
                <a:spcPts val="600"/>
              </a:spcAft>
              <a:buFont typeface="Arial" panose="020B0604020202020204" pitchFamily="34" charset="0"/>
              <a:buChar char="•"/>
            </a:pPr>
            <a:r>
              <a:rPr lang="en-US" sz="2400" dirty="0"/>
              <a:t>New capabilities/domains (cyber, space, BMD)  </a:t>
            </a:r>
          </a:p>
          <a:p>
            <a:pPr lvl="1">
              <a:lnSpc>
                <a:spcPct val="200000"/>
              </a:lnSpc>
              <a:spcBef>
                <a:spcPts val="1200"/>
              </a:spcBef>
              <a:spcAft>
                <a:spcPts val="600"/>
              </a:spcAft>
              <a:buFont typeface="Arial" panose="020B0604020202020204" pitchFamily="34" charset="0"/>
              <a:buChar char="•"/>
            </a:pPr>
            <a:r>
              <a:rPr lang="en-US" sz="2400" dirty="0"/>
              <a:t>VEOs with potential access to WMD</a:t>
            </a:r>
          </a:p>
          <a:p>
            <a:pPr marL="457200" lvl="1" indent="0">
              <a:lnSpc>
                <a:spcPct val="200000"/>
              </a:lnSpc>
              <a:spcBef>
                <a:spcPts val="1200"/>
              </a:spcBef>
              <a:spcAft>
                <a:spcPts val="600"/>
              </a:spcAft>
              <a:buNone/>
            </a:pPr>
            <a:endParaRPr lang="en-US" sz="24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76</a:t>
            </a:fld>
            <a:endParaRPr lang="en-US" altLang="en-US"/>
          </a:p>
        </p:txBody>
      </p:sp>
      <p:sp>
        <p:nvSpPr>
          <p:cNvPr id="5" name="Title 4"/>
          <p:cNvSpPr>
            <a:spLocks noGrp="1"/>
          </p:cNvSpPr>
          <p:nvPr>
            <p:ph type="title"/>
          </p:nvPr>
        </p:nvSpPr>
        <p:spPr>
          <a:xfrm>
            <a:off x="304800" y="381000"/>
            <a:ext cx="8382000" cy="584775"/>
          </a:xfrm>
        </p:spPr>
        <p:txBody>
          <a:bodyPr/>
          <a:lstStyle/>
          <a:p>
            <a:r>
              <a:rPr lang="en-US" sz="3200" dirty="0"/>
              <a:t>What’s different from the Cold War era?</a:t>
            </a:r>
          </a:p>
        </p:txBody>
      </p:sp>
    </p:spTree>
    <p:extLst>
      <p:ext uri="{BB962C8B-B14F-4D97-AF65-F5344CB8AC3E}">
        <p14:creationId xmlns:p14="http://schemas.microsoft.com/office/powerpoint/2010/main" val="3397685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Deterrence and the </a:t>
            </a:r>
            <a:r>
              <a:rPr lang="en-US" sz="3200" dirty="0">
                <a:solidFill>
                  <a:srgbClr val="C00000"/>
                </a:solidFill>
              </a:rPr>
              <a:t>4 +1 </a:t>
            </a:r>
            <a:r>
              <a:rPr lang="en-US" sz="3200" dirty="0"/>
              <a:t>Challenges   </a:t>
            </a:r>
          </a:p>
        </p:txBody>
      </p:sp>
      <p:sp>
        <p:nvSpPr>
          <p:cNvPr id="3" name="Content Placeholder 2"/>
          <p:cNvSpPr>
            <a:spLocks noGrp="1"/>
          </p:cNvSpPr>
          <p:nvPr>
            <p:ph idx="1"/>
          </p:nvPr>
        </p:nvSpPr>
        <p:spPr>
          <a:xfrm>
            <a:off x="723900" y="1295400"/>
            <a:ext cx="7543800" cy="3246397"/>
          </a:xfrm>
        </p:spPr>
        <p:txBody>
          <a:bodyPr/>
          <a:lstStyle/>
          <a:p>
            <a:pPr marL="0" indent="0">
              <a:spcAft>
                <a:spcPts val="600"/>
              </a:spcAft>
              <a:buNone/>
            </a:pPr>
            <a:r>
              <a:rPr lang="en-US" sz="1800" i="1" dirty="0"/>
              <a:t>Key to our approach is being able to deter the most advanced adversaries while continuing to fight terrorist groups.  The means we must have – and be seen to have --  the ability to </a:t>
            </a:r>
            <a:r>
              <a:rPr lang="en-US" sz="1800" b="1" i="1" dirty="0">
                <a:solidFill>
                  <a:srgbClr val="C00000"/>
                </a:solidFill>
              </a:rPr>
              <a:t>impose unacceptable </a:t>
            </a:r>
            <a:r>
              <a:rPr lang="en-US" sz="1800" b="1" i="1" dirty="0">
                <a:solidFill>
                  <a:srgbClr val="D22210"/>
                </a:solidFill>
              </a:rPr>
              <a:t>costs</a:t>
            </a:r>
            <a:r>
              <a:rPr lang="en-US" sz="1800" i="1" dirty="0">
                <a:solidFill>
                  <a:srgbClr val="FF0000"/>
                </a:solidFill>
              </a:rPr>
              <a:t> </a:t>
            </a:r>
            <a:r>
              <a:rPr lang="en-US" sz="1800" b="1" i="1" dirty="0">
                <a:solidFill>
                  <a:srgbClr val="D22210"/>
                </a:solidFill>
              </a:rPr>
              <a:t>on an advanced aggressor </a:t>
            </a:r>
            <a:r>
              <a:rPr lang="en-US" sz="1800" i="1" dirty="0"/>
              <a:t>that will either dissuade them from taking provocative action, or make them deeply regret it if they do…We will be prepared for a </a:t>
            </a:r>
            <a:r>
              <a:rPr lang="en-US" sz="1800" b="1" i="1" dirty="0">
                <a:solidFill>
                  <a:srgbClr val="D22210"/>
                </a:solidFill>
              </a:rPr>
              <a:t>high-end enemy </a:t>
            </a:r>
            <a:r>
              <a:rPr lang="en-US" sz="1800" i="1" dirty="0"/>
              <a:t>– what we call </a:t>
            </a:r>
            <a:r>
              <a:rPr lang="en-US" sz="1800" b="1" i="1" dirty="0">
                <a:solidFill>
                  <a:srgbClr val="C00000"/>
                </a:solidFill>
              </a:rPr>
              <a:t>full spectrum</a:t>
            </a:r>
            <a:r>
              <a:rPr lang="en-US" sz="1800" i="1" dirty="0"/>
              <a:t>.  In our budget, our plans, our capabilities, and our actions, we must demonstrate to potential foes that if they start a war, we are able to win, on our terms.  </a:t>
            </a:r>
            <a:r>
              <a:rPr lang="en-US" sz="1800" b="1" i="1" dirty="0">
                <a:solidFill>
                  <a:srgbClr val="C00000"/>
                </a:solidFill>
              </a:rPr>
              <a:t>Because a force meant to deter conflict can only succeed if it can show that it will dominate a conflict.  </a:t>
            </a:r>
          </a:p>
          <a:p>
            <a:pPr marL="0" indent="0">
              <a:buNone/>
            </a:pPr>
            <a:r>
              <a:rPr lang="en-US" sz="1800" i="1" dirty="0"/>
              <a:t>We have this ability with respect to </a:t>
            </a:r>
            <a:r>
              <a:rPr lang="en-US" sz="1800" b="1" i="1" dirty="0">
                <a:solidFill>
                  <a:srgbClr val="C00000"/>
                </a:solidFill>
              </a:rPr>
              <a:t>North Korean </a:t>
            </a:r>
            <a:r>
              <a:rPr lang="en-US" sz="1800" i="1" dirty="0"/>
              <a:t>and </a:t>
            </a:r>
            <a:r>
              <a:rPr lang="en-US" sz="1800" b="1" i="1" dirty="0">
                <a:solidFill>
                  <a:srgbClr val="C00000"/>
                </a:solidFill>
              </a:rPr>
              <a:t>Iranian</a:t>
            </a:r>
            <a:r>
              <a:rPr lang="en-US" sz="1800" i="1" dirty="0">
                <a:solidFill>
                  <a:srgbClr val="C00000"/>
                </a:solidFill>
              </a:rPr>
              <a:t> </a:t>
            </a:r>
            <a:r>
              <a:rPr lang="en-US" sz="1800" i="1" dirty="0"/>
              <a:t>military forces, as well as in executing the military aspects of countering terrorists… </a:t>
            </a:r>
            <a:r>
              <a:rPr lang="en-US" sz="1800" b="1" i="1" dirty="0">
                <a:solidFill>
                  <a:srgbClr val="C00000"/>
                </a:solidFill>
              </a:rPr>
              <a:t>Russia </a:t>
            </a:r>
            <a:r>
              <a:rPr lang="en-US" sz="1800" i="1" dirty="0"/>
              <a:t>and </a:t>
            </a:r>
            <a:r>
              <a:rPr lang="en-US" sz="1800" b="1" i="1" dirty="0">
                <a:solidFill>
                  <a:srgbClr val="C00000"/>
                </a:solidFill>
              </a:rPr>
              <a:t>China</a:t>
            </a:r>
            <a:r>
              <a:rPr lang="en-US" sz="1800" b="1" i="1" dirty="0">
                <a:solidFill>
                  <a:srgbClr val="FF0000"/>
                </a:solidFill>
              </a:rPr>
              <a:t> </a:t>
            </a:r>
            <a:r>
              <a:rPr lang="en-US" sz="1800" i="1" dirty="0"/>
              <a:t>are our most stressing competitors…DoD has elevated their importance in our defense planning and budgeting to ensure we maintain our advantages in the future.  </a:t>
            </a:r>
          </a:p>
          <a:p>
            <a:pPr marL="0" indent="0" algn="r">
              <a:buNone/>
            </a:pPr>
            <a:r>
              <a:rPr lang="en-US" sz="1800" b="1" dirty="0">
                <a:solidFill>
                  <a:srgbClr val="002060"/>
                </a:solidFill>
              </a:rPr>
              <a:t>FY17 Defense Posture Statement, </a:t>
            </a:r>
            <a:r>
              <a:rPr lang="en-US" sz="1800" b="1" dirty="0" err="1">
                <a:solidFill>
                  <a:srgbClr val="002060"/>
                </a:solidFill>
              </a:rPr>
              <a:t>SecDef</a:t>
            </a:r>
            <a:r>
              <a:rPr lang="en-US" sz="1800" b="1" dirty="0">
                <a:solidFill>
                  <a:srgbClr val="002060"/>
                </a:solidFill>
              </a:rPr>
              <a:t> Ash Carter</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77</a:t>
            </a:fld>
            <a:endParaRPr lang="en-US" altLang="en-US"/>
          </a:p>
        </p:txBody>
      </p:sp>
    </p:spTree>
    <p:extLst>
      <p:ext uri="{BB962C8B-B14F-4D97-AF65-F5344CB8AC3E}">
        <p14:creationId xmlns:p14="http://schemas.microsoft.com/office/powerpoint/2010/main" val="1836174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“Full Spectrum Deterrence” – Three Lenses</a:t>
            </a:r>
          </a:p>
        </p:txBody>
      </p:sp>
      <p:sp>
        <p:nvSpPr>
          <p:cNvPr id="3" name="Content Placeholder 2"/>
          <p:cNvSpPr>
            <a:spLocks noGrp="1"/>
          </p:cNvSpPr>
          <p:nvPr>
            <p:ph idx="1"/>
          </p:nvPr>
        </p:nvSpPr>
        <p:spPr>
          <a:xfrm>
            <a:off x="0" y="1447800"/>
            <a:ext cx="9296400" cy="4876800"/>
          </a:xfrm>
        </p:spPr>
        <p:txBody>
          <a:bodyPr>
            <a:normAutofit/>
          </a:bodyPr>
          <a:lstStyle/>
          <a:p>
            <a:pPr marL="150876" lvl="1" indent="0">
              <a:spcBef>
                <a:spcPts val="1200"/>
              </a:spcBef>
              <a:spcAft>
                <a:spcPts val="600"/>
              </a:spcAft>
              <a:buNone/>
            </a:pPr>
            <a:r>
              <a:rPr lang="en-US" sz="2400" b="1" i="1" dirty="0"/>
              <a:t>Across the spectrum of conflict </a:t>
            </a:r>
          </a:p>
          <a:p>
            <a:pPr marL="150876" lvl="1" indent="0">
              <a:spcBef>
                <a:spcPts val="1200"/>
              </a:spcBef>
              <a:spcAft>
                <a:spcPts val="600"/>
              </a:spcAft>
              <a:buNone/>
            </a:pPr>
            <a:r>
              <a:rPr lang="en-US" sz="1500" i="1" dirty="0">
                <a:solidFill>
                  <a:srgbClr val="C00000"/>
                </a:solidFill>
              </a:rPr>
              <a:t>Peace – Gray Zone – Crisis – Limited conv – Major conv – WMD – Limited </a:t>
            </a:r>
            <a:r>
              <a:rPr lang="en-US" sz="1500" i="1" dirty="0" err="1">
                <a:solidFill>
                  <a:srgbClr val="C00000"/>
                </a:solidFill>
              </a:rPr>
              <a:t>nuc</a:t>
            </a:r>
            <a:r>
              <a:rPr lang="en-US" sz="1500" i="1" dirty="0">
                <a:solidFill>
                  <a:srgbClr val="C00000"/>
                </a:solidFill>
              </a:rPr>
              <a:t> – Major </a:t>
            </a:r>
            <a:r>
              <a:rPr lang="en-US" sz="1500" i="1" dirty="0" err="1">
                <a:solidFill>
                  <a:srgbClr val="C00000"/>
                </a:solidFill>
              </a:rPr>
              <a:t>nuc</a:t>
            </a:r>
            <a:endParaRPr lang="en-US" sz="1500" i="1" dirty="0">
              <a:solidFill>
                <a:srgbClr val="C00000"/>
              </a:solidFill>
            </a:endParaRPr>
          </a:p>
          <a:p>
            <a:pPr marL="150876" lvl="1" indent="0">
              <a:spcBef>
                <a:spcPts val="1200"/>
              </a:spcBef>
              <a:spcAft>
                <a:spcPts val="600"/>
              </a:spcAft>
              <a:buNone/>
            </a:pPr>
            <a:r>
              <a:rPr lang="en-US" sz="2400" b="1" i="1" dirty="0"/>
              <a:t>Across the DoD toolkit</a:t>
            </a:r>
          </a:p>
          <a:p>
            <a:pPr marL="150876" lvl="1" indent="0">
              <a:spcBef>
                <a:spcPts val="1200"/>
              </a:spcBef>
              <a:spcAft>
                <a:spcPts val="600"/>
              </a:spcAft>
              <a:buNone/>
            </a:pPr>
            <a:r>
              <a:rPr lang="en-US" sz="1500" i="1" dirty="0">
                <a:solidFill>
                  <a:srgbClr val="C00000"/>
                </a:solidFill>
              </a:rPr>
              <a:t>Forward presence – TSC/BPC – Power Projection – Unconventional</a:t>
            </a:r>
            <a:r>
              <a:rPr lang="en-US" sz="1500" dirty="0">
                <a:solidFill>
                  <a:srgbClr val="C00000"/>
                </a:solidFill>
              </a:rPr>
              <a:t> </a:t>
            </a:r>
            <a:r>
              <a:rPr lang="en-US" sz="1500" i="1" dirty="0">
                <a:solidFill>
                  <a:srgbClr val="C00000"/>
                </a:solidFill>
              </a:rPr>
              <a:t>– Conventional – Cyber – Nuclear </a:t>
            </a:r>
            <a:endParaRPr lang="en-US" sz="2400" dirty="0"/>
          </a:p>
          <a:p>
            <a:pPr marL="150876" lvl="1" indent="0">
              <a:spcBef>
                <a:spcPts val="1200"/>
              </a:spcBef>
              <a:spcAft>
                <a:spcPts val="600"/>
              </a:spcAft>
              <a:buNone/>
            </a:pPr>
            <a:r>
              <a:rPr lang="en-US" sz="2400" b="1" i="1" dirty="0"/>
              <a:t>Across all elements of national power</a:t>
            </a:r>
          </a:p>
          <a:p>
            <a:pPr marL="150876" lvl="1" indent="0">
              <a:spcBef>
                <a:spcPts val="1200"/>
              </a:spcBef>
              <a:spcAft>
                <a:spcPts val="600"/>
              </a:spcAft>
              <a:buNone/>
            </a:pPr>
            <a:r>
              <a:rPr lang="en-US" sz="1500" i="1" dirty="0">
                <a:solidFill>
                  <a:srgbClr val="C00000"/>
                </a:solidFill>
              </a:rPr>
              <a:t>Diplomatic/Political – Informational – Military – Economic </a:t>
            </a:r>
          </a:p>
          <a:p>
            <a:pPr lvl="1"/>
            <a:endParaRPr lang="en-US"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78</a:t>
            </a:fld>
            <a:endParaRPr lang="en-US" altLang="en-US"/>
          </a:p>
        </p:txBody>
      </p:sp>
      <p:sp>
        <p:nvSpPr>
          <p:cNvPr id="5" name="Rounded Rectangle 4"/>
          <p:cNvSpPr/>
          <p:nvPr/>
        </p:nvSpPr>
        <p:spPr bwMode="auto">
          <a:xfrm>
            <a:off x="76200" y="4648200"/>
            <a:ext cx="8915400" cy="14478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i="1" u="sng" dirty="0">
                <a:solidFill>
                  <a:srgbClr val="7030A0"/>
                </a:solidFill>
                <a:latin typeface="Arial" charset="0"/>
              </a:rPr>
              <a:t>Not linear </a:t>
            </a:r>
            <a:r>
              <a:rPr lang="en-US" i="1" dirty="0">
                <a:solidFill>
                  <a:srgbClr val="7030A0"/>
                </a:solidFill>
                <a:latin typeface="Arial" charset="0"/>
              </a:rPr>
              <a:t>– </a:t>
            </a:r>
            <a:r>
              <a:rPr lang="en-US" dirty="0">
                <a:solidFill>
                  <a:srgbClr val="7030A0"/>
                </a:solidFill>
                <a:latin typeface="Arial" charset="0"/>
              </a:rPr>
              <a:t>traditional escalation ladders may be much more dynamic </a:t>
            </a:r>
          </a:p>
          <a:p>
            <a:pPr marL="0" marR="0" indent="0" defTabSz="914400" rtl="0" eaLnBrk="1" fontAlgn="base" latinLnBrk="0" hangingPunct="1">
              <a:lnSpc>
                <a:spcPct val="100000"/>
              </a:lnSpc>
              <a:spcBef>
                <a:spcPct val="0"/>
              </a:spcBef>
              <a:spcAft>
                <a:spcPct val="0"/>
              </a:spcAft>
              <a:buClrTx/>
              <a:buSzTx/>
              <a:buFontTx/>
              <a:buNone/>
              <a:tabLst/>
            </a:pPr>
            <a:endParaRPr lang="en-US" i="1" dirty="0">
              <a:solidFill>
                <a:srgbClr val="7030A0"/>
              </a:solidFill>
              <a:latin typeface="Arial" charset="0"/>
            </a:endParaRPr>
          </a:p>
          <a:p>
            <a:r>
              <a:rPr lang="en-US" i="1" u="sng" dirty="0">
                <a:solidFill>
                  <a:srgbClr val="7030A0"/>
                </a:solidFill>
                <a:latin typeface="Arial" charset="0"/>
              </a:rPr>
              <a:t>Gray Zone </a:t>
            </a:r>
            <a:r>
              <a:rPr lang="en-US" i="1" dirty="0">
                <a:solidFill>
                  <a:srgbClr val="7030A0"/>
                </a:solidFill>
                <a:latin typeface="Arial" charset="0"/>
              </a:rPr>
              <a:t>– </a:t>
            </a:r>
            <a:r>
              <a:rPr lang="en-US" dirty="0">
                <a:solidFill>
                  <a:srgbClr val="7030A0"/>
                </a:solidFill>
                <a:latin typeface="Arial" charset="0"/>
              </a:rPr>
              <a:t>is deterrence relevant?  </a:t>
            </a:r>
            <a:r>
              <a:rPr lang="en-US" i="1" dirty="0">
                <a:solidFill>
                  <a:srgbClr val="7030A0"/>
                </a:solidFill>
                <a:latin typeface="Arial" charset="0"/>
              </a:rPr>
              <a:t>  </a:t>
            </a:r>
          </a:p>
          <a:p>
            <a:pPr marL="0" marR="0" indent="0" defTabSz="914400" rtl="0" eaLnBrk="1" fontAlgn="base" latinLnBrk="0" hangingPunct="1">
              <a:lnSpc>
                <a:spcPct val="100000"/>
              </a:lnSpc>
              <a:spcBef>
                <a:spcPct val="0"/>
              </a:spcBef>
              <a:spcAft>
                <a:spcPct val="0"/>
              </a:spcAft>
              <a:buClrTx/>
              <a:buSzTx/>
              <a:buFontTx/>
              <a:buNone/>
              <a:tabLst/>
            </a:pPr>
            <a:endParaRPr kumimoji="0" lang="en-US" i="1" u="none" strike="noStrike" cap="none" normalizeH="0" baseline="0" dirty="0">
              <a:ln>
                <a:noFill/>
              </a:ln>
              <a:solidFill>
                <a:srgbClr val="7030A0"/>
              </a:solidFill>
              <a:effectLst/>
              <a:latin typeface="Arial" charset="0"/>
            </a:endParaRPr>
          </a:p>
          <a:p>
            <a:r>
              <a:rPr lang="en-US" i="1" u="sng" dirty="0">
                <a:solidFill>
                  <a:srgbClr val="7030A0"/>
                </a:solidFill>
                <a:latin typeface="Arial" charset="0"/>
              </a:rPr>
              <a:t>DIME</a:t>
            </a:r>
            <a:r>
              <a:rPr lang="en-US" i="1" dirty="0">
                <a:solidFill>
                  <a:srgbClr val="7030A0"/>
                </a:solidFill>
                <a:latin typeface="Arial" charset="0"/>
              </a:rPr>
              <a:t> – </a:t>
            </a:r>
            <a:r>
              <a:rPr lang="en-US" dirty="0">
                <a:solidFill>
                  <a:srgbClr val="7030A0"/>
                </a:solidFill>
                <a:latin typeface="Arial" charset="0"/>
              </a:rPr>
              <a:t>how are we doing? </a:t>
            </a:r>
            <a:endParaRPr kumimoji="0" lang="en-US" i="1" u="none" strike="noStrike" cap="none" normalizeH="0" baseline="0" dirty="0">
              <a:ln>
                <a:noFill/>
              </a:ln>
              <a:solidFill>
                <a:srgbClr val="7030A0"/>
              </a:solidFill>
              <a:effectLst/>
              <a:latin typeface="Arial" charset="0"/>
            </a:endParaRPr>
          </a:p>
        </p:txBody>
      </p:sp>
    </p:spTree>
    <p:extLst>
      <p:ext uri="{BB962C8B-B14F-4D97-AF65-F5344CB8AC3E}">
        <p14:creationId xmlns:p14="http://schemas.microsoft.com/office/powerpoint/2010/main" val="11071799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524000"/>
            <a:ext cx="7543800" cy="3895311"/>
          </a:xfrm>
        </p:spPr>
        <p:txBody>
          <a:bodyPr/>
          <a:lstStyle/>
          <a:p>
            <a:pPr>
              <a:buFont typeface="Arial" panose="020B0604020202020204" pitchFamily="34" charset="0"/>
              <a:buChar char="•"/>
            </a:pPr>
            <a:r>
              <a:rPr lang="en-US" sz="1800" i="1" dirty="0"/>
              <a:t>Challenge:</a:t>
            </a:r>
            <a:r>
              <a:rPr lang="en-US" sz="1800" dirty="0"/>
              <a:t>  Convince Russia it does not have a low-cost option to achieve a fait accompli against a NATO member in the east</a:t>
            </a:r>
          </a:p>
          <a:p>
            <a:pPr>
              <a:spcBef>
                <a:spcPts val="1200"/>
              </a:spcBef>
              <a:buFont typeface="Arial" panose="020B0604020202020204" pitchFamily="34" charset="0"/>
              <a:buChar char="•"/>
            </a:pPr>
            <a:r>
              <a:rPr lang="en-US" sz="1800" i="1" dirty="0"/>
              <a:t>What deterrence strategy best balances political acceptability, affordability, military effectiveness, reassurance payoff, and escalation risk?</a:t>
            </a:r>
            <a:endParaRPr lang="en-US" sz="2100" i="1" dirty="0"/>
          </a:p>
          <a:p>
            <a:pPr marL="288036" lvl="2" indent="0">
              <a:buNone/>
            </a:pPr>
            <a:endParaRPr lang="en-US" i="1" dirty="0"/>
          </a:p>
          <a:p>
            <a:pPr marL="288036" lvl="2" indent="0">
              <a:buNone/>
            </a:pPr>
            <a:r>
              <a:rPr lang="en-US" dirty="0"/>
              <a:t>	</a:t>
            </a:r>
          </a:p>
        </p:txBody>
      </p:sp>
      <p:sp>
        <p:nvSpPr>
          <p:cNvPr id="20" name="Oval 19"/>
          <p:cNvSpPr/>
          <p:nvPr/>
        </p:nvSpPr>
        <p:spPr>
          <a:xfrm>
            <a:off x="2209800" y="4784030"/>
            <a:ext cx="1317334" cy="626170"/>
          </a:xfrm>
          <a:prstGeom prst="ellipse">
            <a:avLst/>
          </a:prstGeom>
          <a:solidFill>
            <a:srgbClr val="E6A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61338" y="4182699"/>
            <a:ext cx="1317334" cy="626170"/>
          </a:xfrm>
          <a:prstGeom prst="ellipse">
            <a:avLst/>
          </a:prstGeom>
          <a:solidFill>
            <a:srgbClr val="E6A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26607" y="3643497"/>
            <a:ext cx="1317334" cy="626170"/>
          </a:xfrm>
          <a:prstGeom prst="ellipse">
            <a:avLst/>
          </a:prstGeom>
          <a:solidFill>
            <a:srgbClr val="E6A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868" y="370288"/>
            <a:ext cx="9144000" cy="679570"/>
          </a:xfrm>
        </p:spPr>
        <p:txBody>
          <a:bodyPr>
            <a:noAutofit/>
          </a:bodyPr>
          <a:lstStyle/>
          <a:p>
            <a:r>
              <a:rPr lang="en-US" sz="3000" dirty="0"/>
              <a:t>Deter Conventional Aggression by a  </a:t>
            </a:r>
            <a:br>
              <a:rPr lang="en-US" sz="3000" dirty="0"/>
            </a:br>
            <a:r>
              <a:rPr lang="en-US" sz="3000" dirty="0"/>
              <a:t>Locally Superior Force</a:t>
            </a:r>
          </a:p>
        </p:txBody>
      </p:sp>
      <p:cxnSp>
        <p:nvCxnSpPr>
          <p:cNvPr id="5" name="Straight Connector 4"/>
          <p:cNvCxnSpPr/>
          <p:nvPr/>
        </p:nvCxnSpPr>
        <p:spPr>
          <a:xfrm>
            <a:off x="1981200" y="3459480"/>
            <a:ext cx="0" cy="2103120"/>
          </a:xfrm>
          <a:prstGeom prst="line">
            <a:avLst/>
          </a:prstGeom>
          <a:ln w="38100">
            <a:solidFill>
              <a:srgbClr val="0064C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81200" y="5562600"/>
            <a:ext cx="5105400" cy="0"/>
          </a:xfrm>
          <a:prstGeom prst="line">
            <a:avLst/>
          </a:prstGeom>
          <a:ln w="38100">
            <a:solidFill>
              <a:srgbClr val="0064C8"/>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 y="4278868"/>
            <a:ext cx="889987" cy="369332"/>
          </a:xfrm>
          <a:prstGeom prst="rect">
            <a:avLst/>
          </a:prstGeom>
          <a:noFill/>
        </p:spPr>
        <p:txBody>
          <a:bodyPr wrap="none" rtlCol="0">
            <a:spAutoFit/>
          </a:bodyPr>
          <a:lstStyle/>
          <a:p>
            <a:r>
              <a:rPr lang="en-US" i="1" dirty="0"/>
              <a:t>Costs </a:t>
            </a:r>
          </a:p>
        </p:txBody>
      </p:sp>
      <p:sp>
        <p:nvSpPr>
          <p:cNvPr id="18" name="TextBox 17"/>
          <p:cNvSpPr txBox="1"/>
          <p:nvPr/>
        </p:nvSpPr>
        <p:spPr>
          <a:xfrm>
            <a:off x="3964387" y="5726668"/>
            <a:ext cx="1287532" cy="369332"/>
          </a:xfrm>
          <a:prstGeom prst="rect">
            <a:avLst/>
          </a:prstGeom>
          <a:noFill/>
        </p:spPr>
        <p:txBody>
          <a:bodyPr wrap="none" rtlCol="0">
            <a:spAutoFit/>
          </a:bodyPr>
          <a:lstStyle/>
          <a:p>
            <a:r>
              <a:rPr lang="en-US" i="1" dirty="0"/>
              <a:t>Benefits   </a:t>
            </a:r>
          </a:p>
        </p:txBody>
      </p:sp>
      <p:sp>
        <p:nvSpPr>
          <p:cNvPr id="22" name="TextBox 21"/>
          <p:cNvSpPr txBox="1"/>
          <p:nvPr/>
        </p:nvSpPr>
        <p:spPr>
          <a:xfrm>
            <a:off x="2366234" y="4938897"/>
            <a:ext cx="1051635" cy="307777"/>
          </a:xfrm>
          <a:prstGeom prst="rect">
            <a:avLst/>
          </a:prstGeom>
          <a:noFill/>
        </p:spPr>
        <p:txBody>
          <a:bodyPr wrap="none" rtlCol="0">
            <a:spAutoFit/>
          </a:bodyPr>
          <a:lstStyle/>
          <a:p>
            <a:r>
              <a:rPr lang="en-US" sz="1400" dirty="0"/>
              <a:t>“Tripwire”</a:t>
            </a:r>
          </a:p>
        </p:txBody>
      </p:sp>
      <p:sp>
        <p:nvSpPr>
          <p:cNvPr id="23" name="TextBox 22"/>
          <p:cNvSpPr txBox="1"/>
          <p:nvPr/>
        </p:nvSpPr>
        <p:spPr>
          <a:xfrm>
            <a:off x="3920986" y="4176897"/>
            <a:ext cx="1053115" cy="523221"/>
          </a:xfrm>
          <a:prstGeom prst="rect">
            <a:avLst/>
          </a:prstGeom>
          <a:noFill/>
        </p:spPr>
        <p:txBody>
          <a:bodyPr wrap="square" rtlCol="0">
            <a:spAutoFit/>
          </a:bodyPr>
          <a:lstStyle/>
          <a:p>
            <a:pPr algn="ctr"/>
            <a:r>
              <a:rPr lang="en-US" sz="1400" dirty="0"/>
              <a:t>“Tire </a:t>
            </a:r>
          </a:p>
          <a:p>
            <a:pPr algn="ctr"/>
            <a:r>
              <a:rPr lang="en-US" sz="1400" dirty="0"/>
              <a:t>Shredder”</a:t>
            </a:r>
          </a:p>
        </p:txBody>
      </p:sp>
      <p:sp>
        <p:nvSpPr>
          <p:cNvPr id="31" name="TextBox 30"/>
          <p:cNvSpPr txBox="1"/>
          <p:nvPr/>
        </p:nvSpPr>
        <p:spPr>
          <a:xfrm>
            <a:off x="5396874" y="3812467"/>
            <a:ext cx="1409361" cy="307777"/>
          </a:xfrm>
          <a:prstGeom prst="rect">
            <a:avLst/>
          </a:prstGeom>
          <a:noFill/>
        </p:spPr>
        <p:txBody>
          <a:bodyPr wrap="none" rtlCol="0">
            <a:spAutoFit/>
          </a:bodyPr>
          <a:lstStyle/>
          <a:p>
            <a:pPr algn="ctr"/>
            <a:r>
              <a:rPr lang="en-US" sz="1400" dirty="0"/>
              <a:t>“Big &amp; Heavy”</a:t>
            </a:r>
          </a:p>
        </p:txBody>
      </p:sp>
      <p:sp>
        <p:nvSpPr>
          <p:cNvPr id="7" name="Slide Number Placeholder 6"/>
          <p:cNvSpPr>
            <a:spLocks noGrp="1"/>
          </p:cNvSpPr>
          <p:nvPr>
            <p:ph type="sldNum" sz="quarter" idx="10"/>
          </p:nvPr>
        </p:nvSpPr>
        <p:spPr/>
        <p:txBody>
          <a:bodyPr/>
          <a:lstStyle/>
          <a:p>
            <a:fld id="{49D60634-BC9E-485D-8631-CF81DC901F98}" type="slidenum">
              <a:rPr lang="en-US" altLang="en-US" smtClean="0"/>
              <a:pPr/>
              <a:t>79</a:t>
            </a:fld>
            <a:endParaRPr lang="en-US" altLang="en-US"/>
          </a:p>
        </p:txBody>
      </p:sp>
    </p:spTree>
    <p:extLst>
      <p:ext uri="{BB962C8B-B14F-4D97-AF65-F5344CB8AC3E}">
        <p14:creationId xmlns:p14="http://schemas.microsoft.com/office/powerpoint/2010/main" val="426726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Adversary Calculus </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3260821755"/>
              </p:ext>
            </p:extLst>
          </p:nvPr>
        </p:nvGraphicFramePr>
        <p:xfrm>
          <a:off x="982277" y="1752601"/>
          <a:ext cx="7010400" cy="2189971"/>
        </p:xfrm>
        <a:graphic>
          <a:graphicData uri="http://schemas.openxmlformats.org/drawingml/2006/table">
            <a:tbl>
              <a:tblPr firstRow="1" bandRow="1">
                <a:tableStyleId>{616DA210-FB5B-4158-B5E0-FEB733F419BA}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142999">
                <a:tc>
                  <a:txBody>
                    <a:bodyPr/>
                    <a:lstStyle/>
                    <a:p>
                      <a:pPr algn="ctr"/>
                      <a:r>
                        <a:rPr lang="en-US" sz="2000" b="1" dirty="0"/>
                        <a:t>Costs of Action</a:t>
                      </a:r>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z="2000" b="1" dirty="0"/>
                        <a:t>Benefits of Action</a:t>
                      </a:r>
                    </a:p>
                    <a:p>
                      <a:pPr algn="ctr"/>
                      <a:endParaRPr lang="en-US" sz="2000" b="1" dirty="0"/>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0"/>
                  </a:ext>
                </a:extLst>
              </a:tr>
              <a:tr h="1046972">
                <a:tc>
                  <a:txBody>
                    <a:bodyPr/>
                    <a:lstStyle/>
                    <a:p>
                      <a:pPr algn="ctr"/>
                      <a:r>
                        <a:rPr lang="en-US" sz="2000" b="1" dirty="0"/>
                        <a:t>Benefits</a:t>
                      </a:r>
                      <a:r>
                        <a:rPr lang="en-US" sz="2000" b="1" baseline="0" dirty="0"/>
                        <a:t> of Restraint </a:t>
                      </a:r>
                      <a:endParaRPr lang="en-US" sz="2000" b="1" dirty="0"/>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z="2000" b="1" dirty="0"/>
                        <a:t>Costs of Restraint </a:t>
                      </a:r>
                    </a:p>
                    <a:p>
                      <a:pPr algn="ctr"/>
                      <a:endParaRPr lang="en-US" sz="2000" b="1" dirty="0">
                        <a:solidFill>
                          <a:schemeClr val="tx1"/>
                        </a:solidFill>
                      </a:endParaRPr>
                    </a:p>
                    <a:p>
                      <a:pPr algn="ctr"/>
                      <a:r>
                        <a:rPr lang="en-US" sz="2000" b="1" dirty="0">
                          <a:solidFill>
                            <a:srgbClr val="C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1"/>
                  </a:ext>
                </a:extLst>
              </a:tr>
            </a:tbl>
          </a:graphicData>
        </a:graphic>
      </p:graphicFrame>
      <p:sp>
        <p:nvSpPr>
          <p:cNvPr id="8" name="Rectangle 7"/>
          <p:cNvSpPr/>
          <p:nvPr/>
        </p:nvSpPr>
        <p:spPr>
          <a:xfrm>
            <a:off x="304800" y="1092583"/>
            <a:ext cx="9067800" cy="461665"/>
          </a:xfrm>
          <a:prstGeom prst="rect">
            <a:avLst/>
          </a:prstGeom>
        </p:spPr>
        <p:txBody>
          <a:bodyPr wrap="square">
            <a:spAutoFit/>
          </a:bodyPr>
          <a:lstStyle/>
          <a:p>
            <a:endParaRPr lang="en-US" sz="2400" dirty="0"/>
          </a:p>
        </p:txBody>
      </p:sp>
      <p:sp>
        <p:nvSpPr>
          <p:cNvPr id="13" name="TextBox 12"/>
          <p:cNvSpPr txBox="1"/>
          <p:nvPr/>
        </p:nvSpPr>
        <p:spPr>
          <a:xfrm>
            <a:off x="1447800" y="4126468"/>
            <a:ext cx="2667000" cy="369332"/>
          </a:xfrm>
          <a:prstGeom prst="rect">
            <a:avLst/>
          </a:prstGeom>
          <a:noFill/>
        </p:spPr>
        <p:txBody>
          <a:bodyPr wrap="square" rtlCol="0">
            <a:spAutoFit/>
          </a:bodyPr>
          <a:lstStyle/>
          <a:p>
            <a:r>
              <a:rPr lang="en-US" i="1" dirty="0">
                <a:solidFill>
                  <a:srgbClr val="0000FF"/>
                </a:solidFill>
              </a:rPr>
              <a:t>Blue seeks to increase </a:t>
            </a:r>
          </a:p>
        </p:txBody>
      </p:sp>
      <p:sp>
        <p:nvSpPr>
          <p:cNvPr id="21" name="TextBox 20"/>
          <p:cNvSpPr txBox="1"/>
          <p:nvPr/>
        </p:nvSpPr>
        <p:spPr>
          <a:xfrm>
            <a:off x="806669" y="5038071"/>
            <a:ext cx="7653661" cy="461665"/>
          </a:xfrm>
          <a:prstGeom prst="rect">
            <a:avLst/>
          </a:prstGeom>
          <a:solidFill>
            <a:schemeClr val="accent3">
              <a:lumMod val="90000"/>
            </a:schemeClr>
          </a:solidFill>
          <a:ln>
            <a:solidFill>
              <a:schemeClr val="tx2">
                <a:lumMod val="60000"/>
                <a:lumOff val="40000"/>
              </a:schemeClr>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eaLnBrk="0" hangingPunct="0">
              <a:spcBef>
                <a:spcPct val="20000"/>
              </a:spcBef>
              <a:buClr>
                <a:srgbClr val="000000"/>
              </a:buClr>
            </a:pPr>
            <a:r>
              <a:rPr lang="en-US" sz="2400" u="sng" kern="0" dirty="0">
                <a:solidFill>
                  <a:srgbClr val="000000"/>
                </a:solidFill>
                <a:latin typeface="Arial"/>
              </a:rPr>
              <a:t>C</a:t>
            </a:r>
            <a:r>
              <a:rPr lang="en-US" sz="2400" kern="0" dirty="0">
                <a:solidFill>
                  <a:srgbClr val="000000"/>
                </a:solidFill>
                <a:latin typeface="Arial"/>
              </a:rPr>
              <a:t>apabilities   --   </a:t>
            </a:r>
            <a:r>
              <a:rPr lang="en-US" sz="2400" u="sng" kern="0" dirty="0">
                <a:solidFill>
                  <a:srgbClr val="000000"/>
                </a:solidFill>
                <a:latin typeface="Arial"/>
              </a:rPr>
              <a:t>C</a:t>
            </a:r>
            <a:r>
              <a:rPr lang="en-US" sz="2400" kern="0" dirty="0">
                <a:solidFill>
                  <a:srgbClr val="000000"/>
                </a:solidFill>
                <a:latin typeface="Arial"/>
              </a:rPr>
              <a:t>redibility   --   </a:t>
            </a:r>
            <a:r>
              <a:rPr lang="en-US" sz="2400" u="sng" kern="0" dirty="0">
                <a:solidFill>
                  <a:srgbClr val="000000"/>
                </a:solidFill>
                <a:latin typeface="Arial"/>
              </a:rPr>
              <a:t>C</a:t>
            </a:r>
            <a:r>
              <a:rPr lang="en-US" sz="2400" kern="0" dirty="0">
                <a:solidFill>
                  <a:srgbClr val="000000"/>
                </a:solidFill>
                <a:latin typeface="Arial"/>
              </a:rPr>
              <a:t>ommunication</a:t>
            </a:r>
          </a:p>
        </p:txBody>
      </p:sp>
      <p:sp>
        <p:nvSpPr>
          <p:cNvPr id="5" name="Down Arrow 4"/>
          <p:cNvSpPr/>
          <p:nvPr/>
        </p:nvSpPr>
        <p:spPr bwMode="auto">
          <a:xfrm rot="10800000">
            <a:off x="152400" y="1964495"/>
            <a:ext cx="609600" cy="1769305"/>
          </a:xfrm>
          <a:prstGeom prst="downArrow">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Down Arrow 17"/>
          <p:cNvSpPr/>
          <p:nvPr/>
        </p:nvSpPr>
        <p:spPr bwMode="auto">
          <a:xfrm>
            <a:off x="8229600" y="1964495"/>
            <a:ext cx="609600" cy="1769305"/>
          </a:xfrm>
          <a:prstGeom prst="downArrow">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TextBox 19"/>
          <p:cNvSpPr txBox="1"/>
          <p:nvPr/>
        </p:nvSpPr>
        <p:spPr>
          <a:xfrm>
            <a:off x="4876800" y="4114800"/>
            <a:ext cx="2743200" cy="369332"/>
          </a:xfrm>
          <a:prstGeom prst="rect">
            <a:avLst/>
          </a:prstGeom>
          <a:noFill/>
        </p:spPr>
        <p:txBody>
          <a:bodyPr wrap="square" rtlCol="0">
            <a:spAutoFit/>
          </a:bodyPr>
          <a:lstStyle/>
          <a:p>
            <a:r>
              <a:rPr lang="en-US" i="1" dirty="0">
                <a:solidFill>
                  <a:srgbClr val="0000FF"/>
                </a:solidFill>
              </a:rPr>
              <a:t>Blue seeks to reduce  </a:t>
            </a:r>
          </a:p>
        </p:txBody>
      </p:sp>
      <p:sp>
        <p:nvSpPr>
          <p:cNvPr id="3" name="TextBox 2"/>
          <p:cNvSpPr txBox="1"/>
          <p:nvPr/>
        </p:nvSpPr>
        <p:spPr>
          <a:xfrm>
            <a:off x="990600" y="1295400"/>
            <a:ext cx="3467616" cy="369332"/>
          </a:xfrm>
          <a:prstGeom prst="rect">
            <a:avLst/>
          </a:prstGeom>
          <a:noFill/>
        </p:spPr>
        <p:txBody>
          <a:bodyPr wrap="none" rtlCol="0">
            <a:spAutoFit/>
          </a:bodyPr>
          <a:lstStyle/>
          <a:p>
            <a:r>
              <a:rPr lang="en-US" i="1" dirty="0">
                <a:solidFill>
                  <a:srgbClr val="C00000"/>
                </a:solidFill>
              </a:rPr>
              <a:t>deterrence by cost imposition</a:t>
            </a:r>
          </a:p>
        </p:txBody>
      </p:sp>
      <p:sp>
        <p:nvSpPr>
          <p:cNvPr id="12" name="TextBox 11"/>
          <p:cNvSpPr txBox="1"/>
          <p:nvPr/>
        </p:nvSpPr>
        <p:spPr>
          <a:xfrm>
            <a:off x="4897666" y="1295400"/>
            <a:ext cx="2569934" cy="369332"/>
          </a:xfrm>
          <a:prstGeom prst="rect">
            <a:avLst/>
          </a:prstGeom>
          <a:noFill/>
        </p:spPr>
        <p:txBody>
          <a:bodyPr wrap="none" rtlCol="0">
            <a:spAutoFit/>
          </a:bodyPr>
          <a:lstStyle/>
          <a:p>
            <a:r>
              <a:rPr lang="en-US" i="1" dirty="0">
                <a:solidFill>
                  <a:srgbClr val="C00000"/>
                </a:solidFill>
              </a:rPr>
              <a:t>deterrence by denial </a:t>
            </a:r>
          </a:p>
        </p:txBody>
      </p:sp>
      <p:sp>
        <p:nvSpPr>
          <p:cNvPr id="7" name="TextBox 6">
            <a:extLst>
              <a:ext uri="{FF2B5EF4-FFF2-40B4-BE49-F238E27FC236}">
                <a16:creationId xmlns:a16="http://schemas.microsoft.com/office/drawing/2014/main" id="{861FB6EB-0250-4BC9-78BF-C7CE7CEEB255}"/>
              </a:ext>
            </a:extLst>
          </p:cNvPr>
          <p:cNvSpPr txBox="1"/>
          <p:nvPr/>
        </p:nvSpPr>
        <p:spPr>
          <a:xfrm>
            <a:off x="1905000" y="3581400"/>
            <a:ext cx="1736373" cy="369332"/>
          </a:xfrm>
          <a:prstGeom prst="rect">
            <a:avLst/>
          </a:prstGeom>
          <a:noFill/>
        </p:spPr>
        <p:txBody>
          <a:bodyPr wrap="none" rtlCol="0">
            <a:spAutoFit/>
          </a:bodyPr>
          <a:lstStyle/>
          <a:p>
            <a:pPr algn="ctr"/>
            <a:r>
              <a:rPr lang="en-US" i="1" dirty="0">
                <a:solidFill>
                  <a:srgbClr val="C00000"/>
                </a:solidFill>
              </a:rPr>
              <a:t>inducements </a:t>
            </a:r>
          </a:p>
        </p:txBody>
      </p:sp>
    </p:spTree>
    <p:extLst>
      <p:ext uri="{BB962C8B-B14F-4D97-AF65-F5344CB8AC3E}">
        <p14:creationId xmlns:p14="http://schemas.microsoft.com/office/powerpoint/2010/main" val="34350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5" grpId="0" animBg="1"/>
      <p:bldP spid="18" grpId="0" animBg="1"/>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71600"/>
            <a:ext cx="2362200" cy="1280756"/>
          </a:xfrm>
          <a:prstGeom prst="rect">
            <a:avLst/>
          </a:prstGeom>
          <a:noFill/>
        </p:spPr>
        <p:txBody>
          <a:bodyPr wrap="square" rtlCol="0">
            <a:spAutoFit/>
          </a:bodyPr>
          <a:lstStyle/>
          <a:p>
            <a:endParaRPr lang="en-US" dirty="0"/>
          </a:p>
        </p:txBody>
      </p:sp>
      <p:sp>
        <p:nvSpPr>
          <p:cNvPr id="2" name="Title 1"/>
          <p:cNvSpPr>
            <a:spLocks noGrp="1"/>
          </p:cNvSpPr>
          <p:nvPr>
            <p:ph type="title"/>
          </p:nvPr>
        </p:nvSpPr>
        <p:spPr>
          <a:xfrm>
            <a:off x="304800" y="381000"/>
            <a:ext cx="8382000" cy="615553"/>
          </a:xfrm>
        </p:spPr>
        <p:txBody>
          <a:bodyPr/>
          <a:lstStyle/>
          <a:p>
            <a:r>
              <a:rPr lang="en-US" sz="3400" dirty="0"/>
              <a:t>2018 U.S. Nuclear Posture Review </a:t>
            </a:r>
          </a:p>
        </p:txBody>
      </p:sp>
      <p:sp>
        <p:nvSpPr>
          <p:cNvPr id="3" name="Content Placeholder 2"/>
          <p:cNvSpPr>
            <a:spLocks noGrp="1"/>
          </p:cNvSpPr>
          <p:nvPr>
            <p:ph idx="1"/>
          </p:nvPr>
        </p:nvSpPr>
        <p:spPr>
          <a:xfrm>
            <a:off x="304800" y="2819400"/>
            <a:ext cx="5257800" cy="4800600"/>
          </a:xfrm>
        </p:spPr>
        <p:txBody>
          <a:bodyPr/>
          <a:lstStyle/>
          <a:p>
            <a:endParaRPr lang="en-US" sz="2400" dirty="0"/>
          </a:p>
          <a:p>
            <a:endParaRPr lang="en-US" sz="2400" dirty="0"/>
          </a:p>
          <a:p>
            <a:endParaRPr lang="en-US" sz="2400" dirty="0"/>
          </a:p>
          <a:p>
            <a:endParaRPr lang="en-US" sz="2400" dirty="0"/>
          </a:p>
          <a:p>
            <a:endParaRPr lang="en-US" sz="2400" dirty="0"/>
          </a:p>
          <a:p>
            <a:pPr marL="0" indent="0">
              <a:buNone/>
            </a:pPr>
            <a:endParaRPr lang="en-US" sz="1800" b="1" dirty="0"/>
          </a:p>
          <a:p>
            <a:pPr marL="0" indent="0">
              <a:buNone/>
            </a:pPr>
            <a:r>
              <a:rPr lang="en-US" sz="1800" b="1" dirty="0"/>
              <a:t>Potential for nuclear response to               major non-nuclear strategic attacks</a:t>
            </a:r>
          </a:p>
          <a:p>
            <a:endParaRPr lang="en-US" sz="2600" dirty="0"/>
          </a:p>
          <a:p>
            <a:endParaRPr lang="en-US" sz="26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80</a:t>
            </a:fld>
            <a:endParaRPr lang="en-US" altLang="en-US"/>
          </a:p>
        </p:txBody>
      </p:sp>
      <p:pic>
        <p:nvPicPr>
          <p:cNvPr id="35844" name="Picture 4" descr="Image result for mushroom clouds coll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608" y="2438400"/>
            <a:ext cx="968392"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ttp://www.cyberwar.news/wp-content/uploads/sites/32/2015/12/Cyber-Pearl-Harbor--536x4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3470" y="4870432"/>
            <a:ext cx="1832730" cy="1377968"/>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NPR Cover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981" y="0"/>
            <a:ext cx="1295019"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8800" y="2514600"/>
            <a:ext cx="1981200" cy="923330"/>
          </a:xfrm>
          <a:prstGeom prst="rect">
            <a:avLst/>
          </a:prstGeom>
          <a:noFill/>
        </p:spPr>
        <p:txBody>
          <a:bodyPr wrap="square" rtlCol="0">
            <a:spAutoFit/>
          </a:bodyPr>
          <a:lstStyle/>
          <a:p>
            <a:pPr algn="ctr"/>
            <a:r>
              <a:rPr lang="en-US" dirty="0"/>
              <a:t>More/better   low yield nuclear options</a:t>
            </a:r>
          </a:p>
        </p:txBody>
      </p:sp>
      <p:sp>
        <p:nvSpPr>
          <p:cNvPr id="9" name="Rounded Rectangle 8"/>
          <p:cNvSpPr/>
          <p:nvPr/>
        </p:nvSpPr>
        <p:spPr bwMode="auto">
          <a:xfrm>
            <a:off x="76200" y="1295400"/>
            <a:ext cx="4724400" cy="3124200"/>
          </a:xfrm>
          <a:prstGeom prst="roundRect">
            <a:avLst/>
          </a:prstGeom>
          <a:solidFill>
            <a:srgbClr val="E6A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Font typeface="Wingdings" panose="05000000000000000000" pitchFamily="2" charset="2"/>
              <a:buChar char="Ø"/>
            </a:pPr>
            <a:r>
              <a:rPr lang="en-US" dirty="0">
                <a:solidFill>
                  <a:srgbClr val="663300"/>
                </a:solidFill>
              </a:rPr>
              <a:t>Renewed great power competition</a:t>
            </a:r>
          </a:p>
          <a:p>
            <a:pPr marL="285750" indent="-285750">
              <a:spcBef>
                <a:spcPts val="600"/>
              </a:spcBef>
              <a:buFont typeface="Wingdings" panose="05000000000000000000" pitchFamily="2" charset="2"/>
              <a:buChar char="Ø"/>
            </a:pPr>
            <a:r>
              <a:rPr lang="en-US" dirty="0">
                <a:solidFill>
                  <a:srgbClr val="663300"/>
                </a:solidFill>
              </a:rPr>
              <a:t>More dangerous nuclear threat environment – coercive strategies</a:t>
            </a:r>
          </a:p>
          <a:p>
            <a:pPr marL="285750" indent="-285750">
              <a:spcBef>
                <a:spcPts val="600"/>
              </a:spcBef>
              <a:buFont typeface="Wingdings" panose="05000000000000000000" pitchFamily="2" charset="2"/>
              <a:buChar char="Ø"/>
            </a:pPr>
            <a:r>
              <a:rPr lang="en-US" dirty="0">
                <a:solidFill>
                  <a:srgbClr val="663300"/>
                </a:solidFill>
              </a:rPr>
              <a:t>Imbalances in US-RF capabilities and doctrine at the nonstrategic nuclear level (“deterrence gap”)</a:t>
            </a:r>
          </a:p>
          <a:p>
            <a:pPr marL="285750" indent="-285750">
              <a:spcBef>
                <a:spcPts val="600"/>
              </a:spcBef>
              <a:buFont typeface="Wingdings" panose="05000000000000000000" pitchFamily="2" charset="2"/>
              <a:buChar char="Ø"/>
            </a:pPr>
            <a:r>
              <a:rPr lang="en-US" dirty="0">
                <a:solidFill>
                  <a:srgbClr val="663300"/>
                </a:solidFill>
              </a:rPr>
              <a:t>Growing set of non-nuclear threats with potential to inflict extreme damage</a:t>
            </a:r>
          </a:p>
        </p:txBody>
      </p:sp>
      <p:sp>
        <p:nvSpPr>
          <p:cNvPr id="10" name="Striped Right Arrow 9"/>
          <p:cNvSpPr/>
          <p:nvPr/>
        </p:nvSpPr>
        <p:spPr bwMode="auto">
          <a:xfrm>
            <a:off x="4507992" y="2652356"/>
            <a:ext cx="1054608" cy="319444"/>
          </a:xfrm>
          <a:prstGeom prst="stripedRightArrow">
            <a:avLst/>
          </a:prstGeom>
          <a:solidFill>
            <a:srgbClr val="66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Striped Right Arrow 13"/>
          <p:cNvSpPr/>
          <p:nvPr/>
        </p:nvSpPr>
        <p:spPr bwMode="auto">
          <a:xfrm rot="5400000">
            <a:off x="1746504" y="4412278"/>
            <a:ext cx="1066800" cy="319444"/>
          </a:xfrm>
          <a:prstGeom prst="stripedRightArrow">
            <a:avLst/>
          </a:prstGeom>
          <a:solidFill>
            <a:srgbClr val="66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7035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938" y="1905000"/>
            <a:ext cx="8382000" cy="4572000"/>
          </a:xfrm>
        </p:spPr>
        <p:txBody>
          <a:bodyPr/>
          <a:lstStyle/>
          <a:p>
            <a:r>
              <a:rPr lang="en-US" sz="2400" i="1" dirty="0"/>
              <a:t>Does it have Russian doctrine right?</a:t>
            </a:r>
          </a:p>
          <a:p>
            <a:endParaRPr lang="en-US" sz="2400" i="1" dirty="0"/>
          </a:p>
          <a:p>
            <a:r>
              <a:rPr lang="en-US" sz="2400" i="1" dirty="0"/>
              <a:t>If so, does it have the solution right?</a:t>
            </a:r>
          </a:p>
          <a:p>
            <a:endParaRPr lang="en-US" sz="2400" i="1" dirty="0"/>
          </a:p>
          <a:p>
            <a:r>
              <a:rPr lang="en-US" sz="2400" i="1" dirty="0"/>
              <a:t>Does it create risks of “lowering the nuclear threshold?”</a:t>
            </a:r>
          </a:p>
          <a:p>
            <a:pPr lvl="1"/>
            <a:r>
              <a:rPr lang="en-US" sz="2000" i="1" dirty="0"/>
              <a:t>New capabilities</a:t>
            </a:r>
          </a:p>
          <a:p>
            <a:pPr lvl="1"/>
            <a:r>
              <a:rPr lang="en-US" sz="2000" i="1" dirty="0"/>
              <a:t>Declaratory policy</a:t>
            </a:r>
          </a:p>
          <a:p>
            <a:pPr lvl="1"/>
            <a:endParaRPr lang="en-US" sz="2000" i="1" dirty="0"/>
          </a:p>
          <a:p>
            <a:r>
              <a:rPr lang="en-US" sz="2400" i="1" dirty="0"/>
              <a:t>Does it say the right things about arms control and disarmament?  </a:t>
            </a:r>
          </a:p>
          <a:p>
            <a:endParaRPr lang="en-US" sz="2400" i="1" dirty="0"/>
          </a:p>
          <a:p>
            <a:endParaRPr lang="en-US" sz="2400" i="1" dirty="0"/>
          </a:p>
          <a:p>
            <a:pPr lvl="1"/>
            <a:endParaRPr lang="en-US" sz="2400" i="1"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81</a:t>
            </a:fld>
            <a:endParaRPr lang="en-US" altLang="en-US"/>
          </a:p>
        </p:txBody>
      </p:sp>
      <p:pic>
        <p:nvPicPr>
          <p:cNvPr id="5" name="Picture 2" descr="NPR Cover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981" y="0"/>
            <a:ext cx="129501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Image result for burning ques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04800"/>
            <a:ext cx="3733800" cy="124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472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bwMode="auto">
          <a:xfrm>
            <a:off x="609600" y="4038600"/>
            <a:ext cx="5486400" cy="533904"/>
          </a:xfrm>
          <a:prstGeom prst="flowChartTerminator">
            <a:avLst/>
          </a:prstGeom>
          <a:solidFill>
            <a:schemeClr val="accent1"/>
          </a:solidFill>
          <a:ln w="57150" cap="flat" cmpd="sng" algn="ctr">
            <a:solidFill>
              <a:schemeClr val="tx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normAutofit/>
          </a:bodyPr>
          <a:lstStyle/>
          <a:p>
            <a:r>
              <a:rPr lang="en-US" sz="3200" dirty="0"/>
              <a:t>Deterrence and the 4 +1 Challenges   </a:t>
            </a:r>
          </a:p>
        </p:txBody>
      </p:sp>
      <p:sp>
        <p:nvSpPr>
          <p:cNvPr id="3" name="Content Placeholder 2"/>
          <p:cNvSpPr>
            <a:spLocks noGrp="1"/>
          </p:cNvSpPr>
          <p:nvPr>
            <p:ph idx="1"/>
          </p:nvPr>
        </p:nvSpPr>
        <p:spPr>
          <a:xfrm>
            <a:off x="723900" y="1295400"/>
            <a:ext cx="7543800" cy="3246397"/>
          </a:xfrm>
        </p:spPr>
        <p:txBody>
          <a:bodyPr/>
          <a:lstStyle/>
          <a:p>
            <a:pPr marL="0" indent="0">
              <a:spcAft>
                <a:spcPts val="600"/>
              </a:spcAft>
              <a:buNone/>
            </a:pPr>
            <a:r>
              <a:rPr lang="en-US" sz="1800" i="1" dirty="0"/>
              <a:t>Key to our approach is being able to deter the most advanced adversaries while continuing to fight terrorist groups.  The means we must have – and be seen to have --  the ability to </a:t>
            </a:r>
            <a:r>
              <a:rPr lang="en-US" sz="1800" b="1" i="1" dirty="0">
                <a:solidFill>
                  <a:srgbClr val="C00000"/>
                </a:solidFill>
              </a:rPr>
              <a:t>impose unacceptable </a:t>
            </a:r>
            <a:r>
              <a:rPr lang="en-US" sz="1800" b="1" i="1" dirty="0">
                <a:solidFill>
                  <a:srgbClr val="D22210"/>
                </a:solidFill>
              </a:rPr>
              <a:t>costs</a:t>
            </a:r>
            <a:r>
              <a:rPr lang="en-US" sz="1800" i="1" dirty="0">
                <a:solidFill>
                  <a:srgbClr val="FF0000"/>
                </a:solidFill>
              </a:rPr>
              <a:t> </a:t>
            </a:r>
            <a:r>
              <a:rPr lang="en-US" sz="1800" b="1" i="1" dirty="0">
                <a:solidFill>
                  <a:srgbClr val="D22210"/>
                </a:solidFill>
              </a:rPr>
              <a:t>on an advanced aggressor </a:t>
            </a:r>
            <a:r>
              <a:rPr lang="en-US" sz="1800" i="1" dirty="0"/>
              <a:t>that will either dissuade them from taking provocative action, or make them deeply regret it if they do…We will be prepared for a </a:t>
            </a:r>
            <a:r>
              <a:rPr lang="en-US" sz="1800" b="1" i="1" dirty="0">
                <a:solidFill>
                  <a:srgbClr val="D22210"/>
                </a:solidFill>
              </a:rPr>
              <a:t>high-end enemy </a:t>
            </a:r>
            <a:r>
              <a:rPr lang="en-US" sz="1800" i="1" dirty="0"/>
              <a:t>– what we call </a:t>
            </a:r>
            <a:r>
              <a:rPr lang="en-US" sz="1800" b="1" i="1" dirty="0">
                <a:solidFill>
                  <a:srgbClr val="C00000"/>
                </a:solidFill>
              </a:rPr>
              <a:t>full spectrum</a:t>
            </a:r>
            <a:r>
              <a:rPr lang="en-US" sz="1800" i="1" dirty="0"/>
              <a:t>.  In our budget, our plans, our capabilities, and our actions, we must demonstrate to potential foes that if they start a war, we are able to win, on our terms.  </a:t>
            </a:r>
            <a:r>
              <a:rPr lang="en-US" sz="1800" b="1" i="1" dirty="0">
                <a:solidFill>
                  <a:srgbClr val="C00000"/>
                </a:solidFill>
              </a:rPr>
              <a:t>Because a force meant to deter conflict can only succeed if it can show that it will dominate a conflict.  </a:t>
            </a:r>
          </a:p>
          <a:p>
            <a:pPr marL="0" indent="0">
              <a:buNone/>
            </a:pPr>
            <a:r>
              <a:rPr lang="en-US" sz="1800" i="1" dirty="0"/>
              <a:t>We have this ability with respect to </a:t>
            </a:r>
            <a:r>
              <a:rPr lang="en-US" sz="1800" b="1" i="1" dirty="0">
                <a:solidFill>
                  <a:srgbClr val="C00000"/>
                </a:solidFill>
              </a:rPr>
              <a:t>North Korean </a:t>
            </a:r>
            <a:r>
              <a:rPr lang="en-US" sz="1800" i="1" dirty="0"/>
              <a:t>and </a:t>
            </a:r>
            <a:r>
              <a:rPr lang="en-US" sz="1800" b="1" i="1" dirty="0">
                <a:solidFill>
                  <a:srgbClr val="C00000"/>
                </a:solidFill>
              </a:rPr>
              <a:t>Iranian</a:t>
            </a:r>
            <a:r>
              <a:rPr lang="en-US" sz="1800" i="1" dirty="0">
                <a:solidFill>
                  <a:srgbClr val="C00000"/>
                </a:solidFill>
              </a:rPr>
              <a:t> </a:t>
            </a:r>
            <a:r>
              <a:rPr lang="en-US" sz="1800" i="1" dirty="0"/>
              <a:t>military forces, as well as in executing the military aspects of countering terrorists… </a:t>
            </a:r>
            <a:r>
              <a:rPr lang="en-US" sz="1800" b="1" i="1" dirty="0">
                <a:solidFill>
                  <a:srgbClr val="C00000"/>
                </a:solidFill>
              </a:rPr>
              <a:t>Russia </a:t>
            </a:r>
            <a:r>
              <a:rPr lang="en-US" sz="1800" i="1" dirty="0"/>
              <a:t>and </a:t>
            </a:r>
            <a:r>
              <a:rPr lang="en-US" sz="1800" b="1" i="1" dirty="0">
                <a:solidFill>
                  <a:srgbClr val="C00000"/>
                </a:solidFill>
              </a:rPr>
              <a:t>China</a:t>
            </a:r>
            <a:r>
              <a:rPr lang="en-US" sz="1800" b="1" i="1" dirty="0">
                <a:solidFill>
                  <a:srgbClr val="FF0000"/>
                </a:solidFill>
              </a:rPr>
              <a:t> </a:t>
            </a:r>
            <a:r>
              <a:rPr lang="en-US" sz="1800" i="1" dirty="0"/>
              <a:t>are our most stressing competitors…DoD has elevated their importance in our defense planning and budgeting to ensure we maintain our advantages in the future.  </a:t>
            </a:r>
          </a:p>
          <a:p>
            <a:pPr marL="0" indent="0" algn="r">
              <a:buNone/>
            </a:pPr>
            <a:r>
              <a:rPr lang="en-US" sz="1800" b="1" dirty="0">
                <a:solidFill>
                  <a:srgbClr val="002060"/>
                </a:solidFill>
              </a:rPr>
              <a:t>FY17 Defense Posture Statement, </a:t>
            </a:r>
            <a:r>
              <a:rPr lang="en-US" sz="1800" b="1" dirty="0" err="1">
                <a:solidFill>
                  <a:srgbClr val="002060"/>
                </a:solidFill>
              </a:rPr>
              <a:t>SecDef</a:t>
            </a:r>
            <a:r>
              <a:rPr lang="en-US" sz="1800" b="1" dirty="0">
                <a:solidFill>
                  <a:srgbClr val="002060"/>
                </a:solidFill>
              </a:rPr>
              <a:t> Ash Carter</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82</a:t>
            </a:fld>
            <a:endParaRPr lang="en-US" altLang="en-US"/>
          </a:p>
        </p:txBody>
      </p:sp>
    </p:spTree>
    <p:extLst>
      <p:ext uri="{BB962C8B-B14F-4D97-AF65-F5344CB8AC3E}">
        <p14:creationId xmlns:p14="http://schemas.microsoft.com/office/powerpoint/2010/main" val="37043241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53998"/>
          </a:xfrm>
        </p:spPr>
        <p:txBody>
          <a:bodyPr/>
          <a:lstStyle/>
          <a:p>
            <a:r>
              <a:rPr lang="en-US" sz="3000" dirty="0"/>
              <a:t>Challenge 2:  Deterrence in Cyber and Space </a:t>
            </a:r>
          </a:p>
        </p:txBody>
      </p:sp>
      <p:sp>
        <p:nvSpPr>
          <p:cNvPr id="3" name="Content Placeholder 2"/>
          <p:cNvSpPr>
            <a:spLocks noGrp="1"/>
          </p:cNvSpPr>
          <p:nvPr>
            <p:ph idx="1"/>
          </p:nvPr>
        </p:nvSpPr>
        <p:spPr>
          <a:xfrm>
            <a:off x="282606" y="1371600"/>
            <a:ext cx="8480394" cy="4572000"/>
          </a:xfrm>
        </p:spPr>
        <p:txBody>
          <a:bodyPr/>
          <a:lstStyle/>
          <a:p>
            <a:pPr marL="0" indent="0">
              <a:buNone/>
            </a:pPr>
            <a:r>
              <a:rPr lang="en-US" sz="1800" i="1" dirty="0"/>
              <a:t>“The DOD must be able to declare or display </a:t>
            </a:r>
            <a:r>
              <a:rPr lang="en-US" sz="1800" i="1" dirty="0">
                <a:solidFill>
                  <a:srgbClr val="C00000"/>
                </a:solidFill>
              </a:rPr>
              <a:t>effective response capabilities</a:t>
            </a:r>
            <a:r>
              <a:rPr lang="en-US" sz="1800" i="1" dirty="0"/>
              <a:t> to deter an adversary from initiating an attack; develop </a:t>
            </a:r>
            <a:r>
              <a:rPr lang="en-US" sz="1800" i="1" dirty="0">
                <a:solidFill>
                  <a:srgbClr val="D22210"/>
                </a:solidFill>
              </a:rPr>
              <a:t>effective defensive capabilities </a:t>
            </a:r>
            <a:r>
              <a:rPr lang="en-US" sz="1800" i="1" dirty="0"/>
              <a:t>to deny a potential attack from succeeding, and </a:t>
            </a:r>
            <a:r>
              <a:rPr lang="en-US" sz="1800" i="1" dirty="0">
                <a:solidFill>
                  <a:srgbClr val="D22210"/>
                </a:solidFill>
              </a:rPr>
              <a:t>strengthen the overall resilience of US systems to </a:t>
            </a:r>
            <a:r>
              <a:rPr lang="en-US" sz="1800" i="1" dirty="0"/>
              <a:t>withstand a potential attack if it penetrates the United States’ defenses.  In addition, the US requires </a:t>
            </a:r>
            <a:r>
              <a:rPr lang="en-US" sz="1800" i="1" dirty="0">
                <a:solidFill>
                  <a:srgbClr val="D22210"/>
                </a:solidFill>
              </a:rPr>
              <a:t>strong intelligence</a:t>
            </a:r>
            <a:r>
              <a:rPr lang="en-US" sz="1800" i="1" dirty="0"/>
              <a:t>, </a:t>
            </a:r>
            <a:r>
              <a:rPr lang="en-US" sz="1800" i="1" dirty="0">
                <a:solidFill>
                  <a:srgbClr val="D22210"/>
                </a:solidFill>
              </a:rPr>
              <a:t>forensics, and indications and warning capabilities </a:t>
            </a:r>
            <a:r>
              <a:rPr lang="en-US" sz="1800" i="1" dirty="0"/>
              <a:t>to reduce anonymity in cyberspace and increase confidence in </a:t>
            </a:r>
            <a:r>
              <a:rPr lang="en-US" sz="1800" i="1" dirty="0">
                <a:solidFill>
                  <a:srgbClr val="C00000"/>
                </a:solidFill>
              </a:rPr>
              <a:t>attribution.</a:t>
            </a:r>
            <a:r>
              <a:rPr lang="en-US" sz="1800" i="1" dirty="0"/>
              <a:t>”</a:t>
            </a:r>
            <a:r>
              <a:rPr lang="en-US" sz="1800" dirty="0"/>
              <a:t>		</a:t>
            </a:r>
            <a:r>
              <a:rPr lang="en-US" sz="1400" b="1" dirty="0">
                <a:solidFill>
                  <a:srgbClr val="002060"/>
                </a:solidFill>
              </a:rPr>
              <a:t>The DoD Cyber Strategy (April 2015)</a:t>
            </a:r>
          </a:p>
          <a:p>
            <a:pPr marL="0" indent="0">
              <a:buNone/>
            </a:pPr>
            <a:endParaRPr lang="en-US" sz="1400" b="1" i="1" dirty="0">
              <a:solidFill>
                <a:srgbClr val="002060"/>
              </a:solidFill>
            </a:endParaRPr>
          </a:p>
          <a:p>
            <a:pPr marL="0" indent="0">
              <a:buNone/>
            </a:pPr>
            <a:endParaRPr lang="en-US" sz="1800" i="1" dirty="0"/>
          </a:p>
          <a:p>
            <a:pPr marL="0" indent="0">
              <a:buNone/>
            </a:pPr>
            <a:r>
              <a:rPr lang="en-US" sz="1800" i="1" dirty="0"/>
              <a:t>“We will: support diplomatic efforts to </a:t>
            </a:r>
            <a:r>
              <a:rPr lang="en-US" sz="1800" i="1" dirty="0">
                <a:solidFill>
                  <a:srgbClr val="C00000"/>
                </a:solidFill>
              </a:rPr>
              <a:t>promote norms </a:t>
            </a:r>
            <a:r>
              <a:rPr lang="en-US" sz="1800" i="1" dirty="0"/>
              <a:t>of responsible behavior in space; pursue international partnerships that </a:t>
            </a:r>
            <a:r>
              <a:rPr lang="en-US" sz="1800" i="1" dirty="0">
                <a:solidFill>
                  <a:srgbClr val="C00000"/>
                </a:solidFill>
              </a:rPr>
              <a:t>encourage potential adversary restraint</a:t>
            </a:r>
            <a:r>
              <a:rPr lang="en-US" sz="1800" i="1" dirty="0"/>
              <a:t>; improve our ability to </a:t>
            </a:r>
            <a:r>
              <a:rPr lang="en-US" sz="1800" i="1" dirty="0">
                <a:solidFill>
                  <a:srgbClr val="C00000"/>
                </a:solidFill>
              </a:rPr>
              <a:t>attribute attacks</a:t>
            </a:r>
            <a:r>
              <a:rPr lang="en-US" sz="1800" i="1" dirty="0"/>
              <a:t>; strengthen the </a:t>
            </a:r>
            <a:r>
              <a:rPr lang="en-US" sz="1800" i="1" dirty="0">
                <a:solidFill>
                  <a:srgbClr val="D22210"/>
                </a:solidFill>
              </a:rPr>
              <a:t>resilience</a:t>
            </a:r>
            <a:r>
              <a:rPr lang="en-US" sz="1800" i="1" dirty="0"/>
              <a:t> of our architectures to deny the benefits of an attack; and </a:t>
            </a:r>
            <a:r>
              <a:rPr lang="en-US" sz="1800" i="1" dirty="0">
                <a:solidFill>
                  <a:srgbClr val="C00000"/>
                </a:solidFill>
              </a:rPr>
              <a:t>retain the right to respond</a:t>
            </a:r>
            <a:r>
              <a:rPr lang="en-US" sz="1800" i="1" dirty="0"/>
              <a:t>, should deterrence fail.”  		</a:t>
            </a:r>
            <a:r>
              <a:rPr lang="en-US" sz="1400" b="1" dirty="0">
                <a:solidFill>
                  <a:srgbClr val="002060"/>
                </a:solidFill>
              </a:rPr>
              <a:t>National Security Space Strategy (January 2011)</a:t>
            </a:r>
            <a:endParaRPr lang="en-US" sz="1400" i="1"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83</a:t>
            </a:fld>
            <a:endParaRPr lang="en-US" altLang="en-US"/>
          </a:p>
        </p:txBody>
      </p:sp>
    </p:spTree>
    <p:extLst>
      <p:ext uri="{BB962C8B-B14F-4D97-AF65-F5344CB8AC3E}">
        <p14:creationId xmlns:p14="http://schemas.microsoft.com/office/powerpoint/2010/main" val="36327442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538609"/>
          </a:xfrm>
        </p:spPr>
        <p:txBody>
          <a:bodyPr/>
          <a:lstStyle/>
          <a:p>
            <a:r>
              <a:rPr lang="en-US" sz="2900" dirty="0"/>
              <a:t>Challenge 5:  US Nuclear Weapons and Deterrence </a:t>
            </a:r>
          </a:p>
        </p:txBody>
      </p:sp>
      <p:sp>
        <p:nvSpPr>
          <p:cNvPr id="3" name="Content Placeholder 2"/>
          <p:cNvSpPr>
            <a:spLocks noGrp="1"/>
          </p:cNvSpPr>
          <p:nvPr>
            <p:ph idx="1"/>
          </p:nvPr>
        </p:nvSpPr>
        <p:spPr>
          <a:xfrm>
            <a:off x="533400" y="1371600"/>
            <a:ext cx="7420389" cy="4724400"/>
          </a:xfrm>
        </p:spPr>
        <p:txBody>
          <a:bodyPr>
            <a:normAutofit lnSpcReduction="10000"/>
          </a:bodyPr>
          <a:lstStyle/>
          <a:p>
            <a:pPr marL="0" indent="0">
              <a:buNone/>
            </a:pPr>
            <a:r>
              <a:rPr lang="en-US" sz="2000" i="1" dirty="0">
                <a:solidFill>
                  <a:srgbClr val="C00000"/>
                </a:solidFill>
              </a:rPr>
              <a:t>U.S. nuclear forces help convince potential adversaries that they cannot escalate their way out of failed conventional aggression against the United States or our allies and partners.    </a:t>
            </a:r>
            <a:r>
              <a:rPr lang="en-US" sz="1800" b="1" i="1" dirty="0">
                <a:solidFill>
                  <a:srgbClr val="0070C0"/>
                </a:solidFill>
              </a:rPr>
              <a:t>QDR 2014</a:t>
            </a:r>
          </a:p>
          <a:p>
            <a:pPr marL="0" indent="0">
              <a:buNone/>
            </a:pPr>
            <a:endParaRPr lang="en-US" sz="1800" b="1" dirty="0"/>
          </a:p>
          <a:p>
            <a:pPr>
              <a:spcAft>
                <a:spcPts val="900"/>
              </a:spcAft>
              <a:buFont typeface="Arial" panose="020B0604020202020204" pitchFamily="34" charset="0"/>
              <a:buChar char="•"/>
            </a:pPr>
            <a:r>
              <a:rPr lang="en-US" sz="2000" dirty="0"/>
              <a:t>Possible nuclear employment tied to regional campaigns, underscoring the need for integrated planning  </a:t>
            </a:r>
            <a:endParaRPr lang="en-US" sz="1600" dirty="0"/>
          </a:p>
          <a:p>
            <a:pPr>
              <a:spcAft>
                <a:spcPts val="900"/>
              </a:spcAft>
              <a:buFont typeface="Arial" panose="020B0604020202020204" pitchFamily="34" charset="0"/>
              <a:buChar char="•"/>
            </a:pPr>
            <a:r>
              <a:rPr lang="en-US" sz="2000" dirty="0"/>
              <a:t>Can we use nuclear weapons in a way that conveys restraint, restores deterrence, and enables war termination on our terms?</a:t>
            </a:r>
          </a:p>
          <a:p>
            <a:pPr>
              <a:spcAft>
                <a:spcPts val="900"/>
              </a:spcAft>
              <a:buFont typeface="Arial" panose="020B0604020202020204" pitchFamily="34" charset="0"/>
              <a:buChar char="•"/>
            </a:pPr>
            <a:r>
              <a:rPr lang="en-US" sz="2000" dirty="0"/>
              <a:t>What nuclear capabilities do we need to do this, and will the modernized arsenal provide them at an acceptable cost?</a:t>
            </a:r>
          </a:p>
          <a:p>
            <a:pPr marL="0" indent="0" algn="ctr">
              <a:spcAft>
                <a:spcPts val="900"/>
              </a:spcAft>
              <a:buNone/>
            </a:pPr>
            <a:r>
              <a:rPr lang="en-US" sz="2000" dirty="0">
                <a:solidFill>
                  <a:srgbClr val="C00000"/>
                </a:solidFill>
              </a:rPr>
              <a:t>                                                                                                                 </a:t>
            </a:r>
            <a:r>
              <a:rPr lang="en-US" sz="2000" i="1" dirty="0">
                <a:solidFill>
                  <a:srgbClr val="C00000"/>
                </a:solidFill>
              </a:rPr>
              <a:t>Are senior leaders being prepared for                               complex escalation scenarios?</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84</a:t>
            </a:fld>
            <a:endParaRPr lang="en-US" altLang="en-US"/>
          </a:p>
        </p:txBody>
      </p:sp>
    </p:spTree>
    <p:extLst>
      <p:ext uri="{BB962C8B-B14F-4D97-AF65-F5344CB8AC3E}">
        <p14:creationId xmlns:p14="http://schemas.microsoft.com/office/powerpoint/2010/main" val="732181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382000" cy="523220"/>
          </a:xfrm>
        </p:spPr>
        <p:txBody>
          <a:bodyPr/>
          <a:lstStyle/>
          <a:p>
            <a:r>
              <a:rPr lang="en-US" sz="2800" dirty="0"/>
              <a:t>US Nuclear Weapons and Deterrence (2)</a:t>
            </a:r>
          </a:p>
        </p:txBody>
      </p:sp>
      <p:sp>
        <p:nvSpPr>
          <p:cNvPr id="4" name="Content Placeholder 3"/>
          <p:cNvSpPr>
            <a:spLocks noGrp="1"/>
          </p:cNvSpPr>
          <p:nvPr>
            <p:ph idx="1"/>
          </p:nvPr>
        </p:nvSpPr>
        <p:spPr/>
        <p:txBody>
          <a:bodyPr/>
          <a:lstStyle/>
          <a:p>
            <a:pPr>
              <a:spcBef>
                <a:spcPts val="600"/>
              </a:spcBef>
              <a:spcAft>
                <a:spcPts val="1200"/>
              </a:spcAft>
            </a:pPr>
            <a:r>
              <a:rPr lang="en-US" sz="2000" dirty="0"/>
              <a:t>There is a lot of senior level attention to the policy/political aspects, but less to the challenges of nuclear crisis management, potential nuclear use, and escalation dynamics</a:t>
            </a:r>
          </a:p>
          <a:p>
            <a:pPr lvl="1">
              <a:spcBef>
                <a:spcPts val="600"/>
              </a:spcBef>
              <a:spcAft>
                <a:spcPts val="1200"/>
              </a:spcAft>
            </a:pPr>
            <a:r>
              <a:rPr lang="en-US" sz="1600" dirty="0"/>
              <a:t>Senior leaders do not appear to exercise or rehearse complex escalation scenarios </a:t>
            </a:r>
          </a:p>
          <a:p>
            <a:pPr lvl="1">
              <a:spcBef>
                <a:spcPts val="600"/>
              </a:spcBef>
              <a:spcAft>
                <a:spcPts val="1200"/>
              </a:spcAft>
            </a:pPr>
            <a:r>
              <a:rPr lang="en-US" sz="1600" dirty="0"/>
              <a:t>J/PME devotes relatively little attention to deterrence, escalation, x-domain warfare, or operating under the nuclear shadow</a:t>
            </a:r>
          </a:p>
          <a:p>
            <a:pPr>
              <a:spcBef>
                <a:spcPts val="600"/>
              </a:spcBef>
              <a:spcAft>
                <a:spcPts val="1200"/>
              </a:spcAft>
            </a:pPr>
            <a:r>
              <a:rPr lang="en-US" sz="2000" dirty="0"/>
              <a:t>Planners are struggling to anticipate and account for escalation</a:t>
            </a:r>
          </a:p>
          <a:p>
            <a:pPr lvl="1">
              <a:spcBef>
                <a:spcPts val="600"/>
              </a:spcBef>
              <a:spcAft>
                <a:spcPts val="1200"/>
              </a:spcAft>
            </a:pPr>
            <a:r>
              <a:rPr lang="en-US" sz="1600" dirty="0"/>
              <a:t>Some tough problems maybe “assumed away” and GCC capacity to “think nuclear” is limited </a:t>
            </a:r>
          </a:p>
          <a:p>
            <a:pPr lvl="1">
              <a:spcBef>
                <a:spcPts val="600"/>
              </a:spcBef>
              <a:spcAft>
                <a:spcPts val="1200"/>
              </a:spcAft>
            </a:pPr>
            <a:r>
              <a:rPr lang="en-US" sz="1600" dirty="0"/>
              <a:t>Some new concepts may not address this challenge</a:t>
            </a:r>
          </a:p>
        </p:txBody>
      </p:sp>
      <p:sp>
        <p:nvSpPr>
          <p:cNvPr id="2" name="Slide Number Placeholder 1"/>
          <p:cNvSpPr>
            <a:spLocks noGrp="1"/>
          </p:cNvSpPr>
          <p:nvPr>
            <p:ph type="sldNum" sz="quarter" idx="10"/>
          </p:nvPr>
        </p:nvSpPr>
        <p:spPr/>
        <p:txBody>
          <a:bodyPr/>
          <a:lstStyle/>
          <a:p>
            <a:fld id="{1A3CCCE4-43D2-4374-A5CB-F94787758A24}" type="slidenum">
              <a:rPr lang="en-US" altLang="en-US" smtClean="0"/>
              <a:pPr/>
              <a:t>85</a:t>
            </a:fld>
            <a:endParaRPr lang="en-US" altLang="en-US"/>
          </a:p>
        </p:txBody>
      </p:sp>
    </p:spTree>
    <p:extLst>
      <p:ext uri="{BB962C8B-B14F-4D97-AF65-F5344CB8AC3E}">
        <p14:creationId xmlns:p14="http://schemas.microsoft.com/office/powerpoint/2010/main" val="817891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543800" cy="679570"/>
          </a:xfrm>
        </p:spPr>
        <p:txBody>
          <a:bodyPr>
            <a:normAutofit/>
          </a:bodyPr>
          <a:lstStyle/>
          <a:p>
            <a:r>
              <a:rPr lang="en-US" sz="3000" dirty="0"/>
              <a:t>Deterring WMD Use – The Syria CW Case </a:t>
            </a:r>
          </a:p>
        </p:txBody>
      </p:sp>
      <p:sp>
        <p:nvSpPr>
          <p:cNvPr id="3" name="Content Placeholder 2"/>
          <p:cNvSpPr>
            <a:spLocks noGrp="1"/>
          </p:cNvSpPr>
          <p:nvPr>
            <p:ph idx="1"/>
          </p:nvPr>
        </p:nvSpPr>
        <p:spPr>
          <a:xfrm>
            <a:off x="381000" y="1066800"/>
            <a:ext cx="8290062" cy="5638800"/>
          </a:xfrm>
        </p:spPr>
        <p:txBody>
          <a:bodyPr>
            <a:normAutofit fontScale="47500" lnSpcReduction="20000"/>
          </a:bodyPr>
          <a:lstStyle/>
          <a:p>
            <a:pPr marL="0" indent="0">
              <a:lnSpc>
                <a:spcPct val="120000"/>
              </a:lnSpc>
              <a:buNone/>
            </a:pPr>
            <a:r>
              <a:rPr lang="en-US" dirty="0"/>
              <a:t>“We have been very clear with the Assad regime, but also to other players on the ground, that a red line for us is we start seeing a whole bunch of chemical weapons moving around or being utilized.  That would change my calculus.  That would change my equation…We’re monitoring that situation very carefully. We have put together a range of contingency plans.”      </a:t>
            </a:r>
          </a:p>
          <a:p>
            <a:pPr marL="0" indent="0">
              <a:lnSpc>
                <a:spcPct val="120000"/>
              </a:lnSpc>
              <a:buNone/>
            </a:pPr>
            <a:r>
              <a:rPr lang="en-US" b="1" i="1" dirty="0">
                <a:solidFill>
                  <a:srgbClr val="0070C0"/>
                </a:solidFill>
              </a:rPr>
              <a:t>POTUS 8/12/12</a:t>
            </a:r>
          </a:p>
          <a:p>
            <a:pPr marL="0" indent="0">
              <a:buNone/>
            </a:pPr>
            <a:endParaRPr lang="en-US" i="1" dirty="0"/>
          </a:p>
          <a:p>
            <a:pPr marL="0" indent="0">
              <a:lnSpc>
                <a:spcPct val="120000"/>
              </a:lnSpc>
              <a:buNone/>
            </a:pPr>
            <a:r>
              <a:rPr lang="en-US" dirty="0"/>
              <a:t>“Once the commander in chief draws that red line, then I think the credibility of the commander in chief and this nation is at stake if he doesn’t enforce it.”      </a:t>
            </a:r>
            <a:r>
              <a:rPr lang="en-US" b="1" i="1" dirty="0">
                <a:solidFill>
                  <a:srgbClr val="0070C0"/>
                </a:solidFill>
              </a:rPr>
              <a:t>Former </a:t>
            </a:r>
            <a:r>
              <a:rPr lang="en-US" b="1" i="1" dirty="0" err="1">
                <a:solidFill>
                  <a:srgbClr val="0070C0"/>
                </a:solidFill>
              </a:rPr>
              <a:t>SecDef</a:t>
            </a:r>
            <a:r>
              <a:rPr lang="en-US" b="1" i="1" dirty="0">
                <a:solidFill>
                  <a:srgbClr val="0070C0"/>
                </a:solidFill>
              </a:rPr>
              <a:t> Leon Panetta</a:t>
            </a:r>
          </a:p>
          <a:p>
            <a:pPr marL="0" indent="0">
              <a:buNone/>
            </a:pPr>
            <a:endParaRPr lang="en-US" i="1" dirty="0"/>
          </a:p>
          <a:p>
            <a:pPr marL="0" indent="0">
              <a:lnSpc>
                <a:spcPct val="120000"/>
              </a:lnSpc>
              <a:buNone/>
            </a:pPr>
            <a:r>
              <a:rPr lang="en-US" dirty="0"/>
              <a:t>“Assad is effectively being rewarded for the use of chemical weapons, rather than punished, as originally planned.”    </a:t>
            </a:r>
            <a:r>
              <a:rPr lang="en-US" b="1" i="1" dirty="0">
                <a:solidFill>
                  <a:srgbClr val="0070C0"/>
                </a:solidFill>
              </a:rPr>
              <a:t>Brookings scholar </a:t>
            </a:r>
          </a:p>
          <a:p>
            <a:pPr marL="0" indent="0">
              <a:buNone/>
            </a:pPr>
            <a:endParaRPr lang="en-US" i="1" dirty="0"/>
          </a:p>
          <a:p>
            <a:pPr marL="0" indent="0">
              <a:lnSpc>
                <a:spcPct val="120000"/>
              </a:lnSpc>
              <a:buNone/>
            </a:pPr>
            <a:r>
              <a:rPr lang="en-US" dirty="0"/>
              <a:t>“The threat of force was credible enough for them to give up their chemical weapons.  We threatened military action and they responded.  That’s deterrent credibility.”      </a:t>
            </a:r>
          </a:p>
          <a:p>
            <a:pPr marL="0" indent="0">
              <a:lnSpc>
                <a:spcPct val="120000"/>
              </a:lnSpc>
              <a:buNone/>
            </a:pPr>
            <a:r>
              <a:rPr lang="en-US" b="1" i="1" dirty="0">
                <a:solidFill>
                  <a:srgbClr val="0070C0"/>
                </a:solidFill>
              </a:rPr>
              <a:t>US Senator Tim </a:t>
            </a:r>
            <a:r>
              <a:rPr lang="en-US" b="1" i="1" dirty="0" err="1">
                <a:solidFill>
                  <a:srgbClr val="0070C0"/>
                </a:solidFill>
              </a:rPr>
              <a:t>Kaine</a:t>
            </a:r>
            <a:endParaRPr lang="en-US" b="1" i="1" dirty="0">
              <a:solidFill>
                <a:srgbClr val="0070C0"/>
              </a:solidFill>
            </a:endParaRPr>
          </a:p>
          <a:p>
            <a:pPr marL="0" indent="0">
              <a:buNone/>
            </a:pPr>
            <a:endParaRPr lang="en-US" i="1" dirty="0"/>
          </a:p>
          <a:p>
            <a:pPr marL="0" indent="0">
              <a:lnSpc>
                <a:spcPct val="120000"/>
              </a:lnSpc>
              <a:buNone/>
            </a:pPr>
            <a:r>
              <a:rPr lang="en-US" dirty="0"/>
              <a:t>“No one sees Obama as a weak president, and no one saw that moment as a moment of weakness…Risking war with a nuclear power over Ukraine was just not going to happen.  It would have been clear even if Obama had hit Syria.  It wouldn’t have changed anything…these things are not connected to each other in any way.”        </a:t>
            </a:r>
          </a:p>
          <a:p>
            <a:pPr marL="0" indent="0">
              <a:lnSpc>
                <a:spcPct val="120000"/>
              </a:lnSpc>
              <a:buNone/>
            </a:pPr>
            <a:r>
              <a:rPr lang="en-US" b="1" i="1" dirty="0">
                <a:solidFill>
                  <a:srgbClr val="0070C0"/>
                </a:solidFill>
              </a:rPr>
              <a:t>Russian commentators close to the Kremlin</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86</a:t>
            </a:fld>
            <a:endParaRPr lang="en-US" altLang="en-US"/>
          </a:p>
        </p:txBody>
      </p:sp>
    </p:spTree>
    <p:extLst>
      <p:ext uri="{BB962C8B-B14F-4D97-AF65-F5344CB8AC3E}">
        <p14:creationId xmlns:p14="http://schemas.microsoft.com/office/powerpoint/2010/main" val="39452908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“We need high-velocity learners…”</a:t>
            </a:r>
          </a:p>
        </p:txBody>
      </p:sp>
      <p:sp>
        <p:nvSpPr>
          <p:cNvPr id="3" name="Content Placeholder 2"/>
          <p:cNvSpPr>
            <a:spLocks noGrp="1"/>
          </p:cNvSpPr>
          <p:nvPr>
            <p:ph idx="1"/>
          </p:nvPr>
        </p:nvSpPr>
        <p:spPr/>
        <p:txBody>
          <a:bodyPr/>
          <a:lstStyle/>
          <a:p>
            <a:pPr marL="0" indent="0">
              <a:buNone/>
            </a:pPr>
            <a:endParaRPr lang="en-US" sz="1100" i="1" dirty="0"/>
          </a:p>
          <a:p>
            <a:pPr marL="0" indent="0">
              <a:buNone/>
            </a:pPr>
            <a:r>
              <a:rPr lang="en-US" sz="1800" i="1" dirty="0"/>
              <a:t>“deterrence isn’t easy…we need high-velocity learners who are willing to develop and stretch their intellect well beyond one-dimensional problem solving as we work on these things...We need leaders who do not become static, and who search for and recognize signals of change − and then find connections and solutions that are seemingly impossible.  We need “chess players” who can operate in a multi-dimensional environment, with multiple activities taking place simultaneously, on a board where they may not fully understand the rules by which multiple adversaries are playing.  We need to inspire and develop the next Tom Schelling or Henry Kissinger to address 21st century deterrence, assurance and escalation control issues.” </a:t>
            </a:r>
          </a:p>
          <a:p>
            <a:pPr marL="0" indent="0">
              <a:buNone/>
            </a:pPr>
            <a:r>
              <a:rPr lang="en-US" sz="2000" dirty="0"/>
              <a:t>				former Commander, STRATCOM</a:t>
            </a:r>
            <a:endParaRPr lang="en-US" sz="1800" i="1" dirty="0"/>
          </a:p>
          <a:p>
            <a:endParaRPr lang="en-US"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87</a:t>
            </a:fld>
            <a:endParaRPr lang="en-US" altLang="en-US"/>
          </a:p>
        </p:txBody>
      </p:sp>
    </p:spTree>
    <p:extLst>
      <p:ext uri="{BB962C8B-B14F-4D97-AF65-F5344CB8AC3E}">
        <p14:creationId xmlns:p14="http://schemas.microsoft.com/office/powerpoint/2010/main" val="3475180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701675"/>
          </a:xfrm>
        </p:spPr>
        <p:txBody>
          <a:bodyPr>
            <a:normAutofit fontScale="90000"/>
          </a:bodyPr>
          <a:lstStyle/>
          <a:p>
            <a:r>
              <a:rPr lang="en-US" sz="3000" dirty="0"/>
              <a:t>Deterrence Operations Joint Operating Concept (2006)</a:t>
            </a:r>
          </a:p>
        </p:txBody>
      </p:sp>
      <p:sp>
        <p:nvSpPr>
          <p:cNvPr id="3" name="Content Placeholder 2"/>
          <p:cNvSpPr>
            <a:spLocks noGrp="1"/>
          </p:cNvSpPr>
          <p:nvPr>
            <p:ph idx="1"/>
          </p:nvPr>
        </p:nvSpPr>
        <p:spPr>
          <a:xfrm>
            <a:off x="457200" y="1295400"/>
            <a:ext cx="7696200" cy="4876800"/>
          </a:xfrm>
        </p:spPr>
        <p:txBody>
          <a:bodyPr>
            <a:normAutofit fontScale="92500" lnSpcReduction="10000"/>
          </a:bodyPr>
          <a:lstStyle/>
          <a:p>
            <a:pPr>
              <a:spcBef>
                <a:spcPts val="450"/>
              </a:spcBef>
              <a:spcAft>
                <a:spcPts val="450"/>
              </a:spcAft>
              <a:buFont typeface="Arial" panose="020B0604020202020204" pitchFamily="34" charset="0"/>
              <a:buChar char="•"/>
            </a:pPr>
            <a:r>
              <a:rPr lang="en-US" sz="1900" dirty="0"/>
              <a:t>Provide a conceptual foundation and a working model:  How do we wage deterrence against adversaries, and how do we deliberately plan for such campaigns?</a:t>
            </a:r>
          </a:p>
          <a:p>
            <a:pPr marL="400050" lvl="1" indent="0">
              <a:spcBef>
                <a:spcPts val="450"/>
              </a:spcBef>
              <a:spcAft>
                <a:spcPts val="450"/>
              </a:spcAft>
              <a:buNone/>
            </a:pPr>
            <a:r>
              <a:rPr lang="en-US" sz="1500" i="1" dirty="0">
                <a:solidFill>
                  <a:srgbClr val="C00000"/>
                </a:solidFill>
              </a:rPr>
              <a:t>Deterrence operations convince adversaries not to take actions that threaten vital US interests by means of </a:t>
            </a:r>
            <a:r>
              <a:rPr lang="en-US" sz="1500" b="1" i="1" dirty="0">
                <a:solidFill>
                  <a:srgbClr val="C00000"/>
                </a:solidFill>
              </a:rPr>
              <a:t>decisive influence </a:t>
            </a:r>
            <a:r>
              <a:rPr lang="en-US" sz="1500" i="1" dirty="0">
                <a:solidFill>
                  <a:srgbClr val="C00000"/>
                </a:solidFill>
              </a:rPr>
              <a:t>over their decision making. </a:t>
            </a:r>
          </a:p>
          <a:p>
            <a:pPr marL="400050" lvl="1" indent="0">
              <a:spcBef>
                <a:spcPts val="450"/>
              </a:spcBef>
              <a:spcAft>
                <a:spcPts val="450"/>
              </a:spcAft>
              <a:buNone/>
            </a:pPr>
            <a:r>
              <a:rPr lang="en-US" sz="1500" i="1" dirty="0">
                <a:solidFill>
                  <a:srgbClr val="C00000"/>
                </a:solidFill>
              </a:rPr>
              <a:t>Decisive influence is achieved by credibly threatening to </a:t>
            </a:r>
            <a:r>
              <a:rPr lang="en-US" sz="1500" b="1" i="1" dirty="0">
                <a:solidFill>
                  <a:srgbClr val="C00000"/>
                </a:solidFill>
              </a:rPr>
              <a:t>deny benefits </a:t>
            </a:r>
            <a:r>
              <a:rPr lang="en-US" sz="1500" i="1" dirty="0">
                <a:solidFill>
                  <a:srgbClr val="C00000"/>
                </a:solidFill>
              </a:rPr>
              <a:t>or </a:t>
            </a:r>
            <a:r>
              <a:rPr lang="en-US" sz="1500" b="1" i="1" dirty="0">
                <a:solidFill>
                  <a:srgbClr val="C00000"/>
                </a:solidFill>
              </a:rPr>
              <a:t>impose costs</a:t>
            </a:r>
            <a:r>
              <a:rPr lang="en-US" sz="1500" i="1" dirty="0">
                <a:solidFill>
                  <a:srgbClr val="C00000"/>
                </a:solidFill>
              </a:rPr>
              <a:t>, </a:t>
            </a:r>
            <a:r>
              <a:rPr lang="en-US" sz="1500" b="1" i="1" dirty="0">
                <a:solidFill>
                  <a:srgbClr val="C00000"/>
                </a:solidFill>
              </a:rPr>
              <a:t>while encouraging restraint </a:t>
            </a:r>
            <a:r>
              <a:rPr lang="en-US" sz="1500" i="1" dirty="0">
                <a:solidFill>
                  <a:srgbClr val="C00000"/>
                </a:solidFill>
              </a:rPr>
              <a:t>by convincing the actor that restraint will result in an acceptable outcome </a:t>
            </a:r>
          </a:p>
          <a:p>
            <a:pPr>
              <a:spcBef>
                <a:spcPts val="450"/>
              </a:spcBef>
              <a:spcAft>
                <a:spcPts val="450"/>
              </a:spcAft>
              <a:buFont typeface="Arial" panose="020B0604020202020204" pitchFamily="34" charset="0"/>
              <a:buChar char="•"/>
            </a:pPr>
            <a:r>
              <a:rPr lang="en-US" sz="1900" dirty="0"/>
              <a:t>Key challenges</a:t>
            </a:r>
          </a:p>
          <a:p>
            <a:pPr marL="728091" lvl="4" indent="-285750">
              <a:spcBef>
                <a:spcPts val="450"/>
              </a:spcBef>
              <a:spcAft>
                <a:spcPts val="0"/>
              </a:spcAft>
              <a:buFont typeface="Wingdings" panose="05000000000000000000" pitchFamily="2" charset="2"/>
              <a:buChar char="Ø"/>
            </a:pPr>
            <a:r>
              <a:rPr lang="en-US" sz="1500" dirty="0"/>
              <a:t>Multiple adversaries – tailored strategies required</a:t>
            </a:r>
          </a:p>
          <a:p>
            <a:pPr marL="728091" lvl="4" indent="-285750">
              <a:spcBef>
                <a:spcPts val="450"/>
              </a:spcBef>
              <a:spcAft>
                <a:spcPts val="0"/>
              </a:spcAft>
              <a:buFont typeface="Wingdings" panose="05000000000000000000" pitchFamily="2" charset="2"/>
              <a:buChar char="Ø"/>
            </a:pPr>
            <a:r>
              <a:rPr lang="en-US" sz="1500" dirty="0"/>
              <a:t>Incomplete knowledge – intel challenge and unavoidable uncertainties</a:t>
            </a:r>
          </a:p>
          <a:p>
            <a:pPr marL="728091" lvl="4" indent="-285750">
              <a:spcBef>
                <a:spcPts val="450"/>
              </a:spcBef>
              <a:spcAft>
                <a:spcPts val="0"/>
              </a:spcAft>
              <a:buFont typeface="Wingdings" panose="05000000000000000000" pitchFamily="2" charset="2"/>
              <a:buChar char="Ø"/>
            </a:pPr>
            <a:r>
              <a:rPr lang="en-US" sz="1500" dirty="0"/>
              <a:t>Asymmetry of stakes – can weaken credibility</a:t>
            </a:r>
          </a:p>
          <a:p>
            <a:pPr marL="728091" lvl="4" indent="-285750">
              <a:spcBef>
                <a:spcPts val="450"/>
              </a:spcBef>
              <a:spcAft>
                <a:spcPts val="0"/>
              </a:spcAft>
              <a:buFont typeface="Wingdings" panose="05000000000000000000" pitchFamily="2" charset="2"/>
              <a:buChar char="Ø"/>
            </a:pPr>
            <a:r>
              <a:rPr lang="en-US" sz="1500" dirty="0"/>
              <a:t>New domains of warfare – can complicate the management of escalation risks</a:t>
            </a:r>
            <a:endParaRPr lang="en-US" sz="800" dirty="0"/>
          </a:p>
          <a:p>
            <a:pPr>
              <a:spcBef>
                <a:spcPts val="1200"/>
              </a:spcBef>
              <a:spcAft>
                <a:spcPts val="450"/>
              </a:spcAft>
              <a:buFont typeface="Arial" panose="020B0604020202020204" pitchFamily="34" charset="0"/>
              <a:buChar char="•"/>
            </a:pPr>
            <a:r>
              <a:rPr lang="en-US" sz="1900" dirty="0"/>
              <a:t>Operationalize through an analytic process that feeds adversary-specific plans</a:t>
            </a:r>
          </a:p>
          <a:p>
            <a:pPr marL="150876" lvl="1" indent="0">
              <a:spcBef>
                <a:spcPts val="450"/>
              </a:spcBef>
              <a:buNone/>
            </a:pPr>
            <a:endParaRPr lang="en-US" sz="1500" dirty="0"/>
          </a:p>
          <a:p>
            <a:pPr marL="0" indent="0" algn="ctr">
              <a:spcBef>
                <a:spcPts val="450"/>
              </a:spcBef>
              <a:buNone/>
            </a:pPr>
            <a:r>
              <a:rPr lang="en-US" sz="1700" b="1" i="1" dirty="0">
                <a:solidFill>
                  <a:srgbClr val="C00000"/>
                </a:solidFill>
              </a:rPr>
              <a:t>www.dtic.mil</a:t>
            </a:r>
            <a:r>
              <a:rPr lang="en-US" sz="1700" i="1" dirty="0">
                <a:solidFill>
                  <a:srgbClr val="C00000"/>
                </a:solidFill>
              </a:rPr>
              <a:t>/futurejointwarfare/concepts/do_</a:t>
            </a:r>
            <a:r>
              <a:rPr lang="en-US" sz="1700" b="1" i="1" dirty="0">
                <a:solidFill>
                  <a:srgbClr val="C00000"/>
                </a:solidFill>
              </a:rPr>
              <a:t>joc</a:t>
            </a:r>
            <a:r>
              <a:rPr lang="en-US" sz="1700" i="1" dirty="0">
                <a:solidFill>
                  <a:srgbClr val="C00000"/>
                </a:solidFill>
              </a:rPr>
              <a:t>_v20.doc</a:t>
            </a:r>
            <a:r>
              <a:rPr lang="en-US" sz="1700" dirty="0">
                <a:solidFill>
                  <a:srgbClr val="C00000"/>
                </a:solidFill>
              </a:rPr>
              <a:t> </a:t>
            </a:r>
          </a:p>
          <a:p>
            <a:pPr lvl="1">
              <a:spcBef>
                <a:spcPts val="450"/>
              </a:spcBef>
            </a:pPr>
            <a:endParaRPr lang="en-US" sz="1500" dirty="0"/>
          </a:p>
          <a:p>
            <a:pPr lvl="1"/>
            <a:endParaRPr lang="en-US" sz="1500" dirty="0"/>
          </a:p>
          <a:p>
            <a:pPr lvl="1"/>
            <a:endParaRPr lang="en-US" sz="1500" dirty="0"/>
          </a:p>
          <a:p>
            <a:pPr marL="150876" lvl="1" indent="0">
              <a:buNone/>
            </a:pPr>
            <a:endParaRPr lang="en-US" sz="1500" dirty="0"/>
          </a:p>
          <a:p>
            <a:pPr lvl="1"/>
            <a:endParaRPr lang="en-US" sz="1500" dirty="0"/>
          </a:p>
          <a:p>
            <a:pPr lvl="1"/>
            <a:endParaRPr lang="en-US" sz="1500" dirty="0"/>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88</a:t>
            </a:fld>
            <a:endParaRPr lang="en-US" altLang="en-US"/>
          </a:p>
        </p:txBody>
      </p:sp>
    </p:spTree>
    <p:extLst>
      <p:ext uri="{BB962C8B-B14F-4D97-AF65-F5344CB8AC3E}">
        <p14:creationId xmlns:p14="http://schemas.microsoft.com/office/powerpoint/2010/main" val="22899766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Is Deterrence….</a:t>
            </a:r>
          </a:p>
        </p:txBody>
      </p:sp>
      <p:sp>
        <p:nvSpPr>
          <p:cNvPr id="3" name="Slide Number Placeholder 2"/>
          <p:cNvSpPr>
            <a:spLocks noGrp="1"/>
          </p:cNvSpPr>
          <p:nvPr>
            <p:ph type="sldNum" sz="quarter" idx="10"/>
          </p:nvPr>
        </p:nvSpPr>
        <p:spPr/>
        <p:txBody>
          <a:bodyPr/>
          <a:lstStyle/>
          <a:p>
            <a:fld id="{0A0CCA12-7E3A-4DA3-87B6-8ADDBC8311F7}" type="slidenum">
              <a:rPr lang="en-US" altLang="en-US" smtClean="0"/>
              <a:pPr/>
              <a:t>89</a:t>
            </a:fld>
            <a:endParaRPr lang="en-US" altLang="en-US"/>
          </a:p>
        </p:txBody>
      </p:sp>
      <p:sp>
        <p:nvSpPr>
          <p:cNvPr id="4" name="TextBox 3"/>
          <p:cNvSpPr txBox="1"/>
          <p:nvPr/>
        </p:nvSpPr>
        <p:spPr>
          <a:xfrm>
            <a:off x="1143000" y="1600200"/>
            <a:ext cx="1176348" cy="369332"/>
          </a:xfrm>
          <a:prstGeom prst="rect">
            <a:avLst/>
          </a:prstGeom>
          <a:noFill/>
        </p:spPr>
        <p:txBody>
          <a:bodyPr wrap="none" rtlCol="0">
            <a:spAutoFit/>
          </a:bodyPr>
          <a:lstStyle/>
          <a:p>
            <a:r>
              <a:rPr lang="en-US" dirty="0"/>
              <a:t>A Clock?</a:t>
            </a:r>
          </a:p>
        </p:txBody>
      </p:sp>
      <p:sp>
        <p:nvSpPr>
          <p:cNvPr id="5" name="TextBox 4"/>
          <p:cNvSpPr txBox="1"/>
          <p:nvPr/>
        </p:nvSpPr>
        <p:spPr>
          <a:xfrm>
            <a:off x="6172200" y="3200400"/>
            <a:ext cx="1569660" cy="369332"/>
          </a:xfrm>
          <a:prstGeom prst="rect">
            <a:avLst/>
          </a:prstGeom>
          <a:noFill/>
        </p:spPr>
        <p:txBody>
          <a:bodyPr wrap="none" rtlCol="0">
            <a:spAutoFit/>
          </a:bodyPr>
          <a:lstStyle/>
          <a:p>
            <a:r>
              <a:rPr lang="en-US" dirty="0"/>
              <a:t>Or a Cloud? </a:t>
            </a:r>
          </a:p>
        </p:txBody>
      </p:sp>
      <p:sp>
        <p:nvSpPr>
          <p:cNvPr id="6" name="Cloud 5"/>
          <p:cNvSpPr/>
          <p:nvPr/>
        </p:nvSpPr>
        <p:spPr bwMode="auto">
          <a:xfrm>
            <a:off x="5486400" y="3810001"/>
            <a:ext cx="3048000" cy="1877456"/>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35842" name="Picture 2" descr="http://ecx.images-amazon.com/images/I/41paDQEsCgL._SX338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85800"/>
            <a:ext cx="1343795" cy="1972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142" y="838200"/>
            <a:ext cx="1219258" cy="16612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057400"/>
            <a:ext cx="2743200" cy="266090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3200" y="3657600"/>
            <a:ext cx="3251200" cy="2438400"/>
          </a:xfrm>
          <a:prstGeom prst="rect">
            <a:avLst/>
          </a:prstGeom>
        </p:spPr>
      </p:pic>
    </p:spTree>
    <p:extLst>
      <p:ext uri="{BB962C8B-B14F-4D97-AF65-F5344CB8AC3E}">
        <p14:creationId xmlns:p14="http://schemas.microsoft.com/office/powerpoint/2010/main" val="290571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Adversary Calculus</a:t>
            </a:r>
          </a:p>
        </p:txBody>
      </p:sp>
      <p:sp>
        <p:nvSpPr>
          <p:cNvPr id="4" name="Slide Number Placeholder 3"/>
          <p:cNvSpPr>
            <a:spLocks noGrp="1"/>
          </p:cNvSpPr>
          <p:nvPr>
            <p:ph type="sldNum" sz="quarter" idx="10"/>
          </p:nvPr>
        </p:nvSpPr>
        <p:spPr/>
        <p:txBody>
          <a:bodyPr/>
          <a:lstStyle/>
          <a:p>
            <a:fld id="{49D60634-BC9E-485D-8631-CF81DC901F98}" type="slidenum">
              <a:rPr lang="en-US" altLang="en-US" smtClean="0"/>
              <a:pPr/>
              <a:t>9</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900874884"/>
              </p:ext>
            </p:extLst>
          </p:nvPr>
        </p:nvGraphicFramePr>
        <p:xfrm>
          <a:off x="982277" y="1752601"/>
          <a:ext cx="7010400" cy="2189971"/>
        </p:xfrm>
        <a:graphic>
          <a:graphicData uri="http://schemas.openxmlformats.org/drawingml/2006/table">
            <a:tbl>
              <a:tblPr firstRow="1" bandRow="1">
                <a:tableStyleId>{616DA210-FB5B-4158-B5E0-FEB733F419BA}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142999">
                <a:tc>
                  <a:txBody>
                    <a:bodyPr/>
                    <a:lstStyle/>
                    <a:p>
                      <a:pPr algn="ctr"/>
                      <a:r>
                        <a:rPr lang="en-US" sz="2000" b="1" dirty="0"/>
                        <a:t>Costs of Action</a:t>
                      </a:r>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z="2000" b="1" dirty="0"/>
                        <a:t>Benefits of Action</a:t>
                      </a:r>
                    </a:p>
                    <a:p>
                      <a:pPr algn="ctr"/>
                      <a:endParaRPr lang="en-US" sz="2000" b="1" dirty="0"/>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0"/>
                  </a:ext>
                </a:extLst>
              </a:tr>
              <a:tr h="1046972">
                <a:tc>
                  <a:txBody>
                    <a:bodyPr/>
                    <a:lstStyle/>
                    <a:p>
                      <a:pPr algn="ctr"/>
                      <a:r>
                        <a:rPr lang="en-US" sz="2000" b="1" dirty="0"/>
                        <a:t>Benefits</a:t>
                      </a:r>
                      <a:r>
                        <a:rPr lang="en-US" sz="2000" b="1" baseline="0" dirty="0"/>
                        <a:t> of Restraint </a:t>
                      </a:r>
                      <a:endParaRPr lang="en-US" sz="2000" b="1" dirty="0"/>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algn="ctr"/>
                      <a:r>
                        <a:rPr lang="en-US" sz="2000" b="1" dirty="0"/>
                        <a:t>Costs of Restraint </a:t>
                      </a:r>
                    </a:p>
                    <a:p>
                      <a:pPr algn="ctr"/>
                      <a:endParaRPr lang="en-US" sz="2000" b="1" dirty="0">
                        <a:solidFill>
                          <a:schemeClr val="tx1"/>
                        </a:solidFill>
                      </a:endParaRPr>
                    </a:p>
                    <a:p>
                      <a:pPr algn="ctr"/>
                      <a:r>
                        <a:rPr lang="en-US" sz="2000" b="1" dirty="0">
                          <a:solidFill>
                            <a:srgbClr val="C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extLst>
                  <a:ext uri="{0D108BD9-81ED-4DB2-BD59-A6C34878D82A}">
                    <a16:rowId xmlns:a16="http://schemas.microsoft.com/office/drawing/2014/main" val="10001"/>
                  </a:ext>
                </a:extLst>
              </a:tr>
            </a:tbl>
          </a:graphicData>
        </a:graphic>
      </p:graphicFrame>
      <p:sp>
        <p:nvSpPr>
          <p:cNvPr id="8" name="Rectangle 7"/>
          <p:cNvSpPr/>
          <p:nvPr/>
        </p:nvSpPr>
        <p:spPr>
          <a:xfrm>
            <a:off x="304800" y="1092583"/>
            <a:ext cx="9067800" cy="461665"/>
          </a:xfrm>
          <a:prstGeom prst="rect">
            <a:avLst/>
          </a:prstGeom>
        </p:spPr>
        <p:txBody>
          <a:bodyPr wrap="square">
            <a:spAutoFit/>
          </a:bodyPr>
          <a:lstStyle/>
          <a:p>
            <a:endParaRPr lang="en-US" sz="2400" dirty="0"/>
          </a:p>
        </p:txBody>
      </p:sp>
      <p:sp>
        <p:nvSpPr>
          <p:cNvPr id="13" name="TextBox 12"/>
          <p:cNvSpPr txBox="1"/>
          <p:nvPr/>
        </p:nvSpPr>
        <p:spPr>
          <a:xfrm>
            <a:off x="1447800" y="4126468"/>
            <a:ext cx="2667000" cy="369332"/>
          </a:xfrm>
          <a:prstGeom prst="rect">
            <a:avLst/>
          </a:prstGeom>
          <a:noFill/>
        </p:spPr>
        <p:txBody>
          <a:bodyPr wrap="square" rtlCol="0">
            <a:spAutoFit/>
          </a:bodyPr>
          <a:lstStyle/>
          <a:p>
            <a:r>
              <a:rPr lang="en-US" i="1" dirty="0">
                <a:solidFill>
                  <a:srgbClr val="0000FF"/>
                </a:solidFill>
              </a:rPr>
              <a:t>Blue seeks to increase </a:t>
            </a:r>
          </a:p>
        </p:txBody>
      </p:sp>
      <p:sp>
        <p:nvSpPr>
          <p:cNvPr id="21" name="TextBox 20"/>
          <p:cNvSpPr txBox="1"/>
          <p:nvPr/>
        </p:nvSpPr>
        <p:spPr>
          <a:xfrm>
            <a:off x="806669" y="5038071"/>
            <a:ext cx="7653661" cy="461665"/>
          </a:xfrm>
          <a:prstGeom prst="rect">
            <a:avLst/>
          </a:prstGeom>
          <a:solidFill>
            <a:schemeClr val="accent3">
              <a:lumMod val="90000"/>
            </a:schemeClr>
          </a:solidFill>
          <a:ln>
            <a:solidFill>
              <a:schemeClr val="tx2">
                <a:lumMod val="60000"/>
                <a:lumOff val="40000"/>
              </a:schemeClr>
            </a:solidFill>
          </a:ln>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eaLnBrk="0" hangingPunct="0">
              <a:spcBef>
                <a:spcPct val="20000"/>
              </a:spcBef>
              <a:buClr>
                <a:srgbClr val="000000"/>
              </a:buClr>
            </a:pPr>
            <a:r>
              <a:rPr lang="en-US" sz="2400" u="sng" kern="0" dirty="0">
                <a:solidFill>
                  <a:srgbClr val="000000"/>
                </a:solidFill>
                <a:latin typeface="Arial"/>
              </a:rPr>
              <a:t>C</a:t>
            </a:r>
            <a:r>
              <a:rPr lang="en-US" sz="2400" kern="0" dirty="0">
                <a:solidFill>
                  <a:srgbClr val="000000"/>
                </a:solidFill>
                <a:latin typeface="Arial"/>
              </a:rPr>
              <a:t>apabilities   --   </a:t>
            </a:r>
            <a:r>
              <a:rPr lang="en-US" sz="2400" u="sng" kern="0" dirty="0">
                <a:solidFill>
                  <a:srgbClr val="000000"/>
                </a:solidFill>
                <a:latin typeface="Arial"/>
              </a:rPr>
              <a:t>C</a:t>
            </a:r>
            <a:r>
              <a:rPr lang="en-US" sz="2400" kern="0" dirty="0">
                <a:solidFill>
                  <a:srgbClr val="000000"/>
                </a:solidFill>
                <a:latin typeface="Arial"/>
              </a:rPr>
              <a:t>redibility   --   </a:t>
            </a:r>
            <a:r>
              <a:rPr lang="en-US" sz="2400" u="sng" kern="0" dirty="0">
                <a:solidFill>
                  <a:srgbClr val="000000"/>
                </a:solidFill>
                <a:latin typeface="Arial"/>
              </a:rPr>
              <a:t>C</a:t>
            </a:r>
            <a:r>
              <a:rPr lang="en-US" sz="2400" kern="0" dirty="0">
                <a:solidFill>
                  <a:srgbClr val="000000"/>
                </a:solidFill>
                <a:latin typeface="Arial"/>
              </a:rPr>
              <a:t>ommunication</a:t>
            </a:r>
          </a:p>
        </p:txBody>
      </p:sp>
      <p:sp>
        <p:nvSpPr>
          <p:cNvPr id="5" name="Down Arrow 4"/>
          <p:cNvSpPr/>
          <p:nvPr/>
        </p:nvSpPr>
        <p:spPr bwMode="auto">
          <a:xfrm rot="10800000">
            <a:off x="152400" y="1964495"/>
            <a:ext cx="609600" cy="1769305"/>
          </a:xfrm>
          <a:prstGeom prst="downArrow">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Down Arrow 17"/>
          <p:cNvSpPr/>
          <p:nvPr/>
        </p:nvSpPr>
        <p:spPr bwMode="auto">
          <a:xfrm>
            <a:off x="8229600" y="1964495"/>
            <a:ext cx="609600" cy="1769305"/>
          </a:xfrm>
          <a:prstGeom prst="downArrow">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 name="TextBox 19"/>
          <p:cNvSpPr txBox="1"/>
          <p:nvPr/>
        </p:nvSpPr>
        <p:spPr>
          <a:xfrm>
            <a:off x="4876800" y="4114800"/>
            <a:ext cx="2743200" cy="369332"/>
          </a:xfrm>
          <a:prstGeom prst="rect">
            <a:avLst/>
          </a:prstGeom>
          <a:noFill/>
        </p:spPr>
        <p:txBody>
          <a:bodyPr wrap="square" rtlCol="0">
            <a:spAutoFit/>
          </a:bodyPr>
          <a:lstStyle/>
          <a:p>
            <a:r>
              <a:rPr lang="en-US" i="1" dirty="0">
                <a:solidFill>
                  <a:srgbClr val="0000FF"/>
                </a:solidFill>
              </a:rPr>
              <a:t>Blue seeks to reduce  </a:t>
            </a:r>
          </a:p>
        </p:txBody>
      </p:sp>
      <p:sp>
        <p:nvSpPr>
          <p:cNvPr id="3" name="TextBox 2"/>
          <p:cNvSpPr txBox="1"/>
          <p:nvPr/>
        </p:nvSpPr>
        <p:spPr>
          <a:xfrm>
            <a:off x="990600" y="1295400"/>
            <a:ext cx="3467616" cy="369332"/>
          </a:xfrm>
          <a:prstGeom prst="rect">
            <a:avLst/>
          </a:prstGeom>
          <a:noFill/>
        </p:spPr>
        <p:txBody>
          <a:bodyPr wrap="none" rtlCol="0">
            <a:spAutoFit/>
          </a:bodyPr>
          <a:lstStyle/>
          <a:p>
            <a:r>
              <a:rPr lang="en-US" i="1" dirty="0">
                <a:solidFill>
                  <a:srgbClr val="C00000"/>
                </a:solidFill>
              </a:rPr>
              <a:t>deterrence by cost imposition</a:t>
            </a:r>
          </a:p>
        </p:txBody>
      </p:sp>
      <p:sp>
        <p:nvSpPr>
          <p:cNvPr id="12" name="TextBox 11"/>
          <p:cNvSpPr txBox="1"/>
          <p:nvPr/>
        </p:nvSpPr>
        <p:spPr>
          <a:xfrm>
            <a:off x="4897666" y="1295400"/>
            <a:ext cx="2569934" cy="369332"/>
          </a:xfrm>
          <a:prstGeom prst="rect">
            <a:avLst/>
          </a:prstGeom>
          <a:noFill/>
        </p:spPr>
        <p:txBody>
          <a:bodyPr wrap="none" rtlCol="0">
            <a:spAutoFit/>
          </a:bodyPr>
          <a:lstStyle/>
          <a:p>
            <a:r>
              <a:rPr lang="en-US" i="1" dirty="0">
                <a:solidFill>
                  <a:srgbClr val="C00000"/>
                </a:solidFill>
              </a:rPr>
              <a:t>deterrence by denial </a:t>
            </a:r>
          </a:p>
        </p:txBody>
      </p:sp>
      <p:sp>
        <p:nvSpPr>
          <p:cNvPr id="7" name="TextBox 6"/>
          <p:cNvSpPr txBox="1"/>
          <p:nvPr/>
        </p:nvSpPr>
        <p:spPr>
          <a:xfrm>
            <a:off x="152399" y="5791200"/>
            <a:ext cx="5516254" cy="461665"/>
          </a:xfrm>
          <a:prstGeom prst="rect">
            <a:avLst/>
          </a:prstGeom>
          <a:noFill/>
        </p:spPr>
        <p:txBody>
          <a:bodyPr wrap="none" rtlCol="0">
            <a:spAutoFit/>
          </a:bodyPr>
          <a:lstStyle/>
          <a:p>
            <a:r>
              <a:rPr lang="en-US" sz="2400" u="sng" dirty="0"/>
              <a:t>C</a:t>
            </a:r>
            <a:r>
              <a:rPr lang="en-US" sz="2400" dirty="0"/>
              <a:t>omprehension  </a:t>
            </a:r>
            <a:r>
              <a:rPr lang="en-US" sz="2000" dirty="0"/>
              <a:t>(“Strategic Diagnosis”)</a:t>
            </a:r>
            <a:endParaRPr lang="en-US" sz="2400" dirty="0"/>
          </a:p>
        </p:txBody>
      </p:sp>
      <p:cxnSp>
        <p:nvCxnSpPr>
          <p:cNvPr id="10" name="Straight Arrow Connector 9"/>
          <p:cNvCxnSpPr/>
          <p:nvPr/>
        </p:nvCxnSpPr>
        <p:spPr bwMode="auto">
          <a:xfrm flipV="1">
            <a:off x="533400" y="5410200"/>
            <a:ext cx="381000" cy="457200"/>
          </a:xfrm>
          <a:prstGeom prst="straightConnector1">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5387B6E8-B535-5D22-34E8-0EA525767107}"/>
              </a:ext>
            </a:extLst>
          </p:cNvPr>
          <p:cNvSpPr txBox="1"/>
          <p:nvPr/>
        </p:nvSpPr>
        <p:spPr>
          <a:xfrm>
            <a:off x="1909147" y="3593068"/>
            <a:ext cx="1672253" cy="369332"/>
          </a:xfrm>
          <a:prstGeom prst="rect">
            <a:avLst/>
          </a:prstGeom>
          <a:noFill/>
        </p:spPr>
        <p:txBody>
          <a:bodyPr wrap="none" rtlCol="0">
            <a:spAutoFit/>
          </a:bodyPr>
          <a:lstStyle/>
          <a:p>
            <a:r>
              <a:rPr lang="en-US" i="1" dirty="0">
                <a:solidFill>
                  <a:srgbClr val="C00000"/>
                </a:solidFill>
              </a:rPr>
              <a:t>inducements </a:t>
            </a:r>
          </a:p>
        </p:txBody>
      </p:sp>
    </p:spTree>
    <p:extLst>
      <p:ext uri="{BB962C8B-B14F-4D97-AF65-F5344CB8AC3E}">
        <p14:creationId xmlns:p14="http://schemas.microsoft.com/office/powerpoint/2010/main" val="386846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5" grpId="0" animBg="1"/>
      <p:bldP spid="18" grpId="0" animBg="1"/>
      <p:bldP spid="2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0" y="342900"/>
            <a:ext cx="6248400" cy="457200"/>
          </a:xfrm>
        </p:spPr>
        <p:txBody>
          <a:bodyPr>
            <a:normAutofit/>
          </a:bodyPr>
          <a:lstStyle/>
          <a:p>
            <a:r>
              <a:rPr lang="en-US" altLang="en-US" sz="1875" b="1" dirty="0">
                <a:ea typeface="ＭＳ Ｐゴシック" pitchFamily="34" charset="-128"/>
              </a:rPr>
              <a:t>Deterrence Analysis, Planning, &amp; Operational Flow</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817" y="962334"/>
            <a:ext cx="4686300" cy="52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574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584775"/>
          </a:xfrm>
        </p:spPr>
        <p:txBody>
          <a:bodyPr/>
          <a:lstStyle/>
          <a:p>
            <a:r>
              <a:rPr lang="en-US" sz="3200" dirty="0"/>
              <a:t>One Quick History Lesson</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2999" y="1102233"/>
            <a:ext cx="762001" cy="746761"/>
          </a:xfrm>
        </p:spPr>
      </p:pic>
      <p:sp>
        <p:nvSpPr>
          <p:cNvPr id="4" name="Slide Number Placeholder 3"/>
          <p:cNvSpPr>
            <a:spLocks noGrp="1"/>
          </p:cNvSpPr>
          <p:nvPr>
            <p:ph type="sldNum" sz="quarter" idx="10"/>
          </p:nvPr>
        </p:nvSpPr>
        <p:spPr/>
        <p:txBody>
          <a:bodyPr/>
          <a:lstStyle/>
          <a:p>
            <a:fld id="{49D60634-BC9E-485D-8631-CF81DC901F98}" type="slidenum">
              <a:rPr lang="en-US" altLang="en-US" smtClean="0"/>
              <a:pPr/>
              <a:t>91</a:t>
            </a:fld>
            <a:endParaRPr lang="en-US" alt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074202"/>
            <a:ext cx="807720" cy="8307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6273" y="1219200"/>
            <a:ext cx="2047727" cy="137880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0658" y="4300729"/>
            <a:ext cx="2253342" cy="1261871"/>
          </a:xfrm>
          <a:prstGeom prst="rect">
            <a:avLst/>
          </a:prstGeom>
        </p:spPr>
      </p:pic>
      <p:sp>
        <p:nvSpPr>
          <p:cNvPr id="12" name="TextBox 11"/>
          <p:cNvSpPr txBox="1"/>
          <p:nvPr/>
        </p:nvSpPr>
        <p:spPr>
          <a:xfrm>
            <a:off x="838200" y="3276600"/>
            <a:ext cx="563879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D22210"/>
                </a:solidFill>
              </a:rPr>
              <a:t>To deter Iraq’s invasion of Kuwait?</a:t>
            </a:r>
          </a:p>
          <a:p>
            <a:pPr marL="285750" indent="-285750">
              <a:buFont typeface="Arial" panose="020B0604020202020204" pitchFamily="34" charset="0"/>
              <a:buChar char="•"/>
            </a:pPr>
            <a:endParaRPr lang="en-US" sz="2400" dirty="0">
              <a:solidFill>
                <a:srgbClr val="D22210"/>
              </a:solidFill>
            </a:endParaRPr>
          </a:p>
          <a:p>
            <a:pPr marL="285750" indent="-285750">
              <a:buFont typeface="Arial" panose="020B0604020202020204" pitchFamily="34" charset="0"/>
              <a:buChar char="•"/>
            </a:pPr>
            <a:r>
              <a:rPr lang="en-US" sz="2400" dirty="0">
                <a:solidFill>
                  <a:srgbClr val="D22210"/>
                </a:solidFill>
              </a:rPr>
              <a:t>To deter Iraq’s use of chemical or biological weapons? </a:t>
            </a:r>
          </a:p>
        </p:txBody>
      </p:sp>
      <p:sp>
        <p:nvSpPr>
          <p:cNvPr id="13" name="TextBox 12"/>
          <p:cNvSpPr txBox="1"/>
          <p:nvPr/>
        </p:nvSpPr>
        <p:spPr>
          <a:xfrm>
            <a:off x="1828800" y="2133600"/>
            <a:ext cx="3657600" cy="830997"/>
          </a:xfrm>
          <a:prstGeom prst="rect">
            <a:avLst/>
          </a:prstGeom>
          <a:noFill/>
        </p:spPr>
        <p:txBody>
          <a:bodyPr wrap="square" rtlCol="0">
            <a:spAutoFit/>
          </a:bodyPr>
          <a:lstStyle/>
          <a:p>
            <a:pPr algn="ctr"/>
            <a:r>
              <a:rPr lang="en-US" sz="2400" i="1" dirty="0">
                <a:solidFill>
                  <a:srgbClr val="002060"/>
                </a:solidFill>
              </a:rPr>
              <a:t>Did deterrence work in the first Gulf War?</a:t>
            </a:r>
          </a:p>
        </p:txBody>
      </p:sp>
      <p:sp>
        <p:nvSpPr>
          <p:cNvPr id="14" name="TextBox 13"/>
          <p:cNvSpPr txBox="1"/>
          <p:nvPr/>
        </p:nvSpPr>
        <p:spPr>
          <a:xfrm>
            <a:off x="2590800" y="5562600"/>
            <a:ext cx="2514600" cy="400110"/>
          </a:xfrm>
          <a:prstGeom prst="rect">
            <a:avLst/>
          </a:prstGeom>
          <a:solidFill>
            <a:schemeClr val="tx1"/>
          </a:solidFill>
        </p:spPr>
        <p:txBody>
          <a:bodyPr wrap="square" rtlCol="0">
            <a:spAutoFit/>
          </a:bodyPr>
          <a:lstStyle/>
          <a:p>
            <a:r>
              <a:rPr lang="en-US" sz="2000" i="1" dirty="0">
                <a:solidFill>
                  <a:schemeClr val="accent1"/>
                </a:solidFill>
              </a:rPr>
              <a:t>What’s the lesson?</a:t>
            </a:r>
          </a:p>
        </p:txBody>
      </p:sp>
      <p:sp>
        <p:nvSpPr>
          <p:cNvPr id="15" name="TextBox 14"/>
          <p:cNvSpPr txBox="1"/>
          <p:nvPr/>
        </p:nvSpPr>
        <p:spPr>
          <a:xfrm>
            <a:off x="7086600" y="2598003"/>
            <a:ext cx="1981200" cy="830997"/>
          </a:xfrm>
          <a:prstGeom prst="rect">
            <a:avLst/>
          </a:prstGeom>
          <a:noFill/>
        </p:spPr>
        <p:txBody>
          <a:bodyPr wrap="square" rtlCol="0">
            <a:spAutoFit/>
          </a:bodyPr>
          <a:lstStyle/>
          <a:p>
            <a:r>
              <a:rPr lang="en-US" sz="1200" i="1" dirty="0"/>
              <a:t>“…purposefully left the impression” that CB use would invite “tactical nuclear retaliation.” </a:t>
            </a:r>
          </a:p>
        </p:txBody>
      </p:sp>
    </p:spTree>
    <p:extLst>
      <p:ext uri="{BB962C8B-B14F-4D97-AF65-F5344CB8AC3E}">
        <p14:creationId xmlns:p14="http://schemas.microsoft.com/office/powerpoint/2010/main" val="4073000841"/>
      </p:ext>
    </p:extLst>
  </p:cSld>
  <p:clrMapOvr>
    <a:masterClrMapping/>
  </p:clrMapOvr>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3A07869D882648A96431C1019F6CCF" ma:contentTypeVersion="19" ma:contentTypeDescription="Create a new document." ma:contentTypeScope="" ma:versionID="70b5f66924413199460f137349dd1b2a">
  <xsd:schema xmlns:xsd="http://www.w3.org/2001/XMLSchema" xmlns:xs="http://www.w3.org/2001/XMLSchema" xmlns:p="http://schemas.microsoft.com/office/2006/metadata/properties" xmlns:ns2="de724392-4127-4023-8022-f34e3e4712d3" xmlns:ns3="f3734251-b688-48a9-9868-3bcfaa349d34" targetNamespace="http://schemas.microsoft.com/office/2006/metadata/properties" ma:root="true" ma:fieldsID="b74bee998377d9acded46573490334e8" ns2:_="" ns3:_="">
    <xsd:import namespace="de724392-4127-4023-8022-f34e3e4712d3"/>
    <xsd:import namespace="f3734251-b688-48a9-9868-3bcfaa349d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24392-4127-4023-8022-f34e3e471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34031f-5af4-462f-909d-b01dcfe103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34251-b688-48a9-9868-3bcfaa349d3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d13ab-b3d9-4dc2-81fa-676027a22dbf}" ma:internalName="TaxCatchAll" ma:showField="CatchAllData" ma:web="f3734251-b688-48a9-9868-3bcfaa349d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724392-4127-4023-8022-f34e3e4712d3">
      <Terms xmlns="http://schemas.microsoft.com/office/infopath/2007/PartnerControls"/>
    </lcf76f155ced4ddcb4097134ff3c332f>
    <TaxCatchAll xmlns="f3734251-b688-48a9-9868-3bcfaa349d34" xsi:nil="true"/>
  </documentManagement>
</p:properties>
</file>

<file path=customXml/itemProps1.xml><?xml version="1.0" encoding="utf-8"?>
<ds:datastoreItem xmlns:ds="http://schemas.openxmlformats.org/officeDocument/2006/customXml" ds:itemID="{41B8D722-8B49-4CB9-BD9A-63F81ABFDE10}"/>
</file>

<file path=customXml/itemProps2.xml><?xml version="1.0" encoding="utf-8"?>
<ds:datastoreItem xmlns:ds="http://schemas.openxmlformats.org/officeDocument/2006/customXml" ds:itemID="{2F1B7F20-6707-4839-A43A-FB234010CA51}"/>
</file>

<file path=customXml/itemProps3.xml><?xml version="1.0" encoding="utf-8"?>
<ds:datastoreItem xmlns:ds="http://schemas.openxmlformats.org/officeDocument/2006/customXml" ds:itemID="{A7CDDFEA-C8F9-4D90-BDC0-42DE40A85DD5}"/>
</file>

<file path=docProps/app.xml><?xml version="1.0" encoding="utf-8"?>
<Properties xmlns="http://schemas.openxmlformats.org/officeDocument/2006/extended-properties" xmlns:vt="http://schemas.openxmlformats.org/officeDocument/2006/docPropsVTypes">
  <Template/>
  <TotalTime>53176</TotalTime>
  <Words>15124</Words>
  <Application>Microsoft Macintosh PowerPoint</Application>
  <PresentationFormat>On-screen Show (4:3)</PresentationFormat>
  <Paragraphs>1339</Paragraphs>
  <Slides>91</Slides>
  <Notes>91</Notes>
  <HiddenSlides>20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9" baseType="lpstr">
      <vt:lpstr>Arial</vt:lpstr>
      <vt:lpstr>Palatino Linotype</vt:lpstr>
      <vt:lpstr>Postoni</vt:lpstr>
      <vt:lpstr>Times New Roman</vt:lpstr>
      <vt:lpstr>Univers</vt:lpstr>
      <vt:lpstr>Wingdings</vt:lpstr>
      <vt:lpstr>Bold Stripes</vt:lpstr>
      <vt:lpstr>Photo Editor Photo</vt:lpstr>
      <vt:lpstr> Contemporary Strategic  Deterrence Challenges  -- Some Thoughts for Leaders and Practitioners --    </vt:lpstr>
      <vt:lpstr>PowerPoint Presentation</vt:lpstr>
      <vt:lpstr>PowerPoint Presentation</vt:lpstr>
      <vt:lpstr>What We Talk About When We Talk About Deterrence</vt:lpstr>
      <vt:lpstr>What We Talk About When We Talk About Deterrence</vt:lpstr>
      <vt:lpstr>Central Idea</vt:lpstr>
      <vt:lpstr>Adversary Calculus </vt:lpstr>
      <vt:lpstr>Adversary Calculus </vt:lpstr>
      <vt:lpstr>Adversary Calculus</vt:lpstr>
      <vt:lpstr>Deterrence in Specific Context </vt:lpstr>
      <vt:lpstr>What’s Hard About This Today?</vt:lpstr>
      <vt:lpstr>Integrated Deterrence (my take) </vt:lpstr>
      <vt:lpstr>Hard and Soft Power</vt:lpstr>
      <vt:lpstr>“Integrated Deterrence” and Russia’s Special Military Operation</vt:lpstr>
      <vt:lpstr>“Integrated Deterrence” and Russia’s Special Military Operation</vt:lpstr>
      <vt:lpstr>Deterring Russian Tactical Nuclear Use?</vt:lpstr>
      <vt:lpstr>Why Nuclear Deterrence is Getting More Complicated </vt:lpstr>
      <vt:lpstr>Nuclear Deterrence Challenges</vt:lpstr>
      <vt:lpstr>“Restore Deterrence” – One Interpretation </vt:lpstr>
      <vt:lpstr>Deterring China</vt:lpstr>
      <vt:lpstr>China’s Strategic Deterrence Option?</vt:lpstr>
      <vt:lpstr>Deterring China – Present and Future</vt:lpstr>
      <vt:lpstr>Deterring China – Present and Future</vt:lpstr>
      <vt:lpstr>Deterring China – Present and Future</vt:lpstr>
      <vt:lpstr>“The Other War in Europe”  -- Can You Deter Grey Zone Conflict? </vt:lpstr>
      <vt:lpstr>Extended Deterrence</vt:lpstr>
      <vt:lpstr>Deterring North Korea</vt:lpstr>
      <vt:lpstr>PowerPoint Presentation</vt:lpstr>
      <vt:lpstr>Can Terrorists or VEOs Be Deterred from Using WMD?</vt:lpstr>
      <vt:lpstr>Last thought….</vt:lpstr>
      <vt:lpstr>Closing Haiku</vt:lpstr>
      <vt:lpstr>A Resource for You</vt:lpstr>
      <vt:lpstr>PowerPoint Presentation</vt:lpstr>
      <vt:lpstr>BACKUPS</vt:lpstr>
      <vt:lpstr>The Old Problem and the New</vt:lpstr>
      <vt:lpstr>The Old Problem and the New</vt:lpstr>
      <vt:lpstr>Biden finds limits to America’s deterrent powers       WashPo 8 July 2021 </vt:lpstr>
      <vt:lpstr>2017 National Security Strategy </vt:lpstr>
      <vt:lpstr>The Next NSS and NDS? </vt:lpstr>
      <vt:lpstr>The Big Deterrence Matrix  (work in progress)</vt:lpstr>
      <vt:lpstr>7 Months Later….</vt:lpstr>
      <vt:lpstr>Nuclear Deterrence Challenges </vt:lpstr>
      <vt:lpstr>Nuclear Deterrence Challenges </vt:lpstr>
      <vt:lpstr>Shoring Up Deterrence Post-Ukraine 2014 </vt:lpstr>
      <vt:lpstr>Nuclear-Cyber Nexus</vt:lpstr>
      <vt:lpstr>Nuclear Deterrence Challenges</vt:lpstr>
      <vt:lpstr>Deterring the Local Fait Accompli</vt:lpstr>
      <vt:lpstr>PowerPoint Presentation</vt:lpstr>
      <vt:lpstr>Can Nukes Deter Cyber? Should They?  </vt:lpstr>
      <vt:lpstr>Debating Cyber-Deterrence – One Take</vt:lpstr>
      <vt:lpstr>Can Cyber Deter Kinetic Attacks?</vt:lpstr>
      <vt:lpstr>The Old Problem and the New Problem</vt:lpstr>
      <vt:lpstr>Key Deterrence Challenges</vt:lpstr>
      <vt:lpstr>Russia – Deterrence Challenges</vt:lpstr>
      <vt:lpstr>Russia – Deterrence Challenges</vt:lpstr>
      <vt:lpstr>Toolkit for Countering Political Warfare </vt:lpstr>
      <vt:lpstr>Russia – Deterrence Challenges</vt:lpstr>
      <vt:lpstr>Russia – Deterrence Challenges</vt:lpstr>
      <vt:lpstr>Intra-War Deterrence to Manage an Escalating Conflict</vt:lpstr>
      <vt:lpstr>Intra-War Deterrence to Manage an Escalating Conflict</vt:lpstr>
      <vt:lpstr>Deterrence and Escalation in a “Cross-Domain” Environment </vt:lpstr>
      <vt:lpstr>Deterrence Challenges -- China</vt:lpstr>
      <vt:lpstr>2018 Nuclear Posture Review </vt:lpstr>
      <vt:lpstr>Debating Cyber-Deterrence </vt:lpstr>
      <vt:lpstr>What are we saying and doing?</vt:lpstr>
      <vt:lpstr>Deterring Multiple Levels of Conflict w/Russia</vt:lpstr>
      <vt:lpstr>Deterring Multiple Levels of Conflict w/Russia</vt:lpstr>
      <vt:lpstr>Deterring Multiple Levels of Conflict w/Russia</vt:lpstr>
      <vt:lpstr>“Integrated Strategic Deterrence”  </vt:lpstr>
      <vt:lpstr>And… </vt:lpstr>
      <vt:lpstr>Can Terrorists or VEOs Be Deterred from Using WMD?</vt:lpstr>
      <vt:lpstr>If Deterrence is an Influence Operation….</vt:lpstr>
      <vt:lpstr>JPME Special Area of Emphasis   </vt:lpstr>
      <vt:lpstr>Key NATO Actions Since 2014    </vt:lpstr>
      <vt:lpstr>Today’s Topics</vt:lpstr>
      <vt:lpstr>What’s different from the Cold War era?</vt:lpstr>
      <vt:lpstr>Deterrence and the 4 +1 Challenges   </vt:lpstr>
      <vt:lpstr>“Full Spectrum Deterrence” – Three Lenses</vt:lpstr>
      <vt:lpstr>Deter Conventional Aggression by a   Locally Superior Force</vt:lpstr>
      <vt:lpstr>2018 U.S. Nuclear Posture Review </vt:lpstr>
      <vt:lpstr>PowerPoint Presentation</vt:lpstr>
      <vt:lpstr>Deterrence and the 4 +1 Challenges   </vt:lpstr>
      <vt:lpstr>Challenge 2:  Deterrence in Cyber and Space </vt:lpstr>
      <vt:lpstr>Challenge 5:  US Nuclear Weapons and Deterrence </vt:lpstr>
      <vt:lpstr>US Nuclear Weapons and Deterrence (2)</vt:lpstr>
      <vt:lpstr>Deterring WMD Use – The Syria CW Case </vt:lpstr>
      <vt:lpstr>“We need high-velocity learners…”</vt:lpstr>
      <vt:lpstr>Deterrence Operations Joint Operating Concept (2006)</vt:lpstr>
      <vt:lpstr>Is Deterrence….</vt:lpstr>
      <vt:lpstr>Deterrence Analysis, Planning, &amp; Operational Flow</vt:lpstr>
      <vt:lpstr>One Quick History Lesson</vt:lpstr>
    </vt:vector>
  </TitlesOfParts>
  <Company>ndu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Susan Pederson Pederson</cp:lastModifiedBy>
  <cp:revision>894</cp:revision>
  <cp:lastPrinted>2026-02-23T13:26:54Z</cp:lastPrinted>
  <dcterms:created xsi:type="dcterms:W3CDTF">2005-11-21T21:23:34Z</dcterms:created>
  <dcterms:modified xsi:type="dcterms:W3CDTF">2026-02-23T14:03:27Z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0x0101008C3A07869D882648A96431C1019F6CCF</vt:lpwstr>
  </property>
</Properties>
</file>