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6" r:id="rId5"/>
    <p:sldMasterId id="2147483662" r:id="rId6"/>
    <p:sldMasterId id="2147483668" r:id="rId7"/>
    <p:sldMasterId id="2147483674" r:id="rId8"/>
    <p:sldMasterId id="2147483680" r:id="rId9"/>
    <p:sldMasterId id="2147483699" r:id="rId10"/>
    <p:sldMasterId id="2147483715" r:id="rId11"/>
  </p:sldMasterIdLst>
  <p:notesMasterIdLst>
    <p:notesMasterId r:id="rId70"/>
  </p:notesMasterIdLst>
  <p:handoutMasterIdLst>
    <p:handoutMasterId r:id="rId71"/>
  </p:handoutMasterIdLst>
  <p:sldIdLst>
    <p:sldId id="1413" r:id="rId12"/>
    <p:sldId id="267" r:id="rId13"/>
    <p:sldId id="2147479304" r:id="rId14"/>
    <p:sldId id="2147479220" r:id="rId15"/>
    <p:sldId id="3039" r:id="rId16"/>
    <p:sldId id="297" r:id="rId17"/>
    <p:sldId id="259" r:id="rId18"/>
    <p:sldId id="2147479222" r:id="rId19"/>
    <p:sldId id="2147479223" r:id="rId20"/>
    <p:sldId id="321" r:id="rId21"/>
    <p:sldId id="322" r:id="rId22"/>
    <p:sldId id="323" r:id="rId23"/>
    <p:sldId id="2147479298" r:id="rId24"/>
    <p:sldId id="2147479305" r:id="rId25"/>
    <p:sldId id="270" r:id="rId26"/>
    <p:sldId id="2147479224" r:id="rId27"/>
    <p:sldId id="2147479226" r:id="rId28"/>
    <p:sldId id="2147479225" r:id="rId29"/>
    <p:sldId id="2147479227" r:id="rId30"/>
    <p:sldId id="305" r:id="rId31"/>
    <p:sldId id="280" r:id="rId32"/>
    <p:sldId id="2147479303" r:id="rId33"/>
    <p:sldId id="1424" r:id="rId34"/>
    <p:sldId id="460" r:id="rId35"/>
    <p:sldId id="2147479302" r:id="rId36"/>
    <p:sldId id="474" r:id="rId37"/>
    <p:sldId id="501" r:id="rId38"/>
    <p:sldId id="483" r:id="rId39"/>
    <p:sldId id="496" r:id="rId40"/>
    <p:sldId id="1416" r:id="rId41"/>
    <p:sldId id="338" r:id="rId42"/>
    <p:sldId id="2147479301" r:id="rId43"/>
    <p:sldId id="351" r:id="rId44"/>
    <p:sldId id="2147474083" r:id="rId45"/>
    <p:sldId id="2147474085" r:id="rId46"/>
    <p:sldId id="263" r:id="rId47"/>
    <p:sldId id="1417" r:id="rId48"/>
    <p:sldId id="341" r:id="rId49"/>
    <p:sldId id="329" r:id="rId50"/>
    <p:sldId id="2147479221" r:id="rId51"/>
    <p:sldId id="290" r:id="rId52"/>
    <p:sldId id="296" r:id="rId53"/>
    <p:sldId id="291" r:id="rId54"/>
    <p:sldId id="294" r:id="rId55"/>
    <p:sldId id="2147479219" r:id="rId56"/>
    <p:sldId id="1414" r:id="rId57"/>
    <p:sldId id="370" r:id="rId58"/>
    <p:sldId id="1412" r:id="rId59"/>
    <p:sldId id="307" r:id="rId60"/>
    <p:sldId id="456" r:id="rId61"/>
    <p:sldId id="269" r:id="rId62"/>
    <p:sldId id="2147479216" r:id="rId63"/>
    <p:sldId id="2147479217" r:id="rId64"/>
    <p:sldId id="3053" r:id="rId65"/>
    <p:sldId id="475" r:id="rId66"/>
    <p:sldId id="2147474091" r:id="rId67"/>
    <p:sldId id="264" r:id="rId68"/>
    <p:sldId id="2147479300" r:id="rId6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2831"/>
    <a:srgbClr val="051C47"/>
    <a:srgbClr val="0000FF"/>
    <a:srgbClr val="000099"/>
    <a:srgbClr val="000066"/>
    <a:srgbClr val="E3EAF1"/>
    <a:srgbClr val="D8E0E8"/>
    <a:srgbClr val="C9DAE9"/>
    <a:srgbClr val="C8DDEA"/>
    <a:srgbClr val="D8E6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AA2AB8-DA0A-4552-B587-B26A688D7531}" v="31" dt="2024-11-16T14:33:38.431"/>
  </p1510:revLst>
</p1510:revInfo>
</file>

<file path=ppt/tableStyles.xml><?xml version="1.0" encoding="utf-8"?>
<a:tblStyleLst xmlns:a="http://schemas.openxmlformats.org/drawingml/2006/main" def="{5C22544A-7EE6-4342-B048-85BDC9FD1C3A}">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6" autoAdjust="0"/>
    <p:restoredTop sz="94162" autoAdjust="0"/>
  </p:normalViewPr>
  <p:slideViewPr>
    <p:cSldViewPr>
      <p:cViewPr varScale="1">
        <p:scale>
          <a:sx n="87" d="100"/>
          <a:sy n="87" d="100"/>
        </p:scale>
        <p:origin x="716" y="4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71" d="100"/>
          <a:sy n="71" d="100"/>
        </p:scale>
        <p:origin x="216" y="5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320747578078773"/>
          <c:y val="5.2009533716101661E-2"/>
          <c:w val="0.63057658966221675"/>
          <c:h val="0.94799046628389838"/>
        </c:manualLayout>
      </c:layout>
      <c:doughnutChart>
        <c:varyColors val="1"/>
        <c:ser>
          <c:idx val="0"/>
          <c:order val="0"/>
          <c:tx>
            <c:strRef>
              <c:f>Sheet1!$B$1</c:f>
              <c:strCache>
                <c:ptCount val="1"/>
                <c:pt idx="0">
                  <c:v>Beneficiaries</c:v>
                </c:pt>
              </c:strCache>
            </c:strRef>
          </c:tx>
          <c:explosion val="1"/>
          <c:dPt>
            <c:idx val="0"/>
            <c:bubble3D val="0"/>
            <c:spPr>
              <a:solidFill>
                <a:schemeClr val="accent2">
                  <a:shade val="50000"/>
                </a:schemeClr>
              </a:solidFill>
              <a:ln w="19050">
                <a:solidFill>
                  <a:schemeClr val="lt1"/>
                </a:solidFill>
              </a:ln>
              <a:effectLst/>
            </c:spPr>
            <c:extLst>
              <c:ext xmlns:c16="http://schemas.microsoft.com/office/drawing/2014/chart" uri="{C3380CC4-5D6E-409C-BE32-E72D297353CC}">
                <c16:uniqueId val="{00000001-0A75-4B93-B78E-A924074F9868}"/>
              </c:ext>
            </c:extLst>
          </c:dPt>
          <c:dPt>
            <c:idx val="1"/>
            <c:bubble3D val="0"/>
            <c:spPr>
              <a:solidFill>
                <a:schemeClr val="accent2">
                  <a:shade val="70000"/>
                </a:schemeClr>
              </a:solidFill>
              <a:ln w="19050">
                <a:solidFill>
                  <a:schemeClr val="lt1"/>
                </a:solidFill>
              </a:ln>
              <a:effectLst/>
            </c:spPr>
            <c:extLst>
              <c:ext xmlns:c16="http://schemas.microsoft.com/office/drawing/2014/chart" uri="{C3380CC4-5D6E-409C-BE32-E72D297353CC}">
                <c16:uniqueId val="{00000003-0A75-4B93-B78E-A924074F9868}"/>
              </c:ext>
            </c:extLst>
          </c:dPt>
          <c:dPt>
            <c:idx val="2"/>
            <c:bubble3D val="0"/>
            <c:spPr>
              <a:solidFill>
                <a:schemeClr val="accent2">
                  <a:shade val="90000"/>
                </a:schemeClr>
              </a:solidFill>
              <a:ln w="19050">
                <a:solidFill>
                  <a:schemeClr val="lt1"/>
                </a:solidFill>
              </a:ln>
              <a:effectLst/>
            </c:spPr>
            <c:extLst>
              <c:ext xmlns:c16="http://schemas.microsoft.com/office/drawing/2014/chart" uri="{C3380CC4-5D6E-409C-BE32-E72D297353CC}">
                <c16:uniqueId val="{00000005-0A75-4B93-B78E-A924074F9868}"/>
              </c:ext>
            </c:extLst>
          </c:dPt>
          <c:dPt>
            <c:idx val="3"/>
            <c:bubble3D val="0"/>
            <c:spPr>
              <a:solidFill>
                <a:schemeClr val="accent2">
                  <a:tint val="30000"/>
                </a:schemeClr>
              </a:solidFill>
              <a:ln w="19050">
                <a:solidFill>
                  <a:schemeClr val="lt1"/>
                </a:solidFill>
              </a:ln>
              <a:effectLst/>
            </c:spPr>
            <c:extLst>
              <c:ext xmlns:c16="http://schemas.microsoft.com/office/drawing/2014/chart" uri="{C3380CC4-5D6E-409C-BE32-E72D297353CC}">
                <c16:uniqueId val="{00000007-0A75-4B93-B78E-A924074F9868}"/>
              </c:ext>
            </c:extLst>
          </c:dPt>
          <c:dPt>
            <c:idx val="4"/>
            <c:bubble3D val="0"/>
            <c:spPr>
              <a:solidFill>
                <a:schemeClr val="accent2">
                  <a:tint val="70000"/>
                </a:schemeClr>
              </a:solidFill>
              <a:ln w="19050">
                <a:solidFill>
                  <a:schemeClr val="lt1"/>
                </a:solidFill>
              </a:ln>
              <a:effectLst/>
            </c:spPr>
            <c:extLst>
              <c:ext xmlns:c16="http://schemas.microsoft.com/office/drawing/2014/chart" uri="{C3380CC4-5D6E-409C-BE32-E72D297353CC}">
                <c16:uniqueId val="{00000009-0A75-4B93-B78E-A924074F9868}"/>
              </c:ext>
            </c:extLst>
          </c:dPt>
          <c:dPt>
            <c:idx val="5"/>
            <c:bubble3D val="0"/>
            <c:spPr>
              <a:solidFill>
                <a:schemeClr val="accent2">
                  <a:tint val="60000"/>
                </a:schemeClr>
              </a:solidFill>
              <a:ln w="19050">
                <a:solidFill>
                  <a:schemeClr val="lt1"/>
                </a:solidFill>
              </a:ln>
              <a:effectLst/>
            </c:spPr>
            <c:extLst>
              <c:ext xmlns:c16="http://schemas.microsoft.com/office/drawing/2014/chart" uri="{C3380CC4-5D6E-409C-BE32-E72D297353CC}">
                <c16:uniqueId val="{0000000B-0A75-4B93-B78E-A924074F9868}"/>
              </c:ext>
            </c:extLst>
          </c:dPt>
          <c:dLbls>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r>
                      <a:rPr lang="en-US" sz="800" dirty="0"/>
                      <a:t>22%</a:t>
                    </a:r>
                    <a:endParaRPr lang="en-US" dirty="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0A75-4B93-B78E-A924074F9868}"/>
                </c:ext>
              </c:extLst>
            </c:dLbl>
            <c:dLbl>
              <c:idx val="1"/>
              <c:layout>
                <c:manualLayout>
                  <c:x val="2.0154133338895205E-2"/>
                  <c:y val="-9.0729644947037461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fld id="{570A13E9-F0B6-4E72-ABDC-D9887475E7E3}" type="PERCENTAGE">
                      <a:rPr lang="en-US" sz="800"/>
                      <a:pPr>
                        <a:defRPr sz="900">
                          <a:solidFill>
                            <a:schemeClr val="bg1"/>
                          </a:solidFill>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13837711568343222"/>
                      <c:h val="0.14068667338685192"/>
                    </c:manualLayout>
                  </c15:layout>
                  <c15:dlblFieldTable/>
                  <c15:showDataLabelsRange val="0"/>
                </c:ext>
                <c:ext xmlns:c16="http://schemas.microsoft.com/office/drawing/2014/chart" uri="{C3380CC4-5D6E-409C-BE32-E72D297353CC}">
                  <c16:uniqueId val="{00000003-0A75-4B93-B78E-A924074F9868}"/>
                </c:ext>
              </c:extLst>
            </c:dLbl>
            <c:dLbl>
              <c:idx val="2"/>
              <c:layout>
                <c:manualLayout>
                  <c:x val="5.2976817428122E-3"/>
                  <c:y val="2.7218893484111238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fld id="{A5F944CD-6464-48FC-957D-45205E7CB810}" type="PERCENTAGE">
                      <a:rPr lang="en-US" sz="700">
                        <a:solidFill>
                          <a:schemeClr val="bg1"/>
                        </a:solidFill>
                      </a:rPr>
                      <a:pPr>
                        <a:defRPr sz="900">
                          <a:solidFill>
                            <a:schemeClr val="bg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A75-4B93-B78E-A924074F9868}"/>
                </c:ext>
              </c:extLst>
            </c:dLbl>
            <c:dLbl>
              <c:idx val="3"/>
              <c:layout>
                <c:manualLayout>
                  <c:x val="-9.7123043311205275E-17"/>
                  <c:y val="0"/>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r>
                      <a:rPr lang="en-US" sz="800" baseline="0" dirty="0">
                        <a:solidFill>
                          <a:schemeClr val="tx1"/>
                        </a:solidFill>
                      </a:rPr>
                      <a:t>46%</a:t>
                    </a:r>
                    <a:endParaRPr lang="en-US" dirty="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0A75-4B93-B78E-A924074F9868}"/>
                </c:ext>
              </c:extLst>
            </c:dLbl>
            <c:dLbl>
              <c:idx val="4"/>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2">
                          <a:lumMod val="50000"/>
                        </a:schemeClr>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9-0A75-4B93-B78E-A924074F986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TRICARE Select</c:v>
                </c:pt>
                <c:pt idx="1">
                  <c:v>Direct Care only</c:v>
                </c:pt>
                <c:pt idx="2">
                  <c:v>Medicare Eligible</c:v>
                </c:pt>
                <c:pt idx="3">
                  <c:v>TRICARE Prime</c:v>
                </c:pt>
              </c:strCache>
            </c:strRef>
          </c:cat>
          <c:val>
            <c:numRef>
              <c:f>Sheet1!$B$2:$B$5</c:f>
              <c:numCache>
                <c:formatCode>General</c:formatCode>
                <c:ptCount val="4"/>
                <c:pt idx="0">
                  <c:v>2.09</c:v>
                </c:pt>
                <c:pt idx="1">
                  <c:v>0.433</c:v>
                </c:pt>
                <c:pt idx="2">
                  <c:v>2.5</c:v>
                </c:pt>
                <c:pt idx="3" formatCode="0.00">
                  <c:v>4.38</c:v>
                </c:pt>
              </c:numCache>
            </c:numRef>
          </c:val>
          <c:extLst>
            <c:ext xmlns:c16="http://schemas.microsoft.com/office/drawing/2014/chart" uri="{C3380CC4-5D6E-409C-BE32-E72D297353CC}">
              <c16:uniqueId val="{0000000C-0A75-4B93-B78E-A924074F9868}"/>
            </c:ext>
          </c:extLst>
        </c:ser>
        <c:dLbls>
          <c:showLegendKey val="0"/>
          <c:showVal val="0"/>
          <c:showCatName val="0"/>
          <c:showSerName val="0"/>
          <c:showPercent val="0"/>
          <c:showBubbleSize val="0"/>
          <c:showLeaderLines val="0"/>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8F377-1D4D-4E55-BA23-B4C88B08AE04}" type="datetimeFigureOut">
              <a:rPr lang="en-US" smtClean="0"/>
              <a:t>11/16/2024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5D02E8-D589-462B-8871-E4027AEEAA39}" type="slidenum">
              <a:rPr lang="en-US" smtClean="0"/>
              <a:t>‹#›</a:t>
            </a:fld>
            <a:endParaRPr lang="en-US"/>
          </a:p>
        </p:txBody>
      </p:sp>
    </p:spTree>
    <p:extLst>
      <p:ext uri="{BB962C8B-B14F-4D97-AF65-F5344CB8AC3E}">
        <p14:creationId xmlns:p14="http://schemas.microsoft.com/office/powerpoint/2010/main" val="84948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1C232C-A669-41A2-B224-8DB9E51725EC}" type="datetimeFigureOut">
              <a:rPr lang="en-US" smtClean="0"/>
              <a:t>11/16/2024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C72B32-1A00-43DB-BBB8-B81738A4878E}" type="slidenum">
              <a:rPr lang="en-US" smtClean="0"/>
              <a:t>‹#›</a:t>
            </a:fld>
            <a:endParaRPr lang="en-US"/>
          </a:p>
        </p:txBody>
      </p:sp>
    </p:spTree>
    <p:extLst>
      <p:ext uri="{BB962C8B-B14F-4D97-AF65-F5344CB8AC3E}">
        <p14:creationId xmlns:p14="http://schemas.microsoft.com/office/powerpoint/2010/main" val="346293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tricare.mil/deer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tricare.mil/changes" TargetMode="External"/><Relationship Id="rId7" Type="http://schemas.openxmlformats.org/officeDocument/2006/relationships/hyperlink" Target="https://newsroom.tricare.mil/Multimedia/Webinars"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www.tricare.mil/subscriptions" TargetMode="External"/><Relationship Id="rId5" Type="http://schemas.openxmlformats.org/officeDocument/2006/relationships/hyperlink" Target="https://newsroom.tricare.mil/" TargetMode="External"/><Relationship Id="rId4" Type="http://schemas.openxmlformats.org/officeDocument/2006/relationships/hyperlink" Target="https://www.tricare.mil/openseason"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5152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307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0485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C72B32-1A00-43DB-BBB8-B81738A4878E}" type="slidenum">
              <a:rPr lang="en-US" smtClean="0"/>
              <a:t>16</a:t>
            </a:fld>
            <a:endParaRPr lang="en-US"/>
          </a:p>
        </p:txBody>
      </p:sp>
    </p:spTree>
    <p:extLst>
      <p:ext uri="{BB962C8B-B14F-4D97-AF65-F5344CB8AC3E}">
        <p14:creationId xmlns:p14="http://schemas.microsoft.com/office/powerpoint/2010/main" val="4267409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C72B32-1A00-43DB-BBB8-B81738A4878E}" type="slidenum">
              <a:rPr lang="en-US" smtClean="0"/>
              <a:t>17</a:t>
            </a:fld>
            <a:endParaRPr lang="en-US"/>
          </a:p>
        </p:txBody>
      </p:sp>
    </p:spTree>
    <p:extLst>
      <p:ext uri="{BB962C8B-B14F-4D97-AF65-F5344CB8AC3E}">
        <p14:creationId xmlns:p14="http://schemas.microsoft.com/office/powerpoint/2010/main" val="423970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TRS – ADFM level of cost sharing payable by both RC sponsor and covered family members/qualified survivors</a:t>
            </a:r>
          </a:p>
          <a:p>
            <a:pPr defTabSz="933237">
              <a:defRPr/>
            </a:pPr>
            <a:r>
              <a:rPr lang="en-US" dirty="0"/>
              <a:t>TRR – retiree level of cost sharing payable by both RC sponsor and covered family members/qualified survivors</a:t>
            </a:r>
          </a:p>
          <a:p>
            <a:pPr defTabSz="933237">
              <a:defRPr/>
            </a:pPr>
            <a:r>
              <a:rPr lang="en-US" dirty="0"/>
              <a:t>TYA – level of cost sharing depends status of sponsor, ADSM or retired</a:t>
            </a:r>
          </a:p>
          <a:p>
            <a:endParaRPr lang="en-US" dirty="0"/>
          </a:p>
        </p:txBody>
      </p:sp>
      <p:sp>
        <p:nvSpPr>
          <p:cNvPr id="4" name="Slide Number Placeholder 3"/>
          <p:cNvSpPr>
            <a:spLocks noGrp="1"/>
          </p:cNvSpPr>
          <p:nvPr>
            <p:ph type="sldNum" sz="quarter" idx="10"/>
          </p:nvPr>
        </p:nvSpPr>
        <p:spPr/>
        <p:txBody>
          <a:bodyPr/>
          <a:lstStyle/>
          <a:p>
            <a:pPr defTabSz="933237">
              <a:defRPr/>
            </a:pPr>
            <a:fld id="{47C72B32-1A00-43DB-BBB8-B81738A4878E}" type="slidenum">
              <a:rPr lang="en-US">
                <a:solidFill>
                  <a:prstClr val="black"/>
                </a:solidFill>
                <a:latin typeface="Calibri"/>
              </a:rPr>
              <a:pPr defTabSz="933237">
                <a:defRPr/>
              </a:pPr>
              <a:t>18</a:t>
            </a:fld>
            <a:endParaRPr lang="en-US">
              <a:solidFill>
                <a:prstClr val="black"/>
              </a:solidFill>
              <a:latin typeface="Calibri"/>
            </a:endParaRPr>
          </a:p>
        </p:txBody>
      </p:sp>
    </p:spTree>
    <p:extLst>
      <p:ext uri="{BB962C8B-B14F-4D97-AF65-F5344CB8AC3E}">
        <p14:creationId xmlns:p14="http://schemas.microsoft.com/office/powerpoint/2010/main" val="3486545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237">
              <a:defRPr/>
            </a:pPr>
            <a:fld id="{47C72B32-1A00-43DB-BBB8-B81738A4878E}" type="slidenum">
              <a:rPr lang="en-US">
                <a:solidFill>
                  <a:prstClr val="black"/>
                </a:solidFill>
                <a:latin typeface="Calibri"/>
              </a:rPr>
              <a:pPr defTabSz="933237">
                <a:defRPr/>
              </a:pPr>
              <a:t>19</a:t>
            </a:fld>
            <a:endParaRPr lang="en-US">
              <a:solidFill>
                <a:prstClr val="black"/>
              </a:solidFill>
              <a:latin typeface="Calibri"/>
            </a:endParaRPr>
          </a:p>
        </p:txBody>
      </p:sp>
    </p:spTree>
    <p:extLst>
      <p:ext uri="{BB962C8B-B14F-4D97-AF65-F5344CB8AC3E}">
        <p14:creationId xmlns:p14="http://schemas.microsoft.com/office/powerpoint/2010/main" val="3392200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4998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951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9243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Open season occurs annually,</a:t>
            </a:r>
            <a:r>
              <a:rPr lang="en-US" baseline="0" dirty="0"/>
              <a:t> beginning on a Monday the second full week of November and lasting at least 30 days. Open season this year is </a:t>
            </a:r>
            <a:r>
              <a:rPr lang="en-US" sz="1200" b="1" dirty="0"/>
              <a:t>November 11—December 10, 2024</a:t>
            </a:r>
            <a:r>
              <a:rPr lang="en-US" sz="1200" dirty="0"/>
              <a:t>. </a:t>
            </a:r>
            <a:br>
              <a:rPr lang="en-US" sz="1200" dirty="0"/>
            </a:br>
            <a:r>
              <a:rPr lang="en-US" sz="1200" dirty="0"/>
              <a:t>Enrollment changes take effect on </a:t>
            </a:r>
            <a:r>
              <a:rPr lang="en-US" sz="1200" b="1" dirty="0"/>
              <a:t>January 1, 2025</a:t>
            </a:r>
            <a:r>
              <a:rPr lang="en-US" sz="1200" dirty="0"/>
              <a:t>.</a:t>
            </a:r>
          </a:p>
          <a:p>
            <a:endParaRPr lang="en-US" dirty="0"/>
          </a:p>
          <a:p>
            <a:endParaRPr lang="en-US" dirty="0"/>
          </a:p>
          <a:p>
            <a:r>
              <a:rPr lang="en-US" dirty="0"/>
              <a:t>If you do not enroll</a:t>
            </a:r>
            <a:r>
              <a:rPr lang="en-US" baseline="0" dirty="0"/>
              <a:t> or make</a:t>
            </a:r>
            <a:r>
              <a:rPr lang="en-US" dirty="0"/>
              <a:t> changes during open</a:t>
            </a:r>
            <a:r>
              <a:rPr lang="en-US" baseline="0" dirty="0"/>
              <a:t> season, your only option to do so is concurrent with a QLE, or Qualifying Life Event. QLEs are 90 day windows to make enrollment changes. Generally, the window begins on the date of the qualifying event. One important exception to the 90 day window is retirement. The timeframe for making changes following retirement can extend up to 12 months, but we won’t get into the specifics of that here. Be sure to check out our “Using TRICARE after Retirement” webinar or “Qualifying Life Events” webinars for more details about that. </a:t>
            </a:r>
          </a:p>
          <a:p>
            <a:endParaRPr lang="en-US" baseline="0" dirty="0"/>
          </a:p>
          <a:p>
            <a:r>
              <a:rPr lang="en-US" baseline="0" dirty="0"/>
              <a:t>Tricare.mil/</a:t>
            </a:r>
            <a:r>
              <a:rPr lang="en-US" baseline="0" dirty="0" err="1"/>
              <a:t>lifeevents</a:t>
            </a:r>
            <a:r>
              <a:rPr lang="en-US" baseline="0" dirty="0"/>
              <a:t> gives more information about each QLE. </a:t>
            </a:r>
          </a:p>
          <a:p>
            <a:endParaRPr lang="en-US" baseline="0" dirty="0"/>
          </a:p>
          <a:p>
            <a:endParaRPr lang="en-US" dirty="0"/>
          </a:p>
        </p:txBody>
      </p:sp>
      <p:sp>
        <p:nvSpPr>
          <p:cNvPr id="4" name="Slide Number Placeholder 3"/>
          <p:cNvSpPr>
            <a:spLocks noGrp="1"/>
          </p:cNvSpPr>
          <p:nvPr>
            <p:ph type="sldNum" sz="quarter" idx="5"/>
          </p:nvPr>
        </p:nvSpPr>
        <p:spPr/>
        <p:txBody>
          <a:bodyPr/>
          <a:lstStyle/>
          <a:p>
            <a:fld id="{9EEB16AC-F426-084D-AE55-AC6977C58197}" type="slidenum">
              <a:rPr lang="en-US" altLang="en-US" smtClean="0"/>
              <a:pPr/>
              <a:t>24</a:t>
            </a:fld>
            <a:endParaRPr lang="en-US" altLang="en-US" dirty="0"/>
          </a:p>
        </p:txBody>
      </p:sp>
    </p:spTree>
    <p:extLst>
      <p:ext uri="{BB962C8B-B14F-4D97-AF65-F5344CB8AC3E}">
        <p14:creationId xmlns:p14="http://schemas.microsoft.com/office/powerpoint/2010/main" val="2185728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5281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discussed your open enrollment options with Prime and Select, let’s talk about how to make enrollment changes. For this year, We have some important announcements about using our Beneficiary Web Enrollment tool, or BWE. </a:t>
            </a:r>
          </a:p>
          <a:p>
            <a:endParaRPr lang="en-US" dirty="0"/>
          </a:p>
          <a:p>
            <a:pPr lvl="1"/>
            <a:r>
              <a:rPr lang="en-US" dirty="0"/>
              <a:t>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B16AC-F426-084D-AE55-AC6977C58197}"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4459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you have 3 options if open season applies to  you. </a:t>
            </a:r>
          </a:p>
          <a:p>
            <a:r>
              <a:rPr lang="en-US" baseline="0" dirty="0"/>
              <a:t>#1- if you listen to this webinar, look at all your resources and conclude that you’re in the right health plan option, you don’t need to re-enroll. You’ll continue in the same health plan for Calendar year 2025 as long as you maintain eligibility. </a:t>
            </a:r>
          </a:p>
          <a:p>
            <a:endParaRPr lang="en-US" baseline="0" dirty="0"/>
          </a:p>
          <a:p>
            <a:r>
              <a:rPr lang="en-US" baseline="0" dirty="0"/>
              <a:t>#2- if you are not currently in a health plan and you’re eligible for Prime or Select, you can use Open Season to enroll </a:t>
            </a:r>
          </a:p>
          <a:p>
            <a:endParaRPr lang="en-US" baseline="0" dirty="0"/>
          </a:p>
          <a:p>
            <a:r>
              <a:rPr lang="en-US" baseline="0" dirty="0"/>
              <a:t>#3- you can use open season to change health plans. </a:t>
            </a:r>
          </a:p>
          <a:p>
            <a:endParaRPr lang="en-US" baseline="0" dirty="0"/>
          </a:p>
          <a:p>
            <a:r>
              <a:rPr lang="en-US" baseline="0" dirty="0"/>
              <a:t>If you find that you need to change health plans and Open Season has closed, you will need to wait until you have a Qualifying Life Event, or until the next Open Season. </a:t>
            </a:r>
          </a:p>
          <a:p>
            <a:endParaRPr lang="en-US" dirty="0"/>
          </a:p>
          <a:p>
            <a:r>
              <a:rPr lang="en-US" dirty="0"/>
              <a:t>Your</a:t>
            </a:r>
            <a:r>
              <a:rPr lang="en-US" baseline="0" dirty="0"/>
              <a:t> eligibility is managed in DEERS, </a:t>
            </a:r>
            <a:r>
              <a:rPr lang="en-US" sz="1200" dirty="0">
                <a:solidFill>
                  <a:prstClr val="black">
                    <a:lumMod val="75000"/>
                    <a:lumOff val="25000"/>
                  </a:prstClr>
                </a:solidFill>
              </a:rPr>
              <a:t>the Defense Enrollment Eligibility Reporting System.</a:t>
            </a:r>
          </a:p>
          <a:p>
            <a:endParaRPr lang="en-US" sz="1200" dirty="0">
              <a:solidFill>
                <a:prstClr val="black">
                  <a:lumMod val="75000"/>
                  <a:lumOff val="25000"/>
                </a:prstClr>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lumMod val="75000"/>
                    <a:lumOff val="25000"/>
                  </a:prstClr>
                </a:solidFill>
              </a:rPr>
              <a:t>Beyond sponsor status, DEERS also records your address, which may factor into which plans are available to you. It is important that you </a:t>
            </a:r>
            <a:r>
              <a:rPr lang="en-US" sz="1200" b="0" dirty="0">
                <a:solidFill>
                  <a:srgbClr val="28496B"/>
                </a:solidFill>
                <a:cs typeface="+mn-cs"/>
              </a:rPr>
              <a:t>keep information for you and family members current in DEERS. Learn more about DEERS and how to make updates at </a:t>
            </a:r>
            <a:r>
              <a:rPr lang="en-US" sz="1200" b="0" dirty="0">
                <a:solidFill>
                  <a:srgbClr val="28496B"/>
                </a:solidFill>
                <a:cs typeface="+mn-cs"/>
                <a:hlinkClick r:id="rId3">
                  <a:extLst>
                    <a:ext uri="{A12FA001-AC4F-418D-AE19-62706E023703}">
                      <ahyp:hlinkClr xmlns:ahyp="http://schemas.microsoft.com/office/drawing/2018/hyperlinkcolor" val="tx"/>
                    </a:ext>
                  </a:extLst>
                </a:hlinkClick>
              </a:rPr>
              <a:t>https://www.tricare.mil/deers</a:t>
            </a:r>
            <a:r>
              <a:rPr lang="en-US" sz="1200" b="0" dirty="0">
                <a:solidFill>
                  <a:srgbClr val="28496B"/>
                </a:solidFill>
                <a:cs typeface="+mn-cs"/>
              </a:rPr>
              <a:t>. </a:t>
            </a:r>
          </a:p>
          <a:p>
            <a:endParaRPr lang="en-US" dirty="0"/>
          </a:p>
          <a:p>
            <a:r>
              <a:rPr lang="en-US" dirty="0"/>
              <a:t>Next slide, please!</a:t>
            </a:r>
          </a:p>
          <a:p>
            <a:endParaRPr lang="en-US" dirty="0"/>
          </a:p>
        </p:txBody>
      </p:sp>
      <p:sp>
        <p:nvSpPr>
          <p:cNvPr id="4" name="Slide Number Placeholder 3"/>
          <p:cNvSpPr>
            <a:spLocks noGrp="1"/>
          </p:cNvSpPr>
          <p:nvPr>
            <p:ph type="sldNum" sz="quarter" idx="5"/>
          </p:nvPr>
        </p:nvSpPr>
        <p:spPr/>
        <p:txBody>
          <a:bodyPr/>
          <a:lstStyle/>
          <a:p>
            <a:fld id="{9EEB16AC-F426-084D-AE55-AC6977C58197}" type="slidenum">
              <a:rPr lang="en-US" altLang="en-US" smtClean="0"/>
              <a:pPr/>
              <a:t>26</a:t>
            </a:fld>
            <a:endParaRPr lang="en-US" altLang="en-US" dirty="0"/>
          </a:p>
        </p:txBody>
      </p:sp>
    </p:spTree>
    <p:extLst>
      <p:ext uri="{BB962C8B-B14F-4D97-AF65-F5344CB8AC3E}">
        <p14:creationId xmlns:p14="http://schemas.microsoft.com/office/powerpoint/2010/main" val="3813488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discussed your open enrollment options with Prime and Select, let’s talk about how to make enrollment changes. For this year, We have some important announcements about using our Beneficiary Web Enrollment tool, or BWE. </a:t>
            </a:r>
          </a:p>
          <a:p>
            <a:endParaRPr lang="en-US" dirty="0"/>
          </a:p>
          <a:p>
            <a:pPr lvl="1"/>
            <a:r>
              <a:rPr lang="en-US" dirty="0"/>
              <a:t>Slide </a:t>
            </a:r>
          </a:p>
        </p:txBody>
      </p:sp>
      <p:sp>
        <p:nvSpPr>
          <p:cNvPr id="4" name="Slide Number Placeholder 3"/>
          <p:cNvSpPr>
            <a:spLocks noGrp="1"/>
          </p:cNvSpPr>
          <p:nvPr>
            <p:ph type="sldNum" sz="quarter" idx="5"/>
          </p:nvPr>
        </p:nvSpPr>
        <p:spPr/>
        <p:txBody>
          <a:bodyPr/>
          <a:lstStyle/>
          <a:p>
            <a:fld id="{9EEB16AC-F426-084D-AE55-AC6977C58197}" type="slidenum">
              <a:rPr lang="en-US" altLang="en-US" smtClean="0"/>
              <a:pPr/>
              <a:t>27</a:t>
            </a:fld>
            <a:endParaRPr lang="en-US" altLang="en-US" dirty="0"/>
          </a:p>
        </p:txBody>
      </p:sp>
    </p:spTree>
    <p:extLst>
      <p:ext uri="{BB962C8B-B14F-4D97-AF65-F5344CB8AC3E}">
        <p14:creationId xmlns:p14="http://schemas.microsoft.com/office/powerpoint/2010/main" val="837961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contacts for making enrollment changes if you are stateside. You’ll notice that &gt;&gt;&gt;before Jan 1…</a:t>
            </a:r>
          </a:p>
          <a:p>
            <a:r>
              <a:rPr lang="en-US" dirty="0"/>
              <a:t>(To reiterate, these are your contacts for enrollment changes. )</a:t>
            </a:r>
          </a:p>
        </p:txBody>
      </p:sp>
      <p:sp>
        <p:nvSpPr>
          <p:cNvPr id="4" name="Slide Number Placeholder 3"/>
          <p:cNvSpPr>
            <a:spLocks noGrp="1"/>
          </p:cNvSpPr>
          <p:nvPr>
            <p:ph type="sldNum" sz="quarter" idx="5"/>
          </p:nvPr>
        </p:nvSpPr>
        <p:spPr/>
        <p:txBody>
          <a:bodyPr/>
          <a:lstStyle/>
          <a:p>
            <a:fld id="{9EEB16AC-F426-084D-AE55-AC6977C58197}" type="slidenum">
              <a:rPr lang="en-US" altLang="en-US" smtClean="0"/>
              <a:pPr/>
              <a:t>29</a:t>
            </a:fld>
            <a:endParaRPr lang="en-US" altLang="en-US" dirty="0"/>
          </a:p>
        </p:txBody>
      </p:sp>
    </p:spTree>
    <p:extLst>
      <p:ext uri="{BB962C8B-B14F-4D97-AF65-F5344CB8AC3E}">
        <p14:creationId xmlns:p14="http://schemas.microsoft.com/office/powerpoint/2010/main" val="2646272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470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9413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2475" indent="-287338">
              <a:spcBef>
                <a:spcPct val="30000"/>
              </a:spcBef>
              <a:defRPr sz="1200">
                <a:solidFill>
                  <a:schemeClr val="tx1"/>
                </a:solidFill>
                <a:latin typeface="Calibri" panose="020F0502020204030204" pitchFamily="34" charset="0"/>
                <a:ea typeface="MS PGothic" panose="020B0600070205080204" pitchFamily="34" charset="-128"/>
              </a:defRPr>
            </a:lvl2pPr>
            <a:lvl3pPr marL="1158875" indent="-230188">
              <a:spcBef>
                <a:spcPct val="30000"/>
              </a:spcBef>
              <a:defRPr sz="1200">
                <a:solidFill>
                  <a:schemeClr val="tx1"/>
                </a:solidFill>
                <a:latin typeface="Calibri" panose="020F0502020204030204" pitchFamily="34" charset="0"/>
                <a:ea typeface="MS PGothic" panose="020B0600070205080204" pitchFamily="34" charset="-128"/>
              </a:defRPr>
            </a:lvl3pPr>
            <a:lvl4pPr marL="1624013" indent="-230188">
              <a:spcBef>
                <a:spcPct val="30000"/>
              </a:spcBef>
              <a:defRPr sz="1200">
                <a:solidFill>
                  <a:schemeClr val="tx1"/>
                </a:solidFill>
                <a:latin typeface="Calibri" panose="020F0502020204030204" pitchFamily="34" charset="0"/>
                <a:ea typeface="MS PGothic" panose="020B0600070205080204" pitchFamily="34" charset="-128"/>
              </a:defRPr>
            </a:lvl4pPr>
            <a:lvl5pPr marL="2089150" indent="-230188">
              <a:spcBef>
                <a:spcPct val="30000"/>
              </a:spcBef>
              <a:defRPr sz="1200">
                <a:solidFill>
                  <a:schemeClr val="tx1"/>
                </a:solidFill>
                <a:latin typeface="Calibri" panose="020F0502020204030204" pitchFamily="34" charset="0"/>
                <a:ea typeface="MS PGothic" panose="020B0600070205080204" pitchFamily="34" charset="-128"/>
              </a:defRPr>
            </a:lvl5pPr>
            <a:lvl6pPr marL="2546350" indent="-23018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03550" indent="-23018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60750" indent="-23018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17950" indent="-23018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F7D339-D569-4654-8D80-4A5428662A8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829292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653" indent="-285636">
              <a:defRPr>
                <a:solidFill>
                  <a:schemeClr val="tx1"/>
                </a:solidFill>
                <a:latin typeface="Franklin Gothic Book" panose="020B0503020102020204" pitchFamily="34" charset="0"/>
              </a:defRPr>
            </a:lvl2pPr>
            <a:lvl3pPr marL="1142543" indent="-228509">
              <a:defRPr>
                <a:solidFill>
                  <a:schemeClr val="tx1"/>
                </a:solidFill>
                <a:latin typeface="Franklin Gothic Book" panose="020B0503020102020204" pitchFamily="34" charset="0"/>
              </a:defRPr>
            </a:lvl3pPr>
            <a:lvl4pPr marL="1599560" indent="-228509">
              <a:defRPr>
                <a:solidFill>
                  <a:schemeClr val="tx1"/>
                </a:solidFill>
                <a:latin typeface="Franklin Gothic Book" panose="020B0503020102020204" pitchFamily="34" charset="0"/>
              </a:defRPr>
            </a:lvl4pPr>
            <a:lvl5pPr marL="2056577" indent="-228509">
              <a:defRPr>
                <a:solidFill>
                  <a:schemeClr val="tx1"/>
                </a:solidFill>
                <a:latin typeface="Franklin Gothic Book" panose="020B0503020102020204" pitchFamily="34" charset="0"/>
              </a:defRPr>
            </a:lvl5pPr>
            <a:lvl6pPr marL="2513594" indent="-228509" eaLnBrk="0" fontAlgn="base" hangingPunct="0">
              <a:spcBef>
                <a:spcPct val="0"/>
              </a:spcBef>
              <a:spcAft>
                <a:spcPct val="0"/>
              </a:spcAft>
              <a:defRPr>
                <a:solidFill>
                  <a:schemeClr val="tx1"/>
                </a:solidFill>
                <a:latin typeface="Franklin Gothic Book" panose="020B0503020102020204" pitchFamily="34" charset="0"/>
              </a:defRPr>
            </a:lvl6pPr>
            <a:lvl7pPr marL="2970611" indent="-228509" eaLnBrk="0" fontAlgn="base" hangingPunct="0">
              <a:spcBef>
                <a:spcPct val="0"/>
              </a:spcBef>
              <a:spcAft>
                <a:spcPct val="0"/>
              </a:spcAft>
              <a:defRPr>
                <a:solidFill>
                  <a:schemeClr val="tx1"/>
                </a:solidFill>
                <a:latin typeface="Franklin Gothic Book" panose="020B0503020102020204" pitchFamily="34" charset="0"/>
              </a:defRPr>
            </a:lvl7pPr>
            <a:lvl8pPr marL="3427628" indent="-228509" eaLnBrk="0" fontAlgn="base" hangingPunct="0">
              <a:spcBef>
                <a:spcPct val="0"/>
              </a:spcBef>
              <a:spcAft>
                <a:spcPct val="0"/>
              </a:spcAft>
              <a:defRPr>
                <a:solidFill>
                  <a:schemeClr val="tx1"/>
                </a:solidFill>
                <a:latin typeface="Franklin Gothic Book" panose="020B0503020102020204" pitchFamily="34" charset="0"/>
              </a:defRPr>
            </a:lvl8pPr>
            <a:lvl9pPr marL="3884646" indent="-228509"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8165E546-BACD-4E52-B83B-36EC8185F95D}" type="slidenum">
              <a:rPr lang="en-US" altLang="en-US" smtClean="0">
                <a:latin typeface="Calibri" panose="020F0502020204030204" pitchFamily="34" charset="0"/>
                <a:ea typeface="MS PGothic" panose="020B0600070205080204" pitchFamily="34" charset="-128"/>
              </a:rPr>
              <a:pPr fontAlgn="base">
                <a:spcBef>
                  <a:spcPct val="0"/>
                </a:spcBef>
                <a:spcAft>
                  <a:spcPct val="0"/>
                </a:spcAft>
              </a:pPr>
              <a:t>39</a:t>
            </a:fld>
            <a:endParaRPr lang="en-US" altLang="en-US">
              <a:latin typeface="Calibri" panose="020F0502020204030204" pitchFamily="34" charset="0"/>
              <a:ea typeface="MS PGothic" panose="020B0600070205080204" pitchFamily="34" charset="-128"/>
            </a:endParaRPr>
          </a:p>
        </p:txBody>
      </p:sp>
      <p:sp>
        <p:nvSpPr>
          <p:cNvPr id="16388" name="Notes Placeholder 1"/>
          <p:cNvSpPr>
            <a:spLocks noGrp="1"/>
          </p:cNvSpPr>
          <p:nvPr/>
        </p:nvSpPr>
        <p:spPr bwMode="auto">
          <a:xfrm>
            <a:off x="701358" y="4419680"/>
            <a:ext cx="5617209" cy="418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6" tIns="46662" rIns="93326" bIns="46662"/>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16389" name="Notes Placeholder 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381" indent="-171381">
              <a:buFont typeface="Wingdings" panose="05000000000000000000" pitchFamily="2" charset="2"/>
              <a:buChar char="q"/>
            </a:pPr>
            <a:r>
              <a:rPr lang="en-US" altLang="en-US" dirty="0"/>
              <a:t>Explain</a:t>
            </a:r>
            <a:r>
              <a:rPr lang="en-US" altLang="en-US" baseline="0" dirty="0"/>
              <a:t> remote dental no longer part of TOP contract.  </a:t>
            </a:r>
            <a:endParaRPr lang="en-US" altLang="en-US" dirty="0"/>
          </a:p>
          <a:p>
            <a:pPr marL="171381" indent="-171381">
              <a:buFont typeface="Wingdings" panose="05000000000000000000" pitchFamily="2" charset="2"/>
              <a:buChar char="q"/>
            </a:pPr>
            <a:r>
              <a:rPr lang="en-US" altLang="en-US" dirty="0"/>
              <a:t>Most significant changes: under TOP 21 are improved clinical quality, beneficiary experience of care, and medical document collection</a:t>
            </a:r>
          </a:p>
          <a:p>
            <a:pPr marL="171381" indent="-171381" defTabSz="914034" eaLnBrk="1" fontAlgn="auto" hangingPunct="1">
              <a:spcBef>
                <a:spcPts val="0"/>
              </a:spcBef>
              <a:spcAft>
                <a:spcPts val="0"/>
              </a:spcAft>
              <a:buFont typeface="Wingdings" panose="05000000000000000000" pitchFamily="2" charset="2"/>
              <a:buChar char="q"/>
              <a:defRPr/>
            </a:pPr>
            <a:r>
              <a:rPr lang="en-US" altLang="en-US" dirty="0"/>
              <a:t>59 TOP Prime Locations; 275 TOP Prime Remote Locations (3 new sites in progress)</a:t>
            </a:r>
          </a:p>
          <a:p>
            <a:pPr marL="171381" indent="-171381">
              <a:buFont typeface="Wingdings" panose="05000000000000000000" pitchFamily="2" charset="2"/>
              <a:buChar char="q"/>
            </a:pPr>
            <a:endParaRPr lang="en-US" altLang="en-US" dirty="0"/>
          </a:p>
          <a:p>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Different health and dental plans are available under the TRICARE Program to meet the needs of each uniform member and their dependent(s).</a:t>
            </a:r>
          </a:p>
          <a:p>
            <a:pPr marL="171450" indent="-171450">
              <a:buFont typeface="Arial" panose="020B0604020202020204" pitchFamily="34" charset="0"/>
              <a:buChar char="•"/>
            </a:pPr>
            <a:r>
              <a:rPr lang="en-US" dirty="0"/>
              <a:t>The TRICARE team is ready to assist the family on finding the appropriate plan and getting the needed care.</a:t>
            </a:r>
          </a:p>
          <a:p>
            <a:pPr marL="171450" indent="-171450">
              <a:buFont typeface="Arial" panose="020B0604020202020204" pitchFamily="34" charset="0"/>
              <a:buChar char="•"/>
            </a:pPr>
            <a:r>
              <a:rPr lang="en-US" dirty="0"/>
              <a:t>When a question or issue arises, please reach out to us by way of the information in the subsequent/back-up slides.</a:t>
            </a:r>
          </a:p>
          <a:p>
            <a:pPr marL="171450" indent="-171450">
              <a:buFont typeface="Arial" panose="020B0604020202020204" pitchFamily="34" charset="0"/>
              <a:buChar char="•"/>
            </a:pPr>
            <a:r>
              <a:rPr lang="en-US" dirty="0"/>
              <a:t>TRICARE is here to support you and your family.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1035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F205C-A13D-2345-8F13-39D5B9B675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0234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237">
              <a:defRPr/>
            </a:pPr>
            <a:fld id="{82EF205C-A13D-2345-8F13-39D5B9B6751B}" type="slidenum">
              <a:rPr lang="en-US">
                <a:solidFill>
                  <a:prstClr val="black"/>
                </a:solidFill>
                <a:latin typeface="Calibri"/>
              </a:rPr>
              <a:pPr defTabSz="933237">
                <a:defRPr/>
              </a:pPr>
              <a:t>4</a:t>
            </a:fld>
            <a:endParaRPr lang="en-US">
              <a:solidFill>
                <a:prstClr val="black"/>
              </a:solidFill>
              <a:latin typeface="Calibri"/>
            </a:endParaRPr>
          </a:p>
        </p:txBody>
      </p:sp>
    </p:spTree>
    <p:extLst>
      <p:ext uri="{BB962C8B-B14F-4D97-AF65-F5344CB8AC3E}">
        <p14:creationId xmlns:p14="http://schemas.microsoft.com/office/powerpoint/2010/main" val="3935607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0645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0414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12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 want to remind you that there are many ways to stay up to date with TRICARE.</a:t>
            </a:r>
          </a:p>
          <a:p>
            <a:pPr marL="342900" marR="0" lvl="0" indent="-342900">
              <a:lnSpc>
                <a:spcPct val="107000"/>
              </a:lnSpc>
              <a:spcBef>
                <a:spcPts val="0"/>
              </a:spcBef>
              <a:spcAft>
                <a:spcPts val="12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you’re looking for more information about the 2025 region changes, I encourage you to check out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tricare.mil/changes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12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if you’re looking for more information about Open Season, be sure to check out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tricare.mil/</a:t>
            </a:r>
            <a:r>
              <a:rPr lang="en-US" sz="1800" b="1"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OpenSeason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12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Visit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newsroom.tricare.mi</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l</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see the latest articles and news about region changes, Open Season, and other information about your TRICARE benefit.</a:t>
            </a:r>
          </a:p>
          <a:p>
            <a:pPr marL="342900" marR="0" lvl="0" indent="-342900">
              <a:lnSpc>
                <a:spcPct val="107000"/>
              </a:lnSpc>
              <a:spcBef>
                <a:spcPts val="0"/>
              </a:spcBef>
              <a:spcAft>
                <a:spcPts val="12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go to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tricare.mil/subscriptions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subscribe to benefit update emails and newsletters.</a:t>
            </a:r>
          </a:p>
          <a:p>
            <a:pPr marL="342900" marR="0" lvl="0" indent="-342900">
              <a:lnSpc>
                <a:spcPct val="107000"/>
              </a:lnSpc>
              <a:spcBef>
                <a:spcPts val="0"/>
              </a:spcBef>
              <a:spcAft>
                <a:spcPts val="12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 reminder, you can find this information by going to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tricare.mil/webinars</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downloading a copy of this presentation</a:t>
            </a:r>
          </a:p>
          <a:p>
            <a:pPr marL="342900" marR="0" lvl="0" indent="-342900">
              <a:lnSpc>
                <a:spcPct val="107000"/>
              </a:lnSpc>
              <a:spcBef>
                <a:spcPts val="0"/>
              </a:spcBef>
              <a:spcAft>
                <a:spcPts val="12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also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follow TRICARE</a:t>
            </a:r>
            <a:r>
              <a:rPr lang="en-US" sz="1800" dirty="0">
                <a:effectLst/>
                <a:latin typeface="Calibri" panose="020F0502020204030204" pitchFamily="34" charset="0"/>
                <a:ea typeface="Calibri" panose="020F0502020204030204" pitchFamily="34" charset="0"/>
                <a:cs typeface="Times New Roman" panose="02020603050405020304" pitchFamily="18" charset="0"/>
              </a:rPr>
              <a:t> on social media. </a:t>
            </a:r>
          </a:p>
          <a:p>
            <a:pPr marL="342900" marR="0" lvl="0" indent="-342900">
              <a:lnSpc>
                <a:spcPct val="107000"/>
              </a:lnSpc>
              <a:spcBef>
                <a:spcPts val="0"/>
              </a:spcBef>
              <a:spcAft>
                <a:spcPts val="12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I’ll hand things back over to Calvin to start our Q&amp;A session. </a:t>
            </a:r>
          </a:p>
          <a:p>
            <a:pPr marL="0" marR="0" lvl="0" indent="0">
              <a:lnSpc>
                <a:spcPct val="107000"/>
              </a:lnSpc>
              <a:spcBef>
                <a:spcPts val="0"/>
              </a:spcBef>
              <a:spcAft>
                <a:spcPts val="120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EEB16AC-F426-084D-AE55-AC6977C58197}" type="slidenum">
              <a:rPr lang="en-US" altLang="en-US" smtClean="0"/>
              <a:pPr/>
              <a:t>50</a:t>
            </a:fld>
            <a:endParaRPr lang="en-US" altLang="en-US" dirty="0"/>
          </a:p>
        </p:txBody>
      </p:sp>
    </p:spTree>
    <p:extLst>
      <p:ext uri="{BB962C8B-B14F-4D97-AF65-F5344CB8AC3E}">
        <p14:creationId xmlns:p14="http://schemas.microsoft.com/office/powerpoint/2010/main" val="31901117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C72B32-1A00-43DB-BBB8-B81738A4878E}" type="slidenum">
              <a:rPr lang="en-US" smtClean="0"/>
              <a:t>52</a:t>
            </a:fld>
            <a:endParaRPr lang="en-US"/>
          </a:p>
        </p:txBody>
      </p:sp>
    </p:spTree>
    <p:extLst>
      <p:ext uri="{BB962C8B-B14F-4D97-AF65-F5344CB8AC3E}">
        <p14:creationId xmlns:p14="http://schemas.microsoft.com/office/powerpoint/2010/main" val="3875322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1312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the crux of your research into health plans. </a:t>
            </a:r>
          </a:p>
          <a:p>
            <a:endParaRPr lang="en-US" dirty="0"/>
          </a:p>
          <a:p>
            <a:r>
              <a:rPr lang="en-US" dirty="0"/>
              <a:t>On the left we have some questions</a:t>
            </a:r>
            <a:r>
              <a:rPr lang="en-US" baseline="0" dirty="0"/>
              <a:t> that are important to consider before you choose a health plan. On the right is a list of websites that can offer more information as you answer these questions for your family. </a:t>
            </a:r>
          </a:p>
          <a:p>
            <a:endParaRPr lang="en-US" baseline="0" dirty="0"/>
          </a:p>
          <a:p>
            <a:r>
              <a:rPr lang="en-US" baseline="0" dirty="0"/>
              <a:t>*go through the questions and talk through some options*</a:t>
            </a:r>
          </a:p>
          <a:p>
            <a:endParaRPr lang="en-US" baseline="0" dirty="0"/>
          </a:p>
          <a:p>
            <a:pPr>
              <a:spcAft>
                <a:spcPts val="600"/>
              </a:spcAft>
            </a:pPr>
            <a:r>
              <a:rPr lang="en-US" sz="2200" dirty="0"/>
              <a:t>TRICARE Open Season applies to anyone enrolled in or eligible for: </a:t>
            </a:r>
          </a:p>
          <a:p>
            <a:pPr lvl="1"/>
            <a:r>
              <a:rPr lang="en-US" sz="1800" dirty="0"/>
              <a:t>TRICARE Prime</a:t>
            </a:r>
          </a:p>
          <a:p>
            <a:pPr lvl="1"/>
            <a:r>
              <a:rPr lang="en-US" sz="1800" dirty="0"/>
              <a:t>TRICARE Prime Remote</a:t>
            </a:r>
          </a:p>
          <a:p>
            <a:pPr lvl="1"/>
            <a:r>
              <a:rPr lang="en-US" sz="1800" dirty="0"/>
              <a:t>TRICARE Prime Overseas</a:t>
            </a:r>
          </a:p>
          <a:p>
            <a:pPr lvl="1"/>
            <a:r>
              <a:rPr lang="en-US" sz="1800" dirty="0"/>
              <a:t>TRICARE Prime Remote Overseas</a:t>
            </a:r>
          </a:p>
          <a:p>
            <a:pPr lvl="1"/>
            <a:r>
              <a:rPr lang="en-US" sz="1800" dirty="0"/>
              <a:t>US Family Health Plan </a:t>
            </a:r>
          </a:p>
          <a:p>
            <a:pPr lvl="1"/>
            <a:r>
              <a:rPr lang="en-US" sz="1800" dirty="0"/>
              <a:t>TRICARE Select</a:t>
            </a:r>
          </a:p>
          <a:p>
            <a:pPr lvl="1">
              <a:spcAft>
                <a:spcPts val="1200"/>
              </a:spcAft>
            </a:pPr>
            <a:r>
              <a:rPr lang="en-US" sz="1800" dirty="0"/>
              <a:t>TRICARE Select Overseas</a:t>
            </a:r>
          </a:p>
          <a:p>
            <a:endParaRPr lang="en-US" dirty="0"/>
          </a:p>
          <a:p>
            <a:r>
              <a:rPr lang="en-US" dirty="0"/>
              <a:t>Moving onto slide 15, we’ll answer some of these questions. Next slide, please. </a:t>
            </a:r>
          </a:p>
          <a:p>
            <a:endParaRPr lang="en-US" dirty="0"/>
          </a:p>
        </p:txBody>
      </p:sp>
      <p:sp>
        <p:nvSpPr>
          <p:cNvPr id="4" name="Slide Number Placeholder 3"/>
          <p:cNvSpPr>
            <a:spLocks noGrp="1"/>
          </p:cNvSpPr>
          <p:nvPr>
            <p:ph type="sldNum" sz="quarter" idx="5"/>
          </p:nvPr>
        </p:nvSpPr>
        <p:spPr/>
        <p:txBody>
          <a:bodyPr/>
          <a:lstStyle/>
          <a:p>
            <a:fld id="{9EEB16AC-F426-084D-AE55-AC6977C58197}" type="slidenum">
              <a:rPr lang="en-US" altLang="en-US" smtClean="0"/>
              <a:pPr/>
              <a:t>55</a:t>
            </a:fld>
            <a:endParaRPr lang="en-US" altLang="en-US" dirty="0"/>
          </a:p>
        </p:txBody>
      </p:sp>
    </p:spTree>
    <p:extLst>
      <p:ext uri="{BB962C8B-B14F-4D97-AF65-F5344CB8AC3E}">
        <p14:creationId xmlns:p14="http://schemas.microsoft.com/office/powerpoint/2010/main" val="4056382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3256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7628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D5784C-0A2D-40F5-8001-4AB6EAEC2FF9}" type="slidenum">
              <a:rPr lang="en-US" smtClean="0"/>
              <a:t>7</a:t>
            </a:fld>
            <a:endParaRPr lang="en-US" dirty="0"/>
          </a:p>
        </p:txBody>
      </p:sp>
    </p:spTree>
    <p:extLst>
      <p:ext uri="{BB962C8B-B14F-4D97-AF65-F5344CB8AC3E}">
        <p14:creationId xmlns:p14="http://schemas.microsoft.com/office/powerpoint/2010/main" val="3179001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medically or psychologically necessary?</a:t>
            </a:r>
            <a:endParaRPr lang="en-US" dirty="0"/>
          </a:p>
          <a:p>
            <a:pPr marL="408291" lvl="1" algn="just"/>
            <a:r>
              <a:rPr lang="en-US" sz="2000" dirty="0"/>
              <a:t>The frequency, extent, and types of medical services or supplies which represent </a:t>
            </a:r>
            <a:r>
              <a:rPr lang="en-US" sz="2000" b="1" dirty="0"/>
              <a:t>appropriate</a:t>
            </a:r>
            <a:r>
              <a:rPr lang="en-US" sz="2000" dirty="0"/>
              <a:t> medical care and that are generally accepted by </a:t>
            </a:r>
            <a:r>
              <a:rPr lang="en-US" sz="2000" b="1" dirty="0"/>
              <a:t>qualified professionals</a:t>
            </a:r>
            <a:r>
              <a:rPr lang="en-US" sz="2000" dirty="0"/>
              <a:t> to </a:t>
            </a:r>
            <a:r>
              <a:rPr lang="en-US" sz="2000" b="1" dirty="0"/>
              <a:t>be reasonable and adequate </a:t>
            </a:r>
            <a:r>
              <a:rPr lang="en-US" sz="2000" dirty="0"/>
              <a:t>for the diagnosis and treatment of illness, injury, pregnancy, and mental disorders or that are reasonable and adequate for well-baby care.</a:t>
            </a:r>
            <a:endParaRPr lang="en-US" dirty="0"/>
          </a:p>
          <a:p>
            <a:r>
              <a:rPr lang="en-US" i="1" dirty="0"/>
              <a:t>Appropriate medical care. </a:t>
            </a:r>
            <a:r>
              <a:rPr lang="en-US" dirty="0"/>
              <a:t>(i)  Services performed in connection with the diagnosis or treatment of disease or injury, pregnancy, mental disorder, or well-baby care which are in keeping with the generally accepted norms for medical practice in the United States;</a:t>
            </a:r>
          </a:p>
          <a:p>
            <a:r>
              <a:rPr lang="en-US" dirty="0"/>
              <a:t>(ii)  The authorized individual professional provider rendering the medical care is qualified to perform such medical services by reason of his or her training and education and is licensed or certified by the state where the service is rendered or appropriate national organization or otherwise meets CHAMPUS standards; and</a:t>
            </a:r>
          </a:p>
          <a:p>
            <a:r>
              <a:rPr lang="en-US" dirty="0"/>
              <a:t>(iii)  The services are furnished economically. For purposes of this part, “economically” means that the services are furnished in the least expensive level of care or medical environment adequate to provide the required medical care regardless of whether or not that level of care is covered by CHAMPUS.</a:t>
            </a:r>
          </a:p>
          <a:p>
            <a:endParaRPr lang="en-US" sz="1000" dirty="0"/>
          </a:p>
          <a:p>
            <a:pPr>
              <a:spcBef>
                <a:spcPts val="612"/>
              </a:spcBef>
            </a:pPr>
            <a:r>
              <a:rPr lang="en-US" b="1" dirty="0"/>
              <a:t>Proven Safe and Effective: </a:t>
            </a:r>
            <a:r>
              <a:rPr lang="en-US" b="0" i="0" u="none" strike="noStrike" dirty="0">
                <a:solidFill>
                  <a:srgbClr val="000000"/>
                </a:solidFill>
                <a:effectLst/>
                <a:latin typeface="PT Sans" panose="020B0503020203020204" pitchFamily="34" charset="0"/>
              </a:rPr>
              <a:t>Reliable evidence shows that any medical treatment or procedure has been the subject of well-controlled studies of clinically meaningful endpoints, which have determined its maximum tolerated dose, its toxicity, its safety, and its efficacy as compared with standard means of treatment or diagnosis. (See the definition of </a:t>
            </a:r>
            <a:r>
              <a:rPr lang="en-US" b="0" i="1" u="none" strike="noStrike" dirty="0">
                <a:solidFill>
                  <a:srgbClr val="000000"/>
                </a:solidFill>
                <a:effectLst/>
                <a:latin typeface="PT Sans" panose="020B0503020203020204" pitchFamily="34" charset="0"/>
              </a:rPr>
              <a:t>reliable evidence</a:t>
            </a:r>
            <a:r>
              <a:rPr lang="en-US" b="0" i="0" u="none" strike="noStrike" dirty="0">
                <a:solidFill>
                  <a:srgbClr val="000000"/>
                </a:solidFill>
                <a:effectLst/>
                <a:latin typeface="PT Sans" panose="020B0503020203020204" pitchFamily="34" charset="0"/>
              </a:rPr>
              <a:t> in 32 CFR 199.2 of this part for the procedures used in determining if a medical treatment or procedure is unproven.)</a:t>
            </a:r>
          </a:p>
          <a:p>
            <a:pPr algn="l"/>
            <a:r>
              <a:rPr lang="en-US" b="0" i="0" u="none" strike="noStrike" dirty="0">
                <a:solidFill>
                  <a:srgbClr val="000000"/>
                </a:solidFill>
                <a:effectLst/>
                <a:latin typeface="PT Sans" panose="020B0503020203020204" pitchFamily="34" charset="0"/>
              </a:rPr>
              <a:t> If reliable evidence shows that the consensus among experts regarding the medical treatment or procedure is that further studies or clinical trials are necessary to determine its maximum tolerated doses, its toxicity, its safety, or its effectiveness as compared with the standard means of treatment or diagnosis (see the definition of reliable evidence in 32 CFR 199.2 for the procedures used in determining if a medical treatment or procedure is unproven).</a:t>
            </a:r>
          </a:p>
          <a:p>
            <a:pPr algn="l"/>
            <a:endParaRPr lang="en-US" b="0" i="0" u="none" strike="noStrike" dirty="0">
              <a:solidFill>
                <a:srgbClr val="000000"/>
              </a:solidFill>
              <a:effectLst/>
              <a:latin typeface="PT Sans" panose="020B0503020203020204" pitchFamily="34" charset="0"/>
            </a:endParaRPr>
          </a:p>
          <a:p>
            <a:pPr algn="l"/>
            <a:r>
              <a:rPr lang="en-US" b="1" i="0" u="none" strike="noStrike" dirty="0">
                <a:solidFill>
                  <a:srgbClr val="000000"/>
                </a:solidFill>
                <a:effectLst/>
                <a:latin typeface="PT Sans" panose="020B0503020203020204" pitchFamily="34" charset="0"/>
              </a:rPr>
              <a:t>“Demonstration and studies:” </a:t>
            </a:r>
            <a:r>
              <a:rPr lang="en-US" b="0" i="0" u="none" strike="noStrike" dirty="0">
                <a:solidFill>
                  <a:srgbClr val="000000"/>
                </a:solidFill>
                <a:effectLst/>
                <a:latin typeface="PT Sans" panose="020B0503020203020204" pitchFamily="34" charset="0"/>
              </a:rPr>
              <a:t>may include: “(A) Alternative methods of payment for health and medical care services; (B) Cost-sharing by eligible beneficiaries; (C) Methods of encouraging efficient and economical delivery of health and medical care services; (D) Innovative approaches to delivery and financing of health and medical care services; (E) Alternative approaches to reimbursement for the administrative charges of health care plans; (F) Prepayment for medical care services provided to maintain the health of a defined population” (10 USC 1092). </a:t>
            </a:r>
          </a:p>
          <a:p>
            <a:endParaRPr lang="en-US" b="1" dirty="0"/>
          </a:p>
        </p:txBody>
      </p:sp>
      <p:sp>
        <p:nvSpPr>
          <p:cNvPr id="4" name="Slide Number Placeholder 3"/>
          <p:cNvSpPr>
            <a:spLocks noGrp="1"/>
          </p:cNvSpPr>
          <p:nvPr>
            <p:ph type="sldNum" sz="quarter" idx="5"/>
          </p:nvPr>
        </p:nvSpPr>
        <p:spPr/>
        <p:txBody>
          <a:bodyPr/>
          <a:lstStyle/>
          <a:p>
            <a:pPr defTabSz="933237">
              <a:defRPr/>
            </a:pPr>
            <a:fld id="{47C72B32-1A00-43DB-BBB8-B81738A4878E}" type="slidenum">
              <a:rPr lang="en-US">
                <a:solidFill>
                  <a:prstClr val="black"/>
                </a:solidFill>
                <a:latin typeface="Calibri"/>
              </a:rPr>
              <a:pPr defTabSz="933237">
                <a:defRPr/>
              </a:pPr>
              <a:t>8</a:t>
            </a:fld>
            <a:endParaRPr lang="en-US" dirty="0">
              <a:solidFill>
                <a:prstClr val="black"/>
              </a:solidFill>
              <a:latin typeface="Calibri"/>
            </a:endParaRPr>
          </a:p>
        </p:txBody>
      </p:sp>
    </p:spTree>
    <p:extLst>
      <p:ext uri="{BB962C8B-B14F-4D97-AF65-F5344CB8AC3E}">
        <p14:creationId xmlns:p14="http://schemas.microsoft.com/office/powerpoint/2010/main" val="3228631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3237">
              <a:defRPr/>
            </a:pPr>
            <a:fld id="{47C72B32-1A00-43DB-BBB8-B81738A4878E}" type="slidenum">
              <a:rPr lang="en-US">
                <a:solidFill>
                  <a:prstClr val="black"/>
                </a:solidFill>
                <a:latin typeface="Calibri"/>
              </a:rPr>
              <a:pPr defTabSz="933237">
                <a:defRPr/>
              </a:pPr>
              <a:t>9</a:t>
            </a:fld>
            <a:endParaRPr lang="en-US" dirty="0">
              <a:solidFill>
                <a:prstClr val="black"/>
              </a:solidFill>
              <a:latin typeface="Calibri"/>
            </a:endParaRPr>
          </a:p>
        </p:txBody>
      </p:sp>
    </p:spTree>
    <p:extLst>
      <p:ext uri="{BB962C8B-B14F-4D97-AF65-F5344CB8AC3E}">
        <p14:creationId xmlns:p14="http://schemas.microsoft.com/office/powerpoint/2010/main" val="3360157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48940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0099" y="2536031"/>
            <a:ext cx="7543800" cy="1102519"/>
          </a:xfrm>
        </p:spPr>
        <p:txBody>
          <a:bodyPr>
            <a:normAutofit/>
          </a:bodyPr>
          <a:lstStyle>
            <a:lvl1pPr>
              <a:defRPr sz="3200" b="1" baseline="0">
                <a:solidFill>
                  <a:srgbClr val="092068"/>
                </a:solidFill>
                <a:latin typeface="Franklin Gothic Medium" panose="020B0603020102020204" pitchFamily="34" charset="0"/>
              </a:defRPr>
            </a:lvl1pPr>
          </a:lstStyle>
          <a:p>
            <a:r>
              <a:rPr lang="en-US" dirty="0"/>
              <a:t>Title, Franklin Gothic Medium, 32pt</a:t>
            </a:r>
          </a:p>
        </p:txBody>
      </p:sp>
      <p:sp>
        <p:nvSpPr>
          <p:cNvPr id="3" name="Subtitle 2"/>
          <p:cNvSpPr>
            <a:spLocks noGrp="1"/>
          </p:cNvSpPr>
          <p:nvPr>
            <p:ph type="subTitle" idx="1" hasCustomPrompt="1"/>
          </p:nvPr>
        </p:nvSpPr>
        <p:spPr>
          <a:xfrm>
            <a:off x="1371599" y="3638550"/>
            <a:ext cx="6400800" cy="914400"/>
          </a:xfrm>
        </p:spPr>
        <p:txBody>
          <a:bodyPr>
            <a:normAutofit/>
          </a:bodyPr>
          <a:lstStyle>
            <a:lvl1pPr marL="0" indent="0" algn="ctr">
              <a:buNone/>
              <a:defRPr sz="2400" b="1" baseline="0">
                <a:solidFill>
                  <a:srgbClr val="454545"/>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br>
              <a:rPr lang="en-US" dirty="0"/>
            </a:br>
            <a:r>
              <a:rPr lang="en-US" dirty="0"/>
              <a:t>Month DD, YYYY</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9265" y="325437"/>
            <a:ext cx="1845469" cy="1845469"/>
          </a:xfrm>
          <a:prstGeom prst="rect">
            <a:avLst/>
          </a:prstGeom>
        </p:spPr>
      </p:pic>
    </p:spTree>
    <p:extLst>
      <p:ext uri="{BB962C8B-B14F-4D97-AF65-F5344CB8AC3E}">
        <p14:creationId xmlns:p14="http://schemas.microsoft.com/office/powerpoint/2010/main" val="811531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4594859"/>
            <a:ext cx="9144000" cy="548640"/>
          </a:xfrm>
          <a:custGeom>
            <a:avLst/>
            <a:gdLst/>
            <a:ahLst/>
            <a:cxnLst/>
            <a:rect l="l" t="t" r="r" b="b"/>
            <a:pathLst>
              <a:path w="9144000" h="548639">
                <a:moveTo>
                  <a:pt x="0" y="548639"/>
                </a:moveTo>
                <a:lnTo>
                  <a:pt x="9144000" y="548639"/>
                </a:lnTo>
                <a:lnTo>
                  <a:pt x="9144000" y="0"/>
                </a:lnTo>
                <a:lnTo>
                  <a:pt x="0" y="0"/>
                </a:lnTo>
                <a:lnTo>
                  <a:pt x="0" y="548639"/>
                </a:lnTo>
                <a:close/>
              </a:path>
            </a:pathLst>
          </a:custGeom>
          <a:solidFill>
            <a:srgbClr val="572830"/>
          </a:solidFill>
        </p:spPr>
        <p:txBody>
          <a:bodyPr wrap="square" lIns="0" tIns="0" rIns="0" bIns="0" rtlCol="0"/>
          <a:lstStyle/>
          <a:p>
            <a:endParaRPr dirty="0"/>
          </a:p>
        </p:txBody>
      </p:sp>
      <p:sp>
        <p:nvSpPr>
          <p:cNvPr id="17" name="bk object 17"/>
          <p:cNvSpPr/>
          <p:nvPr/>
        </p:nvSpPr>
        <p:spPr>
          <a:xfrm>
            <a:off x="3649217" y="325386"/>
            <a:ext cx="1845551" cy="1845551"/>
          </a:xfrm>
          <a:prstGeom prst="rect">
            <a:avLst/>
          </a:prstGeom>
          <a:blipFill>
            <a:blip r:embed="rId2" cstate="print"/>
            <a:stretch>
              <a:fillRect/>
            </a:stretch>
          </a:blipFill>
        </p:spPr>
        <p:txBody>
          <a:bodyPr wrap="square" lIns="0" tIns="0" rIns="0" bIns="0" rtlCol="0"/>
          <a:lstStyle/>
          <a:p>
            <a:endParaRPr dirty="0"/>
          </a:p>
        </p:txBody>
      </p:sp>
      <p:sp>
        <p:nvSpPr>
          <p:cNvPr id="2" name="Holder 2"/>
          <p:cNvSpPr>
            <a:spLocks noGrp="1"/>
          </p:cNvSpPr>
          <p:nvPr>
            <p:ph type="ftr" sz="quarter" idx="5"/>
          </p:nvPr>
        </p:nvSpPr>
        <p:spPr/>
        <p:txBody>
          <a:bodyPr lIns="0" tIns="0" rIns="0" bIns="0"/>
          <a:lstStyle>
            <a:lvl1pPr>
              <a:defRPr sz="1600" b="0" i="1">
                <a:solidFill>
                  <a:schemeClr val="bg1"/>
                </a:solidFill>
                <a:latin typeface="Garamond"/>
                <a:cs typeface="Garamond"/>
              </a:defRPr>
            </a:lvl1pPr>
          </a:lstStyle>
          <a:p>
            <a:pPr marL="12700">
              <a:lnSpc>
                <a:spcPts val="1800"/>
              </a:lnSpc>
            </a:pPr>
            <a:r>
              <a:rPr spc="-5" dirty="0"/>
              <a:t>Medically Ready </a:t>
            </a:r>
            <a:r>
              <a:rPr spc="-15" dirty="0"/>
              <a:t>Force… </a:t>
            </a:r>
            <a:r>
              <a:rPr spc="-5" dirty="0"/>
              <a:t>Ready Medical</a:t>
            </a:r>
            <a:r>
              <a:rPr spc="-10" dirty="0"/>
              <a:t> </a:t>
            </a:r>
            <a:r>
              <a:rPr spc="-20" dirty="0"/>
              <a:t>Force</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11/16/2024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909330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38582"/>
          </a:xfrm>
          <a:prstGeom prst="rect">
            <a:avLst/>
          </a:prstGeom>
        </p:spPr>
        <p:txBody>
          <a:bodyPr/>
          <a:lstStyle>
            <a:lvl1pPr>
              <a:defRPr sz="2850">
                <a:solidFill>
                  <a:srgbClr val="006BB6"/>
                </a:solidFill>
                <a:latin typeface="+mj-lt"/>
                <a:cs typeface="Arial"/>
              </a:defRPr>
            </a:lvl1pPr>
          </a:lstStyle>
          <a:p>
            <a:r>
              <a:rPr lang="en-US"/>
              <a:t>Click to edit Master title style</a:t>
            </a:r>
            <a:endParaRPr lang="en-US" dirty="0"/>
          </a:p>
        </p:txBody>
      </p:sp>
      <p:sp>
        <p:nvSpPr>
          <p:cNvPr id="3" name="Content Placeholder 2"/>
          <p:cNvSpPr>
            <a:spLocks noGrp="1"/>
          </p:cNvSpPr>
          <p:nvPr>
            <p:ph sz="half" idx="1"/>
          </p:nvPr>
        </p:nvSpPr>
        <p:spPr>
          <a:xfrm>
            <a:off x="457200" y="1142999"/>
            <a:ext cx="4038600" cy="1061829"/>
          </a:xfrm>
          <a:prstGeom prst="rect">
            <a:avLst/>
          </a:prstGeom>
        </p:spPr>
        <p:txBody>
          <a:bodyPr/>
          <a:lstStyle>
            <a:lvl1pPr>
              <a:defRPr sz="165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0"/>
          </p:nvPr>
        </p:nvSpPr>
        <p:spPr>
          <a:xfrm>
            <a:off x="4648200" y="1143001"/>
            <a:ext cx="4038600" cy="1061829"/>
          </a:xfrm>
          <a:prstGeom prst="rect">
            <a:avLst/>
          </a:prstGeom>
        </p:spPr>
        <p:txBody>
          <a:bodyPr/>
          <a:lstStyle>
            <a:lvl1pPr>
              <a:defRPr sz="165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97DE6C6B-E4A9-9E0C-FC82-31777E113B97}"/>
              </a:ext>
            </a:extLst>
          </p:cNvPr>
          <p:cNvSpPr>
            <a:spLocks noGrp="1"/>
          </p:cNvSpPr>
          <p:nvPr>
            <p:ph type="ftr" sz="quarter" idx="3"/>
          </p:nvPr>
        </p:nvSpPr>
        <p:spPr>
          <a:xfrm>
            <a:off x="158751" y="4855518"/>
            <a:ext cx="8070850" cy="461665"/>
          </a:xfrm>
          <a:prstGeom prst="rect">
            <a:avLst/>
          </a:prstGeom>
        </p:spPr>
        <p:txBody>
          <a:bodyPr vert="horz" lIns="91440" tIns="45720" rIns="91440" bIns="45720" rtlCol="0" anchor="ctr"/>
          <a:lstStyle>
            <a:lvl1pPr algn="l">
              <a:defRPr sz="1200">
                <a:solidFill>
                  <a:schemeClr val="bg1"/>
                </a:solidFill>
                <a:latin typeface="+mj-lt"/>
              </a:defRPr>
            </a:lvl1pPr>
          </a:lstStyle>
          <a:p>
            <a:r>
              <a:rPr lang="en-US" dirty="0"/>
              <a:t>Moving, Marriage, and More: What TRICARE QLEs Mean for You </a:t>
            </a:r>
          </a:p>
          <a:p>
            <a:endParaRPr lang="en-US" dirty="0"/>
          </a:p>
        </p:txBody>
      </p:sp>
      <p:sp>
        <p:nvSpPr>
          <p:cNvPr id="5" name="TextBox 4">
            <a:extLst>
              <a:ext uri="{FF2B5EF4-FFF2-40B4-BE49-F238E27FC236}">
                <a16:creationId xmlns:a16="http://schemas.microsoft.com/office/drawing/2014/main" id="{9EA4F81D-931B-7903-7E63-08830655E76A}"/>
              </a:ext>
            </a:extLst>
          </p:cNvPr>
          <p:cNvSpPr txBox="1"/>
          <p:nvPr userDrawn="1"/>
        </p:nvSpPr>
        <p:spPr>
          <a:xfrm>
            <a:off x="3855296" y="-19050"/>
            <a:ext cx="1180131" cy="276999"/>
          </a:xfrm>
          <a:prstGeom prst="rect">
            <a:avLst/>
          </a:prstGeom>
          <a:noFill/>
        </p:spPr>
        <p:txBody>
          <a:bodyPr wrap="none" rtlCol="0">
            <a:spAutoFit/>
          </a:bodyPr>
          <a:lstStyle/>
          <a:p>
            <a:r>
              <a:rPr lang="en-US" sz="1200" b="1" dirty="0">
                <a:solidFill>
                  <a:srgbClr val="00B050"/>
                </a:solidFill>
                <a:latin typeface="Franklin Gothic Book" panose="020B0503020102020204"/>
              </a:rPr>
              <a:t>UNCLASSIFIED</a:t>
            </a:r>
            <a:endParaRPr lang="en-US" sz="1200" b="1" dirty="0">
              <a:solidFill>
                <a:srgbClr val="7030A0"/>
              </a:solidFill>
              <a:latin typeface="Franklin Gothic Book" panose="020B0503020102020204"/>
            </a:endParaRPr>
          </a:p>
        </p:txBody>
      </p:sp>
    </p:spTree>
    <p:extLst>
      <p:ext uri="{BB962C8B-B14F-4D97-AF65-F5344CB8AC3E}">
        <p14:creationId xmlns:p14="http://schemas.microsoft.com/office/powerpoint/2010/main" val="881563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0099" y="2536031"/>
            <a:ext cx="7543800" cy="1102519"/>
          </a:xfrm>
        </p:spPr>
        <p:txBody>
          <a:bodyPr>
            <a:normAutofit/>
          </a:bodyPr>
          <a:lstStyle>
            <a:lvl1pPr>
              <a:defRPr sz="3200" b="1" baseline="0">
                <a:solidFill>
                  <a:srgbClr val="092068"/>
                </a:solidFill>
                <a:latin typeface="Franklin Gothic Medium" panose="020B0603020102020204" pitchFamily="34" charset="0"/>
              </a:defRPr>
            </a:lvl1pPr>
          </a:lstStyle>
          <a:p>
            <a:r>
              <a:rPr lang="en-US" dirty="0"/>
              <a:t>Title, Franklin Gothic Medium, 32pt</a:t>
            </a:r>
          </a:p>
        </p:txBody>
      </p:sp>
      <p:sp>
        <p:nvSpPr>
          <p:cNvPr id="3" name="Subtitle 2"/>
          <p:cNvSpPr>
            <a:spLocks noGrp="1"/>
          </p:cNvSpPr>
          <p:nvPr>
            <p:ph type="subTitle" idx="1" hasCustomPrompt="1"/>
          </p:nvPr>
        </p:nvSpPr>
        <p:spPr>
          <a:xfrm>
            <a:off x="1371599" y="3638550"/>
            <a:ext cx="6400800" cy="914400"/>
          </a:xfrm>
        </p:spPr>
        <p:txBody>
          <a:bodyPr>
            <a:normAutofit/>
          </a:bodyPr>
          <a:lstStyle>
            <a:lvl1pPr marL="0" indent="0" algn="ctr">
              <a:buNone/>
              <a:defRPr sz="2400" b="1" baseline="0">
                <a:solidFill>
                  <a:srgbClr val="454545"/>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br>
              <a:rPr lang="en-US" dirty="0"/>
            </a:br>
            <a:r>
              <a:rPr lang="en-US" dirty="0"/>
              <a:t>Month DD, YYYY</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9265" y="557961"/>
            <a:ext cx="1845469" cy="1845469"/>
          </a:xfrm>
          <a:prstGeom prst="rect">
            <a:avLst/>
          </a:prstGeom>
        </p:spPr>
      </p:pic>
    </p:spTree>
    <p:extLst>
      <p:ext uri="{BB962C8B-B14F-4D97-AF65-F5344CB8AC3E}">
        <p14:creationId xmlns:p14="http://schemas.microsoft.com/office/powerpoint/2010/main" val="1601455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baseline="0">
                <a:solidFill>
                  <a:srgbClr val="092068"/>
                </a:solidFill>
              </a:defRPr>
            </a:lvl1pPr>
          </a:lstStyle>
          <a:p>
            <a:r>
              <a:rPr lang="en-US" dirty="0"/>
              <a:t>Different title per slide, Franklin Gothic Medium 28pt</a:t>
            </a:r>
          </a:p>
        </p:txBody>
      </p:sp>
      <p:sp>
        <p:nvSpPr>
          <p:cNvPr id="3" name="Content Placeholder 2"/>
          <p:cNvSpPr>
            <a:spLocks noGrp="1"/>
          </p:cNvSpPr>
          <p:nvPr>
            <p:ph idx="1" hasCustomPrompt="1"/>
          </p:nvPr>
        </p:nvSpPr>
        <p:spPr>
          <a:xfrm>
            <a:off x="457200" y="1123950"/>
            <a:ext cx="8229600" cy="3276599"/>
          </a:xfrm>
        </p:spPr>
        <p:txBody>
          <a:bodyPr/>
          <a:lstStyle>
            <a:lvl1pPr marL="342900" indent="-342900">
              <a:buClr>
                <a:srgbClr val="582831"/>
              </a:buClr>
              <a:buSzPct val="125000"/>
              <a:buFont typeface="Arial" panose="020B0604020202020204" pitchFamily="34" charset="0"/>
              <a:buChar char="•"/>
              <a:defRPr sz="2200">
                <a:solidFill>
                  <a:srgbClr val="454545"/>
                </a:solidFill>
                <a:latin typeface="Franklin Gothic Book" panose="020B0503020102020204" pitchFamily="34" charset="0"/>
              </a:defRPr>
            </a:lvl1pPr>
            <a:lvl2pPr marL="742950" indent="-285750">
              <a:buClr>
                <a:srgbClr val="092068"/>
              </a:buClr>
              <a:buFont typeface="Wingdings" panose="05000000000000000000" pitchFamily="2" charset="2"/>
              <a:buChar char="§"/>
              <a:defRPr sz="2000">
                <a:solidFill>
                  <a:srgbClr val="454545"/>
                </a:solidFill>
                <a:latin typeface="Franklin Gothic Book" panose="020B0503020102020204" pitchFamily="34" charset="0"/>
              </a:defRPr>
            </a:lvl2pPr>
            <a:lvl3pPr marL="1143000" indent="-228600">
              <a:buClr>
                <a:srgbClr val="6C82A7"/>
              </a:buClr>
              <a:buFont typeface="Wingdings" panose="05000000000000000000" pitchFamily="2" charset="2"/>
              <a:buChar char="ü"/>
              <a:defRPr sz="1800">
                <a:solidFill>
                  <a:srgbClr val="454545"/>
                </a:solidFill>
                <a:latin typeface="Franklin Gothic Book" panose="020B0503020102020204" pitchFamily="34" charset="0"/>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4" name="TextBox 3"/>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17" name="Group 16"/>
          <p:cNvGrpSpPr/>
          <p:nvPr userDrawn="1"/>
        </p:nvGrpSpPr>
        <p:grpSpPr>
          <a:xfrm>
            <a:off x="457200" y="895350"/>
            <a:ext cx="8229600" cy="0"/>
            <a:chOff x="457200" y="990600"/>
            <a:chExt cx="8229600" cy="0"/>
          </a:xfrm>
        </p:grpSpPr>
        <p:cxnSp>
          <p:nvCxnSpPr>
            <p:cNvPr id="18" name="Straight Connector 17"/>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7E4CCBA2-518D-6E47-2F44-EFB4EFD09BCF}"/>
              </a:ext>
            </a:extLst>
          </p:cNvPr>
          <p:cNvSpPr txBox="1"/>
          <p:nvPr userDrawn="1"/>
        </p:nvSpPr>
        <p:spPr>
          <a:xfrm>
            <a:off x="3855296" y="-190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7" name="Slide Number Placeholder 4">
            <a:extLst>
              <a:ext uri="{FF2B5EF4-FFF2-40B4-BE49-F238E27FC236}">
                <a16:creationId xmlns:a16="http://schemas.microsoft.com/office/drawing/2014/main" id="{B092A8D9-C79A-B409-2D6F-C264B9F5D8C4}"/>
              </a:ext>
            </a:extLst>
          </p:cNvPr>
          <p:cNvSpPr txBox="1">
            <a:spLocks/>
          </p:cNvSpPr>
          <p:nvPr userDrawn="1"/>
        </p:nvSpPr>
        <p:spPr>
          <a:xfrm>
            <a:off x="7010400" y="133350"/>
            <a:ext cx="2057400" cy="2746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2540B9-D82F-44A3-9899-A5422F2D74D5}" type="slidenum">
              <a:rPr lang="en-US" smtClean="0"/>
              <a:pPr/>
              <a:t>‹#›</a:t>
            </a:fld>
            <a:endParaRPr lang="en-US"/>
          </a:p>
        </p:txBody>
      </p:sp>
    </p:spTree>
    <p:extLst>
      <p:ext uri="{BB962C8B-B14F-4D97-AF65-F5344CB8AC3E}">
        <p14:creationId xmlns:p14="http://schemas.microsoft.com/office/powerpoint/2010/main" val="3059011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a:solidFill>
                  <a:srgbClr val="051C48"/>
                </a:solidFill>
              </a:defRPr>
            </a:lvl1pPr>
          </a:lstStyle>
          <a:p>
            <a:r>
              <a:rPr lang="en-US" dirty="0"/>
              <a:t>Different title per slide, Franklin Gothic Medium 28pt</a:t>
            </a:r>
          </a:p>
        </p:txBody>
      </p:sp>
      <p:sp>
        <p:nvSpPr>
          <p:cNvPr id="3" name="Content Placeholder 2"/>
          <p:cNvSpPr>
            <a:spLocks noGrp="1"/>
          </p:cNvSpPr>
          <p:nvPr>
            <p:ph sz="half" idx="1"/>
          </p:nvPr>
        </p:nvSpPr>
        <p:spPr>
          <a:xfrm>
            <a:off x="457200" y="1123950"/>
            <a:ext cx="4038600" cy="3276600"/>
          </a:xfrm>
        </p:spPr>
        <p:txBody>
          <a:bodyPr/>
          <a:lstStyle>
            <a:lvl1pPr marL="342900" indent="-342900">
              <a:buClr>
                <a:srgbClr val="582831"/>
              </a:buClr>
              <a:buFont typeface="Arial" panose="020B0604020202020204" pitchFamily="34" charset="0"/>
              <a:buChar char="•"/>
              <a:defRPr sz="2200">
                <a:solidFill>
                  <a:srgbClr val="454545"/>
                </a:solidFill>
              </a:defRPr>
            </a:lvl1pPr>
            <a:lvl2pPr marL="742950" indent="-285750">
              <a:buClr>
                <a:srgbClr val="092068"/>
              </a:buClr>
              <a:buFont typeface="Wingdings" panose="05000000000000000000" pitchFamily="2" charset="2"/>
              <a:buChar char="§"/>
              <a:defRPr sz="2000">
                <a:solidFill>
                  <a:srgbClr val="454545"/>
                </a:solidFill>
              </a:defRPr>
            </a:lvl2pPr>
            <a:lvl3pPr marL="1143000" indent="-228600">
              <a:buFont typeface="Wingdings" panose="05000000000000000000" pitchFamily="2" charset="2"/>
              <a:buChar char="ü"/>
              <a:defRPr sz="1800">
                <a:solidFill>
                  <a:srgbClr val="454545"/>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123950"/>
            <a:ext cx="4038600" cy="3276600"/>
          </a:xfrm>
        </p:spPr>
        <p:txBody>
          <a:bodyPr>
            <a:normAutofit/>
          </a:bodyPr>
          <a:lstStyle>
            <a:lvl1pPr marL="342900" indent="-342900" algn="l" defTabSz="914400" rtl="0" eaLnBrk="1" latinLnBrk="0" hangingPunct="1">
              <a:spcBef>
                <a:spcPct val="20000"/>
              </a:spcBef>
              <a:buClr>
                <a:srgbClr val="582831"/>
              </a:buClr>
              <a:buFont typeface="Arial" panose="020B0604020202020204" pitchFamily="34" charset="0"/>
              <a:buChar char="•"/>
              <a:defRPr lang="en-US" sz="2200" kern="1200" dirty="0" smtClean="0">
                <a:solidFill>
                  <a:srgbClr val="454545"/>
                </a:solidFill>
                <a:latin typeface="+mn-lt"/>
                <a:ea typeface="+mn-ea"/>
                <a:cs typeface="+mn-cs"/>
              </a:defRPr>
            </a:lvl1pPr>
            <a:lvl2pPr marL="800100" indent="-342900" algn="l" defTabSz="914400" rtl="0" eaLnBrk="1" latinLnBrk="0" hangingPunct="1">
              <a:spcBef>
                <a:spcPct val="20000"/>
              </a:spcBef>
              <a:buClr>
                <a:srgbClr val="092068"/>
              </a:buClr>
              <a:buFont typeface="Wingdings" panose="05000000000000000000" pitchFamily="2" charset="2"/>
              <a:buChar char="§"/>
              <a:defRPr lang="en-US" sz="2000" kern="1200" dirty="0" smtClean="0">
                <a:solidFill>
                  <a:srgbClr val="454545"/>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ü"/>
              <a:defRPr lang="en-US" sz="1800" kern="1200" dirty="0" smtClean="0">
                <a:solidFill>
                  <a:srgbClr val="454545"/>
                </a:solidFill>
                <a:latin typeface="+mn-lt"/>
                <a:ea typeface="+mn-ea"/>
                <a:cs typeface="+mn-cs"/>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9" name="Group 8">
            <a:extLst>
              <a:ext uri="{FF2B5EF4-FFF2-40B4-BE49-F238E27FC236}">
                <a16:creationId xmlns:a16="http://schemas.microsoft.com/office/drawing/2014/main" id="{384C336D-EBA9-50C7-E897-D392F41EFD44}"/>
              </a:ext>
            </a:extLst>
          </p:cNvPr>
          <p:cNvGrpSpPr/>
          <p:nvPr userDrawn="1"/>
        </p:nvGrpSpPr>
        <p:grpSpPr>
          <a:xfrm>
            <a:off x="457200" y="895350"/>
            <a:ext cx="8229600" cy="0"/>
            <a:chOff x="457200" y="990600"/>
            <a:chExt cx="8229600" cy="0"/>
          </a:xfrm>
        </p:grpSpPr>
        <p:cxnSp>
          <p:nvCxnSpPr>
            <p:cNvPr id="10" name="Straight Connector 9">
              <a:extLst>
                <a:ext uri="{FF2B5EF4-FFF2-40B4-BE49-F238E27FC236}">
                  <a16:creationId xmlns:a16="http://schemas.microsoft.com/office/drawing/2014/main" id="{DE9CE6FF-DF0A-CEE0-BDE0-85E9336E64B7}"/>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51B197-3011-6887-B892-453275EA855C}"/>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B96308-DA40-CA6B-F6F2-39B24DDA44B0}"/>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0616D76-979B-236A-893E-52F517D23981}"/>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F36A6E-9282-43E8-1E10-C70BF5D11794}"/>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90408D-0DB0-8CBD-1D05-4E9108AC34C2}"/>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EF054D-3DC5-455C-1D58-7592446D714F}"/>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05A261-6E2E-FA53-104C-277D1DEC9657}"/>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32949F-A91A-38DA-C57A-0D9E557E0FAA}"/>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245027EB-CF3A-A284-983F-AFB10C561230}"/>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5" name="Slide Number Placeholder 2">
            <a:extLst>
              <a:ext uri="{FF2B5EF4-FFF2-40B4-BE49-F238E27FC236}">
                <a16:creationId xmlns:a16="http://schemas.microsoft.com/office/drawing/2014/main" id="{9C819D44-4DAB-99F9-B072-0543496C886D}"/>
              </a:ext>
            </a:extLst>
          </p:cNvPr>
          <p:cNvSpPr txBox="1">
            <a:spLocks/>
          </p:cNvSpPr>
          <p:nvPr userDrawn="1"/>
        </p:nvSpPr>
        <p:spPr>
          <a:xfrm>
            <a:off x="8301255" y="57150"/>
            <a:ext cx="7710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D22F896-40B5-4ADD-8801-0D06FADFA095}" type="slidenum">
              <a:rPr lang="en-US" sz="1200" smtClean="0"/>
              <a:pPr algn="r"/>
              <a:t>‹#›</a:t>
            </a:fld>
            <a:endParaRPr lang="en-US" sz="1200" dirty="0"/>
          </a:p>
        </p:txBody>
      </p:sp>
    </p:spTree>
    <p:extLst>
      <p:ext uri="{BB962C8B-B14F-4D97-AF65-F5344CB8AC3E}">
        <p14:creationId xmlns:p14="http://schemas.microsoft.com/office/powerpoint/2010/main" val="1398564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051C48"/>
                </a:solidFill>
              </a:defRPr>
            </a:lvl1pPr>
          </a:lstStyle>
          <a:p>
            <a:r>
              <a:rPr lang="en-US" dirty="0"/>
              <a:t>Different title per slide, Franklin Gothic Medium 28pt</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5" name="Group 4">
            <a:extLst>
              <a:ext uri="{FF2B5EF4-FFF2-40B4-BE49-F238E27FC236}">
                <a16:creationId xmlns:a16="http://schemas.microsoft.com/office/drawing/2014/main" id="{392E368C-8BD9-3948-F45D-B1C1D0483385}"/>
              </a:ext>
            </a:extLst>
          </p:cNvPr>
          <p:cNvGrpSpPr/>
          <p:nvPr userDrawn="1"/>
        </p:nvGrpSpPr>
        <p:grpSpPr>
          <a:xfrm>
            <a:off x="457200" y="895350"/>
            <a:ext cx="8229600" cy="0"/>
            <a:chOff x="457200" y="990600"/>
            <a:chExt cx="8229600" cy="0"/>
          </a:xfrm>
        </p:grpSpPr>
        <p:cxnSp>
          <p:nvCxnSpPr>
            <p:cNvPr id="6" name="Straight Connector 5">
              <a:extLst>
                <a:ext uri="{FF2B5EF4-FFF2-40B4-BE49-F238E27FC236}">
                  <a16:creationId xmlns:a16="http://schemas.microsoft.com/office/drawing/2014/main" id="{BAFCBDB1-8BB2-6D28-E6A9-4B9672FDDABD}"/>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C4928B-B517-CF6A-2422-17F90192DD3B}"/>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EA539B0-DEA3-0B97-25F6-57161B439896}"/>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42816FD-BAB7-8637-A19E-1D4DA94C335B}"/>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B48E0C-5E90-4E7C-DFEB-A2CC914D3011}"/>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D181B70-BDEE-E605-DB24-6EB7838902D2}"/>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1F4197C-3D57-B14D-00D8-DFEE5C1BC7A9}"/>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AEA9F5-B328-E31B-5BFF-C12388D8F88B}"/>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3E647F0-F308-E92F-BD0F-A4E0581430D0}"/>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657C8DEF-050F-78B7-8D4A-A6221C776BA0}"/>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3" name="Slide Number Placeholder 2">
            <a:extLst>
              <a:ext uri="{FF2B5EF4-FFF2-40B4-BE49-F238E27FC236}">
                <a16:creationId xmlns:a16="http://schemas.microsoft.com/office/drawing/2014/main" id="{EA56A339-A46B-EABD-5BA2-9B4738650415}"/>
              </a:ext>
            </a:extLst>
          </p:cNvPr>
          <p:cNvSpPr txBox="1">
            <a:spLocks/>
          </p:cNvSpPr>
          <p:nvPr userDrawn="1"/>
        </p:nvSpPr>
        <p:spPr>
          <a:xfrm>
            <a:off x="8301255" y="57150"/>
            <a:ext cx="7710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D22F896-40B5-4ADD-8801-0D06FADFA095}" type="slidenum">
              <a:rPr lang="en-US" sz="1200" smtClean="0"/>
              <a:pPr algn="r"/>
              <a:t>‹#›</a:t>
            </a:fld>
            <a:endParaRPr lang="en-US" sz="1200" dirty="0"/>
          </a:p>
        </p:txBody>
      </p:sp>
    </p:spTree>
    <p:extLst>
      <p:ext uri="{BB962C8B-B14F-4D97-AF65-F5344CB8AC3E}">
        <p14:creationId xmlns:p14="http://schemas.microsoft.com/office/powerpoint/2010/main" val="1760642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sp>
        <p:nvSpPr>
          <p:cNvPr id="4" name="TextBox 3">
            <a:extLst>
              <a:ext uri="{FF2B5EF4-FFF2-40B4-BE49-F238E27FC236}">
                <a16:creationId xmlns:a16="http://schemas.microsoft.com/office/drawing/2014/main" id="{DCEDCEF0-165B-CDD8-FA67-5EA34221BC3D}"/>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2" name="Slide Number Placeholder 2">
            <a:extLst>
              <a:ext uri="{FF2B5EF4-FFF2-40B4-BE49-F238E27FC236}">
                <a16:creationId xmlns:a16="http://schemas.microsoft.com/office/drawing/2014/main" id="{898D51E4-3912-DFF1-857F-C987AD4E5721}"/>
              </a:ext>
            </a:extLst>
          </p:cNvPr>
          <p:cNvSpPr txBox="1">
            <a:spLocks/>
          </p:cNvSpPr>
          <p:nvPr userDrawn="1"/>
        </p:nvSpPr>
        <p:spPr>
          <a:xfrm>
            <a:off x="8301255" y="57150"/>
            <a:ext cx="7710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D22F896-40B5-4ADD-8801-0D06FADFA095}" type="slidenum">
              <a:rPr lang="en-US" sz="1200" smtClean="0"/>
              <a:pPr algn="r"/>
              <a:t>‹#›</a:t>
            </a:fld>
            <a:endParaRPr lang="en-US" sz="1200" dirty="0"/>
          </a:p>
        </p:txBody>
      </p:sp>
    </p:spTree>
    <p:extLst>
      <p:ext uri="{BB962C8B-B14F-4D97-AF65-F5344CB8AC3E}">
        <p14:creationId xmlns:p14="http://schemas.microsoft.com/office/powerpoint/2010/main" val="2345292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49266" y="558404"/>
            <a:ext cx="1845469" cy="1845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4143376" y="114300"/>
            <a:ext cx="90281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eaLnBrk="1" hangingPunct="1">
              <a:defRPr/>
            </a:pPr>
            <a:r>
              <a:rPr lang="en-US" altLang="en-US" sz="900" b="1">
                <a:solidFill>
                  <a:srgbClr val="00B050"/>
                </a:solidFill>
              </a:rPr>
              <a:t>UNCLASSIFIED</a:t>
            </a:r>
            <a:endParaRPr lang="en-US" altLang="en-US" sz="900" b="1">
              <a:solidFill>
                <a:srgbClr val="7030A0"/>
              </a:solidFill>
            </a:endParaRPr>
          </a:p>
        </p:txBody>
      </p:sp>
      <p:sp>
        <p:nvSpPr>
          <p:cNvPr id="2" name="Title 1"/>
          <p:cNvSpPr>
            <a:spLocks noGrp="1"/>
          </p:cNvSpPr>
          <p:nvPr>
            <p:ph type="ctrTitle"/>
          </p:nvPr>
        </p:nvSpPr>
        <p:spPr>
          <a:xfrm>
            <a:off x="800099" y="2536033"/>
            <a:ext cx="7543800" cy="1102519"/>
          </a:xfrm>
        </p:spPr>
        <p:txBody>
          <a:bodyPr>
            <a:normAutofit/>
          </a:bodyPr>
          <a:lstStyle>
            <a:lvl1pPr>
              <a:defRPr sz="2400" b="1" baseline="0">
                <a:solidFill>
                  <a:srgbClr val="092068"/>
                </a:solidFill>
                <a:latin typeface="Franklin Gothic Medium" panose="020B06030201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1599" y="3638550"/>
            <a:ext cx="6400800" cy="914400"/>
          </a:xfrm>
        </p:spPr>
        <p:txBody>
          <a:bodyPr>
            <a:normAutofit/>
          </a:bodyPr>
          <a:lstStyle>
            <a:lvl1pPr marL="0" indent="0" algn="ctr">
              <a:buNone/>
              <a:defRPr sz="1800" b="1" baseline="0">
                <a:solidFill>
                  <a:srgbClr val="454545"/>
                </a:solidFill>
                <a:latin typeface="Franklin Gothic Book" panose="020B05030201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53416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182291" y="4695825"/>
            <a:ext cx="677941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a:p>
            <a:pPr algn="ctr" eaLnBrk="1" hangingPunct="1">
              <a:defRPr/>
            </a:pPr>
            <a:endParaRPr lang="en-US" altLang="en-US" sz="900" dirty="0">
              <a:solidFill>
                <a:schemeClr val="bg1"/>
              </a:solidFill>
              <a:latin typeface="Garamond" panose="02020404030301010803" pitchFamily="18" charset="0"/>
            </a:endParaRPr>
          </a:p>
        </p:txBody>
      </p:sp>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785" y="4594622"/>
            <a:ext cx="554831" cy="55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46434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8"/>
          <p:cNvGrpSpPr>
            <a:grpSpLocks/>
          </p:cNvGrpSpPr>
          <p:nvPr/>
        </p:nvGrpSpPr>
        <p:grpSpPr bwMode="auto">
          <a:xfrm>
            <a:off x="457200" y="990600"/>
            <a:ext cx="8229600" cy="0"/>
            <a:chOff x="457200" y="990600"/>
            <a:chExt cx="8229600" cy="0"/>
          </a:xfrm>
        </p:grpSpPr>
        <p:cxnSp>
          <p:nvCxnSpPr>
            <p:cNvPr id="8" name="Straight Connector 7"/>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normAutofit/>
          </a:bodyPr>
          <a:lstStyle>
            <a:lvl1pPr algn="l">
              <a:defRPr sz="2100" b="1" baseline="0">
                <a:solidFill>
                  <a:srgbClr val="092068"/>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123952"/>
            <a:ext cx="8229600" cy="3276599"/>
          </a:xfrm>
        </p:spPr>
        <p:txBody>
          <a:bodyPr/>
          <a:lstStyle>
            <a:lvl1pPr marL="257175" indent="-257175">
              <a:buClr>
                <a:srgbClr val="582831"/>
              </a:buClr>
              <a:buSzPct val="125000"/>
              <a:buFont typeface="Arial" panose="020B0604020202020204" pitchFamily="34" charset="0"/>
              <a:buChar char="•"/>
              <a:defRPr sz="1650">
                <a:solidFill>
                  <a:srgbClr val="454545"/>
                </a:solidFill>
                <a:latin typeface="Franklin Gothic Book" panose="020B0503020102020204" pitchFamily="34" charset="0"/>
              </a:defRPr>
            </a:lvl1pPr>
            <a:lvl2pPr marL="557213" indent="-214313">
              <a:buClr>
                <a:srgbClr val="092068"/>
              </a:buClr>
              <a:buFont typeface="Wingdings" panose="05000000000000000000" pitchFamily="2" charset="2"/>
              <a:buChar char="§"/>
              <a:defRPr sz="1500">
                <a:solidFill>
                  <a:srgbClr val="454545"/>
                </a:solidFill>
                <a:latin typeface="Franklin Gothic Book" panose="020B0503020102020204" pitchFamily="34" charset="0"/>
              </a:defRPr>
            </a:lvl2pPr>
            <a:lvl3pPr marL="857250" indent="-171450">
              <a:buClr>
                <a:srgbClr val="6C82A7"/>
              </a:buClr>
              <a:buFont typeface="Wingdings" panose="05000000000000000000" pitchFamily="2" charset="2"/>
              <a:buChar char="ü"/>
              <a:defRPr sz="1350">
                <a:solidFill>
                  <a:srgbClr val="454545"/>
                </a:solidFill>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Box 16">
            <a:extLst>
              <a:ext uri="{FF2B5EF4-FFF2-40B4-BE49-F238E27FC236}">
                <a16:creationId xmlns:a16="http://schemas.microsoft.com/office/drawing/2014/main" id="{6050CFCF-126E-4CEF-7A23-653692E033D1}"/>
              </a:ext>
            </a:extLst>
          </p:cNvPr>
          <p:cNvSpPr txBox="1"/>
          <p:nvPr userDrawn="1"/>
        </p:nvSpPr>
        <p:spPr>
          <a:xfrm>
            <a:off x="3855296" y="-190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9" name="Slide Number Placeholder 1">
            <a:extLst>
              <a:ext uri="{FF2B5EF4-FFF2-40B4-BE49-F238E27FC236}">
                <a16:creationId xmlns:a16="http://schemas.microsoft.com/office/drawing/2014/main" id="{E2F53757-A198-53F3-C11C-149D165A80CE}"/>
              </a:ext>
            </a:extLst>
          </p:cNvPr>
          <p:cNvSpPr txBox="1">
            <a:spLocks/>
          </p:cNvSpPr>
          <p:nvPr userDrawn="1"/>
        </p:nvSpPr>
        <p:spPr>
          <a:xfrm>
            <a:off x="8301255" y="57150"/>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solidFill>
              <a:effectLst/>
              <a:uLnTx/>
              <a:uFillTx/>
              <a:latin typeface="Calibri"/>
              <a:ea typeface="+mn-ea"/>
              <a:cs typeface="+mn-cs"/>
            </a:endParaRPr>
          </a:p>
        </p:txBody>
      </p:sp>
    </p:spTree>
    <p:extLst>
      <p:ext uri="{BB962C8B-B14F-4D97-AF65-F5344CB8AC3E}">
        <p14:creationId xmlns:p14="http://schemas.microsoft.com/office/powerpoint/2010/main" val="185346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1182291" y="4695825"/>
            <a:ext cx="677941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a:p>
            <a:pPr algn="ctr" eaLnBrk="1" hangingPunct="1">
              <a:defRPr/>
            </a:pPr>
            <a:endParaRPr lang="en-US" altLang="en-US" sz="900" dirty="0">
              <a:solidFill>
                <a:schemeClr val="bg1"/>
              </a:solidFill>
              <a:latin typeface="Garamond" panose="02020404030301010803" pitchFamily="18"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785" y="4594622"/>
            <a:ext cx="554831" cy="55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46434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8"/>
          <p:cNvGrpSpPr>
            <a:grpSpLocks/>
          </p:cNvGrpSpPr>
          <p:nvPr/>
        </p:nvGrpSpPr>
        <p:grpSpPr bwMode="auto">
          <a:xfrm>
            <a:off x="457200" y="990600"/>
            <a:ext cx="8229600" cy="0"/>
            <a:chOff x="457200" y="990600"/>
            <a:chExt cx="8229600" cy="0"/>
          </a:xfrm>
        </p:grpSpPr>
        <p:cxnSp>
          <p:nvCxnSpPr>
            <p:cNvPr id="9" name="Straight Connector 8"/>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normAutofit/>
          </a:bodyPr>
          <a:lstStyle>
            <a:lvl1pPr algn="l">
              <a:defRPr sz="2100" b="1">
                <a:solidFill>
                  <a:srgbClr val="051C4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123950"/>
            <a:ext cx="4038600" cy="3276600"/>
          </a:xfrm>
        </p:spPr>
        <p:txBody>
          <a:bodyPr/>
          <a:lstStyle>
            <a:lvl1pPr marL="257175" indent="-257175">
              <a:buClr>
                <a:srgbClr val="582831"/>
              </a:buClr>
              <a:buFont typeface="Arial" panose="020B0604020202020204" pitchFamily="34" charset="0"/>
              <a:buChar char="•"/>
              <a:defRPr sz="1650">
                <a:solidFill>
                  <a:srgbClr val="454545"/>
                </a:solidFill>
              </a:defRPr>
            </a:lvl1pPr>
            <a:lvl2pPr marL="557213" indent="-214313">
              <a:buClr>
                <a:srgbClr val="092068"/>
              </a:buClr>
              <a:buFont typeface="Wingdings" panose="05000000000000000000" pitchFamily="2" charset="2"/>
              <a:buChar char="§"/>
              <a:defRPr sz="1500">
                <a:solidFill>
                  <a:srgbClr val="454545"/>
                </a:solidFill>
              </a:defRPr>
            </a:lvl2pPr>
            <a:lvl3pPr marL="857250" indent="-171450">
              <a:buFont typeface="Wingdings" panose="05000000000000000000" pitchFamily="2" charset="2"/>
              <a:buChar char="ü"/>
              <a:defRPr sz="1350">
                <a:solidFill>
                  <a:srgbClr val="454545"/>
                </a:solidFill>
              </a:defRPr>
            </a:lvl3pPr>
            <a:lvl4pPr>
              <a:defRPr sz="1350">
                <a:solidFill>
                  <a:srgbClr val="002060"/>
                </a:solidFill>
              </a:defRPr>
            </a:lvl4pPr>
            <a:lvl5pPr>
              <a:defRPr sz="1350">
                <a:solidFill>
                  <a:srgbClr val="002060"/>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123950"/>
            <a:ext cx="4038600" cy="3276600"/>
          </a:xfrm>
        </p:spPr>
        <p:txBody>
          <a:bodyPr>
            <a:normAutofit/>
          </a:bodyPr>
          <a:lstStyle>
            <a:lvl1pPr marL="257175" indent="-257175" algn="l" defTabSz="685800" rtl="0" eaLnBrk="1" latinLnBrk="0" hangingPunct="1">
              <a:spcBef>
                <a:spcPct val="20000"/>
              </a:spcBef>
              <a:buClr>
                <a:srgbClr val="582831"/>
              </a:buClr>
              <a:buFont typeface="Arial" panose="020B0604020202020204" pitchFamily="34" charset="0"/>
              <a:buChar char="•"/>
              <a:defRPr lang="en-US" sz="1650" kern="1200" dirty="0" smtClean="0">
                <a:solidFill>
                  <a:srgbClr val="454545"/>
                </a:solidFill>
                <a:latin typeface="+mn-lt"/>
                <a:ea typeface="+mn-ea"/>
                <a:cs typeface="+mn-cs"/>
              </a:defRPr>
            </a:lvl1pPr>
            <a:lvl2pPr marL="600075" indent="-257175" algn="l" defTabSz="685800" rtl="0" eaLnBrk="1" latinLnBrk="0" hangingPunct="1">
              <a:spcBef>
                <a:spcPct val="20000"/>
              </a:spcBef>
              <a:buClr>
                <a:srgbClr val="092068"/>
              </a:buClr>
              <a:buFont typeface="Wingdings" panose="05000000000000000000" pitchFamily="2" charset="2"/>
              <a:buChar char="§"/>
              <a:defRPr lang="en-US" sz="1500" kern="1200" dirty="0" smtClean="0">
                <a:solidFill>
                  <a:srgbClr val="454545"/>
                </a:solidFill>
                <a:latin typeface="+mn-lt"/>
                <a:ea typeface="+mn-ea"/>
                <a:cs typeface="+mn-cs"/>
              </a:defRPr>
            </a:lvl2pPr>
            <a:lvl3pPr marL="857250" indent="-171450" algn="l" defTabSz="685800" rtl="0" eaLnBrk="1" latinLnBrk="0" hangingPunct="1">
              <a:spcBef>
                <a:spcPct val="20000"/>
              </a:spcBef>
              <a:buFont typeface="Wingdings" panose="05000000000000000000" pitchFamily="2" charset="2"/>
              <a:buChar char="ü"/>
              <a:defRPr lang="en-US" sz="1350" kern="1200" dirty="0" smtClean="0">
                <a:solidFill>
                  <a:srgbClr val="454545"/>
                </a:solidFill>
                <a:latin typeface="+mn-lt"/>
                <a:ea typeface="+mn-ea"/>
                <a:cs typeface="+mn-cs"/>
              </a:defRPr>
            </a:lvl3pPr>
            <a:lvl4pPr>
              <a:defRPr sz="1350">
                <a:solidFill>
                  <a:srgbClr val="002060"/>
                </a:solidFill>
              </a:defRPr>
            </a:lvl4pPr>
            <a:lvl5pPr>
              <a:defRPr sz="1350">
                <a:solidFill>
                  <a:srgbClr val="002060"/>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p:txBody>
      </p:sp>
      <p:sp>
        <p:nvSpPr>
          <p:cNvPr id="19" name="Slide Number Placeholder 5"/>
          <p:cNvSpPr>
            <a:spLocks noGrp="1"/>
          </p:cNvSpPr>
          <p:nvPr>
            <p:ph type="sldNum" sz="quarter" idx="10"/>
          </p:nvPr>
        </p:nvSpPr>
        <p:spPr>
          <a:xfrm>
            <a:off x="8301038" y="57151"/>
            <a:ext cx="771525" cy="365522"/>
          </a:xfrm>
        </p:spPr>
        <p:txBody>
          <a:bodyPr/>
          <a:lstStyle>
            <a:lvl1pPr algn="r">
              <a:defRPr sz="900">
                <a:solidFill>
                  <a:schemeClr val="tx1"/>
                </a:solidFill>
              </a:defRPr>
            </a:lvl1pPr>
          </a:lstStyle>
          <a:p>
            <a:pPr>
              <a:defRPr/>
            </a:pPr>
            <a:fld id="{83776149-4BE6-4B6E-9A27-0B8B6DEB4063}" type="slidenum">
              <a:rPr lang="en-US" altLang="en-US"/>
              <a:pPr>
                <a:defRPr/>
              </a:pPr>
              <a:t>‹#›</a:t>
            </a:fld>
            <a:endParaRPr lang="en-US" altLang="en-US"/>
          </a:p>
        </p:txBody>
      </p:sp>
    </p:spTree>
    <p:extLst>
      <p:ext uri="{BB962C8B-B14F-4D97-AF65-F5344CB8AC3E}">
        <p14:creationId xmlns:p14="http://schemas.microsoft.com/office/powerpoint/2010/main" val="1066915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baseline="0">
                <a:solidFill>
                  <a:srgbClr val="092068"/>
                </a:solidFill>
              </a:defRPr>
            </a:lvl1pPr>
          </a:lstStyle>
          <a:p>
            <a:r>
              <a:rPr lang="en-US" dirty="0"/>
              <a:t>Different title per slide, Franklin Gothic Medium 28pt</a:t>
            </a:r>
          </a:p>
        </p:txBody>
      </p:sp>
      <p:sp>
        <p:nvSpPr>
          <p:cNvPr id="3" name="Content Placeholder 2"/>
          <p:cNvSpPr>
            <a:spLocks noGrp="1"/>
          </p:cNvSpPr>
          <p:nvPr>
            <p:ph idx="1" hasCustomPrompt="1"/>
          </p:nvPr>
        </p:nvSpPr>
        <p:spPr>
          <a:xfrm>
            <a:off x="457200" y="1123950"/>
            <a:ext cx="8229600" cy="3276599"/>
          </a:xfrm>
        </p:spPr>
        <p:txBody>
          <a:bodyPr/>
          <a:lstStyle>
            <a:lvl1pPr marL="342900" indent="-342900">
              <a:buClr>
                <a:srgbClr val="582831"/>
              </a:buClr>
              <a:buSzPct val="125000"/>
              <a:buFont typeface="Arial" panose="020B0604020202020204" pitchFamily="34" charset="0"/>
              <a:buChar char="•"/>
              <a:defRPr sz="2200">
                <a:solidFill>
                  <a:srgbClr val="454545"/>
                </a:solidFill>
                <a:latin typeface="Franklin Gothic Book" panose="020B0503020102020204" pitchFamily="34" charset="0"/>
              </a:defRPr>
            </a:lvl1pPr>
            <a:lvl2pPr marL="742950" indent="-285750">
              <a:buClr>
                <a:srgbClr val="092068"/>
              </a:buClr>
              <a:buFont typeface="Wingdings" panose="05000000000000000000" pitchFamily="2" charset="2"/>
              <a:buChar char="§"/>
              <a:defRPr sz="2000">
                <a:solidFill>
                  <a:srgbClr val="454545"/>
                </a:solidFill>
                <a:latin typeface="Franklin Gothic Book" panose="020B0503020102020204" pitchFamily="34" charset="0"/>
              </a:defRPr>
            </a:lvl2pPr>
            <a:lvl3pPr marL="1143000" indent="-228600">
              <a:buClr>
                <a:srgbClr val="6C82A7"/>
              </a:buClr>
              <a:buFont typeface="Wingdings" panose="05000000000000000000" pitchFamily="2" charset="2"/>
              <a:buChar char="ü"/>
              <a:defRPr sz="1800">
                <a:solidFill>
                  <a:srgbClr val="454545"/>
                </a:solidFill>
                <a:latin typeface="Franklin Gothic Book" panose="020B0503020102020204" pitchFamily="34" charset="0"/>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4" name="TextBox 3"/>
          <p:cNvSpPr txBox="1"/>
          <p:nvPr userDrawn="1"/>
        </p:nvSpPr>
        <p:spPr>
          <a:xfrm>
            <a:off x="1182432" y="4695377"/>
            <a:ext cx="67791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17" name="Group 16"/>
          <p:cNvGrpSpPr/>
          <p:nvPr userDrawn="1"/>
        </p:nvGrpSpPr>
        <p:grpSpPr>
          <a:xfrm>
            <a:off x="457200" y="990600"/>
            <a:ext cx="8229600" cy="0"/>
            <a:chOff x="457200" y="990600"/>
            <a:chExt cx="8229600" cy="0"/>
          </a:xfrm>
        </p:grpSpPr>
        <p:cxnSp>
          <p:nvCxnSpPr>
            <p:cNvPr id="18" name="Straight Connector 17"/>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7DBFEBD5-1BCE-A5EA-C6B0-74D9A4D19DE6}"/>
              </a:ext>
            </a:extLst>
          </p:cNvPr>
          <p:cNvSpPr txBox="1"/>
          <p:nvPr userDrawn="1"/>
        </p:nvSpPr>
        <p:spPr>
          <a:xfrm>
            <a:off x="3855296" y="-190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8" name="Slide Number Placeholder 1">
            <a:extLst>
              <a:ext uri="{FF2B5EF4-FFF2-40B4-BE49-F238E27FC236}">
                <a16:creationId xmlns:a16="http://schemas.microsoft.com/office/drawing/2014/main" id="{F1A39F83-1697-DFDC-95F3-06EA885FB5A3}"/>
              </a:ext>
            </a:extLst>
          </p:cNvPr>
          <p:cNvSpPr txBox="1">
            <a:spLocks/>
          </p:cNvSpPr>
          <p:nvPr userDrawn="1"/>
        </p:nvSpPr>
        <p:spPr>
          <a:xfrm>
            <a:off x="8301255" y="57150"/>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196070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182291" y="4695825"/>
            <a:ext cx="677941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a:p>
            <a:pPr algn="ctr" eaLnBrk="1" hangingPunct="1">
              <a:defRPr/>
            </a:pPr>
            <a:endParaRPr lang="en-US" altLang="en-US" sz="900" dirty="0">
              <a:solidFill>
                <a:schemeClr val="bg1"/>
              </a:solidFill>
              <a:latin typeface="Garamond" panose="02020404030301010803" pitchFamily="18" charset="0"/>
            </a:endParaRPr>
          </a:p>
        </p:txBody>
      </p:sp>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785" y="4594622"/>
            <a:ext cx="554831" cy="55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46434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p:nvGrpSpPr>
        <p:grpSpPr bwMode="auto">
          <a:xfrm>
            <a:off x="457200" y="990600"/>
            <a:ext cx="8229600" cy="0"/>
            <a:chOff x="457200" y="990600"/>
            <a:chExt cx="8229600" cy="0"/>
          </a:xfrm>
        </p:grpSpPr>
        <p:cxnSp>
          <p:nvCxnSpPr>
            <p:cNvPr id="7" name="Straight Connector 6"/>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normAutofit/>
          </a:bodyPr>
          <a:lstStyle>
            <a:lvl1pPr algn="l">
              <a:defRPr sz="2100" b="1">
                <a:solidFill>
                  <a:srgbClr val="051C48"/>
                </a:solidFill>
              </a:defRPr>
            </a:lvl1pPr>
          </a:lstStyle>
          <a:p>
            <a:r>
              <a:rPr lang="en-US"/>
              <a:t>Click to edit Master title style</a:t>
            </a:r>
            <a:endParaRPr lang="en-US" dirty="0"/>
          </a:p>
        </p:txBody>
      </p:sp>
      <p:sp>
        <p:nvSpPr>
          <p:cNvPr id="17" name="Slide Number Placeholder 5"/>
          <p:cNvSpPr>
            <a:spLocks noGrp="1"/>
          </p:cNvSpPr>
          <p:nvPr>
            <p:ph type="sldNum" sz="quarter" idx="10"/>
          </p:nvPr>
        </p:nvSpPr>
        <p:spPr>
          <a:xfrm>
            <a:off x="8301038" y="57151"/>
            <a:ext cx="771525" cy="365522"/>
          </a:xfrm>
        </p:spPr>
        <p:txBody>
          <a:bodyPr/>
          <a:lstStyle>
            <a:lvl1pPr algn="r">
              <a:defRPr sz="900">
                <a:solidFill>
                  <a:schemeClr val="tx1"/>
                </a:solidFill>
              </a:defRPr>
            </a:lvl1pPr>
          </a:lstStyle>
          <a:p>
            <a:pPr>
              <a:defRPr/>
            </a:pPr>
            <a:fld id="{66B8C795-B4A8-4E6C-898F-6D131ACB8449}" type="slidenum">
              <a:rPr lang="en-US" altLang="en-US"/>
              <a:pPr>
                <a:defRPr/>
              </a:pPr>
              <a:t>‹#›</a:t>
            </a:fld>
            <a:endParaRPr lang="en-US" altLang="en-US"/>
          </a:p>
        </p:txBody>
      </p:sp>
    </p:spTree>
    <p:extLst>
      <p:ext uri="{BB962C8B-B14F-4D97-AF65-F5344CB8AC3E}">
        <p14:creationId xmlns:p14="http://schemas.microsoft.com/office/powerpoint/2010/main" val="1788713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182291" y="4695825"/>
            <a:ext cx="677941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algn="ctr" eaLnBrk="1" hangingPunct="1">
              <a:defRPr/>
            </a:pPr>
            <a:r>
              <a:rPr lang="en-US" altLang="en-US" sz="1200" i="1">
                <a:solidFill>
                  <a:schemeClr val="bg1"/>
                </a:solidFill>
                <a:latin typeface="Garamond" panose="02020404030301010803" pitchFamily="18" charset="0"/>
              </a:rPr>
              <a:t>Medically Ready Force… Ready Medical Force</a:t>
            </a:r>
          </a:p>
          <a:p>
            <a:pPr algn="ctr" eaLnBrk="1" hangingPunct="1">
              <a:defRPr/>
            </a:pPr>
            <a:endParaRPr lang="en-US" altLang="en-US" sz="900">
              <a:solidFill>
                <a:schemeClr val="bg1"/>
              </a:solidFill>
              <a:latin typeface="Garamond" panose="02020404030301010803" pitchFamily="18" charset="0"/>
            </a:endParaRPr>
          </a:p>
        </p:txBody>
      </p:sp>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785" y="4594622"/>
            <a:ext cx="554831" cy="55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46434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3855244" y="4358879"/>
            <a:ext cx="11224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eaLnBrk="1" hangingPunct="1">
              <a:defRPr/>
            </a:pPr>
            <a:r>
              <a:rPr lang="en-US" altLang="en-US" sz="900" b="1">
                <a:solidFill>
                  <a:srgbClr val="00B050"/>
                </a:solidFill>
              </a:rPr>
              <a:t>UNCLASSIFIED</a:t>
            </a:r>
            <a:r>
              <a:rPr lang="en-US" altLang="en-US" sz="900" b="1"/>
              <a:t>/</a:t>
            </a:r>
            <a:r>
              <a:rPr lang="en-US" altLang="en-US" sz="900" b="1">
                <a:solidFill>
                  <a:srgbClr val="7030A0"/>
                </a:solidFill>
              </a:rPr>
              <a:t>CUI</a:t>
            </a:r>
          </a:p>
        </p:txBody>
      </p:sp>
      <p:sp>
        <p:nvSpPr>
          <p:cNvPr id="6" name="Slide Number Placeholder 5"/>
          <p:cNvSpPr>
            <a:spLocks noGrp="1"/>
          </p:cNvSpPr>
          <p:nvPr>
            <p:ph type="sldNum" sz="quarter" idx="10"/>
          </p:nvPr>
        </p:nvSpPr>
        <p:spPr>
          <a:xfrm>
            <a:off x="8301038" y="57151"/>
            <a:ext cx="771525" cy="365522"/>
          </a:xfrm>
        </p:spPr>
        <p:txBody>
          <a:bodyPr/>
          <a:lstStyle>
            <a:lvl1pPr algn="r">
              <a:defRPr sz="900">
                <a:solidFill>
                  <a:schemeClr val="tx1"/>
                </a:solidFill>
              </a:defRPr>
            </a:lvl1pPr>
          </a:lstStyle>
          <a:p>
            <a:pPr>
              <a:defRPr/>
            </a:pPr>
            <a:fld id="{F186D1A1-CFFF-4331-8F95-E487CFA8ED81}" type="slidenum">
              <a:rPr lang="en-US" altLang="en-US"/>
              <a:pPr>
                <a:defRPr/>
              </a:pPr>
              <a:t>‹#›</a:t>
            </a:fld>
            <a:endParaRPr lang="en-US" altLang="en-US"/>
          </a:p>
        </p:txBody>
      </p:sp>
    </p:spTree>
    <p:extLst>
      <p:ext uri="{BB962C8B-B14F-4D97-AF65-F5344CB8AC3E}">
        <p14:creationId xmlns:p14="http://schemas.microsoft.com/office/powerpoint/2010/main" val="4190177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0099" y="2536031"/>
            <a:ext cx="7543800" cy="1102519"/>
          </a:xfrm>
        </p:spPr>
        <p:txBody>
          <a:bodyPr>
            <a:normAutofit/>
          </a:bodyPr>
          <a:lstStyle>
            <a:lvl1pPr>
              <a:defRPr sz="3200" b="1" baseline="0">
                <a:solidFill>
                  <a:srgbClr val="092068"/>
                </a:solidFill>
                <a:latin typeface="Franklin Gothic Medium" panose="020B0603020102020204" pitchFamily="34" charset="0"/>
              </a:defRPr>
            </a:lvl1pPr>
          </a:lstStyle>
          <a:p>
            <a:r>
              <a:rPr lang="en-US" dirty="0"/>
              <a:t>Title, Franklin Gothic Medium, 32pt</a:t>
            </a:r>
          </a:p>
        </p:txBody>
      </p:sp>
      <p:sp>
        <p:nvSpPr>
          <p:cNvPr id="3" name="Subtitle 2"/>
          <p:cNvSpPr>
            <a:spLocks noGrp="1"/>
          </p:cNvSpPr>
          <p:nvPr>
            <p:ph type="subTitle" idx="1" hasCustomPrompt="1"/>
          </p:nvPr>
        </p:nvSpPr>
        <p:spPr>
          <a:xfrm>
            <a:off x="1371599" y="3638550"/>
            <a:ext cx="6400800" cy="914400"/>
          </a:xfrm>
        </p:spPr>
        <p:txBody>
          <a:bodyPr>
            <a:normAutofit/>
          </a:bodyPr>
          <a:lstStyle>
            <a:lvl1pPr marL="0" indent="0" algn="ctr">
              <a:buNone/>
              <a:defRPr sz="2400" b="1" baseline="0">
                <a:solidFill>
                  <a:srgbClr val="454545"/>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br>
              <a:rPr lang="en-US" dirty="0"/>
            </a:br>
            <a:r>
              <a:rPr lang="en-US" dirty="0"/>
              <a:t>Month DD, YYYY</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9265" y="557961"/>
            <a:ext cx="1845469" cy="1845469"/>
          </a:xfrm>
          <a:prstGeom prst="rect">
            <a:avLst/>
          </a:prstGeom>
        </p:spPr>
      </p:pic>
    </p:spTree>
    <p:extLst>
      <p:ext uri="{BB962C8B-B14F-4D97-AF65-F5344CB8AC3E}">
        <p14:creationId xmlns:p14="http://schemas.microsoft.com/office/powerpoint/2010/main" val="3957129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baseline="0">
                <a:solidFill>
                  <a:srgbClr val="092068"/>
                </a:solidFill>
              </a:defRPr>
            </a:lvl1pPr>
          </a:lstStyle>
          <a:p>
            <a:r>
              <a:rPr lang="en-US" dirty="0"/>
              <a:t>Different title per slide, Franklin Gothic Medium 28pt</a:t>
            </a:r>
          </a:p>
        </p:txBody>
      </p:sp>
      <p:sp>
        <p:nvSpPr>
          <p:cNvPr id="3" name="Content Placeholder 2"/>
          <p:cNvSpPr>
            <a:spLocks noGrp="1"/>
          </p:cNvSpPr>
          <p:nvPr>
            <p:ph idx="1" hasCustomPrompt="1"/>
          </p:nvPr>
        </p:nvSpPr>
        <p:spPr>
          <a:xfrm>
            <a:off x="457200" y="1123950"/>
            <a:ext cx="8229600" cy="3276599"/>
          </a:xfrm>
        </p:spPr>
        <p:txBody>
          <a:bodyPr/>
          <a:lstStyle>
            <a:lvl1pPr marL="342900" indent="-342900">
              <a:buClr>
                <a:srgbClr val="582831"/>
              </a:buClr>
              <a:buSzPct val="125000"/>
              <a:buFont typeface="Arial" panose="020B0604020202020204" pitchFamily="34" charset="0"/>
              <a:buChar char="•"/>
              <a:defRPr sz="2200">
                <a:solidFill>
                  <a:srgbClr val="454545"/>
                </a:solidFill>
                <a:latin typeface="Franklin Gothic Book" panose="020B0503020102020204" pitchFamily="34" charset="0"/>
              </a:defRPr>
            </a:lvl1pPr>
            <a:lvl2pPr marL="742950" indent="-285750">
              <a:buClr>
                <a:srgbClr val="092068"/>
              </a:buClr>
              <a:buFont typeface="Wingdings" panose="05000000000000000000" pitchFamily="2" charset="2"/>
              <a:buChar char="§"/>
              <a:defRPr sz="2000">
                <a:solidFill>
                  <a:srgbClr val="454545"/>
                </a:solidFill>
                <a:latin typeface="Franklin Gothic Book" panose="020B0503020102020204" pitchFamily="34" charset="0"/>
              </a:defRPr>
            </a:lvl2pPr>
            <a:lvl3pPr marL="1143000" indent="-228600">
              <a:buClr>
                <a:srgbClr val="6C82A7"/>
              </a:buClr>
              <a:buFont typeface="Wingdings" panose="05000000000000000000" pitchFamily="2" charset="2"/>
              <a:buChar char="ü"/>
              <a:defRPr sz="1800">
                <a:solidFill>
                  <a:srgbClr val="454545"/>
                </a:solidFill>
                <a:latin typeface="Franklin Gothic Book" panose="020B0503020102020204" pitchFamily="34" charset="0"/>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4" name="TextBox 3"/>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17" name="Group 16"/>
          <p:cNvGrpSpPr/>
          <p:nvPr userDrawn="1"/>
        </p:nvGrpSpPr>
        <p:grpSpPr>
          <a:xfrm>
            <a:off x="457200" y="895350"/>
            <a:ext cx="8229600" cy="0"/>
            <a:chOff x="457200" y="990600"/>
            <a:chExt cx="8229600" cy="0"/>
          </a:xfrm>
        </p:grpSpPr>
        <p:cxnSp>
          <p:nvCxnSpPr>
            <p:cNvPr id="18" name="Straight Connector 17"/>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E577FA0C-1903-E563-CB0D-B0629F9307E2}"/>
              </a:ext>
            </a:extLst>
          </p:cNvPr>
          <p:cNvSpPr txBox="1"/>
          <p:nvPr userDrawn="1"/>
        </p:nvSpPr>
        <p:spPr>
          <a:xfrm>
            <a:off x="3855296" y="-190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7" name="Slide Number Placeholder 4">
            <a:extLst>
              <a:ext uri="{FF2B5EF4-FFF2-40B4-BE49-F238E27FC236}">
                <a16:creationId xmlns:a16="http://schemas.microsoft.com/office/drawing/2014/main" id="{721013CD-FF76-EC68-72AC-B17155BC5542}"/>
              </a:ext>
            </a:extLst>
          </p:cNvPr>
          <p:cNvSpPr txBox="1">
            <a:spLocks/>
          </p:cNvSpPr>
          <p:nvPr userDrawn="1"/>
        </p:nvSpPr>
        <p:spPr>
          <a:xfrm>
            <a:off x="7010400" y="133350"/>
            <a:ext cx="2057400" cy="2746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2540B9-D82F-44A3-9899-A5422F2D74D5}" type="slidenum">
              <a:rPr lang="en-US" smtClean="0"/>
              <a:pPr/>
              <a:t>‹#›</a:t>
            </a:fld>
            <a:endParaRPr lang="en-US"/>
          </a:p>
        </p:txBody>
      </p:sp>
    </p:spTree>
    <p:extLst>
      <p:ext uri="{BB962C8B-B14F-4D97-AF65-F5344CB8AC3E}">
        <p14:creationId xmlns:p14="http://schemas.microsoft.com/office/powerpoint/2010/main" val="2175054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a:solidFill>
                  <a:srgbClr val="051C48"/>
                </a:solidFill>
              </a:defRPr>
            </a:lvl1pPr>
          </a:lstStyle>
          <a:p>
            <a:r>
              <a:rPr lang="en-US" dirty="0"/>
              <a:t>Different title per slide, Franklin Gothic Medium 28pt</a:t>
            </a:r>
          </a:p>
        </p:txBody>
      </p:sp>
      <p:sp>
        <p:nvSpPr>
          <p:cNvPr id="3" name="Content Placeholder 2"/>
          <p:cNvSpPr>
            <a:spLocks noGrp="1"/>
          </p:cNvSpPr>
          <p:nvPr>
            <p:ph sz="half" idx="1"/>
          </p:nvPr>
        </p:nvSpPr>
        <p:spPr>
          <a:xfrm>
            <a:off x="457200" y="1123950"/>
            <a:ext cx="4038600" cy="3276600"/>
          </a:xfrm>
        </p:spPr>
        <p:txBody>
          <a:bodyPr/>
          <a:lstStyle>
            <a:lvl1pPr marL="342900" indent="-342900">
              <a:buClr>
                <a:srgbClr val="582831"/>
              </a:buClr>
              <a:buFont typeface="Arial" panose="020B0604020202020204" pitchFamily="34" charset="0"/>
              <a:buChar char="•"/>
              <a:defRPr sz="2200">
                <a:solidFill>
                  <a:srgbClr val="454545"/>
                </a:solidFill>
              </a:defRPr>
            </a:lvl1pPr>
            <a:lvl2pPr marL="742950" indent="-285750">
              <a:buClr>
                <a:srgbClr val="092068"/>
              </a:buClr>
              <a:buFont typeface="Wingdings" panose="05000000000000000000" pitchFamily="2" charset="2"/>
              <a:buChar char="§"/>
              <a:defRPr sz="2000">
                <a:solidFill>
                  <a:srgbClr val="454545"/>
                </a:solidFill>
              </a:defRPr>
            </a:lvl2pPr>
            <a:lvl3pPr marL="1143000" indent="-228600">
              <a:buFont typeface="Wingdings" panose="05000000000000000000" pitchFamily="2" charset="2"/>
              <a:buChar char="ü"/>
              <a:defRPr sz="1800">
                <a:solidFill>
                  <a:srgbClr val="454545"/>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123950"/>
            <a:ext cx="4038600" cy="3276600"/>
          </a:xfrm>
        </p:spPr>
        <p:txBody>
          <a:bodyPr>
            <a:normAutofit/>
          </a:bodyPr>
          <a:lstStyle>
            <a:lvl1pPr marL="342900" indent="-342900" algn="l" defTabSz="914400" rtl="0" eaLnBrk="1" latinLnBrk="0" hangingPunct="1">
              <a:spcBef>
                <a:spcPct val="20000"/>
              </a:spcBef>
              <a:buClr>
                <a:srgbClr val="582831"/>
              </a:buClr>
              <a:buFont typeface="Arial" panose="020B0604020202020204" pitchFamily="34" charset="0"/>
              <a:buChar char="•"/>
              <a:defRPr lang="en-US" sz="2200" kern="1200" dirty="0" smtClean="0">
                <a:solidFill>
                  <a:srgbClr val="454545"/>
                </a:solidFill>
                <a:latin typeface="+mn-lt"/>
                <a:ea typeface="+mn-ea"/>
                <a:cs typeface="+mn-cs"/>
              </a:defRPr>
            </a:lvl1pPr>
            <a:lvl2pPr marL="800100" indent="-342900" algn="l" defTabSz="914400" rtl="0" eaLnBrk="1" latinLnBrk="0" hangingPunct="1">
              <a:spcBef>
                <a:spcPct val="20000"/>
              </a:spcBef>
              <a:buClr>
                <a:srgbClr val="092068"/>
              </a:buClr>
              <a:buFont typeface="Wingdings" panose="05000000000000000000" pitchFamily="2" charset="2"/>
              <a:buChar char="§"/>
              <a:defRPr lang="en-US" sz="2000" kern="1200" dirty="0" smtClean="0">
                <a:solidFill>
                  <a:srgbClr val="454545"/>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ü"/>
              <a:defRPr lang="en-US" sz="1800" kern="1200" dirty="0" smtClean="0">
                <a:solidFill>
                  <a:srgbClr val="454545"/>
                </a:solidFill>
                <a:latin typeface="+mn-lt"/>
                <a:ea typeface="+mn-ea"/>
                <a:cs typeface="+mn-cs"/>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9" name="Group 8">
            <a:extLst>
              <a:ext uri="{FF2B5EF4-FFF2-40B4-BE49-F238E27FC236}">
                <a16:creationId xmlns:a16="http://schemas.microsoft.com/office/drawing/2014/main" id="{384C336D-EBA9-50C7-E897-D392F41EFD44}"/>
              </a:ext>
            </a:extLst>
          </p:cNvPr>
          <p:cNvGrpSpPr/>
          <p:nvPr userDrawn="1"/>
        </p:nvGrpSpPr>
        <p:grpSpPr>
          <a:xfrm>
            <a:off x="457200" y="895350"/>
            <a:ext cx="8229600" cy="0"/>
            <a:chOff x="457200" y="990600"/>
            <a:chExt cx="8229600" cy="0"/>
          </a:xfrm>
        </p:grpSpPr>
        <p:cxnSp>
          <p:nvCxnSpPr>
            <p:cNvPr id="10" name="Straight Connector 9">
              <a:extLst>
                <a:ext uri="{FF2B5EF4-FFF2-40B4-BE49-F238E27FC236}">
                  <a16:creationId xmlns:a16="http://schemas.microsoft.com/office/drawing/2014/main" id="{DE9CE6FF-DF0A-CEE0-BDE0-85E9336E64B7}"/>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51B197-3011-6887-B892-453275EA855C}"/>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B96308-DA40-CA6B-F6F2-39B24DDA44B0}"/>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0616D76-979B-236A-893E-52F517D23981}"/>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F36A6E-9282-43E8-1E10-C70BF5D11794}"/>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90408D-0DB0-8CBD-1D05-4E9108AC34C2}"/>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EF054D-3DC5-455C-1D58-7592446D714F}"/>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05A261-6E2E-FA53-104C-277D1DEC9657}"/>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32949F-A91A-38DA-C57A-0D9E557E0FAA}"/>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245027EB-CF3A-A284-983F-AFB10C561230}"/>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6" name="TextBox 5">
            <a:extLst>
              <a:ext uri="{FF2B5EF4-FFF2-40B4-BE49-F238E27FC236}">
                <a16:creationId xmlns:a16="http://schemas.microsoft.com/office/drawing/2014/main" id="{2AD88EE8-08A9-C8FB-9E8A-CB1F69A5F05C}"/>
              </a:ext>
            </a:extLst>
          </p:cNvPr>
          <p:cNvSpPr txBox="1"/>
          <p:nvPr userDrawn="1"/>
        </p:nvSpPr>
        <p:spPr>
          <a:xfrm>
            <a:off x="3855296" y="1333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7" name="Slide Number Placeholder 4">
            <a:extLst>
              <a:ext uri="{FF2B5EF4-FFF2-40B4-BE49-F238E27FC236}">
                <a16:creationId xmlns:a16="http://schemas.microsoft.com/office/drawing/2014/main" id="{1197CBE6-0D40-3A79-2E00-549B1FFCD3C3}"/>
              </a:ext>
            </a:extLst>
          </p:cNvPr>
          <p:cNvSpPr txBox="1">
            <a:spLocks/>
          </p:cNvSpPr>
          <p:nvPr userDrawn="1"/>
        </p:nvSpPr>
        <p:spPr>
          <a:xfrm>
            <a:off x="7010400" y="133350"/>
            <a:ext cx="2057400" cy="2746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2540B9-D82F-44A3-9899-A5422F2D74D5}" type="slidenum">
              <a:rPr lang="en-US" smtClean="0"/>
              <a:pPr/>
              <a:t>‹#›</a:t>
            </a:fld>
            <a:endParaRPr lang="en-US"/>
          </a:p>
        </p:txBody>
      </p:sp>
    </p:spTree>
    <p:extLst>
      <p:ext uri="{BB962C8B-B14F-4D97-AF65-F5344CB8AC3E}">
        <p14:creationId xmlns:p14="http://schemas.microsoft.com/office/powerpoint/2010/main" val="1416826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051C48"/>
                </a:solidFill>
              </a:defRPr>
            </a:lvl1pPr>
          </a:lstStyle>
          <a:p>
            <a:r>
              <a:rPr lang="en-US" dirty="0"/>
              <a:t>Different title per slide, Franklin Gothic Medium 28pt</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5" name="Group 4">
            <a:extLst>
              <a:ext uri="{FF2B5EF4-FFF2-40B4-BE49-F238E27FC236}">
                <a16:creationId xmlns:a16="http://schemas.microsoft.com/office/drawing/2014/main" id="{392E368C-8BD9-3948-F45D-B1C1D0483385}"/>
              </a:ext>
            </a:extLst>
          </p:cNvPr>
          <p:cNvGrpSpPr/>
          <p:nvPr userDrawn="1"/>
        </p:nvGrpSpPr>
        <p:grpSpPr>
          <a:xfrm>
            <a:off x="457200" y="895350"/>
            <a:ext cx="8229600" cy="0"/>
            <a:chOff x="457200" y="990600"/>
            <a:chExt cx="8229600" cy="0"/>
          </a:xfrm>
        </p:grpSpPr>
        <p:cxnSp>
          <p:nvCxnSpPr>
            <p:cNvPr id="6" name="Straight Connector 5">
              <a:extLst>
                <a:ext uri="{FF2B5EF4-FFF2-40B4-BE49-F238E27FC236}">
                  <a16:creationId xmlns:a16="http://schemas.microsoft.com/office/drawing/2014/main" id="{BAFCBDB1-8BB2-6D28-E6A9-4B9672FDDABD}"/>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C4928B-B517-CF6A-2422-17F90192DD3B}"/>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EA539B0-DEA3-0B97-25F6-57161B439896}"/>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42816FD-BAB7-8637-A19E-1D4DA94C335B}"/>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B48E0C-5E90-4E7C-DFEB-A2CC914D3011}"/>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D181B70-BDEE-E605-DB24-6EB7838902D2}"/>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1F4197C-3D57-B14D-00D8-DFEE5C1BC7A9}"/>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AEA9F5-B328-E31B-5BFF-C12388D8F88B}"/>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3E647F0-F308-E92F-BD0F-A4E0581430D0}"/>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657C8DEF-050F-78B7-8D4A-A6221C776BA0}"/>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4" name="TextBox 3">
            <a:extLst>
              <a:ext uri="{FF2B5EF4-FFF2-40B4-BE49-F238E27FC236}">
                <a16:creationId xmlns:a16="http://schemas.microsoft.com/office/drawing/2014/main" id="{B599E6EF-85FF-093F-EB40-D6FBB8B44EDB}"/>
              </a:ext>
            </a:extLst>
          </p:cNvPr>
          <p:cNvSpPr txBox="1"/>
          <p:nvPr userDrawn="1"/>
        </p:nvSpPr>
        <p:spPr>
          <a:xfrm>
            <a:off x="3855296" y="1333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9" name="Slide Number Placeholder 4">
            <a:extLst>
              <a:ext uri="{FF2B5EF4-FFF2-40B4-BE49-F238E27FC236}">
                <a16:creationId xmlns:a16="http://schemas.microsoft.com/office/drawing/2014/main" id="{9EAB4C45-189C-28A5-B663-F2947C5E8F9E}"/>
              </a:ext>
            </a:extLst>
          </p:cNvPr>
          <p:cNvSpPr txBox="1">
            <a:spLocks/>
          </p:cNvSpPr>
          <p:nvPr userDrawn="1"/>
        </p:nvSpPr>
        <p:spPr>
          <a:xfrm>
            <a:off x="7010400" y="133350"/>
            <a:ext cx="2057400" cy="2746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2540B9-D82F-44A3-9899-A5422F2D74D5}" type="slidenum">
              <a:rPr lang="en-US" smtClean="0"/>
              <a:pPr/>
              <a:t>‹#›</a:t>
            </a:fld>
            <a:endParaRPr lang="en-US"/>
          </a:p>
        </p:txBody>
      </p:sp>
    </p:spTree>
    <p:extLst>
      <p:ext uri="{BB962C8B-B14F-4D97-AF65-F5344CB8AC3E}">
        <p14:creationId xmlns:p14="http://schemas.microsoft.com/office/powerpoint/2010/main" val="3088754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sp>
        <p:nvSpPr>
          <p:cNvPr id="4" name="TextBox 3">
            <a:extLst>
              <a:ext uri="{FF2B5EF4-FFF2-40B4-BE49-F238E27FC236}">
                <a16:creationId xmlns:a16="http://schemas.microsoft.com/office/drawing/2014/main" id="{DCEDCEF0-165B-CDD8-FA67-5EA34221BC3D}"/>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5" name="Slide Number Placeholder 4">
            <a:extLst>
              <a:ext uri="{FF2B5EF4-FFF2-40B4-BE49-F238E27FC236}">
                <a16:creationId xmlns:a16="http://schemas.microsoft.com/office/drawing/2014/main" id="{4AC35047-F27C-C012-0D98-6453C8076EB5}"/>
              </a:ext>
            </a:extLst>
          </p:cNvPr>
          <p:cNvSpPr txBox="1">
            <a:spLocks/>
          </p:cNvSpPr>
          <p:nvPr userDrawn="1"/>
        </p:nvSpPr>
        <p:spPr>
          <a:xfrm>
            <a:off x="7010400" y="133350"/>
            <a:ext cx="2057400" cy="2746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2540B9-D82F-44A3-9899-A5422F2D74D5}" type="slidenum">
              <a:rPr lang="en-US" smtClean="0"/>
              <a:pPr/>
              <a:t>‹#›</a:t>
            </a:fld>
            <a:endParaRPr lang="en-US"/>
          </a:p>
        </p:txBody>
      </p:sp>
      <p:sp>
        <p:nvSpPr>
          <p:cNvPr id="2" name="TextBox 1">
            <a:extLst>
              <a:ext uri="{FF2B5EF4-FFF2-40B4-BE49-F238E27FC236}">
                <a16:creationId xmlns:a16="http://schemas.microsoft.com/office/drawing/2014/main" id="{9E24DBC1-93DF-6D8A-459B-3BDC12DB2120}"/>
              </a:ext>
            </a:extLst>
          </p:cNvPr>
          <p:cNvSpPr txBox="1"/>
          <p:nvPr userDrawn="1"/>
        </p:nvSpPr>
        <p:spPr>
          <a:xfrm>
            <a:off x="3855296" y="-190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231959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0099" y="2536031"/>
            <a:ext cx="7543800" cy="1102519"/>
          </a:xfrm>
        </p:spPr>
        <p:txBody>
          <a:bodyPr>
            <a:normAutofit/>
          </a:bodyPr>
          <a:lstStyle>
            <a:lvl1pPr>
              <a:defRPr sz="3200" b="1" baseline="0">
                <a:solidFill>
                  <a:srgbClr val="092068"/>
                </a:solidFill>
                <a:latin typeface="Franklin Gothic Medium" panose="020B0603020102020204" pitchFamily="34" charset="0"/>
              </a:defRPr>
            </a:lvl1pPr>
          </a:lstStyle>
          <a:p>
            <a:r>
              <a:rPr lang="en-US" dirty="0"/>
              <a:t>Title, Franklin Gothic Medium, 32pt</a:t>
            </a:r>
          </a:p>
        </p:txBody>
      </p:sp>
      <p:sp>
        <p:nvSpPr>
          <p:cNvPr id="3" name="Subtitle 2"/>
          <p:cNvSpPr>
            <a:spLocks noGrp="1"/>
          </p:cNvSpPr>
          <p:nvPr>
            <p:ph type="subTitle" idx="1" hasCustomPrompt="1"/>
          </p:nvPr>
        </p:nvSpPr>
        <p:spPr>
          <a:xfrm>
            <a:off x="1371599" y="3638550"/>
            <a:ext cx="6400800" cy="914400"/>
          </a:xfrm>
        </p:spPr>
        <p:txBody>
          <a:bodyPr>
            <a:normAutofit/>
          </a:bodyPr>
          <a:lstStyle>
            <a:lvl1pPr marL="0" indent="0" algn="ctr">
              <a:buNone/>
              <a:defRPr sz="2400" b="1" baseline="0">
                <a:solidFill>
                  <a:srgbClr val="454545"/>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br>
              <a:rPr lang="en-US" dirty="0"/>
            </a:br>
            <a:r>
              <a:rPr lang="en-US" dirty="0"/>
              <a:t>Month DD, YYYY</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9265" y="325437"/>
            <a:ext cx="1845469" cy="1845469"/>
          </a:xfrm>
          <a:prstGeom prst="rect">
            <a:avLst/>
          </a:prstGeom>
        </p:spPr>
      </p:pic>
    </p:spTree>
    <p:extLst>
      <p:ext uri="{BB962C8B-B14F-4D97-AF65-F5344CB8AC3E}">
        <p14:creationId xmlns:p14="http://schemas.microsoft.com/office/powerpoint/2010/main" val="1899075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baseline="0">
                <a:solidFill>
                  <a:srgbClr val="092068"/>
                </a:solidFill>
              </a:defRPr>
            </a:lvl1pPr>
          </a:lstStyle>
          <a:p>
            <a:r>
              <a:rPr lang="en-US" dirty="0"/>
              <a:t>Different title per slide, Franklin Gothic Medium 28pt</a:t>
            </a:r>
          </a:p>
        </p:txBody>
      </p:sp>
      <p:sp>
        <p:nvSpPr>
          <p:cNvPr id="3" name="Content Placeholder 2"/>
          <p:cNvSpPr>
            <a:spLocks noGrp="1"/>
          </p:cNvSpPr>
          <p:nvPr>
            <p:ph idx="1" hasCustomPrompt="1"/>
          </p:nvPr>
        </p:nvSpPr>
        <p:spPr>
          <a:xfrm>
            <a:off x="457200" y="1123950"/>
            <a:ext cx="8229600" cy="3428993"/>
          </a:xfrm>
        </p:spPr>
        <p:txBody>
          <a:bodyPr/>
          <a:lstStyle>
            <a:lvl1pPr marL="342900" indent="-342900">
              <a:buClr>
                <a:srgbClr val="582831"/>
              </a:buClr>
              <a:buSzPct val="125000"/>
              <a:buFont typeface="Arial" panose="020B0604020202020204" pitchFamily="34" charset="0"/>
              <a:buChar char="•"/>
              <a:defRPr sz="2200">
                <a:solidFill>
                  <a:srgbClr val="454545"/>
                </a:solidFill>
                <a:latin typeface="Franklin Gothic Book" panose="020B0503020102020204" pitchFamily="34" charset="0"/>
              </a:defRPr>
            </a:lvl1pPr>
            <a:lvl2pPr marL="742950" indent="-285750">
              <a:buClr>
                <a:srgbClr val="092068"/>
              </a:buClr>
              <a:buFont typeface="Wingdings" panose="05000000000000000000" pitchFamily="2" charset="2"/>
              <a:buChar char="§"/>
              <a:defRPr sz="2000">
                <a:solidFill>
                  <a:srgbClr val="454545"/>
                </a:solidFill>
                <a:latin typeface="Franklin Gothic Book" panose="020B0503020102020204" pitchFamily="34" charset="0"/>
              </a:defRPr>
            </a:lvl2pPr>
            <a:lvl3pPr marL="1143000" indent="-228600">
              <a:buClr>
                <a:srgbClr val="6C82A7"/>
              </a:buClr>
              <a:buFont typeface="Wingdings" panose="05000000000000000000" pitchFamily="2" charset="2"/>
              <a:buChar char="ü"/>
              <a:defRPr sz="1800">
                <a:solidFill>
                  <a:srgbClr val="454545"/>
                </a:solidFill>
                <a:latin typeface="Franklin Gothic Book" panose="020B0503020102020204" pitchFamily="34" charset="0"/>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4" name="TextBox 3"/>
          <p:cNvSpPr txBox="1"/>
          <p:nvPr userDrawn="1"/>
        </p:nvSpPr>
        <p:spPr>
          <a:xfrm>
            <a:off x="1182432" y="4695377"/>
            <a:ext cx="67791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17" name="Group 16"/>
          <p:cNvGrpSpPr/>
          <p:nvPr userDrawn="1"/>
        </p:nvGrpSpPr>
        <p:grpSpPr>
          <a:xfrm>
            <a:off x="457200" y="990600"/>
            <a:ext cx="8229600" cy="0"/>
            <a:chOff x="457200" y="990600"/>
            <a:chExt cx="8229600" cy="0"/>
          </a:xfrm>
        </p:grpSpPr>
        <p:cxnSp>
          <p:nvCxnSpPr>
            <p:cNvPr id="18" name="Straight Connector 17"/>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455E9C30-5AC2-D136-FE00-CE04D23E122C}"/>
              </a:ext>
            </a:extLst>
          </p:cNvPr>
          <p:cNvSpPr txBox="1"/>
          <p:nvPr userDrawn="1"/>
        </p:nvSpPr>
        <p:spPr>
          <a:xfrm>
            <a:off x="3855296" y="-19050"/>
            <a:ext cx="1180131"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B050"/>
                </a:solidFill>
                <a:effectLst/>
                <a:uLnTx/>
                <a:uFillTx/>
              </a:rPr>
              <a:t>UNCLASSIFIED</a:t>
            </a:r>
            <a:endParaRPr kumimoji="0" lang="en-US" sz="1200" b="1" i="0" u="none" strike="noStrike" kern="0" cap="none" spc="0" normalizeH="0" baseline="0" noProof="0" dirty="0">
              <a:ln>
                <a:noFill/>
              </a:ln>
              <a:solidFill>
                <a:srgbClr val="7030A0"/>
              </a:solidFill>
              <a:effectLst/>
              <a:uLnTx/>
              <a:uFillTx/>
            </a:endParaRPr>
          </a:p>
        </p:txBody>
      </p:sp>
      <p:sp>
        <p:nvSpPr>
          <p:cNvPr id="7" name="Slide Number Placeholder 4">
            <a:extLst>
              <a:ext uri="{FF2B5EF4-FFF2-40B4-BE49-F238E27FC236}">
                <a16:creationId xmlns:a16="http://schemas.microsoft.com/office/drawing/2014/main" id="{9C53774F-9634-82D3-F2EB-28E494783D0D}"/>
              </a:ext>
            </a:extLst>
          </p:cNvPr>
          <p:cNvSpPr txBox="1">
            <a:spLocks/>
          </p:cNvSpPr>
          <p:nvPr userDrawn="1"/>
        </p:nvSpPr>
        <p:spPr>
          <a:xfrm>
            <a:off x="7010400" y="133350"/>
            <a:ext cx="2057400" cy="2746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2540B9-D82F-44A3-9899-A5422F2D74D5}" type="slidenum">
              <a:rPr kumimoji="0" lang="en-US" sz="1200" b="0" i="0" u="none" strike="noStrike" kern="1200" cap="none" spc="0" normalizeH="0" baseline="0" noProof="0" smtClean="0">
                <a:ln>
                  <a:noFill/>
                </a:ln>
                <a:solidFill>
                  <a:srgbClr val="283446">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83446">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26169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051C48"/>
                </a:solidFill>
              </a:defRPr>
            </a:lvl1pPr>
          </a:lstStyle>
          <a:p>
            <a:r>
              <a:rPr lang="en-US" dirty="0"/>
              <a:t>Different title per slide, Franklin Gothic Medium 28pt</a:t>
            </a:r>
          </a:p>
        </p:txBody>
      </p:sp>
      <p:sp>
        <p:nvSpPr>
          <p:cNvPr id="3" name="Content Placeholder 2"/>
          <p:cNvSpPr>
            <a:spLocks noGrp="1"/>
          </p:cNvSpPr>
          <p:nvPr>
            <p:ph sz="half" idx="1"/>
          </p:nvPr>
        </p:nvSpPr>
        <p:spPr>
          <a:xfrm>
            <a:off x="457200" y="1123950"/>
            <a:ext cx="4038600" cy="3276600"/>
          </a:xfrm>
        </p:spPr>
        <p:txBody>
          <a:bodyPr/>
          <a:lstStyle>
            <a:lvl1pPr marL="342900" indent="-342900">
              <a:buClr>
                <a:srgbClr val="582831"/>
              </a:buClr>
              <a:buFont typeface="Arial" panose="020B0604020202020204" pitchFamily="34" charset="0"/>
              <a:buChar char="•"/>
              <a:defRPr sz="2200">
                <a:solidFill>
                  <a:srgbClr val="454545"/>
                </a:solidFill>
              </a:defRPr>
            </a:lvl1pPr>
            <a:lvl2pPr marL="742950" indent="-285750">
              <a:buClr>
                <a:srgbClr val="092068"/>
              </a:buClr>
              <a:buFont typeface="Wingdings" panose="05000000000000000000" pitchFamily="2" charset="2"/>
              <a:buChar char="§"/>
              <a:defRPr sz="2000">
                <a:solidFill>
                  <a:srgbClr val="454545"/>
                </a:solidFill>
              </a:defRPr>
            </a:lvl2pPr>
            <a:lvl3pPr marL="1143000" indent="-228600">
              <a:buFont typeface="Wingdings" panose="05000000000000000000" pitchFamily="2" charset="2"/>
              <a:buChar char="ü"/>
              <a:defRPr sz="1800">
                <a:solidFill>
                  <a:srgbClr val="454545"/>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123950"/>
            <a:ext cx="4038600" cy="3276600"/>
          </a:xfrm>
        </p:spPr>
        <p:txBody>
          <a:bodyPr>
            <a:normAutofit/>
          </a:bodyPr>
          <a:lstStyle>
            <a:lvl1pPr marL="342900" indent="-342900" algn="l" defTabSz="914400" rtl="0" eaLnBrk="1" latinLnBrk="0" hangingPunct="1">
              <a:spcBef>
                <a:spcPct val="20000"/>
              </a:spcBef>
              <a:buClr>
                <a:srgbClr val="582831"/>
              </a:buClr>
              <a:buFont typeface="Arial" panose="020B0604020202020204" pitchFamily="34" charset="0"/>
              <a:buChar char="•"/>
              <a:defRPr lang="en-US" sz="2200" kern="1200" dirty="0" smtClean="0">
                <a:solidFill>
                  <a:srgbClr val="454545"/>
                </a:solidFill>
                <a:latin typeface="+mn-lt"/>
                <a:ea typeface="+mn-ea"/>
                <a:cs typeface="+mn-cs"/>
              </a:defRPr>
            </a:lvl1pPr>
            <a:lvl2pPr marL="800100" indent="-342900" algn="l" defTabSz="914400" rtl="0" eaLnBrk="1" latinLnBrk="0" hangingPunct="1">
              <a:spcBef>
                <a:spcPct val="20000"/>
              </a:spcBef>
              <a:buClr>
                <a:srgbClr val="092068"/>
              </a:buClr>
              <a:buFont typeface="Wingdings" panose="05000000000000000000" pitchFamily="2" charset="2"/>
              <a:buChar char="§"/>
              <a:defRPr lang="en-US" sz="2000" kern="1200" dirty="0" smtClean="0">
                <a:solidFill>
                  <a:srgbClr val="454545"/>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ü"/>
              <a:defRPr lang="en-US" sz="1800" kern="1200" dirty="0" smtClean="0">
                <a:solidFill>
                  <a:srgbClr val="454545"/>
                </a:solidFill>
                <a:latin typeface="+mn-lt"/>
                <a:ea typeface="+mn-ea"/>
                <a:cs typeface="+mn-cs"/>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11" name="TextBox 10"/>
          <p:cNvSpPr txBox="1"/>
          <p:nvPr userDrawn="1"/>
        </p:nvSpPr>
        <p:spPr>
          <a:xfrm>
            <a:off x="1182432" y="4695377"/>
            <a:ext cx="67791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25" name="Group 24"/>
          <p:cNvGrpSpPr/>
          <p:nvPr userDrawn="1"/>
        </p:nvGrpSpPr>
        <p:grpSpPr>
          <a:xfrm>
            <a:off x="457200" y="990600"/>
            <a:ext cx="8229600" cy="0"/>
            <a:chOff x="457200" y="990600"/>
            <a:chExt cx="8229600" cy="0"/>
          </a:xfrm>
        </p:grpSpPr>
        <p:cxnSp>
          <p:nvCxnSpPr>
            <p:cNvPr id="26" name="Straight Connector 25"/>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1">
            <a:extLst>
              <a:ext uri="{FF2B5EF4-FFF2-40B4-BE49-F238E27FC236}">
                <a16:creationId xmlns:a16="http://schemas.microsoft.com/office/drawing/2014/main" id="{EA70E68B-3130-5EB6-4E58-E9D206241B43}"/>
              </a:ext>
            </a:extLst>
          </p:cNvPr>
          <p:cNvSpPr txBox="1">
            <a:spLocks/>
          </p:cNvSpPr>
          <p:nvPr userDrawn="1"/>
        </p:nvSpPr>
        <p:spPr>
          <a:xfrm>
            <a:off x="8301255" y="57150"/>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299433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051C48"/>
                </a:solidFill>
              </a:defRPr>
            </a:lvl1pPr>
          </a:lstStyle>
          <a:p>
            <a:r>
              <a:rPr lang="en-US" dirty="0"/>
              <a:t>Different title per slide, Franklin Gothic Medium 28pt</a:t>
            </a:r>
          </a:p>
        </p:txBody>
      </p:sp>
      <p:sp>
        <p:nvSpPr>
          <p:cNvPr id="3" name="Content Placeholder 2"/>
          <p:cNvSpPr>
            <a:spLocks noGrp="1"/>
          </p:cNvSpPr>
          <p:nvPr>
            <p:ph sz="half" idx="1"/>
          </p:nvPr>
        </p:nvSpPr>
        <p:spPr>
          <a:xfrm>
            <a:off x="457200" y="1123950"/>
            <a:ext cx="4038600" cy="3276600"/>
          </a:xfrm>
        </p:spPr>
        <p:txBody>
          <a:bodyPr/>
          <a:lstStyle>
            <a:lvl1pPr marL="342900" indent="-342900">
              <a:buClr>
                <a:srgbClr val="582831"/>
              </a:buClr>
              <a:buFont typeface="Arial" panose="020B0604020202020204" pitchFamily="34" charset="0"/>
              <a:buChar char="•"/>
              <a:defRPr sz="2200">
                <a:solidFill>
                  <a:srgbClr val="454545"/>
                </a:solidFill>
              </a:defRPr>
            </a:lvl1pPr>
            <a:lvl2pPr marL="742950" indent="-285750">
              <a:buClr>
                <a:srgbClr val="092068"/>
              </a:buClr>
              <a:buFont typeface="Wingdings" panose="05000000000000000000" pitchFamily="2" charset="2"/>
              <a:buChar char="§"/>
              <a:defRPr sz="2000">
                <a:solidFill>
                  <a:srgbClr val="454545"/>
                </a:solidFill>
              </a:defRPr>
            </a:lvl2pPr>
            <a:lvl3pPr marL="1143000" indent="-228600">
              <a:buFont typeface="Wingdings" panose="05000000000000000000" pitchFamily="2" charset="2"/>
              <a:buChar char="ü"/>
              <a:defRPr sz="1800">
                <a:solidFill>
                  <a:srgbClr val="454545"/>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123950"/>
            <a:ext cx="4038600" cy="3276600"/>
          </a:xfrm>
        </p:spPr>
        <p:txBody>
          <a:bodyPr>
            <a:normAutofit/>
          </a:bodyPr>
          <a:lstStyle>
            <a:lvl1pPr marL="342900" indent="-342900" algn="l" defTabSz="914400" rtl="0" eaLnBrk="1" latinLnBrk="0" hangingPunct="1">
              <a:spcBef>
                <a:spcPct val="20000"/>
              </a:spcBef>
              <a:buClr>
                <a:srgbClr val="582831"/>
              </a:buClr>
              <a:buFont typeface="Arial" panose="020B0604020202020204" pitchFamily="34" charset="0"/>
              <a:buChar char="•"/>
              <a:defRPr lang="en-US" sz="2200" kern="1200" dirty="0" smtClean="0">
                <a:solidFill>
                  <a:srgbClr val="454545"/>
                </a:solidFill>
                <a:latin typeface="+mn-lt"/>
                <a:ea typeface="+mn-ea"/>
                <a:cs typeface="+mn-cs"/>
              </a:defRPr>
            </a:lvl1pPr>
            <a:lvl2pPr marL="800100" indent="-342900" algn="l" defTabSz="914400" rtl="0" eaLnBrk="1" latinLnBrk="0" hangingPunct="1">
              <a:spcBef>
                <a:spcPct val="20000"/>
              </a:spcBef>
              <a:buClr>
                <a:srgbClr val="092068"/>
              </a:buClr>
              <a:buFont typeface="Wingdings" panose="05000000000000000000" pitchFamily="2" charset="2"/>
              <a:buChar char="§"/>
              <a:defRPr lang="en-US" sz="2000" kern="1200" dirty="0" smtClean="0">
                <a:solidFill>
                  <a:srgbClr val="454545"/>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ü"/>
              <a:defRPr lang="en-US" sz="1800" kern="1200" dirty="0" smtClean="0">
                <a:solidFill>
                  <a:srgbClr val="454545"/>
                </a:solidFill>
                <a:latin typeface="+mn-lt"/>
                <a:ea typeface="+mn-ea"/>
                <a:cs typeface="+mn-cs"/>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11" name="TextBox 10"/>
          <p:cNvSpPr txBox="1"/>
          <p:nvPr userDrawn="1"/>
        </p:nvSpPr>
        <p:spPr>
          <a:xfrm>
            <a:off x="1182432" y="4695377"/>
            <a:ext cx="67791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a:p>
            <a:pPr algn="ctr"/>
            <a:endParaRPr lang="en-US" sz="1200" baseline="0" dirty="0">
              <a:solidFill>
                <a:schemeClr val="bg1"/>
              </a:solidFill>
              <a:latin typeface="Garamond" panose="02020404030301010803" pitchFamily="18" charset="0"/>
            </a:endParaRP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25" name="Group 24"/>
          <p:cNvGrpSpPr/>
          <p:nvPr userDrawn="1"/>
        </p:nvGrpSpPr>
        <p:grpSpPr>
          <a:xfrm>
            <a:off x="457200" y="990600"/>
            <a:ext cx="8229600" cy="0"/>
            <a:chOff x="457200" y="990600"/>
            <a:chExt cx="8229600" cy="0"/>
          </a:xfrm>
        </p:grpSpPr>
        <p:cxnSp>
          <p:nvCxnSpPr>
            <p:cNvPr id="26" name="Straight Connector 25"/>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1">
            <a:extLst>
              <a:ext uri="{FF2B5EF4-FFF2-40B4-BE49-F238E27FC236}">
                <a16:creationId xmlns:a16="http://schemas.microsoft.com/office/drawing/2014/main" id="{EA70E68B-3130-5EB6-4E58-E9D206241B43}"/>
              </a:ext>
            </a:extLst>
          </p:cNvPr>
          <p:cNvSpPr txBox="1">
            <a:spLocks/>
          </p:cNvSpPr>
          <p:nvPr userDrawn="1"/>
        </p:nvSpPr>
        <p:spPr>
          <a:xfrm>
            <a:off x="8301255" y="57150"/>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p:txBody>
      </p:sp>
      <p:sp>
        <p:nvSpPr>
          <p:cNvPr id="6" name="TextBox 5">
            <a:extLst>
              <a:ext uri="{FF2B5EF4-FFF2-40B4-BE49-F238E27FC236}">
                <a16:creationId xmlns:a16="http://schemas.microsoft.com/office/drawing/2014/main" id="{724185CD-C42C-B7E1-3D3B-B44765C181A7}"/>
              </a:ext>
            </a:extLst>
          </p:cNvPr>
          <p:cNvSpPr txBox="1"/>
          <p:nvPr userDrawn="1"/>
        </p:nvSpPr>
        <p:spPr>
          <a:xfrm>
            <a:off x="3855296" y="-190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4063733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051C48"/>
                </a:solidFill>
              </a:defRPr>
            </a:lvl1pPr>
          </a:lstStyle>
          <a:p>
            <a:r>
              <a:rPr lang="en-US" dirty="0"/>
              <a:t>Different title per slide, Franklin Gothic Medium 28pt</a:t>
            </a:r>
          </a:p>
        </p:txBody>
      </p:sp>
      <p:sp>
        <p:nvSpPr>
          <p:cNvPr id="9" name="TextBox 8"/>
          <p:cNvSpPr txBox="1"/>
          <p:nvPr userDrawn="1"/>
        </p:nvSpPr>
        <p:spPr>
          <a:xfrm>
            <a:off x="1182432" y="4695377"/>
            <a:ext cx="67791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23" name="Group 22"/>
          <p:cNvGrpSpPr/>
          <p:nvPr userDrawn="1"/>
        </p:nvGrpSpPr>
        <p:grpSpPr>
          <a:xfrm>
            <a:off x="457200" y="990600"/>
            <a:ext cx="8229600" cy="0"/>
            <a:chOff x="457200" y="990600"/>
            <a:chExt cx="8229600" cy="0"/>
          </a:xfrm>
        </p:grpSpPr>
        <p:cxnSp>
          <p:nvCxnSpPr>
            <p:cNvPr id="24" name="Straight Connector 23"/>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1">
            <a:extLst>
              <a:ext uri="{FF2B5EF4-FFF2-40B4-BE49-F238E27FC236}">
                <a16:creationId xmlns:a16="http://schemas.microsoft.com/office/drawing/2014/main" id="{9956EE2E-720E-26DD-4027-F57731D51248}"/>
              </a:ext>
            </a:extLst>
          </p:cNvPr>
          <p:cNvSpPr txBox="1">
            <a:spLocks/>
          </p:cNvSpPr>
          <p:nvPr userDrawn="1"/>
        </p:nvSpPr>
        <p:spPr>
          <a:xfrm>
            <a:off x="8301255" y="57150"/>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4D49DEEE-5269-C849-B8FF-D7D2A25AFD0D}"/>
              </a:ext>
            </a:extLst>
          </p:cNvPr>
          <p:cNvSpPr txBox="1"/>
          <p:nvPr userDrawn="1"/>
        </p:nvSpPr>
        <p:spPr>
          <a:xfrm>
            <a:off x="3855296" y="-19050"/>
            <a:ext cx="1180131"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B050"/>
                </a:solidFill>
                <a:effectLst/>
                <a:uLnTx/>
                <a:uFillTx/>
              </a:rPr>
              <a:t>UNCLASSIFIED</a:t>
            </a:r>
            <a:endParaRPr kumimoji="0" lang="en-US" sz="1200" b="1" i="0" u="none" strike="noStrike" kern="0" cap="none" spc="0" normalizeH="0" baseline="0" noProof="0" dirty="0">
              <a:ln>
                <a:noFill/>
              </a:ln>
              <a:solidFill>
                <a:srgbClr val="7030A0"/>
              </a:solidFill>
              <a:effectLst/>
              <a:uLnTx/>
              <a:uFillTx/>
            </a:endParaRPr>
          </a:p>
        </p:txBody>
      </p:sp>
    </p:spTree>
    <p:extLst>
      <p:ext uri="{BB962C8B-B14F-4D97-AF65-F5344CB8AC3E}">
        <p14:creationId xmlns:p14="http://schemas.microsoft.com/office/powerpoint/2010/main" val="3034809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TextBox 7"/>
          <p:cNvSpPr txBox="1"/>
          <p:nvPr userDrawn="1"/>
        </p:nvSpPr>
        <p:spPr>
          <a:xfrm>
            <a:off x="1182432" y="4695377"/>
            <a:ext cx="67791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sp>
        <p:nvSpPr>
          <p:cNvPr id="2" name="Slide Number Placeholder 1">
            <a:extLst>
              <a:ext uri="{FF2B5EF4-FFF2-40B4-BE49-F238E27FC236}">
                <a16:creationId xmlns:a16="http://schemas.microsoft.com/office/drawing/2014/main" id="{64ADC605-05A9-1761-B358-D78BAD43D317}"/>
              </a:ext>
            </a:extLst>
          </p:cNvPr>
          <p:cNvSpPr txBox="1">
            <a:spLocks/>
          </p:cNvSpPr>
          <p:nvPr userDrawn="1"/>
        </p:nvSpPr>
        <p:spPr>
          <a:xfrm>
            <a:off x="8301255" y="57150"/>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350510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0099" y="2536032"/>
            <a:ext cx="7543800" cy="1102519"/>
          </a:xfrm>
        </p:spPr>
        <p:txBody>
          <a:bodyPr>
            <a:normAutofit/>
          </a:bodyPr>
          <a:lstStyle>
            <a:lvl1pPr>
              <a:defRPr sz="3200" b="1" baseline="0">
                <a:solidFill>
                  <a:srgbClr val="092068"/>
                </a:solidFill>
                <a:latin typeface="Franklin Gothic Medium" panose="020B0603020102020204" pitchFamily="34" charset="0"/>
              </a:defRPr>
            </a:lvl1pPr>
          </a:lstStyle>
          <a:p>
            <a:r>
              <a:rPr lang="en-US" dirty="0"/>
              <a:t>Title, Franklin Gothic Medium, 32pt</a:t>
            </a:r>
          </a:p>
        </p:txBody>
      </p:sp>
      <p:sp>
        <p:nvSpPr>
          <p:cNvPr id="3" name="Subtitle 2"/>
          <p:cNvSpPr>
            <a:spLocks noGrp="1"/>
          </p:cNvSpPr>
          <p:nvPr>
            <p:ph type="subTitle" idx="1" hasCustomPrompt="1"/>
          </p:nvPr>
        </p:nvSpPr>
        <p:spPr>
          <a:xfrm>
            <a:off x="1371599" y="3638550"/>
            <a:ext cx="6400800" cy="914400"/>
          </a:xfrm>
        </p:spPr>
        <p:txBody>
          <a:bodyPr>
            <a:normAutofit/>
          </a:bodyPr>
          <a:lstStyle>
            <a:lvl1pPr marL="0" indent="0" algn="ctr">
              <a:buNone/>
              <a:defRPr sz="2400" b="1" baseline="0">
                <a:solidFill>
                  <a:srgbClr val="454545"/>
                </a:solidFill>
                <a:latin typeface="Franklin Gothic Book" panose="020B05030201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Presenter Name</a:t>
            </a:r>
            <a:br>
              <a:rPr lang="en-US" dirty="0"/>
            </a:br>
            <a:r>
              <a:rPr lang="en-US" dirty="0"/>
              <a:t>Month DD, YYYY</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9266" y="557962"/>
            <a:ext cx="1845469" cy="1845469"/>
          </a:xfrm>
          <a:prstGeom prst="rect">
            <a:avLst/>
          </a:prstGeom>
        </p:spPr>
      </p:pic>
      <p:sp>
        <p:nvSpPr>
          <p:cNvPr id="6" name="Slide Number Placeholder 2">
            <a:extLst>
              <a:ext uri="{FF2B5EF4-FFF2-40B4-BE49-F238E27FC236}">
                <a16:creationId xmlns:a16="http://schemas.microsoft.com/office/drawing/2014/main" id="{9F079A0F-4075-0876-EB55-D89C2680742D}"/>
              </a:ext>
            </a:extLst>
          </p:cNvPr>
          <p:cNvSpPr>
            <a:spLocks noGrp="1"/>
          </p:cNvSpPr>
          <p:nvPr>
            <p:ph type="sldNum" sz="quarter" idx="4"/>
          </p:nvPr>
        </p:nvSpPr>
        <p:spPr>
          <a:xfrm>
            <a:off x="6934200" y="133351"/>
            <a:ext cx="2057400" cy="274637"/>
          </a:xfrm>
        </p:spPr>
        <p:txBody>
          <a:bodyPr/>
          <a:lstStyle/>
          <a:p>
            <a:pPr algn="r" defTabSz="914378">
              <a:defRPr/>
            </a:pPr>
            <a:fld id="{B8EC6C1D-B94A-4A9A-BD8D-A546578E37EF}" type="slidenum">
              <a:rPr lang="en-US" sz="1200" smtClean="0">
                <a:solidFill>
                  <a:srgbClr val="283446">
                    <a:tint val="75000"/>
                  </a:srgbClr>
                </a:solidFill>
              </a:rPr>
              <a:pPr algn="r" defTabSz="914378">
                <a:defRPr/>
              </a:pPr>
              <a:t>‹#›</a:t>
            </a:fld>
            <a:endParaRPr lang="en-US" sz="1200" dirty="0">
              <a:solidFill>
                <a:srgbClr val="283446">
                  <a:tint val="75000"/>
                </a:srgbClr>
              </a:solidFill>
            </a:endParaRPr>
          </a:p>
        </p:txBody>
      </p:sp>
    </p:spTree>
    <p:extLst>
      <p:ext uri="{BB962C8B-B14F-4D97-AF65-F5344CB8AC3E}">
        <p14:creationId xmlns:p14="http://schemas.microsoft.com/office/powerpoint/2010/main" val="3776889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baseline="0">
                <a:solidFill>
                  <a:srgbClr val="092068"/>
                </a:solidFill>
              </a:defRPr>
            </a:lvl1pPr>
          </a:lstStyle>
          <a:p>
            <a:r>
              <a:rPr lang="en-US" dirty="0"/>
              <a:t>Different title per slide, Franklin Gothic Medium 28pt</a:t>
            </a:r>
          </a:p>
        </p:txBody>
      </p:sp>
      <p:sp>
        <p:nvSpPr>
          <p:cNvPr id="3" name="Content Placeholder 2"/>
          <p:cNvSpPr>
            <a:spLocks noGrp="1"/>
          </p:cNvSpPr>
          <p:nvPr>
            <p:ph idx="1" hasCustomPrompt="1"/>
          </p:nvPr>
        </p:nvSpPr>
        <p:spPr>
          <a:xfrm>
            <a:off x="457200" y="1123951"/>
            <a:ext cx="8229600" cy="3276599"/>
          </a:xfrm>
        </p:spPr>
        <p:txBody>
          <a:bodyPr/>
          <a:lstStyle>
            <a:lvl1pPr marL="342892" indent="-342892">
              <a:buClr>
                <a:srgbClr val="582831"/>
              </a:buClr>
              <a:buSzPct val="125000"/>
              <a:buFont typeface="Arial" panose="020B0604020202020204" pitchFamily="34" charset="0"/>
              <a:buChar char="•"/>
              <a:defRPr sz="2200">
                <a:solidFill>
                  <a:srgbClr val="454545"/>
                </a:solidFill>
                <a:latin typeface="Franklin Gothic Book" panose="020B0503020102020204" pitchFamily="34" charset="0"/>
              </a:defRPr>
            </a:lvl1pPr>
            <a:lvl2pPr marL="742931" indent="-285743">
              <a:buClr>
                <a:srgbClr val="092068"/>
              </a:buClr>
              <a:buFont typeface="Wingdings" panose="05000000000000000000" pitchFamily="2" charset="2"/>
              <a:buChar char="§"/>
              <a:defRPr sz="2000">
                <a:solidFill>
                  <a:srgbClr val="454545"/>
                </a:solidFill>
                <a:latin typeface="Franklin Gothic Book" panose="020B0503020102020204" pitchFamily="34" charset="0"/>
              </a:defRPr>
            </a:lvl2pPr>
            <a:lvl3pPr marL="1142972" indent="-228594">
              <a:buClr>
                <a:srgbClr val="6C82A7"/>
              </a:buClr>
              <a:buFont typeface="Wingdings" panose="05000000000000000000" pitchFamily="2" charset="2"/>
              <a:buChar char="ü"/>
              <a:defRPr sz="1800">
                <a:solidFill>
                  <a:srgbClr val="454545"/>
                </a:solidFill>
                <a:latin typeface="Franklin Gothic Book" panose="020B0503020102020204" pitchFamily="34" charset="0"/>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17" name="Group 16"/>
          <p:cNvGrpSpPr/>
          <p:nvPr userDrawn="1"/>
        </p:nvGrpSpPr>
        <p:grpSpPr>
          <a:xfrm>
            <a:off x="457200" y="895350"/>
            <a:ext cx="8229600" cy="0"/>
            <a:chOff x="457200" y="990600"/>
            <a:chExt cx="8229600" cy="0"/>
          </a:xfrm>
        </p:grpSpPr>
        <p:cxnSp>
          <p:nvCxnSpPr>
            <p:cNvPr id="18" name="Straight Connector 17"/>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7" name="Slide Number Placeholder 2">
            <a:extLst>
              <a:ext uri="{FF2B5EF4-FFF2-40B4-BE49-F238E27FC236}">
                <a16:creationId xmlns:a16="http://schemas.microsoft.com/office/drawing/2014/main" id="{D6955CB7-CA1E-2C54-311C-C33CE507E511}"/>
              </a:ext>
            </a:extLst>
          </p:cNvPr>
          <p:cNvSpPr>
            <a:spLocks noGrp="1"/>
          </p:cNvSpPr>
          <p:nvPr>
            <p:ph type="sldNum" sz="quarter" idx="4"/>
          </p:nvPr>
        </p:nvSpPr>
        <p:spPr>
          <a:xfrm>
            <a:off x="6934200" y="133351"/>
            <a:ext cx="2057400" cy="274637"/>
          </a:xfrm>
          <a:prstGeom prst="rect">
            <a:avLst/>
          </a:prstGeom>
        </p:spPr>
        <p:txBody>
          <a:bodyPr/>
          <a:lstStyle/>
          <a:p>
            <a:pPr algn="r" defTabSz="914378">
              <a:defRPr/>
            </a:pPr>
            <a:fld id="{B8EC6C1D-B94A-4A9A-BD8D-A546578E37EF}" type="slidenum">
              <a:rPr lang="en-US" sz="1200" smtClean="0">
                <a:solidFill>
                  <a:srgbClr val="283446">
                    <a:tint val="75000"/>
                  </a:srgbClr>
                </a:solidFill>
              </a:rPr>
              <a:pPr algn="r" defTabSz="914378">
                <a:defRPr/>
              </a:pPr>
              <a:t>‹#›</a:t>
            </a:fld>
            <a:endParaRPr lang="en-US" sz="1200" dirty="0">
              <a:solidFill>
                <a:srgbClr val="283446">
                  <a:tint val="75000"/>
                </a:srgbClr>
              </a:solidFill>
            </a:endParaRPr>
          </a:p>
        </p:txBody>
      </p:sp>
      <p:sp>
        <p:nvSpPr>
          <p:cNvPr id="8" name="TextBox 7">
            <a:extLst>
              <a:ext uri="{FF2B5EF4-FFF2-40B4-BE49-F238E27FC236}">
                <a16:creationId xmlns:a16="http://schemas.microsoft.com/office/drawing/2014/main" id="{42DC6D77-1EE7-493B-30D0-E7C06D2B707C}"/>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9" name="TextBox 8">
            <a:extLst>
              <a:ext uri="{FF2B5EF4-FFF2-40B4-BE49-F238E27FC236}">
                <a16:creationId xmlns:a16="http://schemas.microsoft.com/office/drawing/2014/main" id="{5A99CE56-657E-CDDC-AE6E-C121878BB832}"/>
              </a:ext>
            </a:extLst>
          </p:cNvPr>
          <p:cNvSpPr txBox="1"/>
          <p:nvPr userDrawn="1"/>
        </p:nvSpPr>
        <p:spPr>
          <a:xfrm>
            <a:off x="3855297" y="133351"/>
            <a:ext cx="1141659" cy="276999"/>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Franklin Gothic Book" panose="020B0503020102020204"/>
                <a:ea typeface="+mn-ea"/>
                <a:cs typeface="+mn-cs"/>
              </a:rPr>
              <a:t>UNCLASSIFIED</a:t>
            </a:r>
            <a:endParaRPr kumimoji="0" lang="en-US" sz="1200" b="1" i="0" u="none" strike="noStrike" kern="1200" cap="none" spc="0" normalizeH="0" baseline="0" noProof="0" dirty="0">
              <a:ln>
                <a:noFill/>
              </a:ln>
              <a:solidFill>
                <a:srgbClr val="7030A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59387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23950"/>
            <a:ext cx="4038600" cy="3276600"/>
          </a:xfrm>
        </p:spPr>
        <p:txBody>
          <a:bodyPr/>
          <a:lstStyle>
            <a:lvl1pPr marL="342892" indent="-342892">
              <a:buClr>
                <a:srgbClr val="582831"/>
              </a:buClr>
              <a:buFont typeface="Arial" panose="020B0604020202020204" pitchFamily="34" charset="0"/>
              <a:buChar char="•"/>
              <a:defRPr sz="2200">
                <a:solidFill>
                  <a:srgbClr val="454545"/>
                </a:solidFill>
              </a:defRPr>
            </a:lvl1pPr>
            <a:lvl2pPr marL="742931" indent="-285743">
              <a:buClr>
                <a:srgbClr val="092068"/>
              </a:buClr>
              <a:buFont typeface="Wingdings" panose="05000000000000000000" pitchFamily="2" charset="2"/>
              <a:buChar char="§"/>
              <a:defRPr sz="2000">
                <a:solidFill>
                  <a:srgbClr val="454545"/>
                </a:solidFill>
              </a:defRPr>
            </a:lvl2pPr>
            <a:lvl3pPr marL="1142972" indent="-228594">
              <a:buFont typeface="Wingdings" panose="05000000000000000000" pitchFamily="2" charset="2"/>
              <a:buChar char="ü"/>
              <a:defRPr sz="1800">
                <a:solidFill>
                  <a:srgbClr val="454545"/>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123950"/>
            <a:ext cx="4038600" cy="3276600"/>
          </a:xfrm>
        </p:spPr>
        <p:txBody>
          <a:bodyPr>
            <a:normAutofit/>
          </a:bodyPr>
          <a:lstStyle>
            <a:lvl1pPr marL="342892" indent="-342892" algn="l" defTabSz="914378" rtl="0" eaLnBrk="1" latinLnBrk="0" hangingPunct="1">
              <a:spcBef>
                <a:spcPct val="20000"/>
              </a:spcBef>
              <a:buClr>
                <a:srgbClr val="582831"/>
              </a:buClr>
              <a:buFont typeface="Arial" panose="020B0604020202020204" pitchFamily="34" charset="0"/>
              <a:buChar char="•"/>
              <a:defRPr lang="en-US" sz="2200" kern="1200" dirty="0" smtClean="0">
                <a:solidFill>
                  <a:srgbClr val="454545"/>
                </a:solidFill>
                <a:latin typeface="+mn-lt"/>
                <a:ea typeface="+mn-ea"/>
                <a:cs typeface="+mn-cs"/>
              </a:defRPr>
            </a:lvl1pPr>
            <a:lvl2pPr marL="800080" indent="-342892" algn="l" defTabSz="914378" rtl="0" eaLnBrk="1" latinLnBrk="0" hangingPunct="1">
              <a:spcBef>
                <a:spcPct val="20000"/>
              </a:spcBef>
              <a:buClr>
                <a:srgbClr val="092068"/>
              </a:buClr>
              <a:buFont typeface="Wingdings" panose="05000000000000000000" pitchFamily="2" charset="2"/>
              <a:buChar char="§"/>
              <a:defRPr lang="en-US" sz="2000" kern="1200" dirty="0" smtClean="0">
                <a:solidFill>
                  <a:srgbClr val="454545"/>
                </a:solidFill>
                <a:latin typeface="+mn-lt"/>
                <a:ea typeface="+mn-ea"/>
                <a:cs typeface="+mn-cs"/>
              </a:defRPr>
            </a:lvl2pPr>
            <a:lvl3pPr marL="1142972" indent="-228594" algn="l" defTabSz="914378" rtl="0" eaLnBrk="1" latinLnBrk="0" hangingPunct="1">
              <a:spcBef>
                <a:spcPct val="20000"/>
              </a:spcBef>
              <a:buFont typeface="Wingdings" panose="05000000000000000000" pitchFamily="2" charset="2"/>
              <a:buChar char="ü"/>
              <a:defRPr lang="en-US" sz="1800" kern="1200" dirty="0" smtClean="0">
                <a:solidFill>
                  <a:srgbClr val="454545"/>
                </a:solidFill>
                <a:latin typeface="+mn-lt"/>
                <a:ea typeface="+mn-ea"/>
                <a:cs typeface="+mn-cs"/>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9" name="Group 8">
            <a:extLst>
              <a:ext uri="{FF2B5EF4-FFF2-40B4-BE49-F238E27FC236}">
                <a16:creationId xmlns:a16="http://schemas.microsoft.com/office/drawing/2014/main" id="{384C336D-EBA9-50C7-E897-D392F41EFD44}"/>
              </a:ext>
            </a:extLst>
          </p:cNvPr>
          <p:cNvGrpSpPr/>
          <p:nvPr userDrawn="1"/>
        </p:nvGrpSpPr>
        <p:grpSpPr>
          <a:xfrm>
            <a:off x="457200" y="895350"/>
            <a:ext cx="8229600" cy="0"/>
            <a:chOff x="457200" y="990600"/>
            <a:chExt cx="8229600" cy="0"/>
          </a:xfrm>
        </p:grpSpPr>
        <p:cxnSp>
          <p:nvCxnSpPr>
            <p:cNvPr id="10" name="Straight Connector 9">
              <a:extLst>
                <a:ext uri="{FF2B5EF4-FFF2-40B4-BE49-F238E27FC236}">
                  <a16:creationId xmlns:a16="http://schemas.microsoft.com/office/drawing/2014/main" id="{DE9CE6FF-DF0A-CEE0-BDE0-85E9336E64B7}"/>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51B197-3011-6887-B892-453275EA855C}"/>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B96308-DA40-CA6B-F6F2-39B24DDA44B0}"/>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0616D76-979B-236A-893E-52F517D23981}"/>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F36A6E-9282-43E8-1E10-C70BF5D11794}"/>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90408D-0DB0-8CBD-1D05-4E9108AC34C2}"/>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EF054D-3DC5-455C-1D58-7592446D714F}"/>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05A261-6E2E-FA53-104C-277D1DEC9657}"/>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32949F-A91A-38DA-C57A-0D9E557E0FAA}"/>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11" name="Slide Number Placeholder 2">
            <a:extLst>
              <a:ext uri="{FF2B5EF4-FFF2-40B4-BE49-F238E27FC236}">
                <a16:creationId xmlns:a16="http://schemas.microsoft.com/office/drawing/2014/main" id="{B4405230-4F87-0930-C8B1-02D1C5E99AE4}"/>
              </a:ext>
            </a:extLst>
          </p:cNvPr>
          <p:cNvSpPr>
            <a:spLocks noGrp="1"/>
          </p:cNvSpPr>
          <p:nvPr>
            <p:ph type="sldNum" sz="quarter" idx="4"/>
          </p:nvPr>
        </p:nvSpPr>
        <p:spPr>
          <a:xfrm>
            <a:off x="6934200" y="133351"/>
            <a:ext cx="2057400" cy="274637"/>
          </a:xfrm>
          <a:prstGeom prst="rect">
            <a:avLst/>
          </a:prstGeom>
        </p:spPr>
        <p:txBody>
          <a:bodyPr/>
          <a:lstStyle/>
          <a:p>
            <a:pPr algn="r" defTabSz="914378">
              <a:defRPr/>
            </a:pPr>
            <a:fld id="{B8EC6C1D-B94A-4A9A-BD8D-A546578E37EF}" type="slidenum">
              <a:rPr lang="en-US" sz="1200" smtClean="0">
                <a:solidFill>
                  <a:srgbClr val="283446">
                    <a:tint val="75000"/>
                  </a:srgbClr>
                </a:solidFill>
              </a:rPr>
              <a:pPr algn="r" defTabSz="914378">
                <a:defRPr/>
              </a:pPr>
              <a:t>‹#›</a:t>
            </a:fld>
            <a:endParaRPr lang="en-US" sz="1200" dirty="0">
              <a:solidFill>
                <a:srgbClr val="283446">
                  <a:tint val="75000"/>
                </a:srgbClr>
              </a:solidFill>
            </a:endParaRPr>
          </a:p>
        </p:txBody>
      </p:sp>
      <p:sp>
        <p:nvSpPr>
          <p:cNvPr id="18" name="TextBox 17">
            <a:extLst>
              <a:ext uri="{FF2B5EF4-FFF2-40B4-BE49-F238E27FC236}">
                <a16:creationId xmlns:a16="http://schemas.microsoft.com/office/drawing/2014/main" id="{DAD6180E-71CB-3EE0-718A-79BC2BC395A8}"/>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22" name="TextBox 21">
            <a:extLst>
              <a:ext uri="{FF2B5EF4-FFF2-40B4-BE49-F238E27FC236}">
                <a16:creationId xmlns:a16="http://schemas.microsoft.com/office/drawing/2014/main" id="{B307211F-6957-C03A-DC33-11FD857A8862}"/>
              </a:ext>
            </a:extLst>
          </p:cNvPr>
          <p:cNvSpPr txBox="1"/>
          <p:nvPr userDrawn="1"/>
        </p:nvSpPr>
        <p:spPr>
          <a:xfrm>
            <a:off x="3855297" y="133351"/>
            <a:ext cx="1141659" cy="276999"/>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Franklin Gothic Book" panose="020B0503020102020204"/>
                <a:ea typeface="+mn-ea"/>
                <a:cs typeface="+mn-cs"/>
              </a:rPr>
              <a:t>UNCLASSIFIED</a:t>
            </a:r>
            <a:endParaRPr kumimoji="0" lang="en-US" sz="1200" b="1" i="0" u="none" strike="noStrike" kern="1200" cap="none" spc="0" normalizeH="0" baseline="0" noProof="0" dirty="0">
              <a:ln>
                <a:noFill/>
              </a:ln>
              <a:solidFill>
                <a:srgbClr val="7030A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277922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051C48"/>
                </a:solidFill>
              </a:defRPr>
            </a:lvl1pPr>
          </a:lstStyle>
          <a:p>
            <a:r>
              <a:rPr lang="en-US" dirty="0"/>
              <a:t>Different title per slide, Franklin Gothic Medium 28pt</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5" name="Group 4">
            <a:extLst>
              <a:ext uri="{FF2B5EF4-FFF2-40B4-BE49-F238E27FC236}">
                <a16:creationId xmlns:a16="http://schemas.microsoft.com/office/drawing/2014/main" id="{392E368C-8BD9-3948-F45D-B1C1D0483385}"/>
              </a:ext>
            </a:extLst>
          </p:cNvPr>
          <p:cNvGrpSpPr/>
          <p:nvPr userDrawn="1"/>
        </p:nvGrpSpPr>
        <p:grpSpPr>
          <a:xfrm>
            <a:off x="457200" y="895350"/>
            <a:ext cx="8229600" cy="0"/>
            <a:chOff x="457200" y="990600"/>
            <a:chExt cx="8229600" cy="0"/>
          </a:xfrm>
        </p:grpSpPr>
        <p:cxnSp>
          <p:nvCxnSpPr>
            <p:cNvPr id="6" name="Straight Connector 5">
              <a:extLst>
                <a:ext uri="{FF2B5EF4-FFF2-40B4-BE49-F238E27FC236}">
                  <a16:creationId xmlns:a16="http://schemas.microsoft.com/office/drawing/2014/main" id="{BAFCBDB1-8BB2-6D28-E6A9-4B9672FDDABD}"/>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C4928B-B517-CF6A-2422-17F90192DD3B}"/>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EA539B0-DEA3-0B97-25F6-57161B439896}"/>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42816FD-BAB7-8637-A19E-1D4DA94C335B}"/>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B48E0C-5E90-4E7C-DFEB-A2CC914D3011}"/>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D181B70-BDEE-E605-DB24-6EB7838902D2}"/>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1F4197C-3D57-B14D-00D8-DFEE5C1BC7A9}"/>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AEA9F5-B328-E31B-5BFF-C12388D8F88B}"/>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3E647F0-F308-E92F-BD0F-A4E0581430D0}"/>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8AEEC2BB-7CEA-8D07-5CC0-BED4C9CFCED6}"/>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16" name="TextBox 15">
            <a:extLst>
              <a:ext uri="{FF2B5EF4-FFF2-40B4-BE49-F238E27FC236}">
                <a16:creationId xmlns:a16="http://schemas.microsoft.com/office/drawing/2014/main" id="{90D58C4E-3B6D-EDF6-05A2-AEED0330EC15}"/>
              </a:ext>
            </a:extLst>
          </p:cNvPr>
          <p:cNvSpPr txBox="1"/>
          <p:nvPr userDrawn="1"/>
        </p:nvSpPr>
        <p:spPr>
          <a:xfrm>
            <a:off x="3855297" y="133351"/>
            <a:ext cx="1141659" cy="276999"/>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Franklin Gothic Book" panose="020B0503020102020204"/>
                <a:ea typeface="+mn-ea"/>
                <a:cs typeface="+mn-cs"/>
              </a:rPr>
              <a:t>UNCLASSIFIED</a:t>
            </a:r>
            <a:endParaRPr kumimoji="0" lang="en-US" sz="1200" b="1" i="0" u="none" strike="noStrike" kern="1200" cap="none" spc="0" normalizeH="0" baseline="0" noProof="0" dirty="0">
              <a:ln>
                <a:noFill/>
              </a:ln>
              <a:solidFill>
                <a:srgbClr val="7030A0"/>
              </a:solidFill>
              <a:effectLst/>
              <a:uLnTx/>
              <a:uFillTx/>
              <a:latin typeface="Franklin Gothic Book" panose="020B0503020102020204"/>
              <a:ea typeface="+mn-ea"/>
              <a:cs typeface="+mn-cs"/>
            </a:endParaRPr>
          </a:p>
        </p:txBody>
      </p:sp>
      <p:sp>
        <p:nvSpPr>
          <p:cNvPr id="3" name="Slide Number Placeholder 2">
            <a:extLst>
              <a:ext uri="{FF2B5EF4-FFF2-40B4-BE49-F238E27FC236}">
                <a16:creationId xmlns:a16="http://schemas.microsoft.com/office/drawing/2014/main" id="{7825C6D7-9CEC-47BB-9276-4F03FBE5EC29}"/>
              </a:ext>
            </a:extLst>
          </p:cNvPr>
          <p:cNvSpPr>
            <a:spLocks noGrp="1"/>
          </p:cNvSpPr>
          <p:nvPr>
            <p:ph type="sldNum" sz="quarter" idx="4"/>
          </p:nvPr>
        </p:nvSpPr>
        <p:spPr>
          <a:xfrm>
            <a:off x="6934200" y="133351"/>
            <a:ext cx="2057400" cy="274637"/>
          </a:xfrm>
          <a:prstGeom prst="rect">
            <a:avLst/>
          </a:prstGeom>
        </p:spPr>
        <p:txBody>
          <a:bodyPr/>
          <a:lstStyle/>
          <a:p>
            <a:pPr algn="r" defTabSz="914378">
              <a:defRPr/>
            </a:pPr>
            <a:fld id="{B8EC6C1D-B94A-4A9A-BD8D-A546578E37EF}" type="slidenum">
              <a:rPr lang="en-US" sz="1200" smtClean="0">
                <a:solidFill>
                  <a:srgbClr val="283446">
                    <a:tint val="75000"/>
                  </a:srgbClr>
                </a:solidFill>
              </a:rPr>
              <a:pPr algn="r" defTabSz="914378">
                <a:defRPr/>
              </a:pPr>
              <a:t>‹#›</a:t>
            </a:fld>
            <a:endParaRPr lang="en-US" sz="1200" dirty="0">
              <a:solidFill>
                <a:srgbClr val="283446">
                  <a:tint val="75000"/>
                </a:srgbClr>
              </a:solidFill>
            </a:endParaRPr>
          </a:p>
        </p:txBody>
      </p:sp>
    </p:spTree>
    <p:extLst>
      <p:ext uri="{BB962C8B-B14F-4D97-AF65-F5344CB8AC3E}">
        <p14:creationId xmlns:p14="http://schemas.microsoft.com/office/powerpoint/2010/main" val="802860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sp>
        <p:nvSpPr>
          <p:cNvPr id="3" name="Slide Number Placeholder 2">
            <a:extLst>
              <a:ext uri="{FF2B5EF4-FFF2-40B4-BE49-F238E27FC236}">
                <a16:creationId xmlns:a16="http://schemas.microsoft.com/office/drawing/2014/main" id="{CF2FD5B1-3002-092C-32B9-B63021BADDE6}"/>
              </a:ext>
            </a:extLst>
          </p:cNvPr>
          <p:cNvSpPr>
            <a:spLocks noGrp="1"/>
          </p:cNvSpPr>
          <p:nvPr>
            <p:ph type="sldNum" sz="quarter" idx="4"/>
          </p:nvPr>
        </p:nvSpPr>
        <p:spPr>
          <a:xfrm>
            <a:off x="6934200" y="133351"/>
            <a:ext cx="2057400" cy="274637"/>
          </a:xfrm>
          <a:prstGeom prst="rect">
            <a:avLst/>
          </a:prstGeom>
        </p:spPr>
        <p:txBody>
          <a:bodyPr/>
          <a:lstStyle/>
          <a:p>
            <a:pPr algn="r" defTabSz="914378">
              <a:defRPr/>
            </a:pPr>
            <a:fld id="{B8EC6C1D-B94A-4A9A-BD8D-A546578E37EF}" type="slidenum">
              <a:rPr lang="en-US" sz="1200" smtClean="0">
                <a:solidFill>
                  <a:srgbClr val="283446">
                    <a:tint val="75000"/>
                  </a:srgbClr>
                </a:solidFill>
              </a:rPr>
              <a:pPr algn="r" defTabSz="914378">
                <a:defRPr/>
              </a:pPr>
              <a:t>‹#›</a:t>
            </a:fld>
            <a:endParaRPr lang="en-US" sz="1200" dirty="0">
              <a:solidFill>
                <a:srgbClr val="283446">
                  <a:tint val="75000"/>
                </a:srgbClr>
              </a:solidFill>
            </a:endParaRPr>
          </a:p>
        </p:txBody>
      </p:sp>
      <p:sp>
        <p:nvSpPr>
          <p:cNvPr id="5" name="TextBox 4">
            <a:extLst>
              <a:ext uri="{FF2B5EF4-FFF2-40B4-BE49-F238E27FC236}">
                <a16:creationId xmlns:a16="http://schemas.microsoft.com/office/drawing/2014/main" id="{917A40D6-07E8-5913-1D28-D7B2D65425CD}"/>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2321400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a:solidFill>
                  <a:srgbClr val="051C48"/>
                </a:solidFill>
              </a:defRPr>
            </a:lvl1pPr>
          </a:lstStyle>
          <a:p>
            <a:r>
              <a:rPr lang="en-US" dirty="0"/>
              <a:t>Different title per slide, Franklin Gothic Medium 28pt</a:t>
            </a:r>
          </a:p>
        </p:txBody>
      </p:sp>
      <p:sp>
        <p:nvSpPr>
          <p:cNvPr id="3" name="Content Placeholder 2"/>
          <p:cNvSpPr>
            <a:spLocks noGrp="1"/>
          </p:cNvSpPr>
          <p:nvPr>
            <p:ph sz="half" idx="1"/>
          </p:nvPr>
        </p:nvSpPr>
        <p:spPr>
          <a:xfrm>
            <a:off x="457200" y="1123950"/>
            <a:ext cx="4038600" cy="3276600"/>
          </a:xfrm>
        </p:spPr>
        <p:txBody>
          <a:bodyPr/>
          <a:lstStyle>
            <a:lvl1pPr marL="342892" indent="-342892">
              <a:buClr>
                <a:srgbClr val="582831"/>
              </a:buClr>
              <a:buFont typeface="Arial" panose="020B0604020202020204" pitchFamily="34" charset="0"/>
              <a:buChar char="•"/>
              <a:defRPr sz="2200">
                <a:solidFill>
                  <a:srgbClr val="454545"/>
                </a:solidFill>
              </a:defRPr>
            </a:lvl1pPr>
            <a:lvl2pPr marL="742931" indent="-285743">
              <a:buClr>
                <a:srgbClr val="092068"/>
              </a:buClr>
              <a:buFont typeface="Wingdings" panose="05000000000000000000" pitchFamily="2" charset="2"/>
              <a:buChar char="§"/>
              <a:defRPr sz="2000">
                <a:solidFill>
                  <a:srgbClr val="454545"/>
                </a:solidFill>
              </a:defRPr>
            </a:lvl2pPr>
            <a:lvl3pPr marL="1142972" indent="-228594">
              <a:buFont typeface="Wingdings" panose="05000000000000000000" pitchFamily="2" charset="2"/>
              <a:buChar char="ü"/>
              <a:defRPr sz="1800">
                <a:solidFill>
                  <a:srgbClr val="454545"/>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123950"/>
            <a:ext cx="4038600" cy="3276600"/>
          </a:xfrm>
        </p:spPr>
        <p:txBody>
          <a:bodyPr>
            <a:normAutofit/>
          </a:bodyPr>
          <a:lstStyle>
            <a:lvl1pPr marL="342892" indent="-342892" algn="l" defTabSz="914378" rtl="0" eaLnBrk="1" latinLnBrk="0" hangingPunct="1">
              <a:spcBef>
                <a:spcPct val="20000"/>
              </a:spcBef>
              <a:buClr>
                <a:srgbClr val="582831"/>
              </a:buClr>
              <a:buFont typeface="Arial" panose="020B0604020202020204" pitchFamily="34" charset="0"/>
              <a:buChar char="•"/>
              <a:defRPr lang="en-US" sz="2200" kern="1200" dirty="0" smtClean="0">
                <a:solidFill>
                  <a:srgbClr val="454545"/>
                </a:solidFill>
                <a:latin typeface="+mn-lt"/>
                <a:ea typeface="+mn-ea"/>
                <a:cs typeface="+mn-cs"/>
              </a:defRPr>
            </a:lvl1pPr>
            <a:lvl2pPr marL="800080" indent="-342892" algn="l" defTabSz="914378" rtl="0" eaLnBrk="1" latinLnBrk="0" hangingPunct="1">
              <a:spcBef>
                <a:spcPct val="20000"/>
              </a:spcBef>
              <a:buClr>
                <a:srgbClr val="092068"/>
              </a:buClr>
              <a:buFont typeface="Wingdings" panose="05000000000000000000" pitchFamily="2" charset="2"/>
              <a:buChar char="§"/>
              <a:defRPr lang="en-US" sz="2000" kern="1200" dirty="0" smtClean="0">
                <a:solidFill>
                  <a:srgbClr val="454545"/>
                </a:solidFill>
                <a:latin typeface="+mn-lt"/>
                <a:ea typeface="+mn-ea"/>
                <a:cs typeface="+mn-cs"/>
              </a:defRPr>
            </a:lvl2pPr>
            <a:lvl3pPr marL="1142972" indent="-228594" algn="l" defTabSz="914378" rtl="0" eaLnBrk="1" latinLnBrk="0" hangingPunct="1">
              <a:spcBef>
                <a:spcPct val="20000"/>
              </a:spcBef>
              <a:buFont typeface="Wingdings" panose="05000000000000000000" pitchFamily="2" charset="2"/>
              <a:buChar char="ü"/>
              <a:defRPr lang="en-US" sz="1800" kern="1200" dirty="0" smtClean="0">
                <a:solidFill>
                  <a:srgbClr val="454545"/>
                </a:solidFill>
                <a:latin typeface="+mn-lt"/>
                <a:ea typeface="+mn-ea"/>
                <a:cs typeface="+mn-cs"/>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9" name="Group 8">
            <a:extLst>
              <a:ext uri="{FF2B5EF4-FFF2-40B4-BE49-F238E27FC236}">
                <a16:creationId xmlns:a16="http://schemas.microsoft.com/office/drawing/2014/main" id="{384C336D-EBA9-50C7-E897-D392F41EFD44}"/>
              </a:ext>
            </a:extLst>
          </p:cNvPr>
          <p:cNvGrpSpPr/>
          <p:nvPr userDrawn="1"/>
        </p:nvGrpSpPr>
        <p:grpSpPr>
          <a:xfrm>
            <a:off x="457200" y="895350"/>
            <a:ext cx="8229600" cy="0"/>
            <a:chOff x="457200" y="990600"/>
            <a:chExt cx="8229600" cy="0"/>
          </a:xfrm>
        </p:grpSpPr>
        <p:cxnSp>
          <p:nvCxnSpPr>
            <p:cNvPr id="10" name="Straight Connector 9">
              <a:extLst>
                <a:ext uri="{FF2B5EF4-FFF2-40B4-BE49-F238E27FC236}">
                  <a16:creationId xmlns:a16="http://schemas.microsoft.com/office/drawing/2014/main" id="{DE9CE6FF-DF0A-CEE0-BDE0-85E9336E64B7}"/>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51B197-3011-6887-B892-453275EA855C}"/>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B96308-DA40-CA6B-F6F2-39B24DDA44B0}"/>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0616D76-979B-236A-893E-52F517D23981}"/>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F36A6E-9282-43E8-1E10-C70BF5D11794}"/>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90408D-0DB0-8CBD-1D05-4E9108AC34C2}"/>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EF054D-3DC5-455C-1D58-7592446D714F}"/>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05A261-6E2E-FA53-104C-277D1DEC9657}"/>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32949F-A91A-38DA-C57A-0D9E557E0FAA}"/>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245027EB-CF3A-A284-983F-AFB10C561230}"/>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5" name="Slide Number Placeholder 4">
            <a:extLst>
              <a:ext uri="{FF2B5EF4-FFF2-40B4-BE49-F238E27FC236}">
                <a16:creationId xmlns:a16="http://schemas.microsoft.com/office/drawing/2014/main" id="{6F087F48-7A4F-B567-AFE1-C1C56E32EE7F}"/>
              </a:ext>
            </a:extLst>
          </p:cNvPr>
          <p:cNvSpPr>
            <a:spLocks noGrp="1"/>
          </p:cNvSpPr>
          <p:nvPr>
            <p:ph type="sldNum" sz="quarter" idx="4"/>
          </p:nvPr>
        </p:nvSpPr>
        <p:spPr>
          <a:xfrm>
            <a:off x="7010400" y="133351"/>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002540B9-D82F-44A3-9899-A5422F2D74D5}" type="slidenum">
              <a:rPr lang="en-US" smtClean="0"/>
              <a:t>‹#›</a:t>
            </a:fld>
            <a:endParaRPr lang="en-US"/>
          </a:p>
        </p:txBody>
      </p:sp>
      <p:sp>
        <p:nvSpPr>
          <p:cNvPr id="6" name="TextBox 5">
            <a:extLst>
              <a:ext uri="{FF2B5EF4-FFF2-40B4-BE49-F238E27FC236}">
                <a16:creationId xmlns:a16="http://schemas.microsoft.com/office/drawing/2014/main" id="{2AD88EE8-08A9-C8FB-9E8A-CB1F69A5F05C}"/>
              </a:ext>
            </a:extLst>
          </p:cNvPr>
          <p:cNvSpPr txBox="1"/>
          <p:nvPr userDrawn="1"/>
        </p:nvSpPr>
        <p:spPr>
          <a:xfrm>
            <a:off x="3855297" y="133351"/>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2158264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0099" y="2536031"/>
            <a:ext cx="7543800" cy="1102519"/>
          </a:xfrm>
        </p:spPr>
        <p:txBody>
          <a:bodyPr>
            <a:normAutofit/>
          </a:bodyPr>
          <a:lstStyle>
            <a:lvl1pPr>
              <a:defRPr sz="3200" b="1" baseline="0">
                <a:solidFill>
                  <a:srgbClr val="092068"/>
                </a:solidFill>
                <a:latin typeface="Franklin Gothic Medium" panose="020B0603020102020204" pitchFamily="34" charset="0"/>
              </a:defRPr>
            </a:lvl1pPr>
          </a:lstStyle>
          <a:p>
            <a:r>
              <a:rPr lang="en-US" dirty="0"/>
              <a:t>Title, Franklin Gothic Medium, 32pt</a:t>
            </a:r>
          </a:p>
        </p:txBody>
      </p:sp>
      <p:sp>
        <p:nvSpPr>
          <p:cNvPr id="3" name="Subtitle 2"/>
          <p:cNvSpPr>
            <a:spLocks noGrp="1"/>
          </p:cNvSpPr>
          <p:nvPr>
            <p:ph type="subTitle" idx="1" hasCustomPrompt="1"/>
          </p:nvPr>
        </p:nvSpPr>
        <p:spPr>
          <a:xfrm>
            <a:off x="1371599" y="3638550"/>
            <a:ext cx="6400800" cy="914400"/>
          </a:xfrm>
        </p:spPr>
        <p:txBody>
          <a:bodyPr>
            <a:normAutofit/>
          </a:bodyPr>
          <a:lstStyle>
            <a:lvl1pPr marL="0" indent="0" algn="ctr">
              <a:buNone/>
              <a:defRPr sz="2400" b="1" baseline="0">
                <a:solidFill>
                  <a:srgbClr val="454545"/>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br>
              <a:rPr lang="en-US" dirty="0"/>
            </a:br>
            <a:r>
              <a:rPr lang="en-US" dirty="0"/>
              <a:t>Month DD, YYYY</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9265" y="557961"/>
            <a:ext cx="1845469" cy="1845469"/>
          </a:xfrm>
          <a:prstGeom prst="rect">
            <a:avLst/>
          </a:prstGeom>
        </p:spPr>
      </p:pic>
      <p:sp>
        <p:nvSpPr>
          <p:cNvPr id="5" name="TextBox 4"/>
          <p:cNvSpPr txBox="1"/>
          <p:nvPr/>
        </p:nvSpPr>
        <p:spPr>
          <a:xfrm>
            <a:off x="3925269" y="100985"/>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2037601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baseline="0">
                <a:solidFill>
                  <a:srgbClr val="092068"/>
                </a:solidFill>
              </a:defRPr>
            </a:lvl1pPr>
          </a:lstStyle>
          <a:p>
            <a:r>
              <a:rPr lang="en-US" dirty="0"/>
              <a:t>Different title per slide, Franklin Gothic Medium 28pt</a:t>
            </a:r>
          </a:p>
        </p:txBody>
      </p:sp>
      <p:sp>
        <p:nvSpPr>
          <p:cNvPr id="3" name="Content Placeholder 2"/>
          <p:cNvSpPr>
            <a:spLocks noGrp="1"/>
          </p:cNvSpPr>
          <p:nvPr>
            <p:ph idx="1" hasCustomPrompt="1"/>
          </p:nvPr>
        </p:nvSpPr>
        <p:spPr>
          <a:xfrm>
            <a:off x="457200" y="1123950"/>
            <a:ext cx="8229600" cy="3276599"/>
          </a:xfrm>
        </p:spPr>
        <p:txBody>
          <a:bodyPr/>
          <a:lstStyle>
            <a:lvl1pPr marL="342900" indent="-342900">
              <a:buClr>
                <a:srgbClr val="582831"/>
              </a:buClr>
              <a:buSzPct val="125000"/>
              <a:buFont typeface="Arial" panose="020B0604020202020204" pitchFamily="34" charset="0"/>
              <a:buChar char="•"/>
              <a:defRPr sz="2200">
                <a:solidFill>
                  <a:srgbClr val="454545"/>
                </a:solidFill>
                <a:latin typeface="Franklin Gothic Book" panose="020B0503020102020204" pitchFamily="34" charset="0"/>
              </a:defRPr>
            </a:lvl1pPr>
            <a:lvl2pPr marL="742950" indent="-285750">
              <a:buClr>
                <a:srgbClr val="092068"/>
              </a:buClr>
              <a:buFont typeface="Wingdings" panose="05000000000000000000" pitchFamily="2" charset="2"/>
              <a:buChar char="§"/>
              <a:defRPr sz="2000">
                <a:solidFill>
                  <a:srgbClr val="454545"/>
                </a:solidFill>
                <a:latin typeface="Franklin Gothic Book" panose="020B0503020102020204" pitchFamily="34" charset="0"/>
              </a:defRPr>
            </a:lvl2pPr>
            <a:lvl3pPr marL="1143000" indent="-228600">
              <a:buClr>
                <a:srgbClr val="6C82A7"/>
              </a:buClr>
              <a:buFont typeface="Wingdings" panose="05000000000000000000" pitchFamily="2" charset="2"/>
              <a:buChar char="ü"/>
              <a:defRPr sz="1800">
                <a:solidFill>
                  <a:srgbClr val="454545"/>
                </a:solidFill>
                <a:latin typeface="Franklin Gothic Book" panose="020B0503020102020204" pitchFamily="34" charset="0"/>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298" y="4594623"/>
            <a:ext cx="555804" cy="555804"/>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58200" y="4643925"/>
            <a:ext cx="457200" cy="457200"/>
          </a:xfrm>
          <a:prstGeom prst="rect">
            <a:avLst/>
          </a:prstGeom>
        </p:spPr>
      </p:pic>
      <p:grpSp>
        <p:nvGrpSpPr>
          <p:cNvPr id="17" name="Group 16"/>
          <p:cNvGrpSpPr/>
          <p:nvPr/>
        </p:nvGrpSpPr>
        <p:grpSpPr>
          <a:xfrm>
            <a:off x="457200" y="990600"/>
            <a:ext cx="8229600" cy="0"/>
            <a:chOff x="457200" y="990600"/>
            <a:chExt cx="8229600" cy="0"/>
          </a:xfrm>
        </p:grpSpPr>
        <p:cxnSp>
          <p:nvCxnSpPr>
            <p:cNvPr id="18" name="Straight Connector 17"/>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pic>
        <p:nvPicPr>
          <p:cNvPr id="25" name="Picture 2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6" name="Pictur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27" name="Group 26"/>
          <p:cNvGrpSpPr/>
          <p:nvPr userDrawn="1"/>
        </p:nvGrpSpPr>
        <p:grpSpPr>
          <a:xfrm>
            <a:off x="457200" y="990600"/>
            <a:ext cx="8229600" cy="0"/>
            <a:chOff x="457200" y="990600"/>
            <a:chExt cx="8229600" cy="0"/>
          </a:xfrm>
        </p:grpSpPr>
        <p:cxnSp>
          <p:nvCxnSpPr>
            <p:cNvPr id="28" name="Straight Connector 27"/>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2A5B28FE-8479-6C87-8BC8-342E160AFF88}"/>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6" name="Slide Number Placeholder 5">
            <a:extLst>
              <a:ext uri="{FF2B5EF4-FFF2-40B4-BE49-F238E27FC236}">
                <a16:creationId xmlns:a16="http://schemas.microsoft.com/office/drawing/2014/main" id="{8C73B7EF-50D1-7F16-8415-0D7FE3B0A499}"/>
              </a:ext>
            </a:extLst>
          </p:cNvPr>
          <p:cNvSpPr>
            <a:spLocks noGrp="1"/>
          </p:cNvSpPr>
          <p:nvPr>
            <p:ph type="sldNum" sz="quarter" idx="4"/>
          </p:nvPr>
        </p:nvSpPr>
        <p:spPr>
          <a:xfrm>
            <a:off x="8301255" y="57150"/>
            <a:ext cx="771089" cy="365125"/>
          </a:xfrm>
          <a:prstGeom prst="rect">
            <a:avLst/>
          </a:prstGeom>
        </p:spPr>
        <p:txBody>
          <a:bodyPr/>
          <a:lstStyle>
            <a:lvl1pPr algn="r">
              <a:defRPr sz="1200">
                <a:solidFill>
                  <a:schemeClr val="tx1"/>
                </a:solidFill>
              </a:defRPr>
            </a:lvl1pPr>
          </a:lstStyle>
          <a:p>
            <a:fld id="{6D22F896-40B5-4ADD-8801-0D06FADFA095}" type="slidenum">
              <a:rPr lang="en-US" smtClean="0"/>
              <a:pPr/>
              <a:t>‹#›</a:t>
            </a:fld>
            <a:endParaRPr lang="en-US" dirty="0"/>
          </a:p>
        </p:txBody>
      </p:sp>
      <p:sp>
        <p:nvSpPr>
          <p:cNvPr id="5" name="TextBox 4">
            <a:extLst>
              <a:ext uri="{FF2B5EF4-FFF2-40B4-BE49-F238E27FC236}">
                <a16:creationId xmlns:a16="http://schemas.microsoft.com/office/drawing/2014/main" id="{78532FE9-307B-1DE2-300D-601C6E93D3BE}"/>
              </a:ext>
            </a:extLst>
          </p:cNvPr>
          <p:cNvSpPr txBox="1"/>
          <p:nvPr userDrawn="1"/>
        </p:nvSpPr>
        <p:spPr>
          <a:xfrm>
            <a:off x="3855296" y="-190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3447129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051C48"/>
                </a:solidFill>
              </a:defRPr>
            </a:lvl1pPr>
          </a:lstStyle>
          <a:p>
            <a:r>
              <a:rPr lang="en-US" dirty="0"/>
              <a:t>Different title per slide, Franklin Gothic Medium 28pt</a:t>
            </a:r>
          </a:p>
        </p:txBody>
      </p:sp>
      <p:sp>
        <p:nvSpPr>
          <p:cNvPr id="9" name="TextBox 8"/>
          <p:cNvSpPr txBox="1"/>
          <p:nvPr userDrawn="1"/>
        </p:nvSpPr>
        <p:spPr>
          <a:xfrm>
            <a:off x="1182432" y="4695377"/>
            <a:ext cx="67791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a:p>
            <a:pPr algn="ctr"/>
            <a:endParaRPr lang="en-US" sz="1200" baseline="0" dirty="0">
              <a:solidFill>
                <a:schemeClr val="bg1"/>
              </a:solidFill>
              <a:latin typeface="Garamond" panose="02020404030301010803" pitchFamily="18" charset="0"/>
            </a:endParaRP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23" name="Group 22"/>
          <p:cNvGrpSpPr/>
          <p:nvPr userDrawn="1"/>
        </p:nvGrpSpPr>
        <p:grpSpPr>
          <a:xfrm>
            <a:off x="457200" y="990600"/>
            <a:ext cx="8229600" cy="0"/>
            <a:chOff x="457200" y="990600"/>
            <a:chExt cx="8229600" cy="0"/>
          </a:xfrm>
        </p:grpSpPr>
        <p:cxnSp>
          <p:nvCxnSpPr>
            <p:cNvPr id="24" name="Straight Connector 23"/>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1">
            <a:extLst>
              <a:ext uri="{FF2B5EF4-FFF2-40B4-BE49-F238E27FC236}">
                <a16:creationId xmlns:a16="http://schemas.microsoft.com/office/drawing/2014/main" id="{9956EE2E-720E-26DD-4027-F57731D51248}"/>
              </a:ext>
            </a:extLst>
          </p:cNvPr>
          <p:cNvSpPr txBox="1">
            <a:spLocks/>
          </p:cNvSpPr>
          <p:nvPr userDrawn="1"/>
        </p:nvSpPr>
        <p:spPr>
          <a:xfrm>
            <a:off x="8301255" y="57150"/>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9F9252A5-A7E0-DC82-0070-622E12AED8AE}"/>
              </a:ext>
            </a:extLst>
          </p:cNvPr>
          <p:cNvSpPr txBox="1"/>
          <p:nvPr userDrawn="1"/>
        </p:nvSpPr>
        <p:spPr>
          <a:xfrm>
            <a:off x="3855296" y="-190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16305282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a:solidFill>
                  <a:srgbClr val="051C48"/>
                </a:solidFill>
              </a:defRPr>
            </a:lvl1pPr>
          </a:lstStyle>
          <a:p>
            <a:r>
              <a:rPr lang="en-US" dirty="0"/>
              <a:t>Different title per slide, Franklin Gothic Medium 28pt</a:t>
            </a:r>
          </a:p>
        </p:txBody>
      </p:sp>
      <p:sp>
        <p:nvSpPr>
          <p:cNvPr id="3" name="Content Placeholder 2"/>
          <p:cNvSpPr>
            <a:spLocks noGrp="1"/>
          </p:cNvSpPr>
          <p:nvPr>
            <p:ph sz="half" idx="1"/>
          </p:nvPr>
        </p:nvSpPr>
        <p:spPr>
          <a:xfrm>
            <a:off x="457200" y="1123950"/>
            <a:ext cx="4038600" cy="3276600"/>
          </a:xfrm>
        </p:spPr>
        <p:txBody>
          <a:bodyPr/>
          <a:lstStyle>
            <a:lvl1pPr marL="342900" indent="-342900">
              <a:buClr>
                <a:srgbClr val="582831"/>
              </a:buClr>
              <a:buFont typeface="Arial" panose="020B0604020202020204" pitchFamily="34" charset="0"/>
              <a:buChar char="•"/>
              <a:defRPr sz="2200">
                <a:solidFill>
                  <a:srgbClr val="454545"/>
                </a:solidFill>
              </a:defRPr>
            </a:lvl1pPr>
            <a:lvl2pPr marL="742950" indent="-285750">
              <a:buClr>
                <a:srgbClr val="092068"/>
              </a:buClr>
              <a:buFont typeface="Wingdings" panose="05000000000000000000" pitchFamily="2" charset="2"/>
              <a:buChar char="§"/>
              <a:defRPr sz="2000">
                <a:solidFill>
                  <a:srgbClr val="454545"/>
                </a:solidFill>
              </a:defRPr>
            </a:lvl2pPr>
            <a:lvl3pPr marL="1143000" indent="-228600">
              <a:buFont typeface="Wingdings" panose="05000000000000000000" pitchFamily="2" charset="2"/>
              <a:buChar char="ü"/>
              <a:defRPr sz="1800">
                <a:solidFill>
                  <a:srgbClr val="454545"/>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123950"/>
            <a:ext cx="4038600" cy="3276600"/>
          </a:xfrm>
        </p:spPr>
        <p:txBody>
          <a:bodyPr>
            <a:normAutofit/>
          </a:bodyPr>
          <a:lstStyle>
            <a:lvl1pPr marL="342900" indent="-342900" algn="l" defTabSz="914400" rtl="0" eaLnBrk="1" latinLnBrk="0" hangingPunct="1">
              <a:spcBef>
                <a:spcPct val="20000"/>
              </a:spcBef>
              <a:buClr>
                <a:srgbClr val="582831"/>
              </a:buClr>
              <a:buFont typeface="Arial" panose="020B0604020202020204" pitchFamily="34" charset="0"/>
              <a:buChar char="•"/>
              <a:defRPr lang="en-US" sz="2200" kern="1200" dirty="0" smtClean="0">
                <a:solidFill>
                  <a:srgbClr val="454545"/>
                </a:solidFill>
                <a:latin typeface="+mn-lt"/>
                <a:ea typeface="+mn-ea"/>
                <a:cs typeface="+mn-cs"/>
              </a:defRPr>
            </a:lvl1pPr>
            <a:lvl2pPr marL="800100" indent="-342900" algn="l" defTabSz="914400" rtl="0" eaLnBrk="1" latinLnBrk="0" hangingPunct="1">
              <a:spcBef>
                <a:spcPct val="20000"/>
              </a:spcBef>
              <a:buClr>
                <a:srgbClr val="092068"/>
              </a:buClr>
              <a:buFont typeface="Wingdings" panose="05000000000000000000" pitchFamily="2" charset="2"/>
              <a:buChar char="§"/>
              <a:defRPr lang="en-US" sz="2000" kern="1200" dirty="0" smtClean="0">
                <a:solidFill>
                  <a:srgbClr val="454545"/>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ü"/>
              <a:defRPr lang="en-US" sz="1800" kern="1200" dirty="0" smtClean="0">
                <a:solidFill>
                  <a:srgbClr val="454545"/>
                </a:solidFill>
                <a:latin typeface="+mn-lt"/>
                <a:ea typeface="+mn-ea"/>
                <a:cs typeface="+mn-cs"/>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pic>
        <p:nvPicPr>
          <p:cNvPr id="23" name="Picture 2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298" y="4594623"/>
            <a:ext cx="555804" cy="555804"/>
          </a:xfrm>
          <a:prstGeom prst="rect">
            <a:avLst/>
          </a:prstGeom>
        </p:spPr>
      </p:pic>
      <p:pic>
        <p:nvPicPr>
          <p:cNvPr id="24" name="Pictur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58200" y="4643925"/>
            <a:ext cx="457200" cy="457200"/>
          </a:xfrm>
          <a:prstGeom prst="rect">
            <a:avLst/>
          </a:prstGeom>
        </p:spPr>
      </p:pic>
      <p:grpSp>
        <p:nvGrpSpPr>
          <p:cNvPr id="25" name="Group 24"/>
          <p:cNvGrpSpPr/>
          <p:nvPr/>
        </p:nvGrpSpPr>
        <p:grpSpPr>
          <a:xfrm>
            <a:off x="457200" y="990600"/>
            <a:ext cx="8229600" cy="0"/>
            <a:chOff x="457200" y="990600"/>
            <a:chExt cx="8229600" cy="0"/>
          </a:xfrm>
        </p:grpSpPr>
        <p:cxnSp>
          <p:nvCxnSpPr>
            <p:cNvPr id="26" name="Straight Connector 25"/>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3855297" y="4359087"/>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35" name="Group 34"/>
          <p:cNvGrpSpPr/>
          <p:nvPr userDrawn="1"/>
        </p:nvGrpSpPr>
        <p:grpSpPr>
          <a:xfrm>
            <a:off x="457200" y="990600"/>
            <a:ext cx="8229600" cy="0"/>
            <a:chOff x="457200" y="990600"/>
            <a:chExt cx="8229600" cy="0"/>
          </a:xfrm>
        </p:grpSpPr>
        <p:cxnSp>
          <p:nvCxnSpPr>
            <p:cNvPr id="36" name="Straight Connector 35"/>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53DE2975-4B3D-41A3-B937-61E5C0FA0F32}"/>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7" name="Slide Number Placeholder 5">
            <a:extLst>
              <a:ext uri="{FF2B5EF4-FFF2-40B4-BE49-F238E27FC236}">
                <a16:creationId xmlns:a16="http://schemas.microsoft.com/office/drawing/2014/main" id="{E458A7B5-AC7A-73B8-E8EF-5F570D79B90B}"/>
              </a:ext>
            </a:extLst>
          </p:cNvPr>
          <p:cNvSpPr>
            <a:spLocks noGrp="1"/>
          </p:cNvSpPr>
          <p:nvPr>
            <p:ph type="sldNum" sz="quarter" idx="4"/>
          </p:nvPr>
        </p:nvSpPr>
        <p:spPr>
          <a:xfrm>
            <a:off x="8301255" y="57150"/>
            <a:ext cx="771089" cy="365125"/>
          </a:xfrm>
          <a:prstGeom prst="rect">
            <a:avLst/>
          </a:prstGeom>
        </p:spPr>
        <p:txBody>
          <a:bodyPr/>
          <a:lstStyle>
            <a:lvl1pPr algn="r">
              <a:defRPr sz="12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70280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a:solidFill>
                  <a:srgbClr val="051C48"/>
                </a:solidFill>
              </a:defRPr>
            </a:lvl1pPr>
          </a:lstStyle>
          <a:p>
            <a:r>
              <a:rPr lang="en-US" dirty="0"/>
              <a:t>Different title per slide, Franklin Gothic Medium 28pt</a:t>
            </a:r>
          </a:p>
        </p:txBody>
      </p:sp>
      <p:pic>
        <p:nvPicPr>
          <p:cNvPr id="21" name="Picture 2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298" y="4594623"/>
            <a:ext cx="555804" cy="555804"/>
          </a:xfrm>
          <a:prstGeom prst="rect">
            <a:avLst/>
          </a:prstGeom>
        </p:spPr>
      </p:pic>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58200" y="4643925"/>
            <a:ext cx="457200" cy="457200"/>
          </a:xfrm>
          <a:prstGeom prst="rect">
            <a:avLst/>
          </a:prstGeom>
        </p:spPr>
      </p:pic>
      <p:grpSp>
        <p:nvGrpSpPr>
          <p:cNvPr id="23" name="Group 22"/>
          <p:cNvGrpSpPr/>
          <p:nvPr/>
        </p:nvGrpSpPr>
        <p:grpSpPr>
          <a:xfrm>
            <a:off x="457200" y="990600"/>
            <a:ext cx="8229600" cy="0"/>
            <a:chOff x="457200" y="990600"/>
            <a:chExt cx="8229600" cy="0"/>
          </a:xfrm>
        </p:grpSpPr>
        <p:cxnSp>
          <p:nvCxnSpPr>
            <p:cNvPr id="24" name="Straight Connector 23"/>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3855297" y="4359087"/>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7" name="Slide Number Placeholder 5"/>
          <p:cNvSpPr>
            <a:spLocks noGrp="1"/>
          </p:cNvSpPr>
          <p:nvPr>
            <p:ph type="sldNum" sz="quarter" idx="4"/>
          </p:nvPr>
        </p:nvSpPr>
        <p:spPr>
          <a:xfrm>
            <a:off x="8301255" y="57150"/>
            <a:ext cx="771089" cy="365125"/>
          </a:xfrm>
          <a:prstGeom prst="rect">
            <a:avLst/>
          </a:prstGeom>
        </p:spPr>
        <p:txBody>
          <a:bodyPr/>
          <a:lstStyle>
            <a:lvl1pPr algn="r">
              <a:defRPr sz="1200">
                <a:solidFill>
                  <a:schemeClr val="tx1"/>
                </a:solidFill>
              </a:defRPr>
            </a:lvl1pPr>
          </a:lstStyle>
          <a:p>
            <a:fld id="{6D22F896-40B5-4ADD-8801-0D06FADFA095}" type="slidenum">
              <a:rPr lang="en-US" smtClean="0"/>
              <a:pPr/>
              <a:t>‹#›</a:t>
            </a:fld>
            <a:endParaRPr lang="en-US" dirty="0"/>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33" name="Group 32"/>
          <p:cNvGrpSpPr/>
          <p:nvPr userDrawn="1"/>
        </p:nvGrpSpPr>
        <p:grpSpPr>
          <a:xfrm>
            <a:off x="457200" y="990600"/>
            <a:ext cx="8229600" cy="0"/>
            <a:chOff x="457200" y="990600"/>
            <a:chExt cx="8229600" cy="0"/>
          </a:xfrm>
        </p:grpSpPr>
        <p:cxnSp>
          <p:nvCxnSpPr>
            <p:cNvPr id="34" name="Straight Connector 33"/>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1374679B-04FB-AE4C-29D2-936D1F66CCE1}"/>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9880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298" y="4594623"/>
            <a:ext cx="555804" cy="555804"/>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58200" y="4643925"/>
            <a:ext cx="457200" cy="457200"/>
          </a:xfrm>
          <a:prstGeom prst="rect">
            <a:avLst/>
          </a:prstGeom>
        </p:spPr>
      </p:pic>
      <p:sp>
        <p:nvSpPr>
          <p:cNvPr id="9" name="TextBox 8"/>
          <p:cNvSpPr txBox="1"/>
          <p:nvPr/>
        </p:nvSpPr>
        <p:spPr>
          <a:xfrm>
            <a:off x="3855297" y="4359087"/>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sp>
        <p:nvSpPr>
          <p:cNvPr id="3" name="TextBox 2">
            <a:extLst>
              <a:ext uri="{FF2B5EF4-FFF2-40B4-BE49-F238E27FC236}">
                <a16:creationId xmlns:a16="http://schemas.microsoft.com/office/drawing/2014/main" id="{F0868944-6ADA-0222-A4E8-1D1A4CD33557}"/>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2" name="Slide Number Placeholder 5">
            <a:extLst>
              <a:ext uri="{FF2B5EF4-FFF2-40B4-BE49-F238E27FC236}">
                <a16:creationId xmlns:a16="http://schemas.microsoft.com/office/drawing/2014/main" id="{FA8F483D-8DCB-E6B1-9583-69D06F509611}"/>
              </a:ext>
            </a:extLst>
          </p:cNvPr>
          <p:cNvSpPr>
            <a:spLocks noGrp="1"/>
          </p:cNvSpPr>
          <p:nvPr>
            <p:ph type="sldNum" sz="quarter" idx="4"/>
          </p:nvPr>
        </p:nvSpPr>
        <p:spPr>
          <a:xfrm>
            <a:off x="8301255" y="57150"/>
            <a:ext cx="771089" cy="365125"/>
          </a:xfrm>
          <a:prstGeom prst="rect">
            <a:avLst/>
          </a:prstGeom>
        </p:spPr>
        <p:txBody>
          <a:bodyPr/>
          <a:lstStyle>
            <a:lvl1pPr algn="r">
              <a:defRPr sz="12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32408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23950"/>
            <a:ext cx="4038600" cy="3276600"/>
          </a:xfrm>
        </p:spPr>
        <p:txBody>
          <a:bodyPr/>
          <a:lstStyle>
            <a:lvl1pPr marL="342900" indent="-342900">
              <a:buClr>
                <a:srgbClr val="582831"/>
              </a:buClr>
              <a:buFont typeface="Arial" panose="020B0604020202020204" pitchFamily="34" charset="0"/>
              <a:buChar char="•"/>
              <a:defRPr sz="2200">
                <a:solidFill>
                  <a:srgbClr val="454545"/>
                </a:solidFill>
              </a:defRPr>
            </a:lvl1pPr>
            <a:lvl2pPr marL="742950" indent="-285750">
              <a:buClr>
                <a:srgbClr val="092068"/>
              </a:buClr>
              <a:buFont typeface="Wingdings" panose="05000000000000000000" pitchFamily="2" charset="2"/>
              <a:buChar char="§"/>
              <a:defRPr sz="2000">
                <a:solidFill>
                  <a:srgbClr val="454545"/>
                </a:solidFill>
              </a:defRPr>
            </a:lvl2pPr>
            <a:lvl3pPr marL="1143000" indent="-228600">
              <a:buFont typeface="Wingdings" panose="05000000000000000000" pitchFamily="2" charset="2"/>
              <a:buChar char="ü"/>
              <a:defRPr sz="1800">
                <a:solidFill>
                  <a:srgbClr val="454545"/>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123950"/>
            <a:ext cx="4038600" cy="3276600"/>
          </a:xfrm>
        </p:spPr>
        <p:txBody>
          <a:bodyPr>
            <a:normAutofit/>
          </a:bodyPr>
          <a:lstStyle>
            <a:lvl1pPr marL="342900" indent="-342900" algn="l" defTabSz="914400" rtl="0" eaLnBrk="1" latinLnBrk="0" hangingPunct="1">
              <a:spcBef>
                <a:spcPct val="20000"/>
              </a:spcBef>
              <a:buClr>
                <a:srgbClr val="582831"/>
              </a:buClr>
              <a:buFont typeface="Arial" panose="020B0604020202020204" pitchFamily="34" charset="0"/>
              <a:buChar char="•"/>
              <a:defRPr lang="en-US" sz="2200" kern="1200" dirty="0" smtClean="0">
                <a:solidFill>
                  <a:srgbClr val="454545"/>
                </a:solidFill>
                <a:latin typeface="+mn-lt"/>
                <a:ea typeface="+mn-ea"/>
                <a:cs typeface="+mn-cs"/>
              </a:defRPr>
            </a:lvl1pPr>
            <a:lvl2pPr marL="800100" indent="-342900" algn="l" defTabSz="914400" rtl="0" eaLnBrk="1" latinLnBrk="0" hangingPunct="1">
              <a:spcBef>
                <a:spcPct val="20000"/>
              </a:spcBef>
              <a:buClr>
                <a:srgbClr val="092068"/>
              </a:buClr>
              <a:buFont typeface="Wingdings" panose="05000000000000000000" pitchFamily="2" charset="2"/>
              <a:buChar char="§"/>
              <a:defRPr lang="en-US" sz="2000" kern="1200" dirty="0" smtClean="0">
                <a:solidFill>
                  <a:srgbClr val="454545"/>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ü"/>
              <a:defRPr lang="en-US" sz="1800" kern="1200" dirty="0" smtClean="0">
                <a:solidFill>
                  <a:srgbClr val="454545"/>
                </a:solidFill>
                <a:latin typeface="+mn-lt"/>
                <a:ea typeface="+mn-ea"/>
                <a:cs typeface="+mn-cs"/>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9" name="Group 8">
            <a:extLst>
              <a:ext uri="{FF2B5EF4-FFF2-40B4-BE49-F238E27FC236}">
                <a16:creationId xmlns:a16="http://schemas.microsoft.com/office/drawing/2014/main" id="{384C336D-EBA9-50C7-E897-D392F41EFD44}"/>
              </a:ext>
            </a:extLst>
          </p:cNvPr>
          <p:cNvGrpSpPr/>
          <p:nvPr userDrawn="1"/>
        </p:nvGrpSpPr>
        <p:grpSpPr>
          <a:xfrm>
            <a:off x="457200" y="895350"/>
            <a:ext cx="8229600" cy="0"/>
            <a:chOff x="457200" y="990600"/>
            <a:chExt cx="8229600" cy="0"/>
          </a:xfrm>
        </p:grpSpPr>
        <p:cxnSp>
          <p:nvCxnSpPr>
            <p:cNvPr id="10" name="Straight Connector 9">
              <a:extLst>
                <a:ext uri="{FF2B5EF4-FFF2-40B4-BE49-F238E27FC236}">
                  <a16:creationId xmlns:a16="http://schemas.microsoft.com/office/drawing/2014/main" id="{DE9CE6FF-DF0A-CEE0-BDE0-85E9336E64B7}"/>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51B197-3011-6887-B892-453275EA855C}"/>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B96308-DA40-CA6B-F6F2-39B24DDA44B0}"/>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0616D76-979B-236A-893E-52F517D23981}"/>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F36A6E-9282-43E8-1E10-C70BF5D11794}"/>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90408D-0DB0-8CBD-1D05-4E9108AC34C2}"/>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EF054D-3DC5-455C-1D58-7592446D714F}"/>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05A261-6E2E-FA53-104C-277D1DEC9657}"/>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32949F-A91A-38DA-C57A-0D9E557E0FAA}"/>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11" name="Slide Number Placeholder 2">
            <a:extLst>
              <a:ext uri="{FF2B5EF4-FFF2-40B4-BE49-F238E27FC236}">
                <a16:creationId xmlns:a16="http://schemas.microsoft.com/office/drawing/2014/main" id="{B4405230-4F87-0930-C8B1-02D1C5E99AE4}"/>
              </a:ext>
            </a:extLst>
          </p:cNvPr>
          <p:cNvSpPr>
            <a:spLocks noGrp="1"/>
          </p:cNvSpPr>
          <p:nvPr>
            <p:ph type="sldNum" sz="quarter" idx="4"/>
          </p:nvPr>
        </p:nvSpPr>
        <p:spPr>
          <a:xfrm>
            <a:off x="6934200" y="133350"/>
            <a:ext cx="2057400" cy="27463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C6C1D-B94A-4A9A-BD8D-A546578E37EF}" type="slidenum">
              <a:rPr kumimoji="0" lang="en-US" sz="1200" b="0" i="0" u="none" strike="noStrike" kern="1200" cap="none" spc="0" normalizeH="0" baseline="0" noProof="0" smtClean="0">
                <a:ln>
                  <a:noFill/>
                </a:ln>
                <a:solidFill>
                  <a:srgbClr val="283446">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tint val="75000"/>
                </a:srgbClr>
              </a:solidFill>
              <a:effectLst/>
              <a:uLnTx/>
              <a:uFillTx/>
              <a:latin typeface="Franklin Gothic Book" panose="020B0503020102020204"/>
              <a:ea typeface="+mn-ea"/>
              <a:cs typeface="+mn-cs"/>
            </a:endParaRPr>
          </a:p>
        </p:txBody>
      </p:sp>
      <p:sp>
        <p:nvSpPr>
          <p:cNvPr id="18" name="TextBox 17">
            <a:extLst>
              <a:ext uri="{FF2B5EF4-FFF2-40B4-BE49-F238E27FC236}">
                <a16:creationId xmlns:a16="http://schemas.microsoft.com/office/drawing/2014/main" id="{DAD6180E-71CB-3EE0-718A-79BC2BC395A8}"/>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5" name="TextBox 4">
            <a:extLst>
              <a:ext uri="{FF2B5EF4-FFF2-40B4-BE49-F238E27FC236}">
                <a16:creationId xmlns:a16="http://schemas.microsoft.com/office/drawing/2014/main" id="{7F64E48C-C756-A864-6295-212161AE81D1}"/>
              </a:ext>
            </a:extLst>
          </p:cNvPr>
          <p:cNvSpPr txBox="1"/>
          <p:nvPr userDrawn="1"/>
        </p:nvSpPr>
        <p:spPr>
          <a:xfrm>
            <a:off x="3855297" y="571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3868784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TextBox 7"/>
          <p:cNvSpPr txBox="1"/>
          <p:nvPr userDrawn="1"/>
        </p:nvSpPr>
        <p:spPr>
          <a:xfrm>
            <a:off x="1182432" y="4695377"/>
            <a:ext cx="67791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Improving Health and Building Readiness. Anytime, Anywhere — Always</a:t>
            </a:r>
          </a:p>
          <a:p>
            <a:pPr algn="ctr"/>
            <a:endParaRPr lang="en-US" sz="1200" baseline="0" dirty="0">
              <a:solidFill>
                <a:schemeClr val="bg1"/>
              </a:solidFill>
              <a:latin typeface="Garamond" panose="02020404030301010803" pitchFamily="18"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sp>
        <p:nvSpPr>
          <p:cNvPr id="2" name="Slide Number Placeholder 1">
            <a:extLst>
              <a:ext uri="{FF2B5EF4-FFF2-40B4-BE49-F238E27FC236}">
                <a16:creationId xmlns:a16="http://schemas.microsoft.com/office/drawing/2014/main" id="{64ADC605-05A9-1761-B358-D78BAD43D317}"/>
              </a:ext>
            </a:extLst>
          </p:cNvPr>
          <p:cNvSpPr txBox="1">
            <a:spLocks/>
          </p:cNvSpPr>
          <p:nvPr userDrawn="1"/>
        </p:nvSpPr>
        <p:spPr>
          <a:xfrm>
            <a:off x="8301255" y="57150"/>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p:txBody>
      </p:sp>
      <p:sp>
        <p:nvSpPr>
          <p:cNvPr id="3" name="TextBox 2">
            <a:extLst>
              <a:ext uri="{FF2B5EF4-FFF2-40B4-BE49-F238E27FC236}">
                <a16:creationId xmlns:a16="http://schemas.microsoft.com/office/drawing/2014/main" id="{27FAB040-851C-38F8-CB50-DB2F0CBF8E19}"/>
              </a:ext>
            </a:extLst>
          </p:cNvPr>
          <p:cNvSpPr txBox="1"/>
          <p:nvPr userDrawn="1"/>
        </p:nvSpPr>
        <p:spPr>
          <a:xfrm>
            <a:off x="3855296" y="-190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6209910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35940" y="325247"/>
            <a:ext cx="8072119" cy="45275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5" name="TextBox 4">
            <a:extLst>
              <a:ext uri="{FF2B5EF4-FFF2-40B4-BE49-F238E27FC236}">
                <a16:creationId xmlns:a16="http://schemas.microsoft.com/office/drawing/2014/main" id="{3E5AE079-23BA-8832-558E-EF90A6A80137}"/>
              </a:ext>
            </a:extLst>
          </p:cNvPr>
          <p:cNvSpPr txBox="1"/>
          <p:nvPr userDrawn="1"/>
        </p:nvSpPr>
        <p:spPr>
          <a:xfrm>
            <a:off x="1182432" y="4695377"/>
            <a:ext cx="6779136" cy="276999"/>
          </a:xfrm>
          <a:prstGeom prst="rect">
            <a:avLst/>
          </a:prstGeom>
          <a:noFill/>
        </p:spPr>
        <p:txBody>
          <a:bodyPr wrap="square" rtlCol="0">
            <a:spAutoFit/>
          </a:bodyPr>
          <a:lstStyle/>
          <a:p>
            <a:pPr algn="ctr">
              <a:defRPr/>
            </a:pPr>
            <a:r>
              <a:rPr lang="en-US" sz="1200" dirty="0">
                <a:solidFill>
                  <a:prstClr val="white"/>
                </a:solidFill>
                <a:latin typeface="Franklin Gothic Book" panose="020B0503020102020204" pitchFamily="34" charset="0"/>
              </a:rPr>
              <a:t>Improving Health and Building Readiness. Anytime, Anywhere — Always</a:t>
            </a:r>
          </a:p>
        </p:txBody>
      </p:sp>
    </p:spTree>
    <p:extLst>
      <p:ext uri="{BB962C8B-B14F-4D97-AF65-F5344CB8AC3E}">
        <p14:creationId xmlns:p14="http://schemas.microsoft.com/office/powerpoint/2010/main" val="3468865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051C47"/>
                </a:solidFill>
                <a:latin typeface="Franklin Gothic Medium"/>
                <a:cs typeface="Franklin Gothic Medium"/>
              </a:defRPr>
            </a:lvl1pPr>
          </a:lstStyle>
          <a:p>
            <a:endParaRPr dirty="0"/>
          </a:p>
        </p:txBody>
      </p:sp>
      <p:sp>
        <p:nvSpPr>
          <p:cNvPr id="3" name="Holder 3"/>
          <p:cNvSpPr>
            <a:spLocks noGrp="1"/>
          </p:cNvSpPr>
          <p:nvPr>
            <p:ph type="body" idx="1"/>
          </p:nvPr>
        </p:nvSpPr>
        <p:spPr>
          <a:xfrm>
            <a:off x="218440" y="1276350"/>
            <a:ext cx="8416290" cy="3063620"/>
          </a:xfrm>
        </p:spPr>
        <p:txBody>
          <a:bodyPr lIns="0" tIns="0" rIns="0" bIns="0"/>
          <a:lstStyle>
            <a:lvl1pPr>
              <a:defRPr sz="700" b="0" i="0">
                <a:solidFill>
                  <a:srgbClr val="454545"/>
                </a:solidFill>
                <a:latin typeface="Franklin Gothic Book"/>
                <a:cs typeface="Franklin Gothic Book"/>
              </a:defRPr>
            </a:lvl1pPr>
          </a:lstStyle>
          <a:p>
            <a:endParaRPr dirty="0"/>
          </a:p>
        </p:txBody>
      </p:sp>
      <p:sp>
        <p:nvSpPr>
          <p:cNvPr id="7" name="Slide Number Placeholder 1">
            <a:extLst>
              <a:ext uri="{FF2B5EF4-FFF2-40B4-BE49-F238E27FC236}">
                <a16:creationId xmlns:a16="http://schemas.microsoft.com/office/drawing/2014/main" id="{80E008B9-CDE2-171F-E259-AAD928711714}"/>
              </a:ext>
            </a:extLst>
          </p:cNvPr>
          <p:cNvSpPr txBox="1">
            <a:spLocks/>
          </p:cNvSpPr>
          <p:nvPr userDrawn="1"/>
        </p:nvSpPr>
        <p:spPr>
          <a:xfrm>
            <a:off x="8301255" y="57150"/>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D22F896-40B5-4ADD-8801-0D06FADFA095}" type="slidenum">
              <a:rPr lang="en-US" smtClean="0">
                <a:solidFill>
                  <a:srgbClr val="283446"/>
                </a:solidFill>
                <a:latin typeface="Franklin Gothic Book" panose="020B0503020102020204"/>
              </a:rPr>
              <a:pPr>
                <a:defRPr/>
              </a:pPr>
              <a:t>‹#›</a:t>
            </a:fld>
            <a:endParaRPr lang="en-US" dirty="0">
              <a:solidFill>
                <a:srgbClr val="283446"/>
              </a:solidFill>
              <a:latin typeface="Franklin Gothic Book" panose="020B0503020102020204"/>
            </a:endParaRPr>
          </a:p>
        </p:txBody>
      </p:sp>
      <p:sp>
        <p:nvSpPr>
          <p:cNvPr id="4" name="TextBox 3">
            <a:extLst>
              <a:ext uri="{FF2B5EF4-FFF2-40B4-BE49-F238E27FC236}">
                <a16:creationId xmlns:a16="http://schemas.microsoft.com/office/drawing/2014/main" id="{9C4AD5A6-ECF9-16EE-6146-DA845B86693F}"/>
              </a:ext>
            </a:extLst>
          </p:cNvPr>
          <p:cNvSpPr txBox="1">
            <a:spLocks noChangeArrowheads="1"/>
          </p:cNvSpPr>
          <p:nvPr userDrawn="1"/>
        </p:nvSpPr>
        <p:spPr bwMode="auto">
          <a:xfrm>
            <a:off x="1182291" y="4695825"/>
            <a:ext cx="677941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a:p>
            <a:pPr algn="ctr" eaLnBrk="1" hangingPunct="1">
              <a:defRPr/>
            </a:pPr>
            <a:endParaRPr lang="en-US" altLang="en-US" sz="900" dirty="0">
              <a:solidFill>
                <a:schemeClr val="bg1"/>
              </a:solidFill>
              <a:latin typeface="Garamond" panose="02020404030301010803" pitchFamily="18" charset="0"/>
            </a:endParaRPr>
          </a:p>
        </p:txBody>
      </p:sp>
      <p:sp>
        <p:nvSpPr>
          <p:cNvPr id="8" name="TextBox 7">
            <a:extLst>
              <a:ext uri="{FF2B5EF4-FFF2-40B4-BE49-F238E27FC236}">
                <a16:creationId xmlns:a16="http://schemas.microsoft.com/office/drawing/2014/main" id="{8E7F1230-5087-2401-7724-472E2ADB79CE}"/>
              </a:ext>
            </a:extLst>
          </p:cNvPr>
          <p:cNvSpPr txBox="1"/>
          <p:nvPr userDrawn="1"/>
        </p:nvSpPr>
        <p:spPr>
          <a:xfrm>
            <a:off x="3855296" y="-19050"/>
            <a:ext cx="1180131" cy="276999"/>
          </a:xfrm>
          <a:prstGeom prst="rect">
            <a:avLst/>
          </a:prstGeom>
          <a:noFill/>
        </p:spPr>
        <p:txBody>
          <a:bodyPr wrap="none" rtlCol="0">
            <a:spAutoFit/>
          </a:bodyPr>
          <a:lstStyle/>
          <a:p>
            <a:r>
              <a:rPr lang="en-US" sz="1200" b="1" dirty="0">
                <a:solidFill>
                  <a:srgbClr val="00B050"/>
                </a:solidFill>
                <a:latin typeface="Franklin Gothic Book" panose="020B0503020102020204"/>
              </a:rPr>
              <a:t>UNCLASSIFIED</a:t>
            </a:r>
            <a:endParaRPr lang="en-US" sz="1200" b="1" dirty="0">
              <a:solidFill>
                <a:srgbClr val="7030A0"/>
              </a:solidFill>
              <a:latin typeface="Franklin Gothic Book" panose="020B0503020102020204"/>
            </a:endParaRPr>
          </a:p>
        </p:txBody>
      </p:sp>
    </p:spTree>
    <p:extLst>
      <p:ext uri="{BB962C8B-B14F-4D97-AF65-F5344CB8AC3E}">
        <p14:creationId xmlns:p14="http://schemas.microsoft.com/office/powerpoint/2010/main" val="1616956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051C47"/>
                </a:solidFill>
                <a:latin typeface="Franklin Gothic Medium"/>
                <a:cs typeface="Franklin Gothic Medium"/>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8" name="TextBox 7">
            <a:extLst>
              <a:ext uri="{FF2B5EF4-FFF2-40B4-BE49-F238E27FC236}">
                <a16:creationId xmlns:a16="http://schemas.microsoft.com/office/drawing/2014/main" id="{8B53013B-AE70-C0A1-E2D8-7A99CBDE51F5}"/>
              </a:ext>
            </a:extLst>
          </p:cNvPr>
          <p:cNvSpPr txBox="1"/>
          <p:nvPr userDrawn="1"/>
        </p:nvSpPr>
        <p:spPr>
          <a:xfrm>
            <a:off x="1182432" y="4695377"/>
            <a:ext cx="6779136" cy="276999"/>
          </a:xfrm>
          <a:prstGeom prst="rect">
            <a:avLst/>
          </a:prstGeom>
          <a:noFill/>
        </p:spPr>
        <p:txBody>
          <a:bodyPr wrap="square" rtlCol="0">
            <a:spAutoFit/>
          </a:bodyPr>
          <a:lstStyle/>
          <a:p>
            <a:pPr algn="ctr">
              <a:defRPr/>
            </a:pPr>
            <a:r>
              <a:rPr lang="en-US" sz="1200" dirty="0">
                <a:solidFill>
                  <a:prstClr val="white"/>
                </a:solidFill>
                <a:latin typeface="Franklin Gothic Book" panose="020B0503020102020204" pitchFamily="34" charset="0"/>
              </a:rPr>
              <a:t>Improving Health and Building Readiness. Anytime, Anywhere — Always</a:t>
            </a:r>
          </a:p>
        </p:txBody>
      </p:sp>
    </p:spTree>
    <p:extLst>
      <p:ext uri="{BB962C8B-B14F-4D97-AF65-F5344CB8AC3E}">
        <p14:creationId xmlns:p14="http://schemas.microsoft.com/office/powerpoint/2010/main" val="2145586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051C47"/>
                </a:solidFill>
                <a:latin typeface="Franklin Gothic Medium"/>
                <a:cs typeface="Franklin Gothic Medium"/>
              </a:defRPr>
            </a:lvl1pPr>
          </a:lstStyle>
          <a:p>
            <a:endParaRPr/>
          </a:p>
        </p:txBody>
      </p:sp>
      <p:sp>
        <p:nvSpPr>
          <p:cNvPr id="6" name="TextBox 5">
            <a:extLst>
              <a:ext uri="{FF2B5EF4-FFF2-40B4-BE49-F238E27FC236}">
                <a16:creationId xmlns:a16="http://schemas.microsoft.com/office/drawing/2014/main" id="{8F13E1A4-5B76-83D3-48B3-ACCEF12416C8}"/>
              </a:ext>
            </a:extLst>
          </p:cNvPr>
          <p:cNvSpPr txBox="1"/>
          <p:nvPr userDrawn="1"/>
        </p:nvSpPr>
        <p:spPr>
          <a:xfrm>
            <a:off x="1182432" y="4695377"/>
            <a:ext cx="6779136" cy="276999"/>
          </a:xfrm>
          <a:prstGeom prst="rect">
            <a:avLst/>
          </a:prstGeom>
          <a:noFill/>
        </p:spPr>
        <p:txBody>
          <a:bodyPr wrap="square" rtlCol="0">
            <a:spAutoFit/>
          </a:bodyPr>
          <a:lstStyle/>
          <a:p>
            <a:pPr algn="ctr">
              <a:defRPr/>
            </a:pPr>
            <a:r>
              <a:rPr lang="en-US" sz="1200" dirty="0">
                <a:solidFill>
                  <a:prstClr val="white"/>
                </a:solidFill>
                <a:latin typeface="Franklin Gothic Book" panose="020B0503020102020204" pitchFamily="34" charset="0"/>
              </a:rPr>
              <a:t>Improving Health and Building Readiness. Anytime, Anywhere — Always</a:t>
            </a:r>
          </a:p>
        </p:txBody>
      </p:sp>
    </p:spTree>
    <p:extLst>
      <p:ext uri="{BB962C8B-B14F-4D97-AF65-F5344CB8AC3E}">
        <p14:creationId xmlns:p14="http://schemas.microsoft.com/office/powerpoint/2010/main" val="3602504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4.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5.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6.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7.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8.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3350"/>
            <a:ext cx="8229600" cy="857250"/>
          </a:xfrm>
          <a:prstGeom prst="rect">
            <a:avLst/>
          </a:prstGeom>
        </p:spPr>
        <p:txBody>
          <a:bodyPr vert="horz" lIns="91440" tIns="45720" rIns="91440" bIns="45720" rtlCol="0" anchor="ctr">
            <a:normAutofit/>
          </a:bodyPr>
          <a:lstStyle/>
          <a:p>
            <a:r>
              <a:rPr lang="en-US" dirty="0"/>
              <a:t>Different title per slide, Franklin Gothic Medium 28pt</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Rectangle 3">
            <a:extLst>
              <a:ext uri="{FF2B5EF4-FFF2-40B4-BE49-F238E27FC236}">
                <a16:creationId xmlns:a16="http://schemas.microsoft.com/office/drawing/2014/main" id="{86C191B9-38D4-4329-8F07-1183FAC2EBFC}"/>
              </a:ext>
            </a:extLst>
          </p:cNvPr>
          <p:cNvSpPr/>
          <p:nvPr userDrawn="1"/>
        </p:nvSpPr>
        <p:spPr>
          <a:xfrm>
            <a:off x="0" y="4594623"/>
            <a:ext cx="9144000" cy="555804"/>
          </a:xfrm>
          <a:prstGeom prst="rect">
            <a:avLst/>
          </a:prstGeom>
          <a:solidFill>
            <a:srgbClr val="58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926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2800" b="1" kern="1200" baseline="0">
          <a:solidFill>
            <a:srgbClr val="283446"/>
          </a:solidFill>
          <a:latin typeface="+mj-lt"/>
          <a:ea typeface="+mj-ea"/>
          <a:cs typeface="+mj-cs"/>
        </a:defRPr>
      </a:lvl1pPr>
    </p:titleStyle>
    <p:bodyStyle>
      <a:lvl1pPr marL="342900" indent="-342900" algn="l" defTabSz="914400" rtl="0" eaLnBrk="1" latinLnBrk="0" hangingPunct="1">
        <a:spcBef>
          <a:spcPct val="20000"/>
        </a:spcBef>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4594859"/>
            <a:ext cx="9144000" cy="548640"/>
          </a:xfrm>
          <a:custGeom>
            <a:avLst/>
            <a:gdLst/>
            <a:ahLst/>
            <a:cxnLst/>
            <a:rect l="l" t="t" r="r" b="b"/>
            <a:pathLst>
              <a:path w="9144000" h="548639">
                <a:moveTo>
                  <a:pt x="0" y="548639"/>
                </a:moveTo>
                <a:lnTo>
                  <a:pt x="9144000" y="548639"/>
                </a:lnTo>
                <a:lnTo>
                  <a:pt x="9144000" y="0"/>
                </a:lnTo>
                <a:lnTo>
                  <a:pt x="0" y="0"/>
                </a:lnTo>
                <a:lnTo>
                  <a:pt x="0" y="548639"/>
                </a:lnTo>
                <a:close/>
              </a:path>
            </a:pathLst>
          </a:custGeom>
          <a:solidFill>
            <a:srgbClr val="572830"/>
          </a:solidFill>
        </p:spPr>
        <p:txBody>
          <a:bodyPr wrap="square" lIns="0" tIns="0" rIns="0" bIns="0" rtlCol="0"/>
          <a:lstStyle/>
          <a:p>
            <a:endParaRPr dirty="0"/>
          </a:p>
        </p:txBody>
      </p:sp>
      <p:sp>
        <p:nvSpPr>
          <p:cNvPr id="17" name="bk object 17"/>
          <p:cNvSpPr/>
          <p:nvPr/>
        </p:nvSpPr>
        <p:spPr>
          <a:xfrm>
            <a:off x="179070" y="4594859"/>
            <a:ext cx="556259" cy="548640"/>
          </a:xfrm>
          <a:prstGeom prst="rect">
            <a:avLst/>
          </a:prstGeom>
          <a:blipFill>
            <a:blip r:embed="rId8" cstate="print"/>
            <a:stretch>
              <a:fillRect/>
            </a:stretch>
          </a:blipFill>
        </p:spPr>
        <p:txBody>
          <a:bodyPr wrap="square" lIns="0" tIns="0" rIns="0" bIns="0" rtlCol="0"/>
          <a:lstStyle/>
          <a:p>
            <a:endParaRPr dirty="0"/>
          </a:p>
        </p:txBody>
      </p:sp>
      <p:sp>
        <p:nvSpPr>
          <p:cNvPr id="18" name="bk object 18"/>
          <p:cNvSpPr/>
          <p:nvPr/>
        </p:nvSpPr>
        <p:spPr>
          <a:xfrm>
            <a:off x="8458200" y="4643627"/>
            <a:ext cx="457199" cy="457199"/>
          </a:xfrm>
          <a:prstGeom prst="rect">
            <a:avLst/>
          </a:prstGeom>
          <a:blipFill>
            <a:blip r:embed="rId9" cstate="print"/>
            <a:stretch>
              <a:fillRect/>
            </a:stretch>
          </a:blipFill>
        </p:spPr>
        <p:txBody>
          <a:bodyPr wrap="square" lIns="0" tIns="0" rIns="0" bIns="0" rtlCol="0"/>
          <a:lstStyle/>
          <a:p>
            <a:endParaRPr dirty="0"/>
          </a:p>
        </p:txBody>
      </p:sp>
      <p:grpSp>
        <p:nvGrpSpPr>
          <p:cNvPr id="7" name="Group 6"/>
          <p:cNvGrpSpPr/>
          <p:nvPr userDrawn="1"/>
        </p:nvGrpSpPr>
        <p:grpSpPr>
          <a:xfrm>
            <a:off x="457580" y="990980"/>
            <a:ext cx="8229601" cy="0"/>
            <a:chOff x="457580" y="990980"/>
            <a:chExt cx="8229601" cy="0"/>
          </a:xfrm>
        </p:grpSpPr>
        <p:sp>
          <p:nvSpPr>
            <p:cNvPr id="19" name="bk object 19"/>
            <p:cNvSpPr/>
            <p:nvPr/>
          </p:nvSpPr>
          <p:spPr>
            <a:xfrm>
              <a:off x="457580" y="990980"/>
              <a:ext cx="914400" cy="0"/>
            </a:xfrm>
            <a:custGeom>
              <a:avLst/>
              <a:gdLst/>
              <a:ahLst/>
              <a:cxnLst/>
              <a:rect l="l" t="t" r="r" b="b"/>
              <a:pathLst>
                <a:path w="914400">
                  <a:moveTo>
                    <a:pt x="0" y="0"/>
                  </a:moveTo>
                  <a:lnTo>
                    <a:pt x="914400" y="0"/>
                  </a:lnTo>
                </a:path>
              </a:pathLst>
            </a:custGeom>
            <a:ln w="51053">
              <a:solidFill>
                <a:srgbClr val="572830"/>
              </a:solidFill>
            </a:ln>
          </p:spPr>
          <p:txBody>
            <a:bodyPr wrap="square" lIns="0" tIns="0" rIns="0" bIns="0" rtlCol="0"/>
            <a:lstStyle/>
            <a:p>
              <a:endParaRPr dirty="0"/>
            </a:p>
          </p:txBody>
        </p:sp>
        <p:sp>
          <p:nvSpPr>
            <p:cNvPr id="20" name="bk object 20"/>
            <p:cNvSpPr/>
            <p:nvPr/>
          </p:nvSpPr>
          <p:spPr>
            <a:xfrm>
              <a:off x="1371980" y="990980"/>
              <a:ext cx="914400" cy="0"/>
            </a:xfrm>
            <a:custGeom>
              <a:avLst/>
              <a:gdLst/>
              <a:ahLst/>
              <a:cxnLst/>
              <a:rect l="l" t="t" r="r" b="b"/>
              <a:pathLst>
                <a:path w="914400">
                  <a:moveTo>
                    <a:pt x="0" y="0"/>
                  </a:moveTo>
                  <a:lnTo>
                    <a:pt x="914400" y="0"/>
                  </a:lnTo>
                </a:path>
              </a:pathLst>
            </a:custGeom>
            <a:ln w="51053">
              <a:solidFill>
                <a:srgbClr val="959595"/>
              </a:solidFill>
            </a:ln>
          </p:spPr>
          <p:txBody>
            <a:bodyPr wrap="square" lIns="0" tIns="0" rIns="0" bIns="0" rtlCol="0"/>
            <a:lstStyle/>
            <a:p>
              <a:endParaRPr dirty="0"/>
            </a:p>
          </p:txBody>
        </p:sp>
        <p:sp>
          <p:nvSpPr>
            <p:cNvPr id="21" name="bk object 21"/>
            <p:cNvSpPr/>
            <p:nvPr/>
          </p:nvSpPr>
          <p:spPr>
            <a:xfrm>
              <a:off x="2286380" y="990980"/>
              <a:ext cx="914400" cy="0"/>
            </a:xfrm>
            <a:custGeom>
              <a:avLst/>
              <a:gdLst/>
              <a:ahLst/>
              <a:cxnLst/>
              <a:rect l="l" t="t" r="r" b="b"/>
              <a:pathLst>
                <a:path w="914400">
                  <a:moveTo>
                    <a:pt x="0" y="0"/>
                  </a:moveTo>
                  <a:lnTo>
                    <a:pt x="914400" y="0"/>
                  </a:lnTo>
                </a:path>
              </a:pathLst>
            </a:custGeom>
            <a:ln w="51053">
              <a:solidFill>
                <a:srgbClr val="081F68"/>
              </a:solidFill>
            </a:ln>
          </p:spPr>
          <p:txBody>
            <a:bodyPr wrap="square" lIns="0" tIns="0" rIns="0" bIns="0" rtlCol="0"/>
            <a:lstStyle/>
            <a:p>
              <a:endParaRPr dirty="0"/>
            </a:p>
          </p:txBody>
        </p:sp>
        <p:sp>
          <p:nvSpPr>
            <p:cNvPr id="22" name="bk object 22"/>
            <p:cNvSpPr/>
            <p:nvPr/>
          </p:nvSpPr>
          <p:spPr>
            <a:xfrm>
              <a:off x="3200780" y="990980"/>
              <a:ext cx="914400" cy="0"/>
            </a:xfrm>
            <a:custGeom>
              <a:avLst/>
              <a:gdLst/>
              <a:ahLst/>
              <a:cxnLst/>
              <a:rect l="l" t="t" r="r" b="b"/>
              <a:pathLst>
                <a:path w="914400">
                  <a:moveTo>
                    <a:pt x="0" y="0"/>
                  </a:moveTo>
                  <a:lnTo>
                    <a:pt x="914400" y="0"/>
                  </a:lnTo>
                </a:path>
              </a:pathLst>
            </a:custGeom>
            <a:ln w="51053">
              <a:solidFill>
                <a:srgbClr val="959595"/>
              </a:solidFill>
            </a:ln>
          </p:spPr>
          <p:txBody>
            <a:bodyPr wrap="square" lIns="0" tIns="0" rIns="0" bIns="0" rtlCol="0"/>
            <a:lstStyle/>
            <a:p>
              <a:endParaRPr dirty="0"/>
            </a:p>
          </p:txBody>
        </p:sp>
        <p:sp>
          <p:nvSpPr>
            <p:cNvPr id="23" name="bk object 23"/>
            <p:cNvSpPr/>
            <p:nvPr/>
          </p:nvSpPr>
          <p:spPr>
            <a:xfrm>
              <a:off x="4115180" y="990980"/>
              <a:ext cx="914400" cy="0"/>
            </a:xfrm>
            <a:custGeom>
              <a:avLst/>
              <a:gdLst/>
              <a:ahLst/>
              <a:cxnLst/>
              <a:rect l="l" t="t" r="r" b="b"/>
              <a:pathLst>
                <a:path w="914400">
                  <a:moveTo>
                    <a:pt x="0" y="0"/>
                  </a:moveTo>
                  <a:lnTo>
                    <a:pt x="914400" y="0"/>
                  </a:lnTo>
                </a:path>
              </a:pathLst>
            </a:custGeom>
            <a:ln w="51053">
              <a:solidFill>
                <a:srgbClr val="572830"/>
              </a:solidFill>
            </a:ln>
          </p:spPr>
          <p:txBody>
            <a:bodyPr wrap="square" lIns="0" tIns="0" rIns="0" bIns="0" rtlCol="0"/>
            <a:lstStyle/>
            <a:p>
              <a:endParaRPr dirty="0"/>
            </a:p>
          </p:txBody>
        </p:sp>
        <p:sp>
          <p:nvSpPr>
            <p:cNvPr id="24" name="bk object 24"/>
            <p:cNvSpPr/>
            <p:nvPr/>
          </p:nvSpPr>
          <p:spPr>
            <a:xfrm>
              <a:off x="5029580" y="990980"/>
              <a:ext cx="914400" cy="0"/>
            </a:xfrm>
            <a:custGeom>
              <a:avLst/>
              <a:gdLst/>
              <a:ahLst/>
              <a:cxnLst/>
              <a:rect l="l" t="t" r="r" b="b"/>
              <a:pathLst>
                <a:path w="914400">
                  <a:moveTo>
                    <a:pt x="0" y="0"/>
                  </a:moveTo>
                  <a:lnTo>
                    <a:pt x="914400" y="0"/>
                  </a:lnTo>
                </a:path>
              </a:pathLst>
            </a:custGeom>
            <a:ln w="51053">
              <a:solidFill>
                <a:srgbClr val="959595"/>
              </a:solidFill>
            </a:ln>
          </p:spPr>
          <p:txBody>
            <a:bodyPr wrap="square" lIns="0" tIns="0" rIns="0" bIns="0" rtlCol="0"/>
            <a:lstStyle/>
            <a:p>
              <a:endParaRPr dirty="0"/>
            </a:p>
          </p:txBody>
        </p:sp>
        <p:sp>
          <p:nvSpPr>
            <p:cNvPr id="25" name="bk object 25"/>
            <p:cNvSpPr/>
            <p:nvPr/>
          </p:nvSpPr>
          <p:spPr>
            <a:xfrm>
              <a:off x="5943980" y="990980"/>
              <a:ext cx="914400" cy="0"/>
            </a:xfrm>
            <a:custGeom>
              <a:avLst/>
              <a:gdLst/>
              <a:ahLst/>
              <a:cxnLst/>
              <a:rect l="l" t="t" r="r" b="b"/>
              <a:pathLst>
                <a:path w="914400">
                  <a:moveTo>
                    <a:pt x="0" y="0"/>
                  </a:moveTo>
                  <a:lnTo>
                    <a:pt x="914400" y="0"/>
                  </a:lnTo>
                </a:path>
              </a:pathLst>
            </a:custGeom>
            <a:ln w="51053">
              <a:solidFill>
                <a:srgbClr val="081F68"/>
              </a:solidFill>
            </a:ln>
          </p:spPr>
          <p:txBody>
            <a:bodyPr wrap="square" lIns="0" tIns="0" rIns="0" bIns="0" rtlCol="0"/>
            <a:lstStyle/>
            <a:p>
              <a:endParaRPr dirty="0"/>
            </a:p>
          </p:txBody>
        </p:sp>
        <p:sp>
          <p:nvSpPr>
            <p:cNvPr id="26" name="bk object 26"/>
            <p:cNvSpPr/>
            <p:nvPr/>
          </p:nvSpPr>
          <p:spPr>
            <a:xfrm>
              <a:off x="6858381" y="990980"/>
              <a:ext cx="914400" cy="0"/>
            </a:xfrm>
            <a:custGeom>
              <a:avLst/>
              <a:gdLst/>
              <a:ahLst/>
              <a:cxnLst/>
              <a:rect l="l" t="t" r="r" b="b"/>
              <a:pathLst>
                <a:path w="914400">
                  <a:moveTo>
                    <a:pt x="0" y="0"/>
                  </a:moveTo>
                  <a:lnTo>
                    <a:pt x="914400" y="0"/>
                  </a:lnTo>
                </a:path>
              </a:pathLst>
            </a:custGeom>
            <a:ln w="51053">
              <a:solidFill>
                <a:srgbClr val="959595"/>
              </a:solidFill>
            </a:ln>
          </p:spPr>
          <p:txBody>
            <a:bodyPr wrap="square" lIns="0" tIns="0" rIns="0" bIns="0" rtlCol="0"/>
            <a:lstStyle/>
            <a:p>
              <a:endParaRPr dirty="0"/>
            </a:p>
          </p:txBody>
        </p:sp>
        <p:sp>
          <p:nvSpPr>
            <p:cNvPr id="27" name="bk object 27"/>
            <p:cNvSpPr/>
            <p:nvPr/>
          </p:nvSpPr>
          <p:spPr>
            <a:xfrm>
              <a:off x="7772781" y="990980"/>
              <a:ext cx="914400" cy="0"/>
            </a:xfrm>
            <a:custGeom>
              <a:avLst/>
              <a:gdLst/>
              <a:ahLst/>
              <a:cxnLst/>
              <a:rect l="l" t="t" r="r" b="b"/>
              <a:pathLst>
                <a:path w="914400">
                  <a:moveTo>
                    <a:pt x="0" y="0"/>
                  </a:moveTo>
                  <a:lnTo>
                    <a:pt x="914400" y="0"/>
                  </a:lnTo>
                </a:path>
              </a:pathLst>
            </a:custGeom>
            <a:ln w="51053">
              <a:solidFill>
                <a:srgbClr val="572830"/>
              </a:solidFill>
            </a:ln>
          </p:spPr>
          <p:txBody>
            <a:bodyPr wrap="square" lIns="0" tIns="0" rIns="0" bIns="0" rtlCol="0"/>
            <a:lstStyle/>
            <a:p>
              <a:endParaRPr dirty="0"/>
            </a:p>
          </p:txBody>
        </p:sp>
      </p:grpSp>
      <p:sp>
        <p:nvSpPr>
          <p:cNvPr id="2" name="Holder 2"/>
          <p:cNvSpPr>
            <a:spLocks noGrp="1"/>
          </p:cNvSpPr>
          <p:nvPr>
            <p:ph type="title"/>
          </p:nvPr>
        </p:nvSpPr>
        <p:spPr>
          <a:xfrm>
            <a:off x="535940" y="172847"/>
            <a:ext cx="5059680" cy="452755"/>
          </a:xfrm>
          <a:prstGeom prst="rect">
            <a:avLst/>
          </a:prstGeom>
        </p:spPr>
        <p:txBody>
          <a:bodyPr wrap="square" lIns="0" tIns="0" rIns="0" bIns="0">
            <a:spAutoFit/>
          </a:bodyPr>
          <a:lstStyle>
            <a:lvl1pPr>
              <a:defRPr sz="2800" b="0" i="0">
                <a:solidFill>
                  <a:srgbClr val="051C47"/>
                </a:solidFill>
                <a:latin typeface="Franklin Gothic Medium"/>
                <a:cs typeface="Franklin Gothic Medium"/>
              </a:defRPr>
            </a:lvl1pPr>
          </a:lstStyle>
          <a:p>
            <a:endParaRPr/>
          </a:p>
        </p:txBody>
      </p:sp>
      <p:sp>
        <p:nvSpPr>
          <p:cNvPr id="3" name="Holder 3"/>
          <p:cNvSpPr>
            <a:spLocks noGrp="1"/>
          </p:cNvSpPr>
          <p:nvPr>
            <p:ph type="body" idx="1"/>
          </p:nvPr>
        </p:nvSpPr>
        <p:spPr>
          <a:xfrm>
            <a:off x="218440" y="2096516"/>
            <a:ext cx="8416290" cy="2243454"/>
          </a:xfrm>
          <a:prstGeom prst="rect">
            <a:avLst/>
          </a:prstGeom>
        </p:spPr>
        <p:txBody>
          <a:bodyPr wrap="square" lIns="0" tIns="0" rIns="0" bIns="0">
            <a:spAutoFit/>
          </a:bodyPr>
          <a:lstStyle>
            <a:lvl1pPr>
              <a:defRPr sz="700" b="0" i="0">
                <a:solidFill>
                  <a:srgbClr val="454545"/>
                </a:solidFill>
                <a:latin typeface="Franklin Gothic Book"/>
                <a:cs typeface="Franklin Gothic Book"/>
              </a:defRPr>
            </a:lvl1pPr>
          </a:lstStyle>
          <a:p>
            <a:endParaRPr/>
          </a:p>
        </p:txBody>
      </p:sp>
      <p:sp>
        <p:nvSpPr>
          <p:cNvPr id="4" name="Holder 4"/>
          <p:cNvSpPr>
            <a:spLocks noGrp="1"/>
          </p:cNvSpPr>
          <p:nvPr>
            <p:ph type="ftr" sz="quarter" idx="5"/>
          </p:nvPr>
        </p:nvSpPr>
        <p:spPr>
          <a:xfrm>
            <a:off x="2964338" y="4739746"/>
            <a:ext cx="3214370" cy="254635"/>
          </a:xfrm>
          <a:prstGeom prst="rect">
            <a:avLst/>
          </a:prstGeom>
        </p:spPr>
        <p:txBody>
          <a:bodyPr wrap="square" lIns="0" tIns="0" rIns="0" bIns="0">
            <a:spAutoFit/>
          </a:bodyPr>
          <a:lstStyle>
            <a:lvl1pPr>
              <a:defRPr sz="1600" b="0" i="1">
                <a:solidFill>
                  <a:schemeClr val="bg1"/>
                </a:solidFill>
                <a:latin typeface="Garamond"/>
                <a:cs typeface="Garamond"/>
              </a:defRPr>
            </a:lvl1pPr>
          </a:lstStyle>
          <a:p>
            <a:pPr marL="12700">
              <a:lnSpc>
                <a:spcPts val="1800"/>
              </a:lnSpc>
            </a:pPr>
            <a:r>
              <a:rPr spc="-5" dirty="0"/>
              <a:t>Medically Ready </a:t>
            </a:r>
            <a:r>
              <a:rPr spc="-15" dirty="0"/>
              <a:t>Force… </a:t>
            </a:r>
            <a:r>
              <a:rPr spc="-5" dirty="0"/>
              <a:t>Ready Medical</a:t>
            </a:r>
            <a:r>
              <a:rPr spc="-10" dirty="0"/>
              <a:t> </a:t>
            </a:r>
            <a:r>
              <a:rPr spc="-20" dirty="0"/>
              <a:t>Force</a:t>
            </a: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11/16/2024</a:t>
            </a:fld>
            <a:endParaRPr lang="en-US" dirty="0"/>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69989502"/>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723" r:id="rId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3350"/>
            <a:ext cx="8229600" cy="857250"/>
          </a:xfrm>
          <a:prstGeom prst="rect">
            <a:avLst/>
          </a:prstGeom>
        </p:spPr>
        <p:txBody>
          <a:bodyPr vert="horz" lIns="91440" tIns="45720" rIns="91440" bIns="45720" rtlCol="0" anchor="ctr">
            <a:normAutofit/>
          </a:bodyPr>
          <a:lstStyle/>
          <a:p>
            <a:r>
              <a:rPr lang="en-US" dirty="0"/>
              <a:t>Different title per slide, Franklin Gothic Medium 28pt</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Rectangle 3">
            <a:extLst>
              <a:ext uri="{FF2B5EF4-FFF2-40B4-BE49-F238E27FC236}">
                <a16:creationId xmlns:a16="http://schemas.microsoft.com/office/drawing/2014/main" id="{86C191B9-38D4-4329-8F07-1183FAC2EBFC}"/>
              </a:ext>
            </a:extLst>
          </p:cNvPr>
          <p:cNvSpPr/>
          <p:nvPr userDrawn="1"/>
        </p:nvSpPr>
        <p:spPr>
          <a:xfrm>
            <a:off x="0" y="4594623"/>
            <a:ext cx="9144000" cy="555804"/>
          </a:xfrm>
          <a:prstGeom prst="rect">
            <a:avLst/>
          </a:prstGeom>
          <a:solidFill>
            <a:srgbClr val="58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782628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914400" rtl="0" eaLnBrk="1" latinLnBrk="0" hangingPunct="1">
        <a:spcBef>
          <a:spcPct val="0"/>
        </a:spcBef>
        <a:buNone/>
        <a:defRPr sz="2800" b="1" kern="1200" baseline="0">
          <a:solidFill>
            <a:srgbClr val="283446"/>
          </a:solidFill>
          <a:latin typeface="+mj-lt"/>
          <a:ea typeface="+mj-ea"/>
          <a:cs typeface="+mj-cs"/>
        </a:defRPr>
      </a:lvl1pPr>
    </p:titleStyle>
    <p:bodyStyle>
      <a:lvl1pPr marL="342900" indent="-342900" algn="l" defTabSz="914400" rtl="0" eaLnBrk="1" latinLnBrk="0" hangingPunct="1">
        <a:spcBef>
          <a:spcPct val="20000"/>
        </a:spcBef>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3335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Different title per slide, Franklin Gothic Medium 28pt</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4" name="Rectangle 3">
            <a:extLst>
              <a:ext uri="{FF2B5EF4-FFF2-40B4-BE49-F238E27FC236}">
                <a16:creationId xmlns:a16="http://schemas.microsoft.com/office/drawing/2014/main" id="{86C191B9-38D4-4329-8F07-1183FAC2EBFC}"/>
              </a:ext>
            </a:extLst>
          </p:cNvPr>
          <p:cNvSpPr/>
          <p:nvPr/>
        </p:nvSpPr>
        <p:spPr>
          <a:xfrm>
            <a:off x="0" y="4594622"/>
            <a:ext cx="9144000" cy="556022"/>
          </a:xfrm>
          <a:prstGeom prst="rect">
            <a:avLst/>
          </a:prstGeom>
          <a:solidFill>
            <a:srgbClr val="5828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5" name="Slide Number Placeholder 5"/>
          <p:cNvSpPr>
            <a:spLocks noGrp="1"/>
          </p:cNvSpPr>
          <p:nvPr>
            <p:ph type="sldNum" sz="quarter" idx="4"/>
          </p:nvPr>
        </p:nvSpPr>
        <p:spPr>
          <a:xfrm>
            <a:off x="8301038" y="57150"/>
            <a:ext cx="771525" cy="342900"/>
          </a:xfrm>
          <a:prstGeom prst="rect">
            <a:avLst/>
          </a:prstGeom>
        </p:spPr>
        <p:txBody>
          <a:bodyPr/>
          <a:lstStyle>
            <a:lvl1pPr algn="r" eaLnBrk="1" fontAlgn="auto" hangingPunct="1">
              <a:spcBef>
                <a:spcPts val="0"/>
              </a:spcBef>
              <a:spcAft>
                <a:spcPts val="0"/>
              </a:spcAft>
              <a:defRPr sz="900">
                <a:solidFill>
                  <a:schemeClr val="tx1"/>
                </a:solidFill>
                <a:latin typeface="+mn-lt"/>
              </a:defRPr>
            </a:lvl1pPr>
          </a:lstStyle>
          <a:p>
            <a:pPr>
              <a:defRPr/>
            </a:pPr>
            <a:fld id="{DC47DA6A-466D-44E9-AEAD-4D3F0320619C}" type="slidenum">
              <a:rPr lang="en-US" altLang="en-US"/>
              <a:pPr>
                <a:defRPr/>
              </a:pPr>
              <a:t>‹#›</a:t>
            </a:fld>
            <a:endParaRPr lang="en-US" altLang="en-US" dirty="0"/>
          </a:p>
        </p:txBody>
      </p:sp>
    </p:spTree>
    <p:extLst>
      <p:ext uri="{BB962C8B-B14F-4D97-AF65-F5344CB8AC3E}">
        <p14:creationId xmlns:p14="http://schemas.microsoft.com/office/powerpoint/2010/main" val="415331563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rtl="0" eaLnBrk="0" fontAlgn="base" hangingPunct="0">
        <a:spcBef>
          <a:spcPct val="0"/>
        </a:spcBef>
        <a:spcAft>
          <a:spcPct val="0"/>
        </a:spcAft>
        <a:defRPr sz="2100" b="1" kern="1200">
          <a:solidFill>
            <a:srgbClr val="283446"/>
          </a:solidFill>
          <a:latin typeface="+mj-lt"/>
          <a:ea typeface="+mj-ea"/>
          <a:cs typeface="+mj-cs"/>
        </a:defRPr>
      </a:lvl1pPr>
      <a:lvl2pPr algn="l" rtl="0" eaLnBrk="0" fontAlgn="base" hangingPunct="0">
        <a:spcBef>
          <a:spcPct val="0"/>
        </a:spcBef>
        <a:spcAft>
          <a:spcPct val="0"/>
        </a:spcAft>
        <a:defRPr sz="2100" b="1">
          <a:solidFill>
            <a:srgbClr val="283446"/>
          </a:solidFill>
          <a:latin typeface="Franklin Gothic Medium" panose="020B0603020102020204" pitchFamily="34" charset="0"/>
        </a:defRPr>
      </a:lvl2pPr>
      <a:lvl3pPr algn="l" rtl="0" eaLnBrk="0" fontAlgn="base" hangingPunct="0">
        <a:spcBef>
          <a:spcPct val="0"/>
        </a:spcBef>
        <a:spcAft>
          <a:spcPct val="0"/>
        </a:spcAft>
        <a:defRPr sz="2100" b="1">
          <a:solidFill>
            <a:srgbClr val="283446"/>
          </a:solidFill>
          <a:latin typeface="Franklin Gothic Medium" panose="020B0603020102020204" pitchFamily="34" charset="0"/>
        </a:defRPr>
      </a:lvl3pPr>
      <a:lvl4pPr algn="l" rtl="0" eaLnBrk="0" fontAlgn="base" hangingPunct="0">
        <a:spcBef>
          <a:spcPct val="0"/>
        </a:spcBef>
        <a:spcAft>
          <a:spcPct val="0"/>
        </a:spcAft>
        <a:defRPr sz="2100" b="1">
          <a:solidFill>
            <a:srgbClr val="283446"/>
          </a:solidFill>
          <a:latin typeface="Franklin Gothic Medium" panose="020B0603020102020204" pitchFamily="34" charset="0"/>
        </a:defRPr>
      </a:lvl4pPr>
      <a:lvl5pPr algn="l" rtl="0" eaLnBrk="0" fontAlgn="base" hangingPunct="0">
        <a:spcBef>
          <a:spcPct val="0"/>
        </a:spcBef>
        <a:spcAft>
          <a:spcPct val="0"/>
        </a:spcAft>
        <a:defRPr sz="2100" b="1">
          <a:solidFill>
            <a:srgbClr val="283446"/>
          </a:solidFill>
          <a:latin typeface="Franklin Gothic Medium" panose="020B0603020102020204" pitchFamily="34" charset="0"/>
        </a:defRPr>
      </a:lvl5pPr>
      <a:lvl6pPr marL="342900" algn="l" rtl="0" fontAlgn="base">
        <a:spcBef>
          <a:spcPct val="0"/>
        </a:spcBef>
        <a:spcAft>
          <a:spcPct val="0"/>
        </a:spcAft>
        <a:defRPr sz="2100" b="1">
          <a:solidFill>
            <a:srgbClr val="283446"/>
          </a:solidFill>
          <a:latin typeface="Franklin Gothic Medium" panose="020B0603020102020204" pitchFamily="34" charset="0"/>
        </a:defRPr>
      </a:lvl6pPr>
      <a:lvl7pPr marL="685800" algn="l" rtl="0" fontAlgn="base">
        <a:spcBef>
          <a:spcPct val="0"/>
        </a:spcBef>
        <a:spcAft>
          <a:spcPct val="0"/>
        </a:spcAft>
        <a:defRPr sz="2100" b="1">
          <a:solidFill>
            <a:srgbClr val="283446"/>
          </a:solidFill>
          <a:latin typeface="Franklin Gothic Medium" panose="020B0603020102020204" pitchFamily="34" charset="0"/>
        </a:defRPr>
      </a:lvl7pPr>
      <a:lvl8pPr marL="1028700" algn="l" rtl="0" fontAlgn="base">
        <a:spcBef>
          <a:spcPct val="0"/>
        </a:spcBef>
        <a:spcAft>
          <a:spcPct val="0"/>
        </a:spcAft>
        <a:defRPr sz="2100" b="1">
          <a:solidFill>
            <a:srgbClr val="283446"/>
          </a:solidFill>
          <a:latin typeface="Franklin Gothic Medium" panose="020B0603020102020204" pitchFamily="34" charset="0"/>
        </a:defRPr>
      </a:lvl8pPr>
      <a:lvl9pPr marL="1371600" algn="l" rtl="0" fontAlgn="base">
        <a:spcBef>
          <a:spcPct val="0"/>
        </a:spcBef>
        <a:spcAft>
          <a:spcPct val="0"/>
        </a:spcAft>
        <a:defRPr sz="2100" b="1">
          <a:solidFill>
            <a:srgbClr val="283446"/>
          </a:solidFill>
          <a:latin typeface="Franklin Gothic Medium" panose="020B0603020102020204" pitchFamily="34" charset="0"/>
        </a:defRPr>
      </a:lvl9pPr>
    </p:titleStyle>
    <p:bodyStyle>
      <a:lvl1pPr marL="257175" indent="-257175" algn="l" rtl="0" eaLnBrk="0" fontAlgn="base" hangingPunct="0">
        <a:spcBef>
          <a:spcPct val="20000"/>
        </a:spcBef>
        <a:spcAft>
          <a:spcPct val="0"/>
        </a:spcAft>
        <a:buSzPct val="125000"/>
        <a:buFont typeface="Arial" panose="020B0604020202020204" pitchFamily="34" charset="0"/>
        <a:buChar char="•"/>
        <a:defRPr sz="1650" kern="1200">
          <a:solidFill>
            <a:srgbClr val="454545"/>
          </a:solidFill>
          <a:latin typeface="Franklin Gothic Book" panose="020B0503020102020204" pitchFamily="34" charset="0"/>
          <a:ea typeface="+mn-ea"/>
          <a:cs typeface="+mn-cs"/>
        </a:defRPr>
      </a:lvl1pPr>
      <a:lvl2pPr marL="557213" indent="-214313" algn="l" rtl="0" eaLnBrk="0" fontAlgn="base" hangingPunct="0">
        <a:spcBef>
          <a:spcPct val="20000"/>
        </a:spcBef>
        <a:spcAft>
          <a:spcPct val="0"/>
        </a:spcAft>
        <a:buFont typeface="Wingdings" panose="05000000000000000000" pitchFamily="2" charset="2"/>
        <a:buChar char="§"/>
        <a:defRPr sz="1500" kern="1200">
          <a:solidFill>
            <a:srgbClr val="454545"/>
          </a:solidFill>
          <a:latin typeface="Franklin Gothic Book" panose="020B0503020102020204" pitchFamily="34" charset="0"/>
          <a:ea typeface="+mn-ea"/>
          <a:cs typeface="+mn-cs"/>
        </a:defRPr>
      </a:lvl2pPr>
      <a:lvl3pPr marL="857250" indent="-171450" algn="l" rtl="0" eaLnBrk="0" fontAlgn="base" hangingPunct="0">
        <a:spcBef>
          <a:spcPct val="20000"/>
        </a:spcBef>
        <a:spcAft>
          <a:spcPct val="0"/>
        </a:spcAft>
        <a:buFont typeface="Wingdings" panose="05000000000000000000" pitchFamily="2" charset="2"/>
        <a:buChar char="ü"/>
        <a:defRPr kern="1200">
          <a:solidFill>
            <a:srgbClr val="454545"/>
          </a:solidFill>
          <a:latin typeface="Franklin Gothic Book" panose="020B0503020102020204" pitchFamily="34" charset="0"/>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3350"/>
            <a:ext cx="8229600" cy="857250"/>
          </a:xfrm>
          <a:prstGeom prst="rect">
            <a:avLst/>
          </a:prstGeom>
        </p:spPr>
        <p:txBody>
          <a:bodyPr vert="horz" lIns="91440" tIns="45720" rIns="91440" bIns="45720" rtlCol="0" anchor="ctr">
            <a:normAutofit/>
          </a:bodyPr>
          <a:lstStyle/>
          <a:p>
            <a:r>
              <a:rPr lang="en-US" dirty="0"/>
              <a:t>Different title per slide, Franklin Gothic Medium 28pt</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Rectangle 3">
            <a:extLst>
              <a:ext uri="{FF2B5EF4-FFF2-40B4-BE49-F238E27FC236}">
                <a16:creationId xmlns:a16="http://schemas.microsoft.com/office/drawing/2014/main" id="{86C191B9-38D4-4329-8F07-1183FAC2EBFC}"/>
              </a:ext>
            </a:extLst>
          </p:cNvPr>
          <p:cNvSpPr/>
          <p:nvPr userDrawn="1"/>
        </p:nvSpPr>
        <p:spPr>
          <a:xfrm>
            <a:off x="0" y="4594623"/>
            <a:ext cx="9144000" cy="555804"/>
          </a:xfrm>
          <a:prstGeom prst="rect">
            <a:avLst/>
          </a:prstGeom>
          <a:solidFill>
            <a:srgbClr val="58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9E206F9C-4465-F60A-A8CB-FD75F6C0F00C}"/>
              </a:ext>
            </a:extLst>
          </p:cNvPr>
          <p:cNvSpPr>
            <a:spLocks noGrp="1"/>
          </p:cNvSpPr>
          <p:nvPr>
            <p:ph type="sldNum" sz="quarter" idx="4"/>
          </p:nvPr>
        </p:nvSpPr>
        <p:spPr>
          <a:xfrm>
            <a:off x="7010400" y="4324350"/>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002540B9-D82F-44A3-9899-A5422F2D74D5}" type="slidenum">
              <a:rPr lang="en-US" smtClean="0"/>
              <a:t>‹#›</a:t>
            </a:fld>
            <a:endParaRPr lang="en-US"/>
          </a:p>
        </p:txBody>
      </p:sp>
    </p:spTree>
    <p:extLst>
      <p:ext uri="{BB962C8B-B14F-4D97-AF65-F5344CB8AC3E}">
        <p14:creationId xmlns:p14="http://schemas.microsoft.com/office/powerpoint/2010/main" val="130633816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914400" rtl="0" eaLnBrk="1" latinLnBrk="0" hangingPunct="1">
        <a:spcBef>
          <a:spcPct val="0"/>
        </a:spcBef>
        <a:buNone/>
        <a:defRPr sz="2800" b="1" kern="1200" baseline="0">
          <a:solidFill>
            <a:srgbClr val="283446"/>
          </a:solidFill>
          <a:latin typeface="+mj-lt"/>
          <a:ea typeface="+mj-ea"/>
          <a:cs typeface="+mj-cs"/>
        </a:defRPr>
      </a:lvl1pPr>
    </p:titleStyle>
    <p:bodyStyle>
      <a:lvl1pPr marL="342900" indent="-342900" algn="l" defTabSz="914400" rtl="0" eaLnBrk="1" latinLnBrk="0" hangingPunct="1">
        <a:spcBef>
          <a:spcPct val="20000"/>
        </a:spcBef>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3350"/>
            <a:ext cx="8229600" cy="857250"/>
          </a:xfrm>
          <a:prstGeom prst="rect">
            <a:avLst/>
          </a:prstGeom>
        </p:spPr>
        <p:txBody>
          <a:bodyPr vert="horz" lIns="91440" tIns="45720" rIns="91440" bIns="45720" rtlCol="0" anchor="ctr">
            <a:normAutofit/>
          </a:bodyPr>
          <a:lstStyle/>
          <a:p>
            <a:r>
              <a:rPr lang="en-US" dirty="0"/>
              <a:t>Different title per slide, Franklin Gothic Medium 28pt</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Rectangle 3">
            <a:extLst>
              <a:ext uri="{FF2B5EF4-FFF2-40B4-BE49-F238E27FC236}">
                <a16:creationId xmlns:a16="http://schemas.microsoft.com/office/drawing/2014/main" id="{86C191B9-38D4-4329-8F07-1183FAC2EBFC}"/>
              </a:ext>
            </a:extLst>
          </p:cNvPr>
          <p:cNvSpPr/>
          <p:nvPr userDrawn="1"/>
        </p:nvSpPr>
        <p:spPr>
          <a:xfrm>
            <a:off x="0" y="4594623"/>
            <a:ext cx="9144000" cy="555804"/>
          </a:xfrm>
          <a:prstGeom prst="rect">
            <a:avLst/>
          </a:prstGeom>
          <a:solidFill>
            <a:srgbClr val="58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908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2800" b="1" kern="1200" baseline="0">
          <a:solidFill>
            <a:srgbClr val="283446"/>
          </a:solidFill>
          <a:latin typeface="+mj-lt"/>
          <a:ea typeface="+mj-ea"/>
          <a:cs typeface="+mj-cs"/>
        </a:defRPr>
      </a:lvl1pPr>
    </p:titleStyle>
    <p:bodyStyle>
      <a:lvl1pPr marL="342900" indent="-342900" algn="l" defTabSz="914400" rtl="0" eaLnBrk="1" latinLnBrk="0" hangingPunct="1">
        <a:spcBef>
          <a:spcPct val="20000"/>
        </a:spcBef>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3350"/>
            <a:ext cx="8229600" cy="857250"/>
          </a:xfrm>
          <a:prstGeom prst="rect">
            <a:avLst/>
          </a:prstGeom>
        </p:spPr>
        <p:txBody>
          <a:bodyPr vert="horz" lIns="91440" tIns="45720" rIns="91440" bIns="45720" rtlCol="0" anchor="ctr">
            <a:normAutofit/>
          </a:bodyPr>
          <a:lstStyle/>
          <a:p>
            <a:r>
              <a:rPr lang="en-US" dirty="0"/>
              <a:t>Different title per slide, Franklin Gothic Medium 28pt</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Rectangle 3">
            <a:extLst>
              <a:ext uri="{FF2B5EF4-FFF2-40B4-BE49-F238E27FC236}">
                <a16:creationId xmlns:a16="http://schemas.microsoft.com/office/drawing/2014/main" id="{86C191B9-38D4-4329-8F07-1183FAC2EBFC}"/>
              </a:ext>
            </a:extLst>
          </p:cNvPr>
          <p:cNvSpPr/>
          <p:nvPr userDrawn="1"/>
        </p:nvSpPr>
        <p:spPr>
          <a:xfrm>
            <a:off x="0" y="4594623"/>
            <a:ext cx="9144000" cy="555804"/>
          </a:xfrm>
          <a:prstGeom prst="rect">
            <a:avLst/>
          </a:prstGeom>
          <a:solidFill>
            <a:srgbClr val="58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2">
            <a:extLst>
              <a:ext uri="{FF2B5EF4-FFF2-40B4-BE49-F238E27FC236}">
                <a16:creationId xmlns:a16="http://schemas.microsoft.com/office/drawing/2014/main" id="{1FA2F06F-0AB2-13C6-64B0-1C73515990E9}"/>
              </a:ext>
            </a:extLst>
          </p:cNvPr>
          <p:cNvSpPr>
            <a:spLocks noGrp="1"/>
          </p:cNvSpPr>
          <p:nvPr>
            <p:ph type="sldNum" sz="quarter" idx="4"/>
          </p:nvPr>
        </p:nvSpPr>
        <p:spPr>
          <a:xfrm>
            <a:off x="6934200" y="133351"/>
            <a:ext cx="2057400" cy="274637"/>
          </a:xfrm>
          <a:prstGeom prst="rect">
            <a:avLst/>
          </a:prstGeom>
        </p:spPr>
        <p:txBody>
          <a:bodyPr/>
          <a:lstStyle/>
          <a:p>
            <a:pPr algn="r" defTabSz="914378">
              <a:defRPr/>
            </a:pPr>
            <a:fld id="{B8EC6C1D-B94A-4A9A-BD8D-A546578E37EF}" type="slidenum">
              <a:rPr lang="en-US" sz="1200" smtClean="0">
                <a:solidFill>
                  <a:srgbClr val="283446">
                    <a:tint val="75000"/>
                  </a:srgbClr>
                </a:solidFill>
              </a:rPr>
              <a:pPr algn="r" defTabSz="914378">
                <a:defRPr/>
              </a:pPr>
              <a:t>‹#›</a:t>
            </a:fld>
            <a:endParaRPr lang="en-US" sz="1200" dirty="0">
              <a:solidFill>
                <a:srgbClr val="283446">
                  <a:tint val="75000"/>
                </a:srgbClr>
              </a:solidFill>
            </a:endParaRPr>
          </a:p>
        </p:txBody>
      </p:sp>
    </p:spTree>
    <p:extLst>
      <p:ext uri="{BB962C8B-B14F-4D97-AF65-F5344CB8AC3E}">
        <p14:creationId xmlns:p14="http://schemas.microsoft.com/office/powerpoint/2010/main" val="330235353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914378" rtl="0" eaLnBrk="1" latinLnBrk="0" hangingPunct="1">
        <a:spcBef>
          <a:spcPct val="0"/>
        </a:spcBef>
        <a:buNone/>
        <a:defRPr sz="2800" b="1" kern="1200" baseline="0">
          <a:solidFill>
            <a:srgbClr val="283446"/>
          </a:solidFill>
          <a:latin typeface="+mj-lt"/>
          <a:ea typeface="+mj-ea"/>
          <a:cs typeface="+mj-cs"/>
        </a:defRPr>
      </a:lvl1pPr>
    </p:titleStyle>
    <p:bodyStyle>
      <a:lvl1pPr marL="342892" indent="-342892" algn="l" defTabSz="914378" rtl="0" eaLnBrk="1" latinLnBrk="0" hangingPunct="1">
        <a:spcBef>
          <a:spcPct val="20000"/>
        </a:spcBef>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31" indent="-285743" algn="l" defTabSz="914378" rtl="0" eaLnBrk="1" latinLnBrk="0" hangingPunct="1">
        <a:spcBef>
          <a:spcPct val="20000"/>
        </a:spcBef>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2972" indent="-228594" algn="l" defTabSz="914378" rtl="0" eaLnBrk="1" latinLnBrk="0" hangingPunct="1">
        <a:spcBef>
          <a:spcPct val="20000"/>
        </a:spcBef>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3350"/>
            <a:ext cx="8229600" cy="857250"/>
          </a:xfrm>
          <a:prstGeom prst="rect">
            <a:avLst/>
          </a:prstGeom>
        </p:spPr>
        <p:txBody>
          <a:bodyPr vert="horz" lIns="91440" tIns="45720" rIns="91440" bIns="45720" rtlCol="0" anchor="ctr">
            <a:normAutofit/>
          </a:bodyPr>
          <a:lstStyle/>
          <a:p>
            <a:r>
              <a:rPr lang="en-US" dirty="0"/>
              <a:t>Different title per slide, Franklin Gothic Medium 28pt</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Rectangle 3">
            <a:extLst>
              <a:ext uri="{FF2B5EF4-FFF2-40B4-BE49-F238E27FC236}">
                <a16:creationId xmlns:a16="http://schemas.microsoft.com/office/drawing/2014/main" id="{86C191B9-38D4-4329-8F07-1183FAC2EBFC}"/>
              </a:ext>
            </a:extLst>
          </p:cNvPr>
          <p:cNvSpPr/>
          <p:nvPr/>
        </p:nvSpPr>
        <p:spPr>
          <a:xfrm>
            <a:off x="0" y="4594623"/>
            <a:ext cx="9144000" cy="555804"/>
          </a:xfrm>
          <a:prstGeom prst="rect">
            <a:avLst/>
          </a:prstGeom>
          <a:solidFill>
            <a:srgbClr val="58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6C191B9-38D4-4329-8F07-1183FAC2EBFC}"/>
              </a:ext>
            </a:extLst>
          </p:cNvPr>
          <p:cNvSpPr/>
          <p:nvPr userDrawn="1"/>
        </p:nvSpPr>
        <p:spPr>
          <a:xfrm>
            <a:off x="0" y="4594623"/>
            <a:ext cx="9144000" cy="555804"/>
          </a:xfrm>
          <a:prstGeom prst="rect">
            <a:avLst/>
          </a:prstGeom>
          <a:solidFill>
            <a:srgbClr val="58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a:extLst>
              <a:ext uri="{FF2B5EF4-FFF2-40B4-BE49-F238E27FC236}">
                <a16:creationId xmlns:a16="http://schemas.microsoft.com/office/drawing/2014/main" id="{9DED0F06-D780-2939-3C9F-35B34921FF47}"/>
              </a:ext>
            </a:extLst>
          </p:cNvPr>
          <p:cNvSpPr>
            <a:spLocks noGrp="1"/>
          </p:cNvSpPr>
          <p:nvPr>
            <p:ph type="sldNum" sz="quarter" idx="4"/>
          </p:nvPr>
        </p:nvSpPr>
        <p:spPr>
          <a:xfrm>
            <a:off x="8301255" y="57150"/>
            <a:ext cx="771089" cy="365125"/>
          </a:xfrm>
          <a:prstGeom prst="rect">
            <a:avLst/>
          </a:prstGeom>
        </p:spPr>
        <p:txBody>
          <a:bodyPr/>
          <a:lstStyle>
            <a:lvl1pPr algn="r">
              <a:defRPr sz="12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7761182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spcBef>
          <a:spcPct val="0"/>
        </a:spcBef>
        <a:buNone/>
        <a:defRPr sz="2800" b="1" kern="1200" baseline="0">
          <a:solidFill>
            <a:srgbClr val="283446"/>
          </a:solidFill>
          <a:latin typeface="+mj-lt"/>
          <a:ea typeface="+mj-ea"/>
          <a:cs typeface="+mj-cs"/>
        </a:defRPr>
      </a:lvl1pPr>
    </p:titleStyle>
    <p:bodyStyle>
      <a:lvl1pPr marL="342900" indent="-342900" algn="l" defTabSz="914400" rtl="0" eaLnBrk="1" latinLnBrk="0" hangingPunct="1">
        <a:spcBef>
          <a:spcPct val="20000"/>
        </a:spcBef>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tricare.mil/pharmacy"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tricare.mi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tricare.mil/OpenSeaso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tricare.mil/LifeEvent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tricare.mil/plan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tricare.mil/forms" TargetMode="External"/><Relationship Id="rId2" Type="http://schemas.openxmlformats.org/officeDocument/2006/relationships/hyperlink" Target="http://www.tricare.mil/regions" TargetMode="External"/><Relationship Id="rId1" Type="http://schemas.openxmlformats.org/officeDocument/2006/relationships/slideLayout" Target="../slideLayouts/slideLayout2.xml"/><Relationship Id="rId4" Type="http://schemas.openxmlformats.org/officeDocument/2006/relationships/hyperlink" Target="https://tricare.mil/Plans/Enroll/USFHP"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manuals.health.mil/pages/DisplayManualHtmlFile/2023-04-04/AsOf/FR16/C24.html" TargetMode="External"/><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hyperlink" Target="http://www.health.mil/" TargetMode="External"/><Relationship Id="rId4" Type="http://schemas.openxmlformats.org/officeDocument/2006/relationships/hyperlink" Target="http://www.tricare.mil/"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22.jpg"/><Relationship Id="rId1" Type="http://schemas.openxmlformats.org/officeDocument/2006/relationships/slideLayout" Target="../slideLayouts/slideLayout2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jp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hyperlink" Target="http://www.health.mil/Military-Health-Topics/MHS-Toolkits/Media-Resources/Media-Center/Patient-Care-Numbers-for-the-MHS" TargetMode="External"/><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hyperlink" Target="http://www.dmdc.osd.mil/rsl" TargetMode="External"/><Relationship Id="rId2" Type="http://schemas.openxmlformats.org/officeDocument/2006/relationships/hyperlink" Target="http://www.tricare.mil/" TargetMode="External"/><Relationship Id="rId1" Type="http://schemas.openxmlformats.org/officeDocument/2006/relationships/slideLayout" Target="../slideLayouts/slideLayout7.xml"/><Relationship Id="rId5" Type="http://schemas.openxmlformats.org/officeDocument/2006/relationships/hyperlink" Target="https://tricare.mil/bcacdcao" TargetMode="External"/><Relationship Id="rId4" Type="http://schemas.openxmlformats.org/officeDocument/2006/relationships/hyperlink" Target="https://milconnect.dmdc.osd.mil/"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tricare.mil/FindDoctor/Travelin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tricare.mil/lifeevents" TargetMode="External"/><Relationship Id="rId2" Type="http://schemas.openxmlformats.org/officeDocument/2006/relationships/hyperlink" Target="https://tricare.mil/openseason" TargetMode="External"/><Relationship Id="rId1" Type="http://schemas.openxmlformats.org/officeDocument/2006/relationships/slideLayout" Target="../slideLayouts/slideLayout2.xml"/><Relationship Id="rId5" Type="http://schemas.openxmlformats.org/officeDocument/2006/relationships/hyperlink" Target="https://www.tricare.mil/comparecosts" TargetMode="External"/><Relationship Id="rId4" Type="http://schemas.openxmlformats.org/officeDocument/2006/relationships/hyperlink" Target="https://www.tricare.mil/compareplans"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www.tricare4u.com/" TargetMode="External"/><Relationship Id="rId3" Type="http://schemas.openxmlformats.org/officeDocument/2006/relationships/hyperlink" Target="https://www.tricare.mil/west" TargetMode="External"/><Relationship Id="rId7" Type="http://schemas.openxmlformats.org/officeDocument/2006/relationships/hyperlink" Target="https://www.tricare.mil/tfl" TargetMode="External"/><Relationship Id="rId2" Type="http://schemas.openxmlformats.org/officeDocument/2006/relationships/hyperlink" Target="https://www.humanamilitary.com/" TargetMode="External"/><Relationship Id="rId1" Type="http://schemas.openxmlformats.org/officeDocument/2006/relationships/slideLayout" Target="../slideLayouts/slideLayout7.xml"/><Relationship Id="rId6" Type="http://schemas.openxmlformats.org/officeDocument/2006/relationships/hyperlink" Target="https://www.tricare.mil/usfhp" TargetMode="External"/><Relationship Id="rId11" Type="http://schemas.openxmlformats.org/officeDocument/2006/relationships/hyperlink" Target="https://militaryrx.express-scripts.com/" TargetMode="External"/><Relationship Id="rId5" Type="http://schemas.openxmlformats.org/officeDocument/2006/relationships/hyperlink" Target="https://www.tricare-overseas.com/contact-us" TargetMode="External"/><Relationship Id="rId10" Type="http://schemas.openxmlformats.org/officeDocument/2006/relationships/hyperlink" Target="https://tricare.mil/CoveredServices/Dental/TDP" TargetMode="External"/><Relationship Id="rId4" Type="http://schemas.openxmlformats.org/officeDocument/2006/relationships/hyperlink" Target="https://www.tricare-west.com/" TargetMode="External"/><Relationship Id="rId9" Type="http://schemas.openxmlformats.org/officeDocument/2006/relationships/hyperlink" Target="https://tricare.mil/CoveredServices/Dental/ADDenta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chart" Target="../charts/chart1.xml"/></Relationships>
</file>

<file path=ppt/slides/_rels/slide5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hyperlink" Target="https://instagram.com/TRICARE" TargetMode="External"/><Relationship Id="rId3" Type="http://schemas.openxmlformats.org/officeDocument/2006/relationships/hyperlink" Target="http://www.tricare.mil/changes" TargetMode="External"/><Relationship Id="rId7" Type="http://schemas.openxmlformats.org/officeDocument/2006/relationships/hyperlink" Target="http://www.tricare.mil/webinars" TargetMode="External"/><Relationship Id="rId12" Type="http://schemas.openxmlformats.org/officeDocument/2006/relationships/image" Target="../media/image35.png"/><Relationship Id="rId2" Type="http://schemas.openxmlformats.org/officeDocument/2006/relationships/notesSlide" Target="../notesSlides/notesSlide32.xml"/><Relationship Id="rId16" Type="http://schemas.openxmlformats.org/officeDocument/2006/relationships/hyperlink" Target="https://tricare.mil/subscriptions" TargetMode="External"/><Relationship Id="rId1" Type="http://schemas.openxmlformats.org/officeDocument/2006/relationships/slideLayout" Target="../slideLayouts/slideLayout11.xml"/><Relationship Id="rId6" Type="http://schemas.openxmlformats.org/officeDocument/2006/relationships/hyperlink" Target="http://www.tricare.mil/newsletters" TargetMode="External"/><Relationship Id="rId11" Type="http://schemas.openxmlformats.org/officeDocument/2006/relationships/hyperlink" Target="https://twitter.com/TRICARE" TargetMode="External"/><Relationship Id="rId5" Type="http://schemas.openxmlformats.org/officeDocument/2006/relationships/hyperlink" Target="https://newsroom.tricare.mil/" TargetMode="External"/><Relationship Id="rId15" Type="http://schemas.openxmlformats.org/officeDocument/2006/relationships/image" Target="../media/image37.svg"/><Relationship Id="rId10" Type="http://schemas.openxmlformats.org/officeDocument/2006/relationships/image" Target="../media/image34.png"/><Relationship Id="rId4" Type="http://schemas.openxmlformats.org/officeDocument/2006/relationships/hyperlink" Target="http://www.tricare.mil/OpenSeason" TargetMode="External"/><Relationship Id="rId9" Type="http://schemas.openxmlformats.org/officeDocument/2006/relationships/hyperlink" Target="https://facebook.com/TRICARE" TargetMode="External"/><Relationship Id="rId14"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www.tricare.mil/LifeEvents" TargetMode="External"/><Relationship Id="rId3" Type="http://schemas.openxmlformats.org/officeDocument/2006/relationships/hyperlink" Target="https://www.tricare.mil/planfinder" TargetMode="External"/><Relationship Id="rId7" Type="http://schemas.openxmlformats.org/officeDocument/2006/relationships/hyperlink" Target="http://www.tricare.mil/GettingCar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www.tricare.mil/FindDoctor" TargetMode="External"/><Relationship Id="rId5" Type="http://schemas.openxmlformats.org/officeDocument/2006/relationships/hyperlink" Target="http://www.tricare.mil/comparecosts" TargetMode="External"/><Relationship Id="rId4" Type="http://schemas.openxmlformats.org/officeDocument/2006/relationships/hyperlink" Target="https://www.tricare.mil/compareplans"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slide" Target="slide57.xml"/></Relationships>
</file>

<file path=ppt/slides/_rels/slide58.xml.rels><?xml version="1.0" encoding="UTF-8" standalone="yes"?>
<Relationships xmlns="http://schemas.openxmlformats.org/package/2006/relationships"><Relationship Id="rId3" Type="http://schemas.openxmlformats.org/officeDocument/2006/relationships/hyperlink" Target="https://newsroom.tricare.mil/News/TRICARE-News/Article/3776346/qa-what-to-know-as-new-tricare-contracts-begin-in-2025" TargetMode="External"/><Relationship Id="rId2" Type="http://schemas.openxmlformats.org/officeDocument/2006/relationships/hyperlink" Target="https://newsroom.tricare.mil/News/TRICARE-News/Article/3254092/changes-to-tricare-expected-in-2024" TargetMode="External"/><Relationship Id="rId1" Type="http://schemas.openxmlformats.org/officeDocument/2006/relationships/slideLayout" Target="../slideLayouts/slideLayout2.xml"/><Relationship Id="rId6" Type="http://schemas.openxmlformats.org/officeDocument/2006/relationships/hyperlink" Target="https://public.govdelivery.com/accounts/USMHSTMA/subscriber/new" TargetMode="External"/><Relationship Id="rId5" Type="http://schemas.openxmlformats.org/officeDocument/2006/relationships/hyperlink" Target="https://tricare.mil/About/Regions/West-Region" TargetMode="External"/><Relationship Id="rId4" Type="http://schemas.openxmlformats.org/officeDocument/2006/relationships/hyperlink" Target="https://tricare.mil/About/Regions/East-Region"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www.tricare.mil/CoveredService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hyperlink" Target="http://www.tricare.mil/CoveredServices/IsItCovered/Exclusions"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Your TRICARE Program</a:t>
            </a:r>
            <a:br>
              <a:rPr lang="en-US" dirty="0"/>
            </a:br>
            <a:r>
              <a:rPr lang="en-US" sz="2200" dirty="0"/>
              <a:t>CAPSTONE Spouse Course</a:t>
            </a:r>
          </a:p>
        </p:txBody>
      </p:sp>
      <p:sp>
        <p:nvSpPr>
          <p:cNvPr id="3" name="Subtitle 2"/>
          <p:cNvSpPr>
            <a:spLocks noGrp="1"/>
          </p:cNvSpPr>
          <p:nvPr>
            <p:ph type="subTitle" idx="1"/>
          </p:nvPr>
        </p:nvSpPr>
        <p:spPr/>
        <p:txBody>
          <a:bodyPr>
            <a:normAutofit fontScale="77500" lnSpcReduction="20000"/>
          </a:bodyPr>
          <a:lstStyle/>
          <a:p>
            <a:r>
              <a:rPr lang="en-US" dirty="0"/>
              <a:t>Curt B. Prichard, MHA, FACHE</a:t>
            </a:r>
          </a:p>
          <a:p>
            <a:r>
              <a:rPr lang="en-US" dirty="0"/>
              <a:t>Deputy Director, TRICARE Health Plan </a:t>
            </a:r>
          </a:p>
          <a:p>
            <a:r>
              <a:rPr lang="en-US" dirty="0"/>
              <a:t>November 19, 2024</a:t>
            </a:r>
          </a:p>
        </p:txBody>
      </p:sp>
    </p:spTree>
    <p:extLst>
      <p:ext uri="{BB962C8B-B14F-4D97-AF65-F5344CB8AC3E}">
        <p14:creationId xmlns:p14="http://schemas.microsoft.com/office/powerpoint/2010/main" val="30993848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en-US" dirty="0">
                <a:cs typeface="Arial" panose="020B0604020202020204" pitchFamily="34" charset="0"/>
              </a:rPr>
              <a:t>Who and What TRICARE Covers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48873691"/>
              </p:ext>
            </p:extLst>
          </p:nvPr>
        </p:nvGraphicFramePr>
        <p:xfrm>
          <a:off x="457200" y="1149350"/>
          <a:ext cx="8229600" cy="2992120"/>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2077260056"/>
                    </a:ext>
                  </a:extLst>
                </a:gridCol>
                <a:gridCol w="5105400">
                  <a:extLst>
                    <a:ext uri="{9D8B030D-6E8A-4147-A177-3AD203B41FA5}">
                      <a16:colId xmlns:a16="http://schemas.microsoft.com/office/drawing/2014/main" val="1420457380"/>
                    </a:ext>
                  </a:extLst>
                </a:gridCol>
              </a:tblGrid>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5686664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797175" algn="r"/>
                        </a:tabLst>
                        <a:defRPr/>
                      </a:pPr>
                      <a:r>
                        <a:rPr lang="en-US" altLang="en-US" sz="1600" dirty="0">
                          <a:solidFill>
                            <a:schemeClr val="accent1">
                              <a:lumMod val="50000"/>
                            </a:schemeClr>
                          </a:solidFill>
                          <a:latin typeface="+mn-lt"/>
                          <a:cs typeface="Arial" panose="020B0604020202020204" pitchFamily="34" charset="0"/>
                        </a:rPr>
                        <a:t>Active-duty service members </a:t>
                      </a:r>
                      <a:br>
                        <a:rPr lang="en-US" altLang="en-US" sz="1600" dirty="0">
                          <a:solidFill>
                            <a:schemeClr val="accent1">
                              <a:lumMod val="50000"/>
                            </a:schemeClr>
                          </a:solidFill>
                          <a:latin typeface="+mn-lt"/>
                          <a:cs typeface="Arial" panose="020B0604020202020204" pitchFamily="34" charset="0"/>
                        </a:rPr>
                      </a:br>
                      <a:r>
                        <a:rPr lang="en-US" altLang="en-US" sz="1600" dirty="0">
                          <a:solidFill>
                            <a:schemeClr val="accent1">
                              <a:lumMod val="50000"/>
                            </a:schemeClr>
                          </a:solidFill>
                          <a:latin typeface="+mn-lt"/>
                          <a:cs typeface="Arial" panose="020B0604020202020204" pitchFamily="34" charset="0"/>
                        </a:rPr>
                        <a:t>	10 U.S.C. 1074</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600" dirty="0">
                          <a:solidFill>
                            <a:schemeClr val="accent1">
                              <a:lumMod val="50000"/>
                            </a:schemeClr>
                          </a:solidFill>
                          <a:latin typeface="+mn-lt"/>
                          <a:cs typeface="Arial" panose="020B0604020202020204" pitchFamily="34" charset="0"/>
                        </a:rPr>
                        <a:t>Private sector care is covered under</a:t>
                      </a:r>
                      <a:r>
                        <a:rPr lang="en-US" altLang="en-US" sz="1600" baseline="0" dirty="0">
                          <a:solidFill>
                            <a:schemeClr val="accent1">
                              <a:lumMod val="50000"/>
                            </a:schemeClr>
                          </a:solidFill>
                          <a:latin typeface="+mn-lt"/>
                          <a:cs typeface="Arial" panose="020B0604020202020204" pitchFamily="34" charset="0"/>
                        </a:rPr>
                        <a:t> rules of the </a:t>
                      </a:r>
                      <a:r>
                        <a:rPr lang="en-US" altLang="en-US" sz="1600" baseline="0" dirty="0">
                          <a:solidFill>
                            <a:schemeClr val="accent1">
                              <a:lumMod val="60000"/>
                              <a:lumOff val="40000"/>
                            </a:schemeClr>
                          </a:solidFill>
                          <a:latin typeface="+mn-lt"/>
                          <a:cs typeface="Arial" panose="020B0604020202020204" pitchFamily="34" charset="0"/>
                        </a:rPr>
                        <a:t>Supplemental Health Care Program (SHCP)</a:t>
                      </a:r>
                      <a:r>
                        <a:rPr lang="en-US" altLang="en-US" sz="1600" dirty="0">
                          <a:solidFill>
                            <a:schemeClr val="accent1">
                              <a:lumMod val="60000"/>
                              <a:lumOff val="40000"/>
                            </a:schemeClr>
                          </a:solidFill>
                          <a:latin typeface="+mn-lt"/>
                          <a:cs typeface="Arial" panose="020B0604020202020204" pitchFamily="34" charset="0"/>
                        </a:rPr>
                        <a:t> </a:t>
                      </a:r>
                      <a:endParaRPr lang="en-US" altLang="en-US" sz="1400" dirty="0">
                        <a:solidFill>
                          <a:schemeClr val="accent1">
                            <a:lumMod val="60000"/>
                            <a:lumOff val="40000"/>
                          </a:schemeClr>
                        </a:solidFill>
                        <a:latin typeface="+mn-lt"/>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600" dirty="0">
                          <a:solidFill>
                            <a:schemeClr val="accent1">
                              <a:lumMod val="50000"/>
                            </a:schemeClr>
                          </a:solidFill>
                          <a:latin typeface="+mn-lt"/>
                          <a:cs typeface="Arial" panose="020B0604020202020204" pitchFamily="34" charset="0"/>
                        </a:rPr>
                        <a:t>In addition to </a:t>
                      </a:r>
                      <a:r>
                        <a:rPr lang="en-US" sz="1600" kern="1200" dirty="0">
                          <a:solidFill>
                            <a:schemeClr val="accent1">
                              <a:lumMod val="50000"/>
                            </a:schemeClr>
                          </a:solidFill>
                          <a:latin typeface="+mn-lt"/>
                          <a:ea typeface="+mn-ea"/>
                          <a:cs typeface="Arial" panose="020B0604020202020204" pitchFamily="34" charset="0"/>
                        </a:rPr>
                        <a:t>covered services, </a:t>
                      </a:r>
                      <a:br>
                        <a:rPr lang="en-US" sz="1600" kern="1200" dirty="0">
                          <a:solidFill>
                            <a:schemeClr val="accent1">
                              <a:lumMod val="50000"/>
                            </a:schemeClr>
                          </a:solidFill>
                          <a:latin typeface="+mn-lt"/>
                          <a:ea typeface="+mn-ea"/>
                          <a:cs typeface="Arial" panose="020B0604020202020204" pitchFamily="34" charset="0"/>
                        </a:rPr>
                      </a:br>
                      <a:r>
                        <a:rPr lang="en-US" altLang="en-US" sz="1600" baseline="0" dirty="0">
                          <a:solidFill>
                            <a:schemeClr val="accent1">
                              <a:lumMod val="60000"/>
                              <a:lumOff val="40000"/>
                            </a:schemeClr>
                          </a:solidFill>
                          <a:latin typeface="+mn-lt"/>
                          <a:cs typeface="Arial" panose="020B0604020202020204" pitchFamily="34" charset="0"/>
                        </a:rPr>
                        <a:t>non-covered services </a:t>
                      </a:r>
                      <a:r>
                        <a:rPr lang="en-US" altLang="en-US" sz="1600" baseline="0" dirty="0">
                          <a:solidFill>
                            <a:schemeClr val="accent1">
                              <a:lumMod val="50000"/>
                            </a:schemeClr>
                          </a:solidFill>
                          <a:latin typeface="+mn-lt"/>
                          <a:cs typeface="Arial" panose="020B0604020202020204" pitchFamily="34" charset="0"/>
                        </a:rPr>
                        <a:t>can be provided </a:t>
                      </a:r>
                      <a:r>
                        <a:rPr lang="en-US" altLang="en-US" sz="1600" dirty="0">
                          <a:solidFill>
                            <a:schemeClr val="accent1">
                              <a:lumMod val="50000"/>
                            </a:schemeClr>
                          </a:solidFill>
                          <a:latin typeface="+mn-lt"/>
                          <a:cs typeface="Arial" panose="020B0604020202020204" pitchFamily="34" charset="0"/>
                        </a:rPr>
                        <a:t>with an approved SHCP</a:t>
                      </a:r>
                      <a:r>
                        <a:rPr lang="en-US" altLang="en-US" sz="1600" baseline="0" dirty="0">
                          <a:solidFill>
                            <a:schemeClr val="accent1">
                              <a:lumMod val="50000"/>
                            </a:schemeClr>
                          </a:solidFill>
                          <a:latin typeface="+mn-lt"/>
                          <a:cs typeface="Arial" panose="020B0604020202020204" pitchFamily="34" charset="0"/>
                        </a:rPr>
                        <a:t> </a:t>
                      </a:r>
                      <a:r>
                        <a:rPr lang="en-US" altLang="en-US" sz="1600" dirty="0">
                          <a:solidFill>
                            <a:schemeClr val="accent1">
                              <a:lumMod val="50000"/>
                            </a:schemeClr>
                          </a:solidFill>
                          <a:latin typeface="+mn-lt"/>
                          <a:cs typeface="Arial" panose="020B0604020202020204" pitchFamily="34" charset="0"/>
                        </a:rPr>
                        <a:t>waiver from DHA Director </a:t>
                      </a:r>
                      <a:r>
                        <a:rPr lang="en-US" altLang="en-US" sz="1400" dirty="0">
                          <a:solidFill>
                            <a:schemeClr val="accent1">
                              <a:lumMod val="50000"/>
                            </a:schemeClr>
                          </a:solidFill>
                          <a:latin typeface="+mn-lt"/>
                          <a:cs typeface="Arial" panose="020B0604020202020204" pitchFamily="34" charset="0"/>
                        </a:rPr>
                        <a:t>(or</a:t>
                      </a:r>
                      <a:r>
                        <a:rPr lang="en-US" altLang="en-US" sz="1400" baseline="0" dirty="0">
                          <a:solidFill>
                            <a:schemeClr val="accent1">
                              <a:lumMod val="50000"/>
                            </a:schemeClr>
                          </a:solidFill>
                          <a:latin typeface="+mn-lt"/>
                          <a:cs typeface="Arial" panose="020B0604020202020204" pitchFamily="34" charset="0"/>
                        </a:rPr>
                        <a:t> </a:t>
                      </a:r>
                      <a:r>
                        <a:rPr lang="en-US" altLang="en-US" sz="1400" dirty="0">
                          <a:solidFill>
                            <a:schemeClr val="accent1">
                              <a:lumMod val="50000"/>
                            </a:schemeClr>
                          </a:solidFill>
                          <a:latin typeface="+mn-lt"/>
                          <a:cs typeface="Arial" panose="020B0604020202020204" pitchFamily="34" charset="0"/>
                        </a:rPr>
                        <a:t>designee)</a:t>
                      </a:r>
                      <a:endParaRPr lang="en-US" altLang="en-US" sz="1600" dirty="0">
                        <a:solidFill>
                          <a:schemeClr val="accent1">
                            <a:lumMod val="50000"/>
                          </a:schemeClr>
                        </a:solidFill>
                        <a:latin typeface="+mn-lt"/>
                        <a:cs typeface="Arial" panose="020B0604020202020204" pitchFamily="34" charset="0"/>
                      </a:endParaRPr>
                    </a:p>
                  </a:txBody>
                  <a:tcPr/>
                </a:tc>
                <a:extLst>
                  <a:ext uri="{0D108BD9-81ED-4DB2-BD59-A6C34878D82A}">
                    <a16:rowId xmlns:a16="http://schemas.microsoft.com/office/drawing/2014/main" val="17415916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797175" algn="r"/>
                        </a:tabLst>
                        <a:defRPr/>
                      </a:pPr>
                      <a:r>
                        <a:rPr lang="en-US" sz="1600" kern="1200" dirty="0">
                          <a:solidFill>
                            <a:schemeClr val="accent1">
                              <a:lumMod val="50000"/>
                            </a:schemeClr>
                          </a:solidFill>
                          <a:latin typeface="+mn-lt"/>
                          <a:ea typeface="+mn-ea"/>
                          <a:cs typeface="Arial" panose="020B0604020202020204" pitchFamily="34" charset="0"/>
                        </a:rPr>
                        <a:t>Active-duty family members </a:t>
                      </a:r>
                      <a:br>
                        <a:rPr lang="en-US" sz="1600" kern="1200" dirty="0">
                          <a:solidFill>
                            <a:schemeClr val="accent1">
                              <a:lumMod val="50000"/>
                            </a:schemeClr>
                          </a:solidFill>
                          <a:latin typeface="+mn-lt"/>
                          <a:ea typeface="+mn-ea"/>
                          <a:cs typeface="Arial" panose="020B0604020202020204" pitchFamily="34" charset="0"/>
                        </a:rPr>
                      </a:br>
                      <a:r>
                        <a:rPr lang="en-US" sz="1600" kern="1200" dirty="0">
                          <a:solidFill>
                            <a:schemeClr val="accent1">
                              <a:lumMod val="50000"/>
                            </a:schemeClr>
                          </a:solidFill>
                          <a:latin typeface="+mn-lt"/>
                          <a:ea typeface="+mn-ea"/>
                          <a:cs typeface="Arial" panose="020B0604020202020204" pitchFamily="34" charset="0"/>
                        </a:rPr>
                        <a:t>	10 U.S.C. 1079 </a:t>
                      </a:r>
                    </a:p>
                  </a:txBody>
                  <a:tcPr/>
                </a:tc>
                <a:tc rowSpan="2">
                  <a:txBody>
                    <a:bodyPr/>
                    <a:lstStyle/>
                    <a:p>
                      <a:pPr marL="285750" indent="-285750">
                        <a:buFont typeface="Arial" panose="020B0604020202020204" pitchFamily="34" charset="0"/>
                        <a:buChar char="•"/>
                      </a:pPr>
                      <a:r>
                        <a:rPr lang="en-US" sz="1600" dirty="0">
                          <a:solidFill>
                            <a:schemeClr val="accent1">
                              <a:lumMod val="50000"/>
                            </a:schemeClr>
                          </a:solidFill>
                        </a:rPr>
                        <a:t>Only </a:t>
                      </a:r>
                      <a:r>
                        <a:rPr lang="en-US" sz="1600" dirty="0">
                          <a:solidFill>
                            <a:schemeClr val="accent1">
                              <a:lumMod val="60000"/>
                              <a:lumOff val="40000"/>
                            </a:schemeClr>
                          </a:solidFill>
                        </a:rPr>
                        <a:t>covered services </a:t>
                      </a:r>
                      <a:r>
                        <a:rPr lang="en-US" sz="1600" dirty="0">
                          <a:solidFill>
                            <a:schemeClr val="accent1">
                              <a:lumMod val="50000"/>
                            </a:schemeClr>
                          </a:solidFill>
                        </a:rPr>
                        <a:t>that</a:t>
                      </a:r>
                      <a:r>
                        <a:rPr lang="en-US" sz="1600" dirty="0">
                          <a:solidFill>
                            <a:schemeClr val="accent1">
                              <a:lumMod val="60000"/>
                              <a:lumOff val="40000"/>
                            </a:schemeClr>
                          </a:solidFill>
                        </a:rPr>
                        <a:t> </a:t>
                      </a:r>
                      <a:r>
                        <a:rPr lang="en-US" sz="1600" dirty="0">
                          <a:solidFill>
                            <a:schemeClr val="accent1">
                              <a:lumMod val="50000"/>
                            </a:schemeClr>
                          </a:solidFill>
                        </a:rPr>
                        <a:t>are</a:t>
                      </a:r>
                      <a:r>
                        <a:rPr lang="en-US" sz="1600" dirty="0">
                          <a:solidFill>
                            <a:schemeClr val="accent1">
                              <a:lumMod val="60000"/>
                              <a:lumOff val="40000"/>
                            </a:schemeClr>
                          </a:solidFill>
                        </a:rPr>
                        <a:t> </a:t>
                      </a:r>
                      <a:r>
                        <a:rPr lang="en-US" sz="1600" dirty="0">
                          <a:solidFill>
                            <a:schemeClr val="accent1">
                              <a:lumMod val="50000"/>
                            </a:schemeClr>
                          </a:solidFill>
                        </a:rPr>
                        <a:t>medically necessary or psychologically necessary can be provided</a:t>
                      </a:r>
                    </a:p>
                    <a:p>
                      <a:pPr marL="285750" indent="-285750">
                        <a:buFont typeface="Arial" panose="020B0604020202020204" pitchFamily="34" charset="0"/>
                        <a:buChar char="•"/>
                        <a:tabLst>
                          <a:tab pos="4802188" algn="r"/>
                        </a:tabLst>
                      </a:pPr>
                      <a:r>
                        <a:rPr lang="en-US" sz="1600" dirty="0">
                          <a:solidFill>
                            <a:schemeClr val="accent1">
                              <a:lumMod val="50000"/>
                            </a:schemeClr>
                          </a:solidFill>
                        </a:rPr>
                        <a:t>New or emerging services or technology must be confirmed “proven” using a hierarchy of reliable evidence </a:t>
                      </a:r>
                      <a:r>
                        <a:rPr lang="en-US" sz="1400" dirty="0">
                          <a:solidFill>
                            <a:schemeClr val="accent1">
                              <a:lumMod val="50000"/>
                            </a:schemeClr>
                          </a:solidFill>
                        </a:rPr>
                        <a:t>(32 CFR 199.2)</a:t>
                      </a:r>
                    </a:p>
                  </a:txBody>
                  <a:tcPr/>
                </a:tc>
                <a:extLst>
                  <a:ext uri="{0D108BD9-81ED-4DB2-BD59-A6C34878D82A}">
                    <a16:rowId xmlns:a16="http://schemas.microsoft.com/office/drawing/2014/main" val="10639432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797175" algn="r"/>
                        </a:tabLst>
                        <a:defRPr/>
                      </a:pPr>
                      <a:r>
                        <a:rPr lang="en-US" sz="1600" kern="1200" dirty="0">
                          <a:solidFill>
                            <a:schemeClr val="accent1">
                              <a:lumMod val="50000"/>
                            </a:schemeClr>
                          </a:solidFill>
                          <a:latin typeface="+mn-lt"/>
                          <a:ea typeface="+mn-ea"/>
                          <a:cs typeface="Arial" panose="020B0604020202020204" pitchFamily="34" charset="0"/>
                        </a:rPr>
                        <a:t>Retirees and family members  </a:t>
                      </a:r>
                      <a:br>
                        <a:rPr lang="en-US" sz="1600" kern="1200" dirty="0">
                          <a:solidFill>
                            <a:schemeClr val="accent1">
                              <a:lumMod val="50000"/>
                            </a:schemeClr>
                          </a:solidFill>
                          <a:latin typeface="+mn-lt"/>
                          <a:ea typeface="+mn-ea"/>
                          <a:cs typeface="Arial" panose="020B0604020202020204" pitchFamily="34" charset="0"/>
                        </a:rPr>
                      </a:br>
                      <a:r>
                        <a:rPr lang="en-US" sz="1600" kern="1200" dirty="0">
                          <a:solidFill>
                            <a:schemeClr val="accent1">
                              <a:lumMod val="50000"/>
                            </a:schemeClr>
                          </a:solidFill>
                          <a:latin typeface="+mn-lt"/>
                          <a:ea typeface="+mn-ea"/>
                          <a:cs typeface="Arial" panose="020B0604020202020204" pitchFamily="34" charset="0"/>
                        </a:rPr>
                        <a:t>	10 U.S.C. 1086 </a:t>
                      </a:r>
                    </a:p>
                  </a:txBody>
                  <a:tcPr/>
                </a:tc>
                <a:tc vMerge="1">
                  <a:txBody>
                    <a:bodyPr/>
                    <a:lstStyle/>
                    <a:p>
                      <a:endParaRPr lang="en-US" dirty="0"/>
                    </a:p>
                  </a:txBody>
                  <a:tcPr/>
                </a:tc>
                <a:extLst>
                  <a:ext uri="{0D108BD9-81ED-4DB2-BD59-A6C34878D82A}">
                    <a16:rowId xmlns:a16="http://schemas.microsoft.com/office/drawing/2014/main" val="2867860655"/>
                  </a:ext>
                </a:extLst>
              </a:tr>
            </a:tbl>
          </a:graphicData>
        </a:graphic>
      </p:graphicFrame>
    </p:spTree>
    <p:extLst>
      <p:ext uri="{BB962C8B-B14F-4D97-AF65-F5344CB8AC3E}">
        <p14:creationId xmlns:p14="http://schemas.microsoft.com/office/powerpoint/2010/main" val="719447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altLang="en-US" dirty="0">
                <a:cs typeface="Arial" panose="020B0604020202020204" pitchFamily="34" charset="0"/>
              </a:rPr>
              <a:t>What TRICARE Pays</a:t>
            </a:r>
            <a:endParaRPr lang="en-US" dirty="0"/>
          </a:p>
        </p:txBody>
      </p:sp>
      <p:sp>
        <p:nvSpPr>
          <p:cNvPr id="3" name="Content Placeholder 2">
            <a:extLst>
              <a:ext uri="{FF2B5EF4-FFF2-40B4-BE49-F238E27FC236}">
                <a16:creationId xmlns:a16="http://schemas.microsoft.com/office/drawing/2014/main" id="{9F056FE1-8F86-41E1-AE90-C258A178031D}"/>
              </a:ext>
            </a:extLst>
          </p:cNvPr>
          <p:cNvSpPr>
            <a:spLocks noGrp="1"/>
          </p:cNvSpPr>
          <p:nvPr>
            <p:ph idx="1"/>
          </p:nvPr>
        </p:nvSpPr>
        <p:spPr/>
        <p:txBody>
          <a:bodyPr>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
                <a:srgbClr val="582831"/>
              </a:buClr>
              <a:buSzPct val="125000"/>
              <a:buFont typeface="Arial" panose="020B0604020202020204" pitchFamily="34" charset="0"/>
              <a:buChar char="•"/>
              <a:tabLst/>
              <a:defRPr/>
            </a:pPr>
            <a:r>
              <a:rPr kumimoji="0" lang="en-US" sz="22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TRICARE must reimburse like Medicare by law, where practicable </a:t>
            </a:r>
            <a:br>
              <a:rPr kumimoji="0" lang="en-US" sz="22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br>
            <a:r>
              <a:rPr kumimoji="0" lang="en-US" sz="17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(10 USC 1079). </a:t>
            </a:r>
            <a:r>
              <a:rPr lang="en-US" dirty="0"/>
              <a:t>Not practicable includes:</a:t>
            </a:r>
          </a:p>
          <a:p>
            <a:pPr lvl="1"/>
            <a:r>
              <a:rPr lang="en-US" dirty="0"/>
              <a:t>Most areas overseas</a:t>
            </a:r>
          </a:p>
          <a:p>
            <a:pPr lvl="1"/>
            <a:r>
              <a:rPr lang="en-US" dirty="0"/>
              <a:t>Areas where reimbursement does not align with needs of younger/healthier population </a:t>
            </a:r>
            <a:r>
              <a:rPr lang="en-US" sz="1900" dirty="0"/>
              <a:t>(</a:t>
            </a:r>
            <a:r>
              <a:rPr lang="en-US" sz="1900" i="1" dirty="0"/>
              <a:t>e.g.</a:t>
            </a:r>
            <a:r>
              <a:rPr lang="en-US" sz="1900" dirty="0"/>
              <a:t>, maternity)</a:t>
            </a:r>
          </a:p>
          <a:p>
            <a:pPr marL="380990" indent="-380990"/>
            <a:r>
              <a:rPr lang="en-US" dirty="0"/>
              <a:t>Network discounts are permitted by law</a:t>
            </a:r>
          </a:p>
          <a:p>
            <a:pPr marL="380990" indent="-380990"/>
            <a:r>
              <a:rPr kumimoji="0" lang="en-US" sz="22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Locality-based waivers </a:t>
            </a:r>
            <a:r>
              <a:rPr kumimoji="0" lang="en-US" sz="22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(LBW) – r</a:t>
            </a:r>
            <a:r>
              <a:rPr lang="en-US" dirty="0" err="1"/>
              <a:t>ates</a:t>
            </a:r>
            <a:r>
              <a:rPr lang="en-US" dirty="0"/>
              <a:t> may be increased in certain localities or for specific providers to prevent severely limited access to care</a:t>
            </a:r>
          </a:p>
          <a:p>
            <a:pPr marL="342900" marR="0" lvl="0" indent="-342900" algn="l" defTabSz="914400" rtl="0" eaLnBrk="1" fontAlgn="auto" latinLnBrk="0" hangingPunct="1">
              <a:lnSpc>
                <a:spcPct val="100000"/>
              </a:lnSpc>
              <a:spcBef>
                <a:spcPct val="20000"/>
              </a:spcBef>
              <a:spcAft>
                <a:spcPts val="0"/>
              </a:spcAft>
              <a:buClr>
                <a:srgbClr val="582831"/>
              </a:buClr>
              <a:buSzPct val="125000"/>
              <a:buFont typeface="Arial" panose="020B0604020202020204" pitchFamily="34" charset="0"/>
              <a:buChar char="•"/>
              <a:tabLst/>
              <a:defRPr/>
            </a:pPr>
            <a:r>
              <a:rPr kumimoji="0" lang="en-US" sz="22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Cost-shares are required by law and cannot be waived</a:t>
            </a:r>
          </a:p>
        </p:txBody>
      </p:sp>
    </p:spTree>
    <p:extLst>
      <p:ext uri="{BB962C8B-B14F-4D97-AF65-F5344CB8AC3E}">
        <p14:creationId xmlns:p14="http://schemas.microsoft.com/office/powerpoint/2010/main" val="2223779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en-US" dirty="0"/>
              <a:t>How does a benefit become a benefit?</a:t>
            </a:r>
            <a:endParaRPr lang="en-US" dirty="0"/>
          </a:p>
        </p:txBody>
      </p:sp>
      <p:sp>
        <p:nvSpPr>
          <p:cNvPr id="4" name="Content Placeholder 2"/>
          <p:cNvSpPr>
            <a:spLocks noGrp="1"/>
          </p:cNvSpPr>
          <p:nvPr>
            <p:ph sz="half" idx="1"/>
          </p:nvPr>
        </p:nvSpPr>
        <p:spPr>
          <a:xfrm>
            <a:off x="457200" y="1123950"/>
            <a:ext cx="5410200" cy="3276600"/>
          </a:xfrm>
        </p:spPr>
        <p:txBody>
          <a:bodyPr>
            <a:normAutofit fontScale="92500" lnSpcReduction="10000"/>
          </a:bodyPr>
          <a:lstStyle/>
          <a:p>
            <a:pPr marL="0" lvl="0" indent="0">
              <a:buNone/>
            </a:pPr>
            <a:r>
              <a:rPr lang="en-US" dirty="0"/>
              <a:t>A TRICARE covered benefit must be:</a:t>
            </a:r>
          </a:p>
          <a:p>
            <a:r>
              <a:rPr lang="en-US" dirty="0"/>
              <a:t>Allowed by law and the Code of Federal Regulations </a:t>
            </a:r>
            <a:r>
              <a:rPr lang="en-US" sz="1900" dirty="0"/>
              <a:t>(and not specifically excluded)</a:t>
            </a:r>
          </a:p>
          <a:p>
            <a:r>
              <a:rPr lang="en-US" dirty="0"/>
              <a:t>Proven safe and effective</a:t>
            </a:r>
          </a:p>
          <a:p>
            <a:r>
              <a:rPr lang="en-US" dirty="0"/>
              <a:t>Officially added to the TRICARE program </a:t>
            </a:r>
            <a:br>
              <a:rPr lang="en-US" dirty="0"/>
            </a:br>
            <a:r>
              <a:rPr lang="en-US" dirty="0"/>
              <a:t>with a policy change and/or regulatory change </a:t>
            </a:r>
            <a:r>
              <a:rPr lang="en-US" sz="1900" dirty="0"/>
              <a:t>(if applicable)</a:t>
            </a:r>
            <a:endParaRPr lang="en-US" dirty="0"/>
          </a:p>
          <a:p>
            <a:r>
              <a:rPr lang="en-US" dirty="0"/>
              <a:t>This process may take years, </a:t>
            </a:r>
            <a:br>
              <a:rPr lang="en-US" dirty="0"/>
            </a:br>
            <a:r>
              <a:rPr lang="en-US" dirty="0"/>
              <a:t>depending on the authority </a:t>
            </a:r>
            <a:br>
              <a:rPr lang="en-US" dirty="0"/>
            </a:br>
            <a:r>
              <a:rPr lang="en-US" dirty="0"/>
              <a:t>needed to change or add a benefit</a:t>
            </a:r>
          </a:p>
          <a:p>
            <a:endParaRPr lang="en-US" dirty="0"/>
          </a:p>
        </p:txBody>
      </p:sp>
      <p:pic>
        <p:nvPicPr>
          <p:cNvPr id="6" name="Picture 5"/>
          <p:cNvPicPr>
            <a:picLocks noChangeAspect="1"/>
          </p:cNvPicPr>
          <p:nvPr/>
        </p:nvPicPr>
        <p:blipFill>
          <a:blip r:embed="rId3"/>
          <a:stretch>
            <a:fillRect/>
          </a:stretch>
        </p:blipFill>
        <p:spPr>
          <a:xfrm>
            <a:off x="5943600" y="1047749"/>
            <a:ext cx="2286000" cy="3504529"/>
          </a:xfrm>
          <a:prstGeom prst="rect">
            <a:avLst/>
          </a:prstGeom>
        </p:spPr>
      </p:pic>
    </p:spTree>
    <p:extLst>
      <p:ext uri="{BB962C8B-B14F-4D97-AF65-F5344CB8AC3E}">
        <p14:creationId xmlns:p14="http://schemas.microsoft.com/office/powerpoint/2010/main" val="2887292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A6AD5-DDF6-91E4-F6C4-5EA65603AF8B}"/>
              </a:ext>
            </a:extLst>
          </p:cNvPr>
          <p:cNvSpPr>
            <a:spLocks noGrp="1"/>
          </p:cNvSpPr>
          <p:nvPr>
            <p:ph type="title"/>
          </p:nvPr>
        </p:nvSpPr>
        <p:spPr>
          <a:xfrm>
            <a:off x="429125" y="57150"/>
            <a:ext cx="8229600" cy="857250"/>
          </a:xfrm>
        </p:spPr>
        <p:txBody>
          <a:bodyPr/>
          <a:lstStyle/>
          <a:p>
            <a:pPr algn="ctr"/>
            <a:r>
              <a:rPr lang="en-US" dirty="0">
                <a:solidFill>
                  <a:srgbClr val="092068"/>
                </a:solidFill>
              </a:rPr>
              <a:t>Beneficiary Experience</a:t>
            </a:r>
          </a:p>
        </p:txBody>
      </p:sp>
    </p:spTree>
    <p:extLst>
      <p:ext uri="{BB962C8B-B14F-4D97-AF65-F5344CB8AC3E}">
        <p14:creationId xmlns:p14="http://schemas.microsoft.com/office/powerpoint/2010/main" val="1871725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411B71D-6834-4D9E-6950-B76AD1E6DC61}"/>
              </a:ext>
            </a:extLst>
          </p:cNvPr>
          <p:cNvSpPr>
            <a:spLocks noGrp="1"/>
          </p:cNvSpPr>
          <p:nvPr>
            <p:ph sz="half" idx="2"/>
          </p:nvPr>
        </p:nvSpPr>
        <p:spPr>
          <a:xfrm>
            <a:off x="1943100" y="1085850"/>
            <a:ext cx="4038600" cy="3276600"/>
          </a:xfrm>
        </p:spPr>
        <p:txBody>
          <a:bodyPr/>
          <a:lstStyle/>
          <a:p>
            <a:r>
              <a:rPr lang="en-US" dirty="0"/>
              <a:t>Add Video</a:t>
            </a:r>
          </a:p>
        </p:txBody>
      </p:sp>
      <p:pic>
        <p:nvPicPr>
          <p:cNvPr id="5" name="dha_tricare_storybanking_v06 (1080p)">
            <a:hlinkClick r:id="" action="ppaction://media"/>
            <a:extLst>
              <a:ext uri="{FF2B5EF4-FFF2-40B4-BE49-F238E27FC236}">
                <a16:creationId xmlns:a16="http://schemas.microsoft.com/office/drawing/2014/main" id="{479F7252-BF98-F041-D5C5-C1EA3818CE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24084030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9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0" y="2190750"/>
            <a:ext cx="4569516" cy="838200"/>
          </a:xfrm>
        </p:spPr>
        <p:txBody>
          <a:bodyPr>
            <a:noAutofit/>
          </a:bodyPr>
          <a:lstStyle/>
          <a:p>
            <a:pPr marL="0" indent="0" algn="ctr">
              <a:buNone/>
            </a:pPr>
            <a:r>
              <a:rPr lang="en-US" sz="2800" b="1" dirty="0"/>
              <a:t>TRICARE Plans</a:t>
            </a:r>
            <a:br>
              <a:rPr lang="en-US" sz="2800" b="1" dirty="0"/>
            </a:br>
            <a:endParaRPr lang="en-US" sz="2800" b="1" dirty="0"/>
          </a:p>
        </p:txBody>
      </p:sp>
    </p:spTree>
    <p:extLst>
      <p:ext uri="{BB962C8B-B14F-4D97-AF65-F5344CB8AC3E}">
        <p14:creationId xmlns:p14="http://schemas.microsoft.com/office/powerpoint/2010/main" val="1252236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en-US" dirty="0"/>
              <a:t>TRICARE Plans </a:t>
            </a:r>
            <a:endParaRPr lang="en-US" dirty="0"/>
          </a:p>
        </p:txBody>
      </p:sp>
      <p:sp>
        <p:nvSpPr>
          <p:cNvPr id="5" name="Content Placeholder 2"/>
          <p:cNvSpPr>
            <a:spLocks noGrp="1"/>
          </p:cNvSpPr>
          <p:nvPr>
            <p:ph idx="1"/>
          </p:nvPr>
        </p:nvSpPr>
        <p:spPr>
          <a:xfrm>
            <a:off x="457200" y="1047750"/>
            <a:ext cx="8229600" cy="3581400"/>
          </a:xfrm>
        </p:spPr>
        <p:txBody>
          <a:bodyPr>
            <a:normAutofit fontScale="77500" lnSpcReduction="20000"/>
          </a:bodyPr>
          <a:lstStyle/>
          <a:p>
            <a:pPr marL="228600" indent="-228600"/>
            <a:r>
              <a:rPr lang="en-US" dirty="0">
                <a:solidFill>
                  <a:schemeClr val="accent1">
                    <a:lumMod val="60000"/>
                    <a:lumOff val="40000"/>
                  </a:schemeClr>
                </a:solidFill>
              </a:rPr>
              <a:t>TRICARE Select </a:t>
            </a:r>
            <a:r>
              <a:rPr lang="en-US" sz="1800" dirty="0"/>
              <a:t>(PPO model) </a:t>
            </a:r>
            <a:r>
              <a:rPr lang="en-US" dirty="0"/>
              <a:t>– a non-“gatekeeper” plan for </a:t>
            </a:r>
            <a:r>
              <a:rPr lang="en-US" u="sng" dirty="0"/>
              <a:t>enrollment worldwide</a:t>
            </a:r>
          </a:p>
          <a:p>
            <a:pPr marL="628650" lvl="1" indent="-228600"/>
            <a:r>
              <a:rPr lang="en-US" sz="2100" dirty="0"/>
              <a:t>No referrals required for coverage </a:t>
            </a:r>
          </a:p>
          <a:p>
            <a:pPr marL="628650" lvl="1" indent="-228600"/>
            <a:r>
              <a:rPr lang="en-US" sz="2100" dirty="0"/>
              <a:t>TRICARE authorized providers, network </a:t>
            </a:r>
            <a:r>
              <a:rPr lang="en-US" sz="2100" u="sng" dirty="0"/>
              <a:t>and</a:t>
            </a:r>
            <a:r>
              <a:rPr lang="en-US" sz="2100" dirty="0"/>
              <a:t> non-network</a:t>
            </a:r>
          </a:p>
          <a:p>
            <a:pPr marL="228600" indent="-228600"/>
            <a:r>
              <a:rPr lang="en-US" dirty="0">
                <a:solidFill>
                  <a:schemeClr val="accent1">
                    <a:lumMod val="60000"/>
                    <a:lumOff val="40000"/>
                  </a:schemeClr>
                </a:solidFill>
              </a:rPr>
              <a:t>TRICARE Prime </a:t>
            </a:r>
            <a:r>
              <a:rPr lang="en-US" sz="1800" dirty="0"/>
              <a:t>(HMO model) </a:t>
            </a:r>
            <a:r>
              <a:rPr lang="en-US" dirty="0"/>
              <a:t>– a “gatekeeper” plan in Prime Service Areas (PSAs).</a:t>
            </a:r>
          </a:p>
          <a:p>
            <a:pPr marL="633413" indent="-231775">
              <a:buNone/>
            </a:pPr>
            <a:r>
              <a:rPr lang="en-US" dirty="0"/>
              <a:t>Requires referrals. Enrollees are assigned to a primary care manager (PCM).</a:t>
            </a:r>
          </a:p>
          <a:p>
            <a:pPr marL="633413" indent="-231775">
              <a:buNone/>
            </a:pPr>
            <a:r>
              <a:rPr lang="en-US" dirty="0"/>
              <a:t>Mandatory enrollment for active-duty service members (ADSMs).</a:t>
            </a:r>
          </a:p>
          <a:p>
            <a:pPr marL="633413" indent="-231775">
              <a:buNone/>
            </a:pPr>
            <a:r>
              <a:rPr lang="en-US" dirty="0"/>
              <a:t>Variations: </a:t>
            </a:r>
          </a:p>
          <a:p>
            <a:pPr marL="633413" lvl="1" indent="-231775"/>
            <a:r>
              <a:rPr lang="en-US" dirty="0">
                <a:solidFill>
                  <a:schemeClr val="accent1">
                    <a:lumMod val="60000"/>
                    <a:lumOff val="40000"/>
                  </a:schemeClr>
                </a:solidFill>
              </a:rPr>
              <a:t>TRICARE Prime Remote</a:t>
            </a:r>
            <a:r>
              <a:rPr lang="en-US" dirty="0"/>
              <a:t> (TPR) – available for certain ADSMs </a:t>
            </a:r>
            <a:br>
              <a:rPr lang="en-US" dirty="0"/>
            </a:br>
            <a:r>
              <a:rPr lang="en-US" dirty="0"/>
              <a:t>in areas geographically remote from MTFs, i.e. outside PSAs</a:t>
            </a:r>
          </a:p>
          <a:p>
            <a:pPr marL="633413" lvl="1" indent="-231775"/>
            <a:r>
              <a:rPr lang="en-US" dirty="0">
                <a:solidFill>
                  <a:schemeClr val="accent1">
                    <a:lumMod val="60000"/>
                    <a:lumOff val="40000"/>
                  </a:schemeClr>
                </a:solidFill>
              </a:rPr>
              <a:t>TRICARE Prime Remote for Active-Duty Family Members </a:t>
            </a:r>
            <a:r>
              <a:rPr lang="en-US" dirty="0"/>
              <a:t>(TPRADFM) – offered to certain ADFMs of a TPR-enrolled Service member, i.e. outside PSAs</a:t>
            </a:r>
          </a:p>
          <a:p>
            <a:pPr marL="633413" lvl="1" indent="-231775"/>
            <a:r>
              <a:rPr lang="en-US" dirty="0"/>
              <a:t>TRICARE Overseas Program </a:t>
            </a:r>
            <a:r>
              <a:rPr lang="en-US" dirty="0">
                <a:solidFill>
                  <a:schemeClr val="accent1">
                    <a:lumMod val="60000"/>
                    <a:lumOff val="40000"/>
                  </a:schemeClr>
                </a:solidFill>
              </a:rPr>
              <a:t>(TOP) Prime </a:t>
            </a:r>
            <a:r>
              <a:rPr lang="en-US" sz="2100" dirty="0"/>
              <a:t>and</a:t>
            </a:r>
            <a:r>
              <a:rPr lang="en-US" dirty="0">
                <a:solidFill>
                  <a:schemeClr val="accent1">
                    <a:lumMod val="60000"/>
                    <a:lumOff val="40000"/>
                  </a:schemeClr>
                </a:solidFill>
              </a:rPr>
              <a:t> TOP Prime Remote</a:t>
            </a:r>
          </a:p>
          <a:p>
            <a:pPr marL="633413" lvl="1" indent="-231775"/>
            <a:r>
              <a:rPr lang="en-US" dirty="0">
                <a:solidFill>
                  <a:schemeClr val="accent1">
                    <a:lumMod val="60000"/>
                    <a:lumOff val="40000"/>
                  </a:schemeClr>
                </a:solidFill>
              </a:rPr>
              <a:t>US Family Health Plan </a:t>
            </a:r>
            <a:r>
              <a:rPr lang="en-US" dirty="0"/>
              <a:t>(USFHP) – closed network TRICARE Prime plan </a:t>
            </a:r>
            <a:br>
              <a:rPr lang="en-US" dirty="0"/>
            </a:br>
            <a:r>
              <a:rPr lang="en-US" dirty="0"/>
              <a:t>offered in </a:t>
            </a:r>
            <a:r>
              <a:rPr lang="en-US" u="sng" dirty="0"/>
              <a:t>six</a:t>
            </a:r>
            <a:r>
              <a:rPr lang="en-US" dirty="0"/>
              <a:t> designated service areas in the U.S. </a:t>
            </a:r>
          </a:p>
          <a:p>
            <a:pPr marL="633413" lvl="1" indent="-231775"/>
            <a:endParaRPr lang="en-US" dirty="0"/>
          </a:p>
        </p:txBody>
      </p:sp>
    </p:spTree>
    <p:extLst>
      <p:ext uri="{BB962C8B-B14F-4D97-AF65-F5344CB8AC3E}">
        <p14:creationId xmlns:p14="http://schemas.microsoft.com/office/powerpoint/2010/main" val="2268558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noAutofit/>
          </a:bodyPr>
          <a:lstStyle/>
          <a:p>
            <a:pPr algn="l"/>
            <a:r>
              <a:rPr lang="en-US" altLang="en-US" dirty="0">
                <a:solidFill>
                  <a:srgbClr val="092068"/>
                </a:solidFill>
              </a:rPr>
              <a:t>TRICARE Plans </a:t>
            </a:r>
            <a:br>
              <a:rPr lang="en-US" altLang="en-US" dirty="0">
                <a:solidFill>
                  <a:srgbClr val="092068"/>
                </a:solidFill>
              </a:rPr>
            </a:br>
            <a:r>
              <a:rPr lang="en-US" altLang="en-US" sz="2100" b="0" i="1" dirty="0">
                <a:solidFill>
                  <a:srgbClr val="092068"/>
                </a:solidFill>
                <a:cs typeface="Arial" panose="020B0604020202020204" pitchFamily="34" charset="0"/>
                <a:sym typeface="Wingdings" panose="05000000000000000000" pitchFamily="2" charset="2"/>
              </a:rPr>
              <a:t>(Continued)</a:t>
            </a:r>
            <a:endParaRPr lang="en-US" b="0" dirty="0"/>
          </a:p>
        </p:txBody>
      </p:sp>
      <p:sp>
        <p:nvSpPr>
          <p:cNvPr id="6" name="Content Placeholder 1"/>
          <p:cNvSpPr>
            <a:spLocks noGrp="1"/>
          </p:cNvSpPr>
          <p:nvPr>
            <p:ph idx="1"/>
          </p:nvPr>
        </p:nvSpPr>
        <p:spPr>
          <a:xfrm>
            <a:off x="533400" y="1047750"/>
            <a:ext cx="8305800" cy="3505200"/>
          </a:xfrm>
        </p:spPr>
        <p:txBody>
          <a:bodyPr>
            <a:normAutofit fontScale="70000" lnSpcReduction="20000"/>
          </a:bodyPr>
          <a:lstStyle/>
          <a:p>
            <a:pPr marL="0" indent="0">
              <a:buNone/>
            </a:pPr>
            <a:r>
              <a:rPr lang="en-US" b="1" dirty="0">
                <a:solidFill>
                  <a:schemeClr val="accent1">
                    <a:lumMod val="60000"/>
                    <a:lumOff val="40000"/>
                  </a:schemeClr>
                </a:solidFill>
              </a:rPr>
              <a:t>TRICARE For Life (TFL) </a:t>
            </a:r>
            <a:r>
              <a:rPr lang="en-US" dirty="0"/>
              <a:t>- wraparound coverage for TRICARE beneficiaries who have </a:t>
            </a:r>
            <a:br>
              <a:rPr lang="en-US" dirty="0"/>
            </a:br>
            <a:r>
              <a:rPr lang="en-US" u="sng" dirty="0"/>
              <a:t>both</a:t>
            </a:r>
            <a:r>
              <a:rPr lang="en-US" dirty="0"/>
              <a:t> Medicare Part A and Medicare Part B, regardless of age or place of residence</a:t>
            </a:r>
          </a:p>
          <a:p>
            <a:r>
              <a:rPr lang="en-US" dirty="0"/>
              <a:t>TFL pays Medicare deductibles and copayments, for TRICARE covered services</a:t>
            </a:r>
          </a:p>
          <a:p>
            <a:r>
              <a:rPr lang="en-US" dirty="0"/>
              <a:t>TFL coverage will begin automatically the first day an individual has both Medicare Parts A and B.</a:t>
            </a:r>
          </a:p>
          <a:p>
            <a:pPr lvl="1"/>
            <a:r>
              <a:rPr lang="en-US" dirty="0"/>
              <a:t>Medicare is awarded in the 25</a:t>
            </a:r>
            <a:r>
              <a:rPr lang="en-US" baseline="30000" dirty="0"/>
              <a:t>th</a:t>
            </a:r>
            <a:r>
              <a:rPr lang="en-US" dirty="0"/>
              <a:t> month of receiving SSDI (for those under 65).</a:t>
            </a:r>
          </a:p>
          <a:p>
            <a:pPr marL="457200" lvl="1" indent="0">
              <a:buNone/>
              <a:tabLst>
                <a:tab pos="1431925" algn="l"/>
              </a:tabLst>
            </a:pPr>
            <a:r>
              <a:rPr lang="en-US" dirty="0"/>
              <a:t>	or</a:t>
            </a:r>
          </a:p>
          <a:p>
            <a:pPr marL="457200" lvl="1" indent="0">
              <a:buNone/>
            </a:pPr>
            <a:r>
              <a:rPr lang="en-US" dirty="0">
                <a:solidFill>
                  <a:schemeClr val="accent1">
                    <a:lumMod val="60000"/>
                    <a:lumOff val="40000"/>
                  </a:schemeClr>
                </a:solidFill>
              </a:rPr>
              <a:t>*** Sign up for Medicare Parts A and B </a:t>
            </a:r>
            <a:r>
              <a:rPr lang="en-US" u="sng" dirty="0">
                <a:solidFill>
                  <a:schemeClr val="accent1">
                    <a:lumMod val="60000"/>
                    <a:lumOff val="40000"/>
                  </a:schemeClr>
                </a:solidFill>
              </a:rPr>
              <a:t>two months </a:t>
            </a:r>
            <a:r>
              <a:rPr lang="en-US" dirty="0">
                <a:solidFill>
                  <a:schemeClr val="accent1">
                    <a:lumMod val="60000"/>
                    <a:lumOff val="40000"/>
                  </a:schemeClr>
                </a:solidFill>
              </a:rPr>
              <a:t>before your 65</a:t>
            </a:r>
            <a:r>
              <a:rPr lang="en-US" baseline="30000" dirty="0">
                <a:solidFill>
                  <a:schemeClr val="accent1">
                    <a:lumMod val="60000"/>
                    <a:lumOff val="40000"/>
                  </a:schemeClr>
                </a:solidFill>
              </a:rPr>
              <a:t>th</a:t>
            </a:r>
            <a:r>
              <a:rPr lang="en-US" dirty="0">
                <a:solidFill>
                  <a:schemeClr val="accent1">
                    <a:lumMod val="60000"/>
                    <a:lumOff val="40000"/>
                  </a:schemeClr>
                </a:solidFill>
              </a:rPr>
              <a:t> birthday !! ***</a:t>
            </a:r>
          </a:p>
          <a:p>
            <a:r>
              <a:rPr lang="en-US" dirty="0"/>
              <a:t>Medicare card and Uniformed Services ID card are </a:t>
            </a:r>
            <a:br>
              <a:rPr lang="en-US" dirty="0"/>
            </a:br>
            <a:r>
              <a:rPr lang="en-US" dirty="0"/>
              <a:t>proof of TFL coverage and must be presented at time of service</a:t>
            </a:r>
          </a:p>
          <a:p>
            <a:r>
              <a:rPr lang="en-US" dirty="0"/>
              <a:t>TFL beneficiaries may get care from:</a:t>
            </a:r>
          </a:p>
          <a:p>
            <a:pPr lvl="1"/>
            <a:r>
              <a:rPr lang="en-US" dirty="0"/>
              <a:t>Medicare participating and Medicare nonparticipating providers</a:t>
            </a:r>
          </a:p>
          <a:p>
            <a:pPr lvl="1"/>
            <a:r>
              <a:rPr lang="en-US" dirty="0"/>
              <a:t>Military hospitals and clinics </a:t>
            </a:r>
            <a:r>
              <a:rPr lang="en-US" dirty="0">
                <a:solidFill>
                  <a:schemeClr val="accent1">
                    <a:lumMod val="60000"/>
                    <a:lumOff val="40000"/>
                  </a:schemeClr>
                </a:solidFill>
              </a:rPr>
              <a:t>if</a:t>
            </a:r>
            <a:r>
              <a:rPr lang="en-US" dirty="0"/>
              <a:t> space is available</a:t>
            </a:r>
          </a:p>
          <a:p>
            <a:pPr>
              <a:tabLst>
                <a:tab pos="3543300" algn="l"/>
                <a:tab pos="4060825" algn="l"/>
              </a:tabLst>
            </a:pPr>
            <a:r>
              <a:rPr lang="en-US" sz="2100" dirty="0"/>
              <a:t>Avoid getting TFL-covered services from either	(a) the VA for non-service connected conditions, </a:t>
            </a:r>
            <a:br>
              <a:rPr lang="en-US" sz="2100" dirty="0"/>
            </a:br>
            <a:r>
              <a:rPr lang="en-US" sz="2100" dirty="0"/>
              <a:t>	or 	(b) a Medicare opt-out provider. </a:t>
            </a:r>
          </a:p>
          <a:p>
            <a:pPr lvl="1"/>
            <a:r>
              <a:rPr lang="en-US" sz="1800" dirty="0">
                <a:solidFill>
                  <a:srgbClr val="000000"/>
                </a:solidFill>
              </a:rPr>
              <a:t>Medicare cannot pay anything for services from either of these providers </a:t>
            </a:r>
          </a:p>
          <a:p>
            <a:pPr lvl="1"/>
            <a:r>
              <a:rPr lang="en-US" sz="1800" dirty="0">
                <a:solidFill>
                  <a:srgbClr val="000000"/>
                </a:solidFill>
              </a:rPr>
              <a:t>Patient will be responsible for </a:t>
            </a:r>
            <a:r>
              <a:rPr lang="en-US" sz="1800" dirty="0">
                <a:solidFill>
                  <a:schemeClr val="accent1">
                    <a:lumMod val="60000"/>
                    <a:lumOff val="40000"/>
                  </a:schemeClr>
                </a:solidFill>
              </a:rPr>
              <a:t>billed charges </a:t>
            </a:r>
            <a:r>
              <a:rPr lang="en-US" sz="1800" dirty="0">
                <a:solidFill>
                  <a:srgbClr val="000000"/>
                </a:solidFill>
              </a:rPr>
              <a:t>minus 20% of TRICARE allowable charge paid by TRICARE</a:t>
            </a:r>
          </a:p>
          <a:p>
            <a:endParaRPr lang="en-US" dirty="0"/>
          </a:p>
        </p:txBody>
      </p:sp>
    </p:spTree>
    <p:extLst>
      <p:ext uri="{BB962C8B-B14F-4D97-AF65-F5344CB8AC3E}">
        <p14:creationId xmlns:p14="http://schemas.microsoft.com/office/powerpoint/2010/main" val="1596130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en-US" dirty="0"/>
              <a:t>TRICARE Plans </a:t>
            </a:r>
            <a:br>
              <a:rPr lang="en-US" altLang="en-US" dirty="0"/>
            </a:br>
            <a:r>
              <a:rPr lang="en-US" altLang="en-US" sz="2100" b="0" i="1" dirty="0">
                <a:cs typeface="Arial" panose="020B0604020202020204" pitchFamily="34" charset="0"/>
                <a:sym typeface="Wingdings" panose="05000000000000000000" pitchFamily="2" charset="2"/>
              </a:rPr>
              <a:t>(Continued)</a:t>
            </a:r>
            <a:endParaRPr lang="en-US" b="0" dirty="0"/>
          </a:p>
        </p:txBody>
      </p:sp>
      <p:sp>
        <p:nvSpPr>
          <p:cNvPr id="7" name="Content Placeholder 2"/>
          <p:cNvSpPr>
            <a:spLocks noGrp="1"/>
          </p:cNvSpPr>
          <p:nvPr>
            <p:ph idx="1"/>
          </p:nvPr>
        </p:nvSpPr>
        <p:spPr>
          <a:xfrm>
            <a:off x="457200" y="1123950"/>
            <a:ext cx="8229600" cy="3505200"/>
          </a:xfrm>
        </p:spPr>
        <p:txBody>
          <a:bodyPr>
            <a:normAutofit/>
          </a:bodyPr>
          <a:lstStyle/>
          <a:p>
            <a:pPr marL="0" indent="0">
              <a:buNone/>
              <a:defRPr/>
            </a:pPr>
            <a:r>
              <a:rPr lang="en-US" sz="1600" b="1" kern="0" dirty="0">
                <a:solidFill>
                  <a:schemeClr val="accent1">
                    <a:lumMod val="60000"/>
                    <a:lumOff val="40000"/>
                  </a:schemeClr>
                </a:solidFill>
                <a:ea typeface="ＭＳ Ｐゴシック" pitchFamily="1" charset="-128"/>
                <a:cs typeface="Arial" charset="0"/>
              </a:rPr>
              <a:t>TRICARE Overseas Program (TOP) </a:t>
            </a:r>
            <a:r>
              <a:rPr lang="en-US" sz="1600" kern="0" dirty="0">
                <a:ea typeface="ＭＳ Ｐゴシック" pitchFamily="1" charset="-128"/>
                <a:cs typeface="Arial" charset="0"/>
              </a:rPr>
              <a:t>– coverage for all eligible overseas beneficiaries, </a:t>
            </a:r>
            <a:br>
              <a:rPr lang="en-US" sz="1600" kern="0" dirty="0">
                <a:ea typeface="ＭＳ Ｐゴシック" pitchFamily="1" charset="-128"/>
                <a:cs typeface="Arial" charset="0"/>
              </a:rPr>
            </a:br>
            <a:r>
              <a:rPr lang="en-US" sz="1600" kern="0" dirty="0">
                <a:ea typeface="ＭＳ Ｐゴシック" pitchFamily="1" charset="-128"/>
                <a:cs typeface="Arial" charset="0"/>
              </a:rPr>
              <a:t>including eligible Reserve Component (RC) Service members </a:t>
            </a:r>
          </a:p>
          <a:p>
            <a:pPr marL="685800" lvl="1">
              <a:defRPr/>
            </a:pPr>
            <a:r>
              <a:rPr lang="en-US" sz="1400" kern="0" dirty="0">
                <a:ea typeface="ＭＳ Ｐゴシック" pitchFamily="1" charset="-128"/>
                <a:cs typeface="Arial" charset="0"/>
              </a:rPr>
              <a:t>Also includes dental coverage for TOP Prime Remote ADSMs </a:t>
            </a:r>
          </a:p>
          <a:p>
            <a:pPr marL="685800" lvl="1">
              <a:defRPr/>
            </a:pPr>
            <a:r>
              <a:rPr lang="en-US" sz="1400" kern="0" dirty="0">
                <a:ea typeface="ＭＳ Ｐゴシック" pitchFamily="1" charset="-128"/>
                <a:cs typeface="Arial" charset="0"/>
              </a:rPr>
              <a:t>Other eligible beneficiaries may purchase TRICARE Dental Program (TDP) coverage</a:t>
            </a:r>
          </a:p>
          <a:p>
            <a:pPr marL="628650" lvl="1" indent="-228600">
              <a:buFont typeface="Lucida Sans Unicode" panose="020B0602030504020204" pitchFamily="34" charset="0"/>
              <a:buChar char="∙"/>
              <a:defRPr/>
            </a:pPr>
            <a:endParaRPr lang="en-US" sz="1400" kern="0" dirty="0">
              <a:ea typeface="ＭＳ Ｐゴシック" pitchFamily="1" charset="-128"/>
              <a:cs typeface="Arial" charset="0"/>
            </a:endParaRPr>
          </a:p>
          <a:p>
            <a:pPr marL="0" indent="0">
              <a:buNone/>
              <a:defRPr/>
            </a:pPr>
            <a:r>
              <a:rPr lang="en-US" sz="1600" kern="0" dirty="0">
                <a:ea typeface="ＭＳ Ｐゴシック" pitchFamily="1" charset="-128"/>
                <a:cs typeface="Arial" charset="0"/>
              </a:rPr>
              <a:t>Premium-based TRICARE health plans</a:t>
            </a:r>
          </a:p>
          <a:p>
            <a:pPr marL="514350" indent="-285750">
              <a:tabLst>
                <a:tab pos="3200400" algn="l"/>
              </a:tabLst>
              <a:defRPr/>
            </a:pPr>
            <a:r>
              <a:rPr lang="en-US" sz="1600" b="1" kern="0" dirty="0">
                <a:solidFill>
                  <a:schemeClr val="accent1">
                    <a:lumMod val="60000"/>
                    <a:lumOff val="40000"/>
                  </a:schemeClr>
                </a:solidFill>
                <a:ea typeface="ＭＳ Ｐゴシック" pitchFamily="1" charset="-128"/>
                <a:cs typeface="Arial" charset="0"/>
              </a:rPr>
              <a:t>TRICARE Reserve Select (TRS)	</a:t>
            </a:r>
            <a:r>
              <a:rPr lang="en-US" sz="1600" kern="0" dirty="0">
                <a:ea typeface="ＭＳ Ｐゴシック" pitchFamily="1" charset="-128"/>
                <a:cs typeface="Arial" charset="0"/>
              </a:rPr>
              <a:t>– member/family TRICARE </a:t>
            </a:r>
            <a:r>
              <a:rPr lang="en-US" sz="1600" u="sng" kern="0" dirty="0">
                <a:ea typeface="ＭＳ Ｐゴシック" pitchFamily="1" charset="-128"/>
                <a:cs typeface="Arial" charset="0"/>
              </a:rPr>
              <a:t>Select</a:t>
            </a:r>
            <a:r>
              <a:rPr lang="en-US" sz="1600" kern="0" dirty="0">
                <a:ea typeface="ＭＳ Ｐゴシック" pitchFamily="1" charset="-128"/>
                <a:cs typeface="Arial" charset="0"/>
              </a:rPr>
              <a:t> coverage </a:t>
            </a:r>
            <a:br>
              <a:rPr lang="en-US" sz="1600" kern="0" dirty="0">
                <a:ea typeface="ＭＳ Ｐゴシック" pitchFamily="1" charset="-128"/>
                <a:cs typeface="Arial" charset="0"/>
              </a:rPr>
            </a:br>
            <a:r>
              <a:rPr lang="en-US" sz="1600" kern="0" dirty="0">
                <a:ea typeface="ＭＳ Ｐゴシック" pitchFamily="1" charset="-128"/>
                <a:cs typeface="Arial" charset="0"/>
              </a:rPr>
              <a:t>available for purchase by qualified Selected Reserve members and qualified survivors</a:t>
            </a:r>
          </a:p>
          <a:p>
            <a:pPr marL="514350" indent="-285750">
              <a:tabLst>
                <a:tab pos="3200400" algn="l"/>
              </a:tabLst>
              <a:defRPr/>
            </a:pPr>
            <a:r>
              <a:rPr lang="en-US" sz="1600" b="1" kern="0" dirty="0">
                <a:solidFill>
                  <a:schemeClr val="accent1">
                    <a:lumMod val="60000"/>
                    <a:lumOff val="40000"/>
                  </a:schemeClr>
                </a:solidFill>
                <a:ea typeface="ＭＳ Ｐゴシック" pitchFamily="1" charset="-128"/>
                <a:cs typeface="Arial" charset="0"/>
              </a:rPr>
              <a:t>TRICARE Retired Reserve (TRR) 	</a:t>
            </a:r>
            <a:r>
              <a:rPr lang="en-US" sz="1600" kern="0" dirty="0">
                <a:ea typeface="ＭＳ Ｐゴシック" pitchFamily="1" charset="-128"/>
                <a:cs typeface="Arial" charset="0"/>
              </a:rPr>
              <a:t>– member/family TRICARE </a:t>
            </a:r>
            <a:r>
              <a:rPr lang="en-US" sz="1600" u="sng" kern="0" dirty="0">
                <a:ea typeface="ＭＳ Ｐゴシック" pitchFamily="1" charset="-128"/>
                <a:cs typeface="Arial" charset="0"/>
              </a:rPr>
              <a:t>Select</a:t>
            </a:r>
            <a:r>
              <a:rPr lang="en-US" sz="1600" kern="0" dirty="0">
                <a:ea typeface="ＭＳ Ｐゴシック" pitchFamily="1" charset="-128"/>
                <a:cs typeface="Arial" charset="0"/>
              </a:rPr>
              <a:t> coverage </a:t>
            </a:r>
            <a:br>
              <a:rPr lang="en-US" sz="1600" kern="0" dirty="0">
                <a:ea typeface="ＭＳ Ｐゴシック" pitchFamily="1" charset="-128"/>
                <a:cs typeface="Arial" charset="0"/>
              </a:rPr>
            </a:br>
            <a:r>
              <a:rPr lang="en-US" sz="1600" kern="0" dirty="0">
                <a:ea typeface="ＭＳ Ｐゴシック" pitchFamily="1" charset="-128"/>
                <a:cs typeface="Arial" charset="0"/>
              </a:rPr>
              <a:t>available for purchase by qualified Retired Reserve members and qualified survivors</a:t>
            </a:r>
          </a:p>
          <a:p>
            <a:pPr marL="514350" indent="-285750">
              <a:tabLst>
                <a:tab pos="3200400" algn="l"/>
              </a:tabLst>
              <a:defRPr/>
            </a:pPr>
            <a:r>
              <a:rPr lang="en-US" sz="1600" b="1" kern="0" dirty="0">
                <a:solidFill>
                  <a:schemeClr val="accent1">
                    <a:lumMod val="60000"/>
                    <a:lumOff val="40000"/>
                  </a:schemeClr>
                </a:solidFill>
                <a:ea typeface="ＭＳ Ｐゴシック" pitchFamily="1" charset="-128"/>
                <a:cs typeface="Arial" charset="0"/>
              </a:rPr>
              <a:t>TRICARE Young Adult (TYA) 	</a:t>
            </a:r>
            <a:r>
              <a:rPr lang="en-US" sz="1600" kern="0" dirty="0">
                <a:ea typeface="ＭＳ Ｐゴシック" pitchFamily="1" charset="-128"/>
                <a:cs typeface="Arial" charset="0"/>
              </a:rPr>
              <a:t>– individual </a:t>
            </a:r>
            <a:r>
              <a:rPr lang="en-US" sz="1600" u="sng" kern="0" dirty="0">
                <a:ea typeface="ＭＳ Ｐゴシック" pitchFamily="1" charset="-128"/>
                <a:cs typeface="Arial" charset="0"/>
              </a:rPr>
              <a:t>Prime or Select </a:t>
            </a:r>
            <a:r>
              <a:rPr lang="en-US" sz="1600" kern="0" dirty="0">
                <a:ea typeface="ＭＳ Ｐゴシック" pitchFamily="1" charset="-128"/>
                <a:cs typeface="Arial" charset="0"/>
              </a:rPr>
              <a:t>coverage </a:t>
            </a:r>
            <a:br>
              <a:rPr lang="en-US" sz="1600" kern="0" dirty="0">
                <a:ea typeface="ＭＳ Ｐゴシック" pitchFamily="1" charset="-128"/>
                <a:cs typeface="Arial" charset="0"/>
              </a:rPr>
            </a:br>
            <a:r>
              <a:rPr lang="en-US" sz="1600" kern="0" dirty="0">
                <a:ea typeface="ＭＳ Ｐゴシック" pitchFamily="1" charset="-128"/>
                <a:cs typeface="Arial" charset="0"/>
              </a:rPr>
              <a:t>available for purchase by sponsor to cover qualified family members under the age of 26 who have lost or will lose TRICARE eligibility due to age </a:t>
            </a:r>
            <a:r>
              <a:rPr lang="en-US" sz="1400" kern="0" dirty="0">
                <a:solidFill>
                  <a:schemeClr val="accent1">
                    <a:lumMod val="60000"/>
                    <a:lumOff val="40000"/>
                  </a:schemeClr>
                </a:solidFill>
                <a:ea typeface="ＭＳ Ｐゴシック" pitchFamily="1" charset="-128"/>
                <a:cs typeface="Arial" charset="0"/>
              </a:rPr>
              <a:t>(compare to Affordable Care Act)</a:t>
            </a:r>
            <a:endParaRPr lang="en-US" sz="1600" kern="0" dirty="0">
              <a:solidFill>
                <a:schemeClr val="accent1">
                  <a:lumMod val="60000"/>
                  <a:lumOff val="40000"/>
                </a:schemeClr>
              </a:solidFill>
              <a:ea typeface="ＭＳ Ｐゴシック" pitchFamily="1" charset="-128"/>
              <a:cs typeface="Arial" charset="0"/>
            </a:endParaRPr>
          </a:p>
        </p:txBody>
      </p:sp>
    </p:spTree>
    <p:extLst>
      <p:ext uri="{BB962C8B-B14F-4D97-AF65-F5344CB8AC3E}">
        <p14:creationId xmlns:p14="http://schemas.microsoft.com/office/powerpoint/2010/main" val="474898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en-US" dirty="0"/>
              <a:t>TRICARE Plans </a:t>
            </a:r>
            <a:br>
              <a:rPr lang="en-US" altLang="en-US" dirty="0"/>
            </a:br>
            <a:r>
              <a:rPr lang="en-US" altLang="en-US" sz="2100" b="0" i="1" dirty="0">
                <a:cs typeface="Arial" panose="020B0604020202020204" pitchFamily="34" charset="0"/>
                <a:sym typeface="Wingdings" panose="05000000000000000000" pitchFamily="2" charset="2"/>
              </a:rPr>
              <a:t>(Continued)</a:t>
            </a:r>
            <a:endParaRPr lang="en-US" b="0" dirty="0"/>
          </a:p>
        </p:txBody>
      </p:sp>
      <p:sp>
        <p:nvSpPr>
          <p:cNvPr id="5" name="Content Placeholder 2"/>
          <p:cNvSpPr>
            <a:spLocks noGrp="1"/>
          </p:cNvSpPr>
          <p:nvPr>
            <p:ph idx="1"/>
          </p:nvPr>
        </p:nvSpPr>
        <p:spPr>
          <a:xfrm>
            <a:off x="457200" y="1123950"/>
            <a:ext cx="8382000" cy="3429000"/>
          </a:xfrm>
        </p:spPr>
        <p:txBody>
          <a:bodyPr>
            <a:normAutofit fontScale="85000" lnSpcReduction="10000"/>
          </a:bodyPr>
          <a:lstStyle/>
          <a:p>
            <a:pPr marL="0" indent="0">
              <a:lnSpc>
                <a:spcPct val="120000"/>
              </a:lnSpc>
              <a:spcBef>
                <a:spcPts val="0"/>
              </a:spcBef>
              <a:buNone/>
              <a:defRPr/>
            </a:pPr>
            <a:r>
              <a:rPr lang="en-US" sz="1500" b="1" kern="0" dirty="0">
                <a:solidFill>
                  <a:srgbClr val="092068"/>
                </a:solidFill>
                <a:ea typeface="ＭＳ Ｐゴシック" pitchFamily="1" charset="-128"/>
                <a:cs typeface="Arial" charset="0"/>
              </a:rPr>
              <a:t>Temporary Continuation of Coverage</a:t>
            </a:r>
          </a:p>
          <a:p>
            <a:pPr marL="344488" indent="-225425">
              <a:lnSpc>
                <a:spcPct val="120000"/>
              </a:lnSpc>
              <a:spcBef>
                <a:spcPts val="0"/>
              </a:spcBef>
              <a:buFont typeface="Lucida Sans Unicode" panose="020B0602030504020204" pitchFamily="34" charset="0"/>
              <a:buChar char="∙"/>
              <a:defRPr/>
            </a:pPr>
            <a:r>
              <a:rPr lang="en-US" sz="1500" b="1" i="1" u="sng" kern="0" dirty="0">
                <a:solidFill>
                  <a:schemeClr val="accent1">
                    <a:lumMod val="60000"/>
                    <a:lumOff val="40000"/>
                  </a:schemeClr>
                </a:solidFill>
                <a:ea typeface="ＭＳ Ｐゴシック" pitchFamily="1" charset="-128"/>
                <a:cs typeface="Arial" charset="0"/>
              </a:rPr>
              <a:t>Transitional Assistance Management Program (TAMP) </a:t>
            </a:r>
            <a:r>
              <a:rPr lang="en-US" sz="1500" i="1" u="sng" kern="0" dirty="0">
                <a:ea typeface="ＭＳ Ｐゴシック" pitchFamily="1" charset="-128"/>
                <a:cs typeface="Arial" charset="0"/>
              </a:rPr>
              <a:t>– offers 180 days of premium-free TRICARE Select or TRICARE Prime (in PSA) coverage upon separation from active duty for certain sponsors  </a:t>
            </a:r>
          </a:p>
          <a:p>
            <a:pPr marL="747712" lvl="1">
              <a:lnSpc>
                <a:spcPct val="120000"/>
              </a:lnSpc>
              <a:spcBef>
                <a:spcPts val="0"/>
              </a:spcBef>
              <a:defRPr/>
            </a:pPr>
            <a:r>
              <a:rPr lang="en-US" sz="1300" i="1" u="sng" kern="0" dirty="0">
                <a:ea typeface="ＭＳ Ｐゴシック" pitchFamily="1" charset="-128"/>
                <a:cs typeface="Arial" charset="0"/>
              </a:rPr>
              <a:t>ADFM cost-sharing applies to both sponsor and family members</a:t>
            </a:r>
          </a:p>
          <a:p>
            <a:pPr marL="344488" indent="-225425">
              <a:lnSpc>
                <a:spcPct val="120000"/>
              </a:lnSpc>
              <a:spcBef>
                <a:spcPts val="0"/>
              </a:spcBef>
              <a:buFont typeface="Lucida Sans Unicode" panose="020B0602030504020204" pitchFamily="34" charset="0"/>
              <a:buChar char="∙"/>
              <a:defRPr/>
            </a:pPr>
            <a:r>
              <a:rPr lang="en-US" sz="1500" b="1" i="1" u="sng" kern="0" dirty="0">
                <a:solidFill>
                  <a:schemeClr val="accent1">
                    <a:lumMod val="60000"/>
                    <a:lumOff val="40000"/>
                  </a:schemeClr>
                </a:solidFill>
                <a:ea typeface="ＭＳ Ｐゴシック" pitchFamily="1" charset="-128"/>
                <a:cs typeface="Arial" charset="0"/>
              </a:rPr>
              <a:t>Continued Health Care Benefit Program (CHCBP) </a:t>
            </a:r>
            <a:r>
              <a:rPr lang="en-US" sz="1500" i="1" u="sng" kern="0" dirty="0">
                <a:ea typeface="ＭＳ Ｐゴシック" pitchFamily="1" charset="-128"/>
                <a:cs typeface="Arial" charset="0"/>
              </a:rPr>
              <a:t>– offers full-cost premium-based medical coverage </a:t>
            </a:r>
            <a:br>
              <a:rPr lang="en-US" sz="1500" i="1" u="sng" kern="0" dirty="0">
                <a:ea typeface="ＭＳ Ｐゴシック" pitchFamily="1" charset="-128"/>
                <a:cs typeface="Arial" charset="0"/>
              </a:rPr>
            </a:br>
            <a:r>
              <a:rPr lang="en-US" sz="1500" i="1" u="sng" kern="0" dirty="0">
                <a:ea typeface="ＭＳ Ｐゴシック" pitchFamily="1" charset="-128"/>
                <a:cs typeface="Arial" charset="0"/>
              </a:rPr>
              <a:t>to certain beneficiaries </a:t>
            </a:r>
            <a:r>
              <a:rPr lang="en-US" sz="1500" kern="0" dirty="0">
                <a:ea typeface="ＭＳ Ｐゴシック" pitchFamily="1" charset="-128"/>
                <a:cs typeface="Arial" charset="0"/>
              </a:rPr>
              <a:t>for 18–36 months after TRICARE eligibility or premium-based plan coverage ends</a:t>
            </a:r>
          </a:p>
          <a:p>
            <a:pPr marL="747712" lvl="1">
              <a:lnSpc>
                <a:spcPct val="120000"/>
              </a:lnSpc>
              <a:spcBef>
                <a:spcPts val="0"/>
              </a:spcBef>
              <a:defRPr/>
            </a:pPr>
            <a:r>
              <a:rPr lang="en-US" sz="1300" kern="0" dirty="0">
                <a:ea typeface="ＭＳ Ｐゴシック" pitchFamily="1" charset="-128"/>
                <a:cs typeface="Arial" charset="0"/>
              </a:rPr>
              <a:t>No MTF access</a:t>
            </a:r>
          </a:p>
          <a:p>
            <a:pPr lvl="1">
              <a:lnSpc>
                <a:spcPct val="120000"/>
              </a:lnSpc>
              <a:spcBef>
                <a:spcPts val="0"/>
              </a:spcBef>
              <a:buFont typeface="Lucida Sans Unicode" panose="020B0602030504020204" pitchFamily="34" charset="0"/>
              <a:buChar char="∙"/>
              <a:defRPr/>
            </a:pPr>
            <a:endParaRPr lang="en-US" sz="1300" kern="0" dirty="0">
              <a:ea typeface="ＭＳ Ｐゴシック" pitchFamily="1" charset="-128"/>
              <a:cs typeface="Arial" charset="0"/>
            </a:endParaRPr>
          </a:p>
          <a:p>
            <a:pPr marL="0" indent="0">
              <a:lnSpc>
                <a:spcPct val="120000"/>
              </a:lnSpc>
              <a:spcBef>
                <a:spcPts val="0"/>
              </a:spcBef>
              <a:buNone/>
              <a:defRPr/>
            </a:pPr>
            <a:r>
              <a:rPr lang="en-US" sz="1500" b="1" kern="0" dirty="0">
                <a:solidFill>
                  <a:srgbClr val="092068"/>
                </a:solidFill>
                <a:ea typeface="ＭＳ Ｐゴシック" pitchFamily="1" charset="-128"/>
                <a:cs typeface="Arial" charset="0"/>
              </a:rPr>
              <a:t>Dental Plans </a:t>
            </a:r>
            <a:r>
              <a:rPr lang="en-US" sz="1300" b="1" kern="0" dirty="0">
                <a:solidFill>
                  <a:srgbClr val="092068"/>
                </a:solidFill>
                <a:ea typeface="ＭＳ Ｐゴシック" pitchFamily="1" charset="-128"/>
                <a:cs typeface="Arial" charset="0"/>
              </a:rPr>
              <a:t>(by DoD)</a:t>
            </a:r>
          </a:p>
          <a:p>
            <a:pPr indent="-223838">
              <a:lnSpc>
                <a:spcPct val="120000"/>
              </a:lnSpc>
              <a:spcBef>
                <a:spcPts val="0"/>
              </a:spcBef>
              <a:buSzPct val="150000"/>
              <a:defRPr/>
            </a:pPr>
            <a:r>
              <a:rPr lang="en-US" sz="1500" b="1" dirty="0">
                <a:solidFill>
                  <a:schemeClr val="accent1">
                    <a:lumMod val="60000"/>
                    <a:lumOff val="40000"/>
                  </a:schemeClr>
                </a:solidFill>
              </a:rPr>
              <a:t>Active-Duty Dental Program (ADDP)</a:t>
            </a:r>
          </a:p>
          <a:p>
            <a:pPr marL="687388" lvl="1" indent="-230188">
              <a:lnSpc>
                <a:spcPct val="120000"/>
              </a:lnSpc>
              <a:spcBef>
                <a:spcPts val="0"/>
              </a:spcBef>
              <a:defRPr/>
            </a:pPr>
            <a:r>
              <a:rPr lang="en-US" sz="1300" dirty="0"/>
              <a:t>ADSMs – remote from Dental Treatment facilities (DTFs) or care referred by DTFs</a:t>
            </a:r>
          </a:p>
          <a:p>
            <a:pPr marL="687388" lvl="1" indent="-230188">
              <a:lnSpc>
                <a:spcPct val="120000"/>
              </a:lnSpc>
              <a:spcBef>
                <a:spcPts val="0"/>
              </a:spcBef>
              <a:defRPr/>
            </a:pPr>
            <a:r>
              <a:rPr lang="en-US" sz="1300" dirty="0"/>
              <a:t>Reserve Service members – while activated 30 or more days/covered by TAMP </a:t>
            </a:r>
            <a:r>
              <a:rPr lang="en-US" sz="1200" dirty="0"/>
              <a:t>(family members not included)</a:t>
            </a:r>
          </a:p>
          <a:p>
            <a:pPr indent="-223838">
              <a:lnSpc>
                <a:spcPct val="120000"/>
              </a:lnSpc>
              <a:spcBef>
                <a:spcPts val="0"/>
              </a:spcBef>
              <a:buSzPct val="150000"/>
              <a:defRPr/>
            </a:pPr>
            <a:r>
              <a:rPr lang="en-US" sz="1500" b="1" dirty="0">
                <a:solidFill>
                  <a:schemeClr val="accent1">
                    <a:lumMod val="60000"/>
                    <a:lumOff val="40000"/>
                  </a:schemeClr>
                </a:solidFill>
              </a:rPr>
              <a:t>TRICARE Dental Program (TDP) </a:t>
            </a:r>
            <a:r>
              <a:rPr lang="en-US" sz="1500" dirty="0"/>
              <a:t>– premium-based coverage</a:t>
            </a:r>
          </a:p>
          <a:p>
            <a:pPr marL="687388" lvl="1" indent="-230188">
              <a:lnSpc>
                <a:spcPct val="120000"/>
              </a:lnSpc>
              <a:spcBef>
                <a:spcPts val="0"/>
              </a:spcBef>
              <a:defRPr/>
            </a:pPr>
            <a:r>
              <a:rPr lang="en-US" sz="1300" dirty="0"/>
              <a:t>ADFMs</a:t>
            </a:r>
          </a:p>
          <a:p>
            <a:pPr marL="687388" lvl="1" indent="-230188">
              <a:lnSpc>
                <a:spcPct val="120000"/>
              </a:lnSpc>
              <a:spcBef>
                <a:spcPts val="0"/>
              </a:spcBef>
              <a:defRPr/>
            </a:pPr>
            <a:r>
              <a:rPr lang="en-US" sz="1300" dirty="0"/>
              <a:t>Members of the </a:t>
            </a:r>
            <a:r>
              <a:rPr lang="en-US" sz="1300" u="sng" dirty="0">
                <a:uFill>
                  <a:solidFill>
                    <a:srgbClr val="C00000"/>
                  </a:solidFill>
                </a:uFill>
              </a:rPr>
              <a:t>Ready Reserve</a:t>
            </a:r>
            <a:r>
              <a:rPr lang="en-US" sz="1300" dirty="0"/>
              <a:t> and their eligible family members</a:t>
            </a:r>
          </a:p>
          <a:p>
            <a:pPr marL="1027113" lvl="2" indent="-227013">
              <a:lnSpc>
                <a:spcPct val="120000"/>
              </a:lnSpc>
              <a:spcBef>
                <a:spcPts val="0"/>
              </a:spcBef>
              <a:defRPr/>
            </a:pPr>
            <a:r>
              <a:rPr lang="en-US" sz="1100" dirty="0"/>
              <a:t>Selected Reserve (drilling Guard/Reserve)</a:t>
            </a:r>
          </a:p>
          <a:p>
            <a:pPr marL="1027113" lvl="2" indent="-227013">
              <a:lnSpc>
                <a:spcPct val="120000"/>
              </a:lnSpc>
              <a:spcBef>
                <a:spcPts val="0"/>
              </a:spcBef>
              <a:defRPr/>
            </a:pPr>
            <a:r>
              <a:rPr lang="en-US" sz="1100" dirty="0"/>
              <a:t>Individual Ready Reserve (IRR), Inactive National Guard (ING)</a:t>
            </a:r>
          </a:p>
        </p:txBody>
      </p:sp>
    </p:spTree>
    <p:extLst>
      <p:ext uri="{BB962C8B-B14F-4D97-AF65-F5344CB8AC3E}">
        <p14:creationId xmlns:p14="http://schemas.microsoft.com/office/powerpoint/2010/main" val="241535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Agenda</a:t>
            </a:r>
          </a:p>
        </p:txBody>
      </p:sp>
      <p:sp>
        <p:nvSpPr>
          <p:cNvPr id="3" name="Content Placeholder 2"/>
          <p:cNvSpPr>
            <a:spLocks noGrp="1"/>
          </p:cNvSpPr>
          <p:nvPr>
            <p:ph idx="1"/>
          </p:nvPr>
        </p:nvSpPr>
        <p:spPr>
          <a:xfrm>
            <a:off x="457200" y="1123950"/>
            <a:ext cx="8229600" cy="3352800"/>
          </a:xfrm>
        </p:spPr>
        <p:txBody>
          <a:bodyPr>
            <a:normAutofit fontScale="85000" lnSpcReduction="20000"/>
          </a:bodyPr>
          <a:lstStyle/>
          <a:p>
            <a:pPr>
              <a:lnSpc>
                <a:spcPct val="110000"/>
              </a:lnSpc>
            </a:pPr>
            <a:r>
              <a:rPr lang="en-US" dirty="0"/>
              <a:t>Purpose and Highlights</a:t>
            </a:r>
          </a:p>
          <a:p>
            <a:pPr>
              <a:lnSpc>
                <a:spcPct val="110000"/>
              </a:lnSpc>
            </a:pPr>
            <a:r>
              <a:rPr lang="en-US" dirty="0"/>
              <a:t>TRICARE and the Military Health System (MHS)</a:t>
            </a:r>
          </a:p>
          <a:p>
            <a:pPr>
              <a:lnSpc>
                <a:spcPct val="110000"/>
              </a:lnSpc>
              <a:spcBef>
                <a:spcPts val="600"/>
              </a:spcBef>
            </a:pPr>
            <a:r>
              <a:rPr lang="en-US" dirty="0"/>
              <a:t>Benefits and Coverage</a:t>
            </a:r>
          </a:p>
          <a:p>
            <a:pPr lvl="1">
              <a:lnSpc>
                <a:spcPct val="110000"/>
              </a:lnSpc>
            </a:pPr>
            <a:r>
              <a:rPr lang="en-US" dirty="0"/>
              <a:t>Eligibility, Coverage, and Exclusions</a:t>
            </a:r>
          </a:p>
          <a:p>
            <a:pPr lvl="1">
              <a:lnSpc>
                <a:spcPct val="110000"/>
              </a:lnSpc>
            </a:pPr>
            <a:r>
              <a:rPr lang="en-US" dirty="0"/>
              <a:t>Who and What TRICARE Pays</a:t>
            </a:r>
          </a:p>
          <a:p>
            <a:pPr lvl="1">
              <a:lnSpc>
                <a:spcPct val="110000"/>
              </a:lnSpc>
            </a:pPr>
            <a:r>
              <a:rPr lang="en-US" dirty="0"/>
              <a:t>How does a benefit become a benefit?</a:t>
            </a:r>
          </a:p>
          <a:p>
            <a:pPr>
              <a:lnSpc>
                <a:spcPct val="110000"/>
              </a:lnSpc>
              <a:spcBef>
                <a:spcPts val="600"/>
              </a:spcBef>
            </a:pPr>
            <a:r>
              <a:rPr lang="en-US" dirty="0"/>
              <a:t>TRICARE Plans</a:t>
            </a:r>
          </a:p>
          <a:p>
            <a:pPr>
              <a:lnSpc>
                <a:spcPct val="110000"/>
              </a:lnSpc>
              <a:spcBef>
                <a:spcPts val="600"/>
              </a:spcBef>
            </a:pPr>
            <a:r>
              <a:rPr lang="en-US" dirty="0"/>
              <a:t>TRICARE Open Season</a:t>
            </a:r>
          </a:p>
          <a:p>
            <a:pPr>
              <a:lnSpc>
                <a:spcPct val="110000"/>
              </a:lnSpc>
              <a:spcBef>
                <a:spcPts val="600"/>
              </a:spcBef>
            </a:pPr>
            <a:r>
              <a:rPr lang="en-US" dirty="0"/>
              <a:t>T-5 Contracts</a:t>
            </a:r>
          </a:p>
          <a:p>
            <a:pPr>
              <a:lnSpc>
                <a:spcPct val="110000"/>
              </a:lnSpc>
              <a:spcBef>
                <a:spcPts val="600"/>
              </a:spcBef>
            </a:pPr>
            <a:r>
              <a:rPr lang="en-US" dirty="0"/>
              <a:t>TRICARE Overseas Program</a:t>
            </a:r>
          </a:p>
          <a:p>
            <a:pPr lvl="1"/>
            <a:endParaRPr lang="en-US" dirty="0"/>
          </a:p>
          <a:p>
            <a:endParaRPr lang="en-US" dirty="0"/>
          </a:p>
        </p:txBody>
      </p:sp>
    </p:spTree>
    <p:extLst>
      <p:ext uri="{BB962C8B-B14F-4D97-AF65-F5344CB8AC3E}">
        <p14:creationId xmlns:p14="http://schemas.microsoft.com/office/powerpoint/2010/main" val="1818194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A581-101E-9465-E47C-B5664AA6A8F2}"/>
              </a:ext>
            </a:extLst>
          </p:cNvPr>
          <p:cNvSpPr>
            <a:spLocks noGrp="1"/>
          </p:cNvSpPr>
          <p:nvPr>
            <p:ph type="title"/>
          </p:nvPr>
        </p:nvSpPr>
        <p:spPr>
          <a:xfrm>
            <a:off x="457200" y="209551"/>
            <a:ext cx="7942138" cy="656140"/>
          </a:xfrm>
        </p:spPr>
        <p:txBody>
          <a:bodyPr>
            <a:noAutofit/>
          </a:bodyPr>
          <a:lstStyle/>
          <a:p>
            <a:pPr algn="l"/>
            <a:r>
              <a:rPr lang="en-US" dirty="0">
                <a:solidFill>
                  <a:srgbClr val="051C48"/>
                </a:solidFill>
              </a:rPr>
              <a:t>TRICARE Pharmacy Program</a:t>
            </a:r>
          </a:p>
        </p:txBody>
      </p:sp>
      <p:sp>
        <p:nvSpPr>
          <p:cNvPr id="5" name="Content Placeholder 1">
            <a:extLst>
              <a:ext uri="{FF2B5EF4-FFF2-40B4-BE49-F238E27FC236}">
                <a16:creationId xmlns:a16="http://schemas.microsoft.com/office/drawing/2014/main" id="{024C2AC5-C082-B85E-8A15-40DAE658CE55}"/>
              </a:ext>
            </a:extLst>
          </p:cNvPr>
          <p:cNvSpPr txBox="1">
            <a:spLocks/>
          </p:cNvSpPr>
          <p:nvPr/>
        </p:nvSpPr>
        <p:spPr>
          <a:xfrm>
            <a:off x="215597" y="919954"/>
            <a:ext cx="8712806" cy="3632996"/>
          </a:xfrm>
          <a:prstGeom prst="rect">
            <a:avLst/>
          </a:prstGeom>
          <a:noFill/>
        </p:spPr>
        <p:txBody>
          <a:bodyPr lIns="182880" tIns="228600" rIns="182880" bIns="228600"/>
          <a:lstStyle>
            <a:lvl1pPr marL="365760" indent="-274320" algn="l" defTabSz="457200" rtl="0" eaLnBrk="1" latinLnBrk="0" hangingPunct="1">
              <a:lnSpc>
                <a:spcPct val="100000"/>
              </a:lnSpc>
              <a:spcBef>
                <a:spcPts val="0"/>
              </a:spcBef>
              <a:spcAft>
                <a:spcPts val="1200"/>
              </a:spcAft>
              <a:buClr>
                <a:srgbClr val="BE242C"/>
              </a:buClr>
              <a:buSzPct val="140000"/>
              <a:buFont typeface="Arial"/>
              <a:buChar char="•"/>
              <a:defRPr sz="2400" b="0" i="0" kern="1200">
                <a:solidFill>
                  <a:schemeClr val="tx1">
                    <a:lumMod val="75000"/>
                    <a:lumOff val="25000"/>
                  </a:schemeClr>
                </a:solidFill>
                <a:latin typeface="Calibri"/>
                <a:ea typeface="+mn-ea"/>
                <a:cs typeface="Calibri"/>
              </a:defRPr>
            </a:lvl1pPr>
            <a:lvl2pPr marL="742950" indent="-285750" algn="l" defTabSz="457200" rtl="0" eaLnBrk="1" latinLnBrk="0" hangingPunct="1">
              <a:lnSpc>
                <a:spcPct val="100000"/>
              </a:lnSpc>
              <a:spcBef>
                <a:spcPts val="0"/>
              </a:spcBef>
              <a:spcAft>
                <a:spcPts val="600"/>
              </a:spcAft>
              <a:buClr>
                <a:srgbClr val="003A6D"/>
              </a:buClr>
              <a:buSzPct val="120000"/>
              <a:buFont typeface="Arial"/>
              <a:buChar char="•"/>
              <a:defRPr sz="2000" b="0" i="0" kern="1200">
                <a:solidFill>
                  <a:srgbClr val="184365"/>
                </a:solidFill>
                <a:latin typeface="Calibri"/>
                <a:ea typeface="+mn-ea"/>
                <a:cs typeface="Calibri"/>
              </a:defRPr>
            </a:lvl2pPr>
            <a:lvl3pPr marL="1143000" indent="-228600" algn="l" defTabSz="457200" rtl="0" eaLnBrk="1" latinLnBrk="0" hangingPunct="1">
              <a:lnSpc>
                <a:spcPct val="100000"/>
              </a:lnSpc>
              <a:spcBef>
                <a:spcPts val="0"/>
              </a:spcBef>
              <a:spcAft>
                <a:spcPts val="600"/>
              </a:spcAft>
              <a:buClr>
                <a:srgbClr val="003A6D"/>
              </a:buClr>
              <a:buSzPct val="120000"/>
              <a:buFont typeface="Arial"/>
              <a:buChar char="•"/>
              <a:defRPr sz="1800" b="0" i="0" kern="1200">
                <a:solidFill>
                  <a:srgbClr val="404040"/>
                </a:solidFill>
                <a:latin typeface="Calibri"/>
                <a:ea typeface="+mn-ea"/>
                <a:cs typeface="Calibri"/>
              </a:defRPr>
            </a:lvl3pPr>
            <a:lvl4pPr marL="16002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0" marR="0" lvl="0" indent="-274320" algn="l" defTabSz="457200" rtl="0" eaLnBrk="1" fontAlgn="auto" latinLnBrk="0" hangingPunct="1">
              <a:lnSpc>
                <a:spcPct val="100000"/>
              </a:lnSpc>
              <a:spcBef>
                <a:spcPts val="0"/>
              </a:spcBef>
              <a:spcAft>
                <a:spcPts val="1000"/>
              </a:spcAft>
              <a:buClr>
                <a:srgbClr val="582831"/>
              </a:buClr>
              <a:buSzPct val="140000"/>
              <a:buFont typeface="Arial"/>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All TRICARE health plans, except USFHP, include pharmacy coverage through the TRICARE Pharmacy Program. </a:t>
            </a:r>
          </a:p>
          <a:p>
            <a:pPr marL="365760" marR="0" lvl="0" indent="-274320" algn="l" defTabSz="457200" rtl="0" eaLnBrk="1" fontAlgn="auto" latinLnBrk="0" hangingPunct="1">
              <a:lnSpc>
                <a:spcPct val="100000"/>
              </a:lnSpc>
              <a:spcBef>
                <a:spcPts val="400"/>
              </a:spcBef>
              <a:spcAft>
                <a:spcPts val="600"/>
              </a:spcAft>
              <a:buClr>
                <a:srgbClr val="582831"/>
              </a:buClr>
              <a:buSzPct val="140000"/>
              <a:buFont typeface="Arial"/>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You may fill prescriptions through:</a:t>
            </a:r>
          </a:p>
          <a:p>
            <a:pPr marL="742950" marR="0" lvl="1" indent="-285750" algn="l" defTabSz="457200" rtl="0" eaLnBrk="1" fontAlgn="auto" latinLnBrk="0" hangingPunct="1">
              <a:lnSpc>
                <a:spcPct val="100000"/>
              </a:lnSpc>
              <a:spcBef>
                <a:spcPts val="0"/>
              </a:spcBef>
              <a:spcAft>
                <a:spcPts val="600"/>
              </a:spcAft>
              <a:buClr>
                <a:srgbClr val="003A6D"/>
              </a:buClr>
              <a:buSzPct val="120000"/>
              <a:buFont typeface="Arial"/>
              <a:buChar char="•"/>
              <a:tabLst/>
              <a:defRPr/>
            </a:pPr>
            <a:r>
              <a:rPr kumimoji="0" lang="en-US" sz="1400" b="0" i="0" u="none" strike="noStrike" kern="1200" cap="none" spc="0" normalizeH="0" baseline="0" noProof="0" dirty="0">
                <a:ln>
                  <a:noFill/>
                </a:ln>
                <a:solidFill>
                  <a:srgbClr val="184365"/>
                </a:solidFill>
                <a:effectLst/>
                <a:uLnTx/>
                <a:uFillTx/>
                <a:latin typeface="Franklin Gothic Book" panose="020B0503020102020204" pitchFamily="34" charset="0"/>
              </a:rPr>
              <a:t>Military pharmacies</a:t>
            </a:r>
          </a:p>
          <a:p>
            <a:pPr marL="742950" marR="0" lvl="1" indent="-285750" algn="l" defTabSz="457200" rtl="0" eaLnBrk="1" fontAlgn="auto" latinLnBrk="0" hangingPunct="1">
              <a:lnSpc>
                <a:spcPct val="100000"/>
              </a:lnSpc>
              <a:spcBef>
                <a:spcPts val="0"/>
              </a:spcBef>
              <a:spcAft>
                <a:spcPts val="600"/>
              </a:spcAft>
              <a:buClr>
                <a:srgbClr val="003A6D"/>
              </a:buClr>
              <a:buSzPct val="120000"/>
              <a:buFont typeface="Arial"/>
              <a:buChar char="•"/>
              <a:tabLst/>
              <a:defRPr/>
            </a:pPr>
            <a:r>
              <a:rPr kumimoji="0" lang="en-US" sz="1400" b="0" i="0" u="none" strike="noStrike" kern="1200" cap="none" spc="0" normalizeH="0" baseline="0" noProof="0" dirty="0">
                <a:ln>
                  <a:noFill/>
                </a:ln>
                <a:solidFill>
                  <a:srgbClr val="184365"/>
                </a:solidFill>
                <a:effectLst/>
                <a:uLnTx/>
                <a:uFillTx/>
                <a:latin typeface="Franklin Gothic Book" panose="020B0503020102020204" pitchFamily="34" charset="0"/>
              </a:rPr>
              <a:t>TRICARE Pharmacy Home Delivery (some limitations overseas)</a:t>
            </a:r>
          </a:p>
          <a:p>
            <a:pPr marL="742950" marR="0" lvl="1" indent="-285750" algn="l" defTabSz="457200" rtl="0" eaLnBrk="1" fontAlgn="auto" latinLnBrk="0" hangingPunct="1">
              <a:lnSpc>
                <a:spcPct val="100000"/>
              </a:lnSpc>
              <a:spcBef>
                <a:spcPts val="0"/>
              </a:spcBef>
              <a:spcAft>
                <a:spcPts val="600"/>
              </a:spcAft>
              <a:buClr>
                <a:srgbClr val="003A6D"/>
              </a:buClr>
              <a:buSzPct val="120000"/>
              <a:buFont typeface="Arial"/>
              <a:buChar char="•"/>
              <a:tabLst/>
              <a:defRPr/>
            </a:pPr>
            <a:r>
              <a:rPr kumimoji="0" lang="en-US" sz="1400" b="0" i="0" u="none" strike="noStrike" kern="1200" cap="none" spc="0" normalizeH="0" baseline="0" noProof="0" dirty="0">
                <a:ln>
                  <a:noFill/>
                </a:ln>
                <a:solidFill>
                  <a:srgbClr val="184365"/>
                </a:solidFill>
                <a:effectLst/>
                <a:uLnTx/>
                <a:uFillTx/>
                <a:latin typeface="Franklin Gothic Book" panose="020B0503020102020204" pitchFamily="34" charset="0"/>
              </a:rPr>
              <a:t>TRICARE retail network pharmacies </a:t>
            </a:r>
          </a:p>
          <a:p>
            <a:pPr marL="742950" marR="0" lvl="1" indent="-285750" algn="l" defTabSz="457200" rtl="0" eaLnBrk="1" fontAlgn="auto" latinLnBrk="0" hangingPunct="1">
              <a:lnSpc>
                <a:spcPct val="100000"/>
              </a:lnSpc>
              <a:spcBef>
                <a:spcPts val="0"/>
              </a:spcBef>
              <a:spcAft>
                <a:spcPts val="1000"/>
              </a:spcAft>
              <a:buClr>
                <a:srgbClr val="003A6D"/>
              </a:buClr>
              <a:buSzPct val="120000"/>
              <a:buFont typeface="Arial"/>
              <a:buChar char="•"/>
              <a:tabLst/>
              <a:defRPr/>
            </a:pPr>
            <a:r>
              <a:rPr kumimoji="0" lang="en-US" sz="1400" b="0" i="0" u="none" strike="noStrike" kern="1200" cap="none" spc="0" normalizeH="0" baseline="0" noProof="0" dirty="0">
                <a:ln>
                  <a:noFill/>
                </a:ln>
                <a:solidFill>
                  <a:srgbClr val="184365"/>
                </a:solidFill>
                <a:effectLst/>
                <a:uLnTx/>
                <a:uFillTx/>
                <a:latin typeface="Franklin Gothic Book" panose="020B0503020102020204" pitchFamily="34" charset="0"/>
              </a:rPr>
              <a:t>Non-network pharmacies or overseas pharmacies</a:t>
            </a:r>
          </a:p>
          <a:p>
            <a:pPr marL="365760" marR="0" lvl="1" indent="-274320" algn="l" defTabSz="457200" rtl="0" eaLnBrk="1" fontAlgn="auto" latinLnBrk="0" hangingPunct="1">
              <a:lnSpc>
                <a:spcPct val="100000"/>
              </a:lnSpc>
              <a:spcBef>
                <a:spcPts val="400"/>
              </a:spcBef>
              <a:spcAft>
                <a:spcPts val="1000"/>
              </a:spcAft>
              <a:buClr>
                <a:srgbClr val="582831"/>
              </a:buClr>
              <a:buSzPct val="140000"/>
              <a:buFont typeface="Arial"/>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Most retirees and their family members are required to fill certain maintenance medications through home delivery. </a:t>
            </a:r>
          </a:p>
          <a:p>
            <a:pPr marL="365760" marR="0" lvl="1" indent="-274320" algn="l" defTabSz="457200" rtl="0" eaLnBrk="1" fontAlgn="auto" latinLnBrk="0" hangingPunct="1">
              <a:lnSpc>
                <a:spcPct val="100000"/>
              </a:lnSpc>
              <a:spcBef>
                <a:spcPts val="400"/>
              </a:spcBef>
              <a:spcAft>
                <a:spcPts val="600"/>
              </a:spcAft>
              <a:buClr>
                <a:srgbClr val="582831"/>
              </a:buClr>
              <a:buSzPct val="140000"/>
              <a:buFont typeface="Arial"/>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Learn more about your pharmacy options and copayments at </a:t>
            </a:r>
            <a:r>
              <a:rPr kumimoji="0" lang="en-US" sz="16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hlinkClick r:id="rId2"/>
              </a:rPr>
              <a:t>https://www.tricare.mil/pharmacy</a:t>
            </a: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 </a:t>
            </a:r>
          </a:p>
        </p:txBody>
      </p:sp>
      <p:pic>
        <p:nvPicPr>
          <p:cNvPr id="6" name="Picture 5">
            <a:extLst>
              <a:ext uri="{FF2B5EF4-FFF2-40B4-BE49-F238E27FC236}">
                <a16:creationId xmlns:a16="http://schemas.microsoft.com/office/drawing/2014/main" id="{48D4EF3D-A779-0DCF-CE04-58A65391D16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62800" y="1733550"/>
            <a:ext cx="926342" cy="1032066"/>
          </a:xfrm>
          <a:prstGeom prst="rect">
            <a:avLst/>
          </a:prstGeom>
        </p:spPr>
      </p:pic>
    </p:spTree>
    <p:extLst>
      <p:ext uri="{BB962C8B-B14F-4D97-AF65-F5344CB8AC3E}">
        <p14:creationId xmlns:p14="http://schemas.microsoft.com/office/powerpoint/2010/main" val="300565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en-US" dirty="0">
                <a:cs typeface="Arial" panose="020B0604020202020204" pitchFamily="34" charset="0"/>
              </a:rPr>
              <a:t>Other Benefit Programs</a:t>
            </a:r>
            <a:endParaRPr lang="en-US" dirty="0"/>
          </a:p>
        </p:txBody>
      </p:sp>
      <p:sp>
        <p:nvSpPr>
          <p:cNvPr id="4" name="Content Placeholder 5"/>
          <p:cNvSpPr txBox="1">
            <a:spLocks/>
          </p:cNvSpPr>
          <p:nvPr/>
        </p:nvSpPr>
        <p:spPr>
          <a:xfrm>
            <a:off x="457200" y="1123950"/>
            <a:ext cx="8534400" cy="3429000"/>
          </a:xfrm>
          <a:prstGeom prst="rect">
            <a:avLst/>
          </a:prstGeom>
        </p:spPr>
        <p:txBody>
          <a:bodyPr>
            <a:normAutofit fontScale="85000" lnSpcReduction="20000"/>
          </a:bodyPr>
          <a:lstStyle>
            <a:lvl1pPr marL="342900" indent="-342900" algn="l" defTabSz="914400" rtl="0" eaLnBrk="1" latinLnBrk="0" hangingPunct="1">
              <a:spcBef>
                <a:spcPct val="20000"/>
              </a:spcBef>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582831"/>
              </a:buClr>
              <a:buSzPct val="125000"/>
              <a:buFont typeface="Arial" panose="020B0604020202020204" pitchFamily="34" charset="0"/>
              <a:buChar char="•"/>
              <a:tabLst/>
              <a:defRPr/>
            </a:pPr>
            <a:r>
              <a:rPr kumimoji="0" lang="en-US" altLang="en-US" sz="1800" b="1" i="0" u="none" strike="noStrike" kern="1200" cap="none" spc="0" normalizeH="0" baseline="0" noProof="0" dirty="0">
                <a:ln>
                  <a:noFill/>
                </a:ln>
                <a:solidFill>
                  <a:schemeClr val="accent1">
                    <a:lumMod val="60000"/>
                    <a:lumOff val="40000"/>
                  </a:schemeClr>
                </a:solidFill>
                <a:effectLst/>
                <a:uLnTx/>
                <a:uFillTx/>
                <a:latin typeface="Franklin Gothic Book" panose="020B0503020102020204" pitchFamily="34" charset="0"/>
                <a:ea typeface="+mn-ea"/>
                <a:cs typeface="+mn-cs"/>
              </a:rPr>
              <a:t>TRICARE Plus </a:t>
            </a:r>
            <a:r>
              <a:rPr kumimoji="0" lang="en-US" altLang="en-US" sz="18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 a primary care program offered at some military hospitals and clinics. </a:t>
            </a:r>
          </a:p>
          <a:p>
            <a:pPr lvl="1" indent="-342900">
              <a:buClr>
                <a:srgbClr val="000099"/>
              </a:buClr>
              <a:buSzPct val="100000"/>
              <a:defRPr/>
            </a:pPr>
            <a:r>
              <a:rPr kumimoji="0" lang="en-US" altLang="en-US" sz="16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Each military hospital or clinic commander decides if TRICARE Plus is available. </a:t>
            </a:r>
          </a:p>
          <a:p>
            <a:pPr marL="342900" marR="0" lvl="0" indent="-342900" algn="l" defTabSz="914400" rtl="0" eaLnBrk="1" fontAlgn="auto" latinLnBrk="0" hangingPunct="1">
              <a:lnSpc>
                <a:spcPct val="100000"/>
              </a:lnSpc>
              <a:spcBef>
                <a:spcPct val="20000"/>
              </a:spcBef>
              <a:spcAft>
                <a:spcPts val="0"/>
              </a:spcAft>
              <a:buClr>
                <a:srgbClr val="582831"/>
              </a:buClr>
              <a:buSzPct val="125000"/>
              <a:buFont typeface="Arial" panose="020B0604020202020204" pitchFamily="34" charset="0"/>
              <a:buChar char="•"/>
              <a:tabLst/>
              <a:defRPr/>
            </a:pPr>
            <a:r>
              <a:rPr kumimoji="0" lang="en-US" altLang="en-US" sz="1800" b="1" i="0" u="none" strike="noStrike" kern="1200" cap="none" spc="0" normalizeH="0" baseline="0" noProof="0" dirty="0">
                <a:ln>
                  <a:noFill/>
                </a:ln>
                <a:solidFill>
                  <a:schemeClr val="accent1">
                    <a:lumMod val="60000"/>
                    <a:lumOff val="40000"/>
                  </a:schemeClr>
                </a:solidFill>
                <a:effectLst/>
                <a:uLnTx/>
                <a:uFillTx/>
                <a:latin typeface="Franklin Gothic Book" panose="020B0503020102020204" pitchFamily="34" charset="0"/>
                <a:ea typeface="+mn-ea"/>
                <a:cs typeface="+mn-cs"/>
              </a:rPr>
              <a:t>Extended Care Health Option (ECHO) </a:t>
            </a:r>
            <a:r>
              <a:rPr kumimoji="0" lang="en-US" altLang="en-US" sz="18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 a supplemental program to the TRICARE Basic Program. Provides eligible Active Duty Family Members (ADFMs) with an additional financial resource to assist in the reduction of the disabling effects of the beneficiary’s qualifying condition. </a:t>
            </a:r>
          </a:p>
          <a:p>
            <a:pPr marL="342900" marR="0" lvl="0" indent="-342900" algn="l" defTabSz="914400" rtl="0" eaLnBrk="1" fontAlgn="auto" latinLnBrk="0" hangingPunct="1">
              <a:lnSpc>
                <a:spcPct val="100000"/>
              </a:lnSpc>
              <a:spcBef>
                <a:spcPct val="20000"/>
              </a:spcBef>
              <a:spcAft>
                <a:spcPts val="0"/>
              </a:spcAft>
              <a:buClr>
                <a:srgbClr val="582831"/>
              </a:buClr>
              <a:buSzPct val="125000"/>
              <a:buFont typeface="Arial" panose="020B0604020202020204" pitchFamily="34" charset="0"/>
              <a:buChar char="•"/>
              <a:tabLst/>
              <a:defRPr/>
            </a:pPr>
            <a:r>
              <a:rPr kumimoji="0" lang="en-US" altLang="en-US" sz="1800" b="1" i="0" u="none" strike="noStrike" kern="1200" cap="none" spc="0" normalizeH="0" baseline="0" noProof="0" dirty="0">
                <a:ln>
                  <a:noFill/>
                </a:ln>
                <a:solidFill>
                  <a:schemeClr val="accent1">
                    <a:lumMod val="60000"/>
                    <a:lumOff val="40000"/>
                  </a:schemeClr>
                </a:solidFill>
                <a:effectLst/>
                <a:uLnTx/>
                <a:uFillTx/>
                <a:latin typeface="Franklin Gothic Book" panose="020B0503020102020204" pitchFamily="34" charset="0"/>
                <a:ea typeface="+mn-ea"/>
                <a:cs typeface="+mn-cs"/>
              </a:rPr>
              <a:t>Women, Infants, and Children (WIC) Overseas Program </a:t>
            </a:r>
            <a:r>
              <a:rPr kumimoji="0" lang="en-US" altLang="en-US" sz="18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 supplemental food and nutrition program for qualified families as certified by a WIC Overseas counselor. </a:t>
            </a:r>
          </a:p>
          <a:p>
            <a:pPr lvl="0">
              <a:buClr>
                <a:srgbClr val="582831"/>
              </a:buClr>
              <a:defRPr/>
            </a:pPr>
            <a:r>
              <a:rPr kumimoji="0" lang="en-US" altLang="en-US" sz="1800" b="1" i="0" u="none" strike="noStrike" kern="1200" cap="none" spc="0" normalizeH="0" baseline="0" noProof="0" dirty="0">
                <a:ln>
                  <a:noFill/>
                </a:ln>
                <a:solidFill>
                  <a:schemeClr val="accent1">
                    <a:lumMod val="60000"/>
                    <a:lumOff val="40000"/>
                  </a:schemeClr>
                </a:solidFill>
                <a:effectLst/>
                <a:uLnTx/>
                <a:uFillTx/>
                <a:latin typeface="Franklin Gothic Book" panose="020B0503020102020204" pitchFamily="34" charset="0"/>
                <a:ea typeface="+mn-ea"/>
                <a:cs typeface="+mn-cs"/>
              </a:rPr>
              <a:t>Federal Employee Dental and Vision Insurance Program (FEDVIP) </a:t>
            </a:r>
            <a:r>
              <a:rPr kumimoji="0" lang="en-US" altLang="en-US" sz="18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 administered by U.S. Office of Personnel Management (OPM), not by DoD.</a:t>
            </a:r>
            <a:r>
              <a:rPr kumimoji="0" lang="en-US" altLang="en-US" sz="1800" b="0" i="0" u="none" strike="noStrike" kern="1200" cap="none" spc="0" normalizeH="0" noProof="0" dirty="0">
                <a:ln>
                  <a:noFill/>
                </a:ln>
                <a:solidFill>
                  <a:srgbClr val="454545"/>
                </a:solidFill>
                <a:effectLst/>
                <a:uLnTx/>
                <a:uFillTx/>
                <a:latin typeface="Franklin Gothic Book" panose="020B0503020102020204" pitchFamily="34" charset="0"/>
                <a:ea typeface="+mn-ea"/>
                <a:cs typeface="+mn-cs"/>
              </a:rPr>
              <a:t> </a:t>
            </a:r>
          </a:p>
          <a:p>
            <a:pPr lvl="1">
              <a:buClr>
                <a:srgbClr val="092068"/>
              </a:buClr>
              <a:tabLst>
                <a:tab pos="4630738" algn="l"/>
              </a:tabLst>
              <a:defRPr/>
            </a:pPr>
            <a:r>
              <a:rPr lang="en-US" altLang="en-US" sz="1600" dirty="0"/>
              <a:t>FEDVIP exclusions:</a:t>
            </a:r>
          </a:p>
          <a:p>
            <a:pPr lvl="2">
              <a:buClr>
                <a:srgbClr val="092068"/>
              </a:buClr>
              <a:defRPr/>
            </a:pPr>
            <a:r>
              <a:rPr lang="en-US" altLang="en-US" sz="1400" dirty="0"/>
              <a:t>ADSMs.  Enrollees in TYA, CHCBP, and TAMP.  </a:t>
            </a:r>
          </a:p>
          <a:p>
            <a:pPr lvl="2">
              <a:buClr>
                <a:srgbClr val="092068"/>
              </a:buClr>
              <a:defRPr/>
            </a:pPr>
            <a:r>
              <a:rPr lang="en-US" altLang="en-US" sz="1400" dirty="0"/>
              <a:t>DoD eligible persons </a:t>
            </a:r>
            <a:r>
              <a:rPr lang="en-US" altLang="en-US" sz="1400" u="sng" dirty="0"/>
              <a:t>not</a:t>
            </a:r>
            <a:r>
              <a:rPr lang="en-US" altLang="en-US" sz="1400" dirty="0"/>
              <a:t> enrolled in a TRICARE health plan </a:t>
            </a:r>
            <a:r>
              <a:rPr lang="en-US" altLang="en-US" sz="1300" dirty="0"/>
              <a:t>(i.e. direct care only)</a:t>
            </a:r>
          </a:p>
          <a:p>
            <a:pPr lvl="2">
              <a:buClr>
                <a:srgbClr val="092068"/>
              </a:buClr>
              <a:defRPr/>
            </a:pPr>
            <a:r>
              <a:rPr lang="en-US" altLang="en-US" sz="1400" dirty="0"/>
              <a:t>Foreign Force members and their families</a:t>
            </a:r>
          </a:p>
          <a:p>
            <a:pPr marL="742950" marR="0" lvl="1" indent="-285750" algn="l" defTabSz="914400" rtl="0" eaLnBrk="1" fontAlgn="auto" latinLnBrk="0" hangingPunct="1">
              <a:lnSpc>
                <a:spcPct val="100000"/>
              </a:lnSpc>
              <a:spcBef>
                <a:spcPct val="20000"/>
              </a:spcBef>
              <a:spcAft>
                <a:spcPts val="0"/>
              </a:spcAft>
              <a:buClr>
                <a:srgbClr val="092068"/>
              </a:buClr>
              <a:buSzTx/>
              <a:buFont typeface="Wingdings" panose="05000000000000000000" pitchFamily="2" charset="2"/>
              <a:buChar char="§"/>
              <a:tabLst/>
              <a:defRPr/>
            </a:pPr>
            <a:r>
              <a:rPr kumimoji="0" lang="en-US" altLang="en-US" sz="16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Dental plan – retirees, including members of the Retired Reserve, their families, and survivors. </a:t>
            </a:r>
          </a:p>
          <a:p>
            <a:pPr lvl="2">
              <a:buClr>
                <a:srgbClr val="092068"/>
              </a:buClr>
              <a:defRPr/>
            </a:pPr>
            <a:r>
              <a:rPr lang="en-US" altLang="en-US" sz="1400" dirty="0"/>
              <a:t>Additional exclusion – anyone eligible for the TRICARE Dental Program (TDP)</a:t>
            </a:r>
          </a:p>
          <a:p>
            <a:pPr lvl="1">
              <a:buClr>
                <a:srgbClr val="092068"/>
              </a:buClr>
              <a:defRPr/>
            </a:pPr>
            <a:r>
              <a:rPr kumimoji="0" lang="en-US" altLang="en-US" sz="16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Vision plan – TFL</a:t>
            </a:r>
            <a:r>
              <a:rPr kumimoji="0" lang="en-US" altLang="en-US" sz="1600" b="0" i="0" u="none" strike="noStrike" kern="1200" cap="none" spc="0" normalizeH="0" noProof="0" dirty="0">
                <a:ln>
                  <a:noFill/>
                </a:ln>
                <a:solidFill>
                  <a:srgbClr val="454545"/>
                </a:solidFill>
                <a:effectLst/>
                <a:uLnTx/>
                <a:uFillTx/>
                <a:latin typeface="Franklin Gothic Book" panose="020B0503020102020204" pitchFamily="34" charset="0"/>
                <a:ea typeface="+mn-ea"/>
                <a:cs typeface="+mn-cs"/>
              </a:rPr>
              <a:t> &amp; </a:t>
            </a:r>
            <a:r>
              <a:rPr kumimoji="0" lang="en-US" altLang="en-US" sz="16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TRICARE health plan </a:t>
            </a:r>
            <a:r>
              <a:rPr kumimoji="0" lang="en-US" altLang="en-US" sz="1600" b="0" i="0" u="sng"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enrollees</a:t>
            </a:r>
            <a:r>
              <a:rPr kumimoji="0" lang="en-US" altLang="en-US" sz="16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 including TRS &amp; TRR enrollees</a:t>
            </a:r>
            <a:r>
              <a:rPr kumimoji="0" lang="en-US" altLang="en-US" sz="1600" b="0" i="0" u="none" strike="noStrike" kern="1200" cap="none" spc="0" normalizeH="0" noProof="0" dirty="0">
                <a:ln>
                  <a:noFill/>
                </a:ln>
                <a:solidFill>
                  <a:srgbClr val="454545"/>
                </a:solidFill>
                <a:effectLst/>
                <a:uLnTx/>
                <a:uFillTx/>
                <a:latin typeface="Franklin Gothic Book" panose="020B0503020102020204" pitchFamily="34" charset="0"/>
                <a:ea typeface="+mn-ea"/>
                <a:cs typeface="+mn-cs"/>
              </a:rPr>
              <a:t> </a:t>
            </a:r>
            <a:r>
              <a:rPr kumimoji="0" lang="en-US" altLang="en-US" sz="1400" b="0" i="0" u="none" strike="noStrike" kern="1200" cap="none" spc="0" normalizeH="0" noProof="0" dirty="0">
                <a:ln>
                  <a:noFill/>
                </a:ln>
                <a:solidFill>
                  <a:srgbClr val="454545"/>
                </a:solidFill>
                <a:effectLst/>
                <a:uLnTx/>
                <a:uFillTx/>
                <a:latin typeface="Franklin Gothic Book" panose="020B0503020102020204" pitchFamily="34" charset="0"/>
                <a:ea typeface="+mn-ea"/>
                <a:cs typeface="+mn-cs"/>
              </a:rPr>
              <a:t>(i.e. must be enrolled)</a:t>
            </a:r>
            <a:endParaRPr kumimoji="0" lang="en-US" altLang="en-US" sz="14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endParaRPr>
          </a:p>
          <a:p>
            <a:pPr marL="685800" marR="0" lvl="2"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en-US" altLang="en-US" sz="135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779965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0" y="2190750"/>
            <a:ext cx="4569516" cy="838200"/>
          </a:xfrm>
        </p:spPr>
        <p:txBody>
          <a:bodyPr>
            <a:noAutofit/>
          </a:bodyPr>
          <a:lstStyle/>
          <a:p>
            <a:pPr marL="0" indent="0" algn="ctr">
              <a:buNone/>
            </a:pPr>
            <a:r>
              <a:rPr lang="en-US" sz="2800" b="1" dirty="0"/>
              <a:t>Open Season</a:t>
            </a:r>
            <a:br>
              <a:rPr lang="en-US" sz="2800" b="1" dirty="0"/>
            </a:br>
            <a:endParaRPr lang="en-US" sz="2800" b="1" dirty="0"/>
          </a:p>
        </p:txBody>
      </p:sp>
    </p:spTree>
    <p:extLst>
      <p:ext uri="{BB962C8B-B14F-4D97-AF65-F5344CB8AC3E}">
        <p14:creationId xmlns:p14="http://schemas.microsoft.com/office/powerpoint/2010/main" val="762930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55737C7-5199-3889-57CB-86D9B8ABDD1F}"/>
              </a:ext>
            </a:extLst>
          </p:cNvPr>
          <p:cNvPicPr>
            <a:picLocks noChangeAspect="1"/>
          </p:cNvPicPr>
          <p:nvPr/>
        </p:nvPicPr>
        <p:blipFill>
          <a:blip r:embed="rId3"/>
          <a:stretch>
            <a:fillRect/>
          </a:stretch>
        </p:blipFill>
        <p:spPr>
          <a:xfrm>
            <a:off x="381000" y="78227"/>
            <a:ext cx="8382000" cy="4530325"/>
          </a:xfrm>
          <a:prstGeom prst="rect">
            <a:avLst/>
          </a:prstGeom>
        </p:spPr>
      </p:pic>
      <p:sp>
        <p:nvSpPr>
          <p:cNvPr id="3" name="TextBox 2"/>
          <p:cNvSpPr txBox="1"/>
          <p:nvPr/>
        </p:nvSpPr>
        <p:spPr>
          <a:xfrm>
            <a:off x="0" y="4590288"/>
            <a:ext cx="1713482" cy="557784"/>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2831">
                    <a:lumMod val="75000"/>
                  </a:srgbClr>
                </a:solidFill>
                <a:effectLst/>
                <a:uLnTx/>
                <a:uFillTx/>
                <a:latin typeface="Franklin Gothic Book" panose="020B0503020102020204"/>
                <a:ea typeface="+mn-ea"/>
                <a:cs typeface="+mn-cs"/>
                <a:hlinkClick r:id="rId4"/>
              </a:rPr>
              <a:t>www.tricare.mil</a:t>
            </a:r>
            <a:endParaRPr kumimoji="0" lang="en-US" sz="1800" b="0" i="0" u="none" strike="noStrike" kern="1200" cap="none" spc="0" normalizeH="0" baseline="0" noProof="0" dirty="0">
              <a:ln>
                <a:noFill/>
              </a:ln>
              <a:solidFill>
                <a:srgbClr val="582831">
                  <a:lumMod val="75000"/>
                </a:srgbClr>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82831">
                    <a:lumMod val="75000"/>
                  </a:srgbClr>
                </a:solidFill>
                <a:effectLst/>
                <a:uLnTx/>
                <a:uFillTx/>
                <a:latin typeface="Franklin Gothic Book" panose="020B0503020102020204"/>
                <a:ea typeface="+mn-ea"/>
                <a:cs typeface="+mn-cs"/>
              </a:rPr>
              <a:t>As of Nov 2024</a:t>
            </a:r>
          </a:p>
        </p:txBody>
      </p:sp>
    </p:spTree>
    <p:extLst>
      <p:ext uri="{BB962C8B-B14F-4D97-AF65-F5344CB8AC3E}">
        <p14:creationId xmlns:p14="http://schemas.microsoft.com/office/powerpoint/2010/main" val="1998365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C792-728D-9506-7F32-A9909048D84F}"/>
              </a:ext>
            </a:extLst>
          </p:cNvPr>
          <p:cNvSpPr>
            <a:spLocks noGrp="1"/>
          </p:cNvSpPr>
          <p:nvPr>
            <p:ph type="title"/>
          </p:nvPr>
        </p:nvSpPr>
        <p:spPr/>
        <p:txBody>
          <a:bodyPr/>
          <a:lstStyle/>
          <a:p>
            <a:r>
              <a:rPr lang="en-US" dirty="0"/>
              <a:t>What Is TRICARE Open Season?</a:t>
            </a:r>
          </a:p>
        </p:txBody>
      </p:sp>
      <p:sp>
        <p:nvSpPr>
          <p:cNvPr id="3" name="Content Placeholder 2">
            <a:extLst>
              <a:ext uri="{FF2B5EF4-FFF2-40B4-BE49-F238E27FC236}">
                <a16:creationId xmlns:a16="http://schemas.microsoft.com/office/drawing/2014/main" id="{E01F59A0-69EA-D0C1-8DFB-4C6968B884B9}"/>
              </a:ext>
            </a:extLst>
          </p:cNvPr>
          <p:cNvSpPr>
            <a:spLocks noGrp="1"/>
          </p:cNvSpPr>
          <p:nvPr>
            <p:ph idx="1"/>
          </p:nvPr>
        </p:nvSpPr>
        <p:spPr>
          <a:xfrm>
            <a:off x="457200" y="990600"/>
            <a:ext cx="8229600" cy="3486150"/>
          </a:xfrm>
        </p:spPr>
        <p:txBody>
          <a:bodyPr>
            <a:normAutofit lnSpcReduction="10000"/>
          </a:bodyPr>
          <a:lstStyle/>
          <a:p>
            <a:pPr>
              <a:spcBef>
                <a:spcPts val="450"/>
              </a:spcBef>
              <a:spcAft>
                <a:spcPts val="600"/>
              </a:spcAft>
            </a:pPr>
            <a:r>
              <a:rPr lang="en-US" sz="1800" dirty="0">
                <a:solidFill>
                  <a:srgbClr val="545456"/>
                </a:solidFill>
              </a:rPr>
              <a:t>TRICARE Open Season is the annual period when you can enroll in or change your health care coverage for the next calendar year.  </a:t>
            </a:r>
          </a:p>
          <a:p>
            <a:pPr lvl="1">
              <a:spcBef>
                <a:spcPts val="450"/>
              </a:spcBef>
              <a:spcAft>
                <a:spcPts val="600"/>
              </a:spcAft>
            </a:pPr>
            <a:r>
              <a:rPr lang="en-US" sz="1650" dirty="0">
                <a:solidFill>
                  <a:srgbClr val="545456"/>
                </a:solidFill>
              </a:rPr>
              <a:t>This year’s open season is </a:t>
            </a:r>
            <a:r>
              <a:rPr lang="en-US" sz="1650" b="1" dirty="0">
                <a:solidFill>
                  <a:srgbClr val="545456"/>
                </a:solidFill>
              </a:rPr>
              <a:t>Nov. 11–Dec. 10, 2024</a:t>
            </a:r>
            <a:r>
              <a:rPr lang="en-US" sz="1650" dirty="0">
                <a:solidFill>
                  <a:srgbClr val="545456"/>
                </a:solidFill>
              </a:rPr>
              <a:t>. </a:t>
            </a:r>
          </a:p>
          <a:p>
            <a:pPr lvl="1">
              <a:spcBef>
                <a:spcPts val="450"/>
              </a:spcBef>
              <a:spcAft>
                <a:spcPts val="900"/>
              </a:spcAft>
            </a:pPr>
            <a:r>
              <a:rPr lang="en-US" sz="1650" dirty="0">
                <a:solidFill>
                  <a:srgbClr val="545456"/>
                </a:solidFill>
              </a:rPr>
              <a:t>Enrollment changes you make during open season take effect on </a:t>
            </a:r>
            <a:r>
              <a:rPr lang="en-US" sz="1650" b="1" dirty="0">
                <a:solidFill>
                  <a:srgbClr val="545456"/>
                </a:solidFill>
              </a:rPr>
              <a:t>Jan. 1, 2025</a:t>
            </a:r>
            <a:r>
              <a:rPr lang="en-US" sz="1650" dirty="0">
                <a:solidFill>
                  <a:srgbClr val="545456"/>
                </a:solidFill>
              </a:rPr>
              <a:t>.</a:t>
            </a:r>
          </a:p>
          <a:p>
            <a:pPr lvl="1">
              <a:spcBef>
                <a:spcPts val="450"/>
              </a:spcBef>
              <a:spcAft>
                <a:spcPts val="900"/>
              </a:spcAft>
            </a:pPr>
            <a:r>
              <a:rPr lang="en-US" sz="1650" dirty="0">
                <a:solidFill>
                  <a:srgbClr val="545456"/>
                </a:solidFill>
              </a:rPr>
              <a:t>Learn more at </a:t>
            </a:r>
            <a:r>
              <a:rPr lang="en-US" sz="1650" b="1" dirty="0">
                <a:solidFill>
                  <a:srgbClr val="545456"/>
                </a:solidFill>
                <a:hlinkClick r:id="rId3"/>
              </a:rPr>
              <a:t>www.tricare.mil/OpenSeason</a:t>
            </a:r>
            <a:r>
              <a:rPr lang="en-US" sz="1650" dirty="0">
                <a:solidFill>
                  <a:srgbClr val="545456"/>
                </a:solidFill>
              </a:rPr>
              <a:t>. </a:t>
            </a:r>
          </a:p>
          <a:p>
            <a:pPr>
              <a:spcBef>
                <a:spcPts val="450"/>
              </a:spcBef>
              <a:spcAft>
                <a:spcPts val="600"/>
              </a:spcAft>
            </a:pPr>
            <a:r>
              <a:rPr lang="en-US" sz="1800" b="1" dirty="0">
                <a:solidFill>
                  <a:srgbClr val="545456"/>
                </a:solidFill>
              </a:rPr>
              <a:t>Note: </a:t>
            </a:r>
            <a:r>
              <a:rPr lang="en-US" sz="1800" dirty="0">
                <a:solidFill>
                  <a:srgbClr val="545456"/>
                </a:solidFill>
              </a:rPr>
              <a:t>Outside of TRICARE Open Season, you can only enroll in or make changes to TRICARE Prime and TRICARE Select plans following a TRICARE Qualifying Life Event.</a:t>
            </a:r>
          </a:p>
          <a:p>
            <a:pPr lvl="1">
              <a:spcBef>
                <a:spcPts val="450"/>
              </a:spcBef>
              <a:spcAft>
                <a:spcPts val="600"/>
              </a:spcAft>
            </a:pPr>
            <a:r>
              <a:rPr lang="en-US" sz="1650" dirty="0">
                <a:solidFill>
                  <a:srgbClr val="545456"/>
                </a:solidFill>
              </a:rPr>
              <a:t>A QLE opens a 90-day period for you to make eligible enrollment changes. </a:t>
            </a:r>
          </a:p>
          <a:p>
            <a:pPr lvl="1">
              <a:spcBef>
                <a:spcPts val="450"/>
              </a:spcBef>
              <a:spcAft>
                <a:spcPts val="600"/>
              </a:spcAft>
            </a:pPr>
            <a:r>
              <a:rPr lang="en-US" sz="1650" dirty="0">
                <a:solidFill>
                  <a:srgbClr val="545456"/>
                </a:solidFill>
              </a:rPr>
              <a:t>Learn more about QLEs at </a:t>
            </a:r>
            <a:r>
              <a:rPr lang="en-US" sz="1650" b="1" dirty="0">
                <a:solidFill>
                  <a:srgbClr val="545456"/>
                </a:solidFill>
                <a:hlinkClick r:id="rId4"/>
              </a:rPr>
              <a:t>www.tricare.mil/LifeEvents</a:t>
            </a:r>
            <a:r>
              <a:rPr lang="en-US" sz="1650" dirty="0">
                <a:solidFill>
                  <a:srgbClr val="545456"/>
                </a:solidFill>
              </a:rPr>
              <a:t>.  </a:t>
            </a:r>
          </a:p>
          <a:p>
            <a:pPr>
              <a:spcBef>
                <a:spcPts val="450"/>
              </a:spcBef>
              <a:spcAft>
                <a:spcPts val="600"/>
              </a:spcAft>
            </a:pPr>
            <a:endParaRPr lang="en-US" sz="1800" dirty="0"/>
          </a:p>
        </p:txBody>
      </p:sp>
    </p:spTree>
    <p:extLst>
      <p:ext uri="{BB962C8B-B14F-4D97-AF65-F5344CB8AC3E}">
        <p14:creationId xmlns:p14="http://schemas.microsoft.com/office/powerpoint/2010/main" val="4007015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C792-728D-9506-7F32-A9909048D84F}"/>
              </a:ext>
            </a:extLst>
          </p:cNvPr>
          <p:cNvSpPr>
            <a:spLocks noGrp="1"/>
          </p:cNvSpPr>
          <p:nvPr>
            <p:ph type="title"/>
          </p:nvPr>
        </p:nvSpPr>
        <p:spPr/>
        <p:txBody>
          <a:bodyPr>
            <a:normAutofit/>
          </a:bodyPr>
          <a:lstStyle/>
          <a:p>
            <a:r>
              <a:rPr lang="en-US" dirty="0"/>
              <a:t>TRICARE Open Season Eligibility</a:t>
            </a:r>
          </a:p>
        </p:txBody>
      </p:sp>
      <p:sp>
        <p:nvSpPr>
          <p:cNvPr id="8" name="Content Placeholder 3">
            <a:extLst>
              <a:ext uri="{FF2B5EF4-FFF2-40B4-BE49-F238E27FC236}">
                <a16:creationId xmlns:a16="http://schemas.microsoft.com/office/drawing/2014/main" id="{90A7795E-CFCF-F57D-3589-1FD844B38B01}"/>
              </a:ext>
            </a:extLst>
          </p:cNvPr>
          <p:cNvSpPr txBox="1">
            <a:spLocks/>
          </p:cNvSpPr>
          <p:nvPr/>
        </p:nvSpPr>
        <p:spPr>
          <a:xfrm>
            <a:off x="381000" y="957257"/>
            <a:ext cx="4038600" cy="3671893"/>
          </a:xfrm>
          <a:prstGeom prst="rect">
            <a:avLst/>
          </a:prstGeom>
        </p:spPr>
        <p:txBody>
          <a:bodyPr/>
          <a:lstStyle>
            <a:lvl1pPr marL="342900" indent="-342900" algn="l" defTabSz="914400" rtl="0" eaLnBrk="1" latinLnBrk="0" hangingPunct="1">
              <a:spcBef>
                <a:spcPct val="20000"/>
              </a:spcBef>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300"/>
              </a:spcAft>
            </a:pPr>
            <a:r>
              <a:rPr lang="en-US" sz="1800" b="1" dirty="0"/>
              <a:t>Applies to anyone (except active duty service members) enrolled in or eligible for: </a:t>
            </a:r>
          </a:p>
          <a:p>
            <a:pPr lvl="1">
              <a:spcBef>
                <a:spcPts val="0"/>
              </a:spcBef>
              <a:spcAft>
                <a:spcPts val="300"/>
              </a:spcAft>
            </a:pPr>
            <a:r>
              <a:rPr lang="en-US" sz="1800" dirty="0"/>
              <a:t>TRICARE Prime</a:t>
            </a:r>
          </a:p>
          <a:p>
            <a:pPr lvl="1">
              <a:spcBef>
                <a:spcPts val="0"/>
              </a:spcBef>
              <a:spcAft>
                <a:spcPts val="300"/>
              </a:spcAft>
            </a:pPr>
            <a:r>
              <a:rPr lang="en-US" sz="1800" dirty="0"/>
              <a:t>TRICARE Prime Remote</a:t>
            </a:r>
          </a:p>
          <a:p>
            <a:pPr lvl="1">
              <a:spcBef>
                <a:spcPts val="0"/>
              </a:spcBef>
              <a:spcAft>
                <a:spcPts val="300"/>
              </a:spcAft>
            </a:pPr>
            <a:r>
              <a:rPr lang="en-US" sz="1800" dirty="0"/>
              <a:t>TRICARE Prime Overseas</a:t>
            </a:r>
          </a:p>
          <a:p>
            <a:pPr lvl="1">
              <a:spcBef>
                <a:spcPts val="0"/>
              </a:spcBef>
              <a:spcAft>
                <a:spcPts val="300"/>
              </a:spcAft>
            </a:pPr>
            <a:r>
              <a:rPr lang="en-US" sz="1800" dirty="0"/>
              <a:t>TRICARE Prime Remote Overseas</a:t>
            </a:r>
          </a:p>
          <a:p>
            <a:pPr lvl="1">
              <a:spcBef>
                <a:spcPts val="0"/>
              </a:spcBef>
              <a:spcAft>
                <a:spcPts val="300"/>
              </a:spcAft>
            </a:pPr>
            <a:r>
              <a:rPr lang="en-US" sz="1800" dirty="0"/>
              <a:t>US Family Health Plan </a:t>
            </a:r>
          </a:p>
          <a:p>
            <a:pPr lvl="1">
              <a:spcBef>
                <a:spcPts val="0"/>
              </a:spcBef>
              <a:spcAft>
                <a:spcPts val="300"/>
              </a:spcAft>
            </a:pPr>
            <a:r>
              <a:rPr lang="en-US" sz="1800" dirty="0"/>
              <a:t>TRICARE Select</a:t>
            </a:r>
          </a:p>
          <a:p>
            <a:pPr lvl="1">
              <a:spcBef>
                <a:spcPts val="0"/>
              </a:spcBef>
              <a:spcAft>
                <a:spcPts val="300"/>
              </a:spcAft>
            </a:pPr>
            <a:r>
              <a:rPr lang="en-US" sz="1800" dirty="0"/>
              <a:t>TRICARE Select Overseas</a:t>
            </a:r>
          </a:p>
        </p:txBody>
      </p:sp>
      <p:sp>
        <p:nvSpPr>
          <p:cNvPr id="11" name="Content Placeholder 5">
            <a:extLst>
              <a:ext uri="{FF2B5EF4-FFF2-40B4-BE49-F238E27FC236}">
                <a16:creationId xmlns:a16="http://schemas.microsoft.com/office/drawing/2014/main" id="{D4DCE661-4A72-F189-A185-14DECD6EE5A0}"/>
              </a:ext>
            </a:extLst>
          </p:cNvPr>
          <p:cNvSpPr txBox="1">
            <a:spLocks/>
          </p:cNvSpPr>
          <p:nvPr/>
        </p:nvSpPr>
        <p:spPr>
          <a:xfrm>
            <a:off x="4646612" y="957257"/>
            <a:ext cx="4268788" cy="3671893"/>
          </a:xfrm>
          <a:prstGeom prst="rect">
            <a:avLst/>
          </a:prstGeom>
        </p:spPr>
        <p:txBody>
          <a:bodyPr/>
          <a:lstStyle>
            <a:lvl1pPr marL="342900" indent="-342900" algn="l" defTabSz="914400" rtl="0" eaLnBrk="1" latinLnBrk="0" hangingPunct="1">
              <a:spcBef>
                <a:spcPct val="20000"/>
              </a:spcBef>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b="1" dirty="0"/>
              <a:t>Doesn’t apply to:</a:t>
            </a:r>
          </a:p>
          <a:p>
            <a:pPr lvl="1"/>
            <a:r>
              <a:rPr lang="en-US" sz="1800" dirty="0"/>
              <a:t>Active duty service members</a:t>
            </a:r>
          </a:p>
          <a:p>
            <a:pPr lvl="1"/>
            <a:r>
              <a:rPr lang="en-US" sz="1800" dirty="0"/>
              <a:t>TRICARE For Life—Coverage is automatic when you have Medicare Part A and Medicare Part B.</a:t>
            </a:r>
          </a:p>
          <a:p>
            <a:pPr lvl="1"/>
            <a:r>
              <a:rPr lang="en-US" sz="1800" dirty="0"/>
              <a:t>Premium-based plans—If eligible, you may purchase these plans at any time:</a:t>
            </a:r>
          </a:p>
          <a:p>
            <a:pPr lvl="2"/>
            <a:r>
              <a:rPr lang="en-US" sz="1600" dirty="0"/>
              <a:t>TRICARE Reserve Select</a:t>
            </a:r>
          </a:p>
          <a:p>
            <a:pPr lvl="2"/>
            <a:r>
              <a:rPr lang="en-US" sz="1600" dirty="0"/>
              <a:t>TRICARE Retired Reserve</a:t>
            </a:r>
          </a:p>
          <a:p>
            <a:pPr lvl="2"/>
            <a:r>
              <a:rPr lang="en-US" sz="1600" dirty="0"/>
              <a:t>TRICARE Young Adult</a:t>
            </a:r>
          </a:p>
        </p:txBody>
      </p:sp>
      <p:sp>
        <p:nvSpPr>
          <p:cNvPr id="12" name="Content Placeholder 3">
            <a:extLst>
              <a:ext uri="{FF2B5EF4-FFF2-40B4-BE49-F238E27FC236}">
                <a16:creationId xmlns:a16="http://schemas.microsoft.com/office/drawing/2014/main" id="{CC636FBB-C5C4-1FF8-3406-A07B5D94A184}"/>
              </a:ext>
            </a:extLst>
          </p:cNvPr>
          <p:cNvSpPr txBox="1">
            <a:spLocks/>
          </p:cNvSpPr>
          <p:nvPr/>
        </p:nvSpPr>
        <p:spPr>
          <a:xfrm>
            <a:off x="1752600" y="4324351"/>
            <a:ext cx="3733800" cy="304799"/>
          </a:xfrm>
          <a:prstGeom prst="round2DiagRect">
            <a:avLst/>
          </a:prstGeom>
          <a:solidFill>
            <a:srgbClr val="CBDFF3"/>
          </a:solidFill>
          <a:effectLst>
            <a:outerShdw blurRad="50800" dist="38100" dir="2700000" algn="tl" rotWithShape="0">
              <a:prstClr val="black">
                <a:alpha val="40000"/>
              </a:prstClr>
            </a:outerShdw>
          </a:effectLst>
        </p:spPr>
        <p:txBody>
          <a:bodyPr wrap="square" lIns="45720" tIns="137160" rIns="45720" bIns="137160" anchor="ctr" anchorCtr="0">
            <a:noAutofit/>
          </a:bodyPr>
          <a:lstStyle>
            <a:lvl1pPr marL="342891" indent="-342891" algn="l" defTabSz="457189"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32" indent="-285744" algn="l" defTabSz="457189"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71" indent="-228594" algn="l" defTabSz="457189"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60"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349"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rgbClr val="000000"/>
                </a:solidFill>
                <a:cs typeface="Calibri" panose="020F0502020204030204" pitchFamily="34" charset="0"/>
              </a:rPr>
              <a:t>Learn more about these plans at </a:t>
            </a:r>
            <a:r>
              <a:rPr lang="en-US" sz="1200" dirty="0">
                <a:solidFill>
                  <a:srgbClr val="000000"/>
                </a:solidFill>
                <a:cs typeface="Calibri" panose="020F0502020204030204" pitchFamily="34" charset="0"/>
                <a:hlinkClick r:id="rId3"/>
              </a:rPr>
              <a:t>www.tricare.mil/plans</a:t>
            </a:r>
            <a:r>
              <a:rPr lang="en-US" sz="1200" dirty="0">
                <a:solidFill>
                  <a:srgbClr val="000000"/>
                </a:solidFill>
                <a:cs typeface="Calibri" panose="020F0502020204030204" pitchFamily="34" charset="0"/>
              </a:rPr>
              <a:t>. </a:t>
            </a:r>
            <a:endParaRPr lang="en-US" sz="1200" dirty="0">
              <a:cs typeface="Calibri" panose="020F0502020204030204" pitchFamily="34" charset="0"/>
            </a:endParaRPr>
          </a:p>
        </p:txBody>
      </p:sp>
    </p:spTree>
    <p:extLst>
      <p:ext uri="{BB962C8B-B14F-4D97-AF65-F5344CB8AC3E}">
        <p14:creationId xmlns:p14="http://schemas.microsoft.com/office/powerpoint/2010/main" val="824790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C792-728D-9506-7F32-A9909048D84F}"/>
              </a:ext>
            </a:extLst>
          </p:cNvPr>
          <p:cNvSpPr>
            <a:spLocks noGrp="1"/>
          </p:cNvSpPr>
          <p:nvPr>
            <p:ph type="title"/>
          </p:nvPr>
        </p:nvSpPr>
        <p:spPr/>
        <p:txBody>
          <a:bodyPr/>
          <a:lstStyle/>
          <a:p>
            <a:r>
              <a:rPr lang="en-US" dirty="0"/>
              <a:t>Options During TRICARE Open Season</a:t>
            </a:r>
          </a:p>
        </p:txBody>
      </p:sp>
      <p:sp>
        <p:nvSpPr>
          <p:cNvPr id="3" name="Content Placeholder 2">
            <a:extLst>
              <a:ext uri="{FF2B5EF4-FFF2-40B4-BE49-F238E27FC236}">
                <a16:creationId xmlns:a16="http://schemas.microsoft.com/office/drawing/2014/main" id="{E01F59A0-69EA-D0C1-8DFB-4C6968B884B9}"/>
              </a:ext>
            </a:extLst>
          </p:cNvPr>
          <p:cNvSpPr>
            <a:spLocks noGrp="1"/>
          </p:cNvSpPr>
          <p:nvPr>
            <p:ph idx="1"/>
          </p:nvPr>
        </p:nvSpPr>
        <p:spPr>
          <a:xfrm>
            <a:off x="457200" y="990600"/>
            <a:ext cx="8229600" cy="2876550"/>
          </a:xfrm>
        </p:spPr>
        <p:txBody>
          <a:bodyPr/>
          <a:lstStyle/>
          <a:p>
            <a:pPr marL="0" indent="0">
              <a:spcBef>
                <a:spcPts val="450"/>
              </a:spcBef>
              <a:spcAft>
                <a:spcPts val="600"/>
              </a:spcAft>
              <a:buNone/>
            </a:pPr>
            <a:r>
              <a:rPr lang="en-US" sz="1800" dirty="0">
                <a:solidFill>
                  <a:srgbClr val="545456"/>
                </a:solidFill>
              </a:rPr>
              <a:t>If TRICARE Open Season applies to you, you have three options:  </a:t>
            </a:r>
          </a:p>
          <a:p>
            <a:pPr marL="642931" lvl="1" indent="-342900">
              <a:spcBef>
                <a:spcPts val="450"/>
              </a:spcBef>
              <a:spcAft>
                <a:spcPts val="600"/>
              </a:spcAft>
              <a:buFont typeface="+mj-lt"/>
              <a:buAutoNum type="arabicPeriod"/>
            </a:pPr>
            <a:r>
              <a:rPr lang="en-US" sz="1650" b="1" dirty="0">
                <a:solidFill>
                  <a:srgbClr val="545456"/>
                </a:solidFill>
              </a:rPr>
              <a:t>Stay in your same plan:</a:t>
            </a:r>
            <a:r>
              <a:rPr lang="en-US" sz="1650" dirty="0">
                <a:solidFill>
                  <a:srgbClr val="545456"/>
                </a:solidFill>
              </a:rPr>
              <a:t> If you want to stay in your current TRICARE health plan, you don’t need to reenroll. You’ll continue in your current health plan through 2025 or as long as you remain eligible. </a:t>
            </a:r>
          </a:p>
          <a:p>
            <a:pPr marL="642931" lvl="1" indent="-342900">
              <a:spcBef>
                <a:spcPts val="450"/>
              </a:spcBef>
              <a:spcAft>
                <a:spcPts val="600"/>
              </a:spcAft>
              <a:buFont typeface="+mj-lt"/>
              <a:buAutoNum type="arabicPeriod"/>
            </a:pPr>
            <a:r>
              <a:rPr lang="en-US" sz="1650" b="1" dirty="0">
                <a:solidFill>
                  <a:srgbClr val="545456"/>
                </a:solidFill>
              </a:rPr>
              <a:t>Enroll in a plan: </a:t>
            </a:r>
            <a:r>
              <a:rPr lang="en-US" sz="1650" dirty="0">
                <a:solidFill>
                  <a:srgbClr val="545456"/>
                </a:solidFill>
              </a:rPr>
              <a:t>If you’re eligible for a TRICARE Prime option or </a:t>
            </a:r>
            <a:br>
              <a:rPr lang="en-US" sz="1650" dirty="0">
                <a:solidFill>
                  <a:srgbClr val="545456"/>
                </a:solidFill>
              </a:rPr>
            </a:br>
            <a:r>
              <a:rPr lang="en-US" sz="1650" dirty="0">
                <a:solidFill>
                  <a:srgbClr val="545456"/>
                </a:solidFill>
              </a:rPr>
              <a:t>TRICARE Select but not enrolled, you can enroll in a plan. </a:t>
            </a:r>
          </a:p>
          <a:p>
            <a:pPr marL="642931" lvl="1" indent="-342900">
              <a:spcBef>
                <a:spcPts val="450"/>
              </a:spcBef>
              <a:spcAft>
                <a:spcPts val="600"/>
              </a:spcAft>
              <a:buFont typeface="+mj-lt"/>
              <a:buAutoNum type="arabicPeriod"/>
            </a:pPr>
            <a:r>
              <a:rPr lang="en-US" sz="1650" b="1" dirty="0">
                <a:solidFill>
                  <a:srgbClr val="545456"/>
                </a:solidFill>
              </a:rPr>
              <a:t>Change plans: </a:t>
            </a:r>
            <a:r>
              <a:rPr lang="en-US" sz="1650" dirty="0">
                <a:solidFill>
                  <a:srgbClr val="545456"/>
                </a:solidFill>
              </a:rPr>
              <a:t>If you’re already enrolled in a TRICARE Prime option or TRICARE Select, you can switch health plans, if eligible. You may also switch between individual and family enrollment.</a:t>
            </a:r>
          </a:p>
        </p:txBody>
      </p:sp>
      <p:sp>
        <p:nvSpPr>
          <p:cNvPr id="4" name="Content Placeholder 3">
            <a:extLst>
              <a:ext uri="{FF2B5EF4-FFF2-40B4-BE49-F238E27FC236}">
                <a16:creationId xmlns:a16="http://schemas.microsoft.com/office/drawing/2014/main" id="{EA8FA7E6-D035-3C07-8A1B-EBB2A26671E4}"/>
              </a:ext>
            </a:extLst>
          </p:cNvPr>
          <p:cNvSpPr txBox="1">
            <a:spLocks/>
          </p:cNvSpPr>
          <p:nvPr/>
        </p:nvSpPr>
        <p:spPr>
          <a:xfrm>
            <a:off x="1571626" y="3885605"/>
            <a:ext cx="6000749" cy="715089"/>
          </a:xfrm>
          <a:prstGeom prst="round2DiagRect">
            <a:avLst/>
          </a:prstGeom>
          <a:solidFill>
            <a:srgbClr val="CBDFF3"/>
          </a:solidFill>
          <a:effectLst>
            <a:outerShdw blurRad="50800" dist="38100" dir="2700000" algn="tl" rotWithShape="0">
              <a:prstClr val="black">
                <a:alpha val="40000"/>
              </a:prstClr>
            </a:outerShdw>
          </a:effectLst>
        </p:spPr>
        <p:txBody>
          <a:bodyPr wrap="square" lIns="91440" tIns="91440" rIns="91440" bIns="91440" anchor="ctr" anchorCtr="0">
            <a:spAutoFit/>
          </a:bodyPr>
          <a:lstStyle>
            <a:lvl1pPr marL="342891" indent="-342891" algn="l" defTabSz="457189"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32" indent="-285744" algn="l" defTabSz="457189"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71" indent="-228594" algn="l" defTabSz="457189"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60"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349"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450"/>
              </a:spcBef>
              <a:spcAft>
                <a:spcPts val="600"/>
              </a:spcAft>
              <a:buNone/>
            </a:pPr>
            <a:r>
              <a:rPr lang="en-US" sz="1500" dirty="0">
                <a:solidFill>
                  <a:srgbClr val="000000"/>
                </a:solidFill>
              </a:rPr>
              <a:t>Note: If you aren’t enrolled in a health plan, you’ll only be able to get care at military hospitals and clinics—if space is available.</a:t>
            </a:r>
          </a:p>
        </p:txBody>
      </p:sp>
    </p:spTree>
    <p:extLst>
      <p:ext uri="{BB962C8B-B14F-4D97-AF65-F5344CB8AC3E}">
        <p14:creationId xmlns:p14="http://schemas.microsoft.com/office/powerpoint/2010/main" val="1776977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C792-728D-9506-7F32-A9909048D84F}"/>
              </a:ext>
            </a:extLst>
          </p:cNvPr>
          <p:cNvSpPr>
            <a:spLocks noGrp="1"/>
          </p:cNvSpPr>
          <p:nvPr>
            <p:ph type="title"/>
          </p:nvPr>
        </p:nvSpPr>
        <p:spPr/>
        <p:txBody>
          <a:bodyPr/>
          <a:lstStyle/>
          <a:p>
            <a:r>
              <a:rPr lang="en-US" dirty="0"/>
              <a:t>Beneficiary Web Enrollment</a:t>
            </a:r>
          </a:p>
        </p:txBody>
      </p:sp>
      <p:sp>
        <p:nvSpPr>
          <p:cNvPr id="3" name="Content Placeholder 2">
            <a:extLst>
              <a:ext uri="{FF2B5EF4-FFF2-40B4-BE49-F238E27FC236}">
                <a16:creationId xmlns:a16="http://schemas.microsoft.com/office/drawing/2014/main" id="{E01F59A0-69EA-D0C1-8DFB-4C6968B884B9}"/>
              </a:ext>
            </a:extLst>
          </p:cNvPr>
          <p:cNvSpPr>
            <a:spLocks noGrp="1"/>
          </p:cNvSpPr>
          <p:nvPr>
            <p:ph idx="1"/>
          </p:nvPr>
        </p:nvSpPr>
        <p:spPr>
          <a:xfrm>
            <a:off x="457200" y="1066800"/>
            <a:ext cx="6686551" cy="3486150"/>
          </a:xfrm>
        </p:spPr>
        <p:txBody>
          <a:bodyPr/>
          <a:lstStyle/>
          <a:p>
            <a:pPr>
              <a:spcBef>
                <a:spcPts val="450"/>
              </a:spcBef>
              <a:spcAft>
                <a:spcPts val="600"/>
              </a:spcAft>
            </a:pPr>
            <a:r>
              <a:rPr lang="en-US" sz="1600" dirty="0">
                <a:solidFill>
                  <a:srgbClr val="545456"/>
                </a:solidFill>
              </a:rPr>
              <a:t>Your options for how you can make open season enrollment changes may be different this year.</a:t>
            </a:r>
            <a:endParaRPr lang="en-US" sz="1600" b="1" dirty="0">
              <a:solidFill>
                <a:srgbClr val="545456"/>
              </a:solidFill>
            </a:endParaRPr>
          </a:p>
          <a:p>
            <a:pPr>
              <a:spcBef>
                <a:spcPts val="450"/>
              </a:spcBef>
              <a:spcAft>
                <a:spcPts val="600"/>
              </a:spcAft>
            </a:pPr>
            <a:r>
              <a:rPr lang="en-US" sz="1600" dirty="0">
                <a:solidFill>
                  <a:srgbClr val="545456"/>
                </a:solidFill>
              </a:rPr>
              <a:t>Effective through </a:t>
            </a:r>
            <a:r>
              <a:rPr lang="en-US" sz="1600" b="1" dirty="0">
                <a:solidFill>
                  <a:srgbClr val="545456"/>
                </a:solidFill>
              </a:rPr>
              <a:t>Dec. 31, 2024</a:t>
            </a:r>
            <a:r>
              <a:rPr lang="en-US" sz="1600" dirty="0">
                <a:solidFill>
                  <a:srgbClr val="545456"/>
                </a:solidFill>
              </a:rPr>
              <a:t>, you </a:t>
            </a:r>
            <a:r>
              <a:rPr lang="en-US" sz="1600" b="1" dirty="0">
                <a:solidFill>
                  <a:srgbClr val="545456"/>
                </a:solidFill>
              </a:rPr>
              <a:t>cannot</a:t>
            </a:r>
            <a:r>
              <a:rPr lang="en-US" sz="1600" dirty="0">
                <a:solidFill>
                  <a:srgbClr val="545456"/>
                </a:solidFill>
              </a:rPr>
              <a:t> make enrollment changes online through </a:t>
            </a:r>
            <a:r>
              <a:rPr lang="en-US" sz="1600" dirty="0" err="1">
                <a:solidFill>
                  <a:srgbClr val="545456"/>
                </a:solidFill>
              </a:rPr>
              <a:t>milConnect</a:t>
            </a:r>
            <a:r>
              <a:rPr lang="en-US" sz="1600" dirty="0">
                <a:solidFill>
                  <a:srgbClr val="545456"/>
                </a:solidFill>
              </a:rPr>
              <a:t> </a:t>
            </a:r>
            <a:r>
              <a:rPr lang="en-US" sz="1600" b="1" dirty="0">
                <a:solidFill>
                  <a:srgbClr val="545456"/>
                </a:solidFill>
              </a:rPr>
              <a:t>if</a:t>
            </a:r>
            <a:r>
              <a:rPr lang="en-US" sz="1600" dirty="0">
                <a:solidFill>
                  <a:srgbClr val="545456"/>
                </a:solidFill>
              </a:rPr>
              <a:t>:</a:t>
            </a:r>
          </a:p>
          <a:p>
            <a:pPr lvl="1">
              <a:spcBef>
                <a:spcPts val="450"/>
              </a:spcBef>
            </a:pPr>
            <a:r>
              <a:rPr lang="en-US" sz="1400" dirty="0">
                <a:solidFill>
                  <a:srgbClr val="545456"/>
                </a:solidFill>
              </a:rPr>
              <a:t>You live in the U.S.</a:t>
            </a:r>
          </a:p>
          <a:p>
            <a:pPr lvl="1">
              <a:spcBef>
                <a:spcPts val="450"/>
              </a:spcBef>
            </a:pPr>
            <a:r>
              <a:rPr lang="en-US" sz="1400" dirty="0">
                <a:solidFill>
                  <a:srgbClr val="545456"/>
                </a:solidFill>
              </a:rPr>
              <a:t>You move to the U.S. from overseas.</a:t>
            </a:r>
          </a:p>
          <a:p>
            <a:pPr lvl="1">
              <a:spcBef>
                <a:spcPts val="450"/>
              </a:spcBef>
              <a:spcAft>
                <a:spcPts val="600"/>
              </a:spcAft>
            </a:pPr>
            <a:r>
              <a:rPr lang="en-US" sz="1400" dirty="0">
                <a:solidFill>
                  <a:srgbClr val="545456"/>
                </a:solidFill>
              </a:rPr>
              <a:t>You move overseas from the U.S.</a:t>
            </a:r>
          </a:p>
          <a:p>
            <a:pPr>
              <a:spcBef>
                <a:spcPts val="450"/>
              </a:spcBef>
              <a:spcAft>
                <a:spcPts val="600"/>
              </a:spcAft>
            </a:pPr>
            <a:r>
              <a:rPr lang="en-US" sz="1600" dirty="0">
                <a:solidFill>
                  <a:srgbClr val="545456"/>
                </a:solidFill>
              </a:rPr>
              <a:t>You </a:t>
            </a:r>
            <a:r>
              <a:rPr lang="en-US" sz="1600" b="1" dirty="0">
                <a:solidFill>
                  <a:srgbClr val="545456"/>
                </a:solidFill>
              </a:rPr>
              <a:t>can</a:t>
            </a:r>
            <a:r>
              <a:rPr lang="en-US" sz="1600" dirty="0">
                <a:solidFill>
                  <a:srgbClr val="545456"/>
                </a:solidFill>
              </a:rPr>
              <a:t> make enrollment changes during this time if: </a:t>
            </a:r>
          </a:p>
          <a:p>
            <a:pPr lvl="1">
              <a:spcBef>
                <a:spcPts val="450"/>
              </a:spcBef>
              <a:spcAft>
                <a:spcPts val="600"/>
              </a:spcAft>
            </a:pPr>
            <a:r>
              <a:rPr lang="en-US" sz="1400" dirty="0">
                <a:solidFill>
                  <a:srgbClr val="545456"/>
                </a:solidFill>
              </a:rPr>
              <a:t>You live overseas (and haven’t recently moved from the U.S.)</a:t>
            </a:r>
          </a:p>
          <a:p>
            <a:pPr>
              <a:spcBef>
                <a:spcPts val="450"/>
              </a:spcBef>
              <a:spcAft>
                <a:spcPts val="600"/>
              </a:spcAft>
            </a:pPr>
            <a:r>
              <a:rPr lang="en-US" sz="1600" b="1" dirty="0">
                <a:solidFill>
                  <a:srgbClr val="545456"/>
                </a:solidFill>
              </a:rPr>
              <a:t>You have other options for making enrollment changes during this time.</a:t>
            </a:r>
          </a:p>
        </p:txBody>
      </p:sp>
      <p:sp>
        <p:nvSpPr>
          <p:cNvPr id="9" name="Oval 8">
            <a:extLst>
              <a:ext uri="{FF2B5EF4-FFF2-40B4-BE49-F238E27FC236}">
                <a16:creationId xmlns:a16="http://schemas.microsoft.com/office/drawing/2014/main" id="{92DC8BEF-DB54-7332-A378-351B3BF48BDC}"/>
              </a:ext>
            </a:extLst>
          </p:cNvPr>
          <p:cNvSpPr/>
          <p:nvPr/>
        </p:nvSpPr>
        <p:spPr>
          <a:xfrm>
            <a:off x="7127505" y="1085850"/>
            <a:ext cx="1532185" cy="1485900"/>
          </a:xfrm>
          <a:prstGeom prst="ellipse">
            <a:avLst/>
          </a:prstGeom>
          <a:solidFill>
            <a:srgbClr val="CA5E1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350" dirty="0"/>
              <a:t>!</a:t>
            </a:r>
          </a:p>
        </p:txBody>
      </p:sp>
      <p:sp>
        <p:nvSpPr>
          <p:cNvPr id="10" name="Content Placeholder 2">
            <a:extLst>
              <a:ext uri="{FF2B5EF4-FFF2-40B4-BE49-F238E27FC236}">
                <a16:creationId xmlns:a16="http://schemas.microsoft.com/office/drawing/2014/main" id="{41B2F401-625F-14CD-99FF-5534810239FB}"/>
              </a:ext>
            </a:extLst>
          </p:cNvPr>
          <p:cNvSpPr txBox="1">
            <a:spLocks/>
          </p:cNvSpPr>
          <p:nvPr/>
        </p:nvSpPr>
        <p:spPr>
          <a:xfrm>
            <a:off x="7127505" y="2743201"/>
            <a:ext cx="1657350" cy="1714499"/>
          </a:xfrm>
          <a:prstGeom prst="round2DiagRect">
            <a:avLst>
              <a:gd name="adj1" fmla="val 12546"/>
              <a:gd name="adj2" fmla="val 0"/>
            </a:avLst>
          </a:prstGeom>
          <a:solidFill>
            <a:srgbClr val="CBDFF3"/>
          </a:solidFill>
          <a:effectLst>
            <a:outerShdw blurRad="50800" dist="38100" dir="2700000" algn="tl" rotWithShape="0">
              <a:prstClr val="black">
                <a:alpha val="40000"/>
              </a:prstClr>
            </a:outerShdw>
          </a:effectLst>
        </p:spPr>
        <p:txBody>
          <a:bodyPr lIns="82296" tIns="137160" rIns="137160" bIns="137160" anchor="ctr"/>
          <a:lstStyle>
            <a:lvl1pPr marL="342891" indent="-342891" algn="l" defTabSz="457189"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32" indent="-285744" algn="l" defTabSz="457189"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71" indent="-228594" algn="l" defTabSz="457189"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60"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349"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lgn="ctr">
              <a:buNone/>
            </a:pPr>
            <a:r>
              <a:rPr lang="en-US" sz="1500" dirty="0">
                <a:solidFill>
                  <a:srgbClr val="000000"/>
                </a:solidFill>
              </a:rPr>
              <a:t>Note: You can still update your contact information in DEERS with </a:t>
            </a:r>
            <a:r>
              <a:rPr lang="en-US" sz="1500" dirty="0" err="1">
                <a:solidFill>
                  <a:srgbClr val="000000"/>
                </a:solidFill>
              </a:rPr>
              <a:t>milConnect</a:t>
            </a:r>
            <a:r>
              <a:rPr lang="en-US" sz="1500" dirty="0">
                <a:solidFill>
                  <a:srgbClr val="000000"/>
                </a:solidFill>
              </a:rPr>
              <a:t>. </a:t>
            </a:r>
          </a:p>
        </p:txBody>
      </p:sp>
    </p:spTree>
    <p:extLst>
      <p:ext uri="{BB962C8B-B14F-4D97-AF65-F5344CB8AC3E}">
        <p14:creationId xmlns:p14="http://schemas.microsoft.com/office/powerpoint/2010/main" val="1348160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C792-728D-9506-7F32-A9909048D84F}"/>
              </a:ext>
            </a:extLst>
          </p:cNvPr>
          <p:cNvSpPr>
            <a:spLocks noGrp="1"/>
          </p:cNvSpPr>
          <p:nvPr>
            <p:ph type="title"/>
          </p:nvPr>
        </p:nvSpPr>
        <p:spPr/>
        <p:txBody>
          <a:bodyPr/>
          <a:lstStyle/>
          <a:p>
            <a:r>
              <a:rPr lang="en-US" dirty="0"/>
              <a:t>How To Make Enrollment Changes (Stateside)</a:t>
            </a:r>
          </a:p>
        </p:txBody>
      </p:sp>
      <p:sp>
        <p:nvSpPr>
          <p:cNvPr id="3" name="Content Placeholder 2">
            <a:extLst>
              <a:ext uri="{FF2B5EF4-FFF2-40B4-BE49-F238E27FC236}">
                <a16:creationId xmlns:a16="http://schemas.microsoft.com/office/drawing/2014/main" id="{E01F59A0-69EA-D0C1-8DFB-4C6968B884B9}"/>
              </a:ext>
            </a:extLst>
          </p:cNvPr>
          <p:cNvSpPr>
            <a:spLocks noGrp="1"/>
          </p:cNvSpPr>
          <p:nvPr>
            <p:ph idx="1"/>
          </p:nvPr>
        </p:nvSpPr>
        <p:spPr>
          <a:xfrm>
            <a:off x="457200" y="1066800"/>
            <a:ext cx="8229600" cy="3943350"/>
          </a:xfrm>
        </p:spPr>
        <p:txBody>
          <a:bodyPr/>
          <a:lstStyle/>
          <a:p>
            <a:pPr>
              <a:spcBef>
                <a:spcPts val="450"/>
              </a:spcBef>
              <a:spcAft>
                <a:spcPts val="750"/>
              </a:spcAft>
            </a:pPr>
            <a:r>
              <a:rPr lang="en-US" sz="1600" dirty="0">
                <a:solidFill>
                  <a:srgbClr val="545456"/>
                </a:solidFill>
              </a:rPr>
              <a:t>If you choose to make </a:t>
            </a:r>
            <a:r>
              <a:rPr lang="en-US" sz="1600" b="1" dirty="0">
                <a:solidFill>
                  <a:srgbClr val="545456"/>
                </a:solidFill>
              </a:rPr>
              <a:t>open season</a:t>
            </a:r>
            <a:r>
              <a:rPr lang="en-US" sz="1600" dirty="0">
                <a:solidFill>
                  <a:srgbClr val="545456"/>
                </a:solidFill>
              </a:rPr>
              <a:t> enrollment</a:t>
            </a:r>
            <a:br>
              <a:rPr lang="en-US" sz="1600" dirty="0">
                <a:solidFill>
                  <a:srgbClr val="545456"/>
                </a:solidFill>
              </a:rPr>
            </a:br>
            <a:r>
              <a:rPr lang="en-US" sz="1600" dirty="0">
                <a:solidFill>
                  <a:srgbClr val="545456"/>
                </a:solidFill>
              </a:rPr>
              <a:t>changes, </a:t>
            </a:r>
            <a:r>
              <a:rPr lang="en-US" sz="1600" b="1" dirty="0">
                <a:solidFill>
                  <a:srgbClr val="545456"/>
                </a:solidFill>
              </a:rPr>
              <a:t>call</a:t>
            </a:r>
            <a:r>
              <a:rPr lang="en-US" sz="1600" dirty="0">
                <a:solidFill>
                  <a:srgbClr val="545456"/>
                </a:solidFill>
              </a:rPr>
              <a:t> or </a:t>
            </a:r>
            <a:r>
              <a:rPr lang="en-US" sz="1600" b="1" dirty="0">
                <a:solidFill>
                  <a:srgbClr val="545456"/>
                </a:solidFill>
              </a:rPr>
              <a:t>mail</a:t>
            </a:r>
            <a:r>
              <a:rPr lang="en-US" sz="1600" dirty="0">
                <a:solidFill>
                  <a:srgbClr val="545456"/>
                </a:solidFill>
              </a:rPr>
              <a:t> an enrollment form to the </a:t>
            </a:r>
            <a:br>
              <a:rPr lang="en-US" sz="1600" dirty="0">
                <a:solidFill>
                  <a:srgbClr val="545456"/>
                </a:solidFill>
              </a:rPr>
            </a:br>
            <a:r>
              <a:rPr lang="en-US" sz="1600" dirty="0">
                <a:solidFill>
                  <a:srgbClr val="545456"/>
                </a:solidFill>
              </a:rPr>
              <a:t>regional contractor for your 2025 region.</a:t>
            </a:r>
          </a:p>
          <a:p>
            <a:pPr lvl="1">
              <a:spcBef>
                <a:spcPts val="450"/>
              </a:spcBef>
            </a:pPr>
            <a:r>
              <a:rPr lang="en-US" sz="1400" b="1" dirty="0">
                <a:solidFill>
                  <a:srgbClr val="545456"/>
                </a:solidFill>
              </a:rPr>
              <a:t>East Region: </a:t>
            </a:r>
            <a:r>
              <a:rPr lang="en-US" sz="1400" dirty="0">
                <a:solidFill>
                  <a:srgbClr val="545456"/>
                </a:solidFill>
              </a:rPr>
              <a:t>Humana Military</a:t>
            </a:r>
          </a:p>
          <a:p>
            <a:pPr lvl="1">
              <a:spcBef>
                <a:spcPts val="450"/>
              </a:spcBef>
              <a:spcAft>
                <a:spcPts val="900"/>
              </a:spcAft>
            </a:pPr>
            <a:r>
              <a:rPr lang="en-US" sz="1400" b="1" dirty="0">
                <a:solidFill>
                  <a:srgbClr val="545456"/>
                </a:solidFill>
              </a:rPr>
              <a:t>West Region:</a:t>
            </a:r>
            <a:r>
              <a:rPr lang="en-US" sz="1400" dirty="0">
                <a:solidFill>
                  <a:srgbClr val="545456"/>
                </a:solidFill>
              </a:rPr>
              <a:t> TriWest Healthcare Alliance</a:t>
            </a:r>
            <a:endParaRPr lang="en-US" sz="1400" b="1" dirty="0">
              <a:solidFill>
                <a:srgbClr val="545456"/>
              </a:solidFill>
            </a:endParaRPr>
          </a:p>
          <a:p>
            <a:pPr>
              <a:spcBef>
                <a:spcPts val="450"/>
              </a:spcBef>
              <a:spcAft>
                <a:spcPts val="600"/>
              </a:spcAft>
            </a:pPr>
            <a:r>
              <a:rPr lang="en-US" sz="1600" dirty="0">
                <a:solidFill>
                  <a:srgbClr val="545456"/>
                </a:solidFill>
              </a:rPr>
              <a:t>For enrollment changes effective </a:t>
            </a:r>
            <a:r>
              <a:rPr lang="en-US" sz="1600" b="1" dirty="0">
                <a:solidFill>
                  <a:srgbClr val="545456"/>
                </a:solidFill>
              </a:rPr>
              <a:t>before</a:t>
            </a:r>
            <a:r>
              <a:rPr lang="en-US" sz="1600" dirty="0">
                <a:solidFill>
                  <a:srgbClr val="545456"/>
                </a:solidFill>
              </a:rPr>
              <a:t> Jan. 1, 2025 (such as changes related to qualifying life events), </a:t>
            </a:r>
            <a:r>
              <a:rPr lang="en-US" sz="1600" spc="-8" dirty="0">
                <a:solidFill>
                  <a:srgbClr val="545456"/>
                </a:solidFill>
              </a:rPr>
              <a:t>contact the current contractor for your current region. </a:t>
            </a:r>
          </a:p>
          <a:p>
            <a:pPr lvl="1">
              <a:spcBef>
                <a:spcPts val="450"/>
              </a:spcBef>
            </a:pPr>
            <a:r>
              <a:rPr lang="en-US" sz="1400" b="1" dirty="0">
                <a:solidFill>
                  <a:srgbClr val="545456"/>
                </a:solidFill>
              </a:rPr>
              <a:t>East Region: </a:t>
            </a:r>
            <a:r>
              <a:rPr lang="en-US" sz="1400" dirty="0">
                <a:solidFill>
                  <a:srgbClr val="545456"/>
                </a:solidFill>
              </a:rPr>
              <a:t>Humana Military</a:t>
            </a:r>
          </a:p>
          <a:p>
            <a:pPr lvl="1">
              <a:spcBef>
                <a:spcPts val="450"/>
              </a:spcBef>
              <a:spcAft>
                <a:spcPts val="900"/>
              </a:spcAft>
            </a:pPr>
            <a:r>
              <a:rPr lang="en-US" sz="1400" b="1" dirty="0">
                <a:solidFill>
                  <a:srgbClr val="545456"/>
                </a:solidFill>
              </a:rPr>
              <a:t>West Region:</a:t>
            </a:r>
            <a:r>
              <a:rPr lang="en-US" sz="1400" dirty="0">
                <a:solidFill>
                  <a:srgbClr val="545456"/>
                </a:solidFill>
              </a:rPr>
              <a:t> Health Net Federal Services</a:t>
            </a:r>
          </a:p>
          <a:p>
            <a:pPr>
              <a:spcBef>
                <a:spcPts val="450"/>
              </a:spcBef>
            </a:pPr>
            <a:r>
              <a:rPr lang="en-US" sz="1600" dirty="0">
                <a:solidFill>
                  <a:srgbClr val="545456"/>
                </a:solidFill>
              </a:rPr>
              <a:t>Find contact info at </a:t>
            </a:r>
            <a:r>
              <a:rPr lang="en-US" sz="1600" b="1" dirty="0">
                <a:solidFill>
                  <a:srgbClr val="545456"/>
                </a:solidFill>
                <a:hlinkClick r:id="rId2"/>
              </a:rPr>
              <a:t>www.tricare.mil/regions</a:t>
            </a:r>
            <a:r>
              <a:rPr lang="en-US" sz="1600" dirty="0">
                <a:solidFill>
                  <a:srgbClr val="545456"/>
                </a:solidFill>
              </a:rPr>
              <a:t>. Find enrollment forms at </a:t>
            </a:r>
            <a:r>
              <a:rPr lang="en-US" sz="1600" b="1" dirty="0">
                <a:solidFill>
                  <a:srgbClr val="545456"/>
                </a:solidFill>
                <a:hlinkClick r:id="rId3"/>
              </a:rPr>
              <a:t>www.tricare.mil/forms</a:t>
            </a:r>
            <a:r>
              <a:rPr lang="en-US" sz="1600" dirty="0">
                <a:solidFill>
                  <a:srgbClr val="545456"/>
                </a:solidFill>
              </a:rPr>
              <a:t>. </a:t>
            </a:r>
          </a:p>
          <a:p>
            <a:pPr>
              <a:spcBef>
                <a:spcPts val="450"/>
              </a:spcBef>
              <a:spcAft>
                <a:spcPts val="600"/>
              </a:spcAft>
            </a:pPr>
            <a:endParaRPr lang="en-US" sz="1650" dirty="0">
              <a:solidFill>
                <a:srgbClr val="545456"/>
              </a:solidFill>
            </a:endParaRPr>
          </a:p>
        </p:txBody>
      </p:sp>
      <p:sp>
        <p:nvSpPr>
          <p:cNvPr id="9" name="Content Placeholder 2">
            <a:extLst>
              <a:ext uri="{FF2B5EF4-FFF2-40B4-BE49-F238E27FC236}">
                <a16:creationId xmlns:a16="http://schemas.microsoft.com/office/drawing/2014/main" id="{542C38B8-473F-3FC7-A779-7E88DAE9143B}"/>
              </a:ext>
            </a:extLst>
          </p:cNvPr>
          <p:cNvSpPr txBox="1">
            <a:spLocks/>
          </p:cNvSpPr>
          <p:nvPr/>
        </p:nvSpPr>
        <p:spPr>
          <a:xfrm>
            <a:off x="5943600" y="1200150"/>
            <a:ext cx="2571750" cy="1257300"/>
          </a:xfrm>
          <a:prstGeom prst="round2DiagRect">
            <a:avLst/>
          </a:prstGeom>
          <a:solidFill>
            <a:srgbClr val="CBDFF3"/>
          </a:solidFill>
          <a:effectLst>
            <a:outerShdw blurRad="50800" dist="38100" dir="2700000" algn="tl" rotWithShape="0">
              <a:prstClr val="black">
                <a:alpha val="40000"/>
              </a:prstClr>
            </a:outerShdw>
          </a:effectLst>
        </p:spPr>
        <p:txBody>
          <a:bodyPr lIns="137160" tIns="137160" rIns="137160" bIns="137160" anchor="ctr"/>
          <a:lstStyle>
            <a:lvl1pPr marL="342891" indent="-342891" algn="l" defTabSz="457189"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32" indent="-285744" algn="l" defTabSz="457189"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71" indent="-228594" algn="l" defTabSz="457189"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60"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349"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lgn="ctr">
              <a:buNone/>
            </a:pPr>
            <a:r>
              <a:rPr lang="en-US" sz="1500" dirty="0">
                <a:solidFill>
                  <a:srgbClr val="000000"/>
                </a:solidFill>
              </a:rPr>
              <a:t>Want to enroll in USFHP? </a:t>
            </a:r>
          </a:p>
          <a:p>
            <a:pPr marL="68580" indent="0" algn="ctr">
              <a:buNone/>
            </a:pPr>
            <a:r>
              <a:rPr lang="en-US" sz="1500" dirty="0">
                <a:solidFill>
                  <a:srgbClr val="000000"/>
                </a:solidFill>
              </a:rPr>
              <a:t>Learn more at</a:t>
            </a:r>
            <a:br>
              <a:rPr lang="en-US" sz="1500" dirty="0">
                <a:solidFill>
                  <a:srgbClr val="000000"/>
                </a:solidFill>
              </a:rPr>
            </a:br>
            <a:r>
              <a:rPr lang="en-US" sz="1500" dirty="0">
                <a:solidFill>
                  <a:srgbClr val="000000"/>
                </a:solidFill>
                <a:hlinkClick r:id="rId4"/>
              </a:rPr>
              <a:t>www.tricare.mil/enroll</a:t>
            </a:r>
            <a:r>
              <a:rPr lang="en-US" sz="1500" dirty="0">
                <a:solidFill>
                  <a:srgbClr val="000000"/>
                </a:solidFill>
              </a:rPr>
              <a:t>. </a:t>
            </a:r>
          </a:p>
        </p:txBody>
      </p:sp>
    </p:spTree>
    <p:extLst>
      <p:ext uri="{BB962C8B-B14F-4D97-AF65-F5344CB8AC3E}">
        <p14:creationId xmlns:p14="http://schemas.microsoft.com/office/powerpoint/2010/main" val="275993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C792-728D-9506-7F32-A9909048D84F}"/>
              </a:ext>
            </a:extLst>
          </p:cNvPr>
          <p:cNvSpPr>
            <a:spLocks noGrp="1"/>
          </p:cNvSpPr>
          <p:nvPr>
            <p:ph type="title"/>
          </p:nvPr>
        </p:nvSpPr>
        <p:spPr/>
        <p:txBody>
          <a:bodyPr/>
          <a:lstStyle/>
          <a:p>
            <a:r>
              <a:rPr lang="en-US" dirty="0"/>
              <a:t>Stateside Regional Contractors</a:t>
            </a:r>
          </a:p>
        </p:txBody>
      </p:sp>
      <p:graphicFrame>
        <p:nvGraphicFramePr>
          <p:cNvPr id="4" name="Content Placeholder 3" descr="Table">
            <a:extLst>
              <a:ext uri="{FF2B5EF4-FFF2-40B4-BE49-F238E27FC236}">
                <a16:creationId xmlns:a16="http://schemas.microsoft.com/office/drawing/2014/main" id="{F33B02D5-9977-3CBC-8026-C21604A22E22}"/>
              </a:ext>
            </a:extLst>
          </p:cNvPr>
          <p:cNvGraphicFramePr>
            <a:graphicFrameLocks noGrp="1"/>
          </p:cNvGraphicFramePr>
          <p:nvPr>
            <p:ph idx="1"/>
          </p:nvPr>
        </p:nvGraphicFramePr>
        <p:xfrm>
          <a:off x="457200" y="1668780"/>
          <a:ext cx="8229600" cy="1696696"/>
        </p:xfrm>
        <a:graphic>
          <a:graphicData uri="http://schemas.openxmlformats.org/drawingml/2006/table">
            <a:tbl>
              <a:tblPr firstRow="1" bandRow="1">
                <a:effectLst>
                  <a:outerShdw blurRad="50800" dist="38100" dir="2700000" algn="tl" rotWithShape="0">
                    <a:prstClr val="black">
                      <a:alpha val="40000"/>
                    </a:prstClr>
                  </a:outerShdw>
                </a:effectLst>
                <a:tableStyleId>{00A15C55-8517-42AA-B614-E9B94910E393}</a:tableStyleId>
              </a:tblPr>
              <a:tblGrid>
                <a:gridCol w="2400300">
                  <a:extLst>
                    <a:ext uri="{9D8B030D-6E8A-4147-A177-3AD203B41FA5}">
                      <a16:colId xmlns:a16="http://schemas.microsoft.com/office/drawing/2014/main" val="20000"/>
                    </a:ext>
                  </a:extLst>
                </a:gridCol>
                <a:gridCol w="2914650">
                  <a:extLst>
                    <a:ext uri="{9D8B030D-6E8A-4147-A177-3AD203B41FA5}">
                      <a16:colId xmlns:a16="http://schemas.microsoft.com/office/drawing/2014/main" val="20001"/>
                    </a:ext>
                  </a:extLst>
                </a:gridCol>
                <a:gridCol w="2914650">
                  <a:extLst>
                    <a:ext uri="{9D8B030D-6E8A-4147-A177-3AD203B41FA5}">
                      <a16:colId xmlns:a16="http://schemas.microsoft.com/office/drawing/2014/main" val="831774317"/>
                    </a:ext>
                  </a:extLst>
                </a:gridCol>
              </a:tblGrid>
              <a:tr h="988036">
                <a:tc>
                  <a:txBody>
                    <a:bodyPr/>
                    <a:lstStyle/>
                    <a:p>
                      <a:pPr algn="ctr"/>
                      <a:r>
                        <a:rPr lang="en-US" sz="1500" b="1" dirty="0"/>
                        <a:t>East Region</a:t>
                      </a:r>
                    </a:p>
                  </a:txBody>
                  <a:tcPr marL="102870" marR="102870" marT="34290" marB="34290" anchor="ctr">
                    <a:solidFill>
                      <a:srgbClr val="14377D"/>
                    </a:solidFill>
                  </a:tcPr>
                </a:tc>
                <a:tc>
                  <a:txBody>
                    <a:bodyPr/>
                    <a:lstStyle/>
                    <a:p>
                      <a:pPr algn="ctr"/>
                      <a:r>
                        <a:rPr lang="en-US" sz="1500" dirty="0"/>
                        <a:t>West Region </a:t>
                      </a:r>
                      <a:br>
                        <a:rPr lang="en-US" sz="1500" dirty="0"/>
                      </a:br>
                      <a:r>
                        <a:rPr lang="en-US" sz="1400" b="0" u="none" dirty="0"/>
                        <a:t>Enrollment Changes </a:t>
                      </a:r>
                      <a:br>
                        <a:rPr lang="en-US" sz="1400" b="0" u="none" dirty="0"/>
                      </a:br>
                      <a:r>
                        <a:rPr lang="en-US" sz="1400" b="1" u="none" dirty="0"/>
                        <a:t>Before</a:t>
                      </a:r>
                      <a:r>
                        <a:rPr lang="en-US" sz="1400" b="0" u="none" dirty="0"/>
                        <a:t> Jan. 1</a:t>
                      </a:r>
                      <a:endParaRPr lang="en-US" sz="1500" b="0" u="none" dirty="0"/>
                    </a:p>
                  </a:txBody>
                  <a:tcPr marL="102870" marR="102870" marT="34290" marB="34290" anchor="ctr">
                    <a:solidFill>
                      <a:srgbClr val="14377D"/>
                    </a:solidFill>
                  </a:tcPr>
                </a:tc>
                <a:tc>
                  <a:txBody>
                    <a:bodyPr/>
                    <a:lstStyle/>
                    <a:p>
                      <a:pPr algn="ctr"/>
                      <a:r>
                        <a:rPr lang="en-US" sz="1500" dirty="0"/>
                        <a:t>West Region</a:t>
                      </a:r>
                    </a:p>
                    <a:p>
                      <a:pPr algn="ctr"/>
                      <a:r>
                        <a:rPr lang="en-US" sz="1400" b="0" dirty="0"/>
                        <a:t>Open Season Enrollment Changes (Jan. 1 or Later)</a:t>
                      </a:r>
                    </a:p>
                  </a:txBody>
                  <a:tcPr marL="102870" marR="102870" marT="34290" marB="34290" anchor="ctr">
                    <a:solidFill>
                      <a:srgbClr val="14377D"/>
                    </a:solidFill>
                  </a:tcPr>
                </a:tc>
                <a:extLst>
                  <a:ext uri="{0D108BD9-81ED-4DB2-BD59-A6C34878D82A}">
                    <a16:rowId xmlns:a16="http://schemas.microsoft.com/office/drawing/2014/main" val="10000"/>
                  </a:ext>
                </a:extLst>
              </a:tr>
              <a:tr h="685800">
                <a:tc>
                  <a:txBody>
                    <a:bodyPr/>
                    <a:lstStyle/>
                    <a:p>
                      <a:pPr algn="ctr"/>
                      <a:r>
                        <a:rPr lang="en-US" sz="1400" b="1" dirty="0">
                          <a:solidFill>
                            <a:srgbClr val="000000"/>
                          </a:solidFill>
                        </a:rPr>
                        <a:t>Humana Military</a:t>
                      </a:r>
                    </a:p>
                    <a:p>
                      <a:pPr algn="ctr"/>
                      <a:r>
                        <a:rPr lang="en-US" sz="1400" dirty="0">
                          <a:solidFill>
                            <a:srgbClr val="000000"/>
                          </a:solidFill>
                        </a:rPr>
                        <a:t>800-444-5445</a:t>
                      </a:r>
                      <a:endParaRPr lang="en-US" sz="1400" b="1" dirty="0">
                        <a:solidFill>
                          <a:srgbClr val="000000"/>
                        </a:solidFill>
                      </a:endParaRPr>
                    </a:p>
                  </a:txBody>
                  <a:tcPr marL="102870" marR="102870" marT="34290" marB="34290" anchor="ctr"/>
                </a:tc>
                <a:tc>
                  <a:txBody>
                    <a:bodyPr/>
                    <a:lstStyle/>
                    <a:p>
                      <a:pPr algn="ctr"/>
                      <a:r>
                        <a:rPr lang="en-US" sz="1400" b="1" dirty="0">
                          <a:solidFill>
                            <a:srgbClr val="000000"/>
                          </a:solidFill>
                        </a:rPr>
                        <a:t>Health Net Federal Services, LLC</a:t>
                      </a:r>
                    </a:p>
                    <a:p>
                      <a:pPr algn="ctr"/>
                      <a:r>
                        <a:rPr lang="en-US" sz="1400" dirty="0">
                          <a:solidFill>
                            <a:srgbClr val="000000"/>
                          </a:solidFill>
                        </a:rPr>
                        <a:t>844-866-9378</a:t>
                      </a:r>
                      <a:endParaRPr lang="en-US" sz="1400" b="1" dirty="0">
                        <a:solidFill>
                          <a:srgbClr val="000000"/>
                        </a:solidFill>
                      </a:endParaRPr>
                    </a:p>
                  </a:txBody>
                  <a:tcPr marL="68580" marR="68580" marT="34290" marB="34290" anchor="ctr"/>
                </a:tc>
                <a:tc>
                  <a:txBody>
                    <a:bodyPr/>
                    <a:lstStyle/>
                    <a:p>
                      <a:pPr algn="ctr"/>
                      <a:r>
                        <a:rPr lang="en-US" sz="1400" b="1" dirty="0">
                          <a:solidFill>
                            <a:srgbClr val="000000"/>
                          </a:solidFill>
                        </a:rPr>
                        <a:t>TriWest Healthcare Alliance</a:t>
                      </a:r>
                    </a:p>
                    <a:p>
                      <a:pPr algn="ctr"/>
                      <a:r>
                        <a:rPr lang="en-US" sz="1400" b="0" dirty="0">
                          <a:solidFill>
                            <a:srgbClr val="000000"/>
                          </a:solidFill>
                        </a:rPr>
                        <a:t>888-TRIWEST</a:t>
                      </a:r>
                    </a:p>
                    <a:p>
                      <a:pPr algn="ctr"/>
                      <a:r>
                        <a:rPr lang="en-US" sz="1400" b="0" dirty="0">
                          <a:solidFill>
                            <a:srgbClr val="000000"/>
                          </a:solidFill>
                        </a:rPr>
                        <a:t>(888-874-9378)</a:t>
                      </a:r>
                    </a:p>
                  </a:txBody>
                  <a:tcPr marL="68580" marR="68580" marT="34290" marB="34290" anchor="ctr"/>
                </a:tc>
                <a:extLst>
                  <a:ext uri="{0D108BD9-81ED-4DB2-BD59-A6C34878D82A}">
                    <a16:rowId xmlns:a16="http://schemas.microsoft.com/office/drawing/2014/main" val="10001"/>
                  </a:ext>
                </a:extLst>
              </a:tr>
            </a:tbl>
          </a:graphicData>
        </a:graphic>
      </p:graphicFrame>
      <p:sp>
        <p:nvSpPr>
          <p:cNvPr id="3" name="Content Placeholder 2">
            <a:extLst>
              <a:ext uri="{FF2B5EF4-FFF2-40B4-BE49-F238E27FC236}">
                <a16:creationId xmlns:a16="http://schemas.microsoft.com/office/drawing/2014/main" id="{C96129A7-7394-BD6F-3C0B-9740749EC80F}"/>
              </a:ext>
            </a:extLst>
          </p:cNvPr>
          <p:cNvSpPr txBox="1">
            <a:spLocks/>
          </p:cNvSpPr>
          <p:nvPr/>
        </p:nvSpPr>
        <p:spPr>
          <a:xfrm>
            <a:off x="457200" y="1063228"/>
            <a:ext cx="8229600" cy="3680222"/>
          </a:xfrm>
          <a:prstGeom prst="rect">
            <a:avLst/>
          </a:prstGeom>
        </p:spPr>
        <p:txBody>
          <a:bodyPr/>
          <a:lstStyle>
            <a:lvl1pPr marL="342891" indent="-342891" algn="l" defTabSz="457189" rtl="0" eaLnBrk="1" fontAlgn="base" hangingPunct="1">
              <a:spcBef>
                <a:spcPts val="400"/>
              </a:spcBef>
              <a:spcAft>
                <a:spcPts val="600"/>
              </a:spcAft>
              <a:buFont typeface="Arial" charset="0"/>
              <a:buChar char="•"/>
              <a:defRPr sz="2000" kern="1200">
                <a:solidFill>
                  <a:schemeClr val="tx1"/>
                </a:solidFill>
                <a:latin typeface="Arial"/>
                <a:ea typeface="ＭＳ Ｐゴシック" charset="0"/>
                <a:cs typeface="Arial"/>
              </a:defRPr>
            </a:lvl1pPr>
            <a:lvl2pPr marL="742932" indent="-285744" algn="l" defTabSz="457189" rtl="0" eaLnBrk="1" fontAlgn="base" hangingPunct="1">
              <a:spcBef>
                <a:spcPts val="400"/>
              </a:spcBef>
              <a:spcAft>
                <a:spcPts val="600"/>
              </a:spcAft>
              <a:buFont typeface="Arial" charset="0"/>
              <a:buChar char="–"/>
              <a:defRPr sz="1800" kern="1200">
                <a:solidFill>
                  <a:schemeClr val="tx1"/>
                </a:solidFill>
                <a:latin typeface="Arial"/>
                <a:ea typeface="ＭＳ Ｐゴシック" charset="0"/>
                <a:cs typeface="Arial"/>
              </a:defRPr>
            </a:lvl2pPr>
            <a:lvl3pPr marL="1261840" indent="-283457" algn="l" defTabSz="457189" rtl="0" eaLnBrk="1" fontAlgn="base" hangingPunct="1">
              <a:spcBef>
                <a:spcPts val="400"/>
              </a:spcBef>
              <a:spcAft>
                <a:spcPts val="600"/>
              </a:spcAft>
              <a:buFont typeface="Arial" charset="0"/>
              <a:buChar char="•"/>
              <a:defRPr sz="1600" kern="1200">
                <a:solidFill>
                  <a:schemeClr val="tx1"/>
                </a:solidFill>
                <a:latin typeface="Arial"/>
                <a:ea typeface="ＭＳ Ｐゴシック" charset="0"/>
                <a:cs typeface="Arial"/>
              </a:defRPr>
            </a:lvl3pPr>
            <a:lvl4pPr marL="1600160" indent="-228594" algn="l" defTabSz="457189" rtl="0" eaLnBrk="1" fontAlgn="base" hangingPunct="1">
              <a:spcBef>
                <a:spcPts val="400"/>
              </a:spcBef>
              <a:spcAft>
                <a:spcPts val="600"/>
              </a:spcAft>
              <a:buFont typeface="Arial" charset="0"/>
              <a:buChar char="–"/>
              <a:defRPr sz="1600" kern="1200">
                <a:solidFill>
                  <a:schemeClr val="tx1"/>
                </a:solidFill>
                <a:latin typeface="Arial"/>
                <a:ea typeface="ＭＳ Ｐゴシック" charset="0"/>
                <a:cs typeface="Arial"/>
              </a:defRPr>
            </a:lvl4pPr>
            <a:lvl5pPr marL="2057349" indent="-228594" algn="l" defTabSz="457189" rtl="0" eaLnBrk="1" fontAlgn="base" hangingPunct="1">
              <a:spcBef>
                <a:spcPts val="400"/>
              </a:spcBef>
              <a:spcAft>
                <a:spcPts val="600"/>
              </a:spcAft>
              <a:buFont typeface="Arial" charset="0"/>
              <a:buChar char="»"/>
              <a:defRPr sz="1600" kern="1200">
                <a:solidFill>
                  <a:schemeClr val="tx1"/>
                </a:solidFill>
                <a:latin typeface="Arial"/>
                <a:ea typeface="ＭＳ Ｐゴシック" charset="0"/>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450"/>
              </a:spcBef>
              <a:spcAft>
                <a:spcPts val="750"/>
              </a:spcAft>
            </a:pPr>
            <a:r>
              <a:rPr lang="en-US" sz="1800" dirty="0">
                <a:solidFill>
                  <a:srgbClr val="545456"/>
                </a:solidFill>
              </a:rPr>
              <a:t>Who to contact to make enrollment changes:</a:t>
            </a:r>
            <a:endParaRPr lang="en-US" sz="1650" dirty="0">
              <a:solidFill>
                <a:srgbClr val="545456"/>
              </a:solidFill>
            </a:endParaRPr>
          </a:p>
        </p:txBody>
      </p:sp>
    </p:spTree>
    <p:extLst>
      <p:ext uri="{BB962C8B-B14F-4D97-AF65-F5344CB8AC3E}">
        <p14:creationId xmlns:p14="http://schemas.microsoft.com/office/powerpoint/2010/main" val="1842029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and Highlights</a:t>
            </a:r>
          </a:p>
        </p:txBody>
      </p:sp>
      <p:sp>
        <p:nvSpPr>
          <p:cNvPr id="6" name="Content Placeholder 1"/>
          <p:cNvSpPr>
            <a:spLocks noGrp="1"/>
          </p:cNvSpPr>
          <p:nvPr>
            <p:ph idx="1"/>
          </p:nvPr>
        </p:nvSpPr>
        <p:spPr>
          <a:xfrm>
            <a:off x="537871" y="971550"/>
            <a:ext cx="8301329" cy="3657600"/>
          </a:xfrm>
        </p:spPr>
        <p:txBody>
          <a:bodyPr lIns="45720" rIns="45720">
            <a:noAutofit/>
          </a:bodyPr>
          <a:lstStyle/>
          <a:p>
            <a:pPr marL="0" indent="0">
              <a:lnSpc>
                <a:spcPct val="120000"/>
              </a:lnSpc>
              <a:spcBef>
                <a:spcPts val="0"/>
              </a:spcBef>
              <a:buNone/>
            </a:pPr>
            <a:r>
              <a:rPr lang="en-US" sz="1100" b="1" dirty="0">
                <a:solidFill>
                  <a:srgbClr val="092068"/>
                </a:solidFill>
              </a:rPr>
              <a:t>Purpose – </a:t>
            </a:r>
            <a:r>
              <a:rPr lang="en-US" sz="1100" dirty="0"/>
              <a:t>To foster better understanding of your TRICARE program and its health plans, and updates</a:t>
            </a:r>
          </a:p>
          <a:p>
            <a:pPr marL="0" indent="0">
              <a:lnSpc>
                <a:spcPct val="120000"/>
              </a:lnSpc>
              <a:spcBef>
                <a:spcPts val="0"/>
              </a:spcBef>
              <a:buNone/>
            </a:pPr>
            <a:r>
              <a:rPr lang="en-US" sz="1100" b="1" dirty="0">
                <a:solidFill>
                  <a:srgbClr val="092068"/>
                </a:solidFill>
              </a:rPr>
              <a:t>Highlights </a:t>
            </a:r>
          </a:p>
          <a:p>
            <a:pPr marL="461963" lvl="1" indent="-236538">
              <a:lnSpc>
                <a:spcPct val="120000"/>
              </a:lnSpc>
              <a:spcBef>
                <a:spcPts val="0"/>
              </a:spcBef>
              <a:buFont typeface="+mj-lt"/>
              <a:buAutoNum type="arabicPeriod"/>
            </a:pPr>
            <a:r>
              <a:rPr lang="en-US" sz="1000" dirty="0"/>
              <a:t>The Military Health System (MHS) provides a healthcare benefit to our 9.5 million beneficiaries both through </a:t>
            </a:r>
            <a:br>
              <a:rPr lang="en-US" sz="1000" dirty="0"/>
            </a:br>
            <a:r>
              <a:rPr lang="en-US" sz="1000" dirty="0"/>
              <a:t>the </a:t>
            </a:r>
            <a:r>
              <a:rPr lang="en-US" sz="1000" dirty="0">
                <a:solidFill>
                  <a:schemeClr val="accent1">
                    <a:lumMod val="75000"/>
                  </a:schemeClr>
                </a:solidFill>
              </a:rPr>
              <a:t>Direct Care System (DCS) </a:t>
            </a:r>
            <a:r>
              <a:rPr lang="en-US" sz="1000" dirty="0"/>
              <a:t>at the military medical treatment facilities (MTFs) when capability/capacity exists, </a:t>
            </a:r>
            <a:br>
              <a:rPr lang="en-US" sz="1000" dirty="0"/>
            </a:br>
            <a:r>
              <a:rPr lang="en-US" sz="1000" dirty="0"/>
              <a:t>and in </a:t>
            </a:r>
            <a:r>
              <a:rPr lang="en-US" sz="1000" dirty="0">
                <a:solidFill>
                  <a:schemeClr val="accent1">
                    <a:lumMod val="75000"/>
                  </a:schemeClr>
                </a:solidFill>
              </a:rPr>
              <a:t>private sector care (PSC) </a:t>
            </a:r>
            <a:r>
              <a:rPr lang="en-US" sz="1000" dirty="0"/>
              <a:t>under the TRICARE program</a:t>
            </a:r>
          </a:p>
          <a:p>
            <a:pPr marL="461963" lvl="1" indent="-236538">
              <a:lnSpc>
                <a:spcPct val="120000"/>
              </a:lnSpc>
              <a:spcBef>
                <a:spcPts val="600"/>
              </a:spcBef>
              <a:buFont typeface="+mj-lt"/>
              <a:buAutoNum type="arabicPeriod"/>
            </a:pPr>
            <a:r>
              <a:rPr lang="en-US" sz="1000" dirty="0"/>
              <a:t>TRICARE </a:t>
            </a:r>
            <a:r>
              <a:rPr lang="en-US" sz="1000" dirty="0">
                <a:solidFill>
                  <a:schemeClr val="accent1">
                    <a:lumMod val="75000"/>
                  </a:schemeClr>
                </a:solidFill>
              </a:rPr>
              <a:t>wraps-around</a:t>
            </a:r>
            <a:r>
              <a:rPr lang="en-US" sz="1000" dirty="0"/>
              <a:t> local MTFs to increase capacity and capability through TRICARE-authorized providers, suppliers, and pharmacies, network and non-network, in PSC including international host nation providers </a:t>
            </a:r>
          </a:p>
          <a:p>
            <a:pPr marL="461963" lvl="1" indent="-236538">
              <a:lnSpc>
                <a:spcPct val="120000"/>
              </a:lnSpc>
              <a:spcBef>
                <a:spcPts val="600"/>
              </a:spcBef>
              <a:buFont typeface="+mj-lt"/>
              <a:buAutoNum type="arabicPeriod"/>
            </a:pPr>
            <a:r>
              <a:rPr lang="en-US" sz="1000" dirty="0"/>
              <a:t>In addition to Active-Duty Service Members (ADSMs), TRICARE covers Active-Duty Family Members (ADFMs), </a:t>
            </a:r>
            <a:br>
              <a:rPr lang="en-US" sz="1000" dirty="0"/>
            </a:br>
            <a:r>
              <a:rPr lang="en-US" sz="1000" dirty="0"/>
              <a:t>retirees and their families, and qualified survivors </a:t>
            </a:r>
          </a:p>
          <a:p>
            <a:pPr marL="739775" lvl="1" indent="-171450">
              <a:lnSpc>
                <a:spcPct val="120000"/>
              </a:lnSpc>
              <a:spcBef>
                <a:spcPts val="0"/>
              </a:spcBef>
              <a:tabLst>
                <a:tab pos="514350" algn="l"/>
              </a:tabLst>
            </a:pPr>
            <a:r>
              <a:rPr lang="en-US" sz="1100" dirty="0"/>
              <a:t>The </a:t>
            </a:r>
            <a:r>
              <a:rPr lang="en-US" sz="1100" dirty="0">
                <a:solidFill>
                  <a:schemeClr val="accent1">
                    <a:lumMod val="75000"/>
                  </a:schemeClr>
                </a:solidFill>
              </a:rPr>
              <a:t>family of TRICARE health plans </a:t>
            </a:r>
            <a:r>
              <a:rPr lang="en-US" sz="1100" dirty="0"/>
              <a:t>is administered by large federal service contracts</a:t>
            </a:r>
          </a:p>
          <a:p>
            <a:pPr marL="461963" lvl="1" indent="-236538">
              <a:lnSpc>
                <a:spcPct val="120000"/>
              </a:lnSpc>
              <a:spcBef>
                <a:spcPts val="600"/>
              </a:spcBef>
              <a:buFont typeface="+mj-lt"/>
              <a:buAutoNum type="arabicPeriod" startAt="4"/>
              <a:tabLst>
                <a:tab pos="461963" algn="l"/>
              </a:tabLst>
            </a:pPr>
            <a:r>
              <a:rPr lang="en-US" sz="1000" dirty="0"/>
              <a:t>The unique MHS promotes recruitment, retention, and readiness in the eight covered Uniformed Services</a:t>
            </a:r>
          </a:p>
          <a:p>
            <a:pPr marL="461963" lvl="1" indent="-236538">
              <a:lnSpc>
                <a:spcPct val="120000"/>
              </a:lnSpc>
              <a:spcBef>
                <a:spcPts val="600"/>
              </a:spcBef>
              <a:buFont typeface="+mj-lt"/>
              <a:buAutoNum type="arabicPeriod" startAt="4"/>
              <a:tabLst>
                <a:tab pos="461963" algn="l"/>
              </a:tabLst>
            </a:pPr>
            <a:r>
              <a:rPr lang="en-US" sz="1000" dirty="0"/>
              <a:t>Grounded in statutory law, the TRICARE is a </a:t>
            </a:r>
            <a:r>
              <a:rPr lang="en-US" sz="1000" dirty="0">
                <a:solidFill>
                  <a:schemeClr val="accent1">
                    <a:lumMod val="75000"/>
                  </a:schemeClr>
                </a:solidFill>
              </a:rPr>
              <a:t>federal health benefit </a:t>
            </a:r>
            <a:r>
              <a:rPr lang="en-US" sz="1000" dirty="0"/>
              <a:t>program. It is not health insurance.</a:t>
            </a:r>
          </a:p>
          <a:p>
            <a:pPr marL="739775" lvl="1" indent="-171450">
              <a:lnSpc>
                <a:spcPct val="120000"/>
              </a:lnSpc>
              <a:spcBef>
                <a:spcPts val="0"/>
              </a:spcBef>
              <a:tabLst>
                <a:tab pos="514350" algn="l"/>
              </a:tabLst>
            </a:pPr>
            <a:r>
              <a:rPr lang="en-US" sz="900" dirty="0"/>
              <a:t>TRICARE is implemented in federal regulation (32 CFR 199)</a:t>
            </a:r>
          </a:p>
          <a:p>
            <a:pPr marL="739775" lvl="1" indent="-171450">
              <a:lnSpc>
                <a:spcPct val="120000"/>
              </a:lnSpc>
              <a:spcBef>
                <a:spcPts val="0"/>
              </a:spcBef>
              <a:tabLst>
                <a:tab pos="514350" algn="l"/>
              </a:tabLst>
            </a:pPr>
            <a:r>
              <a:rPr lang="en-US" sz="900" dirty="0"/>
              <a:t>TRICARE contractors administer the program according to requirements specified in the </a:t>
            </a:r>
            <a:br>
              <a:rPr lang="en-US" sz="900" dirty="0"/>
            </a:br>
            <a:r>
              <a:rPr lang="en-US" sz="900" dirty="0"/>
              <a:t>four </a:t>
            </a:r>
            <a:r>
              <a:rPr lang="en-US" sz="900" dirty="0">
                <a:hlinkClick r:id="rId3"/>
              </a:rPr>
              <a:t>TRICARE Manuals </a:t>
            </a:r>
            <a:r>
              <a:rPr lang="en-US" sz="900" dirty="0"/>
              <a:t>(Policy (TPM), Operations (TOM), Reimbursement (TRS), and Systems (TSM))</a:t>
            </a:r>
          </a:p>
          <a:p>
            <a:pPr marL="457200" lvl="1" indent="-231775">
              <a:lnSpc>
                <a:spcPct val="120000"/>
              </a:lnSpc>
              <a:spcBef>
                <a:spcPts val="600"/>
              </a:spcBef>
              <a:buFont typeface="+mj-lt"/>
              <a:buAutoNum type="arabicPeriod" startAt="6"/>
            </a:pPr>
            <a:r>
              <a:rPr lang="en-US" sz="1000" dirty="0">
                <a:hlinkClick r:id="rId4"/>
              </a:rPr>
              <a:t>www.tricare.mil</a:t>
            </a:r>
            <a:r>
              <a:rPr lang="en-US" sz="1000" dirty="0"/>
              <a:t> contains the most up-to-date information for MHS beneficiaries; includes one website for each MTF</a:t>
            </a:r>
          </a:p>
          <a:p>
            <a:pPr marL="746125" lvl="1" indent="-177800">
              <a:lnSpc>
                <a:spcPct val="120000"/>
              </a:lnSpc>
              <a:spcBef>
                <a:spcPts val="0"/>
              </a:spcBef>
              <a:tabLst>
                <a:tab pos="514350" algn="l"/>
              </a:tabLst>
            </a:pPr>
            <a:r>
              <a:rPr lang="en-US" sz="1100" dirty="0">
                <a:hlinkClick r:id="rId5"/>
              </a:rPr>
              <a:t>www.health.mil</a:t>
            </a:r>
            <a:r>
              <a:rPr lang="en-US" sz="1100" dirty="0"/>
              <a:t> also contains information of interest</a:t>
            </a:r>
          </a:p>
        </p:txBody>
      </p:sp>
    </p:spTree>
    <p:extLst>
      <p:ext uri="{BB962C8B-B14F-4D97-AF65-F5344CB8AC3E}">
        <p14:creationId xmlns:p14="http://schemas.microsoft.com/office/powerpoint/2010/main" val="3630793162"/>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0" y="2190750"/>
            <a:ext cx="4569516" cy="838200"/>
          </a:xfrm>
        </p:spPr>
        <p:txBody>
          <a:bodyPr>
            <a:noAutofit/>
          </a:bodyPr>
          <a:lstStyle/>
          <a:p>
            <a:pPr marL="0" indent="0" algn="ctr">
              <a:buNone/>
            </a:pPr>
            <a:r>
              <a:rPr lang="en-US" sz="2800" b="1" dirty="0"/>
              <a:t>TRICARE (T-5) Contracts</a:t>
            </a:r>
            <a:br>
              <a:rPr lang="en-US" sz="2800" b="1" dirty="0"/>
            </a:br>
            <a:endParaRPr lang="en-US" sz="2800" b="1" dirty="0"/>
          </a:p>
        </p:txBody>
      </p:sp>
    </p:spTree>
    <p:extLst>
      <p:ext uri="{BB962C8B-B14F-4D97-AF65-F5344CB8AC3E}">
        <p14:creationId xmlns:p14="http://schemas.microsoft.com/office/powerpoint/2010/main" val="3154547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536" y="1123951"/>
            <a:ext cx="8124064" cy="3505200"/>
          </a:xfrm>
        </p:spPr>
        <p:txBody>
          <a:bodyPr>
            <a:normAutofit fontScale="25000" lnSpcReduction="20000"/>
          </a:bodyPr>
          <a:lstStyle/>
          <a:p>
            <a:pPr>
              <a:lnSpc>
                <a:spcPct val="120000"/>
              </a:lnSpc>
              <a:spcBef>
                <a:spcPts val="450"/>
              </a:spcBef>
            </a:pPr>
            <a:r>
              <a:rPr lang="en-US" sz="6000" b="1" i="1" u="sng" dirty="0"/>
              <a:t>Readiness</a:t>
            </a:r>
            <a:r>
              <a:rPr lang="en-US" sz="6000" dirty="0"/>
              <a:t> - Support the MHS readiness mission by partnering with the Military Medical Treatment Facilities (MTFs) to optimize the delivery of health care services to enhance the clinical expertise of providers in the direct care system (see definition of MTF optimization in the TRICARE Manual, Definitions ) for all TRICARE-eligible beneficiaries (see definition at Title 32 Code of Federal Regulations (CFR) Part 199.17(a)(6)(i))</a:t>
            </a:r>
          </a:p>
          <a:p>
            <a:pPr>
              <a:lnSpc>
                <a:spcPct val="120000"/>
              </a:lnSpc>
              <a:spcBef>
                <a:spcPts val="450"/>
              </a:spcBef>
            </a:pPr>
            <a:r>
              <a:rPr lang="en-US" sz="6000" b="1" i="1" u="sng" dirty="0"/>
              <a:t>Experience of Care</a:t>
            </a:r>
            <a:r>
              <a:rPr lang="en-US" sz="6000" dirty="0"/>
              <a:t> - Provide a care experience that is patient and family centered, compassionate, convenient, equitable, safe, and always of the highest quality</a:t>
            </a:r>
          </a:p>
          <a:p>
            <a:pPr>
              <a:lnSpc>
                <a:spcPct val="120000"/>
              </a:lnSpc>
              <a:spcBef>
                <a:spcPts val="450"/>
              </a:spcBef>
            </a:pPr>
            <a:r>
              <a:rPr lang="en-US" sz="6000" b="1" i="1" u="sng" dirty="0"/>
              <a:t>Manage Per Capita Cost</a:t>
            </a:r>
            <a:r>
              <a:rPr lang="en-US" sz="6000" dirty="0"/>
              <a:t> - Create value by focusing on quality, eliminating waste, and reducing unwarranted variation; considering the total cost of care over time, not just the cost of an individual health care activity</a:t>
            </a:r>
          </a:p>
          <a:p>
            <a:pPr>
              <a:lnSpc>
                <a:spcPct val="120000"/>
              </a:lnSpc>
              <a:spcBef>
                <a:spcPts val="450"/>
              </a:spcBef>
            </a:pPr>
            <a:r>
              <a:rPr lang="en-US" sz="6000" b="1" i="1" u="sng" dirty="0"/>
              <a:t>Population Health</a:t>
            </a:r>
            <a:r>
              <a:rPr lang="en-US" sz="6000" dirty="0"/>
              <a:t> - Within the constraints, boundaries, and benefits of the current program, encourage beneficiaries and providers to seek ways to improve health</a:t>
            </a:r>
            <a:endParaRPr lang="en-US" sz="5400" dirty="0">
              <a:latin typeface="+mn-lt"/>
            </a:endParaRPr>
          </a:p>
          <a:p>
            <a:pPr lvl="1"/>
            <a:endParaRPr lang="en-US" dirty="0"/>
          </a:p>
        </p:txBody>
      </p:sp>
      <p:sp>
        <p:nvSpPr>
          <p:cNvPr id="4" name="Slide Number Placeholder 3"/>
          <p:cNvSpPr>
            <a:spLocks noGrp="1"/>
          </p:cNvSpPr>
          <p:nvPr>
            <p:ph type="sldNum" sz="quarter" idx="4"/>
          </p:nvPr>
        </p:nvSpPr>
        <p:spPr>
          <a:xfrm>
            <a:off x="8301255" y="57150"/>
            <a:ext cx="77108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p:txBody>
      </p:sp>
      <p:sp>
        <p:nvSpPr>
          <p:cNvPr id="7" name="Title 1">
            <a:extLst>
              <a:ext uri="{FF2B5EF4-FFF2-40B4-BE49-F238E27FC236}">
                <a16:creationId xmlns:a16="http://schemas.microsoft.com/office/drawing/2014/main" id="{3CC5B813-EED4-2014-030A-01E9D7E2F22C}"/>
              </a:ext>
            </a:extLst>
          </p:cNvPr>
          <p:cNvSpPr>
            <a:spLocks noGrp="1"/>
          </p:cNvSpPr>
          <p:nvPr>
            <p:ph type="title"/>
          </p:nvPr>
        </p:nvSpPr>
        <p:spPr>
          <a:xfrm>
            <a:off x="486536" y="113994"/>
            <a:ext cx="8200264" cy="857556"/>
          </a:xfrm>
        </p:spPr>
        <p:txBody>
          <a:bodyPr anchor="ctr"/>
          <a:lstStyle/>
          <a:p>
            <a:r>
              <a:rPr lang="en-US" dirty="0">
                <a:ea typeface="Tahoma" panose="020B0604030504040204" pitchFamily="34" charset="0"/>
                <a:cs typeface="Tahoma" panose="020B0604030504040204" pitchFamily="34" charset="0"/>
              </a:rPr>
              <a:t>T-5 Contract Objectives</a:t>
            </a:r>
            <a:endParaRPr lang="en-US" dirty="0"/>
          </a:p>
        </p:txBody>
      </p:sp>
    </p:spTree>
    <p:extLst>
      <p:ext uri="{BB962C8B-B14F-4D97-AF65-F5344CB8AC3E}">
        <p14:creationId xmlns:p14="http://schemas.microsoft.com/office/powerpoint/2010/main" val="2184811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3D42DE2-383A-0285-ED2C-AFC5528F5D45}"/>
              </a:ext>
            </a:extLst>
          </p:cNvPr>
          <p:cNvSpPr>
            <a:spLocks noGrp="1"/>
          </p:cNvSpPr>
          <p:nvPr>
            <p:ph type="title"/>
          </p:nvPr>
        </p:nvSpPr>
        <p:spPr>
          <a:xfrm>
            <a:off x="457200" y="209550"/>
            <a:ext cx="8229600" cy="609600"/>
          </a:xfrm>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en-US" b="0" i="0" u="none" strike="noStrike" kern="1200" cap="none" spc="0" normalizeH="0" baseline="0" noProof="0" dirty="0">
                <a:ln>
                  <a:noFill/>
                </a:ln>
                <a:solidFill>
                  <a:srgbClr val="283446"/>
                </a:solidFill>
                <a:effectLst/>
                <a:uLnTx/>
                <a:uFillTx/>
                <a:latin typeface="Franklin Gothic Medium" panose="020B0603020102020204" pitchFamily="34" charset="0"/>
                <a:ea typeface="+mn-ea"/>
                <a:cs typeface="+mn-cs"/>
              </a:rPr>
              <a:t>T5 Transition</a:t>
            </a:r>
            <a:endParaRPr lang="en-US" sz="3200" dirty="0"/>
          </a:p>
        </p:txBody>
      </p:sp>
      <p:sp>
        <p:nvSpPr>
          <p:cNvPr id="9" name="Content Placeholder 2">
            <a:extLst>
              <a:ext uri="{FF2B5EF4-FFF2-40B4-BE49-F238E27FC236}">
                <a16:creationId xmlns:a16="http://schemas.microsoft.com/office/drawing/2014/main" id="{60A21507-B8B6-1F82-87C4-166BADB3EFBA}"/>
              </a:ext>
            </a:extLst>
          </p:cNvPr>
          <p:cNvSpPr>
            <a:spLocks noGrp="1"/>
          </p:cNvSpPr>
          <p:nvPr>
            <p:ph sz="half" idx="1"/>
          </p:nvPr>
        </p:nvSpPr>
        <p:spPr>
          <a:xfrm>
            <a:off x="189383" y="1124879"/>
            <a:ext cx="8675914" cy="3139321"/>
          </a:xfrm>
        </p:spPr>
        <p:txBody>
          <a:bodyPr/>
          <a:lstStyle/>
          <a:p>
            <a:pPr marL="285750" indent="-285750">
              <a:buFont typeface="Arial" panose="020B0604020202020204" pitchFamily="34" charset="0"/>
              <a:buChar char="•"/>
            </a:pPr>
            <a:r>
              <a:rPr lang="en-US" sz="1800" u="none" dirty="0">
                <a:latin typeface="Franklin Gothic Book" panose="020B0503020102020204" pitchFamily="34" charset="0"/>
              </a:rPr>
              <a:t>T-5 Contracts provide significant improvements in customer service, access to care, referral management and medical management of complex cases</a:t>
            </a:r>
          </a:p>
          <a:p>
            <a:pPr marL="285750" indent="-285750">
              <a:buFont typeface="Arial" panose="020B0604020202020204" pitchFamily="34" charset="0"/>
              <a:buChar char="•"/>
            </a:pPr>
            <a:r>
              <a:rPr lang="en-US" sz="1800" u="none" dirty="0">
                <a:latin typeface="Franklin Gothic Book" panose="020B0503020102020204" pitchFamily="34" charset="0"/>
              </a:rPr>
              <a:t>The 8-year contracts also provide greater stability to TRICARE networks </a:t>
            </a:r>
          </a:p>
          <a:p>
            <a:pPr marL="742950" lvl="1" indent="-285750">
              <a:buFont typeface="Arial" panose="020B0604020202020204" pitchFamily="34" charset="0"/>
              <a:buChar char="•"/>
            </a:pPr>
            <a:r>
              <a:rPr lang="en-US" sz="1800" dirty="0">
                <a:latin typeface="Franklin Gothic Book" panose="020B0503020102020204" pitchFamily="34" charset="0"/>
              </a:rPr>
              <a:t>DHA will assess network adequacy across all specialties, including OB/Gyn and Pediatrics in all Prime Service Areas</a:t>
            </a:r>
          </a:p>
          <a:p>
            <a:pPr marL="742950" lvl="1" indent="-285750">
              <a:buFont typeface="Arial" panose="020B0604020202020204" pitchFamily="34" charset="0"/>
              <a:buChar char="•"/>
            </a:pPr>
            <a:r>
              <a:rPr lang="en-US" sz="1800" dirty="0">
                <a:latin typeface="Franklin Gothic Book" panose="020B0503020102020204" pitchFamily="34" charset="0"/>
              </a:rPr>
              <a:t>DHA will ensure network directories remain accurate over life of contract</a:t>
            </a:r>
          </a:p>
          <a:p>
            <a:pPr marL="285750" indent="-285750">
              <a:buFont typeface="Arial" panose="020B0604020202020204" pitchFamily="34" charset="0"/>
              <a:buChar char="•"/>
            </a:pPr>
            <a:r>
              <a:rPr lang="en-US" sz="1800" u="none" dirty="0">
                <a:latin typeface="Franklin Gothic Book" panose="020B0503020102020204" pitchFamily="34" charset="0"/>
              </a:rPr>
              <a:t>Transition activities are proceeding on schedule – with Start of Health Care Delivery beginning January 1, 2025</a:t>
            </a:r>
          </a:p>
          <a:p>
            <a:pPr marL="285750" indent="-285750">
              <a:buFont typeface="Arial" panose="020B0604020202020204" pitchFamily="34" charset="0"/>
              <a:buChar char="•"/>
            </a:pPr>
            <a:r>
              <a:rPr lang="en-US" sz="1800" u="none" dirty="0">
                <a:latin typeface="Franklin Gothic Book" panose="020B0503020102020204" pitchFamily="34" charset="0"/>
              </a:rPr>
              <a:t>DHA is implementing a comprehensive communications and outreach program to ensure beneficiaries are aware of their health plan choices</a:t>
            </a:r>
          </a:p>
          <a:p>
            <a:endParaRPr lang="en-US" dirty="0"/>
          </a:p>
        </p:txBody>
      </p:sp>
      <p:sp>
        <p:nvSpPr>
          <p:cNvPr id="10" name="Slide Number Placeholder 2">
            <a:extLst>
              <a:ext uri="{FF2B5EF4-FFF2-40B4-BE49-F238E27FC236}">
                <a16:creationId xmlns:a16="http://schemas.microsoft.com/office/drawing/2014/main" id="{A4030771-C16F-E8D0-DDCB-B82FD658DB41}"/>
              </a:ext>
            </a:extLst>
          </p:cNvPr>
          <p:cNvSpPr>
            <a:spLocks noGrp="1"/>
          </p:cNvSpPr>
          <p:nvPr>
            <p:ph type="sldNum" sz="quarter" idx="4"/>
          </p:nvPr>
        </p:nvSpPr>
        <p:spPr>
          <a:xfrm>
            <a:off x="6934200" y="133350"/>
            <a:ext cx="20574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C6C1D-B94A-4A9A-BD8D-A546578E37EF}" type="slidenum">
              <a:rPr kumimoji="0" lang="en-US" sz="1200" b="0" i="0" u="none" strike="noStrike" kern="1200" cap="none" spc="0" normalizeH="0" baseline="0" noProof="0" smtClean="0">
                <a:ln>
                  <a:noFill/>
                </a:ln>
                <a:solidFill>
                  <a:srgbClr val="283446">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283446">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560428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68DD9-3668-D7E2-33D7-ED1E5AE5C9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B84404-439F-EA6C-2E74-7C9940209685}"/>
              </a:ext>
            </a:extLst>
          </p:cNvPr>
          <p:cNvSpPr>
            <a:spLocks noGrp="1"/>
          </p:cNvSpPr>
          <p:nvPr>
            <p:ph type="title"/>
          </p:nvPr>
        </p:nvSpPr>
        <p:spPr>
          <a:xfrm>
            <a:off x="395744" y="350259"/>
            <a:ext cx="8229600" cy="545002"/>
          </a:xfrm>
        </p:spPr>
        <p:txBody>
          <a:bodyPr anchor="t">
            <a:noAutofit/>
          </a:bodyPr>
          <a:lstStyle/>
          <a:p>
            <a:r>
              <a:rPr lang="en-US" sz="2700" b="1" dirty="0">
                <a:solidFill>
                  <a:srgbClr val="002060"/>
                </a:solidFill>
                <a:ea typeface="Tahoma" panose="020B0604030504040204" pitchFamily="34" charset="0"/>
                <a:cs typeface="Tahoma" panose="020B0604030504040204" pitchFamily="34" charset="0"/>
              </a:rPr>
              <a:t>T-5 Major Contractual Changes</a:t>
            </a:r>
            <a:endParaRPr lang="en-US" sz="2700" b="1" dirty="0">
              <a:solidFill>
                <a:srgbClr val="002060"/>
              </a:solidFill>
            </a:endParaRPr>
          </a:p>
        </p:txBody>
      </p:sp>
      <p:sp>
        <p:nvSpPr>
          <p:cNvPr id="4" name="Slide Number Placeholder 3">
            <a:extLst>
              <a:ext uri="{FF2B5EF4-FFF2-40B4-BE49-F238E27FC236}">
                <a16:creationId xmlns:a16="http://schemas.microsoft.com/office/drawing/2014/main" id="{60726FDA-D9E1-7A45-AF57-07AC36B0B8A1}"/>
              </a:ext>
            </a:extLst>
          </p:cNvPr>
          <p:cNvSpPr>
            <a:spLocks noGrp="1"/>
          </p:cNvSpPr>
          <p:nvPr>
            <p:ph type="sldNum" sz="quarter" idx="4"/>
          </p:nvPr>
        </p:nvSpPr>
        <p:spPr>
          <a:xfrm>
            <a:off x="6934200" y="133351"/>
            <a:ext cx="2057400" cy="274637"/>
          </a:xfrm>
          <a:prstGeom prst="rect">
            <a:avLst/>
          </a:prstGeom>
        </p:spPr>
        <p:txBody>
          <a:bodyPr vert="horz" lIns="68580" tIns="34290" rIns="68580" bIns="34290" rtlCol="0" anchor="ctr"/>
          <a:lstStyle>
            <a:defPPr>
              <a:defRPr lang="en-US"/>
            </a:defPPr>
            <a:lvl1pPr marL="0" algn="r" defTabSz="685800" rtl="0" eaLnBrk="1" latinLnBrk="0" hangingPunct="1">
              <a:defRPr sz="12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B8EC6C1D-B94A-4A9A-BD8D-A546578E37EF}" type="slidenum">
              <a:rPr lang="en-US" smtClean="0"/>
              <a:pPr/>
              <a:t>33</a:t>
            </a:fld>
            <a:endParaRPr lang="en-US"/>
          </a:p>
        </p:txBody>
      </p:sp>
      <p:pic>
        <p:nvPicPr>
          <p:cNvPr id="16" name="Picture 15" descr="A map of the united states&#10;&#10;Description automatically generated">
            <a:extLst>
              <a:ext uri="{FF2B5EF4-FFF2-40B4-BE49-F238E27FC236}">
                <a16:creationId xmlns:a16="http://schemas.microsoft.com/office/drawing/2014/main" id="{E2194728-CA6E-134D-431C-56666D01C4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2688" y="1027164"/>
            <a:ext cx="4326380" cy="2863112"/>
          </a:xfrm>
          <a:prstGeom prst="rect">
            <a:avLst/>
          </a:prstGeom>
        </p:spPr>
      </p:pic>
      <p:sp>
        <p:nvSpPr>
          <p:cNvPr id="17" name="Rectangle 16">
            <a:extLst>
              <a:ext uri="{FF2B5EF4-FFF2-40B4-BE49-F238E27FC236}">
                <a16:creationId xmlns:a16="http://schemas.microsoft.com/office/drawing/2014/main" id="{C50E5357-3D00-CECD-EF4B-70BC88BBE6E9}"/>
              </a:ext>
            </a:extLst>
          </p:cNvPr>
          <p:cNvSpPr/>
          <p:nvPr/>
        </p:nvSpPr>
        <p:spPr>
          <a:xfrm>
            <a:off x="8254093" y="2996293"/>
            <a:ext cx="742502" cy="4245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18">
            <a:extLst>
              <a:ext uri="{FF2B5EF4-FFF2-40B4-BE49-F238E27FC236}">
                <a16:creationId xmlns:a16="http://schemas.microsoft.com/office/drawing/2014/main" id="{50030E9F-435A-F3B5-51FA-E26B91C2FCCC}"/>
              </a:ext>
            </a:extLst>
          </p:cNvPr>
          <p:cNvGraphicFramePr>
            <a:graphicFrameLocks noGrp="1"/>
          </p:cNvGraphicFramePr>
          <p:nvPr/>
        </p:nvGraphicFramePr>
        <p:xfrm>
          <a:off x="4913292" y="3813840"/>
          <a:ext cx="3646314" cy="604992"/>
        </p:xfrm>
        <a:graphic>
          <a:graphicData uri="http://schemas.openxmlformats.org/drawingml/2006/table">
            <a:tbl>
              <a:tblPr firstRow="1" bandRow="1">
                <a:tableStyleId>{5C22544A-7EE6-4342-B048-85BDC9FD1C3A}</a:tableStyleId>
              </a:tblPr>
              <a:tblGrid>
                <a:gridCol w="1215734">
                  <a:extLst>
                    <a:ext uri="{9D8B030D-6E8A-4147-A177-3AD203B41FA5}">
                      <a16:colId xmlns:a16="http://schemas.microsoft.com/office/drawing/2014/main" val="3102709460"/>
                    </a:ext>
                  </a:extLst>
                </a:gridCol>
                <a:gridCol w="1216714">
                  <a:extLst>
                    <a:ext uri="{9D8B030D-6E8A-4147-A177-3AD203B41FA5}">
                      <a16:colId xmlns:a16="http://schemas.microsoft.com/office/drawing/2014/main" val="2768939308"/>
                    </a:ext>
                  </a:extLst>
                </a:gridCol>
                <a:gridCol w="1213866">
                  <a:extLst>
                    <a:ext uri="{9D8B030D-6E8A-4147-A177-3AD203B41FA5}">
                      <a16:colId xmlns:a16="http://schemas.microsoft.com/office/drawing/2014/main" val="2110224662"/>
                    </a:ext>
                  </a:extLst>
                </a:gridCol>
              </a:tblGrid>
              <a:tr h="604992">
                <a:tc>
                  <a:txBody>
                    <a:bodyPr/>
                    <a:lstStyle/>
                    <a:p>
                      <a:pPr algn="r"/>
                      <a:r>
                        <a:rPr lang="en-US" sz="1200"/>
                        <a:t> </a:t>
                      </a:r>
                      <a:r>
                        <a:rPr lang="en-US" sz="1200">
                          <a:solidFill>
                            <a:schemeClr val="tx1"/>
                          </a:solidFill>
                        </a:rPr>
                        <a:t>T-5 West </a:t>
                      </a:r>
                    </a:p>
                    <a:p>
                      <a:pPr algn="r"/>
                      <a:r>
                        <a:rPr lang="en-US" sz="1200">
                          <a:solidFill>
                            <a:schemeClr val="tx1"/>
                          </a:solidFill>
                        </a:rPr>
                        <a:t>Region</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a:r>
                        <a:rPr lang="en-US" sz="1200">
                          <a:solidFill>
                            <a:schemeClr val="tx1"/>
                          </a:solidFill>
                        </a:rPr>
                        <a:t> </a:t>
                      </a:r>
                      <a:r>
                        <a:rPr lang="en-US" sz="1200" b="1">
                          <a:solidFill>
                            <a:schemeClr val="tx1"/>
                          </a:solidFill>
                        </a:rPr>
                        <a:t>T-5 West </a:t>
                      </a:r>
                    </a:p>
                    <a:p>
                      <a:pPr algn="r"/>
                      <a:r>
                        <a:rPr lang="en-US" sz="1100" b="1">
                          <a:solidFill>
                            <a:schemeClr val="tx1"/>
                          </a:solidFill>
                        </a:rPr>
                        <a:t>(Moved </a:t>
                      </a:r>
                    </a:p>
                    <a:p>
                      <a:pPr lvl="0" algn="r">
                        <a:buNone/>
                      </a:pPr>
                      <a:r>
                        <a:rPr lang="en-US" sz="1100" b="1">
                          <a:solidFill>
                            <a:schemeClr val="tx1"/>
                          </a:solidFill>
                        </a:rPr>
                        <a:t>from East) </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a:r>
                        <a:rPr lang="en-US" sz="1200">
                          <a:solidFill>
                            <a:schemeClr val="tx1"/>
                          </a:solidFill>
                        </a:rPr>
                        <a:t>T-5 East </a:t>
                      </a:r>
                    </a:p>
                    <a:p>
                      <a:pPr lvl="0" algn="r">
                        <a:buNone/>
                      </a:pPr>
                      <a:r>
                        <a:rPr lang="en-US" sz="1200">
                          <a:solidFill>
                            <a:schemeClr val="tx1"/>
                          </a:solidFill>
                        </a:rPr>
                        <a:t>Region</a:t>
                      </a:r>
                      <a:endParaRPr lang="en-US" sz="1200"/>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6933451"/>
                  </a:ext>
                </a:extLst>
              </a:tr>
            </a:tbl>
          </a:graphicData>
        </a:graphic>
      </p:graphicFrame>
      <p:sp>
        <p:nvSpPr>
          <p:cNvPr id="20" name="Rectangle 19">
            <a:extLst>
              <a:ext uri="{FF2B5EF4-FFF2-40B4-BE49-F238E27FC236}">
                <a16:creationId xmlns:a16="http://schemas.microsoft.com/office/drawing/2014/main" id="{B21BE5F6-7214-F48C-3060-BCBC325682C3}"/>
              </a:ext>
            </a:extLst>
          </p:cNvPr>
          <p:cNvSpPr/>
          <p:nvPr/>
        </p:nvSpPr>
        <p:spPr>
          <a:xfrm>
            <a:off x="4971246" y="3943880"/>
            <a:ext cx="342900" cy="342900"/>
          </a:xfrm>
          <a:prstGeom prst="rect">
            <a:avLst/>
          </a:prstGeom>
          <a:solidFill>
            <a:srgbClr val="4DB3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D800F08-3DB9-DAC0-890A-25C424E3EC6A}"/>
              </a:ext>
            </a:extLst>
          </p:cNvPr>
          <p:cNvSpPr/>
          <p:nvPr/>
        </p:nvSpPr>
        <p:spPr>
          <a:xfrm>
            <a:off x="7396193" y="3943880"/>
            <a:ext cx="342900" cy="342900"/>
          </a:xfrm>
          <a:prstGeom prst="rect">
            <a:avLst/>
          </a:prstGeom>
          <a:solidFill>
            <a:srgbClr val="B2E0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E536005-ED4A-CD2F-005F-52D546988166}"/>
              </a:ext>
            </a:extLst>
          </p:cNvPr>
          <p:cNvSpPr/>
          <p:nvPr/>
        </p:nvSpPr>
        <p:spPr>
          <a:xfrm>
            <a:off x="6165792" y="3943880"/>
            <a:ext cx="342900" cy="342900"/>
          </a:xfrm>
          <a:prstGeom prst="rect">
            <a:avLst/>
          </a:prstGeom>
          <a:solidFill>
            <a:srgbClr val="FB80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4CC9A766-6353-A03C-3DF7-59F964B9F966}"/>
              </a:ext>
            </a:extLst>
          </p:cNvPr>
          <p:cNvSpPr>
            <a:spLocks noGrp="1"/>
          </p:cNvSpPr>
          <p:nvPr>
            <p:ph idx="1"/>
          </p:nvPr>
        </p:nvSpPr>
        <p:spPr>
          <a:xfrm>
            <a:off x="234932" y="1376100"/>
            <a:ext cx="4642982" cy="2704766"/>
          </a:xfrm>
        </p:spPr>
        <p:txBody>
          <a:bodyPr>
            <a:normAutofit lnSpcReduction="10000"/>
          </a:bodyPr>
          <a:lstStyle/>
          <a:p>
            <a:r>
              <a:rPr lang="en-US" sz="1800" b="1" dirty="0">
                <a:solidFill>
                  <a:srgbClr val="000000"/>
                </a:solidFill>
              </a:rPr>
              <a:t>One year transition-out/transition-in</a:t>
            </a:r>
          </a:p>
          <a:p>
            <a:pPr lvl="1">
              <a:buClr>
                <a:srgbClr val="000000"/>
              </a:buClr>
            </a:pPr>
            <a:r>
              <a:rPr lang="en-US" sz="1500" dirty="0">
                <a:solidFill>
                  <a:srgbClr val="000000"/>
                </a:solidFill>
                <a:latin typeface="Franklin Gothic Book" panose="020B0503020102020204" pitchFamily="34" charset="0"/>
              </a:rPr>
              <a:t>Transition began 1 Jan 24</a:t>
            </a:r>
          </a:p>
          <a:p>
            <a:pPr lvl="1">
              <a:buClr>
                <a:srgbClr val="000000"/>
              </a:buClr>
            </a:pPr>
            <a:r>
              <a:rPr lang="en-US" sz="1500" dirty="0">
                <a:solidFill>
                  <a:srgbClr val="000000"/>
                </a:solidFill>
                <a:latin typeface="Franklin Gothic Book" panose="020B0503020102020204" pitchFamily="34" charset="0"/>
              </a:rPr>
              <a:t>Health Care Delivery begins 1 Jan 25</a:t>
            </a:r>
          </a:p>
          <a:p>
            <a:endParaRPr lang="en-US" sz="1800" b="1" dirty="0">
              <a:solidFill>
                <a:srgbClr val="000000"/>
              </a:solidFill>
            </a:endParaRPr>
          </a:p>
          <a:p>
            <a:r>
              <a:rPr lang="en-US" sz="1800" b="1" dirty="0">
                <a:solidFill>
                  <a:srgbClr val="000000"/>
                </a:solidFill>
              </a:rPr>
              <a:t>8-year Health Care Delivery contract</a:t>
            </a:r>
          </a:p>
          <a:p>
            <a:pPr lvl="1">
              <a:buClr>
                <a:srgbClr val="000000"/>
              </a:buClr>
            </a:pPr>
            <a:r>
              <a:rPr lang="en-US" sz="1500" dirty="0">
                <a:solidFill>
                  <a:srgbClr val="000000"/>
                </a:solidFill>
                <a:latin typeface="Franklin Gothic Book" panose="020B0503020102020204" pitchFamily="34" charset="0"/>
              </a:rPr>
              <a:t>2025 – 2032</a:t>
            </a:r>
          </a:p>
          <a:p>
            <a:endParaRPr lang="en-US" sz="1800" b="1" dirty="0">
              <a:solidFill>
                <a:srgbClr val="000000"/>
              </a:solidFill>
            </a:endParaRPr>
          </a:p>
          <a:p>
            <a:r>
              <a:rPr lang="en-US" sz="1800" b="1" dirty="0">
                <a:solidFill>
                  <a:srgbClr val="000000"/>
                </a:solidFill>
              </a:rPr>
              <a:t>6 states move from East to West Region</a:t>
            </a:r>
            <a:r>
              <a:rPr lang="en-US" sz="1800" dirty="0">
                <a:solidFill>
                  <a:srgbClr val="000000"/>
                </a:solidFill>
              </a:rPr>
              <a:t> </a:t>
            </a:r>
          </a:p>
          <a:p>
            <a:pPr lvl="1">
              <a:buClr>
                <a:srgbClr val="000000"/>
              </a:buClr>
            </a:pPr>
            <a:r>
              <a:rPr lang="en-US" sz="1500" dirty="0">
                <a:solidFill>
                  <a:srgbClr val="000000"/>
                </a:solidFill>
                <a:latin typeface="Franklin Gothic Book" panose="020B0503020102020204" pitchFamily="34" charset="0"/>
              </a:rPr>
              <a:t>~1.1M beneficiaries </a:t>
            </a:r>
          </a:p>
        </p:txBody>
      </p:sp>
    </p:spTree>
    <p:extLst>
      <p:ext uri="{BB962C8B-B14F-4D97-AF65-F5344CB8AC3E}">
        <p14:creationId xmlns:p14="http://schemas.microsoft.com/office/powerpoint/2010/main" val="570295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68DD9-3668-D7E2-33D7-ED1E5AE5C9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B84404-439F-EA6C-2E74-7C9940209685}"/>
              </a:ext>
            </a:extLst>
          </p:cNvPr>
          <p:cNvSpPr>
            <a:spLocks noGrp="1"/>
          </p:cNvSpPr>
          <p:nvPr>
            <p:ph type="title"/>
          </p:nvPr>
        </p:nvSpPr>
        <p:spPr>
          <a:xfrm>
            <a:off x="395744" y="350259"/>
            <a:ext cx="8229600" cy="545002"/>
          </a:xfrm>
        </p:spPr>
        <p:txBody>
          <a:bodyPr anchor="t">
            <a:noAutofit/>
          </a:bodyPr>
          <a:lstStyle/>
          <a:p>
            <a:r>
              <a:rPr lang="en-US" sz="2700" b="1" dirty="0">
                <a:solidFill>
                  <a:srgbClr val="002060"/>
                </a:solidFill>
                <a:ea typeface="Tahoma" panose="020B0604030504040204" pitchFamily="34" charset="0"/>
                <a:cs typeface="Tahoma" panose="020B0604030504040204" pitchFamily="34" charset="0"/>
              </a:rPr>
              <a:t>T-5 Major Contract Overview</a:t>
            </a:r>
            <a:endParaRPr lang="en-US" sz="2700" b="1" dirty="0">
              <a:solidFill>
                <a:srgbClr val="002060"/>
              </a:solidFill>
            </a:endParaRPr>
          </a:p>
        </p:txBody>
      </p:sp>
      <p:sp>
        <p:nvSpPr>
          <p:cNvPr id="4" name="Slide Number Placeholder 3">
            <a:extLst>
              <a:ext uri="{FF2B5EF4-FFF2-40B4-BE49-F238E27FC236}">
                <a16:creationId xmlns:a16="http://schemas.microsoft.com/office/drawing/2014/main" id="{60726FDA-D9E1-7A45-AF57-07AC36B0B8A1}"/>
              </a:ext>
            </a:extLst>
          </p:cNvPr>
          <p:cNvSpPr>
            <a:spLocks noGrp="1"/>
          </p:cNvSpPr>
          <p:nvPr>
            <p:ph type="sldNum" sz="quarter" idx="4"/>
          </p:nvPr>
        </p:nvSpPr>
        <p:spPr>
          <a:xfrm>
            <a:off x="6934200" y="133351"/>
            <a:ext cx="2057400" cy="274637"/>
          </a:xfrm>
          <a:prstGeom prst="rect">
            <a:avLst/>
          </a:prstGeom>
        </p:spPr>
        <p:txBody>
          <a:bodyPr vert="horz" lIns="68580" tIns="34290" rIns="68580" bIns="34290" rtlCol="0" anchor="ctr"/>
          <a:lstStyle>
            <a:defPPr>
              <a:defRPr lang="en-US"/>
            </a:defPPr>
            <a:lvl1pPr marL="0" algn="r" defTabSz="685800" rtl="0" eaLnBrk="1" latinLnBrk="0" hangingPunct="1">
              <a:defRPr sz="12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B8EC6C1D-B94A-4A9A-BD8D-A546578E37EF}" type="slidenum">
              <a:rPr lang="en-US" smtClean="0"/>
              <a:pPr/>
              <a:t>34</a:t>
            </a:fld>
            <a:endParaRPr lang="en-US"/>
          </a:p>
        </p:txBody>
      </p:sp>
      <p:sp>
        <p:nvSpPr>
          <p:cNvPr id="17" name="Rectangle 16">
            <a:extLst>
              <a:ext uri="{FF2B5EF4-FFF2-40B4-BE49-F238E27FC236}">
                <a16:creationId xmlns:a16="http://schemas.microsoft.com/office/drawing/2014/main" id="{C50E5357-3D00-CECD-EF4B-70BC88BBE6E9}"/>
              </a:ext>
            </a:extLst>
          </p:cNvPr>
          <p:cNvSpPr/>
          <p:nvPr/>
        </p:nvSpPr>
        <p:spPr>
          <a:xfrm>
            <a:off x="8254093" y="2996293"/>
            <a:ext cx="742502" cy="4245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4CC9A766-6353-A03C-3DF7-59F964B9F966}"/>
              </a:ext>
            </a:extLst>
          </p:cNvPr>
          <p:cNvSpPr>
            <a:spLocks noGrp="1"/>
          </p:cNvSpPr>
          <p:nvPr>
            <p:ph idx="1"/>
          </p:nvPr>
        </p:nvSpPr>
        <p:spPr>
          <a:xfrm>
            <a:off x="533400" y="1352550"/>
            <a:ext cx="7248101" cy="2704766"/>
          </a:xfrm>
        </p:spPr>
        <p:txBody>
          <a:bodyPr>
            <a:normAutofit/>
          </a:bodyPr>
          <a:lstStyle/>
          <a:p>
            <a:r>
              <a:rPr lang="en-US" sz="1800" b="1" dirty="0">
                <a:solidFill>
                  <a:srgbClr val="000000"/>
                </a:solidFill>
              </a:rPr>
              <a:t>This transition does not affect:</a:t>
            </a:r>
          </a:p>
          <a:p>
            <a:endParaRPr lang="en-US" sz="1800" b="1" dirty="0">
              <a:solidFill>
                <a:srgbClr val="000000"/>
              </a:solidFill>
            </a:endParaRPr>
          </a:p>
          <a:p>
            <a:pPr lvl="1"/>
            <a:r>
              <a:rPr lang="en-US" sz="1500" dirty="0">
                <a:solidFill>
                  <a:srgbClr val="000000"/>
                </a:solidFill>
                <a:latin typeface="Franklin Gothic Book" panose="020B0503020102020204" pitchFamily="34" charset="0"/>
              </a:rPr>
              <a:t>Dual-eligible Medicare/TRICARE beneficiaries (2.2 M)</a:t>
            </a:r>
          </a:p>
          <a:p>
            <a:pPr lvl="1"/>
            <a:r>
              <a:rPr lang="en-US" sz="1500" dirty="0">
                <a:solidFill>
                  <a:srgbClr val="000000"/>
                </a:solidFill>
                <a:latin typeface="Franklin Gothic Book" panose="020B0503020102020204" pitchFamily="34" charset="0"/>
              </a:rPr>
              <a:t>TRICARE Overseas beneficiaries (400 K)</a:t>
            </a:r>
          </a:p>
          <a:p>
            <a:pPr lvl="1"/>
            <a:r>
              <a:rPr lang="en-US" sz="1500" dirty="0">
                <a:solidFill>
                  <a:srgbClr val="000000"/>
                </a:solidFill>
                <a:latin typeface="Franklin Gothic Book" panose="020B0503020102020204" pitchFamily="34" charset="0"/>
              </a:rPr>
              <a:t>Uniformed Services Family Health Plan enrollees (100 K)</a:t>
            </a:r>
          </a:p>
          <a:p>
            <a:pPr lvl="1"/>
            <a:r>
              <a:rPr lang="en-US" sz="1500" dirty="0">
                <a:solidFill>
                  <a:srgbClr val="000000"/>
                </a:solidFill>
                <a:latin typeface="Franklin Gothic Book" panose="020B0503020102020204" pitchFamily="34" charset="0"/>
              </a:rPr>
              <a:t>TRICARE Dental Program </a:t>
            </a:r>
          </a:p>
          <a:p>
            <a:pPr lvl="1"/>
            <a:r>
              <a:rPr lang="en-US" sz="1500" dirty="0">
                <a:solidFill>
                  <a:srgbClr val="000000"/>
                </a:solidFill>
                <a:latin typeface="Franklin Gothic Book" panose="020B0503020102020204" pitchFamily="34" charset="0"/>
              </a:rPr>
              <a:t>Prescription Drug Networks</a:t>
            </a:r>
          </a:p>
        </p:txBody>
      </p:sp>
    </p:spTree>
    <p:extLst>
      <p:ext uri="{BB962C8B-B14F-4D97-AF65-F5344CB8AC3E}">
        <p14:creationId xmlns:p14="http://schemas.microsoft.com/office/powerpoint/2010/main" val="74060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412" y="223793"/>
            <a:ext cx="8229600" cy="857250"/>
          </a:xfrm>
        </p:spPr>
        <p:txBody>
          <a:bodyPr>
            <a:normAutofit/>
          </a:bodyPr>
          <a:lstStyle/>
          <a:p>
            <a:r>
              <a:rPr lang="en-US" sz="2700" b="1" dirty="0"/>
              <a:t>Communications Overview</a:t>
            </a:r>
          </a:p>
        </p:txBody>
      </p:sp>
      <p:sp>
        <p:nvSpPr>
          <p:cNvPr id="3" name="Content Placeholder 2"/>
          <p:cNvSpPr>
            <a:spLocks noGrp="1"/>
          </p:cNvSpPr>
          <p:nvPr>
            <p:ph idx="1"/>
          </p:nvPr>
        </p:nvSpPr>
        <p:spPr>
          <a:xfrm>
            <a:off x="152400" y="971550"/>
            <a:ext cx="8839199" cy="3733800"/>
          </a:xfrm>
        </p:spPr>
        <p:txBody>
          <a:bodyPr vert="horz" wrap="square" lIns="91440" tIns="45720" rIns="91440" bIns="45720" numCol="1" rtlCol="0" anchor="t" anchorCtr="0" compatLnSpc="1">
            <a:prstTxWarp prst="textNoShape">
              <a:avLst/>
            </a:prstTxWarp>
            <a:noAutofit/>
          </a:bodyPr>
          <a:lstStyle/>
          <a:p>
            <a:r>
              <a:rPr lang="en-US" sz="1400" dirty="0"/>
              <a:t>T-5 transition tasks embedded into TRICARE Open Season 11 Nov – 10 Dec; maximize beneficiary attention</a:t>
            </a:r>
          </a:p>
          <a:p>
            <a:pPr marL="742950" lvl="1" indent="-285750">
              <a:buFont typeface="Arial" panose="020B0604020202020204" pitchFamily="34" charset="0"/>
              <a:buChar char="•"/>
            </a:pPr>
            <a:r>
              <a:rPr lang="en-US" sz="1300" b="1" dirty="0">
                <a:latin typeface="Franklin Gothic Book"/>
              </a:rPr>
              <a:t>For active-duty families (ADFMs), many will not be affected by transition</a:t>
            </a:r>
          </a:p>
          <a:p>
            <a:pPr marL="1200150" lvl="2" indent="-285750">
              <a:buFont typeface="Arial" panose="020B0604020202020204" pitchFamily="34" charset="0"/>
              <a:buChar char="•"/>
            </a:pPr>
            <a:r>
              <a:rPr lang="en-US" sz="1300" dirty="0">
                <a:latin typeface="Franklin Gothic Book"/>
              </a:rPr>
              <a:t>East Region = No changes to PCMs or Specialty Network</a:t>
            </a:r>
          </a:p>
          <a:p>
            <a:pPr marL="1200150" lvl="2" indent="-285750">
              <a:buFont typeface="Arial" panose="020B0604020202020204" pitchFamily="34" charset="0"/>
              <a:buChar char="•"/>
            </a:pPr>
            <a:r>
              <a:rPr lang="en-US" sz="1300" dirty="0">
                <a:latin typeface="Franklin Gothic Book"/>
              </a:rPr>
              <a:t>West Region = Many Service members and ADFMs enrolled to MTF, and no transition-induced PCM changes (some specialty care network providers may change)</a:t>
            </a:r>
          </a:p>
          <a:p>
            <a:pPr marL="1200150" lvl="2" indent="-285750">
              <a:buFont typeface="Arial" panose="020B0604020202020204" pitchFamily="34" charset="0"/>
              <a:buChar char="•"/>
            </a:pPr>
            <a:r>
              <a:rPr lang="en-US" sz="1300" dirty="0">
                <a:latin typeface="Franklin Gothic Book"/>
              </a:rPr>
              <a:t>No enrollment fees = No action for recurring payments to TriWest</a:t>
            </a:r>
          </a:p>
          <a:p>
            <a:pPr marL="742950" lvl="1" indent="-285750">
              <a:buFont typeface="Arial" panose="020B0604020202020204" pitchFamily="34" charset="0"/>
              <a:buChar char="•"/>
            </a:pPr>
            <a:r>
              <a:rPr lang="en-US" sz="1300" dirty="0">
                <a:latin typeface="Franklin Gothic Book"/>
              </a:rPr>
              <a:t>For retirees (Prime &amp; Select), TRR, TRS, TYA enrolled </a:t>
            </a:r>
          </a:p>
          <a:p>
            <a:pPr marL="1200150" lvl="2" indent="-285750">
              <a:buFont typeface="Arial" panose="020B0604020202020204" pitchFamily="34" charset="0"/>
              <a:buChar char="•"/>
            </a:pPr>
            <a:r>
              <a:rPr lang="en-US" sz="1300" dirty="0">
                <a:latin typeface="Franklin Gothic Book"/>
              </a:rPr>
              <a:t>East Region = No changes; standard TRICARE and FEDVIP Open Season activities apply</a:t>
            </a:r>
          </a:p>
          <a:p>
            <a:pPr marL="1200150" lvl="2" indent="-285750">
              <a:buFont typeface="Arial" panose="020B0604020202020204" pitchFamily="34" charset="0"/>
              <a:buChar char="•"/>
            </a:pPr>
            <a:r>
              <a:rPr lang="en-US" sz="1300" dirty="0">
                <a:latin typeface="Franklin Gothic Book"/>
              </a:rPr>
              <a:t>West Region Approximately 270K beneficiaries using credit card or bank EFT paying recurring enrollment/premium fees must authorize TW to collect those fees</a:t>
            </a:r>
          </a:p>
          <a:p>
            <a:pPr lvl="3">
              <a:buFont typeface="Arial" panose="05000000000000000000" pitchFamily="2" charset="2"/>
              <a:buChar char="•"/>
            </a:pPr>
            <a:r>
              <a:rPr lang="en-US" sz="1300" dirty="0">
                <a:latin typeface="Franklin Gothic Book"/>
              </a:rPr>
              <a:t>Cohort paying by military pay allotment = No action required</a:t>
            </a:r>
          </a:p>
          <a:p>
            <a:pPr lvl="3">
              <a:buFont typeface="Arial" panose="05000000000000000000" pitchFamily="2" charset="2"/>
              <a:buChar char="•"/>
            </a:pPr>
            <a:r>
              <a:rPr lang="en-US" sz="1300" dirty="0">
                <a:solidFill>
                  <a:srgbClr val="454545"/>
                </a:solidFill>
                <a:latin typeface="Franklin Gothic Book"/>
              </a:rPr>
              <a:t>Comprehensive outreach -- Articles, webinar, social media, email, postal letter directed at this cohort; Automatic Payment Authorization Form - </a:t>
            </a:r>
            <a:r>
              <a:rPr lang="en-US" sz="1300" dirty="0" err="1">
                <a:solidFill>
                  <a:srgbClr val="454545"/>
                </a:solidFill>
                <a:latin typeface="Franklin Gothic Book"/>
              </a:rPr>
              <a:t>tricare.mil</a:t>
            </a:r>
            <a:r>
              <a:rPr lang="en-US" sz="1300" dirty="0">
                <a:solidFill>
                  <a:srgbClr val="454545"/>
                </a:solidFill>
                <a:latin typeface="Franklin Gothic Book"/>
              </a:rPr>
              <a:t>/west</a:t>
            </a:r>
            <a:endParaRPr lang="en-US" sz="1300" dirty="0">
              <a:latin typeface="Franklin Gothic Book"/>
            </a:endParaRPr>
          </a:p>
          <a:p>
            <a:pPr lvl="1">
              <a:buFont typeface="Arial" panose="05000000000000000000" pitchFamily="2" charset="2"/>
              <a:buChar char="•"/>
            </a:pPr>
            <a:r>
              <a:rPr lang="en-US" sz="1300" dirty="0">
                <a:latin typeface="Franklin Gothic Book"/>
              </a:rPr>
              <a:t>ADFMs and Retirees enrolled to civilian PCMs in West =</a:t>
            </a:r>
            <a:r>
              <a:rPr lang="en-US" sz="1300" b="1" dirty="0">
                <a:latin typeface="Franklin Gothic Book"/>
              </a:rPr>
              <a:t> ~ </a:t>
            </a:r>
            <a:r>
              <a:rPr lang="en-US" sz="1300" dirty="0">
                <a:latin typeface="Franklin Gothic Book"/>
              </a:rPr>
              <a:t>250,000; TRIWEST is matching their network providers (incoming) against HealthNet network providers (outgoing) in November; will target communications to individuals who may need to change PCM</a:t>
            </a:r>
          </a:p>
          <a:p>
            <a:pPr lvl="1">
              <a:buFont typeface="Arial" panose="05000000000000000000" pitchFamily="2" charset="2"/>
              <a:buChar char="•"/>
            </a:pPr>
            <a:endParaRPr lang="en-US" sz="1313" dirty="0">
              <a:solidFill>
                <a:srgbClr val="454545"/>
              </a:solidFill>
              <a:latin typeface="Franklin Gothic Book"/>
              <a:cs typeface="Calibri"/>
            </a:endParaRPr>
          </a:p>
          <a:p>
            <a:endParaRPr lang="en-US" sz="3450" b="1" dirty="0">
              <a:latin typeface="Aptos Narrow" panose="020B0004020202020204" pitchFamily="34" charset="0"/>
              <a:cs typeface="Calibri" panose="020F0502020204030204" pitchFamily="34" charset="0"/>
            </a:endParaRPr>
          </a:p>
        </p:txBody>
      </p:sp>
      <p:sp>
        <p:nvSpPr>
          <p:cNvPr id="5" name="Slide Number Placeholder 2">
            <a:extLst>
              <a:ext uri="{FF2B5EF4-FFF2-40B4-BE49-F238E27FC236}">
                <a16:creationId xmlns:a16="http://schemas.microsoft.com/office/drawing/2014/main" id="{2A4143CC-29A5-6211-FE8B-B7739B09311A}"/>
              </a:ext>
            </a:extLst>
          </p:cNvPr>
          <p:cNvSpPr>
            <a:spLocks noGrp="1"/>
          </p:cNvSpPr>
          <p:nvPr>
            <p:ph type="sldNum" sz="quarter" idx="4"/>
          </p:nvPr>
        </p:nvSpPr>
        <p:spPr>
          <a:xfrm>
            <a:off x="6934200" y="133350"/>
            <a:ext cx="20574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C6C1D-B94A-4A9A-BD8D-A546578E37EF}" type="slidenum">
              <a:rPr kumimoji="0" lang="en-US" sz="1200" b="0" i="0" u="none" strike="noStrike" kern="1200" cap="none" spc="0" normalizeH="0" baseline="0" noProof="0" smtClean="0">
                <a:ln>
                  <a:noFill/>
                </a:ln>
                <a:solidFill>
                  <a:srgbClr val="283446">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283446">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351498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148589"/>
            <a:ext cx="7955280" cy="1590179"/>
          </a:xfrm>
          <a:prstGeom prst="rect">
            <a:avLst/>
          </a:prstGeom>
        </p:spPr>
        <p:txBody>
          <a:bodyPr vert="horz" wrap="square" lIns="0" tIns="12700" rIns="0" bIns="0" rtlCol="0">
            <a:spAutoFit/>
          </a:bodyPr>
          <a:lstStyle/>
          <a:p>
            <a:pPr marL="355600" marR="5080" indent="-342900">
              <a:lnSpc>
                <a:spcPct val="100000"/>
              </a:lnSpc>
              <a:spcBef>
                <a:spcPts val="100"/>
              </a:spcBef>
              <a:buClr>
                <a:srgbClr val="572830"/>
              </a:buClr>
              <a:buSzPct val="125000"/>
              <a:buFont typeface="Arial"/>
              <a:buChar char="•"/>
              <a:tabLst>
                <a:tab pos="355600" algn="l"/>
              </a:tabLst>
            </a:pPr>
            <a:r>
              <a:rPr dirty="0">
                <a:solidFill>
                  <a:srgbClr val="454545"/>
                </a:solidFill>
                <a:latin typeface="Franklin Gothic Book"/>
                <a:cs typeface="Franklin Gothic Book"/>
              </a:rPr>
              <a:t>Ensure</a:t>
            </a:r>
            <a:r>
              <a:rPr spc="-45" dirty="0">
                <a:solidFill>
                  <a:srgbClr val="454545"/>
                </a:solidFill>
                <a:latin typeface="Franklin Gothic Book"/>
                <a:cs typeface="Franklin Gothic Book"/>
              </a:rPr>
              <a:t> </a:t>
            </a:r>
            <a:r>
              <a:rPr dirty="0">
                <a:solidFill>
                  <a:srgbClr val="454545"/>
                </a:solidFill>
                <a:latin typeface="Franklin Gothic Book"/>
                <a:cs typeface="Franklin Gothic Book"/>
              </a:rPr>
              <a:t>your</a:t>
            </a:r>
            <a:r>
              <a:rPr spc="-40" dirty="0">
                <a:solidFill>
                  <a:srgbClr val="454545"/>
                </a:solidFill>
                <a:latin typeface="Franklin Gothic Book"/>
                <a:cs typeface="Franklin Gothic Book"/>
              </a:rPr>
              <a:t> </a:t>
            </a:r>
            <a:r>
              <a:rPr dirty="0">
                <a:solidFill>
                  <a:srgbClr val="454545"/>
                </a:solidFill>
                <a:latin typeface="Franklin Gothic Book"/>
                <a:cs typeface="Franklin Gothic Book"/>
              </a:rPr>
              <a:t>address,</a:t>
            </a:r>
            <a:r>
              <a:rPr spc="-20" dirty="0">
                <a:solidFill>
                  <a:srgbClr val="454545"/>
                </a:solidFill>
                <a:latin typeface="Franklin Gothic Book"/>
                <a:cs typeface="Franklin Gothic Book"/>
              </a:rPr>
              <a:t> </a:t>
            </a:r>
            <a:r>
              <a:rPr dirty="0">
                <a:solidFill>
                  <a:srgbClr val="454545"/>
                </a:solidFill>
                <a:latin typeface="Franklin Gothic Book"/>
                <a:cs typeface="Franklin Gothic Book"/>
              </a:rPr>
              <a:t>email,</a:t>
            </a:r>
            <a:r>
              <a:rPr spc="-35" dirty="0">
                <a:solidFill>
                  <a:srgbClr val="454545"/>
                </a:solidFill>
                <a:latin typeface="Franklin Gothic Book"/>
                <a:cs typeface="Franklin Gothic Book"/>
              </a:rPr>
              <a:t> </a:t>
            </a:r>
            <a:r>
              <a:rPr dirty="0">
                <a:solidFill>
                  <a:srgbClr val="454545"/>
                </a:solidFill>
                <a:latin typeface="Franklin Gothic Book"/>
                <a:cs typeface="Franklin Gothic Book"/>
              </a:rPr>
              <a:t>and</a:t>
            </a:r>
            <a:r>
              <a:rPr spc="-35" dirty="0">
                <a:solidFill>
                  <a:srgbClr val="454545"/>
                </a:solidFill>
                <a:latin typeface="Franklin Gothic Book"/>
                <a:cs typeface="Franklin Gothic Book"/>
              </a:rPr>
              <a:t> </a:t>
            </a:r>
            <a:r>
              <a:rPr dirty="0">
                <a:solidFill>
                  <a:srgbClr val="454545"/>
                </a:solidFill>
                <a:latin typeface="Franklin Gothic Book"/>
                <a:cs typeface="Franklin Gothic Book"/>
              </a:rPr>
              <a:t>phone</a:t>
            </a:r>
            <a:r>
              <a:rPr spc="-45" dirty="0">
                <a:solidFill>
                  <a:srgbClr val="454545"/>
                </a:solidFill>
                <a:latin typeface="Franklin Gothic Book"/>
                <a:cs typeface="Franklin Gothic Book"/>
              </a:rPr>
              <a:t> </a:t>
            </a:r>
            <a:r>
              <a:rPr dirty="0">
                <a:solidFill>
                  <a:srgbClr val="454545"/>
                </a:solidFill>
                <a:latin typeface="Franklin Gothic Book"/>
                <a:cs typeface="Franklin Gothic Book"/>
              </a:rPr>
              <a:t>number</a:t>
            </a:r>
            <a:r>
              <a:rPr spc="-35" dirty="0">
                <a:solidFill>
                  <a:srgbClr val="454545"/>
                </a:solidFill>
                <a:latin typeface="Franklin Gothic Book"/>
                <a:cs typeface="Franklin Gothic Book"/>
              </a:rPr>
              <a:t> </a:t>
            </a:r>
            <a:r>
              <a:rPr dirty="0">
                <a:solidFill>
                  <a:srgbClr val="454545"/>
                </a:solidFill>
                <a:latin typeface="Franklin Gothic Book"/>
                <a:cs typeface="Franklin Gothic Book"/>
              </a:rPr>
              <a:t>are</a:t>
            </a:r>
            <a:r>
              <a:rPr spc="-30" dirty="0">
                <a:solidFill>
                  <a:srgbClr val="454545"/>
                </a:solidFill>
                <a:latin typeface="Franklin Gothic Book"/>
                <a:cs typeface="Franklin Gothic Book"/>
              </a:rPr>
              <a:t> </a:t>
            </a:r>
            <a:r>
              <a:rPr spc="-10" dirty="0">
                <a:solidFill>
                  <a:srgbClr val="454545"/>
                </a:solidFill>
                <a:latin typeface="Franklin Gothic Book"/>
                <a:cs typeface="Franklin Gothic Book"/>
              </a:rPr>
              <a:t>up-</a:t>
            </a:r>
            <a:r>
              <a:rPr spc="-20" dirty="0">
                <a:solidFill>
                  <a:srgbClr val="454545"/>
                </a:solidFill>
                <a:latin typeface="Franklin Gothic Book"/>
                <a:cs typeface="Franklin Gothic Book"/>
              </a:rPr>
              <a:t>to-</a:t>
            </a:r>
            <a:r>
              <a:rPr dirty="0">
                <a:solidFill>
                  <a:srgbClr val="454545"/>
                </a:solidFill>
                <a:latin typeface="Franklin Gothic Book"/>
                <a:cs typeface="Franklin Gothic Book"/>
              </a:rPr>
              <a:t>date</a:t>
            </a:r>
            <a:r>
              <a:rPr spc="-45" dirty="0">
                <a:solidFill>
                  <a:srgbClr val="454545"/>
                </a:solidFill>
                <a:latin typeface="Franklin Gothic Book"/>
                <a:cs typeface="Franklin Gothic Book"/>
              </a:rPr>
              <a:t> </a:t>
            </a:r>
            <a:r>
              <a:rPr spc="-25" dirty="0">
                <a:solidFill>
                  <a:srgbClr val="454545"/>
                </a:solidFill>
                <a:latin typeface="Franklin Gothic Book"/>
                <a:cs typeface="Franklin Gothic Book"/>
              </a:rPr>
              <a:t>in </a:t>
            </a:r>
            <a:r>
              <a:rPr spc="-10" dirty="0">
                <a:solidFill>
                  <a:srgbClr val="454545"/>
                </a:solidFill>
                <a:latin typeface="Franklin Gothic Book"/>
                <a:cs typeface="Franklin Gothic Book"/>
              </a:rPr>
              <a:t>DEERS</a:t>
            </a:r>
            <a:endParaRPr dirty="0">
              <a:latin typeface="Franklin Gothic Book"/>
              <a:cs typeface="Franklin Gothic Book"/>
            </a:endParaRPr>
          </a:p>
          <a:p>
            <a:pPr marL="354965" indent="-342265">
              <a:lnSpc>
                <a:spcPct val="100000"/>
              </a:lnSpc>
              <a:spcBef>
                <a:spcPts val="530"/>
              </a:spcBef>
              <a:buClr>
                <a:srgbClr val="572830"/>
              </a:buClr>
              <a:buSzPct val="125000"/>
              <a:buFont typeface="Arial"/>
              <a:buChar char="•"/>
              <a:tabLst>
                <a:tab pos="354965" algn="l"/>
              </a:tabLst>
            </a:pPr>
            <a:r>
              <a:rPr dirty="0">
                <a:solidFill>
                  <a:srgbClr val="454545"/>
                </a:solidFill>
                <a:latin typeface="Franklin Gothic Book"/>
                <a:cs typeface="Franklin Gothic Book"/>
              </a:rPr>
              <a:t>Keep</a:t>
            </a:r>
            <a:r>
              <a:rPr spc="-55" dirty="0">
                <a:solidFill>
                  <a:srgbClr val="454545"/>
                </a:solidFill>
                <a:latin typeface="Franklin Gothic Book"/>
                <a:cs typeface="Franklin Gothic Book"/>
              </a:rPr>
              <a:t> </a:t>
            </a:r>
            <a:r>
              <a:rPr dirty="0">
                <a:solidFill>
                  <a:srgbClr val="454545"/>
                </a:solidFill>
                <a:latin typeface="Franklin Gothic Book"/>
                <a:cs typeface="Franklin Gothic Book"/>
              </a:rPr>
              <a:t>an</a:t>
            </a:r>
            <a:r>
              <a:rPr spc="-75" dirty="0">
                <a:solidFill>
                  <a:srgbClr val="454545"/>
                </a:solidFill>
                <a:latin typeface="Franklin Gothic Book"/>
                <a:cs typeface="Franklin Gothic Book"/>
              </a:rPr>
              <a:t> </a:t>
            </a:r>
            <a:r>
              <a:rPr dirty="0">
                <a:solidFill>
                  <a:srgbClr val="454545"/>
                </a:solidFill>
                <a:latin typeface="Franklin Gothic Book"/>
                <a:cs typeface="Franklin Gothic Book"/>
              </a:rPr>
              <a:t>eye</a:t>
            </a:r>
            <a:r>
              <a:rPr spc="-60" dirty="0">
                <a:solidFill>
                  <a:srgbClr val="454545"/>
                </a:solidFill>
                <a:latin typeface="Franklin Gothic Book"/>
                <a:cs typeface="Franklin Gothic Book"/>
              </a:rPr>
              <a:t> </a:t>
            </a:r>
            <a:r>
              <a:rPr dirty="0">
                <a:solidFill>
                  <a:srgbClr val="454545"/>
                </a:solidFill>
                <a:latin typeface="Franklin Gothic Book"/>
                <a:cs typeface="Franklin Gothic Book"/>
              </a:rPr>
              <a:t>out</a:t>
            </a:r>
            <a:r>
              <a:rPr spc="-80" dirty="0">
                <a:solidFill>
                  <a:srgbClr val="454545"/>
                </a:solidFill>
                <a:latin typeface="Franklin Gothic Book"/>
                <a:cs typeface="Franklin Gothic Book"/>
              </a:rPr>
              <a:t> </a:t>
            </a:r>
            <a:r>
              <a:rPr dirty="0">
                <a:solidFill>
                  <a:srgbClr val="454545"/>
                </a:solidFill>
                <a:latin typeface="Franklin Gothic Book"/>
                <a:cs typeface="Franklin Gothic Book"/>
              </a:rPr>
              <a:t>for</a:t>
            </a:r>
            <a:r>
              <a:rPr spc="-70" dirty="0">
                <a:solidFill>
                  <a:srgbClr val="454545"/>
                </a:solidFill>
                <a:latin typeface="Franklin Gothic Book"/>
                <a:cs typeface="Franklin Gothic Book"/>
              </a:rPr>
              <a:t> </a:t>
            </a:r>
            <a:r>
              <a:rPr dirty="0">
                <a:solidFill>
                  <a:srgbClr val="454545"/>
                </a:solidFill>
                <a:latin typeface="Franklin Gothic Book"/>
                <a:cs typeface="Franklin Gothic Book"/>
              </a:rPr>
              <a:t>key</a:t>
            </a:r>
            <a:r>
              <a:rPr spc="-75" dirty="0">
                <a:solidFill>
                  <a:srgbClr val="454545"/>
                </a:solidFill>
                <a:latin typeface="Franklin Gothic Book"/>
                <a:cs typeface="Franklin Gothic Book"/>
              </a:rPr>
              <a:t> </a:t>
            </a:r>
            <a:r>
              <a:rPr dirty="0">
                <a:solidFill>
                  <a:srgbClr val="454545"/>
                </a:solidFill>
                <a:latin typeface="Franklin Gothic Book"/>
                <a:cs typeface="Franklin Gothic Book"/>
              </a:rPr>
              <a:t>communications</a:t>
            </a:r>
            <a:r>
              <a:rPr spc="-80" dirty="0">
                <a:solidFill>
                  <a:srgbClr val="454545"/>
                </a:solidFill>
                <a:latin typeface="Franklin Gothic Book"/>
                <a:cs typeface="Franklin Gothic Book"/>
              </a:rPr>
              <a:t> </a:t>
            </a:r>
            <a:r>
              <a:rPr dirty="0">
                <a:solidFill>
                  <a:srgbClr val="454545"/>
                </a:solidFill>
                <a:latin typeface="Franklin Gothic Book"/>
                <a:cs typeface="Franklin Gothic Book"/>
              </a:rPr>
              <a:t>from</a:t>
            </a:r>
            <a:r>
              <a:rPr spc="-70" dirty="0">
                <a:solidFill>
                  <a:srgbClr val="454545"/>
                </a:solidFill>
                <a:latin typeface="Franklin Gothic Book"/>
                <a:cs typeface="Franklin Gothic Book"/>
              </a:rPr>
              <a:t> </a:t>
            </a:r>
            <a:r>
              <a:rPr spc="-10" dirty="0">
                <a:solidFill>
                  <a:srgbClr val="454545"/>
                </a:solidFill>
                <a:latin typeface="Franklin Gothic Book"/>
                <a:cs typeface="Franklin Gothic Book"/>
              </a:rPr>
              <a:t>TRICARE</a:t>
            </a:r>
            <a:endParaRPr dirty="0">
              <a:latin typeface="Franklin Gothic Book"/>
              <a:cs typeface="Franklin Gothic Book"/>
            </a:endParaRPr>
          </a:p>
          <a:p>
            <a:pPr marL="355600" marR="394970" indent="-342900">
              <a:lnSpc>
                <a:spcPct val="100000"/>
              </a:lnSpc>
              <a:spcBef>
                <a:spcPts val="525"/>
              </a:spcBef>
              <a:buClr>
                <a:srgbClr val="572830"/>
              </a:buClr>
              <a:buSzPct val="125000"/>
              <a:buFont typeface="Arial"/>
              <a:buChar char="•"/>
              <a:tabLst>
                <a:tab pos="355600" algn="l"/>
              </a:tabLst>
            </a:pPr>
            <a:r>
              <a:rPr dirty="0">
                <a:solidFill>
                  <a:srgbClr val="454545"/>
                </a:solidFill>
                <a:latin typeface="Franklin Gothic Book"/>
                <a:cs typeface="Franklin Gothic Book"/>
              </a:rPr>
              <a:t>If</a:t>
            </a:r>
            <a:r>
              <a:rPr spc="-40" dirty="0">
                <a:solidFill>
                  <a:srgbClr val="454545"/>
                </a:solidFill>
                <a:latin typeface="Franklin Gothic Book"/>
                <a:cs typeface="Franklin Gothic Book"/>
              </a:rPr>
              <a:t> </a:t>
            </a:r>
            <a:r>
              <a:rPr dirty="0">
                <a:solidFill>
                  <a:srgbClr val="454545"/>
                </a:solidFill>
                <a:latin typeface="Franklin Gothic Book"/>
                <a:cs typeface="Franklin Gothic Book"/>
              </a:rPr>
              <a:t>not</a:t>
            </a:r>
            <a:r>
              <a:rPr spc="-60" dirty="0">
                <a:solidFill>
                  <a:srgbClr val="454545"/>
                </a:solidFill>
                <a:latin typeface="Franklin Gothic Book"/>
                <a:cs typeface="Franklin Gothic Book"/>
              </a:rPr>
              <a:t> </a:t>
            </a:r>
            <a:r>
              <a:rPr dirty="0">
                <a:solidFill>
                  <a:srgbClr val="454545"/>
                </a:solidFill>
                <a:latin typeface="Franklin Gothic Book"/>
                <a:cs typeface="Franklin Gothic Book"/>
              </a:rPr>
              <a:t>on</a:t>
            </a:r>
            <a:r>
              <a:rPr spc="-60" dirty="0">
                <a:solidFill>
                  <a:srgbClr val="454545"/>
                </a:solidFill>
                <a:latin typeface="Franklin Gothic Book"/>
                <a:cs typeface="Franklin Gothic Book"/>
              </a:rPr>
              <a:t> </a:t>
            </a:r>
            <a:r>
              <a:rPr dirty="0">
                <a:solidFill>
                  <a:srgbClr val="454545"/>
                </a:solidFill>
                <a:latin typeface="Franklin Gothic Book"/>
                <a:cs typeface="Franklin Gothic Book"/>
              </a:rPr>
              <a:t>allotment,</a:t>
            </a:r>
            <a:r>
              <a:rPr spc="-50" dirty="0">
                <a:solidFill>
                  <a:srgbClr val="454545"/>
                </a:solidFill>
                <a:latin typeface="Franklin Gothic Book"/>
                <a:cs typeface="Franklin Gothic Book"/>
              </a:rPr>
              <a:t> </a:t>
            </a:r>
            <a:r>
              <a:rPr dirty="0">
                <a:solidFill>
                  <a:srgbClr val="454545"/>
                </a:solidFill>
                <a:latin typeface="Franklin Gothic Book"/>
                <a:cs typeface="Franklin Gothic Book"/>
              </a:rPr>
              <a:t>update</a:t>
            </a:r>
            <a:r>
              <a:rPr spc="-55" dirty="0">
                <a:solidFill>
                  <a:srgbClr val="454545"/>
                </a:solidFill>
                <a:latin typeface="Franklin Gothic Book"/>
                <a:cs typeface="Franklin Gothic Book"/>
              </a:rPr>
              <a:t> </a:t>
            </a:r>
            <a:r>
              <a:rPr dirty="0">
                <a:solidFill>
                  <a:srgbClr val="454545"/>
                </a:solidFill>
                <a:latin typeface="Franklin Gothic Book"/>
                <a:cs typeface="Franklin Gothic Book"/>
              </a:rPr>
              <a:t>your</a:t>
            </a:r>
            <a:r>
              <a:rPr spc="-60" dirty="0">
                <a:solidFill>
                  <a:srgbClr val="454545"/>
                </a:solidFill>
                <a:latin typeface="Franklin Gothic Book"/>
                <a:cs typeface="Franklin Gothic Book"/>
              </a:rPr>
              <a:t> </a:t>
            </a:r>
            <a:r>
              <a:rPr dirty="0">
                <a:solidFill>
                  <a:srgbClr val="454545"/>
                </a:solidFill>
                <a:latin typeface="Franklin Gothic Book"/>
                <a:cs typeface="Franklin Gothic Book"/>
              </a:rPr>
              <a:t>payment</a:t>
            </a:r>
            <a:r>
              <a:rPr spc="-55" dirty="0">
                <a:solidFill>
                  <a:srgbClr val="454545"/>
                </a:solidFill>
                <a:latin typeface="Franklin Gothic Book"/>
                <a:cs typeface="Franklin Gothic Book"/>
              </a:rPr>
              <a:t> </a:t>
            </a:r>
            <a:r>
              <a:rPr dirty="0">
                <a:solidFill>
                  <a:srgbClr val="454545"/>
                </a:solidFill>
                <a:latin typeface="Franklin Gothic Book"/>
                <a:cs typeface="Franklin Gothic Book"/>
              </a:rPr>
              <a:t>information</a:t>
            </a:r>
            <a:r>
              <a:rPr spc="-65" dirty="0">
                <a:solidFill>
                  <a:srgbClr val="454545"/>
                </a:solidFill>
                <a:latin typeface="Franklin Gothic Book"/>
                <a:cs typeface="Franklin Gothic Book"/>
              </a:rPr>
              <a:t> </a:t>
            </a:r>
            <a:r>
              <a:rPr dirty="0">
                <a:solidFill>
                  <a:srgbClr val="454545"/>
                </a:solidFill>
                <a:latin typeface="Franklin Gothic Book"/>
                <a:cs typeface="Franklin Gothic Book"/>
              </a:rPr>
              <a:t>with</a:t>
            </a:r>
            <a:r>
              <a:rPr spc="-55" dirty="0">
                <a:solidFill>
                  <a:srgbClr val="454545"/>
                </a:solidFill>
                <a:latin typeface="Franklin Gothic Book"/>
                <a:cs typeface="Franklin Gothic Book"/>
              </a:rPr>
              <a:t> </a:t>
            </a:r>
            <a:r>
              <a:rPr spc="-25" dirty="0">
                <a:solidFill>
                  <a:srgbClr val="454545"/>
                </a:solidFill>
                <a:latin typeface="Franklin Gothic Book"/>
                <a:cs typeface="Franklin Gothic Book"/>
              </a:rPr>
              <a:t>the </a:t>
            </a:r>
            <a:r>
              <a:rPr dirty="0">
                <a:solidFill>
                  <a:srgbClr val="454545"/>
                </a:solidFill>
                <a:latin typeface="Franklin Gothic Book"/>
                <a:cs typeface="Franklin Gothic Book"/>
              </a:rPr>
              <a:t>new</a:t>
            </a:r>
            <a:r>
              <a:rPr spc="-55" dirty="0">
                <a:solidFill>
                  <a:srgbClr val="454545"/>
                </a:solidFill>
                <a:latin typeface="Franklin Gothic Book"/>
                <a:cs typeface="Franklin Gothic Book"/>
              </a:rPr>
              <a:t> </a:t>
            </a:r>
            <a:r>
              <a:rPr dirty="0">
                <a:solidFill>
                  <a:srgbClr val="454545"/>
                </a:solidFill>
                <a:latin typeface="Franklin Gothic Book"/>
                <a:cs typeface="Franklin Gothic Book"/>
              </a:rPr>
              <a:t>contractor</a:t>
            </a:r>
            <a:r>
              <a:rPr spc="-75" dirty="0">
                <a:solidFill>
                  <a:srgbClr val="454545"/>
                </a:solidFill>
                <a:latin typeface="Franklin Gothic Book"/>
                <a:cs typeface="Franklin Gothic Book"/>
              </a:rPr>
              <a:t> </a:t>
            </a:r>
            <a:r>
              <a:rPr dirty="0">
                <a:solidFill>
                  <a:srgbClr val="454545"/>
                </a:solidFill>
                <a:latin typeface="Franklin Gothic Book"/>
                <a:cs typeface="Franklin Gothic Book"/>
              </a:rPr>
              <a:t>when</a:t>
            </a:r>
            <a:r>
              <a:rPr spc="-55" dirty="0">
                <a:solidFill>
                  <a:srgbClr val="454545"/>
                </a:solidFill>
                <a:latin typeface="Franklin Gothic Book"/>
                <a:cs typeface="Franklin Gothic Book"/>
              </a:rPr>
              <a:t> </a:t>
            </a:r>
            <a:r>
              <a:rPr spc="-10" dirty="0">
                <a:solidFill>
                  <a:srgbClr val="454545"/>
                </a:solidFill>
                <a:latin typeface="Franklin Gothic Book"/>
                <a:cs typeface="Franklin Gothic Book"/>
              </a:rPr>
              <a:t>directed</a:t>
            </a:r>
            <a:endParaRPr dirty="0">
              <a:latin typeface="Franklin Gothic Book"/>
              <a:cs typeface="Franklin Gothic Book"/>
            </a:endParaRPr>
          </a:p>
          <a:p>
            <a:pPr marL="354965" indent="-342265">
              <a:lnSpc>
                <a:spcPct val="100000"/>
              </a:lnSpc>
              <a:spcBef>
                <a:spcPts val="530"/>
              </a:spcBef>
              <a:buClr>
                <a:srgbClr val="572830"/>
              </a:buClr>
              <a:buSzPct val="125000"/>
              <a:buFont typeface="Arial"/>
              <a:buChar char="•"/>
              <a:tabLst>
                <a:tab pos="354965" algn="l"/>
              </a:tabLst>
            </a:pPr>
            <a:r>
              <a:rPr dirty="0">
                <a:solidFill>
                  <a:srgbClr val="454545"/>
                </a:solidFill>
                <a:latin typeface="Franklin Gothic Book"/>
                <a:cs typeface="Franklin Gothic Book"/>
              </a:rPr>
              <a:t>Help</a:t>
            </a:r>
            <a:r>
              <a:rPr spc="-40" dirty="0">
                <a:solidFill>
                  <a:srgbClr val="454545"/>
                </a:solidFill>
                <a:latin typeface="Franklin Gothic Book"/>
                <a:cs typeface="Franklin Gothic Book"/>
              </a:rPr>
              <a:t> </a:t>
            </a:r>
            <a:r>
              <a:rPr dirty="0">
                <a:solidFill>
                  <a:srgbClr val="454545"/>
                </a:solidFill>
                <a:latin typeface="Franklin Gothic Book"/>
                <a:cs typeface="Franklin Gothic Book"/>
              </a:rPr>
              <a:t>us</a:t>
            </a:r>
            <a:r>
              <a:rPr spc="-45" dirty="0">
                <a:solidFill>
                  <a:srgbClr val="454545"/>
                </a:solidFill>
                <a:latin typeface="Franklin Gothic Book"/>
                <a:cs typeface="Franklin Gothic Book"/>
              </a:rPr>
              <a:t> </a:t>
            </a:r>
            <a:r>
              <a:rPr dirty="0">
                <a:solidFill>
                  <a:srgbClr val="454545"/>
                </a:solidFill>
                <a:latin typeface="Franklin Gothic Book"/>
                <a:cs typeface="Franklin Gothic Book"/>
              </a:rPr>
              <a:t>spread</a:t>
            </a:r>
            <a:r>
              <a:rPr spc="-30" dirty="0">
                <a:solidFill>
                  <a:srgbClr val="454545"/>
                </a:solidFill>
                <a:latin typeface="Franklin Gothic Book"/>
                <a:cs typeface="Franklin Gothic Book"/>
              </a:rPr>
              <a:t> </a:t>
            </a:r>
            <a:r>
              <a:rPr dirty="0">
                <a:solidFill>
                  <a:srgbClr val="454545"/>
                </a:solidFill>
                <a:latin typeface="Franklin Gothic Book"/>
                <a:cs typeface="Franklin Gothic Book"/>
              </a:rPr>
              <a:t>the</a:t>
            </a:r>
            <a:r>
              <a:rPr spc="-40" dirty="0">
                <a:solidFill>
                  <a:srgbClr val="454545"/>
                </a:solidFill>
                <a:latin typeface="Franklin Gothic Book"/>
                <a:cs typeface="Franklin Gothic Book"/>
              </a:rPr>
              <a:t> </a:t>
            </a:r>
            <a:r>
              <a:rPr dirty="0">
                <a:solidFill>
                  <a:srgbClr val="454545"/>
                </a:solidFill>
                <a:latin typeface="Franklin Gothic Book"/>
                <a:cs typeface="Franklin Gothic Book"/>
              </a:rPr>
              <a:t>word</a:t>
            </a:r>
            <a:r>
              <a:rPr spc="-40" dirty="0">
                <a:solidFill>
                  <a:srgbClr val="454545"/>
                </a:solidFill>
                <a:latin typeface="Franklin Gothic Book"/>
                <a:cs typeface="Franklin Gothic Book"/>
              </a:rPr>
              <a:t> </a:t>
            </a:r>
            <a:r>
              <a:rPr dirty="0">
                <a:solidFill>
                  <a:srgbClr val="454545"/>
                </a:solidFill>
                <a:latin typeface="Franklin Gothic Book"/>
                <a:cs typeface="Franklin Gothic Book"/>
              </a:rPr>
              <a:t>amongst</a:t>
            </a:r>
            <a:r>
              <a:rPr spc="-55" dirty="0">
                <a:solidFill>
                  <a:srgbClr val="454545"/>
                </a:solidFill>
                <a:latin typeface="Franklin Gothic Book"/>
                <a:cs typeface="Franklin Gothic Book"/>
              </a:rPr>
              <a:t> </a:t>
            </a:r>
            <a:r>
              <a:rPr dirty="0">
                <a:solidFill>
                  <a:srgbClr val="454545"/>
                </a:solidFill>
                <a:latin typeface="Franklin Gothic Book"/>
                <a:cs typeface="Franklin Gothic Book"/>
              </a:rPr>
              <a:t>your</a:t>
            </a:r>
            <a:r>
              <a:rPr spc="-45" dirty="0">
                <a:solidFill>
                  <a:srgbClr val="454545"/>
                </a:solidFill>
                <a:latin typeface="Franklin Gothic Book"/>
                <a:cs typeface="Franklin Gothic Book"/>
              </a:rPr>
              <a:t> </a:t>
            </a:r>
            <a:r>
              <a:rPr spc="-10" dirty="0">
                <a:solidFill>
                  <a:srgbClr val="454545"/>
                </a:solidFill>
                <a:latin typeface="Franklin Gothic Book"/>
                <a:cs typeface="Franklin Gothic Book"/>
              </a:rPr>
              <a:t>communities</a:t>
            </a:r>
            <a:endParaRPr dirty="0">
              <a:latin typeface="Franklin Gothic Book"/>
              <a:cs typeface="Franklin Gothic Book"/>
            </a:endParaRPr>
          </a:p>
        </p:txBody>
      </p:sp>
      <p:sp>
        <p:nvSpPr>
          <p:cNvPr id="3" name="object 3"/>
          <p:cNvSpPr txBox="1">
            <a:spLocks noGrp="1"/>
          </p:cNvSpPr>
          <p:nvPr>
            <p:ph type="title"/>
          </p:nvPr>
        </p:nvSpPr>
        <p:spPr>
          <a:xfrm>
            <a:off x="535940" y="325247"/>
            <a:ext cx="5680710" cy="428322"/>
          </a:xfrm>
          <a:prstGeom prst="rect">
            <a:avLst/>
          </a:prstGeom>
        </p:spPr>
        <p:txBody>
          <a:bodyPr vert="horz" wrap="square" lIns="0" tIns="12700" rIns="0" bIns="0" rtlCol="0">
            <a:spAutoFit/>
          </a:bodyPr>
          <a:lstStyle/>
          <a:p>
            <a:pPr marL="12700">
              <a:lnSpc>
                <a:spcPct val="100000"/>
              </a:lnSpc>
              <a:spcBef>
                <a:spcPts val="100"/>
              </a:spcBef>
            </a:pPr>
            <a:r>
              <a:rPr sz="2700" b="1" dirty="0"/>
              <a:t>How</a:t>
            </a:r>
            <a:r>
              <a:rPr sz="2700" b="1" spc="-65" dirty="0"/>
              <a:t> </a:t>
            </a:r>
            <a:r>
              <a:rPr sz="2700" b="1" dirty="0"/>
              <a:t>To</a:t>
            </a:r>
            <a:r>
              <a:rPr sz="2700" b="1" spc="-65" dirty="0"/>
              <a:t> </a:t>
            </a:r>
            <a:r>
              <a:rPr sz="2700" b="1" dirty="0"/>
              <a:t>Prepare</a:t>
            </a:r>
            <a:r>
              <a:rPr sz="2700" b="1" spc="-65" dirty="0"/>
              <a:t> </a:t>
            </a:r>
            <a:r>
              <a:rPr sz="2700" b="1" dirty="0"/>
              <a:t>for</a:t>
            </a:r>
            <a:r>
              <a:rPr sz="2700" b="1" spc="-65" dirty="0"/>
              <a:t> </a:t>
            </a:r>
            <a:r>
              <a:rPr sz="2700" b="1" spc="-30" dirty="0"/>
              <a:t>T-</a:t>
            </a:r>
            <a:r>
              <a:rPr sz="2700" b="1" spc="-50" dirty="0"/>
              <a:t>5</a:t>
            </a:r>
          </a:p>
        </p:txBody>
      </p:sp>
      <p:sp>
        <p:nvSpPr>
          <p:cNvPr id="6" name="Slide Number Placeholder 2">
            <a:extLst>
              <a:ext uri="{FF2B5EF4-FFF2-40B4-BE49-F238E27FC236}">
                <a16:creationId xmlns:a16="http://schemas.microsoft.com/office/drawing/2014/main" id="{E62C0F78-84A0-94AB-2331-F8C8E1E78458}"/>
              </a:ext>
            </a:extLst>
          </p:cNvPr>
          <p:cNvSpPr>
            <a:spLocks noGrp="1"/>
          </p:cNvSpPr>
          <p:nvPr>
            <p:ph type="sldNum" sz="quarter" idx="4"/>
          </p:nvPr>
        </p:nvSpPr>
        <p:spPr>
          <a:xfrm>
            <a:off x="6934200" y="133350"/>
            <a:ext cx="20574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C6C1D-B94A-4A9A-BD8D-A546578E37EF}" type="slidenum">
              <a:rPr kumimoji="0" lang="en-US" sz="1200" b="0" i="0" u="none" strike="noStrike" kern="1200" cap="none" spc="0" normalizeH="0" baseline="0" noProof="0" smtClean="0">
                <a:ln>
                  <a:noFill/>
                </a:ln>
                <a:solidFill>
                  <a:srgbClr val="283446">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283446">
                  <a:tint val="75000"/>
                </a:srgbClr>
              </a:solidFill>
              <a:effectLst/>
              <a:uLnTx/>
              <a:uFillTx/>
              <a:latin typeface="Franklin Gothic Book" panose="020B050302010202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0" y="2190750"/>
            <a:ext cx="4569516" cy="838200"/>
          </a:xfrm>
        </p:spPr>
        <p:txBody>
          <a:bodyPr>
            <a:noAutofit/>
          </a:bodyPr>
          <a:lstStyle/>
          <a:p>
            <a:pPr marL="0" indent="0" algn="ctr">
              <a:buNone/>
            </a:pPr>
            <a:r>
              <a:rPr lang="en-US" sz="2800" b="1" dirty="0"/>
              <a:t>TRICARE Overseas Program</a:t>
            </a:r>
            <a:br>
              <a:rPr lang="en-US" sz="2800" b="1" dirty="0"/>
            </a:br>
            <a:endParaRPr lang="en-US" sz="2800" b="1" dirty="0"/>
          </a:p>
        </p:txBody>
      </p:sp>
    </p:spTree>
    <p:extLst>
      <p:ext uri="{BB962C8B-B14F-4D97-AF65-F5344CB8AC3E}">
        <p14:creationId xmlns:p14="http://schemas.microsoft.com/office/powerpoint/2010/main" val="1030368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nvPr>
        </p:nvGraphicFramePr>
        <p:xfrm>
          <a:off x="1485900" y="1040605"/>
          <a:ext cx="6172200" cy="3359945"/>
        </p:xfrm>
        <a:graphic>
          <a:graphicData uri="http://schemas.openxmlformats.org/drawingml/2006/table">
            <a:tbl>
              <a:tblPr firstRow="1" bandRow="1">
                <a:tableStyleId>{5C22544A-7EE6-4342-B048-85BDC9FD1C3A}</a:tableStyleId>
              </a:tblPr>
              <a:tblGrid>
                <a:gridCol w="3086100">
                  <a:extLst>
                    <a:ext uri="{9D8B030D-6E8A-4147-A177-3AD203B41FA5}">
                      <a16:colId xmlns:a16="http://schemas.microsoft.com/office/drawing/2014/main" val="20000"/>
                    </a:ext>
                  </a:extLst>
                </a:gridCol>
                <a:gridCol w="3086100">
                  <a:extLst>
                    <a:ext uri="{9D8B030D-6E8A-4147-A177-3AD203B41FA5}">
                      <a16:colId xmlns:a16="http://schemas.microsoft.com/office/drawing/2014/main" val="20001"/>
                    </a:ext>
                  </a:extLst>
                </a:gridCol>
              </a:tblGrid>
              <a:tr h="617159">
                <a:tc>
                  <a:txBody>
                    <a:bodyPr/>
                    <a:lstStyle/>
                    <a:p>
                      <a:pPr algn="ctr"/>
                      <a:r>
                        <a:rPr lang="en-US" sz="1800" dirty="0"/>
                        <a:t>TRICARE Overseas Program </a:t>
                      </a:r>
                    </a:p>
                  </a:txBody>
                  <a:tcPr marL="68580" marR="68580" marT="34251" marB="34251"/>
                </a:tc>
                <a:tc>
                  <a:txBody>
                    <a:bodyPr/>
                    <a:lstStyle/>
                    <a:p>
                      <a:pPr algn="ctr"/>
                      <a:r>
                        <a:rPr lang="en-US" sz="1800" dirty="0"/>
                        <a:t>Managed Care</a:t>
                      </a:r>
                      <a:r>
                        <a:rPr lang="en-US" sz="1800" baseline="0" dirty="0"/>
                        <a:t> Support Program</a:t>
                      </a:r>
                      <a:endParaRPr lang="en-US" sz="1800" dirty="0"/>
                    </a:p>
                  </a:txBody>
                  <a:tcPr marL="68580" marR="68580" marT="34251" marB="34251"/>
                </a:tc>
                <a:extLst>
                  <a:ext uri="{0D108BD9-81ED-4DB2-BD59-A6C34878D82A}">
                    <a16:rowId xmlns:a16="http://schemas.microsoft.com/office/drawing/2014/main" val="10000"/>
                  </a:ext>
                </a:extLst>
              </a:tr>
              <a:tr h="6171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t>Potential for varying number of eligible beneficiaries (9.6M)</a:t>
                      </a:r>
                    </a:p>
                  </a:txBody>
                  <a:tcPr marL="68580" marR="68580" marT="34251" marB="3425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500" dirty="0"/>
                        <a:t>7.1 M eligible beneficiaries</a:t>
                      </a:r>
                    </a:p>
                  </a:txBody>
                  <a:tcPr marL="68580" marR="68580" marT="34251" marB="34251"/>
                </a:tc>
                <a:extLst>
                  <a:ext uri="{0D108BD9-81ED-4DB2-BD59-A6C34878D82A}">
                    <a16:rowId xmlns:a16="http://schemas.microsoft.com/office/drawing/2014/main" val="10001"/>
                  </a:ext>
                </a:extLst>
              </a:tr>
              <a:tr h="342828">
                <a:tc>
                  <a:txBody>
                    <a:bodyPr/>
                    <a:lstStyle/>
                    <a:p>
                      <a:pPr>
                        <a:defRPr/>
                      </a:pPr>
                      <a:r>
                        <a:rPr lang="en-US" sz="1500" dirty="0"/>
                        <a:t>3 Geographical areas</a:t>
                      </a:r>
                    </a:p>
                  </a:txBody>
                  <a:tcPr marL="68580" marR="68580" marT="34251" marB="3425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t>2</a:t>
                      </a:r>
                      <a:r>
                        <a:rPr lang="en-US" sz="1500"/>
                        <a:t> </a:t>
                      </a:r>
                      <a:r>
                        <a:rPr lang="en-US" sz="1500" dirty="0"/>
                        <a:t>Geographical areas</a:t>
                      </a:r>
                    </a:p>
                  </a:txBody>
                  <a:tcPr marL="68580" marR="68580" marT="34251" marB="34251"/>
                </a:tc>
                <a:extLst>
                  <a:ext uri="{0D108BD9-81ED-4DB2-BD59-A6C34878D82A}">
                    <a16:rowId xmlns:a16="http://schemas.microsoft.com/office/drawing/2014/main" val="10002"/>
                  </a:ext>
                </a:extLst>
              </a:tr>
              <a:tr h="4799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dirty="0">
                          <a:solidFill>
                            <a:schemeClr val="tx1"/>
                          </a:solidFill>
                        </a:rPr>
                        <a:t>251</a:t>
                      </a:r>
                      <a:r>
                        <a:rPr lang="en-US" sz="1500" dirty="0"/>
                        <a:t> Countries/Territories</a:t>
                      </a:r>
                      <a:r>
                        <a:rPr lang="en-US" sz="1500" baseline="0" dirty="0"/>
                        <a:t> </a:t>
                      </a:r>
                      <a:r>
                        <a:rPr lang="en-US" sz="1200" baseline="0" dirty="0"/>
                        <a:t>(as recognized by the UN)</a:t>
                      </a:r>
                      <a:endParaRPr lang="en-US" sz="1500" dirty="0"/>
                    </a:p>
                  </a:txBody>
                  <a:tcPr marL="68580" marR="68580" marT="34251" marB="3425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500" dirty="0"/>
                        <a:t>1 Country</a:t>
                      </a:r>
                    </a:p>
                  </a:txBody>
                  <a:tcPr marL="68580" marR="68580" marT="34251" marB="34251"/>
                </a:tc>
                <a:extLst>
                  <a:ext uri="{0D108BD9-81ED-4DB2-BD59-A6C34878D82A}">
                    <a16:rowId xmlns:a16="http://schemas.microsoft.com/office/drawing/2014/main" val="10003"/>
                  </a:ext>
                </a:extLst>
              </a:tr>
              <a:tr h="3428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t>99 Languages</a:t>
                      </a:r>
                    </a:p>
                  </a:txBody>
                  <a:tcPr marL="68580" marR="68580" marT="34251" marB="3425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500" dirty="0"/>
                        <a:t>1 Language</a:t>
                      </a:r>
                    </a:p>
                  </a:txBody>
                  <a:tcPr marL="68580" marR="68580" marT="34251" marB="34251"/>
                </a:tc>
                <a:extLst>
                  <a:ext uri="{0D108BD9-81ED-4DB2-BD59-A6C34878D82A}">
                    <a16:rowId xmlns:a16="http://schemas.microsoft.com/office/drawing/2014/main" val="10004"/>
                  </a:ext>
                </a:extLst>
              </a:tr>
              <a:tr h="3428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t>134 Currencies</a:t>
                      </a:r>
                    </a:p>
                  </a:txBody>
                  <a:tcPr marL="68580" marR="68580" marT="34251" marB="3425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500" dirty="0"/>
                        <a:t>1 Currency</a:t>
                      </a:r>
                    </a:p>
                  </a:txBody>
                  <a:tcPr marL="68580" marR="68580" marT="34251" marB="34251"/>
                </a:tc>
                <a:extLst>
                  <a:ext uri="{0D108BD9-81ED-4DB2-BD59-A6C34878D82A}">
                    <a16:rowId xmlns:a16="http://schemas.microsoft.com/office/drawing/2014/main" val="10005"/>
                  </a:ext>
                </a:extLst>
              </a:tr>
              <a:tr h="617154">
                <a:tc>
                  <a:txBody>
                    <a:bodyPr/>
                    <a:lstStyle/>
                    <a:p>
                      <a:pPr>
                        <a:defRPr/>
                      </a:pPr>
                      <a:r>
                        <a:rPr lang="en-US" sz="1500" dirty="0"/>
                        <a:t>Health care delivery accommodates a wide range of cultural differences</a:t>
                      </a:r>
                    </a:p>
                  </a:txBody>
                  <a:tcPr marL="68580" marR="68580" marT="34251" marB="3425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500" dirty="0"/>
                        <a:t>Health care delivery is largely standardized</a:t>
                      </a:r>
                    </a:p>
                  </a:txBody>
                  <a:tcPr marL="68580" marR="68580" marT="34251" marB="34251"/>
                </a:tc>
                <a:extLst>
                  <a:ext uri="{0D108BD9-81ED-4DB2-BD59-A6C34878D82A}">
                    <a16:rowId xmlns:a16="http://schemas.microsoft.com/office/drawing/2014/main" val="10006"/>
                  </a:ext>
                </a:extLst>
              </a:tr>
            </a:tbl>
          </a:graphicData>
        </a:graphic>
      </p:graphicFrame>
      <p:sp>
        <p:nvSpPr>
          <p:cNvPr id="6" name="Title 1"/>
          <p:cNvSpPr txBox="1">
            <a:spLocks/>
          </p:cNvSpPr>
          <p:nvPr/>
        </p:nvSpPr>
        <p:spPr bwMode="auto">
          <a:xfrm>
            <a:off x="453627" y="133349"/>
            <a:ext cx="8172450" cy="7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noAutofit/>
          </a:bodyPr>
          <a:lstStyle>
            <a:lvl1pPr algn="l" rtl="0" eaLnBrk="0" fontAlgn="base" hangingPunct="0">
              <a:spcBef>
                <a:spcPct val="0"/>
              </a:spcBef>
              <a:spcAft>
                <a:spcPct val="0"/>
              </a:spcAft>
              <a:defRPr sz="2800" b="1" kern="1200" baseline="0">
                <a:solidFill>
                  <a:srgbClr val="092068"/>
                </a:solidFill>
                <a:latin typeface="+mj-lt"/>
                <a:ea typeface="+mj-ea"/>
                <a:cs typeface="+mj-cs"/>
              </a:defRPr>
            </a:lvl1pPr>
            <a:lvl2pPr algn="l" rtl="0" eaLnBrk="0" fontAlgn="base" hangingPunct="0">
              <a:spcBef>
                <a:spcPct val="0"/>
              </a:spcBef>
              <a:spcAft>
                <a:spcPct val="0"/>
              </a:spcAft>
              <a:defRPr sz="2800" b="1">
                <a:solidFill>
                  <a:srgbClr val="283446"/>
                </a:solidFill>
                <a:latin typeface="Franklin Gothic Medium" panose="020B0603020102020204" pitchFamily="34" charset="0"/>
              </a:defRPr>
            </a:lvl2pPr>
            <a:lvl3pPr algn="l" rtl="0" eaLnBrk="0" fontAlgn="base" hangingPunct="0">
              <a:spcBef>
                <a:spcPct val="0"/>
              </a:spcBef>
              <a:spcAft>
                <a:spcPct val="0"/>
              </a:spcAft>
              <a:defRPr sz="2800" b="1">
                <a:solidFill>
                  <a:srgbClr val="283446"/>
                </a:solidFill>
                <a:latin typeface="Franklin Gothic Medium" panose="020B0603020102020204" pitchFamily="34" charset="0"/>
              </a:defRPr>
            </a:lvl3pPr>
            <a:lvl4pPr algn="l" rtl="0" eaLnBrk="0" fontAlgn="base" hangingPunct="0">
              <a:spcBef>
                <a:spcPct val="0"/>
              </a:spcBef>
              <a:spcAft>
                <a:spcPct val="0"/>
              </a:spcAft>
              <a:defRPr sz="2800" b="1">
                <a:solidFill>
                  <a:srgbClr val="283446"/>
                </a:solidFill>
                <a:latin typeface="Franklin Gothic Medium" panose="020B0603020102020204" pitchFamily="34" charset="0"/>
              </a:defRPr>
            </a:lvl4pPr>
            <a:lvl5pPr algn="l" rtl="0" eaLnBrk="0" fontAlgn="base" hangingPunct="0">
              <a:spcBef>
                <a:spcPct val="0"/>
              </a:spcBef>
              <a:spcAft>
                <a:spcPct val="0"/>
              </a:spcAft>
              <a:defRPr sz="2800" b="1">
                <a:solidFill>
                  <a:srgbClr val="283446"/>
                </a:solidFill>
                <a:latin typeface="Franklin Gothic Medium" panose="020B0603020102020204" pitchFamily="34" charset="0"/>
              </a:defRPr>
            </a:lvl5pPr>
            <a:lvl6pPr marL="457200" algn="l" rtl="0" fontAlgn="base">
              <a:spcBef>
                <a:spcPct val="0"/>
              </a:spcBef>
              <a:spcAft>
                <a:spcPct val="0"/>
              </a:spcAft>
              <a:defRPr sz="2800" b="1">
                <a:solidFill>
                  <a:srgbClr val="283446"/>
                </a:solidFill>
                <a:latin typeface="Franklin Gothic Medium" panose="020B0603020102020204" pitchFamily="34" charset="0"/>
              </a:defRPr>
            </a:lvl6pPr>
            <a:lvl7pPr marL="914400" algn="l" rtl="0" fontAlgn="base">
              <a:spcBef>
                <a:spcPct val="0"/>
              </a:spcBef>
              <a:spcAft>
                <a:spcPct val="0"/>
              </a:spcAft>
              <a:defRPr sz="2800" b="1">
                <a:solidFill>
                  <a:srgbClr val="283446"/>
                </a:solidFill>
                <a:latin typeface="Franklin Gothic Medium" panose="020B0603020102020204" pitchFamily="34" charset="0"/>
              </a:defRPr>
            </a:lvl7pPr>
            <a:lvl8pPr marL="1371600" algn="l" rtl="0" fontAlgn="base">
              <a:spcBef>
                <a:spcPct val="0"/>
              </a:spcBef>
              <a:spcAft>
                <a:spcPct val="0"/>
              </a:spcAft>
              <a:defRPr sz="2800" b="1">
                <a:solidFill>
                  <a:srgbClr val="283446"/>
                </a:solidFill>
                <a:latin typeface="Franklin Gothic Medium" panose="020B0603020102020204" pitchFamily="34" charset="0"/>
              </a:defRPr>
            </a:lvl8pPr>
            <a:lvl9pPr marL="1828800" algn="l" rtl="0" fontAlgn="base">
              <a:spcBef>
                <a:spcPct val="0"/>
              </a:spcBef>
              <a:spcAft>
                <a:spcPct val="0"/>
              </a:spcAft>
              <a:defRPr sz="2800" b="1">
                <a:solidFill>
                  <a:srgbClr val="283446"/>
                </a:solidFill>
                <a:latin typeface="Franklin Gothic Medium" panose="020B06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srgbClr val="051C48"/>
                </a:solidFill>
                <a:effectLst/>
                <a:uLnTx/>
                <a:uFillTx/>
                <a:latin typeface="Franklin Gothic Medium" panose="020B0603020102020204" pitchFamily="34" charset="0"/>
                <a:ea typeface="+mj-ea"/>
                <a:cs typeface="+mj-cs"/>
              </a:rPr>
              <a:t>TRICARE Overseas Program Complexities</a:t>
            </a:r>
            <a:endParaRPr kumimoji="0" lang="en-US" altLang="en-US" b="1" i="1" u="none" strike="noStrike" kern="1200" cap="none" spc="0" normalizeH="0" baseline="0" noProof="0" dirty="0">
              <a:ln>
                <a:noFill/>
              </a:ln>
              <a:solidFill>
                <a:srgbClr val="051C48"/>
              </a:solidFill>
              <a:effectLst/>
              <a:uLnTx/>
              <a:uFillTx/>
              <a:latin typeface="Franklin Gothic Medium" panose="020B0603020102020204" pitchFamily="34" charset="0"/>
              <a:ea typeface="+mj-ea"/>
              <a:cs typeface="+mj-cs"/>
            </a:endParaRPr>
          </a:p>
        </p:txBody>
      </p:sp>
    </p:spTree>
    <p:extLst>
      <p:ext uri="{BB962C8B-B14F-4D97-AF65-F5344CB8AC3E}">
        <p14:creationId xmlns:p14="http://schemas.microsoft.com/office/powerpoint/2010/main" val="3364102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814898" y="314325"/>
            <a:ext cx="7490902" cy="857250"/>
          </a:xfrm>
        </p:spPr>
        <p:txBody>
          <a:bodyPr>
            <a:normAutofit fontScale="90000"/>
          </a:bodyPr>
          <a:lstStyle/>
          <a:p>
            <a:pPr eaLnBrk="1" hangingPunct="1"/>
            <a:r>
              <a:rPr lang="en-US" altLang="en-US" sz="3100" dirty="0"/>
              <a:t>TRICARE Overseas Program Contract (TOP21)</a:t>
            </a:r>
            <a:br>
              <a:rPr lang="en-US" altLang="en-US" dirty="0"/>
            </a:br>
            <a:endParaRPr lang="en-US" altLang="en-US" sz="1800" i="1" dirty="0"/>
          </a:p>
        </p:txBody>
      </p:sp>
      <p:sp>
        <p:nvSpPr>
          <p:cNvPr id="23555" name="Content Placeholder 2"/>
          <p:cNvSpPr>
            <a:spLocks noGrp="1"/>
          </p:cNvSpPr>
          <p:nvPr>
            <p:ph idx="1"/>
          </p:nvPr>
        </p:nvSpPr>
        <p:spPr>
          <a:xfrm>
            <a:off x="482266" y="1047750"/>
            <a:ext cx="6375734" cy="3352800"/>
          </a:xfrm>
        </p:spPr>
        <p:txBody>
          <a:bodyPr>
            <a:normAutofit fontScale="92500" lnSpcReduction="10000"/>
          </a:bodyPr>
          <a:lstStyle/>
          <a:p>
            <a:pPr eaLnBrk="1" hangingPunct="1">
              <a:defRPr/>
            </a:pPr>
            <a:r>
              <a:rPr lang="en-US" altLang="en-US" sz="1900" dirty="0"/>
              <a:t>Third Generation Overseas Contract</a:t>
            </a:r>
          </a:p>
          <a:p>
            <a:pPr lvl="1" eaLnBrk="1" hangingPunct="1">
              <a:defRPr/>
            </a:pPr>
            <a:r>
              <a:rPr lang="en-US" altLang="en-US" sz="1500" dirty="0"/>
              <a:t>Contractor: International SOS (TOP contractor since 2010)</a:t>
            </a:r>
          </a:p>
          <a:p>
            <a:pPr lvl="1" eaLnBrk="1" hangingPunct="1">
              <a:defRPr/>
            </a:pPr>
            <a:r>
              <a:rPr lang="en-US" altLang="en-US" sz="1500" dirty="0"/>
              <a:t>Start of Health Care Delivery under the TOP 21 contract: 1 September 2021: Contract ends 31 August 2028</a:t>
            </a:r>
          </a:p>
          <a:p>
            <a:pPr eaLnBrk="1" hangingPunct="1">
              <a:defRPr/>
            </a:pPr>
            <a:r>
              <a:rPr lang="en-US" altLang="en-US" sz="1900" dirty="0"/>
              <a:t>Health care support services include the development of private sector provider networks, referral management activities, medical evacuation, medical documentation collection, translation services, medical management, customer service/call center activities, beneficiary/provider education, marketing, and claims processing </a:t>
            </a:r>
          </a:p>
          <a:p>
            <a:pPr eaLnBrk="1" hangingPunct="1">
              <a:defRPr/>
            </a:pPr>
            <a:r>
              <a:rPr lang="en-US" altLang="en-US" sz="1900" b="1" u="sng" dirty="0"/>
              <a:t>Requirements place emphasis on Clinical Quality, Beneficiary Experience, and Combatant Command Support</a:t>
            </a:r>
          </a:p>
          <a:p>
            <a:pPr marL="342892" lvl="1" indent="0">
              <a:buNone/>
              <a:defRPr/>
            </a:pPr>
            <a:endParaRPr lang="en-US" altLang="en-US" sz="2800" dirty="0"/>
          </a:p>
        </p:txBody>
      </p:sp>
      <p:sp>
        <p:nvSpPr>
          <p:cNvPr id="2" name="TextBox 1">
            <a:extLst>
              <a:ext uri="{FF2B5EF4-FFF2-40B4-BE49-F238E27FC236}">
                <a16:creationId xmlns:a16="http://schemas.microsoft.com/office/drawing/2014/main" id="{FAED3059-1DF9-F22E-1000-CF5C15C6A22B}"/>
              </a:ext>
            </a:extLst>
          </p:cNvPr>
          <p:cNvSpPr txBox="1"/>
          <p:nvPr/>
        </p:nvSpPr>
        <p:spPr>
          <a:xfrm>
            <a:off x="6934200" y="1256006"/>
            <a:ext cx="1943694" cy="2631490"/>
          </a:xfrm>
          <a:prstGeom prst="rect">
            <a:avLst/>
          </a:prstGeom>
          <a:solidFill>
            <a:schemeClr val="bg2">
              <a:lumMod val="90000"/>
            </a:schemeClr>
          </a:solidFill>
          <a:scene3d>
            <a:camera prst="orthographicFront"/>
            <a:lightRig rig="threePt" dir="t"/>
          </a:scene3d>
          <a:sp3d>
            <a:bevelT/>
          </a:sp3d>
        </p:spPr>
        <p:txBody>
          <a:bodyPr wrap="square">
            <a:spAutoFit/>
          </a:bodyPr>
          <a:lstStyle/>
          <a:p>
            <a:pPr eaLnBrk="1" hangingPunct="1">
              <a:defRPr/>
            </a:pPr>
            <a:r>
              <a:rPr lang="en-US" altLang="en-US" sz="1200" b="1" dirty="0"/>
              <a:t>Primary Objectives of the TOP21 Contract:</a:t>
            </a:r>
          </a:p>
          <a:p>
            <a:pPr marL="171446" indent="-171446">
              <a:buFont typeface="Arial" panose="020B0604020202020204" pitchFamily="34" charset="0"/>
              <a:buChar char="•"/>
              <a:defRPr/>
            </a:pPr>
            <a:r>
              <a:rPr lang="en-US" sz="1200" dirty="0"/>
              <a:t>Optimal Beneficiary Experience of Care</a:t>
            </a:r>
          </a:p>
          <a:p>
            <a:pPr marL="171446" indent="-171446">
              <a:buFont typeface="Arial" panose="020B0604020202020204" pitchFamily="34" charset="0"/>
              <a:buChar char="•"/>
              <a:defRPr/>
            </a:pPr>
            <a:r>
              <a:rPr lang="en-US" sz="1200" dirty="0"/>
              <a:t>Flexible, Versatile, and Adaptable Overseas Health Care Delivery System</a:t>
            </a:r>
          </a:p>
          <a:p>
            <a:pPr marL="171446" indent="-171446">
              <a:buFont typeface="Arial" panose="020B0604020202020204" pitchFamily="34" charset="0"/>
              <a:buChar char="•"/>
              <a:defRPr/>
            </a:pPr>
            <a:r>
              <a:rPr lang="en-US" sz="1200" dirty="0"/>
              <a:t>Highest Level of Clinical Quality</a:t>
            </a:r>
          </a:p>
          <a:p>
            <a:pPr marL="171446" indent="-171446">
              <a:buFont typeface="Arial" panose="020B0604020202020204" pitchFamily="34" charset="0"/>
              <a:buChar char="•"/>
              <a:defRPr/>
            </a:pPr>
            <a:r>
              <a:rPr lang="en-US" sz="1200" dirty="0"/>
              <a:t>Efficient and Integrated Overseas Health Care Delivery</a:t>
            </a:r>
          </a:p>
          <a:p>
            <a:pPr>
              <a:defRPr/>
            </a:pPr>
            <a:endParaRPr lang="en-US" sz="90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a:extLst>
              <a:ext uri="{FF2B5EF4-FFF2-40B4-BE49-F238E27FC236}">
                <a16:creationId xmlns:a16="http://schemas.microsoft.com/office/drawing/2014/main" id="{F05F6191-050B-498E-BD13-683DF18894F2}"/>
              </a:ext>
            </a:extLst>
          </p:cNvPr>
          <p:cNvSpPr txBox="1">
            <a:spLocks/>
          </p:cNvSpPr>
          <p:nvPr/>
        </p:nvSpPr>
        <p:spPr>
          <a:xfrm>
            <a:off x="7731063" y="5289920"/>
            <a:ext cx="949649" cy="3047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378">
              <a:defRPr/>
            </a:pPr>
            <a:fld id="{52D4AAD2-A963-456F-8913-AB64AD53ED81}" type="slidenum">
              <a:rPr lang="en-US" sz="1200">
                <a:solidFill>
                  <a:prstClr val="black"/>
                </a:solidFill>
                <a:latin typeface="Calibri" panose="020F0502020204030204"/>
              </a:rPr>
              <a:pPr algn="r" defTabSz="914378">
                <a:defRPr/>
              </a:pPr>
              <a:t>4</a:t>
            </a:fld>
            <a:endParaRPr lang="en-US" sz="1200" dirty="0">
              <a:solidFill>
                <a:prstClr val="black"/>
              </a:solidFill>
              <a:latin typeface="Calibri" panose="020F0502020204030204"/>
            </a:endParaRPr>
          </a:p>
        </p:txBody>
      </p:sp>
      <p:sp>
        <p:nvSpPr>
          <p:cNvPr id="23" name="Oval 22"/>
          <p:cNvSpPr/>
          <p:nvPr/>
        </p:nvSpPr>
        <p:spPr>
          <a:xfrm>
            <a:off x="1060296" y="483607"/>
            <a:ext cx="7023408" cy="3058157"/>
          </a:xfrm>
          <a:prstGeom prst="ellipse">
            <a:avLst/>
          </a:prstGeom>
          <a:solidFill>
            <a:schemeClr val="tx1">
              <a:lumMod val="20000"/>
              <a:lumOff val="80000"/>
            </a:schemeClr>
          </a:solidFill>
          <a:ln w="12700" cap="flat" cmpd="sng" algn="ctr">
            <a:solidFill>
              <a:schemeClr val="accent1">
                <a:lumMod val="75000"/>
              </a:schemeClr>
            </a:solidFill>
            <a:prstDash val="solid"/>
            <a:miter lim="800000"/>
          </a:ln>
          <a:effectLst/>
        </p:spPr>
        <p:txBody>
          <a:bodyPr anchor="ctr"/>
          <a:lstStyle/>
          <a:p>
            <a:pPr algn="ctr" defTabSz="914378">
              <a:defRPr/>
            </a:pPr>
            <a:endParaRPr lang="en-US" kern="0" dirty="0">
              <a:ln>
                <a:solidFill>
                  <a:srgbClr val="582831"/>
                </a:solidFill>
              </a:ln>
              <a:solidFill>
                <a:prstClr val="white"/>
              </a:solidFill>
              <a:latin typeface="Franklin Gothic Book" panose="020B0503020102020204"/>
            </a:endParaRPr>
          </a:p>
        </p:txBody>
      </p:sp>
      <p:sp>
        <p:nvSpPr>
          <p:cNvPr id="24" name="Oval 23"/>
          <p:cNvSpPr/>
          <p:nvPr/>
        </p:nvSpPr>
        <p:spPr>
          <a:xfrm>
            <a:off x="3498280" y="1412938"/>
            <a:ext cx="2159760" cy="1273490"/>
          </a:xfrm>
          <a:prstGeom prst="ellipse">
            <a:avLst/>
          </a:prstGeom>
          <a:solidFill>
            <a:schemeClr val="tx1">
              <a:lumMod val="40000"/>
              <a:lumOff val="60000"/>
            </a:schemeClr>
          </a:solidFill>
          <a:ln w="12700" cap="flat" cmpd="sng" algn="ctr">
            <a:solidFill>
              <a:srgbClr val="8064A2">
                <a:lumMod val="50000"/>
              </a:srgbClr>
            </a:solidFill>
            <a:prstDash val="solid"/>
            <a:miter lim="800000"/>
          </a:ln>
          <a:effectLst/>
        </p:spPr>
        <p:txBody>
          <a:bodyPr anchor="ctr"/>
          <a:lstStyle/>
          <a:p>
            <a:pPr algn="ctr" defTabSz="914378">
              <a:defRPr/>
            </a:pPr>
            <a:endParaRPr lang="en-US" kern="0" dirty="0">
              <a:solidFill>
                <a:prstClr val="white"/>
              </a:solidFill>
              <a:latin typeface="Franklin Gothic Book" panose="020B0503020102020204"/>
            </a:endParaRPr>
          </a:p>
        </p:txBody>
      </p:sp>
      <p:sp>
        <p:nvSpPr>
          <p:cNvPr id="25" name="TextBox 5"/>
          <p:cNvSpPr txBox="1">
            <a:spLocks noChangeArrowheads="1"/>
          </p:cNvSpPr>
          <p:nvPr/>
        </p:nvSpPr>
        <p:spPr bwMode="auto">
          <a:xfrm>
            <a:off x="3330796" y="553530"/>
            <a:ext cx="23300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378">
              <a:defRPr/>
            </a:pPr>
            <a:r>
              <a:rPr lang="en-US" altLang="en-US" sz="1600" b="1" kern="0" dirty="0">
                <a:latin typeface="Franklin Gothic Book" panose="020B0503020102020204"/>
              </a:rPr>
              <a:t>TRICARE </a:t>
            </a:r>
            <a:br>
              <a:rPr lang="en-US" altLang="en-US" sz="1600" b="1" kern="0" dirty="0">
                <a:latin typeface="Franklin Gothic Book" panose="020B0503020102020204"/>
              </a:rPr>
            </a:br>
            <a:r>
              <a:rPr lang="en-US" altLang="en-US" sz="1600" b="1" kern="0" dirty="0">
                <a:latin typeface="Franklin Gothic Book" panose="020B0503020102020204"/>
              </a:rPr>
              <a:t>Private Sector Care</a:t>
            </a:r>
          </a:p>
        </p:txBody>
      </p:sp>
      <p:pic>
        <p:nvPicPr>
          <p:cNvPr id="27" name="Picture 26" descr="http://www.clipartlord.com/wp-content/uploads/2014/05/hospital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805858"/>
            <a:ext cx="947670" cy="68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7"/>
          <p:cNvSpPr txBox="1">
            <a:spLocks noChangeArrowheads="1"/>
          </p:cNvSpPr>
          <p:nvPr/>
        </p:nvSpPr>
        <p:spPr bwMode="auto">
          <a:xfrm>
            <a:off x="4302654" y="1384410"/>
            <a:ext cx="6528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378">
              <a:defRPr/>
            </a:pPr>
            <a:r>
              <a:rPr lang="en-US" altLang="en-US" sz="1600" kern="0" dirty="0">
                <a:solidFill>
                  <a:prstClr val="black"/>
                </a:solidFill>
                <a:latin typeface="Franklin Gothic Book" panose="020B0503020102020204"/>
              </a:rPr>
              <a:t>MTF</a:t>
            </a:r>
          </a:p>
        </p:txBody>
      </p:sp>
      <p:pic>
        <p:nvPicPr>
          <p:cNvPr id="32" name="Picture 31"/>
          <p:cNvPicPr>
            <a:picLocks noChangeAspect="1"/>
          </p:cNvPicPr>
          <p:nvPr/>
        </p:nvPicPr>
        <p:blipFill>
          <a:blip r:embed="rId4"/>
          <a:stretch>
            <a:fillRect/>
          </a:stretch>
        </p:blipFill>
        <p:spPr>
          <a:xfrm>
            <a:off x="6553200" y="1581150"/>
            <a:ext cx="789216" cy="381000"/>
          </a:xfrm>
          <a:prstGeom prst="rect">
            <a:avLst/>
          </a:prstGeom>
        </p:spPr>
      </p:pic>
      <p:pic>
        <p:nvPicPr>
          <p:cNvPr id="33" name="Picture 32"/>
          <p:cNvPicPr>
            <a:picLocks noChangeAspect="1"/>
          </p:cNvPicPr>
          <p:nvPr/>
        </p:nvPicPr>
        <p:blipFill>
          <a:blip r:embed="rId5"/>
          <a:stretch>
            <a:fillRect/>
          </a:stretch>
        </p:blipFill>
        <p:spPr>
          <a:xfrm>
            <a:off x="2520510" y="2401842"/>
            <a:ext cx="953085" cy="251386"/>
          </a:xfrm>
          <a:prstGeom prst="rect">
            <a:avLst/>
          </a:prstGeom>
        </p:spPr>
      </p:pic>
      <p:pic>
        <p:nvPicPr>
          <p:cNvPr id="34" name="Picture 33"/>
          <p:cNvPicPr>
            <a:picLocks noChangeAspect="1"/>
          </p:cNvPicPr>
          <p:nvPr/>
        </p:nvPicPr>
        <p:blipFill>
          <a:blip r:embed="rId6"/>
          <a:stretch>
            <a:fillRect/>
          </a:stretch>
        </p:blipFill>
        <p:spPr>
          <a:xfrm>
            <a:off x="2068595" y="1515466"/>
            <a:ext cx="457200" cy="327803"/>
          </a:xfrm>
          <a:prstGeom prst="rect">
            <a:avLst/>
          </a:prstGeom>
        </p:spPr>
      </p:pic>
      <p:pic>
        <p:nvPicPr>
          <p:cNvPr id="36" name="Picture 35"/>
          <p:cNvPicPr>
            <a:picLocks noChangeAspect="1"/>
          </p:cNvPicPr>
          <p:nvPr/>
        </p:nvPicPr>
        <p:blipFill>
          <a:blip r:embed="rId7"/>
          <a:stretch>
            <a:fillRect/>
          </a:stretch>
        </p:blipFill>
        <p:spPr>
          <a:xfrm>
            <a:off x="1447800" y="1922783"/>
            <a:ext cx="548640" cy="323172"/>
          </a:xfrm>
          <a:prstGeom prst="rect">
            <a:avLst/>
          </a:prstGeom>
        </p:spPr>
      </p:pic>
      <p:pic>
        <p:nvPicPr>
          <p:cNvPr id="37" name="Picture 36"/>
          <p:cNvPicPr>
            <a:picLocks noChangeAspect="1"/>
          </p:cNvPicPr>
          <p:nvPr/>
        </p:nvPicPr>
        <p:blipFill>
          <a:blip r:embed="rId8"/>
          <a:stretch>
            <a:fillRect/>
          </a:stretch>
        </p:blipFill>
        <p:spPr>
          <a:xfrm>
            <a:off x="1617739" y="2421549"/>
            <a:ext cx="548640" cy="292608"/>
          </a:xfrm>
          <a:prstGeom prst="rect">
            <a:avLst/>
          </a:prstGeom>
        </p:spPr>
      </p:pic>
      <p:pic>
        <p:nvPicPr>
          <p:cNvPr id="38" name="Picture 37"/>
          <p:cNvPicPr>
            <a:picLocks noChangeAspect="1"/>
          </p:cNvPicPr>
          <p:nvPr/>
        </p:nvPicPr>
        <p:blipFill>
          <a:blip r:embed="rId9"/>
          <a:stretch>
            <a:fillRect/>
          </a:stretch>
        </p:blipFill>
        <p:spPr>
          <a:xfrm>
            <a:off x="4495800" y="2905070"/>
            <a:ext cx="822959" cy="428680"/>
          </a:xfrm>
          <a:prstGeom prst="rect">
            <a:avLst/>
          </a:prstGeom>
        </p:spPr>
      </p:pic>
      <p:pic>
        <p:nvPicPr>
          <p:cNvPr id="39" name="Picture 38"/>
          <p:cNvPicPr>
            <a:picLocks noChangeAspect="1"/>
          </p:cNvPicPr>
          <p:nvPr/>
        </p:nvPicPr>
        <p:blipFill>
          <a:blip r:embed="rId10"/>
          <a:stretch>
            <a:fillRect/>
          </a:stretch>
        </p:blipFill>
        <p:spPr>
          <a:xfrm>
            <a:off x="5877235" y="2290864"/>
            <a:ext cx="1209365" cy="280886"/>
          </a:xfrm>
          <a:prstGeom prst="rect">
            <a:avLst/>
          </a:prstGeom>
        </p:spPr>
      </p:pic>
      <p:pic>
        <p:nvPicPr>
          <p:cNvPr id="40" name="Picture 39"/>
          <p:cNvPicPr>
            <a:picLocks noChangeAspect="1"/>
          </p:cNvPicPr>
          <p:nvPr/>
        </p:nvPicPr>
        <p:blipFill>
          <a:blip r:embed="rId11"/>
          <a:stretch>
            <a:fillRect/>
          </a:stretch>
        </p:blipFill>
        <p:spPr>
          <a:xfrm>
            <a:off x="2418305" y="2813367"/>
            <a:ext cx="822960" cy="215583"/>
          </a:xfrm>
          <a:prstGeom prst="rect">
            <a:avLst/>
          </a:prstGeom>
        </p:spPr>
      </p:pic>
      <p:pic>
        <p:nvPicPr>
          <p:cNvPr id="41" name="Picture 40"/>
          <p:cNvPicPr>
            <a:picLocks noChangeAspect="1"/>
          </p:cNvPicPr>
          <p:nvPr/>
        </p:nvPicPr>
        <p:blipFill>
          <a:blip r:embed="rId12"/>
          <a:stretch>
            <a:fillRect/>
          </a:stretch>
        </p:blipFill>
        <p:spPr>
          <a:xfrm>
            <a:off x="2809426" y="724701"/>
            <a:ext cx="457200" cy="457200"/>
          </a:xfrm>
          <a:prstGeom prst="rect">
            <a:avLst/>
          </a:prstGeom>
        </p:spPr>
      </p:pic>
      <p:sp>
        <p:nvSpPr>
          <p:cNvPr id="46" name="Title 2">
            <a:extLst>
              <a:ext uri="{FF2B5EF4-FFF2-40B4-BE49-F238E27FC236}">
                <a16:creationId xmlns:a16="http://schemas.microsoft.com/office/drawing/2014/main" id="{9FC17AD1-4C25-4B00-9435-65545AB44410}"/>
              </a:ext>
            </a:extLst>
          </p:cNvPr>
          <p:cNvSpPr txBox="1">
            <a:spLocks/>
          </p:cNvSpPr>
          <p:nvPr/>
        </p:nvSpPr>
        <p:spPr>
          <a:xfrm>
            <a:off x="152400" y="133350"/>
            <a:ext cx="5846524" cy="446476"/>
          </a:xfrm>
          <a:prstGeom prst="rect">
            <a:avLst/>
          </a:prstGeom>
        </p:spPr>
        <p:txBody>
          <a:bodyPr>
            <a:normAutofit/>
          </a:bodyPr>
          <a:lstStyle>
            <a:lvl1pPr algn="ctr" defTabSz="914400" rtl="0" eaLnBrk="1" latinLnBrk="0" hangingPunct="1">
              <a:spcBef>
                <a:spcPct val="0"/>
              </a:spcBef>
              <a:buNone/>
              <a:defRPr sz="2800" b="1" kern="1200" baseline="0">
                <a:solidFill>
                  <a:srgbClr val="283446"/>
                </a:solidFill>
                <a:latin typeface="+mj-lt"/>
                <a:ea typeface="+mj-ea"/>
                <a:cs typeface="+mj-cs"/>
              </a:defRPr>
            </a:lvl1pPr>
          </a:lstStyle>
          <a:p>
            <a:pPr algn="l" defTabSz="914378">
              <a:defRPr/>
            </a:pPr>
            <a:r>
              <a:rPr lang="en-US" sz="2000" dirty="0">
                <a:solidFill>
                  <a:srgbClr val="092068"/>
                </a:solidFill>
                <a:latin typeface="Franklin Gothic Medium" panose="020B0603020102020204"/>
              </a:rPr>
              <a:t>TRICARE – A Wrap-Around Local MTFs</a:t>
            </a:r>
          </a:p>
        </p:txBody>
      </p:sp>
      <p:sp>
        <p:nvSpPr>
          <p:cNvPr id="2" name="TextBox 1">
            <a:extLst>
              <a:ext uri="{FF2B5EF4-FFF2-40B4-BE49-F238E27FC236}">
                <a16:creationId xmlns:a16="http://schemas.microsoft.com/office/drawing/2014/main" id="{C8EB817D-875F-BBA3-72F8-716ECE16DCB5}"/>
              </a:ext>
            </a:extLst>
          </p:cNvPr>
          <p:cNvSpPr txBox="1"/>
          <p:nvPr/>
        </p:nvSpPr>
        <p:spPr>
          <a:xfrm>
            <a:off x="533401" y="3254574"/>
            <a:ext cx="1667123" cy="276999"/>
          </a:xfrm>
          <a:prstGeom prst="rect">
            <a:avLst/>
          </a:prstGeom>
          <a:noFill/>
        </p:spPr>
        <p:txBody>
          <a:bodyPr wrap="none" rtlCol="0">
            <a:spAutoFit/>
          </a:bodyPr>
          <a:lstStyle/>
          <a:p>
            <a:pPr defTabSz="914378">
              <a:defRPr/>
            </a:pPr>
            <a:r>
              <a:rPr lang="en-US" sz="1200" b="1" dirty="0">
                <a:latin typeface="Franklin Gothic Book" panose="020B0503020102020204"/>
              </a:rPr>
              <a:t>Uniformed Services (8)</a:t>
            </a:r>
          </a:p>
        </p:txBody>
      </p:sp>
      <p:graphicFrame>
        <p:nvGraphicFramePr>
          <p:cNvPr id="3" name="Table 2">
            <a:extLst>
              <a:ext uri="{FF2B5EF4-FFF2-40B4-BE49-F238E27FC236}">
                <a16:creationId xmlns:a16="http://schemas.microsoft.com/office/drawing/2014/main" id="{7EF78231-1CC4-A477-CB3A-C7E5BB929109}"/>
              </a:ext>
            </a:extLst>
          </p:cNvPr>
          <p:cNvGraphicFramePr>
            <a:graphicFrameLocks noGrp="1"/>
          </p:cNvGraphicFramePr>
          <p:nvPr/>
        </p:nvGraphicFramePr>
        <p:xfrm>
          <a:off x="1676401" y="3573327"/>
          <a:ext cx="5835789" cy="1017724"/>
        </p:xfrm>
        <a:graphic>
          <a:graphicData uri="http://schemas.openxmlformats.org/drawingml/2006/table">
            <a:tbl>
              <a:tblPr bandRow="1">
                <a:tableStyleId>{284E427A-3D55-4303-BF80-6455036E1DE7}</a:tableStyleId>
              </a:tblPr>
              <a:tblGrid>
                <a:gridCol w="1945263">
                  <a:extLst>
                    <a:ext uri="{9D8B030D-6E8A-4147-A177-3AD203B41FA5}">
                      <a16:colId xmlns:a16="http://schemas.microsoft.com/office/drawing/2014/main" val="3799916758"/>
                    </a:ext>
                  </a:extLst>
                </a:gridCol>
                <a:gridCol w="1945263">
                  <a:extLst>
                    <a:ext uri="{9D8B030D-6E8A-4147-A177-3AD203B41FA5}">
                      <a16:colId xmlns:a16="http://schemas.microsoft.com/office/drawing/2014/main" val="142907657"/>
                    </a:ext>
                  </a:extLst>
                </a:gridCol>
                <a:gridCol w="1945263">
                  <a:extLst>
                    <a:ext uri="{9D8B030D-6E8A-4147-A177-3AD203B41FA5}">
                      <a16:colId xmlns:a16="http://schemas.microsoft.com/office/drawing/2014/main" val="2124890061"/>
                    </a:ext>
                  </a:extLst>
                </a:gridCol>
              </a:tblGrid>
              <a:tr h="25443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000" dirty="0">
                          <a:solidFill>
                            <a:schemeClr val="tx1"/>
                          </a:solidFill>
                        </a:rPr>
                        <a:t>United States Army</a:t>
                      </a:r>
                      <a:endParaRPr lang="en-US" sz="1000" dirty="0">
                        <a:solidFill>
                          <a:schemeClr val="tx1"/>
                        </a:solidFill>
                        <a:latin typeface="+mn-lt"/>
                      </a:endParaRPr>
                    </a:p>
                  </a:txBody>
                  <a:tcPr>
                    <a:solidFill>
                      <a:schemeClr val="tx1">
                        <a:lumMod val="20000"/>
                        <a:lumOff val="80000"/>
                        <a:alpha val="4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000" dirty="0">
                          <a:solidFill>
                            <a:schemeClr val="tx1"/>
                          </a:solidFill>
                        </a:rPr>
                        <a:t>United States Navy</a:t>
                      </a:r>
                      <a:endParaRPr lang="en-US" sz="1000" dirty="0">
                        <a:solidFill>
                          <a:schemeClr val="tx1"/>
                        </a:solidFill>
                        <a:latin typeface="+mn-lt"/>
                      </a:endParaRPr>
                    </a:p>
                  </a:txBody>
                  <a:tcPr>
                    <a:solidFill>
                      <a:schemeClr val="tx1">
                        <a:lumMod val="20000"/>
                        <a:lumOff val="80000"/>
                        <a:alpha val="4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000" dirty="0">
                          <a:solidFill>
                            <a:schemeClr val="tx1"/>
                          </a:solidFill>
                        </a:rPr>
                        <a:t>United States Space Force</a:t>
                      </a:r>
                      <a:endParaRPr lang="en-US" sz="1000" dirty="0">
                        <a:solidFill>
                          <a:schemeClr val="tx1"/>
                        </a:solidFill>
                        <a:latin typeface="+mn-lt"/>
                      </a:endParaRPr>
                    </a:p>
                  </a:txBody>
                  <a:tcPr>
                    <a:solidFill>
                      <a:schemeClr val="tx1">
                        <a:lumMod val="20000"/>
                        <a:lumOff val="80000"/>
                        <a:alpha val="40000"/>
                      </a:schemeClr>
                    </a:solidFill>
                  </a:tcPr>
                </a:tc>
                <a:extLst>
                  <a:ext uri="{0D108BD9-81ED-4DB2-BD59-A6C34878D82A}">
                    <a16:rowId xmlns:a16="http://schemas.microsoft.com/office/drawing/2014/main" val="1090040805"/>
                  </a:ext>
                </a:extLst>
              </a:tr>
              <a:tr h="25443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000" dirty="0">
                          <a:solidFill>
                            <a:schemeClr val="tx1"/>
                          </a:solidFill>
                        </a:rPr>
                        <a:t>United States Marine Corps</a:t>
                      </a:r>
                      <a:endParaRPr lang="en-US" sz="1000" dirty="0">
                        <a:solidFill>
                          <a:schemeClr val="tx1"/>
                        </a:solidFill>
                        <a:latin typeface="+mn-lt"/>
                      </a:endParaRPr>
                    </a:p>
                  </a:txBody>
                  <a:tcP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000" dirty="0">
                          <a:solidFill>
                            <a:schemeClr val="tx1"/>
                          </a:solidFill>
                        </a:rPr>
                        <a:t>United States Air Force</a:t>
                      </a:r>
                      <a:endParaRPr lang="en-US" sz="1000" dirty="0">
                        <a:solidFill>
                          <a:schemeClr val="tx1"/>
                        </a:solidFill>
                        <a:latin typeface="+mn-lt"/>
                      </a:endParaRPr>
                    </a:p>
                  </a:txBody>
                  <a:tcP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000" dirty="0">
                          <a:solidFill>
                            <a:schemeClr val="tx1"/>
                          </a:solidFill>
                        </a:rPr>
                        <a:t>United States Coast Guard</a:t>
                      </a:r>
                      <a:endParaRPr lang="en-US" sz="1000" dirty="0">
                        <a:solidFill>
                          <a:schemeClr val="tx1"/>
                        </a:solidFill>
                        <a:latin typeface="+mn-lt"/>
                      </a:endParaRPr>
                    </a:p>
                  </a:txBody>
                  <a:tcPr>
                    <a:solidFill>
                      <a:schemeClr val="bg1"/>
                    </a:solidFill>
                  </a:tcPr>
                </a:tc>
                <a:extLst>
                  <a:ext uri="{0D108BD9-81ED-4DB2-BD59-A6C34878D82A}">
                    <a16:rowId xmlns:a16="http://schemas.microsoft.com/office/drawing/2014/main" val="3784214671"/>
                  </a:ext>
                </a:extLst>
              </a:tr>
              <a:tr h="254431">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000" dirty="0">
                          <a:solidFill>
                            <a:schemeClr val="tx1"/>
                          </a:solidFill>
                        </a:rPr>
                        <a:t>United States Public Health Service (PHS) Commissioned Corps</a:t>
                      </a:r>
                      <a:endParaRPr lang="en-US" sz="1000" dirty="0">
                        <a:solidFill>
                          <a:schemeClr val="tx1"/>
                        </a:solidFill>
                        <a:latin typeface="+mn-lt"/>
                      </a:endParaRPr>
                    </a:p>
                  </a:txBody>
                  <a:tcPr>
                    <a:solidFill>
                      <a:schemeClr val="tx1">
                        <a:lumMod val="20000"/>
                        <a:lumOff val="80000"/>
                        <a:alpha val="40000"/>
                      </a:schemeClr>
                    </a:solidFill>
                  </a:tcPr>
                </a:tc>
                <a:tc hMerge="1">
                  <a:txBody>
                    <a:bodyPr/>
                    <a:lstStyle/>
                    <a:p>
                      <a:endParaRPr lang="en-US" sz="1400" dirty="0">
                        <a:solidFill>
                          <a:schemeClr val="accent2">
                            <a:lumMod val="50000"/>
                          </a:schemeClr>
                        </a:solidFill>
                      </a:endParaRPr>
                    </a:p>
                  </a:txBody>
                  <a:tcPr/>
                </a:tc>
                <a:tc hMerge="1">
                  <a:txBody>
                    <a:bodyPr/>
                    <a:lstStyle/>
                    <a:p>
                      <a:endParaRPr lang="en-US" sz="1400" dirty="0">
                        <a:solidFill>
                          <a:schemeClr val="accent2">
                            <a:lumMod val="50000"/>
                          </a:schemeClr>
                        </a:solidFill>
                      </a:endParaRPr>
                    </a:p>
                  </a:txBody>
                  <a:tcPr/>
                </a:tc>
                <a:extLst>
                  <a:ext uri="{0D108BD9-81ED-4DB2-BD59-A6C34878D82A}">
                    <a16:rowId xmlns:a16="http://schemas.microsoft.com/office/drawing/2014/main" val="4107742388"/>
                  </a:ext>
                </a:extLst>
              </a:tr>
              <a:tr h="254431">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000" dirty="0">
                          <a:solidFill>
                            <a:schemeClr val="tx1"/>
                          </a:solidFill>
                        </a:rPr>
                        <a:t>National Oceanic and Atmospheric Administration Commissioned Officer Corps (NOAA)</a:t>
                      </a:r>
                      <a:endParaRPr lang="en-US" sz="1000" dirty="0">
                        <a:solidFill>
                          <a:schemeClr val="tx1"/>
                        </a:solidFill>
                        <a:latin typeface="+mn-lt"/>
                      </a:endParaRPr>
                    </a:p>
                  </a:txBody>
                  <a:tcPr>
                    <a:solidFill>
                      <a:schemeClr val="bg1"/>
                    </a:solidFill>
                  </a:tcPr>
                </a:tc>
                <a:tc hMerge="1">
                  <a:txBody>
                    <a:bodyPr/>
                    <a:lstStyle/>
                    <a:p>
                      <a:endParaRPr lang="en-US" sz="1400" dirty="0">
                        <a:solidFill>
                          <a:schemeClr val="accent2">
                            <a:lumMod val="50000"/>
                          </a:schemeClr>
                        </a:solidFill>
                      </a:endParaRPr>
                    </a:p>
                  </a:txBody>
                  <a:tcPr/>
                </a:tc>
                <a:tc hMerge="1">
                  <a:txBody>
                    <a:bodyPr/>
                    <a:lstStyle/>
                    <a:p>
                      <a:endParaRPr lang="en-US" sz="1400" dirty="0">
                        <a:solidFill>
                          <a:schemeClr val="accent2">
                            <a:lumMod val="50000"/>
                          </a:schemeClr>
                        </a:solidFill>
                      </a:endParaRPr>
                    </a:p>
                  </a:txBody>
                  <a:tcPr/>
                </a:tc>
                <a:extLst>
                  <a:ext uri="{0D108BD9-81ED-4DB2-BD59-A6C34878D82A}">
                    <a16:rowId xmlns:a16="http://schemas.microsoft.com/office/drawing/2014/main" val="2082885670"/>
                  </a:ext>
                </a:extLst>
              </a:tr>
            </a:tbl>
          </a:graphicData>
        </a:graphic>
      </p:graphicFrame>
      <p:pic>
        <p:nvPicPr>
          <p:cNvPr id="5" name="Picture 4">
            <a:extLst>
              <a:ext uri="{FF2B5EF4-FFF2-40B4-BE49-F238E27FC236}">
                <a16:creationId xmlns:a16="http://schemas.microsoft.com/office/drawing/2014/main" id="{5A14D062-94C0-9B80-804B-34633ECC4E92}"/>
              </a:ext>
            </a:extLst>
          </p:cNvPr>
          <p:cNvPicPr>
            <a:picLocks noChangeAspect="1"/>
          </p:cNvPicPr>
          <p:nvPr/>
        </p:nvPicPr>
        <p:blipFill>
          <a:blip r:embed="rId13"/>
          <a:stretch>
            <a:fillRect/>
          </a:stretch>
        </p:blipFill>
        <p:spPr>
          <a:xfrm>
            <a:off x="2555465" y="1931767"/>
            <a:ext cx="548640" cy="274320"/>
          </a:xfrm>
          <a:prstGeom prst="rect">
            <a:avLst/>
          </a:prstGeom>
        </p:spPr>
      </p:pic>
      <p:sp>
        <p:nvSpPr>
          <p:cNvPr id="9" name="TextBox 8">
            <a:extLst>
              <a:ext uri="{FF2B5EF4-FFF2-40B4-BE49-F238E27FC236}">
                <a16:creationId xmlns:a16="http://schemas.microsoft.com/office/drawing/2014/main" id="{E5AD8170-3D9B-6412-F3CB-D4A9F4C69104}"/>
              </a:ext>
            </a:extLst>
          </p:cNvPr>
          <p:cNvSpPr txBox="1"/>
          <p:nvPr/>
        </p:nvSpPr>
        <p:spPr>
          <a:xfrm flipH="1">
            <a:off x="7418559" y="3429000"/>
            <a:ext cx="187262" cy="707886"/>
          </a:xfrm>
          <a:prstGeom prst="rect">
            <a:avLst/>
          </a:prstGeom>
          <a:noFill/>
        </p:spPr>
        <p:txBody>
          <a:bodyPr wrap="square" rtlCol="0">
            <a:spAutoFit/>
          </a:bodyPr>
          <a:lstStyle/>
          <a:p>
            <a:r>
              <a:rPr lang="en-US" sz="4000" dirty="0">
                <a:latin typeface="Abadi Extra Light" panose="020B0604020202020204" pitchFamily="34" charset="0"/>
              </a:rPr>
              <a:t>}</a:t>
            </a:r>
          </a:p>
        </p:txBody>
      </p:sp>
      <p:sp>
        <p:nvSpPr>
          <p:cNvPr id="10" name="TextBox 9">
            <a:extLst>
              <a:ext uri="{FF2B5EF4-FFF2-40B4-BE49-F238E27FC236}">
                <a16:creationId xmlns:a16="http://schemas.microsoft.com/office/drawing/2014/main" id="{86C37223-7903-C68B-8DEF-0834468488A9}"/>
              </a:ext>
            </a:extLst>
          </p:cNvPr>
          <p:cNvSpPr txBox="1"/>
          <p:nvPr/>
        </p:nvSpPr>
        <p:spPr>
          <a:xfrm>
            <a:off x="7616363" y="3619500"/>
            <a:ext cx="793060" cy="400110"/>
          </a:xfrm>
          <a:prstGeom prst="rect">
            <a:avLst/>
          </a:prstGeom>
          <a:noFill/>
        </p:spPr>
        <p:txBody>
          <a:bodyPr wrap="square" rtlCol="0">
            <a:spAutoFit/>
          </a:bodyPr>
          <a:lstStyle/>
          <a:p>
            <a:r>
              <a:rPr lang="en-US" sz="1000" dirty="0"/>
              <a:t>Armed Forces (6)</a:t>
            </a:r>
          </a:p>
        </p:txBody>
      </p:sp>
      <p:pic>
        <p:nvPicPr>
          <p:cNvPr id="12" name="Picture 11" descr="Logo, company name&#10;&#10;Description automatically generated">
            <a:extLst>
              <a:ext uri="{FF2B5EF4-FFF2-40B4-BE49-F238E27FC236}">
                <a16:creationId xmlns:a16="http://schemas.microsoft.com/office/drawing/2014/main" id="{9E509355-6FB4-7C30-A0D7-E17634F1049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94667" y="895350"/>
            <a:ext cx="967533" cy="274320"/>
          </a:xfrm>
          <a:prstGeom prst="rect">
            <a:avLst/>
          </a:prstGeom>
        </p:spPr>
      </p:pic>
      <p:pic>
        <p:nvPicPr>
          <p:cNvPr id="14" name="Picture 13">
            <a:extLst>
              <a:ext uri="{FF2B5EF4-FFF2-40B4-BE49-F238E27FC236}">
                <a16:creationId xmlns:a16="http://schemas.microsoft.com/office/drawing/2014/main" id="{B468E40C-3D8B-F984-A77A-98F6DCED882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77000" y="2976664"/>
            <a:ext cx="1115951" cy="280886"/>
          </a:xfrm>
          <a:prstGeom prst="rect">
            <a:avLst/>
          </a:prstGeom>
        </p:spPr>
      </p:pic>
      <p:pic>
        <p:nvPicPr>
          <p:cNvPr id="6" name="Picture 5">
            <a:extLst>
              <a:ext uri="{FF2B5EF4-FFF2-40B4-BE49-F238E27FC236}">
                <a16:creationId xmlns:a16="http://schemas.microsoft.com/office/drawing/2014/main" id="{2BAC70DC-87A3-1F82-739B-E33A5ED8F73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74013" y="884627"/>
            <a:ext cx="876716" cy="391724"/>
          </a:xfrm>
          <a:prstGeom prst="rect">
            <a:avLst/>
          </a:prstGeom>
        </p:spPr>
      </p:pic>
    </p:spTree>
    <p:extLst>
      <p:ext uri="{BB962C8B-B14F-4D97-AF65-F5344CB8AC3E}">
        <p14:creationId xmlns:p14="http://schemas.microsoft.com/office/powerpoint/2010/main" val="3385261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TRICARE in Support</a:t>
            </a:r>
          </a:p>
        </p:txBody>
      </p:sp>
      <p:sp>
        <p:nvSpPr>
          <p:cNvPr id="9" name="TextBox 8">
            <a:extLst>
              <a:ext uri="{FF2B5EF4-FFF2-40B4-BE49-F238E27FC236}">
                <a16:creationId xmlns:a16="http://schemas.microsoft.com/office/drawing/2014/main" id="{7A8C88A0-86A8-7E8B-4D11-F90FECC96FAA}"/>
              </a:ext>
            </a:extLst>
          </p:cNvPr>
          <p:cNvSpPr txBox="1"/>
          <p:nvPr/>
        </p:nvSpPr>
        <p:spPr>
          <a:xfrm>
            <a:off x="609600" y="1694587"/>
            <a:ext cx="7770018" cy="1754326"/>
          </a:xfrm>
          <a:prstGeom prst="rect">
            <a:avLst/>
          </a:prstGeom>
          <a:noFill/>
        </p:spPr>
        <p:txBody>
          <a:bodyPr wrap="square" rtlCol="0">
            <a:spAutoFit/>
          </a:bodyPr>
          <a:lstStyle/>
          <a:p>
            <a:pPr marL="57150" marR="0" lvl="1" algn="l" defTabSz="914400" rtl="0" eaLnBrk="1" fontAlgn="auto" latinLnBrk="0" hangingPunct="1">
              <a:spcBef>
                <a:spcPts val="0"/>
              </a:spcBef>
              <a:spcAft>
                <a:spcPts val="600"/>
              </a:spcAft>
              <a:buClr>
                <a:srgbClr val="582831"/>
              </a:buClr>
              <a:buSzTx/>
              <a:tabLst/>
              <a:defRPr/>
            </a:pPr>
            <a:r>
              <a:rPr lang="en-US" sz="3600" dirty="0"/>
              <a:t>TRICARE is honored to help our uniform members and their families  get the healthcare that they need. </a:t>
            </a:r>
          </a:p>
        </p:txBody>
      </p:sp>
    </p:spTree>
    <p:extLst>
      <p:ext uri="{BB962C8B-B14F-4D97-AF65-F5344CB8AC3E}">
        <p14:creationId xmlns:p14="http://schemas.microsoft.com/office/powerpoint/2010/main" val="2523661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457200" y="207824"/>
            <a:ext cx="830579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Lucida Sans Unicode" panose="020B0602030504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Wingdings" panose="05000000000000000000" pitchFamily="2" charset="2"/>
              <a:buChar char="q"/>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2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283446"/>
              </a:solidFill>
              <a:effectLst/>
              <a:uLnTx/>
              <a:uFillTx/>
              <a:latin typeface="Franklin Gothic Book" panose="020B0503020102020204"/>
              <a:ea typeface="MS PGothic" panose="020B0600070205080204" pitchFamily="34" charset="-128"/>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altLang="en-US" sz="3600" dirty="0">
              <a:solidFill>
                <a:srgbClr val="283446"/>
              </a:solidFill>
              <a:latin typeface="Franklin Gothic Book" panose="020B0503020102020204"/>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srgbClr val="283446"/>
                </a:solidFill>
                <a:effectLst/>
                <a:uLnTx/>
                <a:uFillTx/>
                <a:latin typeface="Franklin Gothic Book" panose="020B0503020102020204"/>
                <a:ea typeface="MS PGothic" panose="020B0600070205080204" pitchFamily="34" charset="-128"/>
                <a:cs typeface="Arial" panose="020B0604020202020204" pitchFamily="34"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srgbClr val="283446"/>
                </a:solidFill>
                <a:effectLst/>
                <a:uLnTx/>
                <a:uFillTx/>
                <a:latin typeface="Franklin Gothic Book" panose="020B0503020102020204"/>
                <a:ea typeface="MS PGothic" panose="020B0600070205080204" pitchFamily="34" charset="-128"/>
                <a:cs typeface="Arial" panose="020B0604020202020204" pitchFamily="34" charset="0"/>
              </a:rPr>
              <a:t>Questions?</a:t>
            </a:r>
          </a:p>
        </p:txBody>
      </p:sp>
      <p:sp>
        <p:nvSpPr>
          <p:cNvPr id="2" name="Subtitle 2">
            <a:extLst>
              <a:ext uri="{FF2B5EF4-FFF2-40B4-BE49-F238E27FC236}">
                <a16:creationId xmlns:a16="http://schemas.microsoft.com/office/drawing/2014/main" id="{0488CA63-ED2C-9016-8643-AE7A6716712C}"/>
              </a:ext>
            </a:extLst>
          </p:cNvPr>
          <p:cNvSpPr txBox="1">
            <a:spLocks/>
          </p:cNvSpPr>
          <p:nvPr/>
        </p:nvSpPr>
        <p:spPr>
          <a:xfrm>
            <a:off x="1295400" y="3181350"/>
            <a:ext cx="6400800" cy="9906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Clr>
                <a:srgbClr val="582831"/>
              </a:buClr>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50" indent="-285750" algn="l" defTabSz="914400" rtl="0" eaLnBrk="1" latinLnBrk="0" hangingPunct="1">
              <a:spcBef>
                <a:spcPct val="20000"/>
              </a:spcBef>
              <a:buClr>
                <a:srgbClr val="092068"/>
              </a:buClr>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Clr>
                <a:srgbClr val="6C82A7"/>
              </a:buClr>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Curt Prichard</a:t>
            </a:r>
          </a:p>
          <a:p>
            <a:pPr marL="0" indent="0" algn="ctr">
              <a:buNone/>
            </a:pPr>
            <a:r>
              <a:rPr lang="en-US" dirty="0"/>
              <a:t>Call or text:  571-217-8476</a:t>
            </a:r>
          </a:p>
          <a:p>
            <a:pPr marL="0" indent="0" algn="ctr">
              <a:buNone/>
            </a:pPr>
            <a:r>
              <a:rPr lang="en-US" dirty="0"/>
              <a:t>curt.b.prichard.civ@health.mil</a:t>
            </a:r>
          </a:p>
          <a:p>
            <a:pPr marL="0" indent="0" algn="ctr">
              <a:buNone/>
            </a:pPr>
            <a:endParaRPr lang="en-US" dirty="0"/>
          </a:p>
        </p:txBody>
      </p:sp>
    </p:spTree>
    <p:extLst>
      <p:ext uri="{BB962C8B-B14F-4D97-AF65-F5344CB8AC3E}">
        <p14:creationId xmlns:p14="http://schemas.microsoft.com/office/powerpoint/2010/main" val="3043600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1962943" y="2001619"/>
            <a:ext cx="49613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Lucida Sans Unicode" panose="020B0602030504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Wingdings" panose="05000000000000000000" pitchFamily="2" charset="2"/>
              <a:buChar char="q"/>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2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srgbClr val="283446"/>
                </a:solidFill>
                <a:effectLst/>
                <a:uLnTx/>
                <a:uFillTx/>
                <a:latin typeface="Franklin Gothic Book" panose="020B0503020102020204"/>
                <a:ea typeface="MS PGothic" panose="020B0600070205080204" pitchFamily="34" charset="-128"/>
                <a:cs typeface="Arial" panose="020B0604020202020204" pitchFamily="34" charset="0"/>
              </a:rPr>
              <a:t>Back-up Slides</a:t>
            </a:r>
          </a:p>
        </p:txBody>
      </p:sp>
    </p:spTree>
    <p:extLst>
      <p:ext uri="{BB962C8B-B14F-4D97-AF65-F5344CB8AC3E}">
        <p14:creationId xmlns:p14="http://schemas.microsoft.com/office/powerpoint/2010/main" val="793753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3350"/>
            <a:ext cx="8839200" cy="857250"/>
          </a:xfrm>
        </p:spPr>
        <p:txBody>
          <a:bodyPr>
            <a:normAutofit fontScale="90000"/>
          </a:bodyPr>
          <a:lstStyle/>
          <a:p>
            <a:r>
              <a:rPr lang="en-US" altLang="en-US" dirty="0">
                <a:cs typeface="Arial" panose="020B0604020202020204" pitchFamily="34" charset="0"/>
              </a:rPr>
              <a:t>Statutory / Regulatory / Policy Basis for the TRICARE Program</a:t>
            </a:r>
            <a:endParaRPr lang="en-US" dirty="0"/>
          </a:p>
        </p:txBody>
      </p:sp>
      <p:sp>
        <p:nvSpPr>
          <p:cNvPr id="5" name="Content Placeholder 7"/>
          <p:cNvSpPr>
            <a:spLocks noGrp="1"/>
          </p:cNvSpPr>
          <p:nvPr>
            <p:ph idx="1"/>
          </p:nvPr>
        </p:nvSpPr>
        <p:spPr>
          <a:xfrm>
            <a:off x="838200" y="1200150"/>
            <a:ext cx="7721813" cy="3464719"/>
          </a:xfrm>
        </p:spPr>
        <p:txBody>
          <a:bodyPr>
            <a:noAutofit/>
          </a:bodyPr>
          <a:lstStyle/>
          <a:p>
            <a:pPr>
              <a:buFont typeface="Lucida Sans Unicode" panose="020B0602030504020204" pitchFamily="34" charset="0"/>
              <a:buChar char="∙"/>
            </a:pPr>
            <a:r>
              <a:rPr lang="en-US" altLang="en-US" sz="2000" dirty="0">
                <a:solidFill>
                  <a:schemeClr val="accent1">
                    <a:lumMod val="60000"/>
                    <a:lumOff val="40000"/>
                  </a:schemeClr>
                </a:solidFill>
              </a:rPr>
              <a:t>Statutory </a:t>
            </a:r>
            <a:r>
              <a:rPr lang="en-US" altLang="en-US" sz="2000" u="sng" dirty="0">
                <a:solidFill>
                  <a:schemeClr val="accent1">
                    <a:lumMod val="60000"/>
                    <a:lumOff val="40000"/>
                  </a:schemeClr>
                </a:solidFill>
              </a:rPr>
              <a:t>entitlement</a:t>
            </a:r>
            <a:r>
              <a:rPr lang="en-US" altLang="en-US" sz="2000" dirty="0">
                <a:solidFill>
                  <a:schemeClr val="accent1">
                    <a:lumMod val="60000"/>
                    <a:lumOff val="40000"/>
                  </a:schemeClr>
                </a:solidFill>
              </a:rPr>
              <a:t> </a:t>
            </a:r>
            <a:r>
              <a:rPr lang="en-US" altLang="en-US" sz="2000" dirty="0"/>
              <a:t>- Chapter 55 of Title 10, US Code</a:t>
            </a:r>
          </a:p>
          <a:p>
            <a:pPr>
              <a:spcBef>
                <a:spcPts val="900"/>
              </a:spcBef>
              <a:buFont typeface="Lucida Sans Unicode" panose="020B0602030504020204" pitchFamily="34" charset="0"/>
              <a:buChar char="∙"/>
            </a:pPr>
            <a:r>
              <a:rPr lang="en-US" altLang="en-US" sz="2000" dirty="0">
                <a:solidFill>
                  <a:schemeClr val="accent1">
                    <a:lumMod val="60000"/>
                    <a:lumOff val="40000"/>
                  </a:schemeClr>
                </a:solidFill>
              </a:rPr>
              <a:t>TRICARE Regulations </a:t>
            </a:r>
            <a:r>
              <a:rPr lang="en-US" altLang="en-US" sz="2000" dirty="0"/>
              <a:t>- 32 Code of Federal Regulations, Part 199</a:t>
            </a:r>
          </a:p>
          <a:p>
            <a:pPr marL="685800" lvl="1" indent="-228600"/>
            <a:r>
              <a:rPr lang="en-US" altLang="en-US" sz="1800" dirty="0"/>
              <a:t>Amended to implement new statutes or to change program rules/policy</a:t>
            </a:r>
          </a:p>
          <a:p>
            <a:pPr>
              <a:spcBef>
                <a:spcPts val="900"/>
              </a:spcBef>
              <a:buFont typeface="Lucida Sans Unicode" panose="020B0602030504020204" pitchFamily="34" charset="0"/>
              <a:buChar char="∙"/>
            </a:pPr>
            <a:r>
              <a:rPr lang="en-US" altLang="en-US" sz="2000" dirty="0">
                <a:solidFill>
                  <a:schemeClr val="accent1">
                    <a:lumMod val="60000"/>
                    <a:lumOff val="40000"/>
                  </a:schemeClr>
                </a:solidFill>
              </a:rPr>
              <a:t>DoD Issuances</a:t>
            </a:r>
          </a:p>
          <a:p>
            <a:pPr marL="685800" lvl="1" indent="-228600"/>
            <a:r>
              <a:rPr lang="en-US" altLang="en-US" sz="1800" dirty="0"/>
              <a:t>Health Affairs Policy memorandums may be used temporarily</a:t>
            </a:r>
          </a:p>
          <a:p>
            <a:pPr>
              <a:spcBef>
                <a:spcPts val="900"/>
              </a:spcBef>
              <a:buFont typeface="Lucida Sans Unicode" panose="020B0602030504020204" pitchFamily="34" charset="0"/>
              <a:buChar char="∙"/>
            </a:pPr>
            <a:r>
              <a:rPr lang="en-US" altLang="en-US" sz="2000" dirty="0">
                <a:solidFill>
                  <a:schemeClr val="accent1">
                    <a:lumMod val="60000"/>
                    <a:lumOff val="40000"/>
                  </a:schemeClr>
                </a:solidFill>
              </a:rPr>
              <a:t>TRICARE Manuals </a:t>
            </a:r>
            <a:r>
              <a:rPr lang="en-US" altLang="en-US" sz="2000" dirty="0"/>
              <a:t>– compilation of TRICARE contract requirements</a:t>
            </a:r>
          </a:p>
          <a:p>
            <a:pPr marL="685800" lvl="1" indent="-228600"/>
            <a:r>
              <a:rPr lang="en-US" altLang="en-US" sz="1800" dirty="0"/>
              <a:t>Directs Contractor actions</a:t>
            </a:r>
          </a:p>
          <a:p>
            <a:pPr marL="685800" lvl="1" indent="-228600"/>
            <a:r>
              <a:rPr lang="en-US" altLang="en-US" sz="1800" dirty="0"/>
              <a:t>Changed often as new statute, regulations policies, procedures, dictate</a:t>
            </a:r>
          </a:p>
          <a:p>
            <a:pPr marL="685800" lvl="1" indent="-228600"/>
            <a:r>
              <a:rPr lang="en-US" altLang="en-US" sz="1800" dirty="0"/>
              <a:t>Followed by contract modifications to implement</a:t>
            </a:r>
          </a:p>
        </p:txBody>
      </p:sp>
    </p:spTree>
    <p:extLst>
      <p:ext uri="{BB962C8B-B14F-4D97-AF65-F5344CB8AC3E}">
        <p14:creationId xmlns:p14="http://schemas.microsoft.com/office/powerpoint/2010/main" val="3112071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466489" y="3771009"/>
            <a:ext cx="1876911" cy="620274"/>
          </a:xfrm>
          <a:prstGeom prst="rect">
            <a:avLst/>
          </a:prstGeom>
          <a:solidFill>
            <a:srgbClr val="4F81BD">
              <a:lumMod val="20000"/>
              <a:lumOff val="80000"/>
            </a:srgbClr>
          </a:solidFill>
          <a:ln w="19050" cap="flat" cmpd="sng" algn="ctr">
            <a:solidFill>
              <a:srgbClr val="0256AB"/>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sp>
        <p:nvSpPr>
          <p:cNvPr id="14" name="Left Brace 13"/>
          <p:cNvSpPr/>
          <p:nvPr/>
        </p:nvSpPr>
        <p:spPr>
          <a:xfrm rot="16200000">
            <a:off x="4398221" y="840162"/>
            <a:ext cx="273852" cy="4721872"/>
          </a:xfrm>
          <a:prstGeom prst="leftBrace">
            <a:avLst>
              <a:gd name="adj1" fmla="val 25462"/>
              <a:gd name="adj2" fmla="val 26440"/>
            </a:avLst>
          </a:prstGeom>
          <a:solidFill>
            <a:srgbClr val="4F81BD">
              <a:lumMod val="20000"/>
              <a:lumOff val="80000"/>
            </a:srgbClr>
          </a:solidFill>
          <a:ln w="19050" cap="flat" cmpd="sng" algn="ctr">
            <a:solidFill>
              <a:srgbClr val="0256AB"/>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cxnSp>
        <p:nvCxnSpPr>
          <p:cNvPr id="18" name="Straight Connector 17"/>
          <p:cNvCxnSpPr/>
          <p:nvPr/>
        </p:nvCxnSpPr>
        <p:spPr>
          <a:xfrm flipH="1" flipV="1">
            <a:off x="5007545" y="2506217"/>
            <a:ext cx="0" cy="546005"/>
          </a:xfrm>
          <a:prstGeom prst="line">
            <a:avLst/>
          </a:prstGeom>
          <a:noFill/>
          <a:ln w="28575" cap="flat" cmpd="sng" algn="ctr">
            <a:solidFill>
              <a:srgbClr val="CD7069"/>
            </a:solidFill>
            <a:prstDash val="solid"/>
          </a:ln>
          <a:effectLst/>
        </p:spPr>
      </p:cxnSp>
      <p:cxnSp>
        <p:nvCxnSpPr>
          <p:cNvPr id="22" name="Straight Connector 21"/>
          <p:cNvCxnSpPr/>
          <p:nvPr/>
        </p:nvCxnSpPr>
        <p:spPr>
          <a:xfrm flipV="1">
            <a:off x="6150360" y="1001677"/>
            <a:ext cx="0" cy="2044509"/>
          </a:xfrm>
          <a:prstGeom prst="line">
            <a:avLst/>
          </a:prstGeom>
          <a:noFill/>
          <a:ln w="28575" cap="flat" cmpd="sng" algn="ctr">
            <a:solidFill>
              <a:srgbClr val="CD7069"/>
            </a:solidFill>
            <a:prstDash val="solid"/>
          </a:ln>
          <a:effectLst/>
        </p:spPr>
      </p:cxnSp>
      <p:sp>
        <p:nvSpPr>
          <p:cNvPr id="23" name="TextBox 22"/>
          <p:cNvSpPr txBox="1"/>
          <p:nvPr/>
        </p:nvSpPr>
        <p:spPr>
          <a:xfrm>
            <a:off x="1340752" y="2166951"/>
            <a:ext cx="1559603" cy="559833"/>
          </a:xfrm>
          <a:prstGeom prst="rect">
            <a:avLst/>
          </a:prstGeom>
          <a:no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Title 10 Legislated Benefit</a:t>
            </a:r>
          </a:p>
          <a:p>
            <a:pPr marL="42863" marR="0" lvl="0" indent="-428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Space Required for Active Duty</a:t>
            </a:r>
          </a:p>
          <a:p>
            <a:pPr marL="42863" marR="0" lvl="0" indent="-428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Space Available for Families and Retirees</a:t>
            </a:r>
          </a:p>
        </p:txBody>
      </p:sp>
      <p:grpSp>
        <p:nvGrpSpPr>
          <p:cNvPr id="24" name="Group 23"/>
          <p:cNvGrpSpPr/>
          <p:nvPr/>
        </p:nvGrpSpPr>
        <p:grpSpPr>
          <a:xfrm>
            <a:off x="1333500" y="2881244"/>
            <a:ext cx="6528146" cy="328538"/>
            <a:chOff x="1232535" y="3244743"/>
            <a:chExt cx="5400040" cy="295900"/>
          </a:xfrm>
        </p:grpSpPr>
        <p:sp>
          <p:nvSpPr>
            <p:cNvPr id="25" name="Text Box 49"/>
            <p:cNvSpPr txBox="1">
              <a:spLocks noChangeArrowheads="1"/>
            </p:cNvSpPr>
            <p:nvPr/>
          </p:nvSpPr>
          <p:spPr bwMode="auto">
            <a:xfrm>
              <a:off x="1232535" y="3244743"/>
              <a:ext cx="594360" cy="88878"/>
            </a:xfrm>
            <a:prstGeom prst="rect">
              <a:avLst/>
            </a:prstGeom>
            <a:noFill/>
            <a:ln w="12700" algn="ctr">
              <a:noFill/>
              <a:miter lim="800000"/>
              <a:headEnd/>
              <a:tailEnd/>
            </a:ln>
          </p:spPr>
          <p:txBody>
            <a:bodyPr lIns="0" tIns="0" rIns="0" bIns="0" anchor="b" anchorCtr="0">
              <a:spAutoFit/>
            </a:bodyPr>
            <a:lstStyle/>
            <a:p>
              <a:pPr marL="0" marR="0" lvl="0" indent="0" algn="ctr" defTabSz="914400" rtl="0" eaLnBrk="1" fontAlgn="auto" latinLnBrk="0" hangingPunct="1">
                <a:lnSpc>
                  <a:spcPct val="95000"/>
                </a:lnSpc>
                <a:spcBef>
                  <a:spcPct val="20000"/>
                </a:spcBef>
                <a:spcAft>
                  <a:spcPts val="0"/>
                </a:spcAft>
                <a:buClrTx/>
                <a:buSzTx/>
                <a:buFontTx/>
                <a:buNone/>
                <a:tabLst/>
                <a:defRPr/>
              </a:pPr>
              <a:r>
                <a:rPr kumimoji="0" lang="en-US" sz="675"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ＭＳ Ｐゴシック" charset="-128"/>
                  <a:cs typeface="+mn-cs"/>
                </a:rPr>
                <a:t>1940</a:t>
              </a:r>
            </a:p>
          </p:txBody>
        </p:sp>
        <p:sp>
          <p:nvSpPr>
            <p:cNvPr id="26" name="Text Box 50"/>
            <p:cNvSpPr txBox="1">
              <a:spLocks noChangeArrowheads="1"/>
            </p:cNvSpPr>
            <p:nvPr/>
          </p:nvSpPr>
          <p:spPr bwMode="auto">
            <a:xfrm>
              <a:off x="1830546" y="3244743"/>
              <a:ext cx="594360" cy="88878"/>
            </a:xfrm>
            <a:prstGeom prst="rect">
              <a:avLst/>
            </a:prstGeom>
            <a:noFill/>
            <a:ln w="12700" algn="ctr">
              <a:noFill/>
              <a:miter lim="800000"/>
              <a:headEnd/>
              <a:tailEnd/>
            </a:ln>
          </p:spPr>
          <p:txBody>
            <a:bodyPr lIns="0" tIns="0" rIns="0" bIns="0" anchor="b" anchorCtr="0">
              <a:spAutoFit/>
            </a:bodyPr>
            <a:lstStyle/>
            <a:p>
              <a:pPr marL="0" marR="0" lvl="0" indent="0" algn="ctr" defTabSz="914400" rtl="0" eaLnBrk="1" fontAlgn="auto" latinLnBrk="0" hangingPunct="1">
                <a:lnSpc>
                  <a:spcPct val="95000"/>
                </a:lnSpc>
                <a:spcBef>
                  <a:spcPct val="20000"/>
                </a:spcBef>
                <a:spcAft>
                  <a:spcPts val="0"/>
                </a:spcAft>
                <a:buClrTx/>
                <a:buSzTx/>
                <a:buFontTx/>
                <a:buNone/>
                <a:tabLst/>
                <a:defRPr/>
              </a:pPr>
              <a:r>
                <a:rPr kumimoji="0" lang="en-US" sz="675"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ＭＳ Ｐゴシック" charset="-128"/>
                  <a:cs typeface="+mn-cs"/>
                </a:rPr>
                <a:t>1950</a:t>
              </a:r>
            </a:p>
          </p:txBody>
        </p:sp>
        <p:sp>
          <p:nvSpPr>
            <p:cNvPr id="27" name="Text Box 51"/>
            <p:cNvSpPr txBox="1">
              <a:spLocks noChangeArrowheads="1"/>
            </p:cNvSpPr>
            <p:nvPr/>
          </p:nvSpPr>
          <p:spPr bwMode="auto">
            <a:xfrm>
              <a:off x="2428557" y="3244743"/>
              <a:ext cx="594360" cy="88878"/>
            </a:xfrm>
            <a:prstGeom prst="rect">
              <a:avLst/>
            </a:prstGeom>
            <a:noFill/>
            <a:ln w="12700" algn="ctr">
              <a:noFill/>
              <a:miter lim="800000"/>
              <a:headEnd/>
              <a:tailEnd/>
            </a:ln>
          </p:spPr>
          <p:txBody>
            <a:bodyPr lIns="0" tIns="0" rIns="0" bIns="0" anchor="b" anchorCtr="0">
              <a:spAutoFit/>
            </a:bodyPr>
            <a:lstStyle/>
            <a:p>
              <a:pPr marL="0" marR="0" lvl="0" indent="0" algn="ctr" defTabSz="914400" rtl="0" eaLnBrk="1" fontAlgn="auto" latinLnBrk="0" hangingPunct="1">
                <a:lnSpc>
                  <a:spcPct val="95000"/>
                </a:lnSpc>
                <a:spcBef>
                  <a:spcPct val="20000"/>
                </a:spcBef>
                <a:spcAft>
                  <a:spcPts val="0"/>
                </a:spcAft>
                <a:buClrTx/>
                <a:buSzTx/>
                <a:buFontTx/>
                <a:buNone/>
                <a:tabLst/>
                <a:defRPr/>
              </a:pPr>
              <a:r>
                <a:rPr kumimoji="0" lang="en-US" sz="675"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ＭＳ Ｐゴシック" charset="-128"/>
                  <a:cs typeface="+mn-cs"/>
                </a:rPr>
                <a:t>1960</a:t>
              </a:r>
            </a:p>
          </p:txBody>
        </p:sp>
        <p:sp>
          <p:nvSpPr>
            <p:cNvPr id="28" name="Text Box 52"/>
            <p:cNvSpPr txBox="1">
              <a:spLocks noChangeArrowheads="1"/>
            </p:cNvSpPr>
            <p:nvPr/>
          </p:nvSpPr>
          <p:spPr bwMode="auto">
            <a:xfrm>
              <a:off x="3026568" y="3244743"/>
              <a:ext cx="594360" cy="88878"/>
            </a:xfrm>
            <a:prstGeom prst="rect">
              <a:avLst/>
            </a:prstGeom>
            <a:noFill/>
            <a:ln w="12700" algn="ctr">
              <a:noFill/>
              <a:miter lim="800000"/>
              <a:headEnd/>
              <a:tailEnd/>
            </a:ln>
          </p:spPr>
          <p:txBody>
            <a:bodyPr lIns="0" tIns="0" rIns="0" bIns="0" anchor="b" anchorCtr="0">
              <a:spAutoFit/>
            </a:bodyPr>
            <a:lstStyle/>
            <a:p>
              <a:pPr marL="0" marR="0" lvl="0" indent="0" algn="ctr" defTabSz="914400" rtl="0" eaLnBrk="1" fontAlgn="auto" latinLnBrk="0" hangingPunct="1">
                <a:lnSpc>
                  <a:spcPct val="95000"/>
                </a:lnSpc>
                <a:spcBef>
                  <a:spcPct val="20000"/>
                </a:spcBef>
                <a:spcAft>
                  <a:spcPts val="0"/>
                </a:spcAft>
                <a:buClrTx/>
                <a:buSzTx/>
                <a:buFontTx/>
                <a:buNone/>
                <a:tabLst/>
                <a:defRPr/>
              </a:pPr>
              <a:r>
                <a:rPr kumimoji="0" lang="en-US" sz="675"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ＭＳ Ｐゴシック" charset="-128"/>
                  <a:cs typeface="+mn-cs"/>
                </a:rPr>
                <a:t>1970</a:t>
              </a:r>
            </a:p>
          </p:txBody>
        </p:sp>
        <p:sp>
          <p:nvSpPr>
            <p:cNvPr id="29" name="Text Box 53"/>
            <p:cNvSpPr txBox="1">
              <a:spLocks noChangeArrowheads="1"/>
            </p:cNvSpPr>
            <p:nvPr/>
          </p:nvSpPr>
          <p:spPr bwMode="auto">
            <a:xfrm>
              <a:off x="3624579" y="3244743"/>
              <a:ext cx="594360" cy="88878"/>
            </a:xfrm>
            <a:prstGeom prst="rect">
              <a:avLst/>
            </a:prstGeom>
            <a:noFill/>
            <a:ln w="12700" algn="ctr">
              <a:noFill/>
              <a:miter lim="800000"/>
              <a:headEnd/>
              <a:tailEnd/>
            </a:ln>
          </p:spPr>
          <p:txBody>
            <a:bodyPr lIns="0" tIns="0" rIns="0" bIns="0" anchor="b" anchorCtr="0">
              <a:spAutoFit/>
            </a:bodyPr>
            <a:lstStyle/>
            <a:p>
              <a:pPr marL="0" marR="0" lvl="0" indent="0" algn="ctr" defTabSz="914400" rtl="0" eaLnBrk="1" fontAlgn="auto" latinLnBrk="0" hangingPunct="1">
                <a:lnSpc>
                  <a:spcPct val="95000"/>
                </a:lnSpc>
                <a:spcBef>
                  <a:spcPct val="20000"/>
                </a:spcBef>
                <a:spcAft>
                  <a:spcPts val="0"/>
                </a:spcAft>
                <a:buClrTx/>
                <a:buSzTx/>
                <a:buFontTx/>
                <a:buNone/>
                <a:tabLst/>
                <a:defRPr/>
              </a:pPr>
              <a:r>
                <a:rPr kumimoji="0" lang="en-US" sz="675"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ＭＳ Ｐゴシック" charset="-128"/>
                  <a:cs typeface="+mn-cs"/>
                </a:rPr>
                <a:t>1980</a:t>
              </a:r>
            </a:p>
          </p:txBody>
        </p:sp>
        <p:sp>
          <p:nvSpPr>
            <p:cNvPr id="30" name="Text Box 54"/>
            <p:cNvSpPr txBox="1">
              <a:spLocks noChangeArrowheads="1"/>
            </p:cNvSpPr>
            <p:nvPr/>
          </p:nvSpPr>
          <p:spPr bwMode="auto">
            <a:xfrm>
              <a:off x="4222590" y="3244743"/>
              <a:ext cx="594360" cy="88878"/>
            </a:xfrm>
            <a:prstGeom prst="rect">
              <a:avLst/>
            </a:prstGeom>
            <a:noFill/>
            <a:ln w="12700" algn="ctr">
              <a:noFill/>
              <a:miter lim="800000"/>
              <a:headEnd/>
              <a:tailEnd/>
            </a:ln>
          </p:spPr>
          <p:txBody>
            <a:bodyPr lIns="0" tIns="0" rIns="0" bIns="0" anchor="b" anchorCtr="0">
              <a:spAutoFit/>
            </a:bodyPr>
            <a:lstStyle/>
            <a:p>
              <a:pPr marL="0" marR="0" lvl="0" indent="0" algn="ctr" defTabSz="914400" rtl="0" eaLnBrk="1" fontAlgn="auto" latinLnBrk="0" hangingPunct="1">
                <a:lnSpc>
                  <a:spcPct val="95000"/>
                </a:lnSpc>
                <a:spcBef>
                  <a:spcPct val="20000"/>
                </a:spcBef>
                <a:spcAft>
                  <a:spcPts val="0"/>
                </a:spcAft>
                <a:buClrTx/>
                <a:buSzTx/>
                <a:buFontTx/>
                <a:buNone/>
                <a:tabLst/>
                <a:defRPr/>
              </a:pPr>
              <a:r>
                <a:rPr kumimoji="0" lang="en-US" sz="675"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ＭＳ Ｐゴシック" charset="-128"/>
                  <a:cs typeface="+mn-cs"/>
                </a:rPr>
                <a:t>1990</a:t>
              </a:r>
            </a:p>
          </p:txBody>
        </p:sp>
        <p:sp>
          <p:nvSpPr>
            <p:cNvPr id="31" name="Text Box 55"/>
            <p:cNvSpPr txBox="1">
              <a:spLocks noChangeArrowheads="1"/>
            </p:cNvSpPr>
            <p:nvPr/>
          </p:nvSpPr>
          <p:spPr bwMode="auto">
            <a:xfrm>
              <a:off x="4820601" y="3244743"/>
              <a:ext cx="594360" cy="88878"/>
            </a:xfrm>
            <a:prstGeom prst="rect">
              <a:avLst/>
            </a:prstGeom>
            <a:noFill/>
            <a:ln w="12700" algn="ctr">
              <a:noFill/>
              <a:miter lim="800000"/>
              <a:headEnd/>
              <a:tailEnd/>
            </a:ln>
          </p:spPr>
          <p:txBody>
            <a:bodyPr lIns="0" tIns="0" rIns="0" bIns="0" anchor="b" anchorCtr="0">
              <a:spAutoFit/>
            </a:bodyPr>
            <a:lstStyle/>
            <a:p>
              <a:pPr marL="0" marR="0" lvl="0" indent="0" algn="ctr" defTabSz="914400" rtl="0" eaLnBrk="1" fontAlgn="auto" latinLnBrk="0" hangingPunct="1">
                <a:lnSpc>
                  <a:spcPct val="95000"/>
                </a:lnSpc>
                <a:spcBef>
                  <a:spcPct val="20000"/>
                </a:spcBef>
                <a:spcAft>
                  <a:spcPts val="0"/>
                </a:spcAft>
                <a:buClrTx/>
                <a:buSzTx/>
                <a:buFontTx/>
                <a:buNone/>
                <a:tabLst/>
                <a:defRPr/>
              </a:pPr>
              <a:r>
                <a:rPr kumimoji="0" lang="en-US" sz="675"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ＭＳ Ｐゴシック" charset="-128"/>
                  <a:cs typeface="+mn-cs"/>
                </a:rPr>
                <a:t>2000</a:t>
              </a:r>
            </a:p>
          </p:txBody>
        </p:sp>
        <p:sp>
          <p:nvSpPr>
            <p:cNvPr id="32" name="Text Box 56"/>
            <p:cNvSpPr txBox="1">
              <a:spLocks noChangeArrowheads="1"/>
            </p:cNvSpPr>
            <p:nvPr/>
          </p:nvSpPr>
          <p:spPr bwMode="auto">
            <a:xfrm>
              <a:off x="5418612" y="3244743"/>
              <a:ext cx="594360" cy="88878"/>
            </a:xfrm>
            <a:prstGeom prst="rect">
              <a:avLst/>
            </a:prstGeom>
            <a:noFill/>
            <a:ln w="12700" algn="ctr">
              <a:noFill/>
              <a:miter lim="800000"/>
              <a:headEnd/>
              <a:tailEnd/>
            </a:ln>
          </p:spPr>
          <p:txBody>
            <a:bodyPr lIns="0" tIns="0" rIns="0" bIns="0" anchor="b" anchorCtr="0">
              <a:spAutoFit/>
            </a:bodyPr>
            <a:lstStyle/>
            <a:p>
              <a:pPr marL="0" marR="0" lvl="0" indent="0" algn="ctr" defTabSz="914400" rtl="0" eaLnBrk="1" fontAlgn="auto" latinLnBrk="0" hangingPunct="1">
                <a:lnSpc>
                  <a:spcPct val="95000"/>
                </a:lnSpc>
                <a:spcBef>
                  <a:spcPct val="20000"/>
                </a:spcBef>
                <a:spcAft>
                  <a:spcPts val="0"/>
                </a:spcAft>
                <a:buClrTx/>
                <a:buSzTx/>
                <a:buFontTx/>
                <a:buNone/>
                <a:tabLst/>
                <a:defRPr/>
              </a:pPr>
              <a:r>
                <a:rPr kumimoji="0" lang="en-US" sz="675"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ＭＳ Ｐゴシック" charset="-128"/>
                  <a:cs typeface="+mn-cs"/>
                </a:rPr>
                <a:t>2010</a:t>
              </a:r>
            </a:p>
          </p:txBody>
        </p:sp>
        <p:sp>
          <p:nvSpPr>
            <p:cNvPr id="33" name="Text Box 57"/>
            <p:cNvSpPr txBox="1">
              <a:spLocks noChangeArrowheads="1"/>
            </p:cNvSpPr>
            <p:nvPr/>
          </p:nvSpPr>
          <p:spPr bwMode="auto">
            <a:xfrm>
              <a:off x="6016623" y="3244743"/>
              <a:ext cx="594360" cy="88878"/>
            </a:xfrm>
            <a:prstGeom prst="rect">
              <a:avLst/>
            </a:prstGeom>
            <a:noFill/>
            <a:ln w="12700" algn="ctr">
              <a:noFill/>
              <a:miter lim="800000"/>
              <a:headEnd/>
              <a:tailEnd/>
            </a:ln>
          </p:spPr>
          <p:txBody>
            <a:bodyPr lIns="0" tIns="0" rIns="0" bIns="0" anchor="b" anchorCtr="0">
              <a:spAutoFit/>
            </a:bodyPr>
            <a:lstStyle/>
            <a:p>
              <a:pPr marL="0" marR="0" lvl="0" indent="0" algn="ctr" defTabSz="914400" rtl="0" eaLnBrk="1" fontAlgn="auto" latinLnBrk="0" hangingPunct="1">
                <a:lnSpc>
                  <a:spcPct val="95000"/>
                </a:lnSpc>
                <a:spcBef>
                  <a:spcPct val="20000"/>
                </a:spcBef>
                <a:spcAft>
                  <a:spcPts val="0"/>
                </a:spcAft>
                <a:buClrTx/>
                <a:buSzTx/>
                <a:buFontTx/>
                <a:buNone/>
                <a:tabLst/>
                <a:defRPr/>
              </a:pPr>
              <a:r>
                <a:rPr kumimoji="0" lang="en-US" sz="675"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ＭＳ Ｐゴシック" charset="-128"/>
                  <a:cs typeface="+mn-cs"/>
                </a:rPr>
                <a:t>2020</a:t>
              </a:r>
            </a:p>
          </p:txBody>
        </p:sp>
        <p:sp>
          <p:nvSpPr>
            <p:cNvPr id="34" name="Freeform 60"/>
            <p:cNvSpPr>
              <a:spLocks/>
            </p:cNvSpPr>
            <p:nvPr/>
          </p:nvSpPr>
          <p:spPr bwMode="auto">
            <a:xfrm>
              <a:off x="1232535" y="3396180"/>
              <a:ext cx="5400040" cy="144463"/>
            </a:xfrm>
            <a:custGeom>
              <a:avLst/>
              <a:gdLst>
                <a:gd name="T0" fmla="*/ 0 w 4490"/>
                <a:gd name="T1" fmla="*/ 2147483647 h 91"/>
                <a:gd name="T2" fmla="*/ 0 w 4490"/>
                <a:gd name="T3" fmla="*/ 0 h 91"/>
                <a:gd name="T4" fmla="*/ 2147483647 w 4490"/>
                <a:gd name="T5" fmla="*/ 0 h 91"/>
                <a:gd name="T6" fmla="*/ 2147483647 w 4490"/>
                <a:gd name="T7" fmla="*/ 2147483647 h 91"/>
                <a:gd name="T8" fmla="*/ 0 60000 65536"/>
                <a:gd name="T9" fmla="*/ 0 60000 65536"/>
                <a:gd name="T10" fmla="*/ 0 60000 65536"/>
                <a:gd name="T11" fmla="*/ 0 60000 65536"/>
                <a:gd name="T12" fmla="*/ 0 w 4490"/>
                <a:gd name="T13" fmla="*/ 0 h 91"/>
                <a:gd name="T14" fmla="*/ 4490 w 4490"/>
                <a:gd name="T15" fmla="*/ 91 h 91"/>
              </a:gdLst>
              <a:ahLst/>
              <a:cxnLst>
                <a:cxn ang="T8">
                  <a:pos x="T0" y="T1"/>
                </a:cxn>
                <a:cxn ang="T9">
                  <a:pos x="T2" y="T3"/>
                </a:cxn>
                <a:cxn ang="T10">
                  <a:pos x="T4" y="T5"/>
                </a:cxn>
                <a:cxn ang="T11">
                  <a:pos x="T6" y="T7"/>
                </a:cxn>
              </a:cxnLst>
              <a:rect l="T12" t="T13" r="T14" b="T15"/>
              <a:pathLst>
                <a:path w="4490" h="91">
                  <a:moveTo>
                    <a:pt x="0" y="91"/>
                  </a:moveTo>
                  <a:lnTo>
                    <a:pt x="0" y="0"/>
                  </a:lnTo>
                  <a:lnTo>
                    <a:pt x="4490" y="0"/>
                  </a:lnTo>
                  <a:lnTo>
                    <a:pt x="4490" y="91"/>
                  </a:lnTo>
                </a:path>
              </a:pathLst>
            </a:custGeom>
            <a:noFill/>
            <a:ln w="9525">
              <a:solidFill>
                <a:srgbClr val="CD7069"/>
              </a:solidFill>
              <a:round/>
              <a:headEnd/>
              <a:tailEnd/>
            </a:ln>
          </p:spPr>
          <p:txBody>
            <a:bodyPr wrap="none" lIns="0" tIns="0" rIns="0" bIns="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825" b="1"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sp>
          <p:nvSpPr>
            <p:cNvPr id="35" name="Oval 61"/>
            <p:cNvSpPr>
              <a:spLocks noChangeArrowheads="1"/>
            </p:cNvSpPr>
            <p:nvPr/>
          </p:nvSpPr>
          <p:spPr bwMode="auto">
            <a:xfrm>
              <a:off x="1461135" y="3324743"/>
              <a:ext cx="137160" cy="137160"/>
            </a:xfrm>
            <a:prstGeom prst="ellipse">
              <a:avLst/>
            </a:prstGeom>
            <a:solidFill>
              <a:srgbClr val="0256AB"/>
            </a:solidFill>
            <a:ln w="6350" algn="ctr">
              <a:solidFill>
                <a:srgbClr val="FFFFFF"/>
              </a:solidFill>
              <a:round/>
              <a:headEnd/>
              <a:tailEnd/>
            </a:ln>
          </p:spPr>
          <p:txBody>
            <a:bodyPr wrap="none" lIns="0" tIns="0" rIns="0" bIns="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750" b="1"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sp>
          <p:nvSpPr>
            <p:cNvPr id="36" name="Oval 62"/>
            <p:cNvSpPr>
              <a:spLocks noChangeArrowheads="1"/>
            </p:cNvSpPr>
            <p:nvPr/>
          </p:nvSpPr>
          <p:spPr bwMode="auto">
            <a:xfrm>
              <a:off x="2059146" y="3324743"/>
              <a:ext cx="137160" cy="137160"/>
            </a:xfrm>
            <a:prstGeom prst="ellipse">
              <a:avLst/>
            </a:prstGeom>
            <a:solidFill>
              <a:srgbClr val="0256AB"/>
            </a:solidFill>
            <a:ln w="6350" algn="ctr">
              <a:solidFill>
                <a:srgbClr val="FFFFFF"/>
              </a:solidFill>
              <a:round/>
              <a:headEnd/>
              <a:tailEnd/>
            </a:ln>
          </p:spPr>
          <p:txBody>
            <a:bodyPr wrap="none" lIns="0" tIns="0" rIns="0" bIns="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750" b="1"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sp>
          <p:nvSpPr>
            <p:cNvPr id="37" name="Oval 63"/>
            <p:cNvSpPr>
              <a:spLocks noChangeArrowheads="1"/>
            </p:cNvSpPr>
            <p:nvPr/>
          </p:nvSpPr>
          <p:spPr bwMode="auto">
            <a:xfrm>
              <a:off x="2657157" y="3324743"/>
              <a:ext cx="137160" cy="137160"/>
            </a:xfrm>
            <a:prstGeom prst="ellipse">
              <a:avLst/>
            </a:prstGeom>
            <a:solidFill>
              <a:srgbClr val="0256AB"/>
            </a:solidFill>
            <a:ln w="6350" algn="ctr">
              <a:solidFill>
                <a:srgbClr val="FFFFFF"/>
              </a:solidFill>
              <a:round/>
              <a:headEnd/>
              <a:tailEnd/>
            </a:ln>
          </p:spPr>
          <p:txBody>
            <a:bodyPr wrap="none" lIns="0" tIns="0" rIns="0" bIns="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750" b="1"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sp>
          <p:nvSpPr>
            <p:cNvPr id="38" name="Oval 64"/>
            <p:cNvSpPr>
              <a:spLocks noChangeArrowheads="1"/>
            </p:cNvSpPr>
            <p:nvPr/>
          </p:nvSpPr>
          <p:spPr bwMode="auto">
            <a:xfrm>
              <a:off x="3255168" y="3324743"/>
              <a:ext cx="137160" cy="137160"/>
            </a:xfrm>
            <a:prstGeom prst="ellipse">
              <a:avLst/>
            </a:prstGeom>
            <a:solidFill>
              <a:srgbClr val="0256AB"/>
            </a:solidFill>
            <a:ln w="6350" algn="ctr">
              <a:solidFill>
                <a:srgbClr val="FFFFFF"/>
              </a:solidFill>
              <a:round/>
              <a:headEnd/>
              <a:tailEnd/>
            </a:ln>
          </p:spPr>
          <p:txBody>
            <a:bodyPr wrap="none" lIns="0" tIns="0" rIns="0" bIns="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750" b="1"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sp>
          <p:nvSpPr>
            <p:cNvPr id="39" name="Oval 65"/>
            <p:cNvSpPr>
              <a:spLocks noChangeArrowheads="1"/>
            </p:cNvSpPr>
            <p:nvPr/>
          </p:nvSpPr>
          <p:spPr bwMode="auto">
            <a:xfrm>
              <a:off x="3853179" y="3324743"/>
              <a:ext cx="137160" cy="137160"/>
            </a:xfrm>
            <a:prstGeom prst="ellipse">
              <a:avLst/>
            </a:prstGeom>
            <a:solidFill>
              <a:srgbClr val="0256AB"/>
            </a:solidFill>
            <a:ln w="6350" algn="ctr">
              <a:solidFill>
                <a:srgbClr val="FFFFFF"/>
              </a:solidFill>
              <a:round/>
              <a:headEnd/>
              <a:tailEnd/>
            </a:ln>
          </p:spPr>
          <p:txBody>
            <a:bodyPr wrap="none" lIns="0" tIns="0" rIns="0" bIns="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750" b="1"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sp>
          <p:nvSpPr>
            <p:cNvPr id="40" name="Oval 66"/>
            <p:cNvSpPr>
              <a:spLocks noChangeArrowheads="1"/>
            </p:cNvSpPr>
            <p:nvPr/>
          </p:nvSpPr>
          <p:spPr bwMode="auto">
            <a:xfrm>
              <a:off x="4451190" y="3324743"/>
              <a:ext cx="137160" cy="137160"/>
            </a:xfrm>
            <a:prstGeom prst="ellipse">
              <a:avLst/>
            </a:prstGeom>
            <a:solidFill>
              <a:srgbClr val="0256AB"/>
            </a:solidFill>
            <a:ln w="6350" algn="ctr">
              <a:solidFill>
                <a:srgbClr val="FFFFFF"/>
              </a:solidFill>
              <a:round/>
              <a:headEnd/>
              <a:tailEnd/>
            </a:ln>
          </p:spPr>
          <p:txBody>
            <a:bodyPr wrap="none" lIns="0" tIns="0" rIns="0" bIns="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750" b="1"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sp>
          <p:nvSpPr>
            <p:cNvPr id="41" name="Oval 67"/>
            <p:cNvSpPr>
              <a:spLocks noChangeArrowheads="1"/>
            </p:cNvSpPr>
            <p:nvPr/>
          </p:nvSpPr>
          <p:spPr bwMode="auto">
            <a:xfrm>
              <a:off x="5647212" y="3324743"/>
              <a:ext cx="137160" cy="137160"/>
            </a:xfrm>
            <a:prstGeom prst="ellipse">
              <a:avLst/>
            </a:prstGeom>
            <a:solidFill>
              <a:srgbClr val="0256AB"/>
            </a:solidFill>
            <a:ln w="6350" algn="ctr">
              <a:solidFill>
                <a:srgbClr val="FFFFFF"/>
              </a:solidFill>
              <a:round/>
              <a:headEnd/>
              <a:tailEnd/>
            </a:ln>
          </p:spPr>
          <p:txBody>
            <a:bodyPr wrap="none" lIns="0" tIns="0" rIns="0" bIns="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750" b="1"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sp>
          <p:nvSpPr>
            <p:cNvPr id="42" name="Oval 68"/>
            <p:cNvSpPr>
              <a:spLocks noChangeArrowheads="1"/>
            </p:cNvSpPr>
            <p:nvPr/>
          </p:nvSpPr>
          <p:spPr bwMode="auto">
            <a:xfrm>
              <a:off x="6245223" y="3324743"/>
              <a:ext cx="137160" cy="137160"/>
            </a:xfrm>
            <a:prstGeom prst="ellipse">
              <a:avLst/>
            </a:prstGeom>
            <a:solidFill>
              <a:srgbClr val="0256AB"/>
            </a:solidFill>
            <a:ln w="6350" algn="ctr">
              <a:solidFill>
                <a:srgbClr val="FFFFFF"/>
              </a:solidFill>
              <a:round/>
              <a:headEnd/>
              <a:tailEnd/>
            </a:ln>
          </p:spPr>
          <p:txBody>
            <a:bodyPr wrap="none" lIns="0" tIns="0" rIns="0" bIns="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750" b="1"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sp>
          <p:nvSpPr>
            <p:cNvPr id="43" name="Oval 71"/>
            <p:cNvSpPr>
              <a:spLocks noChangeArrowheads="1"/>
            </p:cNvSpPr>
            <p:nvPr/>
          </p:nvSpPr>
          <p:spPr bwMode="auto">
            <a:xfrm>
              <a:off x="5049201" y="3324743"/>
              <a:ext cx="137160" cy="137160"/>
            </a:xfrm>
            <a:prstGeom prst="ellipse">
              <a:avLst/>
            </a:prstGeom>
            <a:solidFill>
              <a:srgbClr val="0256AB"/>
            </a:solidFill>
            <a:ln w="6350" algn="ctr">
              <a:solidFill>
                <a:srgbClr val="FFFFFF"/>
              </a:solidFill>
              <a:round/>
              <a:headEnd/>
              <a:tailEnd/>
            </a:ln>
          </p:spPr>
          <p:txBody>
            <a:bodyPr wrap="none" lIns="0" tIns="0" rIns="0" bIns="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750" b="1"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grpSp>
      <p:sp>
        <p:nvSpPr>
          <p:cNvPr id="44" name="TextBox 43"/>
          <p:cNvSpPr txBox="1"/>
          <p:nvPr/>
        </p:nvSpPr>
        <p:spPr>
          <a:xfrm>
            <a:off x="2648218" y="802783"/>
            <a:ext cx="2466056" cy="444417"/>
          </a:xfrm>
          <a:prstGeom prst="rect">
            <a:avLst/>
          </a:prstGeom>
          <a:no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CHAMPUS Legislated Benefit</a:t>
            </a:r>
          </a:p>
          <a:p>
            <a:pPr marL="42863" marR="0" lvl="0" indent="-428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Civilian Health Care where MTFs do not exist</a:t>
            </a:r>
          </a:p>
          <a:p>
            <a:pPr marL="42863" marR="0" lvl="0" indent="-428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Families and Retirees &lt;65</a:t>
            </a:r>
          </a:p>
        </p:txBody>
      </p:sp>
      <p:sp>
        <p:nvSpPr>
          <p:cNvPr id="45" name="Rectangle 44"/>
          <p:cNvSpPr/>
          <p:nvPr/>
        </p:nvSpPr>
        <p:spPr>
          <a:xfrm>
            <a:off x="4033846" y="1092250"/>
            <a:ext cx="2130458" cy="67524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S PGothic" charset="0"/>
                <a:cs typeface="MS PGothic" charset="0"/>
              </a:rPr>
              <a:t>TRICARE Managed Care Legislation</a:t>
            </a:r>
          </a:p>
          <a:p>
            <a:pPr marL="42863" marR="0" lvl="0" indent="-42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S PGothic" charset="0"/>
                <a:cs typeface="MS PGothic" charset="0"/>
              </a:rPr>
              <a:t>3 health plan options (Prime, Standard, Extra)</a:t>
            </a:r>
          </a:p>
          <a:p>
            <a:pPr marL="42863" marR="0" lvl="0" indent="-42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S PGothic" charset="0"/>
                <a:cs typeface="MS PGothic" charset="0"/>
              </a:rPr>
              <a:t>Automatic enrollment for Active Duty</a:t>
            </a:r>
          </a:p>
          <a:p>
            <a:pPr marL="42863" marR="0" lvl="0" indent="-42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S PGothic" charset="0"/>
                <a:cs typeface="MS PGothic" charset="0"/>
              </a:rPr>
              <a:t>Space Required for TRICARE Prime enrollees</a:t>
            </a:r>
          </a:p>
          <a:p>
            <a:pPr marL="42863" marR="0" lvl="0" indent="-42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S PGothic" charset="0"/>
                <a:cs typeface="MS PGothic" charset="0"/>
              </a:rPr>
              <a:t>Space Available for Non-enrollees</a:t>
            </a:r>
          </a:p>
        </p:txBody>
      </p:sp>
      <p:cxnSp>
        <p:nvCxnSpPr>
          <p:cNvPr id="46" name="Straight Connector 45"/>
          <p:cNvCxnSpPr/>
          <p:nvPr/>
        </p:nvCxnSpPr>
        <p:spPr>
          <a:xfrm flipH="1" flipV="1">
            <a:off x="5574794" y="1714886"/>
            <a:ext cx="1512" cy="1336735"/>
          </a:xfrm>
          <a:prstGeom prst="line">
            <a:avLst/>
          </a:prstGeom>
          <a:noFill/>
          <a:ln w="28575" cap="flat" cmpd="sng" algn="ctr">
            <a:solidFill>
              <a:srgbClr val="CD7069"/>
            </a:solidFill>
            <a:prstDash val="solid"/>
          </a:ln>
          <a:effectLst/>
        </p:spPr>
      </p:cxnSp>
      <p:sp>
        <p:nvSpPr>
          <p:cNvPr id="47" name="TextBox 46"/>
          <p:cNvSpPr txBox="1"/>
          <p:nvPr/>
        </p:nvSpPr>
        <p:spPr>
          <a:xfrm>
            <a:off x="5366794" y="2599693"/>
            <a:ext cx="421772" cy="207749"/>
          </a:xfrm>
          <a:prstGeom prst="rect">
            <a:avLst/>
          </a:prstGeom>
          <a:solidFill>
            <a:sysClr val="window" lastClr="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1994</a:t>
            </a:r>
          </a:p>
        </p:txBody>
      </p:sp>
      <p:cxnSp>
        <p:nvCxnSpPr>
          <p:cNvPr id="48" name="Straight Arrow Connector 47"/>
          <p:cNvCxnSpPr>
            <a:endCxn id="82" idx="1"/>
          </p:cNvCxnSpPr>
          <p:nvPr/>
        </p:nvCxnSpPr>
        <p:spPr>
          <a:xfrm>
            <a:off x="1366984" y="2691147"/>
            <a:ext cx="1277009" cy="880"/>
          </a:xfrm>
          <a:prstGeom prst="straightConnector1">
            <a:avLst/>
          </a:prstGeom>
          <a:noFill/>
          <a:ln w="28575" cap="flat" cmpd="sng" algn="ctr">
            <a:solidFill>
              <a:srgbClr val="CD7069"/>
            </a:solidFill>
            <a:prstDash val="solid"/>
            <a:tailEnd type="none"/>
          </a:ln>
          <a:effectLst/>
        </p:spPr>
      </p:cxnSp>
      <p:cxnSp>
        <p:nvCxnSpPr>
          <p:cNvPr id="49" name="Straight Connector 48"/>
          <p:cNvCxnSpPr/>
          <p:nvPr/>
        </p:nvCxnSpPr>
        <p:spPr>
          <a:xfrm flipH="1" flipV="1">
            <a:off x="1376981" y="2207400"/>
            <a:ext cx="0" cy="492656"/>
          </a:xfrm>
          <a:prstGeom prst="line">
            <a:avLst/>
          </a:prstGeom>
          <a:noFill/>
          <a:ln w="28575" cap="flat" cmpd="sng" algn="ctr">
            <a:solidFill>
              <a:srgbClr val="CD7069"/>
            </a:solidFill>
            <a:prstDash val="solid"/>
          </a:ln>
          <a:effectLst/>
        </p:spPr>
      </p:cxnSp>
      <p:sp>
        <p:nvSpPr>
          <p:cNvPr id="50" name="TextBox 49"/>
          <p:cNvSpPr txBox="1"/>
          <p:nvPr/>
        </p:nvSpPr>
        <p:spPr>
          <a:xfrm>
            <a:off x="1732279" y="1553481"/>
            <a:ext cx="1576374" cy="559833"/>
          </a:xfrm>
          <a:prstGeom prst="rect">
            <a:avLst/>
          </a:prstGeom>
          <a:no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Dependents Medical Care Act </a:t>
            </a:r>
          </a:p>
          <a:p>
            <a:pPr marL="42863" marR="0" lvl="0" indent="-428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Authorizes </a:t>
            </a:r>
            <a:r>
              <a:rPr kumimoji="0" lang="en-US" sz="750" b="0" i="0" u="none" strike="noStrike" kern="0" cap="none" spc="0" normalizeH="0" baseline="0" noProof="0" dirty="0" err="1">
                <a:ln>
                  <a:noFill/>
                </a:ln>
                <a:solidFill>
                  <a:prstClr val="black">
                    <a:lumMod val="75000"/>
                    <a:lumOff val="25000"/>
                  </a:prstClr>
                </a:solidFill>
                <a:effectLst/>
                <a:uLnTx/>
                <a:uFillTx/>
                <a:latin typeface="Franklin Gothic Book" panose="020B0503020102020204"/>
                <a:ea typeface="MS PGothic" charset="0"/>
              </a:rPr>
              <a:t>SecDef</a:t>
            </a: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 to contract with civilian providers for medical care for Active Duty dependents</a:t>
            </a:r>
          </a:p>
        </p:txBody>
      </p:sp>
      <p:sp>
        <p:nvSpPr>
          <p:cNvPr id="51" name="TextBox 50"/>
          <p:cNvSpPr txBox="1"/>
          <p:nvPr/>
        </p:nvSpPr>
        <p:spPr>
          <a:xfrm>
            <a:off x="3638113" y="2189593"/>
            <a:ext cx="1263445" cy="334835"/>
          </a:xfrm>
          <a:prstGeom prst="rect">
            <a:avLst/>
          </a:prstGeom>
          <a:no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Family Member Dental Program Established</a:t>
            </a:r>
            <a:endParaRPr kumimoji="0" lang="en-US" sz="788"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endParaRPr>
          </a:p>
        </p:txBody>
      </p:sp>
      <p:sp>
        <p:nvSpPr>
          <p:cNvPr id="52" name="TextBox 51"/>
          <p:cNvSpPr txBox="1"/>
          <p:nvPr/>
        </p:nvSpPr>
        <p:spPr>
          <a:xfrm>
            <a:off x="4474111" y="3606282"/>
            <a:ext cx="1347410" cy="565668"/>
          </a:xfrm>
          <a:prstGeom prst="rect">
            <a:avLst/>
          </a:prstGeom>
          <a:no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TRICARE Management Activity (TMA) established</a:t>
            </a:r>
          </a:p>
          <a:p>
            <a:pPr marR="0" lvl="0" algn="ctr" defTabSz="685800" rtl="0" eaLnBrk="1" fontAlgn="auto" latinLnBrk="0" hangingPunct="1">
              <a:lnSpc>
                <a:spcPct val="100000"/>
              </a:lnSpc>
              <a:spcBef>
                <a:spcPts val="0"/>
              </a:spcBef>
              <a:spcAft>
                <a:spcPts val="0"/>
              </a:spcAft>
              <a:buClrTx/>
              <a:buSzTx/>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Field activity of </a:t>
            </a:r>
            <a:b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b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OASD/Health Affairs</a:t>
            </a:r>
          </a:p>
        </p:txBody>
      </p:sp>
      <p:sp>
        <p:nvSpPr>
          <p:cNvPr id="53" name="TextBox 52"/>
          <p:cNvSpPr txBox="1"/>
          <p:nvPr/>
        </p:nvSpPr>
        <p:spPr>
          <a:xfrm>
            <a:off x="5117018" y="361950"/>
            <a:ext cx="2600613" cy="790666"/>
          </a:xfrm>
          <a:prstGeom prst="rect">
            <a:avLst/>
          </a:prstGeom>
          <a:no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lvl="0" algn="l" defTabSz="685800">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Enhanced Benefit –“Watershed</a:t>
            </a:r>
            <a:r>
              <a:rPr lang="en-US" sz="788" u="none" kern="0" dirty="0">
                <a:solidFill>
                  <a:prstClr val="black">
                    <a:lumMod val="75000"/>
                    <a:lumOff val="25000"/>
                  </a:prstClr>
                </a:solidFill>
                <a:latin typeface="Franklin Gothic Book" panose="020B0503020102020204"/>
              </a:rPr>
              <a:t>” Legislative Year</a:t>
            </a:r>
            <a:endPar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endParaRPr>
          </a:p>
          <a:p>
            <a:pPr marL="45244" marR="0" lvl="0" indent="-4524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TRICARE for Life (TFL) </a:t>
            </a:r>
          </a:p>
          <a:p>
            <a:pPr marL="45244" marR="0" lvl="0" indent="-4524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TRICARE Senior Pharmacy </a:t>
            </a:r>
          </a:p>
          <a:p>
            <a:pPr marL="45244" marR="0" lvl="0" indent="-4524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Zero copays for AD Families in TRICARE Prime</a:t>
            </a:r>
          </a:p>
          <a:p>
            <a:pPr marL="45244" marR="0" lvl="0" indent="-4524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Retiree catastrophic cap reduced from $7,500 to $3,000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	            …and much more</a:t>
            </a:r>
          </a:p>
        </p:txBody>
      </p:sp>
      <p:cxnSp>
        <p:nvCxnSpPr>
          <p:cNvPr id="54" name="Straight Connector 53"/>
          <p:cNvCxnSpPr/>
          <p:nvPr/>
        </p:nvCxnSpPr>
        <p:spPr>
          <a:xfrm flipH="1" flipV="1">
            <a:off x="5766571" y="3053334"/>
            <a:ext cx="0" cy="1236069"/>
          </a:xfrm>
          <a:prstGeom prst="line">
            <a:avLst/>
          </a:prstGeom>
          <a:noFill/>
          <a:ln w="28575" cap="flat" cmpd="sng" algn="ctr">
            <a:solidFill>
              <a:srgbClr val="0256AB"/>
            </a:solidFill>
            <a:prstDash val="solid"/>
          </a:ln>
          <a:effectLst/>
        </p:spPr>
      </p:cxnSp>
      <p:sp>
        <p:nvSpPr>
          <p:cNvPr id="55" name="TextBox 54"/>
          <p:cNvSpPr txBox="1"/>
          <p:nvPr/>
        </p:nvSpPr>
        <p:spPr>
          <a:xfrm>
            <a:off x="5574794" y="3309072"/>
            <a:ext cx="421772" cy="207749"/>
          </a:xfrm>
          <a:prstGeom prst="rect">
            <a:avLst/>
          </a:prstGeom>
          <a:solidFill>
            <a:sysClr val="window" lastClr="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1998</a:t>
            </a:r>
          </a:p>
        </p:txBody>
      </p:sp>
      <p:sp>
        <p:nvSpPr>
          <p:cNvPr id="56" name="Rectangle 55"/>
          <p:cNvSpPr/>
          <p:nvPr/>
        </p:nvSpPr>
        <p:spPr>
          <a:xfrm>
            <a:off x="3810127" y="1765337"/>
            <a:ext cx="1767918" cy="44441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S PGothic" charset="0"/>
                <a:cs typeface="MS PGothic" charset="0"/>
              </a:rPr>
              <a:t>CHAMPUS Reform Initiative (CRI)</a:t>
            </a:r>
          </a:p>
          <a:p>
            <a:pPr marL="42863" marR="0" lvl="0" indent="-42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S PGothic" charset="0"/>
                <a:cs typeface="MS PGothic" charset="0"/>
              </a:rPr>
              <a:t>Pilots in CA and HI introduce health plan choice (pre-cursor to TRICARE)</a:t>
            </a:r>
          </a:p>
        </p:txBody>
      </p:sp>
      <p:grpSp>
        <p:nvGrpSpPr>
          <p:cNvPr id="57" name="Group 56"/>
          <p:cNvGrpSpPr/>
          <p:nvPr/>
        </p:nvGrpSpPr>
        <p:grpSpPr>
          <a:xfrm>
            <a:off x="2644625" y="841441"/>
            <a:ext cx="857694" cy="2211955"/>
            <a:chOff x="2002166" y="2067489"/>
            <a:chExt cx="1143592" cy="2742205"/>
          </a:xfrm>
        </p:grpSpPr>
        <p:cxnSp>
          <p:nvCxnSpPr>
            <p:cNvPr id="58" name="Straight Connector 57"/>
            <p:cNvCxnSpPr/>
            <p:nvPr/>
          </p:nvCxnSpPr>
          <p:spPr>
            <a:xfrm flipV="1">
              <a:off x="3130574" y="2524311"/>
              <a:ext cx="0" cy="2285383"/>
            </a:xfrm>
            <a:prstGeom prst="line">
              <a:avLst/>
            </a:prstGeom>
            <a:noFill/>
            <a:ln w="28575" cap="flat" cmpd="sng" algn="ctr">
              <a:solidFill>
                <a:srgbClr val="CD7069"/>
              </a:solidFill>
              <a:prstDash val="solid"/>
            </a:ln>
            <a:effectLst/>
          </p:spPr>
        </p:cxnSp>
        <p:grpSp>
          <p:nvGrpSpPr>
            <p:cNvPr id="59" name="Group 58"/>
            <p:cNvGrpSpPr/>
            <p:nvPr/>
          </p:nvGrpSpPr>
          <p:grpSpPr>
            <a:xfrm>
              <a:off x="2002166" y="2067489"/>
              <a:ext cx="1143592" cy="482055"/>
              <a:chOff x="2305439" y="2475594"/>
              <a:chExt cx="1143592" cy="482055"/>
            </a:xfrm>
          </p:grpSpPr>
          <p:cxnSp>
            <p:nvCxnSpPr>
              <p:cNvPr id="60" name="Straight Connector 59"/>
              <p:cNvCxnSpPr/>
              <p:nvPr/>
            </p:nvCxnSpPr>
            <p:spPr>
              <a:xfrm>
                <a:off x="2305439" y="2947261"/>
                <a:ext cx="1143592" cy="0"/>
              </a:xfrm>
              <a:prstGeom prst="line">
                <a:avLst/>
              </a:prstGeom>
              <a:noFill/>
              <a:ln w="28575" cap="flat" cmpd="sng" algn="ctr">
                <a:solidFill>
                  <a:srgbClr val="CD7069"/>
                </a:solidFill>
                <a:prstDash val="solid"/>
              </a:ln>
              <a:effectLst/>
            </p:spPr>
          </p:cxnSp>
          <p:cxnSp>
            <p:nvCxnSpPr>
              <p:cNvPr id="61" name="Straight Connector 60"/>
              <p:cNvCxnSpPr/>
              <p:nvPr/>
            </p:nvCxnSpPr>
            <p:spPr>
              <a:xfrm flipV="1">
                <a:off x="2315100" y="2475594"/>
                <a:ext cx="3128" cy="482055"/>
              </a:xfrm>
              <a:prstGeom prst="line">
                <a:avLst/>
              </a:prstGeom>
              <a:noFill/>
              <a:ln w="28575" cap="flat" cmpd="sng" algn="ctr">
                <a:solidFill>
                  <a:srgbClr val="CD7069"/>
                </a:solidFill>
                <a:prstDash val="solid"/>
              </a:ln>
              <a:effectLst/>
            </p:spPr>
          </p:cxnSp>
        </p:grpSp>
      </p:grpSp>
      <p:grpSp>
        <p:nvGrpSpPr>
          <p:cNvPr id="62" name="Group 61"/>
          <p:cNvGrpSpPr/>
          <p:nvPr/>
        </p:nvGrpSpPr>
        <p:grpSpPr>
          <a:xfrm>
            <a:off x="4026752" y="1152169"/>
            <a:ext cx="1556916" cy="574996"/>
            <a:chOff x="2310576" y="2060370"/>
            <a:chExt cx="1956253" cy="766661"/>
          </a:xfrm>
        </p:grpSpPr>
        <p:cxnSp>
          <p:nvCxnSpPr>
            <p:cNvPr id="63" name="Straight Connector 62"/>
            <p:cNvCxnSpPr/>
            <p:nvPr/>
          </p:nvCxnSpPr>
          <p:spPr>
            <a:xfrm>
              <a:off x="2310576" y="2827030"/>
              <a:ext cx="1956253" cy="0"/>
            </a:xfrm>
            <a:prstGeom prst="line">
              <a:avLst/>
            </a:prstGeom>
            <a:noFill/>
            <a:ln w="28575" cap="flat" cmpd="sng" algn="ctr">
              <a:solidFill>
                <a:srgbClr val="CD7069"/>
              </a:solidFill>
              <a:prstDash val="solid"/>
            </a:ln>
            <a:effectLst/>
          </p:spPr>
        </p:cxnSp>
        <p:cxnSp>
          <p:nvCxnSpPr>
            <p:cNvPr id="64" name="Straight Connector 63"/>
            <p:cNvCxnSpPr/>
            <p:nvPr/>
          </p:nvCxnSpPr>
          <p:spPr>
            <a:xfrm flipV="1">
              <a:off x="2310576" y="2060370"/>
              <a:ext cx="8913" cy="766661"/>
            </a:xfrm>
            <a:prstGeom prst="line">
              <a:avLst/>
            </a:prstGeom>
            <a:noFill/>
            <a:ln w="28575" cap="flat" cmpd="sng" algn="ctr">
              <a:solidFill>
                <a:srgbClr val="CD7069"/>
              </a:solidFill>
              <a:prstDash val="solid"/>
            </a:ln>
            <a:effectLst/>
          </p:spPr>
        </p:cxnSp>
      </p:grpSp>
      <p:grpSp>
        <p:nvGrpSpPr>
          <p:cNvPr id="65" name="Group 64"/>
          <p:cNvGrpSpPr/>
          <p:nvPr/>
        </p:nvGrpSpPr>
        <p:grpSpPr>
          <a:xfrm>
            <a:off x="5132772" y="410569"/>
            <a:ext cx="1031876" cy="598898"/>
            <a:chOff x="2308518" y="2083955"/>
            <a:chExt cx="918635" cy="873694"/>
          </a:xfrm>
        </p:grpSpPr>
        <p:cxnSp>
          <p:nvCxnSpPr>
            <p:cNvPr id="66" name="Straight Connector 65"/>
            <p:cNvCxnSpPr/>
            <p:nvPr/>
          </p:nvCxnSpPr>
          <p:spPr>
            <a:xfrm>
              <a:off x="2308518" y="2947261"/>
              <a:ext cx="918635" cy="0"/>
            </a:xfrm>
            <a:prstGeom prst="line">
              <a:avLst/>
            </a:prstGeom>
            <a:noFill/>
            <a:ln w="28575" cap="flat" cmpd="sng" algn="ctr">
              <a:solidFill>
                <a:srgbClr val="CD7069"/>
              </a:solidFill>
              <a:prstDash val="solid"/>
            </a:ln>
            <a:effectLst/>
          </p:spPr>
        </p:cxnSp>
        <p:cxnSp>
          <p:nvCxnSpPr>
            <p:cNvPr id="67" name="Straight Connector 66"/>
            <p:cNvCxnSpPr/>
            <p:nvPr/>
          </p:nvCxnSpPr>
          <p:spPr>
            <a:xfrm flipV="1">
              <a:off x="2319134" y="2083955"/>
              <a:ext cx="0" cy="873694"/>
            </a:xfrm>
            <a:prstGeom prst="line">
              <a:avLst/>
            </a:prstGeom>
            <a:noFill/>
            <a:ln w="28575" cap="flat" cmpd="sng" algn="ctr">
              <a:solidFill>
                <a:srgbClr val="CD7069"/>
              </a:solidFill>
              <a:prstDash val="solid"/>
            </a:ln>
            <a:effectLst/>
          </p:spPr>
        </p:cxnSp>
      </p:grpSp>
      <p:sp>
        <p:nvSpPr>
          <p:cNvPr id="68" name="TextBox 67"/>
          <p:cNvSpPr txBox="1"/>
          <p:nvPr/>
        </p:nvSpPr>
        <p:spPr>
          <a:xfrm>
            <a:off x="5896846" y="2599693"/>
            <a:ext cx="421772" cy="207749"/>
          </a:xfrm>
          <a:prstGeom prst="rect">
            <a:avLst/>
          </a:prstGeom>
          <a:solidFill>
            <a:sysClr val="window" lastClr="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2001</a:t>
            </a:r>
          </a:p>
        </p:txBody>
      </p:sp>
      <p:sp>
        <p:nvSpPr>
          <p:cNvPr id="69" name="TextBox 68"/>
          <p:cNvSpPr txBox="1"/>
          <p:nvPr/>
        </p:nvSpPr>
        <p:spPr>
          <a:xfrm>
            <a:off x="6375578" y="1314571"/>
            <a:ext cx="1281165" cy="334835"/>
          </a:xfrm>
          <a:prstGeom prst="rect">
            <a:avLst/>
          </a:prstGeom>
          <a:solidFill>
            <a:sysClr val="window" lastClr="FFFFFF"/>
          </a:solid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TRICARE Reserve Select Plan Added</a:t>
            </a:r>
          </a:p>
        </p:txBody>
      </p:sp>
      <p:sp>
        <p:nvSpPr>
          <p:cNvPr id="70" name="TextBox 69"/>
          <p:cNvSpPr txBox="1"/>
          <p:nvPr/>
        </p:nvSpPr>
        <p:spPr>
          <a:xfrm>
            <a:off x="6855055" y="1651473"/>
            <a:ext cx="1145945" cy="334835"/>
          </a:xfrm>
          <a:prstGeom prst="rect">
            <a:avLst/>
          </a:prstGeom>
          <a:solidFill>
            <a:sysClr val="window" lastClr="FFFFFF"/>
          </a:solid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TRICARE Young Adult Plan Added</a:t>
            </a:r>
          </a:p>
        </p:txBody>
      </p:sp>
      <p:sp>
        <p:nvSpPr>
          <p:cNvPr id="71" name="TextBox 70"/>
          <p:cNvSpPr txBox="1"/>
          <p:nvPr/>
        </p:nvSpPr>
        <p:spPr>
          <a:xfrm>
            <a:off x="5772151" y="3476566"/>
            <a:ext cx="1265291" cy="565668"/>
          </a:xfrm>
          <a:prstGeom prst="rect">
            <a:avLst/>
          </a:prstGeom>
          <a:no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Defense Health Agency (DHA) established</a:t>
            </a:r>
          </a:p>
          <a:p>
            <a:pPr marL="45244" lvl="0" indent="-45244" defTabSz="685800">
              <a:buFont typeface="Arial" panose="020B0604020202020204" pitchFamily="34" charset="0"/>
              <a:buChar char="•"/>
              <a:defRPr/>
            </a:pPr>
            <a:r>
              <a:rPr lang="en-US" sz="750" b="0" u="none" kern="0" dirty="0">
                <a:solidFill>
                  <a:prstClr val="black">
                    <a:lumMod val="75000"/>
                    <a:lumOff val="25000"/>
                  </a:prstClr>
                </a:solidFill>
                <a:latin typeface="Franklin Gothic Book" panose="020B0503020102020204"/>
              </a:rPr>
              <a:t>Expands and supersedes </a:t>
            </a: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rPr>
              <a:t>role of TMA</a:t>
            </a:r>
          </a:p>
        </p:txBody>
      </p:sp>
      <p:sp>
        <p:nvSpPr>
          <p:cNvPr id="74" name="TextBox 73"/>
          <p:cNvSpPr txBox="1"/>
          <p:nvPr/>
        </p:nvSpPr>
        <p:spPr>
          <a:xfrm>
            <a:off x="5969486" y="3993117"/>
            <a:ext cx="1258578" cy="559833"/>
          </a:xfrm>
          <a:prstGeom prst="rect">
            <a:avLst/>
          </a:prstGeom>
          <a:no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NDAA 2017</a:t>
            </a:r>
          </a:p>
          <a:p>
            <a:pPr marL="45244" marR="0" lvl="0" indent="-4524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DHA authority expanded to include management &amp; administration of MTFs</a:t>
            </a:r>
          </a:p>
        </p:txBody>
      </p:sp>
      <p:sp>
        <p:nvSpPr>
          <p:cNvPr id="75" name="TextBox 74"/>
          <p:cNvSpPr txBox="1"/>
          <p:nvPr/>
        </p:nvSpPr>
        <p:spPr>
          <a:xfrm>
            <a:off x="6945288" y="1995176"/>
            <a:ext cx="1436711" cy="516745"/>
          </a:xfrm>
          <a:prstGeom prst="rect">
            <a:avLst/>
          </a:prstGeom>
          <a:no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TRICARE Select replaces TRICARE Standard &amp; Extra</a:t>
            </a:r>
          </a:p>
          <a:p>
            <a:pPr marL="0" marR="0" lvl="0" indent="0" algn="l" defTabSz="685800" rtl="0" eaLnBrk="1" fontAlgn="auto" latinLnBrk="0" hangingPunct="1">
              <a:lnSpc>
                <a:spcPct val="150000"/>
              </a:lnSpc>
              <a:spcBef>
                <a:spcPts val="0"/>
              </a:spcBef>
              <a:spcAft>
                <a:spcPts val="0"/>
              </a:spcAft>
              <a:buClrTx/>
              <a:buSzTx/>
              <a:buFontTx/>
              <a:buNone/>
              <a:tabLst/>
              <a:defRPr/>
            </a:pPr>
            <a:r>
              <a:rPr lang="en-US" sz="788" u="none" kern="0" dirty="0">
                <a:solidFill>
                  <a:prstClr val="black">
                    <a:lumMod val="75000"/>
                    <a:lumOff val="25000"/>
                  </a:prstClr>
                </a:solidFill>
                <a:latin typeface="Franklin Gothic Book" panose="020B0503020102020204"/>
              </a:rPr>
              <a:t>Added </a:t>
            </a: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FEDVIP vision &amp;</a:t>
            </a:r>
            <a:r>
              <a:rPr kumimoji="0" lang="en-US" sz="788" b="1" i="0" u="none" strike="noStrike" kern="0" cap="none" spc="0" normalizeH="0" noProof="0" dirty="0">
                <a:ln>
                  <a:noFill/>
                </a:ln>
                <a:solidFill>
                  <a:prstClr val="black">
                    <a:lumMod val="75000"/>
                    <a:lumOff val="25000"/>
                  </a:prstClr>
                </a:solidFill>
                <a:effectLst/>
                <a:uLnTx/>
                <a:uFillTx/>
                <a:latin typeface="Franklin Gothic Book" panose="020B0503020102020204"/>
                <a:ea typeface="MS PGothic" charset="0"/>
              </a:rPr>
              <a:t> dental</a:t>
            </a:r>
            <a:endPar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endParaRPr>
          </a:p>
        </p:txBody>
      </p:sp>
      <p:sp>
        <p:nvSpPr>
          <p:cNvPr id="76" name="TextBox 75"/>
          <p:cNvSpPr txBox="1"/>
          <p:nvPr/>
        </p:nvSpPr>
        <p:spPr>
          <a:xfrm>
            <a:off x="3291433" y="2599693"/>
            <a:ext cx="421772" cy="207749"/>
          </a:xfrm>
          <a:prstGeom prst="rect">
            <a:avLst/>
          </a:prstGeom>
          <a:solidFill>
            <a:sysClr val="window" lastClr="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1966</a:t>
            </a:r>
          </a:p>
        </p:txBody>
      </p:sp>
      <p:grpSp>
        <p:nvGrpSpPr>
          <p:cNvPr id="77" name="Group 76"/>
          <p:cNvGrpSpPr/>
          <p:nvPr/>
        </p:nvGrpSpPr>
        <p:grpSpPr>
          <a:xfrm>
            <a:off x="1742916" y="1607397"/>
            <a:ext cx="1119433" cy="1445894"/>
            <a:chOff x="2002166" y="1892670"/>
            <a:chExt cx="1492577" cy="1927858"/>
          </a:xfrm>
        </p:grpSpPr>
        <p:cxnSp>
          <p:nvCxnSpPr>
            <p:cNvPr id="78" name="Straight Connector 77"/>
            <p:cNvCxnSpPr/>
            <p:nvPr/>
          </p:nvCxnSpPr>
          <p:spPr>
            <a:xfrm flipV="1">
              <a:off x="3486035" y="2524310"/>
              <a:ext cx="0" cy="1296218"/>
            </a:xfrm>
            <a:prstGeom prst="line">
              <a:avLst/>
            </a:prstGeom>
            <a:noFill/>
            <a:ln w="28575" cap="flat" cmpd="sng" algn="ctr">
              <a:solidFill>
                <a:srgbClr val="CD7069"/>
              </a:solidFill>
              <a:prstDash val="solid"/>
            </a:ln>
            <a:effectLst/>
          </p:spPr>
        </p:cxnSp>
        <p:grpSp>
          <p:nvGrpSpPr>
            <p:cNvPr id="79" name="Group 78"/>
            <p:cNvGrpSpPr/>
            <p:nvPr/>
          </p:nvGrpSpPr>
          <p:grpSpPr>
            <a:xfrm>
              <a:off x="2002166" y="1892670"/>
              <a:ext cx="1492577" cy="656874"/>
              <a:chOff x="2305439" y="2300775"/>
              <a:chExt cx="1492577" cy="656874"/>
            </a:xfrm>
          </p:grpSpPr>
          <p:cxnSp>
            <p:nvCxnSpPr>
              <p:cNvPr id="80" name="Straight Connector 79"/>
              <p:cNvCxnSpPr/>
              <p:nvPr/>
            </p:nvCxnSpPr>
            <p:spPr>
              <a:xfrm>
                <a:off x="2305439" y="2947261"/>
                <a:ext cx="1492577" cy="0"/>
              </a:xfrm>
              <a:prstGeom prst="line">
                <a:avLst/>
              </a:prstGeom>
              <a:noFill/>
              <a:ln w="28575" cap="flat" cmpd="sng" algn="ctr">
                <a:solidFill>
                  <a:srgbClr val="CD7069"/>
                </a:solidFill>
                <a:prstDash val="solid"/>
              </a:ln>
              <a:effectLst/>
            </p:spPr>
          </p:cxnSp>
          <p:cxnSp>
            <p:nvCxnSpPr>
              <p:cNvPr id="81" name="Straight Connector 80"/>
              <p:cNvCxnSpPr/>
              <p:nvPr/>
            </p:nvCxnSpPr>
            <p:spPr>
              <a:xfrm flipV="1">
                <a:off x="2315100" y="2300775"/>
                <a:ext cx="0" cy="656874"/>
              </a:xfrm>
              <a:prstGeom prst="line">
                <a:avLst/>
              </a:prstGeom>
              <a:noFill/>
              <a:ln w="28575" cap="flat" cmpd="sng" algn="ctr">
                <a:solidFill>
                  <a:srgbClr val="CD7069"/>
                </a:solidFill>
                <a:prstDash val="solid"/>
              </a:ln>
              <a:effectLst/>
            </p:spPr>
          </p:cxnSp>
        </p:grpSp>
      </p:grpSp>
      <p:sp>
        <p:nvSpPr>
          <p:cNvPr id="82" name="TextBox 81"/>
          <p:cNvSpPr txBox="1"/>
          <p:nvPr/>
        </p:nvSpPr>
        <p:spPr>
          <a:xfrm>
            <a:off x="2643993" y="2599693"/>
            <a:ext cx="421772" cy="207749"/>
          </a:xfrm>
          <a:prstGeom prst="rect">
            <a:avLst/>
          </a:prstGeom>
          <a:solidFill>
            <a:sysClr val="window" lastClr="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1956</a:t>
            </a:r>
          </a:p>
        </p:txBody>
      </p:sp>
      <p:grpSp>
        <p:nvGrpSpPr>
          <p:cNvPr id="83" name="Group 82"/>
          <p:cNvGrpSpPr/>
          <p:nvPr/>
        </p:nvGrpSpPr>
        <p:grpSpPr>
          <a:xfrm>
            <a:off x="3643600" y="2267187"/>
            <a:ext cx="1363946" cy="255016"/>
            <a:chOff x="2308518" y="2129366"/>
            <a:chExt cx="1956253" cy="848236"/>
          </a:xfrm>
        </p:grpSpPr>
        <p:cxnSp>
          <p:nvCxnSpPr>
            <p:cNvPr id="84" name="Straight Connector 83"/>
            <p:cNvCxnSpPr/>
            <p:nvPr/>
          </p:nvCxnSpPr>
          <p:spPr>
            <a:xfrm>
              <a:off x="2308518" y="2947261"/>
              <a:ext cx="1956253" cy="0"/>
            </a:xfrm>
            <a:prstGeom prst="line">
              <a:avLst/>
            </a:prstGeom>
            <a:noFill/>
            <a:ln w="28575" cap="flat" cmpd="sng" algn="ctr">
              <a:solidFill>
                <a:srgbClr val="CD7069"/>
              </a:solidFill>
              <a:prstDash val="solid"/>
            </a:ln>
            <a:effectLst/>
          </p:spPr>
        </p:cxnSp>
        <p:cxnSp>
          <p:nvCxnSpPr>
            <p:cNvPr id="85" name="Straight Connector 84"/>
            <p:cNvCxnSpPr/>
            <p:nvPr/>
          </p:nvCxnSpPr>
          <p:spPr>
            <a:xfrm flipV="1">
              <a:off x="2322002" y="2129366"/>
              <a:ext cx="0" cy="848236"/>
            </a:xfrm>
            <a:prstGeom prst="line">
              <a:avLst/>
            </a:prstGeom>
            <a:noFill/>
            <a:ln w="28575" cap="flat" cmpd="sng" algn="ctr">
              <a:solidFill>
                <a:srgbClr val="CD7069"/>
              </a:solidFill>
              <a:prstDash val="solid"/>
            </a:ln>
            <a:effectLst/>
          </p:spPr>
        </p:cxnSp>
      </p:grpSp>
      <p:cxnSp>
        <p:nvCxnSpPr>
          <p:cNvPr id="86" name="Straight Connector 85"/>
          <p:cNvCxnSpPr/>
          <p:nvPr/>
        </p:nvCxnSpPr>
        <p:spPr>
          <a:xfrm flipV="1">
            <a:off x="6389664" y="1365861"/>
            <a:ext cx="0" cy="1685759"/>
          </a:xfrm>
          <a:prstGeom prst="line">
            <a:avLst/>
          </a:prstGeom>
          <a:noFill/>
          <a:ln w="28575" cap="flat" cmpd="sng" algn="ctr">
            <a:solidFill>
              <a:srgbClr val="CD7069"/>
            </a:solidFill>
            <a:prstDash val="solid"/>
          </a:ln>
          <a:effectLst/>
        </p:spPr>
      </p:cxnSp>
      <p:cxnSp>
        <p:nvCxnSpPr>
          <p:cNvPr id="87" name="Straight Connector 86"/>
          <p:cNvCxnSpPr/>
          <p:nvPr/>
        </p:nvCxnSpPr>
        <p:spPr>
          <a:xfrm flipV="1">
            <a:off x="6896083" y="1680020"/>
            <a:ext cx="0" cy="1371600"/>
          </a:xfrm>
          <a:prstGeom prst="line">
            <a:avLst/>
          </a:prstGeom>
          <a:noFill/>
          <a:ln w="28575" cap="flat" cmpd="sng" algn="ctr">
            <a:solidFill>
              <a:srgbClr val="CD7069"/>
            </a:solidFill>
            <a:prstDash val="solid"/>
          </a:ln>
          <a:effectLst/>
        </p:spPr>
      </p:cxnSp>
      <p:cxnSp>
        <p:nvCxnSpPr>
          <p:cNvPr id="88" name="Straight Connector 87"/>
          <p:cNvCxnSpPr/>
          <p:nvPr/>
        </p:nvCxnSpPr>
        <p:spPr>
          <a:xfrm flipV="1">
            <a:off x="7248447" y="2517218"/>
            <a:ext cx="0" cy="534402"/>
          </a:xfrm>
          <a:prstGeom prst="line">
            <a:avLst/>
          </a:prstGeom>
          <a:noFill/>
          <a:ln w="28575" cap="flat" cmpd="sng" algn="ctr">
            <a:solidFill>
              <a:srgbClr val="CD7069"/>
            </a:solidFill>
            <a:prstDash val="solid"/>
          </a:ln>
          <a:effectLst/>
        </p:spPr>
      </p:cxnSp>
      <p:cxnSp>
        <p:nvCxnSpPr>
          <p:cNvPr id="89" name="Straight Connector 88"/>
          <p:cNvCxnSpPr/>
          <p:nvPr/>
        </p:nvCxnSpPr>
        <p:spPr>
          <a:xfrm flipV="1">
            <a:off x="7200900" y="3051621"/>
            <a:ext cx="0" cy="1466382"/>
          </a:xfrm>
          <a:prstGeom prst="line">
            <a:avLst/>
          </a:prstGeom>
          <a:noFill/>
          <a:ln w="28575" cap="flat" cmpd="sng" algn="ctr">
            <a:solidFill>
              <a:srgbClr val="0256AB"/>
            </a:solidFill>
            <a:prstDash val="solid"/>
          </a:ln>
          <a:effectLst/>
        </p:spPr>
      </p:cxnSp>
      <p:cxnSp>
        <p:nvCxnSpPr>
          <p:cNvPr id="90" name="Straight Connector 89"/>
          <p:cNvCxnSpPr/>
          <p:nvPr/>
        </p:nvCxnSpPr>
        <p:spPr>
          <a:xfrm flipH="1" flipV="1">
            <a:off x="7012550" y="3053397"/>
            <a:ext cx="0" cy="930511"/>
          </a:xfrm>
          <a:prstGeom prst="line">
            <a:avLst/>
          </a:prstGeom>
          <a:noFill/>
          <a:ln w="28575" cap="flat" cmpd="sng" algn="ctr">
            <a:solidFill>
              <a:srgbClr val="0256AB"/>
            </a:solidFill>
            <a:prstDash val="solid"/>
          </a:ln>
          <a:effectLst/>
        </p:spPr>
      </p:cxnSp>
      <p:sp>
        <p:nvSpPr>
          <p:cNvPr id="91" name="TextBox 90"/>
          <p:cNvSpPr txBox="1"/>
          <p:nvPr/>
        </p:nvSpPr>
        <p:spPr>
          <a:xfrm>
            <a:off x="6241330" y="2599693"/>
            <a:ext cx="421772" cy="207749"/>
          </a:xfrm>
          <a:prstGeom prst="rect">
            <a:avLst/>
          </a:prstGeom>
          <a:solidFill>
            <a:sysClr val="window" lastClr="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2005</a:t>
            </a:r>
          </a:p>
        </p:txBody>
      </p:sp>
      <p:sp>
        <p:nvSpPr>
          <p:cNvPr id="92" name="TextBox 91"/>
          <p:cNvSpPr txBox="1"/>
          <p:nvPr/>
        </p:nvSpPr>
        <p:spPr>
          <a:xfrm>
            <a:off x="6692080" y="3309072"/>
            <a:ext cx="421772" cy="207749"/>
          </a:xfrm>
          <a:prstGeom prst="rect">
            <a:avLst/>
          </a:prstGeom>
          <a:solidFill>
            <a:sysClr val="window" lastClr="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2013</a:t>
            </a:r>
          </a:p>
        </p:txBody>
      </p:sp>
      <p:sp>
        <p:nvSpPr>
          <p:cNvPr id="93" name="TextBox 92"/>
          <p:cNvSpPr txBox="1"/>
          <p:nvPr/>
        </p:nvSpPr>
        <p:spPr>
          <a:xfrm>
            <a:off x="7021919" y="3309072"/>
            <a:ext cx="266135" cy="207749"/>
          </a:xfrm>
          <a:prstGeom prst="rect">
            <a:avLst/>
          </a:prstGeom>
          <a:solidFill>
            <a:sysClr val="window" lastClr="FFFFFF"/>
          </a:solidFill>
        </p:spPr>
        <p:txBody>
          <a:bodyPr wrap="square" lIns="0" r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2017</a:t>
            </a:r>
          </a:p>
        </p:txBody>
      </p:sp>
      <p:sp>
        <p:nvSpPr>
          <p:cNvPr id="94" name="TextBox 93"/>
          <p:cNvSpPr txBox="1"/>
          <p:nvPr/>
        </p:nvSpPr>
        <p:spPr>
          <a:xfrm>
            <a:off x="7073546" y="2599693"/>
            <a:ext cx="421772" cy="207749"/>
          </a:xfrm>
          <a:prstGeom prst="rect">
            <a:avLst/>
          </a:prstGeom>
          <a:solidFill>
            <a:sysClr val="window" lastClr="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2018</a:t>
            </a:r>
          </a:p>
        </p:txBody>
      </p:sp>
      <p:sp>
        <p:nvSpPr>
          <p:cNvPr id="95" name="TextBox 94"/>
          <p:cNvSpPr txBox="1"/>
          <p:nvPr/>
        </p:nvSpPr>
        <p:spPr>
          <a:xfrm>
            <a:off x="6695183" y="2599693"/>
            <a:ext cx="421772" cy="207749"/>
          </a:xfrm>
          <a:prstGeom prst="rect">
            <a:avLst/>
          </a:prstGeom>
          <a:solidFill>
            <a:sysClr val="window" lastClr="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2011</a:t>
            </a:r>
          </a:p>
        </p:txBody>
      </p:sp>
      <p:grpSp>
        <p:nvGrpSpPr>
          <p:cNvPr id="96" name="Group 95"/>
          <p:cNvGrpSpPr/>
          <p:nvPr/>
        </p:nvGrpSpPr>
        <p:grpSpPr>
          <a:xfrm>
            <a:off x="6983961" y="2100053"/>
            <a:ext cx="264486" cy="431249"/>
            <a:chOff x="2308518" y="2209422"/>
            <a:chExt cx="1657151" cy="748227"/>
          </a:xfrm>
        </p:grpSpPr>
        <p:cxnSp>
          <p:nvCxnSpPr>
            <p:cNvPr id="97" name="Straight Connector 96"/>
            <p:cNvCxnSpPr/>
            <p:nvPr/>
          </p:nvCxnSpPr>
          <p:spPr>
            <a:xfrm>
              <a:off x="2308518" y="2947261"/>
              <a:ext cx="1657151" cy="0"/>
            </a:xfrm>
            <a:prstGeom prst="line">
              <a:avLst/>
            </a:prstGeom>
            <a:noFill/>
            <a:ln w="28575" cap="flat" cmpd="sng" algn="ctr">
              <a:solidFill>
                <a:srgbClr val="CD7069"/>
              </a:solidFill>
              <a:prstDash val="solid"/>
            </a:ln>
            <a:effectLst/>
          </p:spPr>
        </p:cxnSp>
        <p:cxnSp>
          <p:nvCxnSpPr>
            <p:cNvPr id="98" name="Straight Connector 97"/>
            <p:cNvCxnSpPr/>
            <p:nvPr/>
          </p:nvCxnSpPr>
          <p:spPr>
            <a:xfrm flipV="1">
              <a:off x="2319133" y="2209422"/>
              <a:ext cx="0" cy="748227"/>
            </a:xfrm>
            <a:prstGeom prst="line">
              <a:avLst/>
            </a:prstGeom>
            <a:noFill/>
            <a:ln w="28575" cap="flat" cmpd="sng" algn="ctr">
              <a:solidFill>
                <a:srgbClr val="CD7069"/>
              </a:solidFill>
              <a:prstDash val="solid"/>
            </a:ln>
            <a:effectLst/>
          </p:spPr>
        </p:cxnSp>
      </p:grpSp>
      <p:sp>
        <p:nvSpPr>
          <p:cNvPr id="99" name="TextBox 98"/>
          <p:cNvSpPr txBox="1"/>
          <p:nvPr/>
        </p:nvSpPr>
        <p:spPr>
          <a:xfrm rot="16200000">
            <a:off x="319126" y="1631556"/>
            <a:ext cx="1890314" cy="2135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dirty="0">
                <a:ln>
                  <a:noFill/>
                </a:ln>
                <a:solidFill>
                  <a:srgbClr val="CD7069"/>
                </a:solidFill>
                <a:effectLst/>
                <a:uLnTx/>
                <a:uFillTx/>
                <a:latin typeface="Franklin Gothic Book" panose="020B0503020102020204"/>
                <a:ea typeface="+mn-ea"/>
                <a:cs typeface="+mn-cs"/>
              </a:rPr>
              <a:t>TRICARE Benefit Expansion</a:t>
            </a:r>
          </a:p>
        </p:txBody>
      </p:sp>
      <p:sp>
        <p:nvSpPr>
          <p:cNvPr id="100" name="TextBox 99"/>
          <p:cNvSpPr txBox="1"/>
          <p:nvPr/>
        </p:nvSpPr>
        <p:spPr>
          <a:xfrm rot="16200000">
            <a:off x="595854" y="3610630"/>
            <a:ext cx="1473677" cy="334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dirty="0">
                <a:ln>
                  <a:noFill/>
                </a:ln>
                <a:solidFill>
                  <a:srgbClr val="0256AB"/>
                </a:solidFill>
                <a:effectLst/>
                <a:uLnTx/>
                <a:uFillTx/>
                <a:latin typeface="Franklin Gothic Book" panose="020B0503020102020204"/>
                <a:ea typeface="+mn-ea"/>
                <a:cs typeface="+mn-cs"/>
              </a:rPr>
              <a:t>MHS Oversight &amp; Management</a:t>
            </a:r>
          </a:p>
        </p:txBody>
      </p:sp>
      <p:pic>
        <p:nvPicPr>
          <p:cNvPr id="101" name="Picture 1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1558" y="3256710"/>
            <a:ext cx="562880" cy="305640"/>
          </a:xfrm>
          <a:prstGeom prst="rect">
            <a:avLst/>
          </a:prstGeom>
        </p:spPr>
      </p:pic>
      <p:pic>
        <p:nvPicPr>
          <p:cNvPr id="10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8704" y="3219139"/>
            <a:ext cx="675917" cy="31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TextBox 102"/>
          <p:cNvSpPr txBox="1"/>
          <p:nvPr/>
        </p:nvSpPr>
        <p:spPr>
          <a:xfrm>
            <a:off x="2971800" y="3309072"/>
            <a:ext cx="858535" cy="207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1948 - 2011</a:t>
            </a:r>
          </a:p>
        </p:txBody>
      </p:sp>
      <p:sp>
        <p:nvSpPr>
          <p:cNvPr id="104" name="Rectangle 103"/>
          <p:cNvSpPr/>
          <p:nvPr/>
        </p:nvSpPr>
        <p:spPr>
          <a:xfrm>
            <a:off x="2384751" y="3805633"/>
            <a:ext cx="1976239" cy="55983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S PGothic" charset="0"/>
                <a:cs typeface="MS PGothic" charset="0"/>
              </a:rPr>
              <a:t>MHS Governance Studies</a:t>
            </a:r>
          </a:p>
          <a:p>
            <a:pPr marL="42863" marR="0" lvl="0" indent="-42863"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S PGothic" charset="0"/>
                <a:cs typeface="MS PGothic" charset="0"/>
              </a:rPr>
              <a:t>18 Commissions and/or studies conducted to evaluate best approach for managing and delivery the military health benefit</a:t>
            </a:r>
          </a:p>
        </p:txBody>
      </p:sp>
      <p:cxnSp>
        <p:nvCxnSpPr>
          <p:cNvPr id="105" name="Straight Connector 104"/>
          <p:cNvCxnSpPr/>
          <p:nvPr/>
        </p:nvCxnSpPr>
        <p:spPr>
          <a:xfrm flipH="1" flipV="1">
            <a:off x="5144262" y="2166338"/>
            <a:ext cx="8882" cy="874871"/>
          </a:xfrm>
          <a:prstGeom prst="line">
            <a:avLst/>
          </a:prstGeom>
          <a:noFill/>
          <a:ln w="28575" cap="flat" cmpd="sng" algn="ctr">
            <a:solidFill>
              <a:srgbClr val="CD7069"/>
            </a:solidFill>
            <a:prstDash val="solid"/>
          </a:ln>
          <a:effectLst/>
        </p:spPr>
      </p:cxnSp>
      <p:sp>
        <p:nvSpPr>
          <p:cNvPr id="106" name="TextBox 105"/>
          <p:cNvSpPr txBox="1"/>
          <p:nvPr/>
        </p:nvSpPr>
        <p:spPr>
          <a:xfrm>
            <a:off x="5021632" y="2597472"/>
            <a:ext cx="412892" cy="207749"/>
          </a:xfrm>
          <a:prstGeom prst="rect">
            <a:avLst/>
          </a:prstGeom>
          <a:solidFill>
            <a:sysClr val="window" lastClr="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1988</a:t>
            </a:r>
          </a:p>
        </p:txBody>
      </p:sp>
      <p:cxnSp>
        <p:nvCxnSpPr>
          <p:cNvPr id="107" name="Straight Connector 106"/>
          <p:cNvCxnSpPr/>
          <p:nvPr/>
        </p:nvCxnSpPr>
        <p:spPr>
          <a:xfrm>
            <a:off x="3825714" y="2170421"/>
            <a:ext cx="1322102" cy="2137"/>
          </a:xfrm>
          <a:prstGeom prst="line">
            <a:avLst/>
          </a:prstGeom>
          <a:noFill/>
          <a:ln w="28575" cap="flat" cmpd="sng" algn="ctr">
            <a:solidFill>
              <a:srgbClr val="CD7069"/>
            </a:solidFill>
            <a:prstDash val="solid"/>
          </a:ln>
          <a:effectLst/>
        </p:spPr>
      </p:cxnSp>
      <p:cxnSp>
        <p:nvCxnSpPr>
          <p:cNvPr id="108" name="Straight Connector 107"/>
          <p:cNvCxnSpPr/>
          <p:nvPr/>
        </p:nvCxnSpPr>
        <p:spPr>
          <a:xfrm flipV="1">
            <a:off x="3834738" y="1813906"/>
            <a:ext cx="0" cy="362734"/>
          </a:xfrm>
          <a:prstGeom prst="line">
            <a:avLst/>
          </a:prstGeom>
          <a:noFill/>
          <a:ln w="28575" cap="flat" cmpd="sng" algn="ctr">
            <a:solidFill>
              <a:srgbClr val="CD7069"/>
            </a:solidFill>
            <a:prstDash val="solid"/>
          </a:ln>
          <a:effectLst/>
        </p:spPr>
      </p:cxnSp>
      <p:sp>
        <p:nvSpPr>
          <p:cNvPr id="109" name="TextBox 108"/>
          <p:cNvSpPr txBox="1"/>
          <p:nvPr/>
        </p:nvSpPr>
        <p:spPr>
          <a:xfrm>
            <a:off x="4665023" y="2599693"/>
            <a:ext cx="442960" cy="207749"/>
          </a:xfrm>
          <a:prstGeom prst="rect">
            <a:avLst/>
          </a:prstGeom>
          <a:solidFill>
            <a:sysClr val="window" lastClr="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1986</a:t>
            </a:r>
          </a:p>
        </p:txBody>
      </p:sp>
      <p:sp>
        <p:nvSpPr>
          <p:cNvPr id="110" name="Left Brace 109"/>
          <p:cNvSpPr/>
          <p:nvPr/>
        </p:nvSpPr>
        <p:spPr>
          <a:xfrm rot="5400000">
            <a:off x="3262701" y="2724936"/>
            <a:ext cx="284485" cy="1876911"/>
          </a:xfrm>
          <a:prstGeom prst="leftBrace">
            <a:avLst>
              <a:gd name="adj1" fmla="val 25462"/>
              <a:gd name="adj2" fmla="val 49717"/>
            </a:avLst>
          </a:prstGeom>
          <a:solidFill>
            <a:srgbClr val="4F81BD">
              <a:lumMod val="20000"/>
              <a:lumOff val="80000"/>
            </a:srgbClr>
          </a:solidFill>
          <a:ln w="19050" cap="flat" cmpd="sng" algn="ctr">
            <a:solidFill>
              <a:srgbClr val="0256AB"/>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cxnSp>
        <p:nvCxnSpPr>
          <p:cNvPr id="111" name="Straight Connector 110"/>
          <p:cNvCxnSpPr/>
          <p:nvPr/>
        </p:nvCxnSpPr>
        <p:spPr>
          <a:xfrm flipV="1">
            <a:off x="7304830" y="3051621"/>
            <a:ext cx="0" cy="1280160"/>
          </a:xfrm>
          <a:prstGeom prst="line">
            <a:avLst/>
          </a:prstGeom>
          <a:noFill/>
          <a:ln w="28575" cap="flat" cmpd="sng" algn="ctr">
            <a:solidFill>
              <a:srgbClr val="0256AB"/>
            </a:solidFill>
            <a:prstDash val="solid"/>
          </a:ln>
          <a:effectLst/>
        </p:spPr>
      </p:cxnSp>
      <p:sp>
        <p:nvSpPr>
          <p:cNvPr id="112" name="TextBox 111"/>
          <p:cNvSpPr txBox="1"/>
          <p:nvPr/>
        </p:nvSpPr>
        <p:spPr>
          <a:xfrm>
            <a:off x="7258050" y="3309072"/>
            <a:ext cx="316530" cy="207749"/>
          </a:xfrm>
          <a:prstGeom prst="rect">
            <a:avLst/>
          </a:prstGeom>
          <a:solidFill>
            <a:sysClr val="window" lastClr="FFFFFF"/>
          </a:solidFill>
        </p:spPr>
        <p:txBody>
          <a:bodyPr wrap="square" lIns="0" r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2019</a:t>
            </a:r>
          </a:p>
        </p:txBody>
      </p:sp>
      <p:cxnSp>
        <p:nvCxnSpPr>
          <p:cNvPr id="113" name="Straight Connector 112"/>
          <p:cNvCxnSpPr/>
          <p:nvPr/>
        </p:nvCxnSpPr>
        <p:spPr>
          <a:xfrm flipH="1" flipV="1">
            <a:off x="5436321" y="4277046"/>
            <a:ext cx="342900" cy="0"/>
          </a:xfrm>
          <a:prstGeom prst="line">
            <a:avLst/>
          </a:prstGeom>
          <a:noFill/>
          <a:ln w="28575" cap="flat" cmpd="sng" algn="ctr">
            <a:solidFill>
              <a:srgbClr val="0256AB"/>
            </a:solidFill>
            <a:prstDash val="solid"/>
          </a:ln>
          <a:effectLst/>
        </p:spPr>
      </p:cxnSp>
      <p:cxnSp>
        <p:nvCxnSpPr>
          <p:cNvPr id="114" name="Straight Connector 113"/>
          <p:cNvCxnSpPr/>
          <p:nvPr/>
        </p:nvCxnSpPr>
        <p:spPr>
          <a:xfrm flipH="1" flipV="1">
            <a:off x="6678746" y="3980790"/>
            <a:ext cx="342900" cy="0"/>
          </a:xfrm>
          <a:prstGeom prst="line">
            <a:avLst/>
          </a:prstGeom>
          <a:noFill/>
          <a:ln w="28575" cap="flat" cmpd="sng" algn="ctr">
            <a:solidFill>
              <a:srgbClr val="0256AB"/>
            </a:solidFill>
            <a:prstDash val="solid"/>
          </a:ln>
          <a:effectLst/>
        </p:spPr>
      </p:cxnSp>
      <p:cxnSp>
        <p:nvCxnSpPr>
          <p:cNvPr id="115" name="Straight Connector 114"/>
          <p:cNvCxnSpPr/>
          <p:nvPr/>
        </p:nvCxnSpPr>
        <p:spPr>
          <a:xfrm flipH="1" flipV="1">
            <a:off x="6863531" y="4514886"/>
            <a:ext cx="342900" cy="0"/>
          </a:xfrm>
          <a:prstGeom prst="line">
            <a:avLst/>
          </a:prstGeom>
          <a:noFill/>
          <a:ln w="28575" cap="flat" cmpd="sng" algn="ctr">
            <a:solidFill>
              <a:srgbClr val="0256AB"/>
            </a:solidFill>
            <a:prstDash val="solid"/>
          </a:ln>
          <a:effectLst/>
        </p:spPr>
      </p:cxnSp>
      <p:sp>
        <p:nvSpPr>
          <p:cNvPr id="116" name="TextBox 115"/>
          <p:cNvSpPr txBox="1"/>
          <p:nvPr/>
        </p:nvSpPr>
        <p:spPr>
          <a:xfrm>
            <a:off x="7345210" y="3409950"/>
            <a:ext cx="1318318" cy="675249"/>
          </a:xfrm>
          <a:prstGeom prst="rect">
            <a:avLst/>
          </a:prstGeom>
          <a:no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NDAA 2019</a:t>
            </a:r>
          </a:p>
          <a:p>
            <a:pPr marR="0" lvl="0" algn="l" defTabSz="685800" rtl="0" eaLnBrk="1" fontAlgn="auto" latinLnBrk="0" hangingPunct="1">
              <a:lnSpc>
                <a:spcPct val="100000"/>
              </a:lnSpc>
              <a:spcBef>
                <a:spcPts val="0"/>
              </a:spcBef>
              <a:spcAft>
                <a:spcPts val="0"/>
              </a:spcAft>
              <a:buClrTx/>
              <a:buSzTx/>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New DHA organizations for:</a:t>
            </a:r>
          </a:p>
          <a:p>
            <a:pPr marL="45244" marR="0" lvl="0" indent="-4524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Research &amp; Development</a:t>
            </a:r>
          </a:p>
          <a:p>
            <a:pPr marL="45244" marR="0" lvl="0" indent="-4524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Training &amp; Education</a:t>
            </a:r>
          </a:p>
          <a:p>
            <a:pPr marL="45244" marR="0" lvl="0" indent="-4524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Public Health</a:t>
            </a:r>
          </a:p>
        </p:txBody>
      </p:sp>
      <p:cxnSp>
        <p:nvCxnSpPr>
          <p:cNvPr id="117" name="Straight Connector 116"/>
          <p:cNvCxnSpPr/>
          <p:nvPr/>
        </p:nvCxnSpPr>
        <p:spPr>
          <a:xfrm flipH="1" flipV="1">
            <a:off x="7296912" y="4324350"/>
            <a:ext cx="356616" cy="0"/>
          </a:xfrm>
          <a:prstGeom prst="line">
            <a:avLst/>
          </a:prstGeom>
          <a:noFill/>
          <a:ln w="28575" cap="flat" cmpd="sng" algn="ctr">
            <a:solidFill>
              <a:srgbClr val="0256AB"/>
            </a:solidFill>
            <a:prstDash val="solid"/>
          </a:ln>
          <a:effectLst/>
        </p:spPr>
      </p:cxnSp>
      <p:sp>
        <p:nvSpPr>
          <p:cNvPr id="120" name="Title 1"/>
          <p:cNvSpPr txBox="1">
            <a:spLocks/>
          </p:cNvSpPr>
          <p:nvPr/>
        </p:nvSpPr>
        <p:spPr>
          <a:xfrm>
            <a:off x="-10370" y="73510"/>
            <a:ext cx="3648483" cy="745639"/>
          </a:xfrm>
          <a:prstGeom prst="rect">
            <a:avLst/>
          </a:prstGeom>
        </p:spPr>
        <p:txBody>
          <a:bodyPr vert="horz" lIns="68580" tIns="34290" rIns="68580" bIns="34290" rtlCol="0" anchor="ctr">
            <a:normAutofit fontScale="97500" lnSpcReduction="10000"/>
          </a:bodyPr>
          <a:lstStyle>
            <a:lvl1pPr algn="l" defTabSz="914400" rtl="0" eaLnBrk="1" latinLnBrk="0" hangingPunct="1">
              <a:spcBef>
                <a:spcPct val="0"/>
              </a:spcBef>
              <a:buNone/>
              <a:defRPr sz="3200" b="1" kern="1200">
                <a:solidFill>
                  <a:schemeClr val="tx1"/>
                </a:solidFill>
                <a:latin typeface="+mj-lt"/>
                <a:ea typeface="+mj-ea"/>
                <a:cs typeface="+mj-cs"/>
              </a:defRPr>
            </a:lvl1pPr>
          </a:lstStyle>
          <a:p>
            <a:pPr marL="228600" lvl="0" indent="-228600" defTabSz="685800">
              <a:defRPr/>
            </a:pPr>
            <a:r>
              <a:rPr kumimoji="0" lang="en-US" sz="2250" b="1" i="0" u="none" strike="noStrike" kern="1200" cap="none" spc="0" normalizeH="0" baseline="0" noProof="0" dirty="0">
                <a:ln>
                  <a:noFill/>
                </a:ln>
                <a:solidFill>
                  <a:srgbClr val="092068"/>
                </a:solidFill>
                <a:effectLst/>
                <a:uLnTx/>
                <a:uFillTx/>
                <a:latin typeface="Franklin Gothic Book" panose="020B0503020102020204"/>
                <a:ea typeface="+mj-ea"/>
                <a:cs typeface="+mj-cs"/>
              </a:rPr>
              <a:t>TRICARE BENEFIT CHANGES</a:t>
            </a:r>
            <a:br>
              <a:rPr kumimoji="0" lang="en-US" sz="2250" b="1" i="0" u="none" strike="noStrike" kern="1200" cap="none" spc="0" normalizeH="0" baseline="0" noProof="0" dirty="0">
                <a:ln>
                  <a:noFill/>
                </a:ln>
                <a:solidFill>
                  <a:srgbClr val="092068"/>
                </a:solidFill>
                <a:effectLst/>
                <a:uLnTx/>
                <a:uFillTx/>
                <a:latin typeface="Franklin Gothic Book" panose="020B0503020102020204"/>
                <a:ea typeface="+mj-ea"/>
                <a:cs typeface="+mj-cs"/>
              </a:rPr>
            </a:br>
            <a:r>
              <a:rPr kumimoji="0" lang="en-US" sz="1275" b="1" i="0" u="none" strike="noStrike" kern="1200" cap="none" spc="0" normalizeH="0" baseline="0" noProof="0" dirty="0">
                <a:ln>
                  <a:noFill/>
                </a:ln>
                <a:solidFill>
                  <a:srgbClr val="84322C"/>
                </a:solidFill>
                <a:effectLst/>
                <a:uLnTx/>
                <a:uFillTx/>
                <a:latin typeface="Franklin Gothic Book" panose="020B0503020102020204"/>
                <a:ea typeface="+mj-ea"/>
                <a:cs typeface="+mj-cs"/>
              </a:rPr>
              <a:t>DoD Health </a:t>
            </a:r>
            <a:r>
              <a:rPr lang="en-US" sz="1275" dirty="0">
                <a:solidFill>
                  <a:srgbClr val="84322C"/>
                </a:solidFill>
                <a:latin typeface="Franklin Gothic Book" panose="020B0503020102020204"/>
              </a:rPr>
              <a:t>Benefits Have Been </a:t>
            </a:r>
            <a:br>
              <a:rPr lang="en-US" sz="1275" dirty="0">
                <a:solidFill>
                  <a:srgbClr val="84322C"/>
                </a:solidFill>
                <a:latin typeface="Franklin Gothic Book" panose="020B0503020102020204"/>
              </a:rPr>
            </a:br>
            <a:r>
              <a:rPr lang="en-US" sz="1275" dirty="0">
                <a:solidFill>
                  <a:srgbClr val="84322C"/>
                </a:solidFill>
                <a:latin typeface="Franklin Gothic Book" panose="020B0503020102020204"/>
              </a:rPr>
              <a:t>Expanding Steadily Since 1995 </a:t>
            </a:r>
            <a:endParaRPr kumimoji="0" lang="en-US" sz="1275" b="1" i="0" u="none" strike="noStrike" kern="1200" cap="none" spc="0" normalizeH="0" baseline="0" noProof="0" dirty="0">
              <a:ln>
                <a:noFill/>
              </a:ln>
              <a:solidFill>
                <a:srgbClr val="84322C"/>
              </a:solidFill>
              <a:effectLst/>
              <a:uLnTx/>
              <a:uFillTx/>
              <a:latin typeface="Franklin Gothic Book" panose="020B0503020102020204"/>
            </a:endParaRPr>
          </a:p>
        </p:txBody>
      </p:sp>
    </p:spTree>
    <p:extLst>
      <p:ext uri="{BB962C8B-B14F-4D97-AF65-F5344CB8AC3E}">
        <p14:creationId xmlns:p14="http://schemas.microsoft.com/office/powerpoint/2010/main" val="2090361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defRPr/>
            </a:pPr>
            <a:r>
              <a:rPr lang="en-US" altLang="en-US" sz="2700" kern="0" dirty="0">
                <a:solidFill>
                  <a:srgbClr val="092068"/>
                </a:solidFill>
                <a:ea typeface="ＭＳ Ｐゴシック" pitchFamily="34" charset="-128"/>
                <a:cs typeface="Arial" pitchFamily="34" charset="0"/>
              </a:rPr>
              <a:t>Patient Care Numbers for the MHS</a:t>
            </a:r>
            <a:br>
              <a:rPr lang="en-US" altLang="en-US" sz="2700" kern="0" dirty="0">
                <a:solidFill>
                  <a:srgbClr val="092068"/>
                </a:solidFill>
                <a:ea typeface="ＭＳ Ｐゴシック" pitchFamily="34" charset="-128"/>
                <a:cs typeface="Arial" pitchFamily="34" charset="0"/>
              </a:rPr>
            </a:br>
            <a:r>
              <a:rPr lang="en-US" altLang="en-US" sz="1600" kern="0" dirty="0">
                <a:solidFill>
                  <a:srgbClr val="092068"/>
                </a:solidFill>
                <a:ea typeface="ＭＳ Ｐゴシック" pitchFamily="34" charset="-128"/>
                <a:cs typeface="Arial" pitchFamily="34" charset="0"/>
              </a:rPr>
              <a:t>Fiscal Year 2024</a:t>
            </a:r>
            <a:endParaRPr lang="en-US" sz="1600" dirty="0">
              <a:solidFill>
                <a:srgbClr val="092068"/>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266889359"/>
              </p:ext>
            </p:extLst>
          </p:nvPr>
        </p:nvGraphicFramePr>
        <p:xfrm>
          <a:off x="1928063" y="1047750"/>
          <a:ext cx="5387137" cy="3547312"/>
        </p:xfrm>
        <a:graphic>
          <a:graphicData uri="http://schemas.openxmlformats.org/drawingml/2006/table">
            <a:tbl>
              <a:tblPr firstRow="1" bandRow="1">
                <a:tableStyleId>{5C22544A-7EE6-4342-B048-85BDC9FD1C3A}</a:tableStyleId>
              </a:tblPr>
              <a:tblGrid>
                <a:gridCol w="2186737">
                  <a:extLst>
                    <a:ext uri="{9D8B030D-6E8A-4147-A177-3AD203B41FA5}">
                      <a16:colId xmlns:a16="http://schemas.microsoft.com/office/drawing/2014/main" val="1670299597"/>
                    </a:ext>
                  </a:extLst>
                </a:gridCol>
                <a:gridCol w="3200400">
                  <a:extLst>
                    <a:ext uri="{9D8B030D-6E8A-4147-A177-3AD203B41FA5}">
                      <a16:colId xmlns:a16="http://schemas.microsoft.com/office/drawing/2014/main" val="3196749828"/>
                    </a:ext>
                  </a:extLst>
                </a:gridCol>
              </a:tblGrid>
              <a:tr h="234382">
                <a:tc>
                  <a:txBody>
                    <a:bodyPr/>
                    <a:lstStyle/>
                    <a:p>
                      <a:pPr algn="ctr"/>
                      <a:r>
                        <a:rPr lang="en-US" sz="1050" dirty="0"/>
                        <a:t>Type</a:t>
                      </a:r>
                      <a:r>
                        <a:rPr lang="en-US" sz="1050" baseline="0" dirty="0"/>
                        <a:t> of Care</a:t>
                      </a:r>
                      <a:endParaRPr lang="en-US" sz="1050" dirty="0"/>
                    </a:p>
                  </a:txBody>
                  <a:tcPr marL="68580" marR="68580" marT="34290" marB="34290"/>
                </a:tc>
                <a:tc>
                  <a:txBody>
                    <a:bodyPr/>
                    <a:lstStyle/>
                    <a:p>
                      <a:pPr algn="ctr"/>
                      <a:r>
                        <a:rPr lang="en-US" sz="1050" dirty="0"/>
                        <a:t>Annual Workload Summary</a:t>
                      </a:r>
                    </a:p>
                  </a:txBody>
                  <a:tcPr marL="68580" marR="68580" marT="34290" marB="34290"/>
                </a:tc>
                <a:extLst>
                  <a:ext uri="{0D108BD9-81ED-4DB2-BD59-A6C34878D82A}">
                    <a16:rowId xmlns:a16="http://schemas.microsoft.com/office/drawing/2014/main" val="522218990"/>
                  </a:ext>
                </a:extLst>
              </a:tr>
              <a:tr h="621677">
                <a:tc>
                  <a:txBody>
                    <a:bodyPr/>
                    <a:lstStyle/>
                    <a:p>
                      <a:pPr algn="ctr"/>
                      <a:r>
                        <a:rPr lang="en-US" sz="1100" dirty="0">
                          <a:solidFill>
                            <a:schemeClr val="accent1">
                              <a:lumMod val="50000"/>
                            </a:schemeClr>
                          </a:solidFill>
                        </a:rPr>
                        <a:t>Inpatient Admissions</a:t>
                      </a:r>
                    </a:p>
                  </a:txBody>
                  <a:tcPr marL="68580" marR="68580" marT="34290" marB="34290"/>
                </a:tc>
                <a:tc>
                  <a:txBody>
                    <a:bodyPr/>
                    <a:lstStyle/>
                    <a:p>
                      <a:pPr marL="0" indent="0" algn="l" defTabSz="914400" rtl="0" eaLnBrk="1" latinLnBrk="0" hangingPunct="1">
                        <a:buFontTx/>
                        <a:buNone/>
                        <a:tabLst>
                          <a:tab pos="684213" algn="r"/>
                          <a:tab pos="746125" algn="l"/>
                          <a:tab pos="2397125" algn="l"/>
                        </a:tabLst>
                      </a:pPr>
                      <a:r>
                        <a:rPr lang="en-US" sz="900" u="sng" kern="1200" baseline="0" dirty="0">
                          <a:solidFill>
                            <a:schemeClr val="dk1"/>
                          </a:solidFill>
                          <a:uFill>
                            <a:solidFill>
                              <a:schemeClr val="accent1">
                                <a:lumMod val="60000"/>
                                <a:lumOff val="40000"/>
                              </a:schemeClr>
                            </a:solidFill>
                          </a:uFill>
                          <a:latin typeface="+mn-lt"/>
                          <a:ea typeface="+mn-ea"/>
                          <a:cs typeface="+mn-cs"/>
                        </a:rPr>
                        <a:t>	</a:t>
                      </a:r>
                      <a:r>
                        <a:rPr lang="en-US" sz="900" b="1" u="sng" kern="1200" baseline="0" dirty="0">
                          <a:solidFill>
                            <a:schemeClr val="accent1">
                              <a:lumMod val="50000"/>
                            </a:schemeClr>
                          </a:solidFill>
                          <a:uFill>
                            <a:solidFill>
                              <a:schemeClr val="accent1">
                                <a:lumMod val="60000"/>
                                <a:lumOff val="40000"/>
                              </a:schemeClr>
                            </a:solidFill>
                          </a:uFill>
                          <a:latin typeface="+mn-lt"/>
                          <a:ea typeface="+mn-ea"/>
                          <a:cs typeface="+mn-cs"/>
                        </a:rPr>
                        <a:t>850,400	Total</a:t>
                      </a:r>
                      <a:r>
                        <a:rPr lang="en-US" sz="900" u="sng" kern="1200" baseline="0" dirty="0">
                          <a:solidFill>
                            <a:schemeClr val="dk1"/>
                          </a:solidFill>
                          <a:uFill>
                            <a:solidFill>
                              <a:schemeClr val="accent1">
                                <a:lumMod val="60000"/>
                                <a:lumOff val="40000"/>
                              </a:schemeClr>
                            </a:solidFill>
                          </a:u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dk1"/>
                          </a:solidFill>
                          <a:latin typeface="+mn-lt"/>
                          <a:ea typeface="+mn-ea"/>
                          <a:cs typeface="+mn-cs"/>
                        </a:rPr>
                        <a:t>	</a:t>
                      </a:r>
                      <a:r>
                        <a:rPr lang="en-US" sz="900" kern="1200" baseline="0" dirty="0">
                          <a:solidFill>
                            <a:schemeClr val="accent1">
                              <a:lumMod val="50000"/>
                            </a:schemeClr>
                          </a:solidFill>
                          <a:latin typeface="+mn-lt"/>
                          <a:ea typeface="+mn-ea"/>
                          <a:cs typeface="+mn-cs"/>
                        </a:rPr>
                        <a:t>145,900 	Direct Care	17%</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accent1">
                              <a:lumMod val="50000"/>
                            </a:schemeClr>
                          </a:solidFill>
                          <a:latin typeface="+mn-lt"/>
                          <a:ea typeface="+mn-ea"/>
                          <a:cs typeface="+mn-cs"/>
                        </a:rPr>
                        <a:t>	330,500 	Private Sector Care	39%</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accent1">
                              <a:lumMod val="50000"/>
                            </a:schemeClr>
                          </a:solidFill>
                          <a:latin typeface="+mn-lt"/>
                          <a:ea typeface="+mn-ea"/>
                          <a:cs typeface="+mn-cs"/>
                        </a:rPr>
                        <a:t>	374,000 	TRICARE for Life	44%</a:t>
                      </a:r>
                    </a:p>
                  </a:txBody>
                  <a:tcPr marL="68580" marR="68580" marT="34290" marB="34290"/>
                </a:tc>
                <a:extLst>
                  <a:ext uri="{0D108BD9-81ED-4DB2-BD59-A6C34878D82A}">
                    <a16:rowId xmlns:a16="http://schemas.microsoft.com/office/drawing/2014/main" val="1661291998"/>
                  </a:ext>
                </a:extLst>
              </a:tr>
              <a:tr h="621677">
                <a:tc>
                  <a:txBody>
                    <a:bodyPr/>
                    <a:lstStyle/>
                    <a:p>
                      <a:pPr algn="ctr"/>
                      <a:r>
                        <a:rPr lang="en-US" sz="1100" dirty="0">
                          <a:solidFill>
                            <a:schemeClr val="accent1">
                              <a:lumMod val="50000"/>
                            </a:schemeClr>
                          </a:solidFill>
                        </a:rPr>
                        <a:t>Outpatient Visits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684213" algn="r"/>
                          <a:tab pos="746125" algn="l"/>
                          <a:tab pos="2397125" algn="l"/>
                        </a:tabLst>
                        <a:defRPr/>
                      </a:pPr>
                      <a:r>
                        <a:rPr lang="en-US" sz="900" kern="1200" baseline="0" dirty="0">
                          <a:solidFill>
                            <a:schemeClr val="dk1"/>
                          </a:solidFill>
                          <a:latin typeface="+mn-lt"/>
                          <a:ea typeface="+mn-ea"/>
                          <a:cs typeface="+mn-cs"/>
                        </a:rPr>
                        <a:t>	</a:t>
                      </a:r>
                      <a:r>
                        <a:rPr lang="en-US" sz="900" b="1" u="sng" kern="1200" baseline="0" dirty="0">
                          <a:solidFill>
                            <a:schemeClr val="accent1">
                              <a:lumMod val="50000"/>
                            </a:schemeClr>
                          </a:solidFill>
                          <a:uFill>
                            <a:solidFill>
                              <a:schemeClr val="accent1">
                                <a:lumMod val="60000"/>
                                <a:lumOff val="40000"/>
                              </a:schemeClr>
                            </a:solidFill>
                          </a:uFill>
                          <a:latin typeface="+mn-lt"/>
                          <a:ea typeface="+mn-ea"/>
                          <a:cs typeface="+mn-cs"/>
                        </a:rPr>
                        <a:t>87,900,000 	Total</a:t>
                      </a:r>
                      <a:r>
                        <a:rPr lang="en-US" sz="900" u="sng" kern="1200" baseline="0" dirty="0">
                          <a:solidFill>
                            <a:schemeClr val="dk1"/>
                          </a:solidFill>
                          <a:uFill>
                            <a:solidFill>
                              <a:schemeClr val="accent1">
                                <a:lumMod val="60000"/>
                                <a:lumOff val="40000"/>
                              </a:schemeClr>
                            </a:solidFill>
                          </a:u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dk1"/>
                          </a:solidFill>
                          <a:latin typeface="+mn-lt"/>
                          <a:ea typeface="+mn-ea"/>
                          <a:cs typeface="+mn-cs"/>
                        </a:rPr>
                        <a:t>	</a:t>
                      </a:r>
                      <a:r>
                        <a:rPr lang="en-US" sz="900" kern="1200" baseline="0" dirty="0">
                          <a:solidFill>
                            <a:schemeClr val="accent1">
                              <a:lumMod val="50000"/>
                            </a:schemeClr>
                          </a:solidFill>
                          <a:latin typeface="+mn-lt"/>
                          <a:ea typeface="+mn-ea"/>
                          <a:cs typeface="+mn-cs"/>
                        </a:rPr>
                        <a:t>21,700,000	Direct Care	25%</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accent1">
                              <a:lumMod val="50000"/>
                            </a:schemeClr>
                          </a:solidFill>
                          <a:latin typeface="+mn-lt"/>
                          <a:ea typeface="+mn-ea"/>
                          <a:cs typeface="+mn-cs"/>
                        </a:rPr>
                        <a:t>	36,100,000	Private Sector Care	41%</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accent1">
                              <a:lumMod val="50000"/>
                            </a:schemeClr>
                          </a:solidFill>
                          <a:latin typeface="+mn-lt"/>
                          <a:ea typeface="+mn-ea"/>
                          <a:cs typeface="+mn-cs"/>
                        </a:rPr>
                        <a:t>	30,100,000	TRICARE for Life	34%</a:t>
                      </a:r>
                    </a:p>
                  </a:txBody>
                  <a:tcPr marL="68580" marR="68580" marT="34290" marB="34290"/>
                </a:tc>
                <a:extLst>
                  <a:ext uri="{0D108BD9-81ED-4DB2-BD59-A6C34878D82A}">
                    <a16:rowId xmlns:a16="http://schemas.microsoft.com/office/drawing/2014/main" val="2288191857"/>
                  </a:ext>
                </a:extLst>
              </a:tr>
              <a:tr h="482714">
                <a:tc>
                  <a:txBody>
                    <a:bodyPr/>
                    <a:lstStyle/>
                    <a:p>
                      <a:pPr algn="ctr"/>
                      <a:r>
                        <a:rPr lang="en-US" sz="1100" dirty="0">
                          <a:solidFill>
                            <a:schemeClr val="accent1">
                              <a:lumMod val="50000"/>
                            </a:schemeClr>
                          </a:solidFill>
                        </a:rPr>
                        <a:t>Births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684213" algn="r"/>
                          <a:tab pos="746125" algn="l"/>
                          <a:tab pos="2397125" algn="l"/>
                        </a:tabLst>
                        <a:defRPr/>
                      </a:pPr>
                      <a:r>
                        <a:rPr lang="en-US" sz="900" u="sng" kern="1200" baseline="0" dirty="0">
                          <a:solidFill>
                            <a:schemeClr val="dk1"/>
                          </a:solidFill>
                          <a:uFill>
                            <a:solidFill>
                              <a:schemeClr val="accent1">
                                <a:lumMod val="60000"/>
                                <a:lumOff val="40000"/>
                              </a:schemeClr>
                            </a:solidFill>
                          </a:uFill>
                          <a:latin typeface="+mn-lt"/>
                          <a:ea typeface="+mn-ea"/>
                          <a:cs typeface="+mn-cs"/>
                        </a:rPr>
                        <a:t>	</a:t>
                      </a:r>
                      <a:r>
                        <a:rPr lang="en-US" sz="900" b="1" u="sng" kern="1200" baseline="0" dirty="0">
                          <a:solidFill>
                            <a:schemeClr val="dk1"/>
                          </a:solidFill>
                          <a:uFill>
                            <a:solidFill>
                              <a:schemeClr val="accent1">
                                <a:lumMod val="60000"/>
                                <a:lumOff val="40000"/>
                              </a:schemeClr>
                            </a:solidFill>
                          </a:uFill>
                          <a:latin typeface="+mn-lt"/>
                          <a:ea typeface="+mn-ea"/>
                          <a:cs typeface="+mn-cs"/>
                        </a:rPr>
                        <a:t>89</a:t>
                      </a:r>
                      <a:r>
                        <a:rPr lang="en-US" sz="900" b="1" u="sng" kern="1200" baseline="0" dirty="0">
                          <a:solidFill>
                            <a:schemeClr val="accent1">
                              <a:lumMod val="50000"/>
                            </a:schemeClr>
                          </a:solidFill>
                          <a:uFill>
                            <a:solidFill>
                              <a:schemeClr val="accent1">
                                <a:lumMod val="60000"/>
                                <a:lumOff val="40000"/>
                              </a:schemeClr>
                            </a:solidFill>
                          </a:uFill>
                          <a:latin typeface="+mn-lt"/>
                          <a:ea typeface="+mn-ea"/>
                          <a:cs typeface="+mn-cs"/>
                        </a:rPr>
                        <a:t>,200 	Total</a:t>
                      </a:r>
                      <a:r>
                        <a:rPr lang="en-US" sz="900" u="sng" kern="1200" baseline="0" dirty="0">
                          <a:solidFill>
                            <a:schemeClr val="dk1"/>
                          </a:solidFill>
                          <a:uFill>
                            <a:solidFill>
                              <a:schemeClr val="accent1">
                                <a:lumMod val="60000"/>
                                <a:lumOff val="40000"/>
                              </a:schemeClr>
                            </a:solidFill>
                          </a:u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dk1"/>
                          </a:solidFill>
                          <a:latin typeface="+mn-lt"/>
                          <a:ea typeface="+mn-ea"/>
                          <a:cs typeface="+mn-cs"/>
                        </a:rPr>
                        <a:t>	13</a:t>
                      </a:r>
                      <a:r>
                        <a:rPr lang="en-US" sz="900" kern="1200" baseline="0" dirty="0">
                          <a:solidFill>
                            <a:schemeClr val="accent1">
                              <a:lumMod val="50000"/>
                            </a:schemeClr>
                          </a:solidFill>
                          <a:latin typeface="+mn-lt"/>
                          <a:ea typeface="+mn-ea"/>
                          <a:cs typeface="+mn-cs"/>
                        </a:rPr>
                        <a:t>,800	Direct Care	15%</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accent1">
                              <a:lumMod val="50000"/>
                            </a:schemeClr>
                          </a:solidFill>
                          <a:latin typeface="+mn-lt"/>
                          <a:ea typeface="+mn-ea"/>
                          <a:cs typeface="+mn-cs"/>
                        </a:rPr>
                        <a:t>	75,400	Private Sector Care	85%</a:t>
                      </a:r>
                    </a:p>
                  </a:txBody>
                  <a:tcPr marL="68580" marR="68580" marT="34290" marB="34290"/>
                </a:tc>
                <a:extLst>
                  <a:ext uri="{0D108BD9-81ED-4DB2-BD59-A6C34878D82A}">
                    <a16:rowId xmlns:a16="http://schemas.microsoft.com/office/drawing/2014/main" val="3559371340"/>
                  </a:ext>
                </a:extLst>
              </a:tr>
              <a:tr h="760640">
                <a:tc>
                  <a:txBody>
                    <a:bodyPr/>
                    <a:lstStyle/>
                    <a:p>
                      <a:pPr algn="ctr"/>
                      <a:r>
                        <a:rPr lang="en-US" sz="1100" dirty="0">
                          <a:solidFill>
                            <a:schemeClr val="accent1">
                              <a:lumMod val="50000"/>
                            </a:schemeClr>
                          </a:solidFill>
                        </a:rPr>
                        <a:t>Prescriptions Filled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684213" algn="r"/>
                          <a:tab pos="746125" algn="l"/>
                          <a:tab pos="2397125" algn="l"/>
                        </a:tabLst>
                        <a:defRPr/>
                      </a:pPr>
                      <a:r>
                        <a:rPr lang="en-US" sz="900" b="1" u="sng" kern="1200" baseline="0" dirty="0">
                          <a:solidFill>
                            <a:schemeClr val="accent1">
                              <a:lumMod val="50000"/>
                            </a:schemeClr>
                          </a:solidFill>
                          <a:uFill>
                            <a:solidFill>
                              <a:schemeClr val="accent1">
                                <a:lumMod val="60000"/>
                                <a:lumOff val="40000"/>
                              </a:schemeClr>
                            </a:solidFill>
                          </a:uFill>
                          <a:latin typeface="+mn-lt"/>
                          <a:ea typeface="+mn-ea"/>
                          <a:cs typeface="+mn-cs"/>
                        </a:rPr>
                        <a:t>101,700,000		Total</a:t>
                      </a:r>
                      <a:r>
                        <a:rPr lang="en-US" sz="900" u="sng" kern="1200" baseline="0" dirty="0">
                          <a:solidFill>
                            <a:schemeClr val="dk1"/>
                          </a:solidFill>
                          <a:uFill>
                            <a:solidFill>
                              <a:schemeClr val="accent1">
                                <a:lumMod val="60000"/>
                                <a:lumOff val="40000"/>
                              </a:schemeClr>
                            </a:solidFill>
                          </a:u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dk1"/>
                          </a:solidFill>
                          <a:latin typeface="+mn-lt"/>
                          <a:ea typeface="+mn-ea"/>
                          <a:cs typeface="+mn-cs"/>
                        </a:rPr>
                        <a:t>	</a:t>
                      </a:r>
                      <a:r>
                        <a:rPr lang="en-US" sz="900" kern="1200" baseline="0" dirty="0">
                          <a:solidFill>
                            <a:schemeClr val="accent1">
                              <a:lumMod val="50000"/>
                            </a:schemeClr>
                          </a:solidFill>
                          <a:latin typeface="+mn-lt"/>
                          <a:ea typeface="+mn-ea"/>
                          <a:cs typeface="+mn-cs"/>
                        </a:rPr>
                        <a:t>30,700,000	Direct Care	30%</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accent1">
                              <a:lumMod val="50000"/>
                            </a:schemeClr>
                          </a:solidFill>
                          <a:latin typeface="+mn-lt"/>
                          <a:ea typeface="+mn-ea"/>
                          <a:cs typeface="+mn-cs"/>
                        </a:rPr>
                        <a:t>	5,800,000	Home Delivery	6%</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accent1">
                              <a:lumMod val="50000"/>
                            </a:schemeClr>
                          </a:solidFill>
                          <a:latin typeface="+mn-lt"/>
                          <a:ea typeface="+mn-ea"/>
                          <a:cs typeface="+mn-cs"/>
                        </a:rPr>
                        <a:t>	24,800,000	Retail Pharmacies	24%</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accent1">
                              <a:lumMod val="50000"/>
                            </a:schemeClr>
                          </a:solidFill>
                          <a:latin typeface="+mn-lt"/>
                          <a:ea typeface="+mn-ea"/>
                          <a:cs typeface="+mn-cs"/>
                        </a:rPr>
                        <a:t>	40,400,000	TRICARE for Life	40%</a:t>
                      </a:r>
                    </a:p>
                  </a:txBody>
                  <a:tcPr marL="68580" marR="68580" marT="34290" marB="34290"/>
                </a:tc>
                <a:extLst>
                  <a:ext uri="{0D108BD9-81ED-4DB2-BD59-A6C34878D82A}">
                    <a16:rowId xmlns:a16="http://schemas.microsoft.com/office/drawing/2014/main" val="1250813822"/>
                  </a:ext>
                </a:extLst>
              </a:tr>
              <a:tr h="635722">
                <a:tc>
                  <a:txBody>
                    <a:bodyPr/>
                    <a:lstStyle/>
                    <a:p>
                      <a:pPr algn="ctr"/>
                      <a:r>
                        <a:rPr lang="en-US" sz="1100" dirty="0">
                          <a:solidFill>
                            <a:schemeClr val="accent1">
                              <a:lumMod val="50000"/>
                            </a:schemeClr>
                          </a:solidFill>
                        </a:rPr>
                        <a:t>Emergency Department Visits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684213" algn="r"/>
                          <a:tab pos="746125" algn="l"/>
                          <a:tab pos="2397125" algn="l"/>
                        </a:tabLst>
                        <a:defRPr/>
                      </a:pPr>
                      <a:r>
                        <a:rPr lang="en-US" sz="900" u="sng" kern="1200" baseline="0" dirty="0">
                          <a:solidFill>
                            <a:schemeClr val="dk1"/>
                          </a:solidFill>
                          <a:uFill>
                            <a:solidFill>
                              <a:schemeClr val="accent1">
                                <a:lumMod val="60000"/>
                                <a:lumOff val="40000"/>
                              </a:schemeClr>
                            </a:solidFill>
                          </a:uFill>
                          <a:latin typeface="+mn-lt"/>
                          <a:ea typeface="+mn-ea"/>
                          <a:cs typeface="+mn-cs"/>
                        </a:rPr>
                        <a:t>	</a:t>
                      </a:r>
                      <a:r>
                        <a:rPr lang="en-US" sz="900" b="1" u="sng" kern="1200" baseline="0" dirty="0">
                          <a:solidFill>
                            <a:schemeClr val="accent1">
                              <a:lumMod val="50000"/>
                            </a:schemeClr>
                          </a:solidFill>
                          <a:uFill>
                            <a:solidFill>
                              <a:schemeClr val="accent1">
                                <a:lumMod val="60000"/>
                                <a:lumOff val="40000"/>
                              </a:schemeClr>
                            </a:solidFill>
                          </a:uFill>
                          <a:latin typeface="+mn-lt"/>
                          <a:ea typeface="+mn-ea"/>
                          <a:cs typeface="+mn-cs"/>
                        </a:rPr>
                        <a:t>3,962,600	Total</a:t>
                      </a:r>
                      <a:r>
                        <a:rPr lang="en-US" sz="900" u="sng" kern="1200" baseline="0" dirty="0">
                          <a:solidFill>
                            <a:schemeClr val="dk1"/>
                          </a:solidFill>
                          <a:uFill>
                            <a:solidFill>
                              <a:schemeClr val="accent1">
                                <a:lumMod val="60000"/>
                                <a:lumOff val="40000"/>
                              </a:schemeClr>
                            </a:solidFill>
                          </a:u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dk1"/>
                          </a:solidFill>
                          <a:latin typeface="+mn-lt"/>
                          <a:ea typeface="+mn-ea"/>
                          <a:cs typeface="+mn-cs"/>
                        </a:rPr>
                        <a:t>	1,226</a:t>
                      </a:r>
                      <a:r>
                        <a:rPr lang="en-US" sz="900" kern="1200" baseline="0" dirty="0">
                          <a:solidFill>
                            <a:schemeClr val="accent1">
                              <a:lumMod val="50000"/>
                            </a:schemeClr>
                          </a:solidFill>
                          <a:latin typeface="+mn-lt"/>
                          <a:ea typeface="+mn-ea"/>
                          <a:cs typeface="+mn-cs"/>
                        </a:rPr>
                        <a:t>,300 	Direct Care	31%</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accent1">
                              <a:lumMod val="50000"/>
                            </a:schemeClr>
                          </a:solidFill>
                          <a:latin typeface="+mn-lt"/>
                          <a:ea typeface="+mn-ea"/>
                          <a:cs typeface="+mn-cs"/>
                        </a:rPr>
                        <a:t>	1,560,400 	Private Sector Care	39%</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accent1">
                              <a:lumMod val="50000"/>
                            </a:schemeClr>
                          </a:solidFill>
                          <a:latin typeface="+mn-lt"/>
                          <a:ea typeface="+mn-ea"/>
                          <a:cs typeface="+mn-cs"/>
                        </a:rPr>
                        <a:t>	1,176,200 	TRICARE for Life	30%</a:t>
                      </a:r>
                    </a:p>
                  </a:txBody>
                  <a:tcPr marL="68580" marR="68580" marT="34290" marB="34290"/>
                </a:tc>
                <a:extLst>
                  <a:ext uri="{0D108BD9-81ED-4DB2-BD59-A6C34878D82A}">
                    <a16:rowId xmlns:a16="http://schemas.microsoft.com/office/drawing/2014/main" val="3318325473"/>
                  </a:ext>
                </a:extLst>
              </a:tr>
              <a:tr h="186489">
                <a:tc gridSpan="2">
                  <a:txBody>
                    <a:bodyPr/>
                    <a:lstStyle/>
                    <a:p>
                      <a:pPr algn="l"/>
                      <a:r>
                        <a:rPr lang="en-US" sz="800" dirty="0">
                          <a:solidFill>
                            <a:schemeClr val="accent1">
                              <a:lumMod val="50000"/>
                            </a:schemeClr>
                          </a:solidFill>
                          <a:hlinkClick r:id="rId3"/>
                        </a:rPr>
                        <a:t>www.health.mil/Military-Health-Topics/MHS-Toolkits/Media-Resources/Media-Center/Patient-Care-Numbers-for-the-MHS</a:t>
                      </a:r>
                      <a:r>
                        <a:rPr lang="en-US" sz="800" dirty="0">
                          <a:solidFill>
                            <a:schemeClr val="accent1">
                              <a:lumMod val="50000"/>
                            </a:schemeClr>
                          </a:solidFill>
                        </a:rPr>
                        <a:t> </a:t>
                      </a:r>
                    </a:p>
                  </a:txBody>
                  <a:tcPr marL="68580" marR="68580" marT="34290" marB="34290">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endParaRPr lang="en-US" sz="900" kern="1200" baseline="0" dirty="0">
                        <a:solidFill>
                          <a:schemeClr val="accent1">
                            <a:lumMod val="50000"/>
                          </a:schemeClr>
                        </a:solidFill>
                        <a:latin typeface="+mn-lt"/>
                        <a:ea typeface="+mn-ea"/>
                        <a:cs typeface="+mn-cs"/>
                      </a:endParaRPr>
                    </a:p>
                  </a:txBody>
                  <a:tcPr marL="68580" marR="68580" marT="34290" marB="34290">
                    <a:solidFill>
                      <a:schemeClr val="bg1"/>
                    </a:solidFill>
                  </a:tcPr>
                </a:tc>
                <a:extLst>
                  <a:ext uri="{0D108BD9-81ED-4DB2-BD59-A6C34878D82A}">
                    <a16:rowId xmlns:a16="http://schemas.microsoft.com/office/drawing/2014/main" val="30371611"/>
                  </a:ext>
                </a:extLst>
              </a:tr>
            </a:tbl>
          </a:graphicData>
        </a:graphic>
      </p:graphicFrame>
      <p:sp>
        <p:nvSpPr>
          <p:cNvPr id="3" name="TextBox 2">
            <a:extLst>
              <a:ext uri="{FF2B5EF4-FFF2-40B4-BE49-F238E27FC236}">
                <a16:creationId xmlns:a16="http://schemas.microsoft.com/office/drawing/2014/main" id="{A4A69228-D79F-9152-2A5D-252ABD9CB9D2}"/>
              </a:ext>
            </a:extLst>
          </p:cNvPr>
          <p:cNvSpPr txBox="1"/>
          <p:nvPr/>
        </p:nvSpPr>
        <p:spPr>
          <a:xfrm>
            <a:off x="152400" y="4171950"/>
            <a:ext cx="1623265" cy="338554"/>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82831">
                    <a:lumMod val="75000"/>
                  </a:srgbClr>
                </a:solidFill>
                <a:effectLst/>
                <a:uLnTx/>
                <a:uFillTx/>
                <a:latin typeface="Franklin Gothic Book" panose="020B0503020102020204"/>
                <a:ea typeface="+mn-ea"/>
                <a:cs typeface="+mn-cs"/>
              </a:rPr>
              <a:t>Source:  FY 2024 Evaluation of the TRICARE Program (p. 12) </a:t>
            </a:r>
          </a:p>
        </p:txBody>
      </p:sp>
    </p:spTree>
    <p:extLst>
      <p:ext uri="{BB962C8B-B14F-4D97-AF65-F5344CB8AC3E}">
        <p14:creationId xmlns:p14="http://schemas.microsoft.com/office/powerpoint/2010/main" val="14697302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A581-101E-9465-E47C-B5664AA6A8F2}"/>
              </a:ext>
            </a:extLst>
          </p:cNvPr>
          <p:cNvSpPr>
            <a:spLocks noGrp="1"/>
          </p:cNvSpPr>
          <p:nvPr>
            <p:ph type="title"/>
          </p:nvPr>
        </p:nvSpPr>
        <p:spPr>
          <a:xfrm>
            <a:off x="457200" y="434803"/>
            <a:ext cx="7942138" cy="430887"/>
          </a:xfrm>
        </p:spPr>
        <p:txBody>
          <a:bodyPr/>
          <a:lstStyle/>
          <a:p>
            <a:r>
              <a:rPr lang="en-US" dirty="0"/>
              <a:t>Where to Find Answers/Get Help</a:t>
            </a:r>
          </a:p>
        </p:txBody>
      </p:sp>
      <p:sp>
        <p:nvSpPr>
          <p:cNvPr id="3" name="Content Placeholder 1">
            <a:extLst>
              <a:ext uri="{FF2B5EF4-FFF2-40B4-BE49-F238E27FC236}">
                <a16:creationId xmlns:a16="http://schemas.microsoft.com/office/drawing/2014/main" id="{9B652E4A-59E3-9AAE-C82A-B05FA80D702A}"/>
              </a:ext>
            </a:extLst>
          </p:cNvPr>
          <p:cNvSpPr txBox="1">
            <a:spLocks/>
          </p:cNvSpPr>
          <p:nvPr/>
        </p:nvSpPr>
        <p:spPr>
          <a:xfrm>
            <a:off x="857251" y="1028164"/>
            <a:ext cx="7155656" cy="360098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SzPct val="125000"/>
              <a:buFont typeface="Arial" panose="020B0604020202020204" pitchFamily="34" charset="0"/>
              <a:buChar char="•"/>
              <a:defRPr sz="1500" b="0" i="0" kern="1200">
                <a:solidFill>
                  <a:schemeClr val="tx1"/>
                </a:solidFill>
                <a:latin typeface="Meta Offc Pro"/>
                <a:ea typeface="+mn-ea"/>
                <a:cs typeface="Meta Offc Pro"/>
              </a:defRPr>
            </a:lvl1pPr>
            <a:lvl2pPr marL="742950" indent="-285750" algn="l" defTabSz="914400" rtl="0" eaLnBrk="1" latinLnBrk="0" hangingPunct="1">
              <a:spcBef>
                <a:spcPct val="20000"/>
              </a:spcBef>
              <a:buFont typeface="Wingdings" panose="05000000000000000000" pitchFamily="2" charset="2"/>
              <a:buChar char="§"/>
              <a:defRPr sz="1350" b="0" i="0" kern="1200">
                <a:solidFill>
                  <a:schemeClr val="tx1"/>
                </a:solidFill>
                <a:latin typeface="Meta Offc Pro"/>
                <a:ea typeface="+mn-ea"/>
                <a:cs typeface="Meta Offc Pro"/>
              </a:defRPr>
            </a:lvl2pPr>
            <a:lvl3pPr marL="1143000" indent="-228600" algn="l" defTabSz="914400" rtl="0" eaLnBrk="1" latinLnBrk="0" hangingPunct="1">
              <a:spcBef>
                <a:spcPct val="20000"/>
              </a:spcBef>
              <a:buFont typeface="Wingdings" panose="05000000000000000000" pitchFamily="2" charset="2"/>
              <a:buChar char="ü"/>
              <a:defRPr sz="1200" b="0" i="0" kern="1200">
                <a:solidFill>
                  <a:schemeClr val="tx1"/>
                </a:solidFill>
                <a:latin typeface="Meta Offc Pro"/>
                <a:ea typeface="+mn-ea"/>
                <a:cs typeface="Meta Offc Pro"/>
              </a:defRPr>
            </a:lvl3pPr>
            <a:lvl4pPr marL="1600200" indent="-228600" algn="l" defTabSz="914400" rtl="0" eaLnBrk="1" latinLnBrk="0" hangingPunct="1">
              <a:spcBef>
                <a:spcPct val="20000"/>
              </a:spcBef>
              <a:buFont typeface="Arial" panose="020B0604020202020204" pitchFamily="34" charset="0"/>
              <a:buChar char="–"/>
              <a:defRPr sz="1050" b="0" i="0" kern="1200">
                <a:solidFill>
                  <a:schemeClr val="tx1"/>
                </a:solidFill>
                <a:latin typeface="Meta Offc Pro"/>
                <a:ea typeface="+mn-ea"/>
                <a:cs typeface="Meta Offc Pro"/>
              </a:defRPr>
            </a:lvl4pPr>
            <a:lvl5pPr marL="2057400" indent="-228600" algn="l" defTabSz="914400" rtl="0" eaLnBrk="1" latinLnBrk="0" hangingPunct="1">
              <a:spcBef>
                <a:spcPct val="20000"/>
              </a:spcBef>
              <a:buFont typeface="Arial" panose="020B0604020202020204" pitchFamily="34" charset="0"/>
              <a:buChar char="»"/>
              <a:defRPr sz="975" b="0" i="0" kern="1200">
                <a:solidFill>
                  <a:schemeClr val="tx1"/>
                </a:solidFill>
                <a:latin typeface="Meta Offc Pro"/>
                <a:ea typeface="+mn-ea"/>
                <a:cs typeface="Meta Offc Pro"/>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57175" marR="0" lvl="0" indent="-257175" algn="l" defTabSz="914400" rtl="0" eaLnBrk="1" fontAlgn="auto" latinLnBrk="0" hangingPunct="1">
              <a:lnSpc>
                <a:spcPct val="100000"/>
              </a:lnSpc>
              <a:spcBef>
                <a:spcPts val="450"/>
              </a:spcBef>
              <a:spcAft>
                <a:spcPts val="0"/>
              </a:spcAft>
              <a:buClrTx/>
              <a:buSzPct val="125000"/>
              <a:buFont typeface="Arial" panose="020B0604020202020204" pitchFamily="34" charset="0"/>
              <a:buChar char="•"/>
              <a:tabLst/>
              <a:defRPr/>
            </a:pPr>
            <a:r>
              <a:rPr kumimoji="0" lang="en-US" sz="1650" b="0" i="0" u="none" strike="noStrike" kern="1200" cap="none" spc="0" normalizeH="0" baseline="0" noProof="0" dirty="0">
                <a:ln>
                  <a:noFill/>
                </a:ln>
                <a:solidFill>
                  <a:srgbClr val="283446"/>
                </a:solidFill>
                <a:effectLst/>
                <a:uLnTx/>
                <a:uFillTx/>
                <a:latin typeface="Franklin Gothic Book" panose="020B0503020102020204"/>
                <a:ea typeface="+mn-ea"/>
              </a:rPr>
              <a:t>Sign up for email updates at </a:t>
            </a:r>
            <a:r>
              <a:rPr kumimoji="0" lang="en-US" sz="1650" b="0" i="0" u="none" strike="noStrike" kern="1200" cap="none" spc="0" normalizeH="0" baseline="0" noProof="0" dirty="0">
                <a:ln>
                  <a:noFill/>
                </a:ln>
                <a:solidFill>
                  <a:srgbClr val="283446"/>
                </a:solidFill>
                <a:effectLst/>
                <a:uLnTx/>
                <a:uFillTx/>
                <a:latin typeface="Franklin Gothic Book" panose="020B0503020102020204"/>
                <a:ea typeface="+mn-ea"/>
                <a:hlinkClick r:id="rId2"/>
              </a:rPr>
              <a:t>www.tricare.mil</a:t>
            </a:r>
            <a:endParaRPr kumimoji="0" lang="en-US" sz="1650" b="0" i="0" u="none" strike="noStrike" kern="1200" cap="none" spc="0" normalizeH="0" baseline="0" noProof="0" dirty="0">
              <a:ln>
                <a:noFill/>
              </a:ln>
              <a:solidFill>
                <a:srgbClr val="283446"/>
              </a:solidFill>
              <a:effectLst/>
              <a:uLnTx/>
              <a:uFillTx/>
              <a:latin typeface="Franklin Gothic Book" panose="020B0503020102020204"/>
              <a:ea typeface="+mn-ea"/>
            </a:endParaRPr>
          </a:p>
          <a:p>
            <a:pPr marL="257175" marR="0" lvl="0" indent="-257175" algn="l" defTabSz="914400" rtl="0" eaLnBrk="1" fontAlgn="auto" latinLnBrk="0" hangingPunct="1">
              <a:lnSpc>
                <a:spcPct val="100000"/>
              </a:lnSpc>
              <a:spcBef>
                <a:spcPts val="450"/>
              </a:spcBef>
              <a:spcAft>
                <a:spcPts val="0"/>
              </a:spcAft>
              <a:buClrTx/>
              <a:buSzPct val="125000"/>
              <a:buFont typeface="Arial" panose="020B0604020202020204" pitchFamily="34" charset="0"/>
              <a:buChar char="•"/>
              <a:tabLst/>
              <a:defRPr/>
            </a:pPr>
            <a:r>
              <a:rPr kumimoji="0" lang="en-US" sz="1650" b="0" i="0" u="none" strike="noStrike" kern="1200" cap="none" spc="0" normalizeH="0" baseline="0" noProof="0" dirty="0">
                <a:ln>
                  <a:noFill/>
                </a:ln>
                <a:solidFill>
                  <a:srgbClr val="283446"/>
                </a:solidFill>
                <a:effectLst/>
                <a:uLnTx/>
                <a:uFillTx/>
                <a:latin typeface="Franklin Gothic Book" panose="020B0503020102020204"/>
                <a:ea typeface="+mn-ea"/>
              </a:rPr>
              <a:t>Become familiar with and understand your health benefits</a:t>
            </a:r>
          </a:p>
          <a:p>
            <a:pPr marL="257175" marR="0" lvl="0" indent="-257175" algn="l" defTabSz="914400" rtl="0" eaLnBrk="1" fontAlgn="auto" latinLnBrk="0" hangingPunct="1">
              <a:lnSpc>
                <a:spcPct val="100000"/>
              </a:lnSpc>
              <a:spcBef>
                <a:spcPts val="450"/>
              </a:spcBef>
              <a:spcAft>
                <a:spcPts val="0"/>
              </a:spcAft>
              <a:buClrTx/>
              <a:buSzPct val="125000"/>
              <a:buFont typeface="Arial" panose="020B0604020202020204" pitchFamily="34" charset="0"/>
              <a:buChar char="•"/>
              <a:tabLst/>
              <a:defRPr/>
            </a:pPr>
            <a:r>
              <a:rPr kumimoji="0" lang="en-US" sz="1650" b="0" i="0" u="none" strike="noStrike" kern="1200" cap="none" spc="0" normalizeH="0" baseline="0" noProof="0" dirty="0">
                <a:ln>
                  <a:noFill/>
                </a:ln>
                <a:solidFill>
                  <a:srgbClr val="283446"/>
                </a:solidFill>
                <a:effectLst/>
                <a:uLnTx/>
                <a:uFillTx/>
                <a:latin typeface="Franklin Gothic Book" panose="020B0503020102020204"/>
                <a:ea typeface="+mn-ea"/>
              </a:rPr>
              <a:t>Keep your contact information up to date in Defense Enrollment Eligibility Reporting System (DEERS)</a:t>
            </a:r>
          </a:p>
          <a:p>
            <a:pPr marL="557213" marR="0" lvl="1" indent="-214313"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83446"/>
                </a:solidFill>
                <a:effectLst/>
                <a:uLnTx/>
                <a:uFillTx/>
                <a:latin typeface="Franklin Gothic Book" panose="020B0503020102020204"/>
                <a:ea typeface="+mn-ea"/>
              </a:rPr>
              <a:t>In person</a:t>
            </a:r>
            <a:r>
              <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rPr>
              <a:t>: Visit a local ID card office. Find an office near you at </a:t>
            </a:r>
            <a:r>
              <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hlinkClick r:id="rId3"/>
              </a:rPr>
              <a:t>www.dmdc.osd.mil/rsl</a:t>
            </a:r>
            <a:r>
              <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rPr>
              <a:t>.</a:t>
            </a:r>
          </a:p>
          <a:p>
            <a:pPr marL="557213" marR="0" lvl="1" indent="-214313"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83446"/>
                </a:solidFill>
                <a:effectLst/>
                <a:uLnTx/>
                <a:uFillTx/>
                <a:latin typeface="Franklin Gothic Book" panose="020B0503020102020204"/>
                <a:ea typeface="+mn-ea"/>
              </a:rPr>
              <a:t>Phone</a:t>
            </a:r>
            <a:r>
              <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rPr>
              <a:t>: Call 1-800-538-9552 (TTY/TDD: 1-866-363-2883) or fax updates to 1-800-336-4416 (Primary) or 1-502-335-9980 (Alternate)</a:t>
            </a:r>
          </a:p>
          <a:p>
            <a:pPr marL="557213" marR="0" lvl="1" indent="-214313"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83446"/>
                </a:solidFill>
                <a:effectLst/>
                <a:uLnTx/>
                <a:uFillTx/>
                <a:latin typeface="Franklin Gothic Book" panose="020B0503020102020204"/>
                <a:ea typeface="+mn-ea"/>
              </a:rPr>
              <a:t>Online</a:t>
            </a:r>
            <a:r>
              <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rPr>
              <a:t>: Log into </a:t>
            </a:r>
            <a:r>
              <a:rPr kumimoji="0" lang="en-US" sz="1200" b="0" i="0" u="none" strike="noStrike" kern="1200" cap="none" spc="0" normalizeH="0" baseline="0" noProof="0" dirty="0" err="1">
                <a:ln>
                  <a:noFill/>
                </a:ln>
                <a:solidFill>
                  <a:srgbClr val="283446"/>
                </a:solidFill>
                <a:effectLst/>
                <a:uLnTx/>
                <a:uFillTx/>
                <a:latin typeface="Franklin Gothic Book" panose="020B0503020102020204"/>
                <a:ea typeface="+mn-ea"/>
              </a:rPr>
              <a:t>milConnect</a:t>
            </a:r>
            <a:r>
              <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rPr>
              <a:t> at </a:t>
            </a:r>
            <a:r>
              <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hlinkClick r:id="rId4"/>
              </a:rPr>
              <a:t>https://milconnect.dmdc.osd.mil</a:t>
            </a:r>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endParaRPr>
          </a:p>
          <a:p>
            <a:pPr marL="557213" marR="0" lvl="1" indent="-214313"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83446"/>
                </a:solidFill>
                <a:effectLst/>
                <a:uLnTx/>
                <a:uFillTx/>
                <a:latin typeface="Franklin Gothic Book" panose="020B0503020102020204"/>
                <a:ea typeface="+mn-ea"/>
              </a:rPr>
              <a:t>Mail</a:t>
            </a:r>
            <a:r>
              <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rPr>
              <a:t>: Mail updates to: Defense Manpower Data Center Support Office; Attention: COA, 400 </a:t>
            </a:r>
            <a:r>
              <a:rPr kumimoji="0" lang="en-US" sz="1200" b="0" i="0" u="none" strike="noStrike" kern="1200" cap="none" spc="0" normalizeH="0" baseline="0" noProof="0" dirty="0" err="1">
                <a:ln>
                  <a:noFill/>
                </a:ln>
                <a:solidFill>
                  <a:srgbClr val="283446"/>
                </a:solidFill>
                <a:effectLst/>
                <a:uLnTx/>
                <a:uFillTx/>
                <a:latin typeface="Franklin Gothic Book" panose="020B0503020102020204"/>
                <a:ea typeface="+mn-ea"/>
              </a:rPr>
              <a:t>Gigling</a:t>
            </a:r>
            <a:r>
              <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rPr>
              <a:t> Road, Seaside, CA 93955-6771</a:t>
            </a:r>
          </a:p>
          <a:p>
            <a:pPr marL="257175" marR="0" lvl="0" indent="-257175" algn="l" defTabSz="914400" rtl="0" eaLnBrk="1" fontAlgn="auto" latinLnBrk="0" hangingPunct="1">
              <a:lnSpc>
                <a:spcPct val="100000"/>
              </a:lnSpc>
              <a:spcBef>
                <a:spcPts val="450"/>
              </a:spcBef>
              <a:spcAft>
                <a:spcPts val="0"/>
              </a:spcAft>
              <a:buClrTx/>
              <a:buSzPct val="125000"/>
              <a:buFont typeface="Arial" panose="020B0604020202020204" pitchFamily="34" charset="0"/>
              <a:buChar char="•"/>
              <a:tabLst/>
              <a:defRPr/>
            </a:pPr>
            <a:r>
              <a:rPr kumimoji="0" lang="en-US" sz="1650" b="0" i="0" u="none" strike="noStrike" kern="1200" cap="none" spc="0" normalizeH="0" baseline="0" noProof="0" dirty="0">
                <a:ln>
                  <a:noFill/>
                </a:ln>
                <a:solidFill>
                  <a:srgbClr val="283446"/>
                </a:solidFill>
                <a:effectLst/>
                <a:uLnTx/>
                <a:uFillTx/>
                <a:latin typeface="Franklin Gothic Book" panose="020B0503020102020204"/>
                <a:ea typeface="+mn-ea"/>
              </a:rPr>
              <a:t>Links to MTF Patient Advocates are on every MTF website</a:t>
            </a:r>
          </a:p>
          <a:p>
            <a:pPr marL="257175" marR="0" lvl="0" indent="-257175" algn="l" defTabSz="914400" rtl="0" eaLnBrk="1" fontAlgn="auto" latinLnBrk="0" hangingPunct="1">
              <a:lnSpc>
                <a:spcPct val="100000"/>
              </a:lnSpc>
              <a:spcBef>
                <a:spcPts val="450"/>
              </a:spcBef>
              <a:spcAft>
                <a:spcPts val="0"/>
              </a:spcAft>
              <a:buClrTx/>
              <a:buSzPct val="125000"/>
              <a:buFont typeface="Arial" panose="020B0604020202020204" pitchFamily="34" charset="0"/>
              <a:buChar char="•"/>
              <a:tabLst/>
              <a:defRPr/>
            </a:pPr>
            <a:r>
              <a:rPr kumimoji="0" lang="en-US" sz="1650" b="0" i="0" u="none" strike="noStrike" kern="1200" cap="none" spc="0" normalizeH="0" baseline="0" noProof="0" dirty="0">
                <a:ln>
                  <a:noFill/>
                </a:ln>
                <a:solidFill>
                  <a:srgbClr val="283446"/>
                </a:solidFill>
                <a:effectLst/>
                <a:uLnTx/>
                <a:uFillTx/>
                <a:latin typeface="Franklin Gothic Book" panose="020B0503020102020204"/>
                <a:ea typeface="+mn-ea"/>
              </a:rPr>
              <a:t>Contact a Beneficiary Counseling and Assistance Coordinator (BCAC) or  Debt Collection Assistance Officer (DCAO) for help </a:t>
            </a:r>
            <a:r>
              <a:rPr kumimoji="0" lang="en-US" sz="1650" b="0" i="0" u="none" strike="noStrike" kern="1200" cap="none" spc="0" normalizeH="0" baseline="0" noProof="0" dirty="0">
                <a:ln>
                  <a:noFill/>
                </a:ln>
                <a:solidFill>
                  <a:srgbClr val="283446"/>
                </a:solidFill>
                <a:effectLst/>
                <a:uLnTx/>
                <a:uFillTx/>
                <a:latin typeface="Franklin Gothic Book" panose="020B0503020102020204"/>
                <a:ea typeface="+mn-ea"/>
                <a:hlinkClick r:id="rId5"/>
              </a:rPr>
              <a:t>https://tricare.mil/bcacdcao</a:t>
            </a:r>
            <a:endParaRPr kumimoji="0" lang="en-US" sz="1650" b="0" i="0" u="none" strike="noStrike" kern="1200" cap="none" spc="0" normalizeH="0" baseline="0" noProof="0" dirty="0">
              <a:ln>
                <a:noFill/>
              </a:ln>
              <a:solidFill>
                <a:srgbClr val="283446"/>
              </a:solidFill>
              <a:effectLst/>
              <a:uLnTx/>
              <a:uFillTx/>
              <a:latin typeface="Franklin Gothic Book" panose="020B0503020102020204"/>
              <a:ea typeface="+mn-ea"/>
            </a:endParaRPr>
          </a:p>
          <a:p>
            <a:pPr marL="557213" marR="0" lvl="1"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50" b="0" i="0" u="none" strike="noStrike" kern="1200" cap="none" spc="0" normalizeH="0" baseline="0" noProof="0" dirty="0">
              <a:ln>
                <a:noFill/>
              </a:ln>
              <a:solidFill>
                <a:srgbClr val="283446"/>
              </a:solidFill>
              <a:effectLst/>
              <a:uLnTx/>
              <a:uFillTx/>
              <a:latin typeface="Franklin Gothic Book" panose="020B0503020102020204"/>
              <a:ea typeface="+mn-ea"/>
            </a:endParaRPr>
          </a:p>
        </p:txBody>
      </p:sp>
    </p:spTree>
    <p:extLst>
      <p:ext uri="{BB962C8B-B14F-4D97-AF65-F5344CB8AC3E}">
        <p14:creationId xmlns:p14="http://schemas.microsoft.com/office/powerpoint/2010/main" val="1161418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123951"/>
            <a:ext cx="8001000" cy="3308597"/>
          </a:xfrm>
        </p:spPr>
        <p:txBody>
          <a:bodyPr>
            <a:noAutofit/>
          </a:bodyPr>
          <a:lstStyle/>
          <a:p>
            <a:pPr marL="230183" lvl="1" indent="-230183">
              <a:spcBef>
                <a:spcPts val="563"/>
              </a:spcBef>
              <a:buClr>
                <a:srgbClr val="84322C"/>
              </a:buClr>
              <a:buSzPct val="125000"/>
              <a:buFont typeface="Arial" panose="020B0604020202020204" pitchFamily="34" charset="0"/>
              <a:buChar char="•"/>
            </a:pPr>
            <a:r>
              <a:rPr lang="en-US" dirty="0"/>
              <a:t>Your TRICARE health plan covers you worldwide while traveling on business, for vacation, or when moving</a:t>
            </a:r>
          </a:p>
          <a:p>
            <a:pPr marL="630223" lvl="2" indent="-230183">
              <a:spcBef>
                <a:spcPts val="563"/>
              </a:spcBef>
              <a:buClr>
                <a:srgbClr val="84322C"/>
              </a:buClr>
              <a:buSzPct val="125000"/>
              <a:buFont typeface="Arial" panose="020B0604020202020204" pitchFamily="34" charset="0"/>
              <a:buChar char="•"/>
            </a:pPr>
            <a:r>
              <a:rPr lang="en-US" dirty="0"/>
              <a:t>Rules for getting care vary by your particular plan and travel destination </a:t>
            </a:r>
          </a:p>
          <a:p>
            <a:pPr marL="630223" lvl="2" indent="-230183">
              <a:spcBef>
                <a:spcPts val="563"/>
              </a:spcBef>
              <a:buClr>
                <a:srgbClr val="84322C"/>
              </a:buClr>
              <a:buSzPct val="125000"/>
              <a:buFont typeface="Arial" panose="020B0604020202020204" pitchFamily="34" charset="0"/>
              <a:buChar char="•"/>
            </a:pPr>
            <a:r>
              <a:rPr lang="en-US" dirty="0"/>
              <a:t>US Family Health Plan enrollees should </a:t>
            </a:r>
            <a:r>
              <a:rPr lang="en-US" u="sng" dirty="0"/>
              <a:t>first call</a:t>
            </a:r>
            <a:br>
              <a:rPr lang="en-US" dirty="0"/>
            </a:br>
            <a:r>
              <a:rPr lang="en-US" dirty="0"/>
              <a:t>Customer Service at (800) 748-7347 and then save all healthcare receipts </a:t>
            </a:r>
          </a:p>
          <a:p>
            <a:pPr marL="230183" lvl="1" indent="-230183">
              <a:spcBef>
                <a:spcPts val="563"/>
              </a:spcBef>
              <a:buClr>
                <a:srgbClr val="84322C"/>
              </a:buClr>
              <a:buSzPct val="125000"/>
              <a:buFont typeface="Arial" panose="020B0604020202020204" pitchFamily="34" charset="0"/>
              <a:buChar char="•"/>
            </a:pPr>
            <a:r>
              <a:rPr lang="en-US" dirty="0"/>
              <a:t>Visit </a:t>
            </a:r>
            <a:r>
              <a:rPr lang="en-US" dirty="0">
                <a:hlinkClick r:id="rId3"/>
              </a:rPr>
              <a:t>www.tricare.mil</a:t>
            </a:r>
            <a:r>
              <a:rPr lang="en-US" dirty="0"/>
              <a:t> for more information</a:t>
            </a:r>
          </a:p>
          <a:p>
            <a:pPr marL="630223" lvl="2" indent="-230183">
              <a:spcBef>
                <a:spcPts val="563"/>
              </a:spcBef>
              <a:buClr>
                <a:srgbClr val="84322C"/>
              </a:buClr>
              <a:buSzPct val="125000"/>
              <a:buFont typeface="Arial" panose="020B0604020202020204" pitchFamily="34" charset="0"/>
              <a:buChar char="•"/>
            </a:pPr>
            <a:r>
              <a:rPr lang="en-US" dirty="0"/>
              <a:t>Click on </a:t>
            </a:r>
            <a:r>
              <a:rPr lang="en-US" dirty="0">
                <a:solidFill>
                  <a:srgbClr val="C00000"/>
                </a:solidFill>
              </a:rPr>
              <a:t>“Find a Doctor”</a:t>
            </a:r>
          </a:p>
          <a:p>
            <a:pPr marL="630223" lvl="2" indent="-230183">
              <a:spcBef>
                <a:spcPts val="563"/>
              </a:spcBef>
              <a:buClr>
                <a:srgbClr val="84322C"/>
              </a:buClr>
              <a:buSzPct val="125000"/>
              <a:buFont typeface="Arial" panose="020B0604020202020204" pitchFamily="34" charset="0"/>
              <a:buChar char="•"/>
            </a:pPr>
            <a:r>
              <a:rPr lang="en-US" dirty="0"/>
              <a:t>And select </a:t>
            </a:r>
            <a:r>
              <a:rPr lang="en-US" dirty="0">
                <a:solidFill>
                  <a:srgbClr val="C00000"/>
                </a:solidFill>
              </a:rPr>
              <a:t>“Getting Care When Traveling”</a:t>
            </a:r>
          </a:p>
          <a:p>
            <a:pPr marL="630223" lvl="2" indent="-230183">
              <a:spcBef>
                <a:spcPts val="563"/>
              </a:spcBef>
              <a:buClr>
                <a:srgbClr val="84322C"/>
              </a:buClr>
              <a:buSzPct val="125000"/>
              <a:buFont typeface="Arial" panose="020B0604020202020204" pitchFamily="34" charset="0"/>
              <a:buChar char="•"/>
            </a:pPr>
            <a:r>
              <a:rPr lang="en-US" dirty="0"/>
              <a:t>Alternatively, you can go directly to </a:t>
            </a:r>
            <a:r>
              <a:rPr lang="en-US" dirty="0">
                <a:hlinkClick r:id="rId3"/>
              </a:rPr>
              <a:t>www.tricare.mil/FindDoctor/Traveling</a:t>
            </a:r>
            <a:r>
              <a:rPr lang="en-US" dirty="0"/>
              <a:t> </a:t>
            </a:r>
          </a:p>
        </p:txBody>
      </p:sp>
      <p:sp>
        <p:nvSpPr>
          <p:cNvPr id="7" name="TextBox 6"/>
          <p:cNvSpPr txBox="1"/>
          <p:nvPr/>
        </p:nvSpPr>
        <p:spPr>
          <a:xfrm>
            <a:off x="3657600" y="4343402"/>
            <a:ext cx="2000250" cy="230832"/>
          </a:xfrm>
          <a:prstGeom prst="rect">
            <a:avLst/>
          </a:prstGeom>
          <a:noFill/>
        </p:spPr>
        <p:txBody>
          <a:bodyPr wrap="square" rtlCol="0">
            <a:spAutoFit/>
          </a:bodyPr>
          <a:lstStyle/>
          <a:p>
            <a:pPr defTabSz="914378"/>
            <a:r>
              <a:rPr lang="en-US" sz="900" dirty="0">
                <a:solidFill>
                  <a:prstClr val="white"/>
                </a:solidFill>
                <a:latin typeface="Franklin Gothic Book" panose="020B0503020102020204"/>
              </a:rPr>
              <a:t>Procurement Sensitive – See FAR 3.1</a:t>
            </a:r>
          </a:p>
        </p:txBody>
      </p:sp>
      <p:sp>
        <p:nvSpPr>
          <p:cNvPr id="9" name="Title 1"/>
          <p:cNvSpPr txBox="1">
            <a:spLocks/>
          </p:cNvSpPr>
          <p:nvPr/>
        </p:nvSpPr>
        <p:spPr>
          <a:xfrm>
            <a:off x="210398" y="234939"/>
            <a:ext cx="8705003" cy="6286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baseline="0">
                <a:solidFill>
                  <a:srgbClr val="283446"/>
                </a:solidFill>
                <a:latin typeface="+mj-lt"/>
                <a:ea typeface="+mj-ea"/>
                <a:cs typeface="+mj-cs"/>
              </a:defRPr>
            </a:lvl1pPr>
          </a:lstStyle>
          <a:p>
            <a:pPr defTabSz="914378"/>
            <a:r>
              <a:rPr lang="en-US" sz="2600" b="0" dirty="0">
                <a:solidFill>
                  <a:srgbClr val="092068"/>
                </a:solidFill>
                <a:latin typeface="Arial" panose="020B0604020202020204" pitchFamily="34" charset="0"/>
                <a:cs typeface="Arial" panose="020B0604020202020204" pitchFamily="34" charset="0"/>
              </a:rPr>
              <a:t> </a:t>
            </a:r>
            <a:r>
              <a:rPr lang="en-US" sz="2600" dirty="0">
                <a:solidFill>
                  <a:srgbClr val="092068"/>
                </a:solidFill>
                <a:cs typeface="Arial" panose="020B0604020202020204" pitchFamily="34" charset="0"/>
              </a:rPr>
              <a:t>Getting Care When Traveling</a:t>
            </a:r>
          </a:p>
        </p:txBody>
      </p:sp>
    </p:spTree>
    <p:extLst>
      <p:ext uri="{BB962C8B-B14F-4D97-AF65-F5344CB8AC3E}">
        <p14:creationId xmlns:p14="http://schemas.microsoft.com/office/powerpoint/2010/main" val="4261559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A581-101E-9465-E47C-B5664AA6A8F2}"/>
              </a:ext>
            </a:extLst>
          </p:cNvPr>
          <p:cNvSpPr>
            <a:spLocks noGrp="1"/>
          </p:cNvSpPr>
          <p:nvPr>
            <p:ph type="title"/>
          </p:nvPr>
        </p:nvSpPr>
        <p:spPr>
          <a:xfrm>
            <a:off x="457200" y="361950"/>
            <a:ext cx="7942138" cy="430887"/>
          </a:xfrm>
        </p:spPr>
        <p:txBody>
          <a:bodyPr>
            <a:normAutofit fontScale="90000"/>
          </a:bodyPr>
          <a:lstStyle/>
          <a:p>
            <a:pPr algn="l"/>
            <a:r>
              <a:rPr lang="en-US" dirty="0"/>
              <a:t>Maintaining or Changing Your TRICARE Coverage</a:t>
            </a:r>
          </a:p>
        </p:txBody>
      </p:sp>
      <p:sp>
        <p:nvSpPr>
          <p:cNvPr id="6" name="Content Placeholder 6">
            <a:extLst>
              <a:ext uri="{FF2B5EF4-FFF2-40B4-BE49-F238E27FC236}">
                <a16:creationId xmlns:a16="http://schemas.microsoft.com/office/drawing/2014/main" id="{B50FA3D9-1005-9824-E78F-594AA90CCB6E}"/>
              </a:ext>
            </a:extLst>
          </p:cNvPr>
          <p:cNvSpPr txBox="1">
            <a:spLocks/>
          </p:cNvSpPr>
          <p:nvPr/>
        </p:nvSpPr>
        <p:spPr>
          <a:xfrm>
            <a:off x="381000" y="1047750"/>
            <a:ext cx="5669280" cy="4441415"/>
          </a:xfrm>
          <a:prstGeom prst="rect">
            <a:avLst/>
          </a:prstGeom>
          <a:noFill/>
        </p:spPr>
        <p:txBody>
          <a:bodyPr lIns="182880" tIns="228600" rIns="182880" bIns="228600"/>
          <a:lstStyle>
            <a:lvl1pPr marL="365760" indent="-274320" algn="l" defTabSz="457200" rtl="0" eaLnBrk="1" latinLnBrk="0" hangingPunct="1">
              <a:lnSpc>
                <a:spcPct val="100000"/>
              </a:lnSpc>
              <a:spcBef>
                <a:spcPts val="0"/>
              </a:spcBef>
              <a:spcAft>
                <a:spcPts val="1200"/>
              </a:spcAft>
              <a:buClr>
                <a:srgbClr val="BE242C"/>
              </a:buClr>
              <a:buSzPct val="140000"/>
              <a:buFont typeface="Arial"/>
              <a:buChar char="•"/>
              <a:defRPr sz="2400" b="0" i="0" kern="1200">
                <a:solidFill>
                  <a:schemeClr val="tx1">
                    <a:lumMod val="75000"/>
                    <a:lumOff val="25000"/>
                  </a:schemeClr>
                </a:solidFill>
                <a:latin typeface="Calibri"/>
                <a:ea typeface="+mn-ea"/>
                <a:cs typeface="Calibri"/>
              </a:defRPr>
            </a:lvl1pPr>
            <a:lvl2pPr marL="742950" indent="-285750" algn="l" defTabSz="457200" rtl="0" eaLnBrk="1" latinLnBrk="0" hangingPunct="1">
              <a:lnSpc>
                <a:spcPct val="100000"/>
              </a:lnSpc>
              <a:spcBef>
                <a:spcPts val="0"/>
              </a:spcBef>
              <a:spcAft>
                <a:spcPts val="600"/>
              </a:spcAft>
              <a:buClr>
                <a:srgbClr val="003A6D"/>
              </a:buClr>
              <a:buSzPct val="120000"/>
              <a:buFont typeface="Arial"/>
              <a:buChar char="•"/>
              <a:defRPr sz="2000" b="0" i="0" kern="1200">
                <a:solidFill>
                  <a:srgbClr val="184365"/>
                </a:solidFill>
                <a:latin typeface="Calibri"/>
                <a:ea typeface="+mn-ea"/>
                <a:cs typeface="Calibri"/>
              </a:defRPr>
            </a:lvl2pPr>
            <a:lvl3pPr marL="1143000" indent="-228600" algn="l" defTabSz="457200" rtl="0" eaLnBrk="1" latinLnBrk="0" hangingPunct="1">
              <a:lnSpc>
                <a:spcPct val="100000"/>
              </a:lnSpc>
              <a:spcBef>
                <a:spcPts val="0"/>
              </a:spcBef>
              <a:spcAft>
                <a:spcPts val="600"/>
              </a:spcAft>
              <a:buClr>
                <a:srgbClr val="003A6D"/>
              </a:buClr>
              <a:buSzPct val="120000"/>
              <a:buFont typeface="Arial"/>
              <a:buChar char="•"/>
              <a:defRPr sz="1800" b="0" i="0" kern="1200">
                <a:solidFill>
                  <a:srgbClr val="404040"/>
                </a:solidFill>
                <a:latin typeface="Calibri"/>
                <a:ea typeface="+mn-ea"/>
                <a:cs typeface="Calibri"/>
              </a:defRPr>
            </a:lvl3pPr>
            <a:lvl4pPr marL="16002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0" marR="0" lvl="0" indent="-274320" algn="l" defTabSz="457200" rtl="0" eaLnBrk="1" fontAlgn="auto" latinLnBrk="0" hangingPunct="1">
              <a:lnSpc>
                <a:spcPct val="100000"/>
              </a:lnSpc>
              <a:spcBef>
                <a:spcPts val="0"/>
              </a:spcBef>
              <a:spcAft>
                <a:spcPts val="900"/>
              </a:spcAft>
              <a:buClr>
                <a:srgbClr val="BE242C"/>
              </a:buClr>
              <a:buSzPct val="140000"/>
              <a:buFont typeface="Arial"/>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Once you’re enrolled in a TRICARE Prime or TRICARE Select plan, you may only change plans during TRICARE Open Season or if you or a family member have a QLE. </a:t>
            </a:r>
          </a:p>
          <a:p>
            <a:pPr marL="365760" marR="0" lvl="0" indent="-274320" algn="l" defTabSz="457200" rtl="0" eaLnBrk="1" fontAlgn="auto" latinLnBrk="0" hangingPunct="1">
              <a:lnSpc>
                <a:spcPct val="100000"/>
              </a:lnSpc>
              <a:spcBef>
                <a:spcPts val="0"/>
              </a:spcBef>
              <a:spcAft>
                <a:spcPts val="900"/>
              </a:spcAft>
              <a:buClr>
                <a:srgbClr val="BE242C"/>
              </a:buClr>
              <a:buSzPct val="140000"/>
              <a:buFont typeface="Arial"/>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To stay in the same plan the next year, you don’t need to reenroll. </a:t>
            </a:r>
          </a:p>
          <a:p>
            <a:pPr marL="365760" marR="0" lvl="0" indent="-274320" algn="l" defTabSz="457200" rtl="0" eaLnBrk="1" fontAlgn="auto" latinLnBrk="0" hangingPunct="1">
              <a:lnSpc>
                <a:spcPct val="100000"/>
              </a:lnSpc>
              <a:spcBef>
                <a:spcPts val="0"/>
              </a:spcBef>
              <a:spcAft>
                <a:spcPts val="900"/>
              </a:spcAft>
              <a:buClr>
                <a:srgbClr val="BE242C"/>
              </a:buClr>
              <a:buSzPct val="140000"/>
              <a:buFont typeface="Arial"/>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Continue to pay applicable enrollment fees and monthly premiums to maintain your coverage. </a:t>
            </a:r>
          </a:p>
          <a:p>
            <a:pPr marL="365760" marR="0" lvl="0" indent="-274320" algn="l" defTabSz="457200" rtl="0" eaLnBrk="1" fontAlgn="auto" latinLnBrk="0" hangingPunct="1">
              <a:lnSpc>
                <a:spcPct val="100000"/>
              </a:lnSpc>
              <a:spcBef>
                <a:spcPts val="0"/>
              </a:spcBef>
              <a:spcAft>
                <a:spcPts val="900"/>
              </a:spcAft>
              <a:buClr>
                <a:srgbClr val="BE242C"/>
              </a:buClr>
              <a:buSzPct val="140000"/>
              <a:buFont typeface="Arial"/>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No enrollment needed for TRICARE For Life. Coverage is automatic if you have Medicare Part A and Part B. </a:t>
            </a:r>
          </a:p>
          <a:p>
            <a:pPr marL="365760" marR="0" lvl="0" indent="-274320" algn="l" defTabSz="457200" rtl="0" eaLnBrk="1" fontAlgn="auto" latinLnBrk="0" hangingPunct="1">
              <a:lnSpc>
                <a:spcPct val="100000"/>
              </a:lnSpc>
              <a:spcBef>
                <a:spcPts val="0"/>
              </a:spcBef>
              <a:spcAft>
                <a:spcPts val="900"/>
              </a:spcAft>
              <a:buClr>
                <a:srgbClr val="BE242C"/>
              </a:buClr>
              <a:buSzPct val="140000"/>
              <a:buFont typeface="Arial"/>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Don’t forget to </a:t>
            </a:r>
            <a:r>
              <a:rPr kumimoji="0" lang="en-US" sz="16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keep DEERS updated</a:t>
            </a: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 </a:t>
            </a:r>
          </a:p>
        </p:txBody>
      </p:sp>
      <p:sp>
        <p:nvSpPr>
          <p:cNvPr id="8" name="Content Placeholder 2">
            <a:extLst>
              <a:ext uri="{FF2B5EF4-FFF2-40B4-BE49-F238E27FC236}">
                <a16:creationId xmlns:a16="http://schemas.microsoft.com/office/drawing/2014/main" id="{BE115CD3-77DE-56D9-09CF-81BB4A2F88A7}"/>
              </a:ext>
            </a:extLst>
          </p:cNvPr>
          <p:cNvSpPr txBox="1">
            <a:spLocks/>
          </p:cNvSpPr>
          <p:nvPr/>
        </p:nvSpPr>
        <p:spPr>
          <a:xfrm>
            <a:off x="6220018" y="1200150"/>
            <a:ext cx="2179320" cy="3163506"/>
          </a:xfrm>
          <a:prstGeom prst="round2DiagRect">
            <a:avLst>
              <a:gd name="adj1" fmla="val 11077"/>
              <a:gd name="adj2" fmla="val 0"/>
            </a:avLst>
          </a:prstGeom>
          <a:solidFill>
            <a:srgbClr val="587589">
              <a:lumMod val="20000"/>
              <a:lumOff val="80000"/>
            </a:srgbClr>
          </a:solidFill>
          <a:effectLst>
            <a:outerShdw blurRad="50800" dist="38100" dir="2700000" algn="tl" rotWithShape="0">
              <a:prstClr val="black">
                <a:alpha val="40000"/>
              </a:prstClr>
            </a:outerShdw>
          </a:effectLst>
        </p:spPr>
        <p:txBody>
          <a:bodyPr lIns="0" anchor="ctr"/>
          <a:lstStyle>
            <a:lvl1pPr marL="342900" indent="-342900" algn="l" defTabSz="457200" rtl="0" eaLnBrk="1" latinLnBrk="0" hangingPunct="1">
              <a:spcBef>
                <a:spcPct val="20000"/>
              </a:spcBef>
              <a:buClr>
                <a:schemeClr val="accent2">
                  <a:lumMod val="75000"/>
                </a:schemeClr>
              </a:buClr>
              <a:buFont typeface="Arial"/>
              <a:buChar char="•"/>
              <a:defRPr sz="2800" b="0" i="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b="0" i="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b="0" i="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1440" marR="0" lvl="0" indent="0" algn="ctr" defTabSz="457200" rtl="0" eaLnBrk="1" fontAlgn="auto" latinLnBrk="0" hangingPunct="1">
              <a:lnSpc>
                <a:spcPct val="100000"/>
              </a:lnSpc>
              <a:spcBef>
                <a:spcPts val="0"/>
              </a:spcBef>
              <a:spcAft>
                <a:spcPts val="400"/>
              </a:spcAft>
              <a:buClrTx/>
              <a:buSzTx/>
              <a:buFont typeface="Arial"/>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pitchFamily="34" charset="0"/>
                <a:cs typeface="+mn-cs"/>
              </a:rPr>
              <a:t>More Info</a:t>
            </a:r>
            <a:endParaRPr kumimoji="0" lang="en-US" sz="1600" b="1" i="0" u="none" strike="noStrike" kern="1200" cap="none" spc="0" normalizeH="0" baseline="0" noProof="0" dirty="0">
              <a:ln>
                <a:noFill/>
              </a:ln>
              <a:solidFill>
                <a:prstClr val="black"/>
              </a:solidFill>
              <a:effectLst/>
              <a:uLnTx/>
              <a:uFillTx/>
              <a:latin typeface="Franklin Gothic Book" panose="020B0503020102020204" pitchFamily="34" charset="0"/>
            </a:endParaRPr>
          </a:p>
          <a:p>
            <a:pPr marL="365760" marR="0" lvl="0" indent="-228600" algn="l" defTabSz="457200" rtl="0" eaLnBrk="1" fontAlgn="auto" latinLnBrk="0" hangingPunct="1">
              <a:lnSpc>
                <a:spcPct val="100000"/>
              </a:lnSpc>
              <a:spcBef>
                <a:spcPct val="20000"/>
              </a:spcBef>
              <a:spcAft>
                <a:spcPts val="60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cs typeface="+mn-cs"/>
              </a:rPr>
              <a:t>TRICARE Open Season: </a:t>
            </a: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cs typeface="+mn-cs"/>
                <a:hlinkClick r:id="rId2"/>
              </a:rPr>
              <a:t>https://www.tricare.mil/openseason</a:t>
            </a:r>
            <a:endPar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cs typeface="+mn-cs"/>
            </a:endParaRPr>
          </a:p>
          <a:p>
            <a:pPr marL="365760" marR="0" lvl="0" indent="-228600" algn="l" defTabSz="457200" rtl="0" eaLnBrk="1" fontAlgn="auto" latinLnBrk="0" hangingPunct="1">
              <a:lnSpc>
                <a:spcPct val="100000"/>
              </a:lnSpc>
              <a:spcBef>
                <a:spcPct val="20000"/>
              </a:spcBef>
              <a:spcAft>
                <a:spcPts val="60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cs typeface="+mn-cs"/>
              </a:rPr>
              <a:t>QLEs: </a:t>
            </a: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cs typeface="+mn-cs"/>
                <a:hlinkClick r:id="rId3"/>
              </a:rPr>
              <a:t>https://www.tricare.mil/lifeevents</a:t>
            </a: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cs typeface="+mn-cs"/>
              </a:rPr>
              <a:t>  </a:t>
            </a:r>
          </a:p>
          <a:p>
            <a:pPr marL="365760" marR="0" lvl="0" indent="-228600" algn="l" defTabSz="457200" rtl="0" eaLnBrk="1" fontAlgn="auto" latinLnBrk="0" hangingPunct="1">
              <a:lnSpc>
                <a:spcPct val="100000"/>
              </a:lnSpc>
              <a:spcBef>
                <a:spcPct val="20000"/>
              </a:spcBef>
              <a:spcAft>
                <a:spcPts val="60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cs typeface="+mn-cs"/>
              </a:rPr>
              <a:t>Compare Plans:</a:t>
            </a:r>
            <a:b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cs typeface="+mn-cs"/>
              </a:rPr>
            </a:b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cs typeface="+mn-cs"/>
                <a:hlinkClick r:id="rId4"/>
              </a:rPr>
              <a:t>https://www.tricare.mil/compareplans</a:t>
            </a:r>
            <a:endPar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cs typeface="+mn-cs"/>
            </a:endParaRPr>
          </a:p>
          <a:p>
            <a:pPr marL="365760" marR="0" lvl="0" indent="-228600" algn="l" defTabSz="457200" rtl="0" eaLnBrk="1" fontAlgn="auto" latinLnBrk="0" hangingPunct="1">
              <a:lnSpc>
                <a:spcPct val="100000"/>
              </a:lnSpc>
              <a:spcBef>
                <a:spcPct val="20000"/>
              </a:spcBef>
              <a:spcAft>
                <a:spcPts val="60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cs typeface="+mn-cs"/>
              </a:rPr>
              <a:t>Compare Costs:</a:t>
            </a:r>
            <a:b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cs typeface="+mn-cs"/>
              </a:rPr>
            </a:b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cs typeface="+mn-cs"/>
                <a:hlinkClick r:id="rId5"/>
              </a:rPr>
              <a:t>https://www.tricare.mil/comparecosts</a:t>
            </a:r>
            <a:endPar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cs typeface="+mn-cs"/>
            </a:endParaRPr>
          </a:p>
        </p:txBody>
      </p:sp>
    </p:spTree>
    <p:extLst>
      <p:ext uri="{BB962C8B-B14F-4D97-AF65-F5344CB8AC3E}">
        <p14:creationId xmlns:p14="http://schemas.microsoft.com/office/powerpoint/2010/main" val="16587164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A581-101E-9465-E47C-B5664AA6A8F2}"/>
              </a:ext>
            </a:extLst>
          </p:cNvPr>
          <p:cNvSpPr>
            <a:spLocks noGrp="1"/>
          </p:cNvSpPr>
          <p:nvPr>
            <p:ph type="title"/>
          </p:nvPr>
        </p:nvSpPr>
        <p:spPr>
          <a:xfrm>
            <a:off x="457200" y="434803"/>
            <a:ext cx="7942138" cy="430887"/>
          </a:xfrm>
        </p:spPr>
        <p:txBody>
          <a:bodyPr/>
          <a:lstStyle/>
          <a:p>
            <a:r>
              <a:rPr lang="en-US" dirty="0"/>
              <a:t>TRICARE Contractors</a:t>
            </a:r>
          </a:p>
        </p:txBody>
      </p:sp>
      <p:sp>
        <p:nvSpPr>
          <p:cNvPr id="10" name="Content Placeholder 1">
            <a:extLst>
              <a:ext uri="{FF2B5EF4-FFF2-40B4-BE49-F238E27FC236}">
                <a16:creationId xmlns:a16="http://schemas.microsoft.com/office/drawing/2014/main" id="{E0F4C4F4-7465-8CF1-2AED-B78CB60CDC45}"/>
              </a:ext>
            </a:extLst>
          </p:cNvPr>
          <p:cNvSpPr txBox="1">
            <a:spLocks/>
          </p:cNvSpPr>
          <p:nvPr/>
        </p:nvSpPr>
        <p:spPr>
          <a:xfrm>
            <a:off x="561363" y="971550"/>
            <a:ext cx="4389901" cy="3733800"/>
          </a:xfrm>
          <a:prstGeom prst="rect">
            <a:avLst/>
          </a:prstGeom>
          <a:noFill/>
        </p:spPr>
        <p:txBody>
          <a:bodyPr lIns="182880" tIns="91440" rIns="91440" bIns="228600"/>
          <a:lstStyle>
            <a:lvl1pPr marL="365760" indent="-274320" algn="l" defTabSz="457200" rtl="0" eaLnBrk="1" latinLnBrk="0" hangingPunct="1">
              <a:lnSpc>
                <a:spcPct val="100000"/>
              </a:lnSpc>
              <a:spcBef>
                <a:spcPts val="0"/>
              </a:spcBef>
              <a:spcAft>
                <a:spcPts val="1200"/>
              </a:spcAft>
              <a:buClr>
                <a:srgbClr val="BE242C"/>
              </a:buClr>
              <a:buSzPct val="140000"/>
              <a:buFont typeface="Arial"/>
              <a:buChar char="•"/>
              <a:defRPr sz="2400" b="0" i="0" kern="1200">
                <a:solidFill>
                  <a:schemeClr val="tx1">
                    <a:lumMod val="75000"/>
                    <a:lumOff val="25000"/>
                  </a:schemeClr>
                </a:solidFill>
                <a:latin typeface="Calibri"/>
                <a:ea typeface="+mn-ea"/>
                <a:cs typeface="Calibri"/>
              </a:defRPr>
            </a:lvl1pPr>
            <a:lvl2pPr marL="742950" indent="-285750" algn="l" defTabSz="457200" rtl="0" eaLnBrk="1" latinLnBrk="0" hangingPunct="1">
              <a:lnSpc>
                <a:spcPct val="100000"/>
              </a:lnSpc>
              <a:spcBef>
                <a:spcPts val="0"/>
              </a:spcBef>
              <a:spcAft>
                <a:spcPts val="600"/>
              </a:spcAft>
              <a:buClr>
                <a:srgbClr val="003A6D"/>
              </a:buClr>
              <a:buSzPct val="120000"/>
              <a:buFont typeface="Arial"/>
              <a:buChar char="•"/>
              <a:defRPr sz="2000" b="0" i="0" kern="1200">
                <a:solidFill>
                  <a:srgbClr val="003A6D"/>
                </a:solidFill>
                <a:latin typeface="Calibri"/>
                <a:ea typeface="+mn-ea"/>
                <a:cs typeface="Calibri"/>
              </a:defRPr>
            </a:lvl2pPr>
            <a:lvl3pPr marL="1143000" indent="-228600" algn="l" defTabSz="457200" rtl="0" eaLnBrk="1" latinLnBrk="0" hangingPunct="1">
              <a:lnSpc>
                <a:spcPct val="100000"/>
              </a:lnSpc>
              <a:spcBef>
                <a:spcPts val="0"/>
              </a:spcBef>
              <a:spcAft>
                <a:spcPts val="600"/>
              </a:spcAft>
              <a:buClr>
                <a:srgbClr val="003A6D"/>
              </a:buClr>
              <a:buSzPct val="120000"/>
              <a:buFont typeface="Arial"/>
              <a:buChar char="•"/>
              <a:defRPr sz="1800" b="0" i="0" kern="1200">
                <a:solidFill>
                  <a:srgbClr val="404040"/>
                </a:solidFill>
                <a:latin typeface="Calibri"/>
                <a:ea typeface="+mn-ea"/>
                <a:cs typeface="Calibri"/>
              </a:defRPr>
            </a:lvl3pPr>
            <a:lvl4pPr marL="16002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0" marR="0" lvl="0" indent="-274320" algn="l" defTabSz="457200" rtl="0" eaLnBrk="1" fontAlgn="auto" latinLnBrk="0" hangingPunct="1">
              <a:lnSpc>
                <a:spcPct val="100000"/>
              </a:lnSpc>
              <a:spcBef>
                <a:spcPts val="0"/>
              </a:spcBef>
              <a:spcAft>
                <a:spcPts val="300"/>
              </a:spcAft>
              <a:buClr>
                <a:srgbClr val="BE242C"/>
              </a:buClr>
              <a:buSzPct val="140000"/>
              <a:buFont typeface="Arial"/>
              <a:buChar char="•"/>
              <a:tabLst/>
              <a:defRPr/>
            </a:pP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TRICARE East Region</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Humana Military</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800-444-5445</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hlinkClick r:id="rId2"/>
              </a:rPr>
              <a:t>https://www.humanamilitary.com</a:t>
            </a: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 </a:t>
            </a:r>
          </a:p>
          <a:p>
            <a:pPr>
              <a:spcBef>
                <a:spcPts val="600"/>
              </a:spcBef>
              <a:spcAft>
                <a:spcPts val="300"/>
              </a:spcAft>
              <a:defRPr/>
            </a:pP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TRICARE West Region</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(for enrollments effective Jan. 1, 2025)</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TriWest Healthcare Alliance</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888-874-9378</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hlinkClick r:id="rId3"/>
              </a:rPr>
              <a:t>https://www.tricare.mil/west</a:t>
            </a: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 </a:t>
            </a:r>
          </a:p>
          <a:p>
            <a:pPr>
              <a:spcBef>
                <a:spcPts val="600"/>
              </a:spcBef>
              <a:spcAft>
                <a:spcPts val="300"/>
              </a:spcAft>
              <a:defRPr/>
            </a:pP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TRICARE West Region</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(through Dec. 31, 2024)</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Health Net Federal Services, LLC</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844-866-9378</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hlinkClick r:id="rId4"/>
              </a:rPr>
              <a:t>https://www.tricare-west.com</a:t>
            </a: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 </a:t>
            </a:r>
          </a:p>
          <a:p>
            <a:pPr marL="365760" marR="0" lvl="0" indent="-274320" algn="l" defTabSz="457200" rtl="0" eaLnBrk="1" fontAlgn="auto" latinLnBrk="0" hangingPunct="1">
              <a:lnSpc>
                <a:spcPct val="100000"/>
              </a:lnSpc>
              <a:spcBef>
                <a:spcPts val="600"/>
              </a:spcBef>
              <a:spcAft>
                <a:spcPts val="300"/>
              </a:spcAft>
              <a:buClr>
                <a:srgbClr val="BE242C"/>
              </a:buClr>
              <a:buSzPct val="140000"/>
              <a:buFont typeface="Arial"/>
              <a:buChar char="•"/>
              <a:tabLst/>
              <a:defRPr/>
            </a:pP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TRICARE Overseas</a:t>
            </a:r>
            <a:b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prstClr val="black">
                    <a:lumMod val="75000"/>
                    <a:lumOff val="25000"/>
                  </a:prstClr>
                </a:solidFill>
                <a:effectLst/>
                <a:uLnTx/>
                <a:uFillTx/>
                <a:latin typeface="Franklin Gothic Book" panose="020B0503020102020204" pitchFamily="34" charset="0"/>
              </a:rPr>
              <a:t>International SOS</a:t>
            </a:r>
            <a:br>
              <a:rPr kumimoji="0" lang="en-US" sz="1000" b="0" i="0" u="none" strike="noStrike" kern="1200" cap="none" spc="0" normalizeH="0" baseline="0" noProof="0" dirty="0">
                <a:ln>
                  <a:noFill/>
                </a:ln>
                <a:solidFill>
                  <a:prstClr val="black">
                    <a:lumMod val="75000"/>
                    <a:lumOff val="25000"/>
                  </a:prstClr>
                </a:solidFill>
                <a:effectLst/>
                <a:uLnTx/>
                <a:uFillTx/>
                <a:latin typeface="Franklin Gothic Book" panose="020B0503020102020204" pitchFamily="34" charset="0"/>
              </a:rPr>
            </a:b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hlinkClick r:id="rId5"/>
              </a:rPr>
              <a:t>https://www.tricare-overseas.com/contact-us</a:t>
            </a:r>
            <a:endPar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endParaRPr>
          </a:p>
          <a:p>
            <a:pPr marL="365760" marR="0" lvl="0" indent="-274320" algn="l" defTabSz="457200" rtl="0" eaLnBrk="1" fontAlgn="auto" latinLnBrk="0" hangingPunct="1">
              <a:lnSpc>
                <a:spcPct val="100000"/>
              </a:lnSpc>
              <a:spcBef>
                <a:spcPts val="600"/>
              </a:spcBef>
              <a:spcAft>
                <a:spcPts val="0"/>
              </a:spcAft>
              <a:buClr>
                <a:srgbClr val="BE242C"/>
              </a:buClr>
              <a:buSzPct val="140000"/>
              <a:buFont typeface="Arial"/>
              <a:buChar char="•"/>
              <a:tabLst/>
              <a:defRPr/>
            </a:pP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US Family Health Plan </a:t>
            </a:r>
            <a:b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800-748-7347</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hlinkClick r:id="rId6"/>
              </a:rPr>
              <a:t>https://www.tricare.mil/usfhp</a:t>
            </a: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 </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endPar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endParaRPr>
          </a:p>
          <a:p>
            <a:pPr marL="365760" marR="0" lvl="0" indent="-274320" algn="l" defTabSz="457200" rtl="0" eaLnBrk="1" fontAlgn="auto" latinLnBrk="0" hangingPunct="1">
              <a:lnSpc>
                <a:spcPct val="100000"/>
              </a:lnSpc>
              <a:spcBef>
                <a:spcPts val="0"/>
              </a:spcBef>
              <a:spcAft>
                <a:spcPts val="300"/>
              </a:spcAft>
              <a:buClr>
                <a:srgbClr val="BE242C"/>
              </a:buClr>
              <a:buSzPct val="140000"/>
              <a:buFont typeface="Arial"/>
              <a:buChar char="•"/>
              <a:tabLst/>
              <a:defRPr/>
            </a:pPr>
            <a:endPar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endParaRPr>
          </a:p>
        </p:txBody>
      </p:sp>
      <p:sp>
        <p:nvSpPr>
          <p:cNvPr id="11" name="Content Placeholder 4">
            <a:extLst>
              <a:ext uri="{FF2B5EF4-FFF2-40B4-BE49-F238E27FC236}">
                <a16:creationId xmlns:a16="http://schemas.microsoft.com/office/drawing/2014/main" id="{35564970-5E32-0EE5-AE59-976D368F968F}"/>
              </a:ext>
            </a:extLst>
          </p:cNvPr>
          <p:cNvSpPr txBox="1">
            <a:spLocks/>
          </p:cNvSpPr>
          <p:nvPr/>
        </p:nvSpPr>
        <p:spPr>
          <a:xfrm>
            <a:off x="4850270" y="971550"/>
            <a:ext cx="4288907" cy="3429000"/>
          </a:xfrm>
          <a:prstGeom prst="rect">
            <a:avLst/>
          </a:prstGeom>
          <a:noFill/>
        </p:spPr>
        <p:txBody>
          <a:bodyPr lIns="182880" tIns="182880" rIns="182880" bIns="228600"/>
          <a:lstStyle>
            <a:lvl1pPr marL="365760" indent="-274320" algn="l" defTabSz="457200" rtl="0" eaLnBrk="1" latinLnBrk="0" hangingPunct="1">
              <a:lnSpc>
                <a:spcPct val="100000"/>
              </a:lnSpc>
              <a:spcBef>
                <a:spcPts val="0"/>
              </a:spcBef>
              <a:spcAft>
                <a:spcPts val="1200"/>
              </a:spcAft>
              <a:buClr>
                <a:srgbClr val="BE242C"/>
              </a:buClr>
              <a:buSzPct val="140000"/>
              <a:buFont typeface="Arial"/>
              <a:buChar char="•"/>
              <a:defRPr sz="2400" b="0" i="0" kern="1200">
                <a:solidFill>
                  <a:schemeClr val="tx1">
                    <a:lumMod val="75000"/>
                    <a:lumOff val="25000"/>
                  </a:schemeClr>
                </a:solidFill>
                <a:latin typeface="Calibri"/>
                <a:ea typeface="+mn-ea"/>
                <a:cs typeface="Calibri"/>
              </a:defRPr>
            </a:lvl1pPr>
            <a:lvl2pPr marL="742950" indent="-285750" algn="l" defTabSz="457200" rtl="0" eaLnBrk="1" latinLnBrk="0" hangingPunct="1">
              <a:lnSpc>
                <a:spcPct val="100000"/>
              </a:lnSpc>
              <a:spcBef>
                <a:spcPts val="0"/>
              </a:spcBef>
              <a:spcAft>
                <a:spcPts val="600"/>
              </a:spcAft>
              <a:buClr>
                <a:srgbClr val="003A6D"/>
              </a:buClr>
              <a:buSzPct val="120000"/>
              <a:buFont typeface="Arial"/>
              <a:buChar char="•"/>
              <a:defRPr sz="2000" b="0" i="0" kern="1200">
                <a:solidFill>
                  <a:srgbClr val="003A6D"/>
                </a:solidFill>
                <a:latin typeface="Calibri"/>
                <a:ea typeface="+mn-ea"/>
                <a:cs typeface="Calibri"/>
              </a:defRPr>
            </a:lvl2pPr>
            <a:lvl3pPr marL="1143000" indent="-228600" algn="l" defTabSz="457200" rtl="0" eaLnBrk="1" latinLnBrk="0" hangingPunct="1">
              <a:lnSpc>
                <a:spcPct val="100000"/>
              </a:lnSpc>
              <a:spcBef>
                <a:spcPts val="0"/>
              </a:spcBef>
              <a:spcAft>
                <a:spcPts val="600"/>
              </a:spcAft>
              <a:buClr>
                <a:srgbClr val="003A6D"/>
              </a:buClr>
              <a:buSzPct val="120000"/>
              <a:buFont typeface="Arial"/>
              <a:buChar char="•"/>
              <a:defRPr sz="1800" b="0" i="0" kern="1200">
                <a:solidFill>
                  <a:srgbClr val="404040"/>
                </a:solidFill>
                <a:latin typeface="Calibri"/>
                <a:ea typeface="+mn-ea"/>
                <a:cs typeface="Calibri"/>
              </a:defRPr>
            </a:lvl3pPr>
            <a:lvl4pPr marL="16002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0" marR="0" lvl="0" indent="-274320" algn="l" defTabSz="457200" rtl="0" eaLnBrk="1" fontAlgn="auto" latinLnBrk="0" hangingPunct="1">
              <a:lnSpc>
                <a:spcPct val="100000"/>
              </a:lnSpc>
              <a:spcBef>
                <a:spcPts val="600"/>
              </a:spcBef>
              <a:spcAft>
                <a:spcPts val="1200"/>
              </a:spcAft>
              <a:buClr>
                <a:srgbClr val="BE242C"/>
              </a:buClr>
              <a:buSzPct val="140000"/>
              <a:buFont typeface="Arial"/>
              <a:buChar char="•"/>
              <a:tabLst/>
              <a:defRPr/>
            </a:pP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TRICARE For Life</a:t>
            </a:r>
            <a:b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Wisconsin Physicians Service—Military and Veterans Health</a:t>
            </a:r>
            <a:b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U.S. and U.S. territories</a:t>
            </a:r>
            <a:b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866-773-0404</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1" i="0" u="sng" strike="noStrike" kern="1200" cap="none" spc="0" normalizeH="0" baseline="0" noProof="0" dirty="0">
                <a:ln>
                  <a:noFill/>
                </a:ln>
                <a:solidFill>
                  <a:srgbClr val="184365"/>
                </a:solidFill>
                <a:effectLst/>
                <a:uLnTx/>
                <a:uFillTx/>
                <a:latin typeface="Franklin Gothic Book" panose="020B0503020102020204" pitchFamily="34" charset="0"/>
                <a:hlinkClick r:id="rId7"/>
              </a:rPr>
              <a:t>https://</a:t>
            </a: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hlinkClick r:id="rId7"/>
              </a:rPr>
              <a:t>www.tricare.mil/tfl</a:t>
            </a:r>
            <a:b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1" i="0" u="sng" strike="noStrike" kern="1200" cap="none" spc="0" normalizeH="0" baseline="0" noProof="0" dirty="0">
                <a:ln>
                  <a:noFill/>
                </a:ln>
                <a:solidFill>
                  <a:srgbClr val="184365"/>
                </a:solidFill>
                <a:effectLst/>
                <a:uLnTx/>
                <a:uFillTx/>
                <a:latin typeface="Franklin Gothic Book" panose="020B0503020102020204" pitchFamily="34" charset="0"/>
                <a:hlinkClick r:id="rId8"/>
              </a:rPr>
              <a:t>https://</a:t>
            </a: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hlinkClick r:id="rId8"/>
              </a:rPr>
              <a:t>www.tricare4u.com</a:t>
            </a:r>
            <a:endPar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endParaRPr>
          </a:p>
          <a:p>
            <a:pPr marL="365760" marR="0" lvl="0" indent="-274320" algn="l" defTabSz="457200" rtl="0" eaLnBrk="1" fontAlgn="auto" latinLnBrk="0" hangingPunct="1">
              <a:lnSpc>
                <a:spcPct val="100000"/>
              </a:lnSpc>
              <a:spcBef>
                <a:spcPts val="0"/>
              </a:spcBef>
              <a:spcAft>
                <a:spcPts val="600"/>
              </a:spcAft>
              <a:buClr>
                <a:srgbClr val="BE242C"/>
              </a:buClr>
              <a:buSzPct val="140000"/>
              <a:buFont typeface="Arial"/>
              <a:buChar char="•"/>
              <a:tabLst/>
              <a:defRPr/>
            </a:pP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Active Duty Dental Program</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United Concordia</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866-984-2337</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hlinkClick r:id="rId9"/>
              </a:rPr>
              <a:t>https://tricare.mil/CoveredServices/Dental/ADDental</a:t>
            </a:r>
            <a:endPar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endParaRPr>
          </a:p>
          <a:p>
            <a:pPr>
              <a:spcAft>
                <a:spcPts val="0"/>
              </a:spcAft>
              <a:defRPr/>
            </a:pP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TRICARE Dental Program</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United Concordia</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CONUS 844-653-4061</a:t>
            </a:r>
          </a:p>
          <a:p>
            <a:pPr marL="91440" indent="0">
              <a:spcAft>
                <a:spcPts val="600"/>
              </a:spcAft>
              <a:buNone/>
              <a:defRPr/>
            </a:pPr>
            <a:r>
              <a:rPr lang="en-US" sz="1000" dirty="0">
                <a:solidFill>
                  <a:sysClr val="windowText" lastClr="000000">
                    <a:lumMod val="75000"/>
                    <a:lumOff val="25000"/>
                  </a:sysClr>
                </a:solidFill>
                <a:latin typeface="Franklin Gothic Book" panose="020B0503020102020204" pitchFamily="34" charset="0"/>
              </a:rPr>
              <a:t>          OCONUS 844-653-4060</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          </a:t>
            </a: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hlinkClick r:id="rId10"/>
              </a:rPr>
              <a:t>https://tricare.mil/CoveredServices/Dental/TDP</a:t>
            </a:r>
            <a:endPar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endParaRPr>
          </a:p>
          <a:p>
            <a:pPr marL="365760" marR="0" lvl="0" indent="-274320" algn="l" defTabSz="457200" rtl="0" eaLnBrk="1" fontAlgn="auto" latinLnBrk="0" hangingPunct="1">
              <a:lnSpc>
                <a:spcPct val="100000"/>
              </a:lnSpc>
              <a:spcBef>
                <a:spcPts val="0"/>
              </a:spcBef>
              <a:spcAft>
                <a:spcPts val="600"/>
              </a:spcAft>
              <a:buClr>
                <a:srgbClr val="BE242C"/>
              </a:buClr>
              <a:buSzPct val="140000"/>
              <a:buFont typeface="Arial"/>
              <a:buChar char="•"/>
              <a:tabLst/>
              <a:defRPr/>
            </a:pP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TRICARE Pharmacy Program</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Express Scripts, Inc.</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877-363-1303</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hlinkClick r:id="rId11"/>
              </a:rPr>
              <a:t>https://militaryrx.express-scripts.com/</a:t>
            </a:r>
            <a:endPar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endParaRPr>
          </a:p>
          <a:p>
            <a:pPr marL="365760" marR="0" lvl="0" indent="-274320" algn="l" defTabSz="457200" rtl="0" eaLnBrk="1" fontAlgn="auto" latinLnBrk="0" hangingPunct="1">
              <a:lnSpc>
                <a:spcPct val="100000"/>
              </a:lnSpc>
              <a:spcBef>
                <a:spcPts val="0"/>
              </a:spcBef>
              <a:spcAft>
                <a:spcPts val="600"/>
              </a:spcAft>
              <a:buClr>
                <a:srgbClr val="BE242C"/>
              </a:buClr>
              <a:buSzPct val="140000"/>
              <a:buFont typeface="Arial"/>
              <a:buChar char="•"/>
              <a:tabLst/>
              <a:defRPr/>
            </a:pPr>
            <a:endPar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endParaRPr>
          </a:p>
          <a:p>
            <a:pPr marL="91440" indent="0">
              <a:spcAft>
                <a:spcPts val="600"/>
              </a:spcAft>
              <a:buNone/>
              <a:defRPr/>
            </a:pPr>
            <a:endPar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endParaRPr>
          </a:p>
          <a:p>
            <a:pPr marL="91440" indent="0">
              <a:spcAft>
                <a:spcPts val="600"/>
              </a:spcAft>
              <a:buNone/>
              <a:defRPr/>
            </a:pPr>
            <a:endPar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endParaRPr>
          </a:p>
          <a:p>
            <a:pPr marL="365760" marR="0" lvl="0" indent="-274320" algn="l" defTabSz="457200" rtl="0" eaLnBrk="1" fontAlgn="auto" latinLnBrk="0" hangingPunct="1">
              <a:lnSpc>
                <a:spcPct val="100000"/>
              </a:lnSpc>
              <a:spcBef>
                <a:spcPts val="0"/>
              </a:spcBef>
              <a:spcAft>
                <a:spcPts val="600"/>
              </a:spcAft>
              <a:buClr>
                <a:srgbClr val="BE242C"/>
              </a:buClr>
              <a:buSzPct val="140000"/>
              <a:buFont typeface="Arial"/>
              <a:buChar char="•"/>
              <a:tabLst/>
              <a:defRPr/>
            </a:pPr>
            <a:endPar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endParaRPr>
          </a:p>
          <a:p>
            <a:pPr marL="365760" marR="0" lvl="0" indent="-274320" algn="l" defTabSz="457200" rtl="0" eaLnBrk="1" fontAlgn="auto" latinLnBrk="0" hangingPunct="1">
              <a:lnSpc>
                <a:spcPct val="100000"/>
              </a:lnSpc>
              <a:spcBef>
                <a:spcPts val="0"/>
              </a:spcBef>
              <a:spcAft>
                <a:spcPts val="600"/>
              </a:spcAft>
              <a:buClr>
                <a:srgbClr val="BE242C"/>
              </a:buClr>
              <a:buSzPct val="140000"/>
              <a:buFont typeface="Arial"/>
              <a:buChar char="•"/>
              <a:tabLst/>
              <a:defRPr/>
            </a:pPr>
            <a:endParaRPr lang="en-US" sz="1000" b="1" dirty="0">
              <a:solidFill>
                <a:sysClr val="windowText" lastClr="000000">
                  <a:lumMod val="75000"/>
                  <a:lumOff val="25000"/>
                </a:sysClr>
              </a:solidFill>
              <a:latin typeface="Franklin Gothic Book" panose="020B0503020102020204" pitchFamily="34" charset="0"/>
            </a:endParaRPr>
          </a:p>
        </p:txBody>
      </p:sp>
    </p:spTree>
    <p:extLst>
      <p:ext uri="{BB962C8B-B14F-4D97-AF65-F5344CB8AC3E}">
        <p14:creationId xmlns:p14="http://schemas.microsoft.com/office/powerpoint/2010/main" val="1023357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33350"/>
            <a:ext cx="8229600" cy="737797"/>
          </a:xfrm>
        </p:spPr>
        <p:txBody>
          <a:bodyPr/>
          <a:lstStyle/>
          <a:p>
            <a:pPr algn="l"/>
            <a:r>
              <a:rPr lang="en-US" dirty="0"/>
              <a:t>The Military Health System</a:t>
            </a:r>
          </a:p>
        </p:txBody>
      </p:sp>
      <p:sp>
        <p:nvSpPr>
          <p:cNvPr id="32" name="TextBox 31"/>
          <p:cNvSpPr txBox="1"/>
          <p:nvPr/>
        </p:nvSpPr>
        <p:spPr>
          <a:xfrm>
            <a:off x="762000" y="4670853"/>
            <a:ext cx="1219200" cy="415498"/>
          </a:xfrm>
          <a:prstGeom prst="rect">
            <a:avLst/>
          </a:prstGeom>
          <a:solidFill>
            <a:srgbClr val="582831">
              <a:lumMod val="20000"/>
              <a:lumOff val="80000"/>
            </a:srgbClr>
          </a:solidFill>
        </p:spPr>
        <p:txBody>
          <a:bodyPr wrap="square" rtlCol="0">
            <a:spAutoFit/>
          </a:bodyPr>
          <a:lstStyle/>
          <a:p>
            <a:pPr defTabSz="914378">
              <a:defRPr/>
            </a:pPr>
            <a:r>
              <a:rPr lang="en-US" sz="700" kern="0" dirty="0">
                <a:solidFill>
                  <a:srgbClr val="582831">
                    <a:lumMod val="75000"/>
                  </a:srgbClr>
                </a:solidFill>
                <a:latin typeface="Franklin Gothic Book" panose="020B0503020102020204"/>
              </a:rPr>
              <a:t>Source:  FY 2024 Evaluation of the TRICARE Program, pgs. 11-12</a:t>
            </a:r>
          </a:p>
        </p:txBody>
      </p:sp>
      <p:sp>
        <p:nvSpPr>
          <p:cNvPr id="4" name="Rectangle 3">
            <a:extLst>
              <a:ext uri="{FF2B5EF4-FFF2-40B4-BE49-F238E27FC236}">
                <a16:creationId xmlns:a16="http://schemas.microsoft.com/office/drawing/2014/main" id="{452ED89E-CF77-196C-CB67-FB5327C13D83}"/>
              </a:ext>
            </a:extLst>
          </p:cNvPr>
          <p:cNvSpPr/>
          <p:nvPr/>
        </p:nvSpPr>
        <p:spPr>
          <a:xfrm>
            <a:off x="533402" y="946234"/>
            <a:ext cx="2605431" cy="2661786"/>
          </a:xfrm>
          <a:prstGeom prst="rect">
            <a:avLst/>
          </a:prstGeom>
          <a:solidFill>
            <a:sysClr val="window" lastClr="FFFFFF"/>
          </a:solidFill>
          <a:ln w="28575" cap="flat" cmpd="sng" algn="ctr">
            <a:solidFill>
              <a:schemeClr val="tx1">
                <a:lumMod val="60000"/>
                <a:lumOff val="40000"/>
              </a:schemeClr>
            </a:solidFill>
            <a:prstDash val="solid"/>
            <a:miter lim="800000"/>
          </a:ln>
          <a:effectLst>
            <a:outerShdw blurRad="50800" dist="38100" dir="2700000" algn="tl" rotWithShape="0">
              <a:prstClr val="black">
                <a:alpha val="40000"/>
              </a:prstClr>
            </a:outerShdw>
          </a:effectLst>
        </p:spPr>
        <p:txBody>
          <a:bodyPr rtlCol="0" anchor="t"/>
          <a:lstStyle/>
          <a:p>
            <a:pPr algn="ctr" defTabSz="914378">
              <a:defRPr/>
            </a:pPr>
            <a:r>
              <a:rPr lang="en-US" sz="900" b="1" kern="0" dirty="0">
                <a:solidFill>
                  <a:srgbClr val="283446"/>
                </a:solidFill>
                <a:latin typeface="Calibri" panose="020F0502020204030204"/>
              </a:rPr>
              <a:t>Direct Care System (DCS) of </a:t>
            </a:r>
            <a:br>
              <a:rPr lang="en-US" sz="900" b="1" kern="0" dirty="0">
                <a:solidFill>
                  <a:srgbClr val="283446"/>
                </a:solidFill>
                <a:latin typeface="Calibri" panose="020F0502020204030204"/>
              </a:rPr>
            </a:br>
            <a:r>
              <a:rPr lang="en-US" sz="900" b="1" kern="0" dirty="0">
                <a:solidFill>
                  <a:srgbClr val="283446"/>
                </a:solidFill>
                <a:latin typeface="Calibri" panose="020F0502020204030204"/>
              </a:rPr>
              <a:t>military hospitals and clinics </a:t>
            </a:r>
            <a:endParaRPr lang="en-US" sz="900" kern="0" dirty="0">
              <a:solidFill>
                <a:srgbClr val="283446"/>
              </a:solidFill>
              <a:latin typeface="Calibri" panose="020F0502020204030204"/>
            </a:endParaRPr>
          </a:p>
          <a:p>
            <a:pPr algn="ctr" defTabSz="914378">
              <a:defRPr/>
            </a:pPr>
            <a:r>
              <a:rPr lang="en-US" sz="900" kern="0" dirty="0">
                <a:solidFill>
                  <a:srgbClr val="283446"/>
                </a:solidFill>
                <a:latin typeface="Calibri" panose="020F0502020204030204"/>
              </a:rPr>
              <a:t>“Training Platform for Ready Medical Force”</a:t>
            </a:r>
          </a:p>
        </p:txBody>
      </p:sp>
      <p:sp>
        <p:nvSpPr>
          <p:cNvPr id="5" name="Rectangle 4">
            <a:extLst>
              <a:ext uri="{FF2B5EF4-FFF2-40B4-BE49-F238E27FC236}">
                <a16:creationId xmlns:a16="http://schemas.microsoft.com/office/drawing/2014/main" id="{F6C15E54-E90C-79D9-98D2-D0AF094A6080}"/>
              </a:ext>
            </a:extLst>
          </p:cNvPr>
          <p:cNvSpPr/>
          <p:nvPr/>
        </p:nvSpPr>
        <p:spPr>
          <a:xfrm>
            <a:off x="533401" y="3537035"/>
            <a:ext cx="8119555" cy="939715"/>
          </a:xfrm>
          <a:prstGeom prst="rect">
            <a:avLst/>
          </a:prstGeom>
          <a:solidFill>
            <a:sysClr val="window" lastClr="FFFFFF"/>
          </a:solidFill>
          <a:ln w="28575" cap="flat" cmpd="sng" algn="ctr">
            <a:solidFill>
              <a:schemeClr val="tx1">
                <a:lumMod val="60000"/>
                <a:lumOff val="40000"/>
              </a:schemeClr>
            </a:solidFill>
            <a:prstDash val="solid"/>
            <a:miter lim="800000"/>
          </a:ln>
          <a:effectLst>
            <a:outerShdw blurRad="50800" dist="38100" dir="2700000" algn="tl" rotWithShape="0">
              <a:prstClr val="black">
                <a:alpha val="40000"/>
              </a:prstClr>
            </a:outerShdw>
          </a:effectLst>
        </p:spPr>
        <p:txBody>
          <a:bodyPr rtlCol="0" anchor="t"/>
          <a:lstStyle/>
          <a:p>
            <a:pPr algn="ctr" defTabSz="914378">
              <a:defRPr/>
            </a:pPr>
            <a:r>
              <a:rPr lang="en-US" sz="900" b="1" kern="0" dirty="0">
                <a:solidFill>
                  <a:srgbClr val="283446"/>
                </a:solidFill>
                <a:latin typeface="Calibri" panose="020F0502020204030204"/>
              </a:rPr>
              <a:t>Combat Support </a:t>
            </a:r>
            <a:endParaRPr lang="en-US" sz="900" kern="0" dirty="0">
              <a:solidFill>
                <a:srgbClr val="283446"/>
              </a:solidFill>
              <a:latin typeface="Calibri" panose="020F0502020204030204"/>
            </a:endParaRPr>
          </a:p>
        </p:txBody>
      </p:sp>
      <p:graphicFrame>
        <p:nvGraphicFramePr>
          <p:cNvPr id="6" name="Table 5">
            <a:extLst>
              <a:ext uri="{FF2B5EF4-FFF2-40B4-BE49-F238E27FC236}">
                <a16:creationId xmlns:a16="http://schemas.microsoft.com/office/drawing/2014/main" id="{77519B9F-27B9-50D1-BA98-8B901955562A}"/>
              </a:ext>
            </a:extLst>
          </p:cNvPr>
          <p:cNvGraphicFramePr>
            <a:graphicFrameLocks noGrp="1"/>
          </p:cNvGraphicFramePr>
          <p:nvPr>
            <p:extLst>
              <p:ext uri="{D42A27DB-BD31-4B8C-83A1-F6EECF244321}">
                <p14:modId xmlns:p14="http://schemas.microsoft.com/office/powerpoint/2010/main" val="462025146"/>
              </p:ext>
            </p:extLst>
          </p:nvPr>
        </p:nvGraphicFramePr>
        <p:xfrm>
          <a:off x="546004" y="1421351"/>
          <a:ext cx="2575406" cy="2115682"/>
        </p:xfrm>
        <a:graphic>
          <a:graphicData uri="http://schemas.openxmlformats.org/drawingml/2006/table">
            <a:tbl>
              <a:tblPr firstRow="1" bandRow="1"/>
              <a:tblGrid>
                <a:gridCol w="1837833">
                  <a:extLst>
                    <a:ext uri="{9D8B030D-6E8A-4147-A177-3AD203B41FA5}">
                      <a16:colId xmlns:a16="http://schemas.microsoft.com/office/drawing/2014/main" val="20000"/>
                    </a:ext>
                  </a:extLst>
                </a:gridCol>
                <a:gridCol w="380831">
                  <a:extLst>
                    <a:ext uri="{9D8B030D-6E8A-4147-A177-3AD203B41FA5}">
                      <a16:colId xmlns:a16="http://schemas.microsoft.com/office/drawing/2014/main" val="20002"/>
                    </a:ext>
                  </a:extLst>
                </a:gridCol>
                <a:gridCol w="356742">
                  <a:extLst>
                    <a:ext uri="{9D8B030D-6E8A-4147-A177-3AD203B41FA5}">
                      <a16:colId xmlns:a16="http://schemas.microsoft.com/office/drawing/2014/main" val="20003"/>
                    </a:ext>
                  </a:extLst>
                </a:gridCol>
              </a:tblGrid>
              <a:tr h="29490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sz="900" dirty="0"/>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900" dirty="0"/>
                        <a:t>FY2024</a:t>
                      </a:r>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lang="en-US"/>
                    </a:p>
                  </a:txBody>
                  <a:tcPr/>
                </a:tc>
                <a:extLst>
                  <a:ext uri="{0D108BD9-81ED-4DB2-BD59-A6C34878D82A}">
                    <a16:rowId xmlns:a16="http://schemas.microsoft.com/office/drawing/2014/main" val="10000"/>
                  </a:ext>
                </a:extLst>
              </a:tr>
              <a:tr h="3429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900" dirty="0">
                          <a:solidFill>
                            <a:schemeClr val="tx1"/>
                          </a:solidFill>
                        </a:rPr>
                        <a:t>Inpatient Hospitals</a:t>
                      </a:r>
                      <a:endParaRPr lang="en-US" sz="900" b="1"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solidFill>
                            <a:schemeClr val="tx1"/>
                          </a:solidFill>
                          <a:effectLst/>
                          <a:uLnTx/>
                          <a:uFillTx/>
                        </a:rPr>
                        <a:t>33</a:t>
                      </a:r>
                      <a:endParaRPr lang="en-US" sz="900" b="1" i="1" dirty="0">
                        <a:solidFill>
                          <a:schemeClr val="tx1"/>
                        </a:solidFill>
                        <a:latin typeface="Calibri" panose="020F0502020204030204" pitchFamily="34" charset="0"/>
                        <a:cs typeface="Calibri" panose="020F0502020204030204" pitchFamily="34" charset="0"/>
                      </a:endParaRPr>
                    </a:p>
                  </a:txBody>
                  <a:tcPr marL="34290" marR="3429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Intl 14</a:t>
                      </a:r>
                      <a:endParaRPr lang="en-US" sz="900" b="1" i="1" dirty="0">
                        <a:solidFill>
                          <a:schemeClr val="tx1"/>
                        </a:solidFill>
                        <a:latin typeface="Calibri" panose="020F0502020204030204" pitchFamily="34" charset="0"/>
                        <a:cs typeface="Calibri" panose="020F0502020204030204" pitchFamily="34" charset="0"/>
                      </a:endParaRPr>
                    </a:p>
                  </a:txBody>
                  <a:tcPr marL="34290" marR="3429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extLst>
                  <a:ext uri="{0D108BD9-81ED-4DB2-BD59-A6C34878D82A}">
                    <a16:rowId xmlns:a16="http://schemas.microsoft.com/office/drawing/2014/main" val="10001"/>
                  </a:ext>
                </a:extLst>
              </a:tr>
              <a:tr h="24685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900" dirty="0">
                          <a:solidFill>
                            <a:schemeClr val="tx1"/>
                          </a:solidFill>
                        </a:rPr>
                        <a:t>Inpatient Admissions </a:t>
                      </a:r>
                      <a:r>
                        <a:rPr lang="en-US" sz="800" u="sng" dirty="0">
                          <a:solidFill>
                            <a:schemeClr val="tx1"/>
                          </a:solidFill>
                        </a:rPr>
                        <a:t>FY 2023</a:t>
                      </a:r>
                      <a:endParaRPr lang="en-US" sz="900" b="1" u="sng"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EDF1"/>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900" dirty="0">
                          <a:solidFill>
                            <a:schemeClr val="tx1"/>
                          </a:solidFill>
                        </a:rPr>
                        <a:t>850K</a:t>
                      </a:r>
                    </a:p>
                  </a:txBody>
                  <a:tcPr marL="34290" marR="3429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EDF1"/>
                    </a:solidFill>
                  </a:tcPr>
                </a:tc>
                <a:tc hMerge="1">
                  <a:txBody>
                    <a:bodyPr/>
                    <a:lstStyle/>
                    <a:p>
                      <a:endParaRPr lang="en-US"/>
                    </a:p>
                  </a:txBody>
                  <a:tcPr/>
                </a:tc>
                <a:extLst>
                  <a:ext uri="{0D108BD9-81ED-4DB2-BD59-A6C34878D82A}">
                    <a16:rowId xmlns:a16="http://schemas.microsoft.com/office/drawing/2014/main" val="10002"/>
                  </a:ext>
                </a:extLst>
              </a:tr>
              <a:tr h="29490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900" dirty="0">
                          <a:solidFill>
                            <a:schemeClr val="tx1"/>
                          </a:solidFill>
                        </a:rPr>
                        <a:t>Outpatient</a:t>
                      </a:r>
                      <a:r>
                        <a:rPr lang="en-US" sz="900" baseline="0" dirty="0">
                          <a:solidFill>
                            <a:schemeClr val="tx1"/>
                          </a:solidFill>
                        </a:rPr>
                        <a:t> Clinics</a:t>
                      </a:r>
                      <a:endParaRPr lang="en-US" sz="900" b="1"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900" dirty="0">
                          <a:solidFill>
                            <a:schemeClr val="tx1"/>
                          </a:solidFill>
                        </a:rPr>
                        <a:t>US 481</a:t>
                      </a:r>
                      <a:endParaRPr lang="en-US" sz="900" b="0" i="1" dirty="0">
                        <a:solidFill>
                          <a:schemeClr val="tx1"/>
                        </a:solidFill>
                        <a:latin typeface="Calibri" panose="020F0502020204030204" pitchFamily="34" charset="0"/>
                        <a:cs typeface="Calibri" panose="020F0502020204030204" pitchFamily="34" charset="0"/>
                      </a:endParaRPr>
                    </a:p>
                  </a:txBody>
                  <a:tcPr marL="34290" marR="3429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900" dirty="0">
                          <a:solidFill>
                            <a:schemeClr val="tx1"/>
                          </a:solidFill>
                        </a:rPr>
                        <a:t>Intl 91</a:t>
                      </a:r>
                      <a:endParaRPr lang="en-US" sz="900" b="0" i="1" dirty="0">
                        <a:solidFill>
                          <a:schemeClr val="tx1"/>
                        </a:solidFill>
                        <a:latin typeface="Calibri" panose="020F0502020204030204" pitchFamily="34" charset="0"/>
                        <a:cs typeface="Calibri" panose="020F0502020204030204" pitchFamily="34" charset="0"/>
                      </a:endParaRPr>
                    </a:p>
                  </a:txBody>
                  <a:tcPr marL="34290" marR="3429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extLst>
                  <a:ext uri="{0D108BD9-81ED-4DB2-BD59-A6C34878D82A}">
                    <a16:rowId xmlns:a16="http://schemas.microsoft.com/office/drawing/2014/main" val="10003"/>
                  </a:ext>
                </a:extLst>
              </a:tr>
              <a:tr h="29490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900" dirty="0">
                          <a:solidFill>
                            <a:schemeClr val="tx1"/>
                          </a:solidFill>
                        </a:rPr>
                        <a:t>Outpatient</a:t>
                      </a:r>
                      <a:r>
                        <a:rPr lang="en-US" sz="900" baseline="0" dirty="0">
                          <a:solidFill>
                            <a:schemeClr val="tx1"/>
                          </a:solidFill>
                        </a:rPr>
                        <a:t> Encounters </a:t>
                      </a:r>
                      <a:r>
                        <a:rPr lang="en-US" sz="900" u="sng" baseline="0" dirty="0">
                          <a:solidFill>
                            <a:schemeClr val="tx1"/>
                          </a:solidFill>
                        </a:rPr>
                        <a:t>FY 2023</a:t>
                      </a:r>
                      <a:endParaRPr lang="en-US" sz="900" b="1" u="sng"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EDF1"/>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900" dirty="0">
                          <a:solidFill>
                            <a:schemeClr val="tx1"/>
                          </a:solidFill>
                        </a:rPr>
                        <a:t>87.9 M</a:t>
                      </a:r>
                    </a:p>
                  </a:txBody>
                  <a:tcPr marL="34290" marR="3429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EDF1"/>
                    </a:solidFill>
                  </a:tcPr>
                </a:tc>
                <a:tc hMerge="1">
                  <a:txBody>
                    <a:bodyPr/>
                    <a:lstStyle/>
                    <a:p>
                      <a:endParaRPr lang="en-US"/>
                    </a:p>
                  </a:txBody>
                  <a:tcPr/>
                </a:tc>
                <a:extLst>
                  <a:ext uri="{0D108BD9-81ED-4DB2-BD59-A6C34878D82A}">
                    <a16:rowId xmlns:a16="http://schemas.microsoft.com/office/drawing/2014/main" val="10004"/>
                  </a:ext>
                </a:extLst>
              </a:tr>
              <a:tr h="3205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900" dirty="0">
                          <a:solidFill>
                            <a:schemeClr val="tx1"/>
                          </a:solidFill>
                        </a:rPr>
                        <a:t>Prescriptions Filled </a:t>
                      </a:r>
                      <a:r>
                        <a:rPr lang="en-US" sz="800" u="sng" dirty="0">
                          <a:solidFill>
                            <a:schemeClr val="tx1"/>
                          </a:solidFill>
                        </a:rPr>
                        <a:t>FY 2023</a:t>
                      </a:r>
                      <a:endParaRPr lang="en-US" sz="900" b="1" u="sng"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900" dirty="0">
                          <a:solidFill>
                            <a:schemeClr val="tx1"/>
                          </a:solidFill>
                        </a:rPr>
                        <a:t>101.7 M</a:t>
                      </a:r>
                    </a:p>
                  </a:txBody>
                  <a:tcPr marL="34290" marR="3429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hMerge="1">
                  <a:txBody>
                    <a:bodyPr/>
                    <a:lstStyle/>
                    <a:p>
                      <a:endParaRPr lang="en-US"/>
                    </a:p>
                  </a:txBody>
                  <a:tcPr/>
                </a:tc>
                <a:extLst>
                  <a:ext uri="{0D108BD9-81ED-4DB2-BD59-A6C34878D82A}">
                    <a16:rowId xmlns:a16="http://schemas.microsoft.com/office/drawing/2014/main" val="10005"/>
                  </a:ext>
                </a:extLst>
              </a:tr>
              <a:tr h="3205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900" dirty="0">
                          <a:solidFill>
                            <a:schemeClr val="tx1"/>
                          </a:solidFill>
                        </a:rPr>
                        <a:t>Dental Clinics</a:t>
                      </a:r>
                      <a:endParaRPr lang="en-US" sz="900" b="1"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EDF1"/>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900" dirty="0">
                          <a:solidFill>
                            <a:schemeClr val="tx1"/>
                          </a:solidFill>
                        </a:rPr>
                        <a:t>115</a:t>
                      </a:r>
                    </a:p>
                  </a:txBody>
                  <a:tcPr marL="34290" marR="3429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EDF1"/>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7" name="Rectangle 6">
            <a:extLst>
              <a:ext uri="{FF2B5EF4-FFF2-40B4-BE49-F238E27FC236}">
                <a16:creationId xmlns:a16="http://schemas.microsoft.com/office/drawing/2014/main" id="{91F20816-90D0-203C-E58F-B1522DE73FC1}"/>
              </a:ext>
            </a:extLst>
          </p:cNvPr>
          <p:cNvSpPr/>
          <p:nvPr/>
        </p:nvSpPr>
        <p:spPr>
          <a:xfrm>
            <a:off x="3214807" y="946235"/>
            <a:ext cx="2788274" cy="2576346"/>
          </a:xfrm>
          <a:prstGeom prst="rect">
            <a:avLst/>
          </a:prstGeom>
          <a:solidFill>
            <a:sysClr val="window" lastClr="FFFFFF"/>
          </a:solidFill>
          <a:ln w="28575" cap="flat" cmpd="sng" algn="ctr">
            <a:solidFill>
              <a:schemeClr val="tx1">
                <a:lumMod val="60000"/>
                <a:lumOff val="40000"/>
              </a:schemeClr>
            </a:solidFill>
            <a:prstDash val="solid"/>
            <a:miter lim="800000"/>
          </a:ln>
          <a:effectLst>
            <a:outerShdw blurRad="50800" dist="38100" dir="2700000" algn="tl" rotWithShape="0">
              <a:prstClr val="black">
                <a:alpha val="40000"/>
              </a:prstClr>
            </a:outerShdw>
          </a:effectLst>
        </p:spPr>
        <p:txBody>
          <a:bodyPr rtlCol="0" anchor="t"/>
          <a:lstStyle/>
          <a:p>
            <a:pPr algn="ctr" defTabSz="914378">
              <a:defRPr/>
            </a:pPr>
            <a:r>
              <a:rPr lang="en-US" sz="900" b="1" kern="0" dirty="0">
                <a:solidFill>
                  <a:srgbClr val="283446"/>
                </a:solidFill>
                <a:latin typeface="Calibri" panose="020F0502020204030204"/>
              </a:rPr>
              <a:t>Patients by TRICARE Plan</a:t>
            </a:r>
            <a:endParaRPr lang="en-US" sz="900" kern="0" dirty="0">
              <a:solidFill>
                <a:srgbClr val="283446"/>
              </a:solidFill>
              <a:latin typeface="Calibri" panose="020F0502020204030204"/>
            </a:endParaRPr>
          </a:p>
        </p:txBody>
      </p:sp>
      <p:sp>
        <p:nvSpPr>
          <p:cNvPr id="33" name="Rectangle 32">
            <a:extLst>
              <a:ext uri="{FF2B5EF4-FFF2-40B4-BE49-F238E27FC236}">
                <a16:creationId xmlns:a16="http://schemas.microsoft.com/office/drawing/2014/main" id="{967524A8-4AE5-9028-05E0-3C7650A4AB77}"/>
              </a:ext>
            </a:extLst>
          </p:cNvPr>
          <p:cNvSpPr/>
          <p:nvPr/>
        </p:nvSpPr>
        <p:spPr>
          <a:xfrm>
            <a:off x="3233948" y="2765135"/>
            <a:ext cx="2761488" cy="757447"/>
          </a:xfrm>
          <a:prstGeom prst="rect">
            <a:avLst/>
          </a:prstGeom>
          <a:solidFill>
            <a:sysClr val="window" lastClr="FFFFFF">
              <a:lumMod val="95000"/>
            </a:sysClr>
          </a:solidFill>
          <a:ln w="12700" cap="flat" cmpd="sng" algn="ctr">
            <a:solidFill>
              <a:schemeClr val="tx1">
                <a:lumMod val="60000"/>
                <a:lumOff val="40000"/>
              </a:schemeClr>
            </a:solidFill>
            <a:prstDash val="solid"/>
            <a:miter lim="800000"/>
          </a:ln>
          <a:effectLst/>
        </p:spPr>
        <p:txBody>
          <a:bodyPr rtlCol="0" anchor="ctr"/>
          <a:lstStyle/>
          <a:p>
            <a:pPr algn="ctr" defTabSz="914378">
              <a:defRPr/>
            </a:pPr>
            <a:endParaRPr lang="en-US" sz="700" kern="0">
              <a:solidFill>
                <a:prstClr val="white"/>
              </a:solidFill>
              <a:latin typeface="Calibri" panose="020F0502020204030204"/>
            </a:endParaRPr>
          </a:p>
        </p:txBody>
      </p:sp>
      <p:sp>
        <p:nvSpPr>
          <p:cNvPr id="34" name="TextBox 33">
            <a:extLst>
              <a:ext uri="{FF2B5EF4-FFF2-40B4-BE49-F238E27FC236}">
                <a16:creationId xmlns:a16="http://schemas.microsoft.com/office/drawing/2014/main" id="{06826931-6482-28E4-D237-59E71B15051D}"/>
              </a:ext>
            </a:extLst>
          </p:cNvPr>
          <p:cNvSpPr txBox="1"/>
          <p:nvPr/>
        </p:nvSpPr>
        <p:spPr>
          <a:xfrm>
            <a:off x="3214329" y="2753140"/>
            <a:ext cx="2780911" cy="769441"/>
          </a:xfrm>
          <a:prstGeom prst="rect">
            <a:avLst/>
          </a:prstGeom>
          <a:solidFill>
            <a:srgbClr val="EBEDF1"/>
          </a:solidFill>
          <a:ln>
            <a:solidFill>
              <a:schemeClr val="tx1">
                <a:lumMod val="60000"/>
                <a:lumOff val="40000"/>
              </a:schemeClr>
            </a:solidFill>
          </a:ln>
        </p:spPr>
        <p:txBody>
          <a:bodyPr wrap="square" numCol="1" rtlCol="0">
            <a:spAutoFit/>
          </a:bodyPr>
          <a:lstStyle/>
          <a:p>
            <a:pPr algn="ctr" defTabSz="914378"/>
            <a:r>
              <a:rPr lang="en-US" sz="900" b="1" dirty="0">
                <a:solidFill>
                  <a:srgbClr val="283446"/>
                </a:solidFill>
                <a:latin typeface="Calibri" panose="020F0502020204030204"/>
              </a:rPr>
              <a:t>TRICARE Health Plans</a:t>
            </a:r>
          </a:p>
          <a:p>
            <a:pPr marL="88104" indent="-88104" defTabSz="914378">
              <a:buFont typeface="Arial" panose="020B0604020202020204" pitchFamily="34" charset="0"/>
              <a:buChar char="•"/>
            </a:pPr>
            <a:r>
              <a:rPr lang="en-US" sz="700" dirty="0">
                <a:solidFill>
                  <a:srgbClr val="283446"/>
                </a:solidFill>
                <a:latin typeface="Calibri" panose="020F0502020204030204"/>
              </a:rPr>
              <a:t>TRICARE Prime</a:t>
            </a:r>
          </a:p>
          <a:p>
            <a:pPr marL="88104" indent="-88104" defTabSz="914378">
              <a:buFont typeface="Arial" panose="020B0604020202020204" pitchFamily="34" charset="0"/>
              <a:buChar char="•"/>
            </a:pPr>
            <a:r>
              <a:rPr lang="en-US" sz="700" dirty="0">
                <a:solidFill>
                  <a:srgbClr val="283446"/>
                </a:solidFill>
                <a:latin typeface="Calibri" panose="020F0502020204030204"/>
              </a:rPr>
              <a:t>TRICARE Select</a:t>
            </a:r>
          </a:p>
          <a:p>
            <a:pPr marL="88104" indent="-88104" defTabSz="914378">
              <a:buFont typeface="Arial" panose="020B0604020202020204" pitchFamily="34" charset="0"/>
              <a:buChar char="•"/>
            </a:pPr>
            <a:r>
              <a:rPr lang="en-US" sz="700" dirty="0">
                <a:solidFill>
                  <a:srgbClr val="283446"/>
                </a:solidFill>
                <a:latin typeface="Calibri" panose="020F0502020204030204"/>
              </a:rPr>
              <a:t>TRICARE for Life</a:t>
            </a:r>
          </a:p>
          <a:p>
            <a:pPr marL="88104" indent="-88104" defTabSz="914378">
              <a:buFont typeface="Arial" panose="020B0604020202020204" pitchFamily="34" charset="0"/>
              <a:buChar char="•"/>
            </a:pPr>
            <a:r>
              <a:rPr lang="en-US" sz="700" dirty="0">
                <a:solidFill>
                  <a:srgbClr val="283446"/>
                </a:solidFill>
                <a:latin typeface="Calibri" panose="020F0502020204030204"/>
              </a:rPr>
              <a:t>TRICARE Reserve Select</a:t>
            </a:r>
          </a:p>
          <a:p>
            <a:pPr marL="88104" indent="-88104" defTabSz="914378">
              <a:buFont typeface="Arial" panose="020B0604020202020204" pitchFamily="34" charset="0"/>
              <a:buChar char="•"/>
            </a:pPr>
            <a:r>
              <a:rPr lang="en-US" sz="700" dirty="0">
                <a:solidFill>
                  <a:srgbClr val="283446"/>
                </a:solidFill>
                <a:latin typeface="Calibri" panose="020F0502020204030204"/>
              </a:rPr>
              <a:t>US Family Health Plan (USFHP)</a:t>
            </a:r>
          </a:p>
        </p:txBody>
      </p:sp>
      <p:sp>
        <p:nvSpPr>
          <p:cNvPr id="35" name="Rectangle 34">
            <a:extLst>
              <a:ext uri="{FF2B5EF4-FFF2-40B4-BE49-F238E27FC236}">
                <a16:creationId xmlns:a16="http://schemas.microsoft.com/office/drawing/2014/main" id="{946FBE32-944A-F3DE-2DCA-3CD0CC282A8F}"/>
              </a:ext>
            </a:extLst>
          </p:cNvPr>
          <p:cNvSpPr/>
          <p:nvPr/>
        </p:nvSpPr>
        <p:spPr>
          <a:xfrm>
            <a:off x="6070177" y="946235"/>
            <a:ext cx="2582779" cy="2530999"/>
          </a:xfrm>
          <a:prstGeom prst="rect">
            <a:avLst/>
          </a:prstGeom>
          <a:solidFill>
            <a:sysClr val="window" lastClr="FFFFFF"/>
          </a:solidFill>
          <a:ln w="28575" cap="flat" cmpd="sng" algn="ctr">
            <a:solidFill>
              <a:schemeClr val="tx1">
                <a:lumMod val="60000"/>
                <a:lumOff val="40000"/>
              </a:schemeClr>
            </a:solidFill>
            <a:prstDash val="solid"/>
            <a:miter lim="800000"/>
          </a:ln>
          <a:effectLst>
            <a:outerShdw blurRad="50800" dist="38100" dir="2700000" algn="tl" rotWithShape="0">
              <a:prstClr val="black">
                <a:alpha val="40000"/>
              </a:prstClr>
            </a:outerShdw>
          </a:effectLst>
        </p:spPr>
        <p:txBody>
          <a:bodyPr rtlCol="0" anchor="t"/>
          <a:lstStyle/>
          <a:p>
            <a:pPr algn="ctr" defTabSz="914378">
              <a:defRPr/>
            </a:pPr>
            <a:r>
              <a:rPr lang="en-US" sz="900" b="1" kern="0" dirty="0">
                <a:solidFill>
                  <a:srgbClr val="283446"/>
                </a:solidFill>
                <a:latin typeface="Calibri" panose="020F0502020204030204"/>
              </a:rPr>
              <a:t>Private Sector Care (PSC) </a:t>
            </a:r>
          </a:p>
          <a:p>
            <a:pPr algn="ctr" defTabSz="914378">
              <a:defRPr/>
            </a:pPr>
            <a:r>
              <a:rPr lang="en-US" sz="900" kern="0" dirty="0">
                <a:solidFill>
                  <a:srgbClr val="283446"/>
                </a:solidFill>
                <a:latin typeface="Calibri" panose="020F0502020204030204"/>
              </a:rPr>
              <a:t>“TRICARE authorized civilian providers, </a:t>
            </a:r>
            <a:br>
              <a:rPr lang="en-US" sz="900" kern="0" dirty="0">
                <a:solidFill>
                  <a:srgbClr val="283446"/>
                </a:solidFill>
                <a:latin typeface="Calibri" panose="020F0502020204030204"/>
              </a:rPr>
            </a:br>
            <a:r>
              <a:rPr lang="en-US" sz="900" kern="0" dirty="0">
                <a:solidFill>
                  <a:srgbClr val="283446"/>
                </a:solidFill>
                <a:latin typeface="Calibri" panose="020F0502020204030204"/>
              </a:rPr>
              <a:t>network and non-network</a:t>
            </a:r>
            <a:r>
              <a:rPr lang="en-US" sz="900" b="1" kern="0" dirty="0">
                <a:solidFill>
                  <a:srgbClr val="283446"/>
                </a:solidFill>
                <a:latin typeface="Calibri" panose="020F0502020204030204"/>
              </a:rPr>
              <a:t>”</a:t>
            </a:r>
          </a:p>
        </p:txBody>
      </p:sp>
      <p:sp>
        <p:nvSpPr>
          <p:cNvPr id="36" name="Rectangle 35">
            <a:extLst>
              <a:ext uri="{FF2B5EF4-FFF2-40B4-BE49-F238E27FC236}">
                <a16:creationId xmlns:a16="http://schemas.microsoft.com/office/drawing/2014/main" id="{EF6B7844-2763-79B7-4FD1-6F5F8732A4BB}"/>
              </a:ext>
            </a:extLst>
          </p:cNvPr>
          <p:cNvSpPr/>
          <p:nvPr/>
        </p:nvSpPr>
        <p:spPr>
          <a:xfrm>
            <a:off x="6096001" y="1421352"/>
            <a:ext cx="2540415" cy="795383"/>
          </a:xfrm>
          <a:prstGeom prst="rect">
            <a:avLst/>
          </a:prstGeom>
          <a:solidFill>
            <a:sysClr val="window" lastClr="FFFFFF">
              <a:lumMod val="95000"/>
            </a:sysClr>
          </a:solidFill>
          <a:ln w="28575" cap="flat" cmpd="sng" algn="ctr">
            <a:noFill/>
            <a:prstDash val="solid"/>
            <a:miter lim="800000"/>
          </a:ln>
          <a:effectLst/>
        </p:spPr>
        <p:txBody>
          <a:bodyPr rtlCol="0" anchor="ctr"/>
          <a:lstStyle/>
          <a:p>
            <a:pPr algn="ctr" defTabSz="914378">
              <a:defRPr/>
            </a:pPr>
            <a:endParaRPr lang="en-US" sz="700" kern="0">
              <a:solidFill>
                <a:prstClr val="white"/>
              </a:solidFill>
              <a:latin typeface="Calibri" panose="020F0502020204030204"/>
            </a:endParaRPr>
          </a:p>
        </p:txBody>
      </p:sp>
      <p:sp>
        <p:nvSpPr>
          <p:cNvPr id="37" name="TextBox 36">
            <a:extLst>
              <a:ext uri="{FF2B5EF4-FFF2-40B4-BE49-F238E27FC236}">
                <a16:creationId xmlns:a16="http://schemas.microsoft.com/office/drawing/2014/main" id="{276651C6-6781-48D0-23D5-82DEF3E17C36}"/>
              </a:ext>
            </a:extLst>
          </p:cNvPr>
          <p:cNvSpPr txBox="1"/>
          <p:nvPr/>
        </p:nvSpPr>
        <p:spPr>
          <a:xfrm>
            <a:off x="6126072" y="1545656"/>
            <a:ext cx="1417729" cy="630942"/>
          </a:xfrm>
          <a:prstGeom prst="rect">
            <a:avLst/>
          </a:prstGeom>
          <a:noFill/>
        </p:spPr>
        <p:txBody>
          <a:bodyPr wrap="square" rtlCol="0">
            <a:spAutoFit/>
          </a:bodyPr>
          <a:lstStyle/>
          <a:p>
            <a:pPr marL="128585" indent="-128585" defTabSz="914378">
              <a:buFont typeface="Arial" panose="020B0604020202020204" pitchFamily="34" charset="0"/>
              <a:buChar char="•"/>
            </a:pPr>
            <a:r>
              <a:rPr lang="en-US" sz="700" dirty="0">
                <a:solidFill>
                  <a:srgbClr val="283446"/>
                </a:solidFill>
                <a:latin typeface="Calibri" panose="020F0502020204030204"/>
              </a:rPr>
              <a:t>Two USA regions/contractors </a:t>
            </a:r>
          </a:p>
          <a:p>
            <a:pPr marL="471476" lvl="1" indent="-128585" defTabSz="914378">
              <a:buFont typeface="Arial" panose="020B0604020202020204" pitchFamily="34" charset="0"/>
              <a:buChar char="•"/>
            </a:pPr>
            <a:r>
              <a:rPr lang="en-US" sz="700" dirty="0">
                <a:solidFill>
                  <a:srgbClr val="283446"/>
                </a:solidFill>
                <a:latin typeface="Calibri" panose="020F0502020204030204"/>
              </a:rPr>
              <a:t>HealthNet</a:t>
            </a:r>
          </a:p>
          <a:p>
            <a:pPr marL="471476" lvl="1" indent="-128585" defTabSz="914378">
              <a:buFont typeface="Arial" panose="020B0604020202020204" pitchFamily="34" charset="0"/>
              <a:buChar char="•"/>
            </a:pPr>
            <a:r>
              <a:rPr lang="en-US" sz="700" dirty="0">
                <a:solidFill>
                  <a:srgbClr val="283446"/>
                </a:solidFill>
                <a:latin typeface="Calibri" panose="020F0502020204030204"/>
              </a:rPr>
              <a:t>Humana</a:t>
            </a:r>
          </a:p>
          <a:p>
            <a:pPr marL="128585" indent="-128585" defTabSz="914378">
              <a:buFont typeface="Arial" panose="020B0604020202020204" pitchFamily="34" charset="0"/>
              <a:buChar char="•"/>
            </a:pPr>
            <a:r>
              <a:rPr lang="en-US" sz="700" dirty="0">
                <a:solidFill>
                  <a:srgbClr val="283446"/>
                </a:solidFill>
                <a:latin typeface="Calibri" panose="020F0502020204030204"/>
              </a:rPr>
              <a:t>One International contractor </a:t>
            </a:r>
          </a:p>
          <a:p>
            <a:pPr marL="471476" lvl="1" indent="-128585" defTabSz="914378">
              <a:buFont typeface="Arial" panose="020B0604020202020204" pitchFamily="34" charset="0"/>
              <a:buChar char="•"/>
            </a:pPr>
            <a:r>
              <a:rPr lang="en-US" sz="700" dirty="0">
                <a:solidFill>
                  <a:srgbClr val="283446"/>
                </a:solidFill>
                <a:latin typeface="Calibri" panose="020F0502020204030204"/>
              </a:rPr>
              <a:t>International SOS </a:t>
            </a:r>
          </a:p>
        </p:txBody>
      </p:sp>
      <p:sp>
        <p:nvSpPr>
          <p:cNvPr id="38" name="Rectangle 37">
            <a:extLst>
              <a:ext uri="{FF2B5EF4-FFF2-40B4-BE49-F238E27FC236}">
                <a16:creationId xmlns:a16="http://schemas.microsoft.com/office/drawing/2014/main" id="{F1636DE2-ABCC-4CBD-881D-E71A6C9F91C5}"/>
              </a:ext>
            </a:extLst>
          </p:cNvPr>
          <p:cNvSpPr/>
          <p:nvPr/>
        </p:nvSpPr>
        <p:spPr>
          <a:xfrm>
            <a:off x="6120648" y="1414598"/>
            <a:ext cx="2705210" cy="200055"/>
          </a:xfrm>
          <a:prstGeom prst="rect">
            <a:avLst/>
          </a:prstGeom>
        </p:spPr>
        <p:txBody>
          <a:bodyPr wrap="square">
            <a:spAutoFit/>
          </a:bodyPr>
          <a:lstStyle/>
          <a:p>
            <a:pPr defTabSz="914378"/>
            <a:r>
              <a:rPr lang="en-US" sz="700" b="1" dirty="0">
                <a:solidFill>
                  <a:srgbClr val="283446"/>
                </a:solidFill>
                <a:latin typeface="Calibri" panose="020F0502020204030204"/>
              </a:rPr>
              <a:t>Administered by:</a:t>
            </a:r>
          </a:p>
        </p:txBody>
      </p:sp>
      <p:graphicFrame>
        <p:nvGraphicFramePr>
          <p:cNvPr id="39" name="Table 38">
            <a:extLst>
              <a:ext uri="{FF2B5EF4-FFF2-40B4-BE49-F238E27FC236}">
                <a16:creationId xmlns:a16="http://schemas.microsoft.com/office/drawing/2014/main" id="{7B7D4E40-85A9-DE16-681F-D05AD817CECA}"/>
              </a:ext>
            </a:extLst>
          </p:cNvPr>
          <p:cNvGraphicFramePr>
            <a:graphicFrameLocks noGrp="1"/>
          </p:cNvGraphicFramePr>
          <p:nvPr>
            <p:extLst>
              <p:ext uri="{D42A27DB-BD31-4B8C-83A1-F6EECF244321}">
                <p14:modId xmlns:p14="http://schemas.microsoft.com/office/powerpoint/2010/main" val="3111018360"/>
              </p:ext>
            </p:extLst>
          </p:nvPr>
        </p:nvGraphicFramePr>
        <p:xfrm>
          <a:off x="6096001" y="2198820"/>
          <a:ext cx="2540415" cy="1292869"/>
        </p:xfrm>
        <a:graphic>
          <a:graphicData uri="http://schemas.openxmlformats.org/drawingml/2006/table">
            <a:tbl>
              <a:tblPr firstRow="1" bandRow="1"/>
              <a:tblGrid>
                <a:gridCol w="1825403">
                  <a:extLst>
                    <a:ext uri="{9D8B030D-6E8A-4147-A177-3AD203B41FA5}">
                      <a16:colId xmlns:a16="http://schemas.microsoft.com/office/drawing/2014/main" val="20000"/>
                    </a:ext>
                  </a:extLst>
                </a:gridCol>
                <a:gridCol w="715012">
                  <a:extLst>
                    <a:ext uri="{9D8B030D-6E8A-4147-A177-3AD203B41FA5}">
                      <a16:colId xmlns:a16="http://schemas.microsoft.com/office/drawing/2014/main" val="20001"/>
                    </a:ext>
                  </a:extLst>
                </a:gridCol>
              </a:tblGrid>
              <a:tr h="21923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sz="800" dirty="0"/>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800" dirty="0"/>
                        <a:t>FY2024</a:t>
                      </a:r>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19671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800" dirty="0">
                          <a:solidFill>
                            <a:schemeClr val="tx1"/>
                          </a:solidFill>
                        </a:rPr>
                        <a:t>Network</a:t>
                      </a:r>
                      <a:r>
                        <a:rPr lang="en-US" sz="800" baseline="0" dirty="0">
                          <a:solidFill>
                            <a:schemeClr val="tx1"/>
                          </a:solidFill>
                        </a:rPr>
                        <a:t> Providers</a:t>
                      </a:r>
                      <a:endParaRPr lang="en-US" sz="800" b="1"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800" dirty="0">
                          <a:solidFill>
                            <a:schemeClr val="tx1"/>
                          </a:solidFill>
                        </a:rPr>
                        <a:t>931,689</a:t>
                      </a:r>
                    </a:p>
                  </a:txBody>
                  <a:tcPr marL="34290" marR="3429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extLst>
                  <a:ext uri="{0D108BD9-81ED-4DB2-BD59-A6C34878D82A}">
                    <a16:rowId xmlns:a16="http://schemas.microsoft.com/office/drawing/2014/main" val="10001"/>
                  </a:ext>
                </a:extLst>
              </a:tr>
              <a:tr h="2192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800" dirty="0">
                          <a:solidFill>
                            <a:schemeClr val="tx1"/>
                          </a:solidFill>
                        </a:rPr>
                        <a:t>Network Hospitals</a:t>
                      </a:r>
                      <a:endParaRPr lang="en-US" sz="800" b="1"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EDF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800" dirty="0">
                          <a:solidFill>
                            <a:schemeClr val="tx1"/>
                          </a:solidFill>
                        </a:rPr>
                        <a:t>4,158</a:t>
                      </a:r>
                    </a:p>
                  </a:txBody>
                  <a:tcPr marL="34290" marR="3429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EDF1"/>
                    </a:solidFill>
                  </a:tcPr>
                </a:tc>
                <a:extLst>
                  <a:ext uri="{0D108BD9-81ED-4DB2-BD59-A6C34878D82A}">
                    <a16:rowId xmlns:a16="http://schemas.microsoft.com/office/drawing/2014/main" val="10002"/>
                  </a:ext>
                </a:extLst>
              </a:tr>
              <a:tr h="2192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800" dirty="0">
                          <a:solidFill>
                            <a:schemeClr val="tx1"/>
                          </a:solidFill>
                        </a:rPr>
                        <a:t>Behavioral Health facilities</a:t>
                      </a:r>
                      <a:endParaRPr lang="en-US" sz="800" b="1"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800" dirty="0">
                          <a:solidFill>
                            <a:schemeClr val="tx1"/>
                          </a:solidFill>
                        </a:rPr>
                        <a:t>2,148</a:t>
                      </a:r>
                    </a:p>
                  </a:txBody>
                  <a:tcPr marL="34290" marR="3429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extLst>
                  <a:ext uri="{0D108BD9-81ED-4DB2-BD59-A6C34878D82A}">
                    <a16:rowId xmlns:a16="http://schemas.microsoft.com/office/drawing/2014/main" val="10003"/>
                  </a:ext>
                </a:extLst>
              </a:tr>
              <a:tr h="2192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800" dirty="0">
                          <a:solidFill>
                            <a:schemeClr val="tx1"/>
                          </a:solidFill>
                        </a:rPr>
                        <a:t>Network</a:t>
                      </a:r>
                      <a:r>
                        <a:rPr lang="en-US" sz="800" baseline="0" dirty="0">
                          <a:solidFill>
                            <a:schemeClr val="tx1"/>
                          </a:solidFill>
                        </a:rPr>
                        <a:t> Pharmacies</a:t>
                      </a:r>
                      <a:endParaRPr lang="en-US" sz="800" b="1"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EDF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800" dirty="0">
                          <a:solidFill>
                            <a:schemeClr val="tx1"/>
                          </a:solidFill>
                        </a:rPr>
                        <a:t>41,500</a:t>
                      </a:r>
                    </a:p>
                  </a:txBody>
                  <a:tcPr marL="34290" marR="3429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EDF1"/>
                    </a:solidFill>
                  </a:tcPr>
                </a:tc>
                <a:extLst>
                  <a:ext uri="{0D108BD9-81ED-4DB2-BD59-A6C34878D82A}">
                    <a16:rowId xmlns:a16="http://schemas.microsoft.com/office/drawing/2014/main" val="10004"/>
                  </a:ext>
                </a:extLst>
              </a:tr>
              <a:tr h="2192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800" dirty="0">
                          <a:solidFill>
                            <a:schemeClr val="tx1"/>
                          </a:solidFill>
                        </a:rPr>
                        <a:t>Network Dentists</a:t>
                      </a:r>
                      <a:endParaRPr lang="en-US" sz="800" b="1"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800" dirty="0">
                          <a:solidFill>
                            <a:schemeClr val="tx1"/>
                          </a:solidFill>
                        </a:rPr>
                        <a:t>105,000</a:t>
                      </a:r>
                    </a:p>
                  </a:txBody>
                  <a:tcPr marL="34290" marR="3429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extLst>
                  <a:ext uri="{0D108BD9-81ED-4DB2-BD59-A6C34878D82A}">
                    <a16:rowId xmlns:a16="http://schemas.microsoft.com/office/drawing/2014/main" val="10005"/>
                  </a:ext>
                </a:extLst>
              </a:tr>
            </a:tbl>
          </a:graphicData>
        </a:graphic>
      </p:graphicFrame>
      <p:graphicFrame>
        <p:nvGraphicFramePr>
          <p:cNvPr id="40" name="Table 39">
            <a:extLst>
              <a:ext uri="{FF2B5EF4-FFF2-40B4-BE49-F238E27FC236}">
                <a16:creationId xmlns:a16="http://schemas.microsoft.com/office/drawing/2014/main" id="{D4FC07B5-9130-B45C-E2BD-E92F071C2240}"/>
              </a:ext>
            </a:extLst>
          </p:cNvPr>
          <p:cNvGraphicFramePr>
            <a:graphicFrameLocks noGrp="1"/>
          </p:cNvGraphicFramePr>
          <p:nvPr>
            <p:extLst>
              <p:ext uri="{D42A27DB-BD31-4B8C-83A1-F6EECF244321}">
                <p14:modId xmlns:p14="http://schemas.microsoft.com/office/powerpoint/2010/main" val="600536193"/>
              </p:ext>
            </p:extLst>
          </p:nvPr>
        </p:nvGraphicFramePr>
        <p:xfrm>
          <a:off x="546004" y="3723724"/>
          <a:ext cx="8083645" cy="708660"/>
        </p:xfrm>
        <a:graphic>
          <a:graphicData uri="http://schemas.openxmlformats.org/drawingml/2006/table">
            <a:tbl>
              <a:tblPr firstRow="1" bandRow="1"/>
              <a:tblGrid>
                <a:gridCol w="1532721">
                  <a:extLst>
                    <a:ext uri="{9D8B030D-6E8A-4147-A177-3AD203B41FA5}">
                      <a16:colId xmlns:a16="http://schemas.microsoft.com/office/drawing/2014/main" val="20000"/>
                    </a:ext>
                  </a:extLst>
                </a:gridCol>
                <a:gridCol w="1931699">
                  <a:extLst>
                    <a:ext uri="{9D8B030D-6E8A-4147-A177-3AD203B41FA5}">
                      <a16:colId xmlns:a16="http://schemas.microsoft.com/office/drawing/2014/main" val="20001"/>
                    </a:ext>
                  </a:extLst>
                </a:gridCol>
                <a:gridCol w="1784700">
                  <a:extLst>
                    <a:ext uri="{9D8B030D-6E8A-4147-A177-3AD203B41FA5}">
                      <a16:colId xmlns:a16="http://schemas.microsoft.com/office/drawing/2014/main" val="20002"/>
                    </a:ext>
                  </a:extLst>
                </a:gridCol>
                <a:gridCol w="1637726">
                  <a:extLst>
                    <a:ext uri="{9D8B030D-6E8A-4147-A177-3AD203B41FA5}">
                      <a16:colId xmlns:a16="http://schemas.microsoft.com/office/drawing/2014/main" val="20003"/>
                    </a:ext>
                  </a:extLst>
                </a:gridCol>
                <a:gridCol w="1196799">
                  <a:extLst>
                    <a:ext uri="{9D8B030D-6E8A-4147-A177-3AD203B41FA5}">
                      <a16:colId xmlns:a16="http://schemas.microsoft.com/office/drawing/2014/main" val="20004"/>
                    </a:ext>
                  </a:extLst>
                </a:gridCol>
              </a:tblGrid>
              <a:tr h="19431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800" dirty="0"/>
                        <a:t>Joint</a:t>
                      </a:r>
                      <a:r>
                        <a:rPr lang="en-US" sz="800" baseline="0" dirty="0"/>
                        <a:t> Medical Logistics</a:t>
                      </a:r>
                      <a:endParaRPr lang="en-US" sz="8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800" dirty="0"/>
                        <a:t>Research</a:t>
                      </a:r>
                      <a:r>
                        <a:rPr lang="en-US" sz="800" baseline="0" dirty="0"/>
                        <a:t> &amp; Development</a:t>
                      </a:r>
                      <a:endParaRPr lang="en-US" sz="8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800" dirty="0"/>
                        <a:t>Global Public</a:t>
                      </a:r>
                      <a:r>
                        <a:rPr lang="en-US" sz="800" baseline="0" dirty="0"/>
                        <a:t> Health</a:t>
                      </a:r>
                      <a:endParaRPr lang="en-US" sz="8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800" dirty="0"/>
                        <a:t>Education</a:t>
                      </a:r>
                      <a:r>
                        <a:rPr lang="en-US" sz="800" baseline="0" dirty="0"/>
                        <a:t> &amp; Training</a:t>
                      </a:r>
                      <a:endParaRPr lang="en-US" sz="8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800" dirty="0"/>
                        <a:t>Joint Trauma System</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5143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Tx/>
                        <a:buNone/>
                      </a:pPr>
                      <a:r>
                        <a:rPr lang="en-US" sz="800" dirty="0">
                          <a:solidFill>
                            <a:schemeClr val="tx1"/>
                          </a:solidFill>
                        </a:rPr>
                        <a:t>Identify</a:t>
                      </a:r>
                      <a:r>
                        <a:rPr lang="en-US" sz="800" baseline="0" dirty="0">
                          <a:solidFill>
                            <a:schemeClr val="tx1"/>
                          </a:solidFill>
                        </a:rPr>
                        <a:t> and deliver medical materiel solutions to meet operational requirements</a:t>
                      </a:r>
                      <a:endParaRPr lang="en-US" sz="800"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Tx/>
                        <a:buNone/>
                      </a:pPr>
                      <a:r>
                        <a:rPr lang="en-US" sz="800" dirty="0">
                          <a:solidFill>
                            <a:schemeClr val="tx1"/>
                          </a:solidFill>
                        </a:rPr>
                        <a:t>Provide novel medical tools, techniques, and clinical practice</a:t>
                      </a:r>
                      <a:r>
                        <a:rPr lang="en-US" sz="800" baseline="0" dirty="0">
                          <a:solidFill>
                            <a:schemeClr val="tx1"/>
                          </a:solidFill>
                        </a:rPr>
                        <a:t> guidelines to modernize MHS capabilities for near-peer conflict</a:t>
                      </a:r>
                      <a:endParaRPr lang="en-US" sz="800"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Provide combatant commands with near </a:t>
                      </a:r>
                      <a:br>
                        <a:rPr lang="en-US" sz="800" dirty="0">
                          <a:solidFill>
                            <a:schemeClr val="tx1"/>
                          </a:solidFill>
                        </a:rPr>
                      </a:br>
                      <a:r>
                        <a:rPr lang="en-US" sz="800" dirty="0">
                          <a:solidFill>
                            <a:schemeClr val="tx1"/>
                          </a:solidFill>
                        </a:rPr>
                        <a:t>real-time disease and </a:t>
                      </a:r>
                      <a:br>
                        <a:rPr lang="en-US" sz="800" dirty="0">
                          <a:solidFill>
                            <a:schemeClr val="tx1"/>
                          </a:solidFill>
                        </a:rPr>
                      </a:br>
                      <a:r>
                        <a:rPr lang="en-US" sz="800" dirty="0">
                          <a:solidFill>
                            <a:schemeClr val="tx1"/>
                          </a:solidFill>
                        </a:rPr>
                        <a:t>bio-surveillance threat information</a:t>
                      </a:r>
                      <a:endParaRPr lang="en-US" sz="800" dirty="0">
                        <a:solidFill>
                          <a:schemeClr val="tx1"/>
                        </a:solidFill>
                        <a:latin typeface="Calibri" panose="020F0502020204030204" pitchFamily="34" charset="0"/>
                        <a:ea typeface="ＭＳ Ｐゴシック" pitchFamily="34" charset="-128"/>
                        <a:cs typeface="Calibri" panose="020F0502020204030204" pitchFamily="34" charset="0"/>
                      </a:endParaRPr>
                    </a:p>
                  </a:txBody>
                  <a:tcPr marL="34290" marR="3429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Tx/>
                        <a:buNone/>
                      </a:pPr>
                      <a:r>
                        <a:rPr lang="en-US" sz="800" dirty="0">
                          <a:solidFill>
                            <a:schemeClr val="tx1"/>
                          </a:solidFill>
                        </a:rPr>
                        <a:t>Help</a:t>
                      </a:r>
                      <a:r>
                        <a:rPr lang="en-US" sz="800" baseline="0" dirty="0">
                          <a:solidFill>
                            <a:schemeClr val="tx1"/>
                          </a:solidFill>
                        </a:rPr>
                        <a:t> b</a:t>
                      </a:r>
                      <a:r>
                        <a:rPr lang="en-US" sz="800" dirty="0">
                          <a:solidFill>
                            <a:schemeClr val="tx1"/>
                          </a:solidFill>
                        </a:rPr>
                        <a:t>uild a ready medical force to execute operational medicine and readiness-related requirements</a:t>
                      </a:r>
                    </a:p>
                  </a:txBody>
                  <a:tcPr marL="34290" marR="3429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Tx/>
                        <a:buNone/>
                      </a:pPr>
                      <a:r>
                        <a:rPr lang="en-US" sz="800" dirty="0">
                          <a:solidFill>
                            <a:schemeClr val="tx1"/>
                          </a:solidFill>
                        </a:rPr>
                        <a:t>Maximize battlefield injury</a:t>
                      </a:r>
                      <a:r>
                        <a:rPr lang="en-US" sz="800" baseline="0" dirty="0">
                          <a:solidFill>
                            <a:schemeClr val="tx1"/>
                          </a:solidFill>
                        </a:rPr>
                        <a:t> survival functional recovery rates</a:t>
                      </a:r>
                      <a:endParaRPr lang="en-US" sz="800"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extLst>
                  <a:ext uri="{0D108BD9-81ED-4DB2-BD59-A6C34878D82A}">
                    <a16:rowId xmlns:a16="http://schemas.microsoft.com/office/drawing/2014/main" val="10001"/>
                  </a:ext>
                </a:extLst>
              </a:tr>
            </a:tbl>
          </a:graphicData>
        </a:graphic>
      </p:graphicFrame>
      <p:pic>
        <p:nvPicPr>
          <p:cNvPr id="41" name="Picture 40">
            <a:extLst>
              <a:ext uri="{FF2B5EF4-FFF2-40B4-BE49-F238E27FC236}">
                <a16:creationId xmlns:a16="http://schemas.microsoft.com/office/drawing/2014/main" id="{EB810A3B-B349-E434-EEA2-DAF6FB5AFAED}"/>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297596" y="1403435"/>
            <a:ext cx="1389204" cy="697838"/>
          </a:xfrm>
          <a:prstGeom prst="rect">
            <a:avLst/>
          </a:prstGeom>
        </p:spPr>
      </p:pic>
      <p:sp>
        <p:nvSpPr>
          <p:cNvPr id="42" name="TextBox 41">
            <a:extLst>
              <a:ext uri="{FF2B5EF4-FFF2-40B4-BE49-F238E27FC236}">
                <a16:creationId xmlns:a16="http://schemas.microsoft.com/office/drawing/2014/main" id="{8C353CFB-A802-71E4-A55A-4B564BF38247}"/>
              </a:ext>
            </a:extLst>
          </p:cNvPr>
          <p:cNvSpPr txBox="1"/>
          <p:nvPr/>
        </p:nvSpPr>
        <p:spPr>
          <a:xfrm>
            <a:off x="4572000" y="2927434"/>
            <a:ext cx="1423240" cy="523220"/>
          </a:xfrm>
          <a:prstGeom prst="rect">
            <a:avLst/>
          </a:prstGeom>
          <a:noFill/>
        </p:spPr>
        <p:txBody>
          <a:bodyPr wrap="square" lIns="9144" rIns="9144" numCol="1" rtlCol="0">
            <a:spAutoFit/>
          </a:bodyPr>
          <a:lstStyle/>
          <a:p>
            <a:pPr marL="88104" indent="-88104" defTabSz="914378">
              <a:buFont typeface="Arial" panose="020B0604020202020204" pitchFamily="34" charset="0"/>
              <a:buChar char="•"/>
            </a:pPr>
            <a:r>
              <a:rPr lang="en-US" sz="700" dirty="0">
                <a:solidFill>
                  <a:srgbClr val="283446"/>
                </a:solidFill>
                <a:latin typeface="Calibri" panose="020F0502020204030204"/>
              </a:rPr>
              <a:t>TRICARE Young Adult</a:t>
            </a:r>
          </a:p>
          <a:p>
            <a:pPr marL="88104" indent="-88104" defTabSz="914378">
              <a:buFont typeface="Arial" panose="020B0604020202020204" pitchFamily="34" charset="0"/>
              <a:buChar char="•"/>
            </a:pPr>
            <a:r>
              <a:rPr lang="en-US" sz="700" dirty="0">
                <a:solidFill>
                  <a:srgbClr val="283446"/>
                </a:solidFill>
                <a:latin typeface="Calibri" panose="020F0502020204030204"/>
              </a:rPr>
              <a:t>TRICARE Dental Program</a:t>
            </a:r>
          </a:p>
          <a:p>
            <a:pPr marL="88104" indent="-88104" defTabSz="914378">
              <a:buFont typeface="Arial" panose="020B0604020202020204" pitchFamily="34" charset="0"/>
              <a:buChar char="•"/>
            </a:pPr>
            <a:r>
              <a:rPr lang="en-US" sz="700" dirty="0">
                <a:solidFill>
                  <a:srgbClr val="283446"/>
                </a:solidFill>
                <a:latin typeface="Calibri" panose="020F0502020204030204"/>
              </a:rPr>
              <a:t>Federal Employee Dental &amp; Vision Insurance Plan (FEDVIP)</a:t>
            </a:r>
          </a:p>
        </p:txBody>
      </p:sp>
      <p:graphicFrame>
        <p:nvGraphicFramePr>
          <p:cNvPr id="43" name="Chart 42">
            <a:extLst>
              <a:ext uri="{FF2B5EF4-FFF2-40B4-BE49-F238E27FC236}">
                <a16:creationId xmlns:a16="http://schemas.microsoft.com/office/drawing/2014/main" id="{08026025-9DD6-C898-5FC7-C7D9692E250D}"/>
              </a:ext>
            </a:extLst>
          </p:cNvPr>
          <p:cNvGraphicFramePr/>
          <p:nvPr>
            <p:extLst>
              <p:ext uri="{D42A27DB-BD31-4B8C-83A1-F6EECF244321}">
                <p14:modId xmlns:p14="http://schemas.microsoft.com/office/powerpoint/2010/main" val="4283024062"/>
              </p:ext>
            </p:extLst>
          </p:nvPr>
        </p:nvGraphicFramePr>
        <p:xfrm>
          <a:off x="3393926" y="1192752"/>
          <a:ext cx="2397275" cy="1399763"/>
        </p:xfrm>
        <a:graphic>
          <a:graphicData uri="http://schemas.openxmlformats.org/drawingml/2006/chart">
            <c:chart xmlns:c="http://schemas.openxmlformats.org/drawingml/2006/chart" xmlns:r="http://schemas.openxmlformats.org/officeDocument/2006/relationships" r:id="rId4"/>
          </a:graphicData>
        </a:graphic>
      </p:graphicFrame>
      <p:grpSp>
        <p:nvGrpSpPr>
          <p:cNvPr id="44" name="Group 43">
            <a:extLst>
              <a:ext uri="{FF2B5EF4-FFF2-40B4-BE49-F238E27FC236}">
                <a16:creationId xmlns:a16="http://schemas.microsoft.com/office/drawing/2014/main" id="{A5C7BA9F-2354-26B2-F368-B49228D00700}"/>
              </a:ext>
            </a:extLst>
          </p:cNvPr>
          <p:cNvGrpSpPr/>
          <p:nvPr/>
        </p:nvGrpSpPr>
        <p:grpSpPr>
          <a:xfrm>
            <a:off x="4038600" y="1647874"/>
            <a:ext cx="829090" cy="557746"/>
            <a:chOff x="5126259" y="1200306"/>
            <a:chExt cx="1019576" cy="743663"/>
          </a:xfrm>
        </p:grpSpPr>
        <p:sp>
          <p:nvSpPr>
            <p:cNvPr id="45" name="TextBox 44">
              <a:extLst>
                <a:ext uri="{FF2B5EF4-FFF2-40B4-BE49-F238E27FC236}">
                  <a16:creationId xmlns:a16="http://schemas.microsoft.com/office/drawing/2014/main" id="{6EA7834E-A9A6-BFDE-F536-4903A5686E15}"/>
                </a:ext>
              </a:extLst>
            </p:cNvPr>
            <p:cNvSpPr txBox="1"/>
            <p:nvPr/>
          </p:nvSpPr>
          <p:spPr>
            <a:xfrm>
              <a:off x="5216645" y="1200306"/>
              <a:ext cx="868176" cy="348814"/>
            </a:xfrm>
            <a:prstGeom prst="rect">
              <a:avLst/>
            </a:prstGeom>
            <a:noFill/>
          </p:spPr>
          <p:txBody>
            <a:bodyPr wrap="square" rtlCol="0">
              <a:spAutoFit/>
            </a:bodyPr>
            <a:lstStyle/>
            <a:p>
              <a:pPr algn="ctr" defTabSz="914378"/>
              <a:r>
                <a:rPr lang="en-US" sz="1100" dirty="0">
                  <a:solidFill>
                    <a:prstClr val="black"/>
                  </a:solidFill>
                  <a:latin typeface="Calibri" panose="020F0502020204030204"/>
                </a:rPr>
                <a:t>9.5M</a:t>
              </a:r>
            </a:p>
          </p:txBody>
        </p:sp>
        <p:sp>
          <p:nvSpPr>
            <p:cNvPr id="46" name="TextBox 45">
              <a:extLst>
                <a:ext uri="{FF2B5EF4-FFF2-40B4-BE49-F238E27FC236}">
                  <a16:creationId xmlns:a16="http://schemas.microsoft.com/office/drawing/2014/main" id="{EEB74AB0-AF24-F4F6-9F51-94BF4967A26A}"/>
                </a:ext>
              </a:extLst>
            </p:cNvPr>
            <p:cNvSpPr txBox="1"/>
            <p:nvPr/>
          </p:nvSpPr>
          <p:spPr>
            <a:xfrm>
              <a:off x="5126259" y="1451525"/>
              <a:ext cx="1019576" cy="492444"/>
            </a:xfrm>
            <a:prstGeom prst="rect">
              <a:avLst/>
            </a:prstGeom>
            <a:noFill/>
          </p:spPr>
          <p:txBody>
            <a:bodyPr wrap="square" rtlCol="0">
              <a:spAutoFit/>
            </a:bodyPr>
            <a:lstStyle/>
            <a:p>
              <a:pPr algn="ctr" defTabSz="914378"/>
              <a:r>
                <a:rPr lang="en-US" sz="900" dirty="0">
                  <a:solidFill>
                    <a:srgbClr val="582831">
                      <a:lumMod val="75000"/>
                    </a:srgbClr>
                  </a:solidFill>
                  <a:latin typeface="Calibri" panose="020F0502020204030204"/>
                </a:rPr>
                <a:t>Eligible</a:t>
              </a:r>
              <a:r>
                <a:rPr lang="en-US" sz="900" dirty="0">
                  <a:solidFill>
                    <a:prstClr val="black"/>
                  </a:solidFill>
                  <a:latin typeface="Calibri" panose="020F0502020204030204"/>
                </a:rPr>
                <a:t> </a:t>
              </a:r>
            </a:p>
            <a:p>
              <a:pPr algn="ctr" defTabSz="914378"/>
              <a:r>
                <a:rPr lang="en-US" sz="900" dirty="0">
                  <a:solidFill>
                    <a:prstClr val="black"/>
                  </a:solidFill>
                  <a:latin typeface="Calibri" panose="020F0502020204030204"/>
                </a:rPr>
                <a:t>Beneficiaries</a:t>
              </a:r>
            </a:p>
          </p:txBody>
        </p:sp>
      </p:grpSp>
      <p:sp>
        <p:nvSpPr>
          <p:cNvPr id="47" name="TextBox 46">
            <a:extLst>
              <a:ext uri="{FF2B5EF4-FFF2-40B4-BE49-F238E27FC236}">
                <a16:creationId xmlns:a16="http://schemas.microsoft.com/office/drawing/2014/main" id="{C0398A69-18FB-0F67-2718-E179B3B95E0A}"/>
              </a:ext>
            </a:extLst>
          </p:cNvPr>
          <p:cNvSpPr txBox="1"/>
          <p:nvPr/>
        </p:nvSpPr>
        <p:spPr>
          <a:xfrm>
            <a:off x="4977562" y="1238153"/>
            <a:ext cx="847187" cy="338554"/>
          </a:xfrm>
          <a:prstGeom prst="rect">
            <a:avLst/>
          </a:prstGeom>
          <a:noFill/>
        </p:spPr>
        <p:txBody>
          <a:bodyPr wrap="square" rtlCol="0">
            <a:spAutoFit/>
          </a:bodyPr>
          <a:lstStyle/>
          <a:p>
            <a:pPr defTabSz="914378"/>
            <a:r>
              <a:rPr lang="en-US" sz="800" dirty="0">
                <a:solidFill>
                  <a:srgbClr val="283446"/>
                </a:solidFill>
                <a:latin typeface="Calibri" panose="020F0502020204030204"/>
              </a:rPr>
              <a:t>2.09 M </a:t>
            </a:r>
            <a:br>
              <a:rPr lang="en-US" sz="800" dirty="0">
                <a:solidFill>
                  <a:srgbClr val="283446"/>
                </a:solidFill>
                <a:latin typeface="Calibri" panose="020F0502020204030204"/>
              </a:rPr>
            </a:br>
            <a:r>
              <a:rPr lang="en-US" sz="800" dirty="0">
                <a:solidFill>
                  <a:srgbClr val="283446"/>
                </a:solidFill>
                <a:latin typeface="Calibri" panose="020F0502020204030204"/>
              </a:rPr>
              <a:t>TRICARE Select</a:t>
            </a:r>
          </a:p>
        </p:txBody>
      </p:sp>
      <p:sp>
        <p:nvSpPr>
          <p:cNvPr id="48" name="TextBox 47">
            <a:extLst>
              <a:ext uri="{FF2B5EF4-FFF2-40B4-BE49-F238E27FC236}">
                <a16:creationId xmlns:a16="http://schemas.microsoft.com/office/drawing/2014/main" id="{AA122A55-1E84-903B-E52C-B8F09BCC73E4}"/>
              </a:ext>
            </a:extLst>
          </p:cNvPr>
          <p:cNvSpPr txBox="1"/>
          <p:nvPr/>
        </p:nvSpPr>
        <p:spPr>
          <a:xfrm>
            <a:off x="4953000" y="2374984"/>
            <a:ext cx="847187" cy="264688"/>
          </a:xfrm>
          <a:prstGeom prst="rect">
            <a:avLst/>
          </a:prstGeom>
          <a:noFill/>
        </p:spPr>
        <p:txBody>
          <a:bodyPr wrap="square" lIns="9144" tIns="9144" rIns="9144" bIns="9144" rtlCol="0">
            <a:spAutoFit/>
          </a:bodyPr>
          <a:lstStyle/>
          <a:p>
            <a:pPr defTabSz="914378"/>
            <a:r>
              <a:rPr lang="en-US" sz="800" dirty="0">
                <a:solidFill>
                  <a:srgbClr val="283446"/>
                </a:solidFill>
                <a:latin typeface="Calibri" panose="020F0502020204030204"/>
              </a:rPr>
              <a:t>2.54 M </a:t>
            </a:r>
          </a:p>
          <a:p>
            <a:pPr defTabSz="914378"/>
            <a:r>
              <a:rPr lang="en-US" sz="800" dirty="0">
                <a:solidFill>
                  <a:srgbClr val="283446"/>
                </a:solidFill>
                <a:latin typeface="Calibri" panose="020F0502020204030204"/>
              </a:rPr>
              <a:t>Medicare-Eligible</a:t>
            </a:r>
          </a:p>
        </p:txBody>
      </p:sp>
      <p:sp>
        <p:nvSpPr>
          <p:cNvPr id="49" name="TextBox 48">
            <a:extLst>
              <a:ext uri="{FF2B5EF4-FFF2-40B4-BE49-F238E27FC236}">
                <a16:creationId xmlns:a16="http://schemas.microsoft.com/office/drawing/2014/main" id="{B0370273-1E8F-8FEA-3F32-AB93545717B3}"/>
              </a:ext>
            </a:extLst>
          </p:cNvPr>
          <p:cNvSpPr txBox="1"/>
          <p:nvPr/>
        </p:nvSpPr>
        <p:spPr>
          <a:xfrm>
            <a:off x="3317951" y="1251035"/>
            <a:ext cx="803911" cy="338554"/>
          </a:xfrm>
          <a:prstGeom prst="rect">
            <a:avLst/>
          </a:prstGeom>
          <a:noFill/>
        </p:spPr>
        <p:txBody>
          <a:bodyPr wrap="square" rtlCol="0">
            <a:spAutoFit/>
          </a:bodyPr>
          <a:lstStyle/>
          <a:p>
            <a:pPr defTabSz="914378"/>
            <a:r>
              <a:rPr lang="en-US" sz="800" dirty="0">
                <a:solidFill>
                  <a:srgbClr val="283446"/>
                </a:solidFill>
                <a:latin typeface="Calibri" panose="020F0502020204030204"/>
              </a:rPr>
              <a:t>4.38 M </a:t>
            </a:r>
          </a:p>
          <a:p>
            <a:pPr defTabSz="914378"/>
            <a:r>
              <a:rPr lang="en-US" sz="800" dirty="0">
                <a:solidFill>
                  <a:srgbClr val="283446"/>
                </a:solidFill>
                <a:latin typeface="Calibri" panose="020F0502020204030204"/>
              </a:rPr>
              <a:t>TRICARE Prime</a:t>
            </a:r>
          </a:p>
        </p:txBody>
      </p:sp>
      <p:sp>
        <p:nvSpPr>
          <p:cNvPr id="50" name="TextBox 49">
            <a:extLst>
              <a:ext uri="{FF2B5EF4-FFF2-40B4-BE49-F238E27FC236}">
                <a16:creationId xmlns:a16="http://schemas.microsoft.com/office/drawing/2014/main" id="{1FDBCAB6-8CE3-5D2B-9DF7-B49449B044B8}"/>
              </a:ext>
            </a:extLst>
          </p:cNvPr>
          <p:cNvSpPr txBox="1"/>
          <p:nvPr/>
        </p:nvSpPr>
        <p:spPr>
          <a:xfrm>
            <a:off x="5155207" y="1731630"/>
            <a:ext cx="725312" cy="338554"/>
          </a:xfrm>
          <a:prstGeom prst="rect">
            <a:avLst/>
          </a:prstGeom>
          <a:noFill/>
        </p:spPr>
        <p:txBody>
          <a:bodyPr wrap="square" lIns="9144" rIns="9144" rtlCol="0">
            <a:spAutoFit/>
          </a:bodyPr>
          <a:lstStyle/>
          <a:p>
            <a:pPr defTabSz="914378"/>
            <a:r>
              <a:rPr lang="en-US" sz="800" dirty="0">
                <a:solidFill>
                  <a:srgbClr val="283446"/>
                </a:solidFill>
                <a:latin typeface="Calibri" panose="020F0502020204030204" pitchFamily="34" charset="0"/>
                <a:cs typeface="Calibri" panose="020F0502020204030204" pitchFamily="34" charset="0"/>
              </a:rPr>
              <a:t>433K</a:t>
            </a:r>
          </a:p>
          <a:p>
            <a:pPr defTabSz="914378"/>
            <a:r>
              <a:rPr lang="en-US" sz="800" dirty="0">
                <a:solidFill>
                  <a:srgbClr val="283446"/>
                </a:solidFill>
                <a:latin typeface="Calibri" panose="020F0502020204030204" pitchFamily="34" charset="0"/>
                <a:cs typeface="Calibri" panose="020F0502020204030204" pitchFamily="34" charset="0"/>
              </a:rPr>
              <a:t> Direct Care Only</a:t>
            </a:r>
          </a:p>
        </p:txBody>
      </p:sp>
      <p:sp>
        <p:nvSpPr>
          <p:cNvPr id="51" name="TextBox 50">
            <a:extLst>
              <a:ext uri="{FF2B5EF4-FFF2-40B4-BE49-F238E27FC236}">
                <a16:creationId xmlns:a16="http://schemas.microsoft.com/office/drawing/2014/main" id="{940EAA13-56BD-7175-A8DD-64FC5BC53B06}"/>
              </a:ext>
            </a:extLst>
          </p:cNvPr>
          <p:cNvSpPr txBox="1"/>
          <p:nvPr/>
        </p:nvSpPr>
        <p:spPr>
          <a:xfrm>
            <a:off x="7920579" y="2038896"/>
            <a:ext cx="381000" cy="184666"/>
          </a:xfrm>
          <a:prstGeom prst="rect">
            <a:avLst/>
          </a:prstGeom>
          <a:noFill/>
        </p:spPr>
        <p:txBody>
          <a:bodyPr wrap="square" lIns="9144" rIns="9144">
            <a:spAutoFit/>
          </a:bodyPr>
          <a:lstStyle/>
          <a:p>
            <a:pPr marL="0" lvl="1" algn="ctr" defTabSz="914378"/>
            <a:r>
              <a:rPr lang="en-US" sz="600" dirty="0">
                <a:solidFill>
                  <a:srgbClr val="283446"/>
                </a:solidFill>
                <a:latin typeface="Calibri" panose="020F0502020204030204"/>
              </a:rPr>
              <a:t>T2017</a:t>
            </a:r>
          </a:p>
        </p:txBody>
      </p:sp>
      <p:sp>
        <p:nvSpPr>
          <p:cNvPr id="3" name="Slide Number Placeholder 2">
            <a:extLst>
              <a:ext uri="{FF2B5EF4-FFF2-40B4-BE49-F238E27FC236}">
                <a16:creationId xmlns:a16="http://schemas.microsoft.com/office/drawing/2014/main" id="{CC2866DB-80C0-C8B9-3F2F-8898E1437ADF}"/>
              </a:ext>
            </a:extLst>
          </p:cNvPr>
          <p:cNvSpPr>
            <a:spLocks noGrp="1"/>
          </p:cNvSpPr>
          <p:nvPr>
            <p:ph type="sldNum" sz="quarter" idx="4"/>
          </p:nvPr>
        </p:nvSpPr>
        <p:spPr>
          <a:xfrm>
            <a:off x="6934200" y="133351"/>
            <a:ext cx="2057400" cy="274637"/>
          </a:xfrm>
        </p:spPr>
        <p:txBody>
          <a:bodyPr/>
          <a:lstStyle/>
          <a:p>
            <a:pPr algn="r" defTabSz="914378">
              <a:defRPr/>
            </a:pPr>
            <a:fld id="{B8EC6C1D-B94A-4A9A-BD8D-A546578E37EF}" type="slidenum">
              <a:rPr lang="en-US" sz="1200">
                <a:solidFill>
                  <a:srgbClr val="283446">
                    <a:tint val="75000"/>
                  </a:srgbClr>
                </a:solidFill>
                <a:latin typeface="Franklin Gothic Book" panose="020B0503020102020204"/>
              </a:rPr>
              <a:pPr algn="r" defTabSz="914378">
                <a:defRPr/>
              </a:pPr>
              <a:t>5</a:t>
            </a:fld>
            <a:endParaRPr lang="en-US" sz="1200" dirty="0">
              <a:solidFill>
                <a:srgbClr val="283446">
                  <a:tint val="75000"/>
                </a:srgbClr>
              </a:solidFill>
              <a:latin typeface="Franklin Gothic Book" panose="020B0503020102020204"/>
            </a:endParaRPr>
          </a:p>
        </p:txBody>
      </p:sp>
    </p:spTree>
    <p:extLst>
      <p:ext uri="{BB962C8B-B14F-4D97-AF65-F5344CB8AC3E}">
        <p14:creationId xmlns:p14="http://schemas.microsoft.com/office/powerpoint/2010/main" val="580524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D1992-F8E5-ADAB-5797-7DD7A84D6DE7}"/>
              </a:ext>
            </a:extLst>
          </p:cNvPr>
          <p:cNvSpPr>
            <a:spLocks noGrp="1"/>
          </p:cNvSpPr>
          <p:nvPr>
            <p:ph type="title"/>
          </p:nvPr>
        </p:nvSpPr>
        <p:spPr>
          <a:xfrm>
            <a:off x="457200" y="304368"/>
            <a:ext cx="8229600" cy="438582"/>
          </a:xfrm>
        </p:spPr>
        <p:txBody>
          <a:bodyPr/>
          <a:lstStyle/>
          <a:p>
            <a:r>
              <a:rPr lang="en-US" b="1" dirty="0">
                <a:solidFill>
                  <a:srgbClr val="051C47"/>
                </a:solidFill>
                <a:latin typeface="Franklin Gothic Book" panose="020B0503020102020204" pitchFamily="34" charset="0"/>
              </a:rPr>
              <a:t>Keep Up With TRICARE News and Updates</a:t>
            </a:r>
            <a:endParaRPr lang="en-US" dirty="0"/>
          </a:p>
        </p:txBody>
      </p:sp>
      <p:sp>
        <p:nvSpPr>
          <p:cNvPr id="3" name="Content Placeholder 2">
            <a:extLst>
              <a:ext uri="{FF2B5EF4-FFF2-40B4-BE49-F238E27FC236}">
                <a16:creationId xmlns:a16="http://schemas.microsoft.com/office/drawing/2014/main" id="{33AAB2BB-601E-F601-27F7-6858DF298EFA}"/>
              </a:ext>
            </a:extLst>
          </p:cNvPr>
          <p:cNvSpPr>
            <a:spLocks noGrp="1"/>
          </p:cNvSpPr>
          <p:nvPr>
            <p:ph sz="half" idx="1"/>
          </p:nvPr>
        </p:nvSpPr>
        <p:spPr>
          <a:xfrm>
            <a:off x="457200" y="1154916"/>
            <a:ext cx="4038600" cy="3626634"/>
          </a:xfrm>
        </p:spPr>
        <p:txBody>
          <a:bodyPr/>
          <a:lstStyle/>
          <a:p>
            <a:pPr marL="257175" indent="-257175">
              <a:spcBef>
                <a:spcPts val="450"/>
              </a:spcBef>
              <a:spcAft>
                <a:spcPts val="900"/>
              </a:spcAft>
              <a:buClr>
                <a:srgbClr val="582831"/>
              </a:buClr>
              <a:buFont typeface="Arial" panose="020B0604020202020204" pitchFamily="34" charset="0"/>
              <a:buChar char="•"/>
            </a:pPr>
            <a:r>
              <a:rPr lang="en-US" dirty="0"/>
              <a:t>TRICARE Region Changes</a:t>
            </a:r>
            <a:br>
              <a:rPr lang="en-US" dirty="0"/>
            </a:br>
            <a:r>
              <a:rPr lang="en-US" b="1" dirty="0">
                <a:hlinkClick r:id="rId3"/>
              </a:rPr>
              <a:t>www.tricare.mil/changes</a:t>
            </a:r>
            <a:endParaRPr lang="en-US" b="1" dirty="0"/>
          </a:p>
          <a:p>
            <a:pPr marL="257175" indent="-257175">
              <a:spcBef>
                <a:spcPts val="450"/>
              </a:spcBef>
              <a:spcAft>
                <a:spcPts val="900"/>
              </a:spcAft>
              <a:buClr>
                <a:srgbClr val="582831"/>
              </a:buClr>
              <a:buFont typeface="Arial" panose="020B0604020202020204" pitchFamily="34" charset="0"/>
              <a:buChar char="•"/>
            </a:pPr>
            <a:r>
              <a:rPr lang="en-US" dirty="0"/>
              <a:t>TRICARE Open Season</a:t>
            </a:r>
            <a:br>
              <a:rPr lang="en-US" b="1" dirty="0"/>
            </a:br>
            <a:r>
              <a:rPr lang="en-US" b="1" dirty="0">
                <a:hlinkClick r:id="rId4"/>
              </a:rPr>
              <a:t>www.tricare.mil/OpenSeason</a:t>
            </a:r>
            <a:r>
              <a:rPr lang="en-US" b="1" dirty="0"/>
              <a:t> </a:t>
            </a:r>
          </a:p>
          <a:p>
            <a:pPr marL="257175" indent="-257175">
              <a:spcBef>
                <a:spcPts val="450"/>
              </a:spcBef>
              <a:spcAft>
                <a:spcPts val="900"/>
              </a:spcAft>
              <a:buClr>
                <a:srgbClr val="582831"/>
              </a:buClr>
              <a:buFont typeface="Arial" panose="020B0604020202020204" pitchFamily="34" charset="0"/>
              <a:buChar char="•"/>
            </a:pPr>
            <a:r>
              <a:rPr lang="en-US" dirty="0"/>
              <a:t>TRICARE Newsroom</a:t>
            </a:r>
            <a:br>
              <a:rPr lang="en-US" dirty="0">
                <a:solidFill>
                  <a:schemeClr val="tx1">
                    <a:lumMod val="50000"/>
                  </a:schemeClr>
                </a:solidFill>
              </a:rPr>
            </a:br>
            <a:r>
              <a:rPr lang="en-US" b="1" dirty="0">
                <a:solidFill>
                  <a:schemeClr val="tx2"/>
                </a:solidFill>
                <a:hlinkClick r:id="rId5">
                  <a:extLst>
                    <a:ext uri="{A12FA001-AC4F-418D-AE19-62706E023703}">
                      <ahyp:hlinkClr xmlns:ahyp="http://schemas.microsoft.com/office/drawing/2018/hyperlinkcolor" val="tx"/>
                    </a:ext>
                  </a:extLst>
                </a:hlinkClick>
              </a:rPr>
              <a:t>https://newsroom.tricare.mil</a:t>
            </a:r>
            <a:r>
              <a:rPr lang="en-US" b="1" dirty="0">
                <a:solidFill>
                  <a:schemeClr val="tx2"/>
                </a:solidFill>
              </a:rPr>
              <a:t> </a:t>
            </a:r>
          </a:p>
          <a:p>
            <a:pPr marL="257175" indent="-257175">
              <a:spcBef>
                <a:spcPts val="450"/>
              </a:spcBef>
              <a:spcAft>
                <a:spcPts val="900"/>
              </a:spcAft>
              <a:buClr>
                <a:srgbClr val="582831"/>
              </a:buClr>
              <a:buFont typeface="Arial" panose="020B0604020202020204" pitchFamily="34" charset="0"/>
              <a:buChar char="•"/>
            </a:pPr>
            <a:r>
              <a:rPr lang="en-US" dirty="0"/>
              <a:t>TRICARE Newsletters </a:t>
            </a:r>
            <a:br>
              <a:rPr lang="en-US" dirty="0">
                <a:solidFill>
                  <a:schemeClr val="tx1">
                    <a:lumMod val="50000"/>
                  </a:schemeClr>
                </a:solidFill>
              </a:rPr>
            </a:br>
            <a:r>
              <a:rPr lang="en-US" b="1" dirty="0">
                <a:hlinkClick r:id="rId6"/>
              </a:rPr>
              <a:t>www.tricare.mil/newsletters</a:t>
            </a:r>
            <a:endParaRPr lang="en-US" b="1" dirty="0"/>
          </a:p>
          <a:p>
            <a:pPr marL="257175" indent="-257175">
              <a:spcBef>
                <a:spcPts val="450"/>
              </a:spcBef>
              <a:spcAft>
                <a:spcPts val="900"/>
              </a:spcAft>
              <a:buClr>
                <a:srgbClr val="582831"/>
              </a:buClr>
              <a:buFont typeface="Arial" panose="020B0604020202020204" pitchFamily="34" charset="0"/>
              <a:buChar char="•"/>
            </a:pPr>
            <a:r>
              <a:rPr lang="en-US" dirty="0"/>
              <a:t>TRICARE Webinars</a:t>
            </a:r>
            <a:br>
              <a:rPr lang="en-US" dirty="0"/>
            </a:br>
            <a:r>
              <a:rPr lang="en-US" b="1" dirty="0">
                <a:hlinkClick r:id="rId7"/>
              </a:rPr>
              <a:t>www.tricare.mil/webinars</a:t>
            </a:r>
            <a:r>
              <a:rPr lang="en-US" b="1" dirty="0"/>
              <a:t> </a:t>
            </a:r>
          </a:p>
          <a:p>
            <a:endParaRPr lang="en-US" dirty="0"/>
          </a:p>
        </p:txBody>
      </p:sp>
      <p:sp>
        <p:nvSpPr>
          <p:cNvPr id="5" name="Content Placeholder 7">
            <a:extLst>
              <a:ext uri="{FF2B5EF4-FFF2-40B4-BE49-F238E27FC236}">
                <a16:creationId xmlns:a16="http://schemas.microsoft.com/office/drawing/2014/main" id="{C3419360-B68A-B3AF-1E62-74203C83076E}"/>
              </a:ext>
              <a:ext uri="{C183D7F6-B498-43B3-948B-1728B52AA6E4}">
                <adec:decorative xmlns:adec="http://schemas.microsoft.com/office/drawing/2017/decorative" val="0"/>
              </a:ext>
            </a:extLst>
          </p:cNvPr>
          <p:cNvSpPr txBox="1">
            <a:spLocks/>
          </p:cNvSpPr>
          <p:nvPr/>
        </p:nvSpPr>
        <p:spPr>
          <a:xfrm>
            <a:off x="4686300" y="1130088"/>
            <a:ext cx="4000500" cy="3339528"/>
          </a:xfrm>
          <a:prstGeom prst="round2DiagRect">
            <a:avLst>
              <a:gd name="adj1" fmla="val 12049"/>
              <a:gd name="adj2" fmla="val 0"/>
            </a:avLst>
          </a:prstGeom>
          <a:solidFill>
            <a:srgbClr val="CBDFF3"/>
          </a:solidFill>
          <a:effectLst>
            <a:outerShdw blurRad="50800" dist="38100" dir="2700000" algn="tl" rotWithShape="0">
              <a:prstClr val="black">
                <a:alpha val="40000"/>
              </a:prstClr>
            </a:outerShdw>
          </a:effectLst>
        </p:spPr>
        <p:txBody>
          <a:bodyPr lIns="137160" tIns="137160" rIns="137160" bIns="137160">
            <a:normAutofit/>
          </a:bodyPr>
          <a:lstStyle>
            <a:lvl1pPr marL="342900" indent="-342900" algn="l" defTabSz="457200" rtl="0" eaLnBrk="1" latinLnBrk="0" hangingPunct="1">
              <a:spcBef>
                <a:spcPct val="20000"/>
              </a:spcBef>
              <a:buClr>
                <a:schemeClr val="accent2">
                  <a:lumMod val="75000"/>
                </a:schemeClr>
              </a:buClr>
              <a:buFont typeface="Arial"/>
              <a:buChar char="•"/>
              <a:defRPr sz="2800" b="0" i="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b="0" i="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b="0" i="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lgn="ctr">
              <a:buNone/>
            </a:pPr>
            <a:r>
              <a:rPr lang="en-US" sz="1800" b="1" dirty="0">
                <a:solidFill>
                  <a:schemeClr val="tx1">
                    <a:lumMod val="50000"/>
                  </a:schemeClr>
                </a:solidFill>
                <a:latin typeface="+mn-lt"/>
              </a:rPr>
              <a:t>Connect With Us!</a:t>
            </a:r>
          </a:p>
          <a:p>
            <a:pPr marL="68580" indent="0" algn="ctr">
              <a:buNone/>
            </a:pPr>
            <a:endParaRPr lang="en-US" sz="1800" dirty="0">
              <a:solidFill>
                <a:schemeClr val="tx1">
                  <a:lumMod val="50000"/>
                </a:schemeClr>
              </a:solidFill>
              <a:latin typeface="+mn-lt"/>
            </a:endParaRPr>
          </a:p>
          <a:p>
            <a:pPr marL="68580" indent="0" algn="ctr">
              <a:buNone/>
            </a:pPr>
            <a:endParaRPr lang="en-US" sz="1800" dirty="0">
              <a:latin typeface="+mn-lt"/>
            </a:endParaRPr>
          </a:p>
          <a:p>
            <a:pPr marL="68580" indent="0">
              <a:buNone/>
            </a:pPr>
            <a:endParaRPr lang="en-US" sz="1800" dirty="0">
              <a:latin typeface="+mn-lt"/>
            </a:endParaRPr>
          </a:p>
          <a:p>
            <a:pPr marL="68580" indent="0" algn="ctr">
              <a:buNone/>
            </a:pPr>
            <a:endParaRPr lang="en-US" sz="1800" dirty="0">
              <a:latin typeface="+mn-lt"/>
            </a:endParaRPr>
          </a:p>
        </p:txBody>
      </p:sp>
      <p:pic>
        <p:nvPicPr>
          <p:cNvPr id="6" name="Picture 5" descr="Facebook icon">
            <a:extLst>
              <a:ext uri="{FF2B5EF4-FFF2-40B4-BE49-F238E27FC236}">
                <a16:creationId xmlns:a16="http://schemas.microsoft.com/office/drawing/2014/main" id="{5A957BAA-3660-BC59-7708-7075857BF67A}"/>
              </a:ext>
              <a:ext uri="{C183D7F6-B498-43B3-948B-1728B52AA6E4}">
                <adec:decorative xmlns:adec="http://schemas.microsoft.com/office/drawing/2017/decorative" val="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043197" y="1853169"/>
            <a:ext cx="411480" cy="411480"/>
          </a:xfrm>
          <a:prstGeom prst="rect">
            <a:avLst/>
          </a:prstGeom>
          <a:effectLst>
            <a:outerShdw blurRad="50800" dist="38100" dir="2700000" algn="tl" rotWithShape="0">
              <a:prstClr val="black">
                <a:alpha val="40000"/>
              </a:prstClr>
            </a:outerShdw>
          </a:effectLst>
        </p:spPr>
      </p:pic>
      <p:sp>
        <p:nvSpPr>
          <p:cNvPr id="10" name="Content Placeholder 7">
            <a:extLst>
              <a:ext uri="{FF2B5EF4-FFF2-40B4-BE49-F238E27FC236}">
                <a16:creationId xmlns:a16="http://schemas.microsoft.com/office/drawing/2014/main" id="{D7AD8C93-5579-E422-3BEA-9CFE14F17655}"/>
              </a:ext>
            </a:extLst>
          </p:cNvPr>
          <p:cNvSpPr txBox="1">
            <a:spLocks/>
          </p:cNvSpPr>
          <p:nvPr/>
        </p:nvSpPr>
        <p:spPr>
          <a:xfrm>
            <a:off x="5657850" y="1884500"/>
            <a:ext cx="2857500" cy="314325"/>
          </a:xfrm>
          <a:prstGeom prst="rect">
            <a:avLst/>
          </a:prstGeom>
        </p:spPr>
        <p:txBody>
          <a:bodyPr>
            <a:noAutofit/>
          </a:bodyPr>
          <a:lstStyle>
            <a:lvl1pPr marL="342900" indent="-342900" algn="l" defTabSz="457200" rtl="0" eaLnBrk="1" latinLnBrk="0" hangingPunct="1">
              <a:spcBef>
                <a:spcPct val="20000"/>
              </a:spcBef>
              <a:buClr>
                <a:schemeClr val="accent2">
                  <a:lumMod val="75000"/>
                </a:schemeClr>
              </a:buClr>
              <a:buFont typeface="Arial"/>
              <a:buChar char="•"/>
              <a:defRPr sz="2800" b="0" i="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b="0" i="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b="0" i="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50"/>
              </a:spcAft>
              <a:buClrTx/>
              <a:buNone/>
            </a:pPr>
            <a:r>
              <a:rPr lang="en-US" sz="1650" b="1" dirty="0">
                <a:solidFill>
                  <a:srgbClr val="000000"/>
                </a:solidFill>
                <a:latin typeface="+mn-lt"/>
                <a:cs typeface="Calibri"/>
                <a:hlinkClick r:id="rId9"/>
              </a:rPr>
              <a:t>facebook.com/TRICARE</a:t>
            </a:r>
            <a:endParaRPr lang="en-US" sz="1650" b="1" dirty="0">
              <a:solidFill>
                <a:srgbClr val="000000"/>
              </a:solidFill>
              <a:latin typeface="+mn-lt"/>
              <a:cs typeface="Calibri"/>
            </a:endParaRPr>
          </a:p>
        </p:txBody>
      </p:sp>
      <p:pic>
        <p:nvPicPr>
          <p:cNvPr id="7" name="Picture 6" descr="X icon">
            <a:extLst>
              <a:ext uri="{FF2B5EF4-FFF2-40B4-BE49-F238E27FC236}">
                <a16:creationId xmlns:a16="http://schemas.microsoft.com/office/drawing/2014/main" id="{A6323F8F-B0EB-C5DD-EE54-81DA37DCAFF7}"/>
              </a:ext>
              <a:ext uri="{C183D7F6-B498-43B3-948B-1728B52AA6E4}">
                <adec:decorative xmlns:adec="http://schemas.microsoft.com/office/drawing/2017/decorative" val="0"/>
              </a:ext>
            </a:extLst>
          </p:cNvPr>
          <p:cNvPicPr>
            <a:picLocks noChangeAspect="1"/>
          </p:cNvPicPr>
          <p:nvPr/>
        </p:nvPicPr>
        <p:blipFill>
          <a:blip r:embed="rId10"/>
          <a:stretch>
            <a:fillRect/>
          </a:stretch>
        </p:blipFill>
        <p:spPr>
          <a:xfrm>
            <a:off x="5048584" y="2510599"/>
            <a:ext cx="411480" cy="411480"/>
          </a:xfrm>
          <a:prstGeom prst="roundRect">
            <a:avLst>
              <a:gd name="adj" fmla="val 24306"/>
            </a:avLst>
          </a:prstGeom>
          <a:effectLst>
            <a:outerShdw blurRad="50800" dist="38100" dir="2700000" algn="tl" rotWithShape="0">
              <a:prstClr val="black">
                <a:alpha val="40000"/>
              </a:prstClr>
            </a:outerShdw>
          </a:effectLst>
        </p:spPr>
      </p:pic>
      <p:sp>
        <p:nvSpPr>
          <p:cNvPr id="11" name="Content Placeholder 7">
            <a:extLst>
              <a:ext uri="{FF2B5EF4-FFF2-40B4-BE49-F238E27FC236}">
                <a16:creationId xmlns:a16="http://schemas.microsoft.com/office/drawing/2014/main" id="{5ECD64AE-F69D-B7AB-3BB9-EA383BFD4590}"/>
              </a:ext>
            </a:extLst>
          </p:cNvPr>
          <p:cNvSpPr txBox="1">
            <a:spLocks/>
          </p:cNvSpPr>
          <p:nvPr/>
        </p:nvSpPr>
        <p:spPr>
          <a:xfrm>
            <a:off x="5657850" y="2537551"/>
            <a:ext cx="2857500" cy="314325"/>
          </a:xfrm>
          <a:prstGeom prst="rect">
            <a:avLst/>
          </a:prstGeom>
        </p:spPr>
        <p:txBody>
          <a:bodyPr>
            <a:noAutofit/>
          </a:bodyPr>
          <a:lstStyle>
            <a:lvl1pPr marL="342900" indent="-342900" algn="l" defTabSz="457200" rtl="0" eaLnBrk="1" latinLnBrk="0" hangingPunct="1">
              <a:spcBef>
                <a:spcPct val="20000"/>
              </a:spcBef>
              <a:buClr>
                <a:schemeClr val="accent2">
                  <a:lumMod val="75000"/>
                </a:schemeClr>
              </a:buClr>
              <a:buFont typeface="Arial"/>
              <a:buChar char="•"/>
              <a:defRPr sz="2800" b="0" i="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b="0" i="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b="0" i="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50"/>
              </a:spcAft>
              <a:buClrTx/>
              <a:buNone/>
            </a:pPr>
            <a:r>
              <a:rPr lang="en-US" sz="1650" b="1" dirty="0">
                <a:solidFill>
                  <a:srgbClr val="000000"/>
                </a:solidFill>
                <a:latin typeface="+mn-lt"/>
                <a:cs typeface="Calibri"/>
                <a:hlinkClick r:id="rId11"/>
              </a:rPr>
              <a:t>twitter.com/TRICARE</a:t>
            </a:r>
            <a:r>
              <a:rPr lang="en-US" sz="1650" b="1" dirty="0">
                <a:solidFill>
                  <a:srgbClr val="000000"/>
                </a:solidFill>
                <a:latin typeface="+mn-lt"/>
                <a:cs typeface="Calibri"/>
              </a:rPr>
              <a:t> </a:t>
            </a:r>
          </a:p>
          <a:p>
            <a:pPr marL="0" indent="0">
              <a:spcBef>
                <a:spcPts val="0"/>
              </a:spcBef>
              <a:buClrTx/>
              <a:buNone/>
            </a:pPr>
            <a:endParaRPr lang="en-US" sz="1650" b="1" dirty="0">
              <a:solidFill>
                <a:srgbClr val="000000"/>
              </a:solidFill>
              <a:latin typeface="Calibri"/>
              <a:cs typeface="Calibri"/>
            </a:endParaRPr>
          </a:p>
        </p:txBody>
      </p:sp>
      <p:pic>
        <p:nvPicPr>
          <p:cNvPr id="8" name="Picture 2" descr="Instagram icon">
            <a:extLst>
              <a:ext uri="{FF2B5EF4-FFF2-40B4-BE49-F238E27FC236}">
                <a16:creationId xmlns:a16="http://schemas.microsoft.com/office/drawing/2014/main" id="{C9C81F97-6ABB-600E-6D7D-9A91D0F3F54D}"/>
              </a:ext>
              <a:ext uri="{C183D7F6-B498-43B3-948B-1728B52AA6E4}">
                <adec:decorative xmlns:adec="http://schemas.microsoft.com/office/drawing/2017/decorative" val="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39768" y="3160589"/>
            <a:ext cx="411480" cy="4114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7">
            <a:extLst>
              <a:ext uri="{FF2B5EF4-FFF2-40B4-BE49-F238E27FC236}">
                <a16:creationId xmlns:a16="http://schemas.microsoft.com/office/drawing/2014/main" id="{0A8D400D-C28D-455C-E29C-214D159B208F}"/>
              </a:ext>
            </a:extLst>
          </p:cNvPr>
          <p:cNvSpPr txBox="1">
            <a:spLocks/>
          </p:cNvSpPr>
          <p:nvPr/>
        </p:nvSpPr>
        <p:spPr>
          <a:xfrm>
            <a:off x="5650992" y="3198281"/>
            <a:ext cx="2857500" cy="314325"/>
          </a:xfrm>
          <a:prstGeom prst="rect">
            <a:avLst/>
          </a:prstGeom>
        </p:spPr>
        <p:txBody>
          <a:bodyPr>
            <a:noAutofit/>
          </a:bodyPr>
          <a:lstStyle>
            <a:lvl1pPr marL="342900" indent="-342900" algn="l" defTabSz="457200" rtl="0" eaLnBrk="1" latinLnBrk="0" hangingPunct="1">
              <a:spcBef>
                <a:spcPct val="20000"/>
              </a:spcBef>
              <a:buClr>
                <a:schemeClr val="accent2">
                  <a:lumMod val="75000"/>
                </a:schemeClr>
              </a:buClr>
              <a:buFont typeface="Arial"/>
              <a:buChar char="•"/>
              <a:defRPr sz="2800" b="0" i="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b="0" i="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b="0" i="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50"/>
              </a:spcAft>
              <a:buClrTx/>
              <a:buNone/>
            </a:pPr>
            <a:r>
              <a:rPr lang="en-US" sz="1650" b="1" dirty="0">
                <a:solidFill>
                  <a:srgbClr val="000000"/>
                </a:solidFill>
                <a:latin typeface="+mn-lt"/>
                <a:cs typeface="Calibri"/>
                <a:hlinkClick r:id="rId13"/>
              </a:rPr>
              <a:t>instagram.com/TRICARE</a:t>
            </a:r>
            <a:r>
              <a:rPr lang="en-US" sz="1650" b="1" dirty="0">
                <a:solidFill>
                  <a:srgbClr val="000000"/>
                </a:solidFill>
                <a:latin typeface="+mn-lt"/>
                <a:cs typeface="Calibri"/>
              </a:rPr>
              <a:t> </a:t>
            </a:r>
          </a:p>
        </p:txBody>
      </p:sp>
      <p:pic>
        <p:nvPicPr>
          <p:cNvPr id="9" name="Graphic 8" descr="Email icon">
            <a:extLst>
              <a:ext uri="{FF2B5EF4-FFF2-40B4-BE49-F238E27FC236}">
                <a16:creationId xmlns:a16="http://schemas.microsoft.com/office/drawing/2014/main" id="{9946BF1E-883E-C751-1A82-78856ECE9A68}"/>
              </a:ext>
              <a:ext uri="{C183D7F6-B498-43B3-948B-1728B52AA6E4}">
                <adec:decorative xmlns:adec="http://schemas.microsoft.com/office/drawing/2017/decorative" val="0"/>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l="9626" t="2138" r="8443" b="-1096"/>
          <a:stretch/>
        </p:blipFill>
        <p:spPr>
          <a:xfrm>
            <a:off x="5066497" y="3772386"/>
            <a:ext cx="376964" cy="411480"/>
          </a:xfrm>
          <a:prstGeom prst="rect">
            <a:avLst/>
          </a:prstGeom>
          <a:effectLst>
            <a:outerShdw blurRad="50800" dist="38100" dir="2700000" algn="tl" rotWithShape="0">
              <a:schemeClr val="tx1">
                <a:alpha val="40000"/>
              </a:schemeClr>
            </a:outerShdw>
          </a:effectLst>
        </p:spPr>
      </p:pic>
      <p:sp>
        <p:nvSpPr>
          <p:cNvPr id="13" name="Content Placeholder 7">
            <a:extLst>
              <a:ext uri="{FF2B5EF4-FFF2-40B4-BE49-F238E27FC236}">
                <a16:creationId xmlns:a16="http://schemas.microsoft.com/office/drawing/2014/main" id="{004E100E-A7F1-5420-6C38-379AEB837025}"/>
              </a:ext>
            </a:extLst>
          </p:cNvPr>
          <p:cNvSpPr txBox="1">
            <a:spLocks/>
          </p:cNvSpPr>
          <p:nvPr/>
        </p:nvSpPr>
        <p:spPr>
          <a:xfrm>
            <a:off x="5657850" y="3820964"/>
            <a:ext cx="2857500" cy="314325"/>
          </a:xfrm>
          <a:prstGeom prst="rect">
            <a:avLst/>
          </a:prstGeom>
        </p:spPr>
        <p:txBody>
          <a:bodyPr>
            <a:noAutofit/>
          </a:bodyPr>
          <a:lstStyle>
            <a:lvl1pPr marL="342900" indent="-342900" algn="l" defTabSz="457200" rtl="0" eaLnBrk="1" latinLnBrk="0" hangingPunct="1">
              <a:spcBef>
                <a:spcPct val="20000"/>
              </a:spcBef>
              <a:buClr>
                <a:schemeClr val="accent2">
                  <a:lumMod val="75000"/>
                </a:schemeClr>
              </a:buClr>
              <a:buFont typeface="Arial"/>
              <a:buChar char="•"/>
              <a:defRPr sz="2800" b="0" i="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b="0" i="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b="0" i="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50"/>
              </a:spcAft>
              <a:buClrTx/>
              <a:buNone/>
            </a:pPr>
            <a:r>
              <a:rPr lang="en-US" sz="1650" b="1" dirty="0">
                <a:solidFill>
                  <a:srgbClr val="000000"/>
                </a:solidFill>
                <a:latin typeface="+mn-lt"/>
                <a:cs typeface="Calibri"/>
                <a:hlinkClick r:id="rId16"/>
              </a:rPr>
              <a:t>tricare.mil/subscriptions</a:t>
            </a:r>
            <a:endParaRPr lang="en-US" sz="1650" b="1" dirty="0">
              <a:solidFill>
                <a:srgbClr val="000000"/>
              </a:solidFill>
              <a:latin typeface="+mn-lt"/>
              <a:cs typeface="Calibri"/>
            </a:endParaRPr>
          </a:p>
        </p:txBody>
      </p:sp>
    </p:spTree>
    <p:extLst>
      <p:ext uri="{BB962C8B-B14F-4D97-AF65-F5344CB8AC3E}">
        <p14:creationId xmlns:p14="http://schemas.microsoft.com/office/powerpoint/2010/main" val="3839942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33350"/>
            <a:ext cx="8229600" cy="857250"/>
          </a:xfrm>
        </p:spPr>
        <p:txBody>
          <a:bodyPr/>
          <a:lstStyle/>
          <a:p>
            <a:pPr algn="l"/>
            <a:r>
              <a:rPr lang="en-US" altLang="en-US" dirty="0">
                <a:solidFill>
                  <a:srgbClr val="092068"/>
                </a:solidFill>
              </a:rPr>
              <a:t>TRICARE Network of Providers</a:t>
            </a:r>
            <a:endParaRPr lang="en-US" dirty="0">
              <a:solidFill>
                <a:srgbClr val="092068"/>
              </a:solidFill>
            </a:endParaRPr>
          </a:p>
        </p:txBody>
      </p:sp>
      <p:sp>
        <p:nvSpPr>
          <p:cNvPr id="7" name="Content Placeholder 7"/>
          <p:cNvSpPr>
            <a:spLocks noGrp="1"/>
          </p:cNvSpPr>
          <p:nvPr>
            <p:ph idx="1"/>
          </p:nvPr>
        </p:nvSpPr>
        <p:spPr>
          <a:xfrm>
            <a:off x="571499" y="1123950"/>
            <a:ext cx="8001001" cy="3505200"/>
          </a:xfrm>
        </p:spPr>
        <p:txBody>
          <a:bodyPr>
            <a:normAutofit fontScale="85000" lnSpcReduction="20000"/>
          </a:bodyPr>
          <a:lstStyle/>
          <a:p>
            <a:pPr>
              <a:lnSpc>
                <a:spcPct val="120000"/>
              </a:lnSpc>
              <a:spcBef>
                <a:spcPts val="0"/>
              </a:spcBef>
              <a:buFont typeface="Lucida Sans Unicode" panose="020B0602030504020204" pitchFamily="34" charset="0"/>
              <a:buChar char="∙"/>
            </a:pPr>
            <a:r>
              <a:rPr lang="en-US" altLang="en-US" sz="1800" dirty="0"/>
              <a:t>The TRICARE Network is designed to augment the Direct Care System to meet the primary, specialty, inpatient, outpatient, and pharmacy needs of the TRICARE beneficiary population. </a:t>
            </a:r>
          </a:p>
          <a:p>
            <a:pPr marL="627063" lvl="1" indent="-222250">
              <a:lnSpc>
                <a:spcPct val="120000"/>
              </a:lnSpc>
              <a:spcBef>
                <a:spcPts val="0"/>
              </a:spcBef>
            </a:pPr>
            <a:r>
              <a:rPr lang="en-US" altLang="en-US" sz="1500" dirty="0"/>
              <a:t>TRICARE contractors establish and maintain the TRICARE network of individual and institutional providers sufficient in number, mix, and geographic distribution. </a:t>
            </a:r>
            <a:br>
              <a:rPr lang="en-US" altLang="en-US" sz="1500" dirty="0"/>
            </a:br>
            <a:r>
              <a:rPr lang="en-US" altLang="en-US" sz="1500" dirty="0"/>
              <a:t>to provide the full scope of benefits for TRICARE health plan enrollees. </a:t>
            </a:r>
          </a:p>
          <a:p>
            <a:pPr marL="627063" lvl="1" indent="-222250">
              <a:lnSpc>
                <a:spcPct val="120000"/>
              </a:lnSpc>
              <a:spcBef>
                <a:spcPts val="0"/>
              </a:spcBef>
            </a:pPr>
            <a:r>
              <a:rPr lang="en-US" altLang="en-US" sz="1500" dirty="0"/>
              <a:t>TRICARE access to care and quality standards are followed and monitored by the DHA’s TRICARE Health Plan division for all Prime Service Areas (PSA), non-PSAs (i.e., remote areas), and worldwide.</a:t>
            </a:r>
          </a:p>
          <a:p>
            <a:pPr>
              <a:lnSpc>
                <a:spcPct val="120000"/>
              </a:lnSpc>
              <a:spcBef>
                <a:spcPts val="0"/>
              </a:spcBef>
              <a:buFont typeface="Lucida Sans Unicode" panose="020B0602030504020204" pitchFamily="34" charset="0"/>
              <a:buChar char="∙"/>
            </a:pPr>
            <a:endParaRPr lang="en-US" altLang="en-US" sz="1400" dirty="0"/>
          </a:p>
          <a:p>
            <a:pPr>
              <a:lnSpc>
                <a:spcPct val="120000"/>
              </a:lnSpc>
              <a:spcBef>
                <a:spcPts val="0"/>
              </a:spcBef>
              <a:buFont typeface="Lucida Sans Unicode" panose="020B0602030504020204" pitchFamily="34" charset="0"/>
              <a:buChar char="∙"/>
            </a:pPr>
            <a:r>
              <a:rPr lang="en-US" altLang="en-US" sz="1800" dirty="0"/>
              <a:t>In addition to meeting all TRICARE requirements, TRICARE contractors must obtain and maintain accreditation of the TRICARE network by a nationally recognized accrediting body.</a:t>
            </a:r>
          </a:p>
          <a:p>
            <a:pPr marL="627063" indent="-222250">
              <a:lnSpc>
                <a:spcPct val="120000"/>
              </a:lnSpc>
              <a:spcBef>
                <a:spcPts val="0"/>
              </a:spcBef>
              <a:buClr>
                <a:srgbClr val="092068"/>
              </a:buClr>
              <a:buSzPct val="100000"/>
              <a:buFont typeface="Wingdings" panose="05000000000000000000" pitchFamily="2" charset="2"/>
              <a:buChar char="§"/>
            </a:pPr>
            <a:r>
              <a:rPr lang="en-US" altLang="en-US" sz="1500" dirty="0"/>
              <a:t>Accreditation standards for network providers and facilities cover areas including, but not limited to, licensure, education, training, hospital privileges, and liability insurance.  </a:t>
            </a:r>
          </a:p>
          <a:p>
            <a:pPr marL="627063" indent="-222250">
              <a:lnSpc>
                <a:spcPct val="120000"/>
              </a:lnSpc>
              <a:spcBef>
                <a:spcPts val="0"/>
              </a:spcBef>
              <a:buClr>
                <a:srgbClr val="092068"/>
              </a:buClr>
              <a:buSzPct val="100000"/>
              <a:buFont typeface="Wingdings" panose="05000000000000000000" pitchFamily="2" charset="2"/>
              <a:buChar char="§"/>
            </a:pPr>
            <a:r>
              <a:rPr lang="en-US" altLang="en-US" sz="1500" dirty="0"/>
              <a:t>Network Accreditation standards guide contractors in evaluating network provider performance and program compliance while monitoring that services provided are within the standard of care. </a:t>
            </a:r>
          </a:p>
          <a:p>
            <a:pPr marL="914400" lvl="2" indent="-168275">
              <a:lnSpc>
                <a:spcPct val="120000"/>
              </a:lnSpc>
              <a:spcBef>
                <a:spcPts val="0"/>
              </a:spcBef>
              <a:buFont typeface="Arial" panose="020B0604020202020204" pitchFamily="34" charset="0"/>
              <a:buChar char="•"/>
            </a:pPr>
            <a:r>
              <a:rPr lang="en-US" altLang="en-US" sz="1300" dirty="0"/>
              <a:t>For instance, the current TRICARE contractors for the East and West regions are accredited by URAC.  </a:t>
            </a:r>
          </a:p>
          <a:p>
            <a:pPr marL="914400" lvl="2" indent="-168275">
              <a:lnSpc>
                <a:spcPct val="120000"/>
              </a:lnSpc>
              <a:spcBef>
                <a:spcPts val="0"/>
              </a:spcBef>
              <a:buFont typeface="Arial" panose="020B0604020202020204" pitchFamily="34" charset="0"/>
              <a:buChar char="•"/>
            </a:pPr>
            <a:r>
              <a:rPr lang="en-US" altLang="en-US" sz="1300" dirty="0"/>
              <a:t>The U.S. Family Health Plans (6) are accredited by </a:t>
            </a:r>
            <a:br>
              <a:rPr lang="en-US" altLang="en-US" sz="1300" dirty="0"/>
            </a:br>
            <a:r>
              <a:rPr lang="en-US" altLang="en-US" sz="1300" dirty="0"/>
              <a:t>either URAC or the National Committee for Quality Assurance (NCQA).</a:t>
            </a:r>
          </a:p>
        </p:txBody>
      </p:sp>
    </p:spTree>
    <p:extLst>
      <p:ext uri="{BB962C8B-B14F-4D97-AF65-F5344CB8AC3E}">
        <p14:creationId xmlns:p14="http://schemas.microsoft.com/office/powerpoint/2010/main" val="2911099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F6B4A9-09C6-0909-4757-AA94F463F990}"/>
              </a:ext>
            </a:extLst>
          </p:cNvPr>
          <p:cNvPicPr>
            <a:picLocks noChangeAspect="1"/>
          </p:cNvPicPr>
          <p:nvPr/>
        </p:nvPicPr>
        <p:blipFill>
          <a:blip r:embed="rId3"/>
          <a:stretch>
            <a:fillRect/>
          </a:stretch>
        </p:blipFill>
        <p:spPr>
          <a:xfrm>
            <a:off x="5287969" y="1411396"/>
            <a:ext cx="3772696" cy="2084668"/>
          </a:xfrm>
          <a:prstGeom prst="rect">
            <a:avLst/>
          </a:prstGeom>
        </p:spPr>
      </p:pic>
      <p:sp>
        <p:nvSpPr>
          <p:cNvPr id="5" name="Title 1"/>
          <p:cNvSpPr>
            <a:spLocks noGrp="1"/>
          </p:cNvSpPr>
          <p:nvPr>
            <p:ph type="title"/>
          </p:nvPr>
        </p:nvSpPr>
        <p:spPr/>
        <p:txBody>
          <a:bodyPr/>
          <a:lstStyle/>
          <a:p>
            <a:pPr algn="l"/>
            <a:r>
              <a:rPr lang="en-US" altLang="en-US" dirty="0"/>
              <a:t>Provider Participation</a:t>
            </a:r>
            <a:endParaRPr lang="en-US" dirty="0"/>
          </a:p>
        </p:txBody>
      </p:sp>
      <p:sp>
        <p:nvSpPr>
          <p:cNvPr id="117" name="Content Placeholder 5"/>
          <p:cNvSpPr>
            <a:spLocks noGrp="1"/>
          </p:cNvSpPr>
          <p:nvPr>
            <p:ph idx="1"/>
          </p:nvPr>
        </p:nvSpPr>
        <p:spPr>
          <a:xfrm>
            <a:off x="304800" y="1123949"/>
            <a:ext cx="5087089" cy="3657601"/>
          </a:xfrm>
        </p:spPr>
        <p:txBody>
          <a:bodyPr>
            <a:normAutofit fontScale="92500" lnSpcReduction="20000"/>
          </a:bodyPr>
          <a:lstStyle/>
          <a:p>
            <a:pPr marL="168275" indent="-168275"/>
            <a:r>
              <a:rPr lang="en-US" sz="1900" dirty="0"/>
              <a:t>Total number of participating providers has been </a:t>
            </a:r>
            <a:r>
              <a:rPr lang="en-US" sz="1900" dirty="0">
                <a:solidFill>
                  <a:schemeClr val="accent1">
                    <a:lumMod val="60000"/>
                    <a:lumOff val="40000"/>
                  </a:schemeClr>
                </a:solidFill>
              </a:rPr>
              <a:t>rising steadily for more than a decade.</a:t>
            </a:r>
            <a:r>
              <a:rPr lang="en-US" sz="1900" dirty="0"/>
              <a:t> </a:t>
            </a:r>
          </a:p>
          <a:p>
            <a:pPr marL="460375" lvl="1" indent="-176213"/>
            <a:r>
              <a:rPr lang="en-US" sz="1800" dirty="0"/>
              <a:t>Trend is due primarily to an 18 percent increase in the number of network providers between FY 2019 and FY 2023.</a:t>
            </a:r>
          </a:p>
          <a:p>
            <a:pPr marL="460375" lvl="1" indent="-176213">
              <a:spcBef>
                <a:spcPts val="600"/>
              </a:spcBef>
            </a:pPr>
            <a:r>
              <a:rPr lang="en-US" sz="1800" dirty="0"/>
              <a:t>Number of non-network providers increased by 4 percent over the same period.</a:t>
            </a:r>
            <a:endParaRPr lang="en-US" dirty="0"/>
          </a:p>
          <a:p>
            <a:pPr marL="168275" indent="-168275">
              <a:spcBef>
                <a:spcPts val="600"/>
              </a:spcBef>
            </a:pPr>
            <a:r>
              <a:rPr lang="en-US" sz="1900" dirty="0"/>
              <a:t>Between FY 2019 and FY 2023</a:t>
            </a:r>
          </a:p>
          <a:p>
            <a:pPr marL="457200" lvl="1" indent="-168275"/>
            <a:r>
              <a:rPr lang="en-US" sz="1800" dirty="0"/>
              <a:t>East Region saw an increase of 17 percent in total TRICARE providers, </a:t>
            </a:r>
            <a:br>
              <a:rPr lang="en-US" sz="1800" dirty="0"/>
            </a:br>
            <a:r>
              <a:rPr lang="en-US" sz="1800" dirty="0"/>
              <a:t>while West Region saw an increase of 9 percent.</a:t>
            </a:r>
          </a:p>
          <a:p>
            <a:pPr marL="457200" lvl="1" indent="-168275"/>
            <a:r>
              <a:rPr lang="en-US" sz="1800" dirty="0"/>
              <a:t>East Region saw an increase of 21 percent in TRICARE network providers, </a:t>
            </a:r>
            <a:br>
              <a:rPr lang="en-US" sz="1800" dirty="0"/>
            </a:br>
            <a:r>
              <a:rPr lang="en-US" sz="1800" dirty="0"/>
              <a:t>while the West Region saw an increase of 13 percent.</a:t>
            </a:r>
          </a:p>
        </p:txBody>
      </p:sp>
      <p:sp>
        <p:nvSpPr>
          <p:cNvPr id="112" name="object 6"/>
          <p:cNvSpPr txBox="1"/>
          <p:nvPr/>
        </p:nvSpPr>
        <p:spPr>
          <a:xfrm>
            <a:off x="5178566" y="1192011"/>
            <a:ext cx="3736834" cy="151323"/>
          </a:xfrm>
          <a:prstGeom prst="rect">
            <a:avLst/>
          </a:prstGeom>
        </p:spPr>
        <p:txBody>
          <a:bodyPr vert="horz" wrap="square" lIns="0" tIns="12700" rIns="0" bIns="0" rtlCol="0">
            <a:spAutoFit/>
          </a:bodyPr>
          <a:lstStyle/>
          <a:p>
            <a:pPr marL="38100">
              <a:spcBef>
                <a:spcPts val="100"/>
              </a:spcBef>
            </a:pPr>
            <a:r>
              <a:rPr sz="900" spc="5" dirty="0">
                <a:solidFill>
                  <a:schemeClr val="accent1">
                    <a:lumMod val="60000"/>
                    <a:lumOff val="40000"/>
                  </a:schemeClr>
                </a:solidFill>
                <a:latin typeface="Franklin Gothic Medium Cond"/>
                <a:cs typeface="Franklin Gothic Medium Cond"/>
              </a:rPr>
              <a:t>TRENDS</a:t>
            </a:r>
            <a:r>
              <a:rPr sz="900" spc="100" dirty="0">
                <a:solidFill>
                  <a:schemeClr val="accent1">
                    <a:lumMod val="60000"/>
                    <a:lumOff val="40000"/>
                  </a:schemeClr>
                </a:solidFill>
                <a:latin typeface="Franklin Gothic Medium Cond"/>
                <a:cs typeface="Franklin Gothic Medium Cond"/>
              </a:rPr>
              <a:t> </a:t>
            </a:r>
            <a:r>
              <a:rPr sz="900" spc="5" dirty="0">
                <a:solidFill>
                  <a:schemeClr val="accent1">
                    <a:lumMod val="60000"/>
                    <a:lumOff val="40000"/>
                  </a:schemeClr>
                </a:solidFill>
                <a:latin typeface="Franklin Gothic Medium Cond"/>
                <a:cs typeface="Franklin Gothic Medium Cond"/>
              </a:rPr>
              <a:t>IN</a:t>
            </a:r>
            <a:r>
              <a:rPr sz="900" spc="100" dirty="0">
                <a:solidFill>
                  <a:schemeClr val="accent1">
                    <a:lumMod val="60000"/>
                    <a:lumOff val="40000"/>
                  </a:schemeClr>
                </a:solidFill>
                <a:latin typeface="Franklin Gothic Medium Cond"/>
                <a:cs typeface="Franklin Gothic Medium Cond"/>
              </a:rPr>
              <a:t> </a:t>
            </a:r>
            <a:r>
              <a:rPr sz="900" spc="5" dirty="0">
                <a:solidFill>
                  <a:schemeClr val="accent1">
                    <a:lumMod val="60000"/>
                    <a:lumOff val="40000"/>
                  </a:schemeClr>
                </a:solidFill>
                <a:latin typeface="Franklin Gothic Medium Cond"/>
                <a:cs typeface="Franklin Gothic Medium Cond"/>
              </a:rPr>
              <a:t>NETWORK</a:t>
            </a:r>
            <a:r>
              <a:rPr sz="900" spc="100" dirty="0">
                <a:solidFill>
                  <a:schemeClr val="accent1">
                    <a:lumMod val="60000"/>
                    <a:lumOff val="40000"/>
                  </a:schemeClr>
                </a:solidFill>
                <a:latin typeface="Franklin Gothic Medium Cond"/>
                <a:cs typeface="Franklin Gothic Medium Cond"/>
              </a:rPr>
              <a:t> </a:t>
            </a:r>
            <a:r>
              <a:rPr sz="900" spc="5" dirty="0">
                <a:solidFill>
                  <a:schemeClr val="accent1">
                    <a:lumMod val="60000"/>
                    <a:lumOff val="40000"/>
                  </a:schemeClr>
                </a:solidFill>
                <a:latin typeface="Franklin Gothic Medium Cond"/>
                <a:cs typeface="Franklin Gothic Medium Cond"/>
              </a:rPr>
              <a:t>AND</a:t>
            </a:r>
            <a:r>
              <a:rPr sz="900" spc="100" dirty="0">
                <a:solidFill>
                  <a:schemeClr val="accent1">
                    <a:lumMod val="60000"/>
                    <a:lumOff val="40000"/>
                  </a:schemeClr>
                </a:solidFill>
                <a:latin typeface="Franklin Gothic Medium Cond"/>
                <a:cs typeface="Franklin Gothic Medium Cond"/>
              </a:rPr>
              <a:t> </a:t>
            </a:r>
            <a:r>
              <a:rPr sz="900" spc="5" dirty="0">
                <a:solidFill>
                  <a:schemeClr val="accent1">
                    <a:lumMod val="60000"/>
                    <a:lumOff val="40000"/>
                  </a:schemeClr>
                </a:solidFill>
                <a:latin typeface="Franklin Gothic Medium Cond"/>
                <a:cs typeface="Franklin Gothic Medium Cond"/>
              </a:rPr>
              <a:t>TOTAL</a:t>
            </a:r>
            <a:r>
              <a:rPr sz="900" spc="100" dirty="0">
                <a:solidFill>
                  <a:schemeClr val="accent1">
                    <a:lumMod val="60000"/>
                    <a:lumOff val="40000"/>
                  </a:schemeClr>
                </a:solidFill>
                <a:latin typeface="Franklin Gothic Medium Cond"/>
                <a:cs typeface="Franklin Gothic Medium Cond"/>
              </a:rPr>
              <a:t> </a:t>
            </a:r>
            <a:r>
              <a:rPr sz="900" spc="5" dirty="0">
                <a:solidFill>
                  <a:schemeClr val="accent1">
                    <a:lumMod val="60000"/>
                    <a:lumOff val="40000"/>
                  </a:schemeClr>
                </a:solidFill>
                <a:latin typeface="Franklin Gothic Medium Cond"/>
                <a:cs typeface="Franklin Gothic Medium Cond"/>
              </a:rPr>
              <a:t>PARTICIPATING</a:t>
            </a:r>
            <a:r>
              <a:rPr sz="900" spc="100" dirty="0">
                <a:solidFill>
                  <a:schemeClr val="accent1">
                    <a:lumMod val="60000"/>
                    <a:lumOff val="40000"/>
                  </a:schemeClr>
                </a:solidFill>
                <a:latin typeface="Franklin Gothic Medium Cond"/>
                <a:cs typeface="Franklin Gothic Medium Cond"/>
              </a:rPr>
              <a:t> </a:t>
            </a:r>
            <a:r>
              <a:rPr sz="900" spc="5" dirty="0">
                <a:solidFill>
                  <a:schemeClr val="accent1">
                    <a:lumMod val="60000"/>
                    <a:lumOff val="40000"/>
                  </a:schemeClr>
                </a:solidFill>
                <a:latin typeface="Franklin Gothic Medium Cond"/>
                <a:cs typeface="Franklin Gothic Medium Cond"/>
              </a:rPr>
              <a:t>PROVIDER</a:t>
            </a:r>
            <a:r>
              <a:rPr sz="900" spc="100" dirty="0">
                <a:solidFill>
                  <a:schemeClr val="accent1">
                    <a:lumMod val="60000"/>
                    <a:lumOff val="40000"/>
                  </a:schemeClr>
                </a:solidFill>
                <a:latin typeface="Franklin Gothic Medium Cond"/>
                <a:cs typeface="Franklin Gothic Medium Cond"/>
              </a:rPr>
              <a:t> </a:t>
            </a:r>
            <a:r>
              <a:rPr sz="900" spc="5" dirty="0">
                <a:solidFill>
                  <a:schemeClr val="accent1">
                    <a:lumMod val="60000"/>
                    <a:lumOff val="40000"/>
                  </a:schemeClr>
                </a:solidFill>
                <a:latin typeface="Franklin Gothic Medium Cond"/>
                <a:cs typeface="Franklin Gothic Medium Cond"/>
              </a:rPr>
              <a:t>FTEs,</a:t>
            </a:r>
            <a:r>
              <a:rPr sz="900" spc="100" dirty="0">
                <a:solidFill>
                  <a:schemeClr val="accent1">
                    <a:lumMod val="60000"/>
                    <a:lumOff val="40000"/>
                  </a:schemeClr>
                </a:solidFill>
                <a:latin typeface="Franklin Gothic Medium Cond"/>
                <a:cs typeface="Franklin Gothic Medium Cond"/>
              </a:rPr>
              <a:t> </a:t>
            </a:r>
            <a:r>
              <a:rPr sz="900" spc="5" dirty="0">
                <a:solidFill>
                  <a:schemeClr val="accent1">
                    <a:lumMod val="60000"/>
                    <a:lumOff val="40000"/>
                  </a:schemeClr>
                </a:solidFill>
                <a:latin typeface="Franklin Gothic Medium Cond"/>
                <a:cs typeface="Franklin Gothic Medium Cond"/>
              </a:rPr>
              <a:t>FYs</a:t>
            </a:r>
            <a:r>
              <a:rPr sz="900" spc="100" dirty="0">
                <a:solidFill>
                  <a:schemeClr val="accent1">
                    <a:lumMod val="60000"/>
                    <a:lumOff val="40000"/>
                  </a:schemeClr>
                </a:solidFill>
                <a:latin typeface="Franklin Gothic Medium Cond"/>
                <a:cs typeface="Franklin Gothic Medium Cond"/>
              </a:rPr>
              <a:t> </a:t>
            </a:r>
            <a:r>
              <a:rPr sz="900" spc="-5" dirty="0">
                <a:solidFill>
                  <a:schemeClr val="accent1">
                    <a:lumMod val="60000"/>
                    <a:lumOff val="40000"/>
                  </a:schemeClr>
                </a:solidFill>
                <a:latin typeface="Franklin Gothic Medium Cond"/>
                <a:cs typeface="Franklin Gothic Medium Cond"/>
              </a:rPr>
              <a:t>201</a:t>
            </a:r>
            <a:r>
              <a:rPr lang="en-US" sz="900" spc="-5" dirty="0">
                <a:solidFill>
                  <a:schemeClr val="accent1">
                    <a:lumMod val="60000"/>
                    <a:lumOff val="40000"/>
                  </a:schemeClr>
                </a:solidFill>
                <a:latin typeface="Franklin Gothic Medium Cond"/>
                <a:cs typeface="Franklin Gothic Medium Cond"/>
              </a:rPr>
              <a:t>8</a:t>
            </a:r>
            <a:r>
              <a:rPr sz="900" spc="-5" dirty="0">
                <a:solidFill>
                  <a:schemeClr val="accent1">
                    <a:lumMod val="60000"/>
                    <a:lumOff val="40000"/>
                  </a:schemeClr>
                </a:solidFill>
                <a:latin typeface="Franklin Gothic Medium Cond"/>
                <a:cs typeface="Franklin Gothic Medium Cond"/>
              </a:rPr>
              <a:t>–202</a:t>
            </a:r>
            <a:r>
              <a:rPr lang="en-US" sz="900" spc="-5" dirty="0">
                <a:solidFill>
                  <a:schemeClr val="accent1">
                    <a:lumMod val="60000"/>
                    <a:lumOff val="40000"/>
                  </a:schemeClr>
                </a:solidFill>
                <a:latin typeface="Franklin Gothic Medium Cond"/>
                <a:cs typeface="Franklin Gothic Medium Cond"/>
              </a:rPr>
              <a:t>2</a:t>
            </a:r>
            <a:r>
              <a:rPr sz="900" spc="-7" baseline="29914" dirty="0">
                <a:solidFill>
                  <a:schemeClr val="accent1">
                    <a:lumMod val="60000"/>
                    <a:lumOff val="40000"/>
                  </a:schemeClr>
                </a:solidFill>
                <a:latin typeface="Franklin Gothic Medium Cond"/>
                <a:cs typeface="Franklin Gothic Medium Cond"/>
              </a:rPr>
              <a:t>a</a:t>
            </a:r>
            <a:endParaRPr sz="900" baseline="29914" dirty="0">
              <a:solidFill>
                <a:schemeClr val="accent1">
                  <a:lumMod val="60000"/>
                  <a:lumOff val="40000"/>
                </a:schemeClr>
              </a:solidFill>
              <a:latin typeface="Franklin Gothic Medium Cond"/>
              <a:cs typeface="Franklin Gothic Medium Cond"/>
            </a:endParaRPr>
          </a:p>
        </p:txBody>
      </p:sp>
      <p:sp>
        <p:nvSpPr>
          <p:cNvPr id="113" name="object 371"/>
          <p:cNvSpPr txBox="1"/>
          <p:nvPr/>
        </p:nvSpPr>
        <p:spPr>
          <a:xfrm>
            <a:off x="5669948" y="3506815"/>
            <a:ext cx="3051861" cy="920123"/>
          </a:xfrm>
          <a:prstGeom prst="rect">
            <a:avLst/>
          </a:prstGeom>
        </p:spPr>
        <p:txBody>
          <a:bodyPr vert="horz" wrap="square" lIns="0" tIns="32384" rIns="0" bIns="0" rtlCol="0">
            <a:spAutoFit/>
          </a:bodyPr>
          <a:lstStyle/>
          <a:p>
            <a:pPr marL="38100">
              <a:lnSpc>
                <a:spcPct val="100000"/>
              </a:lnSpc>
              <a:spcBef>
                <a:spcPts val="254"/>
              </a:spcBef>
            </a:pPr>
            <a:r>
              <a:rPr lang="en-US" sz="700" spc="25" dirty="0">
                <a:solidFill>
                  <a:srgbClr val="414042"/>
                </a:solidFill>
                <a:latin typeface="Calibri"/>
                <a:cs typeface="Calibri"/>
              </a:rPr>
              <a:t>Source: </a:t>
            </a:r>
            <a:r>
              <a:rPr lang="en-US" sz="700" spc="35" dirty="0">
                <a:solidFill>
                  <a:srgbClr val="414042"/>
                </a:solidFill>
                <a:latin typeface="Calibri"/>
                <a:cs typeface="Calibri"/>
              </a:rPr>
              <a:t>MHS </a:t>
            </a:r>
            <a:r>
              <a:rPr lang="en-US" sz="700" spc="15" dirty="0">
                <a:solidFill>
                  <a:srgbClr val="414042"/>
                </a:solidFill>
                <a:latin typeface="Calibri"/>
                <a:cs typeface="Calibri"/>
              </a:rPr>
              <a:t>administrative </a:t>
            </a:r>
            <a:r>
              <a:rPr lang="en-US" sz="700" spc="20" dirty="0">
                <a:solidFill>
                  <a:srgbClr val="414042"/>
                </a:solidFill>
                <a:latin typeface="Calibri"/>
                <a:cs typeface="Calibri"/>
              </a:rPr>
              <a:t>data,</a:t>
            </a:r>
            <a:r>
              <a:rPr lang="en-US" sz="700" spc="85" dirty="0">
                <a:solidFill>
                  <a:srgbClr val="414042"/>
                </a:solidFill>
                <a:latin typeface="Calibri"/>
                <a:cs typeface="Calibri"/>
              </a:rPr>
              <a:t> </a:t>
            </a:r>
            <a:r>
              <a:rPr lang="en-US" sz="700" spc="70" dirty="0">
                <a:solidFill>
                  <a:srgbClr val="414042"/>
                </a:solidFill>
                <a:latin typeface="Calibri"/>
                <a:cs typeface="Calibri"/>
              </a:rPr>
              <a:t>1/20/2022</a:t>
            </a:r>
            <a:endParaRPr lang="en-US" sz="700" dirty="0">
              <a:latin typeface="Calibri"/>
              <a:cs typeface="Calibri"/>
            </a:endParaRPr>
          </a:p>
          <a:p>
            <a:pPr marL="101600" marR="109220" indent="-63500">
              <a:lnSpc>
                <a:spcPct val="100000"/>
              </a:lnSpc>
              <a:spcBef>
                <a:spcPts val="150"/>
              </a:spcBef>
            </a:pPr>
            <a:r>
              <a:rPr lang="en-US" sz="700" spc="52" baseline="34722" dirty="0">
                <a:solidFill>
                  <a:srgbClr val="414042"/>
                </a:solidFill>
                <a:latin typeface="Calibri"/>
                <a:cs typeface="Calibri"/>
              </a:rPr>
              <a:t>a </a:t>
            </a:r>
            <a:r>
              <a:rPr lang="en-US" sz="700" dirty="0">
                <a:solidFill>
                  <a:srgbClr val="414042"/>
                </a:solidFill>
                <a:latin typeface="Calibri"/>
                <a:cs typeface="Calibri"/>
              </a:rPr>
              <a:t>Network </a:t>
            </a:r>
            <a:r>
              <a:rPr lang="en-US" sz="700" spc="10" dirty="0">
                <a:solidFill>
                  <a:srgbClr val="414042"/>
                </a:solidFill>
                <a:latin typeface="Calibri"/>
                <a:cs typeface="Calibri"/>
              </a:rPr>
              <a:t>providers </a:t>
            </a:r>
            <a:r>
              <a:rPr lang="en-US" sz="700" spc="15" dirty="0">
                <a:solidFill>
                  <a:srgbClr val="414042"/>
                </a:solidFill>
                <a:latin typeface="Calibri"/>
                <a:cs typeface="Calibri"/>
              </a:rPr>
              <a:t>are </a:t>
            </a:r>
            <a:r>
              <a:rPr lang="en-US" sz="700" spc="10" dirty="0">
                <a:solidFill>
                  <a:srgbClr val="414042"/>
                </a:solidFill>
                <a:latin typeface="Calibri"/>
                <a:cs typeface="Calibri"/>
              </a:rPr>
              <a:t>TRICARE-authorized providers </a:t>
            </a:r>
            <a:r>
              <a:rPr lang="en-US" sz="700" spc="-10" dirty="0">
                <a:solidFill>
                  <a:srgbClr val="414042"/>
                </a:solidFill>
                <a:latin typeface="Calibri"/>
                <a:cs typeface="Calibri"/>
              </a:rPr>
              <a:t>who </a:t>
            </a:r>
            <a:r>
              <a:rPr lang="en-US" sz="700" spc="10" dirty="0">
                <a:solidFill>
                  <a:srgbClr val="414042"/>
                </a:solidFill>
                <a:latin typeface="Calibri"/>
                <a:cs typeface="Calibri"/>
              </a:rPr>
              <a:t>have </a:t>
            </a:r>
            <a:r>
              <a:rPr lang="en-US" sz="700" spc="40" dirty="0">
                <a:solidFill>
                  <a:srgbClr val="414042"/>
                </a:solidFill>
                <a:latin typeface="Calibri"/>
                <a:cs typeface="Calibri"/>
              </a:rPr>
              <a:t>a </a:t>
            </a:r>
            <a:r>
              <a:rPr lang="en-US" sz="700" spc="25" dirty="0">
                <a:solidFill>
                  <a:srgbClr val="414042"/>
                </a:solidFill>
                <a:latin typeface="Calibri"/>
                <a:cs typeface="Calibri"/>
              </a:rPr>
              <a:t>signed </a:t>
            </a:r>
            <a:r>
              <a:rPr lang="en-US" sz="700" spc="15" dirty="0">
                <a:solidFill>
                  <a:srgbClr val="414042"/>
                </a:solidFill>
                <a:latin typeface="Calibri"/>
                <a:cs typeface="Calibri"/>
              </a:rPr>
              <a:t>agreement </a:t>
            </a:r>
            <a:r>
              <a:rPr lang="en-US" sz="700" spc="-10" dirty="0">
                <a:solidFill>
                  <a:srgbClr val="414042"/>
                </a:solidFill>
                <a:latin typeface="Calibri"/>
                <a:cs typeface="Calibri"/>
              </a:rPr>
              <a:t>with </a:t>
            </a:r>
            <a:r>
              <a:rPr lang="en-US" sz="700" spc="5" dirty="0">
                <a:solidFill>
                  <a:srgbClr val="414042"/>
                </a:solidFill>
                <a:latin typeface="Calibri"/>
                <a:cs typeface="Calibri"/>
              </a:rPr>
              <a:t>the </a:t>
            </a:r>
            <a:r>
              <a:rPr lang="en-US" sz="700" spc="10" dirty="0">
                <a:solidFill>
                  <a:srgbClr val="414042"/>
                </a:solidFill>
                <a:latin typeface="Calibri"/>
                <a:cs typeface="Calibri"/>
              </a:rPr>
              <a:t>regional </a:t>
            </a:r>
            <a:r>
              <a:rPr lang="en-US" sz="700" spc="15" dirty="0">
                <a:solidFill>
                  <a:srgbClr val="414042"/>
                </a:solidFill>
                <a:latin typeface="Calibri"/>
                <a:cs typeface="Calibri"/>
              </a:rPr>
              <a:t>contractors </a:t>
            </a:r>
            <a:r>
              <a:rPr lang="en-US" sz="700" spc="-5" dirty="0">
                <a:solidFill>
                  <a:srgbClr val="414042"/>
                </a:solidFill>
                <a:latin typeface="Calibri"/>
                <a:cs typeface="Calibri"/>
              </a:rPr>
              <a:t>to </a:t>
            </a:r>
            <a:r>
              <a:rPr lang="en-US" sz="700" dirty="0">
                <a:solidFill>
                  <a:srgbClr val="414042"/>
                </a:solidFill>
                <a:latin typeface="Calibri"/>
                <a:cs typeface="Calibri"/>
              </a:rPr>
              <a:t>provide </a:t>
            </a:r>
            <a:r>
              <a:rPr lang="en-US" sz="700" spc="20" dirty="0">
                <a:solidFill>
                  <a:srgbClr val="414042"/>
                </a:solidFill>
                <a:latin typeface="Calibri"/>
                <a:cs typeface="Calibri"/>
              </a:rPr>
              <a:t>care </a:t>
            </a:r>
            <a:r>
              <a:rPr lang="en-US" sz="700" spc="15" dirty="0">
                <a:solidFill>
                  <a:srgbClr val="414042"/>
                </a:solidFill>
                <a:latin typeface="Calibri"/>
                <a:cs typeface="Calibri"/>
              </a:rPr>
              <a:t>at </a:t>
            </a:r>
            <a:r>
              <a:rPr lang="en-US" sz="700" spc="40" dirty="0">
                <a:solidFill>
                  <a:srgbClr val="414042"/>
                </a:solidFill>
                <a:latin typeface="Calibri"/>
                <a:cs typeface="Calibri"/>
              </a:rPr>
              <a:t>a </a:t>
            </a:r>
            <a:r>
              <a:rPr lang="en-US" sz="700" spc="10" dirty="0">
                <a:solidFill>
                  <a:srgbClr val="414042"/>
                </a:solidFill>
                <a:latin typeface="Calibri"/>
                <a:cs typeface="Calibri"/>
              </a:rPr>
              <a:t>negotiated </a:t>
            </a:r>
            <a:r>
              <a:rPr lang="en-US" sz="700" spc="15" dirty="0">
                <a:solidFill>
                  <a:srgbClr val="414042"/>
                </a:solidFill>
                <a:latin typeface="Calibri"/>
                <a:cs typeface="Calibri"/>
              </a:rPr>
              <a:t>rate. </a:t>
            </a:r>
            <a:r>
              <a:rPr lang="en-US" sz="700" spc="10" dirty="0">
                <a:solidFill>
                  <a:srgbClr val="414042"/>
                </a:solidFill>
                <a:latin typeface="Calibri"/>
                <a:cs typeface="Calibri"/>
              </a:rPr>
              <a:t>Participating  providers </a:t>
            </a:r>
            <a:r>
              <a:rPr lang="en-US" sz="700" spc="15" dirty="0">
                <a:solidFill>
                  <a:srgbClr val="414042"/>
                </a:solidFill>
                <a:latin typeface="Calibri"/>
                <a:cs typeface="Calibri"/>
              </a:rPr>
              <a:t>include </a:t>
            </a:r>
            <a:r>
              <a:rPr lang="en-US" sz="700" dirty="0">
                <a:solidFill>
                  <a:srgbClr val="414042"/>
                </a:solidFill>
                <a:latin typeface="Calibri"/>
                <a:cs typeface="Calibri"/>
              </a:rPr>
              <a:t>network </a:t>
            </a:r>
            <a:r>
              <a:rPr lang="en-US" sz="700" spc="10" dirty="0">
                <a:solidFill>
                  <a:srgbClr val="414042"/>
                </a:solidFill>
                <a:latin typeface="Calibri"/>
                <a:cs typeface="Calibri"/>
              </a:rPr>
              <a:t>providers </a:t>
            </a:r>
            <a:r>
              <a:rPr lang="en-US" sz="700" spc="20" dirty="0">
                <a:solidFill>
                  <a:srgbClr val="414042"/>
                </a:solidFill>
                <a:latin typeface="Calibri"/>
                <a:cs typeface="Calibri"/>
              </a:rPr>
              <a:t>and </a:t>
            </a:r>
            <a:r>
              <a:rPr lang="en-US" sz="700" spc="25" dirty="0">
                <a:solidFill>
                  <a:srgbClr val="414042"/>
                </a:solidFill>
                <a:latin typeface="Calibri"/>
                <a:cs typeface="Calibri"/>
              </a:rPr>
              <a:t>those </a:t>
            </a:r>
            <a:r>
              <a:rPr lang="en-US" sz="700" spc="-5" dirty="0">
                <a:solidFill>
                  <a:srgbClr val="414042"/>
                </a:solidFill>
                <a:latin typeface="Calibri"/>
                <a:cs typeface="Calibri"/>
              </a:rPr>
              <a:t>non-network </a:t>
            </a:r>
            <a:r>
              <a:rPr lang="en-US" sz="700" spc="10" dirty="0">
                <a:solidFill>
                  <a:srgbClr val="414042"/>
                </a:solidFill>
                <a:latin typeface="Calibri"/>
                <a:cs typeface="Calibri"/>
              </a:rPr>
              <a:t>providers </a:t>
            </a:r>
            <a:r>
              <a:rPr lang="en-US" sz="700" spc="-10" dirty="0">
                <a:solidFill>
                  <a:srgbClr val="414042"/>
                </a:solidFill>
                <a:latin typeface="Calibri"/>
                <a:cs typeface="Calibri"/>
              </a:rPr>
              <a:t>who </a:t>
            </a:r>
            <a:r>
              <a:rPr lang="en-US" sz="700" spc="10" dirty="0">
                <a:solidFill>
                  <a:srgbClr val="414042"/>
                </a:solidFill>
                <a:latin typeface="Calibri"/>
                <a:cs typeface="Calibri"/>
              </a:rPr>
              <a:t>have </a:t>
            </a:r>
            <a:r>
              <a:rPr lang="en-US" sz="700" spc="15" dirty="0">
                <a:solidFill>
                  <a:srgbClr val="414042"/>
                </a:solidFill>
                <a:latin typeface="Calibri"/>
                <a:cs typeface="Calibri"/>
              </a:rPr>
              <a:t>agreed </a:t>
            </a:r>
            <a:r>
              <a:rPr lang="en-US" sz="700" spc="-5" dirty="0">
                <a:solidFill>
                  <a:srgbClr val="414042"/>
                </a:solidFill>
                <a:latin typeface="Calibri"/>
                <a:cs typeface="Calibri"/>
              </a:rPr>
              <a:t>to </a:t>
            </a:r>
            <a:r>
              <a:rPr lang="en-US" sz="700" spc="10" dirty="0">
                <a:solidFill>
                  <a:srgbClr val="414042"/>
                </a:solidFill>
                <a:latin typeface="Calibri"/>
                <a:cs typeface="Calibri"/>
              </a:rPr>
              <a:t>file </a:t>
            </a:r>
            <a:r>
              <a:rPr lang="en-US" sz="700" spc="30" dirty="0">
                <a:solidFill>
                  <a:srgbClr val="414042"/>
                </a:solidFill>
                <a:latin typeface="Calibri"/>
                <a:cs typeface="Calibri"/>
              </a:rPr>
              <a:t>claims </a:t>
            </a:r>
            <a:r>
              <a:rPr lang="en-US" sz="700" spc="-5" dirty="0">
                <a:solidFill>
                  <a:srgbClr val="414042"/>
                </a:solidFill>
                <a:latin typeface="Calibri"/>
                <a:cs typeface="Calibri"/>
              </a:rPr>
              <a:t>for </a:t>
            </a:r>
            <a:r>
              <a:rPr lang="en-US" sz="700" spc="20" dirty="0">
                <a:solidFill>
                  <a:srgbClr val="414042"/>
                </a:solidFill>
                <a:latin typeface="Calibri"/>
                <a:cs typeface="Calibri"/>
              </a:rPr>
              <a:t>beneficiaries, </a:t>
            </a:r>
            <a:r>
              <a:rPr lang="en-US" sz="700" spc="-5" dirty="0">
                <a:solidFill>
                  <a:srgbClr val="414042"/>
                </a:solidFill>
                <a:latin typeface="Calibri"/>
                <a:cs typeface="Calibri"/>
              </a:rPr>
              <a:t>to </a:t>
            </a:r>
            <a:r>
              <a:rPr lang="en-US" sz="700" spc="25" dirty="0">
                <a:solidFill>
                  <a:srgbClr val="414042"/>
                </a:solidFill>
                <a:latin typeface="Calibri"/>
                <a:cs typeface="Calibri"/>
              </a:rPr>
              <a:t>accept </a:t>
            </a:r>
            <a:r>
              <a:rPr lang="en-US" sz="700" spc="5" dirty="0">
                <a:solidFill>
                  <a:srgbClr val="414042"/>
                </a:solidFill>
                <a:latin typeface="Calibri"/>
                <a:cs typeface="Calibri"/>
              </a:rPr>
              <a:t>payment directly </a:t>
            </a:r>
            <a:r>
              <a:rPr lang="en-US" sz="700" dirty="0">
                <a:solidFill>
                  <a:srgbClr val="414042"/>
                </a:solidFill>
                <a:latin typeface="Calibri"/>
                <a:cs typeface="Calibri"/>
              </a:rPr>
              <a:t>from </a:t>
            </a:r>
            <a:r>
              <a:rPr lang="en-US" sz="700" spc="30" dirty="0">
                <a:solidFill>
                  <a:srgbClr val="414042"/>
                </a:solidFill>
                <a:latin typeface="Calibri"/>
                <a:cs typeface="Calibri"/>
              </a:rPr>
              <a:t>TRICARE,  </a:t>
            </a:r>
            <a:r>
              <a:rPr lang="en-US" sz="700" spc="20" dirty="0">
                <a:solidFill>
                  <a:srgbClr val="414042"/>
                </a:solidFill>
                <a:latin typeface="Calibri"/>
                <a:cs typeface="Calibri"/>
              </a:rPr>
              <a:t>and </a:t>
            </a:r>
            <a:r>
              <a:rPr lang="en-US" sz="700" spc="-5" dirty="0">
                <a:solidFill>
                  <a:srgbClr val="414042"/>
                </a:solidFill>
                <a:latin typeface="Calibri"/>
                <a:cs typeface="Calibri"/>
              </a:rPr>
              <a:t>to </a:t>
            </a:r>
            <a:r>
              <a:rPr lang="en-US" sz="700" spc="25" dirty="0">
                <a:solidFill>
                  <a:srgbClr val="414042"/>
                </a:solidFill>
                <a:latin typeface="Calibri"/>
                <a:cs typeface="Calibri"/>
              </a:rPr>
              <a:t>accept </a:t>
            </a:r>
            <a:r>
              <a:rPr lang="en-US" sz="700" spc="5" dirty="0">
                <a:solidFill>
                  <a:srgbClr val="414042"/>
                </a:solidFill>
                <a:latin typeface="Calibri"/>
                <a:cs typeface="Calibri"/>
              </a:rPr>
              <a:t>the </a:t>
            </a:r>
            <a:r>
              <a:rPr lang="en-US" sz="700" spc="30" dirty="0">
                <a:solidFill>
                  <a:srgbClr val="414042"/>
                </a:solidFill>
                <a:latin typeface="Calibri"/>
                <a:cs typeface="Calibri"/>
              </a:rPr>
              <a:t>TRICARE </a:t>
            </a:r>
            <a:r>
              <a:rPr lang="en-US" sz="700" spc="10" dirty="0">
                <a:solidFill>
                  <a:srgbClr val="414042"/>
                </a:solidFill>
                <a:latin typeface="Calibri"/>
                <a:cs typeface="Calibri"/>
              </a:rPr>
              <a:t>allowable </a:t>
            </a:r>
            <a:r>
              <a:rPr lang="en-US" sz="700" spc="20" dirty="0">
                <a:solidFill>
                  <a:srgbClr val="414042"/>
                </a:solidFill>
                <a:latin typeface="Calibri"/>
                <a:cs typeface="Calibri"/>
              </a:rPr>
              <a:t>charge, </a:t>
            </a:r>
            <a:r>
              <a:rPr lang="en-US" sz="700" spc="50" dirty="0">
                <a:solidFill>
                  <a:srgbClr val="414042"/>
                </a:solidFill>
                <a:latin typeface="Calibri"/>
                <a:cs typeface="Calibri"/>
              </a:rPr>
              <a:t>less </a:t>
            </a:r>
            <a:r>
              <a:rPr lang="en-US" sz="700" dirty="0">
                <a:solidFill>
                  <a:srgbClr val="414042"/>
                </a:solidFill>
                <a:latin typeface="Calibri"/>
                <a:cs typeface="Calibri"/>
              </a:rPr>
              <a:t>any </a:t>
            </a:r>
            <a:r>
              <a:rPr lang="en-US" sz="700" spc="20" dirty="0">
                <a:solidFill>
                  <a:srgbClr val="414042"/>
                </a:solidFill>
                <a:latin typeface="Calibri"/>
                <a:cs typeface="Calibri"/>
              </a:rPr>
              <a:t>applicable </a:t>
            </a:r>
            <a:r>
              <a:rPr lang="en-US" sz="700" spc="30" dirty="0">
                <a:solidFill>
                  <a:srgbClr val="414042"/>
                </a:solidFill>
                <a:latin typeface="Calibri"/>
                <a:cs typeface="Calibri"/>
              </a:rPr>
              <a:t>cost </a:t>
            </a:r>
            <a:r>
              <a:rPr lang="en-US" sz="700" spc="40" dirty="0">
                <a:solidFill>
                  <a:srgbClr val="414042"/>
                </a:solidFill>
                <a:latin typeface="Calibri"/>
                <a:cs typeface="Calibri"/>
              </a:rPr>
              <a:t>shares </a:t>
            </a:r>
            <a:r>
              <a:rPr lang="en-US" sz="700" spc="15" dirty="0">
                <a:solidFill>
                  <a:srgbClr val="414042"/>
                </a:solidFill>
                <a:latin typeface="Calibri"/>
                <a:cs typeface="Calibri"/>
              </a:rPr>
              <a:t>paid </a:t>
            </a:r>
            <a:r>
              <a:rPr lang="en-US" sz="700" spc="-15" dirty="0">
                <a:solidFill>
                  <a:srgbClr val="414042"/>
                </a:solidFill>
                <a:latin typeface="Calibri"/>
                <a:cs typeface="Calibri"/>
              </a:rPr>
              <a:t>by </a:t>
            </a:r>
            <a:r>
              <a:rPr lang="en-US" sz="700" spc="20" dirty="0">
                <a:solidFill>
                  <a:srgbClr val="414042"/>
                </a:solidFill>
                <a:latin typeface="Calibri"/>
                <a:cs typeface="Calibri"/>
              </a:rPr>
              <a:t>beneficiaries, </a:t>
            </a:r>
            <a:r>
              <a:rPr lang="en-US" sz="700" spc="65" dirty="0">
                <a:solidFill>
                  <a:srgbClr val="414042"/>
                </a:solidFill>
                <a:latin typeface="Calibri"/>
                <a:cs typeface="Calibri"/>
              </a:rPr>
              <a:t>as </a:t>
            </a:r>
            <a:r>
              <a:rPr lang="en-US" sz="700" spc="5" dirty="0">
                <a:solidFill>
                  <a:srgbClr val="414042"/>
                </a:solidFill>
                <a:latin typeface="Calibri"/>
                <a:cs typeface="Calibri"/>
              </a:rPr>
              <a:t>payment in full </a:t>
            </a:r>
            <a:r>
              <a:rPr lang="en-US" sz="700" spc="-5" dirty="0">
                <a:solidFill>
                  <a:srgbClr val="414042"/>
                </a:solidFill>
                <a:latin typeface="Calibri"/>
                <a:cs typeface="Calibri"/>
              </a:rPr>
              <a:t>for </a:t>
            </a:r>
            <a:r>
              <a:rPr lang="en-US" sz="700" dirty="0">
                <a:solidFill>
                  <a:srgbClr val="414042"/>
                </a:solidFill>
                <a:latin typeface="Calibri"/>
                <a:cs typeface="Calibri"/>
              </a:rPr>
              <a:t>their</a:t>
            </a:r>
            <a:r>
              <a:rPr lang="en-US" sz="700" spc="75" dirty="0">
                <a:solidFill>
                  <a:srgbClr val="414042"/>
                </a:solidFill>
                <a:latin typeface="Calibri"/>
                <a:cs typeface="Calibri"/>
              </a:rPr>
              <a:t> </a:t>
            </a:r>
            <a:r>
              <a:rPr lang="en-US" sz="700" spc="35" dirty="0">
                <a:solidFill>
                  <a:srgbClr val="414042"/>
                </a:solidFill>
                <a:latin typeface="Calibri"/>
                <a:cs typeface="Calibri"/>
              </a:rPr>
              <a:t>services.</a:t>
            </a:r>
            <a:endParaRPr lang="en-US" sz="700" dirty="0">
              <a:latin typeface="Calibri"/>
              <a:cs typeface="Calibri"/>
            </a:endParaRPr>
          </a:p>
        </p:txBody>
      </p:sp>
      <p:sp>
        <p:nvSpPr>
          <p:cNvPr id="115" name="TextBox 114"/>
          <p:cNvSpPr txBox="1"/>
          <p:nvPr/>
        </p:nvSpPr>
        <p:spPr>
          <a:xfrm>
            <a:off x="838200" y="4670852"/>
            <a:ext cx="1066800" cy="415498"/>
          </a:xfrm>
          <a:prstGeom prst="rect">
            <a:avLst/>
          </a:prstGeom>
          <a:solidFill>
            <a:schemeClr val="accent1">
              <a:lumMod val="20000"/>
              <a:lumOff val="80000"/>
            </a:schemeClr>
          </a:solidFill>
        </p:spPr>
        <p:txBody>
          <a:bodyPr wrap="square" lIns="9144" rIns="9144" rtlCol="0">
            <a:spAutoFit/>
          </a:bodyPr>
          <a:lstStyle/>
          <a:p>
            <a:r>
              <a:rPr lang="en-US" sz="700" dirty="0">
                <a:solidFill>
                  <a:schemeClr val="accent1">
                    <a:lumMod val="75000"/>
                  </a:schemeClr>
                </a:solidFill>
              </a:rPr>
              <a:t>Source:  FY 2024 Evaluation of the TRICARE Program, p. 136. </a:t>
            </a:r>
          </a:p>
        </p:txBody>
      </p:sp>
      <p:sp>
        <p:nvSpPr>
          <p:cNvPr id="116" name="object 366"/>
          <p:cNvSpPr txBox="1"/>
          <p:nvPr/>
        </p:nvSpPr>
        <p:spPr>
          <a:xfrm>
            <a:off x="8491614" y="2800350"/>
            <a:ext cx="195186" cy="90859"/>
          </a:xfrm>
          <a:prstGeom prst="rect">
            <a:avLst/>
          </a:prstGeom>
        </p:spPr>
        <p:txBody>
          <a:bodyPr vert="horz" wrap="square" lIns="0" tIns="12700" rIns="0" bIns="0" rtlCol="0">
            <a:spAutoFit/>
          </a:bodyPr>
          <a:lstStyle/>
          <a:p>
            <a:pPr marL="12700">
              <a:lnSpc>
                <a:spcPts val="615"/>
              </a:lnSpc>
            </a:pPr>
            <a:r>
              <a:rPr lang="en-US" sz="600" spc="-60" dirty="0">
                <a:solidFill>
                  <a:srgbClr val="FFFFFF"/>
                </a:solidFill>
                <a:latin typeface="Calibri"/>
                <a:cs typeface="Calibri"/>
              </a:rPr>
              <a:t>242.9</a:t>
            </a:r>
            <a:endParaRPr sz="600" dirty="0">
              <a:solidFill>
                <a:prstClr val="black"/>
              </a:solidFill>
              <a:latin typeface="Calibri"/>
              <a:cs typeface="Calibri"/>
            </a:endParaRPr>
          </a:p>
        </p:txBody>
      </p:sp>
      <p:sp>
        <p:nvSpPr>
          <p:cNvPr id="119" name="object 366"/>
          <p:cNvSpPr txBox="1"/>
          <p:nvPr/>
        </p:nvSpPr>
        <p:spPr>
          <a:xfrm>
            <a:off x="7744968" y="2876550"/>
            <a:ext cx="195186" cy="90859"/>
          </a:xfrm>
          <a:prstGeom prst="rect">
            <a:avLst/>
          </a:prstGeom>
        </p:spPr>
        <p:txBody>
          <a:bodyPr vert="horz" wrap="square" lIns="0" tIns="12700" rIns="0" bIns="0" rtlCol="0">
            <a:spAutoFit/>
          </a:bodyPr>
          <a:lstStyle/>
          <a:p>
            <a:pPr marL="12700">
              <a:lnSpc>
                <a:spcPts val="615"/>
              </a:lnSpc>
            </a:pPr>
            <a:r>
              <a:rPr sz="600" spc="-60" dirty="0">
                <a:solidFill>
                  <a:srgbClr val="FFFFFF"/>
                </a:solidFill>
                <a:latin typeface="Calibri"/>
                <a:cs typeface="Calibri"/>
              </a:rPr>
              <a:t>178.</a:t>
            </a:r>
            <a:r>
              <a:rPr lang="en-US" sz="600" spc="-60" dirty="0">
                <a:solidFill>
                  <a:srgbClr val="FFFFFF"/>
                </a:solidFill>
                <a:latin typeface="Calibri"/>
                <a:cs typeface="Calibri"/>
              </a:rPr>
              <a:t>2</a:t>
            </a:r>
            <a:endParaRPr sz="600" dirty="0">
              <a:solidFill>
                <a:prstClr val="black"/>
              </a:solidFill>
              <a:latin typeface="Calibri"/>
              <a:cs typeface="Calibri"/>
            </a:endParaRPr>
          </a:p>
        </p:txBody>
      </p:sp>
      <p:sp>
        <p:nvSpPr>
          <p:cNvPr id="120" name="object 366"/>
          <p:cNvSpPr txBox="1"/>
          <p:nvPr/>
        </p:nvSpPr>
        <p:spPr>
          <a:xfrm>
            <a:off x="7946136" y="2800350"/>
            <a:ext cx="195186" cy="90859"/>
          </a:xfrm>
          <a:prstGeom prst="rect">
            <a:avLst/>
          </a:prstGeom>
        </p:spPr>
        <p:txBody>
          <a:bodyPr vert="horz" wrap="square" lIns="0" tIns="12700" rIns="0" bIns="0" rtlCol="0">
            <a:spAutoFit/>
          </a:bodyPr>
          <a:lstStyle/>
          <a:p>
            <a:pPr marL="12700">
              <a:lnSpc>
                <a:spcPts val="615"/>
              </a:lnSpc>
            </a:pPr>
            <a:r>
              <a:rPr lang="en-US" sz="600" spc="-60" dirty="0">
                <a:solidFill>
                  <a:srgbClr val="FFFFFF"/>
                </a:solidFill>
                <a:latin typeface="Calibri"/>
                <a:cs typeface="Calibri"/>
              </a:rPr>
              <a:t>252.2</a:t>
            </a:r>
            <a:endParaRPr sz="600" dirty="0">
              <a:solidFill>
                <a:prstClr val="black"/>
              </a:solidFill>
              <a:latin typeface="Calibri"/>
              <a:cs typeface="Calibri"/>
            </a:endParaRPr>
          </a:p>
        </p:txBody>
      </p:sp>
      <p:sp>
        <p:nvSpPr>
          <p:cNvPr id="121" name="object 366"/>
          <p:cNvSpPr txBox="1"/>
          <p:nvPr/>
        </p:nvSpPr>
        <p:spPr>
          <a:xfrm>
            <a:off x="7391400" y="2800350"/>
            <a:ext cx="195186" cy="90859"/>
          </a:xfrm>
          <a:prstGeom prst="rect">
            <a:avLst/>
          </a:prstGeom>
        </p:spPr>
        <p:txBody>
          <a:bodyPr vert="horz" wrap="square" lIns="0" tIns="12700" rIns="0" bIns="0" rtlCol="0">
            <a:spAutoFit/>
          </a:bodyPr>
          <a:lstStyle/>
          <a:p>
            <a:pPr marL="12700">
              <a:lnSpc>
                <a:spcPts val="615"/>
              </a:lnSpc>
            </a:pPr>
            <a:r>
              <a:rPr lang="en-US" sz="600" spc="-60" dirty="0">
                <a:solidFill>
                  <a:srgbClr val="FFFFFF"/>
                </a:solidFill>
                <a:latin typeface="Calibri"/>
                <a:cs typeface="Calibri"/>
              </a:rPr>
              <a:t>242.8</a:t>
            </a:r>
            <a:endParaRPr sz="600" dirty="0">
              <a:solidFill>
                <a:prstClr val="black"/>
              </a:solidFill>
              <a:latin typeface="Calibri"/>
              <a:cs typeface="Calibri"/>
            </a:endParaRPr>
          </a:p>
        </p:txBody>
      </p:sp>
      <p:sp>
        <p:nvSpPr>
          <p:cNvPr id="122" name="object 366"/>
          <p:cNvSpPr txBox="1"/>
          <p:nvPr/>
        </p:nvSpPr>
        <p:spPr>
          <a:xfrm>
            <a:off x="6830568" y="2861891"/>
            <a:ext cx="195186" cy="90859"/>
          </a:xfrm>
          <a:prstGeom prst="rect">
            <a:avLst/>
          </a:prstGeom>
        </p:spPr>
        <p:txBody>
          <a:bodyPr vert="horz" wrap="square" lIns="0" tIns="12700" rIns="0" bIns="0" rtlCol="0">
            <a:spAutoFit/>
          </a:bodyPr>
          <a:lstStyle/>
          <a:p>
            <a:pPr marL="12700">
              <a:lnSpc>
                <a:spcPts val="615"/>
              </a:lnSpc>
            </a:pPr>
            <a:r>
              <a:rPr lang="en-US" sz="600" spc="-60" dirty="0">
                <a:solidFill>
                  <a:srgbClr val="FFFFFF"/>
                </a:solidFill>
                <a:latin typeface="Calibri"/>
                <a:cs typeface="Calibri"/>
              </a:rPr>
              <a:t>232.9</a:t>
            </a:r>
            <a:endParaRPr sz="600" dirty="0">
              <a:solidFill>
                <a:prstClr val="black"/>
              </a:solidFill>
              <a:latin typeface="Calibri"/>
              <a:cs typeface="Calibri"/>
            </a:endParaRPr>
          </a:p>
        </p:txBody>
      </p:sp>
      <p:sp>
        <p:nvSpPr>
          <p:cNvPr id="123" name="object 366"/>
          <p:cNvSpPr txBox="1"/>
          <p:nvPr/>
        </p:nvSpPr>
        <p:spPr>
          <a:xfrm>
            <a:off x="6281814" y="2938091"/>
            <a:ext cx="195186" cy="90859"/>
          </a:xfrm>
          <a:prstGeom prst="rect">
            <a:avLst/>
          </a:prstGeom>
        </p:spPr>
        <p:txBody>
          <a:bodyPr vert="horz" wrap="square" lIns="0" tIns="12700" rIns="0" bIns="0" rtlCol="0">
            <a:spAutoFit/>
          </a:bodyPr>
          <a:lstStyle/>
          <a:p>
            <a:pPr marL="12700">
              <a:lnSpc>
                <a:spcPts val="615"/>
              </a:lnSpc>
            </a:pPr>
            <a:r>
              <a:rPr lang="en-US" sz="600" spc="-60" dirty="0">
                <a:solidFill>
                  <a:srgbClr val="FFFFFF"/>
                </a:solidFill>
                <a:latin typeface="Calibri"/>
                <a:cs typeface="Calibri"/>
              </a:rPr>
              <a:t>224.7</a:t>
            </a:r>
            <a:endParaRPr sz="600" dirty="0">
              <a:solidFill>
                <a:prstClr val="black"/>
              </a:solidFill>
              <a:latin typeface="Calibri"/>
              <a:cs typeface="Calibri"/>
            </a:endParaRPr>
          </a:p>
        </p:txBody>
      </p:sp>
    </p:spTree>
    <p:extLst>
      <p:ext uri="{BB962C8B-B14F-4D97-AF65-F5344CB8AC3E}">
        <p14:creationId xmlns:p14="http://schemas.microsoft.com/office/powerpoint/2010/main" val="3223360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l"/>
            <a:r>
              <a:rPr lang="en-US" altLang="en-US" dirty="0"/>
              <a:t>Civilian Provider Acceptance of, and </a:t>
            </a:r>
            <a:br>
              <a:rPr lang="en-US" altLang="en-US" dirty="0"/>
            </a:br>
            <a:r>
              <a:rPr lang="en-US" altLang="en-US" dirty="0"/>
              <a:t>Beneficiary Access to, TRICARE Select</a:t>
            </a:r>
            <a:endParaRPr lang="en-US" dirty="0"/>
          </a:p>
        </p:txBody>
      </p:sp>
      <p:sp>
        <p:nvSpPr>
          <p:cNvPr id="6" name="Content Placeholder 5"/>
          <p:cNvSpPr>
            <a:spLocks noGrp="1"/>
          </p:cNvSpPr>
          <p:nvPr>
            <p:ph idx="1"/>
          </p:nvPr>
        </p:nvSpPr>
        <p:spPr/>
        <p:txBody>
          <a:bodyPr>
            <a:normAutofit fontScale="55000" lnSpcReduction="20000"/>
          </a:bodyPr>
          <a:lstStyle/>
          <a:p>
            <a:pPr marL="0" marR="0" lvl="0" indent="0" algn="l" defTabSz="914400" rtl="0" eaLnBrk="1" fontAlgn="auto" latinLnBrk="0" hangingPunct="1">
              <a:lnSpc>
                <a:spcPct val="100000"/>
              </a:lnSpc>
              <a:spcBef>
                <a:spcPct val="20000"/>
              </a:spcBef>
              <a:spcAft>
                <a:spcPts val="0"/>
              </a:spcAft>
              <a:buClr>
                <a:srgbClr val="582831"/>
              </a:buClr>
              <a:buSzPct val="125000"/>
              <a:buNone/>
              <a:tabLst/>
              <a:defRPr/>
            </a:pPr>
            <a:r>
              <a:rPr kumimoji="0" lang="en-US" sz="25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The DoD completed surveys of civilian providers and MHS non-enrolled beneficiaries </a:t>
            </a:r>
            <a:r>
              <a:rPr kumimoji="0" lang="en-US"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(i.e., TRICARE Select)</a:t>
            </a:r>
            <a:r>
              <a:rPr kumimoji="0" lang="en-US" sz="25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 designed to determine civilian provider acceptance of, and beneficiary access to, the TRICARE Select benefit option. </a:t>
            </a:r>
          </a:p>
          <a:p>
            <a:pPr marL="0" indent="0">
              <a:buNone/>
            </a:pPr>
            <a:endParaRPr lang="en-US" b="1" dirty="0">
              <a:solidFill>
                <a:schemeClr val="accent1">
                  <a:lumMod val="60000"/>
                  <a:lumOff val="40000"/>
                </a:schemeClr>
              </a:solidFill>
            </a:endParaRPr>
          </a:p>
          <a:p>
            <a:pPr marL="0" indent="0">
              <a:buNone/>
            </a:pPr>
            <a:r>
              <a:rPr lang="en-US" b="1" dirty="0">
                <a:solidFill>
                  <a:schemeClr val="accent1">
                    <a:lumMod val="60000"/>
                    <a:lumOff val="40000"/>
                  </a:schemeClr>
                </a:solidFill>
              </a:rPr>
              <a:t>Provider</a:t>
            </a:r>
            <a:r>
              <a:rPr lang="en-US" b="1" dirty="0"/>
              <a:t> survey results and key points</a:t>
            </a:r>
          </a:p>
          <a:p>
            <a:pPr lvl="1"/>
            <a:r>
              <a:rPr lang="en-US" dirty="0">
                <a:latin typeface="+mn-lt"/>
              </a:rPr>
              <a:t>84 percent of physicians and 34 percent of behavioral health providers accept new TRICARE Select patients </a:t>
            </a:r>
            <a:br>
              <a:rPr lang="en-US" dirty="0">
                <a:latin typeface="+mn-lt"/>
              </a:rPr>
            </a:br>
            <a:r>
              <a:rPr lang="en-US" dirty="0">
                <a:latin typeface="+mn-lt"/>
              </a:rPr>
              <a:t>if they accept new patients of any insurance. </a:t>
            </a:r>
          </a:p>
          <a:p>
            <a:pPr marL="746125" indent="-284163"/>
            <a:r>
              <a:rPr lang="en-US" sz="2000" b="0" i="0" u="none" strike="noStrike" baseline="0" dirty="0">
                <a:solidFill>
                  <a:srgbClr val="3F3F41"/>
                </a:solidFill>
                <a:latin typeface="+mn-lt"/>
              </a:rPr>
              <a:t>Physicians were more likely to not accept TRICARE Select because they were not accepting new patients. </a:t>
            </a:r>
          </a:p>
          <a:p>
            <a:pPr marL="746125" indent="-284163"/>
            <a:r>
              <a:rPr lang="en-US" sz="2000" b="0" i="0" u="none" strike="noStrike" baseline="0" dirty="0">
                <a:solidFill>
                  <a:srgbClr val="3F3F41"/>
                </a:solidFill>
                <a:latin typeface="+mn-lt"/>
              </a:rPr>
              <a:t>Behavioral health providers were more likely to not accept TRICARE Select because of “other”—they were not aware of it, the reimbursement was too low, or they only took private insurance. </a:t>
            </a:r>
          </a:p>
          <a:p>
            <a:pPr lvl="1"/>
            <a:endParaRPr lang="en-US" dirty="0"/>
          </a:p>
          <a:p>
            <a:pPr marL="0" indent="0">
              <a:buNone/>
            </a:pPr>
            <a:r>
              <a:rPr lang="en-US" b="1" dirty="0">
                <a:solidFill>
                  <a:schemeClr val="accent1">
                    <a:lumMod val="60000"/>
                    <a:lumOff val="40000"/>
                  </a:schemeClr>
                </a:solidFill>
              </a:rPr>
              <a:t>Beneficiary</a:t>
            </a:r>
            <a:r>
              <a:rPr lang="en-US" b="1" dirty="0"/>
              <a:t> survey results and key points</a:t>
            </a:r>
          </a:p>
          <a:p>
            <a:pPr marL="400050" lvl="1" indent="0">
              <a:buNone/>
            </a:pPr>
            <a:r>
              <a:rPr lang="en-US" dirty="0"/>
              <a:t>Compared with the civilian benchmark, </a:t>
            </a:r>
            <a:r>
              <a:rPr lang="en-US" dirty="0">
                <a:solidFill>
                  <a:schemeClr val="accent1">
                    <a:lumMod val="60000"/>
                    <a:lumOff val="40000"/>
                  </a:schemeClr>
                </a:solidFill>
              </a:rPr>
              <a:t>TRICARE Select </a:t>
            </a:r>
            <a:r>
              <a:rPr lang="en-US" dirty="0"/>
              <a:t>enrollees rate their care experience and access to care </a:t>
            </a:r>
            <a:br>
              <a:rPr lang="en-US" dirty="0"/>
            </a:br>
            <a:r>
              <a:rPr lang="en-US" dirty="0">
                <a:solidFill>
                  <a:schemeClr val="accent1">
                    <a:lumMod val="60000"/>
                    <a:lumOff val="40000"/>
                  </a:schemeClr>
                </a:solidFill>
              </a:rPr>
              <a:t>higher than or comparable to </a:t>
            </a:r>
            <a:r>
              <a:rPr lang="en-US" dirty="0"/>
              <a:t>the civilian benchmarks. </a:t>
            </a:r>
          </a:p>
          <a:p>
            <a:pPr lvl="1"/>
            <a:r>
              <a:rPr lang="en-US" dirty="0"/>
              <a:t>Access of TRICARE Select users to personal doctors and specialists is lower than civilian benchmarks.</a:t>
            </a:r>
          </a:p>
          <a:p>
            <a:pPr lvl="1"/>
            <a:r>
              <a:rPr lang="en-US" dirty="0"/>
              <a:t>Beneficiaries in non-PSAs were more likely to say personal doctors did not accept TRICARE and the travel distance was too long than those in PSAs.  </a:t>
            </a:r>
          </a:p>
          <a:p>
            <a:pPr lvl="1"/>
            <a:r>
              <a:rPr lang="en-US" dirty="0"/>
              <a:t>Other access measures do not differ significantly between PSAs and non-PSAs. </a:t>
            </a:r>
          </a:p>
          <a:p>
            <a:endParaRPr lang="en-US" dirty="0"/>
          </a:p>
          <a:p>
            <a:endParaRPr lang="en-US" dirty="0"/>
          </a:p>
        </p:txBody>
      </p:sp>
      <p:sp>
        <p:nvSpPr>
          <p:cNvPr id="5" name="TextBox 4"/>
          <p:cNvSpPr txBox="1"/>
          <p:nvPr/>
        </p:nvSpPr>
        <p:spPr>
          <a:xfrm>
            <a:off x="381000" y="4195345"/>
            <a:ext cx="1523999" cy="338554"/>
          </a:xfrm>
          <a:prstGeom prst="rect">
            <a:avLst/>
          </a:prstGeom>
          <a:solidFill>
            <a:schemeClr val="accent1">
              <a:lumMod val="20000"/>
              <a:lumOff val="80000"/>
            </a:schemeClr>
          </a:solidFill>
        </p:spPr>
        <p:txBody>
          <a:bodyPr wrap="square" rtlCol="0">
            <a:spAutoFit/>
          </a:bodyPr>
          <a:lstStyle/>
          <a:p>
            <a:r>
              <a:rPr lang="en-US" sz="800" dirty="0">
                <a:solidFill>
                  <a:schemeClr val="accent1">
                    <a:lumMod val="75000"/>
                  </a:schemeClr>
                </a:solidFill>
              </a:rPr>
              <a:t>Source:  FY 2024 Evaluation of the TRICARE Program, p. 137. </a:t>
            </a:r>
          </a:p>
        </p:txBody>
      </p:sp>
    </p:spTree>
    <p:extLst>
      <p:ext uri="{BB962C8B-B14F-4D97-AF65-F5344CB8AC3E}">
        <p14:creationId xmlns:p14="http://schemas.microsoft.com/office/powerpoint/2010/main" val="2998990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lstStyle/>
          <a:p>
            <a:pPr algn="l"/>
            <a:r>
              <a:rPr lang="en-US" altLang="en-US" dirty="0"/>
              <a:t>TRICARE Plans </a:t>
            </a:r>
            <a:r>
              <a:rPr lang="en-US" altLang="en-US" sz="2400" dirty="0">
                <a:cs typeface="Arial" panose="020B0604020202020204" pitchFamily="34" charset="0"/>
                <a:sym typeface="Wingdings" panose="05000000000000000000" pitchFamily="2" charset="2"/>
              </a:rPr>
              <a:t>(Stateside Options)</a:t>
            </a:r>
            <a:endParaRPr lang="en-US" sz="2400" dirty="0"/>
          </a:p>
        </p:txBody>
      </p:sp>
      <p:graphicFrame>
        <p:nvGraphicFramePr>
          <p:cNvPr id="4" name="Content Placeholder 4">
            <a:extLst>
              <a:ext uri="{FF2B5EF4-FFF2-40B4-BE49-F238E27FC236}">
                <a16:creationId xmlns:a16="http://schemas.microsoft.com/office/drawing/2014/main" id="{12FE217E-43DD-0BA8-8D38-55C0339B12D4}"/>
              </a:ext>
            </a:extLst>
          </p:cNvPr>
          <p:cNvGraphicFramePr>
            <a:graphicFrameLocks noGrp="1"/>
          </p:cNvGraphicFramePr>
          <p:nvPr>
            <p:ph idx="1"/>
          </p:nvPr>
        </p:nvGraphicFramePr>
        <p:xfrm>
          <a:off x="457200" y="971550"/>
          <a:ext cx="8229600" cy="3464560"/>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val="1512662483"/>
                    </a:ext>
                  </a:extLst>
                </a:gridCol>
                <a:gridCol w="3048000">
                  <a:extLst>
                    <a:ext uri="{9D8B030D-6E8A-4147-A177-3AD203B41FA5}">
                      <a16:colId xmlns:a16="http://schemas.microsoft.com/office/drawing/2014/main" val="3521942228"/>
                    </a:ext>
                  </a:extLst>
                </a:gridCol>
              </a:tblGrid>
              <a:tr h="370840">
                <a:tc>
                  <a:txBody>
                    <a:bodyPr/>
                    <a:lstStyle/>
                    <a:p>
                      <a:r>
                        <a:rPr lang="en-US" sz="1500" dirty="0"/>
                        <a:t>Those Eligible</a:t>
                      </a:r>
                      <a:r>
                        <a:rPr lang="en-US" sz="1500" baseline="0" dirty="0"/>
                        <a:t> for TRICARE Health Plan Enrollment</a:t>
                      </a:r>
                      <a:endParaRPr lang="en-US" sz="1500" dirty="0"/>
                    </a:p>
                  </a:txBody>
                  <a:tcPr>
                    <a:solidFill>
                      <a:srgbClr val="5B9BD5"/>
                    </a:solidFill>
                  </a:tcPr>
                </a:tc>
                <a:tc>
                  <a:txBody>
                    <a:bodyPr/>
                    <a:lstStyle/>
                    <a:p>
                      <a:r>
                        <a:rPr lang="en-US" sz="1500" dirty="0"/>
                        <a:t>Stateside</a:t>
                      </a:r>
                      <a:r>
                        <a:rPr lang="en-US" sz="1500" baseline="0" dirty="0"/>
                        <a:t> Health Plan Choices</a:t>
                      </a:r>
                      <a:endParaRPr lang="en-US" sz="1500" dirty="0"/>
                    </a:p>
                  </a:txBody>
                  <a:tcPr>
                    <a:solidFill>
                      <a:srgbClr val="5B9BD5"/>
                    </a:solidFill>
                  </a:tcPr>
                </a:tc>
                <a:extLst>
                  <a:ext uri="{0D108BD9-81ED-4DB2-BD59-A6C34878D82A}">
                    <a16:rowId xmlns:a16="http://schemas.microsoft.com/office/drawing/2014/main" val="2615832882"/>
                  </a:ext>
                </a:extLst>
              </a:tr>
              <a:tr h="370840">
                <a:tc>
                  <a:txBody>
                    <a:bodyPr/>
                    <a:lstStyle/>
                    <a:p>
                      <a:r>
                        <a:rPr lang="en-US" sz="1100" dirty="0">
                          <a:solidFill>
                            <a:schemeClr val="accent1">
                              <a:lumMod val="50000"/>
                            </a:schemeClr>
                          </a:solidFill>
                        </a:rPr>
                        <a:t>Active duty service members (ADSM), including</a:t>
                      </a:r>
                    </a:p>
                    <a:p>
                      <a:r>
                        <a:rPr lang="en-US" sz="1100" dirty="0">
                          <a:solidFill>
                            <a:schemeClr val="accent1">
                              <a:lumMod val="50000"/>
                            </a:schemeClr>
                          </a:solidFill>
                        </a:rPr>
                        <a:t>National Guard and Reserve (NGR) members activating for more than 30 days</a:t>
                      </a:r>
                    </a:p>
                  </a:txBody>
                  <a:tcPr>
                    <a:solidFill>
                      <a:srgbClr val="D4D8E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accent1">
                              <a:lumMod val="50000"/>
                            </a:schemeClr>
                          </a:solidFill>
                          <a:effectLst/>
                          <a:latin typeface="+mn-lt"/>
                        </a:rPr>
                        <a:t>TRICARE Prime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accent1">
                              <a:lumMod val="50000"/>
                            </a:schemeClr>
                          </a:solidFill>
                          <a:effectLst/>
                          <a:latin typeface="+mn-lt"/>
                        </a:rPr>
                        <a:t>TRICARE Prime Remote</a:t>
                      </a:r>
                      <a:r>
                        <a:rPr lang="en-US" sz="1100" b="0" i="0" u="none" strike="noStrike" baseline="0" dirty="0">
                          <a:solidFill>
                            <a:schemeClr val="accent1">
                              <a:lumMod val="50000"/>
                            </a:schemeClr>
                          </a:solidFill>
                          <a:effectLst/>
                          <a:latin typeface="+mn-lt"/>
                        </a:rPr>
                        <a:t> (TPR)</a:t>
                      </a:r>
                      <a:endParaRPr lang="en-US" sz="1100" dirty="0">
                        <a:solidFill>
                          <a:schemeClr val="accent1">
                            <a:lumMod val="50000"/>
                          </a:schemeClr>
                        </a:solidFill>
                      </a:endParaRPr>
                    </a:p>
                  </a:txBody>
                  <a:tcPr>
                    <a:solidFill>
                      <a:srgbClr val="D4D8EB"/>
                    </a:solidFill>
                  </a:tcPr>
                </a:tc>
                <a:extLst>
                  <a:ext uri="{0D108BD9-81ED-4DB2-BD59-A6C34878D82A}">
                    <a16:rowId xmlns:a16="http://schemas.microsoft.com/office/drawing/2014/main" val="28670582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accent1">
                              <a:lumMod val="50000"/>
                            </a:schemeClr>
                          </a:solidFill>
                        </a:rPr>
                        <a:t>Active duty family members (ADSM), including </a:t>
                      </a:r>
                      <a:br>
                        <a:rPr lang="en-US" sz="1100" dirty="0">
                          <a:solidFill>
                            <a:schemeClr val="accent1">
                              <a:lumMod val="50000"/>
                            </a:schemeClr>
                          </a:solidFill>
                        </a:rPr>
                      </a:br>
                      <a:r>
                        <a:rPr lang="en-US" sz="1100" dirty="0">
                          <a:solidFill>
                            <a:schemeClr val="accent1">
                              <a:lumMod val="50000"/>
                            </a:schemeClr>
                          </a:solidFill>
                        </a:rPr>
                        <a:t>eligible family members of NGR sponsors activating for more than 30 days</a:t>
                      </a:r>
                    </a:p>
                    <a:p>
                      <a:endParaRPr lang="en-US" sz="1100" dirty="0">
                        <a:solidFill>
                          <a:schemeClr val="accent1">
                            <a:lumMod val="50000"/>
                          </a:schemeClr>
                        </a:solidFill>
                      </a:endParaRPr>
                    </a:p>
                  </a:txBody>
                  <a:tcPr>
                    <a:solidFill>
                      <a:srgbClr val="EBEDF1"/>
                    </a:solidFill>
                  </a:tcPr>
                </a:tc>
                <a:tc>
                  <a:txBody>
                    <a:bodyPr/>
                    <a:lstStyle/>
                    <a:p>
                      <a:r>
                        <a:rPr lang="en-US" sz="1100" b="0" i="0" u="none" strike="noStrike" dirty="0">
                          <a:solidFill>
                            <a:schemeClr val="accent1">
                              <a:lumMod val="50000"/>
                            </a:schemeClr>
                          </a:solidFill>
                          <a:effectLst/>
                          <a:latin typeface="+mn-lt"/>
                        </a:rPr>
                        <a:t>TRICARE Select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accent1">
                              <a:lumMod val="50000"/>
                            </a:schemeClr>
                          </a:solidFill>
                          <a:effectLst/>
                          <a:latin typeface="+mn-lt"/>
                        </a:rPr>
                        <a:t>TRICARE Prime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accent1">
                              <a:lumMod val="50000"/>
                            </a:schemeClr>
                          </a:solidFill>
                          <a:effectLst/>
                          <a:latin typeface="+mn-lt"/>
                        </a:rPr>
                        <a:t>US Family Health Plan (USFHP; </a:t>
                      </a:r>
                      <a:r>
                        <a:rPr lang="en-US" sz="1100" b="0" i="0" u="none" strike="noStrike" kern="1200" dirty="0">
                          <a:solidFill>
                            <a:schemeClr val="accent1">
                              <a:lumMod val="50000"/>
                            </a:schemeClr>
                          </a:solidFill>
                          <a:effectLst/>
                          <a:latin typeface="+mn-lt"/>
                          <a:ea typeface="+mn-ea"/>
                          <a:cs typeface="+mn-cs"/>
                        </a:rPr>
                        <a:t>where available)</a:t>
                      </a:r>
                      <a:endParaRPr lang="en-US" sz="1200" b="0" i="0" u="none" strike="noStrike" kern="1200" dirty="0">
                        <a:solidFill>
                          <a:schemeClr val="accent1">
                            <a:lumMod val="50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accent1">
                              <a:lumMod val="50000"/>
                            </a:schemeClr>
                          </a:solidFill>
                          <a:effectLst/>
                          <a:latin typeface="+mn-lt"/>
                        </a:rPr>
                        <a:t>TRICARE Prime Remote</a:t>
                      </a:r>
                      <a:r>
                        <a:rPr lang="en-US" sz="1100" b="0" i="0" u="none" strike="noStrike" baseline="0" dirty="0">
                          <a:solidFill>
                            <a:schemeClr val="accent1">
                              <a:lumMod val="50000"/>
                            </a:schemeClr>
                          </a:solidFill>
                          <a:effectLst/>
                          <a:latin typeface="+mn-lt"/>
                        </a:rPr>
                        <a:t> for </a:t>
                      </a:r>
                      <a:br>
                        <a:rPr lang="en-US" sz="1100" b="0" i="0" u="none" strike="noStrike" baseline="0" dirty="0">
                          <a:solidFill>
                            <a:schemeClr val="accent1">
                              <a:lumMod val="50000"/>
                            </a:schemeClr>
                          </a:solidFill>
                          <a:effectLst/>
                          <a:latin typeface="+mn-lt"/>
                        </a:rPr>
                      </a:br>
                      <a:r>
                        <a:rPr lang="en-US" sz="1100" b="0" i="0" u="none" strike="noStrike" baseline="0" dirty="0">
                          <a:solidFill>
                            <a:schemeClr val="accent1">
                              <a:lumMod val="50000"/>
                            </a:schemeClr>
                          </a:solidFill>
                          <a:effectLst/>
                          <a:latin typeface="+mn-lt"/>
                        </a:rPr>
                        <a:t>Active Duty Family Members (TPRADFM)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chemeClr val="accent1">
                              <a:lumMod val="50000"/>
                            </a:schemeClr>
                          </a:solidFill>
                          <a:effectLst/>
                          <a:latin typeface="+mn-lt"/>
                        </a:rPr>
                        <a:t>TRICARE Young Adult (TYA)</a:t>
                      </a:r>
                      <a:endParaRPr lang="en-US" sz="1100" dirty="0">
                        <a:solidFill>
                          <a:schemeClr val="accent1">
                            <a:lumMod val="50000"/>
                          </a:schemeClr>
                        </a:solidFill>
                      </a:endParaRPr>
                    </a:p>
                  </a:txBody>
                  <a:tcPr>
                    <a:solidFill>
                      <a:srgbClr val="EBEDF1"/>
                    </a:solidFill>
                  </a:tcPr>
                </a:tc>
                <a:extLst>
                  <a:ext uri="{0D108BD9-81ED-4DB2-BD59-A6C34878D82A}">
                    <a16:rowId xmlns:a16="http://schemas.microsoft.com/office/drawing/2014/main" val="3414303906"/>
                  </a:ext>
                </a:extLst>
              </a:tr>
              <a:tr h="274320">
                <a:tc>
                  <a:txBody>
                    <a:bodyPr/>
                    <a:lstStyle/>
                    <a:p>
                      <a:r>
                        <a:rPr lang="en-US" sz="1100" dirty="0">
                          <a:solidFill>
                            <a:schemeClr val="accent1">
                              <a:lumMod val="50000"/>
                            </a:schemeClr>
                          </a:solidFill>
                        </a:rPr>
                        <a:t>Members</a:t>
                      </a:r>
                      <a:r>
                        <a:rPr lang="en-US" sz="1100" baseline="0" dirty="0">
                          <a:solidFill>
                            <a:schemeClr val="accent1">
                              <a:lumMod val="50000"/>
                            </a:schemeClr>
                          </a:solidFill>
                        </a:rPr>
                        <a:t> of the Selected Reserve (not activated) and their eligible family members</a:t>
                      </a:r>
                      <a:endParaRPr lang="en-US" sz="1100" dirty="0">
                        <a:solidFill>
                          <a:schemeClr val="accent1">
                            <a:lumMod val="50000"/>
                          </a:schemeClr>
                        </a:solidFill>
                      </a:endParaRPr>
                    </a:p>
                  </a:txBody>
                  <a:tcPr>
                    <a:solidFill>
                      <a:srgbClr val="D4D8E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accent1">
                              <a:lumMod val="50000"/>
                            </a:schemeClr>
                          </a:solidFill>
                          <a:effectLst/>
                          <a:latin typeface="+mn-lt"/>
                        </a:rPr>
                        <a:t>TRICARE Reserve Select (TRS) &amp; </a:t>
                      </a:r>
                      <a:r>
                        <a:rPr lang="en-US" sz="1100" b="0" i="0" u="none" strike="noStrike" baseline="0" dirty="0">
                          <a:solidFill>
                            <a:schemeClr val="accent1">
                              <a:lumMod val="50000"/>
                            </a:schemeClr>
                          </a:solidFill>
                          <a:effectLst/>
                          <a:latin typeface="+mn-lt"/>
                        </a:rPr>
                        <a:t>TYA</a:t>
                      </a:r>
                      <a:endParaRPr lang="en-US" sz="1100" dirty="0">
                        <a:solidFill>
                          <a:schemeClr val="accent1">
                            <a:lumMod val="50000"/>
                          </a:schemeClr>
                        </a:solidFill>
                      </a:endParaRPr>
                    </a:p>
                  </a:txBody>
                  <a:tcPr>
                    <a:solidFill>
                      <a:srgbClr val="D4D8EB"/>
                    </a:solidFill>
                  </a:tcPr>
                </a:tc>
                <a:extLst>
                  <a:ext uri="{0D108BD9-81ED-4DB2-BD59-A6C34878D82A}">
                    <a16:rowId xmlns:a16="http://schemas.microsoft.com/office/drawing/2014/main" val="1730592604"/>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accent1">
                              <a:lumMod val="50000"/>
                            </a:schemeClr>
                          </a:solidFill>
                        </a:rPr>
                        <a:t>Members</a:t>
                      </a:r>
                      <a:r>
                        <a:rPr lang="en-US" sz="1100" baseline="0" dirty="0">
                          <a:solidFill>
                            <a:schemeClr val="accent1">
                              <a:lumMod val="50000"/>
                            </a:schemeClr>
                          </a:solidFill>
                        </a:rPr>
                        <a:t> of the Retired Reserve (not activated) and their eligible family members</a:t>
                      </a:r>
                      <a:endParaRPr lang="en-US" sz="1100" dirty="0">
                        <a:solidFill>
                          <a:schemeClr val="accent1">
                            <a:lumMod val="50000"/>
                          </a:schemeClr>
                        </a:solidFill>
                      </a:endParaRPr>
                    </a:p>
                  </a:txBody>
                  <a:tcPr>
                    <a:solidFill>
                      <a:srgbClr val="EBEDF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accent1">
                              <a:lumMod val="50000"/>
                            </a:schemeClr>
                          </a:solidFill>
                          <a:effectLst/>
                          <a:latin typeface="+mn-lt"/>
                        </a:rPr>
                        <a:t>TRICARE Retired</a:t>
                      </a:r>
                      <a:r>
                        <a:rPr lang="en-US" sz="1100" b="0" i="0" u="none" strike="noStrike" baseline="0" dirty="0">
                          <a:solidFill>
                            <a:schemeClr val="accent1">
                              <a:lumMod val="50000"/>
                            </a:schemeClr>
                          </a:solidFill>
                          <a:effectLst/>
                          <a:latin typeface="+mn-lt"/>
                        </a:rPr>
                        <a:t> </a:t>
                      </a:r>
                      <a:r>
                        <a:rPr lang="en-US" sz="1100" b="0" i="0" u="none" strike="noStrike" dirty="0">
                          <a:solidFill>
                            <a:schemeClr val="accent1">
                              <a:lumMod val="50000"/>
                            </a:schemeClr>
                          </a:solidFill>
                          <a:effectLst/>
                          <a:latin typeface="+mn-lt"/>
                        </a:rPr>
                        <a:t>Reserve (TRR) &amp; </a:t>
                      </a:r>
                      <a:r>
                        <a:rPr lang="en-US" sz="1100" b="0" i="0" u="none" strike="noStrike" baseline="0" dirty="0">
                          <a:solidFill>
                            <a:schemeClr val="accent1">
                              <a:lumMod val="50000"/>
                            </a:schemeClr>
                          </a:solidFill>
                          <a:effectLst/>
                          <a:latin typeface="+mn-lt"/>
                        </a:rPr>
                        <a:t>TYA</a:t>
                      </a:r>
                      <a:endParaRPr lang="en-US" sz="1100" dirty="0">
                        <a:solidFill>
                          <a:schemeClr val="accent1">
                            <a:lumMod val="50000"/>
                          </a:schemeClr>
                        </a:solidFill>
                      </a:endParaRPr>
                    </a:p>
                  </a:txBody>
                  <a:tcPr>
                    <a:solidFill>
                      <a:srgbClr val="EBEDF1"/>
                    </a:solidFill>
                  </a:tcPr>
                </a:tc>
                <a:extLst>
                  <a:ext uri="{0D108BD9-81ED-4DB2-BD59-A6C34878D82A}">
                    <a16:rowId xmlns:a16="http://schemas.microsoft.com/office/drawing/2014/main" val="149322801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accent1">
                              <a:lumMod val="50000"/>
                            </a:schemeClr>
                          </a:solidFill>
                          <a:effectLst/>
                          <a:latin typeface="+mn-lt"/>
                        </a:rPr>
                        <a:t>Medal of Honor recipients and Retired service members, including</a:t>
                      </a:r>
                      <a:r>
                        <a:rPr lang="en-US" sz="1100" b="0" i="0" u="none" strike="noStrike" baseline="0" dirty="0">
                          <a:solidFill>
                            <a:schemeClr val="accent1">
                              <a:lumMod val="50000"/>
                            </a:schemeClr>
                          </a:solidFill>
                          <a:effectLst/>
                          <a:latin typeface="+mn-lt"/>
                        </a:rPr>
                        <a:t> </a:t>
                      </a:r>
                      <a:r>
                        <a:rPr lang="en-US" sz="1100" b="0" i="0" u="none" strike="noStrike" dirty="0">
                          <a:solidFill>
                            <a:schemeClr val="accent1">
                              <a:lumMod val="50000"/>
                            </a:schemeClr>
                          </a:solidFill>
                          <a:effectLst/>
                          <a:latin typeface="+mn-lt"/>
                        </a:rPr>
                        <a:t>retired Reservist (at age 60),</a:t>
                      </a:r>
                      <a:r>
                        <a:rPr lang="en-US" sz="1100" b="0" i="0" u="none" strike="noStrike" baseline="0" dirty="0">
                          <a:solidFill>
                            <a:schemeClr val="accent1">
                              <a:lumMod val="50000"/>
                            </a:schemeClr>
                          </a:solidFill>
                          <a:effectLst/>
                          <a:latin typeface="+mn-lt"/>
                        </a:rPr>
                        <a:t> </a:t>
                      </a:r>
                      <a:r>
                        <a:rPr lang="en-US" sz="1100" b="0" i="0" u="none" strike="noStrike" dirty="0">
                          <a:solidFill>
                            <a:schemeClr val="accent1">
                              <a:lumMod val="50000"/>
                            </a:schemeClr>
                          </a:solidFill>
                          <a:effectLst/>
                          <a:latin typeface="+mn-lt"/>
                        </a:rPr>
                        <a:t>along with their family members, survivors.  </a:t>
                      </a:r>
                      <a:br>
                        <a:rPr lang="en-US" sz="1100" b="0" i="0" u="none" strike="noStrike" dirty="0">
                          <a:solidFill>
                            <a:schemeClr val="accent1">
                              <a:lumMod val="50000"/>
                            </a:schemeClr>
                          </a:solidFill>
                          <a:effectLst/>
                          <a:latin typeface="+mn-lt"/>
                        </a:rPr>
                      </a:br>
                      <a:r>
                        <a:rPr lang="en-US" sz="1100" b="0" i="0" u="none" strike="noStrike" dirty="0">
                          <a:solidFill>
                            <a:schemeClr val="accent1">
                              <a:lumMod val="50000"/>
                            </a:schemeClr>
                          </a:solidFill>
                          <a:effectLst/>
                          <a:latin typeface="+mn-lt"/>
                        </a:rPr>
                        <a:t>Qualified</a:t>
                      </a:r>
                      <a:r>
                        <a:rPr lang="en-US" sz="1100" b="0" i="0" u="none" strike="noStrike" baseline="0" dirty="0">
                          <a:solidFill>
                            <a:schemeClr val="accent1">
                              <a:lumMod val="50000"/>
                            </a:schemeClr>
                          </a:solidFill>
                          <a:effectLst/>
                          <a:latin typeface="+mn-lt"/>
                        </a:rPr>
                        <a:t> </a:t>
                      </a:r>
                      <a:r>
                        <a:rPr lang="en-US" sz="1100" b="0" i="0" u="none" strike="noStrike" baseline="0" dirty="0" err="1">
                          <a:solidFill>
                            <a:schemeClr val="accent1">
                              <a:lumMod val="50000"/>
                            </a:schemeClr>
                          </a:solidFill>
                          <a:effectLst/>
                          <a:latin typeface="+mn-lt"/>
                        </a:rPr>
                        <a:t>u</a:t>
                      </a:r>
                      <a:r>
                        <a:rPr lang="en-US" sz="1100" b="0" i="0" u="none" strike="noStrike" dirty="0" err="1">
                          <a:solidFill>
                            <a:schemeClr val="accent1">
                              <a:lumMod val="50000"/>
                            </a:schemeClr>
                          </a:solidFill>
                          <a:effectLst/>
                          <a:latin typeface="+mn-lt"/>
                        </a:rPr>
                        <a:t>nremarried</a:t>
                      </a:r>
                      <a:r>
                        <a:rPr lang="en-US" sz="1100" b="0" i="0" u="none" strike="noStrike" baseline="0" dirty="0">
                          <a:solidFill>
                            <a:schemeClr val="accent1">
                              <a:lumMod val="50000"/>
                            </a:schemeClr>
                          </a:solidFill>
                          <a:effectLst/>
                          <a:latin typeface="+mn-lt"/>
                        </a:rPr>
                        <a:t> </a:t>
                      </a:r>
                      <a:r>
                        <a:rPr lang="en-US" sz="1100" b="0" i="0" u="none" strike="noStrike" dirty="0">
                          <a:solidFill>
                            <a:schemeClr val="accent1">
                              <a:lumMod val="50000"/>
                            </a:schemeClr>
                          </a:solidFill>
                          <a:effectLst/>
                          <a:latin typeface="+mn-lt"/>
                        </a:rPr>
                        <a:t>former spouses</a:t>
                      </a:r>
                    </a:p>
                  </a:txBody>
                  <a:tcPr>
                    <a:solidFill>
                      <a:srgbClr val="D4D8EB"/>
                    </a:solidFill>
                  </a:tcPr>
                </a:tc>
                <a:tc>
                  <a:txBody>
                    <a:bodyPr/>
                    <a:lstStyle/>
                    <a:p>
                      <a:r>
                        <a:rPr lang="en-US" sz="1100" b="0" i="0" u="none" strike="noStrike" dirty="0">
                          <a:solidFill>
                            <a:schemeClr val="accent1">
                              <a:lumMod val="50000"/>
                            </a:schemeClr>
                          </a:solidFill>
                          <a:effectLst/>
                          <a:latin typeface="+mn-lt"/>
                        </a:rPr>
                        <a:t>TRICARE Select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accent1">
                              <a:lumMod val="50000"/>
                            </a:schemeClr>
                          </a:solidFill>
                          <a:effectLst/>
                          <a:latin typeface="+mn-lt"/>
                        </a:rPr>
                        <a:t>TRICARE </a:t>
                      </a:r>
                      <a:r>
                        <a:rPr lang="en-US" sz="1100" b="0" i="0" u="none" strike="noStrike" kern="1200" dirty="0">
                          <a:solidFill>
                            <a:schemeClr val="accent1">
                              <a:lumMod val="50000"/>
                            </a:schemeClr>
                          </a:solidFill>
                          <a:effectLst/>
                          <a:latin typeface="+mn-lt"/>
                          <a:ea typeface="+mn-ea"/>
                          <a:cs typeface="+mn-cs"/>
                        </a:rPr>
                        <a:t>Prime &amp; USFHP </a:t>
                      </a:r>
                      <a:r>
                        <a:rPr lang="en-US" sz="1050" b="0" i="0" u="none" strike="noStrike" kern="1200" dirty="0">
                          <a:solidFill>
                            <a:schemeClr val="accent1">
                              <a:lumMod val="50000"/>
                            </a:schemeClr>
                          </a:solidFill>
                          <a:effectLst/>
                          <a:latin typeface="+mn-lt"/>
                          <a:ea typeface="+mn-ea"/>
                          <a:cs typeface="+mn-cs"/>
                        </a:rPr>
                        <a:t>(where available locally)</a:t>
                      </a:r>
                      <a:endParaRPr lang="en-US" sz="1100" b="0" i="0" u="none" strike="noStrike" kern="1200" dirty="0">
                        <a:solidFill>
                          <a:schemeClr val="accent1">
                            <a:lumMod val="50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chemeClr val="accent1">
                              <a:lumMod val="50000"/>
                            </a:schemeClr>
                          </a:solidFill>
                          <a:effectLst/>
                          <a:latin typeface="+mn-lt"/>
                        </a:rPr>
                        <a:t>TYA</a:t>
                      </a:r>
                      <a:endParaRPr lang="en-US" sz="1100" dirty="0">
                        <a:solidFill>
                          <a:schemeClr val="accent1">
                            <a:lumMod val="50000"/>
                          </a:schemeClr>
                        </a:solidFill>
                      </a:endParaRPr>
                    </a:p>
                  </a:txBody>
                  <a:tcPr>
                    <a:solidFill>
                      <a:srgbClr val="D4D8EB"/>
                    </a:solidFill>
                  </a:tcPr>
                </a:tc>
                <a:extLst>
                  <a:ext uri="{0D108BD9-81ED-4DB2-BD59-A6C34878D82A}">
                    <a16:rowId xmlns:a16="http://schemas.microsoft.com/office/drawing/2014/main" val="248516593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accent1">
                              <a:lumMod val="50000"/>
                            </a:schemeClr>
                          </a:solidFill>
                          <a:effectLst/>
                          <a:latin typeface="+mn-lt"/>
                          <a:ea typeface="+mn-ea"/>
                          <a:cs typeface="+mn-cs"/>
                        </a:rPr>
                        <a:t>TRICARE-eligible beneficiaries who have both Medicare Part A and 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accent1">
                              <a:lumMod val="50000"/>
                            </a:schemeClr>
                          </a:solidFill>
                          <a:effectLst/>
                          <a:latin typeface="+mn-lt"/>
                          <a:ea typeface="+mn-ea"/>
                          <a:cs typeface="+mn-cs"/>
                        </a:rPr>
                        <a:t> (Excluding AD/ADFM)</a:t>
                      </a:r>
                    </a:p>
                  </a:txBody>
                  <a:tcPr>
                    <a:solidFill>
                      <a:srgbClr val="EBEDF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accent1">
                              <a:lumMod val="50000"/>
                            </a:schemeClr>
                          </a:solidFill>
                          <a:effectLst/>
                          <a:latin typeface="+mn-lt"/>
                        </a:rPr>
                        <a:t>TRICARE for Life (TFL)</a:t>
                      </a:r>
                    </a:p>
                  </a:txBody>
                  <a:tcPr>
                    <a:solidFill>
                      <a:srgbClr val="EBEDF1"/>
                    </a:solidFill>
                  </a:tcPr>
                </a:tc>
                <a:extLst>
                  <a:ext uri="{0D108BD9-81ED-4DB2-BD59-A6C34878D82A}">
                    <a16:rowId xmlns:a16="http://schemas.microsoft.com/office/drawing/2014/main" val="1951555577"/>
                  </a:ext>
                </a:extLst>
              </a:tr>
            </a:tbl>
          </a:graphicData>
        </a:graphic>
      </p:graphicFrame>
    </p:spTree>
    <p:extLst>
      <p:ext uri="{BB962C8B-B14F-4D97-AF65-F5344CB8AC3E}">
        <p14:creationId xmlns:p14="http://schemas.microsoft.com/office/powerpoint/2010/main" val="1772641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C792-728D-9506-7F32-A9909048D84F}"/>
              </a:ext>
            </a:extLst>
          </p:cNvPr>
          <p:cNvSpPr>
            <a:spLocks noGrp="1"/>
          </p:cNvSpPr>
          <p:nvPr>
            <p:ph type="title"/>
          </p:nvPr>
        </p:nvSpPr>
        <p:spPr/>
        <p:txBody>
          <a:bodyPr/>
          <a:lstStyle/>
          <a:p>
            <a:r>
              <a:rPr lang="en-US" dirty="0"/>
              <a:t>Questions To Ask Before You Choose a Plan</a:t>
            </a:r>
          </a:p>
        </p:txBody>
      </p:sp>
      <p:graphicFrame>
        <p:nvGraphicFramePr>
          <p:cNvPr id="5" name="Content Placeholder 3" descr="Table">
            <a:extLst>
              <a:ext uri="{FF2B5EF4-FFF2-40B4-BE49-F238E27FC236}">
                <a16:creationId xmlns:a16="http://schemas.microsoft.com/office/drawing/2014/main" id="{1EE5F878-DF5E-6350-E687-92B0F5F1F320}"/>
              </a:ext>
            </a:extLst>
          </p:cNvPr>
          <p:cNvGraphicFramePr>
            <a:graphicFrameLocks/>
          </p:cNvGraphicFramePr>
          <p:nvPr/>
        </p:nvGraphicFramePr>
        <p:xfrm>
          <a:off x="457200" y="742951"/>
          <a:ext cx="8229600" cy="3771904"/>
        </p:xfrm>
        <a:graphic>
          <a:graphicData uri="http://schemas.openxmlformats.org/drawingml/2006/table">
            <a:tbl>
              <a:tblPr firstRow="1" bandRow="1">
                <a:effectLst>
                  <a:outerShdw blurRad="50800" dist="38100" dir="2700000" algn="tl" rotWithShape="0">
                    <a:prstClr val="black">
                      <a:alpha val="40000"/>
                    </a:prstClr>
                  </a:outerShdw>
                </a:effectLst>
                <a:tableStyleId>{00A15C55-8517-42AA-B614-E9B94910E393}</a:tableStyleId>
              </a:tblPr>
              <a:tblGrid>
                <a:gridCol w="5143500">
                  <a:extLst>
                    <a:ext uri="{9D8B030D-6E8A-4147-A177-3AD203B41FA5}">
                      <a16:colId xmlns:a16="http://schemas.microsoft.com/office/drawing/2014/main" val="20000"/>
                    </a:ext>
                  </a:extLst>
                </a:gridCol>
                <a:gridCol w="3086100">
                  <a:extLst>
                    <a:ext uri="{9D8B030D-6E8A-4147-A177-3AD203B41FA5}">
                      <a16:colId xmlns:a16="http://schemas.microsoft.com/office/drawing/2014/main" val="20001"/>
                    </a:ext>
                  </a:extLst>
                </a:gridCol>
              </a:tblGrid>
              <a:tr h="332146">
                <a:tc>
                  <a:txBody>
                    <a:bodyPr/>
                    <a:lstStyle/>
                    <a:p>
                      <a:pPr algn="ctr"/>
                      <a:r>
                        <a:rPr lang="en-US" sz="1500" b="1" dirty="0"/>
                        <a:t>Questions</a:t>
                      </a:r>
                    </a:p>
                  </a:txBody>
                  <a:tcPr marL="102870" marR="102870" marT="34290" marB="34290">
                    <a:solidFill>
                      <a:srgbClr val="14377D"/>
                    </a:solidFill>
                  </a:tcPr>
                </a:tc>
                <a:tc>
                  <a:txBody>
                    <a:bodyPr/>
                    <a:lstStyle/>
                    <a:p>
                      <a:pPr algn="ctr"/>
                      <a:r>
                        <a:rPr lang="en-US" sz="1500" dirty="0"/>
                        <a:t>Learn More</a:t>
                      </a:r>
                    </a:p>
                  </a:txBody>
                  <a:tcPr marL="102870" marR="102870" marT="34290" marB="34290">
                    <a:solidFill>
                      <a:srgbClr val="14377D"/>
                    </a:solidFill>
                  </a:tcPr>
                </a:tc>
                <a:extLst>
                  <a:ext uri="{0D108BD9-81ED-4DB2-BD59-A6C34878D82A}">
                    <a16:rowId xmlns:a16="http://schemas.microsoft.com/office/drawing/2014/main" val="10000"/>
                  </a:ext>
                </a:extLst>
              </a:tr>
              <a:tr h="573293">
                <a:tc>
                  <a:txBody>
                    <a:bodyPr/>
                    <a:lstStyle/>
                    <a:p>
                      <a:r>
                        <a:rPr lang="en-US" sz="1500" b="1" dirty="0">
                          <a:solidFill>
                            <a:srgbClr val="000000"/>
                          </a:solidFill>
                        </a:rPr>
                        <a:t>Which plans might I be eligible for based on my sponsor’s status and my location?</a:t>
                      </a:r>
                    </a:p>
                  </a:txBody>
                  <a:tcPr marL="102870" marR="10287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1" dirty="0">
                          <a:solidFill>
                            <a:srgbClr val="14377D"/>
                          </a:solidFill>
                          <a:hlinkClick r:id="rId3">
                            <a:extLst>
                              <a:ext uri="{A12FA001-AC4F-418D-AE19-62706E023703}">
                                <ahyp:hlinkClr xmlns:ahyp="http://schemas.microsoft.com/office/drawing/2018/hyperlinkcolor" val="tx"/>
                              </a:ext>
                            </a:extLst>
                          </a:hlinkClick>
                        </a:rPr>
                        <a:t>www.tricare.mil/PlanFinder</a:t>
                      </a:r>
                      <a:r>
                        <a:rPr lang="en-US" sz="1500" b="1" dirty="0">
                          <a:solidFill>
                            <a:srgbClr val="14377D"/>
                          </a:solidFill>
                        </a:rPr>
                        <a:t> </a:t>
                      </a:r>
                    </a:p>
                    <a:p>
                      <a:endParaRPr lang="en-US" sz="1500" dirty="0">
                        <a:solidFill>
                          <a:srgbClr val="14377D"/>
                        </a:solidFill>
                      </a:endParaRPr>
                    </a:p>
                  </a:txBody>
                  <a:tcPr marL="102870" marR="102870" marT="34290" marB="34290"/>
                </a:tc>
                <a:extLst>
                  <a:ext uri="{0D108BD9-81ED-4DB2-BD59-A6C34878D82A}">
                    <a16:rowId xmlns:a16="http://schemas.microsoft.com/office/drawing/2014/main" val="10001"/>
                  </a:ext>
                </a:extLst>
              </a:tr>
              <a:tr h="573293">
                <a:tc>
                  <a:txBody>
                    <a:bodyPr/>
                    <a:lstStyle/>
                    <a:p>
                      <a:r>
                        <a:rPr lang="en-US" sz="1500" b="1" dirty="0">
                          <a:solidFill>
                            <a:srgbClr val="000000"/>
                          </a:solidFill>
                        </a:rPr>
                        <a:t>What type of health plan is it? </a:t>
                      </a:r>
                      <a:r>
                        <a:rPr lang="en-US" sz="1500" b="0" dirty="0">
                          <a:solidFill>
                            <a:srgbClr val="000000"/>
                          </a:solidFill>
                        </a:rPr>
                        <a:t>Consider which plan type best serves each of your family members.</a:t>
                      </a:r>
                    </a:p>
                  </a:txBody>
                  <a:tcPr marL="102870" marR="10287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1" dirty="0">
                          <a:solidFill>
                            <a:srgbClr val="14377D"/>
                          </a:solidFill>
                          <a:hlinkClick r:id="rId4">
                            <a:extLst>
                              <a:ext uri="{A12FA001-AC4F-418D-AE19-62706E023703}">
                                <ahyp:hlinkClr xmlns:ahyp="http://schemas.microsoft.com/office/drawing/2018/hyperlinkcolor" val="tx"/>
                              </a:ext>
                            </a:extLst>
                          </a:hlinkClick>
                        </a:rPr>
                        <a:t>www.tricare.mil/ComparePlans</a:t>
                      </a:r>
                      <a:endParaRPr lang="en-US" sz="1500" dirty="0">
                        <a:solidFill>
                          <a:srgbClr val="14377D"/>
                        </a:solidFill>
                      </a:endParaRPr>
                    </a:p>
                    <a:p>
                      <a:endParaRPr lang="en-US" sz="1500" dirty="0">
                        <a:solidFill>
                          <a:srgbClr val="14377D"/>
                        </a:solidFill>
                      </a:endParaRPr>
                    </a:p>
                  </a:txBody>
                  <a:tcPr marL="102870" marR="102870" marT="34290" marB="34290"/>
                </a:tc>
                <a:extLst>
                  <a:ext uri="{0D108BD9-81ED-4DB2-BD59-A6C34878D82A}">
                    <a16:rowId xmlns:a16="http://schemas.microsoft.com/office/drawing/2014/main" val="10002"/>
                  </a:ext>
                </a:extLst>
              </a:tr>
              <a:tr h="573293">
                <a:tc>
                  <a:txBody>
                    <a:bodyPr/>
                    <a:lstStyle/>
                    <a:p>
                      <a:r>
                        <a:rPr lang="en-US" sz="1500" b="1" dirty="0">
                          <a:solidFill>
                            <a:srgbClr val="000000"/>
                          </a:solidFill>
                        </a:rPr>
                        <a:t>How much will you have to pay for </a:t>
                      </a:r>
                      <a:r>
                        <a:rPr lang="en-US" sz="1500" b="1" baseline="0" dirty="0">
                          <a:solidFill>
                            <a:srgbClr val="000000"/>
                          </a:solidFill>
                        </a:rPr>
                        <a:t>care</a:t>
                      </a:r>
                      <a:r>
                        <a:rPr lang="en-US" sz="1500" b="1" dirty="0">
                          <a:solidFill>
                            <a:srgbClr val="000000"/>
                          </a:solidFill>
                        </a:rPr>
                        <a:t>? </a:t>
                      </a:r>
                      <a:r>
                        <a:rPr lang="en-US" sz="1500" dirty="0">
                          <a:solidFill>
                            <a:srgbClr val="000000"/>
                          </a:solidFill>
                        </a:rPr>
                        <a:t>Consider enrollment fees and cost per service. </a:t>
                      </a:r>
                    </a:p>
                  </a:txBody>
                  <a:tcPr marL="102870" marR="102870" marT="34290" marB="34290"/>
                </a:tc>
                <a:tc>
                  <a:txBody>
                    <a:bodyPr/>
                    <a:lstStyle/>
                    <a:p>
                      <a:r>
                        <a:rPr lang="en-US" sz="1500" b="1" dirty="0">
                          <a:solidFill>
                            <a:srgbClr val="14377D"/>
                          </a:solidFill>
                          <a:hlinkClick r:id="rId5">
                            <a:extLst>
                              <a:ext uri="{A12FA001-AC4F-418D-AE19-62706E023703}">
                                <ahyp:hlinkClr xmlns:ahyp="http://schemas.microsoft.com/office/drawing/2018/hyperlinkcolor" val="tx"/>
                              </a:ext>
                            </a:extLst>
                          </a:hlinkClick>
                        </a:rPr>
                        <a:t>www.tricare.mil/CompareCosts</a:t>
                      </a:r>
                      <a:r>
                        <a:rPr lang="en-US" sz="1500" b="1" dirty="0">
                          <a:solidFill>
                            <a:srgbClr val="14377D"/>
                          </a:solidFill>
                        </a:rPr>
                        <a:t> </a:t>
                      </a:r>
                      <a:endParaRPr lang="en-US" sz="1500" dirty="0">
                        <a:solidFill>
                          <a:srgbClr val="14377D"/>
                        </a:solidFill>
                      </a:endParaRPr>
                    </a:p>
                  </a:txBody>
                  <a:tcPr marL="102870" marR="102870" marT="34290" marB="34290"/>
                </a:tc>
                <a:extLst>
                  <a:ext uri="{0D108BD9-81ED-4DB2-BD59-A6C34878D82A}">
                    <a16:rowId xmlns:a16="http://schemas.microsoft.com/office/drawing/2014/main" val="10003"/>
                  </a:ext>
                </a:extLst>
              </a:tr>
              <a:tr h="573293">
                <a:tc>
                  <a:txBody>
                    <a:bodyPr/>
                    <a:lstStyle/>
                    <a:p>
                      <a:r>
                        <a:rPr lang="en-US" sz="1500" b="1" kern="1200" dirty="0">
                          <a:solidFill>
                            <a:srgbClr val="000000"/>
                          </a:solidFill>
                        </a:rPr>
                        <a:t>Do I prefer getting care at military hospitals or clinics or from civilian providers? </a:t>
                      </a:r>
                      <a:endParaRPr lang="en-US" sz="1500" b="1" kern="1200" dirty="0">
                        <a:solidFill>
                          <a:srgbClr val="000000"/>
                        </a:solidFill>
                        <a:latin typeface="+mn-lt"/>
                        <a:ea typeface="+mn-ea"/>
                        <a:cs typeface="+mn-cs"/>
                      </a:endParaRPr>
                    </a:p>
                  </a:txBody>
                  <a:tcPr marL="102870" marR="102870" marT="34290" marB="34290"/>
                </a:tc>
                <a:tc>
                  <a:txBody>
                    <a:bodyPr/>
                    <a:lstStyle/>
                    <a:p>
                      <a:r>
                        <a:rPr lang="en-US" sz="1500" b="1" dirty="0">
                          <a:solidFill>
                            <a:srgbClr val="14377D"/>
                          </a:solidFill>
                          <a:hlinkClick r:id="rId6">
                            <a:extLst>
                              <a:ext uri="{A12FA001-AC4F-418D-AE19-62706E023703}">
                                <ahyp:hlinkClr xmlns:ahyp="http://schemas.microsoft.com/office/drawing/2018/hyperlinkcolor" val="tx"/>
                              </a:ext>
                            </a:extLst>
                          </a:hlinkClick>
                        </a:rPr>
                        <a:t>www.tricare.mil/FindDoctor</a:t>
                      </a:r>
                      <a:r>
                        <a:rPr lang="en-US" sz="1500" b="1" dirty="0">
                          <a:solidFill>
                            <a:srgbClr val="14377D"/>
                          </a:solidFill>
                        </a:rPr>
                        <a:t> </a:t>
                      </a:r>
                    </a:p>
                  </a:txBody>
                  <a:tcPr marL="102870" marR="102870" marT="34290" marB="34290"/>
                </a:tc>
                <a:extLst>
                  <a:ext uri="{0D108BD9-81ED-4DB2-BD59-A6C34878D82A}">
                    <a16:rowId xmlns:a16="http://schemas.microsoft.com/office/drawing/2014/main" val="10004"/>
                  </a:ext>
                </a:extLst>
              </a:tr>
              <a:tr h="573293">
                <a:tc>
                  <a:txBody>
                    <a:bodyPr/>
                    <a:lstStyle/>
                    <a:p>
                      <a:r>
                        <a:rPr lang="en-US" sz="1500" b="1" dirty="0">
                          <a:solidFill>
                            <a:srgbClr val="000000"/>
                          </a:solidFill>
                        </a:rPr>
                        <a:t>How would I get care with my plan?</a:t>
                      </a:r>
                      <a:r>
                        <a:rPr lang="en-US" sz="1500" b="0" dirty="0">
                          <a:solidFill>
                            <a:srgbClr val="000000"/>
                          </a:solidFill>
                        </a:rPr>
                        <a:t> Understand each plan’s rules for getting care, including if you need referrals. </a:t>
                      </a:r>
                      <a:endParaRPr lang="en-US" sz="1500" b="1" dirty="0">
                        <a:solidFill>
                          <a:srgbClr val="000000"/>
                        </a:solidFill>
                      </a:endParaRPr>
                    </a:p>
                  </a:txBody>
                  <a:tcPr marL="102870" marR="102870" marT="34290" marB="34290"/>
                </a:tc>
                <a:tc>
                  <a:txBody>
                    <a:bodyPr/>
                    <a:lstStyle/>
                    <a:p>
                      <a:r>
                        <a:rPr lang="en-US" sz="1500" b="1" dirty="0">
                          <a:solidFill>
                            <a:srgbClr val="14377D"/>
                          </a:solidFill>
                          <a:hlinkClick r:id="rId7">
                            <a:extLst>
                              <a:ext uri="{A12FA001-AC4F-418D-AE19-62706E023703}">
                                <ahyp:hlinkClr xmlns:ahyp="http://schemas.microsoft.com/office/drawing/2018/hyperlinkcolor" val="tx"/>
                              </a:ext>
                            </a:extLst>
                          </a:hlinkClick>
                        </a:rPr>
                        <a:t>www.tricare.mil/GettingCare</a:t>
                      </a:r>
                      <a:r>
                        <a:rPr lang="en-US" sz="1500" b="1" dirty="0">
                          <a:solidFill>
                            <a:srgbClr val="14377D"/>
                          </a:solidFill>
                        </a:rPr>
                        <a:t> </a:t>
                      </a:r>
                    </a:p>
                  </a:txBody>
                  <a:tcPr marL="102870" marR="102870" marT="34290" marB="34290"/>
                </a:tc>
                <a:extLst>
                  <a:ext uri="{0D108BD9-81ED-4DB2-BD59-A6C34878D82A}">
                    <a16:rowId xmlns:a16="http://schemas.microsoft.com/office/drawing/2014/main" val="10005"/>
                  </a:ext>
                </a:extLst>
              </a:tr>
              <a:tr h="573293">
                <a:tc>
                  <a:txBody>
                    <a:bodyPr/>
                    <a:lstStyle/>
                    <a:p>
                      <a:r>
                        <a:rPr lang="en-US" sz="1500" b="1" dirty="0">
                          <a:solidFill>
                            <a:srgbClr val="000000"/>
                          </a:solidFill>
                        </a:rPr>
                        <a:t>Am I expecting any big life changes next year? </a:t>
                      </a:r>
                      <a:r>
                        <a:rPr lang="en-US" sz="1500" b="0" dirty="0">
                          <a:solidFill>
                            <a:srgbClr val="000000"/>
                          </a:solidFill>
                        </a:rPr>
                        <a:t>Examples include having a baby or becoming eligible for Medicare.</a:t>
                      </a:r>
                      <a:endParaRPr lang="en-US" sz="1500" b="1" dirty="0">
                        <a:solidFill>
                          <a:srgbClr val="000000"/>
                        </a:solidFill>
                      </a:endParaRPr>
                    </a:p>
                  </a:txBody>
                  <a:tcPr marL="102870" marR="10287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1" dirty="0">
                          <a:solidFill>
                            <a:srgbClr val="14377D"/>
                          </a:solidFill>
                          <a:hlinkClick r:id="rId8">
                            <a:extLst>
                              <a:ext uri="{A12FA001-AC4F-418D-AE19-62706E023703}">
                                <ahyp:hlinkClr xmlns:ahyp="http://schemas.microsoft.com/office/drawing/2018/hyperlinkcolor" val="tx"/>
                              </a:ext>
                            </a:extLst>
                          </a:hlinkClick>
                        </a:rPr>
                        <a:t>www.tricare.mil/LifeEvents</a:t>
                      </a:r>
                      <a:endParaRPr lang="en-US" sz="1500" dirty="0">
                        <a:solidFill>
                          <a:srgbClr val="14377D"/>
                        </a:solidFill>
                      </a:endParaRPr>
                    </a:p>
                  </a:txBody>
                  <a:tcPr marL="102870" marR="102870" marT="34290" marB="3429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31622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412" y="223793"/>
            <a:ext cx="8229600" cy="857250"/>
          </a:xfrm>
        </p:spPr>
        <p:txBody>
          <a:bodyPr>
            <a:normAutofit/>
          </a:bodyPr>
          <a:lstStyle/>
          <a:p>
            <a:r>
              <a:rPr lang="en-US" sz="2700" b="1" dirty="0"/>
              <a:t>Upcoming Communications Tactics</a:t>
            </a:r>
          </a:p>
        </p:txBody>
      </p:sp>
      <p:sp>
        <p:nvSpPr>
          <p:cNvPr id="3" name="Content Placeholder 2"/>
          <p:cNvSpPr>
            <a:spLocks noGrp="1"/>
          </p:cNvSpPr>
          <p:nvPr>
            <p:ph idx="1"/>
          </p:nvPr>
        </p:nvSpPr>
        <p:spPr>
          <a:xfrm>
            <a:off x="-639" y="1017806"/>
            <a:ext cx="4267839" cy="3444687"/>
          </a:xfrm>
        </p:spPr>
        <p:txBody>
          <a:bodyPr vert="horz" wrap="square" lIns="91440" tIns="45720" rIns="91440" bIns="45720" numCol="1" rtlCol="0" anchor="t" anchorCtr="0" compatLnSpc="1">
            <a:prstTxWarp prst="textNoShape">
              <a:avLst/>
            </a:prstTxWarp>
            <a:noAutofit/>
          </a:bodyPr>
          <a:lstStyle/>
          <a:p>
            <a:pPr marL="214313" marR="0" lvl="0" indent="-214313" defTabSz="914400" eaLnBrk="1" fontAlgn="auto" latinLnBrk="0" hangingPunct="1">
              <a:lnSpc>
                <a:spcPct val="100000"/>
              </a:lnSpc>
              <a:spcBef>
                <a:spcPct val="20000"/>
              </a:spcBef>
              <a:spcAft>
                <a:spcPts val="0"/>
              </a:spcAft>
              <a:buClrTx/>
              <a:buSzTx/>
              <a:buFont typeface="Arial"/>
              <a:buChar char="•"/>
              <a:tabLst/>
              <a:defRPr/>
            </a:pPr>
            <a:r>
              <a:rPr kumimoji="0" lang="en-US" sz="1300" b="1" i="0" u="none" strike="noStrike" kern="0" cap="none" spc="0" normalizeH="0" baseline="0" noProof="0" dirty="0">
                <a:ln>
                  <a:noFill/>
                </a:ln>
                <a:solidFill>
                  <a:srgbClr val="454545"/>
                </a:solidFill>
                <a:effectLst/>
                <a:uLnTx/>
                <a:uFillTx/>
                <a:latin typeface="Franklin Gothic Book"/>
                <a:cs typeface="+mn-cs"/>
              </a:rPr>
              <a:t>November 2024:</a:t>
            </a:r>
          </a:p>
          <a:p>
            <a:pPr marL="557213" marR="0" lvl="1" indent="-214313" defTabSz="914400" eaLnBrk="1" fontAlgn="auto" latinLnBrk="0" hangingPunct="1">
              <a:lnSpc>
                <a:spcPct val="100000"/>
              </a:lnSpc>
              <a:spcBef>
                <a:spcPct val="20000"/>
              </a:spcBef>
              <a:spcAft>
                <a:spcPts val="0"/>
              </a:spcAft>
              <a:buClrTx/>
              <a:buSzTx/>
              <a:buFont typeface="Wingdings,Sans-Serif"/>
              <a:buChar char="§"/>
              <a:tabLst/>
              <a:defRPr/>
            </a:pPr>
            <a:r>
              <a:rPr kumimoji="0" lang="en-US" sz="1300" b="0" i="0" u="none" strike="noStrike" kern="0" cap="none" spc="0" normalizeH="0" baseline="0" noProof="0" dirty="0">
                <a:ln>
                  <a:noFill/>
                </a:ln>
                <a:solidFill>
                  <a:srgbClr val="454545"/>
                </a:solidFill>
                <a:effectLst/>
                <a:uLnTx/>
                <a:uFillTx/>
                <a:latin typeface="Franklin Gothic Book"/>
                <a:cs typeface="+mn-cs"/>
              </a:rPr>
              <a:t>Beneficiary communication about updating payment information (ongoing)</a:t>
            </a:r>
          </a:p>
          <a:p>
            <a:pPr marL="557213" marR="0" lvl="1" indent="-214313" defTabSz="914400" eaLnBrk="1" fontAlgn="auto" latinLnBrk="0" hangingPunct="1">
              <a:lnSpc>
                <a:spcPct val="100000"/>
              </a:lnSpc>
              <a:spcBef>
                <a:spcPct val="20000"/>
              </a:spcBef>
              <a:spcAft>
                <a:spcPts val="0"/>
              </a:spcAft>
              <a:buClrTx/>
              <a:buSzTx/>
              <a:buFont typeface="Arial"/>
              <a:buChar char="•"/>
              <a:tabLst/>
              <a:defRPr/>
            </a:pPr>
            <a:r>
              <a:rPr kumimoji="0" lang="en-US" sz="1300" b="0" i="0" u="none" strike="noStrike" kern="0" cap="none" spc="0" normalizeH="0" baseline="0" noProof="0" dirty="0">
                <a:ln>
                  <a:noFill/>
                </a:ln>
                <a:solidFill>
                  <a:srgbClr val="454545"/>
                </a:solidFill>
                <a:effectLst/>
                <a:uLnTx/>
                <a:uFillTx/>
                <a:latin typeface="Franklin Gothic Book"/>
                <a:cs typeface="+mn-cs"/>
              </a:rPr>
              <a:t>Social Media Posts continue (Facebook, X, Instagram)</a:t>
            </a:r>
          </a:p>
          <a:p>
            <a:pPr marL="557213" marR="0" lvl="1" indent="-214313" defTabSz="914400" eaLnBrk="1" fontAlgn="auto" latinLnBrk="0" hangingPunct="1">
              <a:lnSpc>
                <a:spcPct val="100000"/>
              </a:lnSpc>
              <a:spcBef>
                <a:spcPct val="20000"/>
              </a:spcBef>
              <a:spcAft>
                <a:spcPts val="0"/>
              </a:spcAft>
              <a:buClrTx/>
              <a:buSzTx/>
              <a:buFont typeface="Wingdings,Sans-Serif"/>
              <a:buChar char="§"/>
              <a:tabLst/>
              <a:defRPr/>
            </a:pPr>
            <a:r>
              <a:rPr kumimoji="0" lang="en-US" sz="1300" b="0" i="0" u="none" strike="noStrike" kern="0" cap="none" spc="0" normalizeH="0" baseline="0" noProof="0" dirty="0">
                <a:ln>
                  <a:noFill/>
                </a:ln>
                <a:solidFill>
                  <a:srgbClr val="454545"/>
                </a:solidFill>
                <a:effectLst/>
                <a:uLnTx/>
                <a:uFillTx/>
                <a:latin typeface="Franklin Gothic Book"/>
                <a:cs typeface="+mn-cs"/>
              </a:rPr>
              <a:t>Open Season/T-5 webinar (11/14)</a:t>
            </a:r>
          </a:p>
          <a:p>
            <a:pPr marL="557213" marR="0" lvl="1" indent="-214313" defTabSz="914400" eaLnBrk="1" fontAlgn="auto" latinLnBrk="0" hangingPunct="1">
              <a:lnSpc>
                <a:spcPct val="100000"/>
              </a:lnSpc>
              <a:spcBef>
                <a:spcPct val="20000"/>
              </a:spcBef>
              <a:spcAft>
                <a:spcPts val="0"/>
              </a:spcAft>
              <a:buClrTx/>
              <a:buSzTx/>
              <a:buFont typeface="Wingdings,Sans-Serif"/>
              <a:buChar char="§"/>
              <a:tabLst/>
              <a:defRPr/>
            </a:pPr>
            <a:r>
              <a:rPr kumimoji="0" lang="en-US" sz="1300" b="0" i="0" u="none" strike="noStrike" kern="0" cap="none" spc="0" normalizeH="0" baseline="0" noProof="0" dirty="0">
                <a:ln>
                  <a:noFill/>
                </a:ln>
                <a:solidFill>
                  <a:srgbClr val="454545"/>
                </a:solidFill>
                <a:effectLst/>
                <a:uLnTx/>
                <a:uFillTx/>
                <a:latin typeface="Franklin Gothic Book"/>
                <a:cs typeface="+mn-cs"/>
              </a:rPr>
              <a:t>T-5 briefing at MSO/VSO Executive Roundtable with DHA Director (11/18)</a:t>
            </a:r>
          </a:p>
          <a:p>
            <a:pPr marL="557213" marR="0" lvl="1" indent="-214313" defTabSz="914400" eaLnBrk="1" fontAlgn="auto" latinLnBrk="0" hangingPunct="1">
              <a:lnSpc>
                <a:spcPct val="100000"/>
              </a:lnSpc>
              <a:spcBef>
                <a:spcPct val="20000"/>
              </a:spcBef>
              <a:spcAft>
                <a:spcPts val="0"/>
              </a:spcAft>
              <a:buClrTx/>
              <a:buSzTx/>
              <a:buFont typeface="Wingdings,Sans-Serif"/>
              <a:buChar char="§"/>
              <a:tabLst/>
              <a:defRPr/>
            </a:pPr>
            <a:r>
              <a:rPr kumimoji="0" lang="en-US" sz="1300" b="0" i="0" u="none" strike="noStrike" kern="0" cap="none" spc="0" normalizeH="0" baseline="0" noProof="0" dirty="0">
                <a:ln>
                  <a:noFill/>
                </a:ln>
                <a:solidFill>
                  <a:srgbClr val="454545"/>
                </a:solidFill>
                <a:effectLst/>
                <a:uLnTx/>
                <a:uFillTx/>
                <a:latin typeface="Franklin Gothic Book"/>
                <a:cs typeface="+mn-cs"/>
              </a:rPr>
              <a:t>T-5 update in TRICARE Guide in the Nov. issue of MOAA's Military Officer magazine</a:t>
            </a:r>
          </a:p>
          <a:p>
            <a:pPr marL="557213" marR="0" lvl="1" indent="-214313" defTabSz="914400" eaLnBrk="1" fontAlgn="auto" latinLnBrk="0" hangingPunct="1">
              <a:lnSpc>
                <a:spcPct val="100000"/>
              </a:lnSpc>
              <a:spcBef>
                <a:spcPct val="20000"/>
              </a:spcBef>
              <a:spcAft>
                <a:spcPts val="0"/>
              </a:spcAft>
              <a:buClrTx/>
              <a:buSzTx/>
              <a:buFont typeface="Wingdings,Sans-Serif"/>
              <a:buChar char="§"/>
              <a:tabLst/>
              <a:defRPr/>
            </a:pPr>
            <a:r>
              <a:rPr kumimoji="0" lang="en-US" sz="1300" b="0" i="0" u="none" strike="noStrike" kern="0" cap="none" spc="0" normalizeH="0" baseline="0" noProof="0" dirty="0">
                <a:ln>
                  <a:noFill/>
                </a:ln>
                <a:solidFill>
                  <a:srgbClr val="454545"/>
                </a:solidFill>
                <a:effectLst/>
                <a:uLnTx/>
                <a:uFillTx/>
                <a:latin typeface="Franklin Gothic Book"/>
                <a:cs typeface="+mn-cs"/>
              </a:rPr>
              <a:t>Articles to be posted:</a:t>
            </a:r>
          </a:p>
          <a:p>
            <a:pPr marL="900113" marR="0" lvl="2" indent="-214313" defTabSz="914400" eaLnBrk="1" fontAlgn="auto" latinLnBrk="0" hangingPunct="1">
              <a:lnSpc>
                <a:spcPct val="100000"/>
              </a:lnSpc>
              <a:spcBef>
                <a:spcPct val="20000"/>
              </a:spcBef>
              <a:spcAft>
                <a:spcPts val="0"/>
              </a:spcAft>
              <a:buClrTx/>
              <a:buSzTx/>
              <a:buFont typeface="Wingdings,Sans-Serif"/>
              <a:buChar char="§"/>
              <a:tabLst/>
              <a:defRPr/>
            </a:pPr>
            <a:r>
              <a:rPr kumimoji="0" lang="en-US" sz="1300" b="0" i="0" u="none" strike="noStrike" kern="0" cap="none" spc="0" normalizeH="0" baseline="0" noProof="0" dirty="0">
                <a:ln>
                  <a:noFill/>
                </a:ln>
                <a:solidFill>
                  <a:srgbClr val="454545"/>
                </a:solidFill>
                <a:effectLst/>
                <a:uLnTx/>
                <a:uFillTx/>
                <a:latin typeface="Franklin Gothic Book"/>
                <a:cs typeface="+mn-cs"/>
              </a:rPr>
              <a:t>Know Your 2025 Costs</a:t>
            </a:r>
          </a:p>
          <a:p>
            <a:pPr marL="900113" marR="0" lvl="2" indent="-214313" defTabSz="914400" eaLnBrk="1" fontAlgn="auto" latinLnBrk="0" hangingPunct="1">
              <a:lnSpc>
                <a:spcPct val="100000"/>
              </a:lnSpc>
              <a:spcBef>
                <a:spcPct val="20000"/>
              </a:spcBef>
              <a:spcAft>
                <a:spcPts val="0"/>
              </a:spcAft>
              <a:buClrTx/>
              <a:buSzTx/>
              <a:buFont typeface="Wingdings,Sans-Serif"/>
              <a:buChar char="§"/>
              <a:tabLst/>
              <a:defRPr/>
            </a:pPr>
            <a:r>
              <a:rPr kumimoji="0" lang="en-US" sz="1300" b="0" i="0" u="none" strike="noStrike" kern="0" cap="none" spc="0" normalizeH="0" baseline="0" noProof="0" dirty="0">
                <a:ln>
                  <a:noFill/>
                </a:ln>
                <a:solidFill>
                  <a:srgbClr val="454545"/>
                </a:solidFill>
                <a:effectLst/>
                <a:uLnTx/>
                <a:uFillTx/>
                <a:latin typeface="Franklin Gothic Book"/>
                <a:cs typeface="+mn-cs"/>
              </a:rPr>
              <a:t>Open Season Starts, Payment Methods</a:t>
            </a:r>
          </a:p>
          <a:p>
            <a:pPr marL="900113" marR="0" lvl="2" indent="-214313" defTabSz="914400" eaLnBrk="1" fontAlgn="auto" latinLnBrk="0" hangingPunct="1">
              <a:lnSpc>
                <a:spcPct val="100000"/>
              </a:lnSpc>
              <a:spcBef>
                <a:spcPct val="20000"/>
              </a:spcBef>
              <a:spcAft>
                <a:spcPts val="0"/>
              </a:spcAft>
              <a:buClrTx/>
              <a:buSzTx/>
              <a:buFont typeface="Wingdings,Sans-Serif"/>
              <a:buChar char="§"/>
              <a:tabLst/>
              <a:defRPr/>
            </a:pPr>
            <a:r>
              <a:rPr kumimoji="0" lang="en-US" sz="1300" b="0" i="0" u="none" strike="noStrike" kern="0" cap="none" spc="0" normalizeH="0" baseline="0" noProof="0" dirty="0">
                <a:ln>
                  <a:noFill/>
                </a:ln>
                <a:solidFill>
                  <a:srgbClr val="454545"/>
                </a:solidFill>
                <a:effectLst/>
                <a:uLnTx/>
                <a:uFillTx/>
                <a:latin typeface="Franklin Gothic Book"/>
                <a:cs typeface="+mn-cs"/>
              </a:rPr>
              <a:t>Eligibility for Open Season</a:t>
            </a:r>
          </a:p>
          <a:p>
            <a:pPr lvl="1"/>
            <a:endParaRPr lang="en-US" sz="900" dirty="0">
              <a:latin typeface="Franklin Gothic Book"/>
              <a:cs typeface="Calibri"/>
            </a:endParaRPr>
          </a:p>
          <a:p>
            <a:pPr lvl="1"/>
            <a:endParaRPr lang="en-US" sz="900" b="1" dirty="0">
              <a:latin typeface="Franklin Gothic Book"/>
              <a:cs typeface="Calibri"/>
            </a:endParaRPr>
          </a:p>
          <a:p>
            <a:pPr lvl="1"/>
            <a:endParaRPr lang="en-US" sz="900" b="1" dirty="0">
              <a:latin typeface="Franklin Gothic Book"/>
              <a:cs typeface="Calibri"/>
            </a:endParaRPr>
          </a:p>
          <a:p>
            <a:endParaRPr lang="en-US" sz="1050" dirty="0">
              <a:cs typeface="Calibri"/>
            </a:endParaRPr>
          </a:p>
        </p:txBody>
      </p:sp>
      <p:sp>
        <p:nvSpPr>
          <p:cNvPr id="5" name="TextBox 4">
            <a:extLst>
              <a:ext uri="{FF2B5EF4-FFF2-40B4-BE49-F238E27FC236}">
                <a16:creationId xmlns:a16="http://schemas.microsoft.com/office/drawing/2014/main" id="{505743F9-52B6-2168-8065-481D418DA901}"/>
              </a:ext>
            </a:extLst>
          </p:cNvPr>
          <p:cNvSpPr txBox="1"/>
          <p:nvPr/>
        </p:nvSpPr>
        <p:spPr>
          <a:xfrm>
            <a:off x="4267200" y="992717"/>
            <a:ext cx="4610100" cy="28658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171450" indent="-171450">
              <a:buFont typeface=""/>
              <a:buChar char="•"/>
            </a:pPr>
            <a:r>
              <a:rPr lang="en-US" sz="1300" b="1" dirty="0">
                <a:solidFill>
                  <a:srgbClr val="454545"/>
                </a:solidFill>
                <a:latin typeface="Franklin Gothic Book"/>
                <a:cs typeface="+mn-cs"/>
              </a:rPr>
              <a:t>December 2024: ​</a:t>
            </a:r>
          </a:p>
          <a:p>
            <a:pPr marL="514350" lvl="2" indent="-171450">
              <a:buFont typeface="Wingdings"/>
              <a:buChar char="§"/>
            </a:pPr>
            <a:r>
              <a:rPr lang="en-US" sz="1300" dirty="0">
                <a:solidFill>
                  <a:srgbClr val="454545"/>
                </a:solidFill>
                <a:latin typeface="Franklin Gothic Book"/>
                <a:cs typeface="+mn-cs"/>
              </a:rPr>
              <a:t>Beneficiary communication about updating payment information (ongoing)</a:t>
            </a:r>
          </a:p>
          <a:p>
            <a:pPr marL="557213" lvl="1" indent="-214313">
              <a:spcBef>
                <a:spcPct val="20000"/>
              </a:spcBef>
              <a:buFont typeface="Arial"/>
              <a:buChar char="•"/>
            </a:pPr>
            <a:r>
              <a:rPr lang="en-US" sz="1300" dirty="0">
                <a:solidFill>
                  <a:srgbClr val="454545"/>
                </a:solidFill>
                <a:latin typeface="Franklin Gothic Book"/>
                <a:cs typeface="+mn-cs"/>
              </a:rPr>
              <a:t>Social Media Posts continue (Facebook, X, Instagram)</a:t>
            </a:r>
          </a:p>
          <a:p>
            <a:pPr marL="514350" lvl="2" indent="-171450">
              <a:buFont typeface="Wingdings"/>
              <a:buChar char="§"/>
            </a:pPr>
            <a:r>
              <a:rPr lang="en-US" sz="1300" dirty="0">
                <a:solidFill>
                  <a:srgbClr val="454545"/>
                </a:solidFill>
                <a:latin typeface="Franklin Gothic Book"/>
                <a:cs typeface="+mn-cs"/>
              </a:rPr>
              <a:t>Final start of health care delivery content uploaded in Sitecore</a:t>
            </a:r>
          </a:p>
          <a:p>
            <a:pPr marL="514350" lvl="2" indent="-171450">
              <a:buFont typeface="Wingdings"/>
              <a:buChar char="§"/>
            </a:pPr>
            <a:r>
              <a:rPr lang="en-US" sz="1300" dirty="0">
                <a:solidFill>
                  <a:srgbClr val="454545"/>
                </a:solidFill>
                <a:latin typeface="Franklin Gothic Book"/>
                <a:cs typeface="+mn-cs"/>
              </a:rPr>
              <a:t>Virtual meeting to brief MSO/VSO community</a:t>
            </a:r>
          </a:p>
          <a:p>
            <a:pPr marL="514350" lvl="2" indent="-171450">
              <a:buFont typeface="Wingdings"/>
              <a:buChar char="§"/>
            </a:pPr>
            <a:r>
              <a:rPr lang="en-US" sz="1300" dirty="0">
                <a:solidFill>
                  <a:srgbClr val="454545"/>
                </a:solidFill>
                <a:latin typeface="Franklin Gothic Book"/>
                <a:cs typeface="+mn-cs"/>
              </a:rPr>
              <a:t>Articles to be posted:</a:t>
            </a:r>
          </a:p>
          <a:p>
            <a:pPr marL="857250" lvl="3" indent="-171450">
              <a:buFont typeface="Arial"/>
              <a:buChar char="•"/>
            </a:pPr>
            <a:r>
              <a:rPr lang="en-US" sz="1300" dirty="0">
                <a:solidFill>
                  <a:srgbClr val="454545"/>
                </a:solidFill>
                <a:latin typeface="Franklin Gothic Book"/>
                <a:cs typeface="+mn-cs"/>
              </a:rPr>
              <a:t>Open Season Ends Soon/T-5</a:t>
            </a:r>
          </a:p>
          <a:p>
            <a:pPr marL="857250" lvl="3" indent="-171450">
              <a:buFont typeface="Arial"/>
              <a:buChar char="•"/>
            </a:pPr>
            <a:r>
              <a:rPr lang="en-US" sz="1300" dirty="0">
                <a:solidFill>
                  <a:srgbClr val="454545"/>
                </a:solidFill>
                <a:latin typeface="Franklin Gothic Book"/>
                <a:cs typeface="+mn-cs"/>
              </a:rPr>
              <a:t>T-5 Reminders</a:t>
            </a:r>
          </a:p>
          <a:p>
            <a:pPr marL="171450" indent="-171450">
              <a:buFont typeface=""/>
              <a:buChar char="•"/>
            </a:pPr>
            <a:r>
              <a:rPr lang="en-US" sz="1300" b="1" dirty="0">
                <a:solidFill>
                  <a:srgbClr val="454545"/>
                </a:solidFill>
                <a:latin typeface="Franklin Gothic Book"/>
                <a:cs typeface="+mn-cs"/>
              </a:rPr>
              <a:t>January 2025: ​</a:t>
            </a:r>
          </a:p>
          <a:p>
            <a:pPr marL="514350" lvl="2" indent="-171450">
              <a:buFont typeface="Wingdings"/>
              <a:buChar char="§"/>
            </a:pPr>
            <a:r>
              <a:rPr lang="en-US" sz="1300" dirty="0">
                <a:solidFill>
                  <a:srgbClr val="454545"/>
                </a:solidFill>
                <a:latin typeface="Franklin Gothic Book"/>
                <a:cs typeface="+mn-cs"/>
              </a:rPr>
              <a:t>Priority 2 products posted to TRICARE.mil</a:t>
            </a:r>
          </a:p>
          <a:p>
            <a:pPr marL="514350" lvl="2" indent="-171450">
              <a:buFont typeface="Wingdings"/>
              <a:buChar char="§"/>
            </a:pPr>
            <a:r>
              <a:rPr lang="en-US" sz="1300" dirty="0">
                <a:solidFill>
                  <a:srgbClr val="454545"/>
                </a:solidFill>
                <a:latin typeface="Franklin Gothic Book"/>
                <a:cs typeface="+mn-cs"/>
              </a:rPr>
              <a:t>Virtual meeting to brief MSO/VSO community</a:t>
            </a:r>
          </a:p>
          <a:p>
            <a:pPr marL="514350" lvl="2" indent="-171450">
              <a:buFont typeface="Wingdings"/>
              <a:buChar char="§"/>
            </a:pPr>
            <a:endParaRPr lang="en-US" sz="1013" dirty="0">
              <a:latin typeface="Calibri"/>
              <a:ea typeface="Calibri"/>
              <a:cs typeface="Calibri"/>
            </a:endParaRPr>
          </a:p>
        </p:txBody>
      </p:sp>
      <p:sp>
        <p:nvSpPr>
          <p:cNvPr id="6" name="Slide Number Placeholder 2">
            <a:extLst>
              <a:ext uri="{FF2B5EF4-FFF2-40B4-BE49-F238E27FC236}">
                <a16:creationId xmlns:a16="http://schemas.microsoft.com/office/drawing/2014/main" id="{BFD158E5-4017-A7B9-10CA-B9101DB1AB08}"/>
              </a:ext>
            </a:extLst>
          </p:cNvPr>
          <p:cNvSpPr>
            <a:spLocks noGrp="1"/>
          </p:cNvSpPr>
          <p:nvPr>
            <p:ph type="sldNum" sz="quarter" idx="4"/>
          </p:nvPr>
        </p:nvSpPr>
        <p:spPr>
          <a:xfrm>
            <a:off x="8301255" y="57150"/>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srgbClr val="283446">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706668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A8AC7586-FB37-11F5-1D56-01628CD599D3}"/>
              </a:ext>
            </a:extLst>
          </p:cNvPr>
          <p:cNvSpPr>
            <a:spLocks noGrp="1"/>
          </p:cNvSpPr>
          <p:nvPr>
            <p:ph type="title"/>
          </p:nvPr>
        </p:nvSpPr>
        <p:spPr>
          <a:xfrm>
            <a:off x="190500" y="343398"/>
            <a:ext cx="4253355" cy="408970"/>
          </a:xfrm>
        </p:spPr>
        <p:txBody>
          <a:bodyPr>
            <a:noAutofit/>
          </a:bodyPr>
          <a:lstStyle/>
          <a:p>
            <a:r>
              <a:rPr lang="en-US" altLang="en-US" sz="3300" dirty="0"/>
              <a:t>T-5 Contract Regions</a:t>
            </a:r>
          </a:p>
        </p:txBody>
      </p:sp>
      <p:grpSp>
        <p:nvGrpSpPr>
          <p:cNvPr id="26629" name="Group 55">
            <a:extLst>
              <a:ext uri="{FF2B5EF4-FFF2-40B4-BE49-F238E27FC236}">
                <a16:creationId xmlns:a16="http://schemas.microsoft.com/office/drawing/2014/main" id="{EDF24BA2-0C7E-E73D-98E2-7FA4A30BCCCA}"/>
              </a:ext>
            </a:extLst>
          </p:cNvPr>
          <p:cNvGrpSpPr>
            <a:grpSpLocks/>
          </p:cNvGrpSpPr>
          <p:nvPr/>
        </p:nvGrpSpPr>
        <p:grpSpPr bwMode="auto">
          <a:xfrm>
            <a:off x="1228187" y="1115266"/>
            <a:ext cx="5103019" cy="2692004"/>
            <a:chOff x="1219200" y="1028555"/>
            <a:chExt cx="5103284" cy="2692400"/>
          </a:xfrm>
        </p:grpSpPr>
        <p:pic>
          <p:nvPicPr>
            <p:cNvPr id="26653" name="Picture 8">
              <a:extLst>
                <a:ext uri="{FF2B5EF4-FFF2-40B4-BE49-F238E27FC236}">
                  <a16:creationId xmlns:a16="http://schemas.microsoft.com/office/drawing/2014/main" id="{60C03B91-EA5F-0AB9-1297-BC12B4547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28555"/>
              <a:ext cx="4891929"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86B1C9E-5612-DE7E-D2BA-240A49ED01FA}"/>
                </a:ext>
              </a:extLst>
            </p:cNvPr>
            <p:cNvSpPr txBox="1"/>
            <p:nvPr/>
          </p:nvSpPr>
          <p:spPr>
            <a:xfrm>
              <a:off x="1371608" y="1201221"/>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Washington</a:t>
              </a:r>
            </a:p>
          </p:txBody>
        </p:sp>
        <p:sp>
          <p:nvSpPr>
            <p:cNvPr id="13" name="TextBox 12">
              <a:extLst>
                <a:ext uri="{FF2B5EF4-FFF2-40B4-BE49-F238E27FC236}">
                  <a16:creationId xmlns:a16="http://schemas.microsoft.com/office/drawing/2014/main" id="{A7A99F45-EA21-8FC7-AAB1-AEC5BFDAE5ED}"/>
                </a:ext>
              </a:extLst>
            </p:cNvPr>
            <p:cNvSpPr txBox="1"/>
            <p:nvPr/>
          </p:nvSpPr>
          <p:spPr>
            <a:xfrm>
              <a:off x="1447812" y="2357488"/>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California</a:t>
              </a:r>
            </a:p>
          </p:txBody>
        </p:sp>
        <p:sp>
          <p:nvSpPr>
            <p:cNvPr id="14" name="TextBox 13">
              <a:extLst>
                <a:ext uri="{FF2B5EF4-FFF2-40B4-BE49-F238E27FC236}">
                  <a16:creationId xmlns:a16="http://schemas.microsoft.com/office/drawing/2014/main" id="{F9B7D78F-BECE-3DF0-4FB2-DB43BE08CC56}"/>
                </a:ext>
              </a:extLst>
            </p:cNvPr>
            <p:cNvSpPr txBox="1"/>
            <p:nvPr/>
          </p:nvSpPr>
          <p:spPr>
            <a:xfrm>
              <a:off x="1372799" y="1627528"/>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Oregon</a:t>
              </a:r>
            </a:p>
          </p:txBody>
        </p:sp>
        <p:sp>
          <p:nvSpPr>
            <p:cNvPr id="15" name="TextBox 14">
              <a:extLst>
                <a:ext uri="{FF2B5EF4-FFF2-40B4-BE49-F238E27FC236}">
                  <a16:creationId xmlns:a16="http://schemas.microsoft.com/office/drawing/2014/main" id="{35B32A36-78F1-DB6D-0E39-6250F8D7B938}"/>
                </a:ext>
              </a:extLst>
            </p:cNvPr>
            <p:cNvSpPr txBox="1"/>
            <p:nvPr/>
          </p:nvSpPr>
          <p:spPr>
            <a:xfrm>
              <a:off x="2286055" y="1252425"/>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Montana</a:t>
              </a:r>
            </a:p>
          </p:txBody>
        </p:sp>
        <p:sp>
          <p:nvSpPr>
            <p:cNvPr id="16" name="TextBox 15">
              <a:extLst>
                <a:ext uri="{FF2B5EF4-FFF2-40B4-BE49-F238E27FC236}">
                  <a16:creationId xmlns:a16="http://schemas.microsoft.com/office/drawing/2014/main" id="{BFABD0C2-97B5-5E32-F7FC-39D80892F754}"/>
                </a:ext>
              </a:extLst>
            </p:cNvPr>
            <p:cNvSpPr txBox="1"/>
            <p:nvPr/>
          </p:nvSpPr>
          <p:spPr>
            <a:xfrm>
              <a:off x="1981240" y="1633482"/>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Idaho</a:t>
              </a:r>
            </a:p>
          </p:txBody>
        </p:sp>
        <p:sp>
          <p:nvSpPr>
            <p:cNvPr id="17" name="TextBox 16">
              <a:extLst>
                <a:ext uri="{FF2B5EF4-FFF2-40B4-BE49-F238E27FC236}">
                  <a16:creationId xmlns:a16="http://schemas.microsoft.com/office/drawing/2014/main" id="{AC8C1003-09EC-87A8-F0AB-82C1CA29BC18}"/>
                </a:ext>
              </a:extLst>
            </p:cNvPr>
            <p:cNvSpPr txBox="1"/>
            <p:nvPr/>
          </p:nvSpPr>
          <p:spPr>
            <a:xfrm>
              <a:off x="1746675" y="2077650"/>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Nevada</a:t>
              </a:r>
            </a:p>
          </p:txBody>
        </p:sp>
        <p:sp>
          <p:nvSpPr>
            <p:cNvPr id="18" name="TextBox 17">
              <a:extLst>
                <a:ext uri="{FF2B5EF4-FFF2-40B4-BE49-F238E27FC236}">
                  <a16:creationId xmlns:a16="http://schemas.microsoft.com/office/drawing/2014/main" id="{C67505F5-F6BC-96EC-19F3-59D69925F9CF}"/>
                </a:ext>
              </a:extLst>
            </p:cNvPr>
            <p:cNvSpPr txBox="1"/>
            <p:nvPr/>
          </p:nvSpPr>
          <p:spPr>
            <a:xfrm>
              <a:off x="2457514" y="1706121"/>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Wyoming</a:t>
              </a:r>
            </a:p>
          </p:txBody>
        </p:sp>
        <p:sp>
          <p:nvSpPr>
            <p:cNvPr id="19" name="TextBox 18">
              <a:extLst>
                <a:ext uri="{FF2B5EF4-FFF2-40B4-BE49-F238E27FC236}">
                  <a16:creationId xmlns:a16="http://schemas.microsoft.com/office/drawing/2014/main" id="{DD1B2AB5-C162-F84F-7388-FB47D9AF447D}"/>
                </a:ext>
              </a:extLst>
            </p:cNvPr>
            <p:cNvSpPr txBox="1"/>
            <p:nvPr/>
          </p:nvSpPr>
          <p:spPr>
            <a:xfrm>
              <a:off x="2209851" y="2103848"/>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Utah</a:t>
              </a:r>
            </a:p>
          </p:txBody>
        </p:sp>
        <p:sp>
          <p:nvSpPr>
            <p:cNvPr id="20" name="TextBox 19">
              <a:extLst>
                <a:ext uri="{FF2B5EF4-FFF2-40B4-BE49-F238E27FC236}">
                  <a16:creationId xmlns:a16="http://schemas.microsoft.com/office/drawing/2014/main" id="{8662DF1B-0A29-29D5-CAE2-ABEE4D742080}"/>
                </a:ext>
              </a:extLst>
            </p:cNvPr>
            <p:cNvSpPr txBox="1"/>
            <p:nvPr/>
          </p:nvSpPr>
          <p:spPr>
            <a:xfrm>
              <a:off x="2171750" y="2594458"/>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Arizona</a:t>
              </a:r>
            </a:p>
          </p:txBody>
        </p:sp>
        <p:sp>
          <p:nvSpPr>
            <p:cNvPr id="21" name="TextBox 20">
              <a:extLst>
                <a:ext uri="{FF2B5EF4-FFF2-40B4-BE49-F238E27FC236}">
                  <a16:creationId xmlns:a16="http://schemas.microsoft.com/office/drawing/2014/main" id="{FD4C0627-1688-2BF1-737E-6E966747D05A}"/>
                </a:ext>
              </a:extLst>
            </p:cNvPr>
            <p:cNvSpPr txBox="1"/>
            <p:nvPr/>
          </p:nvSpPr>
          <p:spPr>
            <a:xfrm>
              <a:off x="3081434" y="1166688"/>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North Dakota</a:t>
              </a:r>
            </a:p>
          </p:txBody>
        </p:sp>
        <p:sp>
          <p:nvSpPr>
            <p:cNvPr id="22" name="TextBox 21">
              <a:extLst>
                <a:ext uri="{FF2B5EF4-FFF2-40B4-BE49-F238E27FC236}">
                  <a16:creationId xmlns:a16="http://schemas.microsoft.com/office/drawing/2014/main" id="{78043027-3384-EB03-6137-28D5CC0FB590}"/>
                </a:ext>
              </a:extLst>
            </p:cNvPr>
            <p:cNvSpPr txBox="1"/>
            <p:nvPr/>
          </p:nvSpPr>
          <p:spPr>
            <a:xfrm>
              <a:off x="3088578" y="1462006"/>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South Dakota</a:t>
              </a:r>
            </a:p>
          </p:txBody>
        </p:sp>
        <p:sp>
          <p:nvSpPr>
            <p:cNvPr id="23" name="TextBox 22">
              <a:extLst>
                <a:ext uri="{FF2B5EF4-FFF2-40B4-BE49-F238E27FC236}">
                  <a16:creationId xmlns:a16="http://schemas.microsoft.com/office/drawing/2014/main" id="{DA710BD8-1DA4-C192-38D2-AB751D22CCD4}"/>
                </a:ext>
              </a:extLst>
            </p:cNvPr>
            <p:cNvSpPr txBox="1"/>
            <p:nvPr/>
          </p:nvSpPr>
          <p:spPr>
            <a:xfrm>
              <a:off x="2663504" y="2008584"/>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Colorado</a:t>
              </a:r>
            </a:p>
          </p:txBody>
        </p:sp>
        <p:sp>
          <p:nvSpPr>
            <p:cNvPr id="24" name="TextBox 23">
              <a:extLst>
                <a:ext uri="{FF2B5EF4-FFF2-40B4-BE49-F238E27FC236}">
                  <a16:creationId xmlns:a16="http://schemas.microsoft.com/office/drawing/2014/main" id="{2DB57C4A-FB7C-C909-BE87-2AFE1ECB9433}"/>
                </a:ext>
              </a:extLst>
            </p:cNvPr>
            <p:cNvSpPr txBox="1"/>
            <p:nvPr/>
          </p:nvSpPr>
          <p:spPr>
            <a:xfrm>
              <a:off x="3088578" y="1875214"/>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Nebraska</a:t>
              </a:r>
            </a:p>
          </p:txBody>
        </p:sp>
        <p:sp>
          <p:nvSpPr>
            <p:cNvPr id="25" name="TextBox 24">
              <a:extLst>
                <a:ext uri="{FF2B5EF4-FFF2-40B4-BE49-F238E27FC236}">
                  <a16:creationId xmlns:a16="http://schemas.microsoft.com/office/drawing/2014/main" id="{1216EE99-0D33-080F-CC1B-C7081B370F7F}"/>
                </a:ext>
              </a:extLst>
            </p:cNvPr>
            <p:cNvSpPr txBox="1"/>
            <p:nvPr/>
          </p:nvSpPr>
          <p:spPr>
            <a:xfrm>
              <a:off x="2575393" y="2590885"/>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New Mexico</a:t>
              </a:r>
            </a:p>
          </p:txBody>
        </p:sp>
        <p:sp>
          <p:nvSpPr>
            <p:cNvPr id="26" name="TextBox 25">
              <a:extLst>
                <a:ext uri="{FF2B5EF4-FFF2-40B4-BE49-F238E27FC236}">
                  <a16:creationId xmlns:a16="http://schemas.microsoft.com/office/drawing/2014/main" id="{BA080616-354B-74EB-4A13-93505DB974D0}"/>
                </a:ext>
              </a:extLst>
            </p:cNvPr>
            <p:cNvSpPr txBox="1"/>
            <p:nvPr/>
          </p:nvSpPr>
          <p:spPr>
            <a:xfrm>
              <a:off x="3219554" y="2899303"/>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Texas</a:t>
              </a:r>
            </a:p>
          </p:txBody>
        </p:sp>
        <p:sp>
          <p:nvSpPr>
            <p:cNvPr id="27" name="TextBox 26">
              <a:extLst>
                <a:ext uri="{FF2B5EF4-FFF2-40B4-BE49-F238E27FC236}">
                  <a16:creationId xmlns:a16="http://schemas.microsoft.com/office/drawing/2014/main" id="{819E9D6D-21C8-B89C-B6A6-4AD3A6A5ED5E}"/>
                </a:ext>
              </a:extLst>
            </p:cNvPr>
            <p:cNvSpPr txBox="1"/>
            <p:nvPr/>
          </p:nvSpPr>
          <p:spPr>
            <a:xfrm>
              <a:off x="3219554" y="2202684"/>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Kansas</a:t>
              </a:r>
            </a:p>
          </p:txBody>
        </p:sp>
        <p:sp>
          <p:nvSpPr>
            <p:cNvPr id="28" name="TextBox 27">
              <a:extLst>
                <a:ext uri="{FF2B5EF4-FFF2-40B4-BE49-F238E27FC236}">
                  <a16:creationId xmlns:a16="http://schemas.microsoft.com/office/drawing/2014/main" id="{A069256E-E374-8839-BE3D-E0DBE14DA0A8}"/>
                </a:ext>
              </a:extLst>
            </p:cNvPr>
            <p:cNvSpPr txBox="1"/>
            <p:nvPr/>
          </p:nvSpPr>
          <p:spPr>
            <a:xfrm>
              <a:off x="3304093" y="2512292"/>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Oklahoma</a:t>
              </a:r>
            </a:p>
          </p:txBody>
        </p:sp>
        <p:sp>
          <p:nvSpPr>
            <p:cNvPr id="29" name="TextBox 28">
              <a:extLst>
                <a:ext uri="{FF2B5EF4-FFF2-40B4-BE49-F238E27FC236}">
                  <a16:creationId xmlns:a16="http://schemas.microsoft.com/office/drawing/2014/main" id="{3C318820-073A-A66D-8FEC-9F6576FA2224}"/>
                </a:ext>
              </a:extLst>
            </p:cNvPr>
            <p:cNvSpPr txBox="1"/>
            <p:nvPr/>
          </p:nvSpPr>
          <p:spPr>
            <a:xfrm>
              <a:off x="3545802" y="1278623"/>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Minnesota</a:t>
              </a:r>
            </a:p>
          </p:txBody>
        </p:sp>
        <p:sp>
          <p:nvSpPr>
            <p:cNvPr id="30" name="TextBox 29">
              <a:extLst>
                <a:ext uri="{FF2B5EF4-FFF2-40B4-BE49-F238E27FC236}">
                  <a16:creationId xmlns:a16="http://schemas.microsoft.com/office/drawing/2014/main" id="{AD9FC9C2-8ED6-F11A-4FE4-55CA751F1ADC}"/>
                </a:ext>
              </a:extLst>
            </p:cNvPr>
            <p:cNvSpPr txBox="1"/>
            <p:nvPr/>
          </p:nvSpPr>
          <p:spPr>
            <a:xfrm>
              <a:off x="3683922" y="1809720"/>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Iowa</a:t>
              </a:r>
            </a:p>
          </p:txBody>
        </p:sp>
        <p:sp>
          <p:nvSpPr>
            <p:cNvPr id="31" name="TextBox 30">
              <a:extLst>
                <a:ext uri="{FF2B5EF4-FFF2-40B4-BE49-F238E27FC236}">
                  <a16:creationId xmlns:a16="http://schemas.microsoft.com/office/drawing/2014/main" id="{0CFD7B7D-1901-DD71-E478-D5EF45A2DB31}"/>
                </a:ext>
              </a:extLst>
            </p:cNvPr>
            <p:cNvSpPr txBox="1"/>
            <p:nvPr/>
          </p:nvSpPr>
          <p:spPr>
            <a:xfrm>
              <a:off x="3735122" y="2186013"/>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Missouri</a:t>
              </a:r>
            </a:p>
          </p:txBody>
        </p:sp>
        <p:sp>
          <p:nvSpPr>
            <p:cNvPr id="32" name="TextBox 31">
              <a:extLst>
                <a:ext uri="{FF2B5EF4-FFF2-40B4-BE49-F238E27FC236}">
                  <a16:creationId xmlns:a16="http://schemas.microsoft.com/office/drawing/2014/main" id="{7A931CF6-DF7B-57E0-1276-AD75BFAC6D21}"/>
                </a:ext>
              </a:extLst>
            </p:cNvPr>
            <p:cNvSpPr txBox="1"/>
            <p:nvPr/>
          </p:nvSpPr>
          <p:spPr>
            <a:xfrm>
              <a:off x="3733931" y="2534918"/>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Arkansas</a:t>
              </a:r>
            </a:p>
          </p:txBody>
        </p:sp>
        <p:sp>
          <p:nvSpPr>
            <p:cNvPr id="33" name="TextBox 32">
              <a:extLst>
                <a:ext uri="{FF2B5EF4-FFF2-40B4-BE49-F238E27FC236}">
                  <a16:creationId xmlns:a16="http://schemas.microsoft.com/office/drawing/2014/main" id="{B50C8272-D43F-830B-CBB7-37FB457F4A95}"/>
                </a:ext>
              </a:extLst>
            </p:cNvPr>
            <p:cNvSpPr txBox="1"/>
            <p:nvPr/>
          </p:nvSpPr>
          <p:spPr>
            <a:xfrm>
              <a:off x="3733931" y="3012428"/>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Louisiana</a:t>
              </a:r>
            </a:p>
          </p:txBody>
        </p:sp>
        <p:sp>
          <p:nvSpPr>
            <p:cNvPr id="34" name="TextBox 33">
              <a:extLst>
                <a:ext uri="{FF2B5EF4-FFF2-40B4-BE49-F238E27FC236}">
                  <a16:creationId xmlns:a16="http://schemas.microsoft.com/office/drawing/2014/main" id="{64D6CC43-B21C-DBEA-5EBE-544B1817233D}"/>
                </a:ext>
              </a:extLst>
            </p:cNvPr>
            <p:cNvSpPr txBox="1"/>
            <p:nvPr/>
          </p:nvSpPr>
          <p:spPr>
            <a:xfrm>
              <a:off x="4393571" y="1702548"/>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Michigan</a:t>
              </a:r>
            </a:p>
          </p:txBody>
        </p:sp>
        <p:sp>
          <p:nvSpPr>
            <p:cNvPr id="35" name="TextBox 34">
              <a:extLst>
                <a:ext uri="{FF2B5EF4-FFF2-40B4-BE49-F238E27FC236}">
                  <a16:creationId xmlns:a16="http://schemas.microsoft.com/office/drawing/2014/main" id="{07EAD1C2-B4F9-5301-16DE-0C6AC0D289EB}"/>
                </a:ext>
              </a:extLst>
            </p:cNvPr>
            <p:cNvSpPr txBox="1"/>
            <p:nvPr/>
          </p:nvSpPr>
          <p:spPr>
            <a:xfrm>
              <a:off x="3845855" y="2794512"/>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Mississippi</a:t>
              </a:r>
            </a:p>
          </p:txBody>
        </p:sp>
        <p:sp>
          <p:nvSpPr>
            <p:cNvPr id="36" name="TextBox 35">
              <a:extLst>
                <a:ext uri="{FF2B5EF4-FFF2-40B4-BE49-F238E27FC236}">
                  <a16:creationId xmlns:a16="http://schemas.microsoft.com/office/drawing/2014/main" id="{414329BF-DEA9-2F25-DBC9-FCCD320D5B0D}"/>
                </a:ext>
              </a:extLst>
            </p:cNvPr>
            <p:cNvSpPr txBox="1"/>
            <p:nvPr/>
          </p:nvSpPr>
          <p:spPr>
            <a:xfrm>
              <a:off x="4193536" y="2477759"/>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Tennessee</a:t>
              </a:r>
            </a:p>
          </p:txBody>
        </p:sp>
        <p:sp>
          <p:nvSpPr>
            <p:cNvPr id="37" name="TextBox 36">
              <a:extLst>
                <a:ext uri="{FF2B5EF4-FFF2-40B4-BE49-F238E27FC236}">
                  <a16:creationId xmlns:a16="http://schemas.microsoft.com/office/drawing/2014/main" id="{6D18A165-5D45-9C38-66F1-C368AFA060DE}"/>
                </a:ext>
              </a:extLst>
            </p:cNvPr>
            <p:cNvSpPr txBox="1"/>
            <p:nvPr/>
          </p:nvSpPr>
          <p:spPr>
            <a:xfrm>
              <a:off x="4267358" y="2039545"/>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Indiana</a:t>
              </a:r>
            </a:p>
          </p:txBody>
        </p:sp>
        <p:sp>
          <p:nvSpPr>
            <p:cNvPr id="38" name="TextBox 37">
              <a:extLst>
                <a:ext uri="{FF2B5EF4-FFF2-40B4-BE49-F238E27FC236}">
                  <a16:creationId xmlns:a16="http://schemas.microsoft.com/office/drawing/2014/main" id="{86726549-9132-09B5-F205-1CA5225CF29F}"/>
                </a:ext>
              </a:extLst>
            </p:cNvPr>
            <p:cNvSpPr txBox="1"/>
            <p:nvPr/>
          </p:nvSpPr>
          <p:spPr>
            <a:xfrm>
              <a:off x="3888720" y="1483441"/>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Wisconsin</a:t>
              </a:r>
            </a:p>
          </p:txBody>
        </p:sp>
        <p:sp>
          <p:nvSpPr>
            <p:cNvPr id="39" name="TextBox 38">
              <a:extLst>
                <a:ext uri="{FF2B5EF4-FFF2-40B4-BE49-F238E27FC236}">
                  <a16:creationId xmlns:a16="http://schemas.microsoft.com/office/drawing/2014/main" id="{159FB2A1-B398-3874-9D65-0DBE5D667F01}"/>
                </a:ext>
              </a:extLst>
            </p:cNvPr>
            <p:cNvSpPr txBox="1"/>
            <p:nvPr/>
          </p:nvSpPr>
          <p:spPr>
            <a:xfrm>
              <a:off x="4584081" y="1988340"/>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Ohio</a:t>
              </a:r>
            </a:p>
          </p:txBody>
        </p:sp>
        <p:sp>
          <p:nvSpPr>
            <p:cNvPr id="40" name="TextBox 39">
              <a:extLst>
                <a:ext uri="{FF2B5EF4-FFF2-40B4-BE49-F238E27FC236}">
                  <a16:creationId xmlns:a16="http://schemas.microsoft.com/office/drawing/2014/main" id="{4BDBE782-8F72-9361-F49E-0ECE848D8258}"/>
                </a:ext>
              </a:extLst>
            </p:cNvPr>
            <p:cNvSpPr txBox="1"/>
            <p:nvPr/>
          </p:nvSpPr>
          <p:spPr>
            <a:xfrm>
              <a:off x="3998263" y="2014538"/>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Illinois</a:t>
              </a:r>
            </a:p>
          </p:txBody>
        </p:sp>
        <p:sp>
          <p:nvSpPr>
            <p:cNvPr id="41" name="TextBox 40">
              <a:extLst>
                <a:ext uri="{FF2B5EF4-FFF2-40B4-BE49-F238E27FC236}">
                  <a16:creationId xmlns:a16="http://schemas.microsoft.com/office/drawing/2014/main" id="{AB5CEF3E-A173-D8BC-89BB-F844D4634D96}"/>
                </a:ext>
              </a:extLst>
            </p:cNvPr>
            <p:cNvSpPr txBox="1"/>
            <p:nvPr/>
          </p:nvSpPr>
          <p:spPr>
            <a:xfrm>
              <a:off x="4168532" y="2862388"/>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Alabama</a:t>
              </a:r>
            </a:p>
          </p:txBody>
        </p:sp>
        <p:sp>
          <p:nvSpPr>
            <p:cNvPr id="42" name="TextBox 41">
              <a:extLst>
                <a:ext uri="{FF2B5EF4-FFF2-40B4-BE49-F238E27FC236}">
                  <a16:creationId xmlns:a16="http://schemas.microsoft.com/office/drawing/2014/main" id="{9C4482F7-8777-7568-AC7A-9AFA413C65E3}"/>
                </a:ext>
              </a:extLst>
            </p:cNvPr>
            <p:cNvSpPr txBox="1"/>
            <p:nvPr/>
          </p:nvSpPr>
          <p:spPr>
            <a:xfrm>
              <a:off x="4607895" y="3123173"/>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Florida</a:t>
              </a:r>
            </a:p>
          </p:txBody>
        </p:sp>
        <p:sp>
          <p:nvSpPr>
            <p:cNvPr id="43" name="TextBox 42">
              <a:extLst>
                <a:ext uri="{FF2B5EF4-FFF2-40B4-BE49-F238E27FC236}">
                  <a16:creationId xmlns:a16="http://schemas.microsoft.com/office/drawing/2014/main" id="{6D114546-B69C-A3EB-87F5-E5A8CA1FA1C2}"/>
                </a:ext>
              </a:extLst>
            </p:cNvPr>
            <p:cNvSpPr txBox="1"/>
            <p:nvPr/>
          </p:nvSpPr>
          <p:spPr>
            <a:xfrm>
              <a:off x="4320940" y="2324146"/>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Kentucky</a:t>
              </a:r>
            </a:p>
          </p:txBody>
        </p:sp>
        <p:sp>
          <p:nvSpPr>
            <p:cNvPr id="44" name="TextBox 43">
              <a:extLst>
                <a:ext uri="{FF2B5EF4-FFF2-40B4-BE49-F238E27FC236}">
                  <a16:creationId xmlns:a16="http://schemas.microsoft.com/office/drawing/2014/main" id="{C7BF5CEF-EED9-D428-570F-ECC9ED91EEFE}"/>
                </a:ext>
              </a:extLst>
            </p:cNvPr>
            <p:cNvSpPr txBox="1"/>
            <p:nvPr/>
          </p:nvSpPr>
          <p:spPr>
            <a:xfrm>
              <a:off x="4897232" y="2446799"/>
              <a:ext cx="609632" cy="277040"/>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North Carolina</a:t>
              </a:r>
            </a:p>
          </p:txBody>
        </p:sp>
        <p:sp>
          <p:nvSpPr>
            <p:cNvPr id="45" name="TextBox 44">
              <a:extLst>
                <a:ext uri="{FF2B5EF4-FFF2-40B4-BE49-F238E27FC236}">
                  <a16:creationId xmlns:a16="http://schemas.microsoft.com/office/drawing/2014/main" id="{C79C5EEA-FB62-FF12-E984-E13EE5D24724}"/>
                </a:ext>
              </a:extLst>
            </p:cNvPr>
            <p:cNvSpPr txBox="1"/>
            <p:nvPr/>
          </p:nvSpPr>
          <p:spPr>
            <a:xfrm>
              <a:off x="4794833" y="2609938"/>
              <a:ext cx="609632" cy="277040"/>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South Carolina</a:t>
              </a:r>
            </a:p>
          </p:txBody>
        </p:sp>
        <p:sp>
          <p:nvSpPr>
            <p:cNvPr id="46" name="TextBox 45">
              <a:extLst>
                <a:ext uri="{FF2B5EF4-FFF2-40B4-BE49-F238E27FC236}">
                  <a16:creationId xmlns:a16="http://schemas.microsoft.com/office/drawing/2014/main" id="{39ECF160-7B1E-0CD5-6210-484BEE032D42}"/>
                </a:ext>
              </a:extLst>
            </p:cNvPr>
            <p:cNvSpPr txBox="1"/>
            <p:nvPr/>
          </p:nvSpPr>
          <p:spPr>
            <a:xfrm>
              <a:off x="5712852" y="1428664"/>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Maine</a:t>
              </a:r>
            </a:p>
          </p:txBody>
        </p:sp>
        <p:sp>
          <p:nvSpPr>
            <p:cNvPr id="47" name="TextBox 46">
              <a:extLst>
                <a:ext uri="{FF2B5EF4-FFF2-40B4-BE49-F238E27FC236}">
                  <a16:creationId xmlns:a16="http://schemas.microsoft.com/office/drawing/2014/main" id="{614E9203-18CA-1A5B-A429-5FE2DAA14BC0}"/>
                </a:ext>
              </a:extLst>
            </p:cNvPr>
            <p:cNvSpPr txBox="1"/>
            <p:nvPr/>
          </p:nvSpPr>
          <p:spPr>
            <a:xfrm>
              <a:off x="4576937" y="2170533"/>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West Virginia</a:t>
              </a:r>
            </a:p>
          </p:txBody>
        </p:sp>
        <p:sp>
          <p:nvSpPr>
            <p:cNvPr id="48" name="TextBox 47">
              <a:extLst>
                <a:ext uri="{FF2B5EF4-FFF2-40B4-BE49-F238E27FC236}">
                  <a16:creationId xmlns:a16="http://schemas.microsoft.com/office/drawing/2014/main" id="{EB940D0A-5016-F1C9-6D78-34DB44230888}"/>
                </a:ext>
              </a:extLst>
            </p:cNvPr>
            <p:cNvSpPr txBox="1"/>
            <p:nvPr/>
          </p:nvSpPr>
          <p:spPr>
            <a:xfrm>
              <a:off x="4876990" y="2324146"/>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Virginia</a:t>
              </a:r>
            </a:p>
          </p:txBody>
        </p:sp>
        <p:sp>
          <p:nvSpPr>
            <p:cNvPr id="49" name="TextBox 48">
              <a:extLst>
                <a:ext uri="{FF2B5EF4-FFF2-40B4-BE49-F238E27FC236}">
                  <a16:creationId xmlns:a16="http://schemas.microsoft.com/office/drawing/2014/main" id="{503F6D36-97A1-5E83-117C-2E3050E52334}"/>
                </a:ext>
              </a:extLst>
            </p:cNvPr>
            <p:cNvSpPr txBox="1"/>
            <p:nvPr/>
          </p:nvSpPr>
          <p:spPr>
            <a:xfrm>
              <a:off x="4530501" y="2814756"/>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Georgia</a:t>
              </a:r>
            </a:p>
          </p:txBody>
        </p:sp>
        <p:sp>
          <p:nvSpPr>
            <p:cNvPr id="50" name="TextBox 49">
              <a:extLst>
                <a:ext uri="{FF2B5EF4-FFF2-40B4-BE49-F238E27FC236}">
                  <a16:creationId xmlns:a16="http://schemas.microsoft.com/office/drawing/2014/main" id="{FC489B92-674A-54BC-D7E1-B12AEFB7F50C}"/>
                </a:ext>
              </a:extLst>
            </p:cNvPr>
            <p:cNvSpPr txBox="1"/>
            <p:nvPr/>
          </p:nvSpPr>
          <p:spPr>
            <a:xfrm>
              <a:off x="5586640" y="1893076"/>
              <a:ext cx="629874"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Rhode Island</a:t>
              </a:r>
            </a:p>
          </p:txBody>
        </p:sp>
        <p:sp>
          <p:nvSpPr>
            <p:cNvPr id="51" name="TextBox 50">
              <a:extLst>
                <a:ext uri="{FF2B5EF4-FFF2-40B4-BE49-F238E27FC236}">
                  <a16:creationId xmlns:a16="http://schemas.microsoft.com/office/drawing/2014/main" id="{402FF473-AC45-093D-5F0E-F4C830548BA0}"/>
                </a:ext>
              </a:extLst>
            </p:cNvPr>
            <p:cNvSpPr txBox="1"/>
            <p:nvPr/>
          </p:nvSpPr>
          <p:spPr>
            <a:xfrm>
              <a:off x="5499720" y="1589422"/>
              <a:ext cx="609632" cy="277040"/>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New Hampshire</a:t>
              </a:r>
            </a:p>
          </p:txBody>
        </p:sp>
        <p:sp>
          <p:nvSpPr>
            <p:cNvPr id="52" name="TextBox 51">
              <a:extLst>
                <a:ext uri="{FF2B5EF4-FFF2-40B4-BE49-F238E27FC236}">
                  <a16:creationId xmlns:a16="http://schemas.microsoft.com/office/drawing/2014/main" id="{AA8EFB5A-9F90-5524-5FD3-F2251E7FF806}"/>
                </a:ext>
              </a:extLst>
            </p:cNvPr>
            <p:cNvSpPr txBox="1"/>
            <p:nvPr/>
          </p:nvSpPr>
          <p:spPr>
            <a:xfrm>
              <a:off x="5024635" y="1726364"/>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New York</a:t>
              </a:r>
            </a:p>
          </p:txBody>
        </p:sp>
        <p:sp>
          <p:nvSpPr>
            <p:cNvPr id="53" name="TextBox 52">
              <a:extLst>
                <a:ext uri="{FF2B5EF4-FFF2-40B4-BE49-F238E27FC236}">
                  <a16:creationId xmlns:a16="http://schemas.microsoft.com/office/drawing/2014/main" id="{A35B661E-B9A1-81ED-06F7-DDB5F643C847}"/>
                </a:ext>
              </a:extLst>
            </p:cNvPr>
            <p:cNvSpPr txBox="1"/>
            <p:nvPr/>
          </p:nvSpPr>
          <p:spPr>
            <a:xfrm>
              <a:off x="4857939" y="1938326"/>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Pennsylvania</a:t>
              </a:r>
            </a:p>
          </p:txBody>
        </p:sp>
        <p:sp>
          <p:nvSpPr>
            <p:cNvPr id="54" name="TextBox 53">
              <a:extLst>
                <a:ext uri="{FF2B5EF4-FFF2-40B4-BE49-F238E27FC236}">
                  <a16:creationId xmlns:a16="http://schemas.microsoft.com/office/drawing/2014/main" id="{21D805A9-945B-D22C-E976-CB86CCB94A01}"/>
                </a:ext>
              </a:extLst>
            </p:cNvPr>
            <p:cNvSpPr txBox="1"/>
            <p:nvPr/>
          </p:nvSpPr>
          <p:spPr>
            <a:xfrm>
              <a:off x="4919855" y="2070506"/>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Maryland</a:t>
              </a:r>
            </a:p>
          </p:txBody>
        </p:sp>
        <p:sp>
          <p:nvSpPr>
            <p:cNvPr id="55" name="TextBox 54">
              <a:extLst>
                <a:ext uri="{FF2B5EF4-FFF2-40B4-BE49-F238E27FC236}">
                  <a16:creationId xmlns:a16="http://schemas.microsoft.com/office/drawing/2014/main" id="{5D1731F3-656C-3CD5-5D8F-66DC2C1E13CE}"/>
                </a:ext>
              </a:extLst>
            </p:cNvPr>
            <p:cNvSpPr txBox="1"/>
            <p:nvPr/>
          </p:nvSpPr>
          <p:spPr>
            <a:xfrm>
              <a:off x="5254438" y="2149099"/>
              <a:ext cx="609632" cy="184693"/>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Delaware</a:t>
              </a:r>
            </a:p>
          </p:txBody>
        </p:sp>
      </p:grpSp>
      <p:grpSp>
        <p:nvGrpSpPr>
          <p:cNvPr id="26630" name="Group 90">
            <a:extLst>
              <a:ext uri="{FF2B5EF4-FFF2-40B4-BE49-F238E27FC236}">
                <a16:creationId xmlns:a16="http://schemas.microsoft.com/office/drawing/2014/main" id="{D313736D-9288-8352-9606-6DA3D3107E4D}"/>
              </a:ext>
            </a:extLst>
          </p:cNvPr>
          <p:cNvGrpSpPr>
            <a:grpSpLocks/>
          </p:cNvGrpSpPr>
          <p:nvPr/>
        </p:nvGrpSpPr>
        <p:grpSpPr bwMode="auto">
          <a:xfrm>
            <a:off x="247651" y="1297782"/>
            <a:ext cx="812939" cy="367934"/>
            <a:chOff x="387912" y="1313897"/>
            <a:chExt cx="812403" cy="368493"/>
          </a:xfrm>
        </p:grpSpPr>
        <p:sp>
          <p:nvSpPr>
            <p:cNvPr id="64" name="Oval 63">
              <a:extLst>
                <a:ext uri="{FF2B5EF4-FFF2-40B4-BE49-F238E27FC236}">
                  <a16:creationId xmlns:a16="http://schemas.microsoft.com/office/drawing/2014/main" id="{934FCD20-9BE4-B3F0-EB13-AF56A1D3FEF4}"/>
                </a:ext>
              </a:extLst>
            </p:cNvPr>
            <p:cNvSpPr/>
            <p:nvPr/>
          </p:nvSpPr>
          <p:spPr>
            <a:xfrm>
              <a:off x="445024" y="1571463"/>
              <a:ext cx="45214" cy="45313"/>
            </a:xfrm>
            <a:prstGeom prst="ellipse">
              <a:avLst/>
            </a:prstGeom>
            <a:solidFill>
              <a:srgbClr val="C00000"/>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eaLnBrk="0" fontAlgn="base" hangingPunct="0">
                <a:spcBef>
                  <a:spcPct val="0"/>
                </a:spcBef>
                <a:spcAft>
                  <a:spcPct val="0"/>
                </a:spcAft>
                <a:defRPr/>
              </a:pPr>
              <a:endParaRPr lang="en-US" sz="1350">
                <a:solidFill>
                  <a:prstClr val="white"/>
                </a:solidFill>
                <a:latin typeface="Franklin Gothic Book" panose="020B0503020102020204"/>
              </a:endParaRPr>
            </a:p>
          </p:txBody>
        </p:sp>
        <p:sp>
          <p:nvSpPr>
            <p:cNvPr id="65" name="TextBox 64">
              <a:extLst>
                <a:ext uri="{FF2B5EF4-FFF2-40B4-BE49-F238E27FC236}">
                  <a16:creationId xmlns:a16="http://schemas.microsoft.com/office/drawing/2014/main" id="{2857ECBF-120D-BA42-C118-F1205E7355E7}"/>
                </a:ext>
              </a:extLst>
            </p:cNvPr>
            <p:cNvSpPr txBox="1"/>
            <p:nvPr/>
          </p:nvSpPr>
          <p:spPr>
            <a:xfrm>
              <a:off x="480720" y="1313897"/>
              <a:ext cx="719595" cy="200359"/>
            </a:xfrm>
            <a:prstGeom prst="rect">
              <a:avLst/>
            </a:prstGeom>
            <a:noFill/>
          </p:spPr>
          <p:txBody>
            <a:bodyPr wrap="none">
              <a:spAutoFit/>
            </a:bodyPr>
            <a:lstStyle/>
            <a:p>
              <a:pPr defTabSz="685783" eaLnBrk="0" fontAlgn="base" hangingPunct="0">
                <a:spcBef>
                  <a:spcPct val="0"/>
                </a:spcBef>
                <a:spcAft>
                  <a:spcPct val="0"/>
                </a:spcAft>
                <a:defRPr/>
              </a:pPr>
              <a:r>
                <a:rPr lang="en-US" sz="700" dirty="0">
                  <a:solidFill>
                    <a:srgbClr val="283446"/>
                  </a:solidFill>
                  <a:latin typeface="Calibri" panose="020F0502020204030204" pitchFamily="34" charset="0"/>
                  <a:cs typeface="Arial" panose="020B0604020202020204" pitchFamily="34" charset="0"/>
                </a:rPr>
                <a:t>DHN Main Site</a:t>
              </a:r>
            </a:p>
          </p:txBody>
        </p:sp>
        <p:sp>
          <p:nvSpPr>
            <p:cNvPr id="66" name="TextBox 65">
              <a:extLst>
                <a:ext uri="{FF2B5EF4-FFF2-40B4-BE49-F238E27FC236}">
                  <a16:creationId xmlns:a16="http://schemas.microsoft.com/office/drawing/2014/main" id="{0EE702AD-2DF6-4B75-43A9-1DA4995C2AC3}"/>
                </a:ext>
              </a:extLst>
            </p:cNvPr>
            <p:cNvSpPr txBox="1"/>
            <p:nvPr/>
          </p:nvSpPr>
          <p:spPr>
            <a:xfrm>
              <a:off x="480720" y="1482031"/>
              <a:ext cx="570614" cy="200359"/>
            </a:xfrm>
            <a:prstGeom prst="rect">
              <a:avLst/>
            </a:prstGeom>
            <a:noFill/>
          </p:spPr>
          <p:txBody>
            <a:bodyPr wrap="none">
              <a:spAutoFit/>
            </a:bodyPr>
            <a:lstStyle/>
            <a:p>
              <a:pPr defTabSz="685783" eaLnBrk="0" fontAlgn="base" hangingPunct="0">
                <a:spcBef>
                  <a:spcPct val="0"/>
                </a:spcBef>
                <a:spcAft>
                  <a:spcPct val="0"/>
                </a:spcAft>
                <a:defRPr/>
              </a:pPr>
              <a:r>
                <a:rPr lang="en-US" sz="700" dirty="0">
                  <a:solidFill>
                    <a:srgbClr val="283446"/>
                  </a:solidFill>
                  <a:latin typeface="Calibri" panose="020F0502020204030204" pitchFamily="34" charset="0"/>
                  <a:cs typeface="Arial" panose="020B0604020202020204" pitchFamily="34" charset="0"/>
                </a:rPr>
                <a:t>DHN MTFs</a:t>
              </a:r>
            </a:p>
          </p:txBody>
        </p:sp>
        <p:pic>
          <p:nvPicPr>
            <p:cNvPr id="26652" name="Picture 67">
              <a:extLst>
                <a:ext uri="{FF2B5EF4-FFF2-40B4-BE49-F238E27FC236}">
                  <a16:creationId xmlns:a16="http://schemas.microsoft.com/office/drawing/2014/main" id="{E5981D2B-516D-BFD7-E7FB-91231199A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12" y="1358632"/>
              <a:ext cx="166029" cy="13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 name="Group 68">
            <a:extLst>
              <a:ext uri="{FF2B5EF4-FFF2-40B4-BE49-F238E27FC236}">
                <a16:creationId xmlns:a16="http://schemas.microsoft.com/office/drawing/2014/main" id="{5B5745AA-8248-A45A-F8DB-FF6EED258306}"/>
              </a:ext>
            </a:extLst>
          </p:cNvPr>
          <p:cNvGrpSpPr/>
          <p:nvPr/>
        </p:nvGrpSpPr>
        <p:grpSpPr>
          <a:xfrm>
            <a:off x="6320576" y="1343276"/>
            <a:ext cx="194343" cy="224922"/>
            <a:chOff x="862381" y="4144066"/>
            <a:chExt cx="359156" cy="361109"/>
          </a:xfrm>
          <a:solidFill>
            <a:srgbClr val="92D050"/>
          </a:solidFill>
        </p:grpSpPr>
        <p:sp>
          <p:nvSpPr>
            <p:cNvPr id="70" name="Teardrop 69">
              <a:hlinkClick r:id="rId4" action="ppaction://hlinksldjump"/>
              <a:extLst>
                <a:ext uri="{FF2B5EF4-FFF2-40B4-BE49-F238E27FC236}">
                  <a16:creationId xmlns:a16="http://schemas.microsoft.com/office/drawing/2014/main" id="{D4459468-EBBE-2500-CD43-CCF6F170A17E}"/>
                </a:ext>
              </a:extLst>
            </p:cNvPr>
            <p:cNvSpPr/>
            <p:nvPr/>
          </p:nvSpPr>
          <p:spPr>
            <a:xfrm rot="8037547">
              <a:off x="861404" y="4145043"/>
              <a:ext cx="361109" cy="359156"/>
            </a:xfrm>
            <a:prstGeom prst="teardrop">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eaLnBrk="0" fontAlgn="base" hangingPunct="0">
                <a:spcBef>
                  <a:spcPct val="0"/>
                </a:spcBef>
                <a:spcAft>
                  <a:spcPct val="0"/>
                </a:spcAft>
                <a:defRPr/>
              </a:pPr>
              <a:endParaRPr lang="en-US" sz="1350" dirty="0">
                <a:solidFill>
                  <a:prstClr val="white"/>
                </a:solidFill>
                <a:latin typeface="Franklin Gothic Book" panose="020B0503020102020204"/>
              </a:endParaRPr>
            </a:p>
          </p:txBody>
        </p:sp>
        <p:sp>
          <p:nvSpPr>
            <p:cNvPr id="71" name="Star: 5 Points 268">
              <a:hlinkClick r:id="rId4" action="ppaction://hlinksldjump"/>
              <a:extLst>
                <a:ext uri="{FF2B5EF4-FFF2-40B4-BE49-F238E27FC236}">
                  <a16:creationId xmlns:a16="http://schemas.microsoft.com/office/drawing/2014/main" id="{B5B259C8-CD84-A13B-788D-749B9F17959A}"/>
                </a:ext>
              </a:extLst>
            </p:cNvPr>
            <p:cNvSpPr/>
            <p:nvPr/>
          </p:nvSpPr>
          <p:spPr>
            <a:xfrm>
              <a:off x="964020" y="4228842"/>
              <a:ext cx="159103" cy="153217"/>
            </a:xfrm>
            <a:prstGeom prst="star5">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eaLnBrk="0" fontAlgn="base" hangingPunct="0">
                <a:spcBef>
                  <a:spcPct val="0"/>
                </a:spcBef>
                <a:spcAft>
                  <a:spcPct val="0"/>
                </a:spcAft>
                <a:defRPr/>
              </a:pPr>
              <a:endParaRPr lang="en-US" sz="1350" dirty="0">
                <a:solidFill>
                  <a:prstClr val="white"/>
                </a:solidFill>
                <a:latin typeface="Franklin Gothic Book" panose="020B0503020102020204"/>
              </a:endParaRPr>
            </a:p>
          </p:txBody>
        </p:sp>
      </p:grpSp>
      <p:sp>
        <p:nvSpPr>
          <p:cNvPr id="73" name="TextBox 72">
            <a:extLst>
              <a:ext uri="{FF2B5EF4-FFF2-40B4-BE49-F238E27FC236}">
                <a16:creationId xmlns:a16="http://schemas.microsoft.com/office/drawing/2014/main" id="{F07E7336-64B8-7ADE-2836-50C53358271B}"/>
              </a:ext>
            </a:extLst>
          </p:cNvPr>
          <p:cNvSpPr txBox="1"/>
          <p:nvPr/>
        </p:nvSpPr>
        <p:spPr>
          <a:xfrm>
            <a:off x="6461522" y="1303736"/>
            <a:ext cx="2742009" cy="307777"/>
          </a:xfrm>
          <a:prstGeom prst="rect">
            <a:avLst/>
          </a:prstGeom>
          <a:noFill/>
        </p:spPr>
        <p:txBody>
          <a:bodyPr>
            <a:spAutoFit/>
          </a:bodyPr>
          <a:lstStyle/>
          <a:p>
            <a:pPr defTabSz="685766" eaLnBrk="0" fontAlgn="base" hangingPunct="0">
              <a:spcBef>
                <a:spcPct val="0"/>
              </a:spcBef>
              <a:spcAft>
                <a:spcPct val="0"/>
              </a:spcAft>
              <a:defRPr/>
            </a:pPr>
            <a:r>
              <a:rPr lang="en-US" sz="1400" dirty="0">
                <a:solidFill>
                  <a:prstClr val="black"/>
                </a:solidFill>
                <a:latin typeface="Calibri" panose="020F0502020204030204"/>
                <a:cs typeface="Arial" panose="020B0604020202020204" pitchFamily="34" charset="0"/>
              </a:rPr>
              <a:t> Defense Health Networks (DHNs)</a:t>
            </a:r>
          </a:p>
        </p:txBody>
      </p:sp>
      <p:sp>
        <p:nvSpPr>
          <p:cNvPr id="26633" name="TextBox 73">
            <a:extLst>
              <a:ext uri="{FF2B5EF4-FFF2-40B4-BE49-F238E27FC236}">
                <a16:creationId xmlns:a16="http://schemas.microsoft.com/office/drawing/2014/main" id="{CC414DEF-523D-4ABE-F218-D24BA83FCF3E}"/>
              </a:ext>
            </a:extLst>
          </p:cNvPr>
          <p:cNvSpPr txBox="1">
            <a:spLocks noChangeArrowheads="1"/>
          </p:cNvSpPr>
          <p:nvPr/>
        </p:nvSpPr>
        <p:spPr bwMode="auto">
          <a:xfrm>
            <a:off x="6560345" y="1578769"/>
            <a:ext cx="1860947" cy="123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indent="-169863" defTabSz="912813">
              <a:spcBef>
                <a:spcPct val="20000"/>
              </a:spcBef>
              <a:buSzPct val="125000"/>
              <a:buFont typeface="Arial" panose="020B0604020202020204" pitchFamily="34" charset="0"/>
              <a:buChar char="•"/>
              <a:defRPr sz="2200">
                <a:solidFill>
                  <a:srgbClr val="454545"/>
                </a:solidFill>
                <a:latin typeface="Franklin Gothic Book" panose="020B0503020102020204" pitchFamily="34" charset="0"/>
              </a:defRPr>
            </a:lvl1pPr>
            <a:lvl2pPr marL="742950" indent="-285750" defTabSz="912813">
              <a:spcBef>
                <a:spcPct val="20000"/>
              </a:spcBef>
              <a:buFont typeface="Wingdings" panose="05000000000000000000" pitchFamily="2" charset="2"/>
              <a:buChar char="§"/>
              <a:defRPr sz="2000">
                <a:solidFill>
                  <a:srgbClr val="454545"/>
                </a:solidFill>
                <a:latin typeface="Franklin Gothic Book" panose="020B0503020102020204" pitchFamily="34" charset="0"/>
              </a:defRPr>
            </a:lvl2pPr>
            <a:lvl3pPr marL="1143000" indent="-228600" defTabSz="912813">
              <a:spcBef>
                <a:spcPct val="20000"/>
              </a:spcBef>
              <a:buFont typeface="Wingdings" panose="05000000000000000000" pitchFamily="2" charset="2"/>
              <a:buChar char="ü"/>
              <a:defRPr>
                <a:solidFill>
                  <a:srgbClr val="454545"/>
                </a:solidFill>
                <a:latin typeface="Franklin Gothic Book" panose="020B05030201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Franklin Gothic Book" panose="020B05030201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Franklin Gothic Book" panose="020B05030201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defRPr>
            </a:lvl9pPr>
          </a:lstStyle>
          <a:p>
            <a:pPr marL="127394" indent="-127394" defTabSz="684593" eaLnBrk="0" fontAlgn="base" hangingPunct="0">
              <a:spcBef>
                <a:spcPct val="0"/>
              </a:spcBef>
              <a:spcAft>
                <a:spcPct val="0"/>
              </a:spcAft>
              <a:buSzTx/>
            </a:pPr>
            <a:r>
              <a:rPr lang="en-US" altLang="en-US" sz="825" dirty="0">
                <a:solidFill>
                  <a:srgbClr val="000000"/>
                </a:solidFill>
                <a:latin typeface="Calibri" panose="020F0502020204030204" pitchFamily="34" charset="0"/>
                <a:cs typeface="Arial" panose="020B0604020202020204" pitchFamily="34" charset="0"/>
              </a:rPr>
              <a:t>INDO-PACIFIC</a:t>
            </a:r>
          </a:p>
          <a:p>
            <a:pPr marL="127394" indent="-127394" defTabSz="684593" eaLnBrk="0" fontAlgn="base" hangingPunct="0">
              <a:spcBef>
                <a:spcPct val="0"/>
              </a:spcBef>
              <a:spcAft>
                <a:spcPct val="0"/>
              </a:spcAft>
              <a:buSzTx/>
            </a:pPr>
            <a:r>
              <a:rPr lang="en-US" altLang="en-US" sz="825" dirty="0">
                <a:solidFill>
                  <a:srgbClr val="000000"/>
                </a:solidFill>
                <a:latin typeface="Calibri" panose="020F0502020204030204" pitchFamily="34" charset="0"/>
                <a:cs typeface="Arial" panose="020B0604020202020204" pitchFamily="34" charset="0"/>
              </a:rPr>
              <a:t>PACIFIC RIM</a:t>
            </a:r>
          </a:p>
          <a:p>
            <a:pPr marL="127394" indent="-127394" defTabSz="684593" eaLnBrk="0" fontAlgn="base" hangingPunct="0">
              <a:spcBef>
                <a:spcPct val="0"/>
              </a:spcBef>
              <a:spcAft>
                <a:spcPct val="0"/>
              </a:spcAft>
              <a:buSzTx/>
            </a:pPr>
            <a:r>
              <a:rPr lang="en-US" altLang="en-US" sz="825" dirty="0">
                <a:solidFill>
                  <a:srgbClr val="000000"/>
                </a:solidFill>
                <a:latin typeface="Calibri" panose="020F0502020204030204" pitchFamily="34" charset="0"/>
                <a:cs typeface="Arial" panose="020B0604020202020204" pitchFamily="34" charset="0"/>
              </a:rPr>
              <a:t>WEST</a:t>
            </a:r>
          </a:p>
          <a:p>
            <a:pPr marL="127394" indent="-127394" defTabSz="684593" eaLnBrk="0" fontAlgn="base" hangingPunct="0">
              <a:spcBef>
                <a:spcPct val="0"/>
              </a:spcBef>
              <a:spcAft>
                <a:spcPct val="0"/>
              </a:spcAft>
              <a:buSzTx/>
            </a:pPr>
            <a:r>
              <a:rPr lang="en-US" altLang="en-US" sz="825" dirty="0">
                <a:solidFill>
                  <a:srgbClr val="000000"/>
                </a:solidFill>
                <a:latin typeface="Calibri" panose="020F0502020204030204" pitchFamily="34" charset="0"/>
                <a:cs typeface="Arial" panose="020B0604020202020204" pitchFamily="34" charset="0"/>
              </a:rPr>
              <a:t>CENTRAL</a:t>
            </a:r>
          </a:p>
          <a:p>
            <a:pPr marL="127394" indent="-127394" defTabSz="684593" eaLnBrk="0" fontAlgn="base" hangingPunct="0">
              <a:spcBef>
                <a:spcPct val="0"/>
              </a:spcBef>
              <a:spcAft>
                <a:spcPct val="0"/>
              </a:spcAft>
              <a:buSzTx/>
            </a:pPr>
            <a:r>
              <a:rPr lang="en-US" altLang="en-US" sz="825" dirty="0">
                <a:solidFill>
                  <a:srgbClr val="000000"/>
                </a:solidFill>
                <a:latin typeface="Calibri" panose="020F0502020204030204" pitchFamily="34" charset="0"/>
                <a:cs typeface="Arial" panose="020B0604020202020204" pitchFamily="34" charset="0"/>
              </a:rPr>
              <a:t>ATLANTIC</a:t>
            </a:r>
          </a:p>
          <a:p>
            <a:pPr marL="127394" indent="-127394" defTabSz="684593" eaLnBrk="0" fontAlgn="base" hangingPunct="0">
              <a:spcBef>
                <a:spcPct val="0"/>
              </a:spcBef>
              <a:spcAft>
                <a:spcPct val="0"/>
              </a:spcAft>
              <a:buSzTx/>
            </a:pPr>
            <a:r>
              <a:rPr lang="en-US" altLang="en-US" sz="825" dirty="0">
                <a:solidFill>
                  <a:srgbClr val="000000"/>
                </a:solidFill>
                <a:latin typeface="Calibri" panose="020F0502020204030204" pitchFamily="34" charset="0"/>
                <a:cs typeface="Arial" panose="020B0604020202020204" pitchFamily="34" charset="0"/>
              </a:rPr>
              <a:t>EAST</a:t>
            </a:r>
          </a:p>
          <a:p>
            <a:pPr marL="127394" indent="-127394" defTabSz="684593" eaLnBrk="0" fontAlgn="base" hangingPunct="0">
              <a:spcBef>
                <a:spcPct val="0"/>
              </a:spcBef>
              <a:spcAft>
                <a:spcPct val="0"/>
              </a:spcAft>
              <a:buSzTx/>
            </a:pPr>
            <a:r>
              <a:rPr lang="en-US" altLang="en-US" sz="825" dirty="0">
                <a:solidFill>
                  <a:srgbClr val="000000"/>
                </a:solidFill>
                <a:latin typeface="Calibri" panose="020F0502020204030204" pitchFamily="34" charset="0"/>
                <a:cs typeface="Arial" panose="020B0604020202020204" pitchFamily="34" charset="0"/>
              </a:rPr>
              <a:t>NATIONAL CAPITAL REGION</a:t>
            </a:r>
          </a:p>
          <a:p>
            <a:pPr marL="127394" indent="-127394" defTabSz="684593" eaLnBrk="0" fontAlgn="base" hangingPunct="0">
              <a:spcBef>
                <a:spcPct val="0"/>
              </a:spcBef>
              <a:spcAft>
                <a:spcPct val="0"/>
              </a:spcAft>
              <a:buSzTx/>
            </a:pPr>
            <a:r>
              <a:rPr lang="en-US" altLang="en-US" sz="825" dirty="0">
                <a:solidFill>
                  <a:srgbClr val="000000"/>
                </a:solidFill>
                <a:latin typeface="Calibri" panose="020F0502020204030204" pitchFamily="34" charset="0"/>
                <a:cs typeface="Arial" panose="020B0604020202020204" pitchFamily="34" charset="0"/>
              </a:rPr>
              <a:t>EUROPE*</a:t>
            </a:r>
          </a:p>
          <a:p>
            <a:pPr marL="127394" indent="-127394" defTabSz="684593" eaLnBrk="0" fontAlgn="base" hangingPunct="0">
              <a:spcBef>
                <a:spcPct val="0"/>
              </a:spcBef>
              <a:spcAft>
                <a:spcPct val="0"/>
              </a:spcAft>
              <a:buSzTx/>
            </a:pPr>
            <a:r>
              <a:rPr lang="en-US" altLang="en-US" sz="825" dirty="0">
                <a:solidFill>
                  <a:srgbClr val="000000"/>
                </a:solidFill>
                <a:latin typeface="Calibri" panose="020F0502020204030204" pitchFamily="34" charset="0"/>
                <a:cs typeface="Arial" panose="020B0604020202020204" pitchFamily="34" charset="0"/>
              </a:rPr>
              <a:t>CONTINENTAL</a:t>
            </a:r>
          </a:p>
        </p:txBody>
      </p:sp>
      <p:sp>
        <p:nvSpPr>
          <p:cNvPr id="26634" name="TextBox 75">
            <a:extLst>
              <a:ext uri="{FF2B5EF4-FFF2-40B4-BE49-F238E27FC236}">
                <a16:creationId xmlns:a16="http://schemas.microsoft.com/office/drawing/2014/main" id="{2B917BE3-D621-566E-A6C3-24C697FA079D}"/>
              </a:ext>
            </a:extLst>
          </p:cNvPr>
          <p:cNvSpPr txBox="1">
            <a:spLocks noChangeArrowheads="1"/>
          </p:cNvSpPr>
          <p:nvPr/>
        </p:nvSpPr>
        <p:spPr bwMode="auto">
          <a:xfrm>
            <a:off x="6417469" y="2740819"/>
            <a:ext cx="99899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25000"/>
              <a:buFont typeface="Arial" panose="020B0604020202020204" pitchFamily="34" charset="0"/>
              <a:buChar char="•"/>
              <a:defRPr sz="2200">
                <a:solidFill>
                  <a:srgbClr val="454545"/>
                </a:solidFill>
                <a:latin typeface="Franklin Gothic Book" panose="020B0503020102020204" pitchFamily="34" charset="0"/>
              </a:defRPr>
            </a:lvl1pPr>
            <a:lvl2pPr marL="742950" indent="-285750">
              <a:spcBef>
                <a:spcPct val="20000"/>
              </a:spcBef>
              <a:buFont typeface="Wingdings" panose="05000000000000000000" pitchFamily="2" charset="2"/>
              <a:buChar char="§"/>
              <a:defRPr sz="2000">
                <a:solidFill>
                  <a:srgbClr val="454545"/>
                </a:solidFill>
                <a:latin typeface="Franklin Gothic Book" panose="020B0503020102020204" pitchFamily="34" charset="0"/>
              </a:defRPr>
            </a:lvl2pPr>
            <a:lvl3pPr marL="1143000" indent="-228600">
              <a:spcBef>
                <a:spcPct val="20000"/>
              </a:spcBef>
              <a:buFont typeface="Wingdings" panose="05000000000000000000" pitchFamily="2" charset="2"/>
              <a:buChar char="ü"/>
              <a:defRPr>
                <a:solidFill>
                  <a:srgbClr val="454545"/>
                </a:solidFill>
                <a:latin typeface="Franklin Gothic Book" panose="020B0503020102020204" pitchFamily="34" charset="0"/>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defRPr>
            </a:lvl9pPr>
          </a:lstStyle>
          <a:p>
            <a:pPr defTabSz="685783" eaLnBrk="0" fontAlgn="base" hangingPunct="0">
              <a:spcBef>
                <a:spcPct val="0"/>
              </a:spcBef>
              <a:spcAft>
                <a:spcPct val="0"/>
              </a:spcAft>
              <a:buSzTx/>
              <a:buNone/>
            </a:pPr>
            <a:r>
              <a:rPr lang="en-US" altLang="en-US" sz="600">
                <a:solidFill>
                  <a:srgbClr val="283446"/>
                </a:solidFill>
                <a:latin typeface="Calibri" panose="020F0502020204030204" pitchFamily="34" charset="0"/>
                <a:cs typeface="Arial" panose="020B0604020202020204" pitchFamily="34" charset="0"/>
              </a:rPr>
              <a:t>*TAO covers Europe DHN </a:t>
            </a:r>
          </a:p>
        </p:txBody>
      </p:sp>
      <p:grpSp>
        <p:nvGrpSpPr>
          <p:cNvPr id="26635" name="Group 80">
            <a:extLst>
              <a:ext uri="{FF2B5EF4-FFF2-40B4-BE49-F238E27FC236}">
                <a16:creationId xmlns:a16="http://schemas.microsoft.com/office/drawing/2014/main" id="{BDD2F35F-487F-85E6-3BDC-4707F147AB4D}"/>
              </a:ext>
            </a:extLst>
          </p:cNvPr>
          <p:cNvGrpSpPr>
            <a:grpSpLocks/>
          </p:cNvGrpSpPr>
          <p:nvPr/>
        </p:nvGrpSpPr>
        <p:grpSpPr bwMode="auto">
          <a:xfrm>
            <a:off x="190500" y="2970611"/>
            <a:ext cx="2010966" cy="1490663"/>
            <a:chOff x="190915" y="2970961"/>
            <a:chExt cx="2010027" cy="1490182"/>
          </a:xfrm>
        </p:grpSpPr>
        <p:pic>
          <p:nvPicPr>
            <p:cNvPr id="26647" name="Picture 78">
              <a:extLst>
                <a:ext uri="{FF2B5EF4-FFF2-40B4-BE49-F238E27FC236}">
                  <a16:creationId xmlns:a16="http://schemas.microsoft.com/office/drawing/2014/main" id="{BC076DDF-0011-4931-3B32-8D996883EF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282" r="3766"/>
            <a:stretch>
              <a:fillRect/>
            </a:stretch>
          </p:blipFill>
          <p:spPr bwMode="auto">
            <a:xfrm>
              <a:off x="190915" y="2970961"/>
              <a:ext cx="2010027" cy="1490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TextBox 79">
              <a:extLst>
                <a:ext uri="{FF2B5EF4-FFF2-40B4-BE49-F238E27FC236}">
                  <a16:creationId xmlns:a16="http://schemas.microsoft.com/office/drawing/2014/main" id="{AD203CEE-9D51-B82C-8316-EB93791D124F}"/>
                </a:ext>
              </a:extLst>
            </p:cNvPr>
            <p:cNvSpPr txBox="1"/>
            <p:nvPr/>
          </p:nvSpPr>
          <p:spPr>
            <a:xfrm>
              <a:off x="1248887" y="3332794"/>
              <a:ext cx="609315" cy="184606"/>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Alaska</a:t>
              </a:r>
            </a:p>
          </p:txBody>
        </p:sp>
      </p:grpSp>
      <p:grpSp>
        <p:nvGrpSpPr>
          <p:cNvPr id="26636" name="Group 86">
            <a:extLst>
              <a:ext uri="{FF2B5EF4-FFF2-40B4-BE49-F238E27FC236}">
                <a16:creationId xmlns:a16="http://schemas.microsoft.com/office/drawing/2014/main" id="{DC895A1F-ACC3-36B6-AD79-8AC8924B91FE}"/>
              </a:ext>
            </a:extLst>
          </p:cNvPr>
          <p:cNvGrpSpPr>
            <a:grpSpLocks/>
          </p:cNvGrpSpPr>
          <p:nvPr/>
        </p:nvGrpSpPr>
        <p:grpSpPr bwMode="auto">
          <a:xfrm>
            <a:off x="2375299" y="3645695"/>
            <a:ext cx="1296590" cy="813197"/>
            <a:chOff x="2375736" y="3645954"/>
            <a:chExt cx="1296336" cy="813206"/>
          </a:xfrm>
        </p:grpSpPr>
        <p:pic>
          <p:nvPicPr>
            <p:cNvPr id="26645" name="Picture 84">
              <a:extLst>
                <a:ext uri="{FF2B5EF4-FFF2-40B4-BE49-F238E27FC236}">
                  <a16:creationId xmlns:a16="http://schemas.microsoft.com/office/drawing/2014/main" id="{00CE3290-CE2C-6EDB-43E5-4BB3466BD3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5736" y="3645954"/>
              <a:ext cx="1283341" cy="81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TextBox 85">
              <a:extLst>
                <a:ext uri="{FF2B5EF4-FFF2-40B4-BE49-F238E27FC236}">
                  <a16:creationId xmlns:a16="http://schemas.microsoft.com/office/drawing/2014/main" id="{05542D1F-7FC0-DE51-F9BC-D8C2210EA1D5}"/>
                </a:ext>
              </a:extLst>
            </p:cNvPr>
            <p:cNvSpPr txBox="1"/>
            <p:nvPr/>
          </p:nvSpPr>
          <p:spPr>
            <a:xfrm>
              <a:off x="3062592" y="3892416"/>
              <a:ext cx="609480" cy="184668"/>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Hawaii</a:t>
              </a:r>
            </a:p>
          </p:txBody>
        </p:sp>
      </p:grpSp>
      <p:sp>
        <p:nvSpPr>
          <p:cNvPr id="26637" name="TextBox 87">
            <a:extLst>
              <a:ext uri="{FF2B5EF4-FFF2-40B4-BE49-F238E27FC236}">
                <a16:creationId xmlns:a16="http://schemas.microsoft.com/office/drawing/2014/main" id="{1CBE2265-55C4-4F01-B166-B29B0AFC54DE}"/>
              </a:ext>
            </a:extLst>
          </p:cNvPr>
          <p:cNvSpPr txBox="1">
            <a:spLocks noChangeArrowheads="1"/>
          </p:cNvSpPr>
          <p:nvPr/>
        </p:nvSpPr>
        <p:spPr bwMode="auto">
          <a:xfrm>
            <a:off x="2295109" y="948326"/>
            <a:ext cx="502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25000"/>
              <a:buFont typeface="Arial" panose="020B0604020202020204" pitchFamily="34" charset="0"/>
              <a:buChar char="•"/>
              <a:defRPr sz="2200">
                <a:solidFill>
                  <a:srgbClr val="454545"/>
                </a:solidFill>
                <a:latin typeface="Franklin Gothic Book" panose="020B0503020102020204" pitchFamily="34" charset="0"/>
              </a:defRPr>
            </a:lvl1pPr>
            <a:lvl2pPr marL="742950" indent="-285750">
              <a:spcBef>
                <a:spcPct val="20000"/>
              </a:spcBef>
              <a:buFont typeface="Wingdings" panose="05000000000000000000" pitchFamily="2" charset="2"/>
              <a:buChar char="§"/>
              <a:defRPr sz="2000">
                <a:solidFill>
                  <a:srgbClr val="454545"/>
                </a:solidFill>
                <a:latin typeface="Franklin Gothic Book" panose="020B0503020102020204" pitchFamily="34" charset="0"/>
              </a:defRPr>
            </a:lvl2pPr>
            <a:lvl3pPr marL="1143000" indent="-228600">
              <a:spcBef>
                <a:spcPct val="20000"/>
              </a:spcBef>
              <a:buFont typeface="Wingdings" panose="05000000000000000000" pitchFamily="2" charset="2"/>
              <a:buChar char="ü"/>
              <a:defRPr>
                <a:solidFill>
                  <a:srgbClr val="454545"/>
                </a:solidFill>
                <a:latin typeface="Franklin Gothic Book" panose="020B0503020102020204" pitchFamily="34" charset="0"/>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defRPr>
            </a:lvl9pPr>
          </a:lstStyle>
          <a:p>
            <a:pPr defTabSz="685783" eaLnBrk="0" fontAlgn="base" hangingPunct="0">
              <a:spcBef>
                <a:spcPct val="0"/>
              </a:spcBef>
              <a:spcAft>
                <a:spcPct val="0"/>
              </a:spcAft>
              <a:buSzTx/>
              <a:buNone/>
            </a:pPr>
            <a:r>
              <a:rPr lang="en-US" altLang="en-US" sz="1200" dirty="0">
                <a:solidFill>
                  <a:srgbClr val="283446"/>
                </a:solidFill>
                <a:latin typeface="Calibri" panose="020F0502020204030204" pitchFamily="34" charset="0"/>
                <a:cs typeface="Arial" panose="020B0604020202020204" pitchFamily="34" charset="0"/>
              </a:rPr>
              <a:t>West</a:t>
            </a:r>
          </a:p>
        </p:txBody>
      </p:sp>
      <p:sp>
        <p:nvSpPr>
          <p:cNvPr id="26638" name="TextBox 88">
            <a:extLst>
              <a:ext uri="{FF2B5EF4-FFF2-40B4-BE49-F238E27FC236}">
                <a16:creationId xmlns:a16="http://schemas.microsoft.com/office/drawing/2014/main" id="{EB53B3F1-C562-80E0-E639-32B7145BCBF2}"/>
              </a:ext>
            </a:extLst>
          </p:cNvPr>
          <p:cNvSpPr txBox="1">
            <a:spLocks noChangeArrowheads="1"/>
          </p:cNvSpPr>
          <p:nvPr/>
        </p:nvSpPr>
        <p:spPr bwMode="auto">
          <a:xfrm>
            <a:off x="4900614" y="1273970"/>
            <a:ext cx="4416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25000"/>
              <a:buFont typeface="Arial" panose="020B0604020202020204" pitchFamily="34" charset="0"/>
              <a:buChar char="•"/>
              <a:defRPr sz="2200">
                <a:solidFill>
                  <a:srgbClr val="454545"/>
                </a:solidFill>
                <a:latin typeface="Franklin Gothic Book" panose="020B0503020102020204" pitchFamily="34" charset="0"/>
              </a:defRPr>
            </a:lvl1pPr>
            <a:lvl2pPr marL="742950" indent="-285750">
              <a:spcBef>
                <a:spcPct val="20000"/>
              </a:spcBef>
              <a:buFont typeface="Wingdings" panose="05000000000000000000" pitchFamily="2" charset="2"/>
              <a:buChar char="§"/>
              <a:defRPr sz="2000">
                <a:solidFill>
                  <a:srgbClr val="454545"/>
                </a:solidFill>
                <a:latin typeface="Franklin Gothic Book" panose="020B0503020102020204" pitchFamily="34" charset="0"/>
              </a:defRPr>
            </a:lvl2pPr>
            <a:lvl3pPr marL="1143000" indent="-228600">
              <a:spcBef>
                <a:spcPct val="20000"/>
              </a:spcBef>
              <a:buFont typeface="Wingdings" panose="05000000000000000000" pitchFamily="2" charset="2"/>
              <a:buChar char="ü"/>
              <a:defRPr>
                <a:solidFill>
                  <a:srgbClr val="454545"/>
                </a:solidFill>
                <a:latin typeface="Franklin Gothic Book" panose="020B0503020102020204" pitchFamily="34" charset="0"/>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defRPr>
            </a:lvl9pPr>
          </a:lstStyle>
          <a:p>
            <a:pPr defTabSz="685783" eaLnBrk="0" fontAlgn="base" hangingPunct="0">
              <a:spcBef>
                <a:spcPct val="0"/>
              </a:spcBef>
              <a:spcAft>
                <a:spcPct val="0"/>
              </a:spcAft>
              <a:buSzTx/>
              <a:buNone/>
            </a:pPr>
            <a:r>
              <a:rPr lang="en-US" altLang="en-US" sz="1200">
                <a:solidFill>
                  <a:srgbClr val="283446"/>
                </a:solidFill>
                <a:latin typeface="Calibri" panose="020F0502020204030204" pitchFamily="34" charset="0"/>
                <a:cs typeface="Arial" panose="020B0604020202020204" pitchFamily="34" charset="0"/>
              </a:rPr>
              <a:t>East</a:t>
            </a:r>
          </a:p>
        </p:txBody>
      </p:sp>
      <p:sp>
        <p:nvSpPr>
          <p:cNvPr id="26639" name="TextBox 89">
            <a:extLst>
              <a:ext uri="{FF2B5EF4-FFF2-40B4-BE49-F238E27FC236}">
                <a16:creationId xmlns:a16="http://schemas.microsoft.com/office/drawing/2014/main" id="{7B11E2CA-18FA-01B8-8655-8798A7388C50}"/>
              </a:ext>
            </a:extLst>
          </p:cNvPr>
          <p:cNvSpPr txBox="1">
            <a:spLocks noChangeArrowheads="1"/>
          </p:cNvSpPr>
          <p:nvPr/>
        </p:nvSpPr>
        <p:spPr bwMode="auto">
          <a:xfrm>
            <a:off x="-14288" y="4418410"/>
            <a:ext cx="23936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25000"/>
              <a:buFont typeface="Arial" panose="020B0604020202020204" pitchFamily="34" charset="0"/>
              <a:buChar char="•"/>
              <a:defRPr sz="2200">
                <a:solidFill>
                  <a:srgbClr val="454545"/>
                </a:solidFill>
                <a:latin typeface="Franklin Gothic Book" panose="020B0503020102020204" pitchFamily="34" charset="0"/>
              </a:defRPr>
            </a:lvl1pPr>
            <a:lvl2pPr marL="742950" indent="-285750">
              <a:spcBef>
                <a:spcPct val="20000"/>
              </a:spcBef>
              <a:buFont typeface="Wingdings" panose="05000000000000000000" pitchFamily="2" charset="2"/>
              <a:buChar char="§"/>
              <a:defRPr sz="2000">
                <a:solidFill>
                  <a:srgbClr val="454545"/>
                </a:solidFill>
                <a:latin typeface="Franklin Gothic Book" panose="020B0503020102020204" pitchFamily="34" charset="0"/>
              </a:defRPr>
            </a:lvl2pPr>
            <a:lvl3pPr marL="1143000" indent="-228600">
              <a:spcBef>
                <a:spcPct val="20000"/>
              </a:spcBef>
              <a:buFont typeface="Wingdings" panose="05000000000000000000" pitchFamily="2" charset="2"/>
              <a:buChar char="ü"/>
              <a:defRPr>
                <a:solidFill>
                  <a:srgbClr val="454545"/>
                </a:solidFill>
                <a:latin typeface="Franklin Gothic Book" panose="020B0503020102020204" pitchFamily="34" charset="0"/>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defRPr>
            </a:lvl9pPr>
          </a:lstStyle>
          <a:p>
            <a:pPr defTabSz="685783" eaLnBrk="0" fontAlgn="base" hangingPunct="0">
              <a:spcBef>
                <a:spcPct val="0"/>
              </a:spcBef>
              <a:spcAft>
                <a:spcPct val="0"/>
              </a:spcAft>
              <a:buSzTx/>
              <a:buNone/>
            </a:pPr>
            <a:r>
              <a:rPr lang="en-US" altLang="en-US" sz="600" i="1">
                <a:solidFill>
                  <a:srgbClr val="283446"/>
                </a:solidFill>
                <a:latin typeface="Calibri" panose="020F0502020204030204" pitchFamily="34" charset="0"/>
                <a:cs typeface="Arial" panose="020B0604020202020204" pitchFamily="34" charset="0"/>
              </a:rPr>
              <a:t>Source: M2 Demographics, Tableau (frances.l.bautista.civ@health.mil)</a:t>
            </a:r>
          </a:p>
        </p:txBody>
      </p:sp>
      <p:pic>
        <p:nvPicPr>
          <p:cNvPr id="26640" name="Picture 10">
            <a:extLst>
              <a:ext uri="{FF2B5EF4-FFF2-40B4-BE49-F238E27FC236}">
                <a16:creationId xmlns:a16="http://schemas.microsoft.com/office/drawing/2014/main" id="{2DD2D58D-CD6D-77FC-465F-92E818D78F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50000" r="39276"/>
          <a:stretch>
            <a:fillRect/>
          </a:stretch>
        </p:blipFill>
        <p:spPr bwMode="auto">
          <a:xfrm>
            <a:off x="282180" y="1016795"/>
            <a:ext cx="98702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E78B9F1-6440-6124-F3B9-2B7C047AAB63}"/>
              </a:ext>
            </a:extLst>
          </p:cNvPr>
          <p:cNvSpPr txBox="1"/>
          <p:nvPr/>
        </p:nvSpPr>
        <p:spPr>
          <a:xfrm>
            <a:off x="5384006" y="2062162"/>
            <a:ext cx="609600" cy="184666"/>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New Jersey</a:t>
            </a:r>
          </a:p>
        </p:txBody>
      </p:sp>
      <p:sp>
        <p:nvSpPr>
          <p:cNvPr id="6" name="TextBox 5">
            <a:extLst>
              <a:ext uri="{FF2B5EF4-FFF2-40B4-BE49-F238E27FC236}">
                <a16:creationId xmlns:a16="http://schemas.microsoft.com/office/drawing/2014/main" id="{B860B51B-9F23-E6C3-D2F3-F70A81421550}"/>
              </a:ext>
            </a:extLst>
          </p:cNvPr>
          <p:cNvSpPr txBox="1"/>
          <p:nvPr/>
        </p:nvSpPr>
        <p:spPr>
          <a:xfrm>
            <a:off x="5372100" y="1519237"/>
            <a:ext cx="609600" cy="184666"/>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Vermont</a:t>
            </a:r>
          </a:p>
        </p:txBody>
      </p:sp>
      <p:sp>
        <p:nvSpPr>
          <p:cNvPr id="7" name="TextBox 6">
            <a:extLst>
              <a:ext uri="{FF2B5EF4-FFF2-40B4-BE49-F238E27FC236}">
                <a16:creationId xmlns:a16="http://schemas.microsoft.com/office/drawing/2014/main" id="{015A3F42-72AA-FD7B-96EE-F5DB9EEBC329}"/>
              </a:ext>
            </a:extLst>
          </p:cNvPr>
          <p:cNvSpPr txBox="1"/>
          <p:nvPr/>
        </p:nvSpPr>
        <p:spPr>
          <a:xfrm>
            <a:off x="5506641" y="1796653"/>
            <a:ext cx="720328" cy="184666"/>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Massachusetts</a:t>
            </a:r>
          </a:p>
        </p:txBody>
      </p:sp>
      <p:sp>
        <p:nvSpPr>
          <p:cNvPr id="8" name="TextBox 7">
            <a:extLst>
              <a:ext uri="{FF2B5EF4-FFF2-40B4-BE49-F238E27FC236}">
                <a16:creationId xmlns:a16="http://schemas.microsoft.com/office/drawing/2014/main" id="{476809E7-6227-77D0-B2AD-FEA416AC70CD}"/>
              </a:ext>
            </a:extLst>
          </p:cNvPr>
          <p:cNvSpPr txBox="1"/>
          <p:nvPr/>
        </p:nvSpPr>
        <p:spPr>
          <a:xfrm>
            <a:off x="5239942" y="1854994"/>
            <a:ext cx="629840" cy="184666"/>
          </a:xfrm>
          <a:prstGeom prst="rect">
            <a:avLst/>
          </a:prstGeom>
          <a:noFill/>
        </p:spPr>
        <p:txBody>
          <a:bodyPr>
            <a:spAutoFit/>
          </a:bodyPr>
          <a:lstStyle/>
          <a:p>
            <a:pPr defTabSz="685783" eaLnBrk="0" fontAlgn="base" hangingPunct="0">
              <a:spcBef>
                <a:spcPct val="0"/>
              </a:spcBef>
              <a:spcAft>
                <a:spcPct val="0"/>
              </a:spcAft>
              <a:defRPr/>
            </a:pPr>
            <a:r>
              <a:rPr lang="en-US" sz="600" i="1" dirty="0">
                <a:solidFill>
                  <a:srgbClr val="283446"/>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Connecticut</a:t>
            </a:r>
          </a:p>
        </p:txBody>
      </p:sp>
      <p:pic>
        <p:nvPicPr>
          <p:cNvPr id="2" name="Picture 1">
            <a:extLst>
              <a:ext uri="{FF2B5EF4-FFF2-40B4-BE49-F238E27FC236}">
                <a16:creationId xmlns:a16="http://schemas.microsoft.com/office/drawing/2014/main" id="{C9B7FFC5-8718-56F1-35AD-0685BC894449}"/>
              </a:ext>
            </a:extLst>
          </p:cNvPr>
          <p:cNvPicPr>
            <a:picLocks noChangeAspect="1"/>
          </p:cNvPicPr>
          <p:nvPr/>
        </p:nvPicPr>
        <p:blipFill>
          <a:blip r:embed="rId8"/>
          <a:stretch>
            <a:fillRect/>
          </a:stretch>
        </p:blipFill>
        <p:spPr>
          <a:xfrm>
            <a:off x="5901542" y="2872368"/>
            <a:ext cx="2742009" cy="1691890"/>
          </a:xfrm>
          <a:prstGeom prst="rect">
            <a:avLst/>
          </a:prstGeom>
        </p:spPr>
      </p:pic>
      <p:sp>
        <p:nvSpPr>
          <p:cNvPr id="5" name="Slide Number Placeholder 2">
            <a:extLst>
              <a:ext uri="{FF2B5EF4-FFF2-40B4-BE49-F238E27FC236}">
                <a16:creationId xmlns:a16="http://schemas.microsoft.com/office/drawing/2014/main" id="{6C1CFDAB-A6B5-294B-561F-5FAEC3B2E1FA}"/>
              </a:ext>
            </a:extLst>
          </p:cNvPr>
          <p:cNvSpPr>
            <a:spLocks noGrp="1"/>
          </p:cNvSpPr>
          <p:nvPr>
            <p:ph type="sldNum" sz="quarter" idx="4"/>
          </p:nvPr>
        </p:nvSpPr>
        <p:spPr>
          <a:xfrm>
            <a:off x="8301255" y="57150"/>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srgbClr val="283446">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938598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535940" y="1115061"/>
            <a:ext cx="8030209" cy="2603790"/>
          </a:xfrm>
          <a:prstGeom prst="rect">
            <a:avLst/>
          </a:prstGeom>
        </p:spPr>
        <p:txBody>
          <a:bodyPr vert="horz" wrap="square" lIns="0" tIns="50165" rIns="0" bIns="0" rtlCol="0">
            <a:spAutoFit/>
          </a:bodyPr>
          <a:lstStyle/>
          <a:p>
            <a:pPr marL="355600" marR="524510" indent="-342900">
              <a:lnSpc>
                <a:spcPts val="2380"/>
              </a:lnSpc>
              <a:spcBef>
                <a:spcPts val="395"/>
              </a:spcBef>
              <a:buClr>
                <a:srgbClr val="572830"/>
              </a:buClr>
              <a:buSzPct val="125000"/>
              <a:buFont typeface="Arial"/>
              <a:buChar char="•"/>
              <a:tabLst>
                <a:tab pos="355600" algn="l"/>
              </a:tabLst>
            </a:pPr>
            <a:r>
              <a:rPr sz="1800" spc="-10" dirty="0">
                <a:hlinkClick r:id="rId2"/>
              </a:rPr>
              <a:t>https://newsroom.tricare.mil/News/TRICARE-</a:t>
            </a:r>
            <a:r>
              <a:rPr sz="1800" u="none" spc="-10" dirty="0"/>
              <a:t> </a:t>
            </a:r>
            <a:r>
              <a:rPr sz="1800" spc="-10" dirty="0">
                <a:hlinkClick r:id="rId2"/>
              </a:rPr>
              <a:t>News/Article/3254092/changes-</a:t>
            </a:r>
            <a:r>
              <a:rPr sz="1800" spc="-20" dirty="0">
                <a:hlinkClick r:id="rId2"/>
              </a:rPr>
              <a:t>to-</a:t>
            </a:r>
            <a:r>
              <a:rPr sz="1800" spc="-10" dirty="0">
                <a:hlinkClick r:id="rId2"/>
              </a:rPr>
              <a:t>tricare-</a:t>
            </a:r>
            <a:r>
              <a:rPr sz="1800" spc="-25" dirty="0">
                <a:hlinkClick r:id="rId2"/>
              </a:rPr>
              <a:t>expected-</a:t>
            </a:r>
            <a:r>
              <a:rPr sz="1800" spc="-10" dirty="0">
                <a:hlinkClick r:id="rId2"/>
              </a:rPr>
              <a:t>in-</a:t>
            </a:r>
            <a:r>
              <a:rPr sz="1800" spc="-20" dirty="0">
                <a:hlinkClick r:id="rId2"/>
              </a:rPr>
              <a:t>2024</a:t>
            </a:r>
          </a:p>
          <a:p>
            <a:pPr marL="355600" marR="1077595" indent="-342900">
              <a:lnSpc>
                <a:spcPts val="2380"/>
              </a:lnSpc>
              <a:spcBef>
                <a:spcPts val="520"/>
              </a:spcBef>
              <a:buClr>
                <a:srgbClr val="572830"/>
              </a:buClr>
              <a:buSzPct val="125000"/>
              <a:buFont typeface="Arial"/>
              <a:buChar char="•"/>
              <a:tabLst>
                <a:tab pos="355600" algn="l"/>
              </a:tabLst>
            </a:pPr>
            <a:r>
              <a:rPr sz="1800" spc="-10" dirty="0">
                <a:hlinkClick r:id="rId3"/>
              </a:rPr>
              <a:t>https://newsroom.tricare.mil/News/TRICARE-</a:t>
            </a:r>
            <a:r>
              <a:rPr sz="1800" u="none" spc="-10" dirty="0"/>
              <a:t> </a:t>
            </a:r>
            <a:r>
              <a:rPr sz="1800" spc="-25" dirty="0">
                <a:hlinkClick r:id="rId3"/>
              </a:rPr>
              <a:t>News/Article/3776346/qa-</a:t>
            </a:r>
            <a:r>
              <a:rPr sz="1800" spc="-10" dirty="0">
                <a:hlinkClick r:id="rId3"/>
              </a:rPr>
              <a:t>what-</a:t>
            </a:r>
            <a:r>
              <a:rPr sz="1800" spc="-15" dirty="0">
                <a:hlinkClick r:id="rId3"/>
              </a:rPr>
              <a:t>to-</a:t>
            </a:r>
            <a:r>
              <a:rPr sz="1800" spc="-10" dirty="0">
                <a:hlinkClick r:id="rId3"/>
              </a:rPr>
              <a:t>know-as-</a:t>
            </a:r>
            <a:r>
              <a:rPr sz="1800" spc="-20" dirty="0">
                <a:hlinkClick r:id="rId3"/>
              </a:rPr>
              <a:t>new-</a:t>
            </a:r>
            <a:r>
              <a:rPr sz="1800" spc="-10" dirty="0">
                <a:hlinkClick r:id="rId3"/>
              </a:rPr>
              <a:t>tricare-</a:t>
            </a:r>
            <a:r>
              <a:rPr sz="1800" u="none" spc="-10" dirty="0"/>
              <a:t> </a:t>
            </a:r>
            <a:r>
              <a:rPr sz="1800" spc="-10" dirty="0">
                <a:hlinkClick r:id="rId3"/>
              </a:rPr>
              <a:t>contracts-begin-in-</a:t>
            </a:r>
            <a:r>
              <a:rPr sz="1800" spc="-20" dirty="0">
                <a:hlinkClick r:id="rId3"/>
              </a:rPr>
              <a:t>2025</a:t>
            </a:r>
          </a:p>
          <a:p>
            <a:pPr marL="354965" indent="-342265">
              <a:lnSpc>
                <a:spcPct val="100000"/>
              </a:lnSpc>
              <a:spcBef>
                <a:spcPts val="220"/>
              </a:spcBef>
              <a:buClr>
                <a:srgbClr val="572830"/>
              </a:buClr>
              <a:buSzPct val="125000"/>
              <a:buFont typeface="Arial"/>
              <a:buChar char="•"/>
              <a:tabLst>
                <a:tab pos="354965" algn="l"/>
              </a:tabLst>
            </a:pPr>
            <a:r>
              <a:rPr sz="1800" spc="-10" dirty="0">
                <a:hlinkClick r:id="rId4"/>
              </a:rPr>
              <a:t>https://tricare.mil/About/Regions/East-Region</a:t>
            </a:r>
          </a:p>
          <a:p>
            <a:pPr marL="354965" indent="-342265">
              <a:lnSpc>
                <a:spcPct val="100000"/>
              </a:lnSpc>
              <a:spcBef>
                <a:spcPts val="265"/>
              </a:spcBef>
              <a:buClr>
                <a:srgbClr val="572830"/>
              </a:buClr>
              <a:buSzPct val="125000"/>
              <a:buFont typeface="Arial"/>
              <a:buChar char="•"/>
              <a:tabLst>
                <a:tab pos="354965" algn="l"/>
              </a:tabLst>
            </a:pPr>
            <a:r>
              <a:rPr sz="1800" spc="-10" dirty="0">
                <a:hlinkClick r:id="rId5"/>
              </a:rPr>
              <a:t>https://tricare.mil/About/Regions/West-Region</a:t>
            </a:r>
          </a:p>
          <a:p>
            <a:pPr marL="354965" indent="-342265">
              <a:lnSpc>
                <a:spcPts val="2510"/>
              </a:lnSpc>
              <a:spcBef>
                <a:spcPts val="265"/>
              </a:spcBef>
              <a:buClr>
                <a:srgbClr val="572830"/>
              </a:buClr>
              <a:buSzPct val="125000"/>
              <a:buFont typeface="Arial"/>
              <a:buChar char="•"/>
              <a:tabLst>
                <a:tab pos="354965" algn="l"/>
              </a:tabLst>
            </a:pPr>
            <a:r>
              <a:rPr lang="en-US" sz="1800" spc="-10" dirty="0">
                <a:hlinkClick r:id="rId6"/>
              </a:rPr>
              <a:t>https://public.govdelivery.com/accounts/USMHSTMA/subscriber</a:t>
            </a:r>
            <a:r>
              <a:rPr lang="en-US" sz="1800" spc="-20" dirty="0">
                <a:hlinkClick r:id="rId6"/>
              </a:rPr>
              <a:t>/new</a:t>
            </a:r>
          </a:p>
        </p:txBody>
      </p:sp>
      <p:sp>
        <p:nvSpPr>
          <p:cNvPr id="3" name="object 3"/>
          <p:cNvSpPr txBox="1">
            <a:spLocks noGrp="1"/>
          </p:cNvSpPr>
          <p:nvPr>
            <p:ph type="title"/>
          </p:nvPr>
        </p:nvSpPr>
        <p:spPr>
          <a:xfrm>
            <a:off x="535940" y="325247"/>
            <a:ext cx="5680710" cy="428322"/>
          </a:xfrm>
          <a:prstGeom prst="rect">
            <a:avLst/>
          </a:prstGeom>
        </p:spPr>
        <p:txBody>
          <a:bodyPr vert="horz" wrap="square" lIns="0" tIns="12700" rIns="0" bIns="0" rtlCol="0">
            <a:spAutoFit/>
          </a:bodyPr>
          <a:lstStyle/>
          <a:p>
            <a:pPr marL="12700">
              <a:lnSpc>
                <a:spcPct val="100000"/>
              </a:lnSpc>
              <a:spcBef>
                <a:spcPts val="100"/>
              </a:spcBef>
            </a:pPr>
            <a:r>
              <a:rPr sz="2700" b="1" dirty="0"/>
              <a:t>Places</a:t>
            </a:r>
            <a:r>
              <a:rPr sz="2700" b="1" spc="-75" dirty="0"/>
              <a:t> </a:t>
            </a:r>
            <a:r>
              <a:rPr sz="2700" b="1" dirty="0"/>
              <a:t>To</a:t>
            </a:r>
            <a:r>
              <a:rPr sz="2700" b="1" spc="-70" dirty="0"/>
              <a:t> </a:t>
            </a:r>
            <a:r>
              <a:rPr sz="2700" b="1" dirty="0"/>
              <a:t>Learn</a:t>
            </a:r>
            <a:r>
              <a:rPr sz="2700" b="1" spc="-75" dirty="0"/>
              <a:t> </a:t>
            </a:r>
            <a:r>
              <a:rPr sz="2700" b="1" spc="-20" dirty="0"/>
              <a:t>More</a:t>
            </a:r>
          </a:p>
        </p:txBody>
      </p:sp>
      <p:sp>
        <p:nvSpPr>
          <p:cNvPr id="6" name="Slide Number Placeholder 2">
            <a:extLst>
              <a:ext uri="{FF2B5EF4-FFF2-40B4-BE49-F238E27FC236}">
                <a16:creationId xmlns:a16="http://schemas.microsoft.com/office/drawing/2014/main" id="{1243AB3E-3D1B-CD5F-DE7F-40963BE5BA4F}"/>
              </a:ext>
            </a:extLst>
          </p:cNvPr>
          <p:cNvSpPr>
            <a:spLocks noGrp="1"/>
          </p:cNvSpPr>
          <p:nvPr>
            <p:ph type="sldNum" sz="quarter" idx="4"/>
          </p:nvPr>
        </p:nvSpPr>
        <p:spPr>
          <a:xfrm>
            <a:off x="8301255" y="57150"/>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srgbClr val="283446">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466631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2057400" y="2190750"/>
            <a:ext cx="5257800" cy="838200"/>
          </a:xfrm>
        </p:spPr>
        <p:txBody>
          <a:bodyPr>
            <a:noAutofit/>
          </a:bodyPr>
          <a:lstStyle/>
          <a:p>
            <a:pPr marL="0" indent="0" algn="ctr">
              <a:buNone/>
            </a:pPr>
            <a:r>
              <a:rPr lang="en-US" sz="2800" b="1"/>
              <a:t>TRICARE Benefits and Coverage</a:t>
            </a:r>
            <a:br>
              <a:rPr lang="en-US" sz="2800" b="1" dirty="0"/>
            </a:br>
            <a:endParaRPr lang="en-US" sz="2800" b="1" dirty="0"/>
          </a:p>
        </p:txBody>
      </p:sp>
    </p:spTree>
    <p:extLst>
      <p:ext uri="{BB962C8B-B14F-4D97-AF65-F5344CB8AC3E}">
        <p14:creationId xmlns:p14="http://schemas.microsoft.com/office/powerpoint/2010/main" val="3579734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325247"/>
            <a:ext cx="3502660" cy="443711"/>
          </a:xfrm>
          <a:prstGeom prst="rect">
            <a:avLst/>
          </a:prstGeom>
        </p:spPr>
        <p:txBody>
          <a:bodyPr vert="horz" wrap="square" lIns="0" tIns="12700" rIns="0" bIns="0" rtlCol="0">
            <a:spAutoFit/>
          </a:bodyPr>
          <a:lstStyle/>
          <a:p>
            <a:pPr marL="12700" algn="l">
              <a:lnSpc>
                <a:spcPct val="100000"/>
              </a:lnSpc>
              <a:spcBef>
                <a:spcPts val="100"/>
              </a:spcBef>
            </a:pPr>
            <a:r>
              <a:rPr spc="-5" dirty="0">
                <a:solidFill>
                  <a:srgbClr val="081F68"/>
                </a:solidFill>
                <a:cs typeface="Arial" panose="020B0604020202020204" pitchFamily="34" charset="0"/>
              </a:rPr>
              <a:t>TRICARE</a:t>
            </a:r>
            <a:r>
              <a:rPr spc="-35" dirty="0">
                <a:solidFill>
                  <a:srgbClr val="081F68"/>
                </a:solidFill>
                <a:cs typeface="Arial" panose="020B0604020202020204" pitchFamily="34" charset="0"/>
              </a:rPr>
              <a:t> </a:t>
            </a:r>
            <a:r>
              <a:rPr spc="-5" dirty="0">
                <a:solidFill>
                  <a:srgbClr val="081F68"/>
                </a:solidFill>
                <a:cs typeface="Arial" panose="020B0604020202020204" pitchFamily="34" charset="0"/>
              </a:rPr>
              <a:t>Eligibility</a:t>
            </a:r>
          </a:p>
        </p:txBody>
      </p:sp>
      <p:sp>
        <p:nvSpPr>
          <p:cNvPr id="3" name="object 3"/>
          <p:cNvSpPr/>
          <p:nvPr/>
        </p:nvSpPr>
        <p:spPr>
          <a:xfrm>
            <a:off x="466892" y="1007644"/>
            <a:ext cx="8242300" cy="0"/>
          </a:xfrm>
          <a:custGeom>
            <a:avLst/>
            <a:gdLst/>
            <a:ahLst/>
            <a:cxnLst/>
            <a:rect l="l" t="t" r="r" b="b"/>
            <a:pathLst>
              <a:path w="8242300">
                <a:moveTo>
                  <a:pt x="0" y="0"/>
                </a:moveTo>
                <a:lnTo>
                  <a:pt x="8242300" y="0"/>
                </a:lnTo>
              </a:path>
            </a:pathLst>
          </a:custGeom>
          <a:ln w="12700">
            <a:solidFill>
              <a:srgbClr val="FFFFFF"/>
            </a:solidFill>
          </a:ln>
        </p:spPr>
        <p:txBody>
          <a:bodyPr wrap="square" lIns="0" tIns="0" rIns="0" bIns="0" rtlCol="0"/>
          <a:lstStyle/>
          <a:p>
            <a:endParaRPr dirty="0"/>
          </a:p>
        </p:txBody>
      </p:sp>
      <p:sp>
        <p:nvSpPr>
          <p:cNvPr id="4" name="object 4"/>
          <p:cNvSpPr/>
          <p:nvPr/>
        </p:nvSpPr>
        <p:spPr>
          <a:xfrm>
            <a:off x="466892" y="4583964"/>
            <a:ext cx="8242300" cy="0"/>
          </a:xfrm>
          <a:custGeom>
            <a:avLst/>
            <a:gdLst/>
            <a:ahLst/>
            <a:cxnLst/>
            <a:rect l="l" t="t" r="r" b="b"/>
            <a:pathLst>
              <a:path w="8242300">
                <a:moveTo>
                  <a:pt x="0" y="0"/>
                </a:moveTo>
                <a:lnTo>
                  <a:pt x="8242300" y="0"/>
                </a:lnTo>
              </a:path>
            </a:pathLst>
          </a:custGeom>
          <a:ln w="12700">
            <a:solidFill>
              <a:srgbClr val="FFFFFF"/>
            </a:solidFill>
          </a:ln>
        </p:spPr>
        <p:txBody>
          <a:bodyPr wrap="square" lIns="0" tIns="0" rIns="0" bIns="0" rtlCol="0"/>
          <a:lstStyle/>
          <a:p>
            <a:endParaRPr dirty="0"/>
          </a:p>
        </p:txBody>
      </p:sp>
      <p:graphicFrame>
        <p:nvGraphicFramePr>
          <p:cNvPr id="5" name="object 5"/>
          <p:cNvGraphicFramePr>
            <a:graphicFrameLocks noGrp="1"/>
          </p:cNvGraphicFramePr>
          <p:nvPr>
            <p:extLst>
              <p:ext uri="{D42A27DB-BD31-4B8C-83A1-F6EECF244321}">
                <p14:modId xmlns:p14="http://schemas.microsoft.com/office/powerpoint/2010/main" val="1611932897"/>
              </p:ext>
            </p:extLst>
          </p:nvPr>
        </p:nvGraphicFramePr>
        <p:xfrm>
          <a:off x="466892" y="1246331"/>
          <a:ext cx="8242300" cy="3140965"/>
        </p:xfrm>
        <a:graphic>
          <a:graphicData uri="http://schemas.openxmlformats.org/drawingml/2006/table">
            <a:tbl>
              <a:tblPr firstRow="1" bandRow="1">
                <a:tableStyleId>{2D5ABB26-0587-4C30-8999-92F81FD0307C}</a:tableStyleId>
              </a:tblPr>
              <a:tblGrid>
                <a:gridCol w="1530350">
                  <a:extLst>
                    <a:ext uri="{9D8B030D-6E8A-4147-A177-3AD203B41FA5}">
                      <a16:colId xmlns:a16="http://schemas.microsoft.com/office/drawing/2014/main" val="20000"/>
                    </a:ext>
                  </a:extLst>
                </a:gridCol>
                <a:gridCol w="6711950">
                  <a:extLst>
                    <a:ext uri="{9D8B030D-6E8A-4147-A177-3AD203B41FA5}">
                      <a16:colId xmlns:a16="http://schemas.microsoft.com/office/drawing/2014/main" val="20001"/>
                    </a:ext>
                  </a:extLst>
                </a:gridCol>
              </a:tblGrid>
              <a:tr h="387503">
                <a:tc>
                  <a:txBody>
                    <a:bodyPr/>
                    <a:lstStyle/>
                    <a:p>
                      <a:pPr marL="91440">
                        <a:lnSpc>
                          <a:spcPct val="100000"/>
                        </a:lnSpc>
                        <a:spcBef>
                          <a:spcPts val="434"/>
                        </a:spcBef>
                      </a:pPr>
                      <a:r>
                        <a:rPr sz="1400" spc="-5" dirty="0">
                          <a:solidFill>
                            <a:srgbClr val="FFFFFF"/>
                          </a:solidFill>
                          <a:latin typeface="+mn-lt"/>
                          <a:cs typeface="Arial" panose="020B0604020202020204" pitchFamily="34" charset="0"/>
                        </a:rPr>
                        <a:t>Relationship</a:t>
                      </a:r>
                      <a:endParaRPr sz="1400" dirty="0">
                        <a:latin typeface="+mn-lt"/>
                        <a:cs typeface="Arial" panose="020B0604020202020204" pitchFamily="34" charset="0"/>
                      </a:endParaRPr>
                    </a:p>
                  </a:txBody>
                  <a:tcPr marL="0" marR="0" marT="55244" marB="0" anchor="ctr">
                    <a:lnL w="12700">
                      <a:solidFill>
                        <a:srgbClr val="FFFFFF"/>
                      </a:solidFill>
                      <a:prstDash val="solid"/>
                    </a:lnL>
                    <a:lnR w="12700">
                      <a:solidFill>
                        <a:srgbClr val="FFFFFF"/>
                      </a:solidFill>
                      <a:prstDash val="solid"/>
                    </a:lnR>
                    <a:lnB w="38100">
                      <a:solidFill>
                        <a:srgbClr val="FFFFFF"/>
                      </a:solidFill>
                      <a:prstDash val="solid"/>
                    </a:lnB>
                    <a:solidFill>
                      <a:srgbClr val="572830"/>
                    </a:solidFill>
                  </a:tcPr>
                </a:tc>
                <a:tc>
                  <a:txBody>
                    <a:bodyPr/>
                    <a:lstStyle/>
                    <a:p>
                      <a:pPr marL="90805">
                        <a:lnSpc>
                          <a:spcPct val="100000"/>
                        </a:lnSpc>
                        <a:spcBef>
                          <a:spcPts val="434"/>
                        </a:spcBef>
                      </a:pPr>
                      <a:r>
                        <a:rPr sz="1400" dirty="0">
                          <a:solidFill>
                            <a:srgbClr val="FFFFFF"/>
                          </a:solidFill>
                          <a:latin typeface="+mn-lt"/>
                          <a:cs typeface="Arial" panose="020B0604020202020204" pitchFamily="34" charset="0"/>
                        </a:rPr>
                        <a:t>Benefits</a:t>
                      </a:r>
                      <a:endParaRPr sz="1400" dirty="0">
                        <a:latin typeface="+mn-lt"/>
                        <a:cs typeface="Arial" panose="020B0604020202020204" pitchFamily="34" charset="0"/>
                      </a:endParaRPr>
                    </a:p>
                  </a:txBody>
                  <a:tcPr marL="0" marR="0" marT="55244" marB="0" anchor="ctr">
                    <a:lnL w="12700">
                      <a:solidFill>
                        <a:srgbClr val="FFFFFF"/>
                      </a:solidFill>
                      <a:prstDash val="solid"/>
                    </a:lnL>
                    <a:lnR w="12700">
                      <a:solidFill>
                        <a:srgbClr val="FFFFFF"/>
                      </a:solidFill>
                      <a:prstDash val="solid"/>
                    </a:lnR>
                    <a:lnB w="38100">
                      <a:solidFill>
                        <a:srgbClr val="FFFFFF"/>
                      </a:solidFill>
                      <a:prstDash val="solid"/>
                    </a:lnB>
                    <a:solidFill>
                      <a:srgbClr val="572830"/>
                    </a:solidFill>
                  </a:tcPr>
                </a:tc>
                <a:extLst>
                  <a:ext uri="{0D108BD9-81ED-4DB2-BD59-A6C34878D82A}">
                    <a16:rowId xmlns:a16="http://schemas.microsoft.com/office/drawing/2014/main" val="10000"/>
                  </a:ext>
                </a:extLst>
              </a:tr>
              <a:tr h="431267">
                <a:tc>
                  <a:txBody>
                    <a:bodyPr/>
                    <a:lstStyle/>
                    <a:p>
                      <a:pPr marL="91440" marR="391795">
                        <a:lnSpc>
                          <a:spcPct val="100000"/>
                        </a:lnSpc>
                        <a:spcBef>
                          <a:spcPts val="315"/>
                        </a:spcBef>
                      </a:pPr>
                      <a:r>
                        <a:rPr sz="1200" spc="-5" dirty="0">
                          <a:solidFill>
                            <a:srgbClr val="283446"/>
                          </a:solidFill>
                          <a:latin typeface="+mn-lt"/>
                          <a:cs typeface="Arial" panose="020B0604020202020204" pitchFamily="34" charset="0"/>
                        </a:rPr>
                        <a:t>Sponsors and  Spouses</a:t>
                      </a:r>
                      <a:endParaRPr sz="1200" dirty="0">
                        <a:latin typeface="+mn-lt"/>
                        <a:cs typeface="Arial" panose="020B0604020202020204" pitchFamily="34" charset="0"/>
                      </a:endParaRPr>
                    </a:p>
                  </a:txBody>
                  <a:tcPr marL="0" marR="0" marT="40005" marB="0" anchor="ctr">
                    <a:lnL w="12700">
                      <a:solidFill>
                        <a:srgbClr val="FFFFFF"/>
                      </a:solidFill>
                      <a:prstDash val="solid"/>
                    </a:lnL>
                    <a:lnR w="12700">
                      <a:solidFill>
                        <a:srgbClr val="FFFFFF"/>
                      </a:solidFill>
                      <a:prstDash val="solid"/>
                    </a:lnR>
                    <a:lnT w="38100">
                      <a:solidFill>
                        <a:srgbClr val="FFFFFF"/>
                      </a:solidFill>
                      <a:prstDash val="solid"/>
                    </a:lnT>
                    <a:lnB w="19050">
                      <a:solidFill>
                        <a:srgbClr val="FFFFFF"/>
                      </a:solidFill>
                      <a:prstDash val="solid"/>
                    </a:lnB>
                    <a:solidFill>
                      <a:srgbClr val="D1CDCD"/>
                    </a:solidFill>
                  </a:tcPr>
                </a:tc>
                <a:tc>
                  <a:txBody>
                    <a:bodyPr/>
                    <a:lstStyle/>
                    <a:p>
                      <a:pPr marL="377190" indent="-286385">
                        <a:lnSpc>
                          <a:spcPct val="100000"/>
                        </a:lnSpc>
                        <a:spcBef>
                          <a:spcPts val="325"/>
                        </a:spcBef>
                        <a:buFont typeface="Arial"/>
                        <a:buChar char="•"/>
                        <a:tabLst>
                          <a:tab pos="376555" algn="l"/>
                          <a:tab pos="377190" algn="l"/>
                        </a:tabLst>
                      </a:pPr>
                      <a:r>
                        <a:rPr sz="1200" spc="-5" dirty="0">
                          <a:solidFill>
                            <a:srgbClr val="283446"/>
                          </a:solidFill>
                          <a:latin typeface="+mn-lt"/>
                          <a:cs typeface="Arial" panose="020B0604020202020204" pitchFamily="34" charset="0"/>
                        </a:rPr>
                        <a:t>Eligible </a:t>
                      </a:r>
                      <a:r>
                        <a:rPr sz="1200" spc="-10" dirty="0">
                          <a:solidFill>
                            <a:srgbClr val="283446"/>
                          </a:solidFill>
                          <a:latin typeface="+mn-lt"/>
                          <a:cs typeface="Arial" panose="020B0604020202020204" pitchFamily="34" charset="0"/>
                        </a:rPr>
                        <a:t>For </a:t>
                      </a:r>
                      <a:r>
                        <a:rPr sz="1200" spc="-5" dirty="0">
                          <a:solidFill>
                            <a:srgbClr val="283446"/>
                          </a:solidFill>
                          <a:latin typeface="+mn-lt"/>
                          <a:cs typeface="Arial" panose="020B0604020202020204" pitchFamily="34" charset="0"/>
                        </a:rPr>
                        <a:t>TRICARE</a:t>
                      </a:r>
                      <a:r>
                        <a:rPr sz="1200" spc="20" dirty="0">
                          <a:solidFill>
                            <a:srgbClr val="283446"/>
                          </a:solidFill>
                          <a:latin typeface="+mn-lt"/>
                          <a:cs typeface="Arial" panose="020B0604020202020204" pitchFamily="34" charset="0"/>
                        </a:rPr>
                        <a:t> </a:t>
                      </a:r>
                      <a:r>
                        <a:rPr sz="1200" spc="-5" dirty="0">
                          <a:solidFill>
                            <a:srgbClr val="283446"/>
                          </a:solidFill>
                          <a:latin typeface="+mn-lt"/>
                          <a:cs typeface="Arial" panose="020B0604020202020204" pitchFamily="34" charset="0"/>
                        </a:rPr>
                        <a:t>Benefits</a:t>
                      </a:r>
                      <a:endParaRPr sz="1200" dirty="0">
                        <a:latin typeface="+mn-lt"/>
                        <a:cs typeface="Arial" panose="020B0604020202020204" pitchFamily="34" charset="0"/>
                      </a:endParaRPr>
                    </a:p>
                  </a:txBody>
                  <a:tcPr marL="0" marR="0" marT="41275" marB="0" anchor="ctr">
                    <a:lnL w="12700">
                      <a:solidFill>
                        <a:srgbClr val="FFFFFF"/>
                      </a:solidFill>
                      <a:prstDash val="solid"/>
                    </a:lnL>
                    <a:lnR w="12700">
                      <a:solidFill>
                        <a:srgbClr val="FFFFFF"/>
                      </a:solidFill>
                      <a:prstDash val="solid"/>
                    </a:lnR>
                    <a:lnT w="38100">
                      <a:solidFill>
                        <a:srgbClr val="FFFFFF"/>
                      </a:solidFill>
                      <a:prstDash val="solid"/>
                    </a:lnT>
                    <a:lnB w="19050">
                      <a:solidFill>
                        <a:srgbClr val="FFFFFF"/>
                      </a:solidFill>
                      <a:prstDash val="solid"/>
                    </a:lnB>
                    <a:solidFill>
                      <a:srgbClr val="D1CDCD"/>
                    </a:solidFill>
                  </a:tcPr>
                </a:tc>
                <a:extLst>
                  <a:ext uri="{0D108BD9-81ED-4DB2-BD59-A6C34878D82A}">
                    <a16:rowId xmlns:a16="http://schemas.microsoft.com/office/drawing/2014/main" val="10001"/>
                  </a:ext>
                </a:extLst>
              </a:tr>
              <a:tr h="685800">
                <a:tc>
                  <a:txBody>
                    <a:bodyPr/>
                    <a:lstStyle/>
                    <a:p>
                      <a:pPr marL="91440" marR="596900" algn="just">
                        <a:lnSpc>
                          <a:spcPct val="100000"/>
                        </a:lnSpc>
                        <a:spcBef>
                          <a:spcPts val="315"/>
                        </a:spcBef>
                      </a:pPr>
                      <a:r>
                        <a:rPr sz="1200" spc="-5" dirty="0">
                          <a:solidFill>
                            <a:srgbClr val="283446"/>
                          </a:solidFill>
                          <a:latin typeface="+mn-lt"/>
                          <a:cs typeface="Arial" panose="020B0604020202020204" pitchFamily="34" charset="0"/>
                        </a:rPr>
                        <a:t>Unmarried  </a:t>
                      </a:r>
                      <a:r>
                        <a:rPr sz="1200" dirty="0">
                          <a:solidFill>
                            <a:srgbClr val="283446"/>
                          </a:solidFill>
                          <a:latin typeface="+mn-lt"/>
                          <a:cs typeface="Arial" panose="020B0604020202020204" pitchFamily="34" charset="0"/>
                        </a:rPr>
                        <a:t>D</a:t>
                      </a:r>
                      <a:r>
                        <a:rPr sz="1200" spc="-5" dirty="0">
                          <a:solidFill>
                            <a:srgbClr val="283446"/>
                          </a:solidFill>
                          <a:latin typeface="+mn-lt"/>
                          <a:cs typeface="Arial" panose="020B0604020202020204" pitchFamily="34" charset="0"/>
                        </a:rPr>
                        <a:t>ependent  Children</a:t>
                      </a:r>
                      <a:endParaRPr sz="1200" dirty="0">
                        <a:latin typeface="+mn-lt"/>
                        <a:cs typeface="Arial" panose="020B0604020202020204" pitchFamily="34" charset="0"/>
                      </a:endParaRPr>
                    </a:p>
                  </a:txBody>
                  <a:tcPr marL="0" marR="0" marT="40005" marB="0" anchor="ctr">
                    <a:lnL w="12700">
                      <a:solidFill>
                        <a:srgbClr val="FFFFFF"/>
                      </a:solidFill>
                      <a:prstDash val="solid"/>
                    </a:lnL>
                    <a:lnR w="12700">
                      <a:solidFill>
                        <a:srgbClr val="FFFFFF"/>
                      </a:solidFill>
                      <a:prstDash val="solid"/>
                    </a:lnR>
                    <a:lnT w="19050">
                      <a:solidFill>
                        <a:srgbClr val="FFFFFF"/>
                      </a:solidFill>
                      <a:prstDash val="solid"/>
                    </a:lnT>
                    <a:lnB w="12700">
                      <a:solidFill>
                        <a:srgbClr val="FFFFFF"/>
                      </a:solidFill>
                      <a:prstDash val="solid"/>
                    </a:lnB>
                    <a:solidFill>
                      <a:srgbClr val="EAE8E8"/>
                    </a:solidFill>
                  </a:tcPr>
                </a:tc>
                <a:tc>
                  <a:txBody>
                    <a:bodyPr/>
                    <a:lstStyle/>
                    <a:p>
                      <a:pPr marL="377190" indent="-286385">
                        <a:lnSpc>
                          <a:spcPct val="100000"/>
                        </a:lnSpc>
                        <a:spcBef>
                          <a:spcPts val="325"/>
                        </a:spcBef>
                        <a:buFont typeface="Arial"/>
                        <a:buChar char="•"/>
                        <a:tabLst>
                          <a:tab pos="376555" algn="l"/>
                          <a:tab pos="377190" algn="l"/>
                        </a:tabLst>
                      </a:pPr>
                      <a:r>
                        <a:rPr sz="1200" spc="-5" dirty="0">
                          <a:solidFill>
                            <a:srgbClr val="283446"/>
                          </a:solidFill>
                          <a:latin typeface="+mn-lt"/>
                          <a:cs typeface="Arial" panose="020B0604020202020204" pitchFamily="34" charset="0"/>
                        </a:rPr>
                        <a:t>Eligible Until </a:t>
                      </a:r>
                      <a:r>
                        <a:rPr sz="1200" dirty="0">
                          <a:solidFill>
                            <a:srgbClr val="283446"/>
                          </a:solidFill>
                          <a:latin typeface="+mn-lt"/>
                          <a:cs typeface="Arial" panose="020B0604020202020204" pitchFamily="34" charset="0"/>
                        </a:rPr>
                        <a:t>Age </a:t>
                      </a:r>
                      <a:r>
                        <a:rPr sz="1200" spc="-20" dirty="0">
                          <a:solidFill>
                            <a:srgbClr val="283446"/>
                          </a:solidFill>
                          <a:latin typeface="+mn-lt"/>
                          <a:cs typeface="Arial" panose="020B0604020202020204" pitchFamily="34" charset="0"/>
                        </a:rPr>
                        <a:t>21, </a:t>
                      </a:r>
                      <a:r>
                        <a:rPr sz="1200" spc="-5" dirty="0">
                          <a:solidFill>
                            <a:srgbClr val="283446"/>
                          </a:solidFill>
                          <a:latin typeface="+mn-lt"/>
                          <a:cs typeface="Arial" panose="020B0604020202020204" pitchFamily="34" charset="0"/>
                        </a:rPr>
                        <a:t>Up </a:t>
                      </a:r>
                      <a:r>
                        <a:rPr sz="1200" spc="-10" dirty="0">
                          <a:solidFill>
                            <a:srgbClr val="283446"/>
                          </a:solidFill>
                          <a:latin typeface="+mn-lt"/>
                          <a:cs typeface="Arial" panose="020B0604020202020204" pitchFamily="34" charset="0"/>
                        </a:rPr>
                        <a:t>to </a:t>
                      </a:r>
                      <a:r>
                        <a:rPr sz="1200" dirty="0">
                          <a:solidFill>
                            <a:srgbClr val="283446"/>
                          </a:solidFill>
                          <a:latin typeface="+mn-lt"/>
                          <a:cs typeface="Arial" panose="020B0604020202020204" pitchFamily="34" charset="0"/>
                        </a:rPr>
                        <a:t>Age </a:t>
                      </a:r>
                      <a:r>
                        <a:rPr sz="1200" spc="-5" dirty="0">
                          <a:solidFill>
                            <a:srgbClr val="283446"/>
                          </a:solidFill>
                          <a:latin typeface="+mn-lt"/>
                          <a:cs typeface="Arial" panose="020B0604020202020204" pitchFamily="34" charset="0"/>
                        </a:rPr>
                        <a:t>23 </a:t>
                      </a:r>
                      <a:r>
                        <a:rPr sz="1200" dirty="0">
                          <a:solidFill>
                            <a:srgbClr val="283446"/>
                          </a:solidFill>
                          <a:latin typeface="+mn-lt"/>
                          <a:cs typeface="Arial" panose="020B0604020202020204" pitchFamily="34" charset="0"/>
                        </a:rPr>
                        <a:t>If A </a:t>
                      </a:r>
                      <a:r>
                        <a:rPr sz="1200" spc="-5" dirty="0">
                          <a:solidFill>
                            <a:srgbClr val="283446"/>
                          </a:solidFill>
                          <a:latin typeface="+mn-lt"/>
                          <a:cs typeface="Arial" panose="020B0604020202020204" pitchFamily="34" charset="0"/>
                        </a:rPr>
                        <a:t>Full-time</a:t>
                      </a:r>
                      <a:r>
                        <a:rPr sz="1200" spc="10" dirty="0">
                          <a:solidFill>
                            <a:srgbClr val="283446"/>
                          </a:solidFill>
                          <a:latin typeface="+mn-lt"/>
                          <a:cs typeface="Arial" panose="020B0604020202020204" pitchFamily="34" charset="0"/>
                        </a:rPr>
                        <a:t> </a:t>
                      </a:r>
                      <a:r>
                        <a:rPr sz="1200" spc="-5" dirty="0">
                          <a:solidFill>
                            <a:srgbClr val="283446"/>
                          </a:solidFill>
                          <a:latin typeface="+mn-lt"/>
                          <a:cs typeface="Arial" panose="020B0604020202020204" pitchFamily="34" charset="0"/>
                        </a:rPr>
                        <a:t>Student</a:t>
                      </a:r>
                      <a:endParaRPr sz="1200" dirty="0">
                        <a:latin typeface="+mn-lt"/>
                        <a:cs typeface="Arial" panose="020B0604020202020204" pitchFamily="34" charset="0"/>
                      </a:endParaRPr>
                    </a:p>
                    <a:p>
                      <a:pPr marL="377190" indent="-286385">
                        <a:lnSpc>
                          <a:spcPct val="100000"/>
                        </a:lnSpc>
                        <a:buFont typeface="Arial"/>
                        <a:buChar char="•"/>
                        <a:tabLst>
                          <a:tab pos="376555" algn="l"/>
                          <a:tab pos="377190" algn="l"/>
                        </a:tabLst>
                      </a:pPr>
                      <a:r>
                        <a:rPr sz="1200" spc="-10" dirty="0">
                          <a:solidFill>
                            <a:srgbClr val="283446"/>
                          </a:solidFill>
                          <a:latin typeface="+mn-lt"/>
                          <a:cs typeface="Arial" panose="020B0604020202020204" pitchFamily="34" charset="0"/>
                        </a:rPr>
                        <a:t>May </a:t>
                      </a:r>
                      <a:r>
                        <a:rPr sz="1200" spc="-5" dirty="0">
                          <a:solidFill>
                            <a:srgbClr val="283446"/>
                          </a:solidFill>
                          <a:latin typeface="+mn-lt"/>
                          <a:cs typeface="Arial" panose="020B0604020202020204" pitchFamily="34" charset="0"/>
                        </a:rPr>
                        <a:t>Qualify </a:t>
                      </a:r>
                      <a:r>
                        <a:rPr sz="1200" spc="-10" dirty="0">
                          <a:solidFill>
                            <a:srgbClr val="283446"/>
                          </a:solidFill>
                          <a:latin typeface="+mn-lt"/>
                          <a:cs typeface="Arial" panose="020B0604020202020204" pitchFamily="34" charset="0"/>
                        </a:rPr>
                        <a:t>For </a:t>
                      </a:r>
                      <a:r>
                        <a:rPr sz="1200" spc="-5" dirty="0">
                          <a:solidFill>
                            <a:srgbClr val="283446"/>
                          </a:solidFill>
                          <a:latin typeface="+mn-lt"/>
                          <a:cs typeface="Arial" panose="020B0604020202020204" pitchFamily="34" charset="0"/>
                        </a:rPr>
                        <a:t>TRICARE </a:t>
                      </a:r>
                      <a:r>
                        <a:rPr sz="1200" spc="-20" dirty="0">
                          <a:solidFill>
                            <a:srgbClr val="283446"/>
                          </a:solidFill>
                          <a:latin typeface="+mn-lt"/>
                          <a:cs typeface="Arial" panose="020B0604020202020204" pitchFamily="34" charset="0"/>
                        </a:rPr>
                        <a:t>Young </a:t>
                      </a:r>
                      <a:r>
                        <a:rPr sz="1200" spc="-5" dirty="0">
                          <a:solidFill>
                            <a:srgbClr val="283446"/>
                          </a:solidFill>
                          <a:latin typeface="+mn-lt"/>
                          <a:cs typeface="Arial" panose="020B0604020202020204" pitchFamily="34" charset="0"/>
                        </a:rPr>
                        <a:t>Adult Up </a:t>
                      </a:r>
                      <a:r>
                        <a:rPr sz="1200" spc="-40" dirty="0">
                          <a:solidFill>
                            <a:srgbClr val="283446"/>
                          </a:solidFill>
                          <a:latin typeface="+mn-lt"/>
                          <a:cs typeface="Arial" panose="020B0604020202020204" pitchFamily="34" charset="0"/>
                        </a:rPr>
                        <a:t>To</a:t>
                      </a:r>
                      <a:r>
                        <a:rPr sz="1200" spc="85" dirty="0">
                          <a:solidFill>
                            <a:srgbClr val="283446"/>
                          </a:solidFill>
                          <a:latin typeface="+mn-lt"/>
                          <a:cs typeface="Arial" panose="020B0604020202020204" pitchFamily="34" charset="0"/>
                        </a:rPr>
                        <a:t> </a:t>
                      </a:r>
                      <a:r>
                        <a:rPr sz="1200" spc="-5" dirty="0">
                          <a:solidFill>
                            <a:srgbClr val="283446"/>
                          </a:solidFill>
                          <a:latin typeface="+mn-lt"/>
                          <a:cs typeface="Arial" panose="020B0604020202020204" pitchFamily="34" charset="0"/>
                        </a:rPr>
                        <a:t>Age</a:t>
                      </a:r>
                      <a:r>
                        <a:rPr lang="en-US" sz="1200" spc="-5" dirty="0">
                          <a:solidFill>
                            <a:srgbClr val="283446"/>
                          </a:solidFill>
                          <a:latin typeface="+mn-lt"/>
                          <a:cs typeface="Arial" panose="020B0604020202020204" pitchFamily="34" charset="0"/>
                        </a:rPr>
                        <a:t> </a:t>
                      </a:r>
                      <a:r>
                        <a:rPr sz="1200" spc="-5" dirty="0">
                          <a:solidFill>
                            <a:srgbClr val="283446"/>
                          </a:solidFill>
                          <a:latin typeface="+mn-lt"/>
                          <a:cs typeface="Arial" panose="020B0604020202020204" pitchFamily="34" charset="0"/>
                        </a:rPr>
                        <a:t>26</a:t>
                      </a:r>
                      <a:endParaRPr sz="1200" dirty="0">
                        <a:latin typeface="+mn-lt"/>
                        <a:cs typeface="Arial" panose="020B0604020202020204" pitchFamily="34" charset="0"/>
                      </a:endParaRPr>
                    </a:p>
                    <a:p>
                      <a:pPr marL="377190" indent="-286385">
                        <a:lnSpc>
                          <a:spcPct val="100000"/>
                        </a:lnSpc>
                        <a:buFont typeface="Arial"/>
                        <a:buChar char="•"/>
                        <a:tabLst>
                          <a:tab pos="376555" algn="l"/>
                          <a:tab pos="377190" algn="l"/>
                        </a:tabLst>
                      </a:pPr>
                      <a:r>
                        <a:rPr sz="1200" spc="-5" dirty="0">
                          <a:solidFill>
                            <a:srgbClr val="283446"/>
                          </a:solidFill>
                          <a:latin typeface="+mn-lt"/>
                          <a:cs typeface="Arial" panose="020B0604020202020204" pitchFamily="34" charset="0"/>
                        </a:rPr>
                        <a:t>Extended Eligibility </a:t>
                      </a:r>
                      <a:r>
                        <a:rPr sz="1200" spc="-10" dirty="0">
                          <a:solidFill>
                            <a:srgbClr val="283446"/>
                          </a:solidFill>
                          <a:latin typeface="+mn-lt"/>
                          <a:cs typeface="Arial" panose="020B0604020202020204" pitchFamily="34" charset="0"/>
                        </a:rPr>
                        <a:t>For </a:t>
                      </a:r>
                      <a:r>
                        <a:rPr sz="1200" spc="-5" dirty="0">
                          <a:solidFill>
                            <a:srgbClr val="283446"/>
                          </a:solidFill>
                          <a:latin typeface="+mn-lt"/>
                          <a:cs typeface="Arial" panose="020B0604020202020204" pitchFamily="34" charset="0"/>
                        </a:rPr>
                        <a:t>Children Incapable Of</a:t>
                      </a:r>
                      <a:r>
                        <a:rPr sz="1200" spc="80" dirty="0">
                          <a:solidFill>
                            <a:srgbClr val="283446"/>
                          </a:solidFill>
                          <a:latin typeface="+mn-lt"/>
                          <a:cs typeface="Arial" panose="020B0604020202020204" pitchFamily="34" charset="0"/>
                        </a:rPr>
                        <a:t> </a:t>
                      </a:r>
                      <a:r>
                        <a:rPr sz="1200" dirty="0">
                          <a:solidFill>
                            <a:srgbClr val="283446"/>
                          </a:solidFill>
                          <a:latin typeface="+mn-lt"/>
                          <a:cs typeface="Arial" panose="020B0604020202020204" pitchFamily="34" charset="0"/>
                        </a:rPr>
                        <a:t>Self-support</a:t>
                      </a:r>
                      <a:endParaRPr sz="1200" dirty="0">
                        <a:latin typeface="+mn-lt"/>
                        <a:cs typeface="Arial" panose="020B0604020202020204" pitchFamily="34" charset="0"/>
                      </a:endParaRPr>
                    </a:p>
                    <a:p>
                      <a:pPr marL="377190" indent="-286385">
                        <a:lnSpc>
                          <a:spcPct val="100000"/>
                        </a:lnSpc>
                        <a:buFont typeface="Arial"/>
                        <a:buChar char="•"/>
                        <a:tabLst>
                          <a:tab pos="376555" algn="l"/>
                          <a:tab pos="377190" algn="l"/>
                        </a:tabLst>
                      </a:pPr>
                      <a:r>
                        <a:rPr sz="1200" spc="-5" dirty="0">
                          <a:solidFill>
                            <a:srgbClr val="283446"/>
                          </a:solidFill>
                          <a:latin typeface="+mn-lt"/>
                          <a:cs typeface="Arial" panose="020B0604020202020204" pitchFamily="34" charset="0"/>
                        </a:rPr>
                        <a:t>Retain Eligibility </a:t>
                      </a:r>
                      <a:r>
                        <a:rPr sz="1200" dirty="0">
                          <a:solidFill>
                            <a:srgbClr val="283446"/>
                          </a:solidFill>
                          <a:latin typeface="+mn-lt"/>
                          <a:cs typeface="Arial" panose="020B0604020202020204" pitchFamily="34" charset="0"/>
                        </a:rPr>
                        <a:t>After </a:t>
                      </a:r>
                      <a:r>
                        <a:rPr sz="1200" spc="-5" dirty="0">
                          <a:solidFill>
                            <a:srgbClr val="283446"/>
                          </a:solidFill>
                          <a:latin typeface="+mn-lt"/>
                          <a:cs typeface="Arial" panose="020B0604020202020204" pitchFamily="34" charset="0"/>
                        </a:rPr>
                        <a:t>Parents </a:t>
                      </a:r>
                      <a:r>
                        <a:rPr sz="1200" spc="-10" dirty="0">
                          <a:solidFill>
                            <a:srgbClr val="283446"/>
                          </a:solidFill>
                          <a:latin typeface="+mn-lt"/>
                          <a:cs typeface="Arial" panose="020B0604020202020204" pitchFamily="34" charset="0"/>
                        </a:rPr>
                        <a:t>Divorce </a:t>
                      </a:r>
                      <a:r>
                        <a:rPr sz="1200" spc="-5" dirty="0">
                          <a:solidFill>
                            <a:srgbClr val="283446"/>
                          </a:solidFill>
                          <a:latin typeface="+mn-lt"/>
                          <a:cs typeface="Arial" panose="020B0604020202020204" pitchFamily="34" charset="0"/>
                        </a:rPr>
                        <a:t>Or</a:t>
                      </a:r>
                      <a:r>
                        <a:rPr sz="1200" spc="60" dirty="0">
                          <a:solidFill>
                            <a:srgbClr val="283446"/>
                          </a:solidFill>
                          <a:latin typeface="+mn-lt"/>
                          <a:cs typeface="Arial" panose="020B0604020202020204" pitchFamily="34" charset="0"/>
                        </a:rPr>
                        <a:t> </a:t>
                      </a:r>
                      <a:r>
                        <a:rPr sz="1200" dirty="0">
                          <a:solidFill>
                            <a:srgbClr val="283446"/>
                          </a:solidFill>
                          <a:latin typeface="+mn-lt"/>
                          <a:cs typeface="Arial" panose="020B0604020202020204" pitchFamily="34" charset="0"/>
                        </a:rPr>
                        <a:t>Remarry</a:t>
                      </a:r>
                      <a:endParaRPr sz="1200" dirty="0">
                        <a:latin typeface="+mn-lt"/>
                        <a:cs typeface="Arial" panose="020B0604020202020204" pitchFamily="34" charset="0"/>
                      </a:endParaRPr>
                    </a:p>
                  </a:txBody>
                  <a:tcPr marL="0" marR="0" marT="41275" marB="0" anchor="ctr">
                    <a:lnL w="12700">
                      <a:solidFill>
                        <a:srgbClr val="FFFFFF"/>
                      </a:solidFill>
                      <a:prstDash val="solid"/>
                    </a:lnL>
                    <a:lnR w="12700">
                      <a:solidFill>
                        <a:srgbClr val="FFFFFF"/>
                      </a:solidFill>
                      <a:prstDash val="solid"/>
                    </a:lnR>
                    <a:lnT w="19050">
                      <a:solidFill>
                        <a:srgbClr val="FFFFFF"/>
                      </a:solidFill>
                      <a:prstDash val="solid"/>
                    </a:lnT>
                    <a:lnB w="12700">
                      <a:solidFill>
                        <a:srgbClr val="FFFFFF"/>
                      </a:solidFill>
                      <a:prstDash val="solid"/>
                    </a:lnB>
                    <a:solidFill>
                      <a:srgbClr val="EAE8E8"/>
                    </a:solidFill>
                  </a:tcPr>
                </a:tc>
                <a:extLst>
                  <a:ext uri="{0D108BD9-81ED-4DB2-BD59-A6C34878D82A}">
                    <a16:rowId xmlns:a16="http://schemas.microsoft.com/office/drawing/2014/main" val="10002"/>
                  </a:ext>
                </a:extLst>
              </a:tr>
              <a:tr h="457200">
                <a:tc>
                  <a:txBody>
                    <a:bodyPr/>
                    <a:lstStyle/>
                    <a:p>
                      <a:pPr marL="91440" marR="596900">
                        <a:lnSpc>
                          <a:spcPct val="100000"/>
                        </a:lnSpc>
                        <a:spcBef>
                          <a:spcPts val="315"/>
                        </a:spcBef>
                      </a:pPr>
                      <a:r>
                        <a:rPr sz="1200" dirty="0">
                          <a:solidFill>
                            <a:srgbClr val="283446"/>
                          </a:solidFill>
                          <a:latin typeface="+mn-lt"/>
                          <a:cs typeface="Arial" panose="020B0604020202020204" pitchFamily="34" charset="0"/>
                        </a:rPr>
                        <a:t>D</a:t>
                      </a:r>
                      <a:r>
                        <a:rPr sz="1200" spc="-5" dirty="0">
                          <a:solidFill>
                            <a:srgbClr val="283446"/>
                          </a:solidFill>
                          <a:latin typeface="+mn-lt"/>
                          <a:cs typeface="Arial" panose="020B0604020202020204" pitchFamily="34" charset="0"/>
                        </a:rPr>
                        <a:t>ependent  Parents</a:t>
                      </a:r>
                      <a:endParaRPr sz="1200" dirty="0">
                        <a:latin typeface="+mn-lt"/>
                        <a:cs typeface="Arial" panose="020B0604020202020204" pitchFamily="34" charset="0"/>
                      </a:endParaRPr>
                    </a:p>
                  </a:txBody>
                  <a:tcPr marL="0" marR="0" marT="4000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CDCD"/>
                    </a:solidFill>
                  </a:tcPr>
                </a:tc>
                <a:tc>
                  <a:txBody>
                    <a:bodyPr/>
                    <a:lstStyle/>
                    <a:p>
                      <a:pPr marL="377190" indent="-286385">
                        <a:lnSpc>
                          <a:spcPct val="100000"/>
                        </a:lnSpc>
                        <a:spcBef>
                          <a:spcPts val="320"/>
                        </a:spcBef>
                        <a:buFont typeface="Arial"/>
                        <a:buChar char="•"/>
                        <a:tabLst>
                          <a:tab pos="376555" algn="l"/>
                          <a:tab pos="377190" algn="l"/>
                        </a:tabLst>
                      </a:pPr>
                      <a:r>
                        <a:rPr sz="1200" spc="-5" dirty="0">
                          <a:solidFill>
                            <a:srgbClr val="283446"/>
                          </a:solidFill>
                          <a:latin typeface="+mn-lt"/>
                          <a:cs typeface="Arial" panose="020B0604020202020204" pitchFamily="34" charset="0"/>
                        </a:rPr>
                        <a:t>Eligible </a:t>
                      </a:r>
                      <a:r>
                        <a:rPr sz="1200" spc="-10" dirty="0">
                          <a:solidFill>
                            <a:srgbClr val="283446"/>
                          </a:solidFill>
                          <a:latin typeface="+mn-lt"/>
                          <a:cs typeface="Arial" panose="020B0604020202020204" pitchFamily="34" charset="0"/>
                        </a:rPr>
                        <a:t>For </a:t>
                      </a:r>
                      <a:r>
                        <a:rPr sz="1200" spc="-5" dirty="0">
                          <a:solidFill>
                            <a:srgbClr val="283446"/>
                          </a:solidFill>
                          <a:latin typeface="+mn-lt"/>
                          <a:cs typeface="Arial" panose="020B0604020202020204" pitchFamily="34" charset="0"/>
                        </a:rPr>
                        <a:t>Care </a:t>
                      </a:r>
                      <a:r>
                        <a:rPr sz="1200" spc="-10" dirty="0">
                          <a:solidFill>
                            <a:srgbClr val="283446"/>
                          </a:solidFill>
                          <a:latin typeface="+mn-lt"/>
                          <a:cs typeface="Arial" panose="020B0604020202020204" pitchFamily="34" charset="0"/>
                        </a:rPr>
                        <a:t>At </a:t>
                      </a:r>
                      <a:r>
                        <a:rPr sz="1200" spc="-5" dirty="0">
                          <a:solidFill>
                            <a:srgbClr val="283446"/>
                          </a:solidFill>
                          <a:latin typeface="+mn-lt"/>
                          <a:cs typeface="Arial" panose="020B0604020202020204" pitchFamily="34" charset="0"/>
                        </a:rPr>
                        <a:t>MTFs </a:t>
                      </a:r>
                      <a:r>
                        <a:rPr lang="en-US" sz="1200" spc="-5" dirty="0">
                          <a:solidFill>
                            <a:srgbClr val="283446"/>
                          </a:solidFill>
                          <a:latin typeface="+mn-lt"/>
                          <a:cs typeface="Arial" panose="020B0604020202020204" pitchFamily="34" charset="0"/>
                        </a:rPr>
                        <a:t>on a</a:t>
                      </a:r>
                      <a:r>
                        <a:rPr sz="1200" dirty="0">
                          <a:solidFill>
                            <a:srgbClr val="283446"/>
                          </a:solidFill>
                          <a:latin typeface="+mn-lt"/>
                          <a:cs typeface="Arial" panose="020B0604020202020204" pitchFamily="34" charset="0"/>
                        </a:rPr>
                        <a:t> </a:t>
                      </a:r>
                      <a:r>
                        <a:rPr lang="en-US" sz="1200" spc="-5" dirty="0">
                          <a:solidFill>
                            <a:srgbClr val="283446"/>
                          </a:solidFill>
                          <a:latin typeface="+mn-lt"/>
                          <a:cs typeface="Arial" panose="020B0604020202020204" pitchFamily="34" charset="0"/>
                        </a:rPr>
                        <a:t>s</a:t>
                      </a:r>
                      <a:r>
                        <a:rPr sz="1200" spc="-5" dirty="0">
                          <a:solidFill>
                            <a:srgbClr val="283446"/>
                          </a:solidFill>
                          <a:latin typeface="+mn-lt"/>
                          <a:cs typeface="Arial" panose="020B0604020202020204" pitchFamily="34" charset="0"/>
                        </a:rPr>
                        <a:t>pace-available</a:t>
                      </a:r>
                      <a:r>
                        <a:rPr sz="1200" spc="75" dirty="0">
                          <a:solidFill>
                            <a:srgbClr val="283446"/>
                          </a:solidFill>
                          <a:latin typeface="+mn-lt"/>
                          <a:cs typeface="Arial" panose="020B0604020202020204" pitchFamily="34" charset="0"/>
                        </a:rPr>
                        <a:t> </a:t>
                      </a:r>
                      <a:r>
                        <a:rPr lang="en-US" sz="1200" spc="75" dirty="0">
                          <a:solidFill>
                            <a:srgbClr val="283446"/>
                          </a:solidFill>
                          <a:latin typeface="+mn-lt"/>
                          <a:cs typeface="Arial" panose="020B0604020202020204" pitchFamily="34" charset="0"/>
                        </a:rPr>
                        <a:t>b</a:t>
                      </a:r>
                      <a:r>
                        <a:rPr sz="1200" dirty="0">
                          <a:solidFill>
                            <a:srgbClr val="283446"/>
                          </a:solidFill>
                          <a:latin typeface="+mn-lt"/>
                          <a:cs typeface="Arial" panose="020B0604020202020204" pitchFamily="34" charset="0"/>
                        </a:rPr>
                        <a:t>asis</a:t>
                      </a:r>
                      <a:endParaRPr sz="1200" dirty="0">
                        <a:latin typeface="+mn-lt"/>
                        <a:cs typeface="Arial" panose="020B0604020202020204" pitchFamily="34" charset="0"/>
                      </a:endParaRPr>
                    </a:p>
                    <a:p>
                      <a:pPr marL="377190" indent="-286385">
                        <a:lnSpc>
                          <a:spcPct val="100000"/>
                        </a:lnSpc>
                        <a:spcBef>
                          <a:spcPts val="5"/>
                        </a:spcBef>
                        <a:buFont typeface="Arial"/>
                        <a:buChar char="•"/>
                        <a:tabLst>
                          <a:tab pos="376555" algn="l"/>
                          <a:tab pos="377190" algn="l"/>
                        </a:tabLst>
                      </a:pPr>
                      <a:r>
                        <a:rPr sz="1200" spc="-10" dirty="0">
                          <a:solidFill>
                            <a:srgbClr val="283446"/>
                          </a:solidFill>
                          <a:latin typeface="+mn-lt"/>
                          <a:cs typeface="Arial" panose="020B0604020202020204" pitchFamily="34" charset="0"/>
                        </a:rPr>
                        <a:t>Not </a:t>
                      </a:r>
                      <a:r>
                        <a:rPr sz="1200" spc="-5" dirty="0">
                          <a:solidFill>
                            <a:srgbClr val="283446"/>
                          </a:solidFill>
                          <a:latin typeface="+mn-lt"/>
                          <a:cs typeface="Arial" panose="020B0604020202020204" pitchFamily="34" charset="0"/>
                        </a:rPr>
                        <a:t>Eligible </a:t>
                      </a:r>
                      <a:r>
                        <a:rPr lang="en-US" sz="1200" spc="-5" dirty="0">
                          <a:solidFill>
                            <a:srgbClr val="283446"/>
                          </a:solidFill>
                          <a:latin typeface="+mn-lt"/>
                          <a:cs typeface="Arial" panose="020B0604020202020204" pitchFamily="34" charset="0"/>
                        </a:rPr>
                        <a:t>f</a:t>
                      </a:r>
                      <a:r>
                        <a:rPr sz="1200" spc="-10" dirty="0">
                          <a:solidFill>
                            <a:srgbClr val="283446"/>
                          </a:solidFill>
                          <a:latin typeface="+mn-lt"/>
                          <a:cs typeface="Arial" panose="020B0604020202020204" pitchFamily="34" charset="0"/>
                        </a:rPr>
                        <a:t>or </a:t>
                      </a:r>
                      <a:r>
                        <a:rPr sz="1200" spc="-5" dirty="0">
                          <a:solidFill>
                            <a:srgbClr val="283446"/>
                          </a:solidFill>
                          <a:latin typeface="+mn-lt"/>
                          <a:cs typeface="Arial" panose="020B0604020202020204" pitchFamily="34" charset="0"/>
                        </a:rPr>
                        <a:t>Civilian TRICARE</a:t>
                      </a:r>
                      <a:r>
                        <a:rPr sz="1200" spc="50" dirty="0">
                          <a:solidFill>
                            <a:srgbClr val="283446"/>
                          </a:solidFill>
                          <a:latin typeface="+mn-lt"/>
                          <a:cs typeface="Arial" panose="020B0604020202020204" pitchFamily="34" charset="0"/>
                        </a:rPr>
                        <a:t> </a:t>
                      </a:r>
                      <a:r>
                        <a:rPr sz="1200" spc="-5" dirty="0">
                          <a:solidFill>
                            <a:srgbClr val="283446"/>
                          </a:solidFill>
                          <a:latin typeface="+mn-lt"/>
                          <a:cs typeface="Arial" panose="020B0604020202020204" pitchFamily="34" charset="0"/>
                        </a:rPr>
                        <a:t>Benefits</a:t>
                      </a:r>
                      <a:endParaRPr sz="1200" dirty="0">
                        <a:latin typeface="+mn-lt"/>
                        <a:cs typeface="Arial" panose="020B0604020202020204" pitchFamily="34" charset="0"/>
                      </a:endParaRPr>
                    </a:p>
                  </a:txBody>
                  <a:tcPr marL="0" marR="0" marT="4064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CDCD"/>
                    </a:solidFill>
                  </a:tcPr>
                </a:tc>
                <a:extLst>
                  <a:ext uri="{0D108BD9-81ED-4DB2-BD59-A6C34878D82A}">
                    <a16:rowId xmlns:a16="http://schemas.microsoft.com/office/drawing/2014/main" val="10003"/>
                  </a:ext>
                </a:extLst>
              </a:tr>
              <a:tr h="381000">
                <a:tc>
                  <a:txBody>
                    <a:bodyPr/>
                    <a:lstStyle/>
                    <a:p>
                      <a:pPr marL="91440">
                        <a:lnSpc>
                          <a:spcPct val="100000"/>
                        </a:lnSpc>
                        <a:spcBef>
                          <a:spcPts val="315"/>
                        </a:spcBef>
                      </a:pPr>
                      <a:r>
                        <a:rPr sz="1200" spc="-10" dirty="0">
                          <a:solidFill>
                            <a:srgbClr val="283446"/>
                          </a:solidFill>
                          <a:latin typeface="+mn-lt"/>
                          <a:cs typeface="Arial" panose="020B0604020202020204" pitchFamily="34" charset="0"/>
                        </a:rPr>
                        <a:t>Former</a:t>
                      </a:r>
                      <a:r>
                        <a:rPr sz="1200" spc="315" dirty="0">
                          <a:solidFill>
                            <a:srgbClr val="283446"/>
                          </a:solidFill>
                          <a:latin typeface="+mn-lt"/>
                          <a:cs typeface="Arial" panose="020B0604020202020204" pitchFamily="34" charset="0"/>
                        </a:rPr>
                        <a:t> </a:t>
                      </a:r>
                      <a:r>
                        <a:rPr sz="1200" spc="-5" dirty="0">
                          <a:solidFill>
                            <a:srgbClr val="283446"/>
                          </a:solidFill>
                          <a:latin typeface="+mn-lt"/>
                          <a:cs typeface="Arial" panose="020B0604020202020204" pitchFamily="34" charset="0"/>
                        </a:rPr>
                        <a:t>Spouses</a:t>
                      </a:r>
                      <a:endParaRPr sz="1200" dirty="0">
                        <a:latin typeface="+mn-lt"/>
                        <a:cs typeface="Arial" panose="020B0604020202020204" pitchFamily="34" charset="0"/>
                      </a:endParaRPr>
                    </a:p>
                  </a:txBody>
                  <a:tcPr marL="0" marR="0" marT="4000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8E8"/>
                    </a:solidFill>
                  </a:tcPr>
                </a:tc>
                <a:tc>
                  <a:txBody>
                    <a:bodyPr/>
                    <a:lstStyle/>
                    <a:p>
                      <a:pPr marL="377190" indent="-286385">
                        <a:lnSpc>
                          <a:spcPct val="100000"/>
                        </a:lnSpc>
                        <a:spcBef>
                          <a:spcPts val="320"/>
                        </a:spcBef>
                        <a:buFont typeface="Arial"/>
                        <a:buChar char="•"/>
                        <a:tabLst>
                          <a:tab pos="376555" algn="l"/>
                          <a:tab pos="377190" algn="l"/>
                        </a:tabLst>
                      </a:pPr>
                      <a:r>
                        <a:rPr sz="1200" spc="-5" dirty="0">
                          <a:solidFill>
                            <a:srgbClr val="283446"/>
                          </a:solidFill>
                          <a:latin typeface="+mn-lt"/>
                          <a:cs typeface="Arial" panose="020B0604020202020204" pitchFamily="34" charset="0"/>
                        </a:rPr>
                        <a:t>Eligible Based </a:t>
                      </a:r>
                      <a:r>
                        <a:rPr lang="en-US" sz="1200" spc="-5" dirty="0">
                          <a:solidFill>
                            <a:srgbClr val="283446"/>
                          </a:solidFill>
                          <a:latin typeface="+mn-lt"/>
                          <a:cs typeface="Arial" panose="020B0604020202020204" pitchFamily="34" charset="0"/>
                        </a:rPr>
                        <a:t>o</a:t>
                      </a:r>
                      <a:r>
                        <a:rPr sz="1200" spc="-5" dirty="0">
                          <a:solidFill>
                            <a:srgbClr val="283446"/>
                          </a:solidFill>
                          <a:latin typeface="+mn-lt"/>
                          <a:cs typeface="Arial" panose="020B0604020202020204" pitchFamily="34" charset="0"/>
                        </a:rPr>
                        <a:t>n </a:t>
                      </a:r>
                      <a:r>
                        <a:rPr sz="1200" spc="-15" dirty="0">
                          <a:solidFill>
                            <a:srgbClr val="283446"/>
                          </a:solidFill>
                          <a:latin typeface="+mn-lt"/>
                          <a:cs typeface="Arial" panose="020B0604020202020204" pitchFamily="34" charset="0"/>
                        </a:rPr>
                        <a:t>Years </a:t>
                      </a:r>
                      <a:r>
                        <a:rPr lang="en-US" sz="1200" spc="-5" dirty="0">
                          <a:solidFill>
                            <a:srgbClr val="283446"/>
                          </a:solidFill>
                          <a:latin typeface="+mn-lt"/>
                          <a:cs typeface="Arial" panose="020B0604020202020204" pitchFamily="34" charset="0"/>
                        </a:rPr>
                        <a:t>o</a:t>
                      </a:r>
                      <a:r>
                        <a:rPr sz="1200" spc="-5" dirty="0">
                          <a:solidFill>
                            <a:srgbClr val="283446"/>
                          </a:solidFill>
                          <a:latin typeface="+mn-lt"/>
                          <a:cs typeface="Arial" panose="020B0604020202020204" pitchFamily="34" charset="0"/>
                        </a:rPr>
                        <a:t>f</a:t>
                      </a:r>
                      <a:r>
                        <a:rPr sz="1200" spc="60" dirty="0">
                          <a:solidFill>
                            <a:srgbClr val="283446"/>
                          </a:solidFill>
                          <a:latin typeface="+mn-lt"/>
                          <a:cs typeface="Arial" panose="020B0604020202020204" pitchFamily="34" charset="0"/>
                        </a:rPr>
                        <a:t> </a:t>
                      </a:r>
                      <a:r>
                        <a:rPr sz="1200" spc="-5" dirty="0">
                          <a:solidFill>
                            <a:srgbClr val="283446"/>
                          </a:solidFill>
                          <a:latin typeface="+mn-lt"/>
                          <a:cs typeface="Arial" panose="020B0604020202020204" pitchFamily="34" charset="0"/>
                        </a:rPr>
                        <a:t>Marriage</a:t>
                      </a:r>
                      <a:endParaRPr sz="1200" dirty="0">
                        <a:latin typeface="+mn-lt"/>
                        <a:cs typeface="Arial" panose="020B0604020202020204" pitchFamily="34" charset="0"/>
                      </a:endParaRPr>
                    </a:p>
                    <a:p>
                      <a:pPr marL="377190" indent="-286385">
                        <a:lnSpc>
                          <a:spcPct val="100000"/>
                        </a:lnSpc>
                        <a:buFont typeface="Arial"/>
                        <a:buChar char="•"/>
                        <a:tabLst>
                          <a:tab pos="376555" algn="l"/>
                          <a:tab pos="377190" algn="l"/>
                        </a:tabLst>
                      </a:pPr>
                      <a:r>
                        <a:rPr sz="1200" spc="-5" dirty="0">
                          <a:solidFill>
                            <a:srgbClr val="283446"/>
                          </a:solidFill>
                          <a:latin typeface="+mn-lt"/>
                          <a:cs typeface="Arial" panose="020B0604020202020204" pitchFamily="34" charset="0"/>
                        </a:rPr>
                        <a:t>Contact </a:t>
                      </a:r>
                      <a:r>
                        <a:rPr sz="1200" dirty="0">
                          <a:solidFill>
                            <a:srgbClr val="283446"/>
                          </a:solidFill>
                          <a:latin typeface="+mn-lt"/>
                          <a:cs typeface="Arial" panose="020B0604020202020204" pitchFamily="34" charset="0"/>
                        </a:rPr>
                        <a:t>ID </a:t>
                      </a:r>
                      <a:r>
                        <a:rPr sz="1200" spc="-5" dirty="0">
                          <a:solidFill>
                            <a:srgbClr val="283446"/>
                          </a:solidFill>
                          <a:latin typeface="+mn-lt"/>
                          <a:cs typeface="Arial" panose="020B0604020202020204" pitchFamily="34" charset="0"/>
                        </a:rPr>
                        <a:t>Card </a:t>
                      </a:r>
                      <a:r>
                        <a:rPr sz="1200" dirty="0">
                          <a:solidFill>
                            <a:srgbClr val="283446"/>
                          </a:solidFill>
                          <a:latin typeface="+mn-lt"/>
                          <a:cs typeface="Arial" panose="020B0604020202020204" pitchFamily="34" charset="0"/>
                        </a:rPr>
                        <a:t>Office or </a:t>
                      </a:r>
                      <a:r>
                        <a:rPr sz="1200" spc="-5" dirty="0">
                          <a:solidFill>
                            <a:srgbClr val="283446"/>
                          </a:solidFill>
                          <a:latin typeface="+mn-lt"/>
                          <a:cs typeface="Arial" panose="020B0604020202020204" pitchFamily="34" charset="0"/>
                        </a:rPr>
                        <a:t>DEERS </a:t>
                      </a:r>
                      <a:r>
                        <a:rPr lang="en-US" sz="1200" spc="-10" dirty="0">
                          <a:solidFill>
                            <a:srgbClr val="283446"/>
                          </a:solidFill>
                          <a:latin typeface="+mn-lt"/>
                          <a:cs typeface="Arial" panose="020B0604020202020204" pitchFamily="34" charset="0"/>
                        </a:rPr>
                        <a:t>f</a:t>
                      </a:r>
                      <a:r>
                        <a:rPr sz="1200" spc="-10" dirty="0">
                          <a:solidFill>
                            <a:srgbClr val="283446"/>
                          </a:solidFill>
                          <a:latin typeface="+mn-lt"/>
                          <a:cs typeface="Arial" panose="020B0604020202020204" pitchFamily="34" charset="0"/>
                        </a:rPr>
                        <a:t>or </a:t>
                      </a:r>
                      <a:r>
                        <a:rPr sz="1200" spc="-5" dirty="0">
                          <a:solidFill>
                            <a:srgbClr val="283446"/>
                          </a:solidFill>
                          <a:latin typeface="+mn-lt"/>
                          <a:cs typeface="Arial" panose="020B0604020202020204" pitchFamily="34" charset="0"/>
                        </a:rPr>
                        <a:t>More</a:t>
                      </a:r>
                      <a:r>
                        <a:rPr lang="en-US" sz="1200" spc="-5" dirty="0">
                          <a:solidFill>
                            <a:srgbClr val="283446"/>
                          </a:solidFill>
                          <a:latin typeface="+mn-lt"/>
                          <a:cs typeface="Arial" panose="020B0604020202020204" pitchFamily="34" charset="0"/>
                        </a:rPr>
                        <a:t> </a:t>
                      </a:r>
                      <a:r>
                        <a:rPr sz="1200" spc="-5" dirty="0">
                          <a:solidFill>
                            <a:srgbClr val="283446"/>
                          </a:solidFill>
                          <a:latin typeface="+mn-lt"/>
                          <a:cs typeface="Arial" panose="020B0604020202020204" pitchFamily="34" charset="0"/>
                        </a:rPr>
                        <a:t>Information</a:t>
                      </a:r>
                      <a:endParaRPr sz="1200" dirty="0">
                        <a:latin typeface="+mn-lt"/>
                        <a:cs typeface="Arial" panose="020B0604020202020204" pitchFamily="34" charset="0"/>
                      </a:endParaRPr>
                    </a:p>
                  </a:txBody>
                  <a:tcPr marL="0" marR="0" marT="4064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8E8"/>
                    </a:solidFill>
                  </a:tcPr>
                </a:tc>
                <a:extLst>
                  <a:ext uri="{0D108BD9-81ED-4DB2-BD59-A6C34878D82A}">
                    <a16:rowId xmlns:a16="http://schemas.microsoft.com/office/drawing/2014/main" val="10004"/>
                  </a:ext>
                </a:extLst>
              </a:tr>
              <a:tr h="228600">
                <a:tc>
                  <a:txBody>
                    <a:bodyPr/>
                    <a:lstStyle/>
                    <a:p>
                      <a:pPr marL="91440">
                        <a:lnSpc>
                          <a:spcPct val="100000"/>
                        </a:lnSpc>
                        <a:spcBef>
                          <a:spcPts val="315"/>
                        </a:spcBef>
                      </a:pPr>
                      <a:r>
                        <a:rPr sz="1200" dirty="0">
                          <a:solidFill>
                            <a:srgbClr val="283446"/>
                          </a:solidFill>
                          <a:latin typeface="+mn-lt"/>
                          <a:cs typeface="Arial" panose="020B0604020202020204" pitchFamily="34" charset="0"/>
                        </a:rPr>
                        <a:t>Surviving</a:t>
                      </a:r>
                      <a:r>
                        <a:rPr sz="1200" spc="325" dirty="0">
                          <a:solidFill>
                            <a:srgbClr val="283446"/>
                          </a:solidFill>
                          <a:latin typeface="+mn-lt"/>
                          <a:cs typeface="Arial" panose="020B0604020202020204" pitchFamily="34" charset="0"/>
                        </a:rPr>
                        <a:t> </a:t>
                      </a:r>
                      <a:r>
                        <a:rPr sz="1200" spc="-5" dirty="0">
                          <a:solidFill>
                            <a:srgbClr val="283446"/>
                          </a:solidFill>
                          <a:latin typeface="+mn-lt"/>
                          <a:cs typeface="Arial" panose="020B0604020202020204" pitchFamily="34" charset="0"/>
                        </a:rPr>
                        <a:t>Spouse</a:t>
                      </a:r>
                      <a:endParaRPr sz="1200" dirty="0">
                        <a:latin typeface="+mn-lt"/>
                        <a:cs typeface="Arial" panose="020B0604020202020204" pitchFamily="34" charset="0"/>
                      </a:endParaRPr>
                    </a:p>
                  </a:txBody>
                  <a:tcPr marL="0" marR="0" marT="4000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CDCD"/>
                    </a:solidFill>
                  </a:tcPr>
                </a:tc>
                <a:tc>
                  <a:txBody>
                    <a:bodyPr/>
                    <a:lstStyle/>
                    <a:p>
                      <a:pPr marL="377190" indent="-286385">
                        <a:lnSpc>
                          <a:spcPct val="100000"/>
                        </a:lnSpc>
                        <a:spcBef>
                          <a:spcPts val="320"/>
                        </a:spcBef>
                        <a:buFont typeface="Arial"/>
                        <a:buChar char="•"/>
                        <a:tabLst>
                          <a:tab pos="376555" algn="l"/>
                          <a:tab pos="377190" algn="l"/>
                        </a:tabLst>
                      </a:pPr>
                      <a:r>
                        <a:rPr sz="1200" spc="-5" dirty="0">
                          <a:solidFill>
                            <a:srgbClr val="283446"/>
                          </a:solidFill>
                          <a:latin typeface="+mn-lt"/>
                          <a:cs typeface="Arial" panose="020B0604020202020204" pitchFamily="34" charset="0"/>
                        </a:rPr>
                        <a:t>Eligible </a:t>
                      </a:r>
                      <a:r>
                        <a:rPr lang="en-US" sz="1200" spc="-10" dirty="0">
                          <a:solidFill>
                            <a:srgbClr val="283446"/>
                          </a:solidFill>
                          <a:latin typeface="+mn-lt"/>
                          <a:cs typeface="Arial" panose="020B0604020202020204" pitchFamily="34" charset="0"/>
                        </a:rPr>
                        <a:t>f</a:t>
                      </a:r>
                      <a:r>
                        <a:rPr sz="1200" spc="-10" dirty="0">
                          <a:solidFill>
                            <a:srgbClr val="283446"/>
                          </a:solidFill>
                          <a:latin typeface="+mn-lt"/>
                          <a:cs typeface="Arial" panose="020B0604020202020204" pitchFamily="34" charset="0"/>
                        </a:rPr>
                        <a:t>or </a:t>
                      </a:r>
                      <a:r>
                        <a:rPr sz="1200" spc="-5" dirty="0">
                          <a:solidFill>
                            <a:srgbClr val="283446"/>
                          </a:solidFill>
                          <a:latin typeface="+mn-lt"/>
                          <a:cs typeface="Arial" panose="020B0604020202020204" pitchFamily="34" charset="0"/>
                        </a:rPr>
                        <a:t>TRICARE Benefits </a:t>
                      </a:r>
                      <a:r>
                        <a:rPr lang="en-US" sz="1200" spc="-10" dirty="0">
                          <a:solidFill>
                            <a:srgbClr val="283446"/>
                          </a:solidFill>
                          <a:latin typeface="+mn-lt"/>
                          <a:cs typeface="Arial" panose="020B0604020202020204" pitchFamily="34" charset="0"/>
                        </a:rPr>
                        <a:t>a</a:t>
                      </a:r>
                      <a:r>
                        <a:rPr sz="1200" spc="-10" dirty="0">
                          <a:solidFill>
                            <a:srgbClr val="283446"/>
                          </a:solidFill>
                          <a:latin typeface="+mn-lt"/>
                          <a:cs typeface="Arial" panose="020B0604020202020204" pitchFamily="34" charset="0"/>
                        </a:rPr>
                        <a:t>t </a:t>
                      </a:r>
                      <a:r>
                        <a:rPr sz="1200" spc="-5" dirty="0">
                          <a:solidFill>
                            <a:srgbClr val="283446"/>
                          </a:solidFill>
                          <a:latin typeface="+mn-lt"/>
                          <a:cs typeface="Arial" panose="020B0604020202020204" pitchFamily="34" charset="0"/>
                        </a:rPr>
                        <a:t>Retiree Rate Until</a:t>
                      </a:r>
                      <a:r>
                        <a:rPr sz="1200" spc="75" dirty="0">
                          <a:solidFill>
                            <a:srgbClr val="283446"/>
                          </a:solidFill>
                          <a:latin typeface="+mn-lt"/>
                          <a:cs typeface="Arial" panose="020B0604020202020204" pitchFamily="34" charset="0"/>
                        </a:rPr>
                        <a:t> </a:t>
                      </a:r>
                      <a:r>
                        <a:rPr sz="1200" spc="-5" dirty="0">
                          <a:solidFill>
                            <a:srgbClr val="283446"/>
                          </a:solidFill>
                          <a:latin typeface="+mn-lt"/>
                          <a:cs typeface="Arial" panose="020B0604020202020204" pitchFamily="34" charset="0"/>
                        </a:rPr>
                        <a:t>Remarriage</a:t>
                      </a:r>
                      <a:endParaRPr sz="1200" dirty="0">
                        <a:latin typeface="+mn-lt"/>
                        <a:cs typeface="Arial" panose="020B0604020202020204" pitchFamily="34" charset="0"/>
                      </a:endParaRPr>
                    </a:p>
                  </a:txBody>
                  <a:tcPr marL="0" marR="0" marT="4064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CDCD"/>
                    </a:solidFill>
                  </a:tcPr>
                </a:tc>
                <a:extLst>
                  <a:ext uri="{0D108BD9-81ED-4DB2-BD59-A6C34878D82A}">
                    <a16:rowId xmlns:a16="http://schemas.microsoft.com/office/drawing/2014/main" val="10005"/>
                  </a:ext>
                </a:extLst>
              </a:tr>
              <a:tr h="457200">
                <a:tc>
                  <a:txBody>
                    <a:bodyPr/>
                    <a:lstStyle/>
                    <a:p>
                      <a:pPr marL="91440" marR="740410">
                        <a:lnSpc>
                          <a:spcPct val="100000"/>
                        </a:lnSpc>
                        <a:spcBef>
                          <a:spcPts val="315"/>
                        </a:spcBef>
                      </a:pPr>
                      <a:r>
                        <a:rPr sz="1200" dirty="0">
                          <a:solidFill>
                            <a:srgbClr val="283446"/>
                          </a:solidFill>
                          <a:latin typeface="+mn-lt"/>
                          <a:cs typeface="Arial" panose="020B0604020202020204" pitchFamily="34" charset="0"/>
                        </a:rPr>
                        <a:t>S</a:t>
                      </a:r>
                      <a:r>
                        <a:rPr sz="1200" spc="-5" dirty="0">
                          <a:solidFill>
                            <a:srgbClr val="283446"/>
                          </a:solidFill>
                          <a:latin typeface="+mn-lt"/>
                          <a:cs typeface="Arial" panose="020B0604020202020204" pitchFamily="34" charset="0"/>
                        </a:rPr>
                        <a:t>u</a:t>
                      </a:r>
                      <a:r>
                        <a:rPr sz="1200" spc="35" dirty="0">
                          <a:solidFill>
                            <a:srgbClr val="283446"/>
                          </a:solidFill>
                          <a:latin typeface="+mn-lt"/>
                          <a:cs typeface="Arial" panose="020B0604020202020204" pitchFamily="34" charset="0"/>
                        </a:rPr>
                        <a:t>r</a:t>
                      </a:r>
                      <a:r>
                        <a:rPr sz="1200" dirty="0">
                          <a:solidFill>
                            <a:srgbClr val="283446"/>
                          </a:solidFill>
                          <a:latin typeface="+mn-lt"/>
                          <a:cs typeface="Arial" panose="020B0604020202020204" pitchFamily="34" charset="0"/>
                        </a:rPr>
                        <a:t>v</a:t>
                      </a:r>
                      <a:r>
                        <a:rPr sz="1200" spc="-5" dirty="0">
                          <a:solidFill>
                            <a:srgbClr val="283446"/>
                          </a:solidFill>
                          <a:latin typeface="+mn-lt"/>
                          <a:cs typeface="Arial" panose="020B0604020202020204" pitchFamily="34" charset="0"/>
                        </a:rPr>
                        <a:t>i</a:t>
                      </a:r>
                      <a:r>
                        <a:rPr sz="1200" dirty="0">
                          <a:solidFill>
                            <a:srgbClr val="283446"/>
                          </a:solidFill>
                          <a:latin typeface="+mn-lt"/>
                          <a:cs typeface="Arial" panose="020B0604020202020204" pitchFamily="34" charset="0"/>
                        </a:rPr>
                        <a:t>v</a:t>
                      </a:r>
                      <a:r>
                        <a:rPr sz="1200" spc="-5" dirty="0">
                          <a:solidFill>
                            <a:srgbClr val="283446"/>
                          </a:solidFill>
                          <a:latin typeface="+mn-lt"/>
                          <a:cs typeface="Arial" panose="020B0604020202020204" pitchFamily="34" charset="0"/>
                        </a:rPr>
                        <a:t>in</a:t>
                      </a:r>
                      <a:r>
                        <a:rPr sz="1200" dirty="0">
                          <a:solidFill>
                            <a:srgbClr val="283446"/>
                          </a:solidFill>
                          <a:latin typeface="+mn-lt"/>
                          <a:cs typeface="Arial" panose="020B0604020202020204" pitchFamily="34" charset="0"/>
                        </a:rPr>
                        <a:t>g  </a:t>
                      </a:r>
                      <a:r>
                        <a:rPr sz="1200" spc="-5" dirty="0">
                          <a:solidFill>
                            <a:srgbClr val="283446"/>
                          </a:solidFill>
                          <a:latin typeface="+mn-lt"/>
                          <a:cs typeface="Arial" panose="020B0604020202020204" pitchFamily="34" charset="0"/>
                        </a:rPr>
                        <a:t>Children</a:t>
                      </a:r>
                      <a:endParaRPr sz="1200" dirty="0">
                        <a:latin typeface="+mn-lt"/>
                        <a:cs typeface="Arial" panose="020B0604020202020204" pitchFamily="34" charset="0"/>
                      </a:endParaRPr>
                    </a:p>
                  </a:txBody>
                  <a:tcPr marL="0" marR="0" marT="40005" marB="0" anchor="ctr">
                    <a:lnL w="12700">
                      <a:solidFill>
                        <a:srgbClr val="FFFFFF"/>
                      </a:solidFill>
                      <a:prstDash val="solid"/>
                    </a:lnL>
                    <a:lnR w="12700">
                      <a:solidFill>
                        <a:srgbClr val="FFFFFF"/>
                      </a:solidFill>
                      <a:prstDash val="solid"/>
                    </a:lnR>
                    <a:lnT w="12700">
                      <a:solidFill>
                        <a:srgbClr val="FFFFFF"/>
                      </a:solidFill>
                      <a:prstDash val="solid"/>
                    </a:lnT>
                    <a:solidFill>
                      <a:srgbClr val="EAE8E8"/>
                    </a:solidFill>
                  </a:tcPr>
                </a:tc>
                <a:tc>
                  <a:txBody>
                    <a:bodyPr/>
                    <a:lstStyle/>
                    <a:p>
                      <a:pPr marL="376555" marR="106680" indent="-285750">
                        <a:lnSpc>
                          <a:spcPct val="100000"/>
                        </a:lnSpc>
                        <a:spcBef>
                          <a:spcPts val="325"/>
                        </a:spcBef>
                        <a:buFont typeface="Arial"/>
                        <a:buChar char="•"/>
                        <a:tabLst>
                          <a:tab pos="376555" algn="l"/>
                          <a:tab pos="377190" algn="l"/>
                        </a:tabLst>
                      </a:pPr>
                      <a:r>
                        <a:rPr sz="1200" spc="-5" dirty="0">
                          <a:solidFill>
                            <a:srgbClr val="283446"/>
                          </a:solidFill>
                          <a:latin typeface="+mn-lt"/>
                          <a:cs typeface="Arial" panose="020B0604020202020204" pitchFamily="34" charset="0"/>
                        </a:rPr>
                        <a:t>Eligible </a:t>
                      </a:r>
                      <a:r>
                        <a:rPr lang="en-US" sz="1200" spc="-10" dirty="0">
                          <a:solidFill>
                            <a:srgbClr val="283446"/>
                          </a:solidFill>
                          <a:latin typeface="+mn-lt"/>
                          <a:cs typeface="Arial" panose="020B0604020202020204" pitchFamily="34" charset="0"/>
                        </a:rPr>
                        <a:t>f</a:t>
                      </a:r>
                      <a:r>
                        <a:rPr sz="1200" spc="-10" dirty="0">
                          <a:solidFill>
                            <a:srgbClr val="283446"/>
                          </a:solidFill>
                          <a:latin typeface="+mn-lt"/>
                          <a:cs typeface="Arial" panose="020B0604020202020204" pitchFamily="34" charset="0"/>
                        </a:rPr>
                        <a:t>or </a:t>
                      </a:r>
                      <a:r>
                        <a:rPr sz="1200" spc="-5" dirty="0">
                          <a:solidFill>
                            <a:srgbClr val="283446"/>
                          </a:solidFill>
                          <a:latin typeface="+mn-lt"/>
                          <a:cs typeface="Arial" panose="020B0604020202020204" pitchFamily="34" charset="0"/>
                        </a:rPr>
                        <a:t>TRICARE Benefits Until </a:t>
                      </a:r>
                      <a:r>
                        <a:rPr sz="1200" spc="-10" dirty="0">
                          <a:solidFill>
                            <a:srgbClr val="283446"/>
                          </a:solidFill>
                          <a:latin typeface="+mn-lt"/>
                          <a:cs typeface="Arial" panose="020B0604020202020204" pitchFamily="34" charset="0"/>
                        </a:rPr>
                        <a:t>They Reach </a:t>
                      </a:r>
                      <a:r>
                        <a:rPr lang="en-US" sz="1200" spc="-5" dirty="0">
                          <a:solidFill>
                            <a:srgbClr val="283446"/>
                          </a:solidFill>
                          <a:latin typeface="+mn-lt"/>
                          <a:cs typeface="Arial" panose="020B0604020202020204" pitchFamily="34" charset="0"/>
                        </a:rPr>
                        <a:t>t</a:t>
                      </a:r>
                      <a:r>
                        <a:rPr sz="1200" spc="-5" dirty="0">
                          <a:solidFill>
                            <a:srgbClr val="283446"/>
                          </a:solidFill>
                          <a:latin typeface="+mn-lt"/>
                          <a:cs typeface="Arial" panose="020B0604020202020204" pitchFamily="34" charset="0"/>
                        </a:rPr>
                        <a:t>he Eligibility </a:t>
                      </a:r>
                      <a:r>
                        <a:rPr sz="1200" dirty="0">
                          <a:solidFill>
                            <a:srgbClr val="283446"/>
                          </a:solidFill>
                          <a:latin typeface="+mn-lt"/>
                          <a:cs typeface="Arial" panose="020B0604020202020204" pitchFamily="34" charset="0"/>
                        </a:rPr>
                        <a:t>Age Limit, </a:t>
                      </a:r>
                      <a:r>
                        <a:rPr sz="1200" spc="-5" dirty="0">
                          <a:solidFill>
                            <a:srgbClr val="283446"/>
                          </a:solidFill>
                          <a:latin typeface="+mn-lt"/>
                          <a:cs typeface="Arial" panose="020B0604020202020204" pitchFamily="34" charset="0"/>
                        </a:rPr>
                        <a:t>Marry, </a:t>
                      </a:r>
                      <a:r>
                        <a:rPr lang="en-US" sz="1200" spc="-5" dirty="0">
                          <a:solidFill>
                            <a:srgbClr val="283446"/>
                          </a:solidFill>
                          <a:latin typeface="+mn-lt"/>
                          <a:cs typeface="Arial" panose="020B0604020202020204" pitchFamily="34" charset="0"/>
                        </a:rPr>
                        <a:t>o</a:t>
                      </a:r>
                      <a:r>
                        <a:rPr sz="1200" spc="-5" dirty="0">
                          <a:solidFill>
                            <a:srgbClr val="283446"/>
                          </a:solidFill>
                          <a:latin typeface="+mn-lt"/>
                          <a:cs typeface="Arial" panose="020B0604020202020204" pitchFamily="34" charset="0"/>
                        </a:rPr>
                        <a:t>r </a:t>
                      </a:r>
                      <a:r>
                        <a:rPr sz="1200" dirty="0">
                          <a:solidFill>
                            <a:srgbClr val="283446"/>
                          </a:solidFill>
                          <a:latin typeface="+mn-lt"/>
                          <a:cs typeface="Arial" panose="020B0604020202020204" pitchFamily="34" charset="0"/>
                        </a:rPr>
                        <a:t>Otherwise Lose  </a:t>
                      </a:r>
                      <a:r>
                        <a:rPr sz="1200" spc="-5" dirty="0">
                          <a:solidFill>
                            <a:srgbClr val="283446"/>
                          </a:solidFill>
                          <a:latin typeface="+mn-lt"/>
                          <a:cs typeface="Arial" panose="020B0604020202020204" pitchFamily="34" charset="0"/>
                        </a:rPr>
                        <a:t>TRICARE</a:t>
                      </a:r>
                      <a:r>
                        <a:rPr sz="1200" dirty="0">
                          <a:solidFill>
                            <a:srgbClr val="283446"/>
                          </a:solidFill>
                          <a:latin typeface="+mn-lt"/>
                          <a:cs typeface="Arial" panose="020B0604020202020204" pitchFamily="34" charset="0"/>
                        </a:rPr>
                        <a:t> </a:t>
                      </a:r>
                      <a:r>
                        <a:rPr sz="1200" spc="-5" dirty="0">
                          <a:solidFill>
                            <a:srgbClr val="283446"/>
                          </a:solidFill>
                          <a:latin typeface="+mn-lt"/>
                          <a:cs typeface="Arial" panose="020B0604020202020204" pitchFamily="34" charset="0"/>
                        </a:rPr>
                        <a:t>Eligibility</a:t>
                      </a:r>
                      <a:endParaRPr sz="1200" dirty="0">
                        <a:latin typeface="+mn-lt"/>
                        <a:cs typeface="Arial" panose="020B0604020202020204" pitchFamily="34" charset="0"/>
                      </a:endParaRPr>
                    </a:p>
                  </a:txBody>
                  <a:tcPr marL="0" marR="0" marT="41275" marB="0" anchor="ctr">
                    <a:lnL w="12700">
                      <a:solidFill>
                        <a:srgbClr val="FFFFFF"/>
                      </a:solidFill>
                      <a:prstDash val="solid"/>
                    </a:lnL>
                    <a:lnR w="12700">
                      <a:solidFill>
                        <a:srgbClr val="FFFFFF"/>
                      </a:solidFill>
                      <a:prstDash val="solid"/>
                    </a:lnR>
                    <a:lnT w="12700">
                      <a:solidFill>
                        <a:srgbClr val="FFFFFF"/>
                      </a:solidFill>
                      <a:prstDash val="solid"/>
                    </a:lnT>
                    <a:solidFill>
                      <a:srgbClr val="EAE8E8"/>
                    </a:solidFill>
                  </a:tcPr>
                </a:tc>
                <a:extLst>
                  <a:ext uri="{0D108BD9-81ED-4DB2-BD59-A6C34878D82A}">
                    <a16:rowId xmlns:a16="http://schemas.microsoft.com/office/drawing/2014/main" val="10006"/>
                  </a:ext>
                </a:extLst>
              </a:tr>
            </a:tbl>
          </a:graphicData>
        </a:graphic>
      </p:graphicFrame>
      <p:sp>
        <p:nvSpPr>
          <p:cNvPr id="7" name="bk object 17"/>
          <p:cNvSpPr/>
          <p:nvPr/>
        </p:nvSpPr>
        <p:spPr>
          <a:xfrm>
            <a:off x="179070" y="4594859"/>
            <a:ext cx="556259" cy="548640"/>
          </a:xfrm>
          <a:prstGeom prst="rect">
            <a:avLst/>
          </a:prstGeom>
          <a:blipFill>
            <a:blip r:embed="rId3" cstate="print"/>
            <a:stretch>
              <a:fillRect/>
            </a:stretch>
          </a:blipFill>
        </p:spPr>
        <p:txBody>
          <a:bodyPr wrap="square" lIns="0" tIns="0" rIns="0" bIns="0" rtlCol="0"/>
          <a:lstStyle/>
          <a:p>
            <a:endParaRPr dirty="0"/>
          </a:p>
        </p:txBody>
      </p:sp>
      <p:sp>
        <p:nvSpPr>
          <p:cNvPr id="8" name="bk object 18"/>
          <p:cNvSpPr/>
          <p:nvPr/>
        </p:nvSpPr>
        <p:spPr>
          <a:xfrm>
            <a:off x="8458200" y="4643627"/>
            <a:ext cx="457199" cy="457199"/>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578082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What TRICARE Covers</a:t>
            </a:r>
            <a:endParaRPr lang="en-US" dirty="0"/>
          </a:p>
        </p:txBody>
      </p:sp>
      <p:sp>
        <p:nvSpPr>
          <p:cNvPr id="6" name="Content Placeholder 7"/>
          <p:cNvSpPr>
            <a:spLocks noGrp="1"/>
          </p:cNvSpPr>
          <p:nvPr>
            <p:ph idx="1"/>
          </p:nvPr>
        </p:nvSpPr>
        <p:spPr>
          <a:xfrm>
            <a:off x="250939" y="1123950"/>
            <a:ext cx="4625861" cy="3429000"/>
          </a:xfrm>
        </p:spPr>
        <p:txBody>
          <a:bodyPr>
            <a:normAutofit fontScale="77500" lnSpcReduction="20000"/>
          </a:bodyPr>
          <a:lstStyle/>
          <a:p>
            <a:pPr marL="225425" indent="-225425">
              <a:lnSpc>
                <a:spcPct val="120000"/>
              </a:lnSpc>
            </a:pPr>
            <a:r>
              <a:rPr lang="en-US" altLang="en-US" sz="1800" dirty="0"/>
              <a:t>TRICARE covers treatments, procedures, drugs, or devices (benefits) that are: </a:t>
            </a:r>
          </a:p>
          <a:p>
            <a:pPr marL="574675" lvl="1" indent="-174625">
              <a:lnSpc>
                <a:spcPct val="120000"/>
              </a:lnSpc>
              <a:buFont typeface="+mj-lt"/>
              <a:buAutoNum type="alphaLcParenR"/>
            </a:pPr>
            <a:r>
              <a:rPr lang="en-US" altLang="en-US" sz="1600" dirty="0"/>
              <a:t>medically or psychologically necessary; </a:t>
            </a:r>
          </a:p>
          <a:p>
            <a:pPr marL="574675" lvl="1" indent="-174625">
              <a:lnSpc>
                <a:spcPct val="120000"/>
              </a:lnSpc>
              <a:buFont typeface="+mj-lt"/>
              <a:buAutoNum type="alphaLcParenR"/>
            </a:pPr>
            <a:r>
              <a:rPr lang="en-US" altLang="en-US" sz="1600" dirty="0"/>
              <a:t>considered appropriate medical care; </a:t>
            </a:r>
            <a:r>
              <a:rPr lang="en-US" altLang="en-US" sz="1600" u="sng" dirty="0"/>
              <a:t>and</a:t>
            </a:r>
            <a:r>
              <a:rPr lang="en-US" altLang="en-US" sz="1600" dirty="0"/>
              <a:t> </a:t>
            </a:r>
          </a:p>
          <a:p>
            <a:pPr marL="574675" lvl="1" indent="-174625">
              <a:lnSpc>
                <a:spcPct val="120000"/>
              </a:lnSpc>
              <a:buFont typeface="+mj-lt"/>
              <a:buAutoNum type="alphaLcParenR"/>
            </a:pPr>
            <a:r>
              <a:rPr lang="en-US" altLang="en-US" sz="1600" dirty="0"/>
              <a:t>are proven safe and effective</a:t>
            </a:r>
          </a:p>
          <a:p>
            <a:pPr marL="225425" indent="-225425">
              <a:lnSpc>
                <a:spcPct val="120000"/>
              </a:lnSpc>
            </a:pPr>
            <a:r>
              <a:rPr lang="en-US" altLang="en-US" sz="1800" dirty="0"/>
              <a:t>Services that are </a:t>
            </a:r>
            <a:r>
              <a:rPr lang="en-US" altLang="en-US" sz="1800" u="sng" dirty="0"/>
              <a:t>not</a:t>
            </a:r>
            <a:r>
              <a:rPr lang="en-US" altLang="en-US" sz="1800" dirty="0"/>
              <a:t> medically or psychologically </a:t>
            </a:r>
            <a:br>
              <a:rPr lang="en-US" altLang="en-US" sz="1800" dirty="0"/>
            </a:br>
            <a:r>
              <a:rPr lang="en-US" altLang="en-US" sz="1800" dirty="0"/>
              <a:t>necessary must be specifically authorized </a:t>
            </a:r>
            <a:br>
              <a:rPr lang="en-US" altLang="en-US" sz="1800" dirty="0"/>
            </a:br>
            <a:r>
              <a:rPr lang="en-US" altLang="en-US" sz="1800" dirty="0"/>
              <a:t>by statute and regulation</a:t>
            </a:r>
          </a:p>
          <a:p>
            <a:pPr marL="573088" lvl="1" indent="-173038">
              <a:lnSpc>
                <a:spcPct val="120000"/>
              </a:lnSpc>
            </a:pPr>
            <a:r>
              <a:rPr lang="en-US" altLang="en-US" sz="1600" dirty="0"/>
              <a:t>Ex. smoking cessation, preventive services, &amp; clinical trials</a:t>
            </a:r>
          </a:p>
          <a:p>
            <a:pPr marL="573088" lvl="1" indent="-173038">
              <a:lnSpc>
                <a:spcPct val="120000"/>
              </a:lnSpc>
            </a:pPr>
            <a:r>
              <a:rPr lang="en-US" altLang="en-US" sz="1600" dirty="0"/>
              <a:t>Demonstration authority – may </a:t>
            </a:r>
            <a:r>
              <a:rPr lang="en-US" altLang="en-US" sz="1600" dirty="0">
                <a:solidFill>
                  <a:schemeClr val="accent1">
                    <a:lumMod val="60000"/>
                    <a:lumOff val="40000"/>
                  </a:schemeClr>
                </a:solidFill>
              </a:rPr>
              <a:t>test</a:t>
            </a:r>
            <a:r>
              <a:rPr lang="en-US" altLang="en-US" sz="1600" dirty="0"/>
              <a:t> improvements in quality, efficiency, convenience, and cost-effectiveness</a:t>
            </a:r>
          </a:p>
          <a:p>
            <a:pPr marL="1085850" lvl="2" indent="-285750">
              <a:lnSpc>
                <a:spcPct val="120000"/>
              </a:lnSpc>
              <a:buFont typeface="Wingdings" panose="05000000000000000000" pitchFamily="2" charset="2"/>
              <a:buChar char="Ø"/>
            </a:pPr>
            <a:r>
              <a:rPr lang="en-US" altLang="en-US" sz="1400" dirty="0"/>
              <a:t>Ex. Autism Care Demonstration (ACD)</a:t>
            </a:r>
          </a:p>
          <a:p>
            <a:pPr marL="225425" indent="-225425">
              <a:lnSpc>
                <a:spcPct val="120000"/>
              </a:lnSpc>
              <a:spcBef>
                <a:spcPts val="0"/>
              </a:spcBef>
              <a:spcAft>
                <a:spcPts val="600"/>
              </a:spcAft>
            </a:pPr>
            <a:r>
              <a:rPr lang="en-US" altLang="en-US" sz="1800" dirty="0"/>
              <a:t>For more information, visit </a:t>
            </a:r>
            <a:r>
              <a:rPr lang="en-US" altLang="en-US" sz="1800" dirty="0">
                <a:hlinkClick r:id="rId3"/>
              </a:rPr>
              <a:t>www.tricare.mil/CoveredServices</a:t>
            </a:r>
            <a:r>
              <a:rPr lang="en-US" altLang="en-US" sz="1800" dirty="0"/>
              <a:t> </a:t>
            </a:r>
            <a:br>
              <a:rPr lang="en-US" altLang="en-US" sz="1800" dirty="0"/>
            </a:br>
            <a:endParaRPr lang="en-US" altLang="en-US" sz="1800" dirty="0"/>
          </a:p>
        </p:txBody>
      </p:sp>
      <p:pic>
        <p:nvPicPr>
          <p:cNvPr id="7" name="Picture 6"/>
          <p:cNvPicPr>
            <a:picLocks noChangeAspect="1"/>
          </p:cNvPicPr>
          <p:nvPr/>
        </p:nvPicPr>
        <p:blipFill>
          <a:blip r:embed="rId4"/>
          <a:stretch>
            <a:fillRect/>
          </a:stretch>
        </p:blipFill>
        <p:spPr>
          <a:xfrm>
            <a:off x="4693920" y="1052103"/>
            <a:ext cx="3962400" cy="3519897"/>
          </a:xfrm>
          <a:prstGeom prst="rect">
            <a:avLst/>
          </a:prstGeom>
        </p:spPr>
      </p:pic>
      <p:sp>
        <p:nvSpPr>
          <p:cNvPr id="5" name="Oval 4">
            <a:extLst>
              <a:ext uri="{FF2B5EF4-FFF2-40B4-BE49-F238E27FC236}">
                <a16:creationId xmlns:a16="http://schemas.microsoft.com/office/drawing/2014/main" id="{CBF7A561-7F86-0457-FC9E-17A51EBB329F}"/>
              </a:ext>
            </a:extLst>
          </p:cNvPr>
          <p:cNvSpPr/>
          <p:nvPr/>
        </p:nvSpPr>
        <p:spPr>
          <a:xfrm flipV="1">
            <a:off x="6629400" y="1276350"/>
            <a:ext cx="685800" cy="339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2940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What TRICARE Excludes</a:t>
            </a:r>
            <a:endParaRPr lang="en-US" dirty="0"/>
          </a:p>
        </p:txBody>
      </p:sp>
      <p:sp>
        <p:nvSpPr>
          <p:cNvPr id="8" name="Content Placeholder 7"/>
          <p:cNvSpPr>
            <a:spLocks noGrp="1"/>
          </p:cNvSpPr>
          <p:nvPr>
            <p:ph idx="1"/>
          </p:nvPr>
        </p:nvSpPr>
        <p:spPr>
          <a:xfrm>
            <a:off x="152400" y="1123950"/>
            <a:ext cx="5029200" cy="3581400"/>
          </a:xfrm>
        </p:spPr>
        <p:txBody>
          <a:bodyPr>
            <a:normAutofit fontScale="85000" lnSpcReduction="10000"/>
          </a:bodyPr>
          <a:lstStyle/>
          <a:p>
            <a:pPr marL="225425" indent="-225425">
              <a:lnSpc>
                <a:spcPct val="120000"/>
              </a:lnSpc>
              <a:spcBef>
                <a:spcPts val="0"/>
              </a:spcBef>
              <a:spcAft>
                <a:spcPts val="600"/>
              </a:spcAft>
            </a:pPr>
            <a:r>
              <a:rPr lang="en-US" altLang="en-US" sz="1800" dirty="0"/>
              <a:t>In general, TRICARE excludes services and supplies </a:t>
            </a:r>
            <a:br>
              <a:rPr lang="en-US" altLang="en-US" sz="1800" dirty="0"/>
            </a:br>
            <a:r>
              <a:rPr lang="en-US" altLang="en-US" sz="1800" dirty="0"/>
              <a:t>that are not medically or psychologically necessary, or which are inappropriate or unproven</a:t>
            </a:r>
          </a:p>
          <a:p>
            <a:pPr marL="225425" indent="-225425">
              <a:lnSpc>
                <a:spcPct val="120000"/>
              </a:lnSpc>
              <a:spcBef>
                <a:spcPts val="0"/>
              </a:spcBef>
              <a:spcAft>
                <a:spcPts val="600"/>
              </a:spcAft>
            </a:pPr>
            <a:r>
              <a:rPr lang="en-US" altLang="en-US" sz="1800" dirty="0"/>
              <a:t>Additionally, TRICARE excludes all services and supplies (including inpatient institutional costs) </a:t>
            </a:r>
          </a:p>
          <a:p>
            <a:pPr marL="625475" lvl="1" indent="-225425">
              <a:lnSpc>
                <a:spcPct val="120000"/>
              </a:lnSpc>
              <a:spcBef>
                <a:spcPts val="0"/>
              </a:spcBef>
              <a:spcAft>
                <a:spcPts val="600"/>
              </a:spcAft>
            </a:pPr>
            <a:r>
              <a:rPr lang="en-US" altLang="en-US" sz="1600" dirty="0"/>
              <a:t>related to a non-covered condition or treatment, </a:t>
            </a:r>
          </a:p>
          <a:p>
            <a:pPr marL="625475" lvl="1" indent="-225425">
              <a:lnSpc>
                <a:spcPct val="120000"/>
              </a:lnSpc>
              <a:spcBef>
                <a:spcPts val="0"/>
              </a:spcBef>
              <a:spcAft>
                <a:spcPts val="600"/>
              </a:spcAft>
            </a:pPr>
            <a:r>
              <a:rPr lang="en-US" altLang="en-US" sz="1600" dirty="0"/>
              <a:t>or provided by an unauthorized provider.</a:t>
            </a:r>
          </a:p>
          <a:p>
            <a:pPr marL="225425" indent="-225425">
              <a:lnSpc>
                <a:spcPct val="120000"/>
              </a:lnSpc>
              <a:spcBef>
                <a:spcPts val="0"/>
              </a:spcBef>
              <a:spcAft>
                <a:spcPts val="600"/>
              </a:spcAft>
            </a:pPr>
            <a:r>
              <a:rPr lang="en-US" altLang="en-US" sz="1800" dirty="0"/>
              <a:t>Congress has also added specific exclusions under the medical benefit, such as routine dental care </a:t>
            </a:r>
          </a:p>
          <a:p>
            <a:pPr marL="225425" indent="-225425">
              <a:lnSpc>
                <a:spcPct val="120000"/>
              </a:lnSpc>
              <a:spcBef>
                <a:spcPts val="0"/>
              </a:spcBef>
              <a:spcAft>
                <a:spcPts val="600"/>
              </a:spcAft>
            </a:pPr>
            <a:r>
              <a:rPr lang="en-US" altLang="en-US" sz="1800" dirty="0"/>
              <a:t>For the exclusion list, and more information, visit </a:t>
            </a:r>
            <a:r>
              <a:rPr lang="en-US" altLang="en-US" sz="1600" dirty="0">
                <a:hlinkClick r:id="rId3"/>
              </a:rPr>
              <a:t>www.tricare.mil/CoveredServices/IsItCovered/Exclusions</a:t>
            </a:r>
            <a:endParaRPr lang="en-US" altLang="en-US" sz="1800" dirty="0"/>
          </a:p>
        </p:txBody>
      </p:sp>
      <p:pic>
        <p:nvPicPr>
          <p:cNvPr id="9" name="Picture 8"/>
          <p:cNvPicPr>
            <a:picLocks noChangeAspect="1"/>
          </p:cNvPicPr>
          <p:nvPr/>
        </p:nvPicPr>
        <p:blipFill>
          <a:blip r:embed="rId4"/>
          <a:stretch>
            <a:fillRect/>
          </a:stretch>
        </p:blipFill>
        <p:spPr>
          <a:xfrm>
            <a:off x="4999088" y="990601"/>
            <a:ext cx="4068712" cy="3487102"/>
          </a:xfrm>
          <a:prstGeom prst="rect">
            <a:avLst/>
          </a:prstGeom>
        </p:spPr>
      </p:pic>
      <p:sp>
        <p:nvSpPr>
          <p:cNvPr id="4" name="Oval 3">
            <a:extLst>
              <a:ext uri="{FF2B5EF4-FFF2-40B4-BE49-F238E27FC236}">
                <a16:creationId xmlns:a16="http://schemas.microsoft.com/office/drawing/2014/main" id="{22441EEF-E462-13E7-E195-7654BAB8070C}"/>
              </a:ext>
            </a:extLst>
          </p:cNvPr>
          <p:cNvSpPr/>
          <p:nvPr/>
        </p:nvSpPr>
        <p:spPr>
          <a:xfrm flipV="1">
            <a:off x="6934200" y="1200150"/>
            <a:ext cx="685800" cy="339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731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Custom 6">
      <a:dk1>
        <a:srgbClr val="283446"/>
      </a:dk1>
      <a:lt1>
        <a:sysClr val="window" lastClr="FFFFFF"/>
      </a:lt1>
      <a:dk2>
        <a:srgbClr val="3D4D69"/>
      </a:dk2>
      <a:lt2>
        <a:srgbClr val="BFC6D4"/>
      </a:lt2>
      <a:accent1>
        <a:srgbClr val="582831"/>
      </a:accent1>
      <a:accent2>
        <a:srgbClr val="6C82A7"/>
      </a:accent2>
      <a:accent3>
        <a:srgbClr val="283446"/>
      </a:accent3>
      <a:accent4>
        <a:srgbClr val="3D4D69"/>
      </a:accent4>
      <a:accent5>
        <a:srgbClr val="C4BD97"/>
      </a:accent5>
      <a:accent6>
        <a:srgbClr val="BFC6D4"/>
      </a:accent6>
      <a:hlink>
        <a:srgbClr val="B76171"/>
      </a:hlink>
      <a:folHlink>
        <a:srgbClr val="421E24"/>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2">
      <a:dk1>
        <a:srgbClr val="283446"/>
      </a:dk1>
      <a:lt1>
        <a:sysClr val="window" lastClr="FFFFFF"/>
      </a:lt1>
      <a:dk2>
        <a:srgbClr val="3D4D69"/>
      </a:dk2>
      <a:lt2>
        <a:srgbClr val="BFC6D4"/>
      </a:lt2>
      <a:accent1>
        <a:srgbClr val="582831"/>
      </a:accent1>
      <a:accent2>
        <a:srgbClr val="6C82A7"/>
      </a:accent2>
      <a:accent3>
        <a:srgbClr val="283446"/>
      </a:accent3>
      <a:accent4>
        <a:srgbClr val="3D4D69"/>
      </a:accent4>
      <a:accent5>
        <a:srgbClr val="C4BD97"/>
      </a:accent5>
      <a:accent6>
        <a:srgbClr val="BFC6D4"/>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HA PPT Template">
  <a:themeElements>
    <a:clrScheme name="Custom 2">
      <a:dk1>
        <a:srgbClr val="283446"/>
      </a:dk1>
      <a:lt1>
        <a:sysClr val="window" lastClr="FFFFFF"/>
      </a:lt1>
      <a:dk2>
        <a:srgbClr val="3D4D69"/>
      </a:dk2>
      <a:lt2>
        <a:srgbClr val="BFC6D4"/>
      </a:lt2>
      <a:accent1>
        <a:srgbClr val="582831"/>
      </a:accent1>
      <a:accent2>
        <a:srgbClr val="6C82A7"/>
      </a:accent2>
      <a:accent3>
        <a:srgbClr val="283446"/>
      </a:accent3>
      <a:accent4>
        <a:srgbClr val="3D4D69"/>
      </a:accent4>
      <a:accent5>
        <a:srgbClr val="C4BD97"/>
      </a:accent5>
      <a:accent6>
        <a:srgbClr val="BFC6D4"/>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HA PPT Template - 220114" id="{AE3C6AF3-BEA0-46BB-8814-A8121008E7B5}" vid="{D838B17F-EDBD-4309-AE18-3173494DBEAD}"/>
    </a:ext>
  </a:extLst>
</a:theme>
</file>

<file path=ppt/theme/theme5.xml><?xml version="1.0" encoding="utf-8"?>
<a:theme xmlns:a="http://schemas.openxmlformats.org/drawingml/2006/main" name="3_Office Theme">
  <a:themeElements>
    <a:clrScheme name="Custom 2">
      <a:dk1>
        <a:srgbClr val="283446"/>
      </a:dk1>
      <a:lt1>
        <a:sysClr val="window" lastClr="FFFFFF"/>
      </a:lt1>
      <a:dk2>
        <a:srgbClr val="3D4D69"/>
      </a:dk2>
      <a:lt2>
        <a:srgbClr val="BFC6D4"/>
      </a:lt2>
      <a:accent1>
        <a:srgbClr val="582831"/>
      </a:accent1>
      <a:accent2>
        <a:srgbClr val="6C82A7"/>
      </a:accent2>
      <a:accent3>
        <a:srgbClr val="283446"/>
      </a:accent3>
      <a:accent4>
        <a:srgbClr val="3D4D69"/>
      </a:accent4>
      <a:accent5>
        <a:srgbClr val="C4BD97"/>
      </a:accent5>
      <a:accent6>
        <a:srgbClr val="BFC6D4"/>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Custom 2">
      <a:dk1>
        <a:srgbClr val="283446"/>
      </a:dk1>
      <a:lt1>
        <a:sysClr val="window" lastClr="FFFFFF"/>
      </a:lt1>
      <a:dk2>
        <a:srgbClr val="3D4D69"/>
      </a:dk2>
      <a:lt2>
        <a:srgbClr val="BFC6D4"/>
      </a:lt2>
      <a:accent1>
        <a:srgbClr val="582831"/>
      </a:accent1>
      <a:accent2>
        <a:srgbClr val="6C82A7"/>
      </a:accent2>
      <a:accent3>
        <a:srgbClr val="283446"/>
      </a:accent3>
      <a:accent4>
        <a:srgbClr val="3D4D69"/>
      </a:accent4>
      <a:accent5>
        <a:srgbClr val="C4BD97"/>
      </a:accent5>
      <a:accent6>
        <a:srgbClr val="BFC6D4"/>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HA PPT Template - 220114">
  <a:themeElements>
    <a:clrScheme name="Custom 2">
      <a:dk1>
        <a:srgbClr val="283446"/>
      </a:dk1>
      <a:lt1>
        <a:sysClr val="window" lastClr="FFFFFF"/>
      </a:lt1>
      <a:dk2>
        <a:srgbClr val="3D4D69"/>
      </a:dk2>
      <a:lt2>
        <a:srgbClr val="BFC6D4"/>
      </a:lt2>
      <a:accent1>
        <a:srgbClr val="582831"/>
      </a:accent1>
      <a:accent2>
        <a:srgbClr val="6C82A7"/>
      </a:accent2>
      <a:accent3>
        <a:srgbClr val="283446"/>
      </a:accent3>
      <a:accent4>
        <a:srgbClr val="3D4D69"/>
      </a:accent4>
      <a:accent5>
        <a:srgbClr val="C4BD97"/>
      </a:accent5>
      <a:accent6>
        <a:srgbClr val="BFC6D4"/>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HA PPT Template - 220114" id="{4D327DB1-5556-4178-A60C-7113F767763D}" vid="{3BDA3979-2429-46F2-B214-BD0C578B4F9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6">
    <a:dk1>
      <a:srgbClr val="283446"/>
    </a:dk1>
    <a:lt1>
      <a:sysClr val="window" lastClr="FFFFFF"/>
    </a:lt1>
    <a:dk2>
      <a:srgbClr val="3D4D69"/>
    </a:dk2>
    <a:lt2>
      <a:srgbClr val="BFC6D4"/>
    </a:lt2>
    <a:accent1>
      <a:srgbClr val="582831"/>
    </a:accent1>
    <a:accent2>
      <a:srgbClr val="6C82A7"/>
    </a:accent2>
    <a:accent3>
      <a:srgbClr val="283446"/>
    </a:accent3>
    <a:accent4>
      <a:srgbClr val="3D4D69"/>
    </a:accent4>
    <a:accent5>
      <a:srgbClr val="C4BD97"/>
    </a:accent5>
    <a:accent6>
      <a:srgbClr val="BFC6D4"/>
    </a:accent6>
    <a:hlink>
      <a:srgbClr val="B76171"/>
    </a:hlink>
    <a:folHlink>
      <a:srgbClr val="421E24"/>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3A07869D882648A96431C1019F6CCF" ma:contentTypeVersion="18" ma:contentTypeDescription="Create a new document." ma:contentTypeScope="" ma:versionID="4cb59af83cfa4e1004cc3e534209496c">
  <xsd:schema xmlns:xsd="http://www.w3.org/2001/XMLSchema" xmlns:xs="http://www.w3.org/2001/XMLSchema" xmlns:p="http://schemas.microsoft.com/office/2006/metadata/properties" xmlns:ns2="de724392-4127-4023-8022-f34e3e4712d3" xmlns:ns3="f3734251-b688-48a9-9868-3bcfaa349d34" targetNamespace="http://schemas.microsoft.com/office/2006/metadata/properties" ma:root="true" ma:fieldsID="a516af9576fc369998bd732333abd6f8" ns2:_="" ns3:_="">
    <xsd:import namespace="de724392-4127-4023-8022-f34e3e4712d3"/>
    <xsd:import namespace="f3734251-b688-48a9-9868-3bcfaa349d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724392-4127-4023-8022-f34e3e4712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34031f-5af4-462f-909d-b01dcfe103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734251-b688-48a9-9868-3bcfaa349d3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1d13ab-b3d9-4dc2-81fa-676027a22dbf}" ma:internalName="TaxCatchAll" ma:showField="CatchAllData" ma:web="f3734251-b688-48a9-9868-3bcfaa349d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e724392-4127-4023-8022-f34e3e4712d3">
      <Terms xmlns="http://schemas.microsoft.com/office/infopath/2007/PartnerControls"/>
    </lcf76f155ced4ddcb4097134ff3c332f>
    <TaxCatchAll xmlns="f3734251-b688-48a9-9868-3bcfaa349d3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172EA4-8077-49C4-B382-E5D4B1B27E82}"/>
</file>

<file path=customXml/itemProps2.xml><?xml version="1.0" encoding="utf-8"?>
<ds:datastoreItem xmlns:ds="http://schemas.openxmlformats.org/officeDocument/2006/customXml" ds:itemID="{C9F847EF-B67A-4F59-803E-7BA1D94D0768}">
  <ds:schemaRefs>
    <ds:schemaRef ds:uri="http://schemas.microsoft.com/office/2006/documentManagement/types"/>
    <ds:schemaRef ds:uri="993e7066-a2ad-46d8-b98a-a8b77c9a4a1b"/>
    <ds:schemaRef ds:uri="http://schemas.openxmlformats.org/package/2006/metadata/core-properties"/>
    <ds:schemaRef ds:uri="http://purl.org/dc/dcmitype/"/>
    <ds:schemaRef ds:uri="http://purl.org/dc/terms/"/>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BD0FBFF6-B324-4F32-BBB1-72F70CD8FA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12179</TotalTime>
  <Words>8046</Words>
  <Application>Microsoft Office PowerPoint</Application>
  <PresentationFormat>On-screen Show (16:9)</PresentationFormat>
  <Paragraphs>868</Paragraphs>
  <Slides>58</Slides>
  <Notes>35</Notes>
  <HiddenSlides>0</HiddenSlides>
  <MMClips>1</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58</vt:i4>
      </vt:variant>
    </vt:vector>
  </HeadingPairs>
  <TitlesOfParts>
    <vt:vector size="81" baseType="lpstr">
      <vt:lpstr>ＭＳ Ｐゴシック</vt:lpstr>
      <vt:lpstr>Abadi Extra Light</vt:lpstr>
      <vt:lpstr>Aptos Narrow</vt:lpstr>
      <vt:lpstr>Arial</vt:lpstr>
      <vt:lpstr>Calibri</vt:lpstr>
      <vt:lpstr>Franklin Gothic Book</vt:lpstr>
      <vt:lpstr>Franklin Gothic Medium</vt:lpstr>
      <vt:lpstr>Franklin Gothic Medium Cond</vt:lpstr>
      <vt:lpstr>Garamond</vt:lpstr>
      <vt:lpstr>Lucida Sans Unicode</vt:lpstr>
      <vt:lpstr>PT Sans</vt:lpstr>
      <vt:lpstr>Symbol</vt:lpstr>
      <vt:lpstr>Tahoma</vt:lpstr>
      <vt:lpstr>Wingdings</vt:lpstr>
      <vt:lpstr>Wingdings,Sans-Serif</vt:lpstr>
      <vt:lpstr>Office Theme</vt:lpstr>
      <vt:lpstr>1_Office Theme</vt:lpstr>
      <vt:lpstr>2_Office Theme</vt:lpstr>
      <vt:lpstr>1_DHA PPT Template</vt:lpstr>
      <vt:lpstr>3_Office Theme</vt:lpstr>
      <vt:lpstr>4_Office Theme</vt:lpstr>
      <vt:lpstr>7_Office Theme</vt:lpstr>
      <vt:lpstr>DHA PPT Template - 220114</vt:lpstr>
      <vt:lpstr>Your TRICARE Program CAPSTONE Spouse Course</vt:lpstr>
      <vt:lpstr>Agenda</vt:lpstr>
      <vt:lpstr>Purpose and Highlights</vt:lpstr>
      <vt:lpstr>PowerPoint Presentation</vt:lpstr>
      <vt:lpstr>The Military Health System</vt:lpstr>
      <vt:lpstr>PowerPoint Presentation</vt:lpstr>
      <vt:lpstr>TRICARE Eligibility</vt:lpstr>
      <vt:lpstr>What TRICARE Covers</vt:lpstr>
      <vt:lpstr>What TRICARE Excludes</vt:lpstr>
      <vt:lpstr>Who and What TRICARE Covers</vt:lpstr>
      <vt:lpstr>What TRICARE Pays</vt:lpstr>
      <vt:lpstr>How does a benefit become a benefit?</vt:lpstr>
      <vt:lpstr>Beneficiary Experience</vt:lpstr>
      <vt:lpstr>PowerPoint Presentation</vt:lpstr>
      <vt:lpstr>PowerPoint Presentation</vt:lpstr>
      <vt:lpstr>TRICARE Plans </vt:lpstr>
      <vt:lpstr>TRICARE Plans  (Continued)</vt:lpstr>
      <vt:lpstr>TRICARE Plans  (Continued)</vt:lpstr>
      <vt:lpstr>TRICARE Plans  (Continued)</vt:lpstr>
      <vt:lpstr>TRICARE Pharmacy Program</vt:lpstr>
      <vt:lpstr>Other Benefit Programs</vt:lpstr>
      <vt:lpstr>PowerPoint Presentation</vt:lpstr>
      <vt:lpstr>PowerPoint Presentation</vt:lpstr>
      <vt:lpstr>What Is TRICARE Open Season?</vt:lpstr>
      <vt:lpstr>TRICARE Open Season Eligibility</vt:lpstr>
      <vt:lpstr>Options During TRICARE Open Season</vt:lpstr>
      <vt:lpstr>Beneficiary Web Enrollment</vt:lpstr>
      <vt:lpstr>How To Make Enrollment Changes (Stateside)</vt:lpstr>
      <vt:lpstr>Stateside Regional Contractors</vt:lpstr>
      <vt:lpstr>PowerPoint Presentation</vt:lpstr>
      <vt:lpstr>T-5 Contract Objectives</vt:lpstr>
      <vt:lpstr>T5 Transition</vt:lpstr>
      <vt:lpstr>T-5 Major Contractual Changes</vt:lpstr>
      <vt:lpstr>T-5 Major Contract Overview</vt:lpstr>
      <vt:lpstr>Communications Overview</vt:lpstr>
      <vt:lpstr>How To Prepare for T-5</vt:lpstr>
      <vt:lpstr>PowerPoint Presentation</vt:lpstr>
      <vt:lpstr>PowerPoint Presentation</vt:lpstr>
      <vt:lpstr>TRICARE Overseas Program Contract (TOP21) </vt:lpstr>
      <vt:lpstr>TRICARE in Support</vt:lpstr>
      <vt:lpstr>PowerPoint Presentation</vt:lpstr>
      <vt:lpstr>PowerPoint Presentation</vt:lpstr>
      <vt:lpstr>Statutory / Regulatory / Policy Basis for the TRICARE Program</vt:lpstr>
      <vt:lpstr>PowerPoint Presentation</vt:lpstr>
      <vt:lpstr>Patient Care Numbers for the MHS Fiscal Year 2024</vt:lpstr>
      <vt:lpstr>Where to Find Answers/Get Help</vt:lpstr>
      <vt:lpstr>PowerPoint Presentation</vt:lpstr>
      <vt:lpstr>Maintaining or Changing Your TRICARE Coverage</vt:lpstr>
      <vt:lpstr>TRICARE Contractors</vt:lpstr>
      <vt:lpstr>Keep Up With TRICARE News and Updates</vt:lpstr>
      <vt:lpstr>TRICARE Network of Providers</vt:lpstr>
      <vt:lpstr>Provider Participation</vt:lpstr>
      <vt:lpstr>Civilian Provider Acceptance of, and  Beneficiary Access to, TRICARE Select</vt:lpstr>
      <vt:lpstr>TRICARE Plans (Stateside Options)</vt:lpstr>
      <vt:lpstr>Questions To Ask Before You Choose a Plan</vt:lpstr>
      <vt:lpstr>Upcoming Communications Tactics</vt:lpstr>
      <vt:lpstr>T-5 Contract Regions</vt:lpstr>
      <vt:lpstr>Places To Learn More</vt:lpstr>
    </vt:vector>
  </TitlesOfParts>
  <Company>DHHS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ASPR PowerPoint Slide Template</dc:title>
  <dc:subject>ASPR PowerPoint Template</dc:subject>
  <dc:creator>Mary Radebach</dc:creator>
  <cp:lastModifiedBy>Swanson, Bonnie  CIV US NDU</cp:lastModifiedBy>
  <cp:revision>209</cp:revision>
  <dcterms:created xsi:type="dcterms:W3CDTF">2018-01-29T20:56:18Z</dcterms:created>
  <dcterms:modified xsi:type="dcterms:W3CDTF">2024-11-16T16:15:15Z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0x0101008C3A07869D882648A96431C1019F6CCF</vt:lpwstr>
  </property>
</Properties>
</file>