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5"/>
  </p:notesMasterIdLst>
  <p:sldIdLst>
    <p:sldId id="259" r:id="rId5"/>
    <p:sldId id="428" r:id="rId6"/>
    <p:sldId id="425" r:id="rId7"/>
    <p:sldId id="375" r:id="rId8"/>
    <p:sldId id="372" r:id="rId9"/>
    <p:sldId id="426" r:id="rId10"/>
    <p:sldId id="427" r:id="rId11"/>
    <p:sldId id="416" r:id="rId12"/>
    <p:sldId id="417" r:id="rId13"/>
    <p:sldId id="350" r:id="rId14"/>
    <p:sldId id="358" r:id="rId15"/>
    <p:sldId id="353" r:id="rId16"/>
    <p:sldId id="351" r:id="rId17"/>
    <p:sldId id="397" r:id="rId18"/>
    <p:sldId id="424" r:id="rId19"/>
    <p:sldId id="422" r:id="rId20"/>
    <p:sldId id="400" r:id="rId21"/>
    <p:sldId id="419" r:id="rId22"/>
    <p:sldId id="423" r:id="rId23"/>
    <p:sldId id="337" r:id="rId24"/>
  </p:sldIdLst>
  <p:sldSz cx="12192000" cy="6858000"/>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C5433D11-0CAB-4F5D-A692-F6CA4E11AD1D}">
          <p14:sldIdLst>
            <p14:sldId id="259"/>
          </p14:sldIdLst>
        </p14:section>
        <p14:section name="Act 1:  Why Should I Care" id="{B2D849F7-181A-4A04-B903-055A9285F9D5}">
          <p14:sldIdLst>
            <p14:sldId id="428"/>
          </p14:sldIdLst>
        </p14:section>
        <p14:section name="Act II:  How do I protect myself?" id="{6EA48C1C-43C2-472B-8BB9-3B37144B04EB}">
          <p14:sldIdLst>
            <p14:sldId id="425"/>
          </p14:sldIdLst>
        </p14:section>
        <p14:section name="Act III:  How is AI Changing the World" id="{8C2CFB9A-D62E-43B8-9D70-A1A401676943}">
          <p14:sldIdLst>
            <p14:sldId id="375"/>
            <p14:sldId id="372"/>
            <p14:sldId id="426"/>
            <p14:sldId id="427"/>
          </p14:sldIdLst>
        </p14:section>
        <p14:section name="Cyber Power" id="{B6CD33FE-E01D-4CE2-AC7B-E44E747278E9}">
          <p14:sldIdLst>
            <p14:sldId id="416"/>
            <p14:sldId id="417"/>
            <p14:sldId id="350"/>
            <p14:sldId id="358"/>
            <p14:sldId id="353"/>
            <p14:sldId id="351"/>
          </p14:sldIdLst>
        </p14:section>
        <p14:section name="Threats" id="{E49EECDC-693A-4622-BC67-27295B3CE939}">
          <p14:sldIdLst>
            <p14:sldId id="397"/>
            <p14:sldId id="424"/>
            <p14:sldId id="422"/>
            <p14:sldId id="400"/>
            <p14:sldId id="419"/>
            <p14:sldId id="423"/>
          </p14:sldIdLst>
        </p14:section>
        <p14:section name="Conclusion" id="{61A07217-F192-4A43-9BA9-EE93A9364EC8}">
          <p14:sldIdLst>
            <p14:sldId id="337"/>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CCFF"/>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5279" autoAdjust="0"/>
  </p:normalViewPr>
  <p:slideViewPr>
    <p:cSldViewPr snapToGrid="0">
      <p:cViewPr varScale="1">
        <p:scale>
          <a:sx n="31" d="100"/>
          <a:sy n="31" d="100"/>
        </p:scale>
        <p:origin x="1156" y="36"/>
      </p:cViewPr>
      <p:guideLst/>
    </p:cSldViewPr>
  </p:slideViewPr>
  <p:notesTextViewPr>
    <p:cViewPr>
      <p:scale>
        <a:sx n="3" d="2"/>
        <a:sy n="3" d="2"/>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asley, Matthew P CIV US NDU/CIC" userId="dbfda1bd-ea9c-4f17-b2ef-008c94d10649" providerId="ADAL" clId="{7863D7D3-40B9-4101-902B-95C86AFB9E28}"/>
    <pc:docChg chg="custSel addSld delSld modSld sldOrd addSection modSection">
      <pc:chgData name="Easley, Matthew P CIV US NDU/CIC" userId="dbfda1bd-ea9c-4f17-b2ef-008c94d10649" providerId="ADAL" clId="{7863D7D3-40B9-4101-902B-95C86AFB9E28}" dt="2026-08-10T18:37:48.508" v="1164" actId="20577"/>
      <pc:docMkLst>
        <pc:docMk/>
      </pc:docMkLst>
      <pc:sldChg chg="modSp mod">
        <pc:chgData name="Easley, Matthew P CIV US NDU/CIC" userId="dbfda1bd-ea9c-4f17-b2ef-008c94d10649" providerId="ADAL" clId="{7863D7D3-40B9-4101-902B-95C86AFB9E28}" dt="2026-08-10T18:37:48.508" v="1164" actId="20577"/>
        <pc:sldMkLst>
          <pc:docMk/>
          <pc:sldMk cId="539272977" sldId="259"/>
        </pc:sldMkLst>
        <pc:spChg chg="mod">
          <ac:chgData name="Easley, Matthew P CIV US NDU/CIC" userId="dbfda1bd-ea9c-4f17-b2ef-008c94d10649" providerId="ADAL" clId="{7863D7D3-40B9-4101-902B-95C86AFB9E28}" dt="2026-08-10T18:37:48.508" v="1164" actId="20577"/>
          <ac:spMkLst>
            <pc:docMk/>
            <pc:sldMk cId="539272977" sldId="259"/>
            <ac:spMk id="7" creationId="{00000000-0000-0000-0000-000000000000}"/>
          </ac:spMkLst>
        </pc:spChg>
      </pc:sldChg>
      <pc:sldChg chg="addSp modSp mod chgLayout">
        <pc:chgData name="Easley, Matthew P CIV US NDU/CIC" userId="dbfda1bd-ea9c-4f17-b2ef-008c94d10649" providerId="ADAL" clId="{7863D7D3-40B9-4101-902B-95C86AFB9E28}" dt="2026-08-06T21:58:02.121" v="1146"/>
        <pc:sldMkLst>
          <pc:docMk/>
          <pc:sldMk cId="1073356065" sldId="337"/>
        </pc:sldMkLst>
        <pc:spChg chg="add mod ord">
          <ac:chgData name="Easley, Matthew P CIV US NDU/CIC" userId="dbfda1bd-ea9c-4f17-b2ef-008c94d10649" providerId="ADAL" clId="{7863D7D3-40B9-4101-902B-95C86AFB9E28}" dt="2026-08-06T21:35:00.880" v="779" actId="20577"/>
          <ac:spMkLst>
            <pc:docMk/>
            <pc:sldMk cId="1073356065" sldId="337"/>
            <ac:spMk id="2" creationId="{1FAF1A32-FFDC-1078-F30E-DED73BA448B6}"/>
          </ac:spMkLst>
        </pc:spChg>
        <pc:spChg chg="mod ord">
          <ac:chgData name="Easley, Matthew P CIV US NDU/CIC" userId="dbfda1bd-ea9c-4f17-b2ef-008c94d10649" providerId="ADAL" clId="{7863D7D3-40B9-4101-902B-95C86AFB9E28}" dt="2026-08-06T21:58:02.121" v="1146"/>
          <ac:spMkLst>
            <pc:docMk/>
            <pc:sldMk cId="1073356065" sldId="337"/>
            <ac:spMk id="3" creationId="{BC1D8944-B4A6-1B24-9AAA-853D6B1B6EBA}"/>
          </ac:spMkLst>
        </pc:spChg>
      </pc:sldChg>
      <pc:sldChg chg="modSp mod modNotesTx">
        <pc:chgData name="Easley, Matthew P CIV US NDU/CIC" userId="dbfda1bd-ea9c-4f17-b2ef-008c94d10649" providerId="ADAL" clId="{7863D7D3-40B9-4101-902B-95C86AFB9E28}" dt="2026-08-06T21:57:20.815" v="1145" actId="20577"/>
        <pc:sldMkLst>
          <pc:docMk/>
          <pc:sldMk cId="206521603" sldId="350"/>
        </pc:sldMkLst>
        <pc:spChg chg="mod">
          <ac:chgData name="Easley, Matthew P CIV US NDU/CIC" userId="dbfda1bd-ea9c-4f17-b2ef-008c94d10649" providerId="ADAL" clId="{7863D7D3-40B9-4101-902B-95C86AFB9E28}" dt="2026-08-06T21:57:06.271" v="1143" actId="20577"/>
          <ac:spMkLst>
            <pc:docMk/>
            <pc:sldMk cId="206521603" sldId="350"/>
            <ac:spMk id="3" creationId="{ECF32986-3A73-B440-B9E1-49727DA40285}"/>
          </ac:spMkLst>
        </pc:spChg>
      </pc:sldChg>
      <pc:sldChg chg="modSp mod">
        <pc:chgData name="Easley, Matthew P CIV US NDU/CIC" userId="dbfda1bd-ea9c-4f17-b2ef-008c94d10649" providerId="ADAL" clId="{7863D7D3-40B9-4101-902B-95C86AFB9E28}" dt="2026-08-06T21:44:44.628" v="1080" actId="20577"/>
        <pc:sldMkLst>
          <pc:docMk/>
          <pc:sldMk cId="2618050601" sldId="351"/>
        </pc:sldMkLst>
        <pc:spChg chg="mod">
          <ac:chgData name="Easley, Matthew P CIV US NDU/CIC" userId="dbfda1bd-ea9c-4f17-b2ef-008c94d10649" providerId="ADAL" clId="{7863D7D3-40B9-4101-902B-95C86AFB9E28}" dt="2026-08-06T21:44:44.628" v="1080" actId="20577"/>
          <ac:spMkLst>
            <pc:docMk/>
            <pc:sldMk cId="2618050601" sldId="351"/>
            <ac:spMk id="9" creationId="{3606AB64-4C81-62FC-7713-A8E48CDB65E1}"/>
          </ac:spMkLst>
        </pc:spChg>
      </pc:sldChg>
      <pc:sldChg chg="delSp modSp mod ord modNotesTx">
        <pc:chgData name="Easley, Matthew P CIV US NDU/CIC" userId="dbfda1bd-ea9c-4f17-b2ef-008c94d10649" providerId="ADAL" clId="{7863D7D3-40B9-4101-902B-95C86AFB9E28}" dt="2026-08-06T21:43:33.653" v="1076" actId="20577"/>
        <pc:sldMkLst>
          <pc:docMk/>
          <pc:sldMk cId="1871185545" sldId="353"/>
        </pc:sldMkLst>
        <pc:spChg chg="mod">
          <ac:chgData name="Easley, Matthew P CIV US NDU/CIC" userId="dbfda1bd-ea9c-4f17-b2ef-008c94d10649" providerId="ADAL" clId="{7863D7D3-40B9-4101-902B-95C86AFB9E28}" dt="2026-08-06T21:43:13.562" v="1061" actId="1076"/>
          <ac:spMkLst>
            <pc:docMk/>
            <pc:sldMk cId="1871185545" sldId="353"/>
            <ac:spMk id="7" creationId="{A4190EB2-E8AE-38F8-5385-F02A9E8C0D07}"/>
          </ac:spMkLst>
        </pc:spChg>
      </pc:sldChg>
      <pc:sldChg chg="ord">
        <pc:chgData name="Easley, Matthew P CIV US NDU/CIC" userId="dbfda1bd-ea9c-4f17-b2ef-008c94d10649" providerId="ADAL" clId="{7863D7D3-40B9-4101-902B-95C86AFB9E28}" dt="2026-08-06T21:22:59.536" v="612"/>
        <pc:sldMkLst>
          <pc:docMk/>
          <pc:sldMk cId="312663655" sldId="372"/>
        </pc:sldMkLst>
      </pc:sldChg>
      <pc:sldChg chg="ord">
        <pc:chgData name="Easley, Matthew P CIV US NDU/CIC" userId="dbfda1bd-ea9c-4f17-b2ef-008c94d10649" providerId="ADAL" clId="{7863D7D3-40B9-4101-902B-95C86AFB9E28}" dt="2026-08-06T21:22:59.536" v="612"/>
        <pc:sldMkLst>
          <pc:docMk/>
          <pc:sldMk cId="1678940165" sldId="375"/>
        </pc:sldMkLst>
      </pc:sldChg>
      <pc:sldChg chg="modNotesTx">
        <pc:chgData name="Easley, Matthew P CIV US NDU/CIC" userId="dbfda1bd-ea9c-4f17-b2ef-008c94d10649" providerId="ADAL" clId="{7863D7D3-40B9-4101-902B-95C86AFB9E28}" dt="2026-08-06T21:58:26.335" v="1150" actId="313"/>
        <pc:sldMkLst>
          <pc:docMk/>
          <pc:sldMk cId="3122884142" sldId="397"/>
        </pc:sldMkLst>
      </pc:sldChg>
      <pc:sldChg chg="addSp delSp modSp mod">
        <pc:chgData name="Easley, Matthew P CIV US NDU/CIC" userId="dbfda1bd-ea9c-4f17-b2ef-008c94d10649" providerId="ADAL" clId="{7863D7D3-40B9-4101-902B-95C86AFB9E28}" dt="2026-08-06T22:00:01.493" v="1162" actId="14100"/>
        <pc:sldMkLst>
          <pc:docMk/>
          <pc:sldMk cId="3674586362" sldId="416"/>
        </pc:sldMkLst>
        <pc:picChg chg="mod ord">
          <ac:chgData name="Easley, Matthew P CIV US NDU/CIC" userId="dbfda1bd-ea9c-4f17-b2ef-008c94d10649" providerId="ADAL" clId="{7863D7D3-40B9-4101-902B-95C86AFB9E28}" dt="2026-08-06T22:00:01.493" v="1162" actId="14100"/>
          <ac:picMkLst>
            <pc:docMk/>
            <pc:sldMk cId="3674586362" sldId="416"/>
            <ac:picMk id="4" creationId="{A6C182ED-EF74-AEBE-A7C1-07E3405D6204}"/>
          </ac:picMkLst>
        </pc:picChg>
        <pc:picChg chg="add">
          <ac:chgData name="Easley, Matthew P CIV US NDU/CIC" userId="dbfda1bd-ea9c-4f17-b2ef-008c94d10649" providerId="ADAL" clId="{7863D7D3-40B9-4101-902B-95C86AFB9E28}" dt="2026-08-06T21:59:39.863" v="1154" actId="22"/>
          <ac:picMkLst>
            <pc:docMk/>
            <pc:sldMk cId="3674586362" sldId="416"/>
            <ac:picMk id="7" creationId="{39121330-B4B0-D786-77D8-10F647881BC9}"/>
          </ac:picMkLst>
        </pc:picChg>
        <pc:picChg chg="add">
          <ac:chgData name="Easley, Matthew P CIV US NDU/CIC" userId="dbfda1bd-ea9c-4f17-b2ef-008c94d10649" providerId="ADAL" clId="{7863D7D3-40B9-4101-902B-95C86AFB9E28}" dt="2026-08-06T21:59:39.863" v="1154" actId="22"/>
          <ac:picMkLst>
            <pc:docMk/>
            <pc:sldMk cId="3674586362" sldId="416"/>
            <ac:picMk id="10" creationId="{A8EFD342-167C-D1C0-A600-C59FD5883BA6}"/>
          </ac:picMkLst>
        </pc:picChg>
        <pc:picChg chg="add">
          <ac:chgData name="Easley, Matthew P CIV US NDU/CIC" userId="dbfda1bd-ea9c-4f17-b2ef-008c94d10649" providerId="ADAL" clId="{7863D7D3-40B9-4101-902B-95C86AFB9E28}" dt="2026-08-06T21:59:39.863" v="1154" actId="22"/>
          <ac:picMkLst>
            <pc:docMk/>
            <pc:sldMk cId="3674586362" sldId="416"/>
            <ac:picMk id="12" creationId="{2DD604BB-E76D-92E7-1407-C27AEC836C6C}"/>
          </ac:picMkLst>
        </pc:picChg>
        <pc:picChg chg="add">
          <ac:chgData name="Easley, Matthew P CIV US NDU/CIC" userId="dbfda1bd-ea9c-4f17-b2ef-008c94d10649" providerId="ADAL" clId="{7863D7D3-40B9-4101-902B-95C86AFB9E28}" dt="2026-08-06T21:59:39.863" v="1154" actId="22"/>
          <ac:picMkLst>
            <pc:docMk/>
            <pc:sldMk cId="3674586362" sldId="416"/>
            <ac:picMk id="14" creationId="{F3A87D74-3DEA-3977-88DF-F3B5AE03664D}"/>
          </ac:picMkLst>
        </pc:picChg>
        <pc:picChg chg="add">
          <ac:chgData name="Easley, Matthew P CIV US NDU/CIC" userId="dbfda1bd-ea9c-4f17-b2ef-008c94d10649" providerId="ADAL" clId="{7863D7D3-40B9-4101-902B-95C86AFB9E28}" dt="2026-08-06T21:59:39.863" v="1154" actId="22"/>
          <ac:picMkLst>
            <pc:docMk/>
            <pc:sldMk cId="3674586362" sldId="416"/>
            <ac:picMk id="18" creationId="{0DDBC451-4C3C-5759-D5C1-80909E74A52B}"/>
          </ac:picMkLst>
        </pc:picChg>
      </pc:sldChg>
      <pc:sldChg chg="modNotesTx">
        <pc:chgData name="Easley, Matthew P CIV US NDU/CIC" userId="dbfda1bd-ea9c-4f17-b2ef-008c94d10649" providerId="ADAL" clId="{7863D7D3-40B9-4101-902B-95C86AFB9E28}" dt="2026-08-06T21:43:47.809" v="1078" actId="20577"/>
        <pc:sldMkLst>
          <pc:docMk/>
          <pc:sldMk cId="778873578" sldId="417"/>
        </pc:sldMkLst>
      </pc:sldChg>
      <pc:sldChg chg="addSp modSp mod modAnim">
        <pc:chgData name="Easley, Matthew P CIV US NDU/CIC" userId="dbfda1bd-ea9c-4f17-b2ef-008c94d10649" providerId="ADAL" clId="{7863D7D3-40B9-4101-902B-95C86AFB9E28}" dt="2026-08-06T21:29:01.433" v="748" actId="20577"/>
        <pc:sldMkLst>
          <pc:docMk/>
          <pc:sldMk cId="182429587" sldId="422"/>
        </pc:sldMkLst>
        <pc:spChg chg="mod">
          <ac:chgData name="Easley, Matthew P CIV US NDU/CIC" userId="dbfda1bd-ea9c-4f17-b2ef-008c94d10649" providerId="ADAL" clId="{7863D7D3-40B9-4101-902B-95C86AFB9E28}" dt="2026-08-06T21:27:01.438" v="694" actId="20577"/>
          <ac:spMkLst>
            <pc:docMk/>
            <pc:sldMk cId="182429587" sldId="422"/>
            <ac:spMk id="2" creationId="{1908B37C-B423-3769-1A63-35CD5AC9A261}"/>
          </ac:spMkLst>
        </pc:spChg>
        <pc:spChg chg="mod">
          <ac:chgData name="Easley, Matthew P CIV US NDU/CIC" userId="dbfda1bd-ea9c-4f17-b2ef-008c94d10649" providerId="ADAL" clId="{7863D7D3-40B9-4101-902B-95C86AFB9E28}" dt="2026-08-06T21:29:01.433" v="748" actId="20577"/>
          <ac:spMkLst>
            <pc:docMk/>
            <pc:sldMk cId="182429587" sldId="422"/>
            <ac:spMk id="6" creationId="{962BCE0E-47F6-DB13-F0B4-D7359B46DDFA}"/>
          </ac:spMkLst>
        </pc:spChg>
        <pc:picChg chg="add mod">
          <ac:chgData name="Easley, Matthew P CIV US NDU/CIC" userId="dbfda1bd-ea9c-4f17-b2ef-008c94d10649" providerId="ADAL" clId="{7863D7D3-40B9-4101-902B-95C86AFB9E28}" dt="2026-08-06T21:28:09.387" v="699" actId="14100"/>
          <ac:picMkLst>
            <pc:docMk/>
            <pc:sldMk cId="182429587" sldId="422"/>
            <ac:picMk id="3" creationId="{9B9D6ABE-8952-5CD1-9BAF-B54DDA369CC5}"/>
          </ac:picMkLst>
        </pc:picChg>
        <pc:picChg chg="mod">
          <ac:chgData name="Easley, Matthew P CIV US NDU/CIC" userId="dbfda1bd-ea9c-4f17-b2ef-008c94d10649" providerId="ADAL" clId="{7863D7D3-40B9-4101-902B-95C86AFB9E28}" dt="2026-08-06T21:26:36.532" v="690" actId="1076"/>
          <ac:picMkLst>
            <pc:docMk/>
            <pc:sldMk cId="182429587" sldId="422"/>
            <ac:picMk id="5" creationId="{749A8576-295C-36F5-C3EC-F4CF2DA66914}"/>
          </ac:picMkLst>
        </pc:picChg>
      </pc:sldChg>
      <pc:sldChg chg="modSp mod modNotesTx">
        <pc:chgData name="Easley, Matthew P CIV US NDU/CIC" userId="dbfda1bd-ea9c-4f17-b2ef-008c94d10649" providerId="ADAL" clId="{7863D7D3-40B9-4101-902B-95C86AFB9E28}" dt="2026-08-06T21:26:15.491" v="689" actId="20577"/>
        <pc:sldMkLst>
          <pc:docMk/>
          <pc:sldMk cId="3620629773" sldId="423"/>
        </pc:sldMkLst>
        <pc:spChg chg="mod">
          <ac:chgData name="Easley, Matthew P CIV US NDU/CIC" userId="dbfda1bd-ea9c-4f17-b2ef-008c94d10649" providerId="ADAL" clId="{7863D7D3-40B9-4101-902B-95C86AFB9E28}" dt="2026-08-06T21:25:59.998" v="641" actId="20577"/>
          <ac:spMkLst>
            <pc:docMk/>
            <pc:sldMk cId="3620629773" sldId="423"/>
            <ac:spMk id="2" creationId="{0CBE6BD6-2DF0-3811-49B4-D77211E75297}"/>
          </ac:spMkLst>
        </pc:spChg>
        <pc:spChg chg="mod">
          <ac:chgData name="Easley, Matthew P CIV US NDU/CIC" userId="dbfda1bd-ea9c-4f17-b2ef-008c94d10649" providerId="ADAL" clId="{7863D7D3-40B9-4101-902B-95C86AFB9E28}" dt="2026-08-06T21:25:50.429" v="629"/>
          <ac:spMkLst>
            <pc:docMk/>
            <pc:sldMk cId="3620629773" sldId="423"/>
            <ac:spMk id="3" creationId="{6679558B-12A8-BC1D-F466-6B65E7BB298E}"/>
          </ac:spMkLst>
        </pc:spChg>
      </pc:sldChg>
      <pc:sldChg chg="modNotesTx">
        <pc:chgData name="Easley, Matthew P CIV US NDU/CIC" userId="dbfda1bd-ea9c-4f17-b2ef-008c94d10649" providerId="ADAL" clId="{7863D7D3-40B9-4101-902B-95C86AFB9E28}" dt="2026-08-06T21:47:25.261" v="1108" actId="20577"/>
        <pc:sldMkLst>
          <pc:docMk/>
          <pc:sldMk cId="3821537619" sldId="424"/>
        </pc:sldMkLst>
      </pc:sldChg>
      <pc:sldChg chg="modSp mod">
        <pc:chgData name="Easley, Matthew P CIV US NDU/CIC" userId="dbfda1bd-ea9c-4f17-b2ef-008c94d10649" providerId="ADAL" clId="{7863D7D3-40B9-4101-902B-95C86AFB9E28}" dt="2026-08-06T21:38:51.596" v="863" actId="14100"/>
        <pc:sldMkLst>
          <pc:docMk/>
          <pc:sldMk cId="2690436571" sldId="425"/>
        </pc:sldMkLst>
        <pc:spChg chg="mod">
          <ac:chgData name="Easley, Matthew P CIV US NDU/CIC" userId="dbfda1bd-ea9c-4f17-b2ef-008c94d10649" providerId="ADAL" clId="{7863D7D3-40B9-4101-902B-95C86AFB9E28}" dt="2026-08-06T21:38:40.422" v="861" actId="20577"/>
          <ac:spMkLst>
            <pc:docMk/>
            <pc:sldMk cId="2690436571" sldId="425"/>
            <ac:spMk id="3" creationId="{D8CBCC52-D2BE-D5D5-3B02-061B36628BC9}"/>
          </ac:spMkLst>
        </pc:spChg>
        <pc:picChg chg="mod">
          <ac:chgData name="Easley, Matthew P CIV US NDU/CIC" userId="dbfda1bd-ea9c-4f17-b2ef-008c94d10649" providerId="ADAL" clId="{7863D7D3-40B9-4101-902B-95C86AFB9E28}" dt="2026-08-06T21:38:51.596" v="863" actId="14100"/>
          <ac:picMkLst>
            <pc:docMk/>
            <pc:sldMk cId="2690436571" sldId="425"/>
            <ac:picMk id="1026" creationId="{FEBDEC52-F91D-A92F-854C-9E69FFEAAEA7}"/>
          </ac:picMkLst>
        </pc:picChg>
      </pc:sldChg>
      <pc:sldChg chg="ord">
        <pc:chgData name="Easley, Matthew P CIV US NDU/CIC" userId="dbfda1bd-ea9c-4f17-b2ef-008c94d10649" providerId="ADAL" clId="{7863D7D3-40B9-4101-902B-95C86AFB9E28}" dt="2026-08-06T21:22:59.536" v="612"/>
        <pc:sldMkLst>
          <pc:docMk/>
          <pc:sldMk cId="4166902169" sldId="426"/>
        </pc:sldMkLst>
      </pc:sldChg>
      <pc:sldChg chg="modSp mod ord">
        <pc:chgData name="Easley, Matthew P CIV US NDU/CIC" userId="dbfda1bd-ea9c-4f17-b2ef-008c94d10649" providerId="ADAL" clId="{7863D7D3-40B9-4101-902B-95C86AFB9E28}" dt="2026-08-06T21:23:29.334" v="624" actId="20577"/>
        <pc:sldMkLst>
          <pc:docMk/>
          <pc:sldMk cId="1955379882" sldId="427"/>
        </pc:sldMkLst>
        <pc:spChg chg="mod">
          <ac:chgData name="Easley, Matthew P CIV US NDU/CIC" userId="dbfda1bd-ea9c-4f17-b2ef-008c94d10649" providerId="ADAL" clId="{7863D7D3-40B9-4101-902B-95C86AFB9E28}" dt="2026-08-06T21:23:29.334" v="624" actId="20577"/>
          <ac:spMkLst>
            <pc:docMk/>
            <pc:sldMk cId="1955379882" sldId="427"/>
            <ac:spMk id="2" creationId="{7E5876D5-031D-8482-66E3-ADB61E046964}"/>
          </ac:spMkLst>
        </pc:spChg>
      </pc:sldChg>
      <pc:sldChg chg="addSp delSp modSp add mod ord">
        <pc:chgData name="Easley, Matthew P CIV US NDU/CIC" userId="dbfda1bd-ea9c-4f17-b2ef-008c94d10649" providerId="ADAL" clId="{7863D7D3-40B9-4101-902B-95C86AFB9E28}" dt="2026-08-06T21:41:30.338" v="1056" actId="27636"/>
        <pc:sldMkLst>
          <pc:docMk/>
          <pc:sldMk cId="4255173746" sldId="428"/>
        </pc:sldMkLst>
        <pc:spChg chg="mod">
          <ac:chgData name="Easley, Matthew P CIV US NDU/CIC" userId="dbfda1bd-ea9c-4f17-b2ef-008c94d10649" providerId="ADAL" clId="{7863D7D3-40B9-4101-902B-95C86AFB9E28}" dt="2026-08-06T21:39:20.542" v="897" actId="20577"/>
          <ac:spMkLst>
            <pc:docMk/>
            <pc:sldMk cId="4255173746" sldId="428"/>
            <ac:spMk id="2" creationId="{EF9FFF6A-CD6E-3DD0-7045-6998FE84F375}"/>
          </ac:spMkLst>
        </pc:spChg>
        <pc:spChg chg="mod">
          <ac:chgData name="Easley, Matthew P CIV US NDU/CIC" userId="dbfda1bd-ea9c-4f17-b2ef-008c94d10649" providerId="ADAL" clId="{7863D7D3-40B9-4101-902B-95C86AFB9E28}" dt="2026-08-06T21:41:30.338" v="1056" actId="27636"/>
          <ac:spMkLst>
            <pc:docMk/>
            <pc:sldMk cId="4255173746" sldId="428"/>
            <ac:spMk id="3" creationId="{97E3A05F-6738-815E-22D4-F3AA640F225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en-US" dirty="0"/>
          </a:p>
        </p:txBody>
      </p:sp>
      <p:sp>
        <p:nvSpPr>
          <p:cNvPr id="3" name="Date Placeholder 2"/>
          <p:cNvSpPr>
            <a:spLocks noGrp="1"/>
          </p:cNvSpPr>
          <p:nvPr>
            <p:ph type="dt" idx="1"/>
          </p:nvPr>
        </p:nvSpPr>
        <p:spPr>
          <a:xfrm>
            <a:off x="3978132" y="0"/>
            <a:ext cx="3043343" cy="467072"/>
          </a:xfrm>
          <a:prstGeom prst="rect">
            <a:avLst/>
          </a:prstGeom>
        </p:spPr>
        <p:txBody>
          <a:bodyPr vert="horz" lIns="93324" tIns="46662" rIns="93324" bIns="46662" rtlCol="0"/>
          <a:lstStyle>
            <a:lvl1pPr algn="r">
              <a:defRPr sz="1200"/>
            </a:lvl1pPr>
          </a:lstStyle>
          <a:p>
            <a:fld id="{4EA3E8EA-D570-41D7-9912-650ED6FAFCF5}" type="datetimeFigureOut">
              <a:rPr lang="en-US" smtClean="0"/>
              <a:t>8/10/2026</a:t>
            </a:fld>
            <a:endParaRPr lang="en-US" dirty="0"/>
          </a:p>
        </p:txBody>
      </p:sp>
      <p:sp>
        <p:nvSpPr>
          <p:cNvPr id="4" name="Slide Image Placeholder 3"/>
          <p:cNvSpPr>
            <a:spLocks noGrp="1" noRot="1" noChangeAspect="1"/>
          </p:cNvSpPr>
          <p:nvPr>
            <p:ph type="sldImg" idx="2"/>
          </p:nvPr>
        </p:nvSpPr>
        <p:spPr>
          <a:xfrm>
            <a:off x="719138" y="1163638"/>
            <a:ext cx="5584825" cy="3141662"/>
          </a:xfrm>
          <a:prstGeom prst="rect">
            <a:avLst/>
          </a:prstGeom>
          <a:noFill/>
          <a:ln w="12700">
            <a:solidFill>
              <a:prstClr val="black"/>
            </a:solidFill>
          </a:ln>
        </p:spPr>
        <p:txBody>
          <a:bodyPr vert="horz" lIns="93324" tIns="46662" rIns="93324" bIns="46662" rtlCol="0" anchor="ctr"/>
          <a:lstStyle/>
          <a:p>
            <a:endParaRPr lang="en-US" dirty="0"/>
          </a:p>
        </p:txBody>
      </p:sp>
      <p:sp>
        <p:nvSpPr>
          <p:cNvPr id="5" name="Notes Placeholder 4"/>
          <p:cNvSpPr>
            <a:spLocks noGrp="1"/>
          </p:cNvSpPr>
          <p:nvPr>
            <p:ph type="body" sz="quarter" idx="3"/>
          </p:nvPr>
        </p:nvSpPr>
        <p:spPr>
          <a:xfrm>
            <a:off x="702310" y="4480004"/>
            <a:ext cx="5618480" cy="3665458"/>
          </a:xfrm>
          <a:prstGeom prst="rect">
            <a:avLst/>
          </a:prstGeom>
        </p:spPr>
        <p:txBody>
          <a:bodyPr vert="horz" lIns="93324" tIns="46662" rIns="93324" bIns="4666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43343" cy="467071"/>
          </a:xfrm>
          <a:prstGeom prst="rect">
            <a:avLst/>
          </a:prstGeom>
        </p:spPr>
        <p:txBody>
          <a:bodyPr vert="horz" lIns="93324" tIns="46662" rIns="93324" bIns="46662"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8132" y="8842030"/>
            <a:ext cx="3043343" cy="467071"/>
          </a:xfrm>
          <a:prstGeom prst="rect">
            <a:avLst/>
          </a:prstGeom>
        </p:spPr>
        <p:txBody>
          <a:bodyPr vert="horz" lIns="93324" tIns="46662" rIns="93324" bIns="46662" rtlCol="0" anchor="b"/>
          <a:lstStyle>
            <a:lvl1pPr algn="r">
              <a:defRPr sz="1200"/>
            </a:lvl1pPr>
          </a:lstStyle>
          <a:p>
            <a:fld id="{44591820-A75A-4393-ACD5-272853D235F1}" type="slidenum">
              <a:rPr lang="en-US" smtClean="0"/>
              <a:t>‹#›</a:t>
            </a:fld>
            <a:endParaRPr lang="en-US" dirty="0"/>
          </a:p>
        </p:txBody>
      </p:sp>
    </p:spTree>
    <p:extLst>
      <p:ext uri="{BB962C8B-B14F-4D97-AF65-F5344CB8AC3E}">
        <p14:creationId xmlns:p14="http://schemas.microsoft.com/office/powerpoint/2010/main" val="36639883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4591820-A75A-4393-ACD5-272853D235F1}" type="slidenum">
              <a:rPr lang="en-US" smtClean="0"/>
              <a:t>1</a:t>
            </a:fld>
            <a:endParaRPr lang="en-US" dirty="0"/>
          </a:p>
        </p:txBody>
      </p:sp>
    </p:spTree>
    <p:extLst>
      <p:ext uri="{BB962C8B-B14F-4D97-AF65-F5344CB8AC3E}">
        <p14:creationId xmlns:p14="http://schemas.microsoft.com/office/powerpoint/2010/main" val="14712994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"AI doesn't just help American companies. It also makes our adversaries more effective. It lowers the cost of writing malware, creating convincing phishing emails, generating deepfakes, translating into perfect English, and conducting influence campaigns. AI is becoming an amplifier of cyber power for everyone."</a:t>
            </a:r>
          </a:p>
        </p:txBody>
      </p:sp>
      <p:sp>
        <p:nvSpPr>
          <p:cNvPr id="4" name="Slide Number Placeholder 3"/>
          <p:cNvSpPr>
            <a:spLocks noGrp="1"/>
          </p:cNvSpPr>
          <p:nvPr>
            <p:ph type="sldNum" sz="quarter" idx="5"/>
          </p:nvPr>
        </p:nvSpPr>
        <p:spPr/>
        <p:txBody>
          <a:bodyPr/>
          <a:lstStyle/>
          <a:p>
            <a:fld id="{44591820-A75A-4393-ACD5-272853D235F1}" type="slidenum">
              <a:rPr lang="en-US" smtClean="0"/>
              <a:t>16</a:t>
            </a:fld>
            <a:endParaRPr lang="en-US" dirty="0"/>
          </a:p>
        </p:txBody>
      </p:sp>
    </p:spTree>
    <p:extLst>
      <p:ext uri="{BB962C8B-B14F-4D97-AF65-F5344CB8AC3E}">
        <p14:creationId xmlns:p14="http://schemas.microsoft.com/office/powerpoint/2010/main" val="23168811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4591820-A75A-4393-ACD5-272853D235F1}" type="slidenum">
              <a:rPr lang="en-US" smtClean="0"/>
              <a:t>18</a:t>
            </a:fld>
            <a:endParaRPr lang="en-US" dirty="0"/>
          </a:p>
        </p:txBody>
      </p:sp>
    </p:spTree>
    <p:extLst>
      <p:ext uri="{BB962C8B-B14F-4D97-AF65-F5344CB8AC3E}">
        <p14:creationId xmlns:p14="http://schemas.microsoft.com/office/powerpoint/2010/main" val="41908482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OLD SLIDE CONTENT:  In what appeared to be a coordinated campaign to collect information on government employees, attackers stole the personnel files of 4.2 million former and current government employees and security clearance background investigation information on 21.5 million individuals. Additionally, fingerprint data for 5.6 million of these individuals was stolen. Background investigation information includes some of the most intimate and potentially embarrassing aspects of a person’s life, including whether the applicant consulted with a healthcare professional regarding an emotional or mental health condition, used illegal drugs, abused alcohol, or experienced financial problems.</a:t>
            </a:r>
          </a:p>
          <a:p>
            <a:endParaRPr lang="en-US" dirty="0"/>
          </a:p>
        </p:txBody>
      </p:sp>
      <p:sp>
        <p:nvSpPr>
          <p:cNvPr id="4" name="Slide Number Placeholder 3"/>
          <p:cNvSpPr>
            <a:spLocks noGrp="1"/>
          </p:cNvSpPr>
          <p:nvPr>
            <p:ph type="sldNum" sz="quarter" idx="5"/>
          </p:nvPr>
        </p:nvSpPr>
        <p:spPr/>
        <p:txBody>
          <a:bodyPr/>
          <a:lstStyle/>
          <a:p>
            <a:fld id="{44591820-A75A-4393-ACD5-272853D235F1}" type="slidenum">
              <a:rPr lang="en-US" smtClean="0"/>
              <a:t>19</a:t>
            </a:fld>
            <a:endParaRPr lang="en-US" dirty="0"/>
          </a:p>
        </p:txBody>
      </p:sp>
    </p:spTree>
    <p:extLst>
      <p:ext uri="{BB962C8B-B14F-4D97-AF65-F5344CB8AC3E}">
        <p14:creationId xmlns:p14="http://schemas.microsoft.com/office/powerpoint/2010/main" val="15600942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C2</a:t>
            </a:r>
          </a:p>
          <a:p>
            <a:r>
              <a:rPr lang="en-US" dirty="0"/>
              <a:t>Intelligence</a:t>
            </a:r>
          </a:p>
          <a:p>
            <a:r>
              <a:rPr lang="en-US" dirty="0"/>
              <a:t>Logistics </a:t>
            </a:r>
          </a:p>
          <a:p>
            <a:r>
              <a:rPr lang="en-US" dirty="0"/>
              <a:t>Weapons System</a:t>
            </a:r>
          </a:p>
          <a:p>
            <a:r>
              <a:rPr lang="en-US" dirty="0"/>
              <a:t>All these digital capabilities come with  vulnerabilities </a:t>
            </a:r>
          </a:p>
          <a:p>
            <a:endParaRPr lang="en-US" dirty="0"/>
          </a:p>
        </p:txBody>
      </p:sp>
      <p:sp>
        <p:nvSpPr>
          <p:cNvPr id="4" name="Slide Number Placeholder 3"/>
          <p:cNvSpPr>
            <a:spLocks noGrp="1"/>
          </p:cNvSpPr>
          <p:nvPr>
            <p:ph type="sldNum" sz="quarter" idx="5"/>
          </p:nvPr>
        </p:nvSpPr>
        <p:spPr/>
        <p:txBody>
          <a:bodyPr/>
          <a:lstStyle/>
          <a:p>
            <a:fld id="{44591820-A75A-4393-ACD5-272853D235F1}" type="slidenum">
              <a:rPr lang="en-US" smtClean="0"/>
              <a:t>8</a:t>
            </a:fld>
            <a:endParaRPr lang="en-US" dirty="0"/>
          </a:p>
        </p:txBody>
      </p:sp>
    </p:spTree>
    <p:extLst>
      <p:ext uri="{BB962C8B-B14F-4D97-AF65-F5344CB8AC3E}">
        <p14:creationId xmlns:p14="http://schemas.microsoft.com/office/powerpoint/2010/main" val="29047762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Every Aspect of Modern Society requires digital infrastructure:</a:t>
            </a:r>
          </a:p>
          <a:p>
            <a:r>
              <a:rPr lang="en-US" dirty="0"/>
              <a:t> travel, logistics, healthcare, finance, education, retail</a:t>
            </a:r>
          </a:p>
          <a:p>
            <a:r>
              <a:rPr lang="en-US" dirty="0"/>
              <a:t>Civilian world has the vast majority since this is were the IP and $$$</a:t>
            </a:r>
          </a:p>
          <a:p>
            <a:r>
              <a:rPr lang="en-US" dirty="0"/>
              <a:t>Economies, Governance   </a:t>
            </a:r>
          </a:p>
        </p:txBody>
      </p:sp>
      <p:sp>
        <p:nvSpPr>
          <p:cNvPr id="4" name="Slide Number Placeholder 3"/>
          <p:cNvSpPr>
            <a:spLocks noGrp="1"/>
          </p:cNvSpPr>
          <p:nvPr>
            <p:ph type="sldNum" sz="quarter" idx="5"/>
          </p:nvPr>
        </p:nvSpPr>
        <p:spPr/>
        <p:txBody>
          <a:bodyPr/>
          <a:lstStyle/>
          <a:p>
            <a:fld id="{44591820-A75A-4393-ACD5-272853D235F1}" type="slidenum">
              <a:rPr lang="en-US" smtClean="0"/>
              <a:t>9</a:t>
            </a:fld>
            <a:endParaRPr lang="en-US" dirty="0"/>
          </a:p>
        </p:txBody>
      </p:sp>
    </p:spTree>
    <p:extLst>
      <p:ext uri="{BB962C8B-B14F-4D97-AF65-F5344CB8AC3E}">
        <p14:creationId xmlns:p14="http://schemas.microsoft.com/office/powerpoint/2010/main" val="27144056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t>"When you hear people arguing about data centers, they're often talking about electricity, water, and land use. But from a national security perspective, they're also talking about where the computing power for the AI economy will live."</a:t>
            </a:r>
          </a:p>
          <a:p>
            <a:endParaRPr lang="en-US" dirty="0"/>
          </a:p>
          <a:p>
            <a:r>
              <a:rPr lang="en-US" dirty="0"/>
              <a:t>https://foreignpolicy.com/2016/06/29/the-man-who-nailed-jello-to-the-wall-lu-wei-china-internet-czar-learns-how-to-tame-the-web/</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i="1" dirty="0">
                <a:solidFill>
                  <a:srgbClr val="242424"/>
                </a:solidFill>
                <a:effectLst/>
                <a:latin typeface="source-serif-pro"/>
              </a:rPr>
              <a:t>We know how much the internet has changed America, and we are already an open society. Think how much it will change China. There’s no question China has been trying to crack down on the internet. Well, good luck. That’s sort of like trying to nail Jello to the wall.  Bill Clinton March 8, 2000</a:t>
            </a:r>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44591820-A75A-4393-ACD5-272853D235F1}" type="slidenum">
              <a:rPr lang="en-US" smtClean="0"/>
              <a:t>10</a:t>
            </a:fld>
            <a:endParaRPr lang="en-US" dirty="0"/>
          </a:p>
        </p:txBody>
      </p:sp>
    </p:spTree>
    <p:extLst>
      <p:ext uri="{BB962C8B-B14F-4D97-AF65-F5344CB8AC3E}">
        <p14:creationId xmlns:p14="http://schemas.microsoft.com/office/powerpoint/2010/main" val="24627665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t>https://www.latimes.com/business/story/2025-12-30/southern-california-has-unlikely-ai-mecca-very-industrial-vernon</a:t>
            </a:r>
          </a:p>
        </p:txBody>
      </p:sp>
      <p:sp>
        <p:nvSpPr>
          <p:cNvPr id="4" name="Slide Number Placeholder 3"/>
          <p:cNvSpPr>
            <a:spLocks noGrp="1"/>
          </p:cNvSpPr>
          <p:nvPr>
            <p:ph type="sldNum" sz="quarter" idx="5"/>
          </p:nvPr>
        </p:nvSpPr>
        <p:spPr/>
        <p:txBody>
          <a:bodyPr/>
          <a:lstStyle/>
          <a:p>
            <a:fld id="{44591820-A75A-4393-ACD5-272853D235F1}" type="slidenum">
              <a:rPr lang="en-US" smtClean="0"/>
              <a:t>11</a:t>
            </a:fld>
            <a:endParaRPr lang="en-US" dirty="0"/>
          </a:p>
        </p:txBody>
      </p:sp>
    </p:spTree>
    <p:extLst>
      <p:ext uri="{BB962C8B-B14F-4D97-AF65-F5344CB8AC3E}">
        <p14:creationId xmlns:p14="http://schemas.microsoft.com/office/powerpoint/2010/main" val="10652498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[NOTES PAGE]"Almost every advanced AI chip in the world ultimately depends on one Dutch company. That's remarkable. We often think globalization makes systems more resilient because there are many suppliers, but in some of the most important technologies the opposite is true: there are only one or two suppliers. That creates both economic opportunity and strategic vulnerability.“</a:t>
            </a:r>
          </a:p>
          <a:p>
            <a:endParaRPr lang="en-US" dirty="0"/>
          </a:p>
          <a:p>
            <a:r>
              <a:rPr lang="en-US" dirty="0"/>
              <a:t>https://sg.finance.yahoo.com/news/asml-us-378-million-machines-093000549.html</a:t>
            </a:r>
          </a:p>
          <a:p>
            <a:endParaRPr lang="en-US" dirty="0"/>
          </a:p>
          <a:p>
            <a:r>
              <a:rPr lang="en-US" dirty="0"/>
              <a:t>https://www.tweaktown.com/news/99105/asml-rumored-to-charge-up-700-million-per-next-gen-hyper-na-euv-machine-by-2030/index.html</a:t>
            </a:r>
          </a:p>
          <a:p>
            <a:endParaRPr lang="en-US" dirty="0"/>
          </a:p>
          <a:p>
            <a:r>
              <a:rPr lang="en-US" dirty="0"/>
              <a:t>https://www.tweaktown.com/news/98185/intel-places-orders-to-secure-all-of-asmls-high-na-euv-machines-built-this-year/index.html</a:t>
            </a:r>
          </a:p>
        </p:txBody>
      </p:sp>
      <p:sp>
        <p:nvSpPr>
          <p:cNvPr id="4" name="Slide Number Placeholder 3"/>
          <p:cNvSpPr>
            <a:spLocks noGrp="1"/>
          </p:cNvSpPr>
          <p:nvPr>
            <p:ph type="sldNum" sz="quarter" idx="5"/>
          </p:nvPr>
        </p:nvSpPr>
        <p:spPr/>
        <p:txBody>
          <a:bodyPr/>
          <a:lstStyle/>
          <a:p>
            <a:fld id="{44591820-A75A-4393-ACD5-272853D235F1}" type="slidenum">
              <a:rPr lang="en-US" smtClean="0"/>
              <a:t>12</a:t>
            </a:fld>
            <a:endParaRPr lang="en-US" dirty="0"/>
          </a:p>
        </p:txBody>
      </p:sp>
    </p:spTree>
    <p:extLst>
      <p:ext uri="{BB962C8B-B14F-4D97-AF65-F5344CB8AC3E}">
        <p14:creationId xmlns:p14="http://schemas.microsoft.com/office/powerpoint/2010/main" val="2928996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t>https://sg.finance.yahoo.com/news/asml-us-378-million-machines-093000549.html</a:t>
            </a:r>
          </a:p>
        </p:txBody>
      </p:sp>
      <p:sp>
        <p:nvSpPr>
          <p:cNvPr id="4" name="Slide Number Placeholder 3"/>
          <p:cNvSpPr>
            <a:spLocks noGrp="1"/>
          </p:cNvSpPr>
          <p:nvPr>
            <p:ph type="sldNum" sz="quarter" idx="5"/>
          </p:nvPr>
        </p:nvSpPr>
        <p:spPr/>
        <p:txBody>
          <a:bodyPr/>
          <a:lstStyle/>
          <a:p>
            <a:fld id="{44591820-A75A-4393-ACD5-272853D235F1}" type="slidenum">
              <a:rPr lang="en-US" smtClean="0"/>
              <a:t>13</a:t>
            </a:fld>
            <a:endParaRPr lang="en-US" dirty="0"/>
          </a:p>
        </p:txBody>
      </p:sp>
    </p:spTree>
    <p:extLst>
      <p:ext uri="{BB962C8B-B14F-4D97-AF65-F5344CB8AC3E}">
        <p14:creationId xmlns:p14="http://schemas.microsoft.com/office/powerpoint/2010/main" val="39839419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2700" indent="0">
              <a:spcBef>
                <a:spcPts val="700"/>
              </a:spcBef>
              <a:buFont typeface="Arial"/>
              <a:buNone/>
              <a:tabLst>
                <a:tab pos="320040" algn="l"/>
                <a:tab pos="320675" algn="l"/>
              </a:tabLst>
            </a:pPr>
            <a:r>
              <a:rPr lang="en-US" sz="3200" dirty="0"/>
              <a:t>Cyberspace has erased the distinction between the battlefield and the home front. A foreign intelligence service no longer has to come to Washington to collect information. They can do it from anywhere in the world, against anyone connected to the people they're interested in. That's why your personal cybersecurity isn't just a personal issue—it contributes to your family's operational security.“</a:t>
            </a:r>
          </a:p>
          <a:p>
            <a:pPr marL="12700" indent="0">
              <a:spcBef>
                <a:spcPts val="700"/>
              </a:spcBef>
              <a:buFont typeface="Arial"/>
              <a:buNone/>
              <a:tabLst>
                <a:tab pos="320040" algn="l"/>
                <a:tab pos="320675" algn="l"/>
              </a:tabLst>
            </a:pPr>
            <a:endParaRPr lang="en-US" sz="3200" b="1" spc="-5" dirty="0">
              <a:cs typeface="Arial"/>
            </a:endParaRPr>
          </a:p>
          <a:p>
            <a:pPr marL="320040" indent="-307340">
              <a:spcBef>
                <a:spcPts val="700"/>
              </a:spcBef>
              <a:buFont typeface="Arial"/>
              <a:buChar char="•"/>
              <a:tabLst>
                <a:tab pos="320040" algn="l"/>
                <a:tab pos="320675" algn="l"/>
              </a:tabLst>
            </a:pPr>
            <a:r>
              <a:rPr lang="en-US" sz="3200" b="1" spc="-5" dirty="0">
                <a:cs typeface="Arial"/>
              </a:rPr>
              <a:t>Structured/Unstructured</a:t>
            </a:r>
            <a:r>
              <a:rPr lang="en-US" sz="3200" b="1" spc="5" dirty="0">
                <a:cs typeface="Arial"/>
              </a:rPr>
              <a:t> </a:t>
            </a:r>
            <a:r>
              <a:rPr lang="en-US" sz="3200" b="1" spc="-5" dirty="0">
                <a:cs typeface="Arial"/>
              </a:rPr>
              <a:t>Hackers</a:t>
            </a:r>
            <a:endParaRPr lang="en-US" sz="3200" dirty="0">
              <a:cs typeface="Arial"/>
            </a:endParaRPr>
          </a:p>
          <a:p>
            <a:pPr marL="320040" indent="-307340">
              <a:spcBef>
                <a:spcPts val="600"/>
              </a:spcBef>
              <a:buFont typeface="Arial"/>
              <a:buChar char="•"/>
              <a:tabLst>
                <a:tab pos="320040" algn="l"/>
                <a:tab pos="320675" algn="l"/>
              </a:tabLst>
            </a:pPr>
            <a:r>
              <a:rPr lang="en-US" sz="3200" b="1" spc="-5" dirty="0">
                <a:cs typeface="Arial"/>
              </a:rPr>
              <a:t>Hacktivists</a:t>
            </a:r>
            <a:endParaRPr lang="en-US" sz="3200" dirty="0">
              <a:cs typeface="Arial"/>
            </a:endParaRPr>
          </a:p>
          <a:p>
            <a:pPr marL="320040" indent="-307340">
              <a:spcBef>
                <a:spcPts val="600"/>
              </a:spcBef>
              <a:buFont typeface="Arial"/>
              <a:buChar char="•"/>
              <a:tabLst>
                <a:tab pos="320040" algn="l"/>
                <a:tab pos="320675" algn="l"/>
              </a:tabLst>
            </a:pPr>
            <a:r>
              <a:rPr lang="en-US" sz="3200" b="1" spc="-5" dirty="0">
                <a:cs typeface="Arial"/>
              </a:rPr>
              <a:t>Compromised or Disgruntled</a:t>
            </a:r>
            <a:r>
              <a:rPr lang="en-US" sz="3200" b="1" spc="15" dirty="0">
                <a:cs typeface="Arial"/>
              </a:rPr>
              <a:t> </a:t>
            </a:r>
            <a:r>
              <a:rPr lang="en-US" sz="3200" b="1" spc="-5" dirty="0">
                <a:cs typeface="Arial"/>
              </a:rPr>
              <a:t>Insiders</a:t>
            </a:r>
            <a:endParaRPr lang="en-US" sz="3200" dirty="0">
              <a:cs typeface="Arial"/>
            </a:endParaRPr>
          </a:p>
          <a:p>
            <a:pPr marL="320040" indent="-307340">
              <a:spcBef>
                <a:spcPts val="600"/>
              </a:spcBef>
              <a:buFont typeface="Arial"/>
              <a:buChar char="•"/>
              <a:tabLst>
                <a:tab pos="320040" algn="l"/>
                <a:tab pos="320675" algn="l"/>
              </a:tabLst>
            </a:pPr>
            <a:r>
              <a:rPr lang="en-US" sz="3200" b="1" spc="-5" dirty="0">
                <a:cs typeface="Arial"/>
              </a:rPr>
              <a:t>Petty criminals</a:t>
            </a:r>
            <a:endParaRPr lang="en-US" sz="3200" dirty="0">
              <a:cs typeface="Arial"/>
            </a:endParaRPr>
          </a:p>
          <a:p>
            <a:pPr marL="320040" indent="-307340">
              <a:spcBef>
                <a:spcPts val="600"/>
              </a:spcBef>
              <a:buFont typeface="Arial"/>
              <a:buChar char="•"/>
              <a:tabLst>
                <a:tab pos="320040" algn="l"/>
                <a:tab pos="320675" algn="l"/>
              </a:tabLst>
            </a:pPr>
            <a:r>
              <a:rPr lang="en-US" sz="3200" b="1" spc="-5" dirty="0">
                <a:cs typeface="Arial"/>
              </a:rPr>
              <a:t>Non-state</a:t>
            </a:r>
            <a:r>
              <a:rPr lang="en-US" sz="3200" b="1" spc="30" dirty="0">
                <a:cs typeface="Arial"/>
              </a:rPr>
              <a:t> </a:t>
            </a:r>
            <a:r>
              <a:rPr lang="en-US" sz="3200" b="1" spc="-5" dirty="0">
                <a:cs typeface="Arial"/>
              </a:rPr>
              <a:t>actors</a:t>
            </a:r>
            <a:endParaRPr lang="en-US" sz="3200" dirty="0">
              <a:cs typeface="Arial"/>
            </a:endParaRPr>
          </a:p>
          <a:p>
            <a:pPr marL="678180" lvl="1" indent="-255904">
              <a:spcBef>
                <a:spcPts val="505"/>
              </a:spcBef>
              <a:buFont typeface="Arial"/>
              <a:buChar char="–"/>
              <a:tabLst>
                <a:tab pos="678815" algn="l"/>
              </a:tabLst>
            </a:pPr>
            <a:r>
              <a:rPr lang="en-US" sz="2800" b="1" spc="-5" dirty="0">
                <a:cs typeface="Arial"/>
              </a:rPr>
              <a:t>Organized</a:t>
            </a:r>
            <a:r>
              <a:rPr lang="en-US" sz="2800" b="1" spc="-15" dirty="0">
                <a:cs typeface="Arial"/>
              </a:rPr>
              <a:t> </a:t>
            </a:r>
            <a:r>
              <a:rPr lang="en-US" sz="2800" b="1" spc="-5" dirty="0">
                <a:cs typeface="Arial"/>
              </a:rPr>
              <a:t>crime</a:t>
            </a:r>
            <a:endParaRPr lang="en-US" sz="2800" dirty="0">
              <a:cs typeface="Arial"/>
            </a:endParaRPr>
          </a:p>
          <a:p>
            <a:pPr marL="678180" lvl="1" indent="-255904">
              <a:spcBef>
                <a:spcPts val="500"/>
              </a:spcBef>
              <a:buFont typeface="Arial"/>
              <a:buChar char="–"/>
              <a:tabLst>
                <a:tab pos="678815" algn="l"/>
              </a:tabLst>
            </a:pPr>
            <a:r>
              <a:rPr lang="en-US" sz="2800" b="1" spc="-25" dirty="0">
                <a:cs typeface="Arial"/>
              </a:rPr>
              <a:t>Terrorists</a:t>
            </a:r>
          </a:p>
          <a:p>
            <a:pPr marL="678180" lvl="1" indent="-255904">
              <a:spcBef>
                <a:spcPts val="500"/>
              </a:spcBef>
              <a:buFont typeface="Arial"/>
              <a:buChar char="–"/>
              <a:tabLst>
                <a:tab pos="678815" algn="l"/>
              </a:tabLst>
            </a:pPr>
            <a:r>
              <a:rPr lang="en-US" sz="2800" b="1" spc="-25" dirty="0">
                <a:cs typeface="Arial"/>
              </a:rPr>
              <a:t>Freelance nationalists</a:t>
            </a:r>
            <a:endParaRPr lang="en-US" sz="2800" dirty="0">
              <a:cs typeface="Arial"/>
            </a:endParaRPr>
          </a:p>
          <a:p>
            <a:pPr marL="320040" indent="-307340">
              <a:spcBef>
                <a:spcPts val="590"/>
              </a:spcBef>
              <a:buFont typeface="Arial"/>
              <a:buChar char="•"/>
              <a:tabLst>
                <a:tab pos="320040" algn="l"/>
                <a:tab pos="320675" algn="l"/>
              </a:tabLst>
            </a:pPr>
            <a:r>
              <a:rPr lang="en-US" sz="3200" b="1" spc="-5" dirty="0">
                <a:cs typeface="Arial"/>
              </a:rPr>
              <a:t>Nation-states</a:t>
            </a:r>
            <a:endParaRPr lang="en-US" dirty="0"/>
          </a:p>
        </p:txBody>
      </p:sp>
      <p:sp>
        <p:nvSpPr>
          <p:cNvPr id="4" name="Slide Number Placeholder 3"/>
          <p:cNvSpPr>
            <a:spLocks noGrp="1"/>
          </p:cNvSpPr>
          <p:nvPr>
            <p:ph type="sldNum" sz="quarter" idx="5"/>
          </p:nvPr>
        </p:nvSpPr>
        <p:spPr/>
        <p:txBody>
          <a:bodyPr/>
          <a:lstStyle/>
          <a:p>
            <a:fld id="{44591820-A75A-4393-ACD5-272853D235F1}" type="slidenum">
              <a:rPr lang="en-US" smtClean="0"/>
              <a:t>14</a:t>
            </a:fld>
            <a:endParaRPr lang="en-US" dirty="0"/>
          </a:p>
        </p:txBody>
      </p:sp>
    </p:spTree>
    <p:extLst>
      <p:ext uri="{BB962C8B-B14F-4D97-AF65-F5344CB8AC3E}">
        <p14:creationId xmlns:p14="http://schemas.microsoft.com/office/powerpoint/2010/main" val="27880905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Image of the Canvas Breach </a:t>
            </a:r>
          </a:p>
        </p:txBody>
      </p:sp>
      <p:sp>
        <p:nvSpPr>
          <p:cNvPr id="4" name="Slide Number Placeholder 3"/>
          <p:cNvSpPr>
            <a:spLocks noGrp="1"/>
          </p:cNvSpPr>
          <p:nvPr>
            <p:ph type="sldNum" sz="quarter" idx="5"/>
          </p:nvPr>
        </p:nvSpPr>
        <p:spPr/>
        <p:txBody>
          <a:bodyPr/>
          <a:lstStyle/>
          <a:p>
            <a:fld id="{44591820-A75A-4393-ACD5-272853D235F1}" type="slidenum">
              <a:rPr lang="en-US" smtClean="0"/>
              <a:t>15</a:t>
            </a:fld>
            <a:endParaRPr lang="en-US" dirty="0"/>
          </a:p>
        </p:txBody>
      </p:sp>
    </p:spTree>
    <p:extLst>
      <p:ext uri="{BB962C8B-B14F-4D97-AF65-F5344CB8AC3E}">
        <p14:creationId xmlns:p14="http://schemas.microsoft.com/office/powerpoint/2010/main" val="407128010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524000" y="1122363"/>
            <a:ext cx="9144000" cy="2387600"/>
          </a:xfrm>
        </p:spPr>
        <p:txBody>
          <a:bodyPr anchor="b"/>
          <a:lstStyle>
            <a:lvl1pPr algn="ctr">
              <a:defRPr sz="6000">
                <a:solidFill>
                  <a:schemeClr val="tx1"/>
                </a:solidFill>
              </a:defRPr>
            </a:lvl1pPr>
          </a:lstStyle>
          <a:p>
            <a:r>
              <a:rPr lang="en-US" dirty="0"/>
              <a:t>Click to edit </a:t>
            </a:r>
            <a:br>
              <a:rPr lang="en-US" dirty="0"/>
            </a:br>
            <a:r>
              <a:rPr lang="en-US" dirty="0"/>
              <a:t>Master title style</a:t>
            </a:r>
          </a:p>
        </p:txBody>
      </p:sp>
      <p:sp>
        <p:nvSpPr>
          <p:cNvPr id="3" name="Subtitle 2"/>
          <p:cNvSpPr>
            <a:spLocks noGrp="1"/>
          </p:cNvSpPr>
          <p:nvPr>
            <p:ph type="subTitle" idx="1" hasCustomPrompt="1"/>
          </p:nvPr>
        </p:nvSpPr>
        <p:spPr>
          <a:xfrm>
            <a:off x="1524000" y="3937708"/>
            <a:ext cx="9144000" cy="1320091"/>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Presenter Name, Position, Place, and Date</a:t>
            </a:r>
          </a:p>
        </p:txBody>
      </p:sp>
      <p:sp>
        <p:nvSpPr>
          <p:cNvPr id="4" name="Date Placeholder 3"/>
          <p:cNvSpPr>
            <a:spLocks noGrp="1"/>
          </p:cNvSpPr>
          <p:nvPr>
            <p:ph type="dt" sz="half" idx="10"/>
          </p:nvPr>
        </p:nvSpPr>
        <p:spPr/>
        <p:txBody>
          <a:bodyPr/>
          <a:lstStyle/>
          <a:p>
            <a:fld id="{BC982E33-2DE0-44D2-84E2-05D79C52B69F}" type="datetime1">
              <a:rPr lang="en-US" smtClean="0"/>
              <a:t>8/10/2026</a:t>
            </a:fld>
            <a:endParaRPr lang="en-US" dirty="0"/>
          </a:p>
        </p:txBody>
      </p:sp>
      <p:sp>
        <p:nvSpPr>
          <p:cNvPr id="5" name="Footer Placeholder 4"/>
          <p:cNvSpPr>
            <a:spLocks noGrp="1"/>
          </p:cNvSpPr>
          <p:nvPr>
            <p:ph type="ftr" sz="quarter" idx="11"/>
          </p:nvPr>
        </p:nvSpPr>
        <p:spPr>
          <a:xfrm>
            <a:off x="4038600" y="6474326"/>
            <a:ext cx="4114800" cy="365125"/>
          </a:xfrm>
          <a:prstGeom prst="rect">
            <a:avLst/>
          </a:prstGeom>
        </p:spPr>
        <p:txBody>
          <a:bodyPr/>
          <a:lstStyle/>
          <a:p>
            <a:r>
              <a:rPr lang="en-US" dirty="0"/>
              <a:t>UNCLASSIFIED</a:t>
            </a:r>
          </a:p>
        </p:txBody>
      </p:sp>
      <p:sp>
        <p:nvSpPr>
          <p:cNvPr id="6" name="Slide Number Placeholder 5"/>
          <p:cNvSpPr>
            <a:spLocks noGrp="1"/>
          </p:cNvSpPr>
          <p:nvPr>
            <p:ph type="sldNum" sz="quarter" idx="12"/>
          </p:nvPr>
        </p:nvSpPr>
        <p:spPr/>
        <p:txBody>
          <a:bodyPr/>
          <a:lstStyle/>
          <a:p>
            <a:fld id="{4A6AB837-5351-445D-9E73-5A8F5ACBEEB2}" type="slidenum">
              <a:rPr lang="en-US" smtClean="0"/>
              <a:t>‹#›</a:t>
            </a:fld>
            <a:endParaRPr lang="en-US" dirty="0"/>
          </a:p>
        </p:txBody>
      </p:sp>
      <p:grpSp>
        <p:nvGrpSpPr>
          <p:cNvPr id="8" name="Group 7"/>
          <p:cNvGrpSpPr/>
          <p:nvPr userDrawn="1"/>
        </p:nvGrpSpPr>
        <p:grpSpPr>
          <a:xfrm>
            <a:off x="0" y="919443"/>
            <a:ext cx="12202002" cy="346588"/>
            <a:chOff x="0" y="919443"/>
            <a:chExt cx="12202002" cy="346588"/>
          </a:xfrm>
        </p:grpSpPr>
        <p:grpSp>
          <p:nvGrpSpPr>
            <p:cNvPr id="9" name="Group 8"/>
            <p:cNvGrpSpPr/>
            <p:nvPr userDrawn="1"/>
          </p:nvGrpSpPr>
          <p:grpSpPr>
            <a:xfrm>
              <a:off x="0" y="1024270"/>
              <a:ext cx="10290607" cy="134103"/>
              <a:chOff x="-9860" y="971749"/>
              <a:chExt cx="1284084" cy="91438"/>
            </a:xfrm>
          </p:grpSpPr>
          <p:sp>
            <p:nvSpPr>
              <p:cNvPr id="11" name="Rectangle 10"/>
              <p:cNvSpPr/>
              <p:nvPr userDrawn="1"/>
            </p:nvSpPr>
            <p:spPr>
              <a:xfrm>
                <a:off x="-9859" y="971749"/>
                <a:ext cx="1284083" cy="45719"/>
              </a:xfrm>
              <a:prstGeom prst="rect">
                <a:avLst/>
              </a:prstGeom>
              <a:solidFill>
                <a:srgbClr val="FFFF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2" name="Rectangle 11"/>
              <p:cNvSpPr/>
              <p:nvPr userDrawn="1"/>
            </p:nvSpPr>
            <p:spPr>
              <a:xfrm>
                <a:off x="-9860" y="1017468"/>
                <a:ext cx="1284083" cy="45719"/>
              </a:xfrm>
              <a:prstGeom prst="rect">
                <a:avLst/>
              </a:prstGeom>
              <a:solidFill>
                <a:srgbClr val="7030A0"/>
              </a:soli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pic>
          <p:nvPicPr>
            <p:cNvPr id="10" name="Picture 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10957006" y="21034"/>
              <a:ext cx="346588" cy="2143405"/>
            </a:xfrm>
            <a:prstGeom prst="rect">
              <a:avLst/>
            </a:prstGeom>
          </p:spPr>
        </p:pic>
      </p:grpSp>
      <p:sp>
        <p:nvSpPr>
          <p:cNvPr id="13" name="Title 1"/>
          <p:cNvSpPr txBox="1">
            <a:spLocks/>
          </p:cNvSpPr>
          <p:nvPr userDrawn="1"/>
        </p:nvSpPr>
        <p:spPr>
          <a:xfrm>
            <a:off x="1529542" y="-2381"/>
            <a:ext cx="9127374" cy="1165518"/>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4800" kern="1200">
                <a:solidFill>
                  <a:schemeClr val="bg1"/>
                </a:solidFill>
                <a:latin typeface="+mn-lt"/>
                <a:ea typeface="+mj-ea"/>
                <a:cs typeface="+mj-cs"/>
              </a:defRPr>
            </a:lvl1pPr>
          </a:lstStyle>
          <a:p>
            <a:endParaRPr lang="en-US" dirty="0"/>
          </a:p>
        </p:txBody>
      </p:sp>
    </p:spTree>
    <p:extLst>
      <p:ext uri="{BB962C8B-B14F-4D97-AF65-F5344CB8AC3E}">
        <p14:creationId xmlns:p14="http://schemas.microsoft.com/office/powerpoint/2010/main" val="23469577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190500" y="1343024"/>
            <a:ext cx="11772900" cy="5013325"/>
          </a:xfrm>
        </p:spPr>
        <p:txBody>
          <a:bodyPr>
            <a:normAutofit/>
          </a:bodyPr>
          <a:lstStyle>
            <a:lvl1pPr marL="342900" marR="0" indent="-342900" algn="l" defTabSz="457200" rtl="0" eaLnBrk="1" fontAlgn="auto" latinLnBrk="0" hangingPunct="1">
              <a:lnSpc>
                <a:spcPct val="100000"/>
              </a:lnSpc>
              <a:spcBef>
                <a:spcPct val="20000"/>
              </a:spcBef>
              <a:spcAft>
                <a:spcPts val="0"/>
              </a:spcAft>
              <a:buClrTx/>
              <a:buSzTx/>
              <a:buFont typeface="Arial"/>
              <a:buChar char="•"/>
              <a:tabLst/>
              <a:defRPr sz="3200"/>
            </a:lvl1pPr>
            <a:lvl2pPr marL="742950" marR="0" indent="-285750" algn="l" defTabSz="457200" rtl="0" eaLnBrk="1" fontAlgn="auto" latinLnBrk="0" hangingPunct="1">
              <a:lnSpc>
                <a:spcPct val="100000"/>
              </a:lnSpc>
              <a:spcBef>
                <a:spcPct val="20000"/>
              </a:spcBef>
              <a:spcAft>
                <a:spcPts val="0"/>
              </a:spcAft>
              <a:buClrTx/>
              <a:buSzTx/>
              <a:buFont typeface="Arial"/>
              <a:buChar char="–"/>
              <a:tabLst/>
              <a:defRPr sz="2800"/>
            </a:lvl2pPr>
            <a:lvl3pPr marL="1143000" marR="0" indent="-228600" algn="l" defTabSz="457200" rtl="0" eaLnBrk="1" fontAlgn="auto" latinLnBrk="0" hangingPunct="1">
              <a:lnSpc>
                <a:spcPct val="100000"/>
              </a:lnSpc>
              <a:spcBef>
                <a:spcPct val="20000"/>
              </a:spcBef>
              <a:spcAft>
                <a:spcPts val="0"/>
              </a:spcAft>
              <a:buClrTx/>
              <a:buSzTx/>
              <a:buFont typeface="Arial"/>
              <a:buChar char="•"/>
              <a:tabLst/>
              <a:defRPr sz="2800"/>
            </a:lvl3pPr>
            <a:lvl4pPr marL="1600200" marR="0" indent="-228600" algn="l" defTabSz="457200" rtl="0" eaLnBrk="1" fontAlgn="auto" latinLnBrk="0" hangingPunct="1">
              <a:lnSpc>
                <a:spcPct val="100000"/>
              </a:lnSpc>
              <a:spcBef>
                <a:spcPct val="20000"/>
              </a:spcBef>
              <a:spcAft>
                <a:spcPts val="0"/>
              </a:spcAft>
              <a:buClrTx/>
              <a:buSzTx/>
              <a:buFont typeface="Arial"/>
              <a:buChar char="–"/>
              <a:tabLst/>
              <a:defRPr sz="2800"/>
            </a:lvl4pPr>
            <a:lvl5pPr marL="2057400" marR="0" indent="-228600" algn="l" defTabSz="457200" rtl="0" eaLnBrk="1" fontAlgn="auto" latinLnBrk="0" hangingPunct="1">
              <a:lnSpc>
                <a:spcPct val="100000"/>
              </a:lnSpc>
              <a:spcBef>
                <a:spcPct val="20000"/>
              </a:spcBef>
              <a:spcAft>
                <a:spcPts val="0"/>
              </a:spcAft>
              <a:buClrTx/>
              <a:buSzTx/>
              <a:buFont typeface="Arial"/>
              <a:buChar char="»"/>
              <a:tabLst/>
              <a:defRPr sz="2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494474A1-1C6E-4848-90FD-5AE9171B730D}" type="datetime1">
              <a:rPr lang="en-US" smtClean="0"/>
              <a:t>8/10/2026</a:t>
            </a:fld>
            <a:endParaRPr lang="en-US" dirty="0"/>
          </a:p>
        </p:txBody>
      </p:sp>
      <p:sp>
        <p:nvSpPr>
          <p:cNvPr id="5" name="Footer Placeholder 4"/>
          <p:cNvSpPr>
            <a:spLocks noGrp="1"/>
          </p:cNvSpPr>
          <p:nvPr>
            <p:ph type="ftr" sz="quarter" idx="11"/>
          </p:nvPr>
        </p:nvSpPr>
        <p:spPr>
          <a:xfrm>
            <a:off x="4038600" y="6474326"/>
            <a:ext cx="4114800" cy="365125"/>
          </a:xfrm>
          <a:prstGeom prst="rect">
            <a:avLst/>
          </a:prstGeom>
        </p:spPr>
        <p:txBody>
          <a:bodyPr/>
          <a:lstStyle/>
          <a:p>
            <a:r>
              <a:rPr lang="en-US" dirty="0"/>
              <a:t>UNCLASSIFIED</a:t>
            </a:r>
          </a:p>
        </p:txBody>
      </p:sp>
      <p:sp>
        <p:nvSpPr>
          <p:cNvPr id="6" name="Slide Number Placeholder 5"/>
          <p:cNvSpPr>
            <a:spLocks noGrp="1"/>
          </p:cNvSpPr>
          <p:nvPr>
            <p:ph type="sldNum" sz="quarter" idx="12"/>
          </p:nvPr>
        </p:nvSpPr>
        <p:spPr/>
        <p:txBody>
          <a:bodyPr/>
          <a:lstStyle/>
          <a:p>
            <a:fld id="{4A6AB837-5351-445D-9E73-5A8F5ACBEEB2}" type="slidenum">
              <a:rPr lang="en-US" smtClean="0"/>
              <a:t>‹#›</a:t>
            </a:fld>
            <a:endParaRPr lang="en-US" dirty="0"/>
          </a:p>
        </p:txBody>
      </p:sp>
    </p:spTree>
    <p:extLst>
      <p:ext uri="{BB962C8B-B14F-4D97-AF65-F5344CB8AC3E}">
        <p14:creationId xmlns:p14="http://schemas.microsoft.com/office/powerpoint/2010/main" val="42846964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290946" y="1207338"/>
            <a:ext cx="570663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90946" y="2031250"/>
            <a:ext cx="570663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093228" y="1207338"/>
            <a:ext cx="5262159"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093229" y="2031250"/>
            <a:ext cx="5734734"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CD194CD9-4F40-40EE-892A-21537647893A}" type="datetime1">
              <a:rPr lang="en-US" smtClean="0"/>
              <a:t>8/10/2026</a:t>
            </a:fld>
            <a:endParaRPr lang="en-US" dirty="0"/>
          </a:p>
        </p:txBody>
      </p:sp>
      <p:sp>
        <p:nvSpPr>
          <p:cNvPr id="8" name="Footer Placeholder 7"/>
          <p:cNvSpPr>
            <a:spLocks noGrp="1"/>
          </p:cNvSpPr>
          <p:nvPr>
            <p:ph type="ftr" sz="quarter" idx="11"/>
          </p:nvPr>
        </p:nvSpPr>
        <p:spPr>
          <a:xfrm>
            <a:off x="4038600" y="6474326"/>
            <a:ext cx="4114800" cy="365125"/>
          </a:xfrm>
          <a:prstGeom prst="rect">
            <a:avLst/>
          </a:prstGeom>
        </p:spPr>
        <p:txBody>
          <a:bodyPr/>
          <a:lstStyle/>
          <a:p>
            <a:r>
              <a:rPr lang="en-US" dirty="0"/>
              <a:t>UNCLASSIFIED</a:t>
            </a:r>
          </a:p>
        </p:txBody>
      </p:sp>
      <p:sp>
        <p:nvSpPr>
          <p:cNvPr id="9" name="Slide Number Placeholder 8"/>
          <p:cNvSpPr>
            <a:spLocks noGrp="1"/>
          </p:cNvSpPr>
          <p:nvPr>
            <p:ph type="sldNum" sz="quarter" idx="12"/>
          </p:nvPr>
        </p:nvSpPr>
        <p:spPr/>
        <p:txBody>
          <a:bodyPr/>
          <a:lstStyle/>
          <a:p>
            <a:fld id="{4A6AB837-5351-445D-9E73-5A8F5ACBEEB2}" type="slidenum">
              <a:rPr lang="en-US" smtClean="0"/>
              <a:t>‹#›</a:t>
            </a:fld>
            <a:endParaRPr lang="en-US" dirty="0"/>
          </a:p>
        </p:txBody>
      </p:sp>
      <p:sp>
        <p:nvSpPr>
          <p:cNvPr id="10" name="Title Placeholder 1"/>
          <p:cNvSpPr>
            <a:spLocks noGrp="1"/>
          </p:cNvSpPr>
          <p:nvPr>
            <p:ph type="title"/>
          </p:nvPr>
        </p:nvSpPr>
        <p:spPr>
          <a:xfrm>
            <a:off x="1529542" y="-2381"/>
            <a:ext cx="9127374" cy="1165518"/>
          </a:xfrm>
          <a:prstGeom prst="rect">
            <a:avLst/>
          </a:prstGeom>
        </p:spPr>
        <p:txBody>
          <a:bodyPr vert="horz" lIns="91440" tIns="45720" rIns="91440" bIns="45720" rtlCol="0" anchor="ctr">
            <a:normAutofit/>
          </a:bodyPr>
          <a:lstStyle/>
          <a:p>
            <a:r>
              <a:rPr lang="en-US" dirty="0"/>
              <a:t>Click to edit Master title style</a:t>
            </a:r>
          </a:p>
        </p:txBody>
      </p:sp>
    </p:spTree>
    <p:extLst>
      <p:ext uri="{BB962C8B-B14F-4D97-AF65-F5344CB8AC3E}">
        <p14:creationId xmlns:p14="http://schemas.microsoft.com/office/powerpoint/2010/main" val="216942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EA50B69-EC43-9978-6FF6-6FD6716CC325}"/>
              </a:ext>
            </a:extLst>
          </p:cNvPr>
          <p:cNvSpPr>
            <a:spLocks noGrp="1"/>
          </p:cNvSpPr>
          <p:nvPr>
            <p:ph type="dt" sz="half" idx="10"/>
          </p:nvPr>
        </p:nvSpPr>
        <p:spPr/>
        <p:txBody>
          <a:bodyPr/>
          <a:lstStyle/>
          <a:p>
            <a:fld id="{2E744E97-1E2D-4E0C-BCED-4ACA09E30963}" type="datetimeFigureOut">
              <a:rPr lang="en-US" smtClean="0"/>
              <a:t>8/10/2026</a:t>
            </a:fld>
            <a:endParaRPr lang="en-US"/>
          </a:p>
        </p:txBody>
      </p:sp>
      <p:sp>
        <p:nvSpPr>
          <p:cNvPr id="3" name="Footer Placeholder 2">
            <a:extLst>
              <a:ext uri="{FF2B5EF4-FFF2-40B4-BE49-F238E27FC236}">
                <a16:creationId xmlns:a16="http://schemas.microsoft.com/office/drawing/2014/main" id="{3AE6E535-3429-6547-0C23-5717FCD447A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92E8EDF-6BFE-4A89-DC93-523DD52EB560}"/>
              </a:ext>
            </a:extLst>
          </p:cNvPr>
          <p:cNvSpPr>
            <a:spLocks noGrp="1"/>
          </p:cNvSpPr>
          <p:nvPr>
            <p:ph type="sldNum" sz="quarter" idx="12"/>
          </p:nvPr>
        </p:nvSpPr>
        <p:spPr/>
        <p:txBody>
          <a:bodyPr/>
          <a:lstStyle/>
          <a:p>
            <a:fld id="{BB9491FF-4E5D-4B09-A1E8-4942E2CCCA95}" type="slidenum">
              <a:rPr lang="en-US" smtClean="0"/>
              <a:t>‹#›</a:t>
            </a:fld>
            <a:endParaRPr lang="en-US"/>
          </a:p>
        </p:txBody>
      </p:sp>
    </p:spTree>
    <p:extLst>
      <p:ext uri="{BB962C8B-B14F-4D97-AF65-F5344CB8AC3E}">
        <p14:creationId xmlns:p14="http://schemas.microsoft.com/office/powerpoint/2010/main" val="38752633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CA343A3-0057-4C77-8996-DB6CCF1161F6}" type="datetime1">
              <a:rPr lang="en-US" smtClean="0"/>
              <a:t>8/10/2026</a:t>
            </a:fld>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6AB837-5351-445D-9E73-5A8F5ACBEEB2}" type="slidenum">
              <a:rPr lang="en-US" smtClean="0"/>
              <a:t>‹#›</a:t>
            </a:fld>
            <a:endParaRPr lang="en-US" dirty="0"/>
          </a:p>
        </p:txBody>
      </p:sp>
      <p:sp>
        <p:nvSpPr>
          <p:cNvPr id="7" name="Rectangle 6"/>
          <p:cNvSpPr/>
          <p:nvPr userDrawn="1"/>
        </p:nvSpPr>
        <p:spPr>
          <a:xfrm>
            <a:off x="0" y="-1"/>
            <a:ext cx="12192000" cy="1093787"/>
          </a:xfrm>
          <a:prstGeom prst="rect">
            <a:avLst/>
          </a:pr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userDrawn="1">
            <p:ph type="title"/>
          </p:nvPr>
        </p:nvSpPr>
        <p:spPr>
          <a:xfrm>
            <a:off x="1529542" y="-2381"/>
            <a:ext cx="9127374" cy="1165518"/>
          </a:xfrm>
          <a:prstGeom prst="rect">
            <a:avLst/>
          </a:prstGeom>
        </p:spPr>
        <p:txBody>
          <a:bodyPr vert="horz" lIns="91440" tIns="45720" rIns="91440" bIns="45720" rtlCol="0" anchor="ctr">
            <a:normAutofit/>
          </a:bodyPr>
          <a:lstStyle/>
          <a:p>
            <a:r>
              <a:rPr lang="en-US" dirty="0"/>
              <a:t>Click to edit Master title style</a:t>
            </a:r>
          </a:p>
        </p:txBody>
      </p:sp>
      <p:pic>
        <p:nvPicPr>
          <p:cNvPr id="16" name="Picture 15"/>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11238807" y="80136"/>
            <a:ext cx="860397" cy="860397"/>
          </a:xfrm>
          <a:prstGeom prst="rect">
            <a:avLst/>
          </a:prstGeom>
        </p:spPr>
      </p:pic>
      <p:pic>
        <p:nvPicPr>
          <p:cNvPr id="18" name="Picture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3221" y="59236"/>
            <a:ext cx="724138" cy="919078"/>
          </a:xfrm>
          <a:prstGeom prst="rect">
            <a:avLst/>
          </a:prstGeom>
        </p:spPr>
      </p:pic>
      <p:grpSp>
        <p:nvGrpSpPr>
          <p:cNvPr id="20" name="Group 19"/>
          <p:cNvGrpSpPr/>
          <p:nvPr userDrawn="1"/>
        </p:nvGrpSpPr>
        <p:grpSpPr>
          <a:xfrm>
            <a:off x="-38100" y="919443"/>
            <a:ext cx="12230578" cy="346588"/>
            <a:chOff x="0" y="919443"/>
            <a:chExt cx="12192477" cy="346588"/>
          </a:xfrm>
          <a:effectLst>
            <a:outerShdw blurRad="50800" dist="38100" dir="5400000" algn="t" rotWithShape="0">
              <a:prstClr val="black">
                <a:alpha val="40000"/>
              </a:prstClr>
            </a:outerShdw>
          </a:effectLst>
        </p:grpSpPr>
        <p:grpSp>
          <p:nvGrpSpPr>
            <p:cNvPr id="9" name="Group 8"/>
            <p:cNvGrpSpPr/>
            <p:nvPr userDrawn="1"/>
          </p:nvGrpSpPr>
          <p:grpSpPr>
            <a:xfrm>
              <a:off x="0" y="1024270"/>
              <a:ext cx="10290608" cy="134103"/>
              <a:chOff x="-9860" y="971749"/>
              <a:chExt cx="1284084" cy="91435"/>
            </a:xfrm>
          </p:grpSpPr>
          <p:sp>
            <p:nvSpPr>
              <p:cNvPr id="11" name="Rectangle 10"/>
              <p:cNvSpPr/>
              <p:nvPr userDrawn="1"/>
            </p:nvSpPr>
            <p:spPr>
              <a:xfrm>
                <a:off x="-9859" y="971749"/>
                <a:ext cx="1284083" cy="45719"/>
              </a:xfrm>
              <a:prstGeom prst="rect">
                <a:avLst/>
              </a:prstGeom>
              <a:solidFill>
                <a:srgbClr val="FFFF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2" name="Rectangle 11"/>
              <p:cNvSpPr/>
              <p:nvPr userDrawn="1"/>
            </p:nvSpPr>
            <p:spPr>
              <a:xfrm>
                <a:off x="-9860" y="1017465"/>
                <a:ext cx="1284083" cy="45719"/>
              </a:xfrm>
              <a:prstGeom prst="rect">
                <a:avLst/>
              </a:prstGeom>
              <a:solidFill>
                <a:srgbClr val="7030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pic>
          <p:nvPicPr>
            <p:cNvPr id="19" name="Picture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5400000">
              <a:off x="10947481" y="21034"/>
              <a:ext cx="346588" cy="2143405"/>
            </a:xfrm>
            <a:prstGeom prst="rect">
              <a:avLst/>
            </a:prstGeom>
            <a:effectLst/>
          </p:spPr>
        </p:pic>
      </p:grpSp>
      <p:sp>
        <p:nvSpPr>
          <p:cNvPr id="21" name="TextBox 20"/>
          <p:cNvSpPr txBox="1"/>
          <p:nvPr userDrawn="1"/>
        </p:nvSpPr>
        <p:spPr>
          <a:xfrm>
            <a:off x="4439342" y="6598057"/>
            <a:ext cx="3313315" cy="276999"/>
          </a:xfrm>
          <a:prstGeom prst="rect">
            <a:avLst/>
          </a:prstGeom>
          <a:noFill/>
        </p:spPr>
        <p:txBody>
          <a:bodyPr wrap="square" rtlCol="0">
            <a:spAutoFit/>
          </a:bodyPr>
          <a:lstStyle/>
          <a:p>
            <a:pPr algn="ctr"/>
            <a:r>
              <a:rPr lang="en-US" sz="1200" b="1" dirty="0">
                <a:solidFill>
                  <a:schemeClr val="bg1">
                    <a:lumMod val="85000"/>
                  </a:schemeClr>
                </a:solidFill>
              </a:rPr>
              <a:t>UNCLASSIFIED</a:t>
            </a:r>
          </a:p>
        </p:txBody>
      </p:sp>
    </p:spTree>
    <p:extLst>
      <p:ext uri="{BB962C8B-B14F-4D97-AF65-F5344CB8AC3E}">
        <p14:creationId xmlns:p14="http://schemas.microsoft.com/office/powerpoint/2010/main" val="142004534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ctr" defTabSz="914400" rtl="0" eaLnBrk="1" latinLnBrk="0" hangingPunct="1">
        <a:lnSpc>
          <a:spcPct val="90000"/>
        </a:lnSpc>
        <a:spcBef>
          <a:spcPct val="0"/>
        </a:spcBef>
        <a:buNone/>
        <a:defRPr sz="4800" kern="1200">
          <a:solidFill>
            <a:schemeClr val="bg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28.jpeg"/><Relationship Id="rId4" Type="http://schemas.openxmlformats.org/officeDocument/2006/relationships/image" Target="../media/image27.jpeg"/></Relationships>
</file>

<file path=ppt/slides/_rels/slide1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36.jpeg"/><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jpeg"/></Relationships>
</file>

<file path=ppt/slides/_rels/slide1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17.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41.jpe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youtu.be/YTrBz6Z5c0E?t=688" TargetMode="External"/><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jpeg"/><Relationship Id="rId7" Type="http://schemas.openxmlformats.org/officeDocument/2006/relationships/image" Target="../media/image14.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jpeg"/><Relationship Id="rId4" Type="http://schemas.openxmlformats.org/officeDocument/2006/relationships/image" Target="../media/image11.jpeg"/></Relationships>
</file>

<file path=ppt/slides/_rels/slide9.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image" Target="../media/image16.jpeg"/><Relationship Id="rId7" Type="http://schemas.openxmlformats.org/officeDocument/2006/relationships/image" Target="../media/image20.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9.jpeg"/><Relationship Id="rId11" Type="http://schemas.openxmlformats.org/officeDocument/2006/relationships/image" Target="../media/image24.jpeg"/><Relationship Id="rId5" Type="http://schemas.openxmlformats.org/officeDocument/2006/relationships/image" Target="../media/image18.jpeg"/><Relationship Id="rId10" Type="http://schemas.openxmlformats.org/officeDocument/2006/relationships/image" Target="../media/image23.jpeg"/><Relationship Id="rId4" Type="http://schemas.openxmlformats.org/officeDocument/2006/relationships/image" Target="../media/image17.jpeg"/><Relationship Id="rId9" Type="http://schemas.openxmlformats.org/officeDocument/2006/relationships/image" Target="../media/image2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780389" y="1285755"/>
            <a:ext cx="3065172" cy="3065172"/>
          </a:xfrm>
          <a:prstGeom prst="rect">
            <a:avLst/>
          </a:prstGeom>
          <a:effectLst>
            <a:outerShdw blurRad="127000" sx="107000" sy="107000" algn="ctr" rotWithShape="0">
              <a:prstClr val="black">
                <a:alpha val="73000"/>
              </a:prstClr>
            </a:outerShdw>
          </a:effectLst>
        </p:spPr>
      </p:pic>
      <p:sp>
        <p:nvSpPr>
          <p:cNvPr id="7" name="TextBox 6"/>
          <p:cNvSpPr txBox="1"/>
          <p:nvPr/>
        </p:nvSpPr>
        <p:spPr>
          <a:xfrm>
            <a:off x="-38100" y="4498032"/>
            <a:ext cx="12192000" cy="1569660"/>
          </a:xfrm>
          <a:prstGeom prst="rect">
            <a:avLst/>
          </a:prstGeom>
          <a:noFill/>
        </p:spPr>
        <p:txBody>
          <a:bodyPr wrap="square" rtlCol="0">
            <a:spAutoFit/>
          </a:bodyPr>
          <a:lstStyle/>
          <a:p>
            <a:pPr algn="ctr"/>
            <a:r>
              <a:rPr lang="en-US" sz="2400" b="1" dirty="0">
                <a:effectLst>
                  <a:glow rad="127000">
                    <a:schemeClr val="bg1"/>
                  </a:glow>
                </a:effectLst>
              </a:rPr>
              <a:t>Cyber, Cyber Security and the AI Future</a:t>
            </a:r>
          </a:p>
          <a:p>
            <a:pPr algn="ctr"/>
            <a:r>
              <a:rPr lang="en-US" sz="2400" b="1" dirty="0">
                <a:effectLst>
                  <a:glow rad="127000">
                    <a:schemeClr val="bg1"/>
                  </a:glow>
                </a:effectLst>
              </a:rPr>
              <a:t>Professor &amp; Associate Dean of Joint Warfighting</a:t>
            </a:r>
          </a:p>
          <a:p>
            <a:pPr algn="ctr"/>
            <a:r>
              <a:rPr lang="en-US" sz="2400" b="1" dirty="0">
                <a:effectLst>
                  <a:glow rad="127000">
                    <a:schemeClr val="bg1"/>
                  </a:glow>
                </a:effectLst>
              </a:rPr>
              <a:t>Matt Easley, PhD </a:t>
            </a:r>
          </a:p>
          <a:p>
            <a:pPr algn="ctr"/>
            <a:r>
              <a:rPr lang="en-US" sz="2400" b="1">
                <a:effectLst>
                  <a:glow rad="127000">
                    <a:schemeClr val="bg1"/>
                  </a:glow>
                </a:effectLst>
              </a:rPr>
              <a:t>13 </a:t>
            </a:r>
            <a:r>
              <a:rPr lang="en-US" sz="2400" b="1" dirty="0">
                <a:effectLst>
                  <a:glow rad="127000">
                    <a:schemeClr val="bg1"/>
                  </a:glow>
                </a:effectLst>
              </a:rPr>
              <a:t>August 2026</a:t>
            </a:r>
          </a:p>
        </p:txBody>
      </p:sp>
      <p:grpSp>
        <p:nvGrpSpPr>
          <p:cNvPr id="5" name="Group 4"/>
          <p:cNvGrpSpPr/>
          <p:nvPr/>
        </p:nvGrpSpPr>
        <p:grpSpPr>
          <a:xfrm>
            <a:off x="-38100" y="919443"/>
            <a:ext cx="12230577" cy="346588"/>
            <a:chOff x="0" y="919443"/>
            <a:chExt cx="12192477" cy="346588"/>
          </a:xfrm>
          <a:effectLst>
            <a:outerShdw blurRad="50800" dist="38100" dir="5400000" algn="t" rotWithShape="0">
              <a:prstClr val="black">
                <a:alpha val="40000"/>
              </a:prstClr>
            </a:outerShdw>
          </a:effectLst>
        </p:grpSpPr>
        <p:grpSp>
          <p:nvGrpSpPr>
            <p:cNvPr id="8" name="Group 7"/>
            <p:cNvGrpSpPr/>
            <p:nvPr userDrawn="1"/>
          </p:nvGrpSpPr>
          <p:grpSpPr>
            <a:xfrm>
              <a:off x="0" y="1024270"/>
              <a:ext cx="10290607" cy="134103"/>
              <a:chOff x="-9860" y="971749"/>
              <a:chExt cx="1284084" cy="91438"/>
            </a:xfrm>
          </p:grpSpPr>
          <p:sp>
            <p:nvSpPr>
              <p:cNvPr id="10" name="Rectangle 9"/>
              <p:cNvSpPr/>
              <p:nvPr userDrawn="1"/>
            </p:nvSpPr>
            <p:spPr>
              <a:xfrm>
                <a:off x="-9859" y="971749"/>
                <a:ext cx="1284083" cy="45719"/>
              </a:xfrm>
              <a:prstGeom prst="rect">
                <a:avLst/>
              </a:prstGeom>
              <a:solidFill>
                <a:srgbClr val="FFFF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1" name="Rectangle 10"/>
              <p:cNvSpPr/>
              <p:nvPr userDrawn="1"/>
            </p:nvSpPr>
            <p:spPr>
              <a:xfrm>
                <a:off x="-9860" y="1017468"/>
                <a:ext cx="1284083" cy="45719"/>
              </a:xfrm>
              <a:prstGeom prst="rect">
                <a:avLst/>
              </a:prstGeom>
              <a:solidFill>
                <a:srgbClr val="7030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pic>
          <p:nvPicPr>
            <p:cNvPr id="9" name="Picture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5400000">
              <a:off x="10947481" y="21034"/>
              <a:ext cx="346588" cy="2143405"/>
            </a:xfrm>
            <a:prstGeom prst="rect">
              <a:avLst/>
            </a:prstGeom>
            <a:effectLst/>
          </p:spPr>
        </p:pic>
      </p:grpSp>
    </p:spTree>
    <p:extLst>
      <p:ext uri="{BB962C8B-B14F-4D97-AF65-F5344CB8AC3E}">
        <p14:creationId xmlns:p14="http://schemas.microsoft.com/office/powerpoint/2010/main" val="5392729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83EEBA-A039-C47C-8A2F-19460E5F71ED}"/>
              </a:ext>
            </a:extLst>
          </p:cNvPr>
          <p:cNvSpPr>
            <a:spLocks noGrp="1"/>
          </p:cNvSpPr>
          <p:nvPr>
            <p:ph type="title"/>
          </p:nvPr>
        </p:nvSpPr>
        <p:spPr/>
        <p:txBody>
          <a:bodyPr/>
          <a:lstStyle/>
          <a:p>
            <a:r>
              <a:rPr lang="en-US" dirty="0"/>
              <a:t>Structural Reality</a:t>
            </a:r>
          </a:p>
        </p:txBody>
      </p:sp>
      <p:sp>
        <p:nvSpPr>
          <p:cNvPr id="3" name="Content Placeholder 2">
            <a:extLst>
              <a:ext uri="{FF2B5EF4-FFF2-40B4-BE49-F238E27FC236}">
                <a16:creationId xmlns:a16="http://schemas.microsoft.com/office/drawing/2014/main" id="{ECF32986-3A73-B440-B9E1-49727DA40285}"/>
              </a:ext>
            </a:extLst>
          </p:cNvPr>
          <p:cNvSpPr>
            <a:spLocks noGrp="1"/>
          </p:cNvSpPr>
          <p:nvPr>
            <p:ph idx="1"/>
          </p:nvPr>
        </p:nvSpPr>
        <p:spPr>
          <a:xfrm>
            <a:off x="0" y="1303851"/>
            <a:ext cx="5583999" cy="5013325"/>
          </a:xfrm>
        </p:spPr>
        <p:txBody>
          <a:bodyPr/>
          <a:lstStyle/>
          <a:p>
            <a:r>
              <a:rPr lang="en-US" dirty="0"/>
              <a:t>Cyber Infrastructure</a:t>
            </a:r>
          </a:p>
          <a:p>
            <a:pPr lvl="1"/>
            <a:r>
              <a:rPr lang="en-US" dirty="0"/>
              <a:t>Privately Owned (mostly)</a:t>
            </a:r>
          </a:p>
          <a:p>
            <a:pPr lvl="1"/>
            <a:r>
              <a:rPr lang="en-US" dirty="0"/>
              <a:t>Globally Interconnected</a:t>
            </a:r>
          </a:p>
          <a:p>
            <a:pPr lvl="1"/>
            <a:r>
              <a:rPr lang="en-US" dirty="0"/>
              <a:t>Capital-intensive</a:t>
            </a:r>
          </a:p>
          <a:p>
            <a:pPr lvl="1"/>
            <a:r>
              <a:rPr lang="en-US" dirty="0"/>
              <a:t>Jurisdictionally Fragmented</a:t>
            </a:r>
          </a:p>
          <a:p>
            <a:pPr lvl="1"/>
            <a:r>
              <a:rPr lang="en-US" dirty="0"/>
              <a:t>Concentrated critical supply chains</a:t>
            </a:r>
          </a:p>
          <a:p>
            <a:pPr lvl="1"/>
            <a:r>
              <a:rPr lang="en-US" dirty="0"/>
              <a:t>Energy &amp; Water intensive</a:t>
            </a:r>
          </a:p>
        </p:txBody>
      </p:sp>
      <p:sp>
        <p:nvSpPr>
          <p:cNvPr id="4" name="TextBox 3">
            <a:extLst>
              <a:ext uri="{FF2B5EF4-FFF2-40B4-BE49-F238E27FC236}">
                <a16:creationId xmlns:a16="http://schemas.microsoft.com/office/drawing/2014/main" id="{C36ECED7-B59A-44A0-B1A9-BA52AE5CA293}"/>
              </a:ext>
            </a:extLst>
          </p:cNvPr>
          <p:cNvSpPr txBox="1"/>
          <p:nvPr/>
        </p:nvSpPr>
        <p:spPr>
          <a:xfrm>
            <a:off x="-2771" y="6457890"/>
            <a:ext cx="12192000" cy="523220"/>
          </a:xfrm>
          <a:prstGeom prst="rect">
            <a:avLst/>
          </a:prstGeom>
          <a:solidFill>
            <a:schemeClr val="accent1">
              <a:lumMod val="40000"/>
              <a:lumOff val="60000"/>
            </a:schemeClr>
          </a:solidFill>
        </p:spPr>
        <p:txBody>
          <a:bodyPr wrap="square">
            <a:spAutoFit/>
          </a:bodyPr>
          <a:lstStyle/>
          <a:p>
            <a:pPr algn="ctr"/>
            <a:r>
              <a:rPr lang="en-US" sz="2800" i="1"/>
              <a:t>The result of decades of efficiency-driven globalization</a:t>
            </a:r>
            <a:endParaRPr lang="en-US" sz="2800" dirty="0"/>
          </a:p>
        </p:txBody>
      </p:sp>
      <p:pic>
        <p:nvPicPr>
          <p:cNvPr id="5" name="Content Placeholder 4">
            <a:extLst>
              <a:ext uri="{FF2B5EF4-FFF2-40B4-BE49-F238E27FC236}">
                <a16:creationId xmlns:a16="http://schemas.microsoft.com/office/drawing/2014/main" id="{0A501469-C7B6-059D-2D5B-A77ABD07B59E}"/>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5872380" y="1650398"/>
            <a:ext cx="6184941" cy="3557204"/>
          </a:xfrm>
          <a:prstGeom prst="rect">
            <a:avLst/>
          </a:prstGeom>
        </p:spPr>
      </p:pic>
    </p:spTree>
    <p:extLst>
      <p:ext uri="{BB962C8B-B14F-4D97-AF65-F5344CB8AC3E}">
        <p14:creationId xmlns:p14="http://schemas.microsoft.com/office/powerpoint/2010/main" val="2065216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5A1FDA-EDC9-0ABF-3339-C377FEE8718F}"/>
              </a:ext>
            </a:extLst>
          </p:cNvPr>
          <p:cNvSpPr>
            <a:spLocks noGrp="1"/>
          </p:cNvSpPr>
          <p:nvPr>
            <p:ph type="title"/>
          </p:nvPr>
        </p:nvSpPr>
        <p:spPr/>
        <p:txBody>
          <a:bodyPr>
            <a:normAutofit fontScale="90000"/>
          </a:bodyPr>
          <a:lstStyle/>
          <a:p>
            <a:r>
              <a:rPr lang="en-US"/>
              <a:t>Top American Data Center Operators</a:t>
            </a:r>
          </a:p>
        </p:txBody>
      </p:sp>
      <p:graphicFrame>
        <p:nvGraphicFramePr>
          <p:cNvPr id="4" name="Content Placeholder 3">
            <a:extLst>
              <a:ext uri="{FF2B5EF4-FFF2-40B4-BE49-F238E27FC236}">
                <a16:creationId xmlns:a16="http://schemas.microsoft.com/office/drawing/2014/main" id="{4499878A-3D7B-1916-6CEE-1647D83FFE68}"/>
              </a:ext>
            </a:extLst>
          </p:cNvPr>
          <p:cNvGraphicFramePr>
            <a:graphicFrameLocks noGrp="1"/>
          </p:cNvGraphicFramePr>
          <p:nvPr>
            <p:ph idx="1"/>
          </p:nvPr>
        </p:nvGraphicFramePr>
        <p:xfrm>
          <a:off x="535405" y="1379121"/>
          <a:ext cx="5355236" cy="1752600"/>
        </p:xfrm>
        <a:graphic>
          <a:graphicData uri="http://schemas.openxmlformats.org/drawingml/2006/table">
            <a:tbl>
              <a:tblPr firstRow="1" bandRow="1">
                <a:tableStyleId>{5C22544A-7EE6-4342-B048-85BDC9FD1C3A}</a:tableStyleId>
              </a:tblPr>
              <a:tblGrid>
                <a:gridCol w="1500410">
                  <a:extLst>
                    <a:ext uri="{9D8B030D-6E8A-4147-A177-3AD203B41FA5}">
                      <a16:colId xmlns:a16="http://schemas.microsoft.com/office/drawing/2014/main" val="2238815432"/>
                    </a:ext>
                  </a:extLst>
                </a:gridCol>
                <a:gridCol w="926431">
                  <a:extLst>
                    <a:ext uri="{9D8B030D-6E8A-4147-A177-3AD203B41FA5}">
                      <a16:colId xmlns:a16="http://schemas.microsoft.com/office/drawing/2014/main" val="2267405273"/>
                    </a:ext>
                  </a:extLst>
                </a:gridCol>
                <a:gridCol w="1491916">
                  <a:extLst>
                    <a:ext uri="{9D8B030D-6E8A-4147-A177-3AD203B41FA5}">
                      <a16:colId xmlns:a16="http://schemas.microsoft.com/office/drawing/2014/main" val="657034862"/>
                    </a:ext>
                  </a:extLst>
                </a:gridCol>
                <a:gridCol w="1436479">
                  <a:extLst>
                    <a:ext uri="{9D8B030D-6E8A-4147-A177-3AD203B41FA5}">
                      <a16:colId xmlns:a16="http://schemas.microsoft.com/office/drawing/2014/main" val="111071770"/>
                    </a:ext>
                  </a:extLst>
                </a:gridCol>
              </a:tblGrid>
              <a:tr h="370840">
                <a:tc>
                  <a:txBody>
                    <a:bodyPr/>
                    <a:lstStyle/>
                    <a:p>
                      <a:r>
                        <a:rPr lang="en-US"/>
                        <a:t>Operator</a:t>
                      </a:r>
                    </a:p>
                  </a:txBody>
                  <a:tcPr/>
                </a:tc>
                <a:tc>
                  <a:txBody>
                    <a:bodyPr/>
                    <a:lstStyle/>
                    <a:p>
                      <a:r>
                        <a:rPr lang="en-US"/>
                        <a:t>Data Centers</a:t>
                      </a:r>
                    </a:p>
                  </a:txBody>
                  <a:tcPr/>
                </a:tc>
                <a:tc>
                  <a:txBody>
                    <a:bodyPr/>
                    <a:lstStyle/>
                    <a:p>
                      <a:r>
                        <a:rPr lang="en-US"/>
                        <a:t>Connectivity</a:t>
                      </a:r>
                    </a:p>
                  </a:txBody>
                  <a:tcPr/>
                </a:tc>
                <a:tc>
                  <a:txBody>
                    <a:bodyPr/>
                    <a:lstStyle/>
                    <a:p>
                      <a:r>
                        <a:rPr lang="en-US"/>
                        <a:t>Cloud On-Ramps</a:t>
                      </a:r>
                    </a:p>
                  </a:txBody>
                  <a:tcPr/>
                </a:tc>
                <a:extLst>
                  <a:ext uri="{0D108BD9-81ED-4DB2-BD59-A6C34878D82A}">
                    <a16:rowId xmlns:a16="http://schemas.microsoft.com/office/drawing/2014/main" val="1517480660"/>
                  </a:ext>
                </a:extLst>
              </a:tr>
              <a:tr h="370840">
                <a:tc>
                  <a:txBody>
                    <a:bodyPr/>
                    <a:lstStyle/>
                    <a:p>
                      <a:r>
                        <a:rPr lang="en-US"/>
                        <a:t>Equinix</a:t>
                      </a:r>
                    </a:p>
                  </a:txBody>
                  <a:tcPr/>
                </a:tc>
                <a:tc>
                  <a:txBody>
                    <a:bodyPr/>
                    <a:lstStyle/>
                    <a:p>
                      <a:r>
                        <a:rPr lang="en-US"/>
                        <a:t>92</a:t>
                      </a:r>
                    </a:p>
                  </a:txBody>
                  <a:tcPr/>
                </a:tc>
                <a:tc>
                  <a:txBody>
                    <a:bodyPr/>
                    <a:lstStyle/>
                    <a:p>
                      <a:r>
                        <a:rPr lang="en-US"/>
                        <a:t>3514</a:t>
                      </a:r>
                    </a:p>
                  </a:txBody>
                  <a:tcPr/>
                </a:tc>
                <a:tc>
                  <a:txBody>
                    <a:bodyPr/>
                    <a:lstStyle/>
                    <a:p>
                      <a:r>
                        <a:rPr lang="en-US"/>
                        <a:t>113</a:t>
                      </a:r>
                    </a:p>
                  </a:txBody>
                  <a:tcPr/>
                </a:tc>
                <a:extLst>
                  <a:ext uri="{0D108BD9-81ED-4DB2-BD59-A6C34878D82A}">
                    <a16:rowId xmlns:a16="http://schemas.microsoft.com/office/drawing/2014/main" val="474697649"/>
                  </a:ext>
                </a:extLst>
              </a:tr>
              <a:tr h="370840">
                <a:tc>
                  <a:txBody>
                    <a:bodyPr/>
                    <a:lstStyle/>
                    <a:p>
                      <a:r>
                        <a:rPr lang="en-US"/>
                        <a:t>Digital Realty</a:t>
                      </a:r>
                    </a:p>
                  </a:txBody>
                  <a:tcPr/>
                </a:tc>
                <a:tc>
                  <a:txBody>
                    <a:bodyPr/>
                    <a:lstStyle/>
                    <a:p>
                      <a:r>
                        <a:rPr lang="en-US"/>
                        <a:t>115</a:t>
                      </a:r>
                    </a:p>
                  </a:txBody>
                  <a:tcPr/>
                </a:tc>
                <a:tc>
                  <a:txBody>
                    <a:bodyPr/>
                    <a:lstStyle/>
                    <a:p>
                      <a:r>
                        <a:rPr lang="en-US"/>
                        <a:t>2546</a:t>
                      </a:r>
                    </a:p>
                  </a:txBody>
                  <a:tcPr/>
                </a:tc>
                <a:tc>
                  <a:txBody>
                    <a:bodyPr/>
                    <a:lstStyle/>
                    <a:p>
                      <a:r>
                        <a:rPr lang="en-US"/>
                        <a:t>19</a:t>
                      </a:r>
                    </a:p>
                  </a:txBody>
                  <a:tcPr/>
                </a:tc>
                <a:extLst>
                  <a:ext uri="{0D108BD9-81ED-4DB2-BD59-A6C34878D82A}">
                    <a16:rowId xmlns:a16="http://schemas.microsoft.com/office/drawing/2014/main" val="1110387665"/>
                  </a:ext>
                </a:extLst>
              </a:tr>
              <a:tr h="370840">
                <a:tc>
                  <a:txBody>
                    <a:bodyPr/>
                    <a:lstStyle/>
                    <a:p>
                      <a:r>
                        <a:rPr lang="en-US"/>
                        <a:t>CoreSite</a:t>
                      </a:r>
                    </a:p>
                  </a:txBody>
                  <a:tcPr/>
                </a:tc>
                <a:tc>
                  <a:txBody>
                    <a:bodyPr/>
                    <a:lstStyle/>
                    <a:p>
                      <a:r>
                        <a:rPr lang="en-US"/>
                        <a:t>38</a:t>
                      </a:r>
                    </a:p>
                  </a:txBody>
                  <a:tcPr/>
                </a:tc>
                <a:tc>
                  <a:txBody>
                    <a:bodyPr/>
                    <a:lstStyle/>
                    <a:p>
                      <a:r>
                        <a:rPr lang="en-US"/>
                        <a:t>2529</a:t>
                      </a:r>
                    </a:p>
                  </a:txBody>
                  <a:tcPr/>
                </a:tc>
                <a:tc>
                  <a:txBody>
                    <a:bodyPr/>
                    <a:lstStyle/>
                    <a:p>
                      <a:r>
                        <a:rPr lang="en-US"/>
                        <a:t>44</a:t>
                      </a:r>
                    </a:p>
                  </a:txBody>
                  <a:tcPr/>
                </a:tc>
                <a:extLst>
                  <a:ext uri="{0D108BD9-81ED-4DB2-BD59-A6C34878D82A}">
                    <a16:rowId xmlns:a16="http://schemas.microsoft.com/office/drawing/2014/main" val="1935333374"/>
                  </a:ext>
                </a:extLst>
              </a:tr>
            </a:tbl>
          </a:graphicData>
        </a:graphic>
      </p:graphicFrame>
      <p:sp>
        <p:nvSpPr>
          <p:cNvPr id="6" name="TextBox 5">
            <a:extLst>
              <a:ext uri="{FF2B5EF4-FFF2-40B4-BE49-F238E27FC236}">
                <a16:creationId xmlns:a16="http://schemas.microsoft.com/office/drawing/2014/main" id="{FD84B202-D281-C11D-5CCB-B2ED116E44AF}"/>
              </a:ext>
            </a:extLst>
          </p:cNvPr>
          <p:cNvSpPr txBox="1"/>
          <p:nvPr/>
        </p:nvSpPr>
        <p:spPr>
          <a:xfrm>
            <a:off x="535405" y="6222150"/>
            <a:ext cx="6172200" cy="369332"/>
          </a:xfrm>
          <a:prstGeom prst="rect">
            <a:avLst/>
          </a:prstGeom>
          <a:noFill/>
        </p:spPr>
        <p:txBody>
          <a:bodyPr wrap="square">
            <a:spAutoFit/>
          </a:bodyPr>
          <a:lstStyle/>
          <a:p>
            <a:r>
              <a:rPr lang="en-US"/>
              <a:t>https://cloudscene.com/rankings/leaderboard</a:t>
            </a:r>
          </a:p>
        </p:txBody>
      </p:sp>
      <p:pic>
        <p:nvPicPr>
          <p:cNvPr id="8" name="Picture 7">
            <a:extLst>
              <a:ext uri="{FF2B5EF4-FFF2-40B4-BE49-F238E27FC236}">
                <a16:creationId xmlns:a16="http://schemas.microsoft.com/office/drawing/2014/main" id="{495D9A9C-A835-9415-CFB7-94977B87D135}"/>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154080" y="3347705"/>
            <a:ext cx="6311456" cy="2760294"/>
          </a:xfrm>
          <a:prstGeom prst="rect">
            <a:avLst/>
          </a:prstGeom>
        </p:spPr>
      </p:pic>
      <p:pic>
        <p:nvPicPr>
          <p:cNvPr id="1026" name="Picture 2" descr="“This is the home of the virtual world,” said Eddie Espinosa, Customer Operations Manager for the data center inside this building. ">
            <a:extLst>
              <a:ext uri="{FF2B5EF4-FFF2-40B4-BE49-F238E27FC236}">
                <a16:creationId xmlns:a16="http://schemas.microsoft.com/office/drawing/2014/main" id="{5EE849C6-07A0-4DCD-88BB-35D7F67CE174}"/>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924950" y="1972744"/>
            <a:ext cx="3120356" cy="1752600"/>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DF181FE0-7985-B8C7-9F1E-57A7CCC336F4}"/>
              </a:ext>
            </a:extLst>
          </p:cNvPr>
          <p:cNvSpPr txBox="1"/>
          <p:nvPr/>
        </p:nvSpPr>
        <p:spPr>
          <a:xfrm>
            <a:off x="10147910" y="1972744"/>
            <a:ext cx="1863409" cy="1015663"/>
          </a:xfrm>
          <a:prstGeom prst="rect">
            <a:avLst/>
          </a:prstGeom>
          <a:noFill/>
        </p:spPr>
        <p:txBody>
          <a:bodyPr wrap="square">
            <a:spAutoFit/>
          </a:bodyPr>
          <a:lstStyle/>
          <a:p>
            <a:r>
              <a:rPr lang="it-IT" sz="2000" b="0" i="0">
                <a:effectLst/>
                <a:latin typeface="Cabin"/>
              </a:rPr>
              <a:t>529 Bryant Street in Palo Alto, CA</a:t>
            </a:r>
            <a:endParaRPr lang="en-US" sz="2000"/>
          </a:p>
        </p:txBody>
      </p:sp>
      <p:sp>
        <p:nvSpPr>
          <p:cNvPr id="12" name="Rectangle 11">
            <a:extLst>
              <a:ext uri="{FF2B5EF4-FFF2-40B4-BE49-F238E27FC236}">
                <a16:creationId xmlns:a16="http://schemas.microsoft.com/office/drawing/2014/main" id="{0E0FE6B5-BC53-8145-F112-799B991882D5}"/>
              </a:ext>
            </a:extLst>
          </p:cNvPr>
          <p:cNvSpPr/>
          <p:nvPr/>
        </p:nvSpPr>
        <p:spPr>
          <a:xfrm>
            <a:off x="6465536" y="3699758"/>
            <a:ext cx="5398849" cy="646331"/>
          </a:xfrm>
          <a:prstGeom prst="rect">
            <a:avLst/>
          </a:prstGeom>
          <a:noFill/>
        </p:spPr>
        <p:txBody>
          <a:bodyPr wrap="none" lIns="91440" tIns="45720" rIns="91440" bIns="45720">
            <a:spAutoFit/>
          </a:bodyPr>
          <a:lstStyle/>
          <a:p>
            <a:pPr algn="ctr"/>
            <a:r>
              <a:rPr lang="en-US" sz="3600" b="0" cap="none" spc="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Location, Location, Location</a:t>
            </a:r>
          </a:p>
        </p:txBody>
      </p:sp>
      <p:sp>
        <p:nvSpPr>
          <p:cNvPr id="13" name="TextBox 12">
            <a:extLst>
              <a:ext uri="{FF2B5EF4-FFF2-40B4-BE49-F238E27FC236}">
                <a16:creationId xmlns:a16="http://schemas.microsoft.com/office/drawing/2014/main" id="{62E8E5ED-CA43-3731-6F34-73A2A9F24387}"/>
              </a:ext>
            </a:extLst>
          </p:cNvPr>
          <p:cNvSpPr txBox="1"/>
          <p:nvPr/>
        </p:nvSpPr>
        <p:spPr>
          <a:xfrm>
            <a:off x="6808067" y="1229962"/>
            <a:ext cx="4148434" cy="707886"/>
          </a:xfrm>
          <a:prstGeom prst="rect">
            <a:avLst/>
          </a:prstGeom>
          <a:noFill/>
        </p:spPr>
        <p:txBody>
          <a:bodyPr wrap="square" rtlCol="0">
            <a:spAutoFit/>
          </a:bodyPr>
          <a:lstStyle/>
          <a:p>
            <a:r>
              <a:rPr lang="en-US" sz="2000"/>
              <a:t>Equinix Co-Location Center in a repurposed telephone building </a:t>
            </a:r>
          </a:p>
        </p:txBody>
      </p:sp>
      <p:pic>
        <p:nvPicPr>
          <p:cNvPr id="3" name="Picture 2" descr="The Prime data center in Vernon with the L.A. skyline in the background.">
            <a:extLst>
              <a:ext uri="{FF2B5EF4-FFF2-40B4-BE49-F238E27FC236}">
                <a16:creationId xmlns:a16="http://schemas.microsoft.com/office/drawing/2014/main" id="{4EC0D8B3-37F1-CFDE-7463-70132D5999A8}"/>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6815965" y="4346089"/>
            <a:ext cx="3185497" cy="238912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20A3E7B0-D479-AF3D-CAB5-C8787E4CE95E}"/>
              </a:ext>
            </a:extLst>
          </p:cNvPr>
          <p:cNvSpPr txBox="1"/>
          <p:nvPr/>
        </p:nvSpPr>
        <p:spPr>
          <a:xfrm>
            <a:off x="10057568" y="4727852"/>
            <a:ext cx="2044091" cy="1323439"/>
          </a:xfrm>
          <a:prstGeom prst="rect">
            <a:avLst/>
          </a:prstGeom>
          <a:noFill/>
        </p:spPr>
        <p:txBody>
          <a:bodyPr wrap="square" rtlCol="0">
            <a:spAutoFit/>
          </a:bodyPr>
          <a:lstStyle/>
          <a:p>
            <a:r>
              <a:rPr lang="en-US" sz="2000"/>
              <a:t>LAXo1 242k sq feet building in Vernon, CA (population 200)</a:t>
            </a:r>
          </a:p>
        </p:txBody>
      </p:sp>
      <p:sp>
        <p:nvSpPr>
          <p:cNvPr id="7" name="Rectangle 6">
            <a:extLst>
              <a:ext uri="{FF2B5EF4-FFF2-40B4-BE49-F238E27FC236}">
                <a16:creationId xmlns:a16="http://schemas.microsoft.com/office/drawing/2014/main" id="{F6E098F5-7DC8-D9BB-ADB3-0A1364AC5E88}"/>
              </a:ext>
            </a:extLst>
          </p:cNvPr>
          <p:cNvSpPr/>
          <p:nvPr/>
        </p:nvSpPr>
        <p:spPr>
          <a:xfrm>
            <a:off x="10243806" y="6006707"/>
            <a:ext cx="1425391" cy="584775"/>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3200" b="1" cap="none" spc="0">
                <a:ln/>
                <a:solidFill>
                  <a:srgbClr val="00B050"/>
                </a:solidFill>
                <a:effectLst/>
              </a:rPr>
              <a:t>33 MW</a:t>
            </a:r>
          </a:p>
        </p:txBody>
      </p:sp>
    </p:spTree>
    <p:extLst>
      <p:ext uri="{BB962C8B-B14F-4D97-AF65-F5344CB8AC3E}">
        <p14:creationId xmlns:p14="http://schemas.microsoft.com/office/powerpoint/2010/main" val="5190993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A2E565B-6ADF-164D-939F-A7E4E0D132D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 name="Content Placeholder 2">
            <a:extLst>
              <a:ext uri="{FF2B5EF4-FFF2-40B4-BE49-F238E27FC236}">
                <a16:creationId xmlns:a16="http://schemas.microsoft.com/office/drawing/2014/main" id="{0E4A5826-0299-6103-2F88-5D26BEEC1667}"/>
              </a:ext>
            </a:extLst>
          </p:cNvPr>
          <p:cNvSpPr>
            <a:spLocks noGrp="1"/>
          </p:cNvSpPr>
          <p:nvPr>
            <p:ph idx="1"/>
          </p:nvPr>
        </p:nvSpPr>
        <p:spPr>
          <a:xfrm>
            <a:off x="206779" y="311207"/>
            <a:ext cx="11772900" cy="5013325"/>
          </a:xfrm>
        </p:spPr>
        <p:txBody>
          <a:bodyPr/>
          <a:lstStyle/>
          <a:p>
            <a:pPr marL="0" indent="0">
              <a:buNone/>
            </a:pPr>
            <a:r>
              <a:rPr lang="en-US">
                <a:solidFill>
                  <a:schemeClr val="bg1"/>
                </a:solidFill>
              </a:rPr>
              <a:t>Advanced Semiconductor Materials Lithography</a:t>
            </a:r>
          </a:p>
        </p:txBody>
      </p:sp>
      <p:sp>
        <p:nvSpPr>
          <p:cNvPr id="5" name="TextBox 4">
            <a:extLst>
              <a:ext uri="{FF2B5EF4-FFF2-40B4-BE49-F238E27FC236}">
                <a16:creationId xmlns:a16="http://schemas.microsoft.com/office/drawing/2014/main" id="{60A53226-AA8C-FC3B-602A-7FBECFADD94E}"/>
              </a:ext>
            </a:extLst>
          </p:cNvPr>
          <p:cNvSpPr txBox="1"/>
          <p:nvPr/>
        </p:nvSpPr>
        <p:spPr>
          <a:xfrm>
            <a:off x="101503" y="825582"/>
            <a:ext cx="6172200" cy="707886"/>
          </a:xfrm>
          <a:prstGeom prst="rect">
            <a:avLst/>
          </a:prstGeom>
          <a:noFill/>
        </p:spPr>
        <p:txBody>
          <a:bodyPr wrap="square">
            <a:spAutoFit/>
          </a:bodyPr>
          <a:lstStyle/>
          <a:p>
            <a:pPr algn="l">
              <a:spcAft>
                <a:spcPts val="900"/>
              </a:spcAft>
              <a:buNone/>
            </a:pPr>
            <a:r>
              <a:rPr lang="en-US" sz="2000" b="1" i="0">
                <a:solidFill>
                  <a:schemeClr val="bg1"/>
                </a:solidFill>
                <a:effectLst/>
                <a:latin typeface="GT America"/>
              </a:rPr>
              <a:t>“ASML: The US$378 Million Machines That Make Modern Life Possible”, Yahoo! Finance, 2 OCT 2025</a:t>
            </a:r>
          </a:p>
        </p:txBody>
      </p:sp>
      <p:sp>
        <p:nvSpPr>
          <p:cNvPr id="7" name="TextBox 6">
            <a:extLst>
              <a:ext uri="{FF2B5EF4-FFF2-40B4-BE49-F238E27FC236}">
                <a16:creationId xmlns:a16="http://schemas.microsoft.com/office/drawing/2014/main" id="{A4190EB2-E8AE-38F8-5385-F02A9E8C0D07}"/>
              </a:ext>
            </a:extLst>
          </p:cNvPr>
          <p:cNvSpPr txBox="1"/>
          <p:nvPr/>
        </p:nvSpPr>
        <p:spPr>
          <a:xfrm>
            <a:off x="811366" y="4974019"/>
            <a:ext cx="4752474" cy="1323439"/>
          </a:xfrm>
          <a:prstGeom prst="rect">
            <a:avLst/>
          </a:prstGeom>
          <a:solidFill>
            <a:schemeClr val="tx1">
              <a:lumMod val="50000"/>
              <a:lumOff val="50000"/>
            </a:schemeClr>
          </a:solidFill>
        </p:spPr>
        <p:txBody>
          <a:bodyPr wrap="square">
            <a:spAutoFit/>
          </a:bodyPr>
          <a:lstStyle/>
          <a:p>
            <a:r>
              <a:rPr lang="en-US" sz="2000" dirty="0">
                <a:solidFill>
                  <a:schemeClr val="bg1"/>
                </a:solidFill>
              </a:rPr>
              <a:t>“Every smartphone in your pocket, every car with advanced electronics, and every server that powers the internet relies on one company’s machines.”</a:t>
            </a:r>
          </a:p>
        </p:txBody>
      </p:sp>
    </p:spTree>
    <p:extLst>
      <p:ext uri="{BB962C8B-B14F-4D97-AF65-F5344CB8AC3E}">
        <p14:creationId xmlns:p14="http://schemas.microsoft.com/office/powerpoint/2010/main" val="18711855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809321-7B38-035D-1A2C-6E3FDE815605}"/>
              </a:ext>
            </a:extLst>
          </p:cNvPr>
          <p:cNvSpPr>
            <a:spLocks noGrp="1"/>
          </p:cNvSpPr>
          <p:nvPr>
            <p:ph type="title"/>
          </p:nvPr>
        </p:nvSpPr>
        <p:spPr>
          <a:xfrm>
            <a:off x="914400" y="-2381"/>
            <a:ext cx="10507980" cy="1165518"/>
          </a:xfrm>
        </p:spPr>
        <p:txBody>
          <a:bodyPr>
            <a:normAutofit/>
          </a:bodyPr>
          <a:lstStyle/>
          <a:p>
            <a:r>
              <a:rPr lang="en-US"/>
              <a:t>Points of Failure In NVIDIA’s Supply Chain</a:t>
            </a:r>
          </a:p>
        </p:txBody>
      </p:sp>
      <p:pic>
        <p:nvPicPr>
          <p:cNvPr id="7" name="Content Placeholder 6">
            <a:extLst>
              <a:ext uri="{FF2B5EF4-FFF2-40B4-BE49-F238E27FC236}">
                <a16:creationId xmlns:a16="http://schemas.microsoft.com/office/drawing/2014/main" id="{3C0A386D-99B4-2BD6-B17B-78C69C134590}"/>
              </a:ext>
            </a:extLst>
          </p:cNvPr>
          <p:cNvPicPr>
            <a:picLocks noGrp="1" noChangeAspect="1"/>
          </p:cNvPicPr>
          <p:nvPr>
            <p:ph idx="1"/>
          </p:nvPr>
        </p:nvPicPr>
        <p:blipFill>
          <a:blip r:embed="rId3" cstate="email">
            <a:extLst>
              <a:ext uri="{28A0092B-C50C-407E-A947-70E740481C1C}">
                <a14:useLocalDpi xmlns:a14="http://schemas.microsoft.com/office/drawing/2010/main"/>
              </a:ext>
            </a:extLst>
          </a:blip>
          <a:srcRect/>
          <a:stretch>
            <a:fillRect/>
          </a:stretch>
        </p:blipFill>
        <p:spPr>
          <a:xfrm>
            <a:off x="7333803" y="1017972"/>
            <a:ext cx="4858197" cy="5370974"/>
          </a:xfrm>
          <a:prstGeom prst="rect">
            <a:avLst/>
          </a:prstGeom>
        </p:spPr>
      </p:pic>
      <p:sp>
        <p:nvSpPr>
          <p:cNvPr id="5" name="TextBox 4">
            <a:extLst>
              <a:ext uri="{FF2B5EF4-FFF2-40B4-BE49-F238E27FC236}">
                <a16:creationId xmlns:a16="http://schemas.microsoft.com/office/drawing/2014/main" id="{DD474BF8-E2E3-83D1-04A5-B58BE644E644}"/>
              </a:ext>
            </a:extLst>
          </p:cNvPr>
          <p:cNvSpPr txBox="1"/>
          <p:nvPr/>
        </p:nvSpPr>
        <p:spPr>
          <a:xfrm>
            <a:off x="135193" y="5618016"/>
            <a:ext cx="7406641" cy="646331"/>
          </a:xfrm>
          <a:prstGeom prst="rect">
            <a:avLst/>
          </a:prstGeom>
          <a:solidFill>
            <a:schemeClr val="accent1">
              <a:lumMod val="40000"/>
              <a:lumOff val="60000"/>
            </a:schemeClr>
          </a:solidFill>
        </p:spPr>
        <p:txBody>
          <a:bodyPr wrap="square">
            <a:spAutoFit/>
          </a:bodyPr>
          <a:lstStyle/>
          <a:p>
            <a:r>
              <a:rPr lang="en-US"/>
              <a:t>“AI superiority” rests on a </a:t>
            </a:r>
            <a:r>
              <a:rPr lang="en-US" b="1"/>
              <a:t>stack of privately owned, globally distributed single points of failure</a:t>
            </a:r>
            <a:r>
              <a:rPr lang="en-US"/>
              <a:t>—none of which the state fully controls in crisis.</a:t>
            </a:r>
          </a:p>
        </p:txBody>
      </p:sp>
      <p:sp>
        <p:nvSpPr>
          <p:cNvPr id="6" name="AutoShape 2" descr="Generated image">
            <a:extLst>
              <a:ext uri="{FF2B5EF4-FFF2-40B4-BE49-F238E27FC236}">
                <a16:creationId xmlns:a16="http://schemas.microsoft.com/office/drawing/2014/main" id="{224DA835-87DD-8A27-B00C-66310C0C5083}"/>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TextBox 8">
            <a:extLst>
              <a:ext uri="{FF2B5EF4-FFF2-40B4-BE49-F238E27FC236}">
                <a16:creationId xmlns:a16="http://schemas.microsoft.com/office/drawing/2014/main" id="{3606AB64-4C81-62FC-7713-A8E48CDB65E1}"/>
              </a:ext>
            </a:extLst>
          </p:cNvPr>
          <p:cNvSpPr txBox="1"/>
          <p:nvPr/>
        </p:nvSpPr>
        <p:spPr>
          <a:xfrm>
            <a:off x="229291" y="1568440"/>
            <a:ext cx="6733674" cy="3970318"/>
          </a:xfrm>
          <a:prstGeom prst="rect">
            <a:avLst/>
          </a:prstGeom>
          <a:noFill/>
        </p:spPr>
        <p:txBody>
          <a:bodyPr wrap="square">
            <a:spAutoFit/>
          </a:bodyPr>
          <a:lstStyle/>
          <a:p>
            <a:pPr>
              <a:buNone/>
            </a:pPr>
            <a:r>
              <a:rPr lang="en-US" b="1" dirty="0"/>
              <a:t>Lithography choke point (ASML – Netherlands)</a:t>
            </a:r>
            <a:endParaRPr lang="en-US" dirty="0"/>
          </a:p>
          <a:p>
            <a:pPr marL="285750" indent="-285750">
              <a:buFont typeface="Arial" panose="020B0604020202020204" pitchFamily="34" charset="0"/>
              <a:buChar char="•"/>
            </a:pPr>
            <a:r>
              <a:rPr lang="en-US" dirty="0"/>
              <a:t>Advanced NVIDIA chips </a:t>
            </a:r>
            <a:r>
              <a:rPr lang="en-US" i="1" dirty="0"/>
              <a:t>cannot exist</a:t>
            </a:r>
            <a:r>
              <a:rPr lang="en-US" dirty="0"/>
              <a:t> without EUV lithography</a:t>
            </a:r>
          </a:p>
          <a:p>
            <a:pPr marL="285750" indent="-285750">
              <a:buFont typeface="Arial" panose="020B0604020202020204" pitchFamily="34" charset="0"/>
              <a:buChar char="•"/>
            </a:pPr>
            <a:r>
              <a:rPr lang="en-US" b="1" dirty="0"/>
              <a:t>Single firm, single country</a:t>
            </a:r>
            <a:r>
              <a:rPr lang="en-US" dirty="0"/>
              <a:t>, export-controlled toolchain</a:t>
            </a:r>
          </a:p>
          <a:p>
            <a:pPr marL="285750" indent="-285750">
              <a:buFont typeface="Arial" panose="020B0604020202020204" pitchFamily="34" charset="0"/>
              <a:buChar char="•"/>
            </a:pPr>
            <a:r>
              <a:rPr lang="en-US" dirty="0"/>
              <a:t>Political or supply disruption halts </a:t>
            </a:r>
            <a:r>
              <a:rPr lang="en-US" i="1" dirty="0"/>
              <a:t>all</a:t>
            </a:r>
            <a:r>
              <a:rPr lang="en-US" dirty="0"/>
              <a:t> leading-edge production</a:t>
            </a:r>
          </a:p>
          <a:p>
            <a:endParaRPr lang="en-US" b="1" dirty="0"/>
          </a:p>
          <a:p>
            <a:r>
              <a:rPr lang="en-US" b="1" dirty="0"/>
              <a:t>Design software duopoly (Cadence / Synopsys – U.S.)</a:t>
            </a:r>
            <a:endParaRPr lang="en-US" dirty="0"/>
          </a:p>
          <a:p>
            <a:pPr marL="285750" indent="-285750">
              <a:buFont typeface="Arial" panose="020B0604020202020204" pitchFamily="34" charset="0"/>
              <a:buChar char="•"/>
            </a:pPr>
            <a:r>
              <a:rPr lang="en-US" dirty="0"/>
              <a:t>Chip design depends on a </a:t>
            </a:r>
            <a:r>
              <a:rPr lang="en-US" b="1" dirty="0"/>
              <a:t>duopoly of EDA software</a:t>
            </a:r>
            <a:endParaRPr lang="en-US" dirty="0"/>
          </a:p>
          <a:p>
            <a:pPr marL="285750" indent="-285750">
              <a:buFont typeface="Arial" panose="020B0604020202020204" pitchFamily="34" charset="0"/>
              <a:buChar char="•"/>
            </a:pPr>
            <a:r>
              <a:rPr lang="en-US" dirty="0"/>
              <a:t>Loss of access = inability to design, verify, or iterate new chips</a:t>
            </a:r>
          </a:p>
          <a:p>
            <a:pPr marL="285750" indent="-285750">
              <a:buFont typeface="Arial" panose="020B0604020202020204" pitchFamily="34" charset="0"/>
              <a:buChar char="•"/>
            </a:pPr>
            <a:r>
              <a:rPr lang="en-US" dirty="0"/>
              <a:t>Software updates, licenses, and IP controls are strategic leverage</a:t>
            </a:r>
          </a:p>
          <a:p>
            <a:endParaRPr lang="en-US" b="1" dirty="0"/>
          </a:p>
          <a:p>
            <a:r>
              <a:rPr lang="en-US" b="1" dirty="0"/>
              <a:t>Fabrication concentration (TSMC – Taiwan)</a:t>
            </a:r>
            <a:endParaRPr lang="en-US" dirty="0"/>
          </a:p>
          <a:p>
            <a:pPr marL="285750" indent="-285750">
              <a:buFont typeface="Arial" panose="020B0604020202020204" pitchFamily="34" charset="0"/>
              <a:buChar char="•"/>
            </a:pPr>
            <a:r>
              <a:rPr lang="en-US" dirty="0"/>
              <a:t>NVIDIA relies on </a:t>
            </a:r>
            <a:r>
              <a:rPr lang="en-US" b="1" dirty="0"/>
              <a:t>one dominant foundry</a:t>
            </a:r>
            <a:r>
              <a:rPr lang="en-US" dirty="0"/>
              <a:t> for advanced nodes</a:t>
            </a:r>
          </a:p>
          <a:p>
            <a:pPr marL="285750" indent="-285750">
              <a:buFont typeface="Arial" panose="020B0604020202020204" pitchFamily="34" charset="0"/>
              <a:buChar char="•"/>
            </a:pPr>
            <a:r>
              <a:rPr lang="en-US" dirty="0"/>
              <a:t>No near-term substitute at equivalent scale or yield</a:t>
            </a:r>
          </a:p>
          <a:p>
            <a:endParaRPr lang="en-US" dirty="0"/>
          </a:p>
        </p:txBody>
      </p:sp>
      <p:sp>
        <p:nvSpPr>
          <p:cNvPr id="8" name="TextBox 7">
            <a:extLst>
              <a:ext uri="{FF2B5EF4-FFF2-40B4-BE49-F238E27FC236}">
                <a16:creationId xmlns:a16="http://schemas.microsoft.com/office/drawing/2014/main" id="{9867BC67-4354-AB39-0735-D2B2C79F44EA}"/>
              </a:ext>
            </a:extLst>
          </p:cNvPr>
          <p:cNvSpPr txBox="1"/>
          <p:nvPr/>
        </p:nvSpPr>
        <p:spPr>
          <a:xfrm>
            <a:off x="9989820" y="4398127"/>
            <a:ext cx="1831342" cy="276999"/>
          </a:xfrm>
          <a:prstGeom prst="rect">
            <a:avLst/>
          </a:prstGeom>
          <a:solidFill>
            <a:schemeClr val="tx1">
              <a:lumMod val="65000"/>
              <a:lumOff val="35000"/>
            </a:schemeClr>
          </a:solidFill>
        </p:spPr>
        <p:txBody>
          <a:bodyPr wrap="square" rtlCol="0">
            <a:spAutoFit/>
          </a:bodyPr>
          <a:lstStyle/>
          <a:p>
            <a:r>
              <a:rPr lang="en-US" sz="1200">
                <a:solidFill>
                  <a:schemeClr val="bg1"/>
                </a:solidFill>
              </a:rPr>
              <a:t>NVIDIA Verification Logic</a:t>
            </a:r>
          </a:p>
        </p:txBody>
      </p:sp>
      <p:sp>
        <p:nvSpPr>
          <p:cNvPr id="12" name="Rectangle 11">
            <a:extLst>
              <a:ext uri="{FF2B5EF4-FFF2-40B4-BE49-F238E27FC236}">
                <a16:creationId xmlns:a16="http://schemas.microsoft.com/office/drawing/2014/main" id="{7F759FC1-4BDD-33AE-D5B7-FDA3B1194AC3}"/>
              </a:ext>
            </a:extLst>
          </p:cNvPr>
          <p:cNvSpPr/>
          <p:nvPr/>
        </p:nvSpPr>
        <p:spPr>
          <a:xfrm>
            <a:off x="11323320" y="4705889"/>
            <a:ext cx="497842" cy="232154"/>
          </a:xfrm>
          <a:prstGeom prst="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180506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90" name="Picture 18" descr="Lockbit, The Largest Cybergang Ever (An Inside Look) | Analyst1">
            <a:extLst>
              <a:ext uri="{FF2B5EF4-FFF2-40B4-BE49-F238E27FC236}">
                <a16:creationId xmlns:a16="http://schemas.microsoft.com/office/drawing/2014/main" id="{8BC19F00-4668-056F-A348-4611EEB6C08D}"/>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898335" y="3718994"/>
            <a:ext cx="5489792" cy="308800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2C67BBD6-9A96-B35F-C8FB-B2FC8C4629B2}"/>
              </a:ext>
            </a:extLst>
          </p:cNvPr>
          <p:cNvSpPr>
            <a:spLocks noGrp="1"/>
          </p:cNvSpPr>
          <p:nvPr>
            <p:ph type="title"/>
          </p:nvPr>
        </p:nvSpPr>
        <p:spPr/>
        <p:txBody>
          <a:bodyPr/>
          <a:lstStyle/>
          <a:p>
            <a:r>
              <a:rPr lang="en-US" dirty="0"/>
              <a:t>External Threats </a:t>
            </a:r>
          </a:p>
        </p:txBody>
      </p:sp>
      <p:pic>
        <p:nvPicPr>
          <p:cNvPr id="3076" name="Picture 4" descr="North Korea doubles size of cyber army to 'paralyse' the south | North Korea  | The Guardian">
            <a:extLst>
              <a:ext uri="{FF2B5EF4-FFF2-40B4-BE49-F238E27FC236}">
                <a16:creationId xmlns:a16="http://schemas.microsoft.com/office/drawing/2014/main" id="{8D1BE879-5878-5987-9282-F460C4E2F567}"/>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0" y="1157071"/>
            <a:ext cx="5136180" cy="3081708"/>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descr="IPI Global Observatory">
            <a:extLst>
              <a:ext uri="{FF2B5EF4-FFF2-40B4-BE49-F238E27FC236}">
                <a16:creationId xmlns:a16="http://schemas.microsoft.com/office/drawing/2014/main" id="{25292BCA-91CF-C197-2F23-9C999FEFE38A}"/>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3688988" y="1121209"/>
            <a:ext cx="4638902" cy="2597785"/>
          </a:xfrm>
          <a:prstGeom prst="rect">
            <a:avLst/>
          </a:prstGeom>
          <a:noFill/>
          <a:extLst>
            <a:ext uri="{909E8E84-426E-40DD-AFC4-6F175D3DCCD1}">
              <a14:hiddenFill xmlns:a14="http://schemas.microsoft.com/office/drawing/2010/main">
                <a:solidFill>
                  <a:srgbClr val="FFFFFF"/>
                </a:solidFill>
              </a14:hiddenFill>
            </a:ext>
          </a:extLst>
        </p:spPr>
      </p:pic>
      <p:pic>
        <p:nvPicPr>
          <p:cNvPr id="3086" name="Picture 14" descr="Disjointed Cyber Warfare: Internal Conflicts among Russian Intelligence  Agencies">
            <a:extLst>
              <a:ext uri="{FF2B5EF4-FFF2-40B4-BE49-F238E27FC236}">
                <a16:creationId xmlns:a16="http://schemas.microsoft.com/office/drawing/2014/main" id="{4523B481-B8D1-D075-6741-CBCBEC80688D}"/>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9184135" y="3763809"/>
            <a:ext cx="3007865" cy="3108607"/>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Cyber Terrorism: The Islamic State in Cyberspace">
            <a:extLst>
              <a:ext uri="{FF2B5EF4-FFF2-40B4-BE49-F238E27FC236}">
                <a16:creationId xmlns:a16="http://schemas.microsoft.com/office/drawing/2014/main" id="{C4861605-9BC1-B889-C7E1-6140E37F2838}"/>
              </a:ext>
            </a:extLst>
          </p:cNvPr>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7373271" y="1152838"/>
            <a:ext cx="4818729" cy="2672889"/>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a:extLst>
              <a:ext uri="{FF2B5EF4-FFF2-40B4-BE49-F238E27FC236}">
                <a16:creationId xmlns:a16="http://schemas.microsoft.com/office/drawing/2014/main" id="{CF670E4B-D571-0C53-290F-2FAD4CB5F849}"/>
              </a:ext>
            </a:extLst>
          </p:cNvPr>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0" y="3436571"/>
            <a:ext cx="5136180" cy="34310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28841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1026" name="Picture 2" descr="Computer screen displaying a warning message attributed to “ShinyHunters” claiming responsibility for a cybersecurity breach involving the Canvas learning management platform.">
            <a:extLst>
              <a:ext uri="{FF2B5EF4-FFF2-40B4-BE49-F238E27FC236}">
                <a16:creationId xmlns:a16="http://schemas.microsoft.com/office/drawing/2014/main" id="{88E79152-78A2-B111-BF93-B7613C5BA3A5}"/>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a:fillRect/>
          </a:stretch>
        </p:blipFill>
        <p:spPr bwMode="auto">
          <a:xfrm>
            <a:off x="323235" y="245806"/>
            <a:ext cx="11765319" cy="66121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15376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08B37C-B423-3769-1A63-35CD5AC9A261}"/>
              </a:ext>
            </a:extLst>
          </p:cNvPr>
          <p:cNvSpPr>
            <a:spLocks noGrp="1"/>
          </p:cNvSpPr>
          <p:nvPr>
            <p:ph type="title"/>
          </p:nvPr>
        </p:nvSpPr>
        <p:spPr/>
        <p:txBody>
          <a:bodyPr/>
          <a:lstStyle/>
          <a:p>
            <a:r>
              <a:rPr lang="en-US" dirty="0"/>
              <a:t>Zero-Day Exploits </a:t>
            </a:r>
          </a:p>
        </p:txBody>
      </p:sp>
      <p:pic>
        <p:nvPicPr>
          <p:cNvPr id="5" name="Content Placeholder 4">
            <a:extLst>
              <a:ext uri="{FF2B5EF4-FFF2-40B4-BE49-F238E27FC236}">
                <a16:creationId xmlns:a16="http://schemas.microsoft.com/office/drawing/2014/main" id="{749A8576-295C-36F5-C3EC-F4CF2DA66914}"/>
              </a:ext>
            </a:extLst>
          </p:cNvPr>
          <p:cNvPicPr>
            <a:picLocks noGrp="1" noChangeAspect="1"/>
          </p:cNvPicPr>
          <p:nvPr>
            <p:ph idx="1"/>
          </p:nvPr>
        </p:nvPicPr>
        <p:blipFill>
          <a:blip r:embed="rId3" cstate="email">
            <a:extLst>
              <a:ext uri="{28A0092B-C50C-407E-A947-70E740481C1C}">
                <a14:useLocalDpi xmlns:a14="http://schemas.microsoft.com/office/drawing/2010/main"/>
              </a:ext>
            </a:extLst>
          </a:blip>
          <a:srcRect/>
          <a:stretch>
            <a:fillRect/>
          </a:stretch>
        </p:blipFill>
        <p:spPr>
          <a:xfrm>
            <a:off x="257665" y="1342560"/>
            <a:ext cx="7076662" cy="5423822"/>
          </a:xfrm>
          <a:prstGeom prst="rect">
            <a:avLst/>
          </a:prstGeom>
        </p:spPr>
      </p:pic>
      <p:sp>
        <p:nvSpPr>
          <p:cNvPr id="6" name="Rectangle 5">
            <a:extLst>
              <a:ext uri="{FF2B5EF4-FFF2-40B4-BE49-F238E27FC236}">
                <a16:creationId xmlns:a16="http://schemas.microsoft.com/office/drawing/2014/main" id="{962BCE0E-47F6-DB13-F0B4-D7359B46DDFA}"/>
              </a:ext>
            </a:extLst>
          </p:cNvPr>
          <p:cNvSpPr/>
          <p:nvPr/>
        </p:nvSpPr>
        <p:spPr>
          <a:xfrm>
            <a:off x="7012954" y="1578373"/>
            <a:ext cx="5020522" cy="2123658"/>
          </a:xfrm>
          <a:prstGeom prst="rect">
            <a:avLst/>
          </a:prstGeom>
          <a:noFill/>
        </p:spPr>
        <p:txBody>
          <a:bodyPr wrap="square" lIns="91440" tIns="45720" rIns="91440" bIns="45720">
            <a:spAutoFit/>
          </a:bodyPr>
          <a:lstStyle/>
          <a:p>
            <a:pPr algn="ctr"/>
            <a:r>
              <a:rPr lang="en-US" sz="4400" b="1" dirty="0">
                <a:ln w="22225">
                  <a:solidFill>
                    <a:schemeClr val="accent2"/>
                  </a:solidFill>
                  <a:prstDash val="solid"/>
                </a:ln>
                <a:solidFill>
                  <a:schemeClr val="accent2">
                    <a:lumMod val="40000"/>
                    <a:lumOff val="60000"/>
                  </a:schemeClr>
                </a:solidFill>
              </a:rPr>
              <a:t>In </a:t>
            </a:r>
            <a:r>
              <a:rPr lang="en-US" sz="4400" b="1" cap="none" spc="0">
                <a:ln w="22225">
                  <a:solidFill>
                    <a:schemeClr val="accent2"/>
                  </a:solidFill>
                  <a:prstDash val="solid"/>
                </a:ln>
                <a:solidFill>
                  <a:schemeClr val="accent2">
                    <a:lumMod val="40000"/>
                    <a:lumOff val="60000"/>
                  </a:schemeClr>
                </a:solidFill>
                <a:effectLst/>
              </a:rPr>
              <a:t>2027 this should </a:t>
            </a:r>
            <a:r>
              <a:rPr lang="en-US" sz="4400" b="1" cap="none" spc="0" dirty="0">
                <a:ln w="22225">
                  <a:solidFill>
                    <a:schemeClr val="accent2"/>
                  </a:solidFill>
                  <a:prstDash val="solid"/>
                </a:ln>
                <a:solidFill>
                  <a:schemeClr val="accent2">
                    <a:lumMod val="40000"/>
                    <a:lumOff val="60000"/>
                  </a:schemeClr>
                </a:solidFill>
                <a:effectLst/>
              </a:rPr>
              <a:t>reach 1 hour to 1 minute</a:t>
            </a:r>
          </a:p>
        </p:txBody>
      </p:sp>
      <p:pic>
        <p:nvPicPr>
          <p:cNvPr id="3" name="Picture 2">
            <a:extLst>
              <a:ext uri="{FF2B5EF4-FFF2-40B4-BE49-F238E27FC236}">
                <a16:creationId xmlns:a16="http://schemas.microsoft.com/office/drawing/2014/main" id="{9B9D6ABE-8952-5CD1-9BAF-B54DDA369CC5}"/>
              </a:ext>
            </a:extLst>
          </p:cNvPr>
          <p:cNvPicPr>
            <a:picLocks noChangeAspect="1"/>
          </p:cNvPicPr>
          <p:nvPr/>
        </p:nvPicPr>
        <p:blipFill>
          <a:blip r:embed="rId4"/>
          <a:stretch>
            <a:fillRect/>
          </a:stretch>
        </p:blipFill>
        <p:spPr>
          <a:xfrm>
            <a:off x="6634976" y="3997269"/>
            <a:ext cx="5398500" cy="2812081"/>
          </a:xfrm>
          <a:prstGeom prst="rect">
            <a:avLst/>
          </a:prstGeom>
        </p:spPr>
      </p:pic>
    </p:spTree>
    <p:extLst>
      <p:ext uri="{BB962C8B-B14F-4D97-AF65-F5344CB8AC3E}">
        <p14:creationId xmlns:p14="http://schemas.microsoft.com/office/powerpoint/2010/main" val="1824295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857E6F-D87C-E12B-6949-A2D9519A803E}"/>
              </a:ext>
            </a:extLst>
          </p:cNvPr>
          <p:cNvSpPr>
            <a:spLocks noGrp="1"/>
          </p:cNvSpPr>
          <p:nvPr>
            <p:ph type="title"/>
          </p:nvPr>
        </p:nvSpPr>
        <p:spPr/>
        <p:txBody>
          <a:bodyPr/>
          <a:lstStyle/>
          <a:p>
            <a:r>
              <a:rPr lang="en-US" dirty="0"/>
              <a:t>Volt Typhoon</a:t>
            </a:r>
          </a:p>
        </p:txBody>
      </p:sp>
      <p:pic>
        <p:nvPicPr>
          <p:cNvPr id="3074" name="Picture 2" descr="Figure 1: Typical Volt Typhoon Activity">
            <a:extLst>
              <a:ext uri="{FF2B5EF4-FFF2-40B4-BE49-F238E27FC236}">
                <a16:creationId xmlns:a16="http://schemas.microsoft.com/office/drawing/2014/main" id="{84B163F8-76B0-F07A-CB5E-A308972E3550}"/>
              </a:ext>
            </a:extLst>
          </p:cNvPr>
          <p:cNvPicPr>
            <a:picLocks noGrp="1" noChangeAspect="1" noChangeArrowheads="1"/>
          </p:cNvPicPr>
          <p:nvPr>
            <p:ph idx="1"/>
          </p:nvPr>
        </p:nvPicPr>
        <p:blipFill>
          <a:blip r:embed="rId2">
            <a:extLst>
              <a:ext uri="{28A0092B-C50C-407E-A947-70E740481C1C}">
                <a14:useLocalDpi xmlns:a14="http://schemas.microsoft.com/office/drawing/2010/main"/>
              </a:ext>
            </a:extLst>
          </a:blip>
          <a:srcRect/>
          <a:stretch>
            <a:fillRect/>
          </a:stretch>
        </p:blipFill>
        <p:spPr bwMode="auto">
          <a:xfrm>
            <a:off x="857516" y="1170056"/>
            <a:ext cx="10471426" cy="5501589"/>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A86EC7EF-47D7-7D8E-9A8A-AFD366945D5E}"/>
              </a:ext>
            </a:extLst>
          </p:cNvPr>
          <p:cNvSpPr txBox="1"/>
          <p:nvPr/>
        </p:nvSpPr>
        <p:spPr>
          <a:xfrm>
            <a:off x="152645" y="6486979"/>
            <a:ext cx="10599964" cy="369332"/>
          </a:xfrm>
          <a:prstGeom prst="rect">
            <a:avLst/>
          </a:prstGeom>
          <a:noFill/>
        </p:spPr>
        <p:txBody>
          <a:bodyPr wrap="square">
            <a:spAutoFit/>
          </a:bodyPr>
          <a:lstStyle/>
          <a:p>
            <a:r>
              <a:rPr lang="en-US" dirty="0"/>
              <a:t>https://www.cisa.gov/news-events/cybersecurity-advisories/aa24-038a</a:t>
            </a:r>
          </a:p>
        </p:txBody>
      </p:sp>
      <p:sp>
        <p:nvSpPr>
          <p:cNvPr id="3" name="Rectangle 2">
            <a:extLst>
              <a:ext uri="{FF2B5EF4-FFF2-40B4-BE49-F238E27FC236}">
                <a16:creationId xmlns:a16="http://schemas.microsoft.com/office/drawing/2014/main" id="{01714EE8-2D83-919F-3F1B-6CF824607D6A}"/>
              </a:ext>
            </a:extLst>
          </p:cNvPr>
          <p:cNvSpPr/>
          <p:nvPr/>
        </p:nvSpPr>
        <p:spPr>
          <a:xfrm>
            <a:off x="8638463" y="2474300"/>
            <a:ext cx="3409075" cy="1446550"/>
          </a:xfrm>
          <a:prstGeom prst="rect">
            <a:avLst/>
          </a:prstGeom>
          <a:noFill/>
        </p:spPr>
        <p:txBody>
          <a:bodyPr wrap="none" lIns="91440" tIns="45720" rIns="91440" bIns="45720">
            <a:spAutoFit/>
          </a:bodyPr>
          <a:lstStyle/>
          <a:p>
            <a:pPr algn="ctr"/>
            <a:r>
              <a:rPr lang="en-US" sz="4400" b="1" cap="none" spc="0" dirty="0">
                <a:ln w="22225">
                  <a:solidFill>
                    <a:schemeClr val="accent2"/>
                  </a:solidFill>
                  <a:prstDash val="solid"/>
                </a:ln>
                <a:solidFill>
                  <a:schemeClr val="accent2">
                    <a:lumMod val="40000"/>
                    <a:lumOff val="60000"/>
                  </a:schemeClr>
                </a:solidFill>
                <a:effectLst/>
              </a:rPr>
              <a:t>Critical </a:t>
            </a:r>
          </a:p>
          <a:p>
            <a:pPr algn="ctr"/>
            <a:r>
              <a:rPr lang="en-US" sz="4400" b="1" cap="none" spc="0" dirty="0">
                <a:ln w="22225">
                  <a:solidFill>
                    <a:schemeClr val="accent2"/>
                  </a:solidFill>
                  <a:prstDash val="solid"/>
                </a:ln>
                <a:solidFill>
                  <a:schemeClr val="accent2">
                    <a:lumMod val="40000"/>
                    <a:lumOff val="60000"/>
                  </a:schemeClr>
                </a:solidFill>
                <a:effectLst/>
              </a:rPr>
              <a:t>Infrastructure</a:t>
            </a:r>
          </a:p>
        </p:txBody>
      </p:sp>
      <p:sp>
        <p:nvSpPr>
          <p:cNvPr id="4" name="AutoShape 2">
            <a:extLst>
              <a:ext uri="{FF2B5EF4-FFF2-40B4-BE49-F238E27FC236}">
                <a16:creationId xmlns:a16="http://schemas.microsoft.com/office/drawing/2014/main" id="{395D29EE-FDAB-3C62-97B1-D52E2CDB096D}"/>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6" name="Picture 5">
            <a:extLst>
              <a:ext uri="{FF2B5EF4-FFF2-40B4-BE49-F238E27FC236}">
                <a16:creationId xmlns:a16="http://schemas.microsoft.com/office/drawing/2014/main" id="{B583749E-3544-4576-0E17-9EFA8027C83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199656" y="1356195"/>
            <a:ext cx="1992344" cy="1118105"/>
          </a:xfrm>
          <a:prstGeom prst="rect">
            <a:avLst/>
          </a:prstGeom>
        </p:spPr>
      </p:pic>
    </p:spTree>
    <p:extLst>
      <p:ext uri="{BB962C8B-B14F-4D97-AF65-F5344CB8AC3E}">
        <p14:creationId xmlns:p14="http://schemas.microsoft.com/office/powerpoint/2010/main" val="4598267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0E61A7-6CDC-E734-4B6F-52EEC908FFA1}"/>
              </a:ext>
            </a:extLst>
          </p:cNvPr>
          <p:cNvSpPr>
            <a:spLocks noGrp="1"/>
          </p:cNvSpPr>
          <p:nvPr>
            <p:ph type="title"/>
          </p:nvPr>
        </p:nvSpPr>
        <p:spPr/>
        <p:txBody>
          <a:bodyPr/>
          <a:lstStyle/>
          <a:p>
            <a:r>
              <a:rPr lang="en-US" dirty="0"/>
              <a:t>Salt Typhoon Attack Footprint</a:t>
            </a:r>
          </a:p>
        </p:txBody>
      </p:sp>
      <p:pic>
        <p:nvPicPr>
          <p:cNvPr id="4098" name="Picture 2" descr="AIDE Sensors Footprint - map">
            <a:extLst>
              <a:ext uri="{FF2B5EF4-FFF2-40B4-BE49-F238E27FC236}">
                <a16:creationId xmlns:a16="http://schemas.microsoft.com/office/drawing/2014/main" id="{90B182A5-EEE3-2AC0-5664-07347AB5F1FC}"/>
              </a:ext>
            </a:extLst>
          </p:cNvPr>
          <p:cNvPicPr>
            <a:picLocks noGrp="1" noChangeAspect="1" noChangeArrowheads="1"/>
          </p:cNvPicPr>
          <p:nvPr>
            <p:ph idx="1"/>
          </p:nvPr>
        </p:nvPicPr>
        <p:blipFill rotWithShape="1">
          <a:blip r:embed="rId3" cstate="email">
            <a:extLst>
              <a:ext uri="{28A0092B-C50C-407E-A947-70E740481C1C}">
                <a14:useLocalDpi xmlns:a14="http://schemas.microsoft.com/office/drawing/2010/main"/>
              </a:ext>
            </a:extLst>
          </a:blip>
          <a:srcRect t="9901" b="2719"/>
          <a:stretch>
            <a:fillRect/>
          </a:stretch>
        </p:blipFill>
        <p:spPr bwMode="auto">
          <a:xfrm>
            <a:off x="3851903" y="1954345"/>
            <a:ext cx="8340097" cy="4380614"/>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3D941E59-7896-AA0D-0E3D-90B6E689F889}"/>
              </a:ext>
            </a:extLst>
          </p:cNvPr>
          <p:cNvSpPr txBox="1"/>
          <p:nvPr/>
        </p:nvSpPr>
        <p:spPr>
          <a:xfrm>
            <a:off x="0" y="6296730"/>
            <a:ext cx="10018841" cy="369332"/>
          </a:xfrm>
          <a:prstGeom prst="rect">
            <a:avLst/>
          </a:prstGeom>
          <a:noFill/>
        </p:spPr>
        <p:txBody>
          <a:bodyPr wrap="square">
            <a:spAutoFit/>
          </a:bodyPr>
          <a:lstStyle/>
          <a:p>
            <a:r>
              <a:rPr lang="en-US" dirty="0"/>
              <a:t>https://globalcyberalliance.org/new-report-salt-typhoon-across-the-internet/</a:t>
            </a:r>
          </a:p>
        </p:txBody>
      </p:sp>
      <p:sp>
        <p:nvSpPr>
          <p:cNvPr id="6" name="Content Placeholder 2">
            <a:extLst>
              <a:ext uri="{FF2B5EF4-FFF2-40B4-BE49-F238E27FC236}">
                <a16:creationId xmlns:a16="http://schemas.microsoft.com/office/drawing/2014/main" id="{A23E266B-C8D7-D785-22FF-8E141B775EEB}"/>
              </a:ext>
            </a:extLst>
          </p:cNvPr>
          <p:cNvSpPr txBox="1">
            <a:spLocks/>
          </p:cNvSpPr>
          <p:nvPr/>
        </p:nvSpPr>
        <p:spPr>
          <a:xfrm>
            <a:off x="190501" y="1343024"/>
            <a:ext cx="5593611" cy="5013325"/>
          </a:xfrm>
          <a:prstGeom prst="rect">
            <a:avLst/>
          </a:prstGeom>
        </p:spPr>
        <p:txBody>
          <a:bodyPr vert="horz" lIns="91440" tIns="45720" rIns="91440" bIns="45720" rtlCol="0">
            <a:normAutofit/>
          </a:bodyPr>
          <a:lstStyle>
            <a:lvl1pPr marL="342900" marR="0" indent="-342900" algn="l" defTabSz="457200" rtl="0" eaLnBrk="1" fontAlgn="auto" latinLnBrk="0" hangingPunct="1">
              <a:lnSpc>
                <a:spcPct val="100000"/>
              </a:lnSpc>
              <a:spcBef>
                <a:spcPct val="20000"/>
              </a:spcBef>
              <a:spcAft>
                <a:spcPts val="0"/>
              </a:spcAft>
              <a:buClrTx/>
              <a:buSzTx/>
              <a:buFont typeface="Arial"/>
              <a:buChar char="•"/>
              <a:tabLst/>
              <a:defRPr sz="3200" kern="1200">
                <a:solidFill>
                  <a:schemeClr val="tx1"/>
                </a:solidFill>
                <a:latin typeface="+mn-lt"/>
                <a:ea typeface="+mn-ea"/>
                <a:cs typeface="+mn-cs"/>
              </a:defRPr>
            </a:lvl1pPr>
            <a:lvl2pPr marL="742950" marR="0" indent="-285750" algn="l" defTabSz="457200" rtl="0" eaLnBrk="1" fontAlgn="auto" latinLnBrk="0" hangingPunct="1">
              <a:lnSpc>
                <a:spcPct val="100000"/>
              </a:lnSpc>
              <a:spcBef>
                <a:spcPct val="20000"/>
              </a:spcBef>
              <a:spcAft>
                <a:spcPts val="0"/>
              </a:spcAft>
              <a:buClrTx/>
              <a:buSzTx/>
              <a:buFont typeface="Arial"/>
              <a:buChar char="–"/>
              <a:tabLst/>
              <a:defRPr sz="2800" kern="1200">
                <a:solidFill>
                  <a:schemeClr val="tx1"/>
                </a:solidFill>
                <a:latin typeface="+mn-lt"/>
                <a:ea typeface="+mn-ea"/>
                <a:cs typeface="+mn-cs"/>
              </a:defRPr>
            </a:lvl2pPr>
            <a:lvl3pPr marL="1143000" marR="0" indent="-228600" algn="l" defTabSz="457200" rtl="0" eaLnBrk="1" fontAlgn="auto" latinLnBrk="0" hangingPunct="1">
              <a:lnSpc>
                <a:spcPct val="100000"/>
              </a:lnSpc>
              <a:spcBef>
                <a:spcPct val="20000"/>
              </a:spcBef>
              <a:spcAft>
                <a:spcPts val="0"/>
              </a:spcAft>
              <a:buClrTx/>
              <a:buSzTx/>
              <a:buFont typeface="Arial"/>
              <a:buChar char="•"/>
              <a:tabLst/>
              <a:defRPr sz="2800" kern="1200">
                <a:solidFill>
                  <a:schemeClr val="tx1"/>
                </a:solidFill>
                <a:latin typeface="+mn-lt"/>
                <a:ea typeface="+mn-ea"/>
                <a:cs typeface="+mn-cs"/>
              </a:defRPr>
            </a:lvl3pPr>
            <a:lvl4pPr marL="1600200" marR="0" indent="-228600" algn="l" defTabSz="457200" rtl="0" eaLnBrk="1" fontAlgn="auto" latinLnBrk="0" hangingPunct="1">
              <a:lnSpc>
                <a:spcPct val="100000"/>
              </a:lnSpc>
              <a:spcBef>
                <a:spcPct val="20000"/>
              </a:spcBef>
              <a:spcAft>
                <a:spcPts val="0"/>
              </a:spcAft>
              <a:buClrTx/>
              <a:buSzTx/>
              <a:buFont typeface="Arial"/>
              <a:buChar char="–"/>
              <a:tabLst/>
              <a:defRPr sz="2800" kern="1200">
                <a:solidFill>
                  <a:schemeClr val="tx1"/>
                </a:solidFill>
                <a:latin typeface="+mn-lt"/>
                <a:ea typeface="+mn-ea"/>
                <a:cs typeface="+mn-cs"/>
              </a:defRPr>
            </a:lvl4pPr>
            <a:lvl5pPr marL="2057400" marR="0" indent="-228600" algn="l" defTabSz="457200" rtl="0" eaLnBrk="1" fontAlgn="auto" latinLnBrk="0" hangingPunct="1">
              <a:lnSpc>
                <a:spcPct val="100000"/>
              </a:lnSpc>
              <a:spcBef>
                <a:spcPct val="20000"/>
              </a:spcBef>
              <a:spcAft>
                <a:spcPts val="0"/>
              </a:spcAft>
              <a:buClrTx/>
              <a:buSzTx/>
              <a:buFont typeface="Arial"/>
              <a:buChar char="»"/>
              <a:tabLst/>
              <a:defRPr sz="2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Compromised Telecommunication Infrastructure</a:t>
            </a:r>
          </a:p>
          <a:p>
            <a:r>
              <a:rPr lang="en-US" dirty="0"/>
              <a:t>Allowed Breaching for government wiretapping systems</a:t>
            </a:r>
          </a:p>
          <a:p>
            <a:r>
              <a:rPr lang="en-US" dirty="0"/>
              <a:t>Established persistence in 80 nations &amp; at least 600 organizations</a:t>
            </a:r>
          </a:p>
        </p:txBody>
      </p:sp>
      <p:pic>
        <p:nvPicPr>
          <p:cNvPr id="3" name="Picture 2">
            <a:extLst>
              <a:ext uri="{FF2B5EF4-FFF2-40B4-BE49-F238E27FC236}">
                <a16:creationId xmlns:a16="http://schemas.microsoft.com/office/drawing/2014/main" id="{69DC075B-BB20-DBFE-2AE0-5DACC1DC440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199656" y="1100326"/>
            <a:ext cx="1992344" cy="1118105"/>
          </a:xfrm>
          <a:prstGeom prst="rect">
            <a:avLst/>
          </a:prstGeom>
        </p:spPr>
      </p:pic>
    </p:spTree>
    <p:extLst>
      <p:ext uri="{BB962C8B-B14F-4D97-AF65-F5344CB8AC3E}">
        <p14:creationId xmlns:p14="http://schemas.microsoft.com/office/powerpoint/2010/main" val="18769031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BE6BD6-2DF0-3811-49B4-D77211E75297}"/>
              </a:ext>
            </a:extLst>
          </p:cNvPr>
          <p:cNvSpPr>
            <a:spLocks noGrp="1"/>
          </p:cNvSpPr>
          <p:nvPr>
            <p:ph type="title"/>
          </p:nvPr>
        </p:nvSpPr>
        <p:spPr/>
        <p:txBody>
          <a:bodyPr>
            <a:normAutofit fontScale="90000"/>
          </a:bodyPr>
          <a:lstStyle/>
          <a:p>
            <a:r>
              <a:rPr lang="en-US" dirty="0"/>
              <a:t>Cyber Aware Case Study: OPM Breach</a:t>
            </a:r>
          </a:p>
        </p:txBody>
      </p:sp>
      <p:sp>
        <p:nvSpPr>
          <p:cNvPr id="3" name="Content Placeholder 2">
            <a:extLst>
              <a:ext uri="{FF2B5EF4-FFF2-40B4-BE49-F238E27FC236}">
                <a16:creationId xmlns:a16="http://schemas.microsoft.com/office/drawing/2014/main" id="{6679558B-12A8-BC1D-F466-6B65E7BB298E}"/>
              </a:ext>
            </a:extLst>
          </p:cNvPr>
          <p:cNvSpPr>
            <a:spLocks noGrp="1"/>
          </p:cNvSpPr>
          <p:nvPr>
            <p:ph idx="1"/>
          </p:nvPr>
        </p:nvSpPr>
        <p:spPr/>
        <p:txBody>
          <a:bodyPr>
            <a:normAutofit/>
          </a:bodyPr>
          <a:lstStyle/>
          <a:p>
            <a:r>
              <a:rPr lang="en-US" dirty="0"/>
              <a:t>Every SF-86 asks the most personal questions the government can legally ask you. The breach wasn't about stealing names; it was about giving a foreign intelligence service a dossier on millions of Americans that could be used for recruitment, blackmail, or identifying relationships.</a:t>
            </a:r>
          </a:p>
        </p:txBody>
      </p:sp>
      <p:sp>
        <p:nvSpPr>
          <p:cNvPr id="5" name="TextBox 4">
            <a:extLst>
              <a:ext uri="{FF2B5EF4-FFF2-40B4-BE49-F238E27FC236}">
                <a16:creationId xmlns:a16="http://schemas.microsoft.com/office/drawing/2014/main" id="{B994C140-A314-7EA7-0095-FE9B3D13F989}"/>
              </a:ext>
            </a:extLst>
          </p:cNvPr>
          <p:cNvSpPr txBox="1"/>
          <p:nvPr/>
        </p:nvSpPr>
        <p:spPr>
          <a:xfrm>
            <a:off x="570885" y="6356349"/>
            <a:ext cx="11012130" cy="369332"/>
          </a:xfrm>
          <a:prstGeom prst="rect">
            <a:avLst/>
          </a:prstGeom>
          <a:noFill/>
        </p:spPr>
        <p:txBody>
          <a:bodyPr wrap="square">
            <a:spAutoFit/>
          </a:bodyPr>
          <a:lstStyle/>
          <a:p>
            <a:r>
              <a:rPr lang="en-US" dirty="0"/>
              <a:t>https://www.dni.gov/ncsc/e-Learning_CyberAware/pdf/Cyber_Aware_CaseStudy_OPM.pdf</a:t>
            </a:r>
          </a:p>
        </p:txBody>
      </p:sp>
    </p:spTree>
    <p:extLst>
      <p:ext uri="{BB962C8B-B14F-4D97-AF65-F5344CB8AC3E}">
        <p14:creationId xmlns:p14="http://schemas.microsoft.com/office/powerpoint/2010/main" val="36206297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F5A9A3-659A-C0CC-88D4-4825399D666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F9FFF6A-CD6E-3DD0-7045-6998FE84F375}"/>
              </a:ext>
            </a:extLst>
          </p:cNvPr>
          <p:cNvSpPr>
            <a:spLocks noGrp="1"/>
          </p:cNvSpPr>
          <p:nvPr>
            <p:ph type="title"/>
          </p:nvPr>
        </p:nvSpPr>
        <p:spPr/>
        <p:txBody>
          <a:bodyPr/>
          <a:lstStyle/>
          <a:p>
            <a:r>
              <a:rPr lang="en-US" dirty="0"/>
              <a:t>We Live in a Digital World</a:t>
            </a:r>
          </a:p>
        </p:txBody>
      </p:sp>
      <p:sp>
        <p:nvSpPr>
          <p:cNvPr id="3" name="Content Placeholder 2">
            <a:extLst>
              <a:ext uri="{FF2B5EF4-FFF2-40B4-BE49-F238E27FC236}">
                <a16:creationId xmlns:a16="http://schemas.microsoft.com/office/drawing/2014/main" id="{97E3A05F-6738-815E-22D4-F3AA640F2250}"/>
              </a:ext>
            </a:extLst>
          </p:cNvPr>
          <p:cNvSpPr>
            <a:spLocks noGrp="1"/>
          </p:cNvSpPr>
          <p:nvPr>
            <p:ph idx="1"/>
          </p:nvPr>
        </p:nvSpPr>
        <p:spPr>
          <a:xfrm>
            <a:off x="245326" y="1354175"/>
            <a:ext cx="10056141" cy="4224822"/>
          </a:xfrm>
        </p:spPr>
        <p:txBody>
          <a:bodyPr>
            <a:normAutofit/>
          </a:bodyPr>
          <a:lstStyle/>
          <a:p>
            <a:r>
              <a:rPr lang="en-US" dirty="0"/>
              <a:t>Your personal cybersecurity matters</a:t>
            </a:r>
          </a:p>
          <a:p>
            <a:r>
              <a:rPr lang="en-US" dirty="0"/>
              <a:t>Everything is becoming even more connected</a:t>
            </a:r>
          </a:p>
          <a:p>
            <a:r>
              <a:rPr lang="en-US" dirty="0"/>
              <a:t>AI is driver of the economy </a:t>
            </a:r>
          </a:p>
          <a:p>
            <a:r>
              <a:rPr lang="en-US" dirty="0"/>
              <a:t>Energy, data centers and semiconductor supply chains are strategic assets </a:t>
            </a:r>
          </a:p>
          <a:p>
            <a:r>
              <a:rPr lang="en-US" dirty="0"/>
              <a:t>Cyber is now an element of national power</a:t>
            </a:r>
          </a:p>
        </p:txBody>
      </p:sp>
    </p:spTree>
    <p:extLst>
      <p:ext uri="{BB962C8B-B14F-4D97-AF65-F5344CB8AC3E}">
        <p14:creationId xmlns:p14="http://schemas.microsoft.com/office/powerpoint/2010/main" val="42551737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AF1A32-FFDC-1078-F30E-DED73BA448B6}"/>
              </a:ext>
            </a:extLst>
          </p:cNvPr>
          <p:cNvSpPr>
            <a:spLocks noGrp="1"/>
          </p:cNvSpPr>
          <p:nvPr>
            <p:ph type="title"/>
          </p:nvPr>
        </p:nvSpPr>
        <p:spPr/>
        <p:txBody>
          <a:bodyPr/>
          <a:lstStyle/>
          <a:p>
            <a:r>
              <a:rPr lang="en-US" dirty="0"/>
              <a:t>Conclusion</a:t>
            </a:r>
          </a:p>
        </p:txBody>
      </p:sp>
      <p:sp>
        <p:nvSpPr>
          <p:cNvPr id="3" name="Content Placeholder 2">
            <a:extLst>
              <a:ext uri="{FF2B5EF4-FFF2-40B4-BE49-F238E27FC236}">
                <a16:creationId xmlns:a16="http://schemas.microsoft.com/office/drawing/2014/main" id="{BC1D8944-B4A6-1B24-9AAA-853D6B1B6EBA}"/>
              </a:ext>
            </a:extLst>
          </p:cNvPr>
          <p:cNvSpPr>
            <a:spLocks noGrp="1"/>
          </p:cNvSpPr>
          <p:nvPr>
            <p:ph idx="1"/>
          </p:nvPr>
        </p:nvSpPr>
        <p:spPr/>
        <p:txBody>
          <a:bodyPr>
            <a:normAutofit/>
          </a:bodyPr>
          <a:lstStyle/>
          <a:p>
            <a:pPr marL="514350" indent="-514350">
              <a:buFont typeface="+mj-lt"/>
              <a:buAutoNum type="arabicPeriod"/>
            </a:pPr>
            <a:r>
              <a:rPr lang="en-US" dirty="0"/>
              <a:t>Everything depends on cyber. </a:t>
            </a:r>
          </a:p>
          <a:p>
            <a:pPr marL="514350" indent="-514350">
              <a:buFont typeface="+mj-lt"/>
              <a:buAutoNum type="arabicPeriod"/>
            </a:pPr>
            <a:r>
              <a:rPr lang="en-US" dirty="0"/>
              <a:t>Protect yourself and your family.</a:t>
            </a:r>
          </a:p>
          <a:p>
            <a:pPr marL="514350" indent="-514350">
              <a:buFont typeface="+mj-lt"/>
              <a:buAutoNum type="arabicPeriod"/>
            </a:pPr>
            <a:r>
              <a:rPr lang="en-US" dirty="0"/>
              <a:t>Your online presence is part of your family's operational security. </a:t>
            </a:r>
          </a:p>
          <a:p>
            <a:pPr marL="514350" indent="-514350">
              <a:buFont typeface="+mj-lt"/>
              <a:buAutoNum type="arabicPeriod"/>
            </a:pPr>
            <a:r>
              <a:rPr lang="en-US" dirty="0"/>
              <a:t>AI will change professional work far faster than most people expect. </a:t>
            </a:r>
          </a:p>
          <a:p>
            <a:pPr marL="514350" indent="-514350">
              <a:buFont typeface="+mj-lt"/>
              <a:buAutoNum type="arabicPeriod"/>
            </a:pPr>
            <a:r>
              <a:rPr lang="en-US" dirty="0"/>
              <a:t>Technology will continue to change rapidly. Curiosity, skepticism, and good judgment will always be your best defenses.</a:t>
            </a:r>
          </a:p>
        </p:txBody>
      </p:sp>
    </p:spTree>
    <p:extLst>
      <p:ext uri="{BB962C8B-B14F-4D97-AF65-F5344CB8AC3E}">
        <p14:creationId xmlns:p14="http://schemas.microsoft.com/office/powerpoint/2010/main" val="10733560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AC56D2-1634-A116-4C41-A743CCFB4B9E}"/>
              </a:ext>
            </a:extLst>
          </p:cNvPr>
          <p:cNvSpPr>
            <a:spLocks noGrp="1"/>
          </p:cNvSpPr>
          <p:nvPr>
            <p:ph type="title"/>
          </p:nvPr>
        </p:nvSpPr>
        <p:spPr/>
        <p:txBody>
          <a:bodyPr/>
          <a:lstStyle/>
          <a:p>
            <a:r>
              <a:rPr lang="en-US" dirty="0"/>
              <a:t>Cybersecurity is Personal Security</a:t>
            </a:r>
          </a:p>
        </p:txBody>
      </p:sp>
      <p:sp>
        <p:nvSpPr>
          <p:cNvPr id="3" name="Content Placeholder 2">
            <a:extLst>
              <a:ext uri="{FF2B5EF4-FFF2-40B4-BE49-F238E27FC236}">
                <a16:creationId xmlns:a16="http://schemas.microsoft.com/office/drawing/2014/main" id="{D8CBCC52-D2BE-D5D5-3B02-061B36628BC9}"/>
              </a:ext>
            </a:extLst>
          </p:cNvPr>
          <p:cNvSpPr>
            <a:spLocks noGrp="1"/>
          </p:cNvSpPr>
          <p:nvPr>
            <p:ph idx="1"/>
          </p:nvPr>
        </p:nvSpPr>
        <p:spPr>
          <a:xfrm>
            <a:off x="0" y="1343024"/>
            <a:ext cx="11772900" cy="5013325"/>
          </a:xfrm>
        </p:spPr>
        <p:txBody>
          <a:bodyPr/>
          <a:lstStyle/>
          <a:p>
            <a:pPr marL="0" indent="0">
              <a:buNone/>
            </a:pPr>
            <a:r>
              <a:rPr lang="en-US" dirty="0"/>
              <a:t>You and your family are part of your spouse’s attack surface.  </a:t>
            </a:r>
          </a:p>
          <a:p>
            <a:r>
              <a:rPr lang="en-US" dirty="0"/>
              <a:t>Social Engineering in the #1 threat</a:t>
            </a:r>
          </a:p>
          <a:p>
            <a:r>
              <a:rPr lang="en-US" dirty="0"/>
              <a:t>Manage your online presence</a:t>
            </a:r>
          </a:p>
          <a:p>
            <a:r>
              <a:rPr lang="en-US" dirty="0"/>
              <a:t>Data Aggregation can make you vulnerable:  geofencing, geotagging, image recognition of faces and places</a:t>
            </a:r>
          </a:p>
          <a:p>
            <a:r>
              <a:rPr lang="en-US" dirty="0"/>
              <a:t>Your home network is a soft target:  WPA3, router firmware, separate networks for IoT devices</a:t>
            </a:r>
          </a:p>
          <a:p>
            <a:r>
              <a:rPr lang="en-US" dirty="0"/>
              <a:t>Your smart phone is a soft target:  be cautious with app permissions, esp. contacts &amp; microphone</a:t>
            </a:r>
          </a:p>
        </p:txBody>
      </p:sp>
      <p:pic>
        <p:nvPicPr>
          <p:cNvPr id="1026" name="Picture 2" descr="The Yubico Security Key C NFC resting on a white surface">
            <a:extLst>
              <a:ext uri="{FF2B5EF4-FFF2-40B4-BE49-F238E27FC236}">
                <a16:creationId xmlns:a16="http://schemas.microsoft.com/office/drawing/2014/main" id="{FEBDEC52-F91D-A92F-854C-9E69FFEAAEA7}"/>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9804402" y="5514976"/>
            <a:ext cx="2387598" cy="13430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04365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BBCC18-DCE3-26D4-C9F7-FE8C09270C52}"/>
              </a:ext>
            </a:extLst>
          </p:cNvPr>
          <p:cNvSpPr>
            <a:spLocks noGrp="1"/>
          </p:cNvSpPr>
          <p:nvPr>
            <p:ph type="title"/>
          </p:nvPr>
        </p:nvSpPr>
        <p:spPr/>
        <p:txBody>
          <a:bodyPr/>
          <a:lstStyle/>
          <a:p>
            <a:r>
              <a:rPr lang="en-US" dirty="0"/>
              <a:t>AI is Transforming Knowledge Work</a:t>
            </a:r>
          </a:p>
        </p:txBody>
      </p:sp>
      <p:sp>
        <p:nvSpPr>
          <p:cNvPr id="3" name="Content Placeholder 2">
            <a:extLst>
              <a:ext uri="{FF2B5EF4-FFF2-40B4-BE49-F238E27FC236}">
                <a16:creationId xmlns:a16="http://schemas.microsoft.com/office/drawing/2014/main" id="{30FE33C7-06E7-B109-6541-CA41F7202A2D}"/>
              </a:ext>
            </a:extLst>
          </p:cNvPr>
          <p:cNvSpPr>
            <a:spLocks noGrp="1"/>
          </p:cNvSpPr>
          <p:nvPr>
            <p:ph idx="1"/>
          </p:nvPr>
        </p:nvSpPr>
        <p:spPr>
          <a:xfrm>
            <a:off x="311524" y="2757780"/>
            <a:ext cx="11772900" cy="3276090"/>
          </a:xfrm>
        </p:spPr>
        <p:txBody>
          <a:bodyPr>
            <a:normAutofit lnSpcReduction="10000"/>
          </a:bodyPr>
          <a:lstStyle/>
          <a:p>
            <a:r>
              <a:rPr lang="en-US" dirty="0"/>
              <a:t>Legal Work (contracts, case law, briefs, research)</a:t>
            </a:r>
          </a:p>
          <a:p>
            <a:r>
              <a:rPr lang="en-US" dirty="0"/>
              <a:t>Financial Analysis (models, data, memos, reports)</a:t>
            </a:r>
          </a:p>
          <a:p>
            <a:r>
              <a:rPr lang="en-US" dirty="0"/>
              <a:t>Writing and Content (Marketing, journalism, technical writing)</a:t>
            </a:r>
          </a:p>
          <a:p>
            <a:r>
              <a:rPr lang="en-US" dirty="0"/>
              <a:t>Software Engineering (coding, complex projects)</a:t>
            </a:r>
          </a:p>
          <a:p>
            <a:r>
              <a:rPr lang="en-US" dirty="0"/>
              <a:t>Medical Analysis (reading scans, lab results, diagnoses)</a:t>
            </a:r>
          </a:p>
          <a:p>
            <a:r>
              <a:rPr lang="en-US" dirty="0"/>
              <a:t>Customer Service (complex, multi-step problem-solving)</a:t>
            </a:r>
          </a:p>
          <a:p>
            <a:endParaRPr lang="en-US" dirty="0"/>
          </a:p>
        </p:txBody>
      </p:sp>
      <p:sp>
        <p:nvSpPr>
          <p:cNvPr id="5" name="TextBox 4">
            <a:extLst>
              <a:ext uri="{FF2B5EF4-FFF2-40B4-BE49-F238E27FC236}">
                <a16:creationId xmlns:a16="http://schemas.microsoft.com/office/drawing/2014/main" id="{A89882DF-4E5E-4716-A5CE-47692E73D3D3}"/>
              </a:ext>
            </a:extLst>
          </p:cNvPr>
          <p:cNvSpPr txBox="1"/>
          <p:nvPr/>
        </p:nvSpPr>
        <p:spPr>
          <a:xfrm>
            <a:off x="484094" y="1340501"/>
            <a:ext cx="11144921" cy="1323439"/>
          </a:xfrm>
          <a:prstGeom prst="rect">
            <a:avLst/>
          </a:prstGeom>
          <a:noFill/>
        </p:spPr>
        <p:txBody>
          <a:bodyPr wrap="square">
            <a:spAutoFit/>
          </a:bodyPr>
          <a:lstStyle/>
          <a:p>
            <a:r>
              <a:rPr lang="en-US" sz="2000" b="1" i="0" dirty="0">
                <a:solidFill>
                  <a:srgbClr val="111111"/>
                </a:solidFill>
                <a:effectLst/>
                <a:latin typeface="ui-sans-serif"/>
              </a:rPr>
              <a:t>“I am no longer needed for the actual technical work of my job.</a:t>
            </a:r>
            <a:r>
              <a:rPr lang="en-US" sz="2000" b="0" i="0" dirty="0">
                <a:solidFill>
                  <a:srgbClr val="111111"/>
                </a:solidFill>
                <a:effectLst/>
                <a:latin typeface="ui-sans-serif"/>
              </a:rPr>
              <a:t> I describe what I want built, in plain English, and it just... appears. Not a rough draft I need to fix. The finished thing. I tell the AI what I want, walk away from my computer for four hours, and come back to find the work done. Done well, done better than I would have done it myself, with no corrections needed.”  Matt Shumer</a:t>
            </a:r>
            <a:endParaRPr lang="en-US" sz="2000" dirty="0"/>
          </a:p>
        </p:txBody>
      </p:sp>
      <p:sp>
        <p:nvSpPr>
          <p:cNvPr id="7" name="TextBox 6">
            <a:extLst>
              <a:ext uri="{FF2B5EF4-FFF2-40B4-BE49-F238E27FC236}">
                <a16:creationId xmlns:a16="http://schemas.microsoft.com/office/drawing/2014/main" id="{5BC721C4-5D3E-3C36-8647-CC38109E5285}"/>
              </a:ext>
            </a:extLst>
          </p:cNvPr>
          <p:cNvSpPr txBox="1"/>
          <p:nvPr/>
        </p:nvSpPr>
        <p:spPr>
          <a:xfrm>
            <a:off x="129091" y="6467769"/>
            <a:ext cx="11672047" cy="369332"/>
          </a:xfrm>
          <a:prstGeom prst="rect">
            <a:avLst/>
          </a:prstGeom>
          <a:noFill/>
        </p:spPr>
        <p:txBody>
          <a:bodyPr wrap="square">
            <a:spAutoFit/>
          </a:bodyPr>
          <a:lstStyle/>
          <a:p>
            <a:r>
              <a:rPr lang="en-US" dirty="0"/>
              <a:t>https://www.bloomberg.com/news/videos/2026-02-20/ai-investor-matt-shumer-on-viral-essay-on-ai-risks-video</a:t>
            </a:r>
          </a:p>
        </p:txBody>
      </p:sp>
      <p:sp>
        <p:nvSpPr>
          <p:cNvPr id="9" name="TextBox 8">
            <a:extLst>
              <a:ext uri="{FF2B5EF4-FFF2-40B4-BE49-F238E27FC236}">
                <a16:creationId xmlns:a16="http://schemas.microsoft.com/office/drawing/2014/main" id="{4EF78E71-5C6D-E132-D58A-9B4D516D2C9F}"/>
              </a:ext>
            </a:extLst>
          </p:cNvPr>
          <p:cNvSpPr txBox="1"/>
          <p:nvPr/>
        </p:nvSpPr>
        <p:spPr>
          <a:xfrm>
            <a:off x="129091" y="6033870"/>
            <a:ext cx="6169510" cy="369332"/>
          </a:xfrm>
          <a:prstGeom prst="rect">
            <a:avLst/>
          </a:prstGeom>
          <a:noFill/>
        </p:spPr>
        <p:txBody>
          <a:bodyPr wrap="square">
            <a:spAutoFit/>
          </a:bodyPr>
          <a:lstStyle/>
          <a:p>
            <a:r>
              <a:rPr lang="en-US" dirty="0"/>
              <a:t>https://shumer.dev/something-big-is-happening</a:t>
            </a:r>
          </a:p>
        </p:txBody>
      </p:sp>
    </p:spTree>
    <p:extLst>
      <p:ext uri="{BB962C8B-B14F-4D97-AF65-F5344CB8AC3E}">
        <p14:creationId xmlns:p14="http://schemas.microsoft.com/office/powerpoint/2010/main" val="16789401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25AFB8-7DAE-6220-D458-842ABFF99D90}"/>
              </a:ext>
            </a:extLst>
          </p:cNvPr>
          <p:cNvSpPr>
            <a:spLocks noGrp="1"/>
          </p:cNvSpPr>
          <p:nvPr>
            <p:ph type="title"/>
          </p:nvPr>
        </p:nvSpPr>
        <p:spPr/>
        <p:txBody>
          <a:bodyPr>
            <a:normAutofit fontScale="90000"/>
          </a:bodyPr>
          <a:lstStyle/>
          <a:p>
            <a:r>
              <a:rPr lang="en-US" dirty="0"/>
              <a:t>Is AI Replacing Labor or Redefining It?</a:t>
            </a:r>
          </a:p>
        </p:txBody>
      </p:sp>
      <p:pic>
        <p:nvPicPr>
          <p:cNvPr id="2050" name="Picture 2">
            <a:extLst>
              <a:ext uri="{FF2B5EF4-FFF2-40B4-BE49-F238E27FC236}">
                <a16:creationId xmlns:a16="http://schemas.microsoft.com/office/drawing/2014/main" id="{9080345F-C11B-98C6-08D0-BF5D5A17AFB7}"/>
              </a:ext>
            </a:extLst>
          </p:cNvPr>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bwMode="auto">
          <a:xfrm>
            <a:off x="607213" y="1515148"/>
            <a:ext cx="3366089" cy="5013325"/>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6CF14F1D-4284-8D1D-1515-D7A034B77D73}"/>
              </a:ext>
            </a:extLst>
          </p:cNvPr>
          <p:cNvSpPr txBox="1"/>
          <p:nvPr/>
        </p:nvSpPr>
        <p:spPr>
          <a:xfrm>
            <a:off x="4710056" y="5717946"/>
            <a:ext cx="6617444" cy="923330"/>
          </a:xfrm>
          <a:prstGeom prst="rect">
            <a:avLst/>
          </a:prstGeom>
          <a:noFill/>
        </p:spPr>
        <p:txBody>
          <a:bodyPr wrap="square">
            <a:spAutoFit/>
          </a:bodyPr>
          <a:lstStyle/>
          <a:p>
            <a:r>
              <a:rPr lang="en-US" dirty="0"/>
              <a:t>Mustafa Suleyman (CEO of Microsoft AI, former head of DeepMind): </a:t>
            </a:r>
          </a:p>
          <a:p>
            <a:r>
              <a:rPr lang="en-US" dirty="0">
                <a:hlinkClick r:id="rId3"/>
              </a:rPr>
              <a:t>https://youtu.be/YTrBz6Z5c0E?t=688</a:t>
            </a:r>
            <a:r>
              <a:rPr lang="en-US" dirty="0"/>
              <a:t> (11:25) https://www.youtube.com/watch?v=YTrBz6Z5c0E</a:t>
            </a:r>
          </a:p>
        </p:txBody>
      </p:sp>
      <p:sp>
        <p:nvSpPr>
          <p:cNvPr id="4" name="TextBox 3">
            <a:extLst>
              <a:ext uri="{FF2B5EF4-FFF2-40B4-BE49-F238E27FC236}">
                <a16:creationId xmlns:a16="http://schemas.microsoft.com/office/drawing/2014/main" id="{E9B16096-6FDD-942A-E72F-EBB7F1B3108D}"/>
              </a:ext>
            </a:extLst>
          </p:cNvPr>
          <p:cNvSpPr txBox="1"/>
          <p:nvPr/>
        </p:nvSpPr>
        <p:spPr>
          <a:xfrm>
            <a:off x="4967343" y="1515148"/>
            <a:ext cx="6169510" cy="2308324"/>
          </a:xfrm>
          <a:prstGeom prst="rect">
            <a:avLst/>
          </a:prstGeom>
          <a:noFill/>
        </p:spPr>
        <p:txBody>
          <a:bodyPr wrap="square">
            <a:spAutoFit/>
          </a:bodyPr>
          <a:lstStyle/>
          <a:p>
            <a:pPr>
              <a:buNone/>
            </a:pPr>
            <a:r>
              <a:rPr lang="en-US" sz="2400" b="1" dirty="0"/>
              <a:t>Three Claims About AI</a:t>
            </a:r>
          </a:p>
          <a:p>
            <a:pPr marL="342900" indent="-342900">
              <a:buFont typeface="+mj-lt"/>
              <a:buAutoNum type="arabicPeriod"/>
            </a:pPr>
            <a:r>
              <a:rPr lang="en-US" sz="2400" dirty="0"/>
              <a:t>AI will automate professional work at scale.</a:t>
            </a:r>
          </a:p>
          <a:p>
            <a:pPr marL="342900" indent="-342900">
              <a:buFont typeface="+mj-lt"/>
              <a:buAutoNum type="arabicPeriod"/>
            </a:pPr>
            <a:r>
              <a:rPr lang="en-US" sz="2400" dirty="0"/>
              <a:t>AI will increase productivity but not reduce employment.</a:t>
            </a:r>
          </a:p>
          <a:p>
            <a:pPr marL="342900" indent="-342900">
              <a:buFont typeface="+mj-lt"/>
              <a:buAutoNum type="arabicPeriod"/>
            </a:pPr>
            <a:r>
              <a:rPr lang="en-US" sz="2400" dirty="0"/>
              <a:t>AI will increase demand for elite human talent while hollowing out the middle.</a:t>
            </a:r>
          </a:p>
        </p:txBody>
      </p:sp>
      <p:sp>
        <p:nvSpPr>
          <p:cNvPr id="6" name="TextBox 5">
            <a:extLst>
              <a:ext uri="{FF2B5EF4-FFF2-40B4-BE49-F238E27FC236}">
                <a16:creationId xmlns:a16="http://schemas.microsoft.com/office/drawing/2014/main" id="{B69DC1E9-B645-2A1B-5E38-E1D22138D01B}"/>
              </a:ext>
            </a:extLst>
          </p:cNvPr>
          <p:cNvSpPr txBox="1"/>
          <p:nvPr/>
        </p:nvSpPr>
        <p:spPr>
          <a:xfrm>
            <a:off x="4967343" y="4205804"/>
            <a:ext cx="6617444" cy="1015663"/>
          </a:xfrm>
          <a:prstGeom prst="rect">
            <a:avLst/>
          </a:prstGeom>
          <a:noFill/>
        </p:spPr>
        <p:txBody>
          <a:bodyPr wrap="square">
            <a:spAutoFit/>
          </a:bodyPr>
          <a:lstStyle/>
          <a:p>
            <a:r>
              <a:rPr lang="en-US" sz="2000" b="0" i="0" dirty="0">
                <a:solidFill>
                  <a:srgbClr val="111111"/>
                </a:solidFill>
                <a:effectLst/>
                <a:latin typeface="ui-sans-serif"/>
              </a:rPr>
              <a:t>Dario Amodei, the CEO of Anthropic, says AI is now writing "much of the code" at his company, … predicts that AI will eliminate 50% of entry-level knowledge workers in 1-5 years </a:t>
            </a:r>
            <a:endParaRPr lang="en-US" sz="2000" dirty="0"/>
          </a:p>
        </p:txBody>
      </p:sp>
    </p:spTree>
    <p:extLst>
      <p:ext uri="{BB962C8B-B14F-4D97-AF65-F5344CB8AC3E}">
        <p14:creationId xmlns:p14="http://schemas.microsoft.com/office/powerpoint/2010/main" val="3126636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AB79D-FCAA-BD8F-4688-85AB213AE3A8}"/>
              </a:ext>
            </a:extLst>
          </p:cNvPr>
          <p:cNvSpPr>
            <a:spLocks noGrp="1"/>
          </p:cNvSpPr>
          <p:nvPr>
            <p:ph type="title"/>
          </p:nvPr>
        </p:nvSpPr>
        <p:spPr/>
        <p:txBody>
          <a:bodyPr>
            <a:normAutofit fontScale="90000"/>
          </a:bodyPr>
          <a:lstStyle/>
          <a:p>
            <a:r>
              <a:rPr lang="en-US" b="1" dirty="0"/>
              <a:t>Theoretical capability and observed exposure by occupational category</a:t>
            </a:r>
            <a:endParaRPr lang="en-US" dirty="0"/>
          </a:p>
        </p:txBody>
      </p:sp>
      <p:pic>
        <p:nvPicPr>
          <p:cNvPr id="6" name="Picture 5">
            <a:extLst>
              <a:ext uri="{FF2B5EF4-FFF2-40B4-BE49-F238E27FC236}">
                <a16:creationId xmlns:a16="http://schemas.microsoft.com/office/drawing/2014/main" id="{F7099E95-E80E-4A04-FCCF-DA251D7836B1}"/>
              </a:ext>
            </a:extLst>
          </p:cNvPr>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2195666" y="1312607"/>
            <a:ext cx="6858000" cy="5643716"/>
          </a:xfrm>
          <a:prstGeom prst="rect">
            <a:avLst/>
          </a:prstGeom>
        </p:spPr>
      </p:pic>
      <p:sp>
        <p:nvSpPr>
          <p:cNvPr id="8" name="TextBox 7">
            <a:extLst>
              <a:ext uri="{FF2B5EF4-FFF2-40B4-BE49-F238E27FC236}">
                <a16:creationId xmlns:a16="http://schemas.microsoft.com/office/drawing/2014/main" id="{23F02129-D2DE-0DD3-4C7B-B9D5E3B1BC81}"/>
              </a:ext>
            </a:extLst>
          </p:cNvPr>
          <p:cNvSpPr txBox="1"/>
          <p:nvPr/>
        </p:nvSpPr>
        <p:spPr>
          <a:xfrm>
            <a:off x="8825681" y="6160522"/>
            <a:ext cx="3175819" cy="646331"/>
          </a:xfrm>
          <a:prstGeom prst="rect">
            <a:avLst/>
          </a:prstGeom>
          <a:noFill/>
        </p:spPr>
        <p:txBody>
          <a:bodyPr wrap="square">
            <a:spAutoFit/>
          </a:bodyPr>
          <a:lstStyle/>
          <a:p>
            <a:r>
              <a:rPr lang="en-US" dirty="0"/>
              <a:t>https://www.anthropic.com/research/labor-market-impacts</a:t>
            </a:r>
          </a:p>
        </p:txBody>
      </p:sp>
    </p:spTree>
    <p:extLst>
      <p:ext uri="{BB962C8B-B14F-4D97-AF65-F5344CB8AC3E}">
        <p14:creationId xmlns:p14="http://schemas.microsoft.com/office/powerpoint/2010/main" val="41669021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5876D5-031D-8482-66E3-ADB61E046964}"/>
              </a:ext>
            </a:extLst>
          </p:cNvPr>
          <p:cNvSpPr>
            <a:spLocks noGrp="1"/>
          </p:cNvSpPr>
          <p:nvPr>
            <p:ph type="title"/>
          </p:nvPr>
        </p:nvSpPr>
        <p:spPr/>
        <p:txBody>
          <a:bodyPr/>
          <a:lstStyle/>
          <a:p>
            <a:r>
              <a:rPr lang="en-US" dirty="0"/>
              <a:t>Jobs in 2026</a:t>
            </a:r>
          </a:p>
        </p:txBody>
      </p:sp>
      <p:pic>
        <p:nvPicPr>
          <p:cNvPr id="4098" name="Picture 2" descr="White-Collar Jobs 2026: Growing vs Declining Roles and Key Statistics">
            <a:extLst>
              <a:ext uri="{FF2B5EF4-FFF2-40B4-BE49-F238E27FC236}">
                <a16:creationId xmlns:a16="http://schemas.microsoft.com/office/drawing/2014/main" id="{64153A4F-7850-A1DA-B5A5-B733D629264B}"/>
              </a:ext>
            </a:extLst>
          </p:cNvPr>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bwMode="auto">
          <a:xfrm>
            <a:off x="1433764" y="1277832"/>
            <a:ext cx="8895801" cy="485225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7705C8EE-1D96-2BBB-C0C8-67E10A07701F}"/>
              </a:ext>
            </a:extLst>
          </p:cNvPr>
          <p:cNvSpPr txBox="1"/>
          <p:nvPr/>
        </p:nvSpPr>
        <p:spPr>
          <a:xfrm>
            <a:off x="608348" y="6244783"/>
            <a:ext cx="10048568" cy="369332"/>
          </a:xfrm>
          <a:prstGeom prst="rect">
            <a:avLst/>
          </a:prstGeom>
          <a:noFill/>
        </p:spPr>
        <p:txBody>
          <a:bodyPr wrap="square">
            <a:spAutoFit/>
          </a:bodyPr>
          <a:lstStyle/>
          <a:p>
            <a:r>
              <a:rPr lang="en-US" dirty="0"/>
              <a:t>https://www.lockedinai.com/blog/white-collar-jobs-2026-roles-grow-disappear</a:t>
            </a:r>
          </a:p>
        </p:txBody>
      </p:sp>
    </p:spTree>
    <p:extLst>
      <p:ext uri="{BB962C8B-B14F-4D97-AF65-F5344CB8AC3E}">
        <p14:creationId xmlns:p14="http://schemas.microsoft.com/office/powerpoint/2010/main" val="19553798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F64ECF-0A65-B3B3-01CD-4A001B980502}"/>
              </a:ext>
            </a:extLst>
          </p:cNvPr>
          <p:cNvSpPr>
            <a:spLocks noGrp="1"/>
          </p:cNvSpPr>
          <p:nvPr>
            <p:ph type="title"/>
          </p:nvPr>
        </p:nvSpPr>
        <p:spPr/>
        <p:txBody>
          <a:bodyPr/>
          <a:lstStyle/>
          <a:p>
            <a:r>
              <a:rPr lang="en-US" dirty="0"/>
              <a:t>Militaries Rely on Cyber</a:t>
            </a:r>
          </a:p>
        </p:txBody>
      </p:sp>
      <p:pic>
        <p:nvPicPr>
          <p:cNvPr id="7" name="Picture 2" descr="AI-enabled ground combat vehicles demonstrate agility and synergy at PC21 |  Article | The United States Army">
            <a:extLst>
              <a:ext uri="{FF2B5EF4-FFF2-40B4-BE49-F238E27FC236}">
                <a16:creationId xmlns:a16="http://schemas.microsoft.com/office/drawing/2014/main" id="{39121330-B4B0-D786-77D8-10F647881BC9}"/>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086632" y="3892941"/>
            <a:ext cx="4447591" cy="296506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Photo: Master Sgt. Whitney Hughes/DVIDS">
            <a:extLst>
              <a:ext uri="{FF2B5EF4-FFF2-40B4-BE49-F238E27FC236}">
                <a16:creationId xmlns:a16="http://schemas.microsoft.com/office/drawing/2014/main" id="{A8EFD342-167C-D1C0-A600-C59FD5883BA6}"/>
              </a:ext>
            </a:extLst>
          </p:cNvPr>
          <p:cNvPicPr>
            <a:picLocks noChangeAspect="1"/>
          </p:cNvPicPr>
          <p:nvPr/>
        </p:nvPicPr>
        <p:blipFill>
          <a:blip r:embed="rId4"/>
          <a:srcRect l="13729" t="9556"/>
          <a:stretch>
            <a:fillRect/>
          </a:stretch>
        </p:blipFill>
        <p:spPr>
          <a:xfrm>
            <a:off x="0" y="1122604"/>
            <a:ext cx="5005222" cy="3148375"/>
          </a:xfrm>
          <a:prstGeom prst="rect">
            <a:avLst/>
          </a:prstGeom>
        </p:spPr>
      </p:pic>
      <p:pic>
        <p:nvPicPr>
          <p:cNvPr id="12" name="Picture 11">
            <a:extLst>
              <a:ext uri="{FF2B5EF4-FFF2-40B4-BE49-F238E27FC236}">
                <a16:creationId xmlns:a16="http://schemas.microsoft.com/office/drawing/2014/main" id="{2DD604BB-E76D-92E7-1407-C27AEC836C6C}"/>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0" y="4158195"/>
            <a:ext cx="3577346" cy="2699805"/>
          </a:xfrm>
          <a:prstGeom prst="rect">
            <a:avLst/>
          </a:prstGeom>
        </p:spPr>
      </p:pic>
      <p:pic>
        <p:nvPicPr>
          <p:cNvPr id="14" name="Picture 13">
            <a:extLst>
              <a:ext uri="{FF2B5EF4-FFF2-40B4-BE49-F238E27FC236}">
                <a16:creationId xmlns:a16="http://schemas.microsoft.com/office/drawing/2014/main" id="{F3A87D74-3DEA-3977-88DF-F3B5AE03664D}"/>
              </a:ext>
            </a:extLst>
          </p:cNvPr>
          <p:cNvPicPr>
            <a:picLocks noChangeAspect="1"/>
          </p:cNvPicPr>
          <p:nvPr/>
        </p:nvPicPr>
        <p:blipFill>
          <a:blip r:embed="rId6"/>
          <a:stretch>
            <a:fillRect/>
          </a:stretch>
        </p:blipFill>
        <p:spPr>
          <a:xfrm>
            <a:off x="6522099" y="3089249"/>
            <a:ext cx="5669904" cy="3768752"/>
          </a:xfrm>
          <a:prstGeom prst="rect">
            <a:avLst/>
          </a:prstGeom>
        </p:spPr>
      </p:pic>
      <p:pic>
        <p:nvPicPr>
          <p:cNvPr id="18" name="Picture 17">
            <a:extLst>
              <a:ext uri="{FF2B5EF4-FFF2-40B4-BE49-F238E27FC236}">
                <a16:creationId xmlns:a16="http://schemas.microsoft.com/office/drawing/2014/main" id="{0DDBC451-4C3C-5759-D5C1-80909E74A52B}"/>
              </a:ext>
            </a:extLst>
          </p:cNvPr>
          <p:cNvPicPr>
            <a:picLocks noChangeAspect="1"/>
          </p:cNvPicPr>
          <p:nvPr/>
        </p:nvPicPr>
        <p:blipFill>
          <a:blip r:embed="rId7"/>
          <a:srcRect l="21809" t="5276" r="27643" b="18571"/>
          <a:stretch>
            <a:fillRect/>
          </a:stretch>
        </p:blipFill>
        <p:spPr>
          <a:xfrm>
            <a:off x="4903692" y="1193093"/>
            <a:ext cx="3236814" cy="2746698"/>
          </a:xfrm>
          <a:prstGeom prst="rect">
            <a:avLst/>
          </a:prstGeom>
        </p:spPr>
      </p:pic>
      <p:pic>
        <p:nvPicPr>
          <p:cNvPr id="4" name="Picture 3">
            <a:extLst>
              <a:ext uri="{FF2B5EF4-FFF2-40B4-BE49-F238E27FC236}">
                <a16:creationId xmlns:a16="http://schemas.microsoft.com/office/drawing/2014/main" id="{A6C182ED-EF74-AEBE-A7C1-07E3405D6204}"/>
              </a:ext>
            </a:extLst>
          </p:cNvPr>
          <p:cNvPicPr>
            <a:picLocks noChangeAspect="1"/>
          </p:cNvPicPr>
          <p:nvPr/>
        </p:nvPicPr>
        <p:blipFill>
          <a:blip r:embed="rId8"/>
          <a:stretch>
            <a:fillRect/>
          </a:stretch>
        </p:blipFill>
        <p:spPr>
          <a:xfrm>
            <a:off x="8140506" y="1148320"/>
            <a:ext cx="4071590" cy="2451407"/>
          </a:xfrm>
          <a:prstGeom prst="rect">
            <a:avLst/>
          </a:prstGeom>
        </p:spPr>
      </p:pic>
    </p:spTree>
    <p:extLst>
      <p:ext uri="{BB962C8B-B14F-4D97-AF65-F5344CB8AC3E}">
        <p14:creationId xmlns:p14="http://schemas.microsoft.com/office/powerpoint/2010/main" val="36745863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Data Center Alley &amp; Northern Virginia - The World's Densest Data Center Hub">
            <a:extLst>
              <a:ext uri="{FF2B5EF4-FFF2-40B4-BE49-F238E27FC236}">
                <a16:creationId xmlns:a16="http://schemas.microsoft.com/office/drawing/2014/main" id="{13BBA682-EAA9-DF2E-808C-24899BF13127}"/>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695471" y="3032057"/>
            <a:ext cx="7277008" cy="382043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220A32C2-D762-9031-2685-C29BFAA39510}"/>
              </a:ext>
            </a:extLst>
          </p:cNvPr>
          <p:cNvSpPr>
            <a:spLocks noGrp="1"/>
          </p:cNvSpPr>
          <p:nvPr>
            <p:ph type="title"/>
          </p:nvPr>
        </p:nvSpPr>
        <p:spPr/>
        <p:txBody>
          <a:bodyPr/>
          <a:lstStyle/>
          <a:p>
            <a:r>
              <a:rPr lang="en-US" dirty="0"/>
              <a:t>The US Economy Relies on Cyber </a:t>
            </a:r>
          </a:p>
        </p:txBody>
      </p:sp>
      <p:pic>
        <p:nvPicPr>
          <p:cNvPr id="2050" name="Picture 2" descr="How to Build Industrial Robots That Don ...">
            <a:extLst>
              <a:ext uri="{FF2B5EF4-FFF2-40B4-BE49-F238E27FC236}">
                <a16:creationId xmlns:a16="http://schemas.microsoft.com/office/drawing/2014/main" id="{9F9084D9-2E13-1124-D81E-340056A7E1C0}"/>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4735604" y="1190101"/>
            <a:ext cx="2767967" cy="1841956"/>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Photos: Inside a Microsoft data center ...">
            <a:extLst>
              <a:ext uri="{FF2B5EF4-FFF2-40B4-BE49-F238E27FC236}">
                <a16:creationId xmlns:a16="http://schemas.microsoft.com/office/drawing/2014/main" id="{D0CB2D7D-8EAE-A346-9477-73345E64A85A}"/>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25635" y="1181990"/>
            <a:ext cx="2533650" cy="1809750"/>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14" descr="Revolutionary Robotic Surgery ...">
            <a:extLst>
              <a:ext uri="{FF2B5EF4-FFF2-40B4-BE49-F238E27FC236}">
                <a16:creationId xmlns:a16="http://schemas.microsoft.com/office/drawing/2014/main" id="{B79C427B-0921-D00D-EA61-7097DAFFFC82}"/>
              </a:ext>
            </a:extLst>
          </p:cNvPr>
          <p:cNvPicPr>
            <a:picLocks noGrp="1" noChangeAspect="1" noChangeArrowheads="1"/>
          </p:cNvPicPr>
          <p:nvPr>
            <p:ph idx="1"/>
          </p:nvPr>
        </p:nvPicPr>
        <p:blipFill>
          <a:blip r:embed="rId6">
            <a:extLst>
              <a:ext uri="{28A0092B-C50C-407E-A947-70E740481C1C}">
                <a14:useLocalDpi xmlns:a14="http://schemas.microsoft.com/office/drawing/2010/main"/>
              </a:ext>
            </a:extLst>
          </a:blip>
          <a:srcRect/>
          <a:stretch>
            <a:fillRect/>
          </a:stretch>
        </p:blipFill>
        <p:spPr bwMode="auto">
          <a:xfrm>
            <a:off x="2191637" y="1163137"/>
            <a:ext cx="2692559" cy="1895884"/>
          </a:xfrm>
          <a:prstGeom prst="rect">
            <a:avLst/>
          </a:prstGeom>
          <a:noFill/>
          <a:extLst>
            <a:ext uri="{909E8E84-426E-40DD-AFC4-6F175D3DCCD1}">
              <a14:hiddenFill xmlns:a14="http://schemas.microsoft.com/office/drawing/2010/main">
                <a:solidFill>
                  <a:srgbClr val="FFFFFF"/>
                </a:solidFill>
              </a14:hiddenFill>
            </a:ext>
          </a:extLst>
        </p:spPr>
      </p:pic>
      <p:pic>
        <p:nvPicPr>
          <p:cNvPr id="2066" name="Picture 18" descr="This timelapse shows how flights from American Airlines, Delta, and United  were grounded as a global IT outage took much of the world’s infrastructure  offline. On Friday, 19 July, banks, supermarkets ...">
            <a:extLst>
              <a:ext uri="{FF2B5EF4-FFF2-40B4-BE49-F238E27FC236}">
                <a16:creationId xmlns:a16="http://schemas.microsoft.com/office/drawing/2014/main" id="{F5DD3C87-1D36-9E0B-2F49-180302F71B44}"/>
              </a:ext>
            </a:extLst>
          </p:cNvPr>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9136511" y="1540092"/>
            <a:ext cx="3016102" cy="5385897"/>
          </a:xfrm>
          <a:prstGeom prst="rect">
            <a:avLst/>
          </a:prstGeom>
          <a:noFill/>
          <a:extLst>
            <a:ext uri="{909E8E84-426E-40DD-AFC4-6F175D3DCCD1}">
              <a14:hiddenFill xmlns:a14="http://schemas.microsoft.com/office/drawing/2010/main">
                <a:solidFill>
                  <a:srgbClr val="FFFFFF"/>
                </a:solidFill>
              </a14:hiddenFill>
            </a:ext>
          </a:extLst>
        </p:spPr>
      </p:pic>
      <p:pic>
        <p:nvPicPr>
          <p:cNvPr id="2064" name="Picture 16" descr="Alaska Airlines says an IT issue ...">
            <a:extLst>
              <a:ext uri="{FF2B5EF4-FFF2-40B4-BE49-F238E27FC236}">
                <a16:creationId xmlns:a16="http://schemas.microsoft.com/office/drawing/2014/main" id="{FA3E5171-19B6-D287-EDDF-D5008C3B9817}"/>
              </a:ext>
            </a:extLst>
          </p:cNvPr>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10285115" y="1190101"/>
            <a:ext cx="1914525" cy="2390775"/>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Amazon Robotic Fulfillment Center ...">
            <a:extLst>
              <a:ext uri="{FF2B5EF4-FFF2-40B4-BE49-F238E27FC236}">
                <a16:creationId xmlns:a16="http://schemas.microsoft.com/office/drawing/2014/main" id="{591D3E68-3E9D-D1D9-E239-BE764C916858}"/>
              </a:ext>
            </a:extLst>
          </p:cNvPr>
          <p:cNvPicPr>
            <a:picLocks noChangeAspect="1" noChangeArrowheads="1"/>
          </p:cNvPicPr>
          <p:nvPr/>
        </p:nvPicPr>
        <p:blipFill>
          <a:blip r:embed="rId9">
            <a:extLst>
              <a:ext uri="{28A0092B-C50C-407E-A947-70E740481C1C}">
                <a14:useLocalDpi xmlns:a14="http://schemas.microsoft.com/office/drawing/2010/main"/>
              </a:ext>
            </a:extLst>
          </a:blip>
          <a:srcRect/>
          <a:stretch>
            <a:fillRect/>
          </a:stretch>
        </p:blipFill>
        <p:spPr bwMode="auto">
          <a:xfrm>
            <a:off x="7375587" y="1208480"/>
            <a:ext cx="2909528" cy="1823577"/>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computers and viewing stock market data ...">
            <a:extLst>
              <a:ext uri="{FF2B5EF4-FFF2-40B4-BE49-F238E27FC236}">
                <a16:creationId xmlns:a16="http://schemas.microsoft.com/office/drawing/2014/main" id="{A457D7C2-00B9-E392-888C-C14E602F49B0}"/>
              </a:ext>
            </a:extLst>
          </p:cNvPr>
          <p:cNvPicPr>
            <a:picLocks noChangeAspect="1" noChangeArrowheads="1"/>
          </p:cNvPicPr>
          <p:nvPr/>
        </p:nvPicPr>
        <p:blipFill>
          <a:blip r:embed="rId10">
            <a:extLst>
              <a:ext uri="{28A0092B-C50C-407E-A947-70E740481C1C}">
                <a14:useLocalDpi xmlns:a14="http://schemas.microsoft.com/office/drawing/2010/main"/>
              </a:ext>
            </a:extLst>
          </a:blip>
          <a:srcRect/>
          <a:stretch>
            <a:fillRect/>
          </a:stretch>
        </p:blipFill>
        <p:spPr bwMode="auto">
          <a:xfrm>
            <a:off x="-19364" y="2935034"/>
            <a:ext cx="3659150" cy="2049124"/>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AI Factories Are Redefining Data ...">
            <a:extLst>
              <a:ext uri="{FF2B5EF4-FFF2-40B4-BE49-F238E27FC236}">
                <a16:creationId xmlns:a16="http://schemas.microsoft.com/office/drawing/2014/main" id="{CB51E5F7-93C5-9F66-CF31-038322BEEE2A}"/>
              </a:ext>
            </a:extLst>
          </p:cNvPr>
          <p:cNvPicPr>
            <a:picLocks noChangeAspect="1" noChangeArrowheads="1"/>
          </p:cNvPicPr>
          <p:nvPr/>
        </p:nvPicPr>
        <p:blipFill>
          <a:blip r:embed="rId11">
            <a:extLst>
              <a:ext uri="{28A0092B-C50C-407E-A947-70E740481C1C}">
                <a14:useLocalDpi xmlns:a14="http://schemas.microsoft.com/office/drawing/2010/main"/>
              </a:ext>
            </a:extLst>
          </a:blip>
          <a:srcRect/>
          <a:stretch>
            <a:fillRect/>
          </a:stretch>
        </p:blipFill>
        <p:spPr bwMode="auto">
          <a:xfrm>
            <a:off x="-25635" y="4975817"/>
            <a:ext cx="3659150" cy="18821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88735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8C3A07869D882648A96431C1019F6CCF" ma:contentTypeVersion="19" ma:contentTypeDescription="Create a new document." ma:contentTypeScope="" ma:versionID="70b5f66924413199460f137349dd1b2a">
  <xsd:schema xmlns:xsd="http://www.w3.org/2001/XMLSchema" xmlns:xs="http://www.w3.org/2001/XMLSchema" xmlns:p="http://schemas.microsoft.com/office/2006/metadata/properties" xmlns:ns2="de724392-4127-4023-8022-f34e3e4712d3" xmlns:ns3="f3734251-b688-48a9-9868-3bcfaa349d34" targetNamespace="http://schemas.microsoft.com/office/2006/metadata/properties" ma:root="true" ma:fieldsID="b74bee998377d9acded46573490334e8" ns2:_="" ns3:_="">
    <xsd:import namespace="de724392-4127-4023-8022-f34e3e4712d3"/>
    <xsd:import namespace="f3734251-b688-48a9-9868-3bcfaa349d34"/>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LengthInSeconds"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Location"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e724392-4127-4023-8022-f34e3e4712d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LengthInSeconds" ma:index="12" nillable="true" ma:displayName="Length (seconds)" ma:internalName="MediaLengthInSeconds" ma:readOnly="true">
      <xsd:simpleType>
        <xsd:restriction base="dms:Unknown"/>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Location" ma:index="18"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d634031f-5af4-462f-909d-b01dcfe1034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3734251-b688-48a9-9868-3bcfaa349d34"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fb1d13ab-b3d9-4dc2-81fa-676027a22dbf}" ma:internalName="TaxCatchAll" ma:showField="CatchAllData" ma:web="f3734251-b688-48a9-9868-3bcfaa349d3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de724392-4127-4023-8022-f34e3e4712d3">
      <Terms xmlns="http://schemas.microsoft.com/office/infopath/2007/PartnerControls"/>
    </lcf76f155ced4ddcb4097134ff3c332f>
    <TaxCatchAll xmlns="f3734251-b688-48a9-9868-3bcfaa349d34" xsi:nil="true"/>
  </documentManagement>
</p:properties>
</file>

<file path=customXml/itemProps1.xml><?xml version="1.0" encoding="utf-8"?>
<ds:datastoreItem xmlns:ds="http://schemas.openxmlformats.org/officeDocument/2006/customXml" ds:itemID="{6CFD2D10-BB02-4867-83A9-4BB0DE3545FE}">
  <ds:schemaRefs>
    <ds:schemaRef ds:uri="http://schemas.microsoft.com/sharepoint/v3/contenttype/forms"/>
  </ds:schemaRefs>
</ds:datastoreItem>
</file>

<file path=customXml/itemProps2.xml><?xml version="1.0" encoding="utf-8"?>
<ds:datastoreItem xmlns:ds="http://schemas.openxmlformats.org/officeDocument/2006/customXml" ds:itemID="{26D7C1B5-D658-49D3-A463-CD7EEFB6AF1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e724392-4127-4023-8022-f34e3e4712d3"/>
    <ds:schemaRef ds:uri="f3734251-b688-48a9-9868-3bcfaa349d3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9B5599C-10D4-4396-AED8-430013A56F4E}">
  <ds:schemaRefs>
    <ds:schemaRef ds:uri="http://schemas.microsoft.com/office/infopath/2007/PartnerControls"/>
    <ds:schemaRef ds:uri="de724392-4127-4023-8022-f34e3e4712d3"/>
    <ds:schemaRef ds:uri="f3734251-b688-48a9-9868-3bcfaa349d34"/>
    <ds:schemaRef ds:uri="http://purl.org/dc/dcmitype/"/>
    <ds:schemaRef ds:uri="http://purl.org/dc/terms/"/>
    <ds:schemaRef ds:uri="http://purl.org/dc/elements/1.1/"/>
    <ds:schemaRef ds:uri="http://schemas.microsoft.com/office/2006/metadata/properties"/>
    <ds:schemaRef ds:uri="http://schemas.microsoft.com/office/2006/documentManagement/type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7816</TotalTime>
  <Words>1547</Words>
  <Application>Microsoft Office PowerPoint</Application>
  <PresentationFormat>Widescreen</PresentationFormat>
  <Paragraphs>163</Paragraphs>
  <Slides>20</Slides>
  <Notes>12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20</vt:i4>
      </vt:variant>
    </vt:vector>
  </HeadingPairs>
  <TitlesOfParts>
    <vt:vector size="28" baseType="lpstr">
      <vt:lpstr>Aptos</vt:lpstr>
      <vt:lpstr>Arial</vt:lpstr>
      <vt:lpstr>Cabin</vt:lpstr>
      <vt:lpstr>Calibri</vt:lpstr>
      <vt:lpstr>GT America</vt:lpstr>
      <vt:lpstr>source-serif-pro</vt:lpstr>
      <vt:lpstr>ui-sans-serif</vt:lpstr>
      <vt:lpstr>1_Office Theme</vt:lpstr>
      <vt:lpstr>PowerPoint Presentation</vt:lpstr>
      <vt:lpstr>We Live in a Digital World</vt:lpstr>
      <vt:lpstr>Cybersecurity is Personal Security</vt:lpstr>
      <vt:lpstr>AI is Transforming Knowledge Work</vt:lpstr>
      <vt:lpstr>Is AI Replacing Labor or Redefining It?</vt:lpstr>
      <vt:lpstr>Theoretical capability and observed exposure by occupational category</vt:lpstr>
      <vt:lpstr>Jobs in 2026</vt:lpstr>
      <vt:lpstr>Militaries Rely on Cyber</vt:lpstr>
      <vt:lpstr>The US Economy Relies on Cyber </vt:lpstr>
      <vt:lpstr>Structural Reality</vt:lpstr>
      <vt:lpstr>Top American Data Center Operators</vt:lpstr>
      <vt:lpstr>PowerPoint Presentation</vt:lpstr>
      <vt:lpstr>Points of Failure In NVIDIA’s Supply Chain</vt:lpstr>
      <vt:lpstr>External Threats </vt:lpstr>
      <vt:lpstr>PowerPoint Presentation</vt:lpstr>
      <vt:lpstr>Zero-Day Exploits </vt:lpstr>
      <vt:lpstr>Volt Typhoon</vt:lpstr>
      <vt:lpstr>Salt Typhoon Attack Footprint</vt:lpstr>
      <vt:lpstr>Cyber Aware Case Study: OPM Breach</vt:lpstr>
      <vt:lpstr>Conclusion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Brody, Michael H CIV US CIC/FAC</dc:creator>
  <cp:lastModifiedBy>Swanson, Bonnie  CIV US NDU</cp:lastModifiedBy>
  <cp:revision>34</cp:revision>
  <cp:lastPrinted>2026-05-14T16:22:24Z</cp:lastPrinted>
  <dcterms:created xsi:type="dcterms:W3CDTF">2025-07-29T20:47:45Z</dcterms:created>
  <dcterms:modified xsi:type="dcterms:W3CDTF">2026-08-10T18:52:44Z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0x0101008C3A07869D882648A96431C1019F6CCF</vt:lpwstr>
  </property>
  <property fmtid="{D5CDD505-2E9C-101B-9397-08002B2CF9AE}" pid="3" name="MediaServiceImageTags">
    <vt:lpwstr/>
  </property>
</Properties>
</file>