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5" r:id="rId1"/>
    <p:sldMasterId id="2147483701" r:id="rId2"/>
    <p:sldMasterId id="2147483717" r:id="rId3"/>
  </p:sldMasterIdLst>
  <p:notesMasterIdLst>
    <p:notesMasterId r:id="rId11"/>
  </p:notesMasterIdLst>
  <p:handoutMasterIdLst>
    <p:handoutMasterId r:id="rId12"/>
  </p:handoutMasterIdLst>
  <p:sldIdLst>
    <p:sldId id="2147483330" r:id="rId4"/>
    <p:sldId id="2147483343" r:id="rId5"/>
    <p:sldId id="2147483336" r:id="rId6"/>
    <p:sldId id="2147483341" r:id="rId7"/>
    <p:sldId id="2147483338" r:id="rId8"/>
    <p:sldId id="2142532686" r:id="rId9"/>
    <p:sldId id="2147483334" r:id="rId10"/>
  </p:sldIdLst>
  <p:sldSz cx="18288000" cy="10287000"/>
  <p:notesSz cx="7023100" cy="9309100"/>
  <p:embeddedFontLst>
    <p:embeddedFont>
      <p:font typeface="OSWALD" panose="00000500000000000000" pitchFamily="2" charset="0"/>
      <p:regular r:id="rId13"/>
      <p:bold r:id="rId14"/>
    </p:embeddedFont>
    <p:embeddedFont>
      <p:font typeface="OSWALD" panose="00000500000000000000" pitchFamily="2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D5E91B-D162-528A-9E17-05634883C36C}" name="BROWN, CQ JR Gen USAF HAF AF/CC" initials="BCQJGUHA" userId="BROWN, CQ JR Gen USAF HAF AF/CC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808080"/>
    <a:srgbClr val="777777"/>
    <a:srgbClr val="FFD347"/>
    <a:srgbClr val="FFFFFF"/>
    <a:srgbClr val="17375E"/>
    <a:srgbClr val="102639"/>
    <a:srgbClr val="FEC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B32EC-7A7D-4203-81A9-4E06157E0578}" v="2" dt="2026-02-25T12:52:39.078"/>
    <p1510:client id="{94968BF3-B47D-4782-A3A2-2E09752DC9ED}" v="4" dt="2026-02-20T18:16:04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8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8720BF-77F4-E702-775D-0A67329E81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238" cy="466725"/>
          </a:xfrm>
          <a:prstGeom prst="rect">
            <a:avLst/>
          </a:prstGeom>
        </p:spPr>
        <p:txBody>
          <a:bodyPr vert="horz" lIns="91773" tIns="45887" rIns="91773" bIns="458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0B403-6027-6D8E-AD04-96F8BE725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6" y="1"/>
            <a:ext cx="3043238" cy="466725"/>
          </a:xfrm>
          <a:prstGeom prst="rect">
            <a:avLst/>
          </a:prstGeom>
        </p:spPr>
        <p:txBody>
          <a:bodyPr vert="horz" lIns="91773" tIns="45887" rIns="91773" bIns="45887" rtlCol="0"/>
          <a:lstStyle>
            <a:lvl1pPr algn="r">
              <a:defRPr sz="1200"/>
            </a:lvl1pPr>
          </a:lstStyle>
          <a:p>
            <a:fld id="{67CA88C3-3EC8-4C9E-A37C-4BA343E2505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919DEE-8616-3A16-9096-5E6FCF168D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42375"/>
            <a:ext cx="3043238" cy="466725"/>
          </a:xfrm>
          <a:prstGeom prst="rect">
            <a:avLst/>
          </a:prstGeom>
        </p:spPr>
        <p:txBody>
          <a:bodyPr vert="horz" lIns="91773" tIns="45887" rIns="91773" bIns="458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9C3C0-3C4C-25A2-5E78-9C782B6546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6" y="8842375"/>
            <a:ext cx="3043238" cy="466725"/>
          </a:xfrm>
          <a:prstGeom prst="rect">
            <a:avLst/>
          </a:prstGeom>
        </p:spPr>
        <p:txBody>
          <a:bodyPr vert="horz" lIns="91773" tIns="45887" rIns="91773" bIns="45887" rtlCol="0" anchor="b"/>
          <a:lstStyle>
            <a:lvl1pPr algn="r">
              <a:defRPr sz="1200"/>
            </a:lvl1pPr>
          </a:lstStyle>
          <a:p>
            <a:fld id="{2A69C158-D9BD-4AEC-85B3-E9C661EA6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7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657" tIns="46828" rIns="93657" bIns="468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1"/>
          </a:xfrm>
          <a:prstGeom prst="rect">
            <a:avLst/>
          </a:prstGeom>
        </p:spPr>
        <p:txBody>
          <a:bodyPr vert="horz" lIns="93657" tIns="46828" rIns="93657" bIns="46828" rtlCol="0"/>
          <a:lstStyle>
            <a:lvl1pPr algn="r">
              <a:defRPr sz="1200"/>
            </a:lvl1pPr>
          </a:lstStyle>
          <a:p>
            <a:fld id="{C529EB87-BA9D-4D12-8F61-A2CA6438A4D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57" tIns="46828" rIns="93657" bIns="468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6"/>
            <a:ext cx="5618480" cy="3665459"/>
          </a:xfrm>
          <a:prstGeom prst="rect">
            <a:avLst/>
          </a:prstGeom>
        </p:spPr>
        <p:txBody>
          <a:bodyPr vert="horz" lIns="93657" tIns="46828" rIns="93657" bIns="4682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657" tIns="46828" rIns="93657" bIns="468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7070"/>
          </a:xfrm>
          <a:prstGeom prst="rect">
            <a:avLst/>
          </a:prstGeom>
        </p:spPr>
        <p:txBody>
          <a:bodyPr vert="horz" lIns="93657" tIns="46828" rIns="93657" bIns="46828" rtlCol="0" anchor="b"/>
          <a:lstStyle>
            <a:lvl1pPr algn="r">
              <a:defRPr sz="1200"/>
            </a:lvl1pPr>
          </a:lstStyle>
          <a:p>
            <a:fld id="{DDC451B7-E0B9-44D1-8CBA-6551C1F4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27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451B7-E0B9-44D1-8CBA-6551C1F40D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54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451B7-E0B9-44D1-8CBA-6551C1F40D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3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451B7-E0B9-44D1-8CBA-6551C1F40D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45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engaging in an exercise (SF doing anti-drone, people in MOPP gear, People practicing ACE, </a:t>
            </a:r>
            <a:r>
              <a:rPr lang="en-US" err="1"/>
              <a:t>etc</a:t>
            </a:r>
            <a:r>
              <a:rPr lang="en-US"/>
              <a:t> … make it more support/people focused)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451B7-E0B9-44D1-8CBA-6551C1F40D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5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B-52 engine upgrade picture – Lockheed? Whoever got the contract</a:t>
            </a:r>
          </a:p>
          <a:p>
            <a:r>
              <a:rPr lang="en-US"/>
              <a:t>B-52 historical progression? Could have a picture series showing how the Buff has evolved over time and in different conflicts and is still relevant because of modernization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451B7-E0B9-44D1-8CBA-6551C1F40D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27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Capture the following:</a:t>
            </a:r>
          </a:p>
          <a:p>
            <a:r>
              <a:rPr lang="en-US"/>
              <a:t>Warrior ethos, sense of community, family, unit pride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451B7-E0B9-44D1-8CBA-6551C1F40D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7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.emf"/><Relationship Id="rId4" Type="http://schemas.openxmlformats.org/officeDocument/2006/relationships/tags" Target="../tags/tag4.xml"/><Relationship Id="rId9" Type="http://schemas.openxmlformats.org/officeDocument/2006/relationships/oleObject" Target="../embeddings/oleObject1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2BA555-E4DD-4B5B-93AE-AF8F25BCB338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56E62C-500A-419E-A67C-B783351EC14B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1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3F12A-04D1-447A-864A-F0224376A8EA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72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16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2BA555-E4DD-4B5B-93AE-AF8F25BCB338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60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517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8401-A758-2654-0519-A708B2D4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1089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50DECA0-2C99-466E-9908-5EE0D90038A5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08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BA23DC7-2A3B-4162-A8AE-640273FC1FEF}" type="datetime1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44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AF2E93B-C808-44B3-82F9-9ED09C7D64EF}" type="datetime1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6468F91-FC2D-4C41-81FB-25D36AFF12FD}" type="datetime1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7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782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C0ED293-12AC-41D6-98FD-8C4AB3686376}" type="datetime1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950CD0D-7DD1-4910-B115-9DF79E1D8354}" type="datetime1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25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1C1D88D-E03E-41F6-9F62-899165F7847D}" type="datetime1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96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56E62C-500A-419E-A67C-B783351EC14B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08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3F12A-04D1-447A-864A-F0224376A8EA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6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1401798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0"/>
            <a:ext cx="238125" cy="238125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450"/>
              </a:spcBef>
              <a:spcAft>
                <a:spcPts val="450"/>
              </a:spcAft>
            </a:pPr>
            <a:endParaRPr lang="en-US" sz="375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595264" y="1378877"/>
            <a:ext cx="13110756" cy="369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6968789" y="9748133"/>
            <a:ext cx="488250" cy="207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916130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35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91613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35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821532" y="9360452"/>
            <a:ext cx="16644936" cy="1846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2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1687174" y="62398"/>
            <a:ext cx="5765009" cy="184667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12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595264" y="258318"/>
            <a:ext cx="13110756" cy="10972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3879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50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78404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BF434-823B-18F4-DFC3-821DC1849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6918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2BA555-E4DD-4B5B-93AE-AF8F25BCB338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9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50DECA0-2C99-466E-9908-5EE0D90038A5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8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237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50DECA0-2C99-466E-9908-5EE0D90038A5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96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BA23DC7-2A3B-4162-A8AE-640273FC1FEF}" type="datetime1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05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AF2E93B-C808-44B3-82F9-9ED09C7D64EF}" type="datetime1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50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6468F91-FC2D-4C41-81FB-25D36AFF12FD}" type="datetime1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11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C0ED293-12AC-41D6-98FD-8C4AB3686376}" type="datetime1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1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950CD0D-7DD1-4910-B115-9DF79E1D8354}" type="datetime1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45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1C1D88D-E03E-41F6-9F62-899165F7847D}" type="datetime1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50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56E62C-500A-419E-A67C-B783351EC14B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87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3F12A-04D1-447A-864A-F0224376A8EA}" type="datetime1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1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BA23DC7-2A3B-4162-A8AE-640273FC1FEF}" type="datetime1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09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9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AF2E93B-C808-44B3-82F9-9ED09C7D64EF}" type="datetime1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6468F91-FC2D-4C41-81FB-25D36AFF12FD}" type="datetime1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1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C0ED293-12AC-41D6-98FD-8C4AB3686376}" type="datetime1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9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950CD0D-7DD1-4910-B115-9DF79E1D8354}" type="datetime1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7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1C1D88D-E03E-41F6-9F62-899165F7847D}" type="datetime1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364721" y="9270181"/>
            <a:ext cx="558185" cy="547688"/>
          </a:xfrm>
          <a:prstGeom prst="rect">
            <a:avLst/>
          </a:prstGeom>
        </p:spPr>
        <p:txBody>
          <a:bodyPr/>
          <a:lstStyle/>
          <a:p>
            <a:fld id="{F2D1CF49-5F77-4CA9-A30D-492125E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9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rey Background">
            <a:extLst>
              <a:ext uri="{FF2B5EF4-FFF2-40B4-BE49-F238E27FC236}">
                <a16:creationId xmlns:a16="http://schemas.microsoft.com/office/drawing/2014/main" id="{B3C945CD-8703-BB8A-2508-7B414E7F799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84B6E">
              <a:alpha val="8288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y Background">
            <a:extLst>
              <a:ext uri="{FF2B5EF4-FFF2-40B4-BE49-F238E27FC236}">
                <a16:creationId xmlns:a16="http://schemas.microsoft.com/office/drawing/2014/main" id="{650F82F8-5FA3-756C-19CC-1A4CB0EAEBEA}"/>
              </a:ext>
            </a:extLst>
          </p:cNvPr>
          <p:cNvSpPr/>
          <p:nvPr userDrawn="1"/>
        </p:nvSpPr>
        <p:spPr>
          <a:xfrm>
            <a:off x="-244699" y="-154546"/>
            <a:ext cx="18828913" cy="10779616"/>
          </a:xfrm>
          <a:prstGeom prst="rect">
            <a:avLst/>
          </a:prstGeom>
          <a:solidFill>
            <a:schemeClr val="tx2">
              <a:alpha val="82353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738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Left Banner">
            <a:extLst>
              <a:ext uri="{FF2B5EF4-FFF2-40B4-BE49-F238E27FC236}">
                <a16:creationId xmlns:a16="http://schemas.microsoft.com/office/drawing/2014/main" id="{3FBF80E9-FB50-434B-BCFB-5569E16CBD22}"/>
              </a:ext>
            </a:extLst>
          </p:cNvPr>
          <p:cNvSpPr/>
          <p:nvPr userDrawn="1"/>
        </p:nvSpPr>
        <p:spPr>
          <a:xfrm rot="5400000">
            <a:off x="8480436" y="-8227821"/>
            <a:ext cx="1314252" cy="1828504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A3EA59-A1B5-1A78-03F8-80E460E33D31}"/>
              </a:ext>
            </a:extLst>
          </p:cNvPr>
          <p:cNvSpPr/>
          <p:nvPr userDrawn="1"/>
        </p:nvSpPr>
        <p:spPr>
          <a:xfrm>
            <a:off x="115910" y="115910"/>
            <a:ext cx="18043302" cy="100584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6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00" r:id="rId12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rey Background">
            <a:extLst>
              <a:ext uri="{FF2B5EF4-FFF2-40B4-BE49-F238E27FC236}">
                <a16:creationId xmlns:a16="http://schemas.microsoft.com/office/drawing/2014/main" id="{B3C945CD-8703-BB8A-2508-7B414E7F799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84B6E">
              <a:alpha val="8288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y Background">
            <a:extLst>
              <a:ext uri="{FF2B5EF4-FFF2-40B4-BE49-F238E27FC236}">
                <a16:creationId xmlns:a16="http://schemas.microsoft.com/office/drawing/2014/main" id="{650F82F8-5FA3-756C-19CC-1A4CB0EAEBEA}"/>
              </a:ext>
            </a:extLst>
          </p:cNvPr>
          <p:cNvSpPr/>
          <p:nvPr userDrawn="1"/>
        </p:nvSpPr>
        <p:spPr>
          <a:xfrm>
            <a:off x="-270457" y="-246308"/>
            <a:ext cx="18828913" cy="10779616"/>
          </a:xfrm>
          <a:prstGeom prst="rect">
            <a:avLst/>
          </a:prstGeom>
          <a:solidFill>
            <a:schemeClr val="tx2">
              <a:alpha val="82353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738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A3EA59-A1B5-1A78-03F8-80E460E33D31}"/>
              </a:ext>
            </a:extLst>
          </p:cNvPr>
          <p:cNvSpPr/>
          <p:nvPr userDrawn="1"/>
        </p:nvSpPr>
        <p:spPr>
          <a:xfrm>
            <a:off x="122348" y="114300"/>
            <a:ext cx="18043302" cy="100584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2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30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rey Background">
            <a:extLst>
              <a:ext uri="{FF2B5EF4-FFF2-40B4-BE49-F238E27FC236}">
                <a16:creationId xmlns:a16="http://schemas.microsoft.com/office/drawing/2014/main" id="{B3C945CD-8703-BB8A-2508-7B414E7F799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84B6E">
              <a:alpha val="8288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rey Background">
            <a:extLst>
              <a:ext uri="{FF2B5EF4-FFF2-40B4-BE49-F238E27FC236}">
                <a16:creationId xmlns:a16="http://schemas.microsoft.com/office/drawing/2014/main" id="{650F82F8-5FA3-756C-19CC-1A4CB0EAEBEA}"/>
              </a:ext>
            </a:extLst>
          </p:cNvPr>
          <p:cNvSpPr/>
          <p:nvPr userDrawn="1"/>
        </p:nvSpPr>
        <p:spPr>
          <a:xfrm>
            <a:off x="-244699" y="-154546"/>
            <a:ext cx="18828913" cy="10779616"/>
          </a:xfrm>
          <a:prstGeom prst="rect">
            <a:avLst/>
          </a:prstGeom>
          <a:solidFill>
            <a:schemeClr val="tx2">
              <a:alpha val="82353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738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A3EA59-A1B5-1A78-03F8-80E460E33D31}"/>
              </a:ext>
            </a:extLst>
          </p:cNvPr>
          <p:cNvSpPr/>
          <p:nvPr userDrawn="1"/>
        </p:nvSpPr>
        <p:spPr>
          <a:xfrm>
            <a:off x="115910" y="115910"/>
            <a:ext cx="18043302" cy="100584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3B799-C958-D569-31EE-DFE42DEE7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598" y="223684"/>
            <a:ext cx="9839631" cy="9839631"/>
          </a:xfrm>
          <a:prstGeom prst="rect">
            <a:avLst/>
          </a:prstGeom>
          <a:noFill/>
          <a:ln>
            <a:noFill/>
          </a:ln>
          <a:effectLst>
            <a:glow rad="1270000">
              <a:schemeClr val="tx2">
                <a:lumMod val="50000"/>
                <a:alpha val="33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7F845-0C1F-0197-5F9C-49010A796B4F}"/>
              </a:ext>
            </a:extLst>
          </p:cNvPr>
          <p:cNvSpPr txBox="1"/>
          <p:nvPr/>
        </p:nvSpPr>
        <p:spPr>
          <a:xfrm>
            <a:off x="5886569" y="9033126"/>
            <a:ext cx="119882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1371669">
              <a:defRPr/>
            </a:pPr>
            <a:r>
              <a:rPr lang="en-US" sz="6600" b="1" i="1" dirty="0">
                <a:solidFill>
                  <a:srgbClr val="FFD3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</a:rPr>
              <a:t>Gen Ken Wilsbach, CSAF 24 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6330B5C-3091-0DFB-B7B1-4B674F18373F}"/>
              </a:ext>
            </a:extLst>
          </p:cNvPr>
          <p:cNvSpPr txBox="1"/>
          <p:nvPr/>
        </p:nvSpPr>
        <p:spPr>
          <a:xfrm>
            <a:off x="255319" y="3229914"/>
            <a:ext cx="17777362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b="1" spc="83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</a:rPr>
              <a:t>CAPSTONE 26-2</a:t>
            </a:r>
          </a:p>
        </p:txBody>
      </p:sp>
    </p:spTree>
    <p:extLst>
      <p:ext uri="{BB962C8B-B14F-4D97-AF65-F5344CB8AC3E}">
        <p14:creationId xmlns:p14="http://schemas.microsoft.com/office/powerpoint/2010/main" val="31017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E9137-FFC1-4E4F-A030-DF6DB47F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person, person, standing&#10;&#10;AI-generated content may be incorrect.">
            <a:extLst>
              <a:ext uri="{FF2B5EF4-FFF2-40B4-BE49-F238E27FC236}">
                <a16:creationId xmlns:a16="http://schemas.microsoft.com/office/drawing/2014/main" id="{14C4F190-B722-DBBA-FD3A-F1A135CC9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" r="20639" b="5136"/>
          <a:stretch>
            <a:fillRect/>
          </a:stretch>
        </p:blipFill>
        <p:spPr>
          <a:xfrm>
            <a:off x="261174" y="5412693"/>
            <a:ext cx="5749085" cy="459478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Picture 6" descr="A person in a suit shaking hands with a person in a suit&#10;&#10;AI-generated content may be incorrect.">
            <a:extLst>
              <a:ext uri="{FF2B5EF4-FFF2-40B4-BE49-F238E27FC236}">
                <a16:creationId xmlns:a16="http://schemas.microsoft.com/office/drawing/2014/main" id="{B03751E4-F3C1-410F-74AC-EEEB7FD9A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0"/>
          <a:stretch>
            <a:fillRect/>
          </a:stretch>
        </p:blipFill>
        <p:spPr>
          <a:xfrm>
            <a:off x="162985" y="156653"/>
            <a:ext cx="5847275" cy="531409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Picture 9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8760A9D1-A3A3-2D2B-8A4F-560F244B27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5"/>
          <a:stretch>
            <a:fillRect/>
          </a:stretch>
        </p:blipFill>
        <p:spPr>
          <a:xfrm>
            <a:off x="6108789" y="112252"/>
            <a:ext cx="4250190" cy="551816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Picture 11" descr="A couple of men shaking hands&#10;&#10;AI-generated content may be incorrect.">
            <a:extLst>
              <a:ext uri="{FF2B5EF4-FFF2-40B4-BE49-F238E27FC236}">
                <a16:creationId xmlns:a16="http://schemas.microsoft.com/office/drawing/2014/main" id="{47468A9F-6B2D-7228-51F5-9C57ED3191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-165" r="14334" b="165"/>
          <a:stretch>
            <a:fillRect/>
          </a:stretch>
        </p:blipFill>
        <p:spPr>
          <a:xfrm>
            <a:off x="6083234" y="5178473"/>
            <a:ext cx="5993096" cy="48208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5" name="Picture 14" descr="A group of soldiers walking&#10;&#10;AI-generated content may be incorrect.">
            <a:extLst>
              <a:ext uri="{FF2B5EF4-FFF2-40B4-BE49-F238E27FC236}">
                <a16:creationId xmlns:a16="http://schemas.microsoft.com/office/drawing/2014/main" id="{80ABF96D-CFD4-1AE1-7516-8A2965FA03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/>
          <a:stretch>
            <a:fillRect/>
          </a:stretch>
        </p:blipFill>
        <p:spPr>
          <a:xfrm>
            <a:off x="11877329" y="5198931"/>
            <a:ext cx="6139931" cy="482082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7" name="Picture 16" descr="A picture containing text, person, indoor, person&#10;&#10;AI-generated content may be incorrect.">
            <a:extLst>
              <a:ext uri="{FF2B5EF4-FFF2-40B4-BE49-F238E27FC236}">
                <a16:creationId xmlns:a16="http://schemas.microsoft.com/office/drawing/2014/main" id="{A562A15C-F64D-DF54-5D51-3E9A1AB35B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3"/>
          <a:stretch>
            <a:fillRect/>
          </a:stretch>
        </p:blipFill>
        <p:spPr>
          <a:xfrm>
            <a:off x="10148793" y="131481"/>
            <a:ext cx="8026479" cy="495330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D51A51-CB9A-175A-5D40-0714D90AF3C4}"/>
              </a:ext>
            </a:extLst>
          </p:cNvPr>
          <p:cNvSpPr txBox="1"/>
          <p:nvPr/>
        </p:nvSpPr>
        <p:spPr>
          <a:xfrm>
            <a:off x="162985" y="112252"/>
            <a:ext cx="18012287" cy="1208548"/>
          </a:xfrm>
          <a:prstGeom prst="rect">
            <a:avLst/>
          </a:prstGeom>
          <a:solidFill>
            <a:schemeClr val="bg1">
              <a:lumMod val="85000"/>
              <a:alpha val="74902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2pPr lvl="1" algn="ctr" defTabSz="1371669">
              <a:defRPr sz="9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SWALD" panose="00000500000000000000" pitchFamily="2" charset="0"/>
              </a:defRPr>
            </a:lvl2pPr>
          </a:lstStyle>
          <a:p>
            <a:pPr lvl="1"/>
            <a:r>
              <a:rPr lang="en-US" sz="7200" dirty="0"/>
              <a:t>GENERALSHIP</a:t>
            </a:r>
          </a:p>
        </p:txBody>
      </p:sp>
      <p:sp>
        <p:nvSpPr>
          <p:cNvPr id="13" name="AutoShape 16" descr="U.S. Transportation Command (TRANSCOM), emblem - vector image">
            <a:extLst>
              <a:ext uri="{FF2B5EF4-FFF2-40B4-BE49-F238E27FC236}">
                <a16:creationId xmlns:a16="http://schemas.microsoft.com/office/drawing/2014/main" id="{7DB017DD-D62B-659D-DBA4-CD4287A2ED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2069" y="4991099"/>
            <a:ext cx="3384331" cy="33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9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B9DD9F03-C8DA-8727-8587-B5C5EEF46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6" descr="U.S. Transportation Command (TRANSCOM), emblem - vector image">
            <a:extLst>
              <a:ext uri="{FF2B5EF4-FFF2-40B4-BE49-F238E27FC236}">
                <a16:creationId xmlns:a16="http://schemas.microsoft.com/office/drawing/2014/main" id="{B8D91C78-5711-2F54-DC40-8003DD12B9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2069" y="4991099"/>
            <a:ext cx="3384331" cy="33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D3ACCBA-CFC9-E074-C572-CCC898A92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73EB75-0D18-072D-4065-0D937F41A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98230"/>
            <a:ext cx="18070110" cy="5005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206A3C-B728-EDAF-37B1-DB51F1A90B0E}"/>
              </a:ext>
            </a:extLst>
          </p:cNvPr>
          <p:cNvSpPr txBox="1"/>
          <p:nvPr/>
        </p:nvSpPr>
        <p:spPr>
          <a:xfrm>
            <a:off x="95250" y="98230"/>
            <a:ext cx="18097500" cy="1200329"/>
          </a:xfrm>
          <a:prstGeom prst="rect">
            <a:avLst/>
          </a:prstGeom>
          <a:solidFill>
            <a:schemeClr val="bg1">
              <a:lumMod val="85000"/>
              <a:alpha val="74902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2pPr lvl="1" algn="ctr" defTabSz="1371669">
              <a:defRPr sz="9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SWALD" panose="00000500000000000000" pitchFamily="2" charset="0"/>
              </a:defRPr>
            </a:lvl2pPr>
          </a:lstStyle>
          <a:p>
            <a:pPr lvl="1"/>
            <a:r>
              <a:rPr lang="en-US" sz="7200" dirty="0"/>
              <a:t>FLY &amp; FIX</a:t>
            </a:r>
          </a:p>
        </p:txBody>
      </p:sp>
    </p:spTree>
    <p:extLst>
      <p:ext uri="{BB962C8B-B14F-4D97-AF65-F5344CB8AC3E}">
        <p14:creationId xmlns:p14="http://schemas.microsoft.com/office/powerpoint/2010/main" val="2149446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B0252-AA35-CBF0-7A35-7FD591B92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6" descr="U.S. Transportation Command (TRANSCOM), emblem - vector image">
            <a:extLst>
              <a:ext uri="{FF2B5EF4-FFF2-40B4-BE49-F238E27FC236}">
                <a16:creationId xmlns:a16="http://schemas.microsoft.com/office/drawing/2014/main" id="{64C19503-15CD-4032-35C4-4B24552C1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2069" y="4991099"/>
            <a:ext cx="3384331" cy="33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1B9BC04-2912-189C-6017-AC5C12EEF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48809-4E99-4B72-EB4F-99CC5C2969EF}"/>
              </a:ext>
            </a:extLst>
          </p:cNvPr>
          <p:cNvSpPr txBox="1"/>
          <p:nvPr/>
        </p:nvSpPr>
        <p:spPr>
          <a:xfrm>
            <a:off x="100584" y="61550"/>
            <a:ext cx="18088356" cy="1200329"/>
          </a:xfrm>
          <a:prstGeom prst="rect">
            <a:avLst/>
          </a:prstGeom>
          <a:solidFill>
            <a:schemeClr val="bg1">
              <a:lumMod val="85000"/>
              <a:alpha val="74902"/>
            </a:schemeClr>
          </a:solidFill>
        </p:spPr>
        <p:txBody>
          <a:bodyPr wrap="square">
            <a:spAutoFit/>
          </a:bodyPr>
          <a:lstStyle/>
          <a:p>
            <a:pPr lvl="1" algn="ctr" defTabSz="1371669">
              <a:defRPr/>
            </a:pP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SWALD" panose="00000500000000000000" pitchFamily="2" charset="0"/>
              </a:rPr>
              <a:t>READINESS…UNRELENTING FOCUS</a:t>
            </a:r>
          </a:p>
        </p:txBody>
      </p:sp>
      <p:pic>
        <p:nvPicPr>
          <p:cNvPr id="5" name="Picture 4" descr="A military jet flying in the sky&#10;&#10;AI-generated content may be incorrect.">
            <a:extLst>
              <a:ext uri="{FF2B5EF4-FFF2-40B4-BE49-F238E27FC236}">
                <a16:creationId xmlns:a16="http://schemas.microsoft.com/office/drawing/2014/main" id="{B5FEDF3C-26DE-60B6-78B5-A383153DC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50" y="11321360"/>
            <a:ext cx="7715250" cy="5143500"/>
          </a:xfrm>
          <a:prstGeom prst="rect">
            <a:avLst/>
          </a:prstGeom>
        </p:spPr>
      </p:pic>
      <p:pic>
        <p:nvPicPr>
          <p:cNvPr id="7" name="Picture 6" descr="A picture containing text, sky, person, outdoor&#10;&#10;AI-generated content may be incorrect.">
            <a:extLst>
              <a:ext uri="{FF2B5EF4-FFF2-40B4-BE49-F238E27FC236}">
                <a16:creationId xmlns:a16="http://schemas.microsoft.com/office/drawing/2014/main" id="{83B958B0-D7EE-3652-17B5-5A6A05BE33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19" y="11321360"/>
            <a:ext cx="9312166" cy="5238704"/>
          </a:xfrm>
          <a:prstGeom prst="rect">
            <a:avLst/>
          </a:prstGeom>
        </p:spPr>
      </p:pic>
      <p:pic>
        <p:nvPicPr>
          <p:cNvPr id="9" name="Picture 8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C0516053-A0EA-834E-0623-90016CE6FF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4" y="11321360"/>
            <a:ext cx="7620000" cy="5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B899F-1D63-C5EB-9BEB-23351FCF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6" descr="U.S. Transportation Command (TRANSCOM), emblem - vector image">
            <a:extLst>
              <a:ext uri="{FF2B5EF4-FFF2-40B4-BE49-F238E27FC236}">
                <a16:creationId xmlns:a16="http://schemas.microsoft.com/office/drawing/2014/main" id="{DC48D991-3186-97F5-4967-0EF0885C76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2069" y="4991099"/>
            <a:ext cx="3384331" cy="33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B87EFE0-52D5-6D93-346A-8EAFBF1C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ABA82-E667-407A-9264-ED66F94F83A6}"/>
              </a:ext>
            </a:extLst>
          </p:cNvPr>
          <p:cNvSpPr txBox="1"/>
          <p:nvPr/>
        </p:nvSpPr>
        <p:spPr>
          <a:xfrm>
            <a:off x="100116" y="92654"/>
            <a:ext cx="18092634" cy="1138773"/>
          </a:xfrm>
          <a:prstGeom prst="rect">
            <a:avLst/>
          </a:prstGeom>
          <a:solidFill>
            <a:schemeClr val="bg1">
              <a:lumMod val="85000"/>
              <a:alpha val="74902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2pPr lvl="1" algn="ctr" defTabSz="1371669">
              <a:defRPr sz="9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SWALD" panose="00000500000000000000" pitchFamily="2" charset="0"/>
              </a:defRPr>
            </a:lvl2pPr>
          </a:lstStyle>
          <a:p>
            <a:pPr lvl="1"/>
            <a:r>
              <a:rPr lang="en-US" sz="6600" dirty="0"/>
              <a:t>MODERNIZATION…DOMINANCE INTO THE FUTURE</a:t>
            </a:r>
          </a:p>
        </p:txBody>
      </p:sp>
    </p:spTree>
    <p:extLst>
      <p:ext uri="{BB962C8B-B14F-4D97-AF65-F5344CB8AC3E}">
        <p14:creationId xmlns:p14="http://schemas.microsoft.com/office/powerpoint/2010/main" val="10668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CE06F352-6FB3-C7AF-9C4F-62DA5090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E67A4C-A78A-D820-BBB1-0EFC1AA1B24A}"/>
              </a:ext>
            </a:extLst>
          </p:cNvPr>
          <p:cNvSpPr txBox="1"/>
          <p:nvPr/>
        </p:nvSpPr>
        <p:spPr>
          <a:xfrm>
            <a:off x="92938" y="88111"/>
            <a:ext cx="18089880" cy="1107996"/>
          </a:xfrm>
          <a:prstGeom prst="rect">
            <a:avLst/>
          </a:prstGeom>
          <a:solidFill>
            <a:srgbClr val="D9D9D9">
              <a:alpha val="74902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SWALD" panose="00000500000000000000" pitchFamily="2" charset="0"/>
              </a:rPr>
              <a:t>PEOPLE…OUR FOUNDATION</a:t>
            </a:r>
          </a:p>
        </p:txBody>
      </p:sp>
    </p:spTree>
    <p:extLst>
      <p:ext uri="{BB962C8B-B14F-4D97-AF65-F5344CB8AC3E}">
        <p14:creationId xmlns:p14="http://schemas.microsoft.com/office/powerpoint/2010/main" val="32998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2C3070-3782-11F2-3213-5DF95FDA6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765" y="223682"/>
            <a:ext cx="9839631" cy="9839631"/>
          </a:xfrm>
          <a:prstGeom prst="rect">
            <a:avLst/>
          </a:prstGeom>
          <a:noFill/>
          <a:ln>
            <a:noFill/>
          </a:ln>
          <a:effectLst>
            <a:glow rad="1270000">
              <a:schemeClr val="tx2">
                <a:lumMod val="50000"/>
                <a:alpha val="33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CE99F7-EF2D-7AD9-8322-B76C7ECA2567}"/>
              </a:ext>
            </a:extLst>
          </p:cNvPr>
          <p:cNvSpPr txBox="1"/>
          <p:nvPr/>
        </p:nvSpPr>
        <p:spPr>
          <a:xfrm>
            <a:off x="3601051" y="3943170"/>
            <a:ext cx="1075395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22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Oswald" panose="00000500000000000000" pitchFamily="2" charset="0"/>
                <a:ea typeface="Yu Gothic" panose="020B0400000000000000" pitchFamily="34" charset="-128"/>
                <a:cs typeface="+mn-cs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4705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3A07869D882648A96431C1019F6CCF" ma:contentTypeVersion="19" ma:contentTypeDescription="Create a new document." ma:contentTypeScope="" ma:versionID="70b5f66924413199460f137349dd1b2a">
  <xsd:schema xmlns:xsd="http://www.w3.org/2001/XMLSchema" xmlns:xs="http://www.w3.org/2001/XMLSchema" xmlns:p="http://schemas.microsoft.com/office/2006/metadata/properties" xmlns:ns2="de724392-4127-4023-8022-f34e3e4712d3" xmlns:ns3="f3734251-b688-48a9-9868-3bcfaa349d34" targetNamespace="http://schemas.microsoft.com/office/2006/metadata/properties" ma:root="true" ma:fieldsID="b74bee998377d9acded46573490334e8" ns2:_="" ns3:_="">
    <xsd:import namespace="de724392-4127-4023-8022-f34e3e4712d3"/>
    <xsd:import namespace="f3734251-b688-48a9-9868-3bcfaa349d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24392-4127-4023-8022-f34e3e471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634031f-5af4-462f-909d-b01dcfe103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34251-b688-48a9-9868-3bcfaa349d3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1d13ab-b3d9-4dc2-81fa-676027a22dbf}" ma:internalName="TaxCatchAll" ma:showField="CatchAllData" ma:web="f3734251-b688-48a9-9868-3bcfaa349d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724392-4127-4023-8022-f34e3e4712d3">
      <Terms xmlns="http://schemas.microsoft.com/office/infopath/2007/PartnerControls"/>
    </lcf76f155ced4ddcb4097134ff3c332f>
    <TaxCatchAll xmlns="f3734251-b688-48a9-9868-3bcfaa349d34" xsi:nil="true"/>
  </documentManagement>
</p:properties>
</file>

<file path=customXml/itemProps1.xml><?xml version="1.0" encoding="utf-8"?>
<ds:datastoreItem xmlns:ds="http://schemas.openxmlformats.org/officeDocument/2006/customXml" ds:itemID="{7493E322-4576-4E0E-94CD-B8EFC597398D}"/>
</file>

<file path=customXml/itemProps2.xml><?xml version="1.0" encoding="utf-8"?>
<ds:datastoreItem xmlns:ds="http://schemas.openxmlformats.org/officeDocument/2006/customXml" ds:itemID="{7CB46FEC-C814-4442-8756-74903EB5AC91}"/>
</file>

<file path=customXml/itemProps3.xml><?xml version="1.0" encoding="utf-8"?>
<ds:datastoreItem xmlns:ds="http://schemas.openxmlformats.org/officeDocument/2006/customXml" ds:itemID="{9C3B235F-FC7E-4C60-B600-6F0658FC0C2F}"/>
</file>

<file path=docMetadata/LabelInfo.xml><?xml version="1.0" encoding="utf-8"?>
<clbl:labelList xmlns:clbl="http://schemas.microsoft.com/office/2020/mipLabelMetadata">
  <clbl:label id="{8331b18d-2d87-48ef-a35f-ac8818ebf9b4}" enabled="0" method="" siteId="{8331b18d-2d87-48ef-a35f-ac8818ebf9b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116</Words>
  <Application>Microsoft Office PowerPoint</Application>
  <PresentationFormat>Custom</PresentationFormat>
  <Paragraphs>19</Paragraphs>
  <Slides>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Calibri</vt:lpstr>
      <vt:lpstr>OSWALD</vt:lpstr>
      <vt:lpstr>Aptos</vt:lpstr>
      <vt:lpstr>Arial</vt:lpstr>
      <vt:lpstr>OSWALD</vt:lpstr>
      <vt:lpstr>3_Office Theme</vt:lpstr>
      <vt:lpstr>4_Office Theme</vt:lpstr>
      <vt:lpstr>5_Office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CSAF_Capstone</dc:title>
  <dc:creator>HEITZMAN, DEANA M TSgt USAF HAF SAF/PAO</dc:creator>
  <cp:lastModifiedBy>VON HEILAND, MARIA A Lt Col USAF HAF AF/CX</cp:lastModifiedBy>
  <cp:revision>4</cp:revision>
  <cp:lastPrinted>2026-02-25T12:53:29Z</cp:lastPrinted>
  <dcterms:created xsi:type="dcterms:W3CDTF">2006-08-16T00:00:00Z</dcterms:created>
  <dcterms:modified xsi:type="dcterms:W3CDTF">2026-02-25T12:54:25Z</dcterms:modified>
  <dc:identifier>DAFDn3Su9HY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0x0101008C3A07869D882648A96431C1019F6CCF</vt:lpwstr>
  </property>
</Properties>
</file>