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handoutMasterIdLst>
    <p:handoutMasterId r:id="rId17"/>
  </p:handoutMasterIdLst>
  <p:sldIdLst>
    <p:sldId id="266" r:id="rId5"/>
    <p:sldId id="384" r:id="rId6"/>
    <p:sldId id="385" r:id="rId7"/>
    <p:sldId id="387" r:id="rId8"/>
    <p:sldId id="393" r:id="rId9"/>
    <p:sldId id="394" r:id="rId10"/>
    <p:sldId id="271" r:id="rId11"/>
    <p:sldId id="386" r:id="rId12"/>
    <p:sldId id="389" r:id="rId13"/>
    <p:sldId id="336" r:id="rId14"/>
    <p:sldId id="314" r:id="rId15"/>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3578A1"/>
    <a:srgbClr val="3B89B8"/>
    <a:srgbClr val="B5D2EC"/>
    <a:srgbClr val="FFFFFF"/>
    <a:srgbClr val="B0D5F2"/>
    <a:srgbClr val="3982AF"/>
    <a:srgbClr val="F8B727"/>
    <a:srgbClr val="FFF3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649012-B20B-4B7B-8C5C-118A743DFB0A}" v="2" dt="2026-08-10T10:44:17.5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233" autoAdjust="0"/>
    <p:restoredTop sz="48153" autoAdjust="0"/>
  </p:normalViewPr>
  <p:slideViewPr>
    <p:cSldViewPr snapToGrid="0" snapToObjects="1">
      <p:cViewPr varScale="1">
        <p:scale>
          <a:sx n="17" d="100"/>
          <a:sy n="17" d="100"/>
        </p:scale>
        <p:origin x="1468" y="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08" d="100"/>
          <a:sy n="108" d="100"/>
        </p:scale>
        <p:origin x="259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anson, Bonnie  CIV US NDU" userId="3f11b574-4649-4af3-a356-dd5adf755801" providerId="ADAL" clId="{1CA6A15C-4C6E-4076-8C58-36065DBD6525}"/>
    <pc:docChg chg="modSld modNotesMaster modHandout">
      <pc:chgData name="Swanson, Bonnie  CIV US NDU" userId="3f11b574-4649-4af3-a356-dd5adf755801" providerId="ADAL" clId="{1CA6A15C-4C6E-4076-8C58-36065DBD6525}" dt="2026-08-10T10:44:17.509" v="1"/>
      <pc:docMkLst>
        <pc:docMk/>
      </pc:docMkLst>
      <pc:sldChg chg="modNotes">
        <pc:chgData name="Swanson, Bonnie  CIV US NDU" userId="3f11b574-4649-4af3-a356-dd5adf755801" providerId="ADAL" clId="{1CA6A15C-4C6E-4076-8C58-36065DBD6525}" dt="2026-08-10T10:44:17.509" v="1"/>
        <pc:sldMkLst>
          <pc:docMk/>
          <pc:sldMk cId="2011708763" sldId="389"/>
        </pc:sldMkLst>
      </pc:sldChg>
    </pc:docChg>
  </pc:docChgLst>
  <pc:docChgLst>
    <pc:chgData name="Boucher, Alix J CIV US NDU" userId="23b22fd0-fd82-40c2-8d6f-d758052c3ae1" providerId="ADAL" clId="{2C10B364-3EEC-4485-A677-D8F6F909E152}"/>
    <pc:docChg chg="custSel delSld modSld">
      <pc:chgData name="Boucher, Alix J CIV US NDU" userId="23b22fd0-fd82-40c2-8d6f-d758052c3ae1" providerId="ADAL" clId="{2C10B364-3EEC-4485-A677-D8F6F909E152}" dt="2026-08-06T16:51:53.405" v="106" actId="20577"/>
      <pc:docMkLst>
        <pc:docMk/>
      </pc:docMkLst>
      <pc:sldChg chg="modSp mod">
        <pc:chgData name="Boucher, Alix J CIV US NDU" userId="23b22fd0-fd82-40c2-8d6f-d758052c3ae1" providerId="ADAL" clId="{2C10B364-3EEC-4485-A677-D8F6F909E152}" dt="2026-08-06T16:43:54.786" v="40" actId="20577"/>
        <pc:sldMkLst>
          <pc:docMk/>
          <pc:sldMk cId="3432573961" sldId="266"/>
        </pc:sldMkLst>
        <pc:spChg chg="mod">
          <ac:chgData name="Boucher, Alix J CIV US NDU" userId="23b22fd0-fd82-40c2-8d6f-d758052c3ae1" providerId="ADAL" clId="{2C10B364-3EEC-4485-A677-D8F6F909E152}" dt="2026-08-06T16:43:54.786" v="40" actId="20577"/>
          <ac:spMkLst>
            <pc:docMk/>
            <pc:sldMk cId="3432573961" sldId="266"/>
            <ac:spMk id="2" creationId="{00000000-0000-0000-0000-000000000000}"/>
          </ac:spMkLst>
        </pc:spChg>
      </pc:sldChg>
      <pc:sldChg chg="modNotesTx">
        <pc:chgData name="Boucher, Alix J CIV US NDU" userId="23b22fd0-fd82-40c2-8d6f-d758052c3ae1" providerId="ADAL" clId="{2C10B364-3EEC-4485-A677-D8F6F909E152}" dt="2026-08-06T16:46:39.001" v="54" actId="113"/>
        <pc:sldMkLst>
          <pc:docMk/>
          <pc:sldMk cId="2591715003" sldId="271"/>
        </pc:sldMkLst>
      </pc:sldChg>
      <pc:sldChg chg="modNotesTx">
        <pc:chgData name="Boucher, Alix J CIV US NDU" userId="23b22fd0-fd82-40c2-8d6f-d758052c3ae1" providerId="ADAL" clId="{2C10B364-3EEC-4485-A677-D8F6F909E152}" dt="2026-08-06T16:49:05.028" v="66" actId="6549"/>
        <pc:sldMkLst>
          <pc:docMk/>
          <pc:sldMk cId="3756648022" sldId="386"/>
        </pc:sldMkLst>
      </pc:sldChg>
      <pc:sldChg chg="modNotesTx">
        <pc:chgData name="Boucher, Alix J CIV US NDU" userId="23b22fd0-fd82-40c2-8d6f-d758052c3ae1" providerId="ADAL" clId="{2C10B364-3EEC-4485-A677-D8F6F909E152}" dt="2026-08-06T16:45:23.300" v="45" actId="113"/>
        <pc:sldMkLst>
          <pc:docMk/>
          <pc:sldMk cId="3275266973" sldId="387"/>
        </pc:sldMkLst>
      </pc:sldChg>
      <pc:sldChg chg="modNotesTx">
        <pc:chgData name="Boucher, Alix J CIV US NDU" userId="23b22fd0-fd82-40c2-8d6f-d758052c3ae1" providerId="ADAL" clId="{2C10B364-3EEC-4485-A677-D8F6F909E152}" dt="2026-08-06T16:51:53.405" v="106" actId="20577"/>
        <pc:sldMkLst>
          <pc:docMk/>
          <pc:sldMk cId="2011708763" sldId="389"/>
        </pc:sldMkLst>
      </pc:sldChg>
      <pc:sldChg chg="modNotesTx">
        <pc:chgData name="Boucher, Alix J CIV US NDU" userId="23b22fd0-fd82-40c2-8d6f-d758052c3ae1" providerId="ADAL" clId="{2C10B364-3EEC-4485-A677-D8F6F909E152}" dt="2026-08-06T16:46:20.865" v="53" actId="113"/>
        <pc:sldMkLst>
          <pc:docMk/>
          <pc:sldMk cId="85635905" sldId="393"/>
        </pc:sldMkLst>
      </pc:sldChg>
      <pc:sldChg chg="modNotesTx">
        <pc:chgData name="Boucher, Alix J CIV US NDU" userId="23b22fd0-fd82-40c2-8d6f-d758052c3ae1" providerId="ADAL" clId="{2C10B364-3EEC-4485-A677-D8F6F909E152}" dt="2026-08-04T16:04:50.035" v="30" actId="20577"/>
        <pc:sldMkLst>
          <pc:docMk/>
          <pc:sldMk cId="1847079711" sldId="39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15" tIns="46657" rIns="93315" bIns="46657" rtlCol="0"/>
          <a:lstStyle>
            <a:lvl1pPr algn="l">
              <a:defRPr sz="1200"/>
            </a:lvl1pPr>
          </a:lstStyle>
          <a:p>
            <a:endParaRPr lang="en-US" dirty="0"/>
          </a:p>
        </p:txBody>
      </p:sp>
      <p:sp>
        <p:nvSpPr>
          <p:cNvPr id="3" name="Date Placeholder 2"/>
          <p:cNvSpPr>
            <a:spLocks noGrp="1"/>
          </p:cNvSpPr>
          <p:nvPr>
            <p:ph type="dt" sz="quarter" idx="1"/>
          </p:nvPr>
        </p:nvSpPr>
        <p:spPr>
          <a:xfrm>
            <a:off x="3978133" y="0"/>
            <a:ext cx="3043343" cy="467072"/>
          </a:xfrm>
          <a:prstGeom prst="rect">
            <a:avLst/>
          </a:prstGeom>
        </p:spPr>
        <p:txBody>
          <a:bodyPr vert="horz" lIns="93315" tIns="46657" rIns="93315" bIns="46657" rtlCol="0"/>
          <a:lstStyle>
            <a:lvl1pPr algn="r">
              <a:defRPr sz="1200"/>
            </a:lvl1pPr>
          </a:lstStyle>
          <a:p>
            <a:fld id="{F4F793FA-1C1A-C040-8B41-652A6D31634C}" type="datetimeFigureOut">
              <a:rPr lang="en-US" smtClean="0"/>
              <a:t>8/10/2026</a:t>
            </a:fld>
            <a:endParaRPr lang="en-US" dirty="0"/>
          </a:p>
        </p:txBody>
      </p:sp>
      <p:sp>
        <p:nvSpPr>
          <p:cNvPr id="4" name="Footer Placeholder 3"/>
          <p:cNvSpPr>
            <a:spLocks noGrp="1"/>
          </p:cNvSpPr>
          <p:nvPr>
            <p:ph type="ftr" sz="quarter" idx="2"/>
          </p:nvPr>
        </p:nvSpPr>
        <p:spPr>
          <a:xfrm>
            <a:off x="0" y="8842031"/>
            <a:ext cx="3043343" cy="467071"/>
          </a:xfrm>
          <a:prstGeom prst="rect">
            <a:avLst/>
          </a:prstGeom>
        </p:spPr>
        <p:txBody>
          <a:bodyPr vert="horz" lIns="93315" tIns="46657" rIns="93315" bIns="46657" rtlCol="0" anchor="b"/>
          <a:lstStyle>
            <a:lvl1pPr algn="l">
              <a:defRPr sz="1200"/>
            </a:lvl1pPr>
          </a:lstStyle>
          <a:p>
            <a:endParaRPr lang="en-US"/>
          </a:p>
        </p:txBody>
      </p:sp>
      <p:sp>
        <p:nvSpPr>
          <p:cNvPr id="5" name="Slide Number Placeholder 4"/>
          <p:cNvSpPr>
            <a:spLocks noGrp="1"/>
          </p:cNvSpPr>
          <p:nvPr>
            <p:ph type="sldNum" sz="quarter" idx="3"/>
          </p:nvPr>
        </p:nvSpPr>
        <p:spPr>
          <a:xfrm>
            <a:off x="3978133" y="8842031"/>
            <a:ext cx="3043343" cy="467071"/>
          </a:xfrm>
          <a:prstGeom prst="rect">
            <a:avLst/>
          </a:prstGeom>
        </p:spPr>
        <p:txBody>
          <a:bodyPr vert="horz" lIns="93315" tIns="46657" rIns="93315" bIns="46657" rtlCol="0" anchor="b"/>
          <a:lstStyle>
            <a:lvl1pPr algn="r">
              <a:defRPr sz="1200"/>
            </a:lvl1pPr>
          </a:lstStyle>
          <a:p>
            <a:fld id="{3DE0B453-97CE-3242-93D7-3122EA5EAEA6}" type="slidenum">
              <a:rPr lang="en-US" smtClean="0"/>
              <a:t>‹#›</a:t>
            </a:fld>
            <a:endParaRPr lang="en-US"/>
          </a:p>
        </p:txBody>
      </p:sp>
    </p:spTree>
    <p:extLst>
      <p:ext uri="{BB962C8B-B14F-4D97-AF65-F5344CB8AC3E}">
        <p14:creationId xmlns:p14="http://schemas.microsoft.com/office/powerpoint/2010/main" val="1962876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610"/>
          </a:xfrm>
          <a:prstGeom prst="rect">
            <a:avLst/>
          </a:prstGeom>
        </p:spPr>
        <p:txBody>
          <a:bodyPr vert="horz" lIns="93315" tIns="46657" rIns="93315" bIns="46657" rtlCol="0"/>
          <a:lstStyle>
            <a:lvl1pPr algn="l">
              <a:defRPr sz="1200"/>
            </a:lvl1pPr>
          </a:lstStyle>
          <a:p>
            <a:endParaRPr lang="en-US"/>
          </a:p>
        </p:txBody>
      </p:sp>
      <p:sp>
        <p:nvSpPr>
          <p:cNvPr id="3" name="Date Placeholder 2"/>
          <p:cNvSpPr>
            <a:spLocks noGrp="1"/>
          </p:cNvSpPr>
          <p:nvPr>
            <p:ph type="dt" idx="1"/>
          </p:nvPr>
        </p:nvSpPr>
        <p:spPr>
          <a:xfrm>
            <a:off x="3978538" y="1"/>
            <a:ext cx="3043343" cy="467610"/>
          </a:xfrm>
          <a:prstGeom prst="rect">
            <a:avLst/>
          </a:prstGeom>
        </p:spPr>
        <p:txBody>
          <a:bodyPr vert="horz" lIns="93315" tIns="46657" rIns="93315" bIns="46657" rtlCol="0"/>
          <a:lstStyle>
            <a:lvl1pPr algn="r">
              <a:defRPr sz="1200"/>
            </a:lvl1pPr>
          </a:lstStyle>
          <a:p>
            <a:fld id="{2CA46CF4-0BD8-0943-95B1-D2507B7C5355}" type="datetimeFigureOut">
              <a:rPr lang="en-US" smtClean="0"/>
              <a:t>8/10/2026</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5" tIns="46657" rIns="93315" bIns="46657" rtlCol="0" anchor="ctr"/>
          <a:lstStyle/>
          <a:p>
            <a:endParaRPr lang="en-US"/>
          </a:p>
        </p:txBody>
      </p:sp>
      <p:sp>
        <p:nvSpPr>
          <p:cNvPr id="5" name="Notes Placeholder 4"/>
          <p:cNvSpPr>
            <a:spLocks noGrp="1"/>
          </p:cNvSpPr>
          <p:nvPr>
            <p:ph type="body" sz="quarter" idx="3"/>
          </p:nvPr>
        </p:nvSpPr>
        <p:spPr>
          <a:xfrm>
            <a:off x="702310" y="4480006"/>
            <a:ext cx="5618480" cy="3665458"/>
          </a:xfrm>
          <a:prstGeom prst="rect">
            <a:avLst/>
          </a:prstGeom>
        </p:spPr>
        <p:txBody>
          <a:bodyPr vert="horz" lIns="93315" tIns="46657" rIns="93315" bIns="4665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1491"/>
            <a:ext cx="3043343" cy="467609"/>
          </a:xfrm>
          <a:prstGeom prst="rect">
            <a:avLst/>
          </a:prstGeom>
        </p:spPr>
        <p:txBody>
          <a:bodyPr vert="horz" lIns="93315" tIns="46657" rIns="93315" bIns="46657" rtlCol="0" anchor="b"/>
          <a:lstStyle>
            <a:lvl1pPr algn="l">
              <a:defRPr sz="1200"/>
            </a:lvl1pPr>
          </a:lstStyle>
          <a:p>
            <a:endParaRPr lang="en-US"/>
          </a:p>
        </p:txBody>
      </p:sp>
      <p:sp>
        <p:nvSpPr>
          <p:cNvPr id="7" name="Slide Number Placeholder 6"/>
          <p:cNvSpPr>
            <a:spLocks noGrp="1"/>
          </p:cNvSpPr>
          <p:nvPr>
            <p:ph type="sldNum" sz="quarter" idx="5"/>
          </p:nvPr>
        </p:nvSpPr>
        <p:spPr>
          <a:xfrm>
            <a:off x="3978538" y="8841491"/>
            <a:ext cx="3043343" cy="467609"/>
          </a:xfrm>
          <a:prstGeom prst="rect">
            <a:avLst/>
          </a:prstGeom>
        </p:spPr>
        <p:txBody>
          <a:bodyPr vert="horz" lIns="93315" tIns="46657" rIns="93315" bIns="46657" rtlCol="0" anchor="b"/>
          <a:lstStyle>
            <a:lvl1pPr algn="r">
              <a:defRPr sz="1200"/>
            </a:lvl1pPr>
          </a:lstStyle>
          <a:p>
            <a:fld id="{34EF2A91-EDF0-7C4F-BC45-5CBF08BE5C06}" type="slidenum">
              <a:rPr lang="en-US" smtClean="0"/>
              <a:t>‹#›</a:t>
            </a:fld>
            <a:endParaRPr lang="en-US"/>
          </a:p>
        </p:txBody>
      </p:sp>
    </p:spTree>
    <p:extLst>
      <p:ext uri="{BB962C8B-B14F-4D97-AF65-F5344CB8AC3E}">
        <p14:creationId xmlns:p14="http://schemas.microsoft.com/office/powerpoint/2010/main" val="907707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lemonde.fr/en/le-monde-africa/article/2025/12/14/benin-s-attempted-coup-nigerien-junta-suspected-of-backing-putschists_6748483_124.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unhcr.org/global-trends-report-2024"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africacenter.org/spotlight/sudan-conflict-straining-fragility-of-its-neighbors-displacement-refugee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papers.ssrn.com/sol3/papers.cfm?abstract_id=5212972" TargetMode="External"/><Relationship Id="rId3" Type="http://schemas.openxmlformats.org/officeDocument/2006/relationships/hyperlink" Target="https://africacenter.org/spotlight/africa-china-relations-2025/" TargetMode="External"/><Relationship Id="rId7" Type="http://schemas.openxmlformats.org/officeDocument/2006/relationships/hyperlink" Target="https://africacenter.org/spotlight/china-africa-critical-minerals/"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researchgate.net/publication/237467673_China%27s_New_Role_in_Africa" TargetMode="External"/><Relationship Id="rId11" Type="http://schemas.openxmlformats.org/officeDocument/2006/relationships/hyperlink" Target="https://www.scmp.com/news/china/military/article/3313175/chinas-increased-training-african-military-arms-sales-and-aid-concerns-us" TargetMode="External"/><Relationship Id="rId5" Type="http://schemas.openxmlformats.org/officeDocument/2006/relationships/hyperlink" Target="https://www.deloitte.com/us/en/insights/industry/government-public-sector-services/china-investment-africa-infrastructure-development.html" TargetMode="External"/><Relationship Id="rId10" Type="http://schemas.openxmlformats.org/officeDocument/2006/relationships/hyperlink" Target="https://www.mfa.gov.cn/eng/xw/zyxw/202409/t20240905_11485719.html" TargetMode="External"/><Relationship Id="rId4" Type="http://schemas.openxmlformats.org/officeDocument/2006/relationships/hyperlink" Target="http://www.focac.org/eng/zfzs_1/202605/t20260524_11916706.htm" TargetMode="External"/><Relationship Id="rId9" Type="http://schemas.openxmlformats.org/officeDocument/2006/relationships/hyperlink" Target="https://www.aljazeera.com/news/2026/1/11/brics-wargames-why-they-matter-why-india-opted-ou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EF2A91-EDF0-7C4F-BC45-5CBF08BE5C06}" type="slidenum">
              <a:rPr lang="en-US" smtClean="0"/>
              <a:t>1</a:t>
            </a:fld>
            <a:endParaRPr lang="en-US"/>
          </a:p>
        </p:txBody>
      </p:sp>
    </p:spTree>
    <p:extLst>
      <p:ext uri="{BB962C8B-B14F-4D97-AF65-F5344CB8AC3E}">
        <p14:creationId xmlns:p14="http://schemas.microsoft.com/office/powerpoint/2010/main" val="2336510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EF2A91-EDF0-7C4F-BC45-5CBF08BE5C06}" type="slidenum">
              <a:rPr lang="en-US" smtClean="0"/>
              <a:t>10</a:t>
            </a:fld>
            <a:endParaRPr lang="en-US"/>
          </a:p>
        </p:txBody>
      </p:sp>
    </p:spTree>
    <p:extLst>
      <p:ext uri="{BB962C8B-B14F-4D97-AF65-F5344CB8AC3E}">
        <p14:creationId xmlns:p14="http://schemas.microsoft.com/office/powerpoint/2010/main" val="1509857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EF2A91-EDF0-7C4F-BC45-5CBF08BE5C06}" type="slidenum">
              <a:rPr lang="en-US" smtClean="0"/>
              <a:t>11</a:t>
            </a:fld>
            <a:endParaRPr lang="en-US"/>
          </a:p>
        </p:txBody>
      </p:sp>
    </p:spTree>
    <p:extLst>
      <p:ext uri="{BB962C8B-B14F-4D97-AF65-F5344CB8AC3E}">
        <p14:creationId xmlns:p14="http://schemas.microsoft.com/office/powerpoint/2010/main" val="601696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719B2-9CB6-1F45-6CEA-6F8C9E30C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F3300-497F-EE6D-2BAA-6B32B98AFE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56BA3-B70E-7192-EDC1-C34578A1919E}"/>
              </a:ext>
            </a:extLst>
          </p:cNvPr>
          <p:cNvSpPr>
            <a:spLocks noGrp="1"/>
          </p:cNvSpPr>
          <p:nvPr>
            <p:ph type="body" idx="1"/>
          </p:nvPr>
        </p:nvSpPr>
        <p:spPr/>
        <p:txBody>
          <a:bodyPr/>
          <a:lstStyle/>
          <a:p>
            <a:r>
              <a:rPr lang="en-US" dirty="0"/>
              <a:t>I like to begin here by providing an overview of the continent.</a:t>
            </a:r>
          </a:p>
          <a:p>
            <a:r>
              <a:rPr lang="en-US" dirty="0"/>
              <a:t>Before I do that, a question: has anyone traveled there? Lived there? Care to share some experiences?</a:t>
            </a:r>
          </a:p>
          <a:p>
            <a:endParaRPr lang="en-US" dirty="0"/>
          </a:p>
          <a:p>
            <a:r>
              <a:rPr lang="en-US" dirty="0"/>
              <a:t>This slides provides an overview of the continent. It has 54 countries. The Sahara desert is the largest hot desert in the world. South Sudan is the world’s newest country—it gained independence from Sudan in 2011. </a:t>
            </a:r>
          </a:p>
        </p:txBody>
      </p:sp>
      <p:sp>
        <p:nvSpPr>
          <p:cNvPr id="4" name="Slide Number Placeholder 3">
            <a:extLst>
              <a:ext uri="{FF2B5EF4-FFF2-40B4-BE49-F238E27FC236}">
                <a16:creationId xmlns:a16="http://schemas.microsoft.com/office/drawing/2014/main" id="{729DBDB9-DA3A-A184-F657-6C9BAA79EE0F}"/>
              </a:ext>
            </a:extLst>
          </p:cNvPr>
          <p:cNvSpPr>
            <a:spLocks noGrp="1"/>
          </p:cNvSpPr>
          <p:nvPr>
            <p:ph type="sldNum" sz="quarter" idx="10"/>
          </p:nvPr>
        </p:nvSpPr>
        <p:spPr/>
        <p:txBody>
          <a:bodyPr/>
          <a:lstStyle/>
          <a:p>
            <a:fld id="{34EF2A91-EDF0-7C4F-BC45-5CBF08BE5C06}" type="slidenum">
              <a:rPr lang="en-US" smtClean="0"/>
              <a:t>2</a:t>
            </a:fld>
            <a:endParaRPr lang="en-US"/>
          </a:p>
        </p:txBody>
      </p:sp>
    </p:spTree>
    <p:extLst>
      <p:ext uri="{BB962C8B-B14F-4D97-AF65-F5344CB8AC3E}">
        <p14:creationId xmlns:p14="http://schemas.microsoft.com/office/powerpoint/2010/main" val="2893444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slides provides an overview of Africa’s colonial legacies.</a:t>
            </a:r>
          </a:p>
          <a:p>
            <a:endParaRPr lang="en-US" dirty="0"/>
          </a:p>
          <a:p>
            <a:r>
              <a:rPr lang="en-US" dirty="0"/>
              <a:t>Today, I’m going to provide an overview of the key security challenges the continent faces. These have been shaped by these colonial legacies.</a:t>
            </a:r>
          </a:p>
          <a:p>
            <a:endParaRPr lang="en-US" dirty="0"/>
          </a:p>
          <a:p>
            <a:r>
              <a:rPr lang="en-US" dirty="0"/>
              <a:t>But I also want to discuss how several of these security challenges, including conflict, poor governance, terrorism, and the role of external actors, </a:t>
            </a:r>
            <a:r>
              <a:rPr lang="en-US"/>
              <a:t>are intertwined.</a:t>
            </a:r>
            <a:endParaRPr lang="en-US" dirty="0"/>
          </a:p>
        </p:txBody>
      </p:sp>
      <p:sp>
        <p:nvSpPr>
          <p:cNvPr id="4" name="Slide Number Placeholder 3"/>
          <p:cNvSpPr>
            <a:spLocks noGrp="1"/>
          </p:cNvSpPr>
          <p:nvPr>
            <p:ph type="sldNum" sz="quarter" idx="10"/>
          </p:nvPr>
        </p:nvSpPr>
        <p:spPr/>
        <p:txBody>
          <a:bodyPr/>
          <a:lstStyle/>
          <a:p>
            <a:fld id="{90AC9CDB-0087-4C6C-BEEF-F327DB557B40}" type="slidenum">
              <a:rPr lang="en-US" smtClean="0"/>
              <a:pPr/>
              <a:t>3</a:t>
            </a:fld>
            <a:endParaRPr lang="en-US" dirty="0"/>
          </a:p>
        </p:txBody>
      </p:sp>
    </p:spTree>
    <p:extLst>
      <p:ext uri="{BB962C8B-B14F-4D97-AF65-F5344CB8AC3E}">
        <p14:creationId xmlns:p14="http://schemas.microsoft.com/office/powerpoint/2010/main" val="2562669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Military interference continued to be a dominant theme with military juntas attempting to consolidate earlier seizures of power through electoral exercises in Gabon and Guinea. </a:t>
            </a:r>
          </a:p>
          <a:p>
            <a:endParaRPr lang="en-US" dirty="0"/>
          </a:p>
          <a:p>
            <a:r>
              <a:rPr lang="en-US" b="1" dirty="0"/>
              <a:t>A military coup in Guinea-Bissau in November 2025 preempted the long-delayed election there. Another coup, in Madagascar in October, further undermined constitutionalism in that Indian Ocean Island state, where a wave of youth protests had called for the president to step down. </a:t>
            </a:r>
          </a:p>
          <a:p>
            <a:endParaRPr lang="en-US" dirty="0"/>
          </a:p>
          <a:p>
            <a:r>
              <a:rPr lang="en-US" dirty="0"/>
              <a:t>Benin was able to prevent a military coup in December 2025 with the help of ECOWAS forces from Nigeria and Côte d’Ivoire. Suggestions that the Benin coup plotters may have been </a:t>
            </a:r>
            <a:r>
              <a:rPr lang="en-US" dirty="0">
                <a:hlinkClick r:id="rId3"/>
              </a:rPr>
              <a:t>aided by the Sahelian juntas</a:t>
            </a:r>
            <a:r>
              <a:rPr lang="en-US" dirty="0"/>
              <a:t> underscores their active effort to normalize military takeovers of democratic governments. </a:t>
            </a:r>
          </a:p>
          <a:p>
            <a:endParaRPr lang="en-US" dirty="0"/>
          </a:p>
          <a:p>
            <a:r>
              <a:rPr lang="en-US" b="1" dirty="0"/>
              <a:t>These coups add to the trend of recent years, resulting in nine African countries having had militaries seize power since 2020. </a:t>
            </a:r>
            <a:r>
              <a:rPr lang="en-US" dirty="0"/>
              <a:t>But I think looking at this map, it’s also important to note that these military regimes do not bring security, stability, and prosperity to their own citizens or indeed to the regions as a whole, since if you try to keep in mind the green countries, you will see in the following slides, the multitude of challenges these countries face. </a:t>
            </a:r>
          </a:p>
        </p:txBody>
      </p:sp>
      <p:sp>
        <p:nvSpPr>
          <p:cNvPr id="4" name="Slide Number Placeholder 3"/>
          <p:cNvSpPr>
            <a:spLocks noGrp="1"/>
          </p:cNvSpPr>
          <p:nvPr>
            <p:ph type="sldNum" sz="quarter" idx="5"/>
          </p:nvPr>
        </p:nvSpPr>
        <p:spPr/>
        <p:txBody>
          <a:bodyPr/>
          <a:lstStyle/>
          <a:p>
            <a:fld id="{34EF2A91-EDF0-7C4F-BC45-5CBF08BE5C06}" type="slidenum">
              <a:rPr lang="en-US" smtClean="0"/>
              <a:t>4</a:t>
            </a:fld>
            <a:endParaRPr lang="en-US"/>
          </a:p>
        </p:txBody>
      </p:sp>
    </p:spTree>
    <p:extLst>
      <p:ext uri="{BB962C8B-B14F-4D97-AF65-F5344CB8AC3E}">
        <p14:creationId xmlns:p14="http://schemas.microsoft.com/office/powerpoint/2010/main" val="1172952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estimated </a:t>
            </a:r>
            <a:r>
              <a:rPr lang="en-US" b="1" dirty="0"/>
              <a:t>45.7 million Africans are forcibly displaced</a:t>
            </a:r>
            <a:r>
              <a:rPr lang="en-US" dirty="0"/>
              <a:t>—refugees, internally displaced, or asylum seekers—</a:t>
            </a:r>
            <a:r>
              <a:rPr lang="en-US" b="1" dirty="0"/>
              <a:t>comprising 3 percent of the total African population</a:t>
            </a:r>
            <a:r>
              <a:rPr lang="en-US" dirty="0"/>
              <a:t>. </a:t>
            </a:r>
          </a:p>
          <a:p>
            <a:endParaRPr lang="en-US" dirty="0"/>
          </a:p>
          <a:p>
            <a:r>
              <a:rPr lang="en-US" dirty="0"/>
              <a:t>This continues a pattern of 15 years of steadily increasing numbers of forcibly displaced populations. Africa remains the continent with the </a:t>
            </a:r>
            <a:r>
              <a:rPr lang="en-US" dirty="0">
                <a:hlinkClick r:id="rId3"/>
              </a:rPr>
              <a:t>largest number of people who are forcibly displaced</a:t>
            </a:r>
            <a:r>
              <a:rPr lang="en-US" dirty="0"/>
              <a:t> accounting for </a:t>
            </a:r>
            <a:r>
              <a:rPr lang="en-US" b="1" dirty="0"/>
              <a:t>43 percent of the global total.</a:t>
            </a:r>
          </a:p>
          <a:p>
            <a:endParaRPr lang="en-US" dirty="0"/>
          </a:p>
          <a:p>
            <a:r>
              <a:rPr lang="en-US" b="1" dirty="0"/>
              <a:t>69 percent of the 45.7 million are IDPs</a:t>
            </a:r>
            <a:r>
              <a:rPr lang="en-US" dirty="0"/>
              <a:t>. However, the share of externally displaced has expanded significantly in 2025—largely due to increased refugee flows from Sudan, Burkina Faso, DRC and Mali.</a:t>
            </a:r>
          </a:p>
          <a:p>
            <a:endParaRPr lang="en-US" dirty="0"/>
          </a:p>
          <a:p>
            <a:r>
              <a:rPr lang="en-US" b="1" dirty="0"/>
              <a:t>97 percent of Africa’s forcibly displaced population seek refuge on the continent</a:t>
            </a:r>
            <a:r>
              <a:rPr lang="en-US" dirty="0"/>
              <a:t>.</a:t>
            </a:r>
          </a:p>
          <a:p>
            <a:endParaRPr lang="en-US" dirty="0"/>
          </a:p>
          <a:p>
            <a:r>
              <a:rPr lang="en-US" b="1" dirty="0"/>
              <a:t>96 percent of forcibly displaced populations are from countries facing armed conflict, underscoring the centrality of war as a driver to population displacement.</a:t>
            </a:r>
          </a:p>
          <a:p>
            <a:endParaRPr lang="en-US" dirty="0"/>
          </a:p>
          <a:p>
            <a:r>
              <a:rPr lang="en-US" b="1" dirty="0"/>
              <a:t>8 of the 11 countries hosting the greatest numbers of those displaced across borders are themselves experiencing conflict</a:t>
            </a:r>
            <a:r>
              <a:rPr lang="en-US" dirty="0"/>
              <a:t>. This reflects </a:t>
            </a:r>
            <a:r>
              <a:rPr lang="en-US" dirty="0">
                <a:hlinkClick r:id="rId4"/>
              </a:rPr>
              <a:t>the growing regionalization—and interregional linkages—of conflicts in the Greater Horn</a:t>
            </a:r>
            <a:r>
              <a:rPr lang="en-US" dirty="0"/>
              <a:t>, the Sahel, and the Lake Chad Basin.</a:t>
            </a:r>
          </a:p>
        </p:txBody>
      </p:sp>
      <p:sp>
        <p:nvSpPr>
          <p:cNvPr id="4" name="Slide Number Placeholder 3"/>
          <p:cNvSpPr>
            <a:spLocks noGrp="1"/>
          </p:cNvSpPr>
          <p:nvPr>
            <p:ph type="sldNum" sz="quarter" idx="5"/>
          </p:nvPr>
        </p:nvSpPr>
        <p:spPr/>
        <p:txBody>
          <a:bodyPr/>
          <a:lstStyle/>
          <a:p>
            <a:fld id="{34EF2A91-EDF0-7C4F-BC45-5CBF08BE5C06}" type="slidenum">
              <a:rPr lang="en-US" smtClean="0"/>
              <a:t>5</a:t>
            </a:fld>
            <a:endParaRPr lang="en-US"/>
          </a:p>
        </p:txBody>
      </p:sp>
    </p:spTree>
    <p:extLst>
      <p:ext uri="{BB962C8B-B14F-4D97-AF65-F5344CB8AC3E}">
        <p14:creationId xmlns:p14="http://schemas.microsoft.com/office/powerpoint/2010/main" val="3554594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estimated 167 million Africans faced acute food insecurity in 2025—a record high. This represents the sixth consecutive annual increase in the number of Africans experiencing acute food crises. </a:t>
            </a:r>
          </a:p>
          <a:p>
            <a:endParaRPr lang="en-US" dirty="0"/>
          </a:p>
          <a:p>
            <a:r>
              <a:rPr lang="en-US" dirty="0"/>
              <a:t>Conflict continues to be the primary driver of food insecurity in Africa.130 million (roughly 78 percent) of those facing acute food insecurity are in countries experiencing conflict.</a:t>
            </a:r>
          </a:p>
          <a:p>
            <a:endParaRPr lang="en-US" dirty="0"/>
          </a:p>
          <a:p>
            <a:r>
              <a:rPr lang="en-US" dirty="0"/>
              <a:t>In April, the UN reported that 700,000 children in Sudan face the risk of famine. </a:t>
            </a:r>
          </a:p>
        </p:txBody>
      </p:sp>
      <p:sp>
        <p:nvSpPr>
          <p:cNvPr id="4" name="Slide Number Placeholder 3"/>
          <p:cNvSpPr>
            <a:spLocks noGrp="1"/>
          </p:cNvSpPr>
          <p:nvPr>
            <p:ph type="sldNum" sz="quarter" idx="5"/>
          </p:nvPr>
        </p:nvSpPr>
        <p:spPr/>
        <p:txBody>
          <a:bodyPr/>
          <a:lstStyle/>
          <a:p>
            <a:fld id="{34EF2A91-EDF0-7C4F-BC45-5CBF08BE5C06}" type="slidenum">
              <a:rPr lang="en-US" smtClean="0"/>
              <a:t>6</a:t>
            </a:fld>
            <a:endParaRPr lang="en-US"/>
          </a:p>
        </p:txBody>
      </p:sp>
    </p:spTree>
    <p:extLst>
      <p:ext uri="{BB962C8B-B14F-4D97-AF65-F5344CB8AC3E}">
        <p14:creationId xmlns:p14="http://schemas.microsoft.com/office/powerpoint/2010/main" val="3712080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Fatalities linked to militant Islamist groups in Africa continue to occur at near record levels. </a:t>
            </a:r>
          </a:p>
          <a:p>
            <a:endParaRPr lang="en-US" dirty="0"/>
          </a:p>
          <a:p>
            <a:r>
              <a:rPr lang="en-US" dirty="0"/>
              <a:t>When we look at militant Islamist groups on the continent, we can really see 5 theaters: the Sahel, Somalia, the Lake Chad Basin, Mozambique, and North Africa.</a:t>
            </a:r>
          </a:p>
          <a:p>
            <a:endParaRPr lang="en-US" dirty="0"/>
          </a:p>
          <a:p>
            <a:r>
              <a:rPr lang="en-US" b="1" dirty="0"/>
              <a:t>The 23,968 fatalities in 2025, a 24 percent increase from the previous year, reflect increased violence in nearly every theater. The reported 8,375 violent events linked to these groups were the highest ever reported on the continent.</a:t>
            </a:r>
          </a:p>
          <a:p>
            <a:endParaRPr lang="en-US" dirty="0"/>
          </a:p>
          <a:p>
            <a:r>
              <a:rPr lang="en-US" dirty="0"/>
              <a:t>The Sahel continues to experience the greatest number of militant Islamist group-linked fatalities of any region on the continent—a position the Sahel has maintained for the past 5 years. The elevated number of reported fatalities in the Sahel persists despite growing restrictions on reporting from the region that are likely undercounting the severity of this violence.</a:t>
            </a:r>
          </a:p>
        </p:txBody>
      </p:sp>
      <p:sp>
        <p:nvSpPr>
          <p:cNvPr id="4" name="Slide Number Placeholder 3"/>
          <p:cNvSpPr>
            <a:spLocks noGrp="1"/>
          </p:cNvSpPr>
          <p:nvPr>
            <p:ph type="sldNum" sz="quarter" idx="5"/>
          </p:nvPr>
        </p:nvSpPr>
        <p:spPr/>
        <p:txBody>
          <a:bodyPr/>
          <a:lstStyle/>
          <a:p>
            <a:fld id="{34EF2A91-EDF0-7C4F-BC45-5CBF08BE5C06}" type="slidenum">
              <a:rPr lang="en-US" smtClean="0"/>
              <a:t>7</a:t>
            </a:fld>
            <a:endParaRPr lang="en-US"/>
          </a:p>
        </p:txBody>
      </p:sp>
    </p:spTree>
    <p:extLst>
      <p:ext uri="{BB962C8B-B14F-4D97-AF65-F5344CB8AC3E}">
        <p14:creationId xmlns:p14="http://schemas.microsoft.com/office/powerpoint/2010/main" val="1916353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Heavy-handed tactics by security forces in the Sahel are continuing to drive jihadist recruitment. Fatalities linked to violence against civilians by the armed forces and allied militias in Mali and Burkina Faso, collectively, have exceeded those attributed to militant Islamist groups since 2023.</a:t>
            </a:r>
          </a:p>
          <a:p>
            <a:endParaRPr lang="en-US" dirty="0"/>
          </a:p>
          <a:p>
            <a:r>
              <a:rPr lang="en-US" dirty="0"/>
              <a:t>Somalia saw the biggest surge in reported fatalities across all regions, 8,813 deaths linked to al Shabaab and the Islamic State (ISIS) over the past year represent a 93-percent increase from the previous year.</a:t>
            </a:r>
          </a:p>
          <a:p>
            <a:endParaRPr lang="en-US" dirty="0"/>
          </a:p>
          <a:p>
            <a:r>
              <a:rPr lang="en-US" dirty="0"/>
              <a:t>The Lake Chad Basin also saw a 28-percent increase in fatalities from the previous year, demonstrating the continued threat from Boko Haram and the Islamic State in West Africa (ISWA), mostly in northeast Nigeria. </a:t>
            </a:r>
          </a:p>
          <a:p>
            <a:r>
              <a:rPr lang="en-US" dirty="0"/>
              <a:t>Collectively—the Sahel, Somalia, and Lake Chad Basin—account for 98 percent of all militant Islamist group-linked fatalities in Africa.</a:t>
            </a:r>
          </a:p>
        </p:txBody>
      </p:sp>
      <p:sp>
        <p:nvSpPr>
          <p:cNvPr id="4" name="Slide Number Placeholder 3"/>
          <p:cNvSpPr>
            <a:spLocks noGrp="1"/>
          </p:cNvSpPr>
          <p:nvPr>
            <p:ph type="sldNum" sz="quarter" idx="5"/>
          </p:nvPr>
        </p:nvSpPr>
        <p:spPr/>
        <p:txBody>
          <a:bodyPr/>
          <a:lstStyle/>
          <a:p>
            <a:fld id="{34EF2A91-EDF0-7C4F-BC45-5CBF08BE5C06}" type="slidenum">
              <a:rPr lang="en-US" smtClean="0"/>
              <a:t>8</a:t>
            </a:fld>
            <a:endParaRPr lang="en-US"/>
          </a:p>
        </p:txBody>
      </p:sp>
    </p:spTree>
    <p:extLst>
      <p:ext uri="{BB962C8B-B14F-4D97-AF65-F5344CB8AC3E}">
        <p14:creationId xmlns:p14="http://schemas.microsoft.com/office/powerpoint/2010/main" val="823617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1738" y="309563"/>
            <a:ext cx="4186237" cy="3141662"/>
          </a:xfrm>
        </p:spPr>
      </p:sp>
      <p:sp>
        <p:nvSpPr>
          <p:cNvPr id="3" name="Notes Placeholder 2"/>
          <p:cNvSpPr>
            <a:spLocks noGrp="1"/>
          </p:cNvSpPr>
          <p:nvPr>
            <p:ph type="body" idx="1"/>
          </p:nvPr>
        </p:nvSpPr>
        <p:spPr>
          <a:xfrm>
            <a:off x="168766" y="3451975"/>
            <a:ext cx="6757319" cy="5857125"/>
          </a:xfrm>
        </p:spPr>
        <p:txBody>
          <a:bodyPr/>
          <a:lstStyle/>
          <a:p>
            <a:pPr defTabSz="921258">
              <a:defRPr/>
            </a:pPr>
            <a:r>
              <a:rPr lang="en-US" dirty="0"/>
              <a:t>And finally, I want to use this map of Chinese Port Expansion in Africa to talk about China’s presence on the continent. This map just shows ports, but China’s presence is multidimensional and I think this is an interesting starting point because while ports provides an interesting example of all the places where Chinese state-owned firms have a stake, the issue of ports isn’t just economic. It also has security dimensions. China’s expansive port development opens the door for China to repurpose commercial ports for military activities. </a:t>
            </a:r>
          </a:p>
          <a:p>
            <a:endParaRPr lang="en-US" dirty="0"/>
          </a:p>
          <a:p>
            <a:pPr defTabSz="921258">
              <a:defRPr/>
            </a:pPr>
            <a:r>
              <a:rPr lang="en-US" dirty="0"/>
              <a:t>Africa faces a central tension from China’s deepening engagement in Africa’s port and trade corridors and maritime networks: expanded capacity may result in economic benefits, but it also comes with the risk of reduced autonomy over critical infrastructure as well as altered governance and regulatory norms. </a:t>
            </a:r>
          </a:p>
          <a:p>
            <a:endParaRPr lang="en-US" dirty="0"/>
          </a:p>
          <a:p>
            <a:r>
              <a:rPr lang="en-US" dirty="0"/>
              <a:t>With a total of 231 commercial ports in Africa, Chinese firms are present in 78 ports across 32 African countries as builders, financiers, or operators, that’s over a third of Africa’s maritime trade hubs. Chinese state-owned firms are active stakeholders in an estimated Chinese port developments </a:t>
            </a:r>
            <a:r>
              <a:rPr lang="en-US" dirty="0">
                <a:hlinkClick r:id="rId3"/>
              </a:rPr>
              <a:t>are concentrated in West Africa</a:t>
            </a:r>
            <a:r>
              <a:rPr lang="en-US" dirty="0"/>
              <a:t>, with 35 compared to 17 in East Africa, 15 in Southern Africa, and 11 in North Africa.</a:t>
            </a:r>
          </a:p>
          <a:p>
            <a:endParaRPr lang="en-US" dirty="0"/>
          </a:p>
          <a:p>
            <a:r>
              <a:rPr lang="en-US" dirty="0"/>
              <a:t>African officials are attracted to Chinese engagements in terms of </a:t>
            </a:r>
            <a:r>
              <a:rPr lang="en-US" dirty="0">
                <a:hlinkClick r:id="rId4"/>
              </a:rPr>
              <a:t>port efficiency, reduced transport costs, trade connectivity</a:t>
            </a:r>
            <a:r>
              <a:rPr lang="en-US" dirty="0"/>
              <a:t>, increasing automation, and access to global markets. In landlocked states, Chinese-financed rail corridors are also seen as </a:t>
            </a:r>
            <a:r>
              <a:rPr lang="en-US" dirty="0">
                <a:hlinkClick r:id="rId5"/>
              </a:rPr>
              <a:t>improving access to global markets</a:t>
            </a:r>
            <a:r>
              <a:rPr lang="en-US" dirty="0"/>
              <a:t> and strengthening regional connectivity. Security cooperation through exercises and training, moreover, is credited by many African officials for improving maritime domain awareness and anti-piracy capacity.</a:t>
            </a:r>
          </a:p>
          <a:p>
            <a:endParaRPr lang="en-US" dirty="0"/>
          </a:p>
          <a:p>
            <a:r>
              <a:rPr lang="en-US" dirty="0"/>
              <a:t>Critics, however, argue that China’s growing role in training, governance, and data systems </a:t>
            </a:r>
            <a:r>
              <a:rPr lang="en-US" dirty="0">
                <a:hlinkClick r:id="rId6"/>
              </a:rPr>
              <a:t>could entrench long-term influence over African institutions</a:t>
            </a:r>
            <a:r>
              <a:rPr lang="en-US" dirty="0"/>
              <a:t>, potentially normalizing Chinese standards and creating structural dependencies.</a:t>
            </a:r>
          </a:p>
          <a:p>
            <a:endParaRPr lang="en-US" dirty="0"/>
          </a:p>
          <a:p>
            <a:pPr defTabSz="921258">
              <a:defRPr/>
            </a:pPr>
            <a:r>
              <a:rPr lang="en-US" dirty="0"/>
              <a:t>China has also gained a </a:t>
            </a:r>
            <a:r>
              <a:rPr lang="en-US" dirty="0">
                <a:hlinkClick r:id="rId7"/>
              </a:rPr>
              <a:t>dominant position in Africa’s critical minerals sector</a:t>
            </a:r>
            <a:r>
              <a:rPr lang="en-US" dirty="0"/>
              <a:t>. Of </a:t>
            </a:r>
            <a:r>
              <a:rPr lang="en-US" dirty="0">
                <a:hlinkClick r:id="rId8"/>
              </a:rPr>
              <a:t>166 Chinese-owned mining projects globally, 66 are in Africa</a:t>
            </a:r>
            <a:r>
              <a:rPr lang="en-US" dirty="0"/>
              <a:t>, more than in any other region. This dominance often inhibits resource-rich African countries from advancing up the value chain.</a:t>
            </a:r>
          </a:p>
          <a:p>
            <a:pPr defTabSz="921258">
              <a:defRPr/>
            </a:pPr>
            <a:endParaRPr lang="en-US" dirty="0"/>
          </a:p>
          <a:p>
            <a:r>
              <a:rPr lang="en-US" dirty="0"/>
              <a:t>On the security </a:t>
            </a:r>
            <a:r>
              <a:rPr lang="en-US"/>
              <a:t>side, The </a:t>
            </a:r>
            <a:r>
              <a:rPr lang="en-US" dirty="0"/>
              <a:t>9-day BRICS Plus naval exercise </a:t>
            </a:r>
            <a:r>
              <a:rPr lang="en-US" dirty="0">
                <a:hlinkClick r:id="rId9" tooltip="https://www.aljazeera.com/news/2026/1/11/brics-wargames-why-they-matter-why-india-opted-out"/>
              </a:rPr>
              <a:t>led by China’s People’s Liberation Army (PLA)</a:t>
            </a:r>
            <a:r>
              <a:rPr lang="en-US" dirty="0"/>
              <a:t> in January 2026, coined “Will for Peace,” has underscored China’s growing use of military power in Africa to advance Chinese geostrategic objectives. Involving Russian, Iranian, and South African as well as Chinese naval forces off South Africa’s Western Cape, the exercise reinforces China’s role as the primary convening power of this emerging security bloc.</a:t>
            </a:r>
          </a:p>
          <a:p>
            <a:endParaRPr lang="en-US" dirty="0"/>
          </a:p>
          <a:p>
            <a:r>
              <a:rPr lang="en-US" dirty="0"/>
              <a:t>The PLA Navy conducted at least 15 African port calls between 2024 and 2025, exceeding all previous annual African recorded port-call totals within PLA datasets—underscoring the notable expansion of China’s naval presence, reach, and defense diplomacy in Africa.</a:t>
            </a:r>
          </a:p>
          <a:p>
            <a:endParaRPr lang="en-US" dirty="0"/>
          </a:p>
          <a:p>
            <a:r>
              <a:rPr lang="en-US" dirty="0"/>
              <a:t>The Forum for China-Africa Cooperation (FOCAC) Beijing Action Plan (2025-2027) is notable for </a:t>
            </a:r>
            <a:r>
              <a:rPr lang="en-US" dirty="0">
                <a:hlinkClick r:id="rId10"/>
              </a:rPr>
              <a:t>containing more security commitments</a:t>
            </a:r>
            <a:r>
              <a:rPr lang="en-US" dirty="0"/>
              <a:t> than any previous FOCAC action plans. </a:t>
            </a:r>
          </a:p>
          <a:p>
            <a:endParaRPr lang="en-US" dirty="0"/>
          </a:p>
          <a:p>
            <a:r>
              <a:rPr lang="en-US" dirty="0"/>
              <a:t>The FOCAC Action Plan, for example, set a target to </a:t>
            </a:r>
            <a:r>
              <a:rPr lang="en-US" dirty="0">
                <a:hlinkClick r:id="rId11"/>
              </a:rPr>
              <a:t>train 6,000 senior and 500 early career African military officers as well as 1,000 police</a:t>
            </a:r>
            <a:r>
              <a:rPr lang="en-US" dirty="0"/>
              <a:t> by September 2027 when the next FOCAC Summit takes place.</a:t>
            </a:r>
          </a:p>
          <a:p>
            <a:endParaRPr lang="en-US" dirty="0"/>
          </a:p>
        </p:txBody>
      </p:sp>
      <p:sp>
        <p:nvSpPr>
          <p:cNvPr id="4" name="Slide Number Placeholder 3"/>
          <p:cNvSpPr>
            <a:spLocks noGrp="1"/>
          </p:cNvSpPr>
          <p:nvPr>
            <p:ph type="sldNum" sz="quarter" idx="5"/>
          </p:nvPr>
        </p:nvSpPr>
        <p:spPr/>
        <p:txBody>
          <a:bodyPr/>
          <a:lstStyle/>
          <a:p>
            <a:fld id="{34EF2A91-EDF0-7C4F-BC45-5CBF08BE5C06}" type="slidenum">
              <a:rPr lang="en-US" smtClean="0"/>
              <a:t>9</a:t>
            </a:fld>
            <a:endParaRPr lang="en-US"/>
          </a:p>
        </p:txBody>
      </p:sp>
    </p:spTree>
    <p:extLst>
      <p:ext uri="{BB962C8B-B14F-4D97-AF65-F5344CB8AC3E}">
        <p14:creationId xmlns:p14="http://schemas.microsoft.com/office/powerpoint/2010/main" val="7702008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20000">
              <a:schemeClr val="accent1">
                <a:lumMod val="5000"/>
                <a:lumOff val="95000"/>
              </a:schemeClr>
            </a:gs>
            <a:gs pos="100000">
              <a:schemeClr val="accent1">
                <a:lumMod val="45000"/>
                <a:lumOff val="55000"/>
              </a:schemeClr>
            </a:gs>
            <a:gs pos="100000">
              <a:schemeClr val="accent1">
                <a:lumMod val="45000"/>
                <a:lumOff val="55000"/>
              </a:schemeClr>
            </a:gs>
            <a:gs pos="0">
              <a:srgbClr val="B0D5F2">
                <a:lumMod val="0"/>
                <a:lumOff val="100000"/>
              </a:srgbClr>
            </a:gs>
          </a:gsLst>
          <a:lin ang="5400000" scaled="1"/>
          <a:tileRect/>
        </a:gradFill>
        <a:effectLst/>
      </p:bgPr>
    </p:bg>
    <p:spTree>
      <p:nvGrpSpPr>
        <p:cNvPr id="1" name=""/>
        <p:cNvGrpSpPr/>
        <p:nvPr/>
      </p:nvGrpSpPr>
      <p:grpSpPr>
        <a:xfrm>
          <a:off x="0" y="0"/>
          <a:ext cx="0" cy="0"/>
          <a:chOff x="0" y="0"/>
          <a:chExt cx="0" cy="0"/>
        </a:xfrm>
      </p:grpSpPr>
      <p:sp>
        <p:nvSpPr>
          <p:cNvPr id="10" name="Rectangle 9"/>
          <p:cNvSpPr/>
          <p:nvPr userDrawn="1"/>
        </p:nvSpPr>
        <p:spPr>
          <a:xfrm>
            <a:off x="0" y="6186575"/>
            <a:ext cx="9144000" cy="667512"/>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extBox 1"/>
          <p:cNvSpPr txBox="1"/>
          <p:nvPr userDrawn="1"/>
        </p:nvSpPr>
        <p:spPr>
          <a:xfrm>
            <a:off x="0" y="6366442"/>
            <a:ext cx="9143999" cy="307777"/>
          </a:xfrm>
          <a:prstGeom prst="rect">
            <a:avLst/>
          </a:prstGeom>
          <a:noFill/>
        </p:spPr>
        <p:txBody>
          <a:bodyPr wrap="square" rtlCol="0">
            <a:spAutoFit/>
          </a:bodyPr>
          <a:lstStyle/>
          <a:p>
            <a:pPr algn="ctr"/>
            <a:r>
              <a:rPr lang="en-US" sz="1400" b="1" i="1" dirty="0">
                <a:solidFill>
                  <a:schemeClr val="bg1"/>
                </a:solidFill>
                <a:latin typeface="Book Antiqua" charset="0"/>
                <a:ea typeface="Book Antiqua" charset="0"/>
                <a:cs typeface="Book Antiqua" charset="0"/>
              </a:rPr>
              <a:t>Impact through Insight</a:t>
            </a:r>
          </a:p>
        </p:txBody>
      </p:sp>
      <p:sp>
        <p:nvSpPr>
          <p:cNvPr id="4" name="Content Placeholder 3"/>
          <p:cNvSpPr>
            <a:spLocks noGrp="1"/>
          </p:cNvSpPr>
          <p:nvPr>
            <p:ph sz="quarter" idx="10" hasCustomPrompt="1"/>
          </p:nvPr>
        </p:nvSpPr>
        <p:spPr>
          <a:xfrm>
            <a:off x="1140779" y="2997784"/>
            <a:ext cx="6862439" cy="1508479"/>
          </a:xfrm>
          <a:prstGeom prst="rect">
            <a:avLst/>
          </a:prstGeom>
        </p:spPr>
        <p:txBody>
          <a:bodyPr anchor="ctr" anchorCtr="1"/>
          <a:lstStyle>
            <a:lvl1pPr marL="0" indent="0" algn="ctr">
              <a:buNone/>
              <a:defRPr>
                <a:solidFill>
                  <a:srgbClr val="000000"/>
                </a:solidFill>
                <a:latin typeface="Book Antiqua" panose="02040602050305030304" pitchFamily="18" charset="0"/>
              </a:defRPr>
            </a:lvl1pPr>
          </a:lstStyle>
          <a:p>
            <a:pPr lvl="0"/>
            <a:r>
              <a:rPr lang="en-US" dirty="0"/>
              <a:t>Title</a:t>
            </a:r>
          </a:p>
          <a:p>
            <a:pPr lvl="0"/>
            <a:r>
              <a:rPr lang="en-US" dirty="0"/>
              <a:t>Name</a:t>
            </a:r>
          </a:p>
          <a:p>
            <a:pPr lvl="0"/>
            <a:r>
              <a:rPr lang="en-US" dirty="0"/>
              <a:t>Date</a:t>
            </a:r>
          </a:p>
        </p:txBody>
      </p:sp>
      <p:sp>
        <p:nvSpPr>
          <p:cNvPr id="8" name="Rectangle 7">
            <a:extLst>
              <a:ext uri="{FF2B5EF4-FFF2-40B4-BE49-F238E27FC236}">
                <a16:creationId xmlns:a16="http://schemas.microsoft.com/office/drawing/2014/main" id="{7B63939C-AE0B-D54E-A308-0CE5AC08BC2B}"/>
              </a:ext>
            </a:extLst>
          </p:cNvPr>
          <p:cNvSpPr/>
          <p:nvPr userDrawn="1"/>
        </p:nvSpPr>
        <p:spPr>
          <a:xfrm>
            <a:off x="0" y="0"/>
            <a:ext cx="9144000" cy="1201908"/>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a:extLst>
              <a:ext uri="{FF2B5EF4-FFF2-40B4-BE49-F238E27FC236}">
                <a16:creationId xmlns:a16="http://schemas.microsoft.com/office/drawing/2014/main" id="{22C1CC66-5DC7-BC49-A8B7-965DDAA8682D}"/>
              </a:ext>
            </a:extLst>
          </p:cNvPr>
          <p:cNvPicPr>
            <a:picLocks noChangeAspect="1"/>
          </p:cNvPicPr>
          <p:nvPr userDrawn="1"/>
        </p:nvPicPr>
        <p:blipFill>
          <a:blip r:embed="rId2"/>
          <a:stretch>
            <a:fillRect/>
          </a:stretch>
        </p:blipFill>
        <p:spPr>
          <a:xfrm>
            <a:off x="175775" y="205697"/>
            <a:ext cx="4014387" cy="779316"/>
          </a:xfrm>
          <a:prstGeom prst="rect">
            <a:avLst/>
          </a:prstGeom>
        </p:spPr>
      </p:pic>
    </p:spTree>
    <p:extLst>
      <p:ext uri="{BB962C8B-B14F-4D97-AF65-F5344CB8AC3E}">
        <p14:creationId xmlns:p14="http://schemas.microsoft.com/office/powerpoint/2010/main" val="24915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6196654"/>
            <a:ext cx="9144000" cy="666853"/>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1"/>
          <p:cNvSpPr>
            <a:spLocks noGrp="1"/>
          </p:cNvSpPr>
          <p:nvPr>
            <p:ph type="title"/>
          </p:nvPr>
        </p:nvSpPr>
        <p:spPr>
          <a:xfrm>
            <a:off x="332128" y="290699"/>
            <a:ext cx="8429099" cy="708762"/>
          </a:xfrm>
          <a:prstGeom prst="rect">
            <a:avLst/>
          </a:prstGeom>
        </p:spPr>
        <p:txBody>
          <a:bodyPr/>
          <a:lstStyle>
            <a:lvl1pPr>
              <a:defRPr b="1">
                <a:solidFill>
                  <a:schemeClr val="bg2">
                    <a:lumMod val="10000"/>
                  </a:schemeClr>
                </a:solidFill>
                <a:latin typeface="Book Antiqua" charset="0"/>
                <a:ea typeface="Book Antiqua" charset="0"/>
                <a:cs typeface="Book Antiqua" charset="0"/>
              </a:defRPr>
            </a:lvl1pPr>
          </a:lstStyle>
          <a:p>
            <a:r>
              <a:rPr lang="en-US" dirty="0"/>
              <a:t>Click to edit Master title style</a:t>
            </a:r>
          </a:p>
        </p:txBody>
      </p:sp>
      <p:sp>
        <p:nvSpPr>
          <p:cNvPr id="21" name="Slide Number Placeholder 8"/>
          <p:cNvSpPr>
            <a:spLocks noGrp="1"/>
          </p:cNvSpPr>
          <p:nvPr>
            <p:ph type="sldNum" sz="quarter" idx="12"/>
          </p:nvPr>
        </p:nvSpPr>
        <p:spPr>
          <a:xfrm>
            <a:off x="8302752" y="6382512"/>
            <a:ext cx="676656" cy="270235"/>
          </a:xfrm>
          <a:prstGeom prst="rect">
            <a:avLst/>
          </a:prstGeom>
        </p:spPr>
        <p:txBody>
          <a:bodyPr/>
          <a:lstStyle>
            <a:lvl1pPr algn="r">
              <a:defRPr sz="1200">
                <a:solidFill>
                  <a:schemeClr val="bg1"/>
                </a:solidFill>
                <a:latin typeface="Book Antiqua" charset="0"/>
                <a:ea typeface="Book Antiqua" charset="0"/>
                <a:cs typeface="Book Antiqua" charset="0"/>
              </a:defRPr>
            </a:lvl1pPr>
          </a:lstStyle>
          <a:p>
            <a:fld id="{1ED31F78-9327-7746-B081-91024F3182D7}" type="slidenum">
              <a:rPr lang="en-US" smtClean="0"/>
              <a:pPr/>
              <a:t>‹#›</a:t>
            </a:fld>
            <a:endParaRPr lang="en-US" dirty="0"/>
          </a:p>
        </p:txBody>
      </p:sp>
      <p:sp>
        <p:nvSpPr>
          <p:cNvPr id="8" name="Rectangle 7"/>
          <p:cNvSpPr/>
          <p:nvPr userDrawn="1"/>
        </p:nvSpPr>
        <p:spPr>
          <a:xfrm>
            <a:off x="0" y="0"/>
            <a:ext cx="137160" cy="6826470"/>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4"/>
          </p:nvPr>
        </p:nvSpPr>
        <p:spPr>
          <a:xfrm>
            <a:off x="331788" y="1354138"/>
            <a:ext cx="8429439" cy="4119562"/>
          </a:xfrm>
          <a:prstGeom prst="rect">
            <a:avLst/>
          </a:prstGeom>
        </p:spPr>
        <p:txBody>
          <a:bodyPr/>
          <a:lstStyle>
            <a:lvl1pPr marL="0" indent="0">
              <a:buNone/>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a:extLst>
              <a:ext uri="{FF2B5EF4-FFF2-40B4-BE49-F238E27FC236}">
                <a16:creationId xmlns:a16="http://schemas.microsoft.com/office/drawing/2014/main" id="{49E3CAD4-0A48-0B48-8A63-B28D787AECAD}"/>
              </a:ext>
            </a:extLst>
          </p:cNvPr>
          <p:cNvPicPr>
            <a:picLocks noChangeAspect="1"/>
          </p:cNvPicPr>
          <p:nvPr userDrawn="1"/>
        </p:nvPicPr>
        <p:blipFill>
          <a:blip r:embed="rId2"/>
          <a:stretch>
            <a:fillRect/>
          </a:stretch>
        </p:blipFill>
        <p:spPr>
          <a:xfrm>
            <a:off x="137160" y="6304953"/>
            <a:ext cx="2226459" cy="432224"/>
          </a:xfrm>
          <a:prstGeom prst="rect">
            <a:avLst/>
          </a:prstGeom>
        </p:spPr>
      </p:pic>
    </p:spTree>
    <p:extLst>
      <p:ext uri="{BB962C8B-B14F-4D97-AF65-F5344CB8AC3E}">
        <p14:creationId xmlns:p14="http://schemas.microsoft.com/office/powerpoint/2010/main" val="105691258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6196654"/>
            <a:ext cx="9144000" cy="666853"/>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1"/>
          <p:cNvSpPr>
            <a:spLocks noGrp="1"/>
          </p:cNvSpPr>
          <p:nvPr>
            <p:ph type="title"/>
          </p:nvPr>
        </p:nvSpPr>
        <p:spPr>
          <a:xfrm>
            <a:off x="332128" y="290699"/>
            <a:ext cx="8429099" cy="708762"/>
          </a:xfrm>
          <a:prstGeom prst="rect">
            <a:avLst/>
          </a:prstGeom>
        </p:spPr>
        <p:txBody>
          <a:bodyPr/>
          <a:lstStyle>
            <a:lvl1pPr>
              <a:defRPr b="1">
                <a:solidFill>
                  <a:schemeClr val="bg2">
                    <a:lumMod val="10000"/>
                  </a:schemeClr>
                </a:solidFill>
                <a:latin typeface="Book Antiqua" charset="0"/>
                <a:ea typeface="Book Antiqua" charset="0"/>
                <a:cs typeface="Book Antiqua" charset="0"/>
              </a:defRPr>
            </a:lvl1pPr>
          </a:lstStyle>
          <a:p>
            <a:r>
              <a:rPr lang="en-US" dirty="0"/>
              <a:t>Click to edit Master title style</a:t>
            </a:r>
          </a:p>
        </p:txBody>
      </p:sp>
      <p:sp>
        <p:nvSpPr>
          <p:cNvPr id="21" name="Slide Number Placeholder 8"/>
          <p:cNvSpPr>
            <a:spLocks noGrp="1"/>
          </p:cNvSpPr>
          <p:nvPr>
            <p:ph type="sldNum" sz="quarter" idx="12"/>
          </p:nvPr>
        </p:nvSpPr>
        <p:spPr>
          <a:xfrm>
            <a:off x="8302752" y="6382512"/>
            <a:ext cx="676656" cy="270235"/>
          </a:xfrm>
          <a:prstGeom prst="rect">
            <a:avLst/>
          </a:prstGeom>
        </p:spPr>
        <p:txBody>
          <a:bodyPr/>
          <a:lstStyle>
            <a:lvl1pPr algn="r">
              <a:defRPr sz="1200">
                <a:solidFill>
                  <a:schemeClr val="bg1"/>
                </a:solidFill>
                <a:latin typeface="Book Antiqua" charset="0"/>
                <a:ea typeface="Book Antiqua" charset="0"/>
                <a:cs typeface="Book Antiqua" charset="0"/>
              </a:defRPr>
            </a:lvl1pPr>
          </a:lstStyle>
          <a:p>
            <a:fld id="{1ED31F78-9327-7746-B081-91024F3182D7}" type="slidenum">
              <a:rPr lang="en-US" smtClean="0"/>
              <a:pPr/>
              <a:t>‹#›</a:t>
            </a:fld>
            <a:endParaRPr lang="en-US" dirty="0"/>
          </a:p>
        </p:txBody>
      </p:sp>
      <p:sp>
        <p:nvSpPr>
          <p:cNvPr id="8" name="Rectangle 7"/>
          <p:cNvSpPr/>
          <p:nvPr userDrawn="1"/>
        </p:nvSpPr>
        <p:spPr>
          <a:xfrm>
            <a:off x="0" y="0"/>
            <a:ext cx="137160" cy="6826470"/>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4"/>
          </p:nvPr>
        </p:nvSpPr>
        <p:spPr>
          <a:xfrm>
            <a:off x="331788" y="1354138"/>
            <a:ext cx="8429439" cy="4119562"/>
          </a:xfrm>
          <a:prstGeom prst="rect">
            <a:avLst/>
          </a:prstGeom>
        </p:spPr>
        <p:txBody>
          <a:bodyPr/>
          <a:lstStyle>
            <a:lvl1pPr marL="0" indent="0">
              <a:buNone/>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503EF159-C1C0-D649-B3D1-4FE523913725}"/>
              </a:ext>
            </a:extLst>
          </p:cNvPr>
          <p:cNvPicPr>
            <a:picLocks noChangeAspect="1"/>
          </p:cNvPicPr>
          <p:nvPr userDrawn="1"/>
        </p:nvPicPr>
        <p:blipFill>
          <a:blip r:embed="rId2"/>
          <a:stretch>
            <a:fillRect/>
          </a:stretch>
        </p:blipFill>
        <p:spPr>
          <a:xfrm>
            <a:off x="137160" y="6304953"/>
            <a:ext cx="2226459" cy="432224"/>
          </a:xfrm>
          <a:prstGeom prst="rect">
            <a:avLst/>
          </a:prstGeom>
        </p:spPr>
      </p:pic>
    </p:spTree>
    <p:extLst>
      <p:ext uri="{BB962C8B-B14F-4D97-AF65-F5344CB8AC3E}">
        <p14:creationId xmlns:p14="http://schemas.microsoft.com/office/powerpoint/2010/main" val="227814244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6196654"/>
            <a:ext cx="9144000" cy="666853"/>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1"/>
          <p:cNvSpPr>
            <a:spLocks noGrp="1"/>
          </p:cNvSpPr>
          <p:nvPr>
            <p:ph type="title"/>
          </p:nvPr>
        </p:nvSpPr>
        <p:spPr>
          <a:xfrm>
            <a:off x="332128" y="290699"/>
            <a:ext cx="8429099" cy="708762"/>
          </a:xfrm>
          <a:prstGeom prst="rect">
            <a:avLst/>
          </a:prstGeom>
        </p:spPr>
        <p:txBody>
          <a:bodyPr/>
          <a:lstStyle>
            <a:lvl1pPr>
              <a:defRPr b="1">
                <a:solidFill>
                  <a:schemeClr val="bg2">
                    <a:lumMod val="10000"/>
                  </a:schemeClr>
                </a:solidFill>
                <a:latin typeface="Book Antiqua" charset="0"/>
                <a:ea typeface="Book Antiqua" charset="0"/>
                <a:cs typeface="Book Antiqua" charset="0"/>
              </a:defRPr>
            </a:lvl1pPr>
          </a:lstStyle>
          <a:p>
            <a:r>
              <a:rPr lang="en-US" dirty="0"/>
              <a:t>Click to edit Master title style</a:t>
            </a:r>
          </a:p>
        </p:txBody>
      </p:sp>
      <p:sp>
        <p:nvSpPr>
          <p:cNvPr id="19" name="Content Placeholder 2"/>
          <p:cNvSpPr>
            <a:spLocks noGrp="1"/>
          </p:cNvSpPr>
          <p:nvPr>
            <p:ph sz="half" idx="13"/>
          </p:nvPr>
        </p:nvSpPr>
        <p:spPr>
          <a:xfrm>
            <a:off x="332128" y="1356693"/>
            <a:ext cx="3880613" cy="4119441"/>
          </a:xfrm>
          <a:prstGeom prst="rect">
            <a:avLst/>
          </a:prstGeom>
          <a:ln w="19050" cmpd="sng">
            <a:solidFill>
              <a:srgbClr val="3578A1"/>
            </a:solidFill>
          </a:ln>
          <a:effectLst>
            <a:innerShdw blurRad="114300">
              <a:prstClr val="black"/>
            </a:innerShdw>
          </a:effectLst>
        </p:spPr>
        <p:txBody>
          <a:bodyPr/>
          <a:lstStyle>
            <a:lvl1pPr marL="0" indent="0">
              <a:buNone/>
              <a:defRPr b="1" i="0">
                <a:solidFill>
                  <a:schemeClr val="bg2">
                    <a:lumMod val="10000"/>
                  </a:schemeClr>
                </a:solidFill>
                <a:latin typeface="Book Antiqua" charset="0"/>
                <a:ea typeface="Book Antiqua" charset="0"/>
                <a:cs typeface="Book Antiqua" charset="0"/>
              </a:defRPr>
            </a:lvl1pPr>
            <a:lvl2pPr>
              <a:defRPr b="0" i="0">
                <a:solidFill>
                  <a:schemeClr val="bg2">
                    <a:lumMod val="10000"/>
                  </a:schemeClr>
                </a:solidFill>
                <a:latin typeface="Book Antiqua" charset="0"/>
                <a:ea typeface="Book Antiqua" charset="0"/>
                <a:cs typeface="Book Antiqua" charset="0"/>
              </a:defRPr>
            </a:lvl2pPr>
            <a:lvl3pPr>
              <a:defRPr b="0" i="0">
                <a:solidFill>
                  <a:schemeClr val="bg2">
                    <a:lumMod val="10000"/>
                  </a:schemeClr>
                </a:solidFill>
                <a:latin typeface="Book Antiqua" charset="0"/>
                <a:ea typeface="Book Antiqua" charset="0"/>
                <a:cs typeface="Book Antiqua" charset="0"/>
              </a:defRPr>
            </a:lvl3pPr>
            <a:lvl4pPr>
              <a:defRPr b="0" i="0">
                <a:solidFill>
                  <a:schemeClr val="bg2">
                    <a:lumMod val="10000"/>
                  </a:schemeClr>
                </a:solidFill>
                <a:latin typeface="Book Antiqua" charset="0"/>
                <a:ea typeface="Book Antiqua" charset="0"/>
                <a:cs typeface="Book Antiqua" charset="0"/>
              </a:defRPr>
            </a:lvl4pPr>
            <a:lvl5pPr>
              <a:defRPr b="0" i="0">
                <a:solidFill>
                  <a:schemeClr val="bg2">
                    <a:lumMod val="10000"/>
                  </a:schemeClr>
                </a:solidFill>
                <a:latin typeface="Book Antiqua" charset="0"/>
                <a:ea typeface="Book Antiqua" charset="0"/>
                <a:cs typeface="Book Antiqua" charset="0"/>
              </a:defRPr>
            </a:lvl5pPr>
          </a:lstStyle>
          <a:p>
            <a:pPr lvl="0"/>
            <a:endParaRPr lang="en-US" dirty="0"/>
          </a:p>
        </p:txBody>
      </p:sp>
      <p:sp>
        <p:nvSpPr>
          <p:cNvPr id="21" name="Slide Number Placeholder 8"/>
          <p:cNvSpPr>
            <a:spLocks noGrp="1"/>
          </p:cNvSpPr>
          <p:nvPr>
            <p:ph type="sldNum" sz="quarter" idx="12"/>
          </p:nvPr>
        </p:nvSpPr>
        <p:spPr>
          <a:xfrm>
            <a:off x="8302752" y="6382512"/>
            <a:ext cx="676656" cy="270235"/>
          </a:xfrm>
          <a:prstGeom prst="rect">
            <a:avLst/>
          </a:prstGeom>
        </p:spPr>
        <p:txBody>
          <a:bodyPr/>
          <a:lstStyle>
            <a:lvl1pPr algn="r">
              <a:defRPr sz="1200">
                <a:solidFill>
                  <a:schemeClr val="bg1"/>
                </a:solidFill>
                <a:latin typeface="Book Antiqua" charset="0"/>
                <a:ea typeface="Book Antiqua" charset="0"/>
                <a:cs typeface="Book Antiqua" charset="0"/>
              </a:defRPr>
            </a:lvl1pPr>
          </a:lstStyle>
          <a:p>
            <a:fld id="{1ED31F78-9327-7746-B081-91024F3182D7}" type="slidenum">
              <a:rPr lang="en-US" smtClean="0"/>
              <a:pPr/>
              <a:t>‹#›</a:t>
            </a:fld>
            <a:endParaRPr lang="en-US" dirty="0"/>
          </a:p>
        </p:txBody>
      </p:sp>
      <p:sp>
        <p:nvSpPr>
          <p:cNvPr id="8" name="Rectangle 7"/>
          <p:cNvSpPr/>
          <p:nvPr userDrawn="1"/>
        </p:nvSpPr>
        <p:spPr>
          <a:xfrm>
            <a:off x="0" y="0"/>
            <a:ext cx="137160" cy="6826470"/>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4"/>
          </p:nvPr>
        </p:nvSpPr>
        <p:spPr>
          <a:xfrm>
            <a:off x="4382902" y="1371129"/>
            <a:ext cx="4378325" cy="4119562"/>
          </a:xfrm>
          <a:prstGeom prst="rect">
            <a:avLst/>
          </a:prstGeom>
        </p:spPr>
        <p:txBody>
          <a:bodyPr/>
          <a:lstStyle>
            <a:lvl1pPr marL="0" indent="0">
              <a:buNone/>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019854DE-F25D-0A45-937F-36B848699B38}"/>
              </a:ext>
            </a:extLst>
          </p:cNvPr>
          <p:cNvPicPr>
            <a:picLocks noChangeAspect="1"/>
          </p:cNvPicPr>
          <p:nvPr userDrawn="1"/>
        </p:nvPicPr>
        <p:blipFill>
          <a:blip r:embed="rId2"/>
          <a:stretch>
            <a:fillRect/>
          </a:stretch>
        </p:blipFill>
        <p:spPr>
          <a:xfrm>
            <a:off x="137160" y="6304953"/>
            <a:ext cx="2226459" cy="432224"/>
          </a:xfrm>
          <a:prstGeom prst="rect">
            <a:avLst/>
          </a:prstGeom>
        </p:spPr>
      </p:pic>
    </p:spTree>
    <p:extLst>
      <p:ext uri="{BB962C8B-B14F-4D97-AF65-F5344CB8AC3E}">
        <p14:creationId xmlns:p14="http://schemas.microsoft.com/office/powerpoint/2010/main" val="207473291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6203631"/>
            <a:ext cx="9144000" cy="666853"/>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350"/>
          </a:p>
        </p:txBody>
      </p:sp>
      <p:sp>
        <p:nvSpPr>
          <p:cNvPr id="15" name="Title 1"/>
          <p:cNvSpPr>
            <a:spLocks noGrp="1"/>
          </p:cNvSpPr>
          <p:nvPr>
            <p:ph type="title"/>
          </p:nvPr>
        </p:nvSpPr>
        <p:spPr>
          <a:xfrm>
            <a:off x="329184" y="292608"/>
            <a:ext cx="8430768" cy="713232"/>
          </a:xfrm>
          <a:prstGeom prst="rect">
            <a:avLst/>
          </a:prstGeom>
        </p:spPr>
        <p:txBody>
          <a:bodyPr/>
          <a:lstStyle>
            <a:lvl1pPr>
              <a:defRPr b="1">
                <a:solidFill>
                  <a:schemeClr val="bg2">
                    <a:lumMod val="10000"/>
                  </a:schemeClr>
                </a:solidFill>
                <a:latin typeface="Book Antiqua" charset="0"/>
                <a:ea typeface="Book Antiqua" charset="0"/>
                <a:cs typeface="Book Antiqua" charset="0"/>
              </a:defRPr>
            </a:lvl1pPr>
          </a:lstStyle>
          <a:p>
            <a:r>
              <a:rPr lang="en-US"/>
              <a:t>Click to edit Master title style</a:t>
            </a:r>
            <a:endParaRPr lang="en-US" dirty="0"/>
          </a:p>
        </p:txBody>
      </p:sp>
      <p:sp>
        <p:nvSpPr>
          <p:cNvPr id="21" name="Slide Number Placeholder 8"/>
          <p:cNvSpPr>
            <a:spLocks noGrp="1"/>
          </p:cNvSpPr>
          <p:nvPr>
            <p:ph type="sldNum" sz="quarter" idx="12"/>
          </p:nvPr>
        </p:nvSpPr>
        <p:spPr>
          <a:xfrm>
            <a:off x="8304028" y="6385805"/>
            <a:ext cx="675380" cy="274320"/>
          </a:xfrm>
          <a:prstGeom prst="rect">
            <a:avLst/>
          </a:prstGeom>
        </p:spPr>
        <p:txBody>
          <a:bodyPr/>
          <a:lstStyle>
            <a:lvl1pPr algn="r">
              <a:defRPr sz="1200">
                <a:solidFill>
                  <a:schemeClr val="bg1"/>
                </a:solidFill>
                <a:latin typeface="Book Antiqua" charset="0"/>
                <a:ea typeface="Book Antiqua" charset="0"/>
                <a:cs typeface="Book Antiqua" charset="0"/>
              </a:defRPr>
            </a:lvl1pPr>
          </a:lstStyle>
          <a:p>
            <a:fld id="{1ED31F78-9327-7746-B081-91024F3182D7}" type="slidenum">
              <a:rPr lang="en-US" smtClean="0"/>
              <a:pPr/>
              <a:t>‹#›</a:t>
            </a:fld>
            <a:endParaRPr lang="en-US" dirty="0"/>
          </a:p>
        </p:txBody>
      </p:sp>
      <p:sp>
        <p:nvSpPr>
          <p:cNvPr id="8" name="Rectangle 7"/>
          <p:cNvSpPr/>
          <p:nvPr userDrawn="1"/>
        </p:nvSpPr>
        <p:spPr>
          <a:xfrm>
            <a:off x="0" y="0"/>
            <a:ext cx="137160" cy="6826470"/>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hart Placeholder 4"/>
          <p:cNvSpPr>
            <a:spLocks noGrp="1"/>
          </p:cNvSpPr>
          <p:nvPr>
            <p:ph type="chart" sz="quarter" idx="13"/>
          </p:nvPr>
        </p:nvSpPr>
        <p:spPr>
          <a:xfrm>
            <a:off x="330200" y="1498600"/>
            <a:ext cx="8649208" cy="4232275"/>
          </a:xfrm>
          <a:prstGeom prst="rect">
            <a:avLst/>
          </a:prstGeom>
        </p:spPr>
        <p:txBody>
          <a:bodyPr/>
          <a:lstStyle>
            <a:lvl1pPr marL="0" indent="0">
              <a:buNone/>
              <a:defRPr>
                <a:solidFill>
                  <a:srgbClr val="000000"/>
                </a:solidFill>
              </a:defRPr>
            </a:lvl1pPr>
          </a:lstStyle>
          <a:p>
            <a:endParaRPr lang="en-US" dirty="0"/>
          </a:p>
        </p:txBody>
      </p:sp>
      <p:pic>
        <p:nvPicPr>
          <p:cNvPr id="10" name="Picture 9">
            <a:extLst>
              <a:ext uri="{FF2B5EF4-FFF2-40B4-BE49-F238E27FC236}">
                <a16:creationId xmlns:a16="http://schemas.microsoft.com/office/drawing/2014/main" id="{38571724-5147-0A47-9A7A-650869F937A8}"/>
              </a:ext>
            </a:extLst>
          </p:cNvPr>
          <p:cNvPicPr>
            <a:picLocks noChangeAspect="1"/>
          </p:cNvPicPr>
          <p:nvPr userDrawn="1"/>
        </p:nvPicPr>
        <p:blipFill>
          <a:blip r:embed="rId2"/>
          <a:stretch>
            <a:fillRect/>
          </a:stretch>
        </p:blipFill>
        <p:spPr>
          <a:xfrm>
            <a:off x="137160" y="6304953"/>
            <a:ext cx="2226459" cy="432224"/>
          </a:xfrm>
          <a:prstGeom prst="rect">
            <a:avLst/>
          </a:prstGeom>
        </p:spPr>
      </p:pic>
    </p:spTree>
    <p:extLst>
      <p:ext uri="{BB962C8B-B14F-4D97-AF65-F5344CB8AC3E}">
        <p14:creationId xmlns:p14="http://schemas.microsoft.com/office/powerpoint/2010/main" val="99584283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6196654"/>
            <a:ext cx="9144000" cy="666853"/>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329184" y="292608"/>
            <a:ext cx="8430768" cy="713232"/>
          </a:xfrm>
          <a:prstGeom prst="rect">
            <a:avLst/>
          </a:prstGeom>
        </p:spPr>
        <p:txBody>
          <a:bodyPr/>
          <a:lstStyle>
            <a:lvl1pPr>
              <a:defRPr b="1">
                <a:solidFill>
                  <a:sysClr val="windowText" lastClr="000000"/>
                </a:solidFill>
                <a:latin typeface="Book Antiqua" charset="0"/>
                <a:ea typeface="Book Antiqua" charset="0"/>
                <a:cs typeface="Book Antiqua" charset="0"/>
              </a:defRPr>
            </a:lvl1pPr>
          </a:lstStyle>
          <a:p>
            <a:r>
              <a:rPr lang="en-US"/>
              <a:t>Click to edit Master title style</a:t>
            </a:r>
            <a:endParaRPr lang="en-US" dirty="0"/>
          </a:p>
        </p:txBody>
      </p:sp>
      <p:sp>
        <p:nvSpPr>
          <p:cNvPr id="9" name="Slide Number Placeholder 8"/>
          <p:cNvSpPr>
            <a:spLocks noGrp="1"/>
          </p:cNvSpPr>
          <p:nvPr>
            <p:ph type="sldNum" sz="quarter" idx="12"/>
          </p:nvPr>
        </p:nvSpPr>
        <p:spPr>
          <a:xfrm>
            <a:off x="8302752" y="6382512"/>
            <a:ext cx="676656" cy="274320"/>
          </a:xfrm>
          <a:prstGeom prst="rect">
            <a:avLst/>
          </a:prstGeom>
        </p:spPr>
        <p:txBody>
          <a:bodyPr/>
          <a:lstStyle>
            <a:lvl1pPr algn="r">
              <a:defRPr sz="1200">
                <a:solidFill>
                  <a:schemeClr val="bg1"/>
                </a:solidFill>
                <a:latin typeface="Book Antiqua" charset="0"/>
                <a:ea typeface="Book Antiqua" charset="0"/>
                <a:cs typeface="Book Antiqua" charset="0"/>
              </a:defRPr>
            </a:lvl1pPr>
          </a:lstStyle>
          <a:p>
            <a:fld id="{1ED31F78-9327-7746-B081-91024F3182D7}" type="slidenum">
              <a:rPr lang="en-US" smtClean="0"/>
              <a:pPr/>
              <a:t>‹#›</a:t>
            </a:fld>
            <a:endParaRPr lang="en-US" dirty="0"/>
          </a:p>
        </p:txBody>
      </p:sp>
      <p:sp>
        <p:nvSpPr>
          <p:cNvPr id="8" name="Rectangle 7"/>
          <p:cNvSpPr/>
          <p:nvPr userDrawn="1"/>
        </p:nvSpPr>
        <p:spPr>
          <a:xfrm>
            <a:off x="0" y="0"/>
            <a:ext cx="137160" cy="6826470"/>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able Placeholder 3"/>
          <p:cNvSpPr>
            <a:spLocks noGrp="1"/>
          </p:cNvSpPr>
          <p:nvPr>
            <p:ph type="tbl" sz="quarter" idx="13"/>
          </p:nvPr>
        </p:nvSpPr>
        <p:spPr>
          <a:xfrm>
            <a:off x="629841" y="1711325"/>
            <a:ext cx="7794625" cy="3105150"/>
          </a:xfrm>
          <a:prstGeom prst="rect">
            <a:avLst/>
          </a:prstGeom>
        </p:spPr>
        <p:txBody>
          <a:bodyPr/>
          <a:lstStyle>
            <a:lvl1pPr marL="0" indent="0">
              <a:buNone/>
              <a:defRPr>
                <a:solidFill>
                  <a:srgbClr val="000000"/>
                </a:solidFill>
              </a:defRPr>
            </a:lvl1pPr>
          </a:lstStyle>
          <a:p>
            <a:endParaRPr lang="en-US" dirty="0"/>
          </a:p>
        </p:txBody>
      </p:sp>
      <p:pic>
        <p:nvPicPr>
          <p:cNvPr id="10" name="Picture 9">
            <a:extLst>
              <a:ext uri="{FF2B5EF4-FFF2-40B4-BE49-F238E27FC236}">
                <a16:creationId xmlns:a16="http://schemas.microsoft.com/office/drawing/2014/main" id="{4A1080B6-93F8-9E4E-BD46-883A1FB815D9}"/>
              </a:ext>
            </a:extLst>
          </p:cNvPr>
          <p:cNvPicPr>
            <a:picLocks noChangeAspect="1"/>
          </p:cNvPicPr>
          <p:nvPr userDrawn="1"/>
        </p:nvPicPr>
        <p:blipFill>
          <a:blip r:embed="rId2"/>
          <a:stretch>
            <a:fillRect/>
          </a:stretch>
        </p:blipFill>
        <p:spPr>
          <a:xfrm>
            <a:off x="137160" y="6304953"/>
            <a:ext cx="2226459" cy="432224"/>
          </a:xfrm>
          <a:prstGeom prst="rect">
            <a:avLst/>
          </a:prstGeom>
        </p:spPr>
      </p:pic>
    </p:spTree>
    <p:extLst>
      <p:ext uri="{BB962C8B-B14F-4D97-AF65-F5344CB8AC3E}">
        <p14:creationId xmlns:p14="http://schemas.microsoft.com/office/powerpoint/2010/main" val="710871922"/>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rgbClr val="FFFFFF"/>
        </a:solidFill>
        <a:effectLst/>
      </p:bgPr>
    </p:bg>
    <p:spTree>
      <p:nvGrpSpPr>
        <p:cNvPr id="1" name=""/>
        <p:cNvGrpSpPr/>
        <p:nvPr/>
      </p:nvGrpSpPr>
      <p:grpSpPr>
        <a:xfrm>
          <a:off x="0" y="0"/>
          <a:ext cx="0" cy="0"/>
          <a:chOff x="0" y="0"/>
          <a:chExt cx="0" cy="0"/>
        </a:xfrm>
      </p:grpSpPr>
      <p:sp>
        <p:nvSpPr>
          <p:cNvPr id="14" name="Rectangle 13"/>
          <p:cNvSpPr/>
          <p:nvPr userDrawn="1"/>
        </p:nvSpPr>
        <p:spPr>
          <a:xfrm>
            <a:off x="0" y="6195792"/>
            <a:ext cx="9144000" cy="666853"/>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329184" y="292608"/>
            <a:ext cx="8430768" cy="713232"/>
          </a:xfrm>
          <a:prstGeom prst="rect">
            <a:avLst/>
          </a:prstGeom>
        </p:spPr>
        <p:txBody>
          <a:bodyPr/>
          <a:lstStyle>
            <a:lvl1pPr>
              <a:defRPr b="1">
                <a:solidFill>
                  <a:sysClr val="windowText" lastClr="000000"/>
                </a:solidFill>
                <a:latin typeface="Book Antiqua" charset="0"/>
                <a:ea typeface="Book Antiqua" charset="0"/>
                <a:cs typeface="Book Antiqua" charset="0"/>
              </a:defRPr>
            </a:lvl1pPr>
          </a:lstStyle>
          <a:p>
            <a:r>
              <a:rPr lang="en-US"/>
              <a:t>Click to edit Master title style</a:t>
            </a:r>
            <a:endParaRPr lang="en-US" dirty="0"/>
          </a:p>
        </p:txBody>
      </p:sp>
      <p:sp>
        <p:nvSpPr>
          <p:cNvPr id="9" name="Slide Number Placeholder 8"/>
          <p:cNvSpPr>
            <a:spLocks noGrp="1"/>
          </p:cNvSpPr>
          <p:nvPr>
            <p:ph type="sldNum" sz="quarter" idx="12"/>
          </p:nvPr>
        </p:nvSpPr>
        <p:spPr>
          <a:xfrm>
            <a:off x="8302752" y="6382512"/>
            <a:ext cx="676656" cy="274320"/>
          </a:xfrm>
          <a:prstGeom prst="rect">
            <a:avLst/>
          </a:prstGeom>
        </p:spPr>
        <p:txBody>
          <a:bodyPr/>
          <a:lstStyle>
            <a:lvl1pPr algn="r">
              <a:defRPr sz="1200">
                <a:solidFill>
                  <a:schemeClr val="bg1"/>
                </a:solidFill>
                <a:latin typeface="Book Antiqua" charset="0"/>
                <a:ea typeface="Book Antiqua" charset="0"/>
                <a:cs typeface="Book Antiqua" charset="0"/>
              </a:defRPr>
            </a:lvl1pPr>
          </a:lstStyle>
          <a:p>
            <a:fld id="{1ED31F78-9327-7746-B081-91024F3182D7}" type="slidenum">
              <a:rPr lang="en-US" smtClean="0"/>
              <a:pPr/>
              <a:t>‹#›</a:t>
            </a:fld>
            <a:endParaRPr lang="en-US" dirty="0"/>
          </a:p>
        </p:txBody>
      </p:sp>
      <p:sp>
        <p:nvSpPr>
          <p:cNvPr id="8" name="Rectangle 7"/>
          <p:cNvSpPr/>
          <p:nvPr userDrawn="1"/>
        </p:nvSpPr>
        <p:spPr>
          <a:xfrm>
            <a:off x="0" y="0"/>
            <a:ext cx="137160" cy="6826470"/>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dia Placeholder 3"/>
          <p:cNvSpPr>
            <a:spLocks noGrp="1"/>
          </p:cNvSpPr>
          <p:nvPr>
            <p:ph type="media" sz="quarter" idx="13"/>
          </p:nvPr>
        </p:nvSpPr>
        <p:spPr>
          <a:xfrm>
            <a:off x="2136775" y="1785938"/>
            <a:ext cx="5253038" cy="3976687"/>
          </a:xfrm>
          <a:prstGeom prst="rect">
            <a:avLst/>
          </a:prstGeom>
        </p:spPr>
        <p:txBody>
          <a:bodyPr/>
          <a:lstStyle>
            <a:lvl1pPr marL="0" indent="0">
              <a:buNone/>
              <a:defRPr>
                <a:solidFill>
                  <a:srgbClr val="000000"/>
                </a:solidFill>
              </a:defRPr>
            </a:lvl1pPr>
          </a:lstStyle>
          <a:p>
            <a:endParaRPr lang="en-US" dirty="0"/>
          </a:p>
        </p:txBody>
      </p:sp>
      <p:pic>
        <p:nvPicPr>
          <p:cNvPr id="10" name="Picture 9">
            <a:extLst>
              <a:ext uri="{FF2B5EF4-FFF2-40B4-BE49-F238E27FC236}">
                <a16:creationId xmlns:a16="http://schemas.microsoft.com/office/drawing/2014/main" id="{9AA4FBE1-3BD5-1542-A883-26AD9AE790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160" y="6282668"/>
            <a:ext cx="2226459" cy="476795"/>
          </a:xfrm>
          <a:prstGeom prst="rect">
            <a:avLst/>
          </a:prstGeom>
        </p:spPr>
      </p:pic>
    </p:spTree>
    <p:extLst>
      <p:ext uri="{BB962C8B-B14F-4D97-AF65-F5344CB8AC3E}">
        <p14:creationId xmlns:p14="http://schemas.microsoft.com/office/powerpoint/2010/main" val="1786966426"/>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CFD508-34FC-6244-BCEA-9D0E39129D1D}"/>
              </a:ext>
            </a:extLst>
          </p:cNvPr>
          <p:cNvSpPr/>
          <p:nvPr userDrawn="1"/>
        </p:nvSpPr>
        <p:spPr>
          <a:xfrm>
            <a:off x="0" y="0"/>
            <a:ext cx="9144000" cy="6858000"/>
          </a:xfrm>
          <a:prstGeom prst="rect">
            <a:avLst/>
          </a:prstGeom>
          <a:solidFill>
            <a:srgbClr val="357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p:cNvSpPr txBox="1"/>
          <p:nvPr userDrawn="1"/>
        </p:nvSpPr>
        <p:spPr>
          <a:xfrm>
            <a:off x="3315829" y="4171726"/>
            <a:ext cx="2512342" cy="369332"/>
          </a:xfrm>
          <a:prstGeom prst="rect">
            <a:avLst/>
          </a:prstGeom>
          <a:noFill/>
        </p:spPr>
        <p:txBody>
          <a:bodyPr wrap="square" rtlCol="0">
            <a:spAutoFit/>
          </a:bodyPr>
          <a:lstStyle/>
          <a:p>
            <a:pPr algn="ctr"/>
            <a:r>
              <a:rPr lang="en-US" b="1" dirty="0">
                <a:solidFill>
                  <a:schemeClr val="bg1"/>
                </a:solidFill>
              </a:rPr>
              <a:t>www.africacenter.org</a:t>
            </a:r>
          </a:p>
        </p:txBody>
      </p:sp>
      <p:pic>
        <p:nvPicPr>
          <p:cNvPr id="9" name="Picture 8">
            <a:extLst>
              <a:ext uri="{FF2B5EF4-FFF2-40B4-BE49-F238E27FC236}">
                <a16:creationId xmlns:a16="http://schemas.microsoft.com/office/drawing/2014/main" id="{1422E7C1-A24C-004C-BDB9-30DC9C228332}"/>
              </a:ext>
            </a:extLst>
          </p:cNvPr>
          <p:cNvPicPr>
            <a:picLocks noChangeAspect="1"/>
          </p:cNvPicPr>
          <p:nvPr userDrawn="1"/>
        </p:nvPicPr>
        <p:blipFill>
          <a:blip r:embed="rId2"/>
          <a:stretch>
            <a:fillRect/>
          </a:stretch>
        </p:blipFill>
        <p:spPr>
          <a:xfrm>
            <a:off x="2474976" y="2465817"/>
            <a:ext cx="4014387" cy="779316"/>
          </a:xfrm>
          <a:prstGeom prst="rect">
            <a:avLst/>
          </a:prstGeom>
        </p:spPr>
      </p:pic>
    </p:spTree>
    <p:extLst>
      <p:ext uri="{BB962C8B-B14F-4D97-AF65-F5344CB8AC3E}">
        <p14:creationId xmlns:p14="http://schemas.microsoft.com/office/powerpoint/2010/main" val="1692605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083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55" r:id="rId5"/>
    <p:sldLayoutId id="2147483654" r:id="rId6"/>
    <p:sldLayoutId id="2147483653" r:id="rId7"/>
    <p:sldLayoutId id="2147483651" r:id="rId8"/>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fricacenter.org/"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hyperlink" Target="https://www.youtube.com/user/Africacenteror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140779" y="1856792"/>
            <a:ext cx="6862439" cy="3806890"/>
          </a:xfrm>
        </p:spPr>
        <p:txBody>
          <a:bodyPr/>
          <a:lstStyle/>
          <a:p>
            <a:r>
              <a:rPr lang="en-US" dirty="0"/>
              <a:t>CAPSTONE SPOUSE</a:t>
            </a:r>
          </a:p>
          <a:p>
            <a:r>
              <a:rPr lang="en-US" dirty="0"/>
              <a:t>Security Trends in Africa</a:t>
            </a:r>
          </a:p>
          <a:p>
            <a:r>
              <a:rPr lang="en-US" dirty="0"/>
              <a:t>11 August 2026</a:t>
            </a:r>
          </a:p>
          <a:p>
            <a:r>
              <a:rPr lang="en-US" dirty="0"/>
              <a:t>Alix Boucher</a:t>
            </a:r>
          </a:p>
        </p:txBody>
      </p:sp>
    </p:spTree>
    <p:extLst>
      <p:ext uri="{BB962C8B-B14F-4D97-AF65-F5344CB8AC3E}">
        <p14:creationId xmlns:p14="http://schemas.microsoft.com/office/powerpoint/2010/main" val="3432573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26E0F-7A01-4179-9EDA-95E21BB8CF52}"/>
              </a:ext>
            </a:extLst>
          </p:cNvPr>
          <p:cNvSpPr>
            <a:spLocks noGrp="1"/>
          </p:cNvSpPr>
          <p:nvPr>
            <p:ph type="title"/>
          </p:nvPr>
        </p:nvSpPr>
        <p:spPr>
          <a:xfrm>
            <a:off x="329184" y="292608"/>
            <a:ext cx="8533462" cy="1057890"/>
          </a:xfrm>
        </p:spPr>
        <p:txBody>
          <a:bodyPr/>
          <a:lstStyle/>
          <a:p>
            <a:r>
              <a:rPr lang="en-US" dirty="0"/>
              <a:t>About the Africa Center for</a:t>
            </a:r>
            <a:br>
              <a:rPr lang="en-US" dirty="0"/>
            </a:br>
            <a:r>
              <a:rPr lang="en-US" dirty="0"/>
              <a:t>Strategic Studies</a:t>
            </a:r>
          </a:p>
        </p:txBody>
      </p:sp>
      <p:sp>
        <p:nvSpPr>
          <p:cNvPr id="3" name="Slide Number Placeholder 2">
            <a:extLst>
              <a:ext uri="{FF2B5EF4-FFF2-40B4-BE49-F238E27FC236}">
                <a16:creationId xmlns:a16="http://schemas.microsoft.com/office/drawing/2014/main" id="{5074EAA1-FC29-42F5-BFE5-DE234997AD4C}"/>
              </a:ext>
            </a:extLst>
          </p:cNvPr>
          <p:cNvSpPr>
            <a:spLocks noGrp="1"/>
          </p:cNvSpPr>
          <p:nvPr>
            <p:ph type="sldNum" sz="quarter" idx="12"/>
          </p:nvPr>
        </p:nvSpPr>
        <p:spPr/>
        <p:txBody>
          <a:bodyPr/>
          <a:lstStyle/>
          <a:p>
            <a:fld id="{1ED31F78-9327-7746-B081-91024F3182D7}" type="slidenum">
              <a:rPr lang="en-US" smtClean="0"/>
              <a:pPr/>
              <a:t>10</a:t>
            </a:fld>
            <a:endParaRPr lang="en-US" dirty="0"/>
          </a:p>
        </p:txBody>
      </p:sp>
      <p:sp>
        <p:nvSpPr>
          <p:cNvPr id="5" name="TextBox 4">
            <a:extLst>
              <a:ext uri="{FF2B5EF4-FFF2-40B4-BE49-F238E27FC236}">
                <a16:creationId xmlns:a16="http://schemas.microsoft.com/office/drawing/2014/main" id="{084EC738-BBB3-4C61-B727-27509B8FDF00}"/>
              </a:ext>
            </a:extLst>
          </p:cNvPr>
          <p:cNvSpPr txBox="1"/>
          <p:nvPr/>
        </p:nvSpPr>
        <p:spPr>
          <a:xfrm>
            <a:off x="450166" y="1531591"/>
            <a:ext cx="7853862" cy="34163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rPr>
              <a:t>The Africa Center is a U. S. Department of Defense institution established and funded by Congress for the study of security issues relating to Africa and serving as a forum for bilateral and multilateral research, communication, exchange of ideas, and training involving military and civilian participants. (10 U.S.C 342)</a:t>
            </a:r>
          </a:p>
          <a:p>
            <a:pPr marL="285750" indent="-285750">
              <a:buFont typeface="Arial" panose="020B0604020202020204" pitchFamily="34" charset="0"/>
              <a:buChar char="•"/>
            </a:pPr>
            <a:r>
              <a:rPr lang="en-US" dirty="0">
                <a:solidFill>
                  <a:srgbClr val="000000"/>
                </a:solidFill>
              </a:rPr>
              <a:t>Our vision: </a:t>
            </a:r>
            <a:r>
              <a:rPr lang="en-US" i="1" dirty="0">
                <a:solidFill>
                  <a:srgbClr val="000000"/>
                </a:solidFill>
              </a:rPr>
              <a:t>Security for all Africans championed by effective institutions accountable to their citizens.</a:t>
            </a:r>
          </a:p>
          <a:p>
            <a:pPr marL="285750" indent="-285750">
              <a:buFont typeface="Arial" panose="020B0604020202020204" pitchFamily="34" charset="0"/>
              <a:buChar char="•"/>
            </a:pPr>
            <a:r>
              <a:rPr lang="en-US" dirty="0">
                <a:solidFill>
                  <a:srgbClr val="000000"/>
                </a:solidFill>
              </a:rPr>
              <a:t>Our mission: </a:t>
            </a:r>
            <a:r>
              <a:rPr lang="en-US" i="1" dirty="0">
                <a:solidFill>
                  <a:srgbClr val="000000"/>
                </a:solidFill>
              </a:rPr>
              <a:t>Security for all Africans championed by effective institutions accountable to their citizens.</a:t>
            </a:r>
          </a:p>
          <a:p>
            <a:pPr marL="285750" indent="-285750">
              <a:buFont typeface="Arial" panose="020B0604020202020204" pitchFamily="34" charset="0"/>
              <a:buChar char="•"/>
            </a:pPr>
            <a:r>
              <a:rPr lang="en-US" dirty="0">
                <a:solidFill>
                  <a:srgbClr val="000000"/>
                </a:solidFill>
              </a:rPr>
              <a:t>Please visit our website : </a:t>
            </a:r>
            <a:r>
              <a:rPr lang="en-US" dirty="0">
                <a:solidFill>
                  <a:srgbClr val="000000"/>
                </a:solidFill>
                <a:hlinkClick r:id="rId3"/>
              </a:rPr>
              <a:t>africacenter.org </a:t>
            </a:r>
            <a:r>
              <a:rPr lang="en-US" dirty="0">
                <a:solidFill>
                  <a:srgbClr val="000000"/>
                </a:solidFill>
              </a:rPr>
              <a:t>, where our publications (short analytical articles, infographics, and research publications) are available. </a:t>
            </a:r>
          </a:p>
          <a:p>
            <a:pPr marL="285750" indent="-285750">
              <a:buFont typeface="Arial" panose="020B0604020202020204" pitchFamily="34" charset="0"/>
              <a:buChar char="•"/>
            </a:pPr>
            <a:r>
              <a:rPr lang="en-US" dirty="0">
                <a:solidFill>
                  <a:srgbClr val="000000"/>
                </a:solidFill>
              </a:rPr>
              <a:t>Our </a:t>
            </a:r>
            <a:r>
              <a:rPr lang="en-US" dirty="0">
                <a:solidFill>
                  <a:srgbClr val="000000"/>
                </a:solidFill>
                <a:hlinkClick r:id="rId4"/>
              </a:rPr>
              <a:t>Youtube channel </a:t>
            </a:r>
            <a:r>
              <a:rPr lang="en-US" dirty="0">
                <a:solidFill>
                  <a:srgbClr val="000000"/>
                </a:solidFill>
              </a:rPr>
              <a:t>has videos of our events.</a:t>
            </a:r>
          </a:p>
        </p:txBody>
      </p:sp>
    </p:spTree>
    <p:extLst>
      <p:ext uri="{BB962C8B-B14F-4D97-AF65-F5344CB8AC3E}">
        <p14:creationId xmlns:p14="http://schemas.microsoft.com/office/powerpoint/2010/main" val="1364445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hidden="1">
            <a:extLst>
              <a:ext uri="{FF2B5EF4-FFF2-40B4-BE49-F238E27FC236}">
                <a16:creationId xmlns:a16="http://schemas.microsoft.com/office/drawing/2014/main" id="{C3CA699D-A990-4E7A-B408-25E7FB1DD9BC}"/>
              </a:ext>
            </a:extLst>
          </p:cNvPr>
          <p:cNvSpPr>
            <a:spLocks noGrp="1"/>
          </p:cNvSpPr>
          <p:nvPr>
            <p:ph type="sldNum" sz="quarter" idx="4294967295"/>
          </p:nvPr>
        </p:nvSpPr>
        <p:spPr>
          <a:xfrm>
            <a:off x="8302752" y="6382512"/>
            <a:ext cx="676656" cy="274320"/>
          </a:xfrm>
          <a:prstGeom prst="rect">
            <a:avLst/>
          </a:prstGeom>
        </p:spPr>
        <p:txBody>
          <a:bodyPr/>
          <a:lstStyle/>
          <a:p>
            <a:pPr>
              <a:spcAft>
                <a:spcPts val="600"/>
              </a:spcAft>
            </a:pPr>
            <a:fld id="{1ED31F78-9327-7746-B081-91024F3182D7}" type="slidenum">
              <a:rPr lang="en-US" smtClean="0"/>
              <a:pPr>
                <a:spcAft>
                  <a:spcPts val="600"/>
                </a:spcAft>
              </a:pPr>
              <a:t>11</a:t>
            </a:fld>
            <a:endParaRPr lang="en-US"/>
          </a:p>
        </p:txBody>
      </p:sp>
    </p:spTree>
    <p:extLst>
      <p:ext uri="{BB962C8B-B14F-4D97-AF65-F5344CB8AC3E}">
        <p14:creationId xmlns:p14="http://schemas.microsoft.com/office/powerpoint/2010/main" val="2743647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A45F6-20EE-D49D-0531-73E68F3D3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81E8FB-562F-558E-B820-D5B7425D8507}"/>
              </a:ext>
            </a:extLst>
          </p:cNvPr>
          <p:cNvSpPr>
            <a:spLocks noGrp="1"/>
          </p:cNvSpPr>
          <p:nvPr>
            <p:ph type="title"/>
          </p:nvPr>
        </p:nvSpPr>
        <p:spPr/>
        <p:txBody>
          <a:bodyPr/>
          <a:lstStyle/>
          <a:p>
            <a:r>
              <a:rPr lang="en-US" dirty="0"/>
              <a:t>Africa at a Glance</a:t>
            </a:r>
          </a:p>
        </p:txBody>
      </p:sp>
      <p:sp>
        <p:nvSpPr>
          <p:cNvPr id="10" name="TextBox 6">
            <a:extLst>
              <a:ext uri="{FF2B5EF4-FFF2-40B4-BE49-F238E27FC236}">
                <a16:creationId xmlns:a16="http://schemas.microsoft.com/office/drawing/2014/main" id="{24124275-F0A5-11F2-C70F-5734DB9E40D0}"/>
              </a:ext>
            </a:extLst>
          </p:cNvPr>
          <p:cNvSpPr txBox="1">
            <a:spLocks noChangeArrowheads="1"/>
          </p:cNvSpPr>
          <p:nvPr/>
        </p:nvSpPr>
        <p:spPr bwMode="auto">
          <a:xfrm>
            <a:off x="114166" y="5154507"/>
            <a:ext cx="3382174"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dirty="0"/>
              <a:t>Source: </a:t>
            </a:r>
            <a:r>
              <a:rPr lang="en-US" altLang="en-US" sz="1000" dirty="0" err="1"/>
              <a:t>Worldatlas.com</a:t>
            </a:r>
            <a:endParaRPr lang="en-US" altLang="en-US" sz="1000" dirty="0"/>
          </a:p>
        </p:txBody>
      </p:sp>
      <p:sp>
        <p:nvSpPr>
          <p:cNvPr id="11" name="TextBox 10">
            <a:extLst>
              <a:ext uri="{FF2B5EF4-FFF2-40B4-BE49-F238E27FC236}">
                <a16:creationId xmlns:a16="http://schemas.microsoft.com/office/drawing/2014/main" id="{C6064D9B-52E8-6812-0461-568DCB2FEDB2}"/>
              </a:ext>
            </a:extLst>
          </p:cNvPr>
          <p:cNvSpPr txBox="1"/>
          <p:nvPr/>
        </p:nvSpPr>
        <p:spPr>
          <a:xfrm>
            <a:off x="3578397" y="939274"/>
            <a:ext cx="5565603" cy="4308872"/>
          </a:xfrm>
          <a:prstGeom prst="rect">
            <a:avLst/>
          </a:prstGeom>
          <a:noFill/>
        </p:spPr>
        <p:txBody>
          <a:bodyPr wrap="square">
            <a:spAutoFit/>
          </a:bodyPr>
          <a:lstStyle/>
          <a:p>
            <a:pPr marL="168275" indent="-168275">
              <a:buFont typeface="Arial" panose="020B0604020202020204" pitchFamily="34" charset="0"/>
              <a:buChar char="•"/>
              <a:defRPr/>
            </a:pPr>
            <a:r>
              <a:rPr lang="en-US" sz="1600" dirty="0">
                <a:solidFill>
                  <a:srgbClr val="000000"/>
                </a:solidFill>
              </a:rPr>
              <a:t>54 countries</a:t>
            </a:r>
          </a:p>
          <a:p>
            <a:pPr marL="168275" indent="-168275">
              <a:buFont typeface="Arial" panose="020B0604020202020204" pitchFamily="34" charset="0"/>
              <a:buChar char="•"/>
              <a:defRPr/>
            </a:pPr>
            <a:r>
              <a:rPr lang="en-US" sz="1600" dirty="0">
                <a:solidFill>
                  <a:srgbClr val="000000"/>
                </a:solidFill>
              </a:rPr>
              <a:t>Sahara Desert: largest hot desert in the world (size of U.S.)</a:t>
            </a:r>
          </a:p>
          <a:p>
            <a:pPr marL="168275" indent="-168275">
              <a:buFont typeface="Arial" panose="020B0604020202020204" pitchFamily="34" charset="0"/>
              <a:buChar char="•"/>
              <a:defRPr/>
            </a:pPr>
            <a:r>
              <a:rPr lang="en-US" sz="1600" dirty="0">
                <a:solidFill>
                  <a:srgbClr val="000000"/>
                </a:solidFill>
              </a:rPr>
              <a:t>South Sudan: world’s newest country (2011)</a:t>
            </a:r>
          </a:p>
          <a:p>
            <a:pPr marL="168275" indent="-168275">
              <a:buFont typeface="Arial" panose="020B0604020202020204" pitchFamily="34" charset="0"/>
              <a:buChar char="•"/>
              <a:defRPr/>
            </a:pPr>
            <a:r>
              <a:rPr lang="en-US" sz="1600" dirty="0">
                <a:solidFill>
                  <a:srgbClr val="000000"/>
                </a:solidFill>
              </a:rPr>
              <a:t>Nile : 4,132 mi. – longest river in the world</a:t>
            </a:r>
          </a:p>
          <a:p>
            <a:pPr marL="168275" indent="-168275">
              <a:buFont typeface="Arial" panose="020B0604020202020204" pitchFamily="34" charset="0"/>
              <a:buChar char="•"/>
              <a:defRPr/>
            </a:pPr>
            <a:r>
              <a:rPr lang="en-US" sz="1600" dirty="0">
                <a:solidFill>
                  <a:srgbClr val="000000"/>
                </a:solidFill>
              </a:rPr>
              <a:t>Nigeria: most populous country on the continent (206 million)</a:t>
            </a:r>
          </a:p>
          <a:p>
            <a:pPr marL="171450" lvl="2" indent="-171450">
              <a:buFont typeface="Arial"/>
              <a:buChar char="•"/>
            </a:pPr>
            <a:r>
              <a:rPr lang="en-US" altLang="en-US" sz="1600" dirty="0">
                <a:solidFill>
                  <a:srgbClr val="000000"/>
                </a:solidFill>
              </a:rPr>
              <a:t>1.6 billion people today; 2.5 billion by 2050</a:t>
            </a:r>
          </a:p>
          <a:p>
            <a:pPr marL="171450" lvl="2" indent="-171450">
              <a:buFont typeface="Arial"/>
              <a:buChar char="•"/>
            </a:pPr>
            <a:r>
              <a:rPr lang="en-US" altLang="en-US" sz="1600" dirty="0">
                <a:solidFill>
                  <a:srgbClr val="000000"/>
                </a:solidFill>
              </a:rPr>
              <a:t>Youthful population: 44% under 15; less than 3% over 65</a:t>
            </a:r>
          </a:p>
          <a:p>
            <a:pPr marL="171450" lvl="2" indent="-171450">
              <a:buFont typeface="Arial"/>
              <a:buChar char="•"/>
            </a:pPr>
            <a:r>
              <a:rPr lang="en-US" altLang="en-US" sz="1600" dirty="0">
                <a:solidFill>
                  <a:srgbClr val="000000"/>
                </a:solidFill>
              </a:rPr>
              <a:t>Average life expectancy is approximately 59 years (ADB)</a:t>
            </a:r>
          </a:p>
          <a:p>
            <a:pPr marL="171450" lvl="2" indent="-171450">
              <a:buFont typeface="Arial"/>
              <a:buChar char="•"/>
            </a:pPr>
            <a:r>
              <a:rPr lang="en-US" altLang="en-US" sz="1600" dirty="0">
                <a:solidFill>
                  <a:srgbClr val="000000"/>
                </a:solidFill>
              </a:rPr>
              <a:t>Great wealth &amp; poverty: 75% of the population lives on less than $2 a day but mineral wealth with: </a:t>
            </a:r>
          </a:p>
          <a:p>
            <a:pPr marL="0" lvl="2">
              <a:tabLst>
                <a:tab pos="1312863" algn="l"/>
                <a:tab pos="2968625" algn="l"/>
              </a:tabLst>
            </a:pPr>
            <a:r>
              <a:rPr lang="en-US" sz="1600" kern="0" dirty="0">
                <a:solidFill>
                  <a:srgbClr val="000000"/>
                </a:solidFill>
              </a:rPr>
              <a:t>	</a:t>
            </a:r>
          </a:p>
          <a:p>
            <a:pPr marL="457200" lvl="3">
              <a:tabLst>
                <a:tab pos="628650" algn="l"/>
                <a:tab pos="1312863" algn="l"/>
                <a:tab pos="2968625" algn="l"/>
              </a:tabLst>
            </a:pPr>
            <a:r>
              <a:rPr lang="en-US" sz="1600" kern="0" dirty="0">
                <a:solidFill>
                  <a:srgbClr val="000000"/>
                </a:solidFill>
              </a:rPr>
              <a:t>	80% of platinum        52% of cobalt</a:t>
            </a:r>
          </a:p>
          <a:p>
            <a:pPr marL="284163" lvl="2">
              <a:tabLst>
                <a:tab pos="628650" algn="l"/>
                <a:tab pos="1312863" algn="l"/>
                <a:tab pos="2968625" algn="l"/>
              </a:tabLst>
              <a:defRPr/>
            </a:pPr>
            <a:r>
              <a:rPr lang="en-US" sz="1600" kern="0" dirty="0">
                <a:solidFill>
                  <a:srgbClr val="000000"/>
                </a:solidFill>
              </a:rPr>
              <a:t>	37% of chromium      35% of manganese</a:t>
            </a:r>
          </a:p>
          <a:p>
            <a:pPr marL="284163" lvl="2">
              <a:tabLst>
                <a:tab pos="628650" algn="l"/>
                <a:tab pos="1312863" algn="l"/>
                <a:tab pos="2968625" algn="l"/>
              </a:tabLst>
              <a:defRPr/>
            </a:pPr>
            <a:r>
              <a:rPr lang="en-US" sz="1600" kern="0" dirty="0">
                <a:solidFill>
                  <a:srgbClr val="000000"/>
                </a:solidFill>
              </a:rPr>
              <a:t>	55% of diamonds      10% of proven oil reserves</a:t>
            </a:r>
            <a:endParaRPr lang="en-US" altLang="en-US" sz="1600" dirty="0">
              <a:solidFill>
                <a:srgbClr val="000000"/>
              </a:solidFill>
            </a:endParaRPr>
          </a:p>
          <a:p>
            <a:pPr marL="168275" indent="-168275">
              <a:buFont typeface="Arial" panose="020B0604020202020204" pitchFamily="34" charset="0"/>
              <a:buChar char="•"/>
              <a:defRPr/>
            </a:pPr>
            <a:endParaRPr lang="en-US" dirty="0">
              <a:solidFill>
                <a:srgbClr val="000000"/>
              </a:solidFill>
              <a:latin typeface="Arial" charset="0"/>
            </a:endParaRPr>
          </a:p>
        </p:txBody>
      </p:sp>
      <p:pic>
        <p:nvPicPr>
          <p:cNvPr id="6" name="Picture 5">
            <a:extLst>
              <a:ext uri="{FF2B5EF4-FFF2-40B4-BE49-F238E27FC236}">
                <a16:creationId xmlns:a16="http://schemas.microsoft.com/office/drawing/2014/main" id="{FF7F4230-FD90-88A1-53AC-5F46D665B353}"/>
              </a:ext>
            </a:extLst>
          </p:cNvPr>
          <p:cNvPicPr>
            <a:picLocks noChangeAspect="1"/>
          </p:cNvPicPr>
          <p:nvPr/>
        </p:nvPicPr>
        <p:blipFill>
          <a:blip r:embed="rId3"/>
          <a:stretch>
            <a:fillRect/>
          </a:stretch>
        </p:blipFill>
        <p:spPr>
          <a:xfrm>
            <a:off x="156353" y="937970"/>
            <a:ext cx="3430463" cy="3809150"/>
          </a:xfrm>
          <a:prstGeom prst="rect">
            <a:avLst/>
          </a:prstGeom>
        </p:spPr>
      </p:pic>
    </p:spTree>
    <p:extLst>
      <p:ext uri="{BB962C8B-B14F-4D97-AF65-F5344CB8AC3E}">
        <p14:creationId xmlns:p14="http://schemas.microsoft.com/office/powerpoint/2010/main" val="406999677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Africa’s Colonial Legacies</a:t>
            </a:r>
          </a:p>
        </p:txBody>
      </p:sp>
      <p:pic>
        <p:nvPicPr>
          <p:cNvPr id="7" name="Picture 6"/>
          <p:cNvPicPr>
            <a:picLocks noChangeAspect="1"/>
          </p:cNvPicPr>
          <p:nvPr/>
        </p:nvPicPr>
        <p:blipFill>
          <a:blip r:embed="rId3"/>
          <a:stretch>
            <a:fillRect/>
          </a:stretch>
        </p:blipFill>
        <p:spPr>
          <a:xfrm>
            <a:off x="338268" y="1079813"/>
            <a:ext cx="5875449" cy="4698374"/>
          </a:xfrm>
          <a:prstGeom prst="rect">
            <a:avLst/>
          </a:prstGeom>
        </p:spPr>
      </p:pic>
      <p:sp>
        <p:nvSpPr>
          <p:cNvPr id="8" name="TextBox 7"/>
          <p:cNvSpPr txBox="1"/>
          <p:nvPr/>
        </p:nvSpPr>
        <p:spPr>
          <a:xfrm>
            <a:off x="232551" y="5778187"/>
            <a:ext cx="7803103" cy="246221"/>
          </a:xfrm>
          <a:prstGeom prst="rect">
            <a:avLst/>
          </a:prstGeom>
          <a:noFill/>
        </p:spPr>
        <p:txBody>
          <a:bodyPr wrap="square" rtlCol="0">
            <a:spAutoFit/>
          </a:bodyPr>
          <a:lstStyle/>
          <a:p>
            <a:r>
              <a:rPr lang="en-US" sz="1000" dirty="0"/>
              <a:t>Source: Holt, Rinehart, and Winston</a:t>
            </a:r>
          </a:p>
        </p:txBody>
      </p:sp>
      <p:sp>
        <p:nvSpPr>
          <p:cNvPr id="2" name="TextBox 1"/>
          <p:cNvSpPr txBox="1"/>
          <p:nvPr/>
        </p:nvSpPr>
        <p:spPr>
          <a:xfrm>
            <a:off x="6747696" y="1504515"/>
            <a:ext cx="2241559" cy="2062103"/>
          </a:xfrm>
          <a:prstGeom prst="rect">
            <a:avLst/>
          </a:prstGeom>
          <a:noFill/>
        </p:spPr>
        <p:txBody>
          <a:bodyPr wrap="square" rtlCol="0">
            <a:spAutoFit/>
          </a:bodyPr>
          <a:lstStyle/>
          <a:p>
            <a:r>
              <a:rPr lang="en-US" sz="1600" dirty="0">
                <a:solidFill>
                  <a:srgbClr val="000000"/>
                </a:solidFill>
              </a:rPr>
              <a:t>Consequences of colonial relationships:</a:t>
            </a:r>
          </a:p>
          <a:p>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Languages</a:t>
            </a:r>
          </a:p>
          <a:p>
            <a:pPr marL="285750" indent="-285750">
              <a:buFont typeface="Arial" panose="020B0604020202020204" pitchFamily="34" charset="0"/>
              <a:buChar char="•"/>
            </a:pPr>
            <a:r>
              <a:rPr lang="en-US" sz="1600" dirty="0">
                <a:solidFill>
                  <a:srgbClr val="000000"/>
                </a:solidFill>
              </a:rPr>
              <a:t>Legal traditions</a:t>
            </a:r>
          </a:p>
          <a:p>
            <a:pPr marL="285750" indent="-285750">
              <a:buFont typeface="Arial" panose="020B0604020202020204" pitchFamily="34" charset="0"/>
              <a:buChar char="•"/>
            </a:pPr>
            <a:r>
              <a:rPr lang="en-US" sz="1600" dirty="0">
                <a:solidFill>
                  <a:srgbClr val="000000"/>
                </a:solidFill>
              </a:rPr>
              <a:t>Trade relationships</a:t>
            </a:r>
          </a:p>
          <a:p>
            <a:pPr marL="285750" indent="-285750">
              <a:buFont typeface="Arial" panose="020B0604020202020204" pitchFamily="34" charset="0"/>
              <a:buChar char="•"/>
            </a:pPr>
            <a:r>
              <a:rPr lang="en-US" sz="1600" dirty="0">
                <a:solidFill>
                  <a:srgbClr val="000000"/>
                </a:solidFill>
              </a:rPr>
              <a:t>Military interventions</a:t>
            </a:r>
          </a:p>
        </p:txBody>
      </p:sp>
    </p:spTree>
    <p:extLst>
      <p:ext uri="{BB962C8B-B14F-4D97-AF65-F5344CB8AC3E}">
        <p14:creationId xmlns:p14="http://schemas.microsoft.com/office/powerpoint/2010/main" val="3568694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A06FC9-EF58-312D-983C-3EAF8F3D10C6}"/>
              </a:ext>
            </a:extLst>
          </p:cNvPr>
          <p:cNvSpPr>
            <a:spLocks noGrp="1"/>
          </p:cNvSpPr>
          <p:nvPr>
            <p:ph type="sldNum" sz="quarter" idx="12"/>
          </p:nvPr>
        </p:nvSpPr>
        <p:spPr/>
        <p:txBody>
          <a:bodyPr/>
          <a:lstStyle/>
          <a:p>
            <a:fld id="{1ED31F78-9327-7746-B081-91024F3182D7}" type="slidenum">
              <a:rPr lang="en-US" smtClean="0"/>
              <a:pPr/>
              <a:t>4</a:t>
            </a:fld>
            <a:endParaRPr lang="en-US" dirty="0"/>
          </a:p>
        </p:txBody>
      </p:sp>
      <p:pic>
        <p:nvPicPr>
          <p:cNvPr id="1026" name="Picture 2">
            <a:extLst>
              <a:ext uri="{FF2B5EF4-FFF2-40B4-BE49-F238E27FC236}">
                <a16:creationId xmlns:a16="http://schemas.microsoft.com/office/drawing/2014/main" id="{25072185-19D2-836F-FE69-A85E918C47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9116" y="175364"/>
            <a:ext cx="6209755" cy="6013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266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D1325D9-ED94-488D-8615-1AA897910A0B}"/>
              </a:ext>
            </a:extLst>
          </p:cNvPr>
          <p:cNvSpPr>
            <a:spLocks noGrp="1"/>
          </p:cNvSpPr>
          <p:nvPr>
            <p:ph type="sldNum" sz="quarter" idx="12"/>
          </p:nvPr>
        </p:nvSpPr>
        <p:spPr/>
        <p:txBody>
          <a:bodyPr/>
          <a:lstStyle/>
          <a:p>
            <a:fld id="{1ED31F78-9327-7746-B081-91024F3182D7}" type="slidenum">
              <a:rPr lang="en-US" smtClean="0"/>
              <a:pPr/>
              <a:t>5</a:t>
            </a:fld>
            <a:endParaRPr lang="en-US" dirty="0"/>
          </a:p>
        </p:txBody>
      </p:sp>
      <p:pic>
        <p:nvPicPr>
          <p:cNvPr id="1026" name="Picture 2" descr="Refugees heading from one conflict affected country to another (map)">
            <a:extLst>
              <a:ext uri="{FF2B5EF4-FFF2-40B4-BE49-F238E27FC236}">
                <a16:creationId xmlns:a16="http://schemas.microsoft.com/office/drawing/2014/main" id="{32F4DCA5-59C3-C8DF-E3F7-46C9FBD0E6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9144000" cy="6551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35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1F6D11F-F1C6-1653-87CA-D7666DA42A5E}"/>
              </a:ext>
            </a:extLst>
          </p:cNvPr>
          <p:cNvSpPr>
            <a:spLocks noGrp="1"/>
          </p:cNvSpPr>
          <p:nvPr>
            <p:ph type="sldNum" sz="quarter" idx="12"/>
          </p:nvPr>
        </p:nvSpPr>
        <p:spPr/>
        <p:txBody>
          <a:bodyPr/>
          <a:lstStyle/>
          <a:p>
            <a:fld id="{1ED31F78-9327-7746-B081-91024F3182D7}" type="slidenum">
              <a:rPr lang="en-US" smtClean="0"/>
              <a:pPr/>
              <a:t>6</a:t>
            </a:fld>
            <a:endParaRPr lang="en-US" dirty="0"/>
          </a:p>
        </p:txBody>
      </p:sp>
      <p:pic>
        <p:nvPicPr>
          <p:cNvPr id="2050" name="Picture 2">
            <a:extLst>
              <a:ext uri="{FF2B5EF4-FFF2-40B4-BE49-F238E27FC236}">
                <a16:creationId xmlns:a16="http://schemas.microsoft.com/office/drawing/2014/main" id="{31A10CAA-957A-5BC6-500A-3B58EFC240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206" y="0"/>
            <a:ext cx="8509588" cy="6075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079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lvl="0" indent="0" defTabSz="914400" rtl="0" eaLnBrk="1" fontAlgn="auto" latinLnBrk="0" hangingPunct="1">
              <a:lnSpc>
                <a:spcPct val="100000"/>
              </a:lnSpc>
              <a:spcBef>
                <a:spcPts val="0"/>
              </a:spcBef>
              <a:spcAft>
                <a:spcPts val="0"/>
              </a:spcAft>
              <a:tabLst/>
              <a:defRPr/>
            </a:pPr>
            <a:br>
              <a:rPr kumimoji="0" lang="en-US" sz="3500" b="1" i="0" u="none" strike="noStrike" kern="1200" cap="none" spc="0" normalizeH="0" baseline="0" noProof="0" dirty="0">
                <a:ln>
                  <a:noFill/>
                </a:ln>
                <a:solidFill>
                  <a:srgbClr val="E7E6E6">
                    <a:lumMod val="10000"/>
                  </a:srgbClr>
                </a:solidFill>
                <a:effectLst/>
                <a:uLnTx/>
                <a:uFillTx/>
                <a:latin typeface="Book Antiqua" panose="02040602050305030304" pitchFamily="18" charset="0"/>
                <a:ea typeface="+mn-ea"/>
                <a:cs typeface="+mn-cs"/>
              </a:rPr>
            </a:br>
            <a:endParaRPr lang="en-US" dirty="0"/>
          </a:p>
        </p:txBody>
      </p:sp>
      <p:sp>
        <p:nvSpPr>
          <p:cNvPr id="3" name="Slide Number Placeholder 2"/>
          <p:cNvSpPr>
            <a:spLocks noGrp="1"/>
          </p:cNvSpPr>
          <p:nvPr>
            <p:ph type="sldNum" sz="quarter" idx="12"/>
          </p:nvPr>
        </p:nvSpPr>
        <p:spPr/>
        <p:txBody>
          <a:bodyPr/>
          <a:lstStyle/>
          <a:p>
            <a:fld id="{1ED31F78-9327-7746-B081-91024F3182D7}" type="slidenum">
              <a:rPr lang="en-US" smtClean="0"/>
              <a:pPr/>
              <a:t>7</a:t>
            </a:fld>
            <a:endParaRPr lang="en-US" dirty="0"/>
          </a:p>
        </p:txBody>
      </p:sp>
      <p:pic>
        <p:nvPicPr>
          <p:cNvPr id="6" name="Picture 5">
            <a:extLst>
              <a:ext uri="{FF2B5EF4-FFF2-40B4-BE49-F238E27FC236}">
                <a16:creationId xmlns:a16="http://schemas.microsoft.com/office/drawing/2014/main" id="{8DCC348B-C370-1CCE-F778-AA63918BF23C}"/>
              </a:ext>
            </a:extLst>
          </p:cNvPr>
          <p:cNvPicPr>
            <a:picLocks noChangeAspect="1"/>
          </p:cNvPicPr>
          <p:nvPr/>
        </p:nvPicPr>
        <p:blipFill>
          <a:blip r:embed="rId3"/>
          <a:stretch>
            <a:fillRect/>
          </a:stretch>
        </p:blipFill>
        <p:spPr>
          <a:xfrm>
            <a:off x="181141" y="0"/>
            <a:ext cx="8781718" cy="6858000"/>
          </a:xfrm>
          <a:prstGeom prst="rect">
            <a:avLst/>
          </a:prstGeom>
        </p:spPr>
      </p:pic>
    </p:spTree>
    <p:extLst>
      <p:ext uri="{BB962C8B-B14F-4D97-AF65-F5344CB8AC3E}">
        <p14:creationId xmlns:p14="http://schemas.microsoft.com/office/powerpoint/2010/main" val="2591715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AE0FB5D-4ECE-07EC-E79C-1A7C1A9D6D41}"/>
              </a:ext>
            </a:extLst>
          </p:cNvPr>
          <p:cNvSpPr>
            <a:spLocks noGrp="1"/>
          </p:cNvSpPr>
          <p:nvPr>
            <p:ph type="sldNum" sz="quarter" idx="12"/>
          </p:nvPr>
        </p:nvSpPr>
        <p:spPr/>
        <p:txBody>
          <a:bodyPr/>
          <a:lstStyle/>
          <a:p>
            <a:fld id="{1ED31F78-9327-7746-B081-91024F3182D7}" type="slidenum">
              <a:rPr lang="en-US" smtClean="0"/>
              <a:pPr/>
              <a:t>8</a:t>
            </a:fld>
            <a:endParaRPr lang="en-US" dirty="0"/>
          </a:p>
        </p:txBody>
      </p:sp>
      <p:pic>
        <p:nvPicPr>
          <p:cNvPr id="6" name="Picture 5">
            <a:extLst>
              <a:ext uri="{FF2B5EF4-FFF2-40B4-BE49-F238E27FC236}">
                <a16:creationId xmlns:a16="http://schemas.microsoft.com/office/drawing/2014/main" id="{E6FA49DB-725F-D406-7FAF-EF48592C33BD}"/>
              </a:ext>
            </a:extLst>
          </p:cNvPr>
          <p:cNvPicPr>
            <a:picLocks noChangeAspect="1"/>
          </p:cNvPicPr>
          <p:nvPr/>
        </p:nvPicPr>
        <p:blipFill>
          <a:blip r:embed="rId3"/>
          <a:stretch>
            <a:fillRect/>
          </a:stretch>
        </p:blipFill>
        <p:spPr>
          <a:xfrm>
            <a:off x="357436" y="680563"/>
            <a:ext cx="8621972" cy="5245451"/>
          </a:xfrm>
          <a:prstGeom prst="rect">
            <a:avLst/>
          </a:prstGeom>
        </p:spPr>
      </p:pic>
    </p:spTree>
    <p:extLst>
      <p:ext uri="{BB962C8B-B14F-4D97-AF65-F5344CB8AC3E}">
        <p14:creationId xmlns:p14="http://schemas.microsoft.com/office/powerpoint/2010/main" val="3756648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FDA7C81-8378-14F4-6B28-AB36A185459A}"/>
              </a:ext>
            </a:extLst>
          </p:cNvPr>
          <p:cNvSpPr>
            <a:spLocks noGrp="1"/>
          </p:cNvSpPr>
          <p:nvPr>
            <p:ph type="sldNum" sz="quarter" idx="12"/>
          </p:nvPr>
        </p:nvSpPr>
        <p:spPr/>
        <p:txBody>
          <a:bodyPr/>
          <a:lstStyle/>
          <a:p>
            <a:fld id="{1ED31F78-9327-7746-B081-91024F3182D7}" type="slidenum">
              <a:rPr lang="en-US" smtClean="0"/>
              <a:pPr/>
              <a:t>9</a:t>
            </a:fld>
            <a:endParaRPr lang="en-US" dirty="0"/>
          </a:p>
        </p:txBody>
      </p:sp>
      <p:pic>
        <p:nvPicPr>
          <p:cNvPr id="3074" name="Picture 2">
            <a:extLst>
              <a:ext uri="{FF2B5EF4-FFF2-40B4-BE49-F238E27FC236}">
                <a16:creationId xmlns:a16="http://schemas.microsoft.com/office/drawing/2014/main" id="{43B9A4F8-D513-6FAB-7A94-1824471CB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511" y="187890"/>
            <a:ext cx="7052152" cy="5774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708763"/>
      </p:ext>
    </p:extLst>
  </p:cSld>
  <p:clrMapOvr>
    <a:masterClrMapping/>
  </p:clrMapOvr>
</p:sld>
</file>

<file path=ppt/theme/theme1.xml><?xml version="1.0" encoding="utf-8"?>
<a:theme xmlns:a="http://schemas.openxmlformats.org/drawingml/2006/main" name="Office Theme">
  <a:themeElements>
    <a:clrScheme name="ACSS Official">
      <a:dk1>
        <a:srgbClr val="007AA9"/>
      </a:dk1>
      <a:lt1>
        <a:srgbClr val="FFFFFF"/>
      </a:lt1>
      <a:dk2>
        <a:srgbClr val="29495B"/>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SS_master" id="{85FFB978-BD60-794F-99D9-55A15A1BE3FD}" vid="{98924148-BCD8-5741-B83D-2DD5CA6DB5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3A07869D882648A96431C1019F6CCF" ma:contentTypeVersion="19" ma:contentTypeDescription="Create a new document." ma:contentTypeScope="" ma:versionID="70b5f66924413199460f137349dd1b2a">
  <xsd:schema xmlns:xsd="http://www.w3.org/2001/XMLSchema" xmlns:xs="http://www.w3.org/2001/XMLSchema" xmlns:p="http://schemas.microsoft.com/office/2006/metadata/properties" xmlns:ns2="de724392-4127-4023-8022-f34e3e4712d3" xmlns:ns3="f3734251-b688-48a9-9868-3bcfaa349d34" targetNamespace="http://schemas.microsoft.com/office/2006/metadata/properties" ma:root="true" ma:fieldsID="b74bee998377d9acded46573490334e8" ns2:_="" ns3:_="">
    <xsd:import namespace="de724392-4127-4023-8022-f34e3e4712d3"/>
    <xsd:import namespace="f3734251-b688-48a9-9868-3bcfaa349d3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724392-4127-4023-8022-f34e3e4712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634031f-5af4-462f-909d-b01dcfe103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734251-b688-48a9-9868-3bcfaa349d3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b1d13ab-b3d9-4dc2-81fa-676027a22dbf}" ma:internalName="TaxCatchAll" ma:showField="CatchAllData" ma:web="f3734251-b688-48a9-9868-3bcfaa349d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3734251-b688-48a9-9868-3bcfaa349d34" xsi:nil="true"/>
    <lcf76f155ced4ddcb4097134ff3c332f xmlns="de724392-4127-4023-8022-f34e3e4712d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474A9E3-D316-40CB-BDF1-F94F5994B4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724392-4127-4023-8022-f34e3e4712d3"/>
    <ds:schemaRef ds:uri="f3734251-b688-48a9-9868-3bcfaa349d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70FA62-FBDB-4AE5-9504-B3DD7BBCAA28}">
  <ds:schemaRefs>
    <ds:schemaRef ds:uri="http://schemas.microsoft.com/sharepoint/v3/contenttype/forms"/>
  </ds:schemaRefs>
</ds:datastoreItem>
</file>

<file path=customXml/itemProps3.xml><?xml version="1.0" encoding="utf-8"?>
<ds:datastoreItem xmlns:ds="http://schemas.openxmlformats.org/officeDocument/2006/customXml" ds:itemID="{A3C71E8B-14A8-41ED-A80D-F8639135CEBF}">
  <ds:schemaRefs>
    <ds:schemaRef ds:uri="http://purl.org/dc/terms/"/>
    <ds:schemaRef ds:uri="http://schemas.microsoft.com/office/2006/documentManagement/types"/>
    <ds:schemaRef ds:uri="http://purl.org/dc/dcmitype/"/>
    <ds:schemaRef ds:uri="http://schemas.openxmlformats.org/package/2006/metadata/core-properties"/>
    <ds:schemaRef ds:uri="f3734251-b688-48a9-9868-3bcfaa349d34"/>
    <ds:schemaRef ds:uri="http://purl.org/dc/elements/1.1/"/>
    <ds:schemaRef ds:uri="de724392-4127-4023-8022-f34e3e4712d3"/>
    <ds:schemaRef ds:uri="http://www.w3.org/XML/1998/namespac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ACSS_master</Template>
  <TotalTime>2808</TotalTime>
  <Words>1825</Words>
  <Application>Microsoft Office PowerPoint</Application>
  <PresentationFormat>On-screen Show (4:3)</PresentationFormat>
  <Paragraphs>117</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Book Antiqua</vt:lpstr>
      <vt:lpstr>Calibri</vt:lpstr>
      <vt:lpstr>Office Theme</vt:lpstr>
      <vt:lpstr>PowerPoint Presentation</vt:lpstr>
      <vt:lpstr>Africa at a Glance</vt:lpstr>
      <vt:lpstr>Africa’s Colonial Legacies</vt:lpstr>
      <vt:lpstr>PowerPoint Presentation</vt:lpstr>
      <vt:lpstr>PowerPoint Presentation</vt:lpstr>
      <vt:lpstr>PowerPoint Presentation</vt:lpstr>
      <vt:lpstr> </vt:lpstr>
      <vt:lpstr>PowerPoint Presentation</vt:lpstr>
      <vt:lpstr>PowerPoint Presentation</vt:lpstr>
      <vt:lpstr>About the Africa Center for Strategic Studies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Swanson, Bonnie  CIV US NDU</cp:lastModifiedBy>
  <cp:revision>47</cp:revision>
  <cp:lastPrinted>2026-08-10T10:44:19Z</cp:lastPrinted>
  <dcterms:created xsi:type="dcterms:W3CDTF">2016-04-19T17:58:07Z</dcterms:created>
  <dcterms:modified xsi:type="dcterms:W3CDTF">2026-08-10T10:44:22Z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0x0101008C3A07869D882648A96431C1019F6CCF</vt:lpwstr>
  </property>
  <property fmtid="{D5CDD505-2E9C-101B-9397-08002B2CF9AE}" pid="3" name="MediaServiceImageTags">
    <vt:lpwstr/>
  </property>
</Properties>
</file>